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602" r:id="rId2"/>
    <p:sldId id="603" r:id="rId3"/>
    <p:sldId id="417" r:id="rId4"/>
    <p:sldId id="545" r:id="rId5"/>
    <p:sldId id="420" r:id="rId6"/>
    <p:sldId id="535" r:id="rId7"/>
    <p:sldId id="261" r:id="rId8"/>
    <p:sldId id="572" r:id="rId9"/>
    <p:sldId id="569" r:id="rId10"/>
    <p:sldId id="587" r:id="rId11"/>
    <p:sldId id="570" r:id="rId12"/>
    <p:sldId id="571" r:id="rId13"/>
    <p:sldId id="454" r:id="rId14"/>
    <p:sldId id="574" r:id="rId15"/>
    <p:sldId id="588" r:id="rId16"/>
    <p:sldId id="446" r:id="rId17"/>
    <p:sldId id="573" r:id="rId18"/>
    <p:sldId id="464" r:id="rId19"/>
    <p:sldId id="575" r:id="rId20"/>
    <p:sldId id="589" r:id="rId21"/>
    <p:sldId id="576" r:id="rId22"/>
    <p:sldId id="551" r:id="rId23"/>
    <p:sldId id="577" r:id="rId24"/>
    <p:sldId id="580" r:id="rId25"/>
    <p:sldId id="590" r:id="rId26"/>
    <p:sldId id="578" r:id="rId27"/>
    <p:sldId id="455" r:id="rId28"/>
    <p:sldId id="591" r:id="rId29"/>
    <p:sldId id="552" r:id="rId30"/>
    <p:sldId id="544" r:id="rId31"/>
    <p:sldId id="581" r:id="rId32"/>
    <p:sldId id="582" r:id="rId33"/>
    <p:sldId id="592" r:id="rId34"/>
    <p:sldId id="437" r:id="rId35"/>
    <p:sldId id="467" r:id="rId36"/>
    <p:sldId id="553" r:id="rId37"/>
    <p:sldId id="568" r:id="rId38"/>
    <p:sldId id="593" r:id="rId39"/>
    <p:sldId id="554" r:id="rId40"/>
    <p:sldId id="555" r:id="rId41"/>
    <p:sldId id="583" r:id="rId42"/>
    <p:sldId id="594" r:id="rId43"/>
    <p:sldId id="438" r:id="rId44"/>
    <p:sldId id="487" r:id="rId45"/>
    <p:sldId id="579" r:id="rId46"/>
    <p:sldId id="564" r:id="rId47"/>
    <p:sldId id="595" r:id="rId48"/>
    <p:sldId id="565" r:id="rId49"/>
    <p:sldId id="584" r:id="rId50"/>
    <p:sldId id="585" r:id="rId51"/>
    <p:sldId id="596" r:id="rId52"/>
    <p:sldId id="586" r:id="rId53"/>
    <p:sldId id="532" r:id="rId54"/>
    <p:sldId id="533" r:id="rId55"/>
    <p:sldId id="534" r:id="rId56"/>
    <p:sldId id="597" r:id="rId57"/>
    <p:sldId id="598" r:id="rId58"/>
    <p:sldId id="599" r:id="rId59"/>
    <p:sldId id="600" r:id="rId60"/>
    <p:sldId id="601" r:id="rId61"/>
    <p:sldId id="404" r:id="rId62"/>
  </p:sldIdLst>
  <p:sldSz cx="12192000" cy="6858000"/>
  <p:notesSz cx="6858000" cy="9144000"/>
  <p:custDataLst>
    <p:tags r:id="rId6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a:srgbClr val="FF3399"/>
    <a:srgbClr val="9933FF"/>
    <a:srgbClr val="ED7D31"/>
    <a:srgbClr val="F8F8F8"/>
    <a:srgbClr val="203864"/>
    <a:srgbClr val="ABC7F1"/>
    <a:srgbClr val="CFD5EA"/>
    <a:srgbClr val="404040"/>
    <a:srgbClr val="C01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871" autoAdjust="0"/>
  </p:normalViewPr>
  <p:slideViewPr>
    <p:cSldViewPr snapToGrid="0">
      <p:cViewPr varScale="1">
        <p:scale>
          <a:sx n="81" d="100"/>
          <a:sy n="81" d="100"/>
        </p:scale>
        <p:origin x="114" y="28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FCCE4238-AF18-4F0D-B654-363F4EFE7932}"/>
    <pc:docChg chg="custSel modSld">
      <pc:chgData name="pantelis balaouras" userId="25e8755020fc1734" providerId="LiveId" clId="{FCCE4238-AF18-4F0D-B654-363F4EFE7932}" dt="2024-05-02T08:16:32.348" v="50" actId="1076"/>
      <pc:docMkLst>
        <pc:docMk/>
      </pc:docMkLst>
      <pc:sldChg chg="addSp delSp modSp mod">
        <pc:chgData name="pantelis balaouras" userId="25e8755020fc1734" providerId="LiveId" clId="{FCCE4238-AF18-4F0D-B654-363F4EFE7932}" dt="2024-05-02T08:12:14.032" v="9"/>
        <pc:sldMkLst>
          <pc:docMk/>
          <pc:sldMk cId="616025265" sldId="261"/>
        </pc:sldMkLst>
        <pc:spChg chg="del">
          <ac:chgData name="pantelis balaouras" userId="25e8755020fc1734" providerId="LiveId" clId="{FCCE4238-AF18-4F0D-B654-363F4EFE7932}" dt="2024-05-02T08:12:04.626" v="8" actId="478"/>
          <ac:spMkLst>
            <pc:docMk/>
            <pc:sldMk cId="616025265" sldId="261"/>
            <ac:spMk id="3" creationId="{EA9363C4-D47D-BD9C-4A8E-EF038C4C1F39}"/>
          </ac:spMkLst>
        </pc:spChg>
        <pc:spChg chg="add mod">
          <ac:chgData name="pantelis balaouras" userId="25e8755020fc1734" providerId="LiveId" clId="{FCCE4238-AF18-4F0D-B654-363F4EFE7932}" dt="2024-05-02T08:12:14.032" v="9"/>
          <ac:spMkLst>
            <pc:docMk/>
            <pc:sldMk cId="616025265" sldId="261"/>
            <ac:spMk id="8" creationId="{CAD544A0-DA65-4E7B-3C06-CB39B99EC643}"/>
          </ac:spMkLst>
        </pc:spChg>
        <pc:picChg chg="del">
          <ac:chgData name="pantelis balaouras" userId="25e8755020fc1734" providerId="LiveId" clId="{FCCE4238-AF18-4F0D-B654-363F4EFE7932}" dt="2024-05-02T08:12:03.064" v="7" actId="478"/>
          <ac:picMkLst>
            <pc:docMk/>
            <pc:sldMk cId="616025265" sldId="261"/>
            <ac:picMk id="2" creationId="{455843D4-F9E9-C853-57A2-27AC7B2C3889}"/>
          </ac:picMkLst>
        </pc:picChg>
        <pc:picChg chg="add mod">
          <ac:chgData name="pantelis balaouras" userId="25e8755020fc1734" providerId="LiveId" clId="{FCCE4238-AF18-4F0D-B654-363F4EFE7932}" dt="2024-05-02T08:12:14.032" v="9"/>
          <ac:picMkLst>
            <pc:docMk/>
            <pc:sldMk cId="616025265" sldId="261"/>
            <ac:picMk id="7" creationId="{11924F11-58A5-9325-08C0-442F0FE4D995}"/>
          </ac:picMkLst>
        </pc:picChg>
      </pc:sldChg>
      <pc:sldChg chg="addSp delSp modSp mod">
        <pc:chgData name="pantelis balaouras" userId="25e8755020fc1734" providerId="LiveId" clId="{FCCE4238-AF18-4F0D-B654-363F4EFE7932}" dt="2024-05-02T08:11:42.877" v="3" actId="14100"/>
        <pc:sldMkLst>
          <pc:docMk/>
          <pc:sldMk cId="2033093179" sldId="420"/>
        </pc:sldMkLst>
        <pc:spChg chg="add mod">
          <ac:chgData name="pantelis balaouras" userId="25e8755020fc1734" providerId="LiveId" clId="{FCCE4238-AF18-4F0D-B654-363F4EFE7932}" dt="2024-05-02T08:11:30.981" v="1"/>
          <ac:spMkLst>
            <pc:docMk/>
            <pc:sldMk cId="2033093179" sldId="420"/>
            <ac:spMk id="3" creationId="{2DCDC390-4C71-6E87-4476-E0FEE43616B7}"/>
          </ac:spMkLst>
        </pc:spChg>
        <pc:spChg chg="mod">
          <ac:chgData name="pantelis balaouras" userId="25e8755020fc1734" providerId="LiveId" clId="{FCCE4238-AF18-4F0D-B654-363F4EFE7932}" dt="2024-05-02T08:11:42.877" v="3" actId="14100"/>
          <ac:spMkLst>
            <pc:docMk/>
            <pc:sldMk cId="2033093179" sldId="420"/>
            <ac:spMk id="5" creationId="{F56DC747-739E-5A0C-94B8-E8F8E974AC85}"/>
          </ac:spMkLst>
        </pc:spChg>
        <pc:spChg chg="mod">
          <ac:chgData name="pantelis balaouras" userId="25e8755020fc1734" providerId="LiveId" clId="{FCCE4238-AF18-4F0D-B654-363F4EFE7932}" dt="2024-05-02T08:11:37.979" v="2" actId="14100"/>
          <ac:spMkLst>
            <pc:docMk/>
            <pc:sldMk cId="2033093179" sldId="420"/>
            <ac:spMk id="13" creationId="{ACBE9AD0-B2F0-4ADA-8F10-B83476743F9C}"/>
          </ac:spMkLst>
        </pc:spChg>
        <pc:picChg chg="del">
          <ac:chgData name="pantelis balaouras" userId="25e8755020fc1734" providerId="LiveId" clId="{FCCE4238-AF18-4F0D-B654-363F4EFE7932}" dt="2024-05-02T08:11:29.832" v="0" actId="478"/>
          <ac:picMkLst>
            <pc:docMk/>
            <pc:sldMk cId="2033093179" sldId="420"/>
            <ac:picMk id="2" creationId="{22E70B03-7126-1B0C-05F9-2C1895BCD0C5}"/>
          </ac:picMkLst>
        </pc:picChg>
        <pc:picChg chg="add mod">
          <ac:chgData name="pantelis balaouras" userId="25e8755020fc1734" providerId="LiveId" clId="{FCCE4238-AF18-4F0D-B654-363F4EFE7932}" dt="2024-05-02T08:11:30.981" v="1"/>
          <ac:picMkLst>
            <pc:docMk/>
            <pc:sldMk cId="2033093179" sldId="420"/>
            <ac:picMk id="4" creationId="{60898066-E9FC-5452-152A-ED202B094029}"/>
          </ac:picMkLst>
        </pc:picChg>
      </pc:sldChg>
      <pc:sldChg chg="addSp delSp modSp mod">
        <pc:chgData name="pantelis balaouras" userId="25e8755020fc1734" providerId="LiveId" clId="{FCCE4238-AF18-4F0D-B654-363F4EFE7932}" dt="2024-05-02T08:14:48.376" v="28" actId="167"/>
        <pc:sldMkLst>
          <pc:docMk/>
          <pc:sldMk cId="2140994750" sldId="437"/>
        </pc:sldMkLst>
        <pc:spChg chg="del">
          <ac:chgData name="pantelis balaouras" userId="25e8755020fc1734" providerId="LiveId" clId="{FCCE4238-AF18-4F0D-B654-363F4EFE7932}" dt="2024-05-02T08:14:39.220" v="26" actId="478"/>
          <ac:spMkLst>
            <pc:docMk/>
            <pc:sldMk cId="2140994750" sldId="437"/>
            <ac:spMk id="2" creationId="{F578CDC3-AA9B-A5CA-B298-64484F1EFBDF}"/>
          </ac:spMkLst>
        </pc:spChg>
        <pc:spChg chg="add mod">
          <ac:chgData name="pantelis balaouras" userId="25e8755020fc1734" providerId="LiveId" clId="{FCCE4238-AF18-4F0D-B654-363F4EFE7932}" dt="2024-05-02T08:14:40.893" v="27"/>
          <ac:spMkLst>
            <pc:docMk/>
            <pc:sldMk cId="2140994750" sldId="437"/>
            <ac:spMk id="8" creationId="{7C8BB3A4-8D4B-7EE3-02CC-A055D884B5E8}"/>
          </ac:spMkLst>
        </pc:spChg>
        <pc:picChg chg="del">
          <ac:chgData name="pantelis balaouras" userId="25e8755020fc1734" providerId="LiveId" clId="{FCCE4238-AF18-4F0D-B654-363F4EFE7932}" dt="2024-05-02T08:14:37.439" v="25" actId="478"/>
          <ac:picMkLst>
            <pc:docMk/>
            <pc:sldMk cId="2140994750" sldId="437"/>
            <ac:picMk id="3" creationId="{F597901C-1CFD-02D5-178E-78976D0E0125}"/>
          </ac:picMkLst>
        </pc:picChg>
        <pc:picChg chg="add mod">
          <ac:chgData name="pantelis balaouras" userId="25e8755020fc1734" providerId="LiveId" clId="{FCCE4238-AF18-4F0D-B654-363F4EFE7932}" dt="2024-05-02T08:14:48.376" v="28" actId="167"/>
          <ac:picMkLst>
            <pc:docMk/>
            <pc:sldMk cId="2140994750" sldId="437"/>
            <ac:picMk id="7" creationId="{AE156E78-D2A8-5165-6EED-A52086C044B3}"/>
          </ac:picMkLst>
        </pc:picChg>
      </pc:sldChg>
      <pc:sldChg chg="addSp delSp modSp mod">
        <pc:chgData name="pantelis balaouras" userId="25e8755020fc1734" providerId="LiveId" clId="{FCCE4238-AF18-4F0D-B654-363F4EFE7932}" dt="2024-05-02T08:16:08.172" v="46" actId="1076"/>
        <pc:sldMkLst>
          <pc:docMk/>
          <pc:sldMk cId="750286666" sldId="438"/>
        </pc:sldMkLst>
        <pc:spChg chg="del">
          <ac:chgData name="pantelis balaouras" userId="25e8755020fc1734" providerId="LiveId" clId="{FCCE4238-AF18-4F0D-B654-363F4EFE7932}" dt="2024-05-02T08:16:01.265" v="44" actId="478"/>
          <ac:spMkLst>
            <pc:docMk/>
            <pc:sldMk cId="750286666" sldId="438"/>
            <ac:spMk id="3" creationId="{17E4B6F4-910A-465B-8D37-FDAFB8260467}"/>
          </ac:spMkLst>
        </pc:spChg>
        <pc:spChg chg="add mod">
          <ac:chgData name="pantelis balaouras" userId="25e8755020fc1734" providerId="LiveId" clId="{FCCE4238-AF18-4F0D-B654-363F4EFE7932}" dt="2024-05-02T08:16:02.501" v="45"/>
          <ac:spMkLst>
            <pc:docMk/>
            <pc:sldMk cId="750286666" sldId="438"/>
            <ac:spMk id="7" creationId="{14F52CA4-0564-0C88-3B23-7EF2BC082CD8}"/>
          </ac:spMkLst>
        </pc:spChg>
        <pc:picChg chg="del">
          <ac:chgData name="pantelis balaouras" userId="25e8755020fc1734" providerId="LiveId" clId="{FCCE4238-AF18-4F0D-B654-363F4EFE7932}" dt="2024-05-02T08:15:59.705" v="43" actId="478"/>
          <ac:picMkLst>
            <pc:docMk/>
            <pc:sldMk cId="750286666" sldId="438"/>
            <ac:picMk id="2" creationId="{932E6542-705E-5980-67AD-E720FB5761A6}"/>
          </ac:picMkLst>
        </pc:picChg>
        <pc:picChg chg="add mod">
          <ac:chgData name="pantelis balaouras" userId="25e8755020fc1734" providerId="LiveId" clId="{FCCE4238-AF18-4F0D-B654-363F4EFE7932}" dt="2024-05-02T08:16:08.172" v="46" actId="1076"/>
          <ac:picMkLst>
            <pc:docMk/>
            <pc:sldMk cId="750286666" sldId="438"/>
            <ac:picMk id="6" creationId="{B45802B2-CE04-C048-B497-5012E209D697}"/>
          </ac:picMkLst>
        </pc:picChg>
      </pc:sldChg>
      <pc:sldChg chg="addSp delSp modSp mod">
        <pc:chgData name="pantelis balaouras" userId="25e8755020fc1734" providerId="LiveId" clId="{FCCE4238-AF18-4F0D-B654-363F4EFE7932}" dt="2024-05-02T08:11:57.532" v="6"/>
        <pc:sldMkLst>
          <pc:docMk/>
          <pc:sldMk cId="2585051265" sldId="535"/>
        </pc:sldMkLst>
        <pc:spChg chg="del">
          <ac:chgData name="pantelis balaouras" userId="25e8755020fc1734" providerId="LiveId" clId="{FCCE4238-AF18-4F0D-B654-363F4EFE7932}" dt="2024-05-02T08:11:49.627" v="5" actId="478"/>
          <ac:spMkLst>
            <pc:docMk/>
            <pc:sldMk cId="2585051265" sldId="535"/>
            <ac:spMk id="3" creationId="{4A1A03FD-DBE8-88F4-1AA3-88B814677301}"/>
          </ac:spMkLst>
        </pc:spChg>
        <pc:spChg chg="add mod">
          <ac:chgData name="pantelis balaouras" userId="25e8755020fc1734" providerId="LiveId" clId="{FCCE4238-AF18-4F0D-B654-363F4EFE7932}" dt="2024-05-02T08:11:57.532" v="6"/>
          <ac:spMkLst>
            <pc:docMk/>
            <pc:sldMk cId="2585051265" sldId="535"/>
            <ac:spMk id="4" creationId="{3DDBF1C3-FB80-CC7D-A678-362A5C0BA23E}"/>
          </ac:spMkLst>
        </pc:spChg>
        <pc:picChg chg="del">
          <ac:chgData name="pantelis balaouras" userId="25e8755020fc1734" providerId="LiveId" clId="{FCCE4238-AF18-4F0D-B654-363F4EFE7932}" dt="2024-05-02T08:11:47.595" v="4" actId="478"/>
          <ac:picMkLst>
            <pc:docMk/>
            <pc:sldMk cId="2585051265" sldId="535"/>
            <ac:picMk id="2" creationId="{7F194105-A616-1811-CCD2-0261AE6759AF}"/>
          </ac:picMkLst>
        </pc:picChg>
        <pc:picChg chg="add mod">
          <ac:chgData name="pantelis balaouras" userId="25e8755020fc1734" providerId="LiveId" clId="{FCCE4238-AF18-4F0D-B654-363F4EFE7932}" dt="2024-05-02T08:11:57.532" v="6"/>
          <ac:picMkLst>
            <pc:docMk/>
            <pc:sldMk cId="2585051265" sldId="535"/>
            <ac:picMk id="6" creationId="{777CF64F-023C-835B-5596-E4070E984016}"/>
          </ac:picMkLst>
        </pc:picChg>
      </pc:sldChg>
      <pc:sldChg chg="modSp mod">
        <pc:chgData name="pantelis balaouras" userId="25e8755020fc1734" providerId="LiveId" clId="{FCCE4238-AF18-4F0D-B654-363F4EFE7932}" dt="2024-05-02T08:12:21.156" v="10" actId="1076"/>
        <pc:sldMkLst>
          <pc:docMk/>
          <pc:sldMk cId="1303941817" sldId="546"/>
        </pc:sldMkLst>
        <pc:picChg chg="mod">
          <ac:chgData name="pantelis balaouras" userId="25e8755020fc1734" providerId="LiveId" clId="{FCCE4238-AF18-4F0D-B654-363F4EFE7932}" dt="2024-05-02T08:12:21.156" v="10" actId="1076"/>
          <ac:picMkLst>
            <pc:docMk/>
            <pc:sldMk cId="1303941817" sldId="546"/>
            <ac:picMk id="9" creationId="{EF09337D-BFFC-4312-A5CB-E3EF58FA9B75}"/>
          </ac:picMkLst>
        </pc:picChg>
      </pc:sldChg>
      <pc:sldChg chg="modSp mod">
        <pc:chgData name="pantelis balaouras" userId="25e8755020fc1734" providerId="LiveId" clId="{FCCE4238-AF18-4F0D-B654-363F4EFE7932}" dt="2024-05-02T08:15:04.642" v="29" actId="12"/>
        <pc:sldMkLst>
          <pc:docMk/>
          <pc:sldMk cId="2545829085" sldId="554"/>
        </pc:sldMkLst>
        <pc:spChg chg="mod">
          <ac:chgData name="pantelis balaouras" userId="25e8755020fc1734" providerId="LiveId" clId="{FCCE4238-AF18-4F0D-B654-363F4EFE7932}" dt="2024-05-02T08:15:04.642" v="29" actId="12"/>
          <ac:spMkLst>
            <pc:docMk/>
            <pc:sldMk cId="2545829085" sldId="554"/>
            <ac:spMk id="6" creationId="{13725DC3-E1D4-4E92-AF5A-F0DED3AA5B9A}"/>
          </ac:spMkLst>
        </pc:spChg>
      </pc:sldChg>
      <pc:sldChg chg="modSp mod">
        <pc:chgData name="pantelis balaouras" userId="25e8755020fc1734" providerId="LiveId" clId="{FCCE4238-AF18-4F0D-B654-363F4EFE7932}" dt="2024-05-02T08:15:46.887" v="42" actId="27636"/>
        <pc:sldMkLst>
          <pc:docMk/>
          <pc:sldMk cId="1960782220" sldId="555"/>
        </pc:sldMkLst>
        <pc:spChg chg="mod">
          <ac:chgData name="pantelis balaouras" userId="25e8755020fc1734" providerId="LiveId" clId="{FCCE4238-AF18-4F0D-B654-363F4EFE7932}" dt="2024-05-02T08:15:46.887" v="42" actId="27636"/>
          <ac:spMkLst>
            <pc:docMk/>
            <pc:sldMk cId="1960782220" sldId="555"/>
            <ac:spMk id="6" creationId="{13725DC3-E1D4-4E92-AF5A-F0DED3AA5B9A}"/>
          </ac:spMkLst>
        </pc:spChg>
      </pc:sldChg>
      <pc:sldChg chg="modSp mod">
        <pc:chgData name="pantelis balaouras" userId="25e8755020fc1734" providerId="LiveId" clId="{FCCE4238-AF18-4F0D-B654-363F4EFE7932}" dt="2024-05-02T08:15:13.048" v="31" actId="27636"/>
        <pc:sldMkLst>
          <pc:docMk/>
          <pc:sldMk cId="3081207943" sldId="568"/>
        </pc:sldMkLst>
        <pc:spChg chg="mod">
          <ac:chgData name="pantelis balaouras" userId="25e8755020fc1734" providerId="LiveId" clId="{FCCE4238-AF18-4F0D-B654-363F4EFE7932}" dt="2024-05-02T08:15:13.048" v="31" actId="27636"/>
          <ac:spMkLst>
            <pc:docMk/>
            <pc:sldMk cId="3081207943" sldId="568"/>
            <ac:spMk id="6" creationId="{13725DC3-E1D4-4E92-AF5A-F0DED3AA5B9A}"/>
          </ac:spMkLst>
        </pc:spChg>
      </pc:sldChg>
      <pc:sldChg chg="modSp mod">
        <pc:chgData name="pantelis balaouras" userId="25e8755020fc1734" providerId="LiveId" clId="{FCCE4238-AF18-4F0D-B654-363F4EFE7932}" dt="2024-05-02T08:13:33.549" v="17" actId="255"/>
        <pc:sldMkLst>
          <pc:docMk/>
          <pc:sldMk cId="3492711803" sldId="571"/>
        </pc:sldMkLst>
        <pc:spChg chg="mod">
          <ac:chgData name="pantelis balaouras" userId="25e8755020fc1734" providerId="LiveId" clId="{FCCE4238-AF18-4F0D-B654-363F4EFE7932}" dt="2024-05-02T08:13:33.549" v="17" actId="255"/>
          <ac:spMkLst>
            <pc:docMk/>
            <pc:sldMk cId="3492711803" sldId="571"/>
            <ac:spMk id="9" creationId="{A9E2F235-F39B-BA36-8AFC-C7E8F9729CD5}"/>
          </ac:spMkLst>
        </pc:spChg>
        <pc:picChg chg="mod">
          <ac:chgData name="pantelis balaouras" userId="25e8755020fc1734" providerId="LiveId" clId="{FCCE4238-AF18-4F0D-B654-363F4EFE7932}" dt="2024-05-02T08:13:10.169" v="15" actId="14100"/>
          <ac:picMkLst>
            <pc:docMk/>
            <pc:sldMk cId="3492711803" sldId="571"/>
            <ac:picMk id="6" creationId="{C385D11B-A0CE-4FF4-80AA-DC6691DC047C}"/>
          </ac:picMkLst>
        </pc:picChg>
      </pc:sldChg>
      <pc:sldChg chg="addSp delSp modSp mod">
        <pc:chgData name="pantelis balaouras" userId="25e8755020fc1734" providerId="LiveId" clId="{FCCE4238-AF18-4F0D-B654-363F4EFE7932}" dt="2024-05-02T08:12:37.923" v="14" actId="167"/>
        <pc:sldMkLst>
          <pc:docMk/>
          <pc:sldMk cId="1491921806" sldId="572"/>
        </pc:sldMkLst>
        <pc:spChg chg="del">
          <ac:chgData name="pantelis balaouras" userId="25e8755020fc1734" providerId="LiveId" clId="{FCCE4238-AF18-4F0D-B654-363F4EFE7932}" dt="2024-05-02T08:12:27.189" v="12" actId="478"/>
          <ac:spMkLst>
            <pc:docMk/>
            <pc:sldMk cId="1491921806" sldId="572"/>
            <ac:spMk id="3" creationId="{EA9363C4-D47D-BD9C-4A8E-EF038C4C1F39}"/>
          </ac:spMkLst>
        </pc:spChg>
        <pc:spChg chg="add mod">
          <ac:chgData name="pantelis balaouras" userId="25e8755020fc1734" providerId="LiveId" clId="{FCCE4238-AF18-4F0D-B654-363F4EFE7932}" dt="2024-05-02T08:12:28.579" v="13"/>
          <ac:spMkLst>
            <pc:docMk/>
            <pc:sldMk cId="1491921806" sldId="572"/>
            <ac:spMk id="8" creationId="{70B9107A-9972-88A2-FD19-02EEF6ADE11A}"/>
          </ac:spMkLst>
        </pc:spChg>
        <pc:picChg chg="del">
          <ac:chgData name="pantelis balaouras" userId="25e8755020fc1734" providerId="LiveId" clId="{FCCE4238-AF18-4F0D-B654-363F4EFE7932}" dt="2024-05-02T08:12:24.427" v="11" actId="478"/>
          <ac:picMkLst>
            <pc:docMk/>
            <pc:sldMk cId="1491921806" sldId="572"/>
            <ac:picMk id="2" creationId="{455843D4-F9E9-C853-57A2-27AC7B2C3889}"/>
          </ac:picMkLst>
        </pc:picChg>
        <pc:picChg chg="add mod">
          <ac:chgData name="pantelis balaouras" userId="25e8755020fc1734" providerId="LiveId" clId="{FCCE4238-AF18-4F0D-B654-363F4EFE7932}" dt="2024-05-02T08:12:37.923" v="14" actId="167"/>
          <ac:picMkLst>
            <pc:docMk/>
            <pc:sldMk cId="1491921806" sldId="572"/>
            <ac:picMk id="7" creationId="{44522F97-B3FD-DB3C-4892-6AB0E9E2686F}"/>
          </ac:picMkLst>
        </pc:picChg>
      </pc:sldChg>
      <pc:sldChg chg="addSp delSp modSp mod">
        <pc:chgData name="pantelis balaouras" userId="25e8755020fc1734" providerId="LiveId" clId="{FCCE4238-AF18-4F0D-B654-363F4EFE7932}" dt="2024-05-02T08:14:03.736" v="21" actId="167"/>
        <pc:sldMkLst>
          <pc:docMk/>
          <pc:sldMk cId="1979328568" sldId="573"/>
        </pc:sldMkLst>
        <pc:spChg chg="del">
          <ac:chgData name="pantelis balaouras" userId="25e8755020fc1734" providerId="LiveId" clId="{FCCE4238-AF18-4F0D-B654-363F4EFE7932}" dt="2024-05-02T08:13:57.830" v="19" actId="478"/>
          <ac:spMkLst>
            <pc:docMk/>
            <pc:sldMk cId="1979328568" sldId="573"/>
            <ac:spMk id="3" creationId="{EA9363C4-D47D-BD9C-4A8E-EF038C4C1F39}"/>
          </ac:spMkLst>
        </pc:spChg>
        <pc:spChg chg="add mod">
          <ac:chgData name="pantelis balaouras" userId="25e8755020fc1734" providerId="LiveId" clId="{FCCE4238-AF18-4F0D-B654-363F4EFE7932}" dt="2024-05-02T08:14:03.736" v="21" actId="167"/>
          <ac:spMkLst>
            <pc:docMk/>
            <pc:sldMk cId="1979328568" sldId="573"/>
            <ac:spMk id="8" creationId="{DC3BA353-B45A-3D76-32E0-0491649809B6}"/>
          </ac:spMkLst>
        </pc:spChg>
        <pc:picChg chg="del">
          <ac:chgData name="pantelis balaouras" userId="25e8755020fc1734" providerId="LiveId" clId="{FCCE4238-AF18-4F0D-B654-363F4EFE7932}" dt="2024-05-02T08:13:54.658" v="18" actId="478"/>
          <ac:picMkLst>
            <pc:docMk/>
            <pc:sldMk cId="1979328568" sldId="573"/>
            <ac:picMk id="2" creationId="{455843D4-F9E9-C853-57A2-27AC7B2C3889}"/>
          </ac:picMkLst>
        </pc:picChg>
        <pc:picChg chg="add mod">
          <ac:chgData name="pantelis balaouras" userId="25e8755020fc1734" providerId="LiveId" clId="{FCCE4238-AF18-4F0D-B654-363F4EFE7932}" dt="2024-05-02T08:14:03.736" v="21" actId="167"/>
          <ac:picMkLst>
            <pc:docMk/>
            <pc:sldMk cId="1979328568" sldId="573"/>
            <ac:picMk id="7" creationId="{4861665D-3545-4371-D4FD-B01C50631995}"/>
          </ac:picMkLst>
        </pc:picChg>
      </pc:sldChg>
      <pc:sldChg chg="addSp delSp modSp mod">
        <pc:chgData name="pantelis balaouras" userId="25e8755020fc1734" providerId="LiveId" clId="{FCCE4238-AF18-4F0D-B654-363F4EFE7932}" dt="2024-05-02T08:14:25.564" v="24"/>
        <pc:sldMkLst>
          <pc:docMk/>
          <pc:sldMk cId="1259612263" sldId="578"/>
        </pc:sldMkLst>
        <pc:spChg chg="del">
          <ac:chgData name="pantelis balaouras" userId="25e8755020fc1734" providerId="LiveId" clId="{FCCE4238-AF18-4F0D-B654-363F4EFE7932}" dt="2024-05-02T08:14:24.064" v="23" actId="478"/>
          <ac:spMkLst>
            <pc:docMk/>
            <pc:sldMk cId="1259612263" sldId="578"/>
            <ac:spMk id="3" creationId="{EA9363C4-D47D-BD9C-4A8E-EF038C4C1F39}"/>
          </ac:spMkLst>
        </pc:spChg>
        <pc:spChg chg="add mod">
          <ac:chgData name="pantelis balaouras" userId="25e8755020fc1734" providerId="LiveId" clId="{FCCE4238-AF18-4F0D-B654-363F4EFE7932}" dt="2024-05-02T08:14:25.564" v="24"/>
          <ac:spMkLst>
            <pc:docMk/>
            <pc:sldMk cId="1259612263" sldId="578"/>
            <ac:spMk id="8" creationId="{8B1B309D-E0B5-874B-ED82-0E3EEAF904E8}"/>
          </ac:spMkLst>
        </pc:spChg>
        <pc:picChg chg="del">
          <ac:chgData name="pantelis balaouras" userId="25e8755020fc1734" providerId="LiveId" clId="{FCCE4238-AF18-4F0D-B654-363F4EFE7932}" dt="2024-05-02T08:14:18.783" v="22" actId="478"/>
          <ac:picMkLst>
            <pc:docMk/>
            <pc:sldMk cId="1259612263" sldId="578"/>
            <ac:picMk id="2" creationId="{455843D4-F9E9-C853-57A2-27AC7B2C3889}"/>
          </ac:picMkLst>
        </pc:picChg>
        <pc:picChg chg="add mod">
          <ac:chgData name="pantelis balaouras" userId="25e8755020fc1734" providerId="LiveId" clId="{FCCE4238-AF18-4F0D-B654-363F4EFE7932}" dt="2024-05-02T08:14:25.564" v="24"/>
          <ac:picMkLst>
            <pc:docMk/>
            <pc:sldMk cId="1259612263" sldId="578"/>
            <ac:picMk id="7" creationId="{714BA654-173F-CE2D-08F8-119F45B97F6D}"/>
          </ac:picMkLst>
        </pc:picChg>
      </pc:sldChg>
      <pc:sldChg chg="addSp delSp modSp mod">
        <pc:chgData name="pantelis balaouras" userId="25e8755020fc1734" providerId="LiveId" clId="{FCCE4238-AF18-4F0D-B654-363F4EFE7932}" dt="2024-05-02T08:16:32.348" v="50" actId="1076"/>
        <pc:sldMkLst>
          <pc:docMk/>
          <pc:sldMk cId="2821014587" sldId="586"/>
        </pc:sldMkLst>
        <pc:spChg chg="del">
          <ac:chgData name="pantelis balaouras" userId="25e8755020fc1734" providerId="LiveId" clId="{FCCE4238-AF18-4F0D-B654-363F4EFE7932}" dt="2024-05-02T08:16:25.142" v="48" actId="478"/>
          <ac:spMkLst>
            <pc:docMk/>
            <pc:sldMk cId="2821014587" sldId="586"/>
            <ac:spMk id="3" creationId="{0385DD08-B10C-79C6-AD5F-357B74C688E9}"/>
          </ac:spMkLst>
        </pc:spChg>
        <pc:spChg chg="add mod">
          <ac:chgData name="pantelis balaouras" userId="25e8755020fc1734" providerId="LiveId" clId="{FCCE4238-AF18-4F0D-B654-363F4EFE7932}" dt="2024-05-02T08:16:26.532" v="49"/>
          <ac:spMkLst>
            <pc:docMk/>
            <pc:sldMk cId="2821014587" sldId="586"/>
            <ac:spMk id="8" creationId="{0C54F960-78D6-3BBB-BC97-1B27322C8040}"/>
          </ac:spMkLst>
        </pc:spChg>
        <pc:picChg chg="del">
          <ac:chgData name="pantelis balaouras" userId="25e8755020fc1734" providerId="LiveId" clId="{FCCE4238-AF18-4F0D-B654-363F4EFE7932}" dt="2024-05-02T08:16:22.631" v="47" actId="478"/>
          <ac:picMkLst>
            <pc:docMk/>
            <pc:sldMk cId="2821014587" sldId="586"/>
            <ac:picMk id="2" creationId="{E8F64DEA-0695-C086-67FC-3809973270DF}"/>
          </ac:picMkLst>
        </pc:picChg>
        <pc:picChg chg="add mod">
          <ac:chgData name="pantelis balaouras" userId="25e8755020fc1734" providerId="LiveId" clId="{FCCE4238-AF18-4F0D-B654-363F4EFE7932}" dt="2024-05-02T08:16:32.348" v="50" actId="1076"/>
          <ac:picMkLst>
            <pc:docMk/>
            <pc:sldMk cId="2821014587" sldId="586"/>
            <ac:picMk id="7" creationId="{C5EAE1A7-C315-5C6D-9B5A-EC7E32E3FC0F}"/>
          </ac:picMkLst>
        </pc:picChg>
      </pc:sldChg>
    </pc:docChg>
  </pc:docChgLst>
  <pc:docChgLst>
    <pc:chgData name="pantelis balaouras" userId="25e8755020fc1734" providerId="LiveId" clId="{18834F43-E567-41B1-A2FB-EB9D85F606D5}"/>
    <pc:docChg chg="modSld">
      <pc:chgData name="pantelis balaouras" userId="25e8755020fc1734" providerId="LiveId" clId="{18834F43-E567-41B1-A2FB-EB9D85F606D5}" dt="2024-05-02T09:31:05.027" v="2" actId="14100"/>
      <pc:docMkLst>
        <pc:docMk/>
      </pc:docMkLst>
      <pc:sldChg chg="modSp mod">
        <pc:chgData name="pantelis balaouras" userId="25e8755020fc1734" providerId="LiveId" clId="{18834F43-E567-41B1-A2FB-EB9D85F606D5}" dt="2024-05-02T09:30:57.689" v="0" actId="20577"/>
        <pc:sldMkLst>
          <pc:docMk/>
          <pc:sldMk cId="2033093179" sldId="420"/>
        </pc:sldMkLst>
        <pc:spChg chg="mod">
          <ac:chgData name="pantelis balaouras" userId="25e8755020fc1734" providerId="LiveId" clId="{18834F43-E567-41B1-A2FB-EB9D85F606D5}" dt="2024-05-02T09:30:57.689" v="0" actId="20577"/>
          <ac:spMkLst>
            <pc:docMk/>
            <pc:sldMk cId="2033093179" sldId="420"/>
            <ac:spMk id="13" creationId="{ACBE9AD0-B2F0-4ADA-8F10-B83476743F9C}"/>
          </ac:spMkLst>
        </pc:spChg>
      </pc:sldChg>
      <pc:sldChg chg="modSp mod">
        <pc:chgData name="pantelis balaouras" userId="25e8755020fc1734" providerId="LiveId" clId="{18834F43-E567-41B1-A2FB-EB9D85F606D5}" dt="2024-05-02T09:31:05.027" v="2" actId="14100"/>
        <pc:sldMkLst>
          <pc:docMk/>
          <pc:sldMk cId="2585051265" sldId="535"/>
        </pc:sldMkLst>
        <pc:spChg chg="mod">
          <ac:chgData name="pantelis balaouras" userId="25e8755020fc1734" providerId="LiveId" clId="{18834F43-E567-41B1-A2FB-EB9D85F606D5}" dt="2024-05-02T09:31:05.027" v="2" actId="14100"/>
          <ac:spMkLst>
            <pc:docMk/>
            <pc:sldMk cId="2585051265" sldId="535"/>
            <ac:spMk id="13" creationId="{ACBE9AD0-B2F0-4ADA-8F10-B83476743F9C}"/>
          </ac:spMkLst>
        </pc:spChg>
      </pc:sldChg>
    </pc:docChg>
  </pc:docChgLst>
  <pc:docChgLst>
    <pc:chgData name="pantelis balaouras" userId="25e8755020fc1734" providerId="LiveId" clId="{8631A5D7-3487-4649-BB13-F22837EB3D3B}"/>
    <pc:docChg chg="undo custSel addSld modSld sldOrd modMainMaster">
      <pc:chgData name="pantelis balaouras" userId="25e8755020fc1734" providerId="LiveId" clId="{8631A5D7-3487-4649-BB13-F22837EB3D3B}" dt="2024-04-29T13:47:50.802" v="562" actId="20577"/>
      <pc:docMkLst>
        <pc:docMk/>
      </pc:docMkLst>
      <pc:sldChg chg="addSp delSp modSp">
        <pc:chgData name="pantelis balaouras" userId="25e8755020fc1734" providerId="LiveId" clId="{8631A5D7-3487-4649-BB13-F22837EB3D3B}" dt="2024-04-29T13:00:09.679" v="28"/>
        <pc:sldMkLst>
          <pc:docMk/>
          <pc:sldMk cId="1915799683" sldId="404"/>
        </pc:sldMkLst>
        <pc:spChg chg="add mod">
          <ac:chgData name="pantelis balaouras" userId="25e8755020fc1734" providerId="LiveId" clId="{8631A5D7-3487-4649-BB13-F22837EB3D3B}" dt="2024-04-29T12:59:32.904" v="27"/>
          <ac:spMkLst>
            <pc:docMk/>
            <pc:sldMk cId="1915799683" sldId="404"/>
            <ac:spMk id="3" creationId="{06D1C598-2CB0-5652-1061-814DF6F97165}"/>
          </ac:spMkLst>
        </pc:spChg>
        <pc:picChg chg="add mod">
          <ac:chgData name="pantelis balaouras" userId="25e8755020fc1734" providerId="LiveId" clId="{8631A5D7-3487-4649-BB13-F22837EB3D3B}" dt="2024-04-29T12:59:32.904" v="27"/>
          <ac:picMkLst>
            <pc:docMk/>
            <pc:sldMk cId="1915799683" sldId="404"/>
            <ac:picMk id="4" creationId="{D9F271A1-4C9B-7453-A625-38E280C4D3A6}"/>
          </ac:picMkLst>
        </pc:picChg>
        <pc:picChg chg="add mod">
          <ac:chgData name="pantelis balaouras" userId="25e8755020fc1734" providerId="LiveId" clId="{8631A5D7-3487-4649-BB13-F22837EB3D3B}" dt="2024-04-29T13:00:09.679" v="28"/>
          <ac:picMkLst>
            <pc:docMk/>
            <pc:sldMk cId="1915799683" sldId="404"/>
            <ac:picMk id="5" creationId="{017A74B0-B734-CBC3-0DAD-6A4D60F19549}"/>
          </ac:picMkLst>
        </pc:picChg>
        <pc:picChg chg="del">
          <ac:chgData name="pantelis balaouras" userId="25e8755020fc1734" providerId="LiveId" clId="{8631A5D7-3487-4649-BB13-F22837EB3D3B}" dt="2024-04-29T12:59:31.108" v="26" actId="478"/>
          <ac:picMkLst>
            <pc:docMk/>
            <pc:sldMk cId="1915799683" sldId="404"/>
            <ac:picMk id="2050" creationId="{2AB980B0-03D2-2E64-6760-C23D435A121F}"/>
          </ac:picMkLst>
        </pc:picChg>
      </pc:sldChg>
      <pc:sldChg chg="modSp mod">
        <pc:chgData name="pantelis balaouras" userId="25e8755020fc1734" providerId="LiveId" clId="{8631A5D7-3487-4649-BB13-F22837EB3D3B}" dt="2024-04-29T13:00:37.265" v="31" actId="255"/>
        <pc:sldMkLst>
          <pc:docMk/>
          <pc:sldMk cId="2033093179" sldId="420"/>
        </pc:sldMkLst>
        <pc:spChg chg="mod">
          <ac:chgData name="pantelis balaouras" userId="25e8755020fc1734" providerId="LiveId" clId="{8631A5D7-3487-4649-BB13-F22837EB3D3B}" dt="2024-04-29T13:00:37.265" v="31" actId="255"/>
          <ac:spMkLst>
            <pc:docMk/>
            <pc:sldMk cId="2033093179" sldId="420"/>
            <ac:spMk id="5" creationId="{F56DC747-739E-5A0C-94B8-E8F8E974AC85}"/>
          </ac:spMkLst>
        </pc:spChg>
      </pc:sldChg>
      <pc:sldChg chg="modSp mod">
        <pc:chgData name="pantelis balaouras" userId="25e8755020fc1734" providerId="LiveId" clId="{8631A5D7-3487-4649-BB13-F22837EB3D3B}" dt="2024-04-29T13:46:53.508" v="515" actId="14100"/>
        <pc:sldMkLst>
          <pc:docMk/>
          <pc:sldMk cId="2140994750" sldId="437"/>
        </pc:sldMkLst>
        <pc:spChg chg="mod">
          <ac:chgData name="pantelis balaouras" userId="25e8755020fc1734" providerId="LiveId" clId="{8631A5D7-3487-4649-BB13-F22837EB3D3B}" dt="2024-04-29T13:45:56.017" v="471" actId="20577"/>
          <ac:spMkLst>
            <pc:docMk/>
            <pc:sldMk cId="2140994750" sldId="437"/>
            <ac:spMk id="5" creationId="{FAA18648-8A7B-40D3-A066-80FDB05B7DF4}"/>
          </ac:spMkLst>
        </pc:spChg>
        <pc:spChg chg="mod">
          <ac:chgData name="pantelis balaouras" userId="25e8755020fc1734" providerId="LiveId" clId="{8631A5D7-3487-4649-BB13-F22837EB3D3B}" dt="2024-04-29T13:46:53.508" v="515" actId="14100"/>
          <ac:spMkLst>
            <pc:docMk/>
            <pc:sldMk cId="2140994750" sldId="437"/>
            <ac:spMk id="6" creationId="{AA5AE911-E515-48E3-AB8B-121C68B77A58}"/>
          </ac:spMkLst>
        </pc:spChg>
      </pc:sldChg>
      <pc:sldChg chg="modSp mod">
        <pc:chgData name="pantelis balaouras" userId="25e8755020fc1734" providerId="LiveId" clId="{8631A5D7-3487-4649-BB13-F22837EB3D3B}" dt="2024-04-29T13:47:50.802" v="562" actId="20577"/>
        <pc:sldMkLst>
          <pc:docMk/>
          <pc:sldMk cId="750286666" sldId="438"/>
        </pc:sldMkLst>
        <pc:spChg chg="mod">
          <ac:chgData name="pantelis balaouras" userId="25e8755020fc1734" providerId="LiveId" clId="{8631A5D7-3487-4649-BB13-F22837EB3D3B}" dt="2024-04-29T13:47:50.802" v="562" actId="20577"/>
          <ac:spMkLst>
            <pc:docMk/>
            <pc:sldMk cId="750286666" sldId="438"/>
            <ac:spMk id="5" creationId="{FAA18648-8A7B-40D3-A066-80FDB05B7DF4}"/>
          </ac:spMkLst>
        </pc:spChg>
        <pc:spChg chg="mod">
          <ac:chgData name="pantelis balaouras" userId="25e8755020fc1734" providerId="LiveId" clId="{8631A5D7-3487-4649-BB13-F22837EB3D3B}" dt="2024-04-29T13:47:44.041" v="552" actId="12"/>
          <ac:spMkLst>
            <pc:docMk/>
            <pc:sldMk cId="750286666" sldId="438"/>
            <ac:spMk id="8" creationId="{6F787F69-632E-4573-A4A6-5BB509724618}"/>
          </ac:spMkLst>
        </pc:spChg>
      </pc:sldChg>
      <pc:sldChg chg="addSp delSp modSp mod">
        <pc:chgData name="pantelis balaouras" userId="25e8755020fc1734" providerId="LiveId" clId="{8631A5D7-3487-4649-BB13-F22837EB3D3B}" dt="2024-04-29T13:18:24.866" v="146" actId="14100"/>
        <pc:sldMkLst>
          <pc:docMk/>
          <pc:sldMk cId="1250625190" sldId="446"/>
        </pc:sldMkLst>
        <pc:spChg chg="add mod">
          <ac:chgData name="pantelis balaouras" userId="25e8755020fc1734" providerId="LiveId" clId="{8631A5D7-3487-4649-BB13-F22837EB3D3B}" dt="2024-04-29T13:05:52.194" v="92"/>
          <ac:spMkLst>
            <pc:docMk/>
            <pc:sldMk cId="1250625190" sldId="446"/>
            <ac:spMk id="2" creationId="{43A4FD89-5FC6-0447-E561-D57762DE41EF}"/>
          </ac:spMkLst>
        </pc:spChg>
        <pc:spChg chg="mod">
          <ac:chgData name="pantelis balaouras" userId="25e8755020fc1734" providerId="LiveId" clId="{8631A5D7-3487-4649-BB13-F22837EB3D3B}" dt="2024-04-29T13:17:39.910" v="137" actId="14100"/>
          <ac:spMkLst>
            <pc:docMk/>
            <pc:sldMk cId="1250625190" sldId="446"/>
            <ac:spMk id="6" creationId="{1542E8B4-0E5D-4125-9D1A-7F2F4EA8BFA6}"/>
          </ac:spMkLst>
        </pc:spChg>
        <pc:spChg chg="del">
          <ac:chgData name="pantelis balaouras" userId="25e8755020fc1734" providerId="LiveId" clId="{8631A5D7-3487-4649-BB13-F22837EB3D3B}" dt="2024-04-29T13:05:51.577" v="91" actId="478"/>
          <ac:spMkLst>
            <pc:docMk/>
            <pc:sldMk cId="1250625190" sldId="446"/>
            <ac:spMk id="7" creationId="{C0DFA73F-FDC8-497A-8912-CA8C28C95043}"/>
          </ac:spMkLst>
        </pc:spChg>
        <pc:spChg chg="mod">
          <ac:chgData name="pantelis balaouras" userId="25e8755020fc1734" providerId="LiveId" clId="{8631A5D7-3487-4649-BB13-F22837EB3D3B}" dt="2024-04-29T13:18:24.866" v="146" actId="14100"/>
          <ac:spMkLst>
            <pc:docMk/>
            <pc:sldMk cId="1250625190" sldId="446"/>
            <ac:spMk id="8" creationId="{F2323DDD-2984-429F-8B08-EC4DED705717}"/>
          </ac:spMkLst>
        </pc:spChg>
        <pc:picChg chg="add del mod ord">
          <ac:chgData name="pantelis balaouras" userId="25e8755020fc1734" providerId="LiveId" clId="{8631A5D7-3487-4649-BB13-F22837EB3D3B}" dt="2024-04-29T13:18:16.322" v="145" actId="1076"/>
          <ac:picMkLst>
            <pc:docMk/>
            <pc:sldMk cId="1250625190" sldId="446"/>
            <ac:picMk id="3" creationId="{26998945-7C26-4CE9-9C4A-563315C274F4}"/>
          </ac:picMkLst>
        </pc:picChg>
      </pc:sldChg>
      <pc:sldChg chg="addSp delSp modSp mod">
        <pc:chgData name="pantelis balaouras" userId="25e8755020fc1734" providerId="LiveId" clId="{8631A5D7-3487-4649-BB13-F22837EB3D3B}" dt="2024-04-29T13:08:37.298" v="127" actId="14100"/>
        <pc:sldMkLst>
          <pc:docMk/>
          <pc:sldMk cId="1497933260" sldId="454"/>
        </pc:sldMkLst>
        <pc:spChg chg="add mod">
          <ac:chgData name="pantelis balaouras" userId="25e8755020fc1734" providerId="LiveId" clId="{8631A5D7-3487-4649-BB13-F22837EB3D3B}" dt="2024-04-29T13:05:37.168" v="86"/>
          <ac:spMkLst>
            <pc:docMk/>
            <pc:sldMk cId="1497933260" sldId="454"/>
            <ac:spMk id="2" creationId="{A1283906-73B4-E116-5323-FC90391168EB}"/>
          </ac:spMkLst>
        </pc:spChg>
        <pc:spChg chg="del">
          <ac:chgData name="pantelis balaouras" userId="25e8755020fc1734" providerId="LiveId" clId="{8631A5D7-3487-4649-BB13-F22837EB3D3B}" dt="2024-04-29T13:05:36.337" v="85" actId="478"/>
          <ac:spMkLst>
            <pc:docMk/>
            <pc:sldMk cId="1497933260" sldId="454"/>
            <ac:spMk id="7" creationId="{C0DFA73F-FDC8-497A-8912-CA8C28C95043}"/>
          </ac:spMkLst>
        </pc:spChg>
        <pc:spChg chg="mod">
          <ac:chgData name="pantelis balaouras" userId="25e8755020fc1734" providerId="LiveId" clId="{8631A5D7-3487-4649-BB13-F22837EB3D3B}" dt="2024-04-29T13:07:46.341" v="123" actId="255"/>
          <ac:spMkLst>
            <pc:docMk/>
            <pc:sldMk cId="1497933260" sldId="454"/>
            <ac:spMk id="13" creationId="{BCB5ECB9-24C3-878D-3B53-8BBC5E2C55EF}"/>
          </ac:spMkLst>
        </pc:spChg>
        <pc:picChg chg="mod">
          <ac:chgData name="pantelis balaouras" userId="25e8755020fc1734" providerId="LiveId" clId="{8631A5D7-3487-4649-BB13-F22837EB3D3B}" dt="2024-04-29T13:08:37.298" v="127" actId="14100"/>
          <ac:picMkLst>
            <pc:docMk/>
            <pc:sldMk cId="1497933260" sldId="454"/>
            <ac:picMk id="5" creationId="{DE9D1407-07F8-46AB-A6A6-D4058C2988AE}"/>
          </ac:picMkLst>
        </pc:picChg>
      </pc:sldChg>
      <pc:sldChg chg="modSp mod">
        <pc:chgData name="pantelis balaouras" userId="25e8755020fc1734" providerId="LiveId" clId="{8631A5D7-3487-4649-BB13-F22837EB3D3B}" dt="2024-04-29T13:36:47.977" v="347"/>
        <pc:sldMkLst>
          <pc:docMk/>
          <pc:sldMk cId="3958154482" sldId="455"/>
        </pc:sldMkLst>
        <pc:spChg chg="mod">
          <ac:chgData name="pantelis balaouras" userId="25e8755020fc1734" providerId="LiveId" clId="{8631A5D7-3487-4649-BB13-F22837EB3D3B}" dt="2024-04-29T13:26:05.360" v="209" actId="120"/>
          <ac:spMkLst>
            <pc:docMk/>
            <pc:sldMk cId="3958154482" sldId="455"/>
            <ac:spMk id="2" creationId="{00000000-0000-0000-0000-000000000000}"/>
          </ac:spMkLst>
        </pc:spChg>
        <pc:spChg chg="mod">
          <ac:chgData name="pantelis balaouras" userId="25e8755020fc1734" providerId="LiveId" clId="{8631A5D7-3487-4649-BB13-F22837EB3D3B}" dt="2024-04-29T13:36:47.977" v="347"/>
          <ac:spMkLst>
            <pc:docMk/>
            <pc:sldMk cId="3958154482" sldId="455"/>
            <ac:spMk id="5" creationId="{C0DFA73F-FDC8-497A-8912-CA8C28C95043}"/>
          </ac:spMkLst>
        </pc:spChg>
        <pc:spChg chg="mod">
          <ac:chgData name="pantelis balaouras" userId="25e8755020fc1734" providerId="LiveId" clId="{8631A5D7-3487-4649-BB13-F22837EB3D3B}" dt="2024-04-29T13:26:13.564" v="210" actId="14100"/>
          <ac:spMkLst>
            <pc:docMk/>
            <pc:sldMk cId="3958154482" sldId="455"/>
            <ac:spMk id="12" creationId="{1EA39EF9-501E-40CD-A5D6-14F3E4DABC7D}"/>
          </ac:spMkLst>
        </pc:spChg>
        <pc:picChg chg="mod">
          <ac:chgData name="pantelis balaouras" userId="25e8755020fc1734" providerId="LiveId" clId="{8631A5D7-3487-4649-BB13-F22837EB3D3B}" dt="2024-04-29T13:26:19.070" v="211" actId="1076"/>
          <ac:picMkLst>
            <pc:docMk/>
            <pc:sldMk cId="3958154482" sldId="455"/>
            <ac:picMk id="11" creationId="{3FABA778-5E10-49CC-9F6F-0E48DCD30C95}"/>
          </ac:picMkLst>
        </pc:picChg>
      </pc:sldChg>
      <pc:sldChg chg="modSp mod">
        <pc:chgData name="pantelis balaouras" userId="25e8755020fc1734" providerId="LiveId" clId="{8631A5D7-3487-4649-BB13-F22837EB3D3B}" dt="2024-04-29T13:19:42.473" v="160" actId="14100"/>
        <pc:sldMkLst>
          <pc:docMk/>
          <pc:sldMk cId="568782003" sldId="464"/>
        </pc:sldMkLst>
        <pc:spChg chg="mod">
          <ac:chgData name="pantelis balaouras" userId="25e8755020fc1734" providerId="LiveId" clId="{8631A5D7-3487-4649-BB13-F22837EB3D3B}" dt="2024-04-29T13:19:42.473" v="160" actId="14100"/>
          <ac:spMkLst>
            <pc:docMk/>
            <pc:sldMk cId="568782003" sldId="464"/>
            <ac:spMk id="10" creationId="{C0DFA73F-FDC8-497A-8912-CA8C28C95043}"/>
          </ac:spMkLst>
        </pc:spChg>
        <pc:spChg chg="mod">
          <ac:chgData name="pantelis balaouras" userId="25e8755020fc1734" providerId="LiveId" clId="{8631A5D7-3487-4649-BB13-F22837EB3D3B}" dt="2024-04-29T13:19:29.574" v="156" actId="115"/>
          <ac:spMkLst>
            <pc:docMk/>
            <pc:sldMk cId="568782003" sldId="464"/>
            <ac:spMk id="11" creationId="{6F147614-6E75-4DA2-B4E4-F4B0481D666C}"/>
          </ac:spMkLst>
        </pc:spChg>
        <pc:picChg chg="mod">
          <ac:chgData name="pantelis balaouras" userId="25e8755020fc1734" providerId="LiveId" clId="{8631A5D7-3487-4649-BB13-F22837EB3D3B}" dt="2024-04-29T13:19:24.877" v="155" actId="14100"/>
          <ac:picMkLst>
            <pc:docMk/>
            <pc:sldMk cId="568782003" sldId="464"/>
            <ac:picMk id="3" creationId="{11FE0CAE-FA8B-481E-8C0C-6B0D0CA2A966}"/>
          </ac:picMkLst>
        </pc:picChg>
      </pc:sldChg>
      <pc:sldChg chg="modSp mod">
        <pc:chgData name="pantelis balaouras" userId="25e8755020fc1734" providerId="LiveId" clId="{8631A5D7-3487-4649-BB13-F22837EB3D3B}" dt="2024-04-29T13:35:41.975" v="338" actId="1076"/>
        <pc:sldMkLst>
          <pc:docMk/>
          <pc:sldMk cId="4036588873" sldId="467"/>
        </pc:sldMkLst>
        <pc:spChg chg="mod">
          <ac:chgData name="pantelis balaouras" userId="25e8755020fc1734" providerId="LiveId" clId="{8631A5D7-3487-4649-BB13-F22837EB3D3B}" dt="2024-04-29T13:29:14.859" v="250" actId="115"/>
          <ac:spMkLst>
            <pc:docMk/>
            <pc:sldMk cId="4036588873" sldId="467"/>
            <ac:spMk id="6" creationId="{13725DC3-E1D4-4E92-AF5A-F0DED3AA5B9A}"/>
          </ac:spMkLst>
        </pc:spChg>
        <pc:spChg chg="mod">
          <ac:chgData name="pantelis balaouras" userId="25e8755020fc1734" providerId="LiveId" clId="{8631A5D7-3487-4649-BB13-F22837EB3D3B}" dt="2024-04-29T13:35:38.500" v="337"/>
          <ac:spMkLst>
            <pc:docMk/>
            <pc:sldMk cId="4036588873" sldId="467"/>
            <ac:spMk id="10" creationId="{C0DFA73F-FDC8-497A-8912-CA8C28C95043}"/>
          </ac:spMkLst>
        </pc:spChg>
        <pc:picChg chg="mod">
          <ac:chgData name="pantelis balaouras" userId="25e8755020fc1734" providerId="LiveId" clId="{8631A5D7-3487-4649-BB13-F22837EB3D3B}" dt="2024-04-29T13:35:41.975" v="338" actId="1076"/>
          <ac:picMkLst>
            <pc:docMk/>
            <pc:sldMk cId="4036588873" sldId="467"/>
            <ac:picMk id="3" creationId="{FFF9811E-26C7-4CB2-9A45-16B053FA03FF}"/>
          </ac:picMkLst>
        </pc:picChg>
      </pc:sldChg>
      <pc:sldChg chg="addSp delSp modSp mod">
        <pc:chgData name="pantelis balaouras" userId="25e8755020fc1734" providerId="LiveId" clId="{8631A5D7-3487-4649-BB13-F22837EB3D3B}" dt="2024-04-29T13:34:36.364" v="330"/>
        <pc:sldMkLst>
          <pc:docMk/>
          <pc:sldMk cId="319678960" sldId="487"/>
        </pc:sldMkLst>
        <pc:spChg chg="add mod">
          <ac:chgData name="pantelis balaouras" userId="25e8755020fc1734" providerId="LiveId" clId="{8631A5D7-3487-4649-BB13-F22837EB3D3B}" dt="2024-04-29T13:34:36.364" v="330"/>
          <ac:spMkLst>
            <pc:docMk/>
            <pc:sldMk cId="319678960" sldId="487"/>
            <ac:spMk id="2" creationId="{0FDE4990-D2DF-559D-8C50-F89365FDDF44}"/>
          </ac:spMkLst>
        </pc:spChg>
        <pc:spChg chg="mod">
          <ac:chgData name="pantelis balaouras" userId="25e8755020fc1734" providerId="LiveId" clId="{8631A5D7-3487-4649-BB13-F22837EB3D3B}" dt="2024-04-29T13:31:45.928" v="282" actId="6549"/>
          <ac:spMkLst>
            <pc:docMk/>
            <pc:sldMk cId="319678960" sldId="487"/>
            <ac:spMk id="5" creationId="{779F93A1-3BC4-4CAA-B56F-3375A7D00191}"/>
          </ac:spMkLst>
        </pc:spChg>
        <pc:spChg chg="del">
          <ac:chgData name="pantelis balaouras" userId="25e8755020fc1734" providerId="LiveId" clId="{8631A5D7-3487-4649-BB13-F22837EB3D3B}" dt="2024-04-29T13:34:35.796" v="329" actId="478"/>
          <ac:spMkLst>
            <pc:docMk/>
            <pc:sldMk cId="319678960" sldId="487"/>
            <ac:spMk id="10" creationId="{C0DFA73F-FDC8-497A-8912-CA8C28C95043}"/>
          </ac:spMkLst>
        </pc:spChg>
      </pc:sldChg>
      <pc:sldChg chg="modSp mod">
        <pc:chgData name="pantelis balaouras" userId="25e8755020fc1734" providerId="LiveId" clId="{8631A5D7-3487-4649-BB13-F22837EB3D3B}" dt="2024-04-29T13:33:30.876" v="312"/>
        <pc:sldMkLst>
          <pc:docMk/>
          <pc:sldMk cId="422675489" sldId="532"/>
        </pc:sldMkLst>
        <pc:spChg chg="mod">
          <ac:chgData name="pantelis balaouras" userId="25e8755020fc1734" providerId="LiveId" clId="{8631A5D7-3487-4649-BB13-F22837EB3D3B}" dt="2024-04-29T13:33:30.876" v="312"/>
          <ac:spMkLst>
            <pc:docMk/>
            <pc:sldMk cId="422675489" sldId="532"/>
            <ac:spMk id="9" creationId="{C0DFA73F-FDC8-497A-8912-CA8C28C95043}"/>
          </ac:spMkLst>
        </pc:spChg>
      </pc:sldChg>
      <pc:sldChg chg="modSp mod">
        <pc:chgData name="pantelis balaouras" userId="25e8755020fc1734" providerId="LiveId" clId="{8631A5D7-3487-4649-BB13-F22837EB3D3B}" dt="2024-04-29T13:36:28.300" v="344"/>
        <pc:sldMkLst>
          <pc:docMk/>
          <pc:sldMk cId="1983341750" sldId="544"/>
        </pc:sldMkLst>
        <pc:spChg chg="mod">
          <ac:chgData name="pantelis balaouras" userId="25e8755020fc1734" providerId="LiveId" clId="{8631A5D7-3487-4649-BB13-F22837EB3D3B}" dt="2024-04-29T13:36:28.300" v="344"/>
          <ac:spMkLst>
            <pc:docMk/>
            <pc:sldMk cId="1983341750" sldId="544"/>
            <ac:spMk id="5" creationId="{C0DFA73F-FDC8-497A-8912-CA8C28C95043}"/>
          </ac:spMkLst>
        </pc:spChg>
        <pc:spChg chg="mod">
          <ac:chgData name="pantelis balaouras" userId="25e8755020fc1734" providerId="LiveId" clId="{8631A5D7-3487-4649-BB13-F22837EB3D3B}" dt="2024-04-29T13:28:20.079" v="240" actId="27636"/>
          <ac:spMkLst>
            <pc:docMk/>
            <pc:sldMk cId="1983341750" sldId="544"/>
            <ac:spMk id="13" creationId="{2C8FBC11-1035-3956-8212-5EE54C43C041}"/>
          </ac:spMkLst>
        </pc:spChg>
      </pc:sldChg>
      <pc:sldChg chg="modSp">
        <pc:chgData name="pantelis balaouras" userId="25e8755020fc1734" providerId="LiveId" clId="{8631A5D7-3487-4649-BB13-F22837EB3D3B}" dt="2024-04-29T13:04:50.619" v="77"/>
        <pc:sldMkLst>
          <pc:docMk/>
          <pc:sldMk cId="1303941817" sldId="546"/>
        </pc:sldMkLst>
        <pc:spChg chg="mod">
          <ac:chgData name="pantelis balaouras" userId="25e8755020fc1734" providerId="LiveId" clId="{8631A5D7-3487-4649-BB13-F22837EB3D3B}" dt="2024-04-29T13:04:50.619" v="77"/>
          <ac:spMkLst>
            <pc:docMk/>
            <pc:sldMk cId="1303941817" sldId="546"/>
            <ac:spMk id="10" creationId="{C0DFA73F-FDC8-497A-8912-CA8C28C95043}"/>
          </ac:spMkLst>
        </pc:spChg>
      </pc:sldChg>
      <pc:sldChg chg="addSp delSp modSp mod">
        <pc:chgData name="pantelis balaouras" userId="25e8755020fc1734" providerId="LiveId" clId="{8631A5D7-3487-4649-BB13-F22837EB3D3B}" dt="2024-04-29T13:40:19.352" v="414" actId="1076"/>
        <pc:sldMkLst>
          <pc:docMk/>
          <pc:sldMk cId="596490058" sldId="551"/>
        </pc:sldMkLst>
        <pc:spChg chg="add mod">
          <ac:chgData name="pantelis balaouras" userId="25e8755020fc1734" providerId="LiveId" clId="{8631A5D7-3487-4649-BB13-F22837EB3D3B}" dt="2024-04-29T13:20:06.960" v="168"/>
          <ac:spMkLst>
            <pc:docMk/>
            <pc:sldMk cId="596490058" sldId="551"/>
            <ac:spMk id="2" creationId="{97970884-528E-7A5C-4164-F0A7D1591766}"/>
          </ac:spMkLst>
        </pc:spChg>
        <pc:spChg chg="del">
          <ac:chgData name="pantelis balaouras" userId="25e8755020fc1734" providerId="LiveId" clId="{8631A5D7-3487-4649-BB13-F22837EB3D3B}" dt="2024-04-29T13:20:06.215" v="167" actId="478"/>
          <ac:spMkLst>
            <pc:docMk/>
            <pc:sldMk cId="596490058" sldId="551"/>
            <ac:spMk id="7" creationId="{C0DFA73F-FDC8-497A-8912-CA8C28C95043}"/>
          </ac:spMkLst>
        </pc:spChg>
        <pc:spChg chg="mod">
          <ac:chgData name="pantelis balaouras" userId="25e8755020fc1734" providerId="LiveId" clId="{8631A5D7-3487-4649-BB13-F22837EB3D3B}" dt="2024-04-29T13:40:19.352" v="414" actId="1076"/>
          <ac:spMkLst>
            <pc:docMk/>
            <pc:sldMk cId="596490058" sldId="551"/>
            <ac:spMk id="12" creationId="{41D20A64-AEFC-6555-E5E1-08D0419828D3}"/>
          </ac:spMkLst>
        </pc:spChg>
        <pc:spChg chg="mod">
          <ac:chgData name="pantelis balaouras" userId="25e8755020fc1734" providerId="LiveId" clId="{8631A5D7-3487-4649-BB13-F22837EB3D3B}" dt="2024-04-29T13:24:16.408" v="187" actId="27636"/>
          <ac:spMkLst>
            <pc:docMk/>
            <pc:sldMk cId="596490058" sldId="551"/>
            <ac:spMk id="13" creationId="{BCB5ECB9-24C3-878D-3B53-8BBC5E2C55EF}"/>
          </ac:spMkLst>
        </pc:spChg>
      </pc:sldChg>
      <pc:sldChg chg="modSp mod">
        <pc:chgData name="pantelis balaouras" userId="25e8755020fc1734" providerId="LiveId" clId="{8631A5D7-3487-4649-BB13-F22837EB3D3B}" dt="2024-04-29T13:36:35.326" v="345"/>
        <pc:sldMkLst>
          <pc:docMk/>
          <pc:sldMk cId="2105934876" sldId="552"/>
        </pc:sldMkLst>
        <pc:spChg chg="mod">
          <ac:chgData name="pantelis balaouras" userId="25e8755020fc1734" providerId="LiveId" clId="{8631A5D7-3487-4649-BB13-F22837EB3D3B}" dt="2024-04-29T13:36:35.326" v="345"/>
          <ac:spMkLst>
            <pc:docMk/>
            <pc:sldMk cId="2105934876" sldId="552"/>
            <ac:spMk id="7" creationId="{C0DFA73F-FDC8-497A-8912-CA8C28C95043}"/>
          </ac:spMkLst>
        </pc:spChg>
        <pc:spChg chg="mod">
          <ac:chgData name="pantelis balaouras" userId="25e8755020fc1734" providerId="LiveId" clId="{8631A5D7-3487-4649-BB13-F22837EB3D3B}" dt="2024-04-29T13:27:59.018" v="233" actId="948"/>
          <ac:spMkLst>
            <pc:docMk/>
            <pc:sldMk cId="2105934876" sldId="552"/>
            <ac:spMk id="10" creationId="{09954617-F184-CCE0-30DD-2F08C1A6DC4D}"/>
          </ac:spMkLst>
        </pc:spChg>
      </pc:sldChg>
      <pc:sldChg chg="modSp mod">
        <pc:chgData name="pantelis balaouras" userId="25e8755020fc1734" providerId="LiveId" clId="{8631A5D7-3487-4649-BB13-F22837EB3D3B}" dt="2024-04-29T13:35:32.234" v="336"/>
        <pc:sldMkLst>
          <pc:docMk/>
          <pc:sldMk cId="1476619147" sldId="553"/>
        </pc:sldMkLst>
        <pc:spChg chg="mod">
          <ac:chgData name="pantelis balaouras" userId="25e8755020fc1734" providerId="LiveId" clId="{8631A5D7-3487-4649-BB13-F22837EB3D3B}" dt="2024-04-29T13:29:22.070" v="251" actId="120"/>
          <ac:spMkLst>
            <pc:docMk/>
            <pc:sldMk cId="1476619147" sldId="553"/>
            <ac:spMk id="6" creationId="{13725DC3-E1D4-4E92-AF5A-F0DED3AA5B9A}"/>
          </ac:spMkLst>
        </pc:spChg>
        <pc:spChg chg="mod">
          <ac:chgData name="pantelis balaouras" userId="25e8755020fc1734" providerId="LiveId" clId="{8631A5D7-3487-4649-BB13-F22837EB3D3B}" dt="2024-04-29T13:35:32.234" v="336"/>
          <ac:spMkLst>
            <pc:docMk/>
            <pc:sldMk cId="1476619147" sldId="553"/>
            <ac:spMk id="10" creationId="{C0DFA73F-FDC8-497A-8912-CA8C28C95043}"/>
          </ac:spMkLst>
        </pc:spChg>
      </pc:sldChg>
      <pc:sldChg chg="modSp mod">
        <pc:chgData name="pantelis balaouras" userId="25e8755020fc1734" providerId="LiveId" clId="{8631A5D7-3487-4649-BB13-F22837EB3D3B}" dt="2024-04-29T13:35:13.689" v="333"/>
        <pc:sldMkLst>
          <pc:docMk/>
          <pc:sldMk cId="2545829085" sldId="554"/>
        </pc:sldMkLst>
        <pc:spChg chg="mod">
          <ac:chgData name="pantelis balaouras" userId="25e8755020fc1734" providerId="LiveId" clId="{8631A5D7-3487-4649-BB13-F22837EB3D3B}" dt="2024-04-29T13:30:42.265" v="272" actId="27636"/>
          <ac:spMkLst>
            <pc:docMk/>
            <pc:sldMk cId="2545829085" sldId="554"/>
            <ac:spMk id="6" creationId="{13725DC3-E1D4-4E92-AF5A-F0DED3AA5B9A}"/>
          </ac:spMkLst>
        </pc:spChg>
        <pc:spChg chg="mod">
          <ac:chgData name="pantelis balaouras" userId="25e8755020fc1734" providerId="LiveId" clId="{8631A5D7-3487-4649-BB13-F22837EB3D3B}" dt="2024-04-29T13:35:13.689" v="333"/>
          <ac:spMkLst>
            <pc:docMk/>
            <pc:sldMk cId="2545829085" sldId="554"/>
            <ac:spMk id="10" creationId="{C0DFA73F-FDC8-497A-8912-CA8C28C95043}"/>
          </ac:spMkLst>
        </pc:spChg>
      </pc:sldChg>
      <pc:sldChg chg="modSp mod">
        <pc:chgData name="pantelis balaouras" userId="25e8755020fc1734" providerId="LiveId" clId="{8631A5D7-3487-4649-BB13-F22837EB3D3B}" dt="2024-04-29T13:31:19.933" v="277" actId="1076"/>
        <pc:sldMkLst>
          <pc:docMk/>
          <pc:sldMk cId="1960782220" sldId="555"/>
        </pc:sldMkLst>
        <pc:spChg chg="mod">
          <ac:chgData name="pantelis balaouras" userId="25e8755020fc1734" providerId="LiveId" clId="{8631A5D7-3487-4649-BB13-F22837EB3D3B}" dt="2024-04-29T13:31:19.933" v="277" actId="1076"/>
          <ac:spMkLst>
            <pc:docMk/>
            <pc:sldMk cId="1960782220" sldId="555"/>
            <ac:spMk id="3" creationId="{E689610D-7825-41C0-D4F1-91A24090838C}"/>
          </ac:spMkLst>
        </pc:spChg>
        <pc:picChg chg="mod">
          <ac:chgData name="pantelis balaouras" userId="25e8755020fc1734" providerId="LiveId" clId="{8631A5D7-3487-4649-BB13-F22837EB3D3B}" dt="2024-04-29T13:31:10.006" v="275" actId="14100"/>
          <ac:picMkLst>
            <pc:docMk/>
            <pc:sldMk cId="1960782220" sldId="555"/>
            <ac:picMk id="1026" creationId="{1DAFF241-CB54-4244-870F-AD3D5D03CBAE}"/>
          </ac:picMkLst>
        </pc:picChg>
      </pc:sldChg>
      <pc:sldChg chg="addSp delSp modSp mod">
        <pc:chgData name="pantelis balaouras" userId="25e8755020fc1734" providerId="LiveId" clId="{8631A5D7-3487-4649-BB13-F22837EB3D3B}" dt="2024-04-29T13:34:26.865" v="326"/>
        <pc:sldMkLst>
          <pc:docMk/>
          <pc:sldMk cId="3134639288" sldId="564"/>
        </pc:sldMkLst>
        <pc:spChg chg="add mod">
          <ac:chgData name="pantelis balaouras" userId="25e8755020fc1734" providerId="LiveId" clId="{8631A5D7-3487-4649-BB13-F22837EB3D3B}" dt="2024-04-29T13:34:26.865" v="326"/>
          <ac:spMkLst>
            <pc:docMk/>
            <pc:sldMk cId="3134639288" sldId="564"/>
            <ac:spMk id="2" creationId="{1E0BDB97-B870-AC07-CFD2-15C5D79682E4}"/>
          </ac:spMkLst>
        </pc:spChg>
        <pc:spChg chg="mod">
          <ac:chgData name="pantelis balaouras" userId="25e8755020fc1734" providerId="LiveId" clId="{8631A5D7-3487-4649-BB13-F22837EB3D3B}" dt="2024-04-29T13:32:07.195" v="287" actId="27636"/>
          <ac:spMkLst>
            <pc:docMk/>
            <pc:sldMk cId="3134639288" sldId="564"/>
            <ac:spMk id="6" creationId="{13725DC3-E1D4-4E92-AF5A-F0DED3AA5B9A}"/>
          </ac:spMkLst>
        </pc:spChg>
        <pc:spChg chg="del">
          <ac:chgData name="pantelis balaouras" userId="25e8755020fc1734" providerId="LiveId" clId="{8631A5D7-3487-4649-BB13-F22837EB3D3B}" dt="2024-04-29T13:34:26.258" v="325" actId="478"/>
          <ac:spMkLst>
            <pc:docMk/>
            <pc:sldMk cId="3134639288" sldId="564"/>
            <ac:spMk id="10" creationId="{C0DFA73F-FDC8-497A-8912-CA8C28C95043}"/>
          </ac:spMkLst>
        </pc:spChg>
      </pc:sldChg>
      <pc:sldChg chg="addSp delSp modSp mod">
        <pc:chgData name="pantelis balaouras" userId="25e8755020fc1734" providerId="LiveId" clId="{8631A5D7-3487-4649-BB13-F22837EB3D3B}" dt="2024-04-29T13:34:14.766" v="322" actId="403"/>
        <pc:sldMkLst>
          <pc:docMk/>
          <pc:sldMk cId="2271343866" sldId="565"/>
        </pc:sldMkLst>
        <pc:spChg chg="add mod">
          <ac:chgData name="pantelis balaouras" userId="25e8755020fc1734" providerId="LiveId" clId="{8631A5D7-3487-4649-BB13-F22837EB3D3B}" dt="2024-04-29T13:34:04.566" v="320"/>
          <ac:spMkLst>
            <pc:docMk/>
            <pc:sldMk cId="2271343866" sldId="565"/>
            <ac:spMk id="2" creationId="{471E15BC-B759-3DDB-FD23-A876833A556A}"/>
          </ac:spMkLst>
        </pc:spChg>
        <pc:spChg chg="mod">
          <ac:chgData name="pantelis balaouras" userId="25e8755020fc1734" providerId="LiveId" clId="{8631A5D7-3487-4649-BB13-F22837EB3D3B}" dt="2024-04-29T13:34:14.766" v="322" actId="403"/>
          <ac:spMkLst>
            <pc:docMk/>
            <pc:sldMk cId="2271343866" sldId="565"/>
            <ac:spMk id="6" creationId="{13725DC3-E1D4-4E92-AF5A-F0DED3AA5B9A}"/>
          </ac:spMkLst>
        </pc:spChg>
        <pc:spChg chg="del">
          <ac:chgData name="pantelis balaouras" userId="25e8755020fc1734" providerId="LiveId" clId="{8631A5D7-3487-4649-BB13-F22837EB3D3B}" dt="2024-04-29T13:34:03.965" v="319" actId="478"/>
          <ac:spMkLst>
            <pc:docMk/>
            <pc:sldMk cId="2271343866" sldId="565"/>
            <ac:spMk id="10" creationId="{C0DFA73F-FDC8-497A-8912-CA8C28C95043}"/>
          </ac:spMkLst>
        </pc:spChg>
      </pc:sldChg>
      <pc:sldChg chg="modSp mod">
        <pc:chgData name="pantelis balaouras" userId="25e8755020fc1734" providerId="LiveId" clId="{8631A5D7-3487-4649-BB13-F22837EB3D3B}" dt="2024-04-29T13:35:26.384" v="335"/>
        <pc:sldMkLst>
          <pc:docMk/>
          <pc:sldMk cId="3081207943" sldId="568"/>
        </pc:sldMkLst>
        <pc:spChg chg="mod">
          <ac:chgData name="pantelis balaouras" userId="25e8755020fc1734" providerId="LiveId" clId="{8631A5D7-3487-4649-BB13-F22837EB3D3B}" dt="2024-04-29T13:29:40.912" v="256" actId="27636"/>
          <ac:spMkLst>
            <pc:docMk/>
            <pc:sldMk cId="3081207943" sldId="568"/>
            <ac:spMk id="6" creationId="{13725DC3-E1D4-4E92-AF5A-F0DED3AA5B9A}"/>
          </ac:spMkLst>
        </pc:spChg>
        <pc:spChg chg="mod">
          <ac:chgData name="pantelis balaouras" userId="25e8755020fc1734" providerId="LiveId" clId="{8631A5D7-3487-4649-BB13-F22837EB3D3B}" dt="2024-04-29T13:35:26.384" v="335"/>
          <ac:spMkLst>
            <pc:docMk/>
            <pc:sldMk cId="3081207943" sldId="568"/>
            <ac:spMk id="10" creationId="{C0DFA73F-FDC8-497A-8912-CA8C28C95043}"/>
          </ac:spMkLst>
        </pc:spChg>
        <pc:picChg chg="mod">
          <ac:chgData name="pantelis balaouras" userId="25e8755020fc1734" providerId="LiveId" clId="{8631A5D7-3487-4649-BB13-F22837EB3D3B}" dt="2024-04-29T13:30:10.774" v="263" actId="1076"/>
          <ac:picMkLst>
            <pc:docMk/>
            <pc:sldMk cId="3081207943" sldId="568"/>
            <ac:picMk id="4" creationId="{F0E0ECF3-9E05-46AD-A614-BADB10D692AB}"/>
          </ac:picMkLst>
        </pc:picChg>
        <pc:picChg chg="mod">
          <ac:chgData name="pantelis balaouras" userId="25e8755020fc1734" providerId="LiveId" clId="{8631A5D7-3487-4649-BB13-F22837EB3D3B}" dt="2024-04-29T13:30:00.024" v="261" actId="1076"/>
          <ac:picMkLst>
            <pc:docMk/>
            <pc:sldMk cId="3081207943" sldId="568"/>
            <ac:picMk id="2050" creationId="{FA621D6E-7703-44E6-89BF-1943C0B0CAB9}"/>
          </ac:picMkLst>
        </pc:picChg>
        <pc:picChg chg="mod">
          <ac:chgData name="pantelis balaouras" userId="25e8755020fc1734" providerId="LiveId" clId="{8631A5D7-3487-4649-BB13-F22837EB3D3B}" dt="2024-04-29T13:29:56.033" v="260" actId="1076"/>
          <ac:picMkLst>
            <pc:docMk/>
            <pc:sldMk cId="3081207943" sldId="568"/>
            <ac:picMk id="2052" creationId="{D0391B6F-2AF2-4488-84A5-CF96BCAF09CE}"/>
          </ac:picMkLst>
        </pc:picChg>
        <pc:picChg chg="mod">
          <ac:chgData name="pantelis balaouras" userId="25e8755020fc1734" providerId="LiveId" clId="{8631A5D7-3487-4649-BB13-F22837EB3D3B}" dt="2024-04-29T13:29:51.458" v="259" actId="1076"/>
          <ac:picMkLst>
            <pc:docMk/>
            <pc:sldMk cId="3081207943" sldId="568"/>
            <ac:picMk id="2054" creationId="{B7A63094-0B0B-4DC5-84F0-B677F28F962E}"/>
          </ac:picMkLst>
        </pc:picChg>
        <pc:picChg chg="mod">
          <ac:chgData name="pantelis balaouras" userId="25e8755020fc1734" providerId="LiveId" clId="{8631A5D7-3487-4649-BB13-F22837EB3D3B}" dt="2024-04-29T13:29:47.311" v="257" actId="1076"/>
          <ac:picMkLst>
            <pc:docMk/>
            <pc:sldMk cId="3081207943" sldId="568"/>
            <ac:picMk id="2058" creationId="{B54EE8DC-6E77-48F4-A6C2-FC3578AD18D8}"/>
          </ac:picMkLst>
        </pc:picChg>
      </pc:sldChg>
      <pc:sldChg chg="modSp mod">
        <pc:chgData name="pantelis balaouras" userId="25e8755020fc1734" providerId="LiveId" clId="{8631A5D7-3487-4649-BB13-F22837EB3D3B}" dt="2024-04-29T13:38:17.629" v="368" actId="15"/>
        <pc:sldMkLst>
          <pc:docMk/>
          <pc:sldMk cId="1756055122" sldId="569"/>
        </pc:sldMkLst>
        <pc:spChg chg="mod">
          <ac:chgData name="pantelis balaouras" userId="25e8755020fc1734" providerId="LiveId" clId="{8631A5D7-3487-4649-BB13-F22837EB3D3B}" dt="2024-04-29T13:05:03.371" v="78"/>
          <ac:spMkLst>
            <pc:docMk/>
            <pc:sldMk cId="1756055122" sldId="569"/>
            <ac:spMk id="7" creationId="{C0DFA73F-FDC8-497A-8912-CA8C28C95043}"/>
          </ac:spMkLst>
        </pc:spChg>
        <pc:spChg chg="mod">
          <ac:chgData name="pantelis balaouras" userId="25e8755020fc1734" providerId="LiveId" clId="{8631A5D7-3487-4649-BB13-F22837EB3D3B}" dt="2024-04-29T13:38:17.629" v="368" actId="15"/>
          <ac:spMkLst>
            <pc:docMk/>
            <pc:sldMk cId="1756055122" sldId="569"/>
            <ac:spMk id="10" creationId="{0C1D5052-E652-48A7-D550-94919F0621DA}"/>
          </ac:spMkLst>
        </pc:spChg>
        <pc:picChg chg="mod">
          <ac:chgData name="pantelis balaouras" userId="25e8755020fc1734" providerId="LiveId" clId="{8631A5D7-3487-4649-BB13-F22837EB3D3B}" dt="2024-04-29T13:03:53.898" v="57" actId="1076"/>
          <ac:picMkLst>
            <pc:docMk/>
            <pc:sldMk cId="1756055122" sldId="569"/>
            <ac:picMk id="3" creationId="{649A5A53-B90C-4526-91DD-4E9136592D3C}"/>
          </ac:picMkLst>
        </pc:picChg>
      </pc:sldChg>
      <pc:sldChg chg="addSp delSp modSp mod">
        <pc:chgData name="pantelis balaouras" userId="25e8755020fc1734" providerId="LiveId" clId="{8631A5D7-3487-4649-BB13-F22837EB3D3B}" dt="2024-04-29T13:38:34.019" v="370" actId="14100"/>
        <pc:sldMkLst>
          <pc:docMk/>
          <pc:sldMk cId="112039780" sldId="570"/>
        </pc:sldMkLst>
        <pc:spChg chg="add mod">
          <ac:chgData name="pantelis balaouras" userId="25e8755020fc1734" providerId="LiveId" clId="{8631A5D7-3487-4649-BB13-F22837EB3D3B}" dt="2024-04-29T13:05:26.162" v="82"/>
          <ac:spMkLst>
            <pc:docMk/>
            <pc:sldMk cId="112039780" sldId="570"/>
            <ac:spMk id="2" creationId="{EE0C7A72-27E3-1D27-1F76-67D257AB512B}"/>
          </ac:spMkLst>
        </pc:spChg>
        <pc:spChg chg="mod">
          <ac:chgData name="pantelis balaouras" userId="25e8755020fc1734" providerId="LiveId" clId="{8631A5D7-3487-4649-BB13-F22837EB3D3B}" dt="2024-04-29T13:38:28.720" v="369" actId="120"/>
          <ac:spMkLst>
            <pc:docMk/>
            <pc:sldMk cId="112039780" sldId="570"/>
            <ac:spMk id="9" creationId="{A9E2F235-F39B-BA36-8AFC-C7E8F9729CD5}"/>
          </ac:spMkLst>
        </pc:spChg>
        <pc:spChg chg="del">
          <ac:chgData name="pantelis balaouras" userId="25e8755020fc1734" providerId="LiveId" clId="{8631A5D7-3487-4649-BB13-F22837EB3D3B}" dt="2024-04-29T13:05:25.416" v="81" actId="478"/>
          <ac:spMkLst>
            <pc:docMk/>
            <pc:sldMk cId="112039780" sldId="570"/>
            <ac:spMk id="10" creationId="{C0DFA73F-FDC8-497A-8912-CA8C28C95043}"/>
          </ac:spMkLst>
        </pc:spChg>
        <pc:spChg chg="mod">
          <ac:chgData name="pantelis balaouras" userId="25e8755020fc1734" providerId="LiveId" clId="{8631A5D7-3487-4649-BB13-F22837EB3D3B}" dt="2024-04-29T13:06:17.647" v="109" actId="6549"/>
          <ac:spMkLst>
            <pc:docMk/>
            <pc:sldMk cId="112039780" sldId="570"/>
            <ac:spMk id="14" creationId="{CB62200A-CA8A-8ED6-3918-BF1B39D24411}"/>
          </ac:spMkLst>
        </pc:spChg>
        <pc:picChg chg="mod">
          <ac:chgData name="pantelis balaouras" userId="25e8755020fc1734" providerId="LiveId" clId="{8631A5D7-3487-4649-BB13-F22837EB3D3B}" dt="2024-04-29T13:38:34.019" v="370" actId="14100"/>
          <ac:picMkLst>
            <pc:docMk/>
            <pc:sldMk cId="112039780" sldId="570"/>
            <ac:picMk id="4" creationId="{A541C627-FBDD-48B3-9238-AC877DBCC3AE}"/>
          </ac:picMkLst>
        </pc:picChg>
      </pc:sldChg>
      <pc:sldChg chg="addSp delSp modSp mod">
        <pc:chgData name="pantelis balaouras" userId="25e8755020fc1734" providerId="LiveId" clId="{8631A5D7-3487-4649-BB13-F22837EB3D3B}" dt="2024-04-29T13:07:15.912" v="119" actId="255"/>
        <pc:sldMkLst>
          <pc:docMk/>
          <pc:sldMk cId="3492711803" sldId="571"/>
        </pc:sldMkLst>
        <pc:spChg chg="add mod">
          <ac:chgData name="pantelis balaouras" userId="25e8755020fc1734" providerId="LiveId" clId="{8631A5D7-3487-4649-BB13-F22837EB3D3B}" dt="2024-04-29T13:05:32.245" v="84"/>
          <ac:spMkLst>
            <pc:docMk/>
            <pc:sldMk cId="3492711803" sldId="571"/>
            <ac:spMk id="2" creationId="{2D2F58A2-82E8-290F-9B57-C1892BC70CA7}"/>
          </ac:spMkLst>
        </pc:spChg>
        <pc:spChg chg="mod">
          <ac:chgData name="pantelis balaouras" userId="25e8755020fc1734" providerId="LiveId" clId="{8631A5D7-3487-4649-BB13-F22837EB3D3B}" dt="2024-04-29T13:07:15.912" v="119" actId="255"/>
          <ac:spMkLst>
            <pc:docMk/>
            <pc:sldMk cId="3492711803" sldId="571"/>
            <ac:spMk id="9" creationId="{A9E2F235-F39B-BA36-8AFC-C7E8F9729CD5}"/>
          </ac:spMkLst>
        </pc:spChg>
        <pc:spChg chg="del">
          <ac:chgData name="pantelis balaouras" userId="25e8755020fc1734" providerId="LiveId" clId="{8631A5D7-3487-4649-BB13-F22837EB3D3B}" dt="2024-04-29T13:05:31.297" v="83" actId="478"/>
          <ac:spMkLst>
            <pc:docMk/>
            <pc:sldMk cId="3492711803" sldId="571"/>
            <ac:spMk id="10" creationId="{C0DFA73F-FDC8-497A-8912-CA8C28C95043}"/>
          </ac:spMkLst>
        </pc:spChg>
      </pc:sldChg>
      <pc:sldChg chg="modSp mod">
        <pc:chgData name="pantelis balaouras" userId="25e8755020fc1734" providerId="LiveId" clId="{8631A5D7-3487-4649-BB13-F22837EB3D3B}" dt="2024-04-29T13:38:04.329" v="366" actId="12"/>
        <pc:sldMkLst>
          <pc:docMk/>
          <pc:sldMk cId="1491921806" sldId="572"/>
        </pc:sldMkLst>
        <pc:spChg chg="mod">
          <ac:chgData name="pantelis balaouras" userId="25e8755020fc1734" providerId="LiveId" clId="{8631A5D7-3487-4649-BB13-F22837EB3D3B}" dt="2024-04-29T13:38:04.329" v="366" actId="12"/>
          <ac:spMkLst>
            <pc:docMk/>
            <pc:sldMk cId="1491921806" sldId="572"/>
            <ac:spMk id="6" creationId="{AA5AE911-E515-48E3-AB8B-121C68B77A58}"/>
          </ac:spMkLst>
        </pc:spChg>
      </pc:sldChg>
      <pc:sldChg chg="modSp mod">
        <pc:chgData name="pantelis balaouras" userId="25e8755020fc1734" providerId="LiveId" clId="{8631A5D7-3487-4649-BB13-F22837EB3D3B}" dt="2024-04-29T13:39:36.989" v="411" actId="12"/>
        <pc:sldMkLst>
          <pc:docMk/>
          <pc:sldMk cId="1979328568" sldId="573"/>
        </pc:sldMkLst>
        <pc:spChg chg="mod">
          <ac:chgData name="pantelis balaouras" userId="25e8755020fc1734" providerId="LiveId" clId="{8631A5D7-3487-4649-BB13-F22837EB3D3B}" dt="2024-04-29T13:39:19.951" v="386" actId="20577"/>
          <ac:spMkLst>
            <pc:docMk/>
            <pc:sldMk cId="1979328568" sldId="573"/>
            <ac:spMk id="5" creationId="{FAA18648-8A7B-40D3-A066-80FDB05B7DF4}"/>
          </ac:spMkLst>
        </pc:spChg>
        <pc:spChg chg="mod">
          <ac:chgData name="pantelis balaouras" userId="25e8755020fc1734" providerId="LiveId" clId="{8631A5D7-3487-4649-BB13-F22837EB3D3B}" dt="2024-04-29T13:39:36.989" v="411" actId="12"/>
          <ac:spMkLst>
            <pc:docMk/>
            <pc:sldMk cId="1979328568" sldId="573"/>
            <ac:spMk id="6" creationId="{AA5AE911-E515-48E3-AB8B-121C68B77A58}"/>
          </ac:spMkLst>
        </pc:spChg>
      </pc:sldChg>
      <pc:sldChg chg="addSp delSp modSp mod">
        <pc:chgData name="pantelis balaouras" userId="25e8755020fc1734" providerId="LiveId" clId="{8631A5D7-3487-4649-BB13-F22837EB3D3B}" dt="2024-04-29T13:17:27.837" v="135" actId="1076"/>
        <pc:sldMkLst>
          <pc:docMk/>
          <pc:sldMk cId="3543944993" sldId="574"/>
        </pc:sldMkLst>
        <pc:spChg chg="add mod">
          <ac:chgData name="pantelis balaouras" userId="25e8755020fc1734" providerId="LiveId" clId="{8631A5D7-3487-4649-BB13-F22837EB3D3B}" dt="2024-04-29T13:05:41.905" v="88"/>
          <ac:spMkLst>
            <pc:docMk/>
            <pc:sldMk cId="3543944993" sldId="574"/>
            <ac:spMk id="2" creationId="{C6C7003E-C4DE-E5BA-A49F-D76BABBEE072}"/>
          </ac:spMkLst>
        </pc:spChg>
        <pc:spChg chg="del">
          <ac:chgData name="pantelis balaouras" userId="25e8755020fc1734" providerId="LiveId" clId="{8631A5D7-3487-4649-BB13-F22837EB3D3B}" dt="2024-04-29T13:05:41.377" v="87" actId="478"/>
          <ac:spMkLst>
            <pc:docMk/>
            <pc:sldMk cId="3543944993" sldId="574"/>
            <ac:spMk id="7" creationId="{C0DFA73F-FDC8-497A-8912-CA8C28C95043}"/>
          </ac:spMkLst>
        </pc:spChg>
        <pc:spChg chg="mod">
          <ac:chgData name="pantelis balaouras" userId="25e8755020fc1734" providerId="LiveId" clId="{8631A5D7-3487-4649-BB13-F22837EB3D3B}" dt="2024-04-29T13:17:18.256" v="133" actId="120"/>
          <ac:spMkLst>
            <pc:docMk/>
            <pc:sldMk cId="3543944993" sldId="574"/>
            <ac:spMk id="13" creationId="{BCB5ECB9-24C3-878D-3B53-8BBC5E2C55EF}"/>
          </ac:spMkLst>
        </pc:spChg>
        <pc:picChg chg="mod">
          <ac:chgData name="pantelis balaouras" userId="25e8755020fc1734" providerId="LiveId" clId="{8631A5D7-3487-4649-BB13-F22837EB3D3B}" dt="2024-04-29T13:17:27.837" v="135" actId="1076"/>
          <ac:picMkLst>
            <pc:docMk/>
            <pc:sldMk cId="3543944993" sldId="574"/>
            <ac:picMk id="3" creationId="{BBE73AB2-3E33-4D36-8927-4EFC1EFE7DAC}"/>
          </ac:picMkLst>
        </pc:picChg>
      </pc:sldChg>
      <pc:sldChg chg="addSp delSp modSp mod">
        <pc:chgData name="pantelis balaouras" userId="25e8755020fc1734" providerId="LiveId" clId="{8631A5D7-3487-4649-BB13-F22837EB3D3B}" dt="2024-04-29T13:39:57.836" v="413"/>
        <pc:sldMkLst>
          <pc:docMk/>
          <pc:sldMk cId="3603481026" sldId="575"/>
        </pc:sldMkLst>
        <pc:spChg chg="mod">
          <ac:chgData name="pantelis balaouras" userId="25e8755020fc1734" providerId="LiveId" clId="{8631A5D7-3487-4649-BB13-F22837EB3D3B}" dt="2024-04-29T13:39:50.740" v="412"/>
          <ac:spMkLst>
            <pc:docMk/>
            <pc:sldMk cId="3603481026" sldId="575"/>
            <ac:spMk id="2" creationId="{194BF229-0CB9-4898-B587-71CB2BBDFF8B}"/>
          </ac:spMkLst>
        </pc:spChg>
        <pc:spChg chg="add mod">
          <ac:chgData name="pantelis balaouras" userId="25e8755020fc1734" providerId="LiveId" clId="{8631A5D7-3487-4649-BB13-F22837EB3D3B}" dt="2024-04-29T13:19:47.746" v="162"/>
          <ac:spMkLst>
            <pc:docMk/>
            <pc:sldMk cId="3603481026" sldId="575"/>
            <ac:spMk id="3" creationId="{E8FC4C87-D2E3-36BE-B915-95E650BA0E53}"/>
          </ac:spMkLst>
        </pc:spChg>
        <pc:spChg chg="mod">
          <ac:chgData name="pantelis balaouras" userId="25e8755020fc1734" providerId="LiveId" clId="{8631A5D7-3487-4649-BB13-F22837EB3D3B}" dt="2024-04-29T13:39:57.836" v="413"/>
          <ac:spMkLst>
            <pc:docMk/>
            <pc:sldMk cId="3603481026" sldId="575"/>
            <ac:spMk id="4" creationId="{51C815F9-D106-FD55-36C1-AF8F5302263A}"/>
          </ac:spMkLst>
        </pc:spChg>
        <pc:spChg chg="del">
          <ac:chgData name="pantelis balaouras" userId="25e8755020fc1734" providerId="LiveId" clId="{8631A5D7-3487-4649-BB13-F22837EB3D3B}" dt="2024-04-29T13:19:47.179" v="161" actId="478"/>
          <ac:spMkLst>
            <pc:docMk/>
            <pc:sldMk cId="3603481026" sldId="575"/>
            <ac:spMk id="10" creationId="{C0DFA73F-FDC8-497A-8912-CA8C28C95043}"/>
          </ac:spMkLst>
        </pc:spChg>
      </pc:sldChg>
      <pc:sldChg chg="addSp delSp modSp mod">
        <pc:chgData name="pantelis balaouras" userId="25e8755020fc1734" providerId="LiveId" clId="{8631A5D7-3487-4649-BB13-F22837EB3D3B}" dt="2024-04-29T13:20:02.175" v="166"/>
        <pc:sldMkLst>
          <pc:docMk/>
          <pc:sldMk cId="2960349145" sldId="576"/>
        </pc:sldMkLst>
        <pc:spChg chg="add mod">
          <ac:chgData name="pantelis balaouras" userId="25e8755020fc1734" providerId="LiveId" clId="{8631A5D7-3487-4649-BB13-F22837EB3D3B}" dt="2024-04-29T13:20:02.175" v="166"/>
          <ac:spMkLst>
            <pc:docMk/>
            <pc:sldMk cId="2960349145" sldId="576"/>
            <ac:spMk id="2" creationId="{0E6900D6-C250-E0DE-9E6C-E9BF54EA7166}"/>
          </ac:spMkLst>
        </pc:spChg>
        <pc:spChg chg="del">
          <ac:chgData name="pantelis balaouras" userId="25e8755020fc1734" providerId="LiveId" clId="{8631A5D7-3487-4649-BB13-F22837EB3D3B}" dt="2024-04-29T13:20:01.536" v="165" actId="478"/>
          <ac:spMkLst>
            <pc:docMk/>
            <pc:sldMk cId="2960349145" sldId="576"/>
            <ac:spMk id="10" creationId="{C0DFA73F-FDC8-497A-8912-CA8C28C95043}"/>
          </ac:spMkLst>
        </pc:spChg>
      </pc:sldChg>
      <pc:sldChg chg="addSp delSp modSp mod">
        <pc:chgData name="pantelis balaouras" userId="25e8755020fc1734" providerId="LiveId" clId="{8631A5D7-3487-4649-BB13-F22837EB3D3B}" dt="2024-04-29T13:24:35.332" v="191" actId="1076"/>
        <pc:sldMkLst>
          <pc:docMk/>
          <pc:sldMk cId="261406009" sldId="577"/>
        </pc:sldMkLst>
        <pc:spChg chg="add mod">
          <ac:chgData name="pantelis balaouras" userId="25e8755020fc1734" providerId="LiveId" clId="{8631A5D7-3487-4649-BB13-F22837EB3D3B}" dt="2024-04-29T13:20:14.815" v="170"/>
          <ac:spMkLst>
            <pc:docMk/>
            <pc:sldMk cId="261406009" sldId="577"/>
            <ac:spMk id="2" creationId="{27B3647A-D3A9-C129-D96F-681EFB83BA74}"/>
          </ac:spMkLst>
        </pc:spChg>
        <pc:spChg chg="del">
          <ac:chgData name="pantelis balaouras" userId="25e8755020fc1734" providerId="LiveId" clId="{8631A5D7-3487-4649-BB13-F22837EB3D3B}" dt="2024-04-29T13:20:14.184" v="169" actId="478"/>
          <ac:spMkLst>
            <pc:docMk/>
            <pc:sldMk cId="261406009" sldId="577"/>
            <ac:spMk id="7" creationId="{C0DFA73F-FDC8-497A-8912-CA8C28C95043}"/>
          </ac:spMkLst>
        </pc:spChg>
        <pc:picChg chg="mod">
          <ac:chgData name="pantelis balaouras" userId="25e8755020fc1734" providerId="LiveId" clId="{8631A5D7-3487-4649-BB13-F22837EB3D3B}" dt="2024-04-29T13:24:35.332" v="191" actId="1076"/>
          <ac:picMkLst>
            <pc:docMk/>
            <pc:sldMk cId="261406009" sldId="577"/>
            <ac:picMk id="6" creationId="{74D3FC11-A1FD-4546-AA3A-2C3B51115C60}"/>
          </ac:picMkLst>
        </pc:picChg>
      </pc:sldChg>
      <pc:sldChg chg="modSp mod">
        <pc:chgData name="pantelis balaouras" userId="25e8755020fc1734" providerId="LiveId" clId="{8631A5D7-3487-4649-BB13-F22837EB3D3B}" dt="2024-04-29T13:41:12.609" v="457" actId="12"/>
        <pc:sldMkLst>
          <pc:docMk/>
          <pc:sldMk cId="1259612263" sldId="578"/>
        </pc:sldMkLst>
        <pc:spChg chg="mod">
          <ac:chgData name="pantelis balaouras" userId="25e8755020fc1734" providerId="LiveId" clId="{8631A5D7-3487-4649-BB13-F22837EB3D3B}" dt="2024-04-29T13:40:37.498" v="424" actId="20577"/>
          <ac:spMkLst>
            <pc:docMk/>
            <pc:sldMk cId="1259612263" sldId="578"/>
            <ac:spMk id="5" creationId="{FAA18648-8A7B-40D3-A066-80FDB05B7DF4}"/>
          </ac:spMkLst>
        </pc:spChg>
        <pc:spChg chg="mod">
          <ac:chgData name="pantelis balaouras" userId="25e8755020fc1734" providerId="LiveId" clId="{8631A5D7-3487-4649-BB13-F22837EB3D3B}" dt="2024-04-29T13:41:12.609" v="457" actId="12"/>
          <ac:spMkLst>
            <pc:docMk/>
            <pc:sldMk cId="1259612263" sldId="578"/>
            <ac:spMk id="6" creationId="{AA5AE911-E515-48E3-AB8B-121C68B77A58}"/>
          </ac:spMkLst>
        </pc:spChg>
      </pc:sldChg>
      <pc:sldChg chg="addSp delSp modSp mod">
        <pc:chgData name="pantelis balaouras" userId="25e8755020fc1734" providerId="LiveId" clId="{8631A5D7-3487-4649-BB13-F22837EB3D3B}" dt="2024-04-29T13:34:31.471" v="328"/>
        <pc:sldMkLst>
          <pc:docMk/>
          <pc:sldMk cId="3365000273" sldId="579"/>
        </pc:sldMkLst>
        <pc:spChg chg="add mod">
          <ac:chgData name="pantelis balaouras" userId="25e8755020fc1734" providerId="LiveId" clId="{8631A5D7-3487-4649-BB13-F22837EB3D3B}" dt="2024-04-29T13:34:31.471" v="328"/>
          <ac:spMkLst>
            <pc:docMk/>
            <pc:sldMk cId="3365000273" sldId="579"/>
            <ac:spMk id="2" creationId="{775FF24D-6765-AEDC-BA98-4E028A09947D}"/>
          </ac:spMkLst>
        </pc:spChg>
        <pc:spChg chg="mod">
          <ac:chgData name="pantelis balaouras" userId="25e8755020fc1734" providerId="LiveId" clId="{8631A5D7-3487-4649-BB13-F22837EB3D3B}" dt="2024-04-29T13:31:58.566" v="284" actId="120"/>
          <ac:spMkLst>
            <pc:docMk/>
            <pc:sldMk cId="3365000273" sldId="579"/>
            <ac:spMk id="4" creationId="{1364D520-EDBF-4914-8BBC-9346834669F7}"/>
          </ac:spMkLst>
        </pc:spChg>
        <pc:spChg chg="mod">
          <ac:chgData name="pantelis balaouras" userId="25e8755020fc1734" providerId="LiveId" clId="{8631A5D7-3487-4649-BB13-F22837EB3D3B}" dt="2024-04-29T13:31:54.776" v="283" actId="120"/>
          <ac:spMkLst>
            <pc:docMk/>
            <pc:sldMk cId="3365000273" sldId="579"/>
            <ac:spMk id="6" creationId="{BC3297A4-1869-44BC-BC94-5C0716A71EDA}"/>
          </ac:spMkLst>
        </pc:spChg>
        <pc:spChg chg="del">
          <ac:chgData name="pantelis balaouras" userId="25e8755020fc1734" providerId="LiveId" clId="{8631A5D7-3487-4649-BB13-F22837EB3D3B}" dt="2024-04-29T13:34:30.863" v="327" actId="478"/>
          <ac:spMkLst>
            <pc:docMk/>
            <pc:sldMk cId="3365000273" sldId="579"/>
            <ac:spMk id="10" creationId="{C0DFA73F-FDC8-497A-8912-CA8C28C95043}"/>
          </ac:spMkLst>
        </pc:spChg>
      </pc:sldChg>
      <pc:sldChg chg="addSp delSp modSp mod">
        <pc:chgData name="pantelis balaouras" userId="25e8755020fc1734" providerId="LiveId" clId="{8631A5D7-3487-4649-BB13-F22837EB3D3B}" dt="2024-04-29T13:20:19.375" v="172"/>
        <pc:sldMkLst>
          <pc:docMk/>
          <pc:sldMk cId="70756494" sldId="580"/>
        </pc:sldMkLst>
        <pc:spChg chg="add mod">
          <ac:chgData name="pantelis balaouras" userId="25e8755020fc1734" providerId="LiveId" clId="{8631A5D7-3487-4649-BB13-F22837EB3D3B}" dt="2024-04-29T13:20:19.375" v="172"/>
          <ac:spMkLst>
            <pc:docMk/>
            <pc:sldMk cId="70756494" sldId="580"/>
            <ac:spMk id="2" creationId="{086A3B05-C033-6634-FEB7-400B37036653}"/>
          </ac:spMkLst>
        </pc:spChg>
        <pc:spChg chg="del">
          <ac:chgData name="pantelis balaouras" userId="25e8755020fc1734" providerId="LiveId" clId="{8631A5D7-3487-4649-BB13-F22837EB3D3B}" dt="2024-04-29T13:20:18.703" v="171" actId="478"/>
          <ac:spMkLst>
            <pc:docMk/>
            <pc:sldMk cId="70756494" sldId="580"/>
            <ac:spMk id="7" creationId="{C0DFA73F-FDC8-497A-8912-CA8C28C95043}"/>
          </ac:spMkLst>
        </pc:spChg>
      </pc:sldChg>
      <pc:sldChg chg="modSp mod">
        <pc:chgData name="pantelis balaouras" userId="25e8755020fc1734" providerId="LiveId" clId="{8631A5D7-3487-4649-BB13-F22837EB3D3B}" dt="2024-04-29T13:36:12.699" v="341"/>
        <pc:sldMkLst>
          <pc:docMk/>
          <pc:sldMk cId="3355334281" sldId="581"/>
        </pc:sldMkLst>
        <pc:spChg chg="mod">
          <ac:chgData name="pantelis balaouras" userId="25e8755020fc1734" providerId="LiveId" clId="{8631A5D7-3487-4649-BB13-F22837EB3D3B}" dt="2024-04-29T13:36:12.699" v="341"/>
          <ac:spMkLst>
            <pc:docMk/>
            <pc:sldMk cId="3355334281" sldId="581"/>
            <ac:spMk id="7" creationId="{C0DFA73F-FDC8-497A-8912-CA8C28C95043}"/>
          </ac:spMkLst>
        </pc:spChg>
        <pc:graphicFrameChg chg="modGraphic">
          <ac:chgData name="pantelis balaouras" userId="25e8755020fc1734" providerId="LiveId" clId="{8631A5D7-3487-4649-BB13-F22837EB3D3B}" dt="2024-04-29T13:28:27.647" v="241" actId="120"/>
          <ac:graphicFrameMkLst>
            <pc:docMk/>
            <pc:sldMk cId="3355334281" sldId="581"/>
            <ac:graphicFrameMk id="4" creationId="{BE221ADB-B938-40CE-88DE-2E858293366D}"/>
          </ac:graphicFrameMkLst>
        </pc:graphicFrameChg>
      </pc:sldChg>
      <pc:sldChg chg="modSp mod">
        <pc:chgData name="pantelis balaouras" userId="25e8755020fc1734" providerId="LiveId" clId="{8631A5D7-3487-4649-BB13-F22837EB3D3B}" dt="2024-04-29T13:36:06.272" v="340"/>
        <pc:sldMkLst>
          <pc:docMk/>
          <pc:sldMk cId="2574583809" sldId="582"/>
        </pc:sldMkLst>
        <pc:spChg chg="mod">
          <ac:chgData name="pantelis balaouras" userId="25e8755020fc1734" providerId="LiveId" clId="{8631A5D7-3487-4649-BB13-F22837EB3D3B}" dt="2024-04-29T13:36:06.272" v="340"/>
          <ac:spMkLst>
            <pc:docMk/>
            <pc:sldMk cId="2574583809" sldId="582"/>
            <ac:spMk id="7" creationId="{C0DFA73F-FDC8-497A-8912-CA8C28C95043}"/>
          </ac:spMkLst>
        </pc:spChg>
        <pc:graphicFrameChg chg="modGraphic">
          <ac:chgData name="pantelis balaouras" userId="25e8755020fc1734" providerId="LiveId" clId="{8631A5D7-3487-4649-BB13-F22837EB3D3B}" dt="2024-04-29T13:28:41.857" v="242" actId="120"/>
          <ac:graphicFrameMkLst>
            <pc:docMk/>
            <pc:sldMk cId="2574583809" sldId="582"/>
            <ac:graphicFrameMk id="2" creationId="{01D51DB8-CA8F-4058-857C-3D0CBF82731B}"/>
          </ac:graphicFrameMkLst>
        </pc:graphicFrameChg>
        <pc:graphicFrameChg chg="modGraphic">
          <ac:chgData name="pantelis balaouras" userId="25e8755020fc1734" providerId="LiveId" clId="{8631A5D7-3487-4649-BB13-F22837EB3D3B}" dt="2024-04-29T13:28:45.332" v="243" actId="120"/>
          <ac:graphicFrameMkLst>
            <pc:docMk/>
            <pc:sldMk cId="2574583809" sldId="582"/>
            <ac:graphicFrameMk id="4" creationId="{BE221ADB-B938-40CE-88DE-2E858293366D}"/>
          </ac:graphicFrameMkLst>
        </pc:graphicFrameChg>
      </pc:sldChg>
      <pc:sldChg chg="modSp">
        <pc:chgData name="pantelis balaouras" userId="25e8755020fc1734" providerId="LiveId" clId="{8631A5D7-3487-4649-BB13-F22837EB3D3B}" dt="2024-04-29T13:35:07.449" v="332"/>
        <pc:sldMkLst>
          <pc:docMk/>
          <pc:sldMk cId="845699635" sldId="583"/>
        </pc:sldMkLst>
        <pc:spChg chg="mod">
          <ac:chgData name="pantelis balaouras" userId="25e8755020fc1734" providerId="LiveId" clId="{8631A5D7-3487-4649-BB13-F22837EB3D3B}" dt="2024-04-29T13:35:07.449" v="332"/>
          <ac:spMkLst>
            <pc:docMk/>
            <pc:sldMk cId="845699635" sldId="583"/>
            <ac:spMk id="7" creationId="{C0DFA73F-FDC8-497A-8912-CA8C28C95043}"/>
          </ac:spMkLst>
        </pc:spChg>
      </pc:sldChg>
      <pc:sldChg chg="addSp delSp modSp mod">
        <pc:chgData name="pantelis balaouras" userId="25e8755020fc1734" providerId="LiveId" clId="{8631A5D7-3487-4649-BB13-F22837EB3D3B}" dt="2024-04-29T13:33:55.904" v="318"/>
        <pc:sldMkLst>
          <pc:docMk/>
          <pc:sldMk cId="2531987228" sldId="584"/>
        </pc:sldMkLst>
        <pc:spChg chg="add mod">
          <ac:chgData name="pantelis balaouras" userId="25e8755020fc1734" providerId="LiveId" clId="{8631A5D7-3487-4649-BB13-F22837EB3D3B}" dt="2024-04-29T13:33:55.904" v="318"/>
          <ac:spMkLst>
            <pc:docMk/>
            <pc:sldMk cId="2531987228" sldId="584"/>
            <ac:spMk id="2" creationId="{8D199245-C98F-94F9-D68A-F6D4E84AC137}"/>
          </ac:spMkLst>
        </pc:spChg>
        <pc:spChg chg="del">
          <ac:chgData name="pantelis balaouras" userId="25e8755020fc1734" providerId="LiveId" clId="{8631A5D7-3487-4649-BB13-F22837EB3D3B}" dt="2024-04-29T13:33:55.415" v="317" actId="478"/>
          <ac:spMkLst>
            <pc:docMk/>
            <pc:sldMk cId="2531987228" sldId="584"/>
            <ac:spMk id="7" creationId="{C0DFA73F-FDC8-497A-8912-CA8C28C95043}"/>
          </ac:spMkLst>
        </pc:spChg>
      </pc:sldChg>
      <pc:sldChg chg="addSp delSp modSp mod">
        <pc:chgData name="pantelis balaouras" userId="25e8755020fc1734" providerId="LiveId" clId="{8631A5D7-3487-4649-BB13-F22837EB3D3B}" dt="2024-04-29T13:33:51.389" v="316"/>
        <pc:sldMkLst>
          <pc:docMk/>
          <pc:sldMk cId="4171249440" sldId="585"/>
        </pc:sldMkLst>
        <pc:spChg chg="add mod">
          <ac:chgData name="pantelis balaouras" userId="25e8755020fc1734" providerId="LiveId" clId="{8631A5D7-3487-4649-BB13-F22837EB3D3B}" dt="2024-04-29T13:33:51.389" v="316"/>
          <ac:spMkLst>
            <pc:docMk/>
            <pc:sldMk cId="4171249440" sldId="585"/>
            <ac:spMk id="2" creationId="{2C8464AD-37AB-0FF2-DE76-8E116156B612}"/>
          </ac:spMkLst>
        </pc:spChg>
        <pc:spChg chg="del">
          <ac:chgData name="pantelis balaouras" userId="25e8755020fc1734" providerId="LiveId" clId="{8631A5D7-3487-4649-BB13-F22837EB3D3B}" dt="2024-04-29T13:33:50.155" v="315" actId="478"/>
          <ac:spMkLst>
            <pc:docMk/>
            <pc:sldMk cId="4171249440" sldId="585"/>
            <ac:spMk id="7" creationId="{C0DFA73F-FDC8-497A-8912-CA8C28C95043}"/>
          </ac:spMkLst>
        </pc:spChg>
      </pc:sldChg>
      <pc:sldChg chg="addSp delSp modSp mod">
        <pc:chgData name="pantelis balaouras" userId="25e8755020fc1734" providerId="LiveId" clId="{8631A5D7-3487-4649-BB13-F22837EB3D3B}" dt="2024-04-29T13:05:16.884" v="80"/>
        <pc:sldMkLst>
          <pc:docMk/>
          <pc:sldMk cId="3861377250" sldId="587"/>
        </pc:sldMkLst>
        <pc:spChg chg="add mod">
          <ac:chgData name="pantelis balaouras" userId="25e8755020fc1734" providerId="LiveId" clId="{8631A5D7-3487-4649-BB13-F22837EB3D3B}" dt="2024-04-29T13:05:16.884" v="80"/>
          <ac:spMkLst>
            <pc:docMk/>
            <pc:sldMk cId="3861377250" sldId="587"/>
            <ac:spMk id="2" creationId="{33625A4B-9DE1-E8A4-156D-97DB3BEC4FB3}"/>
          </ac:spMkLst>
        </pc:spChg>
        <pc:picChg chg="del mod">
          <ac:chgData name="pantelis balaouras" userId="25e8755020fc1734" providerId="LiveId" clId="{8631A5D7-3487-4649-BB13-F22837EB3D3B}" dt="2024-04-29T13:05:10.573" v="79" actId="478"/>
          <ac:picMkLst>
            <pc:docMk/>
            <pc:sldMk cId="3861377250" sldId="587"/>
            <ac:picMk id="8" creationId="{CF1D0C4E-A19E-4BF3-8D92-1E7B7821B30C}"/>
          </ac:picMkLst>
        </pc:picChg>
      </pc:sldChg>
      <pc:sldChg chg="addSp delSp modSp mod">
        <pc:chgData name="pantelis balaouras" userId="25e8755020fc1734" providerId="LiveId" clId="{8631A5D7-3487-4649-BB13-F22837EB3D3B}" dt="2024-04-29T13:05:47.508" v="90"/>
        <pc:sldMkLst>
          <pc:docMk/>
          <pc:sldMk cId="1231464647" sldId="588"/>
        </pc:sldMkLst>
        <pc:spChg chg="add mod">
          <ac:chgData name="pantelis balaouras" userId="25e8755020fc1734" providerId="LiveId" clId="{8631A5D7-3487-4649-BB13-F22837EB3D3B}" dt="2024-04-29T13:05:47.508" v="90"/>
          <ac:spMkLst>
            <pc:docMk/>
            <pc:sldMk cId="1231464647" sldId="588"/>
            <ac:spMk id="2" creationId="{C6118341-EA38-D470-ACD7-EAA81BEF5516}"/>
          </ac:spMkLst>
        </pc:spChg>
        <pc:spChg chg="del">
          <ac:chgData name="pantelis balaouras" userId="25e8755020fc1734" providerId="LiveId" clId="{8631A5D7-3487-4649-BB13-F22837EB3D3B}" dt="2024-04-29T13:05:46.902" v="89" actId="478"/>
          <ac:spMkLst>
            <pc:docMk/>
            <pc:sldMk cId="1231464647" sldId="588"/>
            <ac:spMk id="7" creationId="{C0DFA73F-FDC8-497A-8912-CA8C28C95043}"/>
          </ac:spMkLst>
        </pc:spChg>
      </pc:sldChg>
      <pc:sldChg chg="addSp delSp modSp mod">
        <pc:chgData name="pantelis balaouras" userId="25e8755020fc1734" providerId="LiveId" clId="{8631A5D7-3487-4649-BB13-F22837EB3D3B}" dt="2024-04-29T13:19:56.975" v="164"/>
        <pc:sldMkLst>
          <pc:docMk/>
          <pc:sldMk cId="3819429895" sldId="589"/>
        </pc:sldMkLst>
        <pc:spChg chg="add mod">
          <ac:chgData name="pantelis balaouras" userId="25e8755020fc1734" providerId="LiveId" clId="{8631A5D7-3487-4649-BB13-F22837EB3D3B}" dt="2024-04-29T13:19:56.975" v="164"/>
          <ac:spMkLst>
            <pc:docMk/>
            <pc:sldMk cId="3819429895" sldId="589"/>
            <ac:spMk id="2" creationId="{60C69E45-57D4-9C3B-69EF-B709C937E49B}"/>
          </ac:spMkLst>
        </pc:spChg>
        <pc:spChg chg="del">
          <ac:chgData name="pantelis balaouras" userId="25e8755020fc1734" providerId="LiveId" clId="{8631A5D7-3487-4649-BB13-F22837EB3D3B}" dt="2024-04-29T13:19:56.136" v="163" actId="478"/>
          <ac:spMkLst>
            <pc:docMk/>
            <pc:sldMk cId="3819429895" sldId="589"/>
            <ac:spMk id="10" creationId="{C0DFA73F-FDC8-497A-8912-CA8C28C95043}"/>
          </ac:spMkLst>
        </pc:spChg>
      </pc:sldChg>
      <pc:sldChg chg="addSp delSp modSp mod">
        <pc:chgData name="pantelis balaouras" userId="25e8755020fc1734" providerId="LiveId" clId="{8631A5D7-3487-4649-BB13-F22837EB3D3B}" dt="2024-04-29T13:20:24.305" v="174"/>
        <pc:sldMkLst>
          <pc:docMk/>
          <pc:sldMk cId="2903945235" sldId="590"/>
        </pc:sldMkLst>
        <pc:spChg chg="add mod">
          <ac:chgData name="pantelis balaouras" userId="25e8755020fc1734" providerId="LiveId" clId="{8631A5D7-3487-4649-BB13-F22837EB3D3B}" dt="2024-04-29T13:20:24.305" v="174"/>
          <ac:spMkLst>
            <pc:docMk/>
            <pc:sldMk cId="2903945235" sldId="590"/>
            <ac:spMk id="3" creationId="{FA184BA7-848F-81FD-C3AA-6C191B15D561}"/>
          </ac:spMkLst>
        </pc:spChg>
        <pc:spChg chg="del">
          <ac:chgData name="pantelis balaouras" userId="25e8755020fc1734" providerId="LiveId" clId="{8631A5D7-3487-4649-BB13-F22837EB3D3B}" dt="2024-04-29T13:20:23.772" v="173" actId="478"/>
          <ac:spMkLst>
            <pc:docMk/>
            <pc:sldMk cId="2903945235" sldId="590"/>
            <ac:spMk id="7" creationId="{C0DFA73F-FDC8-497A-8912-CA8C28C95043}"/>
          </ac:spMkLst>
        </pc:spChg>
      </pc:sldChg>
      <pc:sldChg chg="addSp delSp modSp mod">
        <pc:chgData name="pantelis balaouras" userId="25e8755020fc1734" providerId="LiveId" clId="{8631A5D7-3487-4649-BB13-F22837EB3D3B}" dt="2024-04-29T13:36:41.500" v="346"/>
        <pc:sldMkLst>
          <pc:docMk/>
          <pc:sldMk cId="3574390229" sldId="591"/>
        </pc:sldMkLst>
        <pc:spChg chg="mod">
          <ac:chgData name="pantelis balaouras" userId="25e8755020fc1734" providerId="LiveId" clId="{8631A5D7-3487-4649-BB13-F22837EB3D3B}" dt="2024-04-29T13:27:02.982" v="220" actId="120"/>
          <ac:spMkLst>
            <pc:docMk/>
            <pc:sldMk cId="3574390229" sldId="591"/>
            <ac:spMk id="2" creationId="{00000000-0000-0000-0000-000000000000}"/>
          </ac:spMkLst>
        </pc:spChg>
        <pc:spChg chg="del">
          <ac:chgData name="pantelis balaouras" userId="25e8755020fc1734" providerId="LiveId" clId="{8631A5D7-3487-4649-BB13-F22837EB3D3B}" dt="2024-04-29T13:27:28.469" v="225" actId="478"/>
          <ac:spMkLst>
            <pc:docMk/>
            <pc:sldMk cId="3574390229" sldId="591"/>
            <ac:spMk id="3" creationId="{69A97FC2-3BAA-6B90-2BEA-3C59310C675D}"/>
          </ac:spMkLst>
        </pc:spChg>
        <pc:spChg chg="mod">
          <ac:chgData name="pantelis balaouras" userId="25e8755020fc1734" providerId="LiveId" clId="{8631A5D7-3487-4649-BB13-F22837EB3D3B}" dt="2024-04-29T13:26:53.981" v="218" actId="120"/>
          <ac:spMkLst>
            <pc:docMk/>
            <pc:sldMk cId="3574390229" sldId="591"/>
            <ac:spMk id="4" creationId="{67E5A2BD-1F73-47A0-9823-8D25DD15B8B2}"/>
          </ac:spMkLst>
        </pc:spChg>
        <pc:spChg chg="mod">
          <ac:chgData name="pantelis balaouras" userId="25e8755020fc1734" providerId="LiveId" clId="{8631A5D7-3487-4649-BB13-F22837EB3D3B}" dt="2024-04-29T13:36:41.500" v="346"/>
          <ac:spMkLst>
            <pc:docMk/>
            <pc:sldMk cId="3574390229" sldId="591"/>
            <ac:spMk id="5" creationId="{C0DFA73F-FDC8-497A-8912-CA8C28C95043}"/>
          </ac:spMkLst>
        </pc:spChg>
        <pc:spChg chg="add del mod">
          <ac:chgData name="pantelis balaouras" userId="25e8755020fc1734" providerId="LiveId" clId="{8631A5D7-3487-4649-BB13-F22837EB3D3B}" dt="2024-04-29T13:27:23.617" v="224" actId="478"/>
          <ac:spMkLst>
            <pc:docMk/>
            <pc:sldMk cId="3574390229" sldId="591"/>
            <ac:spMk id="7" creationId="{C59734D9-C036-2F6A-5BF1-B322962EBB9D}"/>
          </ac:spMkLst>
        </pc:spChg>
        <pc:picChg chg="del mod">
          <ac:chgData name="pantelis balaouras" userId="25e8755020fc1734" providerId="LiveId" clId="{8631A5D7-3487-4649-BB13-F22837EB3D3B}" dt="2024-04-29T13:27:14.620" v="223" actId="478"/>
          <ac:picMkLst>
            <pc:docMk/>
            <pc:sldMk cId="3574390229" sldId="591"/>
            <ac:picMk id="11" creationId="{3FABA778-5E10-49CC-9F6F-0E48DCD30C95}"/>
          </ac:picMkLst>
        </pc:picChg>
      </pc:sldChg>
      <pc:sldChg chg="modSp mod">
        <pc:chgData name="pantelis balaouras" userId="25e8755020fc1734" providerId="LiveId" clId="{8631A5D7-3487-4649-BB13-F22837EB3D3B}" dt="2024-04-29T13:36:00.343" v="339"/>
        <pc:sldMkLst>
          <pc:docMk/>
          <pc:sldMk cId="2318834321" sldId="592"/>
        </pc:sldMkLst>
        <pc:spChg chg="mod">
          <ac:chgData name="pantelis balaouras" userId="25e8755020fc1734" providerId="LiveId" clId="{8631A5D7-3487-4649-BB13-F22837EB3D3B}" dt="2024-04-29T13:28:57.339" v="248" actId="6549"/>
          <ac:spMkLst>
            <pc:docMk/>
            <pc:sldMk cId="2318834321" sldId="592"/>
            <ac:spMk id="3" creationId="{017140A8-413C-41E2-9611-1904E6788DA3}"/>
          </ac:spMkLst>
        </pc:spChg>
        <pc:spChg chg="mod">
          <ac:chgData name="pantelis balaouras" userId="25e8755020fc1734" providerId="LiveId" clId="{8631A5D7-3487-4649-BB13-F22837EB3D3B}" dt="2024-04-29T13:36:00.343" v="339"/>
          <ac:spMkLst>
            <pc:docMk/>
            <pc:sldMk cId="2318834321" sldId="592"/>
            <ac:spMk id="7" creationId="{C0DFA73F-FDC8-497A-8912-CA8C28C95043}"/>
          </ac:spMkLst>
        </pc:spChg>
      </pc:sldChg>
      <pc:sldChg chg="modSp mod">
        <pc:chgData name="pantelis balaouras" userId="25e8755020fc1734" providerId="LiveId" clId="{8631A5D7-3487-4649-BB13-F22837EB3D3B}" dt="2024-04-29T13:35:19.883" v="334"/>
        <pc:sldMkLst>
          <pc:docMk/>
          <pc:sldMk cId="1394600364" sldId="593"/>
        </pc:sldMkLst>
        <pc:spChg chg="mod">
          <ac:chgData name="pantelis balaouras" userId="25e8755020fc1734" providerId="LiveId" clId="{8631A5D7-3487-4649-BB13-F22837EB3D3B}" dt="2024-04-29T13:35:19.883" v="334"/>
          <ac:spMkLst>
            <pc:docMk/>
            <pc:sldMk cId="1394600364" sldId="593"/>
            <ac:spMk id="10" creationId="{C0DFA73F-FDC8-497A-8912-CA8C28C95043}"/>
          </ac:spMkLst>
        </pc:spChg>
        <pc:picChg chg="mod">
          <ac:chgData name="pantelis balaouras" userId="25e8755020fc1734" providerId="LiveId" clId="{8631A5D7-3487-4649-BB13-F22837EB3D3B}" dt="2024-04-29T13:30:24.408" v="266" actId="1076"/>
          <ac:picMkLst>
            <pc:docMk/>
            <pc:sldMk cId="1394600364" sldId="593"/>
            <ac:picMk id="4" creationId="{F0E0ECF3-9E05-46AD-A614-BADB10D692AB}"/>
          </ac:picMkLst>
        </pc:picChg>
      </pc:sldChg>
      <pc:sldChg chg="modSp mod">
        <pc:chgData name="pantelis balaouras" userId="25e8755020fc1734" providerId="LiveId" clId="{8631A5D7-3487-4649-BB13-F22837EB3D3B}" dt="2024-04-29T13:47:11.122" v="516" actId="120"/>
        <pc:sldMkLst>
          <pc:docMk/>
          <pc:sldMk cId="4016794159" sldId="594"/>
        </pc:sldMkLst>
        <pc:spChg chg="mod">
          <ac:chgData name="pantelis balaouras" userId="25e8755020fc1734" providerId="LiveId" clId="{8631A5D7-3487-4649-BB13-F22837EB3D3B}" dt="2024-04-29T13:47:11.122" v="516" actId="120"/>
          <ac:spMkLst>
            <pc:docMk/>
            <pc:sldMk cId="4016794159" sldId="594"/>
            <ac:spMk id="2" creationId="{BB6D8714-C4A8-433C-9C5A-E0581DB71E22}"/>
          </ac:spMkLst>
        </pc:spChg>
        <pc:spChg chg="mod">
          <ac:chgData name="pantelis balaouras" userId="25e8755020fc1734" providerId="LiveId" clId="{8631A5D7-3487-4649-BB13-F22837EB3D3B}" dt="2024-04-29T13:35:01.778" v="331"/>
          <ac:spMkLst>
            <pc:docMk/>
            <pc:sldMk cId="4016794159" sldId="594"/>
            <ac:spMk id="7" creationId="{C0DFA73F-FDC8-497A-8912-CA8C28C95043}"/>
          </ac:spMkLst>
        </pc:spChg>
      </pc:sldChg>
      <pc:sldChg chg="addSp delSp modSp mod">
        <pc:chgData name="pantelis balaouras" userId="25e8755020fc1734" providerId="LiveId" clId="{8631A5D7-3487-4649-BB13-F22837EB3D3B}" dt="2024-04-29T13:34:21.805" v="324"/>
        <pc:sldMkLst>
          <pc:docMk/>
          <pc:sldMk cId="2005067260" sldId="595"/>
        </pc:sldMkLst>
        <pc:spChg chg="add mod">
          <ac:chgData name="pantelis balaouras" userId="25e8755020fc1734" providerId="LiveId" clId="{8631A5D7-3487-4649-BB13-F22837EB3D3B}" dt="2024-04-29T13:34:21.805" v="324"/>
          <ac:spMkLst>
            <pc:docMk/>
            <pc:sldMk cId="2005067260" sldId="595"/>
            <ac:spMk id="2" creationId="{D8E8AD6E-3153-6E25-5120-692F48261B7F}"/>
          </ac:spMkLst>
        </pc:spChg>
        <pc:spChg chg="del">
          <ac:chgData name="pantelis balaouras" userId="25e8755020fc1734" providerId="LiveId" clId="{8631A5D7-3487-4649-BB13-F22837EB3D3B}" dt="2024-04-29T13:34:21.099" v="323" actId="478"/>
          <ac:spMkLst>
            <pc:docMk/>
            <pc:sldMk cId="2005067260" sldId="595"/>
            <ac:spMk id="10" creationId="{C0DFA73F-FDC8-497A-8912-CA8C28C95043}"/>
          </ac:spMkLst>
        </pc:spChg>
      </pc:sldChg>
      <pc:sldChg chg="modSp mod">
        <pc:chgData name="pantelis balaouras" userId="25e8755020fc1734" providerId="LiveId" clId="{8631A5D7-3487-4649-BB13-F22837EB3D3B}" dt="2024-04-29T13:33:40.724" v="314"/>
        <pc:sldMkLst>
          <pc:docMk/>
          <pc:sldMk cId="3811105718" sldId="596"/>
        </pc:sldMkLst>
        <pc:spChg chg="mod">
          <ac:chgData name="pantelis balaouras" userId="25e8755020fc1734" providerId="LiveId" clId="{8631A5D7-3487-4649-BB13-F22837EB3D3B}" dt="2024-04-29T13:33:40.724" v="314"/>
          <ac:spMkLst>
            <pc:docMk/>
            <pc:sldMk cId="3811105718" sldId="596"/>
            <ac:spMk id="7" creationId="{C0DFA73F-FDC8-497A-8912-CA8C28C95043}"/>
          </ac:spMkLst>
        </pc:spChg>
      </pc:sldChg>
      <pc:sldChg chg="modSp mod">
        <pc:chgData name="pantelis balaouras" userId="25e8755020fc1734" providerId="LiveId" clId="{8631A5D7-3487-4649-BB13-F22837EB3D3B}" dt="2024-04-29T13:32:46.376" v="293" actId="20577"/>
        <pc:sldMkLst>
          <pc:docMk/>
          <pc:sldMk cId="2753461356" sldId="597"/>
        </pc:sldMkLst>
        <pc:spChg chg="mod">
          <ac:chgData name="pantelis balaouras" userId="25e8755020fc1734" providerId="LiveId" clId="{8631A5D7-3487-4649-BB13-F22837EB3D3B}" dt="2024-04-29T13:32:46.376" v="293" actId="20577"/>
          <ac:spMkLst>
            <pc:docMk/>
            <pc:sldMk cId="2753461356" sldId="597"/>
            <ac:spMk id="2" creationId="{00000000-0000-0000-0000-000000000000}"/>
          </ac:spMkLst>
        </pc:spChg>
      </pc:sldChg>
      <pc:sldChg chg="modSp mod">
        <pc:chgData name="pantelis balaouras" userId="25e8755020fc1734" providerId="LiveId" clId="{8631A5D7-3487-4649-BB13-F22837EB3D3B}" dt="2024-04-29T13:32:55.672" v="299" actId="20577"/>
        <pc:sldMkLst>
          <pc:docMk/>
          <pc:sldMk cId="116896786" sldId="598"/>
        </pc:sldMkLst>
        <pc:spChg chg="mod">
          <ac:chgData name="pantelis balaouras" userId="25e8755020fc1734" providerId="LiveId" clId="{8631A5D7-3487-4649-BB13-F22837EB3D3B}" dt="2024-04-29T13:32:55.672" v="299" actId="20577"/>
          <ac:spMkLst>
            <pc:docMk/>
            <pc:sldMk cId="116896786" sldId="598"/>
            <ac:spMk id="2" creationId="{00000000-0000-0000-0000-000000000000}"/>
          </ac:spMkLst>
        </pc:spChg>
      </pc:sldChg>
      <pc:sldChg chg="modSp mod">
        <pc:chgData name="pantelis balaouras" userId="25e8755020fc1734" providerId="LiveId" clId="{8631A5D7-3487-4649-BB13-F22837EB3D3B}" dt="2024-04-29T13:33:01.655" v="303" actId="20577"/>
        <pc:sldMkLst>
          <pc:docMk/>
          <pc:sldMk cId="1637918284" sldId="599"/>
        </pc:sldMkLst>
        <pc:spChg chg="mod">
          <ac:chgData name="pantelis balaouras" userId="25e8755020fc1734" providerId="LiveId" clId="{8631A5D7-3487-4649-BB13-F22837EB3D3B}" dt="2024-04-29T13:33:01.655" v="303" actId="20577"/>
          <ac:spMkLst>
            <pc:docMk/>
            <pc:sldMk cId="1637918284" sldId="599"/>
            <ac:spMk id="2" creationId="{00000000-0000-0000-0000-000000000000}"/>
          </ac:spMkLst>
        </pc:spChg>
      </pc:sldChg>
      <pc:sldChg chg="modSp mod">
        <pc:chgData name="pantelis balaouras" userId="25e8755020fc1734" providerId="LiveId" clId="{8631A5D7-3487-4649-BB13-F22837EB3D3B}" dt="2024-04-29T13:33:06.010" v="307" actId="20577"/>
        <pc:sldMkLst>
          <pc:docMk/>
          <pc:sldMk cId="931823962" sldId="600"/>
        </pc:sldMkLst>
        <pc:spChg chg="mod">
          <ac:chgData name="pantelis balaouras" userId="25e8755020fc1734" providerId="LiveId" clId="{8631A5D7-3487-4649-BB13-F22837EB3D3B}" dt="2024-04-29T13:33:06.010" v="307" actId="20577"/>
          <ac:spMkLst>
            <pc:docMk/>
            <pc:sldMk cId="931823962" sldId="600"/>
            <ac:spMk id="2" creationId="{00000000-0000-0000-0000-000000000000}"/>
          </ac:spMkLst>
        </pc:spChg>
      </pc:sldChg>
      <pc:sldChg chg="modSp mod">
        <pc:chgData name="pantelis balaouras" userId="25e8755020fc1734" providerId="LiveId" clId="{8631A5D7-3487-4649-BB13-F22837EB3D3B}" dt="2024-04-29T13:33:16.298" v="311" actId="20577"/>
        <pc:sldMkLst>
          <pc:docMk/>
          <pc:sldMk cId="3209321725" sldId="601"/>
        </pc:sldMkLst>
        <pc:spChg chg="mod">
          <ac:chgData name="pantelis balaouras" userId="25e8755020fc1734" providerId="LiveId" clId="{8631A5D7-3487-4649-BB13-F22837EB3D3B}" dt="2024-04-29T13:33:16.298" v="311" actId="20577"/>
          <ac:spMkLst>
            <pc:docMk/>
            <pc:sldMk cId="3209321725" sldId="601"/>
            <ac:spMk id="2" creationId="{00000000-0000-0000-0000-000000000000}"/>
          </ac:spMkLst>
        </pc:spChg>
      </pc:sldChg>
      <pc:sldChg chg="addSp delSp modSp new mod ord modClrScheme chgLayout">
        <pc:chgData name="pantelis balaouras" userId="25e8755020fc1734" providerId="LiveId" clId="{8631A5D7-3487-4649-BB13-F22837EB3D3B}" dt="2024-04-29T12:59:14.020" v="25" actId="6549"/>
        <pc:sldMkLst>
          <pc:docMk/>
          <pc:sldMk cId="4122971826" sldId="602"/>
        </pc:sldMkLst>
        <pc:spChg chg="del">
          <ac:chgData name="pantelis balaouras" userId="25e8755020fc1734" providerId="LiveId" clId="{8631A5D7-3487-4649-BB13-F22837EB3D3B}" dt="2024-04-29T12:57:59.524" v="1" actId="700"/>
          <ac:spMkLst>
            <pc:docMk/>
            <pc:sldMk cId="4122971826" sldId="602"/>
            <ac:spMk id="2" creationId="{DE1E60D6-96C1-A677-1C2C-E0D1E4797665}"/>
          </ac:spMkLst>
        </pc:spChg>
        <pc:spChg chg="add mod">
          <ac:chgData name="pantelis balaouras" userId="25e8755020fc1734" providerId="LiveId" clId="{8631A5D7-3487-4649-BB13-F22837EB3D3B}" dt="2024-04-29T12:59:14.020" v="25" actId="6549"/>
          <ac:spMkLst>
            <pc:docMk/>
            <pc:sldMk cId="4122971826" sldId="602"/>
            <ac:spMk id="3" creationId="{918CC45A-3094-F3BF-6649-DE5A2195F29F}"/>
          </ac:spMkLst>
        </pc:spChg>
        <pc:spChg chg="add mod">
          <ac:chgData name="pantelis balaouras" userId="25e8755020fc1734" providerId="LiveId" clId="{8631A5D7-3487-4649-BB13-F22837EB3D3B}" dt="2024-04-29T12:58:18.517" v="4"/>
          <ac:spMkLst>
            <pc:docMk/>
            <pc:sldMk cId="4122971826" sldId="602"/>
            <ac:spMk id="4" creationId="{DBA793D5-87F0-AF23-86A8-FFACAA1F8330}"/>
          </ac:spMkLst>
        </pc:spChg>
        <pc:spChg chg="add mod">
          <ac:chgData name="pantelis balaouras" userId="25e8755020fc1734" providerId="LiveId" clId="{8631A5D7-3487-4649-BB13-F22837EB3D3B}" dt="2024-04-29T12:58:18.517" v="4"/>
          <ac:spMkLst>
            <pc:docMk/>
            <pc:sldMk cId="4122971826" sldId="602"/>
            <ac:spMk id="5" creationId="{F36330E5-F1F7-D877-20B2-B775C7DCF42E}"/>
          </ac:spMkLst>
        </pc:spChg>
        <pc:spChg chg="add mod">
          <ac:chgData name="pantelis balaouras" userId="25e8755020fc1734" providerId="LiveId" clId="{8631A5D7-3487-4649-BB13-F22837EB3D3B}" dt="2024-04-29T12:58:18.517" v="4"/>
          <ac:spMkLst>
            <pc:docMk/>
            <pc:sldMk cId="4122971826" sldId="602"/>
            <ac:spMk id="6" creationId="{43F267F3-91DE-A264-2B78-2F7B69E483EB}"/>
          </ac:spMkLst>
        </pc:spChg>
        <pc:spChg chg="add mod">
          <ac:chgData name="pantelis balaouras" userId="25e8755020fc1734" providerId="LiveId" clId="{8631A5D7-3487-4649-BB13-F22837EB3D3B}" dt="2024-04-29T12:58:18.517" v="4"/>
          <ac:spMkLst>
            <pc:docMk/>
            <pc:sldMk cId="4122971826" sldId="602"/>
            <ac:spMk id="7" creationId="{1D83F509-2CF1-B3EB-F5B1-E0C01B50C0EE}"/>
          </ac:spMkLst>
        </pc:spChg>
        <pc:spChg chg="add mod">
          <ac:chgData name="pantelis balaouras" userId="25e8755020fc1734" providerId="LiveId" clId="{8631A5D7-3487-4649-BB13-F22837EB3D3B}" dt="2024-04-29T12:58:18.517" v="4"/>
          <ac:spMkLst>
            <pc:docMk/>
            <pc:sldMk cId="4122971826" sldId="602"/>
            <ac:spMk id="8" creationId="{228D8150-070B-C7F2-287F-E7E151B31FAD}"/>
          </ac:spMkLst>
        </pc:spChg>
        <pc:spChg chg="add mod">
          <ac:chgData name="pantelis balaouras" userId="25e8755020fc1734" providerId="LiveId" clId="{8631A5D7-3487-4649-BB13-F22837EB3D3B}" dt="2024-04-29T12:58:18.517" v="4"/>
          <ac:spMkLst>
            <pc:docMk/>
            <pc:sldMk cId="4122971826" sldId="602"/>
            <ac:spMk id="10" creationId="{2B58D0C7-D8E3-4590-9116-5EA7E5245968}"/>
          </ac:spMkLst>
        </pc:spChg>
        <pc:spChg chg="add mod">
          <ac:chgData name="pantelis balaouras" userId="25e8755020fc1734" providerId="LiveId" clId="{8631A5D7-3487-4649-BB13-F22837EB3D3B}" dt="2024-04-29T12:58:27.563" v="5" actId="108"/>
          <ac:spMkLst>
            <pc:docMk/>
            <pc:sldMk cId="4122971826" sldId="602"/>
            <ac:spMk id="13" creationId="{6FAC4A78-CFD5-0186-090D-33580A493B4A}"/>
          </ac:spMkLst>
        </pc:spChg>
        <pc:spChg chg="add mod">
          <ac:chgData name="pantelis balaouras" userId="25e8755020fc1734" providerId="LiveId" clId="{8631A5D7-3487-4649-BB13-F22837EB3D3B}" dt="2024-04-29T12:58:36.936" v="6" actId="108"/>
          <ac:spMkLst>
            <pc:docMk/>
            <pc:sldMk cId="4122971826" sldId="602"/>
            <ac:spMk id="14" creationId="{436777D0-7991-A1D7-017B-758A82A0EA2C}"/>
          </ac:spMkLst>
        </pc:spChg>
        <pc:spChg chg="add mod">
          <ac:chgData name="pantelis balaouras" userId="25e8755020fc1734" providerId="LiveId" clId="{8631A5D7-3487-4649-BB13-F22837EB3D3B}" dt="2024-04-29T12:58:18.517" v="4"/>
          <ac:spMkLst>
            <pc:docMk/>
            <pc:sldMk cId="4122971826" sldId="602"/>
            <ac:spMk id="15" creationId="{7585B2D2-8ED7-2127-C75D-41E7C5979A58}"/>
          </ac:spMkLst>
        </pc:spChg>
        <pc:spChg chg="add mod">
          <ac:chgData name="pantelis balaouras" userId="25e8755020fc1734" providerId="LiveId" clId="{8631A5D7-3487-4649-BB13-F22837EB3D3B}" dt="2024-04-29T12:58:18.517" v="4"/>
          <ac:spMkLst>
            <pc:docMk/>
            <pc:sldMk cId="4122971826" sldId="602"/>
            <ac:spMk id="16" creationId="{809646C9-C9BF-1C98-1679-514997DD83A4}"/>
          </ac:spMkLst>
        </pc:spChg>
        <pc:spChg chg="add mod">
          <ac:chgData name="pantelis balaouras" userId="25e8755020fc1734" providerId="LiveId" clId="{8631A5D7-3487-4649-BB13-F22837EB3D3B}" dt="2024-04-29T12:58:18.517" v="4"/>
          <ac:spMkLst>
            <pc:docMk/>
            <pc:sldMk cId="4122971826" sldId="602"/>
            <ac:spMk id="17" creationId="{32EBD3C7-B2E9-F3CA-7DD8-A0E1D183A582}"/>
          </ac:spMkLst>
        </pc:spChg>
        <pc:spChg chg="add mod">
          <ac:chgData name="pantelis balaouras" userId="25e8755020fc1734" providerId="LiveId" clId="{8631A5D7-3487-4649-BB13-F22837EB3D3B}" dt="2024-04-29T12:58:18.517" v="4"/>
          <ac:spMkLst>
            <pc:docMk/>
            <pc:sldMk cId="4122971826" sldId="602"/>
            <ac:spMk id="18" creationId="{3021E140-5EDF-322D-97D3-A46A99F27F72}"/>
          </ac:spMkLst>
        </pc:spChg>
        <pc:spChg chg="add mod">
          <ac:chgData name="pantelis balaouras" userId="25e8755020fc1734" providerId="LiveId" clId="{8631A5D7-3487-4649-BB13-F22837EB3D3B}" dt="2024-04-29T12:58:18.517" v="4"/>
          <ac:spMkLst>
            <pc:docMk/>
            <pc:sldMk cId="4122971826" sldId="602"/>
            <ac:spMk id="21" creationId="{44C9E6B2-993D-009F-E338-77B2F384E231}"/>
          </ac:spMkLst>
        </pc:spChg>
        <pc:picChg chg="add mod">
          <ac:chgData name="pantelis balaouras" userId="25e8755020fc1734" providerId="LiveId" clId="{8631A5D7-3487-4649-BB13-F22837EB3D3B}" dt="2024-04-29T12:58:18.517" v="4"/>
          <ac:picMkLst>
            <pc:docMk/>
            <pc:sldMk cId="4122971826" sldId="602"/>
            <ac:picMk id="9" creationId="{EBF17640-FB03-96EB-DB58-79A1323B51B0}"/>
          </ac:picMkLst>
        </pc:picChg>
        <pc:picChg chg="add mod">
          <ac:chgData name="pantelis balaouras" userId="25e8755020fc1734" providerId="LiveId" clId="{8631A5D7-3487-4649-BB13-F22837EB3D3B}" dt="2024-04-29T12:58:18.517" v="4"/>
          <ac:picMkLst>
            <pc:docMk/>
            <pc:sldMk cId="4122971826" sldId="602"/>
            <ac:picMk id="11" creationId="{1BBE5F65-7C79-00BE-4160-B2ADEC8F0931}"/>
          </ac:picMkLst>
        </pc:picChg>
        <pc:picChg chg="add mod">
          <ac:chgData name="pantelis balaouras" userId="25e8755020fc1734" providerId="LiveId" clId="{8631A5D7-3487-4649-BB13-F22837EB3D3B}" dt="2024-04-29T12:58:18.517" v="4"/>
          <ac:picMkLst>
            <pc:docMk/>
            <pc:sldMk cId="4122971826" sldId="602"/>
            <ac:picMk id="12" creationId="{6A15AFF6-D2EE-AC16-C931-0E6820EA4135}"/>
          </ac:picMkLst>
        </pc:picChg>
        <pc:picChg chg="add mod">
          <ac:chgData name="pantelis balaouras" userId="25e8755020fc1734" providerId="LiveId" clId="{8631A5D7-3487-4649-BB13-F22837EB3D3B}" dt="2024-04-29T12:58:18.517" v="4"/>
          <ac:picMkLst>
            <pc:docMk/>
            <pc:sldMk cId="4122971826" sldId="602"/>
            <ac:picMk id="19" creationId="{1B7104B5-EC0D-B719-B116-C213D00FEE7A}"/>
          </ac:picMkLst>
        </pc:picChg>
        <pc:picChg chg="add mod">
          <ac:chgData name="pantelis balaouras" userId="25e8755020fc1734" providerId="LiveId" clId="{8631A5D7-3487-4649-BB13-F22837EB3D3B}" dt="2024-04-29T12:58:18.517" v="4"/>
          <ac:picMkLst>
            <pc:docMk/>
            <pc:sldMk cId="4122971826" sldId="602"/>
            <ac:picMk id="20" creationId="{89855CB7-3E3D-4707-45AD-E8862CABC29B}"/>
          </ac:picMkLst>
        </pc:picChg>
        <pc:picChg chg="add mod">
          <ac:chgData name="pantelis balaouras" userId="25e8755020fc1734" providerId="LiveId" clId="{8631A5D7-3487-4649-BB13-F22837EB3D3B}" dt="2024-04-29T12:58:18.517" v="4"/>
          <ac:picMkLst>
            <pc:docMk/>
            <pc:sldMk cId="4122971826" sldId="602"/>
            <ac:picMk id="22" creationId="{2276EC44-6B14-37D4-683E-ABF63CCF1FF8}"/>
          </ac:picMkLst>
        </pc:picChg>
      </pc:sldChg>
      <pc:sldMasterChg chg="modSldLayout">
        <pc:chgData name="pantelis balaouras" userId="25e8755020fc1734" providerId="LiveId" clId="{8631A5D7-3487-4649-BB13-F22837EB3D3B}" dt="2024-04-29T13:01:52.595" v="43"/>
        <pc:sldMasterMkLst>
          <pc:docMk/>
          <pc:sldMasterMk cId="1468923052" sldId="2147483648"/>
        </pc:sldMasterMkLst>
        <pc:sldLayoutChg chg="modSp mod">
          <pc:chgData name="pantelis balaouras" userId="25e8755020fc1734" providerId="LiveId" clId="{8631A5D7-3487-4649-BB13-F22837EB3D3B}" dt="2024-04-29T13:01:36.939" v="39" actId="14100"/>
          <pc:sldLayoutMkLst>
            <pc:docMk/>
            <pc:sldMasterMk cId="1468923052" sldId="2147483648"/>
            <pc:sldLayoutMk cId="2577986437" sldId="2147483661"/>
          </pc:sldLayoutMkLst>
          <pc:spChg chg="mod">
            <ac:chgData name="pantelis balaouras" userId="25e8755020fc1734" providerId="LiveId" clId="{8631A5D7-3487-4649-BB13-F22837EB3D3B}" dt="2024-04-29T13:01:36.939" v="39" actId="14100"/>
            <ac:spMkLst>
              <pc:docMk/>
              <pc:sldMasterMk cId="1468923052" sldId="2147483648"/>
              <pc:sldLayoutMk cId="2577986437" sldId="2147483661"/>
              <ac:spMk id="11" creationId="{2B11A1E7-A92D-4ADD-A414-173299287A7B}"/>
            </ac:spMkLst>
          </pc:spChg>
        </pc:sldLayoutChg>
        <pc:sldLayoutChg chg="addSp delSp modSp">
          <pc:chgData name="pantelis balaouras" userId="25e8755020fc1734" providerId="LiveId" clId="{8631A5D7-3487-4649-BB13-F22837EB3D3B}" dt="2024-04-29T13:01:46.072" v="41"/>
          <pc:sldLayoutMkLst>
            <pc:docMk/>
            <pc:sldMasterMk cId="1468923052" sldId="2147483648"/>
            <pc:sldLayoutMk cId="2515741970" sldId="2147483665"/>
          </pc:sldLayoutMkLst>
          <pc:spChg chg="del">
            <ac:chgData name="pantelis balaouras" userId="25e8755020fc1734" providerId="LiveId" clId="{8631A5D7-3487-4649-BB13-F22837EB3D3B}" dt="2024-04-29T13:01:45.379" v="40" actId="478"/>
            <ac:spMkLst>
              <pc:docMk/>
              <pc:sldMasterMk cId="1468923052" sldId="2147483648"/>
              <pc:sldLayoutMk cId="2515741970" sldId="2147483665"/>
              <ac:spMk id="6" creationId="{CA3CB49D-6037-D654-139D-27D28DCF05C0}"/>
            </ac:spMkLst>
          </pc:spChg>
          <pc:spChg chg="add mod">
            <ac:chgData name="pantelis balaouras" userId="25e8755020fc1734" providerId="LiveId" clId="{8631A5D7-3487-4649-BB13-F22837EB3D3B}" dt="2024-04-29T13:01:46.072" v="41"/>
            <ac:spMkLst>
              <pc:docMk/>
              <pc:sldMasterMk cId="1468923052" sldId="2147483648"/>
              <pc:sldLayoutMk cId="2515741970" sldId="2147483665"/>
              <ac:spMk id="7" creationId="{85DE77F2-C519-C779-0E16-8823FAE72695}"/>
            </ac:spMkLst>
          </pc:spChg>
        </pc:sldLayoutChg>
        <pc:sldLayoutChg chg="addSp delSp modSp">
          <pc:chgData name="pantelis balaouras" userId="25e8755020fc1734" providerId="LiveId" clId="{8631A5D7-3487-4649-BB13-F22837EB3D3B}" dt="2024-04-29T13:01:52.595" v="43"/>
          <pc:sldLayoutMkLst>
            <pc:docMk/>
            <pc:sldMasterMk cId="1468923052" sldId="2147483648"/>
            <pc:sldLayoutMk cId="2336866591" sldId="2147483666"/>
          </pc:sldLayoutMkLst>
          <pc:spChg chg="del">
            <ac:chgData name="pantelis balaouras" userId="25e8755020fc1734" providerId="LiveId" clId="{8631A5D7-3487-4649-BB13-F22837EB3D3B}" dt="2024-04-29T13:01:52.068" v="42" actId="478"/>
            <ac:spMkLst>
              <pc:docMk/>
              <pc:sldMasterMk cId="1468923052" sldId="2147483648"/>
              <pc:sldLayoutMk cId="2336866591" sldId="2147483666"/>
              <ac:spMk id="4" creationId="{28198CF2-91B3-6C1C-0A93-DC5CB01069DA}"/>
            </ac:spMkLst>
          </pc:spChg>
          <pc:spChg chg="add mod">
            <ac:chgData name="pantelis balaouras" userId="25e8755020fc1734" providerId="LiveId" clId="{8631A5D7-3487-4649-BB13-F22837EB3D3B}" dt="2024-04-29T13:01:52.595" v="43"/>
            <ac:spMkLst>
              <pc:docMk/>
              <pc:sldMasterMk cId="1468923052" sldId="2147483648"/>
              <pc:sldLayoutMk cId="2336866591" sldId="2147483666"/>
              <ac:spMk id="5" creationId="{6694A15E-4F5A-CFD3-AFD3-19E367F2D4AF}"/>
            </ac:spMkLst>
          </pc:spChg>
        </pc:sldLayoutChg>
      </pc:sldMasterChg>
    </pc:docChg>
  </pc:docChgLst>
  <pc:docChgLst>
    <pc:chgData name="pantelis balaouras" userId="25e8755020fc1734" providerId="LiveId" clId="{0DA0F76F-17E5-4063-931E-FF42C8E3EA46}"/>
    <pc:docChg chg="modSld">
      <pc:chgData name="pantelis balaouras" userId="25e8755020fc1734" providerId="LiveId" clId="{0DA0F76F-17E5-4063-931E-FF42C8E3EA46}" dt="2024-04-29T13:59:49.742" v="0" actId="20577"/>
      <pc:docMkLst>
        <pc:docMk/>
      </pc:docMkLst>
      <pc:sldChg chg="modSp mod">
        <pc:chgData name="pantelis balaouras" userId="25e8755020fc1734" providerId="LiveId" clId="{0DA0F76F-17E5-4063-931E-FF42C8E3EA46}" dt="2024-04-29T13:59:49.742" v="0" actId="20577"/>
        <pc:sldMkLst>
          <pc:docMk/>
          <pc:sldMk cId="1303941817" sldId="546"/>
        </pc:sldMkLst>
        <pc:spChg chg="mod">
          <ac:chgData name="pantelis balaouras" userId="25e8755020fc1734" providerId="LiveId" clId="{0DA0F76F-17E5-4063-931E-FF42C8E3EA46}" dt="2024-04-29T13:59:49.742" v="0" actId="20577"/>
          <ac:spMkLst>
            <pc:docMk/>
            <pc:sldMk cId="1303941817" sldId="546"/>
            <ac:spMk id="6" creationId="{13725DC3-E1D4-4E92-AF5A-F0DED3AA5B9A}"/>
          </ac:spMkLst>
        </pc:spChg>
      </pc:sldChg>
    </pc:docChg>
  </pc:docChgLst>
  <pc:docChgLst>
    <pc:chgData name="pantelis balaouras" userId="25e8755020fc1734" providerId="LiveId" clId="{112A2209-97B5-425A-8BFB-DCFB18CE8A23}"/>
    <pc:docChg chg="custSel delSld modSld">
      <pc:chgData name="pantelis balaouras" userId="25e8755020fc1734" providerId="LiveId" clId="{112A2209-97B5-425A-8BFB-DCFB18CE8A23}" dt="2024-05-08T11:26:33.974" v="2" actId="47"/>
      <pc:docMkLst>
        <pc:docMk/>
      </pc:docMkLst>
      <pc:sldChg chg="modSp mod">
        <pc:chgData name="pantelis balaouras" userId="25e8755020fc1734" providerId="LiveId" clId="{112A2209-97B5-425A-8BFB-DCFB18CE8A23}" dt="2024-05-08T11:26:16.402" v="1" actId="27636"/>
        <pc:sldMkLst>
          <pc:docMk/>
          <pc:sldMk cId="616025265" sldId="261"/>
        </pc:sldMkLst>
        <pc:spChg chg="mod">
          <ac:chgData name="pantelis balaouras" userId="25e8755020fc1734" providerId="LiveId" clId="{112A2209-97B5-425A-8BFB-DCFB18CE8A23}" dt="2024-05-08T11:26:16.402" v="1" actId="27636"/>
          <ac:spMkLst>
            <pc:docMk/>
            <pc:sldMk cId="616025265" sldId="261"/>
            <ac:spMk id="6" creationId="{AA5AE911-E515-48E3-AB8B-121C68B77A58}"/>
          </ac:spMkLst>
        </pc:spChg>
      </pc:sldChg>
      <pc:sldChg chg="del">
        <pc:chgData name="pantelis balaouras" userId="25e8755020fc1734" providerId="LiveId" clId="{112A2209-97B5-425A-8BFB-DCFB18CE8A23}" dt="2024-05-08T11:26:33.974" v="2" actId="47"/>
        <pc:sldMkLst>
          <pc:docMk/>
          <pc:sldMk cId="1303941817" sldId="54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10/5/2024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10/5/2024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archofdimes.org/pregnancy-week-week"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who.int/news-room/spotlight/why-we-need-to-talk-about-losing-a-baby"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hs.uk/pregnancy/finding-out/finding-out-you-are-pregnan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865385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79445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13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43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268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878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514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447948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729155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462583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56147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782050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86811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705398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3865268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4077077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1429048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154067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63216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err="1"/>
              <a:t>Further</a:t>
            </a:r>
            <a:r>
              <a:rPr lang="it-IT" b="1" dirty="0"/>
              <a:t> </a:t>
            </a:r>
            <a:r>
              <a:rPr lang="it-IT" b="1" dirty="0" err="1"/>
              <a:t>readings</a:t>
            </a:r>
            <a:r>
              <a:rPr lang="it-IT" b="1" dirty="0"/>
              <a:t>: </a:t>
            </a:r>
            <a:r>
              <a:rPr lang="en-GB" sz="1200" u="sng" kern="1200" dirty="0">
                <a:solidFill>
                  <a:schemeClr val="tx1"/>
                </a:solidFill>
                <a:effectLst/>
                <a:latin typeface="+mn-lt"/>
                <a:ea typeface="+mn-ea"/>
                <a:cs typeface="+mn-cs"/>
                <a:hlinkClick r:id="rId3"/>
              </a:rPr>
              <a:t>https://www.marchofdimes.org/pregnancy-week-week</a:t>
            </a:r>
            <a:r>
              <a:rPr lang="en-GB" sz="1200" u="sng" kern="1200" dirty="0">
                <a:solidFill>
                  <a:schemeClr val="tx1"/>
                </a:solidFill>
                <a:effectLst/>
                <a:latin typeface="+mn-lt"/>
                <a:ea typeface="+mn-ea"/>
                <a:cs typeface="+mn-cs"/>
              </a:rPr>
              <a:t> </a:t>
            </a:r>
            <a:r>
              <a:rPr lang="en-GB" sz="1200" u="none" kern="1200" dirty="0">
                <a:solidFill>
                  <a:schemeClr val="tx1"/>
                </a:solidFill>
                <a:effectLst/>
                <a:latin typeface="+mn-lt"/>
                <a:ea typeface="+mn-ea"/>
                <a:cs typeface="+mn-cs"/>
              </a:rPr>
              <a:t>– Pregnancy week by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4"/>
              </a:rPr>
              <a:t>https://www.who.int/news-room/spotlight/why-we-need-to-talk-about-losing-a-baby</a:t>
            </a:r>
            <a:r>
              <a:rPr lang="en-GB" sz="1200" u="none" kern="1200" dirty="0">
                <a:solidFill>
                  <a:schemeClr val="tx1"/>
                </a:solidFill>
                <a:effectLst/>
                <a:latin typeface="+mn-lt"/>
                <a:ea typeface="+mn-ea"/>
                <a:cs typeface="+mn-cs"/>
              </a:rPr>
              <a:t> - </a:t>
            </a:r>
            <a:r>
              <a:rPr lang="en-US" sz="1200" u="none" kern="1200" dirty="0">
                <a:solidFill>
                  <a:schemeClr val="tx1"/>
                </a:solidFill>
                <a:effectLst/>
                <a:latin typeface="+mn-lt"/>
                <a:ea typeface="+mn-ea"/>
                <a:cs typeface="+mn-cs"/>
              </a:rPr>
              <a:t>Why we need to talk about losing a baby</a:t>
            </a:r>
            <a:endParaRPr lang="en-GB" sz="1200" u="none"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304226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262066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Videos: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https://www.nhs.uk/pregnancy/finding-out/finding-out-you-are-pregnant/</a:t>
            </a:r>
            <a:r>
              <a:rPr lang="en-GB" sz="1200" u="none" kern="1200" dirty="0">
                <a:solidFill>
                  <a:schemeClr val="tx1"/>
                </a:solidFill>
                <a:effectLst/>
                <a:latin typeface="+mn-lt"/>
                <a:ea typeface="+mn-ea"/>
                <a:cs typeface="+mn-cs"/>
              </a:rPr>
              <a:t> - Sex &amp; pregnancy</a:t>
            </a:r>
            <a:endParaRPr lang="en-GB" b="1" baseline="0" dirty="0"/>
          </a:p>
          <a:p>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174375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980988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2551063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2030158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908750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2637680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2310944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3147293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4093426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2332231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2543862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3335643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2361845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4293058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
            </a:r>
            <a:br>
              <a:rPr lang="en-GB" b="0" dirty="0"/>
            </a:br>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960729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2873213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
            </a:r>
            <a:br>
              <a:rPr lang="en-GB" b="1" dirty="0"/>
            </a:br>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29267613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16429751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49</a:t>
            </a:fld>
            <a:endParaRPr lang="el-GR"/>
          </a:p>
        </p:txBody>
      </p:sp>
    </p:spTree>
    <p:extLst>
      <p:ext uri="{BB962C8B-B14F-4D97-AF65-F5344CB8AC3E}">
        <p14:creationId xmlns:p14="http://schemas.microsoft.com/office/powerpoint/2010/main" val="347593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50</a:t>
            </a:fld>
            <a:endParaRPr lang="el-GR"/>
          </a:p>
        </p:txBody>
      </p:sp>
    </p:spTree>
    <p:extLst>
      <p:ext uri="{BB962C8B-B14F-4D97-AF65-F5344CB8AC3E}">
        <p14:creationId xmlns:p14="http://schemas.microsoft.com/office/powerpoint/2010/main" val="25165183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51</a:t>
            </a:fld>
            <a:endParaRPr lang="el-GR"/>
          </a:p>
        </p:txBody>
      </p:sp>
    </p:spTree>
    <p:extLst>
      <p:ext uri="{BB962C8B-B14F-4D97-AF65-F5344CB8AC3E}">
        <p14:creationId xmlns:p14="http://schemas.microsoft.com/office/powerpoint/2010/main" val="3171570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52</a:t>
            </a:fld>
            <a:endParaRPr lang="el-GR"/>
          </a:p>
        </p:txBody>
      </p:sp>
    </p:spTree>
    <p:extLst>
      <p:ext uri="{BB962C8B-B14F-4D97-AF65-F5344CB8AC3E}">
        <p14:creationId xmlns:p14="http://schemas.microsoft.com/office/powerpoint/2010/main" val="3150046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53</a:t>
            </a:fld>
            <a:endParaRPr lang="el-GR"/>
          </a:p>
        </p:txBody>
      </p:sp>
    </p:spTree>
    <p:extLst>
      <p:ext uri="{BB962C8B-B14F-4D97-AF65-F5344CB8AC3E}">
        <p14:creationId xmlns:p14="http://schemas.microsoft.com/office/powerpoint/2010/main" val="2558520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54</a:t>
            </a:fld>
            <a:endParaRPr lang="el-GR"/>
          </a:p>
        </p:txBody>
      </p:sp>
    </p:spTree>
    <p:extLst>
      <p:ext uri="{BB962C8B-B14F-4D97-AF65-F5344CB8AC3E}">
        <p14:creationId xmlns:p14="http://schemas.microsoft.com/office/powerpoint/2010/main" val="1210571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55</a:t>
            </a:fld>
            <a:endParaRPr lang="el-GR"/>
          </a:p>
        </p:txBody>
      </p:sp>
    </p:spTree>
    <p:extLst>
      <p:ext uri="{BB962C8B-B14F-4D97-AF65-F5344CB8AC3E}">
        <p14:creationId xmlns:p14="http://schemas.microsoft.com/office/powerpoint/2010/main" val="1814851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56</a:t>
            </a:fld>
            <a:endParaRPr lang="el-GR"/>
          </a:p>
        </p:txBody>
      </p:sp>
    </p:spTree>
    <p:extLst>
      <p:ext uri="{BB962C8B-B14F-4D97-AF65-F5344CB8AC3E}">
        <p14:creationId xmlns:p14="http://schemas.microsoft.com/office/powerpoint/2010/main" val="24079519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57</a:t>
            </a:fld>
            <a:endParaRPr lang="el-GR"/>
          </a:p>
        </p:txBody>
      </p:sp>
    </p:spTree>
    <p:extLst>
      <p:ext uri="{BB962C8B-B14F-4D97-AF65-F5344CB8AC3E}">
        <p14:creationId xmlns:p14="http://schemas.microsoft.com/office/powerpoint/2010/main" val="16607961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58</a:t>
            </a:fld>
            <a:endParaRPr lang="el-GR"/>
          </a:p>
        </p:txBody>
      </p:sp>
    </p:spTree>
    <p:extLst>
      <p:ext uri="{BB962C8B-B14F-4D97-AF65-F5344CB8AC3E}">
        <p14:creationId xmlns:p14="http://schemas.microsoft.com/office/powerpoint/2010/main" val="39088308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59</a:t>
            </a:fld>
            <a:endParaRPr lang="el-GR"/>
          </a:p>
        </p:txBody>
      </p:sp>
    </p:spTree>
    <p:extLst>
      <p:ext uri="{BB962C8B-B14F-4D97-AF65-F5344CB8AC3E}">
        <p14:creationId xmlns:p14="http://schemas.microsoft.com/office/powerpoint/2010/main" val="305688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60</a:t>
            </a:fld>
            <a:endParaRPr lang="el-GR"/>
          </a:p>
        </p:txBody>
      </p:sp>
    </p:spTree>
    <p:extLst>
      <p:ext uri="{BB962C8B-B14F-4D97-AF65-F5344CB8AC3E}">
        <p14:creationId xmlns:p14="http://schemas.microsoft.com/office/powerpoint/2010/main" val="35518647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61</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24411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948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1" y="81370"/>
            <a:ext cx="5640778"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7.1 </a:t>
            </a:r>
            <a:r>
              <a:rPr lang="en-US" altLang="el-GR" sz="1800" dirty="0">
                <a:solidFill>
                  <a:schemeClr val="tx1">
                    <a:lumMod val="50000"/>
                    <a:lumOff val="50000"/>
                  </a:schemeClr>
                </a:solidFill>
                <a:latin typeface="Abadi Extra Light" panose="020B0204020104020204" pitchFamily="34" charset="0"/>
              </a:rPr>
              <a:t> Women’s health and relevant Health Apps </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85DE77F2-C519-C779-0E16-8823FAE72695}"/>
              </a:ext>
            </a:extLst>
          </p:cNvPr>
          <p:cNvSpPr txBox="1">
            <a:spLocks noChangeArrowheads="1"/>
          </p:cNvSpPr>
          <p:nvPr userDrawn="1"/>
        </p:nvSpPr>
        <p:spPr bwMode="auto">
          <a:xfrm>
            <a:off x="0" y="81370"/>
            <a:ext cx="5177641"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7.1 </a:t>
            </a:r>
            <a:r>
              <a:rPr lang="en-US" altLang="el-GR" sz="1800" dirty="0">
                <a:solidFill>
                  <a:schemeClr val="tx1">
                    <a:lumMod val="50000"/>
                    <a:lumOff val="50000"/>
                  </a:schemeClr>
                </a:solidFill>
                <a:latin typeface="Abadi Extra Light" panose="020B0204020104020204" pitchFamily="34" charset="0"/>
              </a:rPr>
              <a:t> Women’s health and relevant Health Apps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6694A15E-4F5A-CFD3-AFD3-19E367F2D4AF}"/>
              </a:ext>
            </a:extLst>
          </p:cNvPr>
          <p:cNvSpPr txBox="1">
            <a:spLocks noChangeArrowheads="1"/>
          </p:cNvSpPr>
          <p:nvPr userDrawn="1"/>
        </p:nvSpPr>
        <p:spPr bwMode="auto">
          <a:xfrm>
            <a:off x="1" y="81370"/>
            <a:ext cx="5747656"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7.1 </a:t>
            </a:r>
            <a:r>
              <a:rPr lang="en-US" altLang="el-GR" sz="1800" dirty="0">
                <a:solidFill>
                  <a:schemeClr val="tx1">
                    <a:lumMod val="50000"/>
                    <a:lumOff val="50000"/>
                  </a:schemeClr>
                </a:solidFill>
                <a:latin typeface="Abadi Extra Light" panose="020B0204020104020204" pitchFamily="34" charset="0"/>
              </a:rPr>
              <a:t> Women’s health and relevant Health Apps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10/5/2024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5IPshBl06Y"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it/vectors/femmina-ragazza-salute-umano-2027987/"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hyperlink" Target="https://pixabay.com/service/license-summa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smartphone-telefono-medicinale-693455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smartphone-telefono-medicinale-693455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vectors/medico-medicinale-on-line-blog-672769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DRRQyaTiSz8"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mani-sollevato-mani-alzate-braccia-176884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donna-femminile-mestruazioni-678364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mestruazioni-periodo-di-tempo-757421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hyperlink" Target="https://pixabay.com/service/license-summary/" TargetMode="External"/><Relationship Id="rId3" Type="http://schemas.openxmlformats.org/officeDocument/2006/relationships/image" Target="../media/image35.jpg"/><Relationship Id="rId7" Type="http://schemas.openxmlformats.org/officeDocument/2006/relationships/hyperlink" Target="https://pixabay.com/it/illustrations/mestruazioni-periodo-di-tempo-7574218/"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youtube.com/watch?v=kLpzLHj-RzE&amp;t=53s" TargetMode="External"/><Relationship Id="rId5" Type="http://schemas.openxmlformats.org/officeDocument/2006/relationships/hyperlink" Target="https://www.youtube.com/watch?v=XJ8Zqq84s00" TargetMode="External"/><Relationship Id="rId4" Type="http://schemas.openxmlformats.org/officeDocument/2006/relationships/hyperlink" Target="https://www.youtube.com/watch?v=WOi2Bwvp6hw"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osg.ca.gov/wp-content/uploads/sites/266/2023/01/CONTRACEPTION_chart.pn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simpleinnovation.us/" TargetMode="External"/><Relationship Id="rId3" Type="http://schemas.openxmlformats.org/officeDocument/2006/relationships/hyperlink" Target="https://www.maya.live/eng.html" TargetMode="External"/><Relationship Id="rId7" Type="http://schemas.openxmlformats.org/officeDocument/2006/relationships/hyperlink" Target="https://play.google.com/store/apps/details?id=com.popularapp.periodcalendar&amp;hl=en&amp;gl=US"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helloclue.com/" TargetMode="External"/><Relationship Id="rId5" Type="http://schemas.openxmlformats.org/officeDocument/2006/relationships/hyperlink" Target="https://flo.health/product-tour/tracking-cycle" TargetMode="External"/><Relationship Id="rId4" Type="http://schemas.openxmlformats.org/officeDocument/2006/relationships/hyperlink" Target="https://www.womanlog.com/apps/womanlo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MDE-16osGx0" TargetMode="External"/><Relationship Id="rId3" Type="http://schemas.openxmlformats.org/officeDocument/2006/relationships/hyperlink" Target="https://www.youtube.com/watch?v=6Ht9LdXBg3U" TargetMode="External"/><Relationship Id="rId7" Type="http://schemas.openxmlformats.org/officeDocument/2006/relationships/hyperlink" Target="https://www.youtube.com/watch?v=6nud8XApWb4"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www.youtube.com/watch?v=oR7_qat20vw" TargetMode="External"/><Relationship Id="rId5" Type="http://schemas.openxmlformats.org/officeDocument/2006/relationships/hyperlink" Target="https://www.youtube.com/watch?v=If-Da2kzeG0" TargetMode="External"/><Relationship Id="rId10" Type="http://schemas.openxmlformats.org/officeDocument/2006/relationships/hyperlink" Target="https://www.youtube.com/watch?v=boSuzXUTX8M" TargetMode="External"/><Relationship Id="rId4" Type="http://schemas.openxmlformats.org/officeDocument/2006/relationships/hyperlink" Target="https://www.youtube.com/watch?v=sDGIXcGjgig" TargetMode="External"/><Relationship Id="rId9" Type="http://schemas.openxmlformats.org/officeDocument/2006/relationships/hyperlink" Target="https://www.youtube.com/shorts/RC0t1EikoI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vectors/fecondazione-sperma-medico-691886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7nw-QA_-ED8" TargetMode="External"/><Relationship Id="rId7" Type="http://schemas.openxmlformats.org/officeDocument/2006/relationships/hyperlink" Target="https://www.youtube.com/watch?v=lpDW00nQhUo"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youtube.com/watch?v=IPj4dJnP85o" TargetMode="External"/><Relationship Id="rId5" Type="http://schemas.openxmlformats.org/officeDocument/2006/relationships/hyperlink" Target="https://www.youtube.com/watch?v=cfn04QUO4B8" TargetMode="External"/><Relationship Id="rId4" Type="http://schemas.openxmlformats.org/officeDocument/2006/relationships/hyperlink" Target="https://www.youtube.com/watch?v=KwP__y5lEH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it/vectors/madre-terra-gaia-natura-silhouette-7485594/"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hyperlink" Target="https://pixabay.com/service/license-summary/"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8.jpeg"/><Relationship Id="rId18" Type="http://schemas.openxmlformats.org/officeDocument/2006/relationships/hyperlink" Target="http://www.amsed.fr/" TargetMode="External"/><Relationship Id="rId3" Type="http://schemas.openxmlformats.org/officeDocument/2006/relationships/image" Target="../media/image13.jpeg"/><Relationship Id="rId21" Type="http://schemas.openxmlformats.org/officeDocument/2006/relationships/image" Target="../media/image22.jpg"/><Relationship Id="rId7" Type="http://schemas.openxmlformats.org/officeDocument/2006/relationships/image" Target="../media/image15.jpeg"/><Relationship Id="rId12" Type="http://schemas.openxmlformats.org/officeDocument/2006/relationships/hyperlink" Target="https://www.media-k.eu/" TargetMode="External"/><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7.jpeg"/><Relationship Id="rId5" Type="http://schemas.openxmlformats.org/officeDocument/2006/relationships/image" Target="../media/image14.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6.jpeg"/><Relationship Id="rId14" Type="http://schemas.openxmlformats.org/officeDocument/2006/relationships/hyperlink" Target="https://www.oxfamitalia.org/" TargetMode="External"/><Relationship Id="rId22"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hyperlink" Target="https://pixabay.com/service/license-summary/" TargetMode="External"/><Relationship Id="rId10" Type="http://schemas.openxmlformats.org/officeDocument/2006/relationships/image" Target="../media/image50.png"/><Relationship Id="rId4" Type="http://schemas.openxmlformats.org/officeDocument/2006/relationships/hyperlink" Target="https://pixabay.com/photos/bottle-mineral-water-glass-pour-2032980/" TargetMode="External"/><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hyperlink" Target="https://amila.io/"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hyperlink" Target="https://www.oviahealth.com/join/" TargetMode="External"/><Relationship Id="rId4" Type="http://schemas.openxmlformats.org/officeDocument/2006/relationships/hyperlink" Target="https://www.babycenter.com/mobile-app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prout-apps.com/sprout-pregnancy-iphone-app/"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s://www.whattoexpect.com/mobile-app/" TargetMode="External"/><Relationship Id="rId4" Type="http://schemas.openxmlformats.org/officeDocument/2006/relationships/hyperlink" Target="https://play.google.com/store/apps/details?id=com.pregnancy.tracker.due.date.countdown.contraction.timer&amp;hl=en_S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youtube.com/watch?v=hsEW_j20P5w" TargetMode="External"/><Relationship Id="rId3" Type="http://schemas.openxmlformats.org/officeDocument/2006/relationships/hyperlink" Target="https://www.youtube.com/watch?v=WncQSJDsbTU" TargetMode="External"/><Relationship Id="rId7" Type="http://schemas.openxmlformats.org/officeDocument/2006/relationships/hyperlink" Target="https://www.youtube.com/watch?v=QvC_ZBodr80"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hyperlink" Target="https://www.youtube.com/watch?v=YJoFfezQEbQ" TargetMode="External"/><Relationship Id="rId5" Type="http://schemas.openxmlformats.org/officeDocument/2006/relationships/hyperlink" Target="https://www.youtube.com/watch?v=8UIMBDHjUjk" TargetMode="External"/><Relationship Id="rId4" Type="http://schemas.openxmlformats.org/officeDocument/2006/relationships/hyperlink" Target="https://www.youtube.com/watch?v=lKtxxnHn9v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lr7MOKB2glM"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it/vectors/umano-primo-soccorso-medico-2730779/" TargetMode="Externa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hyperlink" Target="https://pixabay.com/service/license/"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https://pixabay.com/it/vectors/anatomia-osso-umano-omero-2025077/" TargetMode="External"/><Relationship Id="rId5" Type="http://schemas.openxmlformats.org/officeDocument/2006/relationships/hyperlink" Target="https://pixabay.com/it/vectors/cuore-organo-linea-arte-biologia-7525978/" TargetMode="Externa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8" Type="http://schemas.openxmlformats.org/officeDocument/2006/relationships/hyperlink" Target="https://pixabay.com/it/vectors/nastro-simbolo-cancro-madre-2818640/" TargetMode="External"/><Relationship Id="rId13" Type="http://schemas.openxmlformats.org/officeDocument/2006/relationships/image" Target="../media/image57.png"/><Relationship Id="rId3" Type="http://schemas.openxmlformats.org/officeDocument/2006/relationships/hyperlink" Target="https://www.cdc.gov/cancer/cervical/" TargetMode="External"/><Relationship Id="rId7" Type="http://schemas.openxmlformats.org/officeDocument/2006/relationships/hyperlink" Target="https://www.cdc.gov/cancer/cervical/basic_info/screening.htm" TargetMode="External"/><Relationship Id="rId12"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https://www.cdc.gov/cancer/vagvulv/" TargetMode="External"/><Relationship Id="rId11" Type="http://schemas.openxmlformats.org/officeDocument/2006/relationships/image" Target="../media/image55.png"/><Relationship Id="rId5" Type="http://schemas.openxmlformats.org/officeDocument/2006/relationships/hyperlink" Target="https://www.cdc.gov/cancer/uterine/" TargetMode="External"/><Relationship Id="rId10" Type="http://schemas.openxmlformats.org/officeDocument/2006/relationships/image" Target="../media/image54.png"/><Relationship Id="rId4" Type="http://schemas.openxmlformats.org/officeDocument/2006/relationships/hyperlink" Target="https://www.cdc.gov/cancer/ovarian/" TargetMode="External"/><Relationship Id="rId9" Type="http://schemas.openxmlformats.org/officeDocument/2006/relationships/hyperlink" Target="https://pixabay.com/service/license-summary/" TargetMode="External"/><Relationship Id="rId14" Type="http://schemas.openxmlformats.org/officeDocument/2006/relationships/image" Target="../media/image58.png"/></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youtube.com/watch?v=sGi8WpCBT5Q" TargetMode="External"/><Relationship Id="rId7" Type="http://schemas.openxmlformats.org/officeDocument/2006/relationships/hyperlink" Target="https://pixabay.com/service/license-summary/" TargetMode="External"/><Relationship Id="rId12"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hyperlink" Target="https://pixabay.com/it/vectors/nastro-simbolo-cancro-madre-2818640/" TargetMode="External"/><Relationship Id="rId11" Type="http://schemas.openxmlformats.org/officeDocument/2006/relationships/image" Target="../media/image57.png"/><Relationship Id="rId5" Type="http://schemas.openxmlformats.org/officeDocument/2006/relationships/hyperlink" Target="https://www.youtube.com/watch?v=4ex7XgeQo3A" TargetMode="External"/><Relationship Id="rId10" Type="http://schemas.openxmlformats.org/officeDocument/2006/relationships/image" Target="../media/image56.png"/><Relationship Id="rId4" Type="http://schemas.openxmlformats.org/officeDocument/2006/relationships/hyperlink" Target="https://www.youtube.com/watch?v=K2rq7m6vlvE" TargetMode="External"/><Relationship Id="rId9"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2.png"/><Relationship Id="rId7"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slide" Target="slide8.xml"/><Relationship Id="rId10" Type="http://schemas.openxmlformats.org/officeDocument/2006/relationships/slide" Target="slide52.xml"/><Relationship Id="rId4" Type="http://schemas.openxmlformats.org/officeDocument/2006/relationships/slide" Target="slide7.xml"/><Relationship Id="rId9" Type="http://schemas.openxmlformats.org/officeDocument/2006/relationships/slide" Target="slide43.xml"/></Relationships>
</file>

<file path=ppt/slides/_rels/slide40.xml.rels><?xml version="1.0" encoding="UTF-8" standalone="yes"?>
<Relationships xmlns="http://schemas.openxmlformats.org/package/2006/relationships"><Relationship Id="rId3" Type="http://schemas.openxmlformats.org/officeDocument/2006/relationships/hyperlink" Target="https://medlineplus.gov/ency/article/000468.htm"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hyperlink" Target="https://ibpllc.com/wp-content/uploads/2019/06/WomensPreventiveHealthSMALLER-1-768x980-1.jpg" TargetMode="External"/><Relationship Id="rId4" Type="http://schemas.openxmlformats.org/officeDocument/2006/relationships/hyperlink" Target="https://medlineplus.gov/ency/article/000403.htm"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apps.apple.com/us/app/mon-d%C3%A9pistage-cancer/id1330177078" TargetMode="External"/><Relationship Id="rId3" Type="http://schemas.openxmlformats.org/officeDocument/2006/relationships/hyperlink" Target="https://www.keepabreasteurope.com/" TargetMode="External"/><Relationship Id="rId7" Type="http://schemas.openxmlformats.org/officeDocument/2006/relationships/hyperlink" Target="https://play.google.com/store/apps/details?id=fr.crcdc.mondepistagecancer&amp;hl=fr"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hyperlink" Target="https://app.owise.net/signup" TargetMode="External"/><Relationship Id="rId5" Type="http://schemas.openxmlformats.org/officeDocument/2006/relationships/hyperlink" Target="https://breastcancernow.org/information-support/support-you/becca" TargetMode="External"/><Relationship Id="rId4" Type="http://schemas.openxmlformats.org/officeDocument/2006/relationships/hyperlink" Target="https://www.knowyourlemons.org/app"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G5VpEyvu8CY"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hyperlink" Target="https://www.youtube.com/watch?v=NKhIvufyji0" TargetMode="External"/><Relationship Id="rId4" Type="http://schemas.openxmlformats.org/officeDocument/2006/relationships/hyperlink" Target="https://www.youtube.com/watch?v=evIO9CNfybQ"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it/photos/autunno-fogliame-foglie-di-autunno-8376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hyperlink" Target="https://images.ctfassets.net/h8qzhh7m9m8u/7INZokymAOBSu72jthPiXv/d34c3e4e1f88dd41c7ce1625214b9031/22GL331_organic_menopause_some_timeline_UK_v1.pn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womenshealth.gov/glossary#osteoporosis"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hyperlink" Target="http://www.womenshealth.gov/heart-health-strok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Fc2S7_k53k"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hyperlink" Target="https://www.youtube.com/watch?v=tH0ol0TPvcM" TargetMode="External"/><Relationship Id="rId4" Type="http://schemas.openxmlformats.org/officeDocument/2006/relationships/hyperlink" Target="https://www.youtube.com/watch?v=RCXYzfHxaDg"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3" Type="http://schemas.openxmlformats.org/officeDocument/2006/relationships/hyperlink" Target="https://healthandher.com/menopause-perimenopause-app/?eur"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hyperlink" Target="https://femilog.com/" TargetMode="External"/><Relationship Id="rId4" Type="http://schemas.openxmlformats.org/officeDocument/2006/relationships/hyperlink" Target="https://www.balance-menopause.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50.xml.rels><?xml version="1.0" encoding="UTF-8" standalone="yes"?>
<Relationships xmlns="http://schemas.openxmlformats.org/package/2006/relationships"><Relationship Id="rId3" Type="http://schemas.openxmlformats.org/officeDocument/2006/relationships/hyperlink" Target="https://www.omena.app/"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hyperlink" Target="https://heyperry.com/" TargetMode="External"/><Relationship Id="rId4" Type="http://schemas.openxmlformats.org/officeDocument/2006/relationships/hyperlink" Target="https://www.eviamenopause.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fYUk55D69OE"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hyperlink" Target="https://www.youtube.com/watch?v=VgG9vrqtzRU" TargetMode="External"/><Relationship Id="rId5" Type="http://schemas.openxmlformats.org/officeDocument/2006/relationships/hyperlink" Target="https://www.youtube.com/watch?v=OLkRwMv2r7g" TargetMode="External"/><Relationship Id="rId4" Type="http://schemas.openxmlformats.org/officeDocument/2006/relationships/hyperlink" Target="https://www.facebook.com/watch/?v=857751258924492"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www.who.int/publications/i/item/9789240052192" TargetMode="External"/><Relationship Id="rId7" Type="http://schemas.openxmlformats.org/officeDocument/2006/relationships/hyperlink" Target="https://www.msdmanuals.com/home/women-s-health-issues/biology-of-the-female-reproductive-system/menstrual-cycle"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hyperlink" Target="https://www.thriveagency.uk/insights/12-femtech-apps-helping-women-take-control-of-their-health/" TargetMode="External"/><Relationship Id="rId5" Type="http://schemas.openxmlformats.org/officeDocument/2006/relationships/hyperlink" Target="https://www.msf.org/empowering-women-practice-self-care" TargetMode="External"/><Relationship Id="rId4" Type="http://schemas.openxmlformats.org/officeDocument/2006/relationships/hyperlink" Target="https://msf.org.au/self-care-tips-managing-your-own-health"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womenshealth.gov/a-z-topics/prenatal-care" TargetMode="External"/><Relationship Id="rId3" Type="http://schemas.openxmlformats.org/officeDocument/2006/relationships/hyperlink" Target="https://www.who.int/health-topics/sexual-health#tab=tab_1" TargetMode="External"/><Relationship Id="rId7" Type="http://schemas.openxmlformats.org/officeDocument/2006/relationships/hyperlink" Target="https://www.cdc.gov/hearher/resources/download-share/warning-signs-poster.html#poster"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hyperlink" Target="https://www.nhs.uk/pregnancy/your-pregnancy-care/antenatal-checks-and-tests/" TargetMode="External"/><Relationship Id="rId5" Type="http://schemas.openxmlformats.org/officeDocument/2006/relationships/hyperlink" Target="https://www.who.int/health-topics/maternal-health#tab=tab_1" TargetMode="External"/><Relationship Id="rId4" Type="http://schemas.openxmlformats.org/officeDocument/2006/relationships/hyperlink" Target="https://www.marchofdimes.org/find-support/topics/pregnancy/what-full-ter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foundation.mozilla.org/en/privacynotincluded/what-to-expect-pregnancy-tracker-baby-app/"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hyperlink" Target="https://www.ncbi.nlm.nih.gov/pmc/articles/PMC8003441/" TargetMode="External"/><Relationship Id="rId5" Type="http://schemas.openxmlformats.org/officeDocument/2006/relationships/hyperlink" Target="https://www.nhs.uk/conditions/osteoporosis/" TargetMode="External"/><Relationship Id="rId4" Type="http://schemas.openxmlformats.org/officeDocument/2006/relationships/hyperlink" Target="https://world-heart-federation.org/what-we-do/women-cvd/"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cdc.gov/cancer/dcpc/resources/features/gynecologiccancers/index.htm" TargetMode="External"/><Relationship Id="rId7" Type="http://schemas.openxmlformats.org/officeDocument/2006/relationships/hyperlink" Target="https://www.fda.gov/consumers/womens-health-topics/5-healthy-aging-tips-women"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hyperlink" Target="https://www.cdc.gov/cancer/gynecologic/basic_info/prevention.htm" TargetMode="External"/><Relationship Id="rId5" Type="http://schemas.openxmlformats.org/officeDocument/2006/relationships/hyperlink" Target="https://foundationforwomenscancer.org/gynecological-cancers/gynecologic-cancer-risk-prevention/maintaining-health/" TargetMode="External"/><Relationship Id="rId4" Type="http://schemas.openxmlformats.org/officeDocument/2006/relationships/hyperlink" Target="https://www.who.int/news-room/fact-sheets/detail/breast-canc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0.xml.rels><?xml version="1.0" encoding="UTF-8" standalone="yes"?>
<Relationships xmlns="http://schemas.openxmlformats.org/package/2006/relationships"><Relationship Id="rId8" Type="http://schemas.openxmlformats.org/officeDocument/2006/relationships/hyperlink" Target="https://www.everydayhealth.com/menopause/menopause-apps-you-should-know-about/" TargetMode="External"/><Relationship Id="rId3" Type="http://schemas.openxmlformats.org/officeDocument/2006/relationships/hyperlink" Target="https://www.hopkinsmedicine.org/health/wellness-and-prevention/womens-preventive-care-infographic" TargetMode="External"/><Relationship Id="rId7" Type="http://schemas.openxmlformats.org/officeDocument/2006/relationships/hyperlink" Target="https://www.hopkinsmedicine.org/womens-wellness-program/strategies"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hyperlink" Target="https://www.womenshealth.gov/menopause/menopause-basics" TargetMode="External"/><Relationship Id="rId5" Type="http://schemas.openxmlformats.org/officeDocument/2006/relationships/hyperlink" Target="https://www.nhsinform.scot/healthy-living/womens-health/later-years-around-50-years-and-over/menopause-and-post-menopause-health/menopause" TargetMode="External"/><Relationship Id="rId4" Type="http://schemas.openxmlformats.org/officeDocument/2006/relationships/hyperlink" Target="https://teachonearth-webapp.teachonmars.com/training/je-prends-mon-depistage-en-main-bellebien-sept2023"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0.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photos/ospedale-donne-assistenza-sanitaria-7379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9;g2bb2862943f_0_68">
            <a:extLst>
              <a:ext uri="{FF2B5EF4-FFF2-40B4-BE49-F238E27FC236}">
                <a16:creationId xmlns:a16="http://schemas.microsoft.com/office/drawing/2014/main" id="{918CC45A-3094-F3BF-6649-DE5A2195F29F}"/>
              </a:ext>
            </a:extLst>
          </p:cNvPr>
          <p:cNvSpPr txBox="1"/>
          <p:nvPr/>
        </p:nvSpPr>
        <p:spPr>
          <a:xfrm>
            <a:off x="3645160" y="3211606"/>
            <a:ext cx="9026400"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dirty="0">
                <a:solidFill>
                  <a:srgbClr val="C00000"/>
                </a:solidFill>
                <a:latin typeface="Calibri"/>
                <a:ea typeface="Calibri"/>
                <a:cs typeface="Calibri"/>
                <a:sym typeface="Calibri"/>
              </a:rPr>
              <a:t>Module 7  - Teaching session </a:t>
            </a:r>
            <a:r>
              <a:rPr lang="en-US" sz="2400" dirty="0">
                <a:solidFill>
                  <a:srgbClr val="C00000"/>
                </a:solidFill>
                <a:latin typeface="Calibri"/>
                <a:ea typeface="Calibri"/>
                <a:cs typeface="Calibri"/>
                <a:sym typeface="Calibri"/>
              </a:rPr>
              <a:t>(7.1)</a:t>
            </a:r>
            <a:r>
              <a:rPr lang="en-US" sz="3400" dirty="0">
                <a:solidFill>
                  <a:schemeClr val="dk1"/>
                </a:solidFill>
                <a:latin typeface="Calibri"/>
                <a:ea typeface="Calibri"/>
                <a:cs typeface="Calibri"/>
                <a:sym typeface="Calibri"/>
              </a:rPr>
              <a:t/>
            </a:r>
            <a:br>
              <a:rPr lang="en-US" sz="3400" dirty="0">
                <a:solidFill>
                  <a:schemeClr val="dk1"/>
                </a:solidFill>
                <a:latin typeface="Calibri"/>
                <a:ea typeface="Calibri"/>
                <a:cs typeface="Calibri"/>
                <a:sym typeface="Calibri"/>
              </a:rPr>
            </a:br>
            <a:r>
              <a:rPr lang="en-US" sz="4000" dirty="0">
                <a:solidFill>
                  <a:schemeClr val="dk1"/>
                </a:solidFill>
                <a:latin typeface="Calibri"/>
                <a:ea typeface="Calibri"/>
                <a:cs typeface="Calibri"/>
                <a:sym typeface="Calibri"/>
              </a:rPr>
              <a:t>Women’s health and relevant Health Apps   </a:t>
            </a:r>
            <a:endParaRPr sz="34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Arial"/>
              <a:ea typeface="Arial"/>
              <a:cs typeface="Arial"/>
              <a:sym typeface="Arial"/>
            </a:endParaRPr>
          </a:p>
        </p:txBody>
      </p:sp>
      <p:sp>
        <p:nvSpPr>
          <p:cNvPr id="4" name="Google Shape;160;g2bb2862943f_0_68">
            <a:extLst>
              <a:ext uri="{FF2B5EF4-FFF2-40B4-BE49-F238E27FC236}">
                <a16:creationId xmlns:a16="http://schemas.microsoft.com/office/drawing/2014/main" id="{DBA793D5-87F0-AF23-86A8-FFACAA1F8330}"/>
              </a:ext>
            </a:extLst>
          </p:cNvPr>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5" name="Google Shape;161;g2bb2862943f_0_68">
            <a:extLst>
              <a:ext uri="{FF2B5EF4-FFF2-40B4-BE49-F238E27FC236}">
                <a16:creationId xmlns:a16="http://schemas.microsoft.com/office/drawing/2014/main" id="{F36330E5-F1F7-D877-20B2-B775C7DCF42E}"/>
              </a:ext>
            </a:extLst>
          </p:cNvPr>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6" name="Google Shape;162;g2bb2862943f_0_68">
            <a:extLst>
              <a:ext uri="{FF2B5EF4-FFF2-40B4-BE49-F238E27FC236}">
                <a16:creationId xmlns:a16="http://schemas.microsoft.com/office/drawing/2014/main" id="{43F267F3-91DE-A264-2B78-2F7B69E483EB}"/>
              </a:ext>
            </a:extLst>
          </p:cNvPr>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 name="Google Shape;163;g2bb2862943f_0_68">
            <a:extLst>
              <a:ext uri="{FF2B5EF4-FFF2-40B4-BE49-F238E27FC236}">
                <a16:creationId xmlns:a16="http://schemas.microsoft.com/office/drawing/2014/main" id="{1D83F509-2CF1-B3EB-F5B1-E0C01B50C0EE}"/>
              </a:ext>
            </a:extLst>
          </p:cNvPr>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8" name="Google Shape;164;g2bb2862943f_0_68">
            <a:extLst>
              <a:ext uri="{FF2B5EF4-FFF2-40B4-BE49-F238E27FC236}">
                <a16:creationId xmlns:a16="http://schemas.microsoft.com/office/drawing/2014/main" id="{228D8150-070B-C7F2-287F-E7E151B31FAD}"/>
              </a:ext>
            </a:extLst>
          </p:cNvPr>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9" name="Google Shape;165;g2bb2862943f_0_68"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EBF17640-FB03-96EB-DB58-79A1323B51B0}"/>
              </a:ext>
            </a:extLst>
          </p:cNvPr>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10" name="Google Shape;166;g2bb2862943f_0_68">
            <a:extLst>
              <a:ext uri="{FF2B5EF4-FFF2-40B4-BE49-F238E27FC236}">
                <a16:creationId xmlns:a16="http://schemas.microsoft.com/office/drawing/2014/main" id="{2B58D0C7-D8E3-4590-9116-5EA7E5245968}"/>
              </a:ext>
            </a:extLst>
          </p:cNvPr>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ABC7F1"/>
                </a:solidFill>
                <a:latin typeface="Calibri"/>
                <a:ea typeface="Calibri"/>
                <a:cs typeface="Calibri"/>
                <a:sym typeface="Calibri"/>
              </a:rPr>
              <a:t>https://apps4health.eu/</a:t>
            </a:r>
            <a:endParaRPr sz="1400" b="0" i="0" u="none" strike="noStrike" cap="none" dirty="0">
              <a:solidFill>
                <a:srgbClr val="000000"/>
              </a:solidFill>
              <a:latin typeface="Arial"/>
              <a:ea typeface="Arial"/>
              <a:cs typeface="Arial"/>
              <a:sym typeface="Arial"/>
            </a:endParaRPr>
          </a:p>
        </p:txBody>
      </p:sp>
      <p:pic>
        <p:nvPicPr>
          <p:cNvPr id="11" name="Google Shape;170;g2bb2862943f_0_68">
            <a:extLst>
              <a:ext uri="{FF2B5EF4-FFF2-40B4-BE49-F238E27FC236}">
                <a16:creationId xmlns:a16="http://schemas.microsoft.com/office/drawing/2014/main" id="{1BBE5F65-7C79-00BE-4160-B2ADEC8F0931}"/>
              </a:ext>
            </a:extLst>
          </p:cNvPr>
          <p:cNvPicPr preferRelativeResize="0"/>
          <p:nvPr/>
        </p:nvPicPr>
        <p:blipFill rotWithShape="1">
          <a:blip r:embed="rId4"/>
          <a:srcRect b="59834"/>
          <a:stretch/>
        </p:blipFill>
        <p:spPr>
          <a:xfrm rot="10800000">
            <a:off x="-8250" y="-4107"/>
            <a:ext cx="12191695" cy="349261"/>
          </a:xfrm>
          <a:prstGeom prst="rect">
            <a:avLst/>
          </a:prstGeom>
          <a:solidFill>
            <a:srgbClr val="DDE0E5"/>
          </a:solidFill>
          <a:ln w="12700" cap="flat" cmpd="sng">
            <a:solidFill>
              <a:srgbClr val="FFFFFF"/>
            </a:solidFill>
            <a:prstDash val="solid"/>
            <a:miter lim="800000"/>
            <a:headEnd type="none" w="sm" len="sm"/>
            <a:tailEnd type="none" w="sm" len="sm"/>
          </a:ln>
        </p:spPr>
      </p:pic>
      <p:pic>
        <p:nvPicPr>
          <p:cNvPr id="12" name="Google Shape;171;g2bb2862943f_0_68"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6A15AFF6-D2EE-AC16-C931-0E6820EA4135}"/>
              </a:ext>
            </a:extLst>
          </p:cNvPr>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13" name="Google Shape;172;g2bb2862943f_0_68">
            <a:extLst>
              <a:ext uri="{FF2B5EF4-FFF2-40B4-BE49-F238E27FC236}">
                <a16:creationId xmlns:a16="http://schemas.microsoft.com/office/drawing/2014/main" id="{6FAC4A78-CFD5-0186-090D-33580A493B4A}"/>
              </a:ext>
            </a:extLst>
          </p:cNvPr>
          <p:cNvSpPr/>
          <p:nvPr/>
        </p:nvSpPr>
        <p:spPr>
          <a:xfrm>
            <a:off x="728788" y="94360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2400"/>
            </a:pPr>
            <a:r>
              <a:rPr lang="en-US" sz="2400">
                <a:solidFill>
                  <a:srgbClr val="F2F2F2"/>
                </a:solidFill>
                <a:latin typeface="Calibri"/>
                <a:cs typeface="Calibri"/>
                <a:sym typeface="Calibri"/>
              </a:rPr>
              <a:t>7</a:t>
            </a:r>
            <a:endParaRPr sz="2400">
              <a:solidFill>
                <a:srgbClr val="F2F2F2"/>
              </a:solidFill>
              <a:latin typeface="Calibri"/>
              <a:cs typeface="Calibri"/>
              <a:sym typeface="Calibri"/>
            </a:endParaRPr>
          </a:p>
        </p:txBody>
      </p:sp>
      <p:sp>
        <p:nvSpPr>
          <p:cNvPr id="14" name="Google Shape;173;g2bb2862943f_0_68">
            <a:extLst>
              <a:ext uri="{FF2B5EF4-FFF2-40B4-BE49-F238E27FC236}">
                <a16:creationId xmlns:a16="http://schemas.microsoft.com/office/drawing/2014/main" id="{436777D0-7991-A1D7-017B-758A82A0EA2C}"/>
              </a:ext>
            </a:extLst>
          </p:cNvPr>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2400"/>
            </a:pPr>
            <a:r>
              <a:rPr lang="en-US" sz="2400" dirty="0">
                <a:solidFill>
                  <a:srgbClr val="F2F2F2"/>
                </a:solidFill>
                <a:latin typeface="Calibri"/>
                <a:cs typeface="Calibri"/>
                <a:sym typeface="Calibri"/>
              </a:rPr>
              <a:t>8</a:t>
            </a:r>
            <a:endParaRPr sz="2400" dirty="0">
              <a:solidFill>
                <a:srgbClr val="F2F2F2"/>
              </a:solidFill>
              <a:latin typeface="Calibri"/>
              <a:cs typeface="Calibri"/>
              <a:sym typeface="Calibri"/>
            </a:endParaRPr>
          </a:p>
        </p:txBody>
      </p:sp>
      <p:sp>
        <p:nvSpPr>
          <p:cNvPr id="15" name="Google Shape;174;g2bb2862943f_0_68">
            <a:extLst>
              <a:ext uri="{FF2B5EF4-FFF2-40B4-BE49-F238E27FC236}">
                <a16:creationId xmlns:a16="http://schemas.microsoft.com/office/drawing/2014/main" id="{7585B2D2-8ED7-2127-C75D-41E7C5979A58}"/>
              </a:ext>
            </a:extLst>
          </p:cNvPr>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9</a:t>
            </a:r>
            <a:endParaRPr sz="2400" b="0" i="0" u="none" strike="noStrike" cap="none" dirty="0">
              <a:solidFill>
                <a:srgbClr val="F2F2F2"/>
              </a:solidFill>
              <a:latin typeface="Calibri"/>
              <a:ea typeface="Calibri"/>
              <a:cs typeface="Calibri"/>
              <a:sym typeface="Calibri"/>
            </a:endParaRPr>
          </a:p>
        </p:txBody>
      </p:sp>
      <p:sp>
        <p:nvSpPr>
          <p:cNvPr id="16" name="Google Shape;175;g2bb2862943f_0_68">
            <a:extLst>
              <a:ext uri="{FF2B5EF4-FFF2-40B4-BE49-F238E27FC236}">
                <a16:creationId xmlns:a16="http://schemas.microsoft.com/office/drawing/2014/main" id="{809646C9-C9BF-1C98-1679-514997DD83A4}"/>
              </a:ext>
            </a:extLst>
          </p:cNvPr>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7" name="Google Shape;176;g2bb2862943f_0_68">
            <a:extLst>
              <a:ext uri="{FF2B5EF4-FFF2-40B4-BE49-F238E27FC236}">
                <a16:creationId xmlns:a16="http://schemas.microsoft.com/office/drawing/2014/main" id="{32EBD3C7-B2E9-F3CA-7DD8-A0E1D183A582}"/>
              </a:ext>
            </a:extLst>
          </p:cNvPr>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8" name="Google Shape;177;g2bb2862943f_0_68">
            <a:extLst>
              <a:ext uri="{FF2B5EF4-FFF2-40B4-BE49-F238E27FC236}">
                <a16:creationId xmlns:a16="http://schemas.microsoft.com/office/drawing/2014/main" id="{3021E140-5EDF-322D-97D3-A46A99F27F72}"/>
              </a:ext>
            </a:extLst>
          </p:cNvPr>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19" name="Εικόνα 18">
            <a:extLst>
              <a:ext uri="{FF2B5EF4-FFF2-40B4-BE49-F238E27FC236}">
                <a16:creationId xmlns:a16="http://schemas.microsoft.com/office/drawing/2014/main" id="{1B7104B5-EC0D-B719-B116-C213D00FEE7A}"/>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20" name="Picture 2">
            <a:extLst>
              <a:ext uri="{FF2B5EF4-FFF2-40B4-BE49-F238E27FC236}">
                <a16:creationId xmlns:a16="http://schemas.microsoft.com/office/drawing/2014/main" id="{89855CB7-3E3D-4707-45AD-E8862CABC2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21" name="Ορθογώνιο 10">
            <a:extLst>
              <a:ext uri="{FF2B5EF4-FFF2-40B4-BE49-F238E27FC236}">
                <a16:creationId xmlns:a16="http://schemas.microsoft.com/office/drawing/2014/main" id="{44C9E6B2-993D-009F-E338-77B2F384E231}"/>
              </a:ext>
            </a:extLst>
          </p:cNvPr>
          <p:cNvSpPr/>
          <p:nvPr/>
        </p:nvSpPr>
        <p:spPr>
          <a:xfrm>
            <a:off x="1888851" y="6338016"/>
            <a:ext cx="8829381"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2" name="Picture 27" descr="A black background with white text&#10;&#10;Description automatically generated">
            <a:extLst>
              <a:ext uri="{FF2B5EF4-FFF2-40B4-BE49-F238E27FC236}">
                <a16:creationId xmlns:a16="http://schemas.microsoft.com/office/drawing/2014/main" id="{2276EC44-6B14-37D4-683E-ABF63CCF1FF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4122971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9DF20B2-9DD5-4DDD-A6A0-F10273BAC0B7}"/>
              </a:ext>
            </a:extLst>
          </p:cNvPr>
          <p:cNvSpPr>
            <a:spLocks noGrp="1"/>
          </p:cNvSpPr>
          <p:nvPr>
            <p:ph type="title"/>
          </p:nvPr>
        </p:nvSpPr>
        <p:spPr/>
        <p:txBody>
          <a:bodyPr/>
          <a:lstStyle/>
          <a:p>
            <a:pPr algn="ctr"/>
            <a:r>
              <a:rPr lang="it-IT" sz="2800" dirty="0" err="1"/>
              <a:t>Women’s</a:t>
            </a:r>
            <a:r>
              <a:rPr lang="it-IT" sz="2800" dirty="0"/>
              <a:t> Health and Gender </a:t>
            </a:r>
            <a:r>
              <a:rPr lang="it-IT" sz="2800" dirty="0" err="1"/>
              <a:t>Bias</a:t>
            </a:r>
            <a:endParaRPr lang="it-IT" dirty="0"/>
          </a:p>
        </p:txBody>
      </p:sp>
      <p:sp>
        <p:nvSpPr>
          <p:cNvPr id="7" name="Segnaposto contenuto 6">
            <a:extLst>
              <a:ext uri="{FF2B5EF4-FFF2-40B4-BE49-F238E27FC236}">
                <a16:creationId xmlns:a16="http://schemas.microsoft.com/office/drawing/2014/main" id="{CA7D4FA7-EE11-4353-AA79-D3EA80373202}"/>
              </a:ext>
            </a:extLst>
          </p:cNvPr>
          <p:cNvSpPr>
            <a:spLocks noGrp="1"/>
          </p:cNvSpPr>
          <p:nvPr>
            <p:ph idx="1"/>
          </p:nvPr>
        </p:nvSpPr>
        <p:spPr>
          <a:xfrm>
            <a:off x="558000" y="1808162"/>
            <a:ext cx="5438776" cy="4592900"/>
          </a:xfrm>
        </p:spPr>
        <p:txBody>
          <a:bodyPr/>
          <a:lstStyle/>
          <a:p>
            <a:pPr marL="0" indent="0" algn="ctr">
              <a:buNone/>
            </a:pPr>
            <a:endParaRPr lang="en-US" sz="2400" dirty="0"/>
          </a:p>
          <a:p>
            <a:pPr marL="0" indent="0" algn="ctr">
              <a:buNone/>
            </a:pPr>
            <a:r>
              <a:rPr lang="en-US" sz="2400" dirty="0"/>
              <a:t>Closing the Gap: Addressing Gender Inequities in Healthcare – VIDEO</a:t>
            </a:r>
          </a:p>
          <a:p>
            <a:pPr marL="0" indent="0" algn="ctr">
              <a:buNone/>
            </a:pPr>
            <a:endParaRPr lang="en-US" sz="2400" dirty="0"/>
          </a:p>
          <a:p>
            <a:pPr marL="0" indent="0" algn="ctr">
              <a:buNone/>
            </a:pPr>
            <a:r>
              <a:rPr lang="en-GB" sz="2400" u="sng" dirty="0">
                <a:hlinkClick r:id="rId3"/>
              </a:rPr>
              <a:t>https://www.youtube.com/watch?v=Z5IPshBl06Y</a:t>
            </a:r>
            <a:r>
              <a:rPr lang="en-GB" sz="2400" u="sng" dirty="0"/>
              <a:t> </a:t>
            </a:r>
          </a:p>
          <a:p>
            <a:pPr marL="0" indent="0" algn="ctr">
              <a:buNone/>
            </a:pPr>
            <a:endParaRPr lang="en-GB" sz="2400" u="sng" dirty="0"/>
          </a:p>
          <a:p>
            <a:pPr marL="0" indent="0" algn="ctr">
              <a:buNone/>
            </a:pPr>
            <a:r>
              <a:rPr lang="en-GB" sz="2400" dirty="0"/>
              <a:t>10:34</a:t>
            </a:r>
            <a:endParaRPr lang="it-IT" dirty="0"/>
          </a:p>
        </p:txBody>
      </p:sp>
      <p:pic>
        <p:nvPicPr>
          <p:cNvPr id="10" name="Immagine 9">
            <a:extLst>
              <a:ext uri="{FF2B5EF4-FFF2-40B4-BE49-F238E27FC236}">
                <a16:creationId xmlns:a16="http://schemas.microsoft.com/office/drawing/2014/main" id="{797B8021-D6DD-45B4-8D8D-653966723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226" y="2152215"/>
            <a:ext cx="5438775" cy="3427394"/>
          </a:xfrm>
          <a:prstGeom prst="rect">
            <a:avLst/>
          </a:prstGeom>
        </p:spPr>
      </p:pic>
      <p:sp>
        <p:nvSpPr>
          <p:cNvPr id="2" name="Ορθογώνιο 7">
            <a:extLst>
              <a:ext uri="{FF2B5EF4-FFF2-40B4-BE49-F238E27FC236}">
                <a16:creationId xmlns:a16="http://schemas.microsoft.com/office/drawing/2014/main" id="{33625A4B-9DE1-E8A4-156D-97DB3BEC4FB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Health Apps for Women’s Health</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3861377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9" y="1496395"/>
            <a:ext cx="5821030" cy="4908151"/>
          </a:xfrm>
        </p:spPr>
        <p:txBody>
          <a:bodyPr>
            <a:normAutofit fontScale="92500"/>
          </a:bodyPr>
          <a:lstStyle/>
          <a:p>
            <a:pPr marL="0" indent="0">
              <a:buNone/>
            </a:pPr>
            <a:r>
              <a:rPr lang="en-US" sz="2800" dirty="0">
                <a:latin typeface="Calibri" panose="020F0502020204030204" pitchFamily="34" charset="0"/>
                <a:cs typeface="Calibri" panose="020F0502020204030204" pitchFamily="34" charset="0"/>
              </a:rPr>
              <a:t>Close to one in four women of reproductive age still have no access to modern contraception.</a:t>
            </a:r>
          </a:p>
          <a:p>
            <a:pPr marL="0" indent="0">
              <a:buNone/>
            </a:pPr>
            <a:r>
              <a:rPr lang="en-US" sz="2800" dirty="0">
                <a:latin typeface="Calibri" panose="020F0502020204030204" pitchFamily="34" charset="0"/>
                <a:cs typeface="Calibri" panose="020F0502020204030204" pitchFamily="34" charset="0"/>
              </a:rPr>
              <a:t>More than half the people aged over 15 living with HIV around the world are women.</a:t>
            </a:r>
          </a:p>
          <a:p>
            <a:pPr marL="0" indent="0">
              <a:buNone/>
            </a:pPr>
            <a:r>
              <a:rPr lang="en-US" sz="2800" dirty="0">
                <a:latin typeface="Calibri" panose="020F0502020204030204" pitchFamily="34" charset="0"/>
                <a:cs typeface="Calibri" panose="020F0502020204030204" pitchFamily="34" charset="0"/>
              </a:rPr>
              <a:t>Unsafe abortion remains a major cause of death in pregnant women globally.</a:t>
            </a:r>
          </a:p>
          <a:p>
            <a:pPr marL="0" indent="0">
              <a:buNone/>
            </a:pPr>
            <a:r>
              <a:rPr lang="en-US" sz="2800" dirty="0">
                <a:latin typeface="Calibri" panose="020F0502020204030204" pitchFamily="34" charset="0"/>
                <a:cs typeface="Calibri" panose="020F0502020204030204" pitchFamily="34" charset="0"/>
              </a:rPr>
              <a:t>The WHO provides an opportunity to address these issues with its 2019 Self-care guidelines.</a:t>
            </a:r>
            <a:endParaRPr lang="en-US" sz="2600" dirty="0"/>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7999" y="726676"/>
            <a:ext cx="11059692" cy="605096"/>
          </a:xfrm>
        </p:spPr>
        <p:txBody>
          <a:bodyPr/>
          <a:lstStyle/>
          <a:p>
            <a:r>
              <a:rPr lang="it-IT" dirty="0"/>
              <a:t>Women’s health and gender bias</a:t>
            </a:r>
            <a:endParaRPr lang="en-US" dirty="0"/>
          </a:p>
        </p:txBody>
      </p:sp>
      <p:sp>
        <p:nvSpPr>
          <p:cNvPr id="12" name="Ορθογώνιο 7">
            <a:extLst>
              <a:ext uri="{FF2B5EF4-FFF2-40B4-BE49-F238E27FC236}">
                <a16:creationId xmlns:a16="http://schemas.microsoft.com/office/drawing/2014/main" id="{B6363023-0B87-422C-92D5-5060D58D4C8D}"/>
              </a:ext>
            </a:extLst>
          </p:cNvPr>
          <p:cNvSpPr/>
          <p:nvPr/>
        </p:nvSpPr>
        <p:spPr>
          <a:xfrm>
            <a:off x="9752970" y="6394648"/>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A541C627-FBDD-48B3-9238-AC877DBCC3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0121" y="1486497"/>
            <a:ext cx="4087570" cy="4908151"/>
          </a:xfrm>
          <a:prstGeom prst="rect">
            <a:avLst/>
          </a:prstGeom>
        </p:spPr>
      </p:pic>
      <p:sp>
        <p:nvSpPr>
          <p:cNvPr id="2" name="Ορθογώνιο 7">
            <a:extLst>
              <a:ext uri="{FF2B5EF4-FFF2-40B4-BE49-F238E27FC236}">
                <a16:creationId xmlns:a16="http://schemas.microsoft.com/office/drawing/2014/main" id="{EE0C7A72-27E3-1D27-1F76-67D257AB512B}"/>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Health Apps for Women’s Health</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12039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C385D11B-A0CE-4FF4-80AA-DC6691DC04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728447" y="4504360"/>
            <a:ext cx="6463552" cy="2353640"/>
          </a:xfrm>
          <a:prstGeom prst="rect">
            <a:avLst/>
          </a:prstGeom>
        </p:spPr>
      </p:pic>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9" y="1469214"/>
            <a:ext cx="11344313" cy="4676091"/>
          </a:xfrm>
        </p:spPr>
        <p:txBody>
          <a:bodyPr>
            <a:normAutofit/>
          </a:bodyPr>
          <a:lstStyle/>
          <a:p>
            <a:pPr marL="0" indent="0" algn="just">
              <a:buNone/>
            </a:pPr>
            <a:r>
              <a:rPr lang="en-US" sz="2400" dirty="0"/>
              <a:t>Self-care</a:t>
            </a:r>
            <a:r>
              <a:rPr lang="en-US" sz="2400" b="1" dirty="0"/>
              <a:t> </a:t>
            </a:r>
            <a:r>
              <a:rPr lang="en-US" sz="2400" dirty="0">
                <a:latin typeface="Calibri" panose="020F0502020204030204" pitchFamily="34" charset="0"/>
                <a:cs typeface="Calibri" panose="020F0502020204030204" pitchFamily="34" charset="0"/>
              </a:rPr>
              <a:t>focuses on equipping and entrusting people to take a central role in their own health.</a:t>
            </a:r>
            <a:r>
              <a:rPr lang="en-US" sz="2400" b="1" dirty="0">
                <a:latin typeface="Calibri" panose="020F0502020204030204" pitchFamily="34" charset="0"/>
                <a:cs typeface="Calibri" panose="020F0502020204030204" pitchFamily="34" charset="0"/>
              </a:rPr>
              <a:t> </a:t>
            </a:r>
            <a:r>
              <a:rPr lang="en-US" sz="2400" dirty="0"/>
              <a:t>Self-care includes:</a:t>
            </a:r>
          </a:p>
          <a:p>
            <a:r>
              <a:rPr lang="en-US" sz="2400" dirty="0">
                <a:latin typeface="Calibri" panose="020F0502020204030204" pitchFamily="34" charset="0"/>
                <a:cs typeface="Calibri" panose="020F0502020204030204" pitchFamily="34" charset="0"/>
              </a:rPr>
              <a:t>self-management of medication, treatment, examination, injection and administration;</a:t>
            </a:r>
          </a:p>
          <a:p>
            <a:r>
              <a:rPr lang="en-US" sz="2400" dirty="0">
                <a:latin typeface="Calibri" panose="020F0502020204030204" pitchFamily="34" charset="0"/>
                <a:cs typeface="Calibri" panose="020F0502020204030204" pitchFamily="34" charset="0"/>
              </a:rPr>
              <a:t>self-testing, ranging from sampling and screening to diagnosis, collection and monitoring;</a:t>
            </a:r>
          </a:p>
          <a:p>
            <a:r>
              <a:rPr lang="en-US" sz="2400" dirty="0">
                <a:latin typeface="Calibri" panose="020F0502020204030204" pitchFamily="34" charset="0"/>
                <a:cs typeface="Calibri" panose="020F0502020204030204" pitchFamily="34" charset="0"/>
              </a:rPr>
              <a:t>self-awareness, spanning self-help, self-education, self-regulation, self-efficacy and self-determination</a:t>
            </a:r>
          </a:p>
          <a:p>
            <a:pPr marL="0" indent="0" algn="ctr">
              <a:buNone/>
            </a:pPr>
            <a:r>
              <a:rPr lang="en-US" sz="2400" b="1" dirty="0"/>
              <a:t>Simplified tests and treatments, point-of-care devices and mobile technology have all made self-care more possible in recent years – with great potential benefit for women and girls.</a:t>
            </a:r>
          </a:p>
          <a:p>
            <a:pPr marL="0" indent="0">
              <a:buNone/>
            </a:pPr>
            <a:endParaRPr lang="en-US" dirty="0"/>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7999" y="864119"/>
            <a:ext cx="11059692" cy="605096"/>
          </a:xfrm>
        </p:spPr>
        <p:txBody>
          <a:bodyPr/>
          <a:lstStyle/>
          <a:p>
            <a:r>
              <a:rPr lang="it-IT" dirty="0"/>
              <a:t>Self-care</a:t>
            </a:r>
            <a:endParaRPr lang="en-US" dirty="0"/>
          </a:p>
        </p:txBody>
      </p:sp>
      <p:sp>
        <p:nvSpPr>
          <p:cNvPr id="12" name="Ορθογώνιο 7">
            <a:extLst>
              <a:ext uri="{FF2B5EF4-FFF2-40B4-BE49-F238E27FC236}">
                <a16:creationId xmlns:a16="http://schemas.microsoft.com/office/drawing/2014/main" id="{B6363023-0B87-422C-92D5-5060D58D4C8D}"/>
              </a:ext>
            </a:extLst>
          </p:cNvPr>
          <p:cNvSpPr/>
          <p:nvPr/>
        </p:nvSpPr>
        <p:spPr>
          <a:xfrm>
            <a:off x="9752970" y="6411686"/>
            <a:ext cx="2373716"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7">
            <a:extLst>
              <a:ext uri="{FF2B5EF4-FFF2-40B4-BE49-F238E27FC236}">
                <a16:creationId xmlns:a16="http://schemas.microsoft.com/office/drawing/2014/main" id="{2D2F58A2-82E8-290F-9B57-C1892BC70CA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Health Apps for Women’s Health</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3492711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E9D1407-07F8-46AB-A6A6-D4058C2988A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411096" y="4324574"/>
            <a:ext cx="6780903" cy="2533426"/>
          </a:xfrm>
          <a:prstGeom prst="rect">
            <a:avLst/>
          </a:prstGeom>
          <a:solidFill>
            <a:schemeClr val="bg1">
              <a:lumMod val="95000"/>
            </a:schemeClr>
          </a:solidFill>
        </p:spPr>
      </p:pic>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57999" y="789453"/>
            <a:ext cx="11059692" cy="605096"/>
          </a:xfrm>
        </p:spPr>
        <p:txBody>
          <a:bodyPr/>
          <a:lstStyle/>
          <a:p>
            <a:r>
              <a:rPr lang="it-IT" dirty="0"/>
              <a:t>Self-care </a:t>
            </a:r>
            <a:r>
              <a:rPr lang="it-IT" dirty="0" err="1"/>
              <a:t>means</a:t>
            </a:r>
            <a:r>
              <a:rPr lang="it-IT" dirty="0"/>
              <a:t> Empowerment</a:t>
            </a:r>
            <a:endParaRPr lang="en-US" dirty="0"/>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57999" y="1393318"/>
            <a:ext cx="11059693" cy="4675229"/>
          </a:xfrm>
        </p:spPr>
        <p:txBody>
          <a:bodyPr>
            <a:normAutofit fontScale="62500" lnSpcReduction="20000"/>
          </a:bodyPr>
          <a:lstStyle/>
          <a:p>
            <a:pPr marL="0" lvl="0" indent="0" algn="just">
              <a:buNone/>
            </a:pPr>
            <a:r>
              <a:rPr lang="en-US" sz="3500" dirty="0">
                <a:latin typeface="Calibri" panose="020F0502020204030204" pitchFamily="34" charset="0"/>
                <a:cs typeface="Calibri" panose="020F0502020204030204" pitchFamily="34" charset="0"/>
              </a:rPr>
              <a:t>Self-care interventions can:</a:t>
            </a:r>
          </a:p>
          <a:p>
            <a:pPr marL="285750" lvl="0" indent="-285750" algn="just">
              <a:buFont typeface="Arial" panose="020B0604020202020204" pitchFamily="34" charset="0"/>
              <a:buChar char="•"/>
            </a:pPr>
            <a:r>
              <a:rPr lang="en-US" sz="3500" dirty="0">
                <a:latin typeface="Calibri" panose="020F0502020204030204" pitchFamily="34" charset="0"/>
                <a:cs typeface="Calibri" panose="020F0502020204030204" pitchFamily="34" charset="0"/>
              </a:rPr>
              <a:t>Extend healthcare outside the hospital or the clinic, beyond the doctor or the nurse;</a:t>
            </a:r>
          </a:p>
          <a:p>
            <a:pPr marL="285750" lvl="0" indent="-285750" algn="just">
              <a:buFont typeface="Arial" panose="020B0604020202020204" pitchFamily="34" charset="0"/>
              <a:buChar char="•"/>
            </a:pPr>
            <a:r>
              <a:rPr lang="en-US" sz="3500" dirty="0">
                <a:latin typeface="Calibri" panose="020F0502020204030204" pitchFamily="34" charset="0"/>
                <a:cs typeface="Calibri" panose="020F0502020204030204" pitchFamily="34" charset="0"/>
              </a:rPr>
              <a:t>Deliver evidence-based and low-risk healthcare options directly and discreetly in the community or individual homes;</a:t>
            </a:r>
          </a:p>
          <a:p>
            <a:pPr marL="285750" lvl="0" indent="-285750" algn="just">
              <a:buFont typeface="Arial" panose="020B0604020202020204" pitchFamily="34" charset="0"/>
              <a:buChar char="•"/>
            </a:pPr>
            <a:r>
              <a:rPr lang="en-US" sz="3500" dirty="0">
                <a:latin typeface="Calibri" panose="020F0502020204030204" pitchFamily="34" charset="0"/>
                <a:cs typeface="Calibri" panose="020F0502020204030204" pitchFamily="34" charset="0"/>
              </a:rPr>
              <a:t>Offering more convenience or more confidentiality, self-care approaches can enable early diagnosis and more timely medical care;</a:t>
            </a:r>
          </a:p>
          <a:p>
            <a:pPr marL="285750" lvl="0" indent="-285750" algn="just">
              <a:buFont typeface="Arial" panose="020B0604020202020204" pitchFamily="34" charset="0"/>
              <a:buChar char="•"/>
            </a:pPr>
            <a:r>
              <a:rPr lang="en-US" sz="3500" dirty="0">
                <a:latin typeface="Calibri" panose="020F0502020204030204" pitchFamily="34" charset="0"/>
                <a:cs typeface="Calibri" panose="020F0502020204030204" pitchFamily="34" charset="0"/>
              </a:rPr>
              <a:t>Through focusing on a woman’s individual needs, they can also improve the quality of care that she receives: care that is appropriate, respectful and built on trust.</a:t>
            </a:r>
          </a:p>
          <a:p>
            <a:pPr marL="0" lvl="0" indent="0" algn="just">
              <a:buNone/>
            </a:pPr>
            <a:r>
              <a:rPr lang="en-US" sz="3500" b="1" dirty="0"/>
              <a:t>Self-care empowers women</a:t>
            </a:r>
            <a:r>
              <a:rPr lang="en-US" sz="3500" dirty="0"/>
              <a:t> because it gives them access to information and services that allow them to decide on what works best for them. Women gain choices, and autonomy.   </a:t>
            </a:r>
          </a:p>
          <a:p>
            <a:pPr marL="0" lvl="0" indent="0" algn="just">
              <a:buNone/>
            </a:pPr>
            <a:r>
              <a:rPr lang="en-US" sz="3500" b="1" dirty="0"/>
              <a:t>Self-care also allows women to help and take care of others in their community</a:t>
            </a:r>
            <a:r>
              <a:rPr lang="en-US" sz="3500" dirty="0"/>
              <a:t>, by sharing reliable information peer-to-peer, delivering care </a:t>
            </a:r>
            <a:r>
              <a:rPr lang="en-US" sz="3500" b="1" dirty="0"/>
              <a:t>as community health workers</a:t>
            </a:r>
            <a:r>
              <a:rPr lang="en-US" sz="3500" dirty="0"/>
              <a:t>, and engaging with people within the same lived experience and health needs.</a:t>
            </a:r>
            <a:endParaRPr lang="en-US" sz="3500" dirty="0">
              <a:latin typeface="Calibri" panose="020F0502020204030204" pitchFamily="34" charset="0"/>
              <a:cs typeface="Calibri" panose="020F0502020204030204" pitchFamily="34" charset="0"/>
            </a:endParaRPr>
          </a:p>
          <a:p>
            <a:pPr marL="0" lvl="0" indent="0" algn="just">
              <a:lnSpc>
                <a:spcPct val="150000"/>
              </a:lnSpc>
              <a:buNone/>
            </a:pPr>
            <a:endParaRPr lang="en-US" sz="2400" u="sng" dirty="0">
              <a:latin typeface="Calibri" panose="020F0502020204030204" pitchFamily="34" charset="0"/>
              <a:cs typeface="Calibri" panose="020F0502020204030204" pitchFamily="34" charset="0"/>
            </a:endParaRPr>
          </a:p>
        </p:txBody>
      </p:sp>
      <p:sp>
        <p:nvSpPr>
          <p:cNvPr id="6" name="Ορθογώνιο 7">
            <a:extLst>
              <a:ext uri="{FF2B5EF4-FFF2-40B4-BE49-F238E27FC236}">
                <a16:creationId xmlns:a16="http://schemas.microsoft.com/office/drawing/2014/main" id="{C79852FC-C178-4A5C-9491-5D440CBCC455}"/>
              </a:ext>
            </a:extLst>
          </p:cNvPr>
          <p:cNvSpPr/>
          <p:nvPr/>
        </p:nvSpPr>
        <p:spPr>
          <a:xfrm>
            <a:off x="9752970" y="6394648"/>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7">
            <a:extLst>
              <a:ext uri="{FF2B5EF4-FFF2-40B4-BE49-F238E27FC236}">
                <a16:creationId xmlns:a16="http://schemas.microsoft.com/office/drawing/2014/main" id="{A1283906-73B4-E116-5323-FC90391168EB}"/>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Health Apps for Women’s Health</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497933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57999" y="789453"/>
            <a:ext cx="11059692" cy="605096"/>
          </a:xfrm>
        </p:spPr>
        <p:txBody>
          <a:bodyPr/>
          <a:lstStyle/>
          <a:p>
            <a:r>
              <a:rPr lang="it-IT" dirty="0" err="1"/>
              <a:t>Women’s</a:t>
            </a:r>
            <a:r>
              <a:rPr lang="it-IT" dirty="0"/>
              <a:t> Health Apps</a:t>
            </a:r>
            <a:endParaRPr lang="en-US" dirty="0"/>
          </a:p>
        </p:txBody>
      </p:sp>
      <p:pic>
        <p:nvPicPr>
          <p:cNvPr id="3" name="Immagine 2">
            <a:extLst>
              <a:ext uri="{FF2B5EF4-FFF2-40B4-BE49-F238E27FC236}">
                <a16:creationId xmlns:a16="http://schemas.microsoft.com/office/drawing/2014/main" id="{BBE73AB2-3E33-4D36-8927-4EFC1EFE7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395" y="1587457"/>
            <a:ext cx="5152293" cy="3683085"/>
          </a:xfrm>
          <a:prstGeom prst="rect">
            <a:avLst/>
          </a:prstGeom>
        </p:spPr>
      </p:pic>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58000" y="1393318"/>
            <a:ext cx="6542048" cy="4675229"/>
          </a:xfrm>
        </p:spPr>
        <p:txBody>
          <a:bodyPr>
            <a:normAutofit/>
          </a:bodyPr>
          <a:lstStyle/>
          <a:p>
            <a:pPr marL="0" lvl="0" indent="0">
              <a:lnSpc>
                <a:spcPct val="150000"/>
              </a:lnSpc>
              <a:buNone/>
            </a:pPr>
            <a:r>
              <a:rPr lang="en-US" dirty="0"/>
              <a:t>Despite gender bias and the stigma associated with women’s health issues for centuries, there are many health apps addressed specifically to women on the market. We divided them into 4 main groups, according to their purpose:</a:t>
            </a:r>
          </a:p>
          <a:p>
            <a:pPr fontAlgn="base"/>
            <a:r>
              <a:rPr lang="en-US" dirty="0"/>
              <a:t>Apps related to </a:t>
            </a:r>
            <a:r>
              <a:rPr lang="en-US" b="1" dirty="0"/>
              <a:t>Menstrual Cycle and Contraception</a:t>
            </a:r>
            <a:r>
              <a:rPr lang="en-US" dirty="0"/>
              <a:t>;  </a:t>
            </a:r>
          </a:p>
          <a:p>
            <a:pPr fontAlgn="base"/>
            <a:r>
              <a:rPr lang="en-US" dirty="0"/>
              <a:t>Apps related to </a:t>
            </a:r>
            <a:r>
              <a:rPr lang="en-US" b="1" dirty="0"/>
              <a:t>Pregnancy and Post-partum</a:t>
            </a:r>
            <a:r>
              <a:rPr lang="en-US" dirty="0"/>
              <a:t>;</a:t>
            </a:r>
          </a:p>
          <a:p>
            <a:pPr fontAlgn="base"/>
            <a:r>
              <a:rPr lang="en-US" dirty="0"/>
              <a:t>Apps focusing on </a:t>
            </a:r>
            <a:r>
              <a:rPr lang="en-US" b="1" dirty="0"/>
              <a:t>Screening and Prevention</a:t>
            </a:r>
            <a:r>
              <a:rPr lang="en-US" dirty="0"/>
              <a:t>;</a:t>
            </a:r>
          </a:p>
          <a:p>
            <a:r>
              <a:rPr lang="en-US" dirty="0"/>
              <a:t>Apps for </a:t>
            </a:r>
            <a:r>
              <a:rPr lang="en-US" b="1" dirty="0"/>
              <a:t>Perimenopause and Menopause</a:t>
            </a:r>
            <a:r>
              <a:rPr lang="en-US" dirty="0"/>
              <a:t>.</a:t>
            </a:r>
            <a:endParaRPr lang="en-US" sz="2400" u="sng" dirty="0">
              <a:latin typeface="Calibri" panose="020F0502020204030204" pitchFamily="34" charset="0"/>
              <a:cs typeface="Calibri" panose="020F0502020204030204" pitchFamily="34" charset="0"/>
            </a:endParaRPr>
          </a:p>
        </p:txBody>
      </p:sp>
      <p:sp>
        <p:nvSpPr>
          <p:cNvPr id="6" name="Ορθογώνιο 7">
            <a:extLst>
              <a:ext uri="{FF2B5EF4-FFF2-40B4-BE49-F238E27FC236}">
                <a16:creationId xmlns:a16="http://schemas.microsoft.com/office/drawing/2014/main" id="{C79852FC-C178-4A5C-9491-5D440CBCC455}"/>
              </a:ext>
            </a:extLst>
          </p:cNvPr>
          <p:cNvSpPr/>
          <p:nvPr/>
        </p:nvSpPr>
        <p:spPr>
          <a:xfrm>
            <a:off x="9752970" y="6394648"/>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7">
            <a:extLst>
              <a:ext uri="{FF2B5EF4-FFF2-40B4-BE49-F238E27FC236}">
                <a16:creationId xmlns:a16="http://schemas.microsoft.com/office/drawing/2014/main" id="{C6C7003E-C4DE-E5BA-A49F-D76BABBEE072}"/>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Health Apps for Women’s Health</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3543944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57999" y="789453"/>
            <a:ext cx="11059692" cy="605096"/>
          </a:xfrm>
        </p:spPr>
        <p:txBody>
          <a:bodyPr/>
          <a:lstStyle/>
          <a:p>
            <a:pPr algn="ctr"/>
            <a:r>
              <a:rPr lang="it-IT" dirty="0" err="1"/>
              <a:t>Women’s</a:t>
            </a:r>
            <a:r>
              <a:rPr lang="it-IT" dirty="0"/>
              <a:t> Health Apps</a:t>
            </a:r>
            <a:endParaRPr lang="en-US" dirty="0"/>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57999" y="1393318"/>
            <a:ext cx="5334877" cy="4675229"/>
          </a:xfrm>
        </p:spPr>
        <p:txBody>
          <a:bodyPr>
            <a:normAutofit/>
          </a:bodyPr>
          <a:lstStyle/>
          <a:p>
            <a:pPr marL="0" indent="0" algn="ctr">
              <a:spcBef>
                <a:spcPts val="0"/>
              </a:spcBef>
              <a:spcAft>
                <a:spcPts val="0"/>
              </a:spcAft>
              <a:buClrTx/>
              <a:buNone/>
              <a:defRPr/>
            </a:pPr>
            <a:endParaRPr lang="en-US" sz="2400" dirty="0"/>
          </a:p>
          <a:p>
            <a:pPr marL="0" indent="0" algn="ctr">
              <a:spcBef>
                <a:spcPts val="0"/>
              </a:spcBef>
              <a:spcAft>
                <a:spcPts val="0"/>
              </a:spcAft>
              <a:buClrTx/>
              <a:buNone/>
              <a:defRPr/>
            </a:pPr>
            <a:r>
              <a:rPr lang="en-US" sz="2400" dirty="0"/>
              <a:t>Women's Health and Wellness Apps – VIDEO</a:t>
            </a:r>
          </a:p>
          <a:p>
            <a:pPr marL="0" indent="0" algn="ctr">
              <a:spcBef>
                <a:spcPts val="0"/>
              </a:spcBef>
              <a:spcAft>
                <a:spcPts val="0"/>
              </a:spcAft>
              <a:buClrTx/>
              <a:buNone/>
              <a:defRPr/>
            </a:pPr>
            <a:endParaRPr lang="en-US" sz="2400" dirty="0"/>
          </a:p>
          <a:p>
            <a:pPr marL="0" indent="0" algn="ctr">
              <a:spcBef>
                <a:spcPts val="0"/>
              </a:spcBef>
              <a:spcAft>
                <a:spcPts val="0"/>
              </a:spcAft>
              <a:buClrTx/>
              <a:buNone/>
              <a:defRPr/>
            </a:pPr>
            <a:endParaRPr lang="en-US" sz="2400" dirty="0"/>
          </a:p>
          <a:p>
            <a:pPr marL="0" indent="0" algn="ctr">
              <a:spcBef>
                <a:spcPts val="0"/>
              </a:spcBef>
              <a:spcAft>
                <a:spcPts val="0"/>
              </a:spcAft>
              <a:buClrTx/>
              <a:buNone/>
              <a:defRPr/>
            </a:pPr>
            <a:r>
              <a:rPr lang="en-GB" sz="2400" u="sng" dirty="0">
                <a:hlinkClick r:id="rId3"/>
              </a:rPr>
              <a:t>https://www.youtube.com/watch?v=DRRQyaTiSz8</a:t>
            </a:r>
            <a:r>
              <a:rPr lang="en-GB" sz="2400" u="sng" dirty="0"/>
              <a:t> </a:t>
            </a:r>
          </a:p>
          <a:p>
            <a:pPr marL="0" indent="0" algn="ctr">
              <a:spcBef>
                <a:spcPts val="0"/>
              </a:spcBef>
              <a:spcAft>
                <a:spcPts val="0"/>
              </a:spcAft>
              <a:buClrTx/>
              <a:buNone/>
              <a:defRPr/>
            </a:pPr>
            <a:endParaRPr lang="en-GB" sz="2400" u="sng" dirty="0"/>
          </a:p>
          <a:p>
            <a:pPr marL="0" indent="0" algn="ctr">
              <a:spcBef>
                <a:spcPts val="0"/>
              </a:spcBef>
              <a:spcAft>
                <a:spcPts val="0"/>
              </a:spcAft>
              <a:buClrTx/>
              <a:buNone/>
              <a:defRPr/>
            </a:pPr>
            <a:endParaRPr lang="en-GB" sz="2400" u="sng" dirty="0"/>
          </a:p>
          <a:p>
            <a:pPr marL="0" indent="0" algn="ctr">
              <a:spcBef>
                <a:spcPts val="0"/>
              </a:spcBef>
              <a:spcAft>
                <a:spcPts val="0"/>
              </a:spcAft>
              <a:buClrTx/>
              <a:buNone/>
              <a:defRPr/>
            </a:pPr>
            <a:r>
              <a:rPr lang="en-GB" sz="2400" dirty="0"/>
              <a:t>2:09</a:t>
            </a:r>
            <a:endParaRPr lang="en-US" sz="2400" dirty="0"/>
          </a:p>
        </p:txBody>
      </p:sp>
      <p:pic>
        <p:nvPicPr>
          <p:cNvPr id="4" name="Immagine 3">
            <a:extLst>
              <a:ext uri="{FF2B5EF4-FFF2-40B4-BE49-F238E27FC236}">
                <a16:creationId xmlns:a16="http://schemas.microsoft.com/office/drawing/2014/main" id="{9B0024D7-8D46-4E1C-A066-4D3860A65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94757"/>
            <a:ext cx="5932630" cy="3668486"/>
          </a:xfrm>
          <a:prstGeom prst="rect">
            <a:avLst/>
          </a:prstGeom>
        </p:spPr>
      </p:pic>
      <p:sp>
        <p:nvSpPr>
          <p:cNvPr id="2" name="Ορθογώνιο 7">
            <a:extLst>
              <a:ext uri="{FF2B5EF4-FFF2-40B4-BE49-F238E27FC236}">
                <a16:creationId xmlns:a16="http://schemas.microsoft.com/office/drawing/2014/main" id="{C6118341-EA38-D470-ACD7-EAA81BEF5516}"/>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Health Apps for Women’s Health</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231464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6998945-7C26-4CE9-9C4A-563315C27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982" y="1467633"/>
            <a:ext cx="9688018" cy="5336707"/>
          </a:xfrm>
          <a:prstGeom prst="rect">
            <a:avLst/>
          </a:prstGeom>
        </p:spPr>
      </p:pic>
      <p:sp>
        <p:nvSpPr>
          <p:cNvPr id="5" name="Τίτλος 4"/>
          <p:cNvSpPr>
            <a:spLocks noGrp="1"/>
          </p:cNvSpPr>
          <p:nvPr>
            <p:ph type="title"/>
          </p:nvPr>
        </p:nvSpPr>
        <p:spPr>
          <a:xfrm>
            <a:off x="558000" y="817976"/>
            <a:ext cx="11396576" cy="599188"/>
          </a:xfrm>
        </p:spPr>
        <p:txBody>
          <a:bodyPr/>
          <a:lstStyle/>
          <a:p>
            <a:pPr algn="ctr"/>
            <a:r>
              <a:rPr lang="it-IT" dirty="0" err="1"/>
              <a:t>Women’s</a:t>
            </a:r>
            <a:r>
              <a:rPr lang="it-IT" dirty="0"/>
              <a:t> Health and </a:t>
            </a:r>
            <a:r>
              <a:rPr lang="it-IT" dirty="0" err="1"/>
              <a:t>You</a:t>
            </a:r>
            <a:endParaRPr lang="el-GR" dirty="0"/>
          </a:p>
        </p:txBody>
      </p:sp>
      <p:sp>
        <p:nvSpPr>
          <p:cNvPr id="10" name="Fumetto: ovale 9">
            <a:extLst>
              <a:ext uri="{FF2B5EF4-FFF2-40B4-BE49-F238E27FC236}">
                <a16:creationId xmlns:a16="http://schemas.microsoft.com/office/drawing/2014/main" id="{0CE53F31-FB14-4FEC-960E-9DAA1B381315}"/>
              </a:ext>
            </a:extLst>
          </p:cNvPr>
          <p:cNvSpPr/>
          <p:nvPr/>
        </p:nvSpPr>
        <p:spPr>
          <a:xfrm>
            <a:off x="141516" y="1537780"/>
            <a:ext cx="7467598" cy="1336537"/>
          </a:xfrm>
          <a:prstGeom prst="wedgeEllipseCallout">
            <a:avLst>
              <a:gd name="adj1" fmla="val -21999"/>
              <a:gd name="adj2" fmla="val 77160"/>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Θέση περιεχομένου 5">
            <a:extLst>
              <a:ext uri="{FF2B5EF4-FFF2-40B4-BE49-F238E27FC236}">
                <a16:creationId xmlns:a16="http://schemas.microsoft.com/office/drawing/2014/main" id="{EBD28C1D-0979-BF69-8F23-038370B1F3AD}"/>
              </a:ext>
            </a:extLst>
          </p:cNvPr>
          <p:cNvSpPr txBox="1">
            <a:spLocks/>
          </p:cNvSpPr>
          <p:nvPr/>
        </p:nvSpPr>
        <p:spPr>
          <a:xfrm>
            <a:off x="481801" y="1679188"/>
            <a:ext cx="10599856" cy="4893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400" dirty="0"/>
          </a:p>
          <a:p>
            <a:endParaRPr lang="en-US" dirty="0"/>
          </a:p>
        </p:txBody>
      </p:sp>
      <p:sp>
        <p:nvSpPr>
          <p:cNvPr id="6" name="Rettangolo 5">
            <a:extLst>
              <a:ext uri="{FF2B5EF4-FFF2-40B4-BE49-F238E27FC236}">
                <a16:creationId xmlns:a16="http://schemas.microsoft.com/office/drawing/2014/main" id="{1542E8B4-0E5D-4125-9D1A-7F2F4EA8BFA6}"/>
              </a:ext>
            </a:extLst>
          </p:cNvPr>
          <p:cNvSpPr/>
          <p:nvPr/>
        </p:nvSpPr>
        <p:spPr>
          <a:xfrm>
            <a:off x="613476" y="1780578"/>
            <a:ext cx="6271418" cy="850939"/>
          </a:xfrm>
          <a:prstGeom prst="rect">
            <a:avLst/>
          </a:prstGeom>
        </p:spPr>
        <p:txBody>
          <a:bodyPr wrap="square">
            <a:spAutoFit/>
          </a:bodyPr>
          <a:lstStyle/>
          <a:p>
            <a:pPr lvl="0" algn="ctr">
              <a:lnSpc>
                <a:spcPct val="130000"/>
              </a:lnSpc>
              <a:buSzPts val="1000"/>
              <a:tabLst>
                <a:tab pos="457200" algn="l"/>
              </a:tabLst>
            </a:pPr>
            <a:r>
              <a:rPr lang="en-GB" sz="2000" b="1" dirty="0">
                <a:latin typeface="Arial" panose="020B0604020202020204" pitchFamily="34" charset="0"/>
                <a:ea typeface="MyriadPro-Regular"/>
              </a:rPr>
              <a:t>What are the most important women’s health issues for you?</a:t>
            </a:r>
            <a:endParaRPr lang="it-IT" sz="2000" b="1" dirty="0">
              <a:latin typeface="Arial" panose="020B0604020202020204" pitchFamily="34" charset="0"/>
              <a:ea typeface="MyriadPro-Regular"/>
            </a:endParaRPr>
          </a:p>
        </p:txBody>
      </p:sp>
      <p:sp>
        <p:nvSpPr>
          <p:cNvPr id="12" name="Fumetto: rettangolo 11">
            <a:extLst>
              <a:ext uri="{FF2B5EF4-FFF2-40B4-BE49-F238E27FC236}">
                <a16:creationId xmlns:a16="http://schemas.microsoft.com/office/drawing/2014/main" id="{7DD7476F-A981-4999-B264-986DA39351BC}"/>
              </a:ext>
            </a:extLst>
          </p:cNvPr>
          <p:cNvSpPr/>
          <p:nvPr/>
        </p:nvSpPr>
        <p:spPr>
          <a:xfrm>
            <a:off x="2950029" y="3444968"/>
            <a:ext cx="6389914" cy="862697"/>
          </a:xfrm>
          <a:prstGeom prst="wedgeRectCallout">
            <a:avLst>
              <a:gd name="adj1" fmla="val -23388"/>
              <a:gd name="adj2" fmla="val 117919"/>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8" name="Rettangolo 7">
            <a:extLst>
              <a:ext uri="{FF2B5EF4-FFF2-40B4-BE49-F238E27FC236}">
                <a16:creationId xmlns:a16="http://schemas.microsoft.com/office/drawing/2014/main" id="{F2323DDD-2984-429F-8B08-EC4DED705717}"/>
              </a:ext>
            </a:extLst>
          </p:cNvPr>
          <p:cNvSpPr/>
          <p:nvPr/>
        </p:nvSpPr>
        <p:spPr>
          <a:xfrm>
            <a:off x="2950029" y="3450846"/>
            <a:ext cx="6291942" cy="850939"/>
          </a:xfrm>
          <a:prstGeom prst="rect">
            <a:avLst/>
          </a:prstGeom>
          <a:noFill/>
        </p:spPr>
        <p:txBody>
          <a:bodyPr wrap="square">
            <a:spAutoFit/>
          </a:bodyPr>
          <a:lstStyle/>
          <a:p>
            <a:pPr lvl="0" algn="ctr">
              <a:lnSpc>
                <a:spcPct val="130000"/>
              </a:lnSpc>
              <a:buSzPts val="1000"/>
              <a:tabLst>
                <a:tab pos="457200" algn="l"/>
              </a:tabLst>
            </a:pPr>
            <a:r>
              <a:rPr lang="en-GB" sz="2000" b="1" dirty="0">
                <a:latin typeface="Arial" panose="020B0604020202020204" pitchFamily="34" charset="0"/>
                <a:ea typeface="MyriadPro-Regular"/>
              </a:rPr>
              <a:t>Are you familiar with Self-Management of these issues?</a:t>
            </a:r>
            <a:endParaRPr lang="it-IT" sz="2000" b="1" dirty="0">
              <a:latin typeface="Arial" panose="020B0604020202020204" pitchFamily="34" charset="0"/>
              <a:ea typeface="MyriadPro-Regular"/>
            </a:endParaRPr>
          </a:p>
        </p:txBody>
      </p:sp>
      <p:sp>
        <p:nvSpPr>
          <p:cNvPr id="13" name="Fumetto: rettangolo con angoli arrotondati 12">
            <a:extLst>
              <a:ext uri="{FF2B5EF4-FFF2-40B4-BE49-F238E27FC236}">
                <a16:creationId xmlns:a16="http://schemas.microsoft.com/office/drawing/2014/main" id="{7E72C49B-6D02-43BA-AEAB-9829507336D8}"/>
              </a:ext>
            </a:extLst>
          </p:cNvPr>
          <p:cNvSpPr/>
          <p:nvPr/>
        </p:nvSpPr>
        <p:spPr>
          <a:xfrm>
            <a:off x="6411686" y="5018696"/>
            <a:ext cx="5542890" cy="862697"/>
          </a:xfrm>
          <a:prstGeom prst="wedgeRoundRectCallout">
            <a:avLst>
              <a:gd name="adj1" fmla="val -20833"/>
              <a:gd name="adj2" fmla="val 94046"/>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Rettangolo 8">
            <a:extLst>
              <a:ext uri="{FF2B5EF4-FFF2-40B4-BE49-F238E27FC236}">
                <a16:creationId xmlns:a16="http://schemas.microsoft.com/office/drawing/2014/main" id="{7D05C9FD-F1EE-45C7-ABF2-6293576B0621}"/>
              </a:ext>
            </a:extLst>
          </p:cNvPr>
          <p:cNvSpPr/>
          <p:nvPr/>
        </p:nvSpPr>
        <p:spPr>
          <a:xfrm>
            <a:off x="6524164" y="5167055"/>
            <a:ext cx="5452134" cy="450829"/>
          </a:xfrm>
          <a:prstGeom prst="rect">
            <a:avLst/>
          </a:prstGeom>
        </p:spPr>
        <p:txBody>
          <a:bodyPr wrap="none">
            <a:spAutoFit/>
          </a:bodyPr>
          <a:lstStyle/>
          <a:p>
            <a:pPr lvl="0">
              <a:lnSpc>
                <a:spcPct val="130000"/>
              </a:lnSpc>
              <a:buSzPts val="1000"/>
              <a:tabLst>
                <a:tab pos="457200" algn="l"/>
              </a:tabLst>
            </a:pPr>
            <a:r>
              <a:rPr lang="en-GB" sz="2000" b="1" dirty="0">
                <a:latin typeface="Arial" panose="020B0604020202020204" pitchFamily="34" charset="0"/>
                <a:ea typeface="MyriadPro-Regular"/>
              </a:rPr>
              <a:t>What do you find to be the main problems?</a:t>
            </a:r>
            <a:endParaRPr lang="it-IT" sz="2000" b="1" dirty="0">
              <a:latin typeface="Arial" panose="020B0604020202020204" pitchFamily="34" charset="0"/>
              <a:ea typeface="MyriadPro-Regular"/>
            </a:endParaRPr>
          </a:p>
        </p:txBody>
      </p:sp>
      <p:sp>
        <p:nvSpPr>
          <p:cNvPr id="14" name="Ορθογώνιο 7">
            <a:extLst>
              <a:ext uri="{FF2B5EF4-FFF2-40B4-BE49-F238E27FC236}">
                <a16:creationId xmlns:a16="http://schemas.microsoft.com/office/drawing/2014/main" id="{9D91585C-1196-400A-B102-83F1D5D82C56}"/>
              </a:ext>
            </a:extLst>
          </p:cNvPr>
          <p:cNvSpPr/>
          <p:nvPr/>
        </p:nvSpPr>
        <p:spPr>
          <a:xfrm>
            <a:off x="9752970" y="6411686"/>
            <a:ext cx="2373716"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7">
            <a:extLst>
              <a:ext uri="{FF2B5EF4-FFF2-40B4-BE49-F238E27FC236}">
                <a16:creationId xmlns:a16="http://schemas.microsoft.com/office/drawing/2014/main" id="{43A4FD89-5FC6-0447-E561-D57762DE41EF}"/>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Health Apps for Women’s Health</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250625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4861665D-3545-4371-D4FD-B01C50631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C3BA353-B45A-3D76-32E0-0491649809B6}"/>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7.1.3</a:t>
            </a:r>
            <a:r>
              <a:rPr lang="en-US" altLang="el-GR" dirty="0"/>
              <a:t/>
            </a:r>
            <a:br>
              <a:rPr lang="en-US" altLang="el-GR" dirty="0"/>
            </a:br>
            <a:r>
              <a:rPr lang="en-US" altLang="el-GR" dirty="0">
                <a:solidFill>
                  <a:srgbClr val="C01E24"/>
                </a:solidFill>
              </a:rPr>
              <a:t>Menstrual Cycle and Contraception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marL="0" lvl="0" indent="0">
              <a:spcAft>
                <a:spcPts val="0"/>
              </a:spcAft>
              <a:buNone/>
              <a:tabLst>
                <a:tab pos="457200" algn="l"/>
              </a:tabLst>
            </a:pPr>
            <a:r>
              <a:rPr lang="en-GB" sz="2000" dirty="0">
                <a:ea typeface="Calibri" panose="020F0502020204030204" pitchFamily="34" charset="0"/>
              </a:rPr>
              <a:t>To learn about:</a:t>
            </a:r>
          </a:p>
          <a:p>
            <a:pPr lvl="0">
              <a:spcAft>
                <a:spcPts val="0"/>
              </a:spcAft>
              <a:tabLst>
                <a:tab pos="457200" algn="l"/>
              </a:tabLst>
            </a:pPr>
            <a:r>
              <a:rPr lang="en-GB" sz="2000" dirty="0">
                <a:ea typeface="Calibri" panose="020F0502020204030204" pitchFamily="34" charset="0"/>
              </a:rPr>
              <a:t>Basic concepts about menstrual cycle and contraception methods.</a:t>
            </a:r>
          </a:p>
          <a:p>
            <a:pPr lvl="0">
              <a:tabLst>
                <a:tab pos="457200" algn="l"/>
              </a:tabLst>
            </a:pPr>
            <a:r>
              <a:rPr lang="en-GB" sz="2000" dirty="0">
                <a:ea typeface="Calibri" panose="020F0502020204030204" pitchFamily="34" charset="0"/>
              </a:rPr>
              <a:t>Reasons for using menstrual cycle trackers.</a:t>
            </a:r>
          </a:p>
          <a:p>
            <a:r>
              <a:rPr lang="en-GB" sz="2000" dirty="0">
                <a:ea typeface="MyriadPro-Regular"/>
              </a:rPr>
              <a:t>Identify and classify menstrual cycle tracker apps.</a:t>
            </a:r>
            <a:endParaRPr lang="el-GR" sz="2000" dirty="0"/>
          </a:p>
        </p:txBody>
      </p:sp>
    </p:spTree>
    <p:extLst>
      <p:ext uri="{BB962C8B-B14F-4D97-AF65-F5344CB8AC3E}">
        <p14:creationId xmlns:p14="http://schemas.microsoft.com/office/powerpoint/2010/main" val="1979328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4025"/>
            <a:ext cx="11059692" cy="605096"/>
          </a:xfrm>
        </p:spPr>
        <p:txBody>
          <a:bodyPr/>
          <a:lstStyle/>
          <a:p>
            <a:r>
              <a:rPr lang="it-IT" dirty="0" err="1"/>
              <a:t>Menstrual</a:t>
            </a:r>
            <a:r>
              <a:rPr lang="it-IT" dirty="0"/>
              <a:t> </a:t>
            </a:r>
            <a:r>
              <a:rPr lang="it-IT" dirty="0" err="1"/>
              <a:t>Cycle</a:t>
            </a: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Menstrual Cycle and Contraception Methods</a:t>
            </a:r>
            <a:endParaRPr lang="en-US" dirty="0">
              <a:solidFill>
                <a:schemeClr val="bg1"/>
              </a:solidFill>
              <a:latin typeface="+mj-lt"/>
              <a:ea typeface="+mj-ea"/>
              <a:cs typeface="+mj-cs"/>
            </a:endParaRPr>
          </a:p>
        </p:txBody>
      </p:sp>
      <p:pic>
        <p:nvPicPr>
          <p:cNvPr id="3" name="Immagine 2">
            <a:extLst>
              <a:ext uri="{FF2B5EF4-FFF2-40B4-BE49-F238E27FC236}">
                <a16:creationId xmlns:a16="http://schemas.microsoft.com/office/drawing/2014/main" id="{11FE0CAE-FA8B-481E-8C0C-6B0D0CA2A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926" y="3339793"/>
            <a:ext cx="4627473" cy="3054855"/>
          </a:xfrm>
          <a:prstGeom prst="rect">
            <a:avLst/>
          </a:prstGeom>
        </p:spPr>
      </p:pic>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557998" y="1289121"/>
            <a:ext cx="11352402" cy="1824194"/>
          </a:xfrm>
        </p:spPr>
        <p:txBody>
          <a:bodyPr>
            <a:normAutofit lnSpcReduction="10000"/>
          </a:bodyPr>
          <a:lstStyle/>
          <a:p>
            <a:pPr marL="0" indent="0" algn="just">
              <a:lnSpc>
                <a:spcPct val="120000"/>
              </a:lnSpc>
              <a:buNone/>
            </a:pPr>
            <a:r>
              <a:rPr lang="en-US" dirty="0"/>
              <a:t>Menstruation is the shedding of the lining of the uterus (endometrium) accompanied by bleeding. It occurs in approximately monthly cycles throughout a woman's reproductive life, except during pregnancy. Menstruation starts during puberty (at menarche) and stops permanently at menopause (defined as 1 year after the last menstrual cycle).</a:t>
            </a:r>
          </a:p>
        </p:txBody>
      </p:sp>
      <p:sp>
        <p:nvSpPr>
          <p:cNvPr id="8" name="Ορθογώνιο 7">
            <a:extLst>
              <a:ext uri="{FF2B5EF4-FFF2-40B4-BE49-F238E27FC236}">
                <a16:creationId xmlns:a16="http://schemas.microsoft.com/office/drawing/2014/main" id="{5407D62C-7CB0-0A51-C867-A4EDBCA91486}"/>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11" name="Rettangolo 10">
            <a:extLst>
              <a:ext uri="{FF2B5EF4-FFF2-40B4-BE49-F238E27FC236}">
                <a16:creationId xmlns:a16="http://schemas.microsoft.com/office/drawing/2014/main" id="{6F147614-6E75-4DA2-B4E4-F4B0481D666C}"/>
              </a:ext>
            </a:extLst>
          </p:cNvPr>
          <p:cNvSpPr/>
          <p:nvPr/>
        </p:nvSpPr>
        <p:spPr>
          <a:xfrm>
            <a:off x="637053" y="3999219"/>
            <a:ext cx="5597146" cy="1569660"/>
          </a:xfrm>
          <a:prstGeom prst="rect">
            <a:avLst/>
          </a:prstGeom>
          <a:ln>
            <a:solidFill>
              <a:srgbClr val="C00000"/>
            </a:solidFill>
          </a:ln>
        </p:spPr>
        <p:txBody>
          <a:bodyPr wrap="square">
            <a:spAutoFit/>
          </a:bodyPr>
          <a:lstStyle/>
          <a:p>
            <a:pPr algn="ctr"/>
            <a:r>
              <a:rPr lang="en-US" sz="2400" b="1" dirty="0">
                <a:solidFill>
                  <a:srgbClr val="000000"/>
                </a:solidFill>
                <a:latin typeface="Calibri" panose="020F0502020204030204" pitchFamily="34" charset="0"/>
              </a:rPr>
              <a:t>A menstrual cycle is one of the most important vital signs for female health. By keeping track of it, tracker apps can flag any potential underlying health problems.</a:t>
            </a:r>
            <a:endParaRPr lang="it-IT" sz="2400" dirty="0"/>
          </a:p>
        </p:txBody>
      </p:sp>
    </p:spTree>
    <p:extLst>
      <p:ext uri="{BB962C8B-B14F-4D97-AF65-F5344CB8AC3E}">
        <p14:creationId xmlns:p14="http://schemas.microsoft.com/office/powerpoint/2010/main" val="568782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F317811-CB27-4D2C-8DDD-F7DB5A610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914" y="3535324"/>
            <a:ext cx="6228756" cy="2859324"/>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4025"/>
            <a:ext cx="11059692" cy="605096"/>
          </a:xfrm>
        </p:spPr>
        <p:txBody>
          <a:bodyPr/>
          <a:lstStyle/>
          <a:p>
            <a:r>
              <a:rPr lang="it-IT" dirty="0" err="1"/>
              <a:t>Period</a:t>
            </a:r>
            <a:r>
              <a:rPr lang="it-IT" dirty="0"/>
              <a:t> Tracking Apps</a:t>
            </a:r>
            <a:endParaRPr lang="en-US" dirty="0"/>
          </a:p>
        </p:txBody>
      </p:sp>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644384" y="1421688"/>
            <a:ext cx="10973307" cy="2362199"/>
          </a:xfrm>
        </p:spPr>
        <p:txBody>
          <a:bodyPr>
            <a:normAutofit fontScale="85000" lnSpcReduction="20000"/>
          </a:bodyPr>
          <a:lstStyle/>
          <a:p>
            <a:pPr marL="0" indent="0" algn="just">
              <a:lnSpc>
                <a:spcPct val="120000"/>
              </a:lnSpc>
              <a:buNone/>
            </a:pPr>
            <a:r>
              <a:rPr lang="en-US" dirty="0">
                <a:ln w="0"/>
              </a:rPr>
              <a:t>By definition, the menstrual cycle begins with the first day of bleeding, which is counted as day 1. The cycle ends just before the next menstrual period. Menstrual cycles normally range from about 24 to 38 days. Only 10 to 15% of women have cycles that are exactly 28 days. Also, in at least 20% of women, cycles are irregular. That is, they are longer or shorter than the normal range.</a:t>
            </a:r>
          </a:p>
          <a:p>
            <a:pPr marL="0" indent="0" algn="just">
              <a:buNone/>
            </a:pPr>
            <a:r>
              <a:rPr lang="en-US" dirty="0">
                <a:ln w="0"/>
              </a:rPr>
              <a:t>At their most simple, women input the start and end dates of their period into the app, which then calculates the next start date based on this information. It can also use this data to estimate ovulation, when conception is most likely. </a:t>
            </a:r>
          </a:p>
          <a:p>
            <a:pPr marL="0" indent="0" algn="just">
              <a:lnSpc>
                <a:spcPct val="120000"/>
              </a:lnSpc>
              <a:buNone/>
            </a:pPr>
            <a:endParaRPr lang="en-US" dirty="0"/>
          </a:p>
        </p:txBody>
      </p:sp>
      <p:sp>
        <p:nvSpPr>
          <p:cNvPr id="8" name="Ορθογώνιο 7">
            <a:extLst>
              <a:ext uri="{FF2B5EF4-FFF2-40B4-BE49-F238E27FC236}">
                <a16:creationId xmlns:a16="http://schemas.microsoft.com/office/drawing/2014/main" id="{5407D62C-7CB0-0A51-C867-A4EDBCA91486}"/>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2" name="Rettangolo 1">
            <a:extLst>
              <a:ext uri="{FF2B5EF4-FFF2-40B4-BE49-F238E27FC236}">
                <a16:creationId xmlns:a16="http://schemas.microsoft.com/office/drawing/2014/main" id="{194BF229-0CB9-4898-B587-71CB2BBDFF8B}"/>
              </a:ext>
            </a:extLst>
          </p:cNvPr>
          <p:cNvSpPr/>
          <p:nvPr/>
        </p:nvSpPr>
        <p:spPr>
          <a:xfrm>
            <a:off x="644384" y="3894545"/>
            <a:ext cx="4820245" cy="2246769"/>
          </a:xfrm>
          <a:prstGeom prst="rect">
            <a:avLst/>
          </a:prstGeom>
        </p:spPr>
        <p:txBody>
          <a:bodyPr wrap="square">
            <a:spAutoFit/>
          </a:bodyPr>
          <a:lstStyle/>
          <a:p>
            <a:pPr algn="just"/>
            <a:r>
              <a:rPr lang="en-US" sz="2000" dirty="0">
                <a:ln w="0"/>
              </a:rPr>
              <a:t>Some offer to track additional data including basal body temperature, sleep patterns, menstrual pain and sexual activity, which can provide further clues - although there have been concerns around what else this data can be used for by the developers of the app.</a:t>
            </a:r>
          </a:p>
        </p:txBody>
      </p:sp>
      <p:sp>
        <p:nvSpPr>
          <p:cNvPr id="3" name="Ορθογώνιο 7">
            <a:extLst>
              <a:ext uri="{FF2B5EF4-FFF2-40B4-BE49-F238E27FC236}">
                <a16:creationId xmlns:a16="http://schemas.microsoft.com/office/drawing/2014/main" id="{E8FC4C87-D2E3-36BE-B915-95E650BA0E53}"/>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Menstrual Cycle and Contraception Methods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603481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6068490" cy="2561566"/>
          </a:xfrm>
          <a:prstGeom prst="rect">
            <a:avLst/>
          </a:prstGeom>
          <a:noFill/>
          <a:ln>
            <a:noFill/>
          </a:ln>
        </p:spPr>
        <p:txBody>
          <a:bodyPr spcFirstLastPara="1" wrap="square" lIns="91425" tIns="45700" rIns="91425" bIns="45700" anchor="ctr" anchorCtr="0">
            <a:normAutofit/>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7</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dirty="0">
                <a:solidFill>
                  <a:schemeClr val="dk1"/>
                </a:solidFill>
                <a:ea typeface="Calibri"/>
                <a:cs typeface="Calibri"/>
                <a:sym typeface="Calibri"/>
              </a:rPr>
              <a:t>Women’s health and relevant Health Apps</a:t>
            </a: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3" name="Εικόνα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65174" y="2117904"/>
            <a:ext cx="5622471" cy="3748314"/>
          </a:xfrm>
          <a:prstGeom prst="rect">
            <a:avLst/>
          </a:prstGeom>
        </p:spPr>
      </p:pic>
    </p:spTree>
    <p:extLst>
      <p:ext uri="{BB962C8B-B14F-4D97-AF65-F5344CB8AC3E}">
        <p14:creationId xmlns:p14="http://schemas.microsoft.com/office/powerpoint/2010/main" val="291747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F317811-CB27-4D2C-8DDD-F7DB5A610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30" y="1380773"/>
            <a:ext cx="11282361" cy="5179192"/>
          </a:xfrm>
          <a:prstGeom prst="rect">
            <a:avLst/>
          </a:prstGeom>
        </p:spPr>
      </p:pic>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644384" y="1421688"/>
            <a:ext cx="11212285" cy="4972960"/>
          </a:xfrm>
        </p:spPr>
        <p:txBody>
          <a:bodyPr>
            <a:normAutofit/>
          </a:bodyPr>
          <a:lstStyle/>
          <a:p>
            <a:pPr marL="0" indent="0" algn="ctr">
              <a:spcBef>
                <a:spcPts val="0"/>
              </a:spcBef>
              <a:spcAft>
                <a:spcPts val="0"/>
              </a:spcAft>
              <a:buClrTx/>
              <a:buNone/>
              <a:defRPr/>
            </a:pPr>
            <a:r>
              <a:rPr lang="en-GB" b="1" dirty="0"/>
              <a:t>Videos</a:t>
            </a:r>
          </a:p>
          <a:p>
            <a:pPr marL="0" indent="0" algn="ctr">
              <a:spcBef>
                <a:spcPts val="0"/>
              </a:spcBef>
              <a:spcAft>
                <a:spcPts val="0"/>
              </a:spcAft>
              <a:buClrTx/>
              <a:buNone/>
              <a:defRPr/>
            </a:pPr>
            <a:endParaRPr lang="en-GB" b="1" dirty="0">
              <a:hlinkClick r:id="rId4"/>
            </a:endParaRPr>
          </a:p>
          <a:p>
            <a:pPr marL="0" indent="0" algn="ctr">
              <a:spcBef>
                <a:spcPts val="0"/>
              </a:spcBef>
              <a:spcAft>
                <a:spcPts val="0"/>
              </a:spcAft>
              <a:buClrTx/>
              <a:buNone/>
              <a:defRPr/>
            </a:pPr>
            <a:endParaRPr lang="en-GB" b="1" u="sng" dirty="0">
              <a:hlinkClick r:id="rId4"/>
            </a:endParaRPr>
          </a:p>
          <a:p>
            <a:pPr marL="0" indent="0" algn="ctr">
              <a:spcBef>
                <a:spcPts val="0"/>
              </a:spcBef>
              <a:spcAft>
                <a:spcPts val="0"/>
              </a:spcAft>
              <a:buClrTx/>
              <a:buNone/>
              <a:defRPr/>
            </a:pPr>
            <a:r>
              <a:rPr lang="en-GB" b="1" u="sng" dirty="0">
                <a:hlinkClick r:id="rId4"/>
              </a:rPr>
              <a:t>https://www.youtube.com/watch?v=WOi2Bwvp6hw</a:t>
            </a:r>
            <a:r>
              <a:rPr lang="en-GB" dirty="0"/>
              <a:t> - </a:t>
            </a:r>
            <a:r>
              <a:rPr lang="en-US" b="1" dirty="0"/>
              <a:t>This is Your Period in 2 Minutes</a:t>
            </a:r>
          </a:p>
          <a:p>
            <a:pPr marL="0" indent="0" algn="ctr">
              <a:spcBef>
                <a:spcPts val="0"/>
              </a:spcBef>
              <a:spcAft>
                <a:spcPts val="0"/>
              </a:spcAft>
              <a:buClrTx/>
              <a:buNone/>
              <a:defRPr/>
            </a:pPr>
            <a:endParaRPr lang="en-US" dirty="0"/>
          </a:p>
          <a:p>
            <a:pPr marL="0" indent="0" algn="ctr">
              <a:spcBef>
                <a:spcPts val="0"/>
              </a:spcBef>
              <a:spcAft>
                <a:spcPts val="0"/>
              </a:spcAft>
              <a:buClrTx/>
              <a:buNone/>
              <a:defRPr/>
            </a:pPr>
            <a:endParaRPr lang="en-US" dirty="0"/>
          </a:p>
          <a:p>
            <a:pPr marL="0" indent="0" algn="ctr">
              <a:spcBef>
                <a:spcPts val="0"/>
              </a:spcBef>
              <a:spcAft>
                <a:spcPts val="0"/>
              </a:spcAft>
              <a:buClrTx/>
              <a:buNone/>
              <a:defRPr/>
            </a:pPr>
            <a:r>
              <a:rPr lang="en-GB" b="1" u="sng" dirty="0">
                <a:hlinkClick r:id="rId5"/>
              </a:rPr>
              <a:t>https://www.youtube.com/watch?v=XJ8Zqq84s00</a:t>
            </a:r>
            <a:r>
              <a:rPr lang="en-GB" dirty="0"/>
              <a:t> - </a:t>
            </a:r>
            <a:r>
              <a:rPr lang="en-US" b="1" dirty="0"/>
              <a:t>Your cycle in 3 minutes (Flo)</a:t>
            </a:r>
          </a:p>
          <a:p>
            <a:pPr marL="0" indent="0" algn="ctr">
              <a:spcBef>
                <a:spcPts val="0"/>
              </a:spcBef>
              <a:spcAft>
                <a:spcPts val="0"/>
              </a:spcAft>
              <a:buClrTx/>
              <a:buNone/>
              <a:defRPr/>
            </a:pPr>
            <a:endParaRPr lang="en-US" dirty="0"/>
          </a:p>
          <a:p>
            <a:pPr marL="0" indent="0" algn="ctr">
              <a:spcBef>
                <a:spcPts val="0"/>
              </a:spcBef>
              <a:spcAft>
                <a:spcPts val="0"/>
              </a:spcAft>
              <a:buClrTx/>
              <a:buNone/>
              <a:defRPr/>
            </a:pPr>
            <a:endParaRPr lang="en-US" dirty="0"/>
          </a:p>
          <a:p>
            <a:pPr marL="0" indent="0" algn="ctr">
              <a:spcBef>
                <a:spcPts val="0"/>
              </a:spcBef>
              <a:spcAft>
                <a:spcPts val="0"/>
              </a:spcAft>
              <a:buClrTx/>
              <a:buNone/>
              <a:defRPr/>
            </a:pPr>
            <a:r>
              <a:rPr lang="it-IT" b="1" u="sng" dirty="0">
                <a:hlinkClick r:id="rId6"/>
              </a:rPr>
              <a:t>https://www.youtube.com/watch?v=kLpzLHj-RzE&amp;t=53s</a:t>
            </a:r>
            <a:r>
              <a:rPr lang="it-IT" dirty="0"/>
              <a:t> - </a:t>
            </a:r>
            <a:r>
              <a:rPr lang="it-IT" b="1" dirty="0"/>
              <a:t>Ciclo mestruale: le false credenze (</a:t>
            </a:r>
            <a:r>
              <a:rPr lang="it-IT" b="1" dirty="0" err="1"/>
              <a:t>Italian</a:t>
            </a:r>
            <a:r>
              <a:rPr lang="it-IT" b="1" dirty="0"/>
              <a:t>)</a:t>
            </a:r>
            <a:endParaRPr lang="en-GB" b="1" dirty="0"/>
          </a:p>
          <a:p>
            <a:pPr marL="0" indent="0" algn="just">
              <a:lnSpc>
                <a:spcPct val="120000"/>
              </a:lnSpc>
              <a:buNone/>
            </a:pPr>
            <a:endParaRPr lang="en-US" dirty="0"/>
          </a:p>
        </p:txBody>
      </p:sp>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4025"/>
            <a:ext cx="11059692" cy="605096"/>
          </a:xfrm>
        </p:spPr>
        <p:txBody>
          <a:bodyPr/>
          <a:lstStyle/>
          <a:p>
            <a:pPr algn="ctr"/>
            <a:r>
              <a:rPr lang="it-IT" dirty="0" err="1"/>
              <a:t>Period</a:t>
            </a:r>
            <a:r>
              <a:rPr lang="it-IT" dirty="0"/>
              <a:t> Tracking Apps</a:t>
            </a:r>
            <a:endParaRPr lang="en-US" dirty="0"/>
          </a:p>
        </p:txBody>
      </p:sp>
      <p:sp>
        <p:nvSpPr>
          <p:cNvPr id="8" name="Ορθογώνιο 7">
            <a:extLst>
              <a:ext uri="{FF2B5EF4-FFF2-40B4-BE49-F238E27FC236}">
                <a16:creationId xmlns:a16="http://schemas.microsoft.com/office/drawing/2014/main" id="{5407D62C-7CB0-0A51-C867-A4EDBCA91486}"/>
              </a:ext>
            </a:extLst>
          </p:cNvPr>
          <p:cNvSpPr/>
          <p:nvPr/>
        </p:nvSpPr>
        <p:spPr>
          <a:xfrm>
            <a:off x="9752970" y="6394648"/>
            <a:ext cx="2411718" cy="276999"/>
          </a:xfrm>
          <a:prstGeom prst="rect">
            <a:avLst/>
          </a:prstGeom>
        </p:spPr>
        <p:txBody>
          <a:bodyPr wrap="square">
            <a:spAutoFit/>
          </a:bodyPr>
          <a:lstStyle/>
          <a:p>
            <a:pPr algn="r"/>
            <a:r>
              <a:rPr lang="en-US" sz="1200" dirty="0">
                <a:hlinkClick r:id="rId7"/>
              </a:rPr>
              <a:t>Source</a:t>
            </a:r>
            <a:r>
              <a:rPr lang="en-US" sz="1200" dirty="0"/>
              <a:t>| </a:t>
            </a:r>
            <a:r>
              <a:rPr lang="en-US" sz="1200" dirty="0">
                <a:hlinkClick r:id="rId8"/>
              </a:rPr>
              <a:t>Pixabay license</a:t>
            </a:r>
            <a:endParaRPr lang="en-US" sz="1200" dirty="0"/>
          </a:p>
        </p:txBody>
      </p:sp>
      <p:sp>
        <p:nvSpPr>
          <p:cNvPr id="2" name="Ορθογώνιο 7">
            <a:extLst>
              <a:ext uri="{FF2B5EF4-FFF2-40B4-BE49-F238E27FC236}">
                <a16:creationId xmlns:a16="http://schemas.microsoft.com/office/drawing/2014/main" id="{60C69E45-57D4-9C3B-69EF-B709C937E49B}"/>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Menstrual Cycle and Contraception Methods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819429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4025"/>
            <a:ext cx="11059692" cy="605096"/>
          </a:xfrm>
        </p:spPr>
        <p:txBody>
          <a:bodyPr/>
          <a:lstStyle/>
          <a:p>
            <a:r>
              <a:rPr lang="it-IT" dirty="0" err="1"/>
              <a:t>Reasons</a:t>
            </a:r>
            <a:r>
              <a:rPr lang="it-IT" dirty="0"/>
              <a:t> to use </a:t>
            </a:r>
            <a:r>
              <a:rPr lang="it-IT" dirty="0" err="1"/>
              <a:t>Period</a:t>
            </a:r>
            <a:r>
              <a:rPr lang="it-IT" dirty="0"/>
              <a:t> Tracking Apps</a:t>
            </a:r>
            <a:endParaRPr lang="en-US" dirty="0"/>
          </a:p>
        </p:txBody>
      </p:sp>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747547" y="1469571"/>
            <a:ext cx="5881854" cy="4800600"/>
          </a:xfrm>
        </p:spPr>
        <p:txBody>
          <a:bodyPr>
            <a:normAutofit fontScale="85000" lnSpcReduction="20000"/>
          </a:bodyPr>
          <a:lstStyle/>
          <a:p>
            <a:pPr marL="0" indent="0">
              <a:buNone/>
            </a:pPr>
            <a:r>
              <a:rPr lang="en-US" dirty="0"/>
              <a:t>Period trackers are used for a number of reasons, including:</a:t>
            </a:r>
          </a:p>
          <a:p>
            <a:pPr marL="0" indent="0">
              <a:buNone/>
            </a:pPr>
            <a:endParaRPr lang="en-US" dirty="0"/>
          </a:p>
          <a:p>
            <a:pPr fontAlgn="base">
              <a:lnSpc>
                <a:spcPct val="120000"/>
              </a:lnSpc>
            </a:pPr>
            <a:r>
              <a:rPr lang="en-US" dirty="0"/>
              <a:t>Trying to have a baby;</a:t>
            </a:r>
          </a:p>
          <a:p>
            <a:pPr fontAlgn="base">
              <a:lnSpc>
                <a:spcPct val="120000"/>
              </a:lnSpc>
            </a:pPr>
            <a:r>
              <a:rPr lang="en-US" b="1" u="sng" dirty="0"/>
              <a:t>Trying to avoid having a baby</a:t>
            </a:r>
            <a:r>
              <a:rPr lang="en-US" dirty="0"/>
              <a:t>;</a:t>
            </a:r>
            <a:endParaRPr lang="en-US" b="1" dirty="0"/>
          </a:p>
          <a:p>
            <a:pPr fontAlgn="base">
              <a:lnSpc>
                <a:spcPct val="120000"/>
              </a:lnSpc>
            </a:pPr>
            <a:r>
              <a:rPr lang="en-US" dirty="0"/>
              <a:t>Tracking symptoms of conditions such as PCOS (polycystic ovary syndrome) or PMT (premenstrual tension);</a:t>
            </a:r>
          </a:p>
          <a:p>
            <a:pPr fontAlgn="base">
              <a:lnSpc>
                <a:spcPct val="120000"/>
              </a:lnSpc>
            </a:pPr>
            <a:r>
              <a:rPr lang="en-US" dirty="0"/>
              <a:t>Tracking changes to a woman’s periods during the perimenopause; </a:t>
            </a:r>
          </a:p>
          <a:p>
            <a:pPr fontAlgn="base">
              <a:lnSpc>
                <a:spcPct val="120000"/>
              </a:lnSpc>
            </a:pPr>
            <a:r>
              <a:rPr lang="en-US" dirty="0"/>
              <a:t>Planning events such as holidays or weddings, when bleeding might be inconvenient.</a:t>
            </a:r>
          </a:p>
          <a:p>
            <a:pPr marL="0" indent="0" algn="just">
              <a:lnSpc>
                <a:spcPct val="120000"/>
              </a:lnSpc>
              <a:buNone/>
            </a:pPr>
            <a:endParaRPr lang="en-US" dirty="0"/>
          </a:p>
        </p:txBody>
      </p:sp>
      <p:pic>
        <p:nvPicPr>
          <p:cNvPr id="1026" name="Picture 2" descr="https://lh7-us.googleusercontent.com/hpbQN-Ak-g3CrxfkuP5qrItOsHpYLzMr4iGlyfyEYNNNuELx4Ur_VnlRG5zHBgl-qwh67ImKD1uq1wKpI3GrBQoXN5m6UaYrEU_0hfvppDRTp342t8-BOOAe7ZSlOqp33mnkupesSfC72143brS9Gg=s2048">
            <a:extLst>
              <a:ext uri="{FF2B5EF4-FFF2-40B4-BE49-F238E27FC236}">
                <a16:creationId xmlns:a16="http://schemas.microsoft.com/office/drawing/2014/main" id="{5110AD44-CF62-49C8-A82D-DE39D15AD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771" y="684026"/>
            <a:ext cx="1674294" cy="1674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7-us.googleusercontent.com/B8iHoKynLjJGE9maux8fwUvTuq44i54SrgPSfyMgKaKgFVIPMe_wu-lCCusuLQ9SnMz0_VLj9hxv_qFj7oTfxXaVNCwp1f3gGhyLGzqn4tQZxS_3uK3lU4ZU3LnV0MfxDFjy0BfYfDJcD4mtcpZqLw=s2048">
            <a:extLst>
              <a:ext uri="{FF2B5EF4-FFF2-40B4-BE49-F238E27FC236}">
                <a16:creationId xmlns:a16="http://schemas.microsoft.com/office/drawing/2014/main" id="{C2EEAF67-0BE7-4456-92EE-E312C7D49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0332" y="2616506"/>
            <a:ext cx="1536994"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7-us.googleusercontent.com/UCcCSbNC-KgVUx06RzjUhJGC5dJNvxqZ7bhuiCMTC6vjMgxHdUdNDSqdSh7R2tbKNg80QCKce9tU3_K3ts5Znp2ok9F6RTp84n-Jax4YJdtyVj4vh6y-5AKe6r3ro-zLosZQrHUfZuQU7lpfdmGLDQ=s2048">
            <a:extLst>
              <a:ext uri="{FF2B5EF4-FFF2-40B4-BE49-F238E27FC236}">
                <a16:creationId xmlns:a16="http://schemas.microsoft.com/office/drawing/2014/main" id="{69B88C8C-8096-444B-876A-6353A6A028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7381" y="752676"/>
            <a:ext cx="1536994"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7-us.googleusercontent.com/10em8wPR46lONeC9RP1sya2U33bS_7avnqyPZnXeFrKM15XsGjkmCMJB_-7Aan_mJQ_qL4FRo9lFsizQkA3MLxDU2qeCNygJizmnANYyNVaPvo4mDl2sAsjZ3ID6coMpX_8W1CkoSBZGtjbCl1NLpg=s2048">
            <a:extLst>
              <a:ext uri="{FF2B5EF4-FFF2-40B4-BE49-F238E27FC236}">
                <a16:creationId xmlns:a16="http://schemas.microsoft.com/office/drawing/2014/main" id="{E7C6BAA6-AAB9-4A39-90F8-0995174AB6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5568" y="2616506"/>
            <a:ext cx="1536994"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7-us.googleusercontent.com/XcWDOYa1-96ZthGluPiZ8N84E_j5rop3NUJKwcDNWBwLRWbdO1LZ-AqaBPobFcWoGi9ody94YaLIvWkn6ryL_G1lu1VMgPeFUpgllydWDZKdV98hsZ106xfDDqhX2GINvAfw42DB_Rlo2LewUKRmjA=s2048">
            <a:extLst>
              <a:ext uri="{FF2B5EF4-FFF2-40B4-BE49-F238E27FC236}">
                <a16:creationId xmlns:a16="http://schemas.microsoft.com/office/drawing/2014/main" id="{2B0976A7-1F41-4990-9D37-0766A2E3F9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7071" y="4480337"/>
            <a:ext cx="1536994"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7-us.googleusercontent.com/bDi5a5OZxdoQjlehFM8Br0CdLIWyM0vGWeHTFnoUkp43Vd8-9TqyGnygncDzycQkh_ftjstxC4Tb3rGpmiVnT2M2m8uRxKC-avU_w-AgSbg9zxuKoq34CS3fzpcvzdg1HgqSYzc8Z1UA71GUgAOQKw=s2048">
            <a:extLst>
              <a:ext uri="{FF2B5EF4-FFF2-40B4-BE49-F238E27FC236}">
                <a16:creationId xmlns:a16="http://schemas.microsoft.com/office/drawing/2014/main" id="{04744B46-84E0-4813-8893-C3A1A10A92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53185" y="4436927"/>
            <a:ext cx="1674294" cy="167429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0E6900D6-C250-E0DE-9E6C-E9BF54EA7166}"/>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Menstrual Cycle and Contraception Methods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960349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1205289"/>
            <a:ext cx="11059692" cy="605096"/>
          </a:xfrm>
        </p:spPr>
        <p:txBody>
          <a:bodyPr>
            <a:normAutofit/>
          </a:bodyPr>
          <a:lstStyle/>
          <a:p>
            <a:r>
              <a:rPr lang="it-IT" dirty="0" err="1"/>
              <a:t>Contraception</a:t>
            </a:r>
            <a:endParaRPr lang="en-US" dirty="0">
              <a:solidFill>
                <a:srgbClr val="C00000"/>
              </a:solidFill>
            </a:endParaRPr>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66154" y="2076226"/>
            <a:ext cx="10689771" cy="4302262"/>
          </a:xfrm>
        </p:spPr>
        <p:txBody>
          <a:bodyPr>
            <a:normAutofit lnSpcReduction="10000"/>
          </a:bodyPr>
          <a:lstStyle/>
          <a:p>
            <a:pPr marL="0" indent="0" algn="ctr">
              <a:spcAft>
                <a:spcPts val="1200"/>
              </a:spcAft>
              <a:buNone/>
            </a:pPr>
            <a:r>
              <a:rPr lang="en-US" sz="2800" b="1" dirty="0"/>
              <a:t>Use of methods or devices to prevent unintended pregnancy.</a:t>
            </a:r>
          </a:p>
          <a:p>
            <a:pPr marL="0" indent="0" algn="just">
              <a:spcAft>
                <a:spcPts val="1200"/>
              </a:spcAft>
              <a:buNone/>
            </a:pPr>
            <a:r>
              <a:rPr lang="en-US" dirty="0"/>
              <a:t>Contraceptive information and services are fundamental to the health and human rights of all individuals. The prevention of unintended pregnancies helps to lower maternal ill-health and the number of pregnancy-related deaths.</a:t>
            </a:r>
          </a:p>
          <a:p>
            <a:pPr marL="0" indent="0" algn="just">
              <a:spcAft>
                <a:spcPts val="1200"/>
              </a:spcAft>
              <a:buNone/>
            </a:pPr>
            <a:r>
              <a:rPr lang="en-US" dirty="0"/>
              <a:t>By reducing rates of unintended pregnancies, contraception also reduces the need for unsafe abortion and reduces HIV transmission from mothers to newborns. This can also benefit the education of girls and create opportunities for women to participate more fully in society, including paid employment.</a:t>
            </a:r>
          </a:p>
          <a:p>
            <a:pPr marL="0" indent="0" algn="just">
              <a:spcAft>
                <a:spcPts val="1200"/>
              </a:spcAft>
              <a:buNone/>
            </a:pPr>
            <a:r>
              <a:rPr lang="en-US" dirty="0"/>
              <a:t>Therefore, contraception is a component of general, sexual and reproductive health and helps one fully live her/his sexual life without worries and to responsibly manage fertility.</a:t>
            </a:r>
          </a:p>
          <a:p>
            <a:pPr marL="0" indent="0" algn="just">
              <a:spcAft>
                <a:spcPts val="1200"/>
              </a:spcAft>
              <a:buNone/>
            </a:pPr>
            <a:endParaRPr lang="en-US" b="1" dirty="0"/>
          </a:p>
        </p:txBody>
      </p:sp>
      <p:sp>
        <p:nvSpPr>
          <p:cNvPr id="2" name="Ορθογώνιο 7">
            <a:extLst>
              <a:ext uri="{FF2B5EF4-FFF2-40B4-BE49-F238E27FC236}">
                <a16:creationId xmlns:a16="http://schemas.microsoft.com/office/drawing/2014/main" id="{97970884-528E-7A5C-4164-F0A7D1591766}"/>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Menstrual Cycle and Contraception Methods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596490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394636"/>
            <a:ext cx="11059692" cy="605096"/>
          </a:xfrm>
        </p:spPr>
        <p:txBody>
          <a:bodyPr>
            <a:normAutofit/>
          </a:bodyPr>
          <a:lstStyle/>
          <a:p>
            <a:r>
              <a:rPr lang="it-IT" dirty="0"/>
              <a:t>Methods of Contraception</a:t>
            </a:r>
            <a:endParaRPr lang="en-US" dirty="0">
              <a:solidFill>
                <a:srgbClr val="C00000"/>
              </a:solidFill>
            </a:endParaRPr>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66154" y="999732"/>
            <a:ext cx="10689771" cy="2074084"/>
          </a:xfrm>
        </p:spPr>
        <p:txBody>
          <a:bodyPr>
            <a:normAutofit lnSpcReduction="10000"/>
          </a:bodyPr>
          <a:lstStyle/>
          <a:p>
            <a:pPr marL="0" indent="0" algn="ctr">
              <a:spcAft>
                <a:spcPts val="1200"/>
              </a:spcAft>
              <a:buNone/>
            </a:pPr>
            <a:r>
              <a:rPr lang="en-US" b="1" u="sng" dirty="0"/>
              <a:t>Period Tracking Apps by themselves are not safe contraception methods.</a:t>
            </a:r>
          </a:p>
          <a:p>
            <a:pPr marL="0" indent="0" algn="just">
              <a:spcAft>
                <a:spcPts val="1200"/>
              </a:spcAft>
              <a:buNone/>
            </a:pPr>
            <a:r>
              <a:rPr lang="en-US" dirty="0"/>
              <a:t>There are many different types of contraception, with varying rates of effectiveness depending on correct usage. Some methods may be obtained over the counter, others may require medical advice or even surgical intervention. Health care providers play an important role in helping people find and use a method that is both effective and acceptable.</a:t>
            </a:r>
          </a:p>
          <a:p>
            <a:pPr marL="0" indent="0" fontAlgn="base">
              <a:buNone/>
            </a:pPr>
            <a:endParaRPr lang="en-US" b="1" dirty="0"/>
          </a:p>
        </p:txBody>
      </p:sp>
      <p:sp>
        <p:nvSpPr>
          <p:cNvPr id="5" name="Rettangolo 4">
            <a:extLst>
              <a:ext uri="{FF2B5EF4-FFF2-40B4-BE49-F238E27FC236}">
                <a16:creationId xmlns:a16="http://schemas.microsoft.com/office/drawing/2014/main" id="{495989C4-8188-4CDC-8427-09AD1E9F2725}"/>
              </a:ext>
            </a:extLst>
          </p:cNvPr>
          <p:cNvSpPr/>
          <p:nvPr/>
        </p:nvSpPr>
        <p:spPr>
          <a:xfrm>
            <a:off x="566154" y="2833786"/>
            <a:ext cx="5529846" cy="3785652"/>
          </a:xfrm>
          <a:prstGeom prst="rect">
            <a:avLst/>
          </a:prstGeom>
        </p:spPr>
        <p:txBody>
          <a:bodyPr wrap="square">
            <a:spAutoFit/>
          </a:bodyPr>
          <a:lstStyle/>
          <a:p>
            <a:pPr marL="228600" lvl="0" indent="-228600" fontAlgn="base">
              <a:spcBef>
                <a:spcPts val="600"/>
              </a:spcBef>
              <a:spcAft>
                <a:spcPts val="600"/>
              </a:spcAft>
              <a:buClr>
                <a:srgbClr val="C01E24"/>
              </a:buClr>
              <a:buFont typeface="Wingdings" panose="05000000000000000000" pitchFamily="2" charset="2"/>
              <a:buChar char="§"/>
            </a:pPr>
            <a:r>
              <a:rPr lang="en-US" sz="2000" b="1" dirty="0">
                <a:solidFill>
                  <a:prstClr val="black"/>
                </a:solidFill>
              </a:rPr>
              <a:t>Hormonal Contraception: </a:t>
            </a:r>
            <a:r>
              <a:rPr lang="en-US" sz="2000" dirty="0">
                <a:solidFill>
                  <a:prstClr val="black"/>
                </a:solidFill>
              </a:rPr>
              <a:t>Usually oral </a:t>
            </a:r>
            <a:r>
              <a:rPr lang="en-US" sz="2000" b="1" dirty="0">
                <a:solidFill>
                  <a:prstClr val="black"/>
                </a:solidFill>
              </a:rPr>
              <a:t>pills or implants</a:t>
            </a:r>
            <a:r>
              <a:rPr lang="en-US" sz="2000" dirty="0">
                <a:solidFill>
                  <a:prstClr val="black"/>
                </a:solidFill>
              </a:rPr>
              <a:t>, </a:t>
            </a:r>
            <a:r>
              <a:rPr lang="en-US" sz="2000" b="1" dirty="0">
                <a:solidFill>
                  <a:prstClr val="black"/>
                </a:solidFill>
              </a:rPr>
              <a:t>patches</a:t>
            </a:r>
            <a:r>
              <a:rPr lang="en-US" sz="2000" dirty="0">
                <a:solidFill>
                  <a:prstClr val="black"/>
                </a:solidFill>
              </a:rPr>
              <a:t> or </a:t>
            </a:r>
            <a:r>
              <a:rPr lang="en-US" sz="2000" b="1" dirty="0">
                <a:solidFill>
                  <a:prstClr val="black"/>
                </a:solidFill>
              </a:rPr>
              <a:t>vaginal rings</a:t>
            </a:r>
            <a:r>
              <a:rPr lang="en-US" sz="2000" dirty="0">
                <a:solidFill>
                  <a:prstClr val="black"/>
                </a:solidFill>
              </a:rPr>
              <a:t>. These release small amounts of one or more hormones which prevent ovulation.</a:t>
            </a:r>
            <a:endParaRPr lang="en-US" sz="2000" b="1" dirty="0">
              <a:solidFill>
                <a:prstClr val="black"/>
              </a:solidFill>
            </a:endParaRPr>
          </a:p>
          <a:p>
            <a:pPr marL="228600" lvl="0" indent="-228600" algn="just" fontAlgn="base">
              <a:spcBef>
                <a:spcPts val="600"/>
              </a:spcBef>
              <a:spcAft>
                <a:spcPts val="600"/>
              </a:spcAft>
              <a:buClr>
                <a:srgbClr val="C01E24"/>
              </a:buClr>
              <a:buFont typeface="Wingdings" panose="05000000000000000000" pitchFamily="2" charset="2"/>
              <a:buChar char="§"/>
            </a:pPr>
            <a:r>
              <a:rPr lang="en-US" sz="2000" b="1" dirty="0">
                <a:solidFill>
                  <a:prstClr val="black"/>
                </a:solidFill>
              </a:rPr>
              <a:t>“Barrier” or Mechanical Contraception: </a:t>
            </a:r>
            <a:r>
              <a:rPr lang="en-US" sz="2000" dirty="0">
                <a:solidFill>
                  <a:prstClr val="black"/>
                </a:solidFill>
              </a:rPr>
              <a:t>Male condoms, Female </a:t>
            </a:r>
            <a:r>
              <a:rPr lang="en-US" sz="2000" b="1" dirty="0">
                <a:solidFill>
                  <a:prstClr val="black"/>
                </a:solidFill>
              </a:rPr>
              <a:t>condoms</a:t>
            </a:r>
            <a:r>
              <a:rPr lang="en-US" sz="2000" dirty="0">
                <a:solidFill>
                  <a:prstClr val="black"/>
                </a:solidFill>
              </a:rPr>
              <a:t>, Contraceptive </a:t>
            </a:r>
            <a:r>
              <a:rPr lang="en-US" sz="2000" b="1" dirty="0">
                <a:solidFill>
                  <a:prstClr val="black"/>
                </a:solidFill>
              </a:rPr>
              <a:t>diaphragm</a:t>
            </a:r>
            <a:r>
              <a:rPr lang="en-US" sz="2000" dirty="0">
                <a:solidFill>
                  <a:prstClr val="black"/>
                </a:solidFill>
              </a:rPr>
              <a:t> or cap, </a:t>
            </a:r>
            <a:r>
              <a:rPr lang="en-US" sz="2000" b="1" dirty="0">
                <a:solidFill>
                  <a:prstClr val="black"/>
                </a:solidFill>
              </a:rPr>
              <a:t>Intrauterine devices</a:t>
            </a:r>
            <a:r>
              <a:rPr lang="en-US" sz="2000" dirty="0">
                <a:solidFill>
                  <a:prstClr val="black"/>
                </a:solidFill>
              </a:rPr>
              <a:t> (IUDs)</a:t>
            </a:r>
            <a:endParaRPr lang="en-US" sz="2000" b="1" dirty="0">
              <a:solidFill>
                <a:prstClr val="black"/>
              </a:solidFill>
            </a:endParaRPr>
          </a:p>
          <a:p>
            <a:pPr marL="228600" lvl="0" indent="-228600" algn="just" fontAlgn="base">
              <a:spcBef>
                <a:spcPts val="600"/>
              </a:spcBef>
              <a:spcAft>
                <a:spcPts val="600"/>
              </a:spcAft>
              <a:buClr>
                <a:srgbClr val="C01E24"/>
              </a:buClr>
              <a:buFont typeface="Wingdings" panose="05000000000000000000" pitchFamily="2" charset="2"/>
              <a:buChar char="§"/>
            </a:pPr>
            <a:r>
              <a:rPr lang="en-US" sz="2000" b="1" dirty="0">
                <a:solidFill>
                  <a:prstClr val="black"/>
                </a:solidFill>
              </a:rPr>
              <a:t>Emergency Contraception: </a:t>
            </a:r>
            <a:r>
              <a:rPr lang="en-US" sz="2000" dirty="0">
                <a:solidFill>
                  <a:prstClr val="black"/>
                </a:solidFill>
              </a:rPr>
              <a:t>It is possible to prevent pregnancy after unprotected sex or if contraception has failed, either with a pill or with an IUD. There is a five-day window for this. </a:t>
            </a:r>
            <a:endParaRPr lang="it-IT" sz="2000" dirty="0"/>
          </a:p>
        </p:txBody>
      </p:sp>
      <p:pic>
        <p:nvPicPr>
          <p:cNvPr id="6" name="Immagine 5">
            <a:extLst>
              <a:ext uri="{FF2B5EF4-FFF2-40B4-BE49-F238E27FC236}">
                <a16:creationId xmlns:a16="http://schemas.microsoft.com/office/drawing/2014/main" id="{74D3FC11-A1FD-4546-AA3A-2C3B51115C60}"/>
              </a:ext>
            </a:extLst>
          </p:cNvPr>
          <p:cNvPicPr>
            <a:picLocks noChangeAspect="1"/>
          </p:cNvPicPr>
          <p:nvPr/>
        </p:nvPicPr>
        <p:blipFill>
          <a:blip r:embed="rId3"/>
          <a:stretch>
            <a:fillRect/>
          </a:stretch>
        </p:blipFill>
        <p:spPr>
          <a:xfrm>
            <a:off x="6560467" y="3073816"/>
            <a:ext cx="5379986" cy="3459331"/>
          </a:xfrm>
          <a:prstGeom prst="rect">
            <a:avLst/>
          </a:prstGeom>
        </p:spPr>
      </p:pic>
      <p:sp>
        <p:nvSpPr>
          <p:cNvPr id="11" name="Ορθογώνιο 7">
            <a:extLst>
              <a:ext uri="{FF2B5EF4-FFF2-40B4-BE49-F238E27FC236}">
                <a16:creationId xmlns:a16="http://schemas.microsoft.com/office/drawing/2014/main" id="{6D9E6BF4-0F14-4439-9D4A-2BC3D4841972}"/>
              </a:ext>
            </a:extLst>
          </p:cNvPr>
          <p:cNvSpPr/>
          <p:nvPr/>
        </p:nvSpPr>
        <p:spPr>
          <a:xfrm>
            <a:off x="9728829" y="6533147"/>
            <a:ext cx="2411718" cy="276999"/>
          </a:xfrm>
          <a:prstGeom prst="rect">
            <a:avLst/>
          </a:prstGeom>
        </p:spPr>
        <p:txBody>
          <a:bodyPr wrap="square">
            <a:spAutoFit/>
          </a:bodyPr>
          <a:lstStyle/>
          <a:p>
            <a:pPr algn="r"/>
            <a:r>
              <a:rPr lang="en-US" sz="1200" dirty="0">
                <a:hlinkClick r:id="rId4"/>
              </a:rPr>
              <a:t>Source</a:t>
            </a:r>
            <a:r>
              <a:rPr lang="en-US" sz="1200" dirty="0"/>
              <a:t>|</a:t>
            </a:r>
          </a:p>
        </p:txBody>
      </p:sp>
      <p:sp>
        <p:nvSpPr>
          <p:cNvPr id="2" name="Ορθογώνιο 7">
            <a:extLst>
              <a:ext uri="{FF2B5EF4-FFF2-40B4-BE49-F238E27FC236}">
                <a16:creationId xmlns:a16="http://schemas.microsoft.com/office/drawing/2014/main" id="{27B3647A-D3A9-C129-D96F-681EFB83BA74}"/>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Menstrual Cycle and Contraception Methods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61406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2" y="92088"/>
            <a:ext cx="11059692" cy="605096"/>
          </a:xfrm>
        </p:spPr>
        <p:txBody>
          <a:bodyPr>
            <a:normAutofit/>
          </a:bodyPr>
          <a:lstStyle/>
          <a:p>
            <a:pPr algn="ctr"/>
            <a:r>
              <a:rPr lang="it-IT" dirty="0" err="1"/>
              <a:t>Period</a:t>
            </a:r>
            <a:r>
              <a:rPr lang="it-IT" dirty="0"/>
              <a:t> Tracking Apps</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658508041"/>
              </p:ext>
            </p:extLst>
          </p:nvPr>
        </p:nvGraphicFramePr>
        <p:xfrm>
          <a:off x="566154" y="697184"/>
          <a:ext cx="11059690" cy="5913033"/>
        </p:xfrm>
        <a:graphic>
          <a:graphicData uri="http://schemas.openxmlformats.org/drawingml/2006/table">
            <a:tbl>
              <a:tblPr firstRow="1" bandRow="1">
                <a:tableStyleId>{5C22544A-7EE6-4342-B048-85BDC9FD1C3A}</a:tableStyleId>
              </a:tblPr>
              <a:tblGrid>
                <a:gridCol w="1610991">
                  <a:extLst>
                    <a:ext uri="{9D8B030D-6E8A-4147-A177-3AD203B41FA5}">
                      <a16:colId xmlns:a16="http://schemas.microsoft.com/office/drawing/2014/main" val="662343082"/>
                    </a:ext>
                  </a:extLst>
                </a:gridCol>
                <a:gridCol w="1045027">
                  <a:extLst>
                    <a:ext uri="{9D8B030D-6E8A-4147-A177-3AD203B41FA5}">
                      <a16:colId xmlns:a16="http://schemas.microsoft.com/office/drawing/2014/main" val="1987263671"/>
                    </a:ext>
                  </a:extLst>
                </a:gridCol>
                <a:gridCol w="1240972">
                  <a:extLst>
                    <a:ext uri="{9D8B030D-6E8A-4147-A177-3AD203B41FA5}">
                      <a16:colId xmlns:a16="http://schemas.microsoft.com/office/drawing/2014/main" val="2436129657"/>
                    </a:ext>
                  </a:extLst>
                </a:gridCol>
                <a:gridCol w="2264228">
                  <a:extLst>
                    <a:ext uri="{9D8B030D-6E8A-4147-A177-3AD203B41FA5}">
                      <a16:colId xmlns:a16="http://schemas.microsoft.com/office/drawing/2014/main" val="290924506"/>
                    </a:ext>
                  </a:extLst>
                </a:gridCol>
                <a:gridCol w="4898472">
                  <a:extLst>
                    <a:ext uri="{9D8B030D-6E8A-4147-A177-3AD203B41FA5}">
                      <a16:colId xmlns:a16="http://schemas.microsoft.com/office/drawing/2014/main" val="2740814280"/>
                    </a:ext>
                  </a:extLst>
                </a:gridCol>
              </a:tblGrid>
              <a:tr h="623682">
                <a:tc>
                  <a:txBody>
                    <a:bodyPr/>
                    <a:lstStyle/>
                    <a:p>
                      <a:r>
                        <a:rPr lang="it-IT" dirty="0"/>
                        <a:t>Name</a:t>
                      </a:r>
                    </a:p>
                  </a:txBody>
                  <a:tcPr/>
                </a:tc>
                <a:tc>
                  <a:txBody>
                    <a:bodyPr/>
                    <a:lstStyle/>
                    <a:p>
                      <a:r>
                        <a:rPr lang="it-IT" dirty="0"/>
                        <a:t>Cost</a:t>
                      </a:r>
                    </a:p>
                  </a:txBody>
                  <a:tcPr/>
                </a:tc>
                <a:tc>
                  <a:txBody>
                    <a:bodyPr/>
                    <a:lstStyle/>
                    <a:p>
                      <a:r>
                        <a:rPr lang="it-IT" dirty="0"/>
                        <a:t>Available on</a:t>
                      </a:r>
                    </a:p>
                  </a:txBody>
                  <a:tcPr/>
                </a:tc>
                <a:tc>
                  <a:txBody>
                    <a:bodyPr/>
                    <a:lstStyle/>
                    <a:p>
                      <a:r>
                        <a:rPr lang="it-IT" dirty="0"/>
                        <a:t>Link</a:t>
                      </a:r>
                    </a:p>
                  </a:txBody>
                  <a:tcPr/>
                </a:tc>
                <a:tc>
                  <a:txBody>
                    <a:bodyPr/>
                    <a:lstStyle/>
                    <a:p>
                      <a:r>
                        <a:rPr lang="it-IT" dirty="0"/>
                        <a:t>Description</a:t>
                      </a:r>
                    </a:p>
                  </a:txBody>
                  <a:tcPr/>
                </a:tc>
                <a:extLst>
                  <a:ext uri="{0D108BD9-81ED-4DB2-BD59-A6C34878D82A}">
                    <a16:rowId xmlns:a16="http://schemas.microsoft.com/office/drawing/2014/main" val="1425105461"/>
                  </a:ext>
                </a:extLst>
              </a:tr>
              <a:tr h="623682">
                <a:tc>
                  <a:txBody>
                    <a:bodyPr/>
                    <a:lstStyle/>
                    <a:p>
                      <a:r>
                        <a:rPr lang="it-IT" sz="1800" b="0" i="0" u="none" strike="noStrike" kern="1200" dirty="0">
                          <a:solidFill>
                            <a:schemeClr val="dk1"/>
                          </a:solidFill>
                          <a:effectLst/>
                          <a:latin typeface="+mn-lt"/>
                          <a:ea typeface="+mn-ea"/>
                          <a:cs typeface="+mn-cs"/>
                        </a:rPr>
                        <a:t>Maya</a:t>
                      </a:r>
                      <a:endParaRPr lang="it-IT" dirty="0"/>
                    </a:p>
                  </a:txBody>
                  <a:tcPr/>
                </a:tc>
                <a:tc>
                  <a:txBody>
                    <a:bodyPr/>
                    <a:lstStyle/>
                    <a:p>
                      <a:r>
                        <a:rPr lang="it-IT" sz="1800" b="0" i="0" u="none" strike="noStrike" kern="1200" dirty="0">
                          <a:solidFill>
                            <a:schemeClr val="dk1"/>
                          </a:solidFill>
                          <a:effectLst/>
                          <a:latin typeface="+mn-lt"/>
                          <a:ea typeface="+mn-ea"/>
                          <a:cs typeface="+mn-cs"/>
                        </a:rPr>
                        <a:t>Free/Premium</a:t>
                      </a:r>
                      <a:endParaRPr lang="it-IT" dirty="0"/>
                    </a:p>
                  </a:txBody>
                  <a:tcPr/>
                </a:tc>
                <a:tc>
                  <a:txBody>
                    <a:bodyPr/>
                    <a:lstStyle/>
                    <a:p>
                      <a:r>
                        <a:rPr lang="it-IT" sz="1800" b="0" i="0" u="none" strike="noStrike" kern="1200" dirty="0">
                          <a:solidFill>
                            <a:schemeClr val="dk1"/>
                          </a:solidFill>
                          <a:effectLst/>
                          <a:latin typeface="+mn-lt"/>
                          <a:ea typeface="+mn-ea"/>
                          <a:cs typeface="+mn-cs"/>
                        </a:rPr>
                        <a:t>Android, IOS</a:t>
                      </a:r>
                      <a:endParaRPr lang="it-IT" dirty="0"/>
                    </a:p>
                  </a:txBody>
                  <a:tcPr/>
                </a:tc>
                <a:tc>
                  <a:txBody>
                    <a:bodyPr/>
                    <a:lstStyle/>
                    <a:p>
                      <a:r>
                        <a:rPr lang="it-IT" sz="1200" b="0" i="0" u="sng" kern="1200" dirty="0">
                          <a:solidFill>
                            <a:schemeClr val="dk1"/>
                          </a:solidFill>
                          <a:effectLst/>
                          <a:latin typeface="+mn-lt"/>
                          <a:ea typeface="+mn-ea"/>
                          <a:cs typeface="+mn-cs"/>
                          <a:hlinkClick r:id="rId3"/>
                        </a:rPr>
                        <a:t>https://www.maya.live/eng.html</a:t>
                      </a:r>
                      <a:endParaRPr lang="it-IT" sz="1200" dirty="0"/>
                    </a:p>
                  </a:txBody>
                  <a:tcPr/>
                </a:tc>
                <a:tc>
                  <a:txBody>
                    <a:bodyPr/>
                    <a:lstStyle/>
                    <a:p>
                      <a:pPr algn="just"/>
                      <a:r>
                        <a:rPr lang="en-US" sz="1800" b="0" i="0" kern="1200" dirty="0">
                          <a:solidFill>
                            <a:schemeClr val="dk1"/>
                          </a:solidFill>
                          <a:effectLst/>
                          <a:latin typeface="+mn-lt"/>
                          <a:ea typeface="+mn-ea"/>
                          <a:cs typeface="+mn-cs"/>
                        </a:rPr>
                        <a:t>Cycle and Health Tracking, Fertility Prediction, Pregnancy Tracking, Community for Women</a:t>
                      </a:r>
                      <a:endParaRPr lang="it-IT" dirty="0"/>
                    </a:p>
                  </a:txBody>
                  <a:tcPr/>
                </a:tc>
                <a:extLst>
                  <a:ext uri="{0D108BD9-81ED-4DB2-BD59-A6C34878D82A}">
                    <a16:rowId xmlns:a16="http://schemas.microsoft.com/office/drawing/2014/main" val="1789744796"/>
                  </a:ext>
                </a:extLst>
              </a:tr>
              <a:tr h="890975">
                <a:tc>
                  <a:txBody>
                    <a:bodyPr/>
                    <a:lstStyle/>
                    <a:p>
                      <a:r>
                        <a:rPr lang="it-IT" sz="1800" b="0" i="0" u="none" strike="noStrike" kern="1200" dirty="0" err="1">
                          <a:solidFill>
                            <a:schemeClr val="dk1"/>
                          </a:solidFill>
                          <a:effectLst/>
                          <a:latin typeface="+mn-lt"/>
                          <a:ea typeface="+mn-ea"/>
                          <a:cs typeface="+mn-cs"/>
                        </a:rPr>
                        <a:t>WomanLog</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Free/Premium</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200" b="0" i="0" u="sng" kern="1200" dirty="0">
                          <a:solidFill>
                            <a:schemeClr val="dk1"/>
                          </a:solidFill>
                          <a:effectLst/>
                          <a:latin typeface="+mn-lt"/>
                          <a:ea typeface="+mn-ea"/>
                          <a:cs typeface="+mn-cs"/>
                          <a:hlinkClick r:id="rId4"/>
                        </a:rPr>
                        <a:t>https://www.womanlog.com/apps/womanlog</a:t>
                      </a:r>
                      <a:endParaRPr lang="it-IT" sz="1200" dirty="0"/>
                    </a:p>
                  </a:txBody>
                  <a:tcPr/>
                </a:tc>
                <a:tc>
                  <a:txBody>
                    <a:bodyPr/>
                    <a:lstStyle/>
                    <a:p>
                      <a:pPr algn="just"/>
                      <a:r>
                        <a:rPr lang="en-US" sz="1800" b="0" i="0" kern="1200" dirty="0">
                          <a:solidFill>
                            <a:schemeClr val="dk1"/>
                          </a:solidFill>
                          <a:effectLst/>
                          <a:latin typeface="+mn-lt"/>
                          <a:ea typeface="+mn-ea"/>
                          <a:cs typeface="+mn-cs"/>
                        </a:rPr>
                        <a:t>Cycle Tracking, Fertility Prediction, Symptoms Tracking, Reminders</a:t>
                      </a:r>
                      <a:endParaRPr lang="it-IT" dirty="0"/>
                    </a:p>
                  </a:txBody>
                  <a:tcPr/>
                </a:tc>
                <a:extLst>
                  <a:ext uri="{0D108BD9-81ED-4DB2-BD59-A6C34878D82A}">
                    <a16:rowId xmlns:a16="http://schemas.microsoft.com/office/drawing/2014/main" val="780917226"/>
                  </a:ext>
                </a:extLst>
              </a:tr>
              <a:tr h="1425560">
                <a:tc>
                  <a:txBody>
                    <a:bodyPr/>
                    <a:lstStyle/>
                    <a:p>
                      <a:r>
                        <a:rPr lang="it-IT" dirty="0" err="1"/>
                        <a:t>Flo</a:t>
                      </a:r>
                      <a:endParaRPr lang="it-IT" dirty="0"/>
                    </a:p>
                  </a:txBody>
                  <a:tcPr/>
                </a:tc>
                <a:tc>
                  <a:txBody>
                    <a:bodyPr/>
                    <a:lstStyle/>
                    <a:p>
                      <a:r>
                        <a:rPr lang="en-US" sz="1800" b="0" i="0" u="none" strike="noStrike" kern="1200" dirty="0">
                          <a:solidFill>
                            <a:schemeClr val="dk1"/>
                          </a:solidFill>
                          <a:effectLst/>
                          <a:latin typeface="+mn-lt"/>
                          <a:ea typeface="+mn-ea"/>
                          <a:cs typeface="+mn-cs"/>
                        </a:rPr>
                        <a:t>Free (14 days)/Premium (2,75€/6,49€)</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200" b="0" i="0" u="sng" kern="1200" dirty="0">
                          <a:solidFill>
                            <a:schemeClr val="dk1"/>
                          </a:solidFill>
                          <a:effectLst/>
                          <a:latin typeface="+mn-lt"/>
                          <a:ea typeface="+mn-ea"/>
                          <a:cs typeface="+mn-cs"/>
                          <a:hlinkClick r:id="rId5"/>
                        </a:rPr>
                        <a:t>https://flo.health/product-tour/tracking-cycle</a:t>
                      </a:r>
                      <a:endParaRPr lang="it-IT" sz="1200" dirty="0"/>
                    </a:p>
                  </a:txBody>
                  <a:tcPr/>
                </a:tc>
                <a:tc>
                  <a:txBody>
                    <a:bodyPr/>
                    <a:lstStyle/>
                    <a:p>
                      <a:pPr algn="just"/>
                      <a:r>
                        <a:rPr lang="en-US" sz="1800" b="0" i="0" kern="1200" dirty="0">
                          <a:solidFill>
                            <a:schemeClr val="dk1"/>
                          </a:solidFill>
                          <a:effectLst/>
                          <a:latin typeface="+mn-lt"/>
                          <a:ea typeface="+mn-ea"/>
                          <a:cs typeface="+mn-cs"/>
                        </a:rPr>
                        <a:t>Cycle Tracking, Fertility Prediction, Pregnancy Tracking, Resources and articles</a:t>
                      </a:r>
                      <a:endParaRPr lang="it-IT" dirty="0"/>
                    </a:p>
                  </a:txBody>
                  <a:tcPr/>
                </a:tc>
                <a:extLst>
                  <a:ext uri="{0D108BD9-81ED-4DB2-BD59-A6C34878D82A}">
                    <a16:rowId xmlns:a16="http://schemas.microsoft.com/office/drawing/2014/main" val="3033871928"/>
                  </a:ext>
                </a:extLst>
              </a:tr>
              <a:tr h="623682">
                <a:tc>
                  <a:txBody>
                    <a:bodyPr/>
                    <a:lstStyle/>
                    <a:p>
                      <a:r>
                        <a:rPr lang="it-IT" dirty="0" err="1"/>
                        <a:t>Clue</a:t>
                      </a:r>
                      <a:endParaRPr lang="it-IT" dirty="0"/>
                    </a:p>
                  </a:txBody>
                  <a:tcPr/>
                </a:tc>
                <a:tc>
                  <a:txBody>
                    <a:bodyPr/>
                    <a:lstStyle/>
                    <a:p>
                      <a:r>
                        <a:rPr lang="it-IT" sz="1800" b="0" i="0" kern="1200" dirty="0">
                          <a:solidFill>
                            <a:schemeClr val="dk1"/>
                          </a:solidFill>
                          <a:effectLst/>
                          <a:latin typeface="+mn-lt"/>
                          <a:ea typeface="+mn-ea"/>
                          <a:cs typeface="+mn-cs"/>
                        </a:rPr>
                        <a:t>Free/Premium</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txBody>
                  <a:tcPr/>
                </a:tc>
                <a:tc>
                  <a:txBody>
                    <a:bodyPr/>
                    <a:lstStyle/>
                    <a:p>
                      <a:r>
                        <a:rPr lang="it-IT" sz="1200" b="0" i="0" u="sng" kern="1200" dirty="0">
                          <a:solidFill>
                            <a:schemeClr val="dk1"/>
                          </a:solidFill>
                          <a:effectLst/>
                          <a:latin typeface="+mn-lt"/>
                          <a:ea typeface="+mn-ea"/>
                          <a:cs typeface="+mn-cs"/>
                          <a:hlinkClick r:id="rId6"/>
                        </a:rPr>
                        <a:t>https://helloclue.com/</a:t>
                      </a:r>
                      <a:endParaRPr lang="it-IT" sz="1200" dirty="0"/>
                    </a:p>
                  </a:txBody>
                  <a:tcPr/>
                </a:tc>
                <a:tc>
                  <a:txBody>
                    <a:bodyPr/>
                    <a:lstStyle/>
                    <a:p>
                      <a:pPr algn="just"/>
                      <a:r>
                        <a:rPr lang="en-US" sz="1800" b="0" i="0" kern="1200" dirty="0">
                          <a:solidFill>
                            <a:schemeClr val="dk1"/>
                          </a:solidFill>
                          <a:effectLst/>
                          <a:latin typeface="+mn-lt"/>
                          <a:ea typeface="+mn-ea"/>
                          <a:cs typeface="+mn-cs"/>
                        </a:rPr>
                        <a:t>Cycle Tracking, Symptoms Tracking, Reminders, Fertility Prediction, Pregnancy Tracking</a:t>
                      </a:r>
                      <a:endParaRPr lang="it-IT" dirty="0"/>
                    </a:p>
                  </a:txBody>
                  <a:tcPr/>
                </a:tc>
                <a:extLst>
                  <a:ext uri="{0D108BD9-81ED-4DB2-BD59-A6C34878D82A}">
                    <a16:rowId xmlns:a16="http://schemas.microsoft.com/office/drawing/2014/main" val="1709038568"/>
                  </a:ext>
                </a:extLst>
              </a:tr>
              <a:tr h="890975">
                <a:tc>
                  <a:txBody>
                    <a:bodyPr/>
                    <a:lstStyle/>
                    <a:p>
                      <a:r>
                        <a:rPr lang="it-IT" sz="1800" b="0" i="0" kern="1200" dirty="0" err="1">
                          <a:solidFill>
                            <a:schemeClr val="dk1"/>
                          </a:solidFill>
                          <a:effectLst/>
                          <a:latin typeface="+mn-lt"/>
                          <a:ea typeface="+mn-ea"/>
                          <a:cs typeface="+mn-cs"/>
                        </a:rPr>
                        <a:t>Period</a:t>
                      </a:r>
                      <a:r>
                        <a:rPr lang="it-IT" sz="1800" b="0" i="0" kern="1200" dirty="0">
                          <a:solidFill>
                            <a:schemeClr val="dk1"/>
                          </a:solidFill>
                          <a:effectLst/>
                          <a:latin typeface="+mn-lt"/>
                          <a:ea typeface="+mn-ea"/>
                          <a:cs typeface="+mn-cs"/>
                        </a:rPr>
                        <a:t> </a:t>
                      </a:r>
                      <a:r>
                        <a:rPr lang="it-IT" sz="1800" b="0" i="0" kern="1200" dirty="0" err="1">
                          <a:solidFill>
                            <a:schemeClr val="dk1"/>
                          </a:solidFill>
                          <a:effectLst/>
                          <a:latin typeface="+mn-lt"/>
                          <a:ea typeface="+mn-ea"/>
                          <a:cs typeface="+mn-cs"/>
                        </a:rPr>
                        <a:t>Calendar</a:t>
                      </a:r>
                      <a:r>
                        <a:rPr lang="it-IT" sz="1800" b="0" i="0" kern="1200" dirty="0">
                          <a:solidFill>
                            <a:schemeClr val="dk1"/>
                          </a:solidFill>
                          <a:effectLst/>
                          <a:latin typeface="+mn-lt"/>
                          <a:ea typeface="+mn-ea"/>
                          <a:cs typeface="+mn-cs"/>
                        </a:rPr>
                        <a:t> </a:t>
                      </a:r>
                      <a:r>
                        <a:rPr lang="it-IT" sz="1800" b="0" i="0" kern="1200" dirty="0" err="1">
                          <a:solidFill>
                            <a:schemeClr val="dk1"/>
                          </a:solidFill>
                          <a:effectLst/>
                          <a:latin typeface="+mn-lt"/>
                          <a:ea typeface="+mn-ea"/>
                          <a:cs typeface="+mn-cs"/>
                        </a:rPr>
                        <a:t>Period</a:t>
                      </a:r>
                      <a:r>
                        <a:rPr lang="it-IT" sz="1800" b="0" i="0" kern="1200" dirty="0">
                          <a:solidFill>
                            <a:schemeClr val="dk1"/>
                          </a:solidFill>
                          <a:effectLst/>
                          <a:latin typeface="+mn-lt"/>
                          <a:ea typeface="+mn-ea"/>
                          <a:cs typeface="+mn-cs"/>
                        </a:rPr>
                        <a:t> Tracker</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kern="1200" dirty="0">
                          <a:solidFill>
                            <a:schemeClr val="dk1"/>
                          </a:solidFill>
                          <a:effectLst/>
                          <a:latin typeface="+mn-lt"/>
                          <a:ea typeface="+mn-ea"/>
                          <a:cs typeface="+mn-cs"/>
                        </a:rPr>
                        <a:t>Free/Premium</a:t>
                      </a:r>
                      <a:endParaRPr lang="it-IT" dirty="0"/>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a:t>
                      </a:r>
                      <a:endParaRPr lang="it-IT" dirty="0"/>
                    </a:p>
                    <a:p>
                      <a:endParaRPr lang="it-IT" dirty="0"/>
                    </a:p>
                  </a:txBody>
                  <a:tcPr/>
                </a:tc>
                <a:tc>
                  <a:txBody>
                    <a:bodyPr/>
                    <a:lstStyle/>
                    <a:p>
                      <a:r>
                        <a:rPr lang="it-IT" sz="1200" b="0" i="0" u="sng" kern="1200" dirty="0">
                          <a:solidFill>
                            <a:schemeClr val="dk1"/>
                          </a:solidFill>
                          <a:effectLst/>
                          <a:latin typeface="+mn-lt"/>
                          <a:ea typeface="+mn-ea"/>
                          <a:cs typeface="+mn-cs"/>
                          <a:hlinkClick r:id="rId7"/>
                        </a:rPr>
                        <a:t>https://play.google.com/store/apps/details?id=com.popularapp.periodcalendar&amp;hl=en&amp;gl=US</a:t>
                      </a:r>
                      <a:endParaRPr lang="it-IT" sz="1200" dirty="0"/>
                    </a:p>
                  </a:txBody>
                  <a:tcPr/>
                </a:tc>
                <a:tc>
                  <a:txBody>
                    <a:bodyPr/>
                    <a:lstStyle/>
                    <a:p>
                      <a:r>
                        <a:rPr lang="en-US" sz="1800" b="0" i="0" kern="1200" dirty="0">
                          <a:solidFill>
                            <a:schemeClr val="dk1"/>
                          </a:solidFill>
                          <a:effectLst/>
                          <a:latin typeface="+mn-lt"/>
                          <a:ea typeface="+mn-ea"/>
                          <a:cs typeface="+mn-cs"/>
                        </a:rPr>
                        <a:t>Cycle Tracking, Fertility Prediction, Symptoms and moods tracker, Reminders</a:t>
                      </a:r>
                      <a:endParaRPr lang="it-IT" dirty="0"/>
                    </a:p>
                  </a:txBody>
                  <a:tcPr/>
                </a:tc>
                <a:extLst>
                  <a:ext uri="{0D108BD9-81ED-4DB2-BD59-A6C34878D82A}">
                    <a16:rowId xmlns:a16="http://schemas.microsoft.com/office/drawing/2014/main" val="1441910145"/>
                  </a:ext>
                </a:extLst>
              </a:tr>
              <a:tr h="700953">
                <a:tc>
                  <a:txBody>
                    <a:bodyPr/>
                    <a:lstStyle/>
                    <a:p>
                      <a:r>
                        <a:rPr lang="it-IT" sz="1800" b="0" i="0" kern="1200" dirty="0">
                          <a:solidFill>
                            <a:schemeClr val="dk1"/>
                          </a:solidFill>
                          <a:effectLst/>
                          <a:latin typeface="+mn-lt"/>
                          <a:ea typeface="+mn-ea"/>
                          <a:cs typeface="+mn-cs"/>
                        </a:rPr>
                        <a:t>My </a:t>
                      </a:r>
                      <a:r>
                        <a:rPr lang="it-IT" sz="1800" b="0" i="0" kern="1200" dirty="0" err="1">
                          <a:solidFill>
                            <a:schemeClr val="dk1"/>
                          </a:solidFill>
                          <a:effectLst/>
                          <a:latin typeface="+mn-lt"/>
                          <a:ea typeface="+mn-ea"/>
                          <a:cs typeface="+mn-cs"/>
                        </a:rPr>
                        <a:t>Calendar</a:t>
                      </a:r>
                      <a:r>
                        <a:rPr lang="it-IT" sz="1800" b="0" i="0" kern="1200" dirty="0">
                          <a:solidFill>
                            <a:schemeClr val="dk1"/>
                          </a:solidFill>
                          <a:effectLst/>
                          <a:latin typeface="+mn-lt"/>
                          <a:ea typeface="+mn-ea"/>
                          <a:cs typeface="+mn-cs"/>
                        </a:rPr>
                        <a:t> </a:t>
                      </a:r>
                      <a:r>
                        <a:rPr lang="it-IT" sz="1800" b="0" i="0" kern="1200" dirty="0" err="1">
                          <a:solidFill>
                            <a:schemeClr val="dk1"/>
                          </a:solidFill>
                          <a:effectLst/>
                          <a:latin typeface="+mn-lt"/>
                          <a:ea typeface="+mn-ea"/>
                          <a:cs typeface="+mn-cs"/>
                        </a:rPr>
                        <a:t>Period</a:t>
                      </a:r>
                      <a:r>
                        <a:rPr lang="it-IT" sz="1800" b="0" i="0" kern="1200" dirty="0">
                          <a:solidFill>
                            <a:schemeClr val="dk1"/>
                          </a:solidFill>
                          <a:effectLst/>
                          <a:latin typeface="+mn-lt"/>
                          <a:ea typeface="+mn-ea"/>
                          <a:cs typeface="+mn-cs"/>
                        </a:rPr>
                        <a:t> Tracker</a:t>
                      </a:r>
                      <a:endParaRPr lang="it-IT" dirty="0"/>
                    </a:p>
                  </a:txBody>
                  <a:tcPr/>
                </a:tc>
                <a:tc>
                  <a:txBody>
                    <a:bodyPr/>
                    <a:lstStyle/>
                    <a:p>
                      <a:r>
                        <a:rPr lang="it-IT" sz="1800" b="0" i="0" kern="1200" dirty="0">
                          <a:solidFill>
                            <a:schemeClr val="dk1"/>
                          </a:solidFill>
                          <a:effectLst/>
                          <a:latin typeface="+mn-lt"/>
                          <a:ea typeface="+mn-ea"/>
                          <a:cs typeface="+mn-cs"/>
                        </a:rPr>
                        <a:t>Free/Premium</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txBody>
                  <a:tcPr/>
                </a:tc>
                <a:tc>
                  <a:txBody>
                    <a:bodyPr/>
                    <a:lstStyle/>
                    <a:p>
                      <a:r>
                        <a:rPr lang="it-IT" sz="1200" b="0" i="0" u="sng" kern="1200" dirty="0">
                          <a:solidFill>
                            <a:schemeClr val="dk1"/>
                          </a:solidFill>
                          <a:effectLst/>
                          <a:latin typeface="+mn-lt"/>
                          <a:ea typeface="+mn-ea"/>
                          <a:cs typeface="+mn-cs"/>
                          <a:hlinkClick r:id="rId8"/>
                        </a:rPr>
                        <a:t>https://simpleinnovation.us/</a:t>
                      </a:r>
                      <a:endParaRPr lang="it-IT" sz="1200" dirty="0"/>
                    </a:p>
                  </a:txBody>
                  <a:tcPr/>
                </a:tc>
                <a:tc>
                  <a:txBody>
                    <a:bodyPr/>
                    <a:lstStyle/>
                    <a:p>
                      <a:r>
                        <a:rPr lang="en-US" sz="1800" b="0" i="0" kern="1200" dirty="0">
                          <a:solidFill>
                            <a:schemeClr val="dk1"/>
                          </a:solidFill>
                          <a:effectLst/>
                          <a:latin typeface="+mn-lt"/>
                          <a:ea typeface="+mn-ea"/>
                          <a:cs typeface="+mn-cs"/>
                        </a:rPr>
                        <a:t>Cycle Tracking, Fertility Prediction, Symptoms and moods tracker, Reminders, Highly customizable</a:t>
                      </a:r>
                      <a:endParaRPr lang="it-IT" dirty="0"/>
                    </a:p>
                  </a:txBody>
                  <a:tcPr/>
                </a:tc>
                <a:extLst>
                  <a:ext uri="{0D108BD9-81ED-4DB2-BD59-A6C34878D82A}">
                    <a16:rowId xmlns:a16="http://schemas.microsoft.com/office/drawing/2014/main" val="4243739485"/>
                  </a:ext>
                </a:extLst>
              </a:tr>
            </a:tbl>
          </a:graphicData>
        </a:graphic>
      </p:graphicFrame>
      <p:sp>
        <p:nvSpPr>
          <p:cNvPr id="2" name="Ορθογώνιο 7">
            <a:extLst>
              <a:ext uri="{FF2B5EF4-FFF2-40B4-BE49-F238E27FC236}">
                <a16:creationId xmlns:a16="http://schemas.microsoft.com/office/drawing/2014/main" id="{086A3B05-C033-6634-FEB7-400B37036653}"/>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Menstrual Cycle and Contraception Methods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70756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505745"/>
            <a:ext cx="11059692" cy="605096"/>
          </a:xfrm>
        </p:spPr>
        <p:txBody>
          <a:bodyPr>
            <a:normAutofit/>
          </a:bodyPr>
          <a:lstStyle/>
          <a:p>
            <a:pPr algn="ctr"/>
            <a:r>
              <a:rPr lang="it-IT" dirty="0" err="1"/>
              <a:t>Period</a:t>
            </a:r>
            <a:r>
              <a:rPr lang="it-IT" dirty="0"/>
              <a:t> Tracking Apps</a:t>
            </a:r>
            <a:endParaRPr lang="en-US" dirty="0">
              <a:solidFill>
                <a:srgbClr val="C00000"/>
              </a:solidFill>
            </a:endParaRPr>
          </a:p>
        </p:txBody>
      </p:sp>
      <p:sp>
        <p:nvSpPr>
          <p:cNvPr id="2" name="Rettangolo 1">
            <a:extLst>
              <a:ext uri="{FF2B5EF4-FFF2-40B4-BE49-F238E27FC236}">
                <a16:creationId xmlns:a16="http://schemas.microsoft.com/office/drawing/2014/main" id="{DD0774DB-C790-4A4B-B9AC-CF44688A8280}"/>
              </a:ext>
            </a:extLst>
          </p:cNvPr>
          <p:cNvSpPr/>
          <p:nvPr/>
        </p:nvSpPr>
        <p:spPr>
          <a:xfrm>
            <a:off x="751113" y="1166843"/>
            <a:ext cx="10874733" cy="5078313"/>
          </a:xfrm>
          <a:prstGeom prst="rect">
            <a:avLst/>
          </a:prstGeom>
        </p:spPr>
        <p:txBody>
          <a:bodyPr wrap="square">
            <a:spAutoFit/>
          </a:bodyPr>
          <a:lstStyle/>
          <a:p>
            <a:pPr>
              <a:defRPr/>
            </a:pPr>
            <a:r>
              <a:rPr lang="en-GB" sz="2000" b="1" dirty="0"/>
              <a:t>Videos:</a:t>
            </a:r>
          </a:p>
          <a:p>
            <a:pPr>
              <a:defRPr/>
            </a:pPr>
            <a:endParaRPr lang="en-GB" b="1" dirty="0"/>
          </a:p>
          <a:p>
            <a:pPr algn="ctr">
              <a:defRPr/>
            </a:pPr>
            <a:r>
              <a:rPr lang="it-IT" b="1" u="sng" dirty="0">
                <a:hlinkClick r:id="rId3"/>
              </a:rPr>
              <a:t>https://www.youtube.com/watch?v=6Ht9LdXBg3U</a:t>
            </a:r>
            <a:r>
              <a:rPr lang="it-IT" b="1" dirty="0"/>
              <a:t> – Maya (Spanish)</a:t>
            </a:r>
          </a:p>
          <a:p>
            <a:pPr algn="ctr">
              <a:defRPr/>
            </a:pPr>
            <a:endParaRPr lang="it-IT" b="1" dirty="0"/>
          </a:p>
          <a:p>
            <a:pPr algn="ctr">
              <a:defRPr/>
            </a:pPr>
            <a:r>
              <a:rPr lang="en-GB" b="1" u="sng" dirty="0">
                <a:hlinkClick r:id="rId4"/>
              </a:rPr>
              <a:t>https://www.youtube.com/watch?v=sDGIXcGjgig</a:t>
            </a:r>
            <a:r>
              <a:rPr lang="en-GB" b="1" dirty="0"/>
              <a:t> – Flo (Hindi)</a:t>
            </a:r>
          </a:p>
          <a:p>
            <a:pPr algn="ctr">
              <a:defRPr/>
            </a:pPr>
            <a:endParaRPr lang="en-GB" b="1" dirty="0"/>
          </a:p>
          <a:p>
            <a:pPr algn="ctr">
              <a:defRPr/>
            </a:pPr>
            <a:r>
              <a:rPr lang="it-IT" b="1" u="sng" dirty="0">
                <a:hlinkClick r:id="rId5"/>
              </a:rPr>
              <a:t>https://www.youtube.com/watch?v=If-Da2kzeG0</a:t>
            </a:r>
            <a:r>
              <a:rPr lang="it-IT" b="1" dirty="0"/>
              <a:t> – </a:t>
            </a:r>
            <a:r>
              <a:rPr lang="it-IT" b="1" dirty="0" err="1"/>
              <a:t>Flo</a:t>
            </a:r>
            <a:r>
              <a:rPr lang="it-IT" b="1" dirty="0"/>
              <a:t> (English)</a:t>
            </a:r>
          </a:p>
          <a:p>
            <a:pPr algn="ctr">
              <a:defRPr/>
            </a:pPr>
            <a:endParaRPr lang="it-IT" b="1" dirty="0"/>
          </a:p>
          <a:p>
            <a:pPr algn="ctr">
              <a:defRPr/>
            </a:pPr>
            <a:r>
              <a:rPr lang="en-GB" b="1" u="sng" dirty="0">
                <a:hlinkClick r:id="rId6"/>
              </a:rPr>
              <a:t>https://www.youtube.com/watch?v=oR7_qat20vw</a:t>
            </a:r>
            <a:r>
              <a:rPr lang="en-GB" b="1" dirty="0"/>
              <a:t> - </a:t>
            </a:r>
            <a:r>
              <a:rPr lang="en-US" b="1" dirty="0"/>
              <a:t>Period tracking apps review | Clue, Eve, Period tracker lite (English)</a:t>
            </a:r>
          </a:p>
          <a:p>
            <a:pPr algn="ctr">
              <a:defRPr/>
            </a:pPr>
            <a:endParaRPr lang="en-US" b="1" dirty="0"/>
          </a:p>
          <a:p>
            <a:pPr algn="ctr">
              <a:defRPr/>
            </a:pPr>
            <a:r>
              <a:rPr lang="it-IT" b="1" u="sng" dirty="0">
                <a:hlinkClick r:id="rId7"/>
              </a:rPr>
              <a:t>https://www.youtube.com/watch?v=6nud8XApWb4</a:t>
            </a:r>
            <a:r>
              <a:rPr lang="it-IT" b="1" dirty="0"/>
              <a:t> – </a:t>
            </a:r>
            <a:r>
              <a:rPr lang="it-IT" b="1" dirty="0" err="1"/>
              <a:t>Clue</a:t>
            </a:r>
            <a:r>
              <a:rPr lang="it-IT" b="1" dirty="0"/>
              <a:t> (English)</a:t>
            </a:r>
          </a:p>
          <a:p>
            <a:pPr algn="ctr">
              <a:defRPr/>
            </a:pPr>
            <a:endParaRPr lang="it-IT" b="1" dirty="0"/>
          </a:p>
          <a:p>
            <a:pPr algn="ctr">
              <a:defRPr/>
            </a:pPr>
            <a:r>
              <a:rPr lang="en-GB" b="1" u="sng" dirty="0">
                <a:hlinkClick r:id="rId8"/>
              </a:rPr>
              <a:t>https://www.youtube.com/watch?v=MDE-16osGx0</a:t>
            </a:r>
            <a:r>
              <a:rPr lang="en-GB" b="1" dirty="0"/>
              <a:t> - </a:t>
            </a:r>
            <a:r>
              <a:rPr lang="en-US" b="1" dirty="0" err="1"/>
              <a:t>WomanLog</a:t>
            </a:r>
            <a:r>
              <a:rPr lang="en-US" b="1" dirty="0"/>
              <a:t> Period Tracker and Calendar</a:t>
            </a:r>
          </a:p>
          <a:p>
            <a:pPr algn="ctr">
              <a:defRPr/>
            </a:pPr>
            <a:endParaRPr lang="en-US" b="1" dirty="0"/>
          </a:p>
          <a:p>
            <a:pPr algn="ctr">
              <a:defRPr/>
            </a:pPr>
            <a:r>
              <a:rPr lang="en-GB" b="1" u="sng" dirty="0">
                <a:hlinkClick r:id="rId9"/>
              </a:rPr>
              <a:t>https://www.youtube.com/shorts/RC0t1EikoI4</a:t>
            </a:r>
            <a:r>
              <a:rPr lang="en-GB" b="1" dirty="0"/>
              <a:t> - Period Calendar </a:t>
            </a:r>
            <a:r>
              <a:rPr lang="en-US" b="1" dirty="0"/>
              <a:t>Period Tracker (English/Hindi)</a:t>
            </a:r>
          </a:p>
          <a:p>
            <a:pPr algn="ctr">
              <a:defRPr/>
            </a:pPr>
            <a:r>
              <a:rPr lang="en-GB" b="1" u="sng" dirty="0">
                <a:hlinkClick r:id="rId10"/>
              </a:rPr>
              <a:t>https://www.youtube.com/watch?v=boSuzXUTX8M</a:t>
            </a:r>
            <a:r>
              <a:rPr lang="en-GB" b="1" dirty="0"/>
              <a:t/>
            </a:r>
            <a:br>
              <a:rPr lang="en-GB" b="1" dirty="0"/>
            </a:br>
            <a:endParaRPr lang="it-IT" b="1" dirty="0"/>
          </a:p>
        </p:txBody>
      </p:sp>
      <p:sp>
        <p:nvSpPr>
          <p:cNvPr id="3" name="Ορθογώνιο 7">
            <a:extLst>
              <a:ext uri="{FF2B5EF4-FFF2-40B4-BE49-F238E27FC236}">
                <a16:creationId xmlns:a16="http://schemas.microsoft.com/office/drawing/2014/main" id="{FA184BA7-848F-81FD-C3AA-6C191B15D561}"/>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Menstrual Cycle and Contraception Methods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903945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7.1.4</a:t>
            </a:r>
            <a:r>
              <a:rPr lang="en-US" altLang="el-GR" dirty="0"/>
              <a:t/>
            </a:r>
            <a:br>
              <a:rPr lang="en-US" altLang="el-GR" dirty="0"/>
            </a:br>
            <a:r>
              <a:rPr lang="en-US" altLang="el-GR" dirty="0">
                <a:solidFill>
                  <a:srgbClr val="C01E24"/>
                </a:solidFill>
              </a:rPr>
              <a:t>Pregnancy and Post-Partum</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lnSpcReduction="10000"/>
          </a:bodyPr>
          <a:lstStyle/>
          <a:p>
            <a:pPr marL="0" lvl="0" indent="0">
              <a:buNone/>
            </a:pPr>
            <a:r>
              <a:rPr lang="en-GB" dirty="0"/>
              <a:t>To learn about:</a:t>
            </a:r>
          </a:p>
          <a:p>
            <a:pPr lvl="0"/>
            <a:r>
              <a:rPr lang="en-GB" dirty="0"/>
              <a:t>Basic concepts about pregnancy and post-partum.</a:t>
            </a:r>
          </a:p>
          <a:p>
            <a:pPr lvl="0"/>
            <a:r>
              <a:rPr lang="en-GB" dirty="0"/>
              <a:t>Maternal health and pregnancy care.</a:t>
            </a:r>
          </a:p>
          <a:p>
            <a:r>
              <a:rPr lang="en-GB" dirty="0"/>
              <a:t>How to identify and classify pregnancy tracker apps.</a:t>
            </a:r>
            <a:endParaRPr lang="it-IT" dirty="0"/>
          </a:p>
          <a:p>
            <a:pPr marL="0">
              <a:lnSpc>
                <a:spcPct val="120000"/>
              </a:lnSpc>
              <a:spcBef>
                <a:spcPts val="600"/>
              </a:spcBef>
              <a:buNone/>
            </a:pPr>
            <a:endParaRPr lang="el-GR" sz="2000" dirty="0"/>
          </a:p>
        </p:txBody>
      </p:sp>
      <p:pic>
        <p:nvPicPr>
          <p:cNvPr id="7" name="Picture 2" descr="Ambition abstract concept">
            <a:extLst>
              <a:ext uri="{FF2B5EF4-FFF2-40B4-BE49-F238E27FC236}">
                <a16:creationId xmlns:a16="http://schemas.microsoft.com/office/drawing/2014/main" id="{714BA654-173F-CE2D-08F8-119F45B97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B1B309D-E0B5-874B-ED82-0E3EEAF904E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1259612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contenuto 10">
            <a:extLst>
              <a:ext uri="{FF2B5EF4-FFF2-40B4-BE49-F238E27FC236}">
                <a16:creationId xmlns:a16="http://schemas.microsoft.com/office/drawing/2014/main" id="{3FABA778-5E10-49CC-9F6F-0E48DCD30C9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00490" y="2588701"/>
            <a:ext cx="3819865" cy="2029841"/>
          </a:xfrm>
        </p:spPr>
      </p:pic>
      <p:sp>
        <p:nvSpPr>
          <p:cNvPr id="2" name="Τίτλος 1"/>
          <p:cNvSpPr>
            <a:spLocks noGrp="1"/>
          </p:cNvSpPr>
          <p:nvPr>
            <p:ph type="title"/>
          </p:nvPr>
        </p:nvSpPr>
        <p:spPr>
          <a:xfrm>
            <a:off x="558000" y="508964"/>
            <a:ext cx="11396576" cy="599188"/>
          </a:xfrm>
        </p:spPr>
        <p:txBody>
          <a:bodyPr/>
          <a:lstStyle/>
          <a:p>
            <a:r>
              <a:rPr lang="it-IT" dirty="0" err="1"/>
              <a:t>Pregnancy</a:t>
            </a:r>
            <a:endParaRPr lang="el-GR" dirty="0"/>
          </a:p>
        </p:txBody>
      </p:sp>
      <p:sp>
        <p:nvSpPr>
          <p:cNvPr id="5"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7.1.4 Pregnancy and Post-Partum</a:t>
            </a:r>
            <a:endParaRPr lang="en-US" dirty="0">
              <a:solidFill>
                <a:schemeClr val="bg1"/>
              </a:solidFill>
              <a:latin typeface="+mj-lt"/>
              <a:ea typeface="+mj-ea"/>
              <a:cs typeface="+mj-cs"/>
            </a:endParaRPr>
          </a:p>
        </p:txBody>
      </p:sp>
      <p:sp>
        <p:nvSpPr>
          <p:cNvPr id="3" name="Ορθογώνιο 2">
            <a:extLst>
              <a:ext uri="{FF2B5EF4-FFF2-40B4-BE49-F238E27FC236}">
                <a16:creationId xmlns:a16="http://schemas.microsoft.com/office/drawing/2014/main" id="{69A97FC2-3BAA-6B90-2BEA-3C59310C675D}"/>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12" name="Rettangolo 11">
            <a:extLst>
              <a:ext uri="{FF2B5EF4-FFF2-40B4-BE49-F238E27FC236}">
                <a16:creationId xmlns:a16="http://schemas.microsoft.com/office/drawing/2014/main" id="{1EA39EF9-501E-40CD-A5D6-14F3E4DABC7D}"/>
              </a:ext>
            </a:extLst>
          </p:cNvPr>
          <p:cNvSpPr/>
          <p:nvPr/>
        </p:nvSpPr>
        <p:spPr>
          <a:xfrm>
            <a:off x="558000" y="1108152"/>
            <a:ext cx="7908268" cy="5786199"/>
          </a:xfrm>
          <a:prstGeom prst="rect">
            <a:avLst/>
          </a:prstGeom>
        </p:spPr>
        <p:txBody>
          <a:bodyPr wrap="square">
            <a:spAutoFit/>
          </a:bodyPr>
          <a:lstStyle/>
          <a:p>
            <a:pPr>
              <a:spcBef>
                <a:spcPts val="600"/>
              </a:spcBef>
              <a:spcAft>
                <a:spcPts val="600"/>
              </a:spcAft>
            </a:pPr>
            <a:r>
              <a:rPr lang="en-US" sz="2000" dirty="0">
                <a:solidFill>
                  <a:srgbClr val="000000"/>
                </a:solidFill>
                <a:latin typeface="Calibri" panose="020F0502020204030204" pitchFamily="34" charset="0"/>
              </a:rPr>
              <a:t>Pregnancy happens when sperm enters a vagina, travels through the cervix and womb to the fallopian tube and </a:t>
            </a:r>
            <a:r>
              <a:rPr lang="en-US" sz="2000" dirty="0" err="1">
                <a:solidFill>
                  <a:srgbClr val="000000"/>
                </a:solidFill>
                <a:latin typeface="Calibri" panose="020F0502020204030204" pitchFamily="34" charset="0"/>
              </a:rPr>
              <a:t>fertilises</a:t>
            </a:r>
            <a:r>
              <a:rPr lang="en-US" sz="2000" dirty="0">
                <a:solidFill>
                  <a:srgbClr val="000000"/>
                </a:solidFill>
                <a:latin typeface="Calibri" panose="020F0502020204030204" pitchFamily="34" charset="0"/>
              </a:rPr>
              <a:t> an egg. Women are more likely to get pregnant around the time they are ovulating, when an egg becomes ready and they are at their most fertile. Women under 40 who have regular sex without using contraception, enjoy an 8 in 10 chance of getting pregnant within 1 year.</a:t>
            </a:r>
            <a:endParaRPr lang="en-US" sz="2000" dirty="0"/>
          </a:p>
          <a:p>
            <a:pPr>
              <a:spcBef>
                <a:spcPts val="600"/>
              </a:spcBef>
              <a:spcAft>
                <a:spcPts val="600"/>
              </a:spcAft>
            </a:pPr>
            <a:r>
              <a:rPr lang="en-US" sz="2000" dirty="0">
                <a:solidFill>
                  <a:srgbClr val="000000"/>
                </a:solidFill>
                <a:latin typeface="Calibri" panose="020F0502020204030204" pitchFamily="34" charset="0"/>
              </a:rPr>
              <a:t>Pregnancy usually lasts about 40 weeks (280 days) from the first day of your last menstrual period to your due date. A </a:t>
            </a:r>
            <a:r>
              <a:rPr lang="en-US" sz="2000" b="1" dirty="0">
                <a:solidFill>
                  <a:srgbClr val="000000"/>
                </a:solidFill>
                <a:latin typeface="Calibri" panose="020F0502020204030204" pitchFamily="34" charset="0"/>
              </a:rPr>
              <a:t>full term pregnancy</a:t>
            </a:r>
            <a:r>
              <a:rPr lang="en-US" sz="2000" dirty="0">
                <a:solidFill>
                  <a:srgbClr val="000000"/>
                </a:solidFill>
                <a:latin typeface="Calibri" panose="020F0502020204030204" pitchFamily="34" charset="0"/>
              </a:rPr>
              <a:t> lasts between 39 weeks, 0 days and 40 weeks, 6 days. This is 1 week before your due date to 1 week after your due date. </a:t>
            </a:r>
            <a:endParaRPr lang="en-US" sz="2000" dirty="0"/>
          </a:p>
          <a:p>
            <a:pPr>
              <a:spcBef>
                <a:spcPts val="600"/>
              </a:spcBef>
              <a:spcAft>
                <a:spcPts val="600"/>
              </a:spcAft>
            </a:pPr>
            <a:r>
              <a:rPr lang="en-US" sz="2000" dirty="0">
                <a:solidFill>
                  <a:srgbClr val="000000"/>
                </a:solidFill>
                <a:latin typeface="Calibri" panose="020F0502020204030204" pitchFamily="34" charset="0"/>
              </a:rPr>
              <a:t>In an </a:t>
            </a:r>
            <a:r>
              <a:rPr lang="en-US" sz="2000" b="1" dirty="0">
                <a:solidFill>
                  <a:srgbClr val="000000"/>
                </a:solidFill>
                <a:latin typeface="Calibri" panose="020F0502020204030204" pitchFamily="34" charset="0"/>
              </a:rPr>
              <a:t>early term pregnancy </a:t>
            </a:r>
            <a:r>
              <a:rPr lang="en-US" sz="2000" dirty="0">
                <a:solidFill>
                  <a:srgbClr val="000000"/>
                </a:solidFill>
                <a:latin typeface="Calibri" panose="020F0502020204030204" pitchFamily="34" charset="0"/>
              </a:rPr>
              <a:t>the baby is born between 37 weeks, 0 days and 38 weeks, 6 days; </a:t>
            </a:r>
            <a:r>
              <a:rPr lang="en-US" sz="2000" b="1" dirty="0">
                <a:solidFill>
                  <a:srgbClr val="000000"/>
                </a:solidFill>
                <a:latin typeface="Calibri" panose="020F0502020204030204" pitchFamily="34" charset="0"/>
              </a:rPr>
              <a:t>late term</a:t>
            </a:r>
            <a:r>
              <a:rPr lang="en-US" sz="2000" dirty="0">
                <a:solidFill>
                  <a:srgbClr val="000000"/>
                </a:solidFill>
                <a:latin typeface="Calibri" panose="020F0502020204030204" pitchFamily="34" charset="0"/>
              </a:rPr>
              <a:t> means the baby is born between 41 weeks, 0 days and 41 weeks, 6 days; while </a:t>
            </a:r>
            <a:r>
              <a:rPr lang="en-US" sz="2000" b="1" dirty="0" err="1">
                <a:solidFill>
                  <a:srgbClr val="000000"/>
                </a:solidFill>
                <a:latin typeface="Calibri" panose="020F0502020204030204" pitchFamily="34" charset="0"/>
              </a:rPr>
              <a:t>postterm</a:t>
            </a:r>
            <a:r>
              <a:rPr lang="en-US" sz="2000" b="1" dirty="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is when the baby is born after 42 weeks, 0 days.</a:t>
            </a:r>
          </a:p>
          <a:p>
            <a:pPr>
              <a:spcBef>
                <a:spcPts val="600"/>
              </a:spcBef>
              <a:spcAft>
                <a:spcPts val="600"/>
              </a:spcAft>
            </a:pPr>
            <a:r>
              <a:rPr lang="en-US" sz="2000" dirty="0">
                <a:solidFill>
                  <a:srgbClr val="000000"/>
                </a:solidFill>
                <a:latin typeface="Calibri" panose="020F0502020204030204" pitchFamily="34" charset="0"/>
              </a:rPr>
              <a:t>Every week of pregnancy counts for your baby’s health. For example, your baby’s brain and lungs are still developing in the last weeks of pregnancy. If your pregnancy is healthy, wait for labor to begin on its own.</a:t>
            </a:r>
            <a:endParaRPr lang="en-US" sz="2000" dirty="0">
              <a:effectLst/>
            </a:endParaRPr>
          </a:p>
        </p:txBody>
      </p:sp>
    </p:spTree>
    <p:extLst>
      <p:ext uri="{BB962C8B-B14F-4D97-AF65-F5344CB8AC3E}">
        <p14:creationId xmlns:p14="http://schemas.microsoft.com/office/powerpoint/2010/main" val="3958154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8000" y="508964"/>
            <a:ext cx="11396576" cy="599188"/>
          </a:xfrm>
        </p:spPr>
        <p:txBody>
          <a:bodyPr/>
          <a:lstStyle/>
          <a:p>
            <a:r>
              <a:rPr lang="it-IT" dirty="0" err="1"/>
              <a:t>Pregnancy</a:t>
            </a:r>
            <a:endParaRPr lang="el-GR" dirty="0"/>
          </a:p>
        </p:txBody>
      </p:sp>
      <p:sp>
        <p:nvSpPr>
          <p:cNvPr id="5"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7.1.4 Pregnancy and Post-Partum</a:t>
            </a:r>
            <a:endParaRPr lang="en-US" dirty="0">
              <a:solidFill>
                <a:schemeClr val="bg1"/>
              </a:solidFill>
              <a:latin typeface="+mj-lt"/>
              <a:ea typeface="+mj-ea"/>
              <a:cs typeface="+mj-cs"/>
            </a:endParaRPr>
          </a:p>
        </p:txBody>
      </p:sp>
      <p:sp>
        <p:nvSpPr>
          <p:cNvPr id="4" name="Rettangolo 3">
            <a:extLst>
              <a:ext uri="{FF2B5EF4-FFF2-40B4-BE49-F238E27FC236}">
                <a16:creationId xmlns:a16="http://schemas.microsoft.com/office/drawing/2014/main" id="{67E5A2BD-1F73-47A0-9823-8D25DD15B8B2}"/>
              </a:ext>
            </a:extLst>
          </p:cNvPr>
          <p:cNvSpPr/>
          <p:nvPr/>
        </p:nvSpPr>
        <p:spPr>
          <a:xfrm>
            <a:off x="478971" y="1222481"/>
            <a:ext cx="10353980" cy="3170099"/>
          </a:xfrm>
          <a:prstGeom prst="rect">
            <a:avLst/>
          </a:prstGeom>
        </p:spPr>
        <p:txBody>
          <a:bodyPr wrap="square">
            <a:spAutoFit/>
          </a:bodyPr>
          <a:lstStyle/>
          <a:p>
            <a:pPr>
              <a:defRPr/>
            </a:pPr>
            <a:r>
              <a:rPr lang="en-GB" sz="2000" b="1" dirty="0"/>
              <a:t>Videos:</a:t>
            </a:r>
          </a:p>
          <a:p>
            <a:pPr>
              <a:defRPr/>
            </a:pPr>
            <a:endParaRPr lang="en-GB" b="1" dirty="0"/>
          </a:p>
          <a:p>
            <a:pPr>
              <a:defRPr/>
            </a:pPr>
            <a:r>
              <a:rPr lang="en-GB" b="1" u="sng" dirty="0">
                <a:hlinkClick r:id="rId3"/>
              </a:rPr>
              <a:t>https://www.youtube.com/watch?v=7nw-QA_-ED8</a:t>
            </a:r>
            <a:r>
              <a:rPr lang="en-GB" b="1" u="sng" dirty="0"/>
              <a:t> </a:t>
            </a:r>
            <a:r>
              <a:rPr lang="en-GB" b="1" dirty="0"/>
              <a:t>- </a:t>
            </a:r>
            <a:r>
              <a:rPr lang="en-US" b="1" dirty="0"/>
              <a:t>This is Your Pregnancy in 2 Minutes</a:t>
            </a:r>
          </a:p>
          <a:p>
            <a:pPr>
              <a:defRPr/>
            </a:pPr>
            <a:endParaRPr lang="en-US" b="1" dirty="0"/>
          </a:p>
          <a:p>
            <a:pPr>
              <a:defRPr/>
            </a:pPr>
            <a:r>
              <a:rPr lang="en-GB" b="1" u="sng" dirty="0">
                <a:hlinkClick r:id="rId4"/>
              </a:rPr>
              <a:t>https://www.youtube.com/watch?v=KwP__y5lEHM</a:t>
            </a:r>
            <a:r>
              <a:rPr lang="en-GB" b="1" dirty="0"/>
              <a:t> – This is Your Childbirth in 2 Minutes</a:t>
            </a:r>
          </a:p>
          <a:p>
            <a:pPr>
              <a:defRPr/>
            </a:pPr>
            <a:endParaRPr lang="en-GB" b="1" dirty="0"/>
          </a:p>
          <a:p>
            <a:pPr>
              <a:defRPr/>
            </a:pPr>
            <a:r>
              <a:rPr lang="en-GB" b="1" u="sng" dirty="0">
                <a:hlinkClick r:id="rId5"/>
              </a:rPr>
              <a:t>https://www.youtube.com/watch?v=cfn04QUO4B8</a:t>
            </a:r>
            <a:r>
              <a:rPr lang="en-GB" b="1" dirty="0"/>
              <a:t> - </a:t>
            </a:r>
            <a:r>
              <a:rPr lang="en-US" b="1" dirty="0"/>
              <a:t>What to expect in your First Trimester of pregnancy</a:t>
            </a:r>
          </a:p>
          <a:p>
            <a:pPr>
              <a:defRPr/>
            </a:pPr>
            <a:endParaRPr lang="en-US" b="1" dirty="0"/>
          </a:p>
          <a:p>
            <a:pPr>
              <a:defRPr/>
            </a:pPr>
            <a:r>
              <a:rPr lang="en-GB" b="1" u="sng" dirty="0">
                <a:hlinkClick r:id="rId6"/>
              </a:rPr>
              <a:t>https://www.youtube.com/watch?v=IPj4dJnP85o</a:t>
            </a:r>
            <a:r>
              <a:rPr lang="en-GB" b="1" dirty="0"/>
              <a:t> - </a:t>
            </a:r>
            <a:r>
              <a:rPr lang="en-US" b="1" dirty="0"/>
              <a:t>What to expect in your Second Trimester of pregnancy</a:t>
            </a:r>
          </a:p>
          <a:p>
            <a:pPr>
              <a:defRPr/>
            </a:pPr>
            <a:endParaRPr lang="en-US" b="1" dirty="0"/>
          </a:p>
          <a:p>
            <a:pPr algn="ctr">
              <a:defRPr/>
            </a:pPr>
            <a:r>
              <a:rPr lang="en-GB" b="1" u="sng" dirty="0">
                <a:hlinkClick r:id="rId7"/>
              </a:rPr>
              <a:t>https://www.youtube.com/watch?v=lpDW00nQhUo</a:t>
            </a:r>
            <a:r>
              <a:rPr lang="en-GB" b="1" dirty="0"/>
              <a:t> - </a:t>
            </a:r>
            <a:r>
              <a:rPr lang="en-US" b="1" dirty="0"/>
              <a:t>What to expect in your Third Trimester of pregnancy</a:t>
            </a:r>
            <a:endParaRPr lang="el-GR" b="1" dirty="0"/>
          </a:p>
        </p:txBody>
      </p:sp>
    </p:spTree>
    <p:extLst>
      <p:ext uri="{BB962C8B-B14F-4D97-AF65-F5344CB8AC3E}">
        <p14:creationId xmlns:p14="http://schemas.microsoft.com/office/powerpoint/2010/main" val="3574390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15333" y="524829"/>
            <a:ext cx="11396576" cy="599188"/>
          </a:xfrm>
        </p:spPr>
        <p:txBody>
          <a:bodyPr/>
          <a:lstStyle/>
          <a:p>
            <a:r>
              <a:rPr lang="it-IT" dirty="0" err="1"/>
              <a:t>Maternal</a:t>
            </a:r>
            <a:r>
              <a:rPr lang="it-IT" dirty="0"/>
              <a:t> Health and </a:t>
            </a:r>
            <a:r>
              <a:rPr lang="it-IT" dirty="0" err="1"/>
              <a:t>Pregnancy</a:t>
            </a:r>
            <a:r>
              <a:rPr lang="it-IT" dirty="0"/>
              <a:t> Care</a:t>
            </a:r>
            <a:endParaRPr lang="el-GR" dirty="0"/>
          </a:p>
        </p:txBody>
      </p:sp>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7.1.4 Pregnancy and Post-Partum</a:t>
            </a:r>
            <a:endParaRPr lang="en-US" dirty="0">
              <a:solidFill>
                <a:schemeClr val="bg1"/>
              </a:solidFill>
            </a:endParaRPr>
          </a:p>
        </p:txBody>
      </p:sp>
      <p:sp>
        <p:nvSpPr>
          <p:cNvPr id="10" name="Θέση περιεχομένου 5">
            <a:extLst>
              <a:ext uri="{FF2B5EF4-FFF2-40B4-BE49-F238E27FC236}">
                <a16:creationId xmlns:a16="http://schemas.microsoft.com/office/drawing/2014/main" id="{09954617-F184-CCE0-30DD-2F08C1A6DC4D}"/>
              </a:ext>
            </a:extLst>
          </p:cNvPr>
          <p:cNvSpPr>
            <a:spLocks noGrp="1"/>
          </p:cNvSpPr>
          <p:nvPr>
            <p:ph sz="half" idx="1"/>
          </p:nvPr>
        </p:nvSpPr>
        <p:spPr>
          <a:xfrm>
            <a:off x="4990159" y="1111497"/>
            <a:ext cx="7049441" cy="5560150"/>
          </a:xfrm>
        </p:spPr>
        <p:txBody>
          <a:bodyPr>
            <a:normAutofit fontScale="32500" lnSpcReduction="20000"/>
          </a:bodyPr>
          <a:lstStyle/>
          <a:p>
            <a:pPr marL="0" indent="0">
              <a:lnSpc>
                <a:spcPct val="120000"/>
              </a:lnSpc>
              <a:buNone/>
            </a:pPr>
            <a:endParaRPr lang="en-US" sz="4200" dirty="0"/>
          </a:p>
          <a:p>
            <a:pPr marL="0" indent="0">
              <a:lnSpc>
                <a:spcPct val="120000"/>
              </a:lnSpc>
              <a:buNone/>
            </a:pPr>
            <a:r>
              <a:rPr lang="en-US" sz="6200" dirty="0"/>
              <a:t>Maternal health refers to the health of women during pregnancy, childbirth and the postnatal period. </a:t>
            </a:r>
          </a:p>
          <a:p>
            <a:pPr marL="0" indent="0">
              <a:lnSpc>
                <a:spcPct val="120000"/>
              </a:lnSpc>
              <a:buNone/>
            </a:pPr>
            <a:r>
              <a:rPr lang="en-US" sz="6200" dirty="0"/>
              <a:t>Each stage should be a positive experience, ensuring women and their babies reach their full potential for health and well-being. </a:t>
            </a:r>
          </a:p>
          <a:p>
            <a:pPr marL="0" indent="0">
              <a:lnSpc>
                <a:spcPct val="120000"/>
              </a:lnSpc>
              <a:buNone/>
            </a:pPr>
            <a:r>
              <a:rPr lang="en-US" sz="6200" dirty="0"/>
              <a:t>Antenatal care is the care women get from health professionals during pregnancy, to make sure both mother and baby are as well as possible. It's sometimes called pregnancy care or maternity care.</a:t>
            </a:r>
          </a:p>
          <a:p>
            <a:pPr marL="0" indent="0">
              <a:lnSpc>
                <a:spcPct val="120000"/>
              </a:lnSpc>
              <a:buNone/>
            </a:pPr>
            <a:r>
              <a:rPr lang="en-US" sz="6200" dirty="0"/>
              <a:t>It's important to see a doctor or obstetrician as early as possible to get antenatal (pregnancy) care and information you need to have a healthy pregnancy (before 8/10 weeks into the pregnancy).</a:t>
            </a:r>
          </a:p>
          <a:p>
            <a:pPr marL="0" indent="0">
              <a:lnSpc>
                <a:spcPct val="120000"/>
              </a:lnSpc>
              <a:buNone/>
            </a:pPr>
            <a:r>
              <a:rPr lang="en-US" sz="6200" dirty="0"/>
              <a:t>Living a healthy lifestyle and getting health care before, during, and after pregnancy can lower your risk of pregnancy complications.</a:t>
            </a:r>
          </a:p>
        </p:txBody>
      </p:sp>
      <p:sp>
        <p:nvSpPr>
          <p:cNvPr id="2" name="Ορθογώνιο 1">
            <a:extLst>
              <a:ext uri="{FF2B5EF4-FFF2-40B4-BE49-F238E27FC236}">
                <a16:creationId xmlns:a16="http://schemas.microsoft.com/office/drawing/2014/main" id="{0D7C4C14-C22D-2921-3162-55B96573EE93}"/>
              </a:ext>
            </a:extLst>
          </p:cNvPr>
          <p:cNvSpPr/>
          <p:nvPr/>
        </p:nvSpPr>
        <p:spPr>
          <a:xfrm>
            <a:off x="9752970" y="6394648"/>
            <a:ext cx="2411718" cy="276999"/>
          </a:xfrm>
          <a:prstGeom prst="rect">
            <a:avLst/>
          </a:prstGeom>
        </p:spPr>
        <p:txBody>
          <a:bodyPr wrap="square">
            <a:spAutoFit/>
          </a:bodyPr>
          <a:lstStyle/>
          <a:p>
            <a:pPr algn="r"/>
            <a:r>
              <a:rPr lang="en-US" sz="1200" dirty="0">
                <a:hlinkClick r:id="rId3"/>
              </a:rPr>
              <a:t>Source</a:t>
            </a:r>
            <a:r>
              <a:rPr lang="en-US" sz="1200" dirty="0"/>
              <a:t>| </a:t>
            </a:r>
            <a:r>
              <a:rPr lang="en-US" sz="1200" dirty="0">
                <a:hlinkClick r:id="rId4"/>
              </a:rPr>
              <a:t>Pixabay license</a:t>
            </a:r>
            <a:endParaRPr lang="en-US" sz="1200" dirty="0"/>
          </a:p>
        </p:txBody>
      </p:sp>
      <p:pic>
        <p:nvPicPr>
          <p:cNvPr id="4" name="Immagine 3">
            <a:extLst>
              <a:ext uri="{FF2B5EF4-FFF2-40B4-BE49-F238E27FC236}">
                <a16:creationId xmlns:a16="http://schemas.microsoft.com/office/drawing/2014/main" id="{1E75342F-65A8-458F-8796-94739E3CE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22" y="1254210"/>
            <a:ext cx="4257223" cy="5295671"/>
          </a:xfrm>
          <a:prstGeom prst="rect">
            <a:avLst/>
          </a:prstGeom>
        </p:spPr>
      </p:pic>
    </p:spTree>
    <p:extLst>
      <p:ext uri="{BB962C8B-B14F-4D97-AF65-F5344CB8AC3E}">
        <p14:creationId xmlns:p14="http://schemas.microsoft.com/office/powerpoint/2010/main" val="2105934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lh7-us.googleusercontent.com/V1hQNNvVib5vk9bHXObsm-ydZynEFBWyy7g6IEqtEmy_RkHtMQfQzpzvTOSWrbdvnsz_BxpNyixhZI8_YtFB9kQ_IwCtjmH3DsT4pMUBCyESdJ1e4EL9ca1fQYYYqyZvamxmF4jps_y15XN5QcP6Fw=s2048">
            <a:extLst>
              <a:ext uri="{FF2B5EF4-FFF2-40B4-BE49-F238E27FC236}">
                <a16:creationId xmlns:a16="http://schemas.microsoft.com/office/drawing/2014/main" id="{E4EB5A12-44AF-41A2-9CB6-F67F9A894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40776"/>
            <a:ext cx="3539724" cy="1769862"/>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7">
            <a:extLst>
              <a:ext uri="{FF2B5EF4-FFF2-40B4-BE49-F238E27FC236}">
                <a16:creationId xmlns:a16="http://schemas.microsoft.com/office/drawing/2014/main" id="{C0DFA73F-FDC8-497A-8912-CA8C28C95043}"/>
              </a:ext>
            </a:extLst>
          </p:cNvPr>
          <p:cNvSpPr/>
          <p:nvPr/>
        </p:nvSpPr>
        <p:spPr>
          <a:xfrm>
            <a:off x="8528013" y="-311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7.1.4 Pregnancy and Post-Partum</a:t>
            </a:r>
            <a:endParaRPr lang="en-US" dirty="0">
              <a:solidFill>
                <a:schemeClr val="bg1"/>
              </a:solidFill>
            </a:endParaRPr>
          </a:p>
        </p:txBody>
      </p:sp>
      <p:sp>
        <p:nvSpPr>
          <p:cNvPr id="12" name="Τίτλος 4">
            <a:extLst>
              <a:ext uri="{FF2B5EF4-FFF2-40B4-BE49-F238E27FC236}">
                <a16:creationId xmlns:a16="http://schemas.microsoft.com/office/drawing/2014/main" id="{77A949C0-F97B-3581-257D-5242AC265718}"/>
              </a:ext>
            </a:extLst>
          </p:cNvPr>
          <p:cNvSpPr>
            <a:spLocks noGrp="1"/>
          </p:cNvSpPr>
          <p:nvPr>
            <p:ph type="title"/>
          </p:nvPr>
        </p:nvSpPr>
        <p:spPr>
          <a:xfrm>
            <a:off x="558000" y="538010"/>
            <a:ext cx="11396576" cy="599188"/>
          </a:xfrm>
        </p:spPr>
        <p:txBody>
          <a:bodyPr/>
          <a:lstStyle/>
          <a:p>
            <a:r>
              <a:rPr lang="it-IT" dirty="0" err="1"/>
              <a:t>Pregnancy</a:t>
            </a:r>
            <a:r>
              <a:rPr lang="it-IT" dirty="0"/>
              <a:t> Tracker Apps</a:t>
            </a:r>
            <a:endParaRPr lang="en-US" dirty="0"/>
          </a:p>
        </p:txBody>
      </p:sp>
      <p:sp>
        <p:nvSpPr>
          <p:cNvPr id="13" name="Θέση περιεχομένου 1">
            <a:extLst>
              <a:ext uri="{FF2B5EF4-FFF2-40B4-BE49-F238E27FC236}">
                <a16:creationId xmlns:a16="http://schemas.microsoft.com/office/drawing/2014/main" id="{2C8FBC11-1035-3956-8212-5EE54C43C041}"/>
              </a:ext>
            </a:extLst>
          </p:cNvPr>
          <p:cNvSpPr txBox="1">
            <a:spLocks/>
          </p:cNvSpPr>
          <p:nvPr/>
        </p:nvSpPr>
        <p:spPr>
          <a:xfrm>
            <a:off x="558000" y="1289614"/>
            <a:ext cx="5782377" cy="52833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400" dirty="0"/>
              <a:t>Pregnancy apps help keep women informed about what is going on each week of the pregnancy and make sense of it all.</a:t>
            </a:r>
            <a:endParaRPr lang="en-US" dirty="0"/>
          </a:p>
          <a:p>
            <a:pPr marL="0" indent="0">
              <a:spcAft>
                <a:spcPts val="1200"/>
              </a:spcAft>
              <a:buNone/>
            </a:pPr>
            <a:r>
              <a:rPr lang="en-US" sz="2400" dirty="0"/>
              <a:t>These apps tell you how your baby is developing and give you statistics, like how big your baby is (the size of a walnut? An avocado?), they can also help you monitor your body's pregnancy changes and some feature a solid health information repository of pregnancy related topics. </a:t>
            </a:r>
            <a:endParaRPr lang="en-US" dirty="0"/>
          </a:p>
          <a:p>
            <a:pPr marL="0" indent="0">
              <a:spcAft>
                <a:spcPts val="1200"/>
              </a:spcAft>
              <a:buNone/>
            </a:pPr>
            <a:r>
              <a:rPr lang="en-US" sz="2400" dirty="0"/>
              <a:t>These apps continue to go above and beyond technologically, and while they can be helpful guides, they shouldn’t replace actual doctors. </a:t>
            </a:r>
            <a:endParaRPr lang="en-US" dirty="0">
              <a:effectLst/>
            </a:endParaRPr>
          </a:p>
        </p:txBody>
      </p:sp>
      <p:sp>
        <p:nvSpPr>
          <p:cNvPr id="14" name="Ορθογώνιο 1">
            <a:extLst>
              <a:ext uri="{FF2B5EF4-FFF2-40B4-BE49-F238E27FC236}">
                <a16:creationId xmlns:a16="http://schemas.microsoft.com/office/drawing/2014/main" id="{F05CDBF0-95E5-C710-2CEB-D33662A2E3D8}"/>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pic>
        <p:nvPicPr>
          <p:cNvPr id="2050" name="Picture 2" descr="https://lh7-us.googleusercontent.com/dw9HkjUEFHMA7jBpSGM0FvxB1kskG4YYRwFArDOD9a39oNn48gTW6PHsUp7uSdYAgYVn3Mo4rtA_0cJrJDMApoVILDxxdGtohiklwsrEOESf3MoS4RVpg_ckRD1TjBTp9Vq8Es2-pVwbiwl6IeoFxw=s2048">
            <a:extLst>
              <a:ext uri="{FF2B5EF4-FFF2-40B4-BE49-F238E27FC236}">
                <a16:creationId xmlns:a16="http://schemas.microsoft.com/office/drawing/2014/main" id="{E1819436-AE1A-41F5-91A9-3693C80033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9588" y="836693"/>
            <a:ext cx="1514477" cy="15144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7-us.googleusercontent.com/NFUxmJlBiCKoYD-22cfD5zl3tHOjgRYCSjgtSdgpkRqUoNeiw7Gqk5Ufr9VMbA0i11hHXIDZJMCkhbD0r5yFQ1S0yJgxGs3VH1Gs8NrA1nSUd_x3IRMIu_ZJCkKJ4UDaIiRQYSMQg1zaCMGS2DAG9g=s2048">
            <a:extLst>
              <a:ext uri="{FF2B5EF4-FFF2-40B4-BE49-F238E27FC236}">
                <a16:creationId xmlns:a16="http://schemas.microsoft.com/office/drawing/2014/main" id="{7E2398AC-DB16-4BD4-A7EA-17E6AAA79D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1452" y="836693"/>
            <a:ext cx="1514478" cy="15144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7-us.googleusercontent.com/-kb1K9STTs7_Boar0rwo95kvCAFgZgdYby1M2YtGKZNdkoY3HnmP0iI_rC8e2zU2TQeR9e9jhAR3NNekFY2ae7Xr9aoCClrUWU6k30oBkV64Bsvo5PDuU6tRUQ4wQnvADTyM4eBNc7h2f9kl8Clnaw=s2048">
            <a:extLst>
              <a:ext uri="{FF2B5EF4-FFF2-40B4-BE49-F238E27FC236}">
                <a16:creationId xmlns:a16="http://schemas.microsoft.com/office/drawing/2014/main" id="{3C4142BD-734B-4A5B-A4FC-22F0A64E89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11452" y="2540776"/>
            <a:ext cx="1514478" cy="15144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7-us.googleusercontent.com/ubk_26rYOXb8Pv5DKzkMg6Ab_A2U7ubtSJN-RjYrmYi-cQbRvHG4_mtmvXCXljFiAX0m9VMKjyWb78KK6Cwrz3QBTdK4kkyx0D3FTBukMUKs6JFl6YfBtwu3TnHWhGoxUGS_MEGKi5hDaDmge5KWgA=s2048">
            <a:extLst>
              <a:ext uri="{FF2B5EF4-FFF2-40B4-BE49-F238E27FC236}">
                <a16:creationId xmlns:a16="http://schemas.microsoft.com/office/drawing/2014/main" id="{6DF1CC67-A50A-49CE-8923-4763CA9411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9588" y="4645635"/>
            <a:ext cx="1514833" cy="151483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lh7-us.googleusercontent.com/Sn_Ea4HM9Rhnka1ZTgFAjnYSTyz97Gsx7XjoClmk_O4lclAhj3EgxP9ujvJN7nLdqRbCOJWmUzxNAf0xQKT-WomPJi4u_OqFBxOEFGft-0iWDCTsEgh_fNFUE_mCvujIX-NYurwU21mb8n0gJ9iuXQ=s2048">
            <a:extLst>
              <a:ext uri="{FF2B5EF4-FFF2-40B4-BE49-F238E27FC236}">
                <a16:creationId xmlns:a16="http://schemas.microsoft.com/office/drawing/2014/main" id="{1A20E631-BC37-40C6-A0FC-A958D0EE44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11097" y="4645634"/>
            <a:ext cx="1514833" cy="151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41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lvl="0" algn="r">
              <a:lnSpc>
                <a:spcPct val="90000"/>
              </a:lnSpc>
              <a:spcBef>
                <a:spcPct val="0"/>
              </a:spcBef>
            </a:pPr>
            <a:r>
              <a:rPr lang="en-US" altLang="el-GR" dirty="0">
                <a:solidFill>
                  <a:prstClr val="white"/>
                </a:solidFill>
              </a:rPr>
              <a:t>7.1.4 Pregnancy and Post-Partum</a:t>
            </a:r>
            <a:endParaRPr lang="en-US" dirty="0">
              <a:solidFill>
                <a:prstClr val="white"/>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0" y="602590"/>
            <a:ext cx="11059692" cy="605096"/>
          </a:xfrm>
        </p:spPr>
        <p:txBody>
          <a:bodyPr>
            <a:normAutofit/>
          </a:bodyPr>
          <a:lstStyle/>
          <a:p>
            <a:pPr algn="ctr"/>
            <a:r>
              <a:rPr lang="it-IT" dirty="0" err="1"/>
              <a:t>Pregnancy</a:t>
            </a:r>
            <a:r>
              <a:rPr lang="it-IT" dirty="0"/>
              <a:t> Tracker Apps</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1667261441"/>
              </p:ext>
            </p:extLst>
          </p:nvPr>
        </p:nvGraphicFramePr>
        <p:xfrm>
          <a:off x="566150" y="1415641"/>
          <a:ext cx="11059690" cy="4754880"/>
        </p:xfrm>
        <a:graphic>
          <a:graphicData uri="http://schemas.openxmlformats.org/drawingml/2006/table">
            <a:tbl>
              <a:tblPr firstRow="1" bandRow="1">
                <a:tableStyleId>{5C22544A-7EE6-4342-B048-85BDC9FD1C3A}</a:tableStyleId>
              </a:tblPr>
              <a:tblGrid>
                <a:gridCol w="1915789">
                  <a:extLst>
                    <a:ext uri="{9D8B030D-6E8A-4147-A177-3AD203B41FA5}">
                      <a16:colId xmlns:a16="http://schemas.microsoft.com/office/drawing/2014/main" val="662343082"/>
                    </a:ext>
                  </a:extLst>
                </a:gridCol>
                <a:gridCol w="740229">
                  <a:extLst>
                    <a:ext uri="{9D8B030D-6E8A-4147-A177-3AD203B41FA5}">
                      <a16:colId xmlns:a16="http://schemas.microsoft.com/office/drawing/2014/main" val="1987263671"/>
                    </a:ext>
                  </a:extLst>
                </a:gridCol>
                <a:gridCol w="1240972">
                  <a:extLst>
                    <a:ext uri="{9D8B030D-6E8A-4147-A177-3AD203B41FA5}">
                      <a16:colId xmlns:a16="http://schemas.microsoft.com/office/drawing/2014/main" val="2436129657"/>
                    </a:ext>
                  </a:extLst>
                </a:gridCol>
                <a:gridCol w="1491342">
                  <a:extLst>
                    <a:ext uri="{9D8B030D-6E8A-4147-A177-3AD203B41FA5}">
                      <a16:colId xmlns:a16="http://schemas.microsoft.com/office/drawing/2014/main" val="290924506"/>
                    </a:ext>
                  </a:extLst>
                </a:gridCol>
                <a:gridCol w="5671358">
                  <a:extLst>
                    <a:ext uri="{9D8B030D-6E8A-4147-A177-3AD203B41FA5}">
                      <a16:colId xmlns:a16="http://schemas.microsoft.com/office/drawing/2014/main" val="2740814280"/>
                    </a:ext>
                  </a:extLst>
                </a:gridCol>
              </a:tblGrid>
              <a:tr h="623682">
                <a:tc>
                  <a:txBody>
                    <a:bodyPr/>
                    <a:lstStyle/>
                    <a:p>
                      <a:r>
                        <a:rPr lang="it-IT" dirty="0"/>
                        <a:t>Name</a:t>
                      </a:r>
                    </a:p>
                  </a:txBody>
                  <a:tcPr/>
                </a:tc>
                <a:tc>
                  <a:txBody>
                    <a:bodyPr/>
                    <a:lstStyle/>
                    <a:p>
                      <a:r>
                        <a:rPr lang="it-IT" dirty="0"/>
                        <a:t>Cost</a:t>
                      </a:r>
                    </a:p>
                  </a:txBody>
                  <a:tcPr/>
                </a:tc>
                <a:tc>
                  <a:txBody>
                    <a:bodyPr/>
                    <a:lstStyle/>
                    <a:p>
                      <a:r>
                        <a:rPr lang="it-IT" dirty="0"/>
                        <a:t>Available on</a:t>
                      </a:r>
                    </a:p>
                  </a:txBody>
                  <a:tcPr/>
                </a:tc>
                <a:tc>
                  <a:txBody>
                    <a:bodyPr/>
                    <a:lstStyle/>
                    <a:p>
                      <a:r>
                        <a:rPr lang="it-IT" dirty="0"/>
                        <a:t>Link</a:t>
                      </a:r>
                    </a:p>
                  </a:txBody>
                  <a:tcPr/>
                </a:tc>
                <a:tc>
                  <a:txBody>
                    <a:bodyPr/>
                    <a:lstStyle/>
                    <a:p>
                      <a:r>
                        <a:rPr lang="it-IT" dirty="0"/>
                        <a:t>Description</a:t>
                      </a:r>
                    </a:p>
                  </a:txBody>
                  <a:tcPr/>
                </a:tc>
                <a:extLst>
                  <a:ext uri="{0D108BD9-81ED-4DB2-BD59-A6C34878D82A}">
                    <a16:rowId xmlns:a16="http://schemas.microsoft.com/office/drawing/2014/main" val="1425105461"/>
                  </a:ext>
                </a:extLst>
              </a:tr>
              <a:tr h="623682">
                <a:tc>
                  <a:txBody>
                    <a:bodyPr/>
                    <a:lstStyle/>
                    <a:p>
                      <a:r>
                        <a:rPr lang="it-IT" sz="1800" b="0" i="0" u="none" strike="noStrike" kern="1200" dirty="0" err="1">
                          <a:solidFill>
                            <a:schemeClr val="dk1"/>
                          </a:solidFill>
                          <a:effectLst/>
                          <a:latin typeface="+mn-lt"/>
                          <a:ea typeface="+mn-ea"/>
                          <a:cs typeface="+mn-cs"/>
                        </a:rPr>
                        <a:t>Amila</a:t>
                      </a:r>
                      <a:r>
                        <a:rPr lang="it-IT" sz="1800" b="0" i="0" u="none" strike="noStrike" kern="1200" dirty="0">
                          <a:solidFill>
                            <a:schemeClr val="dk1"/>
                          </a:solidFill>
                          <a:effectLst/>
                          <a:latin typeface="+mn-lt"/>
                          <a:ea typeface="+mn-ea"/>
                          <a:cs typeface="+mn-cs"/>
                        </a:rPr>
                        <a:t> – </a:t>
                      </a:r>
                      <a:r>
                        <a:rPr lang="it-IT" sz="1800" b="0" i="0" u="none" strike="noStrike" kern="1200" dirty="0" err="1">
                          <a:solidFill>
                            <a:schemeClr val="dk1"/>
                          </a:solidFill>
                          <a:effectLst/>
                          <a:latin typeface="+mn-lt"/>
                          <a:ea typeface="+mn-ea"/>
                          <a:cs typeface="+mn-cs"/>
                        </a:rPr>
                        <a:t>Pregnancy</a:t>
                      </a:r>
                      <a:r>
                        <a:rPr lang="it-IT" sz="1800" b="0" i="0" u="none" strike="noStrike" kern="1200" dirty="0">
                          <a:solidFill>
                            <a:schemeClr val="dk1"/>
                          </a:solidFill>
                          <a:effectLst/>
                          <a:latin typeface="+mn-lt"/>
                          <a:ea typeface="+mn-ea"/>
                          <a:cs typeface="+mn-cs"/>
                        </a:rPr>
                        <a:t> Tracker</a:t>
                      </a:r>
                      <a:endParaRPr lang="it-IT" dirty="0"/>
                    </a:p>
                  </a:txBody>
                  <a:tcPr/>
                </a:tc>
                <a:tc>
                  <a:txBody>
                    <a:bodyPr/>
                    <a:lstStyle/>
                    <a:p>
                      <a:r>
                        <a:rPr lang="it-IT" sz="1800" b="0" i="0" u="none" strike="noStrike" kern="1200" dirty="0">
                          <a:solidFill>
                            <a:schemeClr val="dk1"/>
                          </a:solidFill>
                          <a:effectLst/>
                          <a:latin typeface="+mn-lt"/>
                          <a:ea typeface="+mn-ea"/>
                          <a:cs typeface="+mn-cs"/>
                        </a:rPr>
                        <a:t>Free</a:t>
                      </a:r>
                      <a:endParaRPr lang="it-IT" dirty="0"/>
                    </a:p>
                  </a:txBody>
                  <a:tcPr/>
                </a:tc>
                <a:tc>
                  <a:txBody>
                    <a:bodyPr/>
                    <a:lstStyle/>
                    <a:p>
                      <a:r>
                        <a:rPr lang="it-IT" sz="1800" b="0" i="0" u="none" strike="noStrike" kern="1200" dirty="0">
                          <a:solidFill>
                            <a:schemeClr val="dk1"/>
                          </a:solidFill>
                          <a:effectLst/>
                          <a:latin typeface="+mn-lt"/>
                          <a:ea typeface="+mn-ea"/>
                          <a:cs typeface="+mn-cs"/>
                        </a:rPr>
                        <a:t>Android, IOS</a:t>
                      </a:r>
                      <a:endParaRPr lang="it-IT" dirty="0"/>
                    </a:p>
                  </a:txBody>
                  <a:tcPr/>
                </a:tc>
                <a:tc>
                  <a:txBody>
                    <a:bodyPr/>
                    <a:lstStyle/>
                    <a:p>
                      <a:r>
                        <a:rPr lang="it-IT" sz="1400" b="0" i="0" u="sng" kern="1200" dirty="0">
                          <a:solidFill>
                            <a:schemeClr val="dk1"/>
                          </a:solidFill>
                          <a:effectLst/>
                          <a:latin typeface="+mn-lt"/>
                          <a:ea typeface="+mn-ea"/>
                          <a:cs typeface="+mn-cs"/>
                          <a:hlinkClick r:id="rId3"/>
                        </a:rPr>
                        <a:t>https://amila.io/</a:t>
                      </a:r>
                      <a:endParaRPr lang="it-IT" sz="1400" dirty="0"/>
                    </a:p>
                  </a:txBody>
                  <a:tcPr/>
                </a:tc>
                <a:tc>
                  <a:txBody>
                    <a:bodyPr/>
                    <a:lstStyle/>
                    <a:p>
                      <a:pPr algn="l"/>
                      <a:r>
                        <a:rPr lang="en-US" sz="1800" b="0" i="0" u="none" strike="noStrike" kern="1200" dirty="0">
                          <a:solidFill>
                            <a:schemeClr val="dk1"/>
                          </a:solidFill>
                          <a:effectLst/>
                          <a:latin typeface="+mn-lt"/>
                          <a:ea typeface="+mn-ea"/>
                          <a:cs typeface="+mn-cs"/>
                        </a:rPr>
                        <a:t>Pregnancy Tracking, Resources and articles, calculate current week of pregnancy, calculate due date, track pregnancy weight, track baby kicks and contractions, track the progress of pregnancy bump, make notes of pregnancy symptoms and doctor appointments.</a:t>
                      </a:r>
                      <a:endParaRPr lang="it-IT" dirty="0"/>
                    </a:p>
                  </a:txBody>
                  <a:tcPr/>
                </a:tc>
                <a:extLst>
                  <a:ext uri="{0D108BD9-81ED-4DB2-BD59-A6C34878D82A}">
                    <a16:rowId xmlns:a16="http://schemas.microsoft.com/office/drawing/2014/main" val="1789744796"/>
                  </a:ext>
                </a:extLst>
              </a:tr>
              <a:tr h="890975">
                <a:tc>
                  <a:txBody>
                    <a:bodyPr/>
                    <a:lstStyle/>
                    <a:p>
                      <a:r>
                        <a:rPr lang="it-IT" sz="1800" b="0" i="0" u="none" strike="noStrike" kern="1200" dirty="0" err="1">
                          <a:solidFill>
                            <a:schemeClr val="dk1"/>
                          </a:solidFill>
                          <a:effectLst/>
                          <a:latin typeface="+mn-lt"/>
                          <a:ea typeface="+mn-ea"/>
                          <a:cs typeface="+mn-cs"/>
                        </a:rPr>
                        <a:t>BabyCenter</a:t>
                      </a:r>
                      <a:r>
                        <a:rPr lang="it-IT" sz="1800" b="0" i="0" u="none" strike="noStrike" kern="1200" dirty="0">
                          <a:solidFill>
                            <a:schemeClr val="dk1"/>
                          </a:solidFill>
                          <a:effectLst/>
                          <a:latin typeface="+mn-lt"/>
                          <a:ea typeface="+mn-ea"/>
                          <a:cs typeface="+mn-cs"/>
                        </a:rPr>
                        <a:t> – </a:t>
                      </a:r>
                      <a:r>
                        <a:rPr lang="it-IT" sz="1800" b="0" i="0" u="none" strike="noStrike" kern="1200" dirty="0" err="1">
                          <a:solidFill>
                            <a:schemeClr val="dk1"/>
                          </a:solidFill>
                          <a:effectLst/>
                          <a:latin typeface="+mn-lt"/>
                          <a:ea typeface="+mn-ea"/>
                          <a:cs typeface="+mn-cs"/>
                        </a:rPr>
                        <a:t>Pregnancy</a:t>
                      </a:r>
                      <a:r>
                        <a:rPr lang="it-IT" sz="1800" b="0" i="0" u="none" strike="noStrike" kern="1200" dirty="0">
                          <a:solidFill>
                            <a:schemeClr val="dk1"/>
                          </a:solidFill>
                          <a:effectLst/>
                          <a:latin typeface="+mn-lt"/>
                          <a:ea typeface="+mn-ea"/>
                          <a:cs typeface="+mn-cs"/>
                        </a:rPr>
                        <a:t> App &amp; Baby Tracker</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Free</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400" b="0" i="0" u="sng" kern="1200" dirty="0">
                          <a:solidFill>
                            <a:schemeClr val="dk1"/>
                          </a:solidFill>
                          <a:effectLst/>
                          <a:latin typeface="+mn-lt"/>
                          <a:ea typeface="+mn-ea"/>
                          <a:cs typeface="+mn-cs"/>
                          <a:hlinkClick r:id="rId4"/>
                        </a:rPr>
                        <a:t>https://www.babycenter.com/mobile-apps</a:t>
                      </a:r>
                      <a:endParaRPr lang="it-IT" sz="1400" dirty="0"/>
                    </a:p>
                  </a:txBody>
                  <a:tcPr/>
                </a:tc>
                <a:tc>
                  <a:txBody>
                    <a:bodyPr/>
                    <a:lstStyle/>
                    <a:p>
                      <a:pPr algn="l"/>
                      <a:r>
                        <a:rPr lang="it-IT" sz="1800" b="0" i="0" kern="1200" dirty="0" err="1">
                          <a:solidFill>
                            <a:schemeClr val="dk1"/>
                          </a:solidFill>
                          <a:effectLst/>
                          <a:latin typeface="+mn-lt"/>
                          <a:ea typeface="+mn-ea"/>
                          <a:cs typeface="+mn-cs"/>
                        </a:rPr>
                        <a:t>Pregnancy</a:t>
                      </a:r>
                      <a:r>
                        <a:rPr lang="it-IT" sz="1800" b="0" i="0" kern="1200" dirty="0">
                          <a:solidFill>
                            <a:schemeClr val="dk1"/>
                          </a:solidFill>
                          <a:effectLst/>
                          <a:latin typeface="+mn-lt"/>
                          <a:ea typeface="+mn-ea"/>
                          <a:cs typeface="+mn-cs"/>
                        </a:rPr>
                        <a:t> Tracking, </a:t>
                      </a:r>
                      <a:r>
                        <a:rPr lang="it-IT" sz="1800" b="0" i="0" kern="1200" dirty="0" err="1">
                          <a:solidFill>
                            <a:schemeClr val="dk1"/>
                          </a:solidFill>
                          <a:effectLst/>
                          <a:latin typeface="+mn-lt"/>
                          <a:ea typeface="+mn-ea"/>
                          <a:cs typeface="+mn-cs"/>
                        </a:rPr>
                        <a:t>Fertility</a:t>
                      </a:r>
                      <a:r>
                        <a:rPr lang="it-IT" sz="1800" b="0" i="0" kern="1200" dirty="0">
                          <a:solidFill>
                            <a:schemeClr val="dk1"/>
                          </a:solidFill>
                          <a:effectLst/>
                          <a:latin typeface="+mn-lt"/>
                          <a:ea typeface="+mn-ea"/>
                          <a:cs typeface="+mn-cs"/>
                        </a:rPr>
                        <a:t> </a:t>
                      </a:r>
                      <a:r>
                        <a:rPr lang="it-IT" sz="1800" b="0" i="0" kern="1200" dirty="0" err="1">
                          <a:solidFill>
                            <a:schemeClr val="dk1"/>
                          </a:solidFill>
                          <a:effectLst/>
                          <a:latin typeface="+mn-lt"/>
                          <a:ea typeface="+mn-ea"/>
                          <a:cs typeface="+mn-cs"/>
                        </a:rPr>
                        <a:t>Prediction</a:t>
                      </a:r>
                      <a:r>
                        <a:rPr lang="it-IT" sz="1800" b="0" i="0" kern="1200" dirty="0">
                          <a:solidFill>
                            <a:schemeClr val="dk1"/>
                          </a:solidFill>
                          <a:effectLst/>
                          <a:latin typeface="+mn-lt"/>
                          <a:ea typeface="+mn-ea"/>
                          <a:cs typeface="+mn-cs"/>
                        </a:rPr>
                        <a:t>, 3-D </a:t>
                      </a:r>
                      <a:r>
                        <a:rPr lang="it-IT" sz="1800" b="0" i="0" kern="1200" dirty="0" err="1">
                          <a:solidFill>
                            <a:schemeClr val="dk1"/>
                          </a:solidFill>
                          <a:effectLst/>
                          <a:latin typeface="+mn-lt"/>
                          <a:ea typeface="+mn-ea"/>
                          <a:cs typeface="+mn-cs"/>
                        </a:rPr>
                        <a:t>Fetal</a:t>
                      </a:r>
                      <a:r>
                        <a:rPr lang="it-IT" sz="1800" b="0" i="0" kern="1200" dirty="0">
                          <a:solidFill>
                            <a:schemeClr val="dk1"/>
                          </a:solidFill>
                          <a:effectLst/>
                          <a:latin typeface="+mn-lt"/>
                          <a:ea typeface="+mn-ea"/>
                          <a:cs typeface="+mn-cs"/>
                        </a:rPr>
                        <a:t> </a:t>
                      </a:r>
                      <a:r>
                        <a:rPr lang="it-IT" sz="1800" b="0" i="0" kern="1200" dirty="0" err="1">
                          <a:solidFill>
                            <a:schemeClr val="dk1"/>
                          </a:solidFill>
                          <a:effectLst/>
                          <a:latin typeface="+mn-lt"/>
                          <a:ea typeface="+mn-ea"/>
                          <a:cs typeface="+mn-cs"/>
                        </a:rPr>
                        <a:t>development</a:t>
                      </a:r>
                      <a:r>
                        <a:rPr lang="it-IT" sz="1800" b="0" i="0" kern="1200" dirty="0">
                          <a:solidFill>
                            <a:schemeClr val="dk1"/>
                          </a:solidFill>
                          <a:effectLst/>
                          <a:latin typeface="+mn-lt"/>
                          <a:ea typeface="+mn-ea"/>
                          <a:cs typeface="+mn-cs"/>
                        </a:rPr>
                        <a:t> </a:t>
                      </a:r>
                      <a:r>
                        <a:rPr lang="it-IT" sz="1800" b="0" i="0" kern="1200" dirty="0" err="1">
                          <a:solidFill>
                            <a:schemeClr val="dk1"/>
                          </a:solidFill>
                          <a:effectLst/>
                          <a:latin typeface="+mn-lt"/>
                          <a:ea typeface="+mn-ea"/>
                          <a:cs typeface="+mn-cs"/>
                        </a:rPr>
                        <a:t>videos</a:t>
                      </a:r>
                      <a:r>
                        <a:rPr lang="it-IT" sz="1800" b="0" i="0" kern="1200" dirty="0">
                          <a:solidFill>
                            <a:schemeClr val="dk1"/>
                          </a:solidFill>
                          <a:effectLst/>
                          <a:latin typeface="+mn-lt"/>
                          <a:ea typeface="+mn-ea"/>
                          <a:cs typeface="+mn-cs"/>
                        </a:rPr>
                        <a:t>, </a:t>
                      </a:r>
                      <a:r>
                        <a:rPr lang="it-IT" sz="1800" b="0" i="0" kern="1200" dirty="0" err="1">
                          <a:solidFill>
                            <a:schemeClr val="dk1"/>
                          </a:solidFill>
                          <a:effectLst/>
                          <a:latin typeface="+mn-lt"/>
                          <a:ea typeface="+mn-ea"/>
                          <a:cs typeface="+mn-cs"/>
                        </a:rPr>
                        <a:t>tips</a:t>
                      </a:r>
                      <a:r>
                        <a:rPr lang="it-IT" sz="1800" b="0" i="0" kern="1200" dirty="0">
                          <a:solidFill>
                            <a:schemeClr val="dk1"/>
                          </a:solidFill>
                          <a:effectLst/>
                          <a:latin typeface="+mn-lt"/>
                          <a:ea typeface="+mn-ea"/>
                          <a:cs typeface="+mn-cs"/>
                        </a:rPr>
                        <a:t>, </a:t>
                      </a:r>
                      <a:r>
                        <a:rPr lang="it-IT" sz="1800" b="0" i="0" kern="1200" dirty="0" err="1">
                          <a:solidFill>
                            <a:schemeClr val="dk1"/>
                          </a:solidFill>
                          <a:effectLst/>
                          <a:latin typeface="+mn-lt"/>
                          <a:ea typeface="+mn-ea"/>
                          <a:cs typeface="+mn-cs"/>
                        </a:rPr>
                        <a:t>pregnancy</a:t>
                      </a:r>
                      <a:r>
                        <a:rPr lang="it-IT" sz="1800" b="0" i="0" kern="1200" dirty="0">
                          <a:solidFill>
                            <a:schemeClr val="dk1"/>
                          </a:solidFill>
                          <a:effectLst/>
                          <a:latin typeface="+mn-lt"/>
                          <a:ea typeface="+mn-ea"/>
                          <a:cs typeface="+mn-cs"/>
                        </a:rPr>
                        <a:t> </a:t>
                      </a:r>
                      <a:r>
                        <a:rPr lang="it-IT" sz="1800" b="0" i="0" kern="1200" dirty="0" err="1">
                          <a:solidFill>
                            <a:schemeClr val="dk1"/>
                          </a:solidFill>
                          <a:effectLst/>
                          <a:latin typeface="+mn-lt"/>
                          <a:ea typeface="+mn-ea"/>
                          <a:cs typeface="+mn-cs"/>
                        </a:rPr>
                        <a:t>workouts</a:t>
                      </a:r>
                      <a:r>
                        <a:rPr lang="it-IT" sz="1800" b="0" i="0" kern="1200" dirty="0">
                          <a:solidFill>
                            <a:schemeClr val="dk1"/>
                          </a:solidFill>
                          <a:effectLst/>
                          <a:latin typeface="+mn-lt"/>
                          <a:ea typeface="+mn-ea"/>
                          <a:cs typeface="+mn-cs"/>
                        </a:rPr>
                        <a:t> and nutrition </a:t>
                      </a:r>
                      <a:r>
                        <a:rPr lang="it-IT" sz="1800" b="0" i="0" kern="1200" dirty="0" err="1">
                          <a:solidFill>
                            <a:schemeClr val="dk1"/>
                          </a:solidFill>
                          <a:effectLst/>
                          <a:latin typeface="+mn-lt"/>
                          <a:ea typeface="+mn-ea"/>
                          <a:cs typeface="+mn-cs"/>
                        </a:rPr>
                        <a:t>advice</a:t>
                      </a:r>
                      <a:r>
                        <a:rPr lang="it-IT" sz="1800" b="0" i="0" kern="1200" dirty="0">
                          <a:solidFill>
                            <a:schemeClr val="dk1"/>
                          </a:solidFill>
                          <a:effectLst/>
                          <a:latin typeface="+mn-lt"/>
                          <a:ea typeface="+mn-ea"/>
                          <a:cs typeface="+mn-cs"/>
                        </a:rPr>
                        <a:t>, </a:t>
                      </a:r>
                      <a:r>
                        <a:rPr lang="it-IT" sz="1800" b="0" i="0" kern="1200" dirty="0" err="1">
                          <a:solidFill>
                            <a:schemeClr val="dk1"/>
                          </a:solidFill>
                          <a:effectLst/>
                          <a:latin typeface="+mn-lt"/>
                          <a:ea typeface="+mn-ea"/>
                          <a:cs typeface="+mn-cs"/>
                        </a:rPr>
                        <a:t>Pregnancy</a:t>
                      </a:r>
                      <a:r>
                        <a:rPr lang="it-IT" sz="1800" b="0" i="0" kern="1200" dirty="0">
                          <a:solidFill>
                            <a:schemeClr val="dk1"/>
                          </a:solidFill>
                          <a:effectLst/>
                          <a:latin typeface="+mn-lt"/>
                          <a:ea typeface="+mn-ea"/>
                          <a:cs typeface="+mn-cs"/>
                        </a:rPr>
                        <a:t> </a:t>
                      </a:r>
                      <a:r>
                        <a:rPr lang="it-IT" sz="1800" b="0" i="0" kern="1200" dirty="0" err="1">
                          <a:solidFill>
                            <a:schemeClr val="dk1"/>
                          </a:solidFill>
                          <a:effectLst/>
                          <a:latin typeface="+mn-lt"/>
                          <a:ea typeface="+mn-ea"/>
                          <a:cs typeface="+mn-cs"/>
                        </a:rPr>
                        <a:t>calendar</a:t>
                      </a:r>
                      <a:r>
                        <a:rPr lang="it-IT" sz="1800" b="0" i="0" kern="1200" dirty="0">
                          <a:solidFill>
                            <a:schemeClr val="dk1"/>
                          </a:solidFill>
                          <a:effectLst/>
                          <a:latin typeface="+mn-lt"/>
                          <a:ea typeface="+mn-ea"/>
                          <a:cs typeface="+mn-cs"/>
                        </a:rPr>
                        <a:t>, Baby Names </a:t>
                      </a:r>
                      <a:r>
                        <a:rPr lang="it-IT" sz="1800" b="0" i="0" kern="1200" dirty="0" err="1">
                          <a:solidFill>
                            <a:schemeClr val="dk1"/>
                          </a:solidFill>
                          <a:effectLst/>
                          <a:latin typeface="+mn-lt"/>
                          <a:ea typeface="+mn-ea"/>
                          <a:cs typeface="+mn-cs"/>
                        </a:rPr>
                        <a:t>Finder</a:t>
                      </a:r>
                      <a:r>
                        <a:rPr lang="it-IT" sz="1800" b="0" i="0" kern="1200" dirty="0">
                          <a:solidFill>
                            <a:schemeClr val="dk1"/>
                          </a:solidFill>
                          <a:effectLst/>
                          <a:latin typeface="+mn-lt"/>
                          <a:ea typeface="+mn-ea"/>
                          <a:cs typeface="+mn-cs"/>
                        </a:rPr>
                        <a:t>, Baby </a:t>
                      </a:r>
                      <a:r>
                        <a:rPr lang="it-IT" sz="1800" b="0" i="0" kern="1200" dirty="0" err="1">
                          <a:solidFill>
                            <a:schemeClr val="dk1"/>
                          </a:solidFill>
                          <a:effectLst/>
                          <a:latin typeface="+mn-lt"/>
                          <a:ea typeface="+mn-ea"/>
                          <a:cs typeface="+mn-cs"/>
                        </a:rPr>
                        <a:t>Registry</a:t>
                      </a:r>
                      <a:r>
                        <a:rPr lang="it-IT" sz="1800" b="0" i="0" kern="1200" dirty="0">
                          <a:solidFill>
                            <a:schemeClr val="dk1"/>
                          </a:solidFill>
                          <a:effectLst/>
                          <a:latin typeface="+mn-lt"/>
                          <a:ea typeface="+mn-ea"/>
                          <a:cs typeface="+mn-cs"/>
                        </a:rPr>
                        <a:t> Checklist, Online Birth Class and more</a:t>
                      </a:r>
                      <a:endParaRPr lang="it-IT" dirty="0"/>
                    </a:p>
                  </a:txBody>
                  <a:tcPr/>
                </a:tc>
                <a:extLst>
                  <a:ext uri="{0D108BD9-81ED-4DB2-BD59-A6C34878D82A}">
                    <a16:rowId xmlns:a16="http://schemas.microsoft.com/office/drawing/2014/main" val="780917226"/>
                  </a:ext>
                </a:extLst>
              </a:tr>
              <a:tr h="1425560">
                <a:tc>
                  <a:txBody>
                    <a:bodyPr/>
                    <a:lstStyle/>
                    <a:p>
                      <a:r>
                        <a:rPr lang="it-IT" sz="1800" b="0" i="0" kern="1200" dirty="0" err="1">
                          <a:solidFill>
                            <a:schemeClr val="dk1"/>
                          </a:solidFill>
                          <a:effectLst/>
                          <a:latin typeface="+mn-lt"/>
                          <a:ea typeface="+mn-ea"/>
                          <a:cs typeface="+mn-cs"/>
                        </a:rPr>
                        <a:t>Ovia</a:t>
                      </a:r>
                      <a:r>
                        <a:rPr lang="it-IT" sz="1800" b="0" i="0" kern="1200" dirty="0">
                          <a:solidFill>
                            <a:schemeClr val="dk1"/>
                          </a:solidFill>
                          <a:effectLst/>
                          <a:latin typeface="+mn-lt"/>
                          <a:ea typeface="+mn-ea"/>
                          <a:cs typeface="+mn-cs"/>
                        </a:rPr>
                        <a:t> </a:t>
                      </a:r>
                      <a:r>
                        <a:rPr lang="it-IT" sz="1800" b="0" i="0" kern="1200" dirty="0" err="1">
                          <a:solidFill>
                            <a:schemeClr val="dk1"/>
                          </a:solidFill>
                          <a:effectLst/>
                          <a:latin typeface="+mn-lt"/>
                          <a:ea typeface="+mn-ea"/>
                          <a:cs typeface="+mn-cs"/>
                        </a:rPr>
                        <a:t>Pregnancy</a:t>
                      </a:r>
                      <a:r>
                        <a:rPr lang="it-IT" sz="1800" b="0" i="0" kern="1200" dirty="0">
                          <a:solidFill>
                            <a:schemeClr val="dk1"/>
                          </a:solidFill>
                          <a:effectLst/>
                          <a:latin typeface="+mn-lt"/>
                          <a:ea typeface="+mn-ea"/>
                          <a:cs typeface="+mn-cs"/>
                        </a:rPr>
                        <a:t> &amp; Baby Tracker</a:t>
                      </a:r>
                      <a:endParaRPr lang="it-IT" dirty="0"/>
                    </a:p>
                  </a:txBody>
                  <a:tcPr/>
                </a:tc>
                <a:tc>
                  <a:txBody>
                    <a:bodyPr/>
                    <a:lstStyle/>
                    <a:p>
                      <a:r>
                        <a:rPr lang="en-US" sz="1800" b="0" i="0" u="none" strike="noStrike" kern="1200" dirty="0">
                          <a:solidFill>
                            <a:schemeClr val="dk1"/>
                          </a:solidFill>
                          <a:effectLst/>
                          <a:latin typeface="+mn-lt"/>
                          <a:ea typeface="+mn-ea"/>
                          <a:cs typeface="+mn-cs"/>
                        </a:rPr>
                        <a:t>Free</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400" b="0" i="0" u="sng" kern="1200" dirty="0">
                          <a:solidFill>
                            <a:schemeClr val="dk1"/>
                          </a:solidFill>
                          <a:effectLst/>
                          <a:latin typeface="+mn-lt"/>
                          <a:ea typeface="+mn-ea"/>
                          <a:cs typeface="+mn-cs"/>
                          <a:hlinkClick r:id="rId5"/>
                        </a:rPr>
                        <a:t>https://www.oviahealth.com/join/</a:t>
                      </a:r>
                      <a:endParaRPr lang="it-IT" sz="1400" dirty="0"/>
                    </a:p>
                  </a:txBody>
                  <a:tcPr/>
                </a:tc>
                <a:tc>
                  <a:txBody>
                    <a:bodyPr/>
                    <a:lstStyle/>
                    <a:p>
                      <a:pPr algn="l"/>
                      <a:r>
                        <a:rPr lang="en-US" sz="1800" b="0" i="0" kern="1200" dirty="0">
                          <a:solidFill>
                            <a:schemeClr val="dk1"/>
                          </a:solidFill>
                          <a:effectLst/>
                          <a:latin typeface="+mn-lt"/>
                          <a:ea typeface="+mn-ea"/>
                          <a:cs typeface="+mn-cs"/>
                        </a:rPr>
                        <a:t>Womb View 3D illustrations for each pregnancy week, visual baby due date countdown and weekly videos and content about pregnancy symptoms, body changes, and baby tips, Baby Size Comparison, Baby Names Finder, Pregnancy tracker and baby growth calendar and more</a:t>
                      </a:r>
                      <a:endParaRPr lang="it-IT" dirty="0"/>
                    </a:p>
                  </a:txBody>
                  <a:tcPr/>
                </a:tc>
                <a:extLst>
                  <a:ext uri="{0D108BD9-81ED-4DB2-BD59-A6C34878D82A}">
                    <a16:rowId xmlns:a16="http://schemas.microsoft.com/office/drawing/2014/main" val="3033871928"/>
                  </a:ext>
                </a:extLst>
              </a:tr>
            </a:tbl>
          </a:graphicData>
        </a:graphic>
      </p:graphicFrame>
    </p:spTree>
    <p:extLst>
      <p:ext uri="{BB962C8B-B14F-4D97-AF65-F5344CB8AC3E}">
        <p14:creationId xmlns:p14="http://schemas.microsoft.com/office/powerpoint/2010/main" val="3355334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lvl="0" algn="r">
              <a:lnSpc>
                <a:spcPct val="90000"/>
              </a:lnSpc>
              <a:spcBef>
                <a:spcPct val="0"/>
              </a:spcBef>
            </a:pPr>
            <a:r>
              <a:rPr lang="en-US" altLang="el-GR" dirty="0">
                <a:solidFill>
                  <a:prstClr val="white"/>
                </a:solidFill>
              </a:rPr>
              <a:t>7.1.4 Pregnancy and Post-Partum</a:t>
            </a:r>
            <a:endParaRPr lang="en-US" dirty="0">
              <a:solidFill>
                <a:prstClr val="white"/>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0" y="610784"/>
            <a:ext cx="11059692" cy="605096"/>
          </a:xfrm>
        </p:spPr>
        <p:txBody>
          <a:bodyPr>
            <a:normAutofit/>
          </a:bodyPr>
          <a:lstStyle/>
          <a:p>
            <a:pPr algn="ctr"/>
            <a:r>
              <a:rPr lang="it-IT" dirty="0" err="1"/>
              <a:t>Pregnancy</a:t>
            </a:r>
            <a:r>
              <a:rPr lang="it-IT" dirty="0"/>
              <a:t> Tracker Apps</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2493280563"/>
              </p:ext>
            </p:extLst>
          </p:nvPr>
        </p:nvGraphicFramePr>
        <p:xfrm>
          <a:off x="566150" y="1535385"/>
          <a:ext cx="11059690" cy="3169920"/>
        </p:xfrm>
        <a:graphic>
          <a:graphicData uri="http://schemas.openxmlformats.org/drawingml/2006/table">
            <a:tbl>
              <a:tblPr firstRow="1" bandRow="1">
                <a:tableStyleId>{5C22544A-7EE6-4342-B048-85BDC9FD1C3A}</a:tableStyleId>
              </a:tblPr>
              <a:tblGrid>
                <a:gridCol w="1915789">
                  <a:extLst>
                    <a:ext uri="{9D8B030D-6E8A-4147-A177-3AD203B41FA5}">
                      <a16:colId xmlns:a16="http://schemas.microsoft.com/office/drawing/2014/main" val="662343082"/>
                    </a:ext>
                  </a:extLst>
                </a:gridCol>
                <a:gridCol w="740229">
                  <a:extLst>
                    <a:ext uri="{9D8B030D-6E8A-4147-A177-3AD203B41FA5}">
                      <a16:colId xmlns:a16="http://schemas.microsoft.com/office/drawing/2014/main" val="1987263671"/>
                    </a:ext>
                  </a:extLst>
                </a:gridCol>
                <a:gridCol w="1066799">
                  <a:extLst>
                    <a:ext uri="{9D8B030D-6E8A-4147-A177-3AD203B41FA5}">
                      <a16:colId xmlns:a16="http://schemas.microsoft.com/office/drawing/2014/main" val="2436129657"/>
                    </a:ext>
                  </a:extLst>
                </a:gridCol>
                <a:gridCol w="1665515">
                  <a:extLst>
                    <a:ext uri="{9D8B030D-6E8A-4147-A177-3AD203B41FA5}">
                      <a16:colId xmlns:a16="http://schemas.microsoft.com/office/drawing/2014/main" val="290924506"/>
                    </a:ext>
                  </a:extLst>
                </a:gridCol>
                <a:gridCol w="5671358">
                  <a:extLst>
                    <a:ext uri="{9D8B030D-6E8A-4147-A177-3AD203B41FA5}">
                      <a16:colId xmlns:a16="http://schemas.microsoft.com/office/drawing/2014/main" val="2740814280"/>
                    </a:ext>
                  </a:extLst>
                </a:gridCol>
              </a:tblGrid>
              <a:tr h="623682">
                <a:tc>
                  <a:txBody>
                    <a:bodyPr/>
                    <a:lstStyle/>
                    <a:p>
                      <a:r>
                        <a:rPr lang="it-IT" dirty="0"/>
                        <a:t>Name</a:t>
                      </a:r>
                    </a:p>
                  </a:txBody>
                  <a:tcPr/>
                </a:tc>
                <a:tc>
                  <a:txBody>
                    <a:bodyPr/>
                    <a:lstStyle/>
                    <a:p>
                      <a:r>
                        <a:rPr lang="it-IT" dirty="0"/>
                        <a:t>Cost</a:t>
                      </a:r>
                    </a:p>
                  </a:txBody>
                  <a:tcPr/>
                </a:tc>
                <a:tc>
                  <a:txBody>
                    <a:bodyPr/>
                    <a:lstStyle/>
                    <a:p>
                      <a:r>
                        <a:rPr lang="it-IT" dirty="0"/>
                        <a:t>Available on</a:t>
                      </a:r>
                    </a:p>
                  </a:txBody>
                  <a:tcPr/>
                </a:tc>
                <a:tc>
                  <a:txBody>
                    <a:bodyPr/>
                    <a:lstStyle/>
                    <a:p>
                      <a:r>
                        <a:rPr lang="it-IT" dirty="0"/>
                        <a:t>Link</a:t>
                      </a:r>
                    </a:p>
                  </a:txBody>
                  <a:tcPr/>
                </a:tc>
                <a:tc>
                  <a:txBody>
                    <a:bodyPr/>
                    <a:lstStyle/>
                    <a:p>
                      <a:r>
                        <a:rPr lang="it-IT" dirty="0"/>
                        <a:t>Description</a:t>
                      </a:r>
                    </a:p>
                  </a:txBody>
                  <a:tcPr/>
                </a:tc>
                <a:extLst>
                  <a:ext uri="{0D108BD9-81ED-4DB2-BD59-A6C34878D82A}">
                    <a16:rowId xmlns:a16="http://schemas.microsoft.com/office/drawing/2014/main" val="1425105461"/>
                  </a:ext>
                </a:extLst>
              </a:tr>
              <a:tr h="623682">
                <a:tc>
                  <a:txBody>
                    <a:bodyPr/>
                    <a:lstStyle/>
                    <a:p>
                      <a:r>
                        <a:rPr lang="it-IT" sz="1800" b="0" i="0" kern="1200" dirty="0" err="1">
                          <a:solidFill>
                            <a:schemeClr val="dk1"/>
                          </a:solidFill>
                          <a:effectLst/>
                          <a:latin typeface="+mn-lt"/>
                          <a:ea typeface="+mn-ea"/>
                          <a:cs typeface="+mn-cs"/>
                        </a:rPr>
                        <a:t>Sprout</a:t>
                      </a:r>
                      <a:endParaRPr lang="it-IT" dirty="0"/>
                    </a:p>
                  </a:txBody>
                  <a:tcPr/>
                </a:tc>
                <a:tc>
                  <a:txBody>
                    <a:bodyPr/>
                    <a:lstStyle/>
                    <a:p>
                      <a:r>
                        <a:rPr lang="it-IT" sz="1800" b="0" i="0" u="none" strike="noStrike" kern="1200" dirty="0">
                          <a:solidFill>
                            <a:schemeClr val="dk1"/>
                          </a:solidFill>
                          <a:effectLst/>
                          <a:latin typeface="+mn-lt"/>
                          <a:ea typeface="+mn-ea"/>
                          <a:cs typeface="+mn-cs"/>
                        </a:rPr>
                        <a:t>Free/Premium</a:t>
                      </a:r>
                      <a:endParaRPr lang="it-IT" dirty="0"/>
                    </a:p>
                  </a:txBody>
                  <a:tcPr/>
                </a:tc>
                <a:tc>
                  <a:txBody>
                    <a:bodyPr/>
                    <a:lstStyle/>
                    <a:p>
                      <a:r>
                        <a:rPr lang="it-IT" sz="1800" b="0" i="0" u="none" strike="noStrike" kern="1200" dirty="0">
                          <a:solidFill>
                            <a:schemeClr val="dk1"/>
                          </a:solidFill>
                          <a:effectLst/>
                          <a:latin typeface="+mn-lt"/>
                          <a:ea typeface="+mn-ea"/>
                          <a:cs typeface="+mn-cs"/>
                        </a:rPr>
                        <a:t>Android, IOS</a:t>
                      </a:r>
                      <a:endParaRPr lang="it-IT" dirty="0"/>
                    </a:p>
                  </a:txBody>
                  <a:tcPr/>
                </a:tc>
                <a:tc>
                  <a:txBody>
                    <a:bodyPr/>
                    <a:lstStyle/>
                    <a:p>
                      <a:r>
                        <a:rPr lang="it-IT" sz="1400" b="0" i="0" u="sng" kern="1200" dirty="0">
                          <a:solidFill>
                            <a:schemeClr val="dk1"/>
                          </a:solidFill>
                          <a:effectLst/>
                          <a:latin typeface="+mn-lt"/>
                          <a:ea typeface="+mn-ea"/>
                          <a:cs typeface="+mn-cs"/>
                          <a:hlinkClick r:id="rId3"/>
                        </a:rPr>
                        <a:t>https://sprout-apps.com/sprout-pregnancy-iphone-app/</a:t>
                      </a:r>
                      <a:endParaRPr lang="it-IT" sz="1400" dirty="0"/>
                    </a:p>
                  </a:txBody>
                  <a:tcPr/>
                </a:tc>
                <a:tc>
                  <a:txBody>
                    <a:bodyPr/>
                    <a:lstStyle/>
                    <a:p>
                      <a:pPr algn="l"/>
                      <a:r>
                        <a:rPr lang="en-US" sz="1800" b="0" i="0" kern="1200" dirty="0">
                          <a:solidFill>
                            <a:schemeClr val="dk1"/>
                          </a:solidFill>
                          <a:effectLst/>
                          <a:latin typeface="+mn-lt"/>
                          <a:ea typeface="+mn-ea"/>
                          <a:cs typeface="+mn-cs"/>
                        </a:rPr>
                        <a:t>Due date calculator, Daily and weekly information about mother and developing baby, Weight Tracker, Kick Counter, Contraction Timer, Checklists and more</a:t>
                      </a:r>
                      <a:endParaRPr lang="it-IT" dirty="0"/>
                    </a:p>
                  </a:txBody>
                  <a:tcPr/>
                </a:tc>
                <a:extLst>
                  <a:ext uri="{0D108BD9-81ED-4DB2-BD59-A6C34878D82A}">
                    <a16:rowId xmlns:a16="http://schemas.microsoft.com/office/drawing/2014/main" val="1789744796"/>
                  </a:ext>
                </a:extLst>
              </a:tr>
              <a:tr h="890975">
                <a:tc>
                  <a:txBody>
                    <a:bodyPr/>
                    <a:lstStyle/>
                    <a:p>
                      <a:r>
                        <a:rPr lang="it-IT" sz="1800" b="0" i="0" kern="1200" dirty="0" err="1">
                          <a:solidFill>
                            <a:schemeClr val="dk1"/>
                          </a:solidFill>
                          <a:effectLst/>
                          <a:latin typeface="+mn-lt"/>
                          <a:ea typeface="+mn-ea"/>
                          <a:cs typeface="+mn-cs"/>
                        </a:rPr>
                        <a:t>Momly</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Free/Premium</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a:t>
                      </a:r>
                      <a:endParaRPr lang="it-IT" dirty="0"/>
                    </a:p>
                    <a:p>
                      <a:endParaRPr lang="it-IT" dirty="0"/>
                    </a:p>
                  </a:txBody>
                  <a:tcPr/>
                </a:tc>
                <a:tc>
                  <a:txBody>
                    <a:bodyPr/>
                    <a:lstStyle/>
                    <a:p>
                      <a:r>
                        <a:rPr lang="it-IT" sz="1400" b="0" i="0" u="sng" kern="1200" dirty="0">
                          <a:solidFill>
                            <a:schemeClr val="dk1"/>
                          </a:solidFill>
                          <a:effectLst/>
                          <a:latin typeface="+mn-lt"/>
                          <a:ea typeface="+mn-ea"/>
                          <a:cs typeface="+mn-cs"/>
                          <a:hlinkClick r:id="rId4"/>
                        </a:rPr>
                        <a:t>https://play.google.com/store/apps/details?id=com.pregnancy.tracker.due.date.countdown.contraction.timer&amp;hl=en_SG</a:t>
                      </a:r>
                      <a:endParaRPr lang="it-IT" sz="1400" dirty="0"/>
                    </a:p>
                  </a:txBody>
                  <a:tcPr/>
                </a:tc>
                <a:tc>
                  <a:txBody>
                    <a:bodyPr/>
                    <a:lstStyle/>
                    <a:p>
                      <a:pPr algn="l"/>
                      <a:r>
                        <a:rPr lang="en-US" sz="1800" b="0" i="0" u="none" strike="noStrike" kern="1200" dirty="0">
                          <a:solidFill>
                            <a:schemeClr val="dk1"/>
                          </a:solidFill>
                          <a:effectLst/>
                          <a:latin typeface="+mn-lt"/>
                          <a:ea typeface="+mn-ea"/>
                          <a:cs typeface="+mn-cs"/>
                        </a:rPr>
                        <a:t>Pregnancy Week by Week – Tips and Articles, Baby Size Visualizer, Due date countdown, Pregnancy calendar, List of baby names, Contraction timer, Birth plan, Hospital bag Checklist, Baby shopping list and more</a:t>
                      </a:r>
                      <a:endParaRPr lang="it-IT" dirty="0"/>
                    </a:p>
                  </a:txBody>
                  <a:tcPr/>
                </a:tc>
                <a:extLst>
                  <a:ext uri="{0D108BD9-81ED-4DB2-BD59-A6C34878D82A}">
                    <a16:rowId xmlns:a16="http://schemas.microsoft.com/office/drawing/2014/main" val="780917226"/>
                  </a:ext>
                </a:extLst>
              </a:tr>
            </a:tbl>
          </a:graphicData>
        </a:graphic>
      </p:graphicFrame>
      <p:graphicFrame>
        <p:nvGraphicFramePr>
          <p:cNvPr id="2" name="Tabella 1">
            <a:extLst>
              <a:ext uri="{FF2B5EF4-FFF2-40B4-BE49-F238E27FC236}">
                <a16:creationId xmlns:a16="http://schemas.microsoft.com/office/drawing/2014/main" id="{01D51DB8-CA8F-4058-857C-3D0CBF82731B}"/>
              </a:ext>
            </a:extLst>
          </p:cNvPr>
          <p:cNvGraphicFramePr>
            <a:graphicFrameLocks noGrp="1"/>
          </p:cNvGraphicFramePr>
          <p:nvPr>
            <p:extLst>
              <p:ext uri="{D42A27DB-BD31-4B8C-83A1-F6EECF244321}">
                <p14:modId xmlns:p14="http://schemas.microsoft.com/office/powerpoint/2010/main" val="428024609"/>
              </p:ext>
            </p:extLst>
          </p:nvPr>
        </p:nvGraphicFramePr>
        <p:xfrm>
          <a:off x="566150" y="4705305"/>
          <a:ext cx="11059690" cy="1188720"/>
        </p:xfrm>
        <a:graphic>
          <a:graphicData uri="http://schemas.openxmlformats.org/drawingml/2006/table">
            <a:tbl>
              <a:tblPr firstRow="1" bandRow="1">
                <a:tableStyleId>{5C22544A-7EE6-4342-B048-85BDC9FD1C3A}</a:tableStyleId>
              </a:tblPr>
              <a:tblGrid>
                <a:gridCol w="1915789">
                  <a:extLst>
                    <a:ext uri="{9D8B030D-6E8A-4147-A177-3AD203B41FA5}">
                      <a16:colId xmlns:a16="http://schemas.microsoft.com/office/drawing/2014/main" val="2780887107"/>
                    </a:ext>
                  </a:extLst>
                </a:gridCol>
                <a:gridCol w="740229">
                  <a:extLst>
                    <a:ext uri="{9D8B030D-6E8A-4147-A177-3AD203B41FA5}">
                      <a16:colId xmlns:a16="http://schemas.microsoft.com/office/drawing/2014/main" val="287174176"/>
                    </a:ext>
                  </a:extLst>
                </a:gridCol>
                <a:gridCol w="1240972">
                  <a:extLst>
                    <a:ext uri="{9D8B030D-6E8A-4147-A177-3AD203B41FA5}">
                      <a16:colId xmlns:a16="http://schemas.microsoft.com/office/drawing/2014/main" val="991437532"/>
                    </a:ext>
                  </a:extLst>
                </a:gridCol>
                <a:gridCol w="1491342">
                  <a:extLst>
                    <a:ext uri="{9D8B030D-6E8A-4147-A177-3AD203B41FA5}">
                      <a16:colId xmlns:a16="http://schemas.microsoft.com/office/drawing/2014/main" val="327549993"/>
                    </a:ext>
                  </a:extLst>
                </a:gridCol>
                <a:gridCol w="5671358">
                  <a:extLst>
                    <a:ext uri="{9D8B030D-6E8A-4147-A177-3AD203B41FA5}">
                      <a16:colId xmlns:a16="http://schemas.microsoft.com/office/drawing/2014/main" val="2226841896"/>
                    </a:ext>
                  </a:extLst>
                </a:gridCol>
              </a:tblGrid>
              <a:tr h="623682">
                <a:tc>
                  <a:txBody>
                    <a:bodyPr/>
                    <a:lstStyle/>
                    <a:p>
                      <a:r>
                        <a:rPr lang="it-IT" b="0" dirty="0" err="1">
                          <a:solidFill>
                            <a:schemeClr val="tx1"/>
                          </a:solidFill>
                        </a:rPr>
                        <a:t>What</a:t>
                      </a:r>
                      <a:r>
                        <a:rPr lang="it-IT" b="0" dirty="0">
                          <a:solidFill>
                            <a:schemeClr val="tx1"/>
                          </a:solidFill>
                        </a:rPr>
                        <a:t> to </a:t>
                      </a:r>
                      <a:r>
                        <a:rPr lang="it-IT" b="0" dirty="0" err="1">
                          <a:solidFill>
                            <a:schemeClr val="tx1"/>
                          </a:solidFill>
                        </a:rPr>
                        <a:t>Expect</a:t>
                      </a:r>
                      <a:r>
                        <a:rPr lang="it-IT" b="0" dirty="0">
                          <a:solidFill>
                            <a:schemeClr val="tx1"/>
                          </a:solidFill>
                        </a:rPr>
                        <a:t> - </a:t>
                      </a:r>
                      <a:r>
                        <a:rPr lang="it-IT" sz="1800" b="0" i="0" kern="1200" dirty="0" err="1">
                          <a:solidFill>
                            <a:schemeClr val="dk1"/>
                          </a:solidFill>
                          <a:effectLst/>
                          <a:latin typeface="+mn-lt"/>
                          <a:ea typeface="+mn-ea"/>
                          <a:cs typeface="+mn-cs"/>
                        </a:rPr>
                        <a:t>Pregnancy</a:t>
                      </a:r>
                      <a:r>
                        <a:rPr lang="it-IT" sz="1800" b="0" i="0" kern="1200" dirty="0">
                          <a:solidFill>
                            <a:schemeClr val="dk1"/>
                          </a:solidFill>
                          <a:effectLst/>
                          <a:latin typeface="+mn-lt"/>
                          <a:ea typeface="+mn-ea"/>
                          <a:cs typeface="+mn-cs"/>
                        </a:rPr>
                        <a:t> &amp; Baby Tracker</a:t>
                      </a:r>
                      <a:endParaRPr lang="it-IT" dirty="0"/>
                    </a:p>
                  </a:txBody>
                  <a:tcPr>
                    <a:solidFill>
                      <a:schemeClr val="tx2">
                        <a:lumMod val="20000"/>
                        <a:lumOff val="80000"/>
                      </a:schemeClr>
                    </a:solidFill>
                  </a:tcPr>
                </a:tc>
                <a:tc>
                  <a:txBody>
                    <a:bodyPr/>
                    <a:lstStyle/>
                    <a:p>
                      <a:r>
                        <a:rPr lang="it-IT" sz="1800" b="0" i="0" kern="1200" dirty="0">
                          <a:solidFill>
                            <a:schemeClr val="dk1"/>
                          </a:solidFill>
                          <a:effectLst/>
                          <a:latin typeface="+mn-lt"/>
                          <a:ea typeface="+mn-ea"/>
                          <a:cs typeface="+mn-cs"/>
                        </a:rPr>
                        <a:t>Free</a:t>
                      </a:r>
                      <a:endParaRPr lang="it-IT"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txBody>
                  <a:tcPr>
                    <a:solidFill>
                      <a:schemeClr val="tx2">
                        <a:lumMod val="20000"/>
                        <a:lumOff val="80000"/>
                      </a:schemeClr>
                    </a:solidFill>
                  </a:tcPr>
                </a:tc>
                <a:tc>
                  <a:txBody>
                    <a:bodyPr/>
                    <a:lstStyle/>
                    <a:p>
                      <a:r>
                        <a:rPr lang="it-IT" sz="1400" b="0" i="0" u="none" strike="noStrike" kern="1200" dirty="0">
                          <a:solidFill>
                            <a:schemeClr val="dk1"/>
                          </a:solidFill>
                          <a:effectLst/>
                          <a:latin typeface="+mn-lt"/>
                          <a:ea typeface="+mn-ea"/>
                          <a:cs typeface="+mn-cs"/>
                          <a:hlinkClick r:id="rId5"/>
                        </a:rPr>
                        <a:t>https://www.whattoexpect.com/mobile-app/</a:t>
                      </a:r>
                      <a:endParaRPr lang="it-IT" sz="1400" dirty="0"/>
                    </a:p>
                  </a:txBody>
                  <a:tcPr>
                    <a:solidFill>
                      <a:schemeClr val="tx2">
                        <a:lumMod val="20000"/>
                        <a:lumOff val="80000"/>
                      </a:schemeClr>
                    </a:solidFill>
                  </a:tcPr>
                </a:tc>
                <a:tc>
                  <a:txBody>
                    <a:bodyPr/>
                    <a:lstStyle/>
                    <a:p>
                      <a:pPr algn="l"/>
                      <a:r>
                        <a:rPr lang="en-US" sz="1800" b="0" i="0" kern="1200" dirty="0">
                          <a:solidFill>
                            <a:schemeClr val="dk1"/>
                          </a:solidFill>
                          <a:effectLst/>
                          <a:latin typeface="+mn-lt"/>
                          <a:ea typeface="+mn-ea"/>
                          <a:cs typeface="+mn-cs"/>
                        </a:rPr>
                        <a:t>Due Date Calculator, Pregnancy Tracking, Baby Size Comparison, Keep track of symptoms, pregnancy weight, kick counts and memories, Expert-reviewed articles on pregnancy symptoms and health, videos and more</a:t>
                      </a:r>
                      <a:endParaRPr lang="it-IT" dirty="0"/>
                    </a:p>
                  </a:txBody>
                  <a:tcPr>
                    <a:solidFill>
                      <a:schemeClr val="tx2">
                        <a:lumMod val="20000"/>
                        <a:lumOff val="80000"/>
                      </a:schemeClr>
                    </a:solidFill>
                  </a:tcPr>
                </a:tc>
                <a:extLst>
                  <a:ext uri="{0D108BD9-81ED-4DB2-BD59-A6C34878D82A}">
                    <a16:rowId xmlns:a16="http://schemas.microsoft.com/office/drawing/2014/main" val="657905198"/>
                  </a:ext>
                </a:extLst>
              </a:tr>
            </a:tbl>
          </a:graphicData>
        </a:graphic>
      </p:graphicFrame>
    </p:spTree>
    <p:extLst>
      <p:ext uri="{BB962C8B-B14F-4D97-AF65-F5344CB8AC3E}">
        <p14:creationId xmlns:p14="http://schemas.microsoft.com/office/powerpoint/2010/main" val="2574583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lvl="0" algn="r">
              <a:lnSpc>
                <a:spcPct val="90000"/>
              </a:lnSpc>
              <a:spcBef>
                <a:spcPct val="0"/>
              </a:spcBef>
            </a:pPr>
            <a:r>
              <a:rPr lang="en-US" altLang="el-GR" dirty="0">
                <a:solidFill>
                  <a:prstClr val="white"/>
                </a:solidFill>
              </a:rPr>
              <a:t>7.1.4 Pregnancy and Post-Partum</a:t>
            </a:r>
            <a:endParaRPr lang="en-US" dirty="0">
              <a:solidFill>
                <a:prstClr val="white"/>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394636"/>
            <a:ext cx="11059692" cy="605096"/>
          </a:xfrm>
        </p:spPr>
        <p:txBody>
          <a:bodyPr>
            <a:normAutofit/>
          </a:bodyPr>
          <a:lstStyle/>
          <a:p>
            <a:pPr algn="ctr"/>
            <a:r>
              <a:rPr lang="it-IT" dirty="0" err="1"/>
              <a:t>Pregnancy</a:t>
            </a:r>
            <a:r>
              <a:rPr lang="it-IT" dirty="0"/>
              <a:t> Tracker Apps</a:t>
            </a:r>
            <a:endParaRPr lang="en-US" dirty="0">
              <a:solidFill>
                <a:srgbClr val="C00000"/>
              </a:solidFill>
            </a:endParaRPr>
          </a:p>
        </p:txBody>
      </p:sp>
      <p:sp>
        <p:nvSpPr>
          <p:cNvPr id="3" name="Rettangolo 2">
            <a:extLst>
              <a:ext uri="{FF2B5EF4-FFF2-40B4-BE49-F238E27FC236}">
                <a16:creationId xmlns:a16="http://schemas.microsoft.com/office/drawing/2014/main" id="{017140A8-413C-41E2-9611-1904E6788DA3}"/>
              </a:ext>
            </a:extLst>
          </p:cNvPr>
          <p:cNvSpPr/>
          <p:nvPr/>
        </p:nvSpPr>
        <p:spPr>
          <a:xfrm>
            <a:off x="566153" y="999732"/>
            <a:ext cx="11059691" cy="4832092"/>
          </a:xfrm>
          <a:prstGeom prst="rect">
            <a:avLst/>
          </a:prstGeom>
        </p:spPr>
        <p:txBody>
          <a:bodyPr wrap="square">
            <a:spAutoFit/>
          </a:bodyPr>
          <a:lstStyle/>
          <a:p>
            <a:pPr>
              <a:defRPr/>
            </a:pPr>
            <a:r>
              <a:rPr lang="en-GB" sz="2000" b="1" dirty="0"/>
              <a:t>Videos:</a:t>
            </a:r>
          </a:p>
          <a:p>
            <a:pPr>
              <a:defRPr/>
            </a:pPr>
            <a:endParaRPr lang="en-GB" b="1" dirty="0"/>
          </a:p>
          <a:p>
            <a:pPr>
              <a:defRPr/>
            </a:pPr>
            <a:endParaRPr lang="en-GB" b="1" dirty="0"/>
          </a:p>
          <a:p>
            <a:pPr algn="ctr">
              <a:defRPr/>
            </a:pPr>
            <a:r>
              <a:rPr lang="en-GB" b="1" u="sng" dirty="0">
                <a:hlinkClick r:id="rId3"/>
              </a:rPr>
              <a:t>https://www.youtube.com/watch?v=WncQSJDsbTU</a:t>
            </a:r>
            <a:r>
              <a:rPr lang="en-GB" b="1" u="sng" dirty="0"/>
              <a:t> </a:t>
            </a:r>
            <a:r>
              <a:rPr lang="en-GB" b="1" dirty="0"/>
              <a:t>– </a:t>
            </a:r>
            <a:r>
              <a:rPr lang="en-GB" b="1" dirty="0" err="1"/>
              <a:t>Amila</a:t>
            </a:r>
            <a:r>
              <a:rPr lang="en-GB" b="1" dirty="0"/>
              <a:t> Pregnancy Tracker (Hindi) </a:t>
            </a:r>
          </a:p>
          <a:p>
            <a:pPr algn="ctr">
              <a:defRPr/>
            </a:pPr>
            <a:r>
              <a:rPr lang="en-GB" b="1" dirty="0"/>
              <a:t/>
            </a:r>
            <a:br>
              <a:rPr lang="en-GB" b="1" dirty="0"/>
            </a:br>
            <a:r>
              <a:rPr lang="en-GB" b="1" u="sng" dirty="0">
                <a:hlinkClick r:id="rId4"/>
              </a:rPr>
              <a:t>https://www.youtube.com/watch?v=lKtxxnHn9vM</a:t>
            </a:r>
            <a:r>
              <a:rPr lang="en-GB" b="1" u="sng" dirty="0"/>
              <a:t> </a:t>
            </a:r>
            <a:r>
              <a:rPr lang="en-GB" b="1" dirty="0"/>
              <a:t>–</a:t>
            </a:r>
            <a:r>
              <a:rPr lang="en-GB" b="1" u="sng" dirty="0"/>
              <a:t> </a:t>
            </a:r>
            <a:r>
              <a:rPr lang="en-GB" b="1" dirty="0" err="1"/>
              <a:t>Ovia</a:t>
            </a:r>
            <a:r>
              <a:rPr lang="en-GB" b="1" dirty="0"/>
              <a:t> Pregnancy Tracker (English)</a:t>
            </a:r>
          </a:p>
          <a:p>
            <a:pPr algn="ctr">
              <a:defRPr/>
            </a:pPr>
            <a:endParaRPr lang="en-GB" b="1" dirty="0"/>
          </a:p>
          <a:p>
            <a:pPr algn="ctr">
              <a:defRPr/>
            </a:pPr>
            <a:r>
              <a:rPr lang="en-GB" b="1" u="sng" dirty="0">
                <a:hlinkClick r:id="rId5"/>
              </a:rPr>
              <a:t>https://www.youtube.com/watch?v=8UIMBDHjUjk</a:t>
            </a:r>
            <a:r>
              <a:rPr lang="en-GB" b="1" u="sng" dirty="0"/>
              <a:t> </a:t>
            </a:r>
            <a:r>
              <a:rPr lang="en-GB" b="1" dirty="0"/>
              <a:t>– BabyCenter (Punjabi)</a:t>
            </a:r>
          </a:p>
          <a:p>
            <a:pPr algn="ctr">
              <a:defRPr/>
            </a:pPr>
            <a:endParaRPr lang="en-GB" b="1" dirty="0"/>
          </a:p>
          <a:p>
            <a:pPr algn="ctr">
              <a:defRPr/>
            </a:pPr>
            <a:r>
              <a:rPr lang="en-GB" b="1" u="sng" dirty="0">
                <a:hlinkClick r:id="rId6"/>
              </a:rPr>
              <a:t>https://www.youtube.com/watch?v=YJoFfezQEbQ</a:t>
            </a:r>
            <a:r>
              <a:rPr lang="en-GB" b="1" dirty="0"/>
              <a:t> – What to Expect review (English)</a:t>
            </a:r>
          </a:p>
          <a:p>
            <a:pPr algn="ctr">
              <a:defRPr/>
            </a:pPr>
            <a:r>
              <a:rPr lang="en-GB" b="1" dirty="0"/>
              <a:t/>
            </a:r>
            <a:br>
              <a:rPr lang="en-GB" b="1" dirty="0"/>
            </a:br>
            <a:r>
              <a:rPr lang="en-GB" b="1" u="sng" dirty="0">
                <a:hlinkClick r:id="rId7"/>
              </a:rPr>
              <a:t>https://www.youtube.com/watch?v=QvC_ZBodr80</a:t>
            </a:r>
            <a:r>
              <a:rPr lang="en-GB" b="1" dirty="0"/>
              <a:t> - Sprout Pregnancy App Tutorial (English)</a:t>
            </a:r>
          </a:p>
          <a:p>
            <a:pPr algn="ctr">
              <a:defRPr/>
            </a:pPr>
            <a:endParaRPr lang="en-GB" b="1" dirty="0"/>
          </a:p>
          <a:p>
            <a:pPr algn="ctr">
              <a:defRPr/>
            </a:pPr>
            <a:r>
              <a:rPr lang="en-GB" b="1" u="sng" dirty="0">
                <a:hlinkClick r:id="rId8"/>
              </a:rPr>
              <a:t>https://www.youtube.com/watch?v=hsEW_j20P5w</a:t>
            </a:r>
            <a:r>
              <a:rPr lang="en-GB" b="1" dirty="0"/>
              <a:t> - Pregnancy App Reviews: </a:t>
            </a:r>
            <a:r>
              <a:rPr lang="en-US" b="1" dirty="0"/>
              <a:t>Pregnancy+, What to Expect, Baby Bump Pro, The Bump, Sprout, Pink Pad Pro, Baby Center, </a:t>
            </a:r>
            <a:r>
              <a:rPr lang="en-US" b="1" dirty="0" err="1"/>
              <a:t>Ovia</a:t>
            </a:r>
            <a:r>
              <a:rPr lang="en-US" b="1" dirty="0"/>
              <a:t> Pregnancy (English)</a:t>
            </a:r>
            <a:r>
              <a:rPr lang="en-GB" b="1" dirty="0"/>
              <a:t/>
            </a:r>
            <a:br>
              <a:rPr lang="en-GB" b="1" dirty="0"/>
            </a:br>
            <a:endParaRPr lang="en-GB" b="1" dirty="0"/>
          </a:p>
          <a:p>
            <a:pPr>
              <a:defRPr/>
            </a:pPr>
            <a:endParaRPr lang="en-GB" dirty="0"/>
          </a:p>
        </p:txBody>
      </p:sp>
    </p:spTree>
    <p:extLst>
      <p:ext uri="{BB962C8B-B14F-4D97-AF65-F5344CB8AC3E}">
        <p14:creationId xmlns:p14="http://schemas.microsoft.com/office/powerpoint/2010/main" val="2318834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AE156E78-D2A8-5165-6EED-A52086C04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7.1.5</a:t>
            </a:r>
            <a:r>
              <a:rPr lang="en-US" altLang="el-GR" dirty="0"/>
              <a:t/>
            </a:r>
            <a:br>
              <a:rPr lang="en-US" altLang="el-GR" dirty="0"/>
            </a:br>
            <a:r>
              <a:rPr lang="en-US" altLang="el-GR" dirty="0">
                <a:solidFill>
                  <a:srgbClr val="C01E24"/>
                </a:solidFill>
              </a:rPr>
              <a:t>Screening and Prevention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7160158" cy="4008158"/>
          </a:xfrm>
        </p:spPr>
        <p:txBody>
          <a:bodyPr>
            <a:normAutofit/>
          </a:bodyPr>
          <a:lstStyle/>
          <a:p>
            <a:pPr marL="0" lvl="0" indent="0">
              <a:buNone/>
            </a:pPr>
            <a:r>
              <a:rPr lang="en-GB" dirty="0"/>
              <a:t>To learn about:</a:t>
            </a:r>
          </a:p>
          <a:p>
            <a:pPr lvl="0"/>
            <a:r>
              <a:rPr lang="en-GB" dirty="0"/>
              <a:t>The basic concepts about gender differences in health.</a:t>
            </a:r>
            <a:endParaRPr lang="it-IT" dirty="0"/>
          </a:p>
          <a:p>
            <a:pPr lvl="0"/>
            <a:r>
              <a:rPr lang="en-GB" dirty="0"/>
              <a:t>The </a:t>
            </a:r>
            <a:r>
              <a:rPr lang="en-GB" dirty="0" err="1"/>
              <a:t>Gynecologic</a:t>
            </a:r>
            <a:r>
              <a:rPr lang="en-GB" dirty="0"/>
              <a:t> &amp; Breast cancers.</a:t>
            </a:r>
            <a:endParaRPr lang="it-IT" dirty="0"/>
          </a:p>
          <a:p>
            <a:pPr lvl="0"/>
            <a:r>
              <a:rPr lang="en-GB" dirty="0"/>
              <a:t>The Prevention and Screening.</a:t>
            </a:r>
            <a:endParaRPr lang="it-IT" dirty="0"/>
          </a:p>
          <a:p>
            <a:r>
              <a:rPr lang="en-GB" dirty="0"/>
              <a:t>View Examples of Health Apps in this area.</a:t>
            </a:r>
            <a:endParaRPr lang="en-US" sz="2400" dirty="0"/>
          </a:p>
        </p:txBody>
      </p:sp>
      <p:sp>
        <p:nvSpPr>
          <p:cNvPr id="8" name="TextBox 7">
            <a:extLst>
              <a:ext uri="{FF2B5EF4-FFF2-40B4-BE49-F238E27FC236}">
                <a16:creationId xmlns:a16="http://schemas.microsoft.com/office/drawing/2014/main" id="{7C8BB3A4-8D4B-7EE3-02CC-A055D884B5E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464018"/>
            <a:ext cx="11059692" cy="605096"/>
          </a:xfrm>
        </p:spPr>
        <p:txBody>
          <a:bodyPr/>
          <a:lstStyle/>
          <a:p>
            <a:r>
              <a:rPr lang="en-US" dirty="0"/>
              <a:t>Gender Differences in Health</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3156856" y="1138497"/>
            <a:ext cx="8460835" cy="5366228"/>
          </a:xfrm>
        </p:spPr>
        <p:txBody>
          <a:bodyPr>
            <a:normAutofit fontScale="92500" lnSpcReduction="20000"/>
          </a:bodyPr>
          <a:lstStyle/>
          <a:p>
            <a:pPr marL="0" indent="0" algn="just">
              <a:buNone/>
            </a:pPr>
            <a:r>
              <a:rPr lang="en-US" dirty="0"/>
              <a:t>Gender differences in health appear from birth and are associated with life expectancy and healthy ageing of men and women. </a:t>
            </a:r>
          </a:p>
          <a:p>
            <a:pPr marL="0" indent="0" algn="ctr">
              <a:buNone/>
            </a:pPr>
            <a:r>
              <a:rPr lang="en-US" dirty="0"/>
              <a:t/>
            </a:r>
            <a:br>
              <a:rPr lang="en-US" dirty="0"/>
            </a:br>
            <a:r>
              <a:rPr lang="en-US" b="1" dirty="0"/>
              <a:t>Women live longer, but with disease and disability.</a:t>
            </a:r>
            <a:r>
              <a:rPr lang="en-US" dirty="0"/>
              <a:t> </a:t>
            </a:r>
          </a:p>
          <a:p>
            <a:pPr marL="0" indent="0" algn="ctr">
              <a:buNone/>
            </a:pPr>
            <a:endParaRPr lang="en-US" dirty="0"/>
          </a:p>
          <a:p>
            <a:pPr marL="0" indent="0">
              <a:buNone/>
            </a:pPr>
            <a:r>
              <a:rPr lang="en-US" dirty="0"/>
              <a:t>Women live more years with </a:t>
            </a:r>
            <a:r>
              <a:rPr lang="en-US" b="1" dirty="0"/>
              <a:t>neurodegenerative</a:t>
            </a:r>
            <a:r>
              <a:rPr lang="en-US" dirty="0"/>
              <a:t> and </a:t>
            </a:r>
            <a:r>
              <a:rPr lang="en-US" b="1" dirty="0"/>
              <a:t>rheumatic diseases</a:t>
            </a:r>
            <a:r>
              <a:rPr lang="en-US" dirty="0"/>
              <a:t> and they suffer falls and fractures more frequently.</a:t>
            </a:r>
          </a:p>
          <a:p>
            <a:pPr marL="0" indent="0" algn="just">
              <a:buNone/>
            </a:pPr>
            <a:r>
              <a:rPr lang="en-US" dirty="0"/>
              <a:t/>
            </a:r>
            <a:br>
              <a:rPr lang="en-US" dirty="0"/>
            </a:br>
            <a:r>
              <a:rPr lang="en-US" dirty="0"/>
              <a:t>Among women, we must also add to chronic pathologies and disability a greater risk of </a:t>
            </a:r>
            <a:r>
              <a:rPr lang="en-US" b="1" dirty="0"/>
              <a:t>depression</a:t>
            </a:r>
            <a:r>
              <a:rPr lang="en-US" dirty="0"/>
              <a:t>, due to more frequent conditions of disease and loneliness in last life years compared to men. </a:t>
            </a:r>
          </a:p>
          <a:p>
            <a:pPr marL="0" indent="0" algn="just">
              <a:buNone/>
            </a:pPr>
            <a:endParaRPr lang="en-US" dirty="0"/>
          </a:p>
          <a:p>
            <a:pPr marL="0" indent="0" algn="ctr">
              <a:buNone/>
            </a:pPr>
            <a:r>
              <a:rPr lang="en-US" b="1" dirty="0"/>
              <a:t>Video: </a:t>
            </a:r>
            <a:r>
              <a:rPr lang="en-US" dirty="0"/>
              <a:t>Importance of </a:t>
            </a:r>
            <a:r>
              <a:rPr lang="en-US" dirty="0" err="1"/>
              <a:t>Womens</a:t>
            </a:r>
            <a:r>
              <a:rPr lang="en-US" dirty="0"/>
              <a:t> Health | Things You May Not Know About Women's Health (English/Hindi) - </a:t>
            </a:r>
            <a:r>
              <a:rPr lang="en-GB" u="sng" dirty="0">
                <a:hlinkClick r:id="rId3"/>
              </a:rPr>
              <a:t>https://www.youtube.com/watch?v=lr7MOKB2glM</a:t>
            </a:r>
            <a:r>
              <a:rPr lang="en-GB" u="sng" dirty="0"/>
              <a:t> </a:t>
            </a:r>
            <a:endParaRPr lang="en-US" b="1"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7.1.5</a:t>
            </a:r>
            <a:r>
              <a:rPr lang="en-US" altLang="el-GR" dirty="0">
                <a:solidFill>
                  <a:schemeClr val="bg1"/>
                </a:solidFill>
              </a:rPr>
              <a:t> Screening and Prevention </a:t>
            </a:r>
            <a:endParaRPr lang="en-US" dirty="0">
              <a:solidFill>
                <a:schemeClr val="bg1"/>
              </a:solidFill>
              <a:latin typeface="+mj-lt"/>
              <a:ea typeface="+mj-ea"/>
              <a:cs typeface="+mj-cs"/>
            </a:endParaRPr>
          </a:p>
        </p:txBody>
      </p:sp>
      <p:pic>
        <p:nvPicPr>
          <p:cNvPr id="3" name="Immagine 2">
            <a:extLst>
              <a:ext uri="{FF2B5EF4-FFF2-40B4-BE49-F238E27FC236}">
                <a16:creationId xmlns:a16="http://schemas.microsoft.com/office/drawing/2014/main" id="{FFF9811E-26C7-4CB2-9A45-16B053FA0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79" y="1165167"/>
            <a:ext cx="2707714" cy="5201057"/>
          </a:xfrm>
          <a:prstGeom prst="rect">
            <a:avLst/>
          </a:prstGeom>
        </p:spPr>
      </p:pic>
      <p:sp>
        <p:nvSpPr>
          <p:cNvPr id="7" name="Ορθογώνιο 1">
            <a:extLst>
              <a:ext uri="{FF2B5EF4-FFF2-40B4-BE49-F238E27FC236}">
                <a16:creationId xmlns:a16="http://schemas.microsoft.com/office/drawing/2014/main" id="{7B1EB029-2213-4AE7-90AE-BA5281122BEB}"/>
              </a:ext>
            </a:extLst>
          </p:cNvPr>
          <p:cNvSpPr/>
          <p:nvPr/>
        </p:nvSpPr>
        <p:spPr>
          <a:xfrm>
            <a:off x="9780282" y="6227725"/>
            <a:ext cx="2411718" cy="276999"/>
          </a:xfrm>
          <a:prstGeom prst="rect">
            <a:avLst/>
          </a:prstGeom>
        </p:spPr>
        <p:txBody>
          <a:bodyPr wrap="square">
            <a:spAutoFit/>
          </a:bodyPr>
          <a:lstStyle/>
          <a:p>
            <a:pPr algn="r"/>
            <a:r>
              <a:rPr lang="en-US" sz="1200" dirty="0">
                <a:hlinkClick r:id="rId5"/>
              </a:rPr>
              <a:t>Source</a:t>
            </a:r>
            <a:r>
              <a:rPr lang="en-US" sz="1200" dirty="0"/>
              <a:t> | </a:t>
            </a:r>
            <a:r>
              <a:rPr lang="en-US" sz="1200" dirty="0">
                <a:hlinkClick r:id="rId6"/>
              </a:rPr>
              <a:t>Pixabay license</a:t>
            </a:r>
            <a:endParaRPr lang="en-US" sz="1200" dirty="0"/>
          </a:p>
        </p:txBody>
      </p:sp>
    </p:spTree>
    <p:extLst>
      <p:ext uri="{BB962C8B-B14F-4D97-AF65-F5344CB8AC3E}">
        <p14:creationId xmlns:p14="http://schemas.microsoft.com/office/powerpoint/2010/main" val="4036588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31788"/>
            <a:ext cx="11059692" cy="605096"/>
          </a:xfrm>
        </p:spPr>
        <p:txBody>
          <a:bodyPr/>
          <a:lstStyle/>
          <a:p>
            <a:r>
              <a:rPr lang="en-US" dirty="0"/>
              <a:t>Gender Differences in Health</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426673" y="1359687"/>
            <a:ext cx="6275470" cy="5311959"/>
          </a:xfrm>
        </p:spPr>
        <p:txBody>
          <a:bodyPr>
            <a:normAutofit fontScale="85000" lnSpcReduction="20000"/>
          </a:bodyPr>
          <a:lstStyle/>
          <a:p>
            <a:pPr marL="0" indent="0">
              <a:spcBef>
                <a:spcPts val="0"/>
              </a:spcBef>
              <a:spcAft>
                <a:spcPts val="0"/>
              </a:spcAft>
              <a:buNone/>
            </a:pPr>
            <a:r>
              <a:rPr lang="en-US" sz="2800" dirty="0">
                <a:solidFill>
                  <a:srgbClr val="000000"/>
                </a:solidFill>
                <a:latin typeface="Calibri" panose="020F0502020204030204" pitchFamily="34" charset="0"/>
              </a:rPr>
              <a:t>The heterogeneity in the mechanism, manifestation, prognosis and treatment response of </a:t>
            </a:r>
            <a:r>
              <a:rPr lang="en-US" sz="2800" b="1" dirty="0">
                <a:solidFill>
                  <a:srgbClr val="000000"/>
                </a:solidFill>
                <a:latin typeface="Calibri" panose="020F0502020204030204" pitchFamily="34" charset="0"/>
              </a:rPr>
              <a:t>Cardiovascular Diseases</a:t>
            </a:r>
            <a:r>
              <a:rPr lang="en-US" sz="2800" dirty="0">
                <a:solidFill>
                  <a:srgbClr val="000000"/>
                </a:solidFill>
                <a:latin typeface="Calibri" panose="020F0502020204030204" pitchFamily="34" charset="0"/>
              </a:rPr>
              <a:t> is now evident between male and female patients. Cardiovascular disease is the leading cause of death after menopause for women.</a:t>
            </a:r>
          </a:p>
          <a:p>
            <a:pPr marL="0" indent="0">
              <a:spcBef>
                <a:spcPts val="0"/>
              </a:spcBef>
              <a:spcAft>
                <a:spcPts val="0"/>
              </a:spcAft>
              <a:buNone/>
            </a:pPr>
            <a:endParaRPr lang="en-US" sz="2800" dirty="0">
              <a:solidFill>
                <a:srgbClr val="000000"/>
              </a:solidFill>
              <a:latin typeface="Calibri" panose="020F0502020204030204" pitchFamily="34" charset="0"/>
            </a:endParaRPr>
          </a:p>
          <a:p>
            <a:pPr marL="0" indent="0">
              <a:spcBef>
                <a:spcPts val="0"/>
              </a:spcBef>
              <a:spcAft>
                <a:spcPts val="0"/>
              </a:spcAft>
              <a:buNone/>
            </a:pPr>
            <a:r>
              <a:rPr lang="en-US" sz="2600" b="1" dirty="0"/>
              <a:t>Osteoporosis</a:t>
            </a:r>
            <a:r>
              <a:rPr lang="en-US" sz="2600" dirty="0"/>
              <a:t> is four times more common in women than men, but some evidence indicates that men tend to have more osteoporosis-related complications.</a:t>
            </a:r>
          </a:p>
          <a:p>
            <a:pPr marL="0" indent="0">
              <a:spcBef>
                <a:spcPts val="0"/>
              </a:spcBef>
              <a:spcAft>
                <a:spcPts val="0"/>
              </a:spcAft>
              <a:buNone/>
            </a:pPr>
            <a:endParaRPr lang="en-US" dirty="0"/>
          </a:p>
          <a:p>
            <a:pPr marL="0" indent="0">
              <a:spcBef>
                <a:spcPts val="0"/>
              </a:spcBef>
              <a:spcAft>
                <a:spcPts val="0"/>
              </a:spcAft>
              <a:buNone/>
            </a:pPr>
            <a:r>
              <a:rPr lang="en-US" sz="2600" b="1" dirty="0"/>
              <a:t>Ageing</a:t>
            </a:r>
            <a:r>
              <a:rPr lang="en-US" sz="2600" dirty="0"/>
              <a:t> is a known risk factor in the development of </a:t>
            </a:r>
            <a:r>
              <a:rPr lang="en-US" sz="2600" b="1" dirty="0"/>
              <a:t>cancers</a:t>
            </a:r>
            <a:r>
              <a:rPr lang="en-US" sz="2600" dirty="0"/>
              <a:t> and there is a clear increase in cancer incidence with age. Cancer is diagnosed at higher rates in women between 30 to 50 years than in men, since breast cancer is already relatively frequent in this age group.</a:t>
            </a:r>
          </a:p>
          <a:p>
            <a:pPr marL="0" indent="0" algn="just">
              <a:spcBef>
                <a:spcPts val="0"/>
              </a:spcBef>
              <a:spcAft>
                <a:spcPts val="0"/>
              </a:spcAft>
              <a:buNone/>
            </a:pPr>
            <a:endParaRPr lang="en-US" sz="28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7.1.5 Screening and Prevention </a:t>
            </a:r>
            <a:endParaRPr lang="en-US" dirty="0">
              <a:solidFill>
                <a:schemeClr val="bg1"/>
              </a:solidFill>
            </a:endParaRPr>
          </a:p>
        </p:txBody>
      </p:sp>
      <p:pic>
        <p:nvPicPr>
          <p:cNvPr id="4" name="Immagine 3">
            <a:extLst>
              <a:ext uri="{FF2B5EF4-FFF2-40B4-BE49-F238E27FC236}">
                <a16:creationId xmlns:a16="http://schemas.microsoft.com/office/drawing/2014/main" id="{74051C02-71AF-4F2B-A5F2-918F6B596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99" y="1591286"/>
            <a:ext cx="2552699" cy="3675427"/>
          </a:xfrm>
          <a:prstGeom prst="rect">
            <a:avLst/>
          </a:prstGeom>
        </p:spPr>
      </p:pic>
      <p:pic>
        <p:nvPicPr>
          <p:cNvPr id="8" name="Immagine 7">
            <a:extLst>
              <a:ext uri="{FF2B5EF4-FFF2-40B4-BE49-F238E27FC236}">
                <a16:creationId xmlns:a16="http://schemas.microsoft.com/office/drawing/2014/main" id="{AA0AD6B8-41E2-49B8-A74E-DCD0C746C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973" y="1274036"/>
            <a:ext cx="2552700" cy="5052176"/>
          </a:xfrm>
          <a:prstGeom prst="rect">
            <a:avLst/>
          </a:prstGeom>
        </p:spPr>
      </p:pic>
      <p:sp>
        <p:nvSpPr>
          <p:cNvPr id="9" name="Ορθογώνιο 1">
            <a:extLst>
              <a:ext uri="{FF2B5EF4-FFF2-40B4-BE49-F238E27FC236}">
                <a16:creationId xmlns:a16="http://schemas.microsoft.com/office/drawing/2014/main" id="{A281B5B8-E6AB-461F-97E7-369E17BC5C5E}"/>
              </a:ext>
            </a:extLst>
          </p:cNvPr>
          <p:cNvSpPr/>
          <p:nvPr/>
        </p:nvSpPr>
        <p:spPr>
          <a:xfrm>
            <a:off x="9703280" y="6394647"/>
            <a:ext cx="2411718" cy="276999"/>
          </a:xfrm>
          <a:prstGeom prst="rect">
            <a:avLst/>
          </a:prstGeom>
        </p:spPr>
        <p:txBody>
          <a:bodyPr wrap="square">
            <a:spAutoFit/>
          </a:bodyPr>
          <a:lstStyle/>
          <a:p>
            <a:pPr algn="r"/>
            <a:r>
              <a:rPr lang="en-US" sz="1200" dirty="0">
                <a:hlinkClick r:id="rId5"/>
              </a:rPr>
              <a:t>Source</a:t>
            </a:r>
            <a:r>
              <a:rPr lang="en-US" sz="1200" dirty="0"/>
              <a:t> | </a:t>
            </a:r>
            <a:r>
              <a:rPr lang="en-US" sz="1200" dirty="0">
                <a:hlinkClick r:id="rId6"/>
              </a:rPr>
              <a:t>Source</a:t>
            </a:r>
            <a:r>
              <a:rPr lang="en-US" sz="1200" dirty="0"/>
              <a:t> | </a:t>
            </a:r>
            <a:r>
              <a:rPr lang="en-US" sz="1200" dirty="0">
                <a:hlinkClick r:id="rId7"/>
              </a:rPr>
              <a:t>Pixabay license</a:t>
            </a:r>
            <a:endParaRPr lang="en-US" sz="1200" dirty="0"/>
          </a:p>
        </p:txBody>
      </p:sp>
    </p:spTree>
    <p:extLst>
      <p:ext uri="{BB962C8B-B14F-4D97-AF65-F5344CB8AC3E}">
        <p14:creationId xmlns:p14="http://schemas.microsoft.com/office/powerpoint/2010/main" val="1476619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10433"/>
            <a:ext cx="11059692" cy="605096"/>
          </a:xfrm>
        </p:spPr>
        <p:txBody>
          <a:bodyPr/>
          <a:lstStyle/>
          <a:p>
            <a:r>
              <a:rPr lang="it-IT" dirty="0" err="1"/>
              <a:t>Gynecologic</a:t>
            </a:r>
            <a:r>
              <a:rPr lang="it-IT" dirty="0"/>
              <a:t> and </a:t>
            </a:r>
            <a:r>
              <a:rPr lang="it-IT" dirty="0" err="1"/>
              <a:t>Breast</a:t>
            </a:r>
            <a:r>
              <a:rPr lang="it-IT" dirty="0"/>
              <a:t> </a:t>
            </a:r>
            <a:r>
              <a:rPr lang="it-IT" dirty="0" err="1"/>
              <a:t>Cancers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360714"/>
            <a:ext cx="7519201" cy="5027945"/>
          </a:xfrm>
        </p:spPr>
        <p:txBody>
          <a:bodyPr>
            <a:normAutofit fontScale="85000" lnSpcReduction="10000"/>
          </a:bodyPr>
          <a:lstStyle/>
          <a:p>
            <a:pPr>
              <a:lnSpc>
                <a:spcPct val="110000"/>
              </a:lnSpc>
              <a:spcAft>
                <a:spcPts val="1200"/>
              </a:spcAft>
            </a:pPr>
            <a:r>
              <a:rPr lang="en-US" i="1" dirty="0"/>
              <a:t>Cancer</a:t>
            </a:r>
            <a:r>
              <a:rPr lang="en-US" dirty="0"/>
              <a:t> is a disease in which cells in the body grow out of control. When cancer starts in a woman’s reproductive organs, it is called </a:t>
            </a:r>
            <a:r>
              <a:rPr lang="en-US" i="1" dirty="0"/>
              <a:t>gynecologic cancer.</a:t>
            </a:r>
            <a:r>
              <a:rPr lang="en-US" dirty="0"/>
              <a:t> The five main types of gynecologic cancer are: </a:t>
            </a:r>
            <a:r>
              <a:rPr lang="en-US" u="sng" dirty="0">
                <a:hlinkClick r:id="rId3"/>
              </a:rPr>
              <a:t>cervical,</a:t>
            </a:r>
            <a:r>
              <a:rPr lang="en-US" dirty="0"/>
              <a:t> </a:t>
            </a:r>
            <a:r>
              <a:rPr lang="en-US" u="sng" dirty="0">
                <a:hlinkClick r:id="rId4"/>
              </a:rPr>
              <a:t>ovarian,</a:t>
            </a:r>
            <a:r>
              <a:rPr lang="en-US" dirty="0"/>
              <a:t> </a:t>
            </a:r>
            <a:r>
              <a:rPr lang="en-US" u="sng" dirty="0">
                <a:hlinkClick r:id="rId5"/>
              </a:rPr>
              <a:t>uterine,</a:t>
            </a:r>
            <a:r>
              <a:rPr lang="en-US" dirty="0"/>
              <a:t> </a:t>
            </a:r>
            <a:r>
              <a:rPr lang="en-US" u="sng" dirty="0">
                <a:hlinkClick r:id="rId6"/>
              </a:rPr>
              <a:t>vaginal, and vulvar.</a:t>
            </a:r>
            <a:r>
              <a:rPr lang="en-US" dirty="0"/>
              <a:t> (A sixth type of gynecologic cancer is the very rare fallopian tube cancer.)</a:t>
            </a:r>
            <a:endParaRPr lang="en-US" sz="2800" dirty="0"/>
          </a:p>
          <a:p>
            <a:pPr>
              <a:lnSpc>
                <a:spcPct val="110000"/>
              </a:lnSpc>
              <a:spcAft>
                <a:spcPts val="1200"/>
              </a:spcAft>
            </a:pPr>
            <a:r>
              <a:rPr lang="en-US" dirty="0"/>
              <a:t>Of all the </a:t>
            </a:r>
            <a:r>
              <a:rPr lang="en-US" b="1" dirty="0"/>
              <a:t>gynecologic cancers</a:t>
            </a:r>
            <a:r>
              <a:rPr lang="en-US" dirty="0"/>
              <a:t>, only cervical cancer has </a:t>
            </a:r>
            <a:r>
              <a:rPr lang="en-US" u="sng" dirty="0">
                <a:hlinkClick r:id="rId7"/>
              </a:rPr>
              <a:t>screening tests</a:t>
            </a:r>
            <a:r>
              <a:rPr lang="en-US" dirty="0"/>
              <a:t> that can find this cancer early, when treatment can be most effective.</a:t>
            </a:r>
          </a:p>
          <a:p>
            <a:pPr>
              <a:lnSpc>
                <a:spcPct val="110000"/>
              </a:lnSpc>
              <a:spcAft>
                <a:spcPts val="1200"/>
              </a:spcAft>
            </a:pPr>
            <a:r>
              <a:rPr lang="en-US" dirty="0"/>
              <a:t>About 1 in 7 women are diagnosed with </a:t>
            </a:r>
            <a:r>
              <a:rPr lang="en-US" b="1" dirty="0"/>
              <a:t>breast cancer</a:t>
            </a:r>
            <a:r>
              <a:rPr lang="en-US" dirty="0"/>
              <a:t> during their lifetime. There's a good chance of recovery if it's detected at an early stage. For this reason, it's vital that women check their breasts regularly for any changes and always have these changes examined by a GP. In rare cases, men can also be diagnosed with breast cancer.</a:t>
            </a:r>
            <a:endParaRPr lang="en-US" sz="2800" dirty="0"/>
          </a:p>
          <a:p>
            <a:pPr marL="0" indent="0">
              <a:lnSpc>
                <a:spcPct val="110000"/>
              </a:lnSpc>
              <a:spcAft>
                <a:spcPts val="1200"/>
              </a:spcAft>
              <a:buNone/>
            </a:pPr>
            <a:endParaRPr lang="en-US" sz="26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7.1.5 Screening and Prevention </a:t>
            </a:r>
            <a:endParaRPr lang="en-US" dirty="0">
              <a:solidFill>
                <a:schemeClr val="bg1"/>
              </a:solidFill>
            </a:endParaRPr>
          </a:p>
        </p:txBody>
      </p:sp>
      <p:sp>
        <p:nvSpPr>
          <p:cNvPr id="2" name="Ορθογώνιο 1">
            <a:extLst>
              <a:ext uri="{FF2B5EF4-FFF2-40B4-BE49-F238E27FC236}">
                <a16:creationId xmlns:a16="http://schemas.microsoft.com/office/drawing/2014/main" id="{43D4E4A8-CD6D-1A78-7059-97648D9F548E}"/>
              </a:ext>
            </a:extLst>
          </p:cNvPr>
          <p:cNvSpPr/>
          <p:nvPr/>
        </p:nvSpPr>
        <p:spPr>
          <a:xfrm>
            <a:off x="9752970" y="6394648"/>
            <a:ext cx="2411718" cy="276999"/>
          </a:xfrm>
          <a:prstGeom prst="rect">
            <a:avLst/>
          </a:prstGeom>
        </p:spPr>
        <p:txBody>
          <a:bodyPr wrap="square">
            <a:spAutoFit/>
          </a:bodyPr>
          <a:lstStyle/>
          <a:p>
            <a:pPr algn="r"/>
            <a:r>
              <a:rPr lang="en-US" sz="1200" dirty="0">
                <a:hlinkClick r:id="rId8"/>
              </a:rPr>
              <a:t>Source</a:t>
            </a:r>
            <a:r>
              <a:rPr lang="en-US" sz="1200" dirty="0"/>
              <a:t>| </a:t>
            </a:r>
            <a:r>
              <a:rPr lang="en-US" sz="1200" dirty="0">
                <a:hlinkClick r:id="rId9"/>
              </a:rPr>
              <a:t>Pixabay license</a:t>
            </a:r>
            <a:endParaRPr lang="en-US" sz="1200" dirty="0"/>
          </a:p>
        </p:txBody>
      </p:sp>
      <p:pic>
        <p:nvPicPr>
          <p:cNvPr id="4" name="Immagine 3">
            <a:extLst>
              <a:ext uri="{FF2B5EF4-FFF2-40B4-BE49-F238E27FC236}">
                <a16:creationId xmlns:a16="http://schemas.microsoft.com/office/drawing/2014/main" id="{F0E0ECF3-9E05-46AD-A614-BADB10D692A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77199" y="602786"/>
            <a:ext cx="3974372" cy="5232038"/>
          </a:xfrm>
          <a:prstGeom prst="rect">
            <a:avLst/>
          </a:prstGeom>
        </p:spPr>
      </p:pic>
      <p:pic>
        <p:nvPicPr>
          <p:cNvPr id="2050" name="Picture 2" descr="https://lh7-us.googleusercontent.com/VJlh76T7zzZOwU9ef2Rvhyzcsxoznp7bc0hcVn9p_P10xpNhUS3yNbZl6-S5HOmugdUkWbFEax4-9-qoKzs6t4LePWls8VHrbV7B4WqwUHvrFjI3NUtGzAaPZIGM29SC98zLG9JC_R5utV9s4ENkOQ=s2048">
            <a:extLst>
              <a:ext uri="{FF2B5EF4-FFF2-40B4-BE49-F238E27FC236}">
                <a16:creationId xmlns:a16="http://schemas.microsoft.com/office/drawing/2014/main" id="{FA621D6E-7703-44E6-89BF-1943C0B0CA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2243" y="5834824"/>
            <a:ext cx="951818" cy="9518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7-us.googleusercontent.com/YzPgK4h6GqK3AgA3e6hlfwg2cuH_NoX82TL5emc__-zjfonFxLkTHYSZMoofKfmraEzUsjG8efKb_FD1QfBl4SxHZhWmN83JqZfu-lXcCnS_FRebmyL4zSpfQ7J5DvSEB8XDRrW4PODM5Xs9n7Ox6g=s2048">
            <a:extLst>
              <a:ext uri="{FF2B5EF4-FFF2-40B4-BE49-F238E27FC236}">
                <a16:creationId xmlns:a16="http://schemas.microsoft.com/office/drawing/2014/main" id="{D0391B6F-2AF2-4488-84A5-CF96BCAF09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44959" y="5828055"/>
            <a:ext cx="843592" cy="8435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7-us.googleusercontent.com/4xiKMmzrxziYTv_iDiWGdiNTsT1hYJg8Y-wJi0jsOERwJrkWnhDWncIUkVzgH-vc85At9NxWfSw_6nOj2MLsjotBAFtc6LfTsuP_cY69eDi7BiCZ_B2_aQahCcBEa_Lkekj0cfFjhQAqf3beEf5sfQ=s2048">
            <a:extLst>
              <a:ext uri="{FF2B5EF4-FFF2-40B4-BE49-F238E27FC236}">
                <a16:creationId xmlns:a16="http://schemas.microsoft.com/office/drawing/2014/main" id="{B7A63094-0B0B-4DC5-84F0-B677F28F96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40089" y="5834824"/>
            <a:ext cx="843593" cy="8435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7-us.googleusercontent.com/k2ex1q28AhJAK7I77e_VD-GvU4Y7mOK_Uk_AzKznIXplHQBuqyltVopry_33aKbI7Kv65Jx_4XP7X1AXIsLAvk7cbwtSlqKHwjcb-I_hbxAg9r9YLyOqZsDitJ-OY9PfthTDFavm9Ae1kiTgK8yKFw=s2048">
            <a:extLst>
              <a:ext uri="{FF2B5EF4-FFF2-40B4-BE49-F238E27FC236}">
                <a16:creationId xmlns:a16="http://schemas.microsoft.com/office/drawing/2014/main" id="{B54EE8DC-6E77-48F4-A6C2-FC3578AD18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57839" y="5834824"/>
            <a:ext cx="843593" cy="84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07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10433"/>
            <a:ext cx="11059692" cy="605096"/>
          </a:xfrm>
        </p:spPr>
        <p:txBody>
          <a:bodyPr/>
          <a:lstStyle/>
          <a:p>
            <a:r>
              <a:rPr lang="it-IT" dirty="0" err="1"/>
              <a:t>Gynecologic</a:t>
            </a:r>
            <a:r>
              <a:rPr lang="it-IT" dirty="0"/>
              <a:t> and </a:t>
            </a:r>
            <a:r>
              <a:rPr lang="it-IT" dirty="0" err="1"/>
              <a:t>Breast</a:t>
            </a:r>
            <a:r>
              <a:rPr lang="it-IT" dirty="0"/>
              <a:t> </a:t>
            </a:r>
            <a:r>
              <a:rPr lang="it-IT" dirty="0" err="1"/>
              <a:t>Cancers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360714"/>
            <a:ext cx="7519201" cy="4789715"/>
          </a:xfrm>
        </p:spPr>
        <p:txBody>
          <a:bodyPr>
            <a:normAutofit lnSpcReduction="10000"/>
          </a:bodyPr>
          <a:lstStyle/>
          <a:p>
            <a:pPr marL="0" indent="0">
              <a:spcBef>
                <a:spcPts val="0"/>
              </a:spcBef>
              <a:spcAft>
                <a:spcPts val="0"/>
              </a:spcAft>
              <a:buClrTx/>
              <a:buNone/>
              <a:defRPr/>
            </a:pPr>
            <a:r>
              <a:rPr lang="en-GB" b="1" dirty="0"/>
              <a:t>Videos:</a:t>
            </a:r>
          </a:p>
          <a:p>
            <a:pPr marL="0" indent="0">
              <a:spcBef>
                <a:spcPts val="0"/>
              </a:spcBef>
              <a:spcAft>
                <a:spcPts val="0"/>
              </a:spcAft>
              <a:buClrTx/>
              <a:buNone/>
              <a:defRPr/>
            </a:pPr>
            <a:endParaRPr lang="en-GB" b="1" dirty="0"/>
          </a:p>
          <a:p>
            <a:pPr marL="0" indent="0">
              <a:spcBef>
                <a:spcPts val="0"/>
              </a:spcBef>
              <a:spcAft>
                <a:spcPts val="0"/>
              </a:spcAft>
              <a:buClrTx/>
              <a:buNone/>
              <a:defRPr/>
            </a:pPr>
            <a:r>
              <a:rPr lang="en-GB" u="sng" dirty="0">
                <a:hlinkClick r:id="rId3"/>
              </a:rPr>
              <a:t>https://www.youtube.com/watch?v=sGi8WpCBT5Q</a:t>
            </a:r>
            <a:r>
              <a:rPr lang="en-GB" u="sng" dirty="0"/>
              <a:t> </a:t>
            </a:r>
            <a:r>
              <a:rPr lang="en-GB" dirty="0"/>
              <a:t>- </a:t>
            </a:r>
            <a:r>
              <a:rPr lang="en-US" dirty="0"/>
              <a:t>How to self-exam, get a mammogram: breast cancer awareness video (English)</a:t>
            </a:r>
          </a:p>
          <a:p>
            <a:pPr marL="0" indent="0">
              <a:spcBef>
                <a:spcPts val="0"/>
              </a:spcBef>
              <a:spcAft>
                <a:spcPts val="0"/>
              </a:spcAft>
              <a:buClrTx/>
              <a:buNone/>
              <a:defRPr/>
            </a:pPr>
            <a:endParaRPr lang="en-US" dirty="0"/>
          </a:p>
          <a:p>
            <a:pPr marL="0" indent="0">
              <a:spcBef>
                <a:spcPts val="0"/>
              </a:spcBef>
              <a:spcAft>
                <a:spcPts val="0"/>
              </a:spcAft>
              <a:buClrTx/>
              <a:buNone/>
              <a:defRPr/>
            </a:pPr>
            <a:r>
              <a:rPr lang="it-IT" u="sng" dirty="0">
                <a:hlinkClick r:id="rId4"/>
              </a:rPr>
              <a:t>https://www.youtube.com/watch?v=K2rq7m6vlvE</a:t>
            </a:r>
            <a:r>
              <a:rPr lang="it-IT" dirty="0"/>
              <a:t> - </a:t>
            </a:r>
            <a:r>
              <a:rPr lang="fr-FR" dirty="0"/>
              <a:t>Comment s'auto-examiner, quand faire une mammographie (French)</a:t>
            </a:r>
          </a:p>
          <a:p>
            <a:pPr marL="0" indent="0">
              <a:spcBef>
                <a:spcPts val="0"/>
              </a:spcBef>
              <a:spcAft>
                <a:spcPts val="0"/>
              </a:spcAft>
              <a:buClrTx/>
              <a:buNone/>
              <a:defRPr/>
            </a:pPr>
            <a:endParaRPr lang="fr-FR" dirty="0"/>
          </a:p>
          <a:p>
            <a:pPr marL="0" indent="0">
              <a:spcBef>
                <a:spcPts val="0"/>
              </a:spcBef>
              <a:spcAft>
                <a:spcPts val="0"/>
              </a:spcAft>
              <a:buClrTx/>
              <a:buNone/>
              <a:defRPr/>
            </a:pPr>
            <a:r>
              <a:rPr lang="it-IT" u="sng" dirty="0">
                <a:hlinkClick r:id="rId5"/>
              </a:rPr>
              <a:t>https://www.youtube.com/watch?v=4ex7XgeQo3A</a:t>
            </a:r>
            <a:r>
              <a:rPr lang="it-IT" dirty="0"/>
              <a:t> - </a:t>
            </a:r>
            <a:r>
              <a:rPr lang="de-DE" dirty="0"/>
              <a:t>Wie mache ich eine Selbstuntersuchung, warum Mammographie? Brustgesundheit (German)</a:t>
            </a:r>
            <a:endParaRPr lang="en-GB" b="1" dirty="0"/>
          </a:p>
          <a:p>
            <a:pPr marL="0" indent="0">
              <a:lnSpc>
                <a:spcPct val="120000"/>
              </a:lnSpc>
              <a:buNone/>
            </a:pPr>
            <a:endParaRPr lang="en-US" sz="26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7.1.5 Screening and Prevention </a:t>
            </a:r>
            <a:endParaRPr lang="en-US" dirty="0">
              <a:solidFill>
                <a:schemeClr val="bg1"/>
              </a:solidFill>
            </a:endParaRPr>
          </a:p>
        </p:txBody>
      </p:sp>
      <p:sp>
        <p:nvSpPr>
          <p:cNvPr id="2" name="Ορθογώνιο 1">
            <a:extLst>
              <a:ext uri="{FF2B5EF4-FFF2-40B4-BE49-F238E27FC236}">
                <a16:creationId xmlns:a16="http://schemas.microsoft.com/office/drawing/2014/main" id="{43D4E4A8-CD6D-1A78-7059-97648D9F548E}"/>
              </a:ext>
            </a:extLst>
          </p:cNvPr>
          <p:cNvSpPr/>
          <p:nvPr/>
        </p:nvSpPr>
        <p:spPr>
          <a:xfrm>
            <a:off x="9752970" y="6394648"/>
            <a:ext cx="2411718" cy="276999"/>
          </a:xfrm>
          <a:prstGeom prst="rect">
            <a:avLst/>
          </a:prstGeom>
        </p:spPr>
        <p:txBody>
          <a:bodyPr wrap="square">
            <a:spAutoFit/>
          </a:bodyPr>
          <a:lstStyle/>
          <a:p>
            <a:pPr algn="r"/>
            <a:r>
              <a:rPr lang="en-US" sz="1200" dirty="0">
                <a:hlinkClick r:id="rId6"/>
              </a:rPr>
              <a:t>Source</a:t>
            </a:r>
            <a:r>
              <a:rPr lang="en-US" sz="1200" dirty="0"/>
              <a:t>| </a:t>
            </a:r>
            <a:r>
              <a:rPr lang="en-US" sz="1200" dirty="0">
                <a:hlinkClick r:id="rId7"/>
              </a:rPr>
              <a:t>Pixabay license</a:t>
            </a:r>
            <a:endParaRPr lang="en-US" sz="1200" dirty="0"/>
          </a:p>
        </p:txBody>
      </p:sp>
      <p:pic>
        <p:nvPicPr>
          <p:cNvPr id="4" name="Immagine 3">
            <a:extLst>
              <a:ext uri="{FF2B5EF4-FFF2-40B4-BE49-F238E27FC236}">
                <a16:creationId xmlns:a16="http://schemas.microsoft.com/office/drawing/2014/main" id="{F0E0ECF3-9E05-46AD-A614-BADB10D692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012" y="1020849"/>
            <a:ext cx="3418720" cy="5326718"/>
          </a:xfrm>
          <a:prstGeom prst="rect">
            <a:avLst/>
          </a:prstGeom>
        </p:spPr>
      </p:pic>
      <p:pic>
        <p:nvPicPr>
          <p:cNvPr id="2050" name="Picture 2" descr="https://lh7-us.googleusercontent.com/VJlh76T7zzZOwU9ef2Rvhyzcsxoznp7bc0hcVn9p_P10xpNhUS3yNbZl6-S5HOmugdUkWbFEax4-9-qoKzs6t4LePWls8VHrbV7B4WqwUHvrFjI3NUtGzAaPZIGM29SC98zLG9JC_R5utV9s4ENkOQ=s2048">
            <a:extLst>
              <a:ext uri="{FF2B5EF4-FFF2-40B4-BE49-F238E27FC236}">
                <a16:creationId xmlns:a16="http://schemas.microsoft.com/office/drawing/2014/main" id="{FA621D6E-7703-44E6-89BF-1943C0B0CA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382" y="5834825"/>
            <a:ext cx="951818" cy="9518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7-us.googleusercontent.com/YzPgK4h6GqK3AgA3e6hlfwg2cuH_NoX82TL5emc__-zjfonFxLkTHYSZMoofKfmraEzUsjG8efKb_FD1QfBl4SxHZhWmN83JqZfu-lXcCnS_FRebmyL4zSpfQ7J5DvSEB8XDRrW4PODM5Xs9n7Ox6g=s2048">
            <a:extLst>
              <a:ext uri="{FF2B5EF4-FFF2-40B4-BE49-F238E27FC236}">
                <a16:creationId xmlns:a16="http://schemas.microsoft.com/office/drawing/2014/main" id="{D0391B6F-2AF2-4488-84A5-CF96BCAF09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4495" y="5834825"/>
            <a:ext cx="843592" cy="8435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7-us.googleusercontent.com/4xiKMmzrxziYTv_iDiWGdiNTsT1hYJg8Y-wJi0jsOERwJrkWnhDWncIUkVzgH-vc85At9NxWfSw_6nOj2MLsjotBAFtc6LfTsuP_cY69eDi7BiCZ_B2_aQahCcBEa_Lkekj0cfFjhQAqf3beEf5sfQ=s2048">
            <a:extLst>
              <a:ext uri="{FF2B5EF4-FFF2-40B4-BE49-F238E27FC236}">
                <a16:creationId xmlns:a16="http://schemas.microsoft.com/office/drawing/2014/main" id="{B7A63094-0B0B-4DC5-84F0-B677F28F96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2320" y="5834824"/>
            <a:ext cx="843593" cy="8435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7-us.googleusercontent.com/k2ex1q28AhJAK7I77e_VD-GvU4Y7mOK_Uk_AzKznIXplHQBuqyltVopry_33aKbI7Kv65Jx_4XP7X1AXIsLAvk7cbwtSlqKHwjcb-I_hbxAg9r9YLyOqZsDitJ-OY9PfthTDFavm9Ae1kiTgK8yKFw=s2048">
            <a:extLst>
              <a:ext uri="{FF2B5EF4-FFF2-40B4-BE49-F238E27FC236}">
                <a16:creationId xmlns:a16="http://schemas.microsoft.com/office/drawing/2014/main" id="{B54EE8DC-6E77-48F4-A6C2-FC3578AD18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6150" y="5834824"/>
            <a:ext cx="843593" cy="84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003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532122"/>
            <a:ext cx="11059692" cy="605096"/>
          </a:xfrm>
        </p:spPr>
        <p:txBody>
          <a:bodyPr>
            <a:noAutofit/>
          </a:bodyPr>
          <a:lstStyle/>
          <a:p>
            <a:r>
              <a:rPr lang="en-GB" dirty="0"/>
              <a:t>Prevention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274703"/>
            <a:ext cx="11067846" cy="5280327"/>
          </a:xfrm>
        </p:spPr>
        <p:txBody>
          <a:bodyPr>
            <a:normAutofit fontScale="92500" lnSpcReduction="20000"/>
          </a:bodyPr>
          <a:lstStyle/>
          <a:p>
            <a:pPr>
              <a:lnSpc>
                <a:spcPct val="110000"/>
              </a:lnSpc>
            </a:pPr>
            <a:r>
              <a:rPr lang="en-US" b="1" dirty="0"/>
              <a:t>Nutrition</a:t>
            </a:r>
            <a:r>
              <a:rPr lang="en-US" dirty="0"/>
              <a:t> is a fundamental issue for well-being and health and when adopted with balanced criteria, it contributes to the definition of good physical condition and to the prevention of multiple diseases, even to reduce mortality.</a:t>
            </a:r>
          </a:p>
          <a:p>
            <a:pPr>
              <a:lnSpc>
                <a:spcPct val="110000"/>
              </a:lnSpc>
            </a:pPr>
            <a:r>
              <a:rPr lang="en-US" b="1" dirty="0"/>
              <a:t>Physical activity</a:t>
            </a:r>
            <a:r>
              <a:rPr lang="en-US" dirty="0"/>
              <a:t>, especially combined with a balanced diet, is essential to have a good health: this guarantees a good relation with food and a healthy lifestyle. Sport activity helps cardiovascular and muscular systems and psychological well-being, but is not widely practiced throughout the population.</a:t>
            </a:r>
          </a:p>
          <a:p>
            <a:pPr>
              <a:lnSpc>
                <a:spcPct val="110000"/>
              </a:lnSpc>
            </a:pPr>
            <a:r>
              <a:rPr lang="en-US" b="1" dirty="0"/>
              <a:t>Weight</a:t>
            </a:r>
            <a:r>
              <a:rPr lang="en-US" dirty="0"/>
              <a:t> is one of the useful indicators to examine health status and gives some information about overall health, although it must be linked with other dimensions related to mental and physical well-being, such as the relationship with food. This approach is particularly important in treating weight in a gender perspective, an area that shows differences between weight trends and eating </a:t>
            </a:r>
            <a:r>
              <a:rPr lang="en-US" dirty="0" err="1"/>
              <a:t>behaviours</a:t>
            </a:r>
            <a:r>
              <a:rPr lang="en-US" dirty="0"/>
              <a:t>.</a:t>
            </a:r>
          </a:p>
          <a:p>
            <a:pPr>
              <a:lnSpc>
                <a:spcPct val="110000"/>
              </a:lnSpc>
            </a:pPr>
            <a:r>
              <a:rPr lang="en-US" dirty="0"/>
              <a:t>Certain </a:t>
            </a:r>
            <a:r>
              <a:rPr lang="en-US" b="1" dirty="0"/>
              <a:t>screening</a:t>
            </a:r>
            <a:r>
              <a:rPr lang="en-US" dirty="0"/>
              <a:t> tests can help diagnose health problems early. Ask your healthcare provider which tests are right for you.</a:t>
            </a:r>
          </a:p>
          <a:p>
            <a:pPr marL="0" indent="0">
              <a:lnSpc>
                <a:spcPct val="110000"/>
              </a:lnSpc>
              <a:buNone/>
            </a:pPr>
            <a:endParaRPr lang="en-US" dirty="0"/>
          </a:p>
          <a:p>
            <a:pPr marL="0" indent="0">
              <a:lnSpc>
                <a:spcPct val="110000"/>
              </a:lnSpc>
              <a:buNone/>
            </a:pP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7.1.5 Screening and Prevention </a:t>
            </a:r>
            <a:endParaRPr lang="en-US" dirty="0">
              <a:solidFill>
                <a:schemeClr val="bg1"/>
              </a:solidFill>
            </a:endParaRPr>
          </a:p>
        </p:txBody>
      </p:sp>
    </p:spTree>
    <p:extLst>
      <p:ext uri="{BB962C8B-B14F-4D97-AF65-F5344CB8AC3E}">
        <p14:creationId xmlns:p14="http://schemas.microsoft.com/office/powerpoint/2010/main" val="2545829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838200" y="198651"/>
            <a:ext cx="10515600" cy="1325563"/>
          </a:xfrm>
        </p:spPr>
        <p:txBody>
          <a:bodyPr anchor="b">
            <a:normAutofit/>
          </a:bodyPr>
          <a:lstStyle/>
          <a:p>
            <a:r>
              <a:rPr lang="en-US" sz="5400" dirty="0"/>
              <a:t>Teaching Session:  Content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6" y="1658341"/>
            <a:ext cx="4431594" cy="461665"/>
          </a:xfrm>
          <a:prstGeom prst="rect">
            <a:avLst/>
          </a:prstGeom>
          <a:solidFill>
            <a:srgbClr val="DDE0E5"/>
          </a:solidFill>
        </p:spPr>
        <p:txBody>
          <a:bodyPr wrap="square">
            <a:spAutoFit/>
          </a:bodyPr>
          <a:lstStyle/>
          <a:p>
            <a:pPr lvl="0"/>
            <a:r>
              <a:rPr lang="en-US" sz="2400" dirty="0"/>
              <a:t>1. </a:t>
            </a:r>
            <a:r>
              <a:rPr lang="en-US" sz="2400" u="sng" dirty="0">
                <a:solidFill>
                  <a:srgbClr val="0070C0"/>
                </a:solidFill>
                <a:hlinkClick r:id="rId4" action="ppaction://hlinksldjump"/>
              </a:rPr>
              <a:t>Introduction and Presentation </a:t>
            </a:r>
            <a:endParaRPr lang="el-GR" sz="2400" u="sng" dirty="0">
              <a:solidFill>
                <a:srgbClr val="0070C0"/>
              </a:solidFill>
            </a:endParaRPr>
          </a:p>
        </p:txBody>
      </p:sp>
      <p:sp>
        <p:nvSpPr>
          <p:cNvPr id="9" name="TextBox 8">
            <a:extLst>
              <a:ext uri="{FF2B5EF4-FFF2-40B4-BE49-F238E27FC236}">
                <a16:creationId xmlns:a16="http://schemas.microsoft.com/office/drawing/2014/main" id="{B254F5AA-F28C-4567-C48D-9FB27EBEFD95}"/>
              </a:ext>
            </a:extLst>
          </p:cNvPr>
          <p:cNvSpPr txBox="1"/>
          <p:nvPr/>
        </p:nvSpPr>
        <p:spPr>
          <a:xfrm>
            <a:off x="1512006" y="2254133"/>
            <a:ext cx="4683804" cy="461665"/>
          </a:xfrm>
          <a:prstGeom prst="rect">
            <a:avLst/>
          </a:prstGeom>
          <a:solidFill>
            <a:srgbClr val="DDE0E5"/>
          </a:solidFill>
        </p:spPr>
        <p:txBody>
          <a:bodyPr wrap="square">
            <a:spAutoFit/>
          </a:bodyPr>
          <a:lstStyle/>
          <a:p>
            <a:pPr lvl="0"/>
            <a:r>
              <a:rPr lang="en-US" sz="2400" dirty="0">
                <a:solidFill>
                  <a:schemeClr val="tx1"/>
                </a:solidFill>
                <a:effectLst/>
              </a:rPr>
              <a:t>2. </a:t>
            </a:r>
            <a:r>
              <a:rPr lang="en-US" sz="2400" u="sng" dirty="0">
                <a:solidFill>
                  <a:srgbClr val="0070C0"/>
                </a:solidFill>
                <a:hlinkClick r:id="rId5" action="ppaction://hlinksldjump"/>
              </a:rPr>
              <a:t>Health Apps for Women’</a:t>
            </a:r>
            <a:r>
              <a:rPr lang="en-US" sz="2400" dirty="0">
                <a:solidFill>
                  <a:srgbClr val="0070C0"/>
                </a:solidFill>
                <a:hlinkClick r:id="rId5" action="ppaction://hlinksldjump"/>
              </a:rPr>
              <a:t>s Health</a:t>
            </a:r>
            <a:r>
              <a:rPr lang="en-US" sz="2400" dirty="0">
                <a:solidFill>
                  <a:srgbClr val="0070C0"/>
                </a:solidFill>
                <a:effectLst/>
                <a:hlinkClick r:id="rId5" action="ppaction://hlinksldjump"/>
              </a:rPr>
              <a:t> </a:t>
            </a:r>
            <a:endParaRPr lang="el-GR" sz="2400" dirty="0">
              <a:solidFill>
                <a:srgbClr val="0070C0"/>
              </a:solidFill>
              <a:effectLst/>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512006" y="2843121"/>
            <a:ext cx="6053565" cy="461665"/>
          </a:xfrm>
          <a:prstGeom prst="rect">
            <a:avLst/>
          </a:prstGeom>
          <a:solidFill>
            <a:srgbClr val="DDE0E5"/>
          </a:solidFill>
        </p:spPr>
        <p:txBody>
          <a:bodyPr wrap="square">
            <a:spAutoFit/>
          </a:bodyPr>
          <a:lstStyle/>
          <a:p>
            <a:pPr lvl="0"/>
            <a:r>
              <a:rPr lang="en-US" sz="2400" dirty="0">
                <a:solidFill>
                  <a:schemeClr val="tx1"/>
                </a:solidFill>
                <a:effectLst/>
              </a:rPr>
              <a:t>3. </a:t>
            </a:r>
            <a:r>
              <a:rPr lang="en-US" sz="2400" u="sng" dirty="0">
                <a:solidFill>
                  <a:srgbClr val="0070C0"/>
                </a:solidFill>
                <a:effectLst/>
                <a:hlinkClick r:id="rId6" action="ppaction://hlinksldjump"/>
              </a:rPr>
              <a:t>Menstrual Cycle and Contraception Methods</a:t>
            </a:r>
            <a:endParaRPr lang="el-GR" sz="2400" u="sng" dirty="0">
              <a:solidFill>
                <a:srgbClr val="0070C0"/>
              </a:solidFill>
            </a:endParaRPr>
          </a:p>
        </p:txBody>
      </p:sp>
      <p:sp>
        <p:nvSpPr>
          <p:cNvPr id="15" name="TextBox 14">
            <a:extLst>
              <a:ext uri="{FF2B5EF4-FFF2-40B4-BE49-F238E27FC236}">
                <a16:creationId xmlns:a16="http://schemas.microsoft.com/office/drawing/2014/main" id="{5ADAB96D-17EF-C387-76E1-75DCB4D858FE}"/>
              </a:ext>
            </a:extLst>
          </p:cNvPr>
          <p:cNvSpPr txBox="1"/>
          <p:nvPr/>
        </p:nvSpPr>
        <p:spPr>
          <a:xfrm>
            <a:off x="1514276" y="3435511"/>
            <a:ext cx="4126794" cy="461665"/>
          </a:xfrm>
          <a:prstGeom prst="rect">
            <a:avLst/>
          </a:prstGeom>
          <a:solidFill>
            <a:srgbClr val="DDE0E5"/>
          </a:solidFill>
        </p:spPr>
        <p:txBody>
          <a:bodyPr wrap="square">
            <a:spAutoFit/>
          </a:bodyPr>
          <a:lstStyle/>
          <a:p>
            <a:pPr lvl="0"/>
            <a:r>
              <a:rPr lang="en-US" sz="2400" dirty="0">
                <a:solidFill>
                  <a:schemeClr val="tx1"/>
                </a:solidFill>
                <a:effectLst/>
              </a:rPr>
              <a:t>4. </a:t>
            </a:r>
            <a:r>
              <a:rPr lang="en-US" sz="2400" u="sng" dirty="0">
                <a:solidFill>
                  <a:srgbClr val="0070C0"/>
                </a:solidFill>
                <a:effectLst/>
                <a:hlinkClick r:id="rId7" action="ppaction://hlinksldjump"/>
              </a:rPr>
              <a:t>Pregnancy and Post-partum</a:t>
            </a:r>
            <a:endParaRPr lang="el-GR" sz="2400" u="sng" dirty="0">
              <a:solidFill>
                <a:srgbClr val="0070C0"/>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512006" y="4027901"/>
            <a:ext cx="4126793" cy="461665"/>
          </a:xfrm>
          <a:prstGeom prst="rect">
            <a:avLst/>
          </a:prstGeom>
          <a:solidFill>
            <a:srgbClr val="DDE0E5"/>
          </a:solidFill>
        </p:spPr>
        <p:txBody>
          <a:bodyPr wrap="square">
            <a:spAutoFit/>
          </a:bodyPr>
          <a:lstStyle/>
          <a:p>
            <a:pPr lvl="0"/>
            <a:r>
              <a:rPr lang="en-US" sz="2400" b="0" i="0" u="none" dirty="0">
                <a:solidFill>
                  <a:schemeClr val="tx1"/>
                </a:solidFill>
                <a:effectLst/>
              </a:rPr>
              <a:t>5. </a:t>
            </a:r>
            <a:r>
              <a:rPr lang="en-US" sz="2400" b="0" i="0" u="sng" dirty="0">
                <a:solidFill>
                  <a:srgbClr val="0070C0"/>
                </a:solidFill>
                <a:effectLst/>
                <a:hlinkClick r:id="rId8" action="ppaction://hlinksldjump"/>
              </a:rPr>
              <a:t>Screening and Prevention</a:t>
            </a:r>
            <a:endParaRPr lang="el-GR" sz="2400" u="sng" dirty="0">
              <a:solidFill>
                <a:srgbClr val="0070C0"/>
              </a:solidFill>
              <a:effectLst/>
            </a:endParaRPr>
          </a:p>
        </p:txBody>
      </p:sp>
      <p:sp>
        <p:nvSpPr>
          <p:cNvPr id="21" name="TextBox 20">
            <a:extLst>
              <a:ext uri="{FF2B5EF4-FFF2-40B4-BE49-F238E27FC236}">
                <a16:creationId xmlns:a16="http://schemas.microsoft.com/office/drawing/2014/main" id="{306BB6B8-8F2E-E75C-F1D2-95EF948F7A4A}"/>
              </a:ext>
            </a:extLst>
          </p:cNvPr>
          <p:cNvSpPr txBox="1"/>
          <p:nvPr/>
        </p:nvSpPr>
        <p:spPr>
          <a:xfrm>
            <a:off x="1512006" y="4620291"/>
            <a:ext cx="3883711" cy="461665"/>
          </a:xfrm>
          <a:prstGeom prst="rect">
            <a:avLst/>
          </a:prstGeom>
          <a:solidFill>
            <a:srgbClr val="DDE0E5"/>
          </a:solidFill>
        </p:spPr>
        <p:txBody>
          <a:bodyPr wrap="square">
            <a:spAutoFit/>
          </a:bodyPr>
          <a:lstStyle/>
          <a:p>
            <a:pPr lvl="0"/>
            <a:r>
              <a:rPr lang="el-GR" sz="2400" dirty="0">
                <a:solidFill>
                  <a:schemeClr val="tx1"/>
                </a:solidFill>
              </a:rPr>
              <a:t>6. </a:t>
            </a:r>
            <a:r>
              <a:rPr lang="en-GB" sz="2400" u="sng" dirty="0">
                <a:solidFill>
                  <a:srgbClr val="0070C0"/>
                </a:solidFill>
                <a:hlinkClick r:id="rId9" action="ppaction://hlinksldjump"/>
              </a:rPr>
              <a:t>Menopause</a:t>
            </a:r>
            <a:endParaRPr lang="el-GR" sz="2400" u="sng" dirty="0">
              <a:solidFill>
                <a:srgbClr val="0070C0"/>
              </a:solidFill>
            </a:endParaRPr>
          </a:p>
        </p:txBody>
      </p:sp>
      <p:sp>
        <p:nvSpPr>
          <p:cNvPr id="12" name="TextBox 20">
            <a:extLst>
              <a:ext uri="{FF2B5EF4-FFF2-40B4-BE49-F238E27FC236}">
                <a16:creationId xmlns:a16="http://schemas.microsoft.com/office/drawing/2014/main" id="{0184BFF2-F88E-4A43-958E-2056EB55D837}"/>
              </a:ext>
            </a:extLst>
          </p:cNvPr>
          <p:cNvSpPr txBox="1"/>
          <p:nvPr/>
        </p:nvSpPr>
        <p:spPr>
          <a:xfrm>
            <a:off x="1512005" y="5212681"/>
            <a:ext cx="3883711" cy="461665"/>
          </a:xfrm>
          <a:prstGeom prst="rect">
            <a:avLst/>
          </a:prstGeom>
          <a:solidFill>
            <a:srgbClr val="DDE0E5"/>
          </a:solidFill>
        </p:spPr>
        <p:txBody>
          <a:bodyPr wrap="square">
            <a:spAutoFit/>
          </a:bodyPr>
          <a:lstStyle/>
          <a:p>
            <a:pPr lvl="0"/>
            <a:r>
              <a:rPr lang="it-IT" sz="2400" dirty="0"/>
              <a:t>7</a:t>
            </a:r>
            <a:r>
              <a:rPr lang="el-GR" sz="2400" dirty="0">
                <a:solidFill>
                  <a:schemeClr val="tx1"/>
                </a:solidFill>
              </a:rPr>
              <a:t>. </a:t>
            </a:r>
            <a:r>
              <a:rPr lang="en-GB" sz="2400" u="sng" dirty="0">
                <a:solidFill>
                  <a:srgbClr val="0070C0"/>
                </a:solidFill>
                <a:hlinkClick r:id="rId10" action="ppaction://hlinksldjump"/>
              </a:rPr>
              <a:t>Discussion and evaluation</a:t>
            </a:r>
            <a:endParaRPr lang="el-GR" sz="2400" u="sng" dirty="0">
              <a:solidFill>
                <a:srgbClr val="0070C0"/>
              </a:solidFil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1" y="427369"/>
            <a:ext cx="11059692" cy="605096"/>
          </a:xfrm>
        </p:spPr>
        <p:txBody>
          <a:bodyPr/>
          <a:lstStyle/>
          <a:p>
            <a:r>
              <a:rPr lang="en-GB" dirty="0"/>
              <a:t>Screening</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222296"/>
            <a:ext cx="6244734" cy="5485333"/>
          </a:xfrm>
        </p:spPr>
        <p:txBody>
          <a:bodyPr>
            <a:normAutofit/>
          </a:bodyPr>
          <a:lstStyle/>
          <a:p>
            <a:pPr>
              <a:lnSpc>
                <a:spcPct val="110000"/>
              </a:lnSpc>
            </a:pPr>
            <a:r>
              <a:rPr lang="en-US" dirty="0"/>
              <a:t>Even if you feel fine, you should still see your provider for regular checkups. </a:t>
            </a:r>
          </a:p>
          <a:p>
            <a:pPr>
              <a:lnSpc>
                <a:spcPct val="110000"/>
              </a:lnSpc>
            </a:pPr>
            <a:r>
              <a:rPr lang="en-US" dirty="0"/>
              <a:t>These visits can help you avoid problems in the future. For example, the only way to find out if you have </a:t>
            </a:r>
            <a:r>
              <a:rPr lang="en-US" u="sng" dirty="0">
                <a:hlinkClick r:id="rId3"/>
              </a:rPr>
              <a:t>high blood pressure</a:t>
            </a:r>
            <a:r>
              <a:rPr lang="en-US" dirty="0"/>
              <a:t> is to have it checked regularly. High blood sugar and </a:t>
            </a:r>
            <a:r>
              <a:rPr lang="en-US" u="sng" dirty="0">
                <a:hlinkClick r:id="rId4"/>
              </a:rPr>
              <a:t>high cholesterol</a:t>
            </a:r>
            <a:r>
              <a:rPr lang="en-US" dirty="0"/>
              <a:t> levels also may not have any symptoms in the early stages. A simple blood test can check for these conditions.</a:t>
            </a:r>
          </a:p>
          <a:p>
            <a:pPr>
              <a:lnSpc>
                <a:spcPct val="110000"/>
              </a:lnSpc>
            </a:pPr>
            <a:r>
              <a:rPr lang="en-US" dirty="0"/>
              <a:t>There are specific times when you should see your provider or receive specific health screenings.</a:t>
            </a:r>
          </a:p>
          <a:p>
            <a:pPr>
              <a:lnSpc>
                <a:spcPct val="110000"/>
              </a:lnSpc>
            </a:pPr>
            <a:endParaRPr lang="en-US" dirty="0"/>
          </a:p>
          <a:p>
            <a:pPr>
              <a:lnSpc>
                <a:spcPct val="110000"/>
              </a:lnSpc>
            </a:pPr>
            <a:endParaRPr lang="en-US" dirty="0"/>
          </a:p>
          <a:p>
            <a:pPr>
              <a:lnSpc>
                <a:spcPct val="110000"/>
              </a:lnSpc>
            </a:pPr>
            <a:endParaRPr lang="en-US" dirty="0"/>
          </a:p>
          <a:p>
            <a:pPr>
              <a:lnSpc>
                <a:spcPct val="110000"/>
              </a:lnSpc>
            </a:pPr>
            <a:endParaRPr lang="en-US" dirty="0"/>
          </a:p>
          <a:p>
            <a:pPr lvl="1">
              <a:lnSpc>
                <a:spcPct val="110000"/>
              </a:lnSpc>
            </a:pPr>
            <a:endParaRPr lang="el-GR" dirty="0"/>
          </a:p>
          <a:p>
            <a:pPr>
              <a:lnSpc>
                <a:spcPct val="110000"/>
              </a:lnSpc>
            </a:pP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7.1.5 Screening and Prevention </a:t>
            </a:r>
            <a:endParaRPr lang="en-US" dirty="0">
              <a:solidFill>
                <a:schemeClr val="bg1"/>
              </a:solidFill>
              <a:effectLst>
                <a:outerShdw blurRad="38100" dist="38100" dir="2700000" algn="tl">
                  <a:srgbClr val="000000">
                    <a:alpha val="43137"/>
                  </a:srgbClr>
                </a:outerShdw>
              </a:effectLst>
            </a:endParaRPr>
          </a:p>
        </p:txBody>
      </p:sp>
      <p:sp>
        <p:nvSpPr>
          <p:cNvPr id="3" name="Ορθογώνιο 2">
            <a:extLst>
              <a:ext uri="{FF2B5EF4-FFF2-40B4-BE49-F238E27FC236}">
                <a16:creationId xmlns:a16="http://schemas.microsoft.com/office/drawing/2014/main" id="{E689610D-7825-41C0-D4F1-91A24090838C}"/>
              </a:ext>
            </a:extLst>
          </p:cNvPr>
          <p:cNvSpPr/>
          <p:nvPr/>
        </p:nvSpPr>
        <p:spPr>
          <a:xfrm>
            <a:off x="4245780" y="6430631"/>
            <a:ext cx="2411718" cy="276999"/>
          </a:xfrm>
          <a:prstGeom prst="rect">
            <a:avLst/>
          </a:prstGeom>
        </p:spPr>
        <p:txBody>
          <a:bodyPr wrap="square">
            <a:spAutoFit/>
          </a:bodyPr>
          <a:lstStyle/>
          <a:p>
            <a:pPr algn="r"/>
            <a:r>
              <a:rPr lang="en-US" sz="1200" dirty="0">
                <a:hlinkClick r:id="rId5"/>
              </a:rPr>
              <a:t>Source</a:t>
            </a:r>
            <a:endParaRPr lang="en-US" sz="1200" dirty="0"/>
          </a:p>
        </p:txBody>
      </p:sp>
      <p:pic>
        <p:nvPicPr>
          <p:cNvPr id="1026" name="Picture 2" descr="https://lh7-us.googleusercontent.com/RlJ7KzK87FlBCPgqk3wnY0fe2Icum79kG05P9rsQkJyPULh8DN0viBnYb7y1YFSIFvm5N0f5J3n6JM1wa1lqxqx46odXYETIqwm8V00WmZq-Q-UnBX0yFSvJeO-HFEo66UzQy4GLU61U5CWs1D2FNw=s2048">
            <a:extLst>
              <a:ext uri="{FF2B5EF4-FFF2-40B4-BE49-F238E27FC236}">
                <a16:creationId xmlns:a16="http://schemas.microsoft.com/office/drawing/2014/main" id="{1DAFF241-CB54-4244-870F-AD3D5D03C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0362" y="-3933"/>
            <a:ext cx="5451638" cy="695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782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lvl="0" algn="r">
              <a:lnSpc>
                <a:spcPct val="90000"/>
              </a:lnSpc>
              <a:spcBef>
                <a:spcPct val="0"/>
              </a:spcBef>
            </a:pPr>
            <a:r>
              <a:rPr lang="en-US" altLang="el-GR" dirty="0">
                <a:solidFill>
                  <a:prstClr val="white"/>
                </a:solidFill>
              </a:rPr>
              <a:t>7.1.5 Screening and Prevention </a:t>
            </a:r>
            <a:endParaRPr lang="en-US" dirty="0">
              <a:solidFill>
                <a:prstClr val="white"/>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2" y="92088"/>
            <a:ext cx="11059692" cy="605096"/>
          </a:xfrm>
        </p:spPr>
        <p:txBody>
          <a:bodyPr>
            <a:normAutofit/>
          </a:bodyPr>
          <a:lstStyle/>
          <a:p>
            <a:pPr algn="ctr"/>
            <a:r>
              <a:rPr lang="it-IT" dirty="0"/>
              <a:t>Screening and Prevention Apps</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2035325233"/>
              </p:ext>
            </p:extLst>
          </p:nvPr>
        </p:nvGraphicFramePr>
        <p:xfrm>
          <a:off x="468087" y="632400"/>
          <a:ext cx="11538855" cy="6112239"/>
        </p:xfrm>
        <a:graphic>
          <a:graphicData uri="http://schemas.openxmlformats.org/drawingml/2006/table">
            <a:tbl>
              <a:tblPr firstRow="1" bandRow="1">
                <a:tableStyleId>{5C22544A-7EE6-4342-B048-85BDC9FD1C3A}</a:tableStyleId>
              </a:tblPr>
              <a:tblGrid>
                <a:gridCol w="1680787">
                  <a:extLst>
                    <a:ext uri="{9D8B030D-6E8A-4147-A177-3AD203B41FA5}">
                      <a16:colId xmlns:a16="http://schemas.microsoft.com/office/drawing/2014/main" val="662343082"/>
                    </a:ext>
                  </a:extLst>
                </a:gridCol>
                <a:gridCol w="704153">
                  <a:extLst>
                    <a:ext uri="{9D8B030D-6E8A-4147-A177-3AD203B41FA5}">
                      <a16:colId xmlns:a16="http://schemas.microsoft.com/office/drawing/2014/main" val="1987263671"/>
                    </a:ext>
                  </a:extLst>
                </a:gridCol>
                <a:gridCol w="1396953">
                  <a:extLst>
                    <a:ext uri="{9D8B030D-6E8A-4147-A177-3AD203B41FA5}">
                      <a16:colId xmlns:a16="http://schemas.microsoft.com/office/drawing/2014/main" val="2436129657"/>
                    </a:ext>
                  </a:extLst>
                </a:gridCol>
                <a:gridCol w="2475901">
                  <a:extLst>
                    <a:ext uri="{9D8B030D-6E8A-4147-A177-3AD203B41FA5}">
                      <a16:colId xmlns:a16="http://schemas.microsoft.com/office/drawing/2014/main" val="290924506"/>
                    </a:ext>
                  </a:extLst>
                </a:gridCol>
                <a:gridCol w="5281061">
                  <a:extLst>
                    <a:ext uri="{9D8B030D-6E8A-4147-A177-3AD203B41FA5}">
                      <a16:colId xmlns:a16="http://schemas.microsoft.com/office/drawing/2014/main" val="2740814280"/>
                    </a:ext>
                  </a:extLst>
                </a:gridCol>
              </a:tblGrid>
              <a:tr h="581247">
                <a:tc>
                  <a:txBody>
                    <a:bodyPr/>
                    <a:lstStyle/>
                    <a:p>
                      <a:r>
                        <a:rPr lang="it-IT" dirty="0"/>
                        <a:t>Name</a:t>
                      </a:r>
                    </a:p>
                  </a:txBody>
                  <a:tcPr/>
                </a:tc>
                <a:tc>
                  <a:txBody>
                    <a:bodyPr/>
                    <a:lstStyle/>
                    <a:p>
                      <a:r>
                        <a:rPr lang="it-IT" dirty="0"/>
                        <a:t>Cost</a:t>
                      </a:r>
                    </a:p>
                  </a:txBody>
                  <a:tcPr/>
                </a:tc>
                <a:tc>
                  <a:txBody>
                    <a:bodyPr/>
                    <a:lstStyle/>
                    <a:p>
                      <a:r>
                        <a:rPr lang="it-IT" dirty="0"/>
                        <a:t>Available on</a:t>
                      </a:r>
                    </a:p>
                  </a:txBody>
                  <a:tcPr/>
                </a:tc>
                <a:tc>
                  <a:txBody>
                    <a:bodyPr/>
                    <a:lstStyle/>
                    <a:p>
                      <a:r>
                        <a:rPr lang="it-IT" dirty="0"/>
                        <a:t>Link</a:t>
                      </a:r>
                    </a:p>
                  </a:txBody>
                  <a:tcPr/>
                </a:tc>
                <a:tc>
                  <a:txBody>
                    <a:bodyPr/>
                    <a:lstStyle/>
                    <a:p>
                      <a:r>
                        <a:rPr lang="it-IT" dirty="0"/>
                        <a:t>Description</a:t>
                      </a:r>
                    </a:p>
                  </a:txBody>
                  <a:tcPr/>
                </a:tc>
                <a:extLst>
                  <a:ext uri="{0D108BD9-81ED-4DB2-BD59-A6C34878D82A}">
                    <a16:rowId xmlns:a16="http://schemas.microsoft.com/office/drawing/2014/main" val="1425105461"/>
                  </a:ext>
                </a:extLst>
              </a:tr>
              <a:tr h="1051781">
                <a:tc>
                  <a:txBody>
                    <a:bodyPr/>
                    <a:lstStyle/>
                    <a:p>
                      <a:r>
                        <a:rPr lang="it-IT" sz="1800" b="0" i="0" kern="1200" dirty="0">
                          <a:solidFill>
                            <a:schemeClr val="dk1"/>
                          </a:solidFill>
                          <a:effectLst/>
                          <a:latin typeface="+mn-lt"/>
                          <a:ea typeface="+mn-ea"/>
                          <a:cs typeface="+mn-cs"/>
                        </a:rPr>
                        <a:t>Keep a </a:t>
                      </a:r>
                      <a:r>
                        <a:rPr lang="it-IT" sz="1800" b="0" i="0" kern="1200" dirty="0" err="1">
                          <a:solidFill>
                            <a:schemeClr val="dk1"/>
                          </a:solidFill>
                          <a:effectLst/>
                          <a:latin typeface="+mn-lt"/>
                          <a:ea typeface="+mn-ea"/>
                          <a:cs typeface="+mn-cs"/>
                        </a:rPr>
                        <a:t>Breast</a:t>
                      </a:r>
                      <a:r>
                        <a:rPr lang="it-IT" sz="1800" b="0" i="0" kern="1200" dirty="0">
                          <a:solidFill>
                            <a:schemeClr val="dk1"/>
                          </a:solidFill>
                          <a:effectLst/>
                          <a:latin typeface="+mn-lt"/>
                          <a:ea typeface="+mn-ea"/>
                          <a:cs typeface="+mn-cs"/>
                        </a:rPr>
                        <a:t> App</a:t>
                      </a:r>
                      <a:endParaRPr lang="it-IT" dirty="0"/>
                    </a:p>
                  </a:txBody>
                  <a:tcPr/>
                </a:tc>
                <a:tc>
                  <a:txBody>
                    <a:bodyPr/>
                    <a:lstStyle/>
                    <a:p>
                      <a:r>
                        <a:rPr lang="it-IT" sz="1800" b="0" i="0" u="none" strike="noStrike" kern="1200" dirty="0">
                          <a:solidFill>
                            <a:schemeClr val="dk1"/>
                          </a:solidFill>
                          <a:effectLst/>
                          <a:latin typeface="+mn-lt"/>
                          <a:ea typeface="+mn-ea"/>
                          <a:cs typeface="+mn-cs"/>
                        </a:rPr>
                        <a:t>Free</a:t>
                      </a:r>
                      <a:endParaRPr lang="it-IT" dirty="0"/>
                    </a:p>
                  </a:txBody>
                  <a:tcPr/>
                </a:tc>
                <a:tc>
                  <a:txBody>
                    <a:bodyPr/>
                    <a:lstStyle/>
                    <a:p>
                      <a:r>
                        <a:rPr lang="it-IT" sz="1800" b="0" i="0" u="none" strike="noStrike" kern="1200" dirty="0">
                          <a:solidFill>
                            <a:schemeClr val="dk1"/>
                          </a:solidFill>
                          <a:effectLst/>
                          <a:latin typeface="+mn-lt"/>
                          <a:ea typeface="+mn-ea"/>
                          <a:cs typeface="+mn-cs"/>
                        </a:rPr>
                        <a:t>Android, IOS</a:t>
                      </a:r>
                      <a:endParaRPr lang="it-IT" dirty="0"/>
                    </a:p>
                  </a:txBody>
                  <a:tcPr/>
                </a:tc>
                <a:tc>
                  <a:txBody>
                    <a:bodyPr/>
                    <a:lstStyle/>
                    <a:p>
                      <a:r>
                        <a:rPr lang="it-IT" sz="1400" b="0" i="0" u="sng" kern="1200" dirty="0">
                          <a:solidFill>
                            <a:schemeClr val="dk1"/>
                          </a:solidFill>
                          <a:effectLst/>
                          <a:latin typeface="+mn-lt"/>
                          <a:ea typeface="+mn-ea"/>
                          <a:cs typeface="+mn-cs"/>
                          <a:hlinkClick r:id="rId3"/>
                        </a:rPr>
                        <a:t>https://www.keepabreasteurope.com/</a:t>
                      </a:r>
                      <a:endParaRPr lang="it-IT" sz="1400" dirty="0"/>
                    </a:p>
                  </a:txBody>
                  <a:tcPr/>
                </a:tc>
                <a:tc>
                  <a:txBody>
                    <a:bodyPr/>
                    <a:lstStyle/>
                    <a:p>
                      <a:pPr algn="just"/>
                      <a:r>
                        <a:rPr lang="en-US" sz="1400" b="0" i="0" u="none" strike="noStrike" kern="1200" dirty="0">
                          <a:solidFill>
                            <a:schemeClr val="dk1"/>
                          </a:solidFill>
                          <a:effectLst/>
                          <a:latin typeface="+mn-lt"/>
                          <a:ea typeface="+mn-ea"/>
                          <a:cs typeface="+mn-cs"/>
                        </a:rPr>
                        <a:t>Step-by-step self-check tutorial featuring animated gifs, Scheduling feature based on menstrual cycle, Breast health resources and information, Direct connection to virtual care via Carbon Health, Stories from breast cancer survivors, Rewards for users who check themselves monthly, In-app sharing feature</a:t>
                      </a:r>
                      <a:endParaRPr lang="it-IT" sz="1400" dirty="0"/>
                    </a:p>
                  </a:txBody>
                  <a:tcPr/>
                </a:tc>
                <a:extLst>
                  <a:ext uri="{0D108BD9-81ED-4DB2-BD59-A6C34878D82A}">
                    <a16:rowId xmlns:a16="http://schemas.microsoft.com/office/drawing/2014/main" val="1789744796"/>
                  </a:ext>
                </a:extLst>
              </a:tr>
              <a:tr h="830353">
                <a:tc>
                  <a:txBody>
                    <a:bodyPr/>
                    <a:lstStyle/>
                    <a:p>
                      <a:r>
                        <a:rPr lang="en-US" sz="1800" b="0" i="0" u="none" strike="noStrike" kern="1200" dirty="0">
                          <a:solidFill>
                            <a:schemeClr val="dk1"/>
                          </a:solidFill>
                          <a:effectLst/>
                          <a:latin typeface="+mn-lt"/>
                          <a:ea typeface="+mn-ea"/>
                          <a:cs typeface="+mn-cs"/>
                        </a:rPr>
                        <a:t>Know Your Lemons Breast Health</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Free</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400" b="0" i="0" u="sng" kern="1200" dirty="0">
                          <a:solidFill>
                            <a:schemeClr val="dk1"/>
                          </a:solidFill>
                          <a:effectLst/>
                          <a:latin typeface="+mn-lt"/>
                          <a:ea typeface="+mn-ea"/>
                          <a:cs typeface="+mn-cs"/>
                          <a:hlinkClick r:id="rId4"/>
                        </a:rPr>
                        <a:t>https://www.knowyourlemons.org/app</a:t>
                      </a:r>
                      <a:endParaRPr lang="it-IT" sz="1400" dirty="0"/>
                    </a:p>
                  </a:txBody>
                  <a:tcPr/>
                </a:tc>
                <a:tc>
                  <a:txBody>
                    <a:bodyPr/>
                    <a:lstStyle/>
                    <a:p>
                      <a:pPr algn="just"/>
                      <a:r>
                        <a:rPr lang="en-US" sz="1400" b="0" i="0" kern="1200" dirty="0">
                          <a:solidFill>
                            <a:schemeClr val="dk1"/>
                          </a:solidFill>
                          <a:effectLst/>
                          <a:latin typeface="+mn-lt"/>
                          <a:ea typeface="+mn-ea"/>
                          <a:cs typeface="+mn-cs"/>
                        </a:rPr>
                        <a:t>Self-check tutorial, Scheduling feature based on menstrual cycle, personal screening plan, Breast health resources and information</a:t>
                      </a:r>
                      <a:endParaRPr lang="it-IT" sz="1400" dirty="0"/>
                    </a:p>
                  </a:txBody>
                  <a:tcPr/>
                </a:tc>
                <a:extLst>
                  <a:ext uri="{0D108BD9-81ED-4DB2-BD59-A6C34878D82A}">
                    <a16:rowId xmlns:a16="http://schemas.microsoft.com/office/drawing/2014/main" val="780917226"/>
                  </a:ext>
                </a:extLst>
              </a:tr>
              <a:tr h="1439279">
                <a:tc>
                  <a:txBody>
                    <a:bodyPr/>
                    <a:lstStyle/>
                    <a:p>
                      <a:r>
                        <a:rPr lang="it-IT" sz="1800" b="0" i="0" kern="1200" dirty="0">
                          <a:solidFill>
                            <a:schemeClr val="dk1"/>
                          </a:solidFill>
                          <a:effectLst/>
                          <a:latin typeface="+mn-lt"/>
                          <a:ea typeface="+mn-ea"/>
                          <a:cs typeface="+mn-cs"/>
                        </a:rPr>
                        <a:t>Becca – </a:t>
                      </a:r>
                      <a:r>
                        <a:rPr lang="it-IT" sz="1800" b="0" i="0" kern="1200" dirty="0" err="1">
                          <a:solidFill>
                            <a:schemeClr val="dk1"/>
                          </a:solidFill>
                          <a:effectLst/>
                          <a:latin typeface="+mn-lt"/>
                          <a:ea typeface="+mn-ea"/>
                          <a:cs typeface="+mn-cs"/>
                        </a:rPr>
                        <a:t>Breast</a:t>
                      </a:r>
                      <a:r>
                        <a:rPr lang="it-IT" sz="1800" b="0" i="0" kern="1200" dirty="0">
                          <a:solidFill>
                            <a:schemeClr val="dk1"/>
                          </a:solidFill>
                          <a:effectLst/>
                          <a:latin typeface="+mn-lt"/>
                          <a:ea typeface="+mn-ea"/>
                          <a:cs typeface="+mn-cs"/>
                        </a:rPr>
                        <a:t> Cancer Support</a:t>
                      </a:r>
                      <a:endParaRPr lang="it-IT" dirty="0"/>
                    </a:p>
                  </a:txBody>
                  <a:tcPr/>
                </a:tc>
                <a:tc>
                  <a:txBody>
                    <a:bodyPr/>
                    <a:lstStyle/>
                    <a:p>
                      <a:r>
                        <a:rPr lang="en-US" sz="1800" b="0" i="0" u="none" strike="noStrike" kern="1200" dirty="0">
                          <a:solidFill>
                            <a:schemeClr val="dk1"/>
                          </a:solidFill>
                          <a:effectLst/>
                          <a:latin typeface="+mn-lt"/>
                          <a:ea typeface="+mn-ea"/>
                          <a:cs typeface="+mn-cs"/>
                        </a:rPr>
                        <a:t>Free</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400" b="0" i="0" u="sng" kern="1200" dirty="0">
                          <a:solidFill>
                            <a:schemeClr val="dk1"/>
                          </a:solidFill>
                          <a:effectLst/>
                          <a:latin typeface="+mn-lt"/>
                          <a:ea typeface="+mn-ea"/>
                          <a:cs typeface="+mn-cs"/>
                          <a:hlinkClick r:id="rId5"/>
                        </a:rPr>
                        <a:t>https://breastcancernow.org/information-support/support-you/becca</a:t>
                      </a:r>
                      <a:endParaRPr lang="it-IT" sz="1400" dirty="0"/>
                    </a:p>
                  </a:txBody>
                  <a:tcPr/>
                </a:tc>
                <a:tc>
                  <a:txBody>
                    <a:bodyPr/>
                    <a:lstStyle/>
                    <a:p>
                      <a:pPr algn="just"/>
                      <a:r>
                        <a:rPr lang="en-US" sz="1400" b="0" i="0" kern="1200" dirty="0">
                          <a:solidFill>
                            <a:schemeClr val="dk1"/>
                          </a:solidFill>
                          <a:effectLst/>
                          <a:latin typeface="+mn-lt"/>
                          <a:ea typeface="+mn-ea"/>
                          <a:cs typeface="+mn-cs"/>
                        </a:rPr>
                        <a:t>Collection of information and support from a variety of sources, including specialists, online publications and the breast cancer community: medication side effects, stories from surgery, tips on relationships, dealing with menopausal symptoms. Blogs, suggested podcasts, recipes, makeup tutorials, exercise regimes and articles from qualified dietitians, nurses and medical professionals</a:t>
                      </a:r>
                      <a:endParaRPr lang="it-IT" sz="1400" dirty="0"/>
                    </a:p>
                  </a:txBody>
                  <a:tcPr/>
                </a:tc>
                <a:extLst>
                  <a:ext uri="{0D108BD9-81ED-4DB2-BD59-A6C34878D82A}">
                    <a16:rowId xmlns:a16="http://schemas.microsoft.com/office/drawing/2014/main" val="3033871928"/>
                  </a:ext>
                </a:extLst>
              </a:tr>
              <a:tr h="830353">
                <a:tc>
                  <a:txBody>
                    <a:bodyPr/>
                    <a:lstStyle/>
                    <a:p>
                      <a:r>
                        <a:rPr lang="it-IT" sz="1800" b="0" i="0" u="none" strike="noStrike" kern="1200" dirty="0" err="1">
                          <a:solidFill>
                            <a:schemeClr val="dk1"/>
                          </a:solidFill>
                          <a:effectLst/>
                          <a:latin typeface="+mn-lt"/>
                          <a:ea typeface="+mn-ea"/>
                          <a:cs typeface="+mn-cs"/>
                        </a:rPr>
                        <a:t>OWise</a:t>
                      </a:r>
                      <a:r>
                        <a:rPr lang="it-IT" sz="1800" b="0" i="0" u="none" strike="noStrike" kern="1200" dirty="0">
                          <a:solidFill>
                            <a:schemeClr val="dk1"/>
                          </a:solidFill>
                          <a:effectLst/>
                          <a:latin typeface="+mn-lt"/>
                          <a:ea typeface="+mn-ea"/>
                          <a:cs typeface="+mn-cs"/>
                        </a:rPr>
                        <a:t> </a:t>
                      </a:r>
                      <a:r>
                        <a:rPr lang="it-IT" sz="1800" b="0" i="0" u="none" strike="noStrike" kern="1200" dirty="0" err="1">
                          <a:solidFill>
                            <a:schemeClr val="dk1"/>
                          </a:solidFill>
                          <a:effectLst/>
                          <a:latin typeface="+mn-lt"/>
                          <a:ea typeface="+mn-ea"/>
                          <a:cs typeface="+mn-cs"/>
                        </a:rPr>
                        <a:t>Breast</a:t>
                      </a:r>
                      <a:r>
                        <a:rPr lang="it-IT" sz="1800" b="0" i="0" u="none" strike="noStrike" kern="1200" dirty="0">
                          <a:solidFill>
                            <a:schemeClr val="dk1"/>
                          </a:solidFill>
                          <a:effectLst/>
                          <a:latin typeface="+mn-lt"/>
                          <a:ea typeface="+mn-ea"/>
                          <a:cs typeface="+mn-cs"/>
                        </a:rPr>
                        <a:t> Cancer Support</a:t>
                      </a:r>
                      <a:endParaRPr lang="it-IT" dirty="0"/>
                    </a:p>
                  </a:txBody>
                  <a:tcPr/>
                </a:tc>
                <a:tc>
                  <a:txBody>
                    <a:bodyPr/>
                    <a:lstStyle/>
                    <a:p>
                      <a:r>
                        <a:rPr lang="it-IT" sz="1800" b="0" i="0" kern="1200" dirty="0">
                          <a:solidFill>
                            <a:schemeClr val="dk1"/>
                          </a:solidFill>
                          <a:effectLst/>
                          <a:latin typeface="+mn-lt"/>
                          <a:ea typeface="+mn-ea"/>
                          <a:cs typeface="+mn-cs"/>
                        </a:rPr>
                        <a:t>Free</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txBody>
                  <a:tcPr/>
                </a:tc>
                <a:tc>
                  <a:txBody>
                    <a:bodyPr/>
                    <a:lstStyle/>
                    <a:p>
                      <a:r>
                        <a:rPr lang="it-IT" sz="1200" dirty="0">
                          <a:hlinkClick r:id="rId6"/>
                        </a:rPr>
                        <a:t>https://app.owise.net/signup</a:t>
                      </a:r>
                      <a:endParaRPr lang="it-IT" sz="1200" dirty="0"/>
                    </a:p>
                  </a:txBody>
                  <a:tcPr/>
                </a:tc>
                <a:tc>
                  <a:txBody>
                    <a:bodyPr/>
                    <a:lstStyle/>
                    <a:p>
                      <a:pPr algn="just"/>
                      <a:r>
                        <a:rPr lang="en-US" sz="1400" b="0" i="0" kern="1200" dirty="0" err="1">
                          <a:solidFill>
                            <a:schemeClr val="dk1"/>
                          </a:solidFill>
                          <a:effectLst/>
                          <a:latin typeface="+mn-lt"/>
                          <a:ea typeface="+mn-ea"/>
                          <a:cs typeface="+mn-cs"/>
                        </a:rPr>
                        <a:t>Personalised</a:t>
                      </a:r>
                      <a:r>
                        <a:rPr lang="en-US" sz="1400" b="0" i="0" kern="1200" dirty="0">
                          <a:solidFill>
                            <a:schemeClr val="dk1"/>
                          </a:solidFill>
                          <a:effectLst/>
                          <a:latin typeface="+mn-lt"/>
                          <a:ea typeface="+mn-ea"/>
                          <a:cs typeface="+mn-cs"/>
                        </a:rPr>
                        <a:t> medical information, tracking tools (treatment experiences, side effects, overall quality of life), Reminders and more</a:t>
                      </a:r>
                      <a:endParaRPr lang="it-IT" sz="1400" dirty="0"/>
                    </a:p>
                  </a:txBody>
                  <a:tcPr/>
                </a:tc>
                <a:extLst>
                  <a:ext uri="{0D108BD9-81ED-4DB2-BD59-A6C34878D82A}">
                    <a16:rowId xmlns:a16="http://schemas.microsoft.com/office/drawing/2014/main" val="1709038568"/>
                  </a:ext>
                </a:extLst>
              </a:tr>
              <a:tr h="1079459">
                <a:tc>
                  <a:txBody>
                    <a:bodyPr/>
                    <a:lstStyle/>
                    <a:p>
                      <a:r>
                        <a:rPr lang="it-IT" sz="1800" b="0" i="0" kern="1200" dirty="0" err="1">
                          <a:solidFill>
                            <a:schemeClr val="dk1"/>
                          </a:solidFill>
                          <a:effectLst/>
                          <a:latin typeface="+mn-lt"/>
                          <a:ea typeface="+mn-ea"/>
                          <a:cs typeface="+mn-cs"/>
                        </a:rPr>
                        <a:t>Mon</a:t>
                      </a:r>
                      <a:r>
                        <a:rPr lang="it-IT" sz="1800" b="0" i="0" kern="1200" dirty="0">
                          <a:solidFill>
                            <a:schemeClr val="dk1"/>
                          </a:solidFill>
                          <a:effectLst/>
                          <a:latin typeface="+mn-lt"/>
                          <a:ea typeface="+mn-ea"/>
                          <a:cs typeface="+mn-cs"/>
                        </a:rPr>
                        <a:t> dépistage: Cancer</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kern="1200" dirty="0">
                          <a:solidFill>
                            <a:schemeClr val="dk1"/>
                          </a:solidFill>
                          <a:effectLst/>
                          <a:latin typeface="+mn-lt"/>
                          <a:ea typeface="+mn-ea"/>
                          <a:cs typeface="+mn-cs"/>
                        </a:rPr>
                        <a:t>Free</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200" b="0" i="0" u="sng" dirty="0">
                          <a:solidFill>
                            <a:srgbClr val="0563C1"/>
                          </a:solidFill>
                          <a:effectLst/>
                          <a:latin typeface=" docs-Calibri'"/>
                          <a:hlinkClick r:id="rId7">
                            <a:extLst>
                              <a:ext uri="{A12FA001-AC4F-418D-AE19-62706E023703}">
                                <ahyp:hlinkClr xmlns="" xmlns:ahyp="http://schemas.microsoft.com/office/drawing/2018/hyperlinkcolor" val="tx"/>
                              </a:ext>
                            </a:extLst>
                          </a:hlinkClick>
                        </a:rPr>
                        <a:t>https://play.google.com/store/apps/details?id=fr.crcdc.mondepistagecancer&amp;hl=fr</a:t>
                      </a:r>
                      <a:endParaRPr lang="it-IT" sz="1200" b="0" i="0" u="sng" dirty="0">
                        <a:solidFill>
                          <a:srgbClr val="0563C1"/>
                        </a:solidFill>
                        <a:effectLst/>
                        <a:latin typeface=" docs-Calibri'"/>
                      </a:endParaRPr>
                    </a:p>
                    <a:p>
                      <a:r>
                        <a:rPr lang="it-IT" sz="1200" b="0" i="0" u="sng" kern="1200" dirty="0">
                          <a:solidFill>
                            <a:schemeClr val="dk1"/>
                          </a:solidFill>
                          <a:effectLst/>
                          <a:latin typeface="+mn-lt"/>
                          <a:ea typeface="+mn-ea"/>
                          <a:cs typeface="+mn-cs"/>
                          <a:hlinkClick r:id="rId8"/>
                        </a:rPr>
                        <a:t>https://apps.apple.com/us/app/mon-d%C3%A9pistage-cancer/id1330177078</a:t>
                      </a:r>
                      <a:endParaRPr lang="it-IT" sz="1200" dirty="0"/>
                    </a:p>
                  </a:txBody>
                  <a:tcPr/>
                </a:tc>
                <a:tc>
                  <a:txBody>
                    <a:bodyPr/>
                    <a:lstStyle/>
                    <a:p>
                      <a:r>
                        <a:rPr lang="en-US" sz="1400" b="0" i="0" u="none" strike="noStrike" kern="1200" dirty="0">
                          <a:solidFill>
                            <a:schemeClr val="dk1"/>
                          </a:solidFill>
                          <a:effectLst/>
                          <a:latin typeface="+mn-lt"/>
                          <a:ea typeface="+mn-ea"/>
                          <a:cs typeface="+mn-cs"/>
                        </a:rPr>
                        <a:t>Cancer risk assessment, Screening orientation</a:t>
                      </a:r>
                      <a:endParaRPr lang="it-IT" sz="1400" dirty="0"/>
                    </a:p>
                  </a:txBody>
                  <a:tcPr/>
                </a:tc>
                <a:extLst>
                  <a:ext uri="{0D108BD9-81ED-4DB2-BD59-A6C34878D82A}">
                    <a16:rowId xmlns:a16="http://schemas.microsoft.com/office/drawing/2014/main" val="1441910145"/>
                  </a:ext>
                </a:extLst>
              </a:tr>
            </a:tbl>
          </a:graphicData>
        </a:graphic>
      </p:graphicFrame>
    </p:spTree>
    <p:extLst>
      <p:ext uri="{BB962C8B-B14F-4D97-AF65-F5344CB8AC3E}">
        <p14:creationId xmlns:p14="http://schemas.microsoft.com/office/powerpoint/2010/main" val="845699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lvl="0" algn="r">
              <a:lnSpc>
                <a:spcPct val="90000"/>
              </a:lnSpc>
              <a:spcBef>
                <a:spcPct val="0"/>
              </a:spcBef>
            </a:pPr>
            <a:r>
              <a:rPr lang="en-US" altLang="el-GR" dirty="0">
                <a:solidFill>
                  <a:prstClr val="white"/>
                </a:solidFill>
              </a:rPr>
              <a:t>7.1.5 Screening and Prevention </a:t>
            </a:r>
            <a:endParaRPr lang="en-US" dirty="0">
              <a:solidFill>
                <a:prstClr val="white"/>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483973"/>
            <a:ext cx="11059692" cy="605096"/>
          </a:xfrm>
        </p:spPr>
        <p:txBody>
          <a:bodyPr>
            <a:normAutofit/>
          </a:bodyPr>
          <a:lstStyle/>
          <a:p>
            <a:pPr algn="ctr"/>
            <a:r>
              <a:rPr lang="it-IT" dirty="0"/>
              <a:t>Screening and Prevention Apps</a:t>
            </a:r>
            <a:endParaRPr lang="en-US" dirty="0">
              <a:solidFill>
                <a:srgbClr val="C00000"/>
              </a:solidFill>
            </a:endParaRPr>
          </a:p>
        </p:txBody>
      </p:sp>
      <p:sp>
        <p:nvSpPr>
          <p:cNvPr id="2" name="Rettangolo 1">
            <a:extLst>
              <a:ext uri="{FF2B5EF4-FFF2-40B4-BE49-F238E27FC236}">
                <a16:creationId xmlns:a16="http://schemas.microsoft.com/office/drawing/2014/main" id="{BB6D8714-C4A8-433C-9C5A-E0581DB71E22}"/>
              </a:ext>
            </a:extLst>
          </p:cNvPr>
          <p:cNvSpPr/>
          <p:nvPr/>
        </p:nvSpPr>
        <p:spPr>
          <a:xfrm>
            <a:off x="685799" y="2136339"/>
            <a:ext cx="10613571" cy="2492990"/>
          </a:xfrm>
          <a:prstGeom prst="rect">
            <a:avLst/>
          </a:prstGeom>
        </p:spPr>
        <p:txBody>
          <a:bodyPr wrap="square">
            <a:spAutoFit/>
          </a:bodyPr>
          <a:lstStyle/>
          <a:p>
            <a:pPr>
              <a:defRPr/>
            </a:pPr>
            <a:r>
              <a:rPr lang="en-GB" sz="2000" b="1" dirty="0"/>
              <a:t>Videos:</a:t>
            </a:r>
          </a:p>
          <a:p>
            <a:pPr>
              <a:defRPr/>
            </a:pPr>
            <a:endParaRPr lang="en-GB" b="1" dirty="0"/>
          </a:p>
          <a:p>
            <a:pPr>
              <a:defRPr/>
            </a:pPr>
            <a:r>
              <a:rPr lang="en-GB" sz="2000" b="1" u="sng" dirty="0">
                <a:hlinkClick r:id="rId3"/>
              </a:rPr>
              <a:t>https://www.youtube.com/watch?v=G5VpEyvu8CY</a:t>
            </a:r>
            <a:r>
              <a:rPr lang="en-GB" sz="2000" b="1" dirty="0"/>
              <a:t> – Keep a Breast (English)</a:t>
            </a:r>
          </a:p>
          <a:p>
            <a:pPr>
              <a:defRPr/>
            </a:pPr>
            <a:endParaRPr lang="en-GB" sz="2000" b="1" dirty="0"/>
          </a:p>
          <a:p>
            <a:pPr>
              <a:defRPr/>
            </a:pPr>
            <a:r>
              <a:rPr lang="it-IT" sz="2000" b="1" u="sng" dirty="0">
                <a:hlinkClick r:id="rId4"/>
              </a:rPr>
              <a:t>https://www.youtube.com/watch?v=evIO9CNfybQ</a:t>
            </a:r>
            <a:r>
              <a:rPr lang="it-IT" sz="2000" b="1" dirty="0"/>
              <a:t> – Keep a Brest (Spanish)</a:t>
            </a:r>
          </a:p>
          <a:p>
            <a:pPr>
              <a:defRPr/>
            </a:pPr>
            <a:endParaRPr lang="it-IT" sz="2000" b="1" dirty="0"/>
          </a:p>
          <a:p>
            <a:pPr>
              <a:defRPr/>
            </a:pPr>
            <a:r>
              <a:rPr lang="it-IT" sz="2000" b="1" u="sng" dirty="0">
                <a:hlinkClick r:id="rId5"/>
              </a:rPr>
              <a:t>https://www.youtube.com/watch?v=NKhIvufyji0</a:t>
            </a:r>
            <a:r>
              <a:rPr lang="it-IT" sz="2000" b="1" dirty="0"/>
              <a:t> - </a:t>
            </a:r>
            <a:r>
              <a:rPr lang="en-US" sz="2000" b="1" dirty="0"/>
              <a:t>Know Your Lemons® in 60 seconds</a:t>
            </a:r>
          </a:p>
          <a:p>
            <a:pPr>
              <a:defRPr/>
            </a:pPr>
            <a:endParaRPr lang="en-GB" dirty="0"/>
          </a:p>
        </p:txBody>
      </p:sp>
    </p:spTree>
    <p:extLst>
      <p:ext uri="{BB962C8B-B14F-4D97-AF65-F5344CB8AC3E}">
        <p14:creationId xmlns:p14="http://schemas.microsoft.com/office/powerpoint/2010/main" val="4016794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7.1.6</a:t>
            </a:r>
            <a:r>
              <a:rPr lang="en-US" altLang="el-GR" dirty="0"/>
              <a:t/>
            </a:r>
            <a:br>
              <a:rPr lang="en-US" altLang="el-GR" dirty="0"/>
            </a:br>
            <a:r>
              <a:rPr lang="en-US" altLang="el-GR" dirty="0">
                <a:solidFill>
                  <a:srgbClr val="C01E24"/>
                </a:solidFill>
              </a:rPr>
              <a:t>Menopause</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8" name="Segnaposto contenuto 7">
            <a:extLst>
              <a:ext uri="{FF2B5EF4-FFF2-40B4-BE49-F238E27FC236}">
                <a16:creationId xmlns:a16="http://schemas.microsoft.com/office/drawing/2014/main" id="{6F787F69-632E-4573-A4A6-5BB509724618}"/>
              </a:ext>
            </a:extLst>
          </p:cNvPr>
          <p:cNvSpPr>
            <a:spLocks noGrp="1"/>
          </p:cNvSpPr>
          <p:nvPr>
            <p:ph sz="half" idx="2"/>
          </p:nvPr>
        </p:nvSpPr>
        <p:spPr>
          <a:xfrm>
            <a:off x="558000" y="2687950"/>
            <a:ext cx="5379121" cy="3684588"/>
          </a:xfrm>
        </p:spPr>
        <p:txBody>
          <a:bodyPr/>
          <a:lstStyle/>
          <a:p>
            <a:pPr marL="0" lvl="0" indent="0">
              <a:buNone/>
            </a:pPr>
            <a:r>
              <a:rPr lang="en-GB" dirty="0"/>
              <a:t>To learn about</a:t>
            </a:r>
          </a:p>
          <a:p>
            <a:pPr lvl="0"/>
            <a:r>
              <a:rPr lang="en-GB" dirty="0"/>
              <a:t>The basic concepts about menopause.</a:t>
            </a:r>
          </a:p>
          <a:p>
            <a:pPr lvl="0"/>
            <a:r>
              <a:rPr lang="en-GB" dirty="0"/>
              <a:t>The benefits of menopause apps.</a:t>
            </a:r>
          </a:p>
          <a:p>
            <a:pPr lvl="0"/>
            <a:r>
              <a:rPr lang="en-GB" dirty="0"/>
              <a:t>Examples of Health Apps in this area. </a:t>
            </a:r>
            <a:endParaRPr lang="it-IT" dirty="0"/>
          </a:p>
          <a:p>
            <a:endParaRPr lang="it-IT" dirty="0"/>
          </a:p>
        </p:txBody>
      </p:sp>
      <p:pic>
        <p:nvPicPr>
          <p:cNvPr id="6" name="Picture 2" descr="Ambition abstract concept">
            <a:extLst>
              <a:ext uri="{FF2B5EF4-FFF2-40B4-BE49-F238E27FC236}">
                <a16:creationId xmlns:a16="http://schemas.microsoft.com/office/drawing/2014/main" id="{B45802B2-CE04-C048-B497-5012E209D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014" y="1132728"/>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F52CA4-0564-0C88-3B23-7EF2BC082CD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C899E44A-D6BC-464B-A535-711DB1ABE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00" y="498258"/>
            <a:ext cx="11368808" cy="6174685"/>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590143"/>
            <a:ext cx="11396576" cy="599188"/>
          </a:xfrm>
        </p:spPr>
        <p:txBody>
          <a:bodyPr>
            <a:noAutofit/>
          </a:bodyPr>
          <a:lstStyle/>
          <a:p>
            <a:r>
              <a:rPr lang="it-IT" dirty="0">
                <a:solidFill>
                  <a:schemeClr val="bg1"/>
                </a:solidFill>
                <a:effectLst>
                  <a:outerShdw blurRad="38100" dist="38100" dir="2700000" algn="tl">
                    <a:srgbClr val="000000">
                      <a:alpha val="43137"/>
                    </a:srgbClr>
                  </a:outerShdw>
                </a:effectLst>
              </a:rPr>
              <a:t>Menopause</a:t>
            </a:r>
            <a:endParaRPr lang="en-US" dirty="0">
              <a:solidFill>
                <a:schemeClr val="bg1"/>
              </a:solidFill>
              <a:effectLst>
                <a:outerShdw blurRad="38100" dist="38100" dir="2700000" algn="tl">
                  <a:srgbClr val="000000">
                    <a:alpha val="43137"/>
                  </a:srgbClr>
                </a:outerShdw>
              </a:effectLst>
            </a:endParaRPr>
          </a:p>
        </p:txBody>
      </p:sp>
      <p:sp>
        <p:nvSpPr>
          <p:cNvPr id="9" name="Rettangolo 8">
            <a:extLst>
              <a:ext uri="{FF2B5EF4-FFF2-40B4-BE49-F238E27FC236}">
                <a16:creationId xmlns:a16="http://schemas.microsoft.com/office/drawing/2014/main" id="{1B2DE52D-1B02-4463-93D9-CF5703D7B2ED}"/>
              </a:ext>
            </a:extLst>
          </p:cNvPr>
          <p:cNvSpPr/>
          <p:nvPr/>
        </p:nvSpPr>
        <p:spPr>
          <a:xfrm>
            <a:off x="558000" y="1224340"/>
            <a:ext cx="4205206"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solidFill>
                  <a:srgbClr val="000000"/>
                </a:solidFill>
                <a:latin typeface="Calibri" panose="020F0502020204030204" pitchFamily="34" charset="0"/>
              </a:rPr>
              <a:t>Menopause is the time that marks the end of a woman menstrual cycles. Menopause lasts for one year, because when a woman goes 12 consecutive months without a period, she enters post-menopause. Menopause can happen during 40s or 50s, but the average age is 50 in Europe.</a:t>
            </a:r>
            <a:endParaRPr lang="it-IT" sz="2000" dirty="0"/>
          </a:p>
        </p:txBody>
      </p:sp>
      <p:sp>
        <p:nvSpPr>
          <p:cNvPr id="11" name="Rettangolo 10">
            <a:extLst>
              <a:ext uri="{FF2B5EF4-FFF2-40B4-BE49-F238E27FC236}">
                <a16:creationId xmlns:a16="http://schemas.microsoft.com/office/drawing/2014/main" id="{079EB42F-7525-4047-AE1F-F1F657614025}"/>
              </a:ext>
            </a:extLst>
          </p:cNvPr>
          <p:cNvSpPr/>
          <p:nvPr/>
        </p:nvSpPr>
        <p:spPr>
          <a:xfrm>
            <a:off x="6381719" y="753630"/>
            <a:ext cx="470137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Calibri" panose="020F0502020204030204" pitchFamily="34" charset="0"/>
              </a:rPr>
              <a:t>Menopause is a natural biological process. But the physical symptoms, such as hot flashes, and emotional symptoms of menopause may disrupt sleep, lower energy levels or affect emotional health.</a:t>
            </a:r>
            <a:endParaRPr lang="it-IT" dirty="0"/>
          </a:p>
        </p:txBody>
      </p:sp>
      <p:sp>
        <p:nvSpPr>
          <p:cNvPr id="12" name="Rettangolo 11">
            <a:extLst>
              <a:ext uri="{FF2B5EF4-FFF2-40B4-BE49-F238E27FC236}">
                <a16:creationId xmlns:a16="http://schemas.microsoft.com/office/drawing/2014/main" id="{F2686E93-9BF3-4351-8348-8B3C16044AF9}"/>
              </a:ext>
            </a:extLst>
          </p:cNvPr>
          <p:cNvSpPr/>
          <p:nvPr/>
        </p:nvSpPr>
        <p:spPr>
          <a:xfrm>
            <a:off x="5538000" y="2677277"/>
            <a:ext cx="6096000" cy="147732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dirty="0">
                <a:solidFill>
                  <a:srgbClr val="000000"/>
                </a:solidFill>
                <a:latin typeface="Calibri" panose="020F0502020204030204" pitchFamily="34" charset="0"/>
              </a:rPr>
              <a:t>Menopause is a normal part of a woman's life. It is sometimes called "the change of life." Menopause does not happen all at once. As a woman’s body transitions to menopause over several years, she may have menopause symptoms and irregular periods.</a:t>
            </a:r>
            <a:endParaRPr lang="it-IT" dirty="0"/>
          </a:p>
        </p:txBody>
      </p:sp>
      <p:sp>
        <p:nvSpPr>
          <p:cNvPr id="4" name="Rettangolo 3">
            <a:extLst>
              <a:ext uri="{FF2B5EF4-FFF2-40B4-BE49-F238E27FC236}">
                <a16:creationId xmlns:a16="http://schemas.microsoft.com/office/drawing/2014/main" id="{AC7DDC46-4EAD-4085-A40A-B15469426AB5}"/>
              </a:ext>
            </a:extLst>
          </p:cNvPr>
          <p:cNvSpPr/>
          <p:nvPr/>
        </p:nvSpPr>
        <p:spPr>
          <a:xfrm>
            <a:off x="558000" y="4513531"/>
            <a:ext cx="11368808"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Most studies with migrant women found that their experiences of menopause and self-care strategies were culturally informed; that migrant women are unlikely to seek out menopause-related healthcare or to initiate conversations about menopause with their healthcare providers; and that most of those who seek menopause-related healthcare are disappointed with the care they receive. Studies assessing menopause-related knowledge found that many migrant women have limited knowledge about menopause and postmenopausal health, and that family and friends are their most common sources of information about menopause.</a:t>
            </a:r>
            <a:endParaRPr lang="it-IT" dirty="0"/>
          </a:p>
        </p:txBody>
      </p:sp>
      <p:sp>
        <p:nvSpPr>
          <p:cNvPr id="14" name="Ορθογώνιο 1">
            <a:extLst>
              <a:ext uri="{FF2B5EF4-FFF2-40B4-BE49-F238E27FC236}">
                <a16:creationId xmlns:a16="http://schemas.microsoft.com/office/drawing/2014/main" id="{FE2E6CBF-E592-4E6F-876B-7A9CDB0C3DEF}"/>
              </a:ext>
            </a:extLst>
          </p:cNvPr>
          <p:cNvSpPr/>
          <p:nvPr/>
        </p:nvSpPr>
        <p:spPr>
          <a:xfrm>
            <a:off x="9542858" y="6371479"/>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
        <p:nvSpPr>
          <p:cNvPr id="2" name="Ορθογώνιο 7">
            <a:extLst>
              <a:ext uri="{FF2B5EF4-FFF2-40B4-BE49-F238E27FC236}">
                <a16:creationId xmlns:a16="http://schemas.microsoft.com/office/drawing/2014/main" id="{0FDE4990-D2DF-559D-8C50-F89365FDDF44}"/>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spTree>
    <p:extLst>
      <p:ext uri="{BB962C8B-B14F-4D97-AF65-F5344CB8AC3E}">
        <p14:creationId xmlns:p14="http://schemas.microsoft.com/office/powerpoint/2010/main" val="3196789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7-us.googleusercontent.com/qDTsIoTPgm-YtQE0FQncoc8swnM_oS_hBgKWo1z6kmvfUB9RUo-nlR9xSPkviU57tBqecbox5slvnLpMoOshTIDEMXWHGWyCoGUnpqDmFplIYxYxcL2ik2k2m3B8Ncpk5zdqDaTFhf6CekGq7ezUXg=s2048">
            <a:extLst>
              <a:ext uri="{FF2B5EF4-FFF2-40B4-BE49-F238E27FC236}">
                <a16:creationId xmlns:a16="http://schemas.microsoft.com/office/drawing/2014/main" id="{C469918D-73B6-4746-897F-AB2A91012F6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68886" y="566677"/>
            <a:ext cx="7540971" cy="307737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1364D520-EDBF-4914-8BBC-9346834669F7}"/>
              </a:ext>
            </a:extLst>
          </p:cNvPr>
          <p:cNvSpPr/>
          <p:nvPr/>
        </p:nvSpPr>
        <p:spPr>
          <a:xfrm>
            <a:off x="568886" y="3902839"/>
            <a:ext cx="6096000" cy="2862322"/>
          </a:xfrm>
          <a:prstGeom prst="rect">
            <a:avLst/>
          </a:prstGeom>
        </p:spPr>
        <p:txBody>
          <a:bodyPr>
            <a:spAutoFit/>
          </a:bodyPr>
          <a:lstStyle/>
          <a:p>
            <a:r>
              <a:rPr lang="en-US" b="1" dirty="0">
                <a:solidFill>
                  <a:srgbClr val="000000"/>
                </a:solidFill>
                <a:latin typeface="Calibri" panose="020F0502020204030204" pitchFamily="34" charset="0"/>
              </a:rPr>
              <a:t>Perimenopause</a:t>
            </a:r>
            <a:r>
              <a:rPr lang="en-US" dirty="0">
                <a:solidFill>
                  <a:srgbClr val="000000"/>
                </a:solidFill>
                <a:latin typeface="Calibri" panose="020F0502020204030204" pitchFamily="34" charset="0"/>
              </a:rPr>
              <a:t> – or pre-menopause – is a word that means “around menopause” and it’s when symptoms begin, leading up to menopause. This stage typically starts about 4-8 years before menopause. The age at which perimenopause begins varies – some women notice it in their 40s, but others can experience it as early as their mid-30s.</a:t>
            </a:r>
            <a:endParaRPr lang="en-US" dirty="0"/>
          </a:p>
          <a:p>
            <a:r>
              <a:rPr lang="en-US" dirty="0">
                <a:solidFill>
                  <a:srgbClr val="000000"/>
                </a:solidFill>
                <a:latin typeface="Calibri" panose="020F0502020204030204" pitchFamily="34" charset="0"/>
              </a:rPr>
              <a:t>Perimenopause happens when ovaries begin to stop working. They start making fewer and lower quality eggs and follicles (sacs filled with fluid that hold an egg). Some early menopause symptoms, like changes to a woman’s period or mood shifts.</a:t>
            </a:r>
            <a:endParaRPr lang="en-US" dirty="0">
              <a:effectLst/>
            </a:endParaRPr>
          </a:p>
        </p:txBody>
      </p:sp>
      <p:sp>
        <p:nvSpPr>
          <p:cNvPr id="6" name="Rettangolo 5">
            <a:extLst>
              <a:ext uri="{FF2B5EF4-FFF2-40B4-BE49-F238E27FC236}">
                <a16:creationId xmlns:a16="http://schemas.microsoft.com/office/drawing/2014/main" id="{BC3297A4-1869-44BC-BC94-5C0716A71EDA}"/>
              </a:ext>
            </a:extLst>
          </p:cNvPr>
          <p:cNvSpPr/>
          <p:nvPr/>
        </p:nvSpPr>
        <p:spPr>
          <a:xfrm>
            <a:off x="8381370" y="566677"/>
            <a:ext cx="3560258" cy="5632311"/>
          </a:xfrm>
          <a:prstGeom prst="rect">
            <a:avLst/>
          </a:prstGeom>
        </p:spPr>
        <p:txBody>
          <a:bodyPr wrap="square">
            <a:spAutoFit/>
          </a:bodyPr>
          <a:lstStyle/>
          <a:p>
            <a:r>
              <a:rPr lang="en-US" b="1" dirty="0">
                <a:solidFill>
                  <a:srgbClr val="000000"/>
                </a:solidFill>
                <a:latin typeface="Calibri" panose="020F0502020204030204" pitchFamily="34" charset="0"/>
              </a:rPr>
              <a:t>Post-menopause</a:t>
            </a:r>
            <a:r>
              <a:rPr lang="en-US" dirty="0">
                <a:solidFill>
                  <a:srgbClr val="000000"/>
                </a:solidFill>
                <a:latin typeface="Calibri" panose="020F0502020204030204" pitchFamily="34" charset="0"/>
              </a:rPr>
              <a:t> simply means “after menopause”, and women reach this point when it’s been 12 months since their last period. Post-menopause signals the end of a women’s reproductive years, and she’ll be in this stage for the rest of her life. While ovaries are still making low levels of the hormones estrogen and progesterone,  in post-menopause a woman is no longer ovulating (releasing eggs), so she can’t become pregnant.</a:t>
            </a:r>
            <a:endParaRPr lang="en-US" dirty="0"/>
          </a:p>
          <a:p>
            <a:r>
              <a:rPr lang="en-US" dirty="0"/>
              <a:t/>
            </a:r>
            <a:br>
              <a:rPr lang="en-US" dirty="0"/>
            </a:br>
            <a:r>
              <a:rPr lang="en-US" dirty="0">
                <a:solidFill>
                  <a:srgbClr val="000000"/>
                </a:solidFill>
                <a:latin typeface="Calibri" panose="020F0502020204030204" pitchFamily="34" charset="0"/>
              </a:rPr>
              <a:t>Menopause symptoms continue for about 2-7 years after the final menstrual cycle (it can be longer for some people), but after that time, symptoms often get milder or completely go away.</a:t>
            </a:r>
            <a:endParaRPr lang="en-US" dirty="0">
              <a:effectLst/>
            </a:endParaRPr>
          </a:p>
        </p:txBody>
      </p:sp>
      <p:sp>
        <p:nvSpPr>
          <p:cNvPr id="7" name="Ορθογώνιο 2">
            <a:extLst>
              <a:ext uri="{FF2B5EF4-FFF2-40B4-BE49-F238E27FC236}">
                <a16:creationId xmlns:a16="http://schemas.microsoft.com/office/drawing/2014/main" id="{FB0B9C7C-304B-4EE1-B009-B849EDFCD66C}"/>
              </a:ext>
            </a:extLst>
          </p:cNvPr>
          <p:cNvSpPr/>
          <p:nvPr/>
        </p:nvSpPr>
        <p:spPr>
          <a:xfrm>
            <a:off x="9687656" y="6493193"/>
            <a:ext cx="2411718" cy="276999"/>
          </a:xfrm>
          <a:prstGeom prst="rect">
            <a:avLst/>
          </a:prstGeom>
        </p:spPr>
        <p:txBody>
          <a:bodyPr wrap="square">
            <a:spAutoFit/>
          </a:bodyPr>
          <a:lstStyle/>
          <a:p>
            <a:pPr algn="r"/>
            <a:r>
              <a:rPr lang="en-US" sz="1200" dirty="0">
                <a:hlinkClick r:id="rId4"/>
              </a:rPr>
              <a:t>Source</a:t>
            </a:r>
            <a:r>
              <a:rPr lang="en-US" sz="1200" dirty="0"/>
              <a:t>|</a:t>
            </a:r>
          </a:p>
        </p:txBody>
      </p:sp>
      <p:sp>
        <p:nvSpPr>
          <p:cNvPr id="2" name="Ορθογώνιο 7">
            <a:extLst>
              <a:ext uri="{FF2B5EF4-FFF2-40B4-BE49-F238E27FC236}">
                <a16:creationId xmlns:a16="http://schemas.microsoft.com/office/drawing/2014/main" id="{775FF24D-6765-AEDC-BA98-4E028A09947D}"/>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spTree>
    <p:extLst>
      <p:ext uri="{BB962C8B-B14F-4D97-AF65-F5344CB8AC3E}">
        <p14:creationId xmlns:p14="http://schemas.microsoft.com/office/powerpoint/2010/main" val="3365000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34439"/>
            <a:ext cx="11396576" cy="599188"/>
          </a:xfrm>
        </p:spPr>
        <p:txBody>
          <a:bodyPr>
            <a:noAutofit/>
          </a:bodyPr>
          <a:lstStyle/>
          <a:p>
            <a:r>
              <a:rPr lang="it-IT" dirty="0"/>
              <a:t>Menopause </a:t>
            </a:r>
            <a:r>
              <a:rPr lang="it-IT" dirty="0" err="1"/>
              <a:t>Symptoms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473430"/>
            <a:ext cx="10501887" cy="4893408"/>
          </a:xfrm>
        </p:spPr>
        <p:txBody>
          <a:bodyPr>
            <a:normAutofit fontScale="85000" lnSpcReduction="20000"/>
          </a:bodyPr>
          <a:lstStyle/>
          <a:p>
            <a:pPr marL="0" indent="0">
              <a:buNone/>
            </a:pPr>
            <a:r>
              <a:rPr lang="en-US" dirty="0"/>
              <a:t>Symptoms of menopause may begin suddenly and be very noticeable, or they may be very mild at first. Symptoms may happen most of the time once they begin, or they may happen only once in a while. Some women notice changes in many areas. Some menopausal symptoms, such as moodiness, are similar to symptoms of premenstrual syndrome (PMS). Others may be new:</a:t>
            </a:r>
            <a:endParaRPr lang="en-US" sz="2800" dirty="0"/>
          </a:p>
          <a:p>
            <a:pPr marL="0" indent="0" fontAlgn="base">
              <a:buNone/>
            </a:pPr>
            <a:r>
              <a:rPr lang="en-US" dirty="0"/>
              <a:t>Menstrual periods may not come as regularly as before. They also might last longer or be shorter. A woman might skip some months. Periods might stop for a few months and then start up again.</a:t>
            </a:r>
          </a:p>
          <a:p>
            <a:pPr fontAlgn="base"/>
            <a:r>
              <a:rPr lang="en-US" dirty="0"/>
              <a:t>Periods might be heavier or lighter than before.</a:t>
            </a:r>
          </a:p>
          <a:p>
            <a:pPr fontAlgn="base"/>
            <a:r>
              <a:rPr lang="en-US" dirty="0"/>
              <a:t>A woman might have hot flashes and problems sleeping.</a:t>
            </a:r>
          </a:p>
          <a:p>
            <a:pPr fontAlgn="base"/>
            <a:r>
              <a:rPr lang="en-US" dirty="0"/>
              <a:t>A woman might experience mood swings or be irritable.</a:t>
            </a:r>
          </a:p>
          <a:p>
            <a:pPr fontAlgn="base"/>
            <a:r>
              <a:rPr lang="en-US" dirty="0"/>
              <a:t>A woman might experience vaginal dryness. Sex may be uncomfortable or painful.</a:t>
            </a:r>
          </a:p>
          <a:p>
            <a:pPr fontAlgn="base"/>
            <a:r>
              <a:rPr lang="en-US" dirty="0"/>
              <a:t>There might be  less interest in sex, and it may take longer for a woman to get aroused.</a:t>
            </a:r>
          </a:p>
          <a:p>
            <a:pPr marL="0" indent="0">
              <a:buNone/>
            </a:pPr>
            <a:r>
              <a:rPr lang="en-US" dirty="0"/>
              <a:t>Other possible changes are not as noticeable. For example, you might begin to lose bone density because you have less estrogen. This can lead to</a:t>
            </a:r>
            <a:r>
              <a:rPr lang="en-US" dirty="0">
                <a:hlinkClick r:id="rId3"/>
              </a:rPr>
              <a:t> </a:t>
            </a:r>
            <a:r>
              <a:rPr lang="en-US" dirty="0"/>
              <a:t>osteoporosis, a condition that causes bones to become weak and break easily. Changing estrogen levels can also raise cholesterol levels and increase your risk for</a:t>
            </a:r>
            <a:r>
              <a:rPr lang="en-US" dirty="0">
                <a:hlinkClick r:id="rId4"/>
              </a:rPr>
              <a:t> </a:t>
            </a:r>
            <a:r>
              <a:rPr lang="en-US" dirty="0"/>
              <a:t>heart disease and stroke.</a:t>
            </a:r>
            <a:endParaRPr lang="en-US" sz="2800" dirty="0"/>
          </a:p>
          <a:p>
            <a:pPr marL="0" indent="0">
              <a:lnSpc>
                <a:spcPct val="120000"/>
              </a:lnSpc>
              <a:buNone/>
            </a:pPr>
            <a:endParaRPr lang="el-GR" sz="2600" dirty="0"/>
          </a:p>
        </p:txBody>
      </p:sp>
      <p:sp>
        <p:nvSpPr>
          <p:cNvPr id="2" name="Ορθογώνιο 7">
            <a:extLst>
              <a:ext uri="{FF2B5EF4-FFF2-40B4-BE49-F238E27FC236}">
                <a16:creationId xmlns:a16="http://schemas.microsoft.com/office/drawing/2014/main" id="{1E0BDB97-B870-AC07-CFD2-15C5D79682E4}"/>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spTree>
    <p:extLst>
      <p:ext uri="{BB962C8B-B14F-4D97-AF65-F5344CB8AC3E}">
        <p14:creationId xmlns:p14="http://schemas.microsoft.com/office/powerpoint/2010/main" val="31346392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34439"/>
            <a:ext cx="11396576" cy="599188"/>
          </a:xfrm>
        </p:spPr>
        <p:txBody>
          <a:bodyPr>
            <a:noAutofit/>
          </a:bodyPr>
          <a:lstStyle/>
          <a:p>
            <a:pPr algn="ctr"/>
            <a:r>
              <a:rPr lang="it-IT" dirty="0"/>
              <a:t>Menopause</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473430"/>
            <a:ext cx="10501887" cy="4893408"/>
          </a:xfrm>
        </p:spPr>
        <p:txBody>
          <a:bodyPr>
            <a:normAutofit lnSpcReduction="10000"/>
          </a:bodyPr>
          <a:lstStyle/>
          <a:p>
            <a:pPr marL="0" indent="0">
              <a:buNone/>
            </a:pPr>
            <a:r>
              <a:rPr lang="en-GB" b="1" dirty="0"/>
              <a:t>Videos:</a:t>
            </a:r>
          </a:p>
          <a:p>
            <a:pPr marL="0" indent="0">
              <a:buNone/>
            </a:pPr>
            <a:endParaRPr lang="en-GB" b="1" dirty="0"/>
          </a:p>
          <a:p>
            <a:pPr marL="0" indent="0" algn="ctr">
              <a:buNone/>
            </a:pPr>
            <a:r>
              <a:rPr lang="en-GB" sz="2400" b="1" u="sng" dirty="0">
                <a:hlinkClick r:id="rId3"/>
              </a:rPr>
              <a:t>https://www.youtube.com/watch?v=-Fc2S7_k53k</a:t>
            </a:r>
            <a:r>
              <a:rPr lang="en-GB" sz="2400" b="1" dirty="0"/>
              <a:t> - </a:t>
            </a:r>
            <a:r>
              <a:rPr lang="en-US" sz="2400" b="1" dirty="0"/>
              <a:t>This is Menopause in 2 Minutes</a:t>
            </a:r>
          </a:p>
          <a:p>
            <a:pPr marL="0" indent="0" algn="ctr">
              <a:buNone/>
            </a:pPr>
            <a:endParaRPr lang="en-US" sz="2400" b="1" dirty="0"/>
          </a:p>
          <a:p>
            <a:pPr marL="0" indent="0" algn="ctr">
              <a:buNone/>
            </a:pPr>
            <a:r>
              <a:rPr lang="en-GB" sz="2400" b="1" u="sng" dirty="0">
                <a:hlinkClick r:id="rId4"/>
              </a:rPr>
              <a:t>https://www.youtube.com/watch?v=RCXYzfHxaDg</a:t>
            </a:r>
            <a:r>
              <a:rPr lang="en-GB" sz="2400" b="1" dirty="0"/>
              <a:t> - </a:t>
            </a:r>
            <a:r>
              <a:rPr lang="en-US" sz="2400" b="1" dirty="0"/>
              <a:t>Anne Henderson Overview Of The Menopause (English)</a:t>
            </a:r>
          </a:p>
          <a:p>
            <a:pPr marL="0" indent="0" algn="ctr">
              <a:buNone/>
            </a:pPr>
            <a:endParaRPr lang="en-US" sz="2400" b="1" dirty="0"/>
          </a:p>
          <a:p>
            <a:pPr marL="0" indent="0" algn="ctr">
              <a:buNone/>
            </a:pPr>
            <a:r>
              <a:rPr lang="en-GB" sz="2400" b="1" u="sng" dirty="0">
                <a:hlinkClick r:id="rId5"/>
              </a:rPr>
              <a:t>https://www.youtube.com/watch?v=tH0ol0TPvcM</a:t>
            </a:r>
            <a:r>
              <a:rPr lang="en-GB" sz="2400" b="1" dirty="0"/>
              <a:t> – Asanas for Menopause (English)</a:t>
            </a:r>
            <a:br>
              <a:rPr lang="en-GB" sz="2400" b="1" dirty="0"/>
            </a:br>
            <a:endParaRPr lang="en-GB" sz="2400" b="1" dirty="0"/>
          </a:p>
          <a:p>
            <a:pPr marL="0" indent="0">
              <a:buNone/>
            </a:pPr>
            <a:endParaRPr lang="en-US" sz="2400" dirty="0"/>
          </a:p>
          <a:p>
            <a:endParaRPr lang="en-GB" b="1" dirty="0"/>
          </a:p>
          <a:p>
            <a:pPr marL="0" indent="0">
              <a:lnSpc>
                <a:spcPct val="120000"/>
              </a:lnSpc>
              <a:buNone/>
            </a:pPr>
            <a:endParaRPr lang="el-GR" sz="2600" dirty="0"/>
          </a:p>
        </p:txBody>
      </p:sp>
      <p:sp>
        <p:nvSpPr>
          <p:cNvPr id="2" name="Ορθογώνιο 7">
            <a:extLst>
              <a:ext uri="{FF2B5EF4-FFF2-40B4-BE49-F238E27FC236}">
                <a16:creationId xmlns:a16="http://schemas.microsoft.com/office/drawing/2014/main" id="{D8E8AD6E-3153-6E25-5120-692F48261B7F}"/>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spTree>
    <p:extLst>
      <p:ext uri="{BB962C8B-B14F-4D97-AF65-F5344CB8AC3E}">
        <p14:creationId xmlns:p14="http://schemas.microsoft.com/office/powerpoint/2010/main" val="20050672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53168"/>
            <a:ext cx="11396576" cy="599188"/>
          </a:xfrm>
        </p:spPr>
        <p:txBody>
          <a:bodyPr>
            <a:noAutofit/>
          </a:bodyPr>
          <a:lstStyle/>
          <a:p>
            <a:r>
              <a:rPr lang="it-IT" dirty="0"/>
              <a:t>Benefits of Menopause Apps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152355"/>
            <a:ext cx="5810144" cy="5519291"/>
          </a:xfrm>
        </p:spPr>
        <p:txBody>
          <a:bodyPr>
            <a:normAutofit fontScale="25000" lnSpcReduction="20000"/>
          </a:bodyPr>
          <a:lstStyle/>
          <a:p>
            <a:pPr marL="0" indent="0">
              <a:buNone/>
            </a:pPr>
            <a:r>
              <a:rPr lang="en-US" sz="7200" dirty="0"/>
              <a:t>Of course, each woman’s menopause journey is unique, with symptoms and severity that vary from person to person. Research shows some will not experience any symptoms at all.</a:t>
            </a:r>
          </a:p>
          <a:p>
            <a:pPr marL="0" indent="0">
              <a:buNone/>
            </a:pPr>
            <a:r>
              <a:rPr lang="en-US" sz="7200" dirty="0"/>
              <a:t/>
            </a:r>
            <a:br>
              <a:rPr lang="en-US" sz="7200" dirty="0"/>
            </a:br>
            <a:r>
              <a:rPr lang="en-US" sz="7200" dirty="0"/>
              <a:t>Apps can connect women to medical professionals, provide community support via chat rooms, and even allow users to meet virtually with a doctor or nurse practitioner and receive prescriptions for hormone replacement therapy.</a:t>
            </a:r>
          </a:p>
          <a:p>
            <a:pPr marL="0" indent="0">
              <a:buNone/>
            </a:pPr>
            <a:r>
              <a:rPr lang="en-US" sz="7200" dirty="0"/>
              <a:t/>
            </a:r>
            <a:br>
              <a:rPr lang="en-US" sz="7200" dirty="0"/>
            </a:br>
            <a:r>
              <a:rPr lang="en-US" sz="7200" dirty="0"/>
              <a:t>One of the best features of a menopause app is often a tracker that allows users to take note of their symptoms, how often they occur, and their severity. If you can tell your doctor exactly how often you’ve experienced night sweats or when you first noticed joint pain or how often you’re experiencing sleepless nights, your doctor may be better equipped to figure out how to address your specific menopause symptoms.</a:t>
            </a:r>
          </a:p>
          <a:p>
            <a:pPr marL="0" indent="0">
              <a:buNone/>
            </a:pPr>
            <a:r>
              <a:rPr lang="en-US" sz="7200" dirty="0"/>
              <a:t/>
            </a:r>
            <a:br>
              <a:rPr lang="en-US" sz="7200" dirty="0"/>
            </a:br>
            <a:r>
              <a:rPr lang="en-US" sz="8000" b="1" dirty="0"/>
              <a:t>None of these apps should replace a  gynecologist, but there are women who only see the doctor once a year.</a:t>
            </a:r>
            <a:endParaRPr lang="en-US" sz="8000" dirty="0"/>
          </a:p>
          <a:p>
            <a:pPr marL="0" indent="0">
              <a:lnSpc>
                <a:spcPct val="120000"/>
              </a:lnSpc>
              <a:buNone/>
            </a:pPr>
            <a:r>
              <a:rPr lang="en-US" sz="2600" dirty="0"/>
              <a:t/>
            </a:r>
            <a:br>
              <a:rPr lang="en-US" sz="2600" dirty="0"/>
            </a:br>
            <a:endParaRPr lang="en-US" sz="2600" dirty="0"/>
          </a:p>
        </p:txBody>
      </p:sp>
      <p:pic>
        <p:nvPicPr>
          <p:cNvPr id="4098" name="Picture 2" descr="https://lh7-us.googleusercontent.com/BT4U6Ol00ZcdRVo5DGxzVADNahBUhMJArfQjH3JRUO69Pxv1AuSTOEpSbG8suiNxY1oQpb_DuKncNX3pSnqkIthLYJC-hr4IsWSoD9e87kCRKlNhyX6XDkiLrhxZF4OfOudvgEpUaK6ABJk=s2048">
            <a:extLst>
              <a:ext uri="{FF2B5EF4-FFF2-40B4-BE49-F238E27FC236}">
                <a16:creationId xmlns:a16="http://schemas.microsoft.com/office/drawing/2014/main" id="{0817514D-B7C0-48D8-A7AB-4236508B1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558815"/>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7-us.googleusercontent.com/VDjT4qchBbyTEBJqSt7qYAbWVJ7MtD3aV3qmZ-RRtQQVxUqCbWY-eTA0QBubqSUa7-dCy280KQHLYuK_GAbce74TR9Gj0gn8UPtVOWEHLmdp2ZNz0F65aHoQm7kSqgzLlCFBarbu9WKlwKQ=s2048">
            <a:extLst>
              <a:ext uri="{FF2B5EF4-FFF2-40B4-BE49-F238E27FC236}">
                <a16:creationId xmlns:a16="http://schemas.microsoft.com/office/drawing/2014/main" id="{639B546D-BFB5-4F9C-82E6-B295B499D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0588" y="553168"/>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7-us.googleusercontent.com/c5YyHNQC96TQHxeENsOJnBD5Q4dS1h4IjQNWojPY_m6KI9xYsPXw6t0iAVrSTfM6VzQpURFA_l8ojU2ApDoa-ATp0l4YogRToRGtO8vDZ0QwgZHySkkUfkJYA7F5UPdtURHdzQ-VcuZJD2c=s2048">
            <a:extLst>
              <a:ext uri="{FF2B5EF4-FFF2-40B4-BE49-F238E27FC236}">
                <a16:creationId xmlns:a16="http://schemas.microsoft.com/office/drawing/2014/main" id="{99D9F1E1-5EB8-4880-980A-87F39BDCE7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165" y="2696036"/>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lh7-us.googleusercontent.com/0RnQ6pxznjOaAWzAPlDA-B-hJfUXp6Jp4RfF285UAJNBGj6qBCQ0G9OEpKodg4OtitJVWwTFlWQM2KduzkJyZ6KjbYIjQ4l_g_gtvnqBG_FHuTo5AiFrw5EztnrAb3pIZdXCxNtF8wx1IIo=s2048">
            <a:extLst>
              <a:ext uri="{FF2B5EF4-FFF2-40B4-BE49-F238E27FC236}">
                <a16:creationId xmlns:a16="http://schemas.microsoft.com/office/drawing/2014/main" id="{2B9085EB-CF06-459A-98CF-FE1BDEF58B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8647" y="2696036"/>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lh7-us.googleusercontent.com/Z73stJldVAT5qTv9BsCKpTmjvC2eS9dqTod2tcDkUBVLCuaFGC_s4gwTPCDicg8KcaFial5caitisr_9jAK9BsLKYePqma8GK2Zp4Lq-mAD0EJTs466gLs1CnWalX7fzuAZesAW9q3s0hNw=s2048">
            <a:extLst>
              <a:ext uri="{FF2B5EF4-FFF2-40B4-BE49-F238E27FC236}">
                <a16:creationId xmlns:a16="http://schemas.microsoft.com/office/drawing/2014/main" id="{4CCC1EE4-A4F5-4486-9B87-D6BA207502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1" y="4833257"/>
            <a:ext cx="1328057" cy="132805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lh7-us.googleusercontent.com/Dx8UbznNSu1Qjj3-ynfFyt8JT_M3vecMg2fofuGvjtJvQKWWO6MMUvNElYTSx7FzUh6Ya1dxrilvUPOvJauSOdfgb6crjFB11euD-9Y82eIydtLtJDApKWuTqonVeA-qk67T9r9UQiUXx3o=s2048">
            <a:extLst>
              <a:ext uri="{FF2B5EF4-FFF2-40B4-BE49-F238E27FC236}">
                <a16:creationId xmlns:a16="http://schemas.microsoft.com/office/drawing/2014/main" id="{DACA3500-3D1C-4983-B616-A53C49E200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7600" y="4831385"/>
            <a:ext cx="1328057" cy="1328057"/>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471E15BC-B759-3DDB-FD23-A876833A556A}"/>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spTree>
    <p:extLst>
      <p:ext uri="{BB962C8B-B14F-4D97-AF65-F5344CB8AC3E}">
        <p14:creationId xmlns:p14="http://schemas.microsoft.com/office/powerpoint/2010/main" val="22713438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0" y="602590"/>
            <a:ext cx="11059692" cy="605096"/>
          </a:xfrm>
        </p:spPr>
        <p:txBody>
          <a:bodyPr>
            <a:normAutofit/>
          </a:bodyPr>
          <a:lstStyle/>
          <a:p>
            <a:pPr algn="ctr"/>
            <a:r>
              <a:rPr lang="it-IT" dirty="0"/>
              <a:t>Menopause Apps</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3206851492"/>
              </p:ext>
            </p:extLst>
          </p:nvPr>
        </p:nvGraphicFramePr>
        <p:xfrm>
          <a:off x="566150" y="1415641"/>
          <a:ext cx="11059690" cy="4138280"/>
        </p:xfrm>
        <a:graphic>
          <a:graphicData uri="http://schemas.openxmlformats.org/drawingml/2006/table">
            <a:tbl>
              <a:tblPr firstRow="1" bandRow="1">
                <a:tableStyleId>{5C22544A-7EE6-4342-B048-85BDC9FD1C3A}</a:tableStyleId>
              </a:tblPr>
              <a:tblGrid>
                <a:gridCol w="1915789">
                  <a:extLst>
                    <a:ext uri="{9D8B030D-6E8A-4147-A177-3AD203B41FA5}">
                      <a16:colId xmlns:a16="http://schemas.microsoft.com/office/drawing/2014/main" val="662343082"/>
                    </a:ext>
                  </a:extLst>
                </a:gridCol>
                <a:gridCol w="740229">
                  <a:extLst>
                    <a:ext uri="{9D8B030D-6E8A-4147-A177-3AD203B41FA5}">
                      <a16:colId xmlns:a16="http://schemas.microsoft.com/office/drawing/2014/main" val="1987263671"/>
                    </a:ext>
                  </a:extLst>
                </a:gridCol>
                <a:gridCol w="1240972">
                  <a:extLst>
                    <a:ext uri="{9D8B030D-6E8A-4147-A177-3AD203B41FA5}">
                      <a16:colId xmlns:a16="http://schemas.microsoft.com/office/drawing/2014/main" val="2436129657"/>
                    </a:ext>
                  </a:extLst>
                </a:gridCol>
                <a:gridCol w="1491342">
                  <a:extLst>
                    <a:ext uri="{9D8B030D-6E8A-4147-A177-3AD203B41FA5}">
                      <a16:colId xmlns:a16="http://schemas.microsoft.com/office/drawing/2014/main" val="290924506"/>
                    </a:ext>
                  </a:extLst>
                </a:gridCol>
                <a:gridCol w="5671358">
                  <a:extLst>
                    <a:ext uri="{9D8B030D-6E8A-4147-A177-3AD203B41FA5}">
                      <a16:colId xmlns:a16="http://schemas.microsoft.com/office/drawing/2014/main" val="2740814280"/>
                    </a:ext>
                  </a:extLst>
                </a:gridCol>
              </a:tblGrid>
              <a:tr h="623682">
                <a:tc>
                  <a:txBody>
                    <a:bodyPr/>
                    <a:lstStyle/>
                    <a:p>
                      <a:r>
                        <a:rPr lang="it-IT" dirty="0"/>
                        <a:t>Name</a:t>
                      </a:r>
                    </a:p>
                  </a:txBody>
                  <a:tcPr/>
                </a:tc>
                <a:tc>
                  <a:txBody>
                    <a:bodyPr/>
                    <a:lstStyle/>
                    <a:p>
                      <a:r>
                        <a:rPr lang="it-IT" dirty="0"/>
                        <a:t>Cost</a:t>
                      </a:r>
                    </a:p>
                  </a:txBody>
                  <a:tcPr/>
                </a:tc>
                <a:tc>
                  <a:txBody>
                    <a:bodyPr/>
                    <a:lstStyle/>
                    <a:p>
                      <a:r>
                        <a:rPr lang="it-IT" dirty="0"/>
                        <a:t>Available on</a:t>
                      </a:r>
                    </a:p>
                  </a:txBody>
                  <a:tcPr/>
                </a:tc>
                <a:tc>
                  <a:txBody>
                    <a:bodyPr/>
                    <a:lstStyle/>
                    <a:p>
                      <a:r>
                        <a:rPr lang="it-IT" dirty="0"/>
                        <a:t>Link</a:t>
                      </a:r>
                    </a:p>
                  </a:txBody>
                  <a:tcPr/>
                </a:tc>
                <a:tc>
                  <a:txBody>
                    <a:bodyPr/>
                    <a:lstStyle/>
                    <a:p>
                      <a:r>
                        <a:rPr lang="it-IT" dirty="0"/>
                        <a:t>Description</a:t>
                      </a:r>
                    </a:p>
                  </a:txBody>
                  <a:tcPr/>
                </a:tc>
                <a:extLst>
                  <a:ext uri="{0D108BD9-81ED-4DB2-BD59-A6C34878D82A}">
                    <a16:rowId xmlns:a16="http://schemas.microsoft.com/office/drawing/2014/main" val="1425105461"/>
                  </a:ext>
                </a:extLst>
              </a:tr>
              <a:tr h="623682">
                <a:tc>
                  <a:txBody>
                    <a:bodyPr/>
                    <a:lstStyle/>
                    <a:p>
                      <a:r>
                        <a:rPr lang="it-IT" sz="1800" b="0" i="0" kern="1200" dirty="0">
                          <a:solidFill>
                            <a:schemeClr val="dk1"/>
                          </a:solidFill>
                          <a:effectLst/>
                          <a:latin typeface="+mn-lt"/>
                          <a:ea typeface="+mn-ea"/>
                          <a:cs typeface="+mn-cs"/>
                        </a:rPr>
                        <a:t>Health &amp; </a:t>
                      </a:r>
                      <a:r>
                        <a:rPr lang="it-IT" sz="1800" b="0" i="0" kern="1200" dirty="0" err="1">
                          <a:solidFill>
                            <a:schemeClr val="dk1"/>
                          </a:solidFill>
                          <a:effectLst/>
                          <a:latin typeface="+mn-lt"/>
                          <a:ea typeface="+mn-ea"/>
                          <a:cs typeface="+mn-cs"/>
                        </a:rPr>
                        <a:t>Her</a:t>
                      </a:r>
                      <a:r>
                        <a:rPr lang="it-IT" sz="1800" b="0" i="0" kern="1200" dirty="0">
                          <a:solidFill>
                            <a:schemeClr val="dk1"/>
                          </a:solidFill>
                          <a:effectLst/>
                          <a:latin typeface="+mn-lt"/>
                          <a:ea typeface="+mn-ea"/>
                          <a:cs typeface="+mn-cs"/>
                        </a:rPr>
                        <a:t> Menopause App</a:t>
                      </a:r>
                      <a:endParaRPr lang="it-IT" dirty="0"/>
                    </a:p>
                  </a:txBody>
                  <a:tcPr/>
                </a:tc>
                <a:tc>
                  <a:txBody>
                    <a:bodyPr/>
                    <a:lstStyle/>
                    <a:p>
                      <a:r>
                        <a:rPr lang="it-IT" sz="1800" b="0" i="0" u="none" strike="noStrike" kern="1200" dirty="0">
                          <a:solidFill>
                            <a:schemeClr val="dk1"/>
                          </a:solidFill>
                          <a:effectLst/>
                          <a:latin typeface="+mn-lt"/>
                          <a:ea typeface="+mn-ea"/>
                          <a:cs typeface="+mn-cs"/>
                        </a:rPr>
                        <a:t>Free</a:t>
                      </a:r>
                      <a:endParaRPr lang="it-IT" dirty="0"/>
                    </a:p>
                  </a:txBody>
                  <a:tcPr/>
                </a:tc>
                <a:tc>
                  <a:txBody>
                    <a:bodyPr/>
                    <a:lstStyle/>
                    <a:p>
                      <a:r>
                        <a:rPr lang="it-IT" sz="1800" b="0" i="0" u="none" strike="noStrike" kern="1200" dirty="0">
                          <a:solidFill>
                            <a:schemeClr val="dk1"/>
                          </a:solidFill>
                          <a:effectLst/>
                          <a:latin typeface="+mn-lt"/>
                          <a:ea typeface="+mn-ea"/>
                          <a:cs typeface="+mn-cs"/>
                        </a:rPr>
                        <a:t>Android, IOS</a:t>
                      </a:r>
                      <a:endParaRPr lang="it-IT" dirty="0"/>
                    </a:p>
                  </a:txBody>
                  <a:tcPr/>
                </a:tc>
                <a:tc>
                  <a:txBody>
                    <a:bodyPr/>
                    <a:lstStyle/>
                    <a:p>
                      <a:r>
                        <a:rPr lang="it-IT" sz="1400" b="0" i="0" u="sng" kern="1200" dirty="0">
                          <a:solidFill>
                            <a:schemeClr val="dk1"/>
                          </a:solidFill>
                          <a:effectLst/>
                          <a:latin typeface="+mn-lt"/>
                          <a:ea typeface="+mn-ea"/>
                          <a:cs typeface="+mn-cs"/>
                          <a:hlinkClick r:id="rId3"/>
                        </a:rPr>
                        <a:t>https://healthandher.com/menopause-perimenopause-app/?eur</a:t>
                      </a:r>
                      <a:endParaRPr lang="it-IT" sz="1400" dirty="0"/>
                    </a:p>
                  </a:txBody>
                  <a:tcPr/>
                </a:tc>
                <a:tc>
                  <a:txBody>
                    <a:bodyPr/>
                    <a:lstStyle/>
                    <a:p>
                      <a:pPr algn="just"/>
                      <a:r>
                        <a:rPr lang="en-US" sz="1800" b="0" i="0" kern="1200" dirty="0">
                          <a:solidFill>
                            <a:schemeClr val="dk1"/>
                          </a:solidFill>
                          <a:effectLst/>
                          <a:latin typeface="+mn-lt"/>
                          <a:ea typeface="+mn-ea"/>
                          <a:cs typeface="+mn-cs"/>
                        </a:rPr>
                        <a:t>Personal trainer for menopause, symptom toolkit, daily reminders, library of expert content, daily symptom assessment, Dedicated period tracking</a:t>
                      </a:r>
                      <a:endParaRPr lang="it-IT" dirty="0"/>
                    </a:p>
                  </a:txBody>
                  <a:tcPr/>
                </a:tc>
                <a:extLst>
                  <a:ext uri="{0D108BD9-81ED-4DB2-BD59-A6C34878D82A}">
                    <a16:rowId xmlns:a16="http://schemas.microsoft.com/office/drawing/2014/main" val="1789744796"/>
                  </a:ext>
                </a:extLst>
              </a:tr>
              <a:tr h="890975">
                <a:tc>
                  <a:txBody>
                    <a:bodyPr/>
                    <a:lstStyle/>
                    <a:p>
                      <a:r>
                        <a:rPr lang="it-IT" sz="1800" b="0" i="0" kern="1200" dirty="0">
                          <a:solidFill>
                            <a:schemeClr val="dk1"/>
                          </a:solidFill>
                          <a:effectLst/>
                          <a:latin typeface="+mn-lt"/>
                          <a:ea typeface="+mn-ea"/>
                          <a:cs typeface="+mn-cs"/>
                        </a:rPr>
                        <a:t>Balance – Menopause Support</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Free/Premium</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400" b="0" i="0" u="sng" kern="1200" dirty="0">
                          <a:solidFill>
                            <a:schemeClr val="dk1"/>
                          </a:solidFill>
                          <a:effectLst/>
                          <a:latin typeface="+mn-lt"/>
                          <a:ea typeface="+mn-ea"/>
                          <a:cs typeface="+mn-cs"/>
                          <a:hlinkClick r:id="rId4"/>
                        </a:rPr>
                        <a:t>https://www.balance-menopause.com/</a:t>
                      </a:r>
                      <a:endParaRPr lang="it-IT" sz="1400" dirty="0"/>
                    </a:p>
                  </a:txBody>
                  <a:tcPr/>
                </a:tc>
                <a:tc>
                  <a:txBody>
                    <a:bodyPr/>
                    <a:lstStyle/>
                    <a:p>
                      <a:pPr algn="just"/>
                      <a:r>
                        <a:rPr lang="en-US" sz="1800" b="0" i="0" kern="1200" dirty="0">
                          <a:solidFill>
                            <a:schemeClr val="dk1"/>
                          </a:solidFill>
                          <a:effectLst/>
                          <a:latin typeface="+mn-lt"/>
                          <a:ea typeface="+mn-ea"/>
                          <a:cs typeface="+mn-cs"/>
                        </a:rPr>
                        <a:t>Collection of evidence based expert articles, symptoms and periods tracking, Health Report©, community, mental health and mood tracking, Monitor sleep quality</a:t>
                      </a:r>
                      <a:endParaRPr lang="it-IT" dirty="0"/>
                    </a:p>
                  </a:txBody>
                  <a:tcPr/>
                </a:tc>
                <a:extLst>
                  <a:ext uri="{0D108BD9-81ED-4DB2-BD59-A6C34878D82A}">
                    <a16:rowId xmlns:a16="http://schemas.microsoft.com/office/drawing/2014/main" val="780917226"/>
                  </a:ext>
                </a:extLst>
              </a:tr>
              <a:tr h="1425560">
                <a:tc>
                  <a:txBody>
                    <a:bodyPr/>
                    <a:lstStyle/>
                    <a:p>
                      <a:r>
                        <a:rPr lang="it-IT" sz="1800" i="0" kern="1200" dirty="0" err="1">
                          <a:solidFill>
                            <a:schemeClr val="dk1"/>
                          </a:solidFill>
                          <a:effectLst/>
                          <a:latin typeface="+mn-lt"/>
                          <a:ea typeface="+mn-ea"/>
                          <a:cs typeface="+mn-cs"/>
                        </a:rPr>
                        <a:t>Femilog</a:t>
                      </a:r>
                      <a:endParaRPr lang="it-IT" dirty="0"/>
                    </a:p>
                  </a:txBody>
                  <a:tcPr/>
                </a:tc>
                <a:tc>
                  <a:txBody>
                    <a:bodyPr/>
                    <a:lstStyle/>
                    <a:p>
                      <a:r>
                        <a:rPr lang="it-IT" sz="1800" b="0" i="0" kern="1200" dirty="0">
                          <a:solidFill>
                            <a:schemeClr val="dk1"/>
                          </a:solidFill>
                          <a:effectLst/>
                          <a:latin typeface="+mn-lt"/>
                          <a:ea typeface="+mn-ea"/>
                          <a:cs typeface="+mn-cs"/>
                        </a:rPr>
                        <a:t>14 </a:t>
                      </a:r>
                      <a:r>
                        <a:rPr lang="it-IT" sz="1800" b="0" i="0" kern="1200" dirty="0" err="1">
                          <a:solidFill>
                            <a:schemeClr val="dk1"/>
                          </a:solidFill>
                          <a:effectLst/>
                          <a:latin typeface="+mn-lt"/>
                          <a:ea typeface="+mn-ea"/>
                          <a:cs typeface="+mn-cs"/>
                        </a:rPr>
                        <a:t>days</a:t>
                      </a:r>
                      <a:r>
                        <a:rPr lang="it-IT" sz="1800" b="0" i="0" kern="1200" dirty="0">
                          <a:solidFill>
                            <a:schemeClr val="dk1"/>
                          </a:solidFill>
                          <a:effectLst/>
                          <a:latin typeface="+mn-lt"/>
                          <a:ea typeface="+mn-ea"/>
                          <a:cs typeface="+mn-cs"/>
                        </a:rPr>
                        <a:t> free trial</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400" b="0" i="0" u="sng" kern="1200" dirty="0">
                          <a:solidFill>
                            <a:schemeClr val="dk1"/>
                          </a:solidFill>
                          <a:effectLst/>
                          <a:latin typeface="+mn-lt"/>
                          <a:ea typeface="+mn-ea"/>
                          <a:cs typeface="+mn-cs"/>
                          <a:hlinkClick r:id="rId5"/>
                        </a:rPr>
                        <a:t>https://femilog.com/</a:t>
                      </a:r>
                      <a:endParaRPr lang="it-IT" sz="1400" dirty="0"/>
                    </a:p>
                  </a:txBody>
                  <a:tcPr/>
                </a:tc>
                <a:tc>
                  <a:txBody>
                    <a:bodyPr/>
                    <a:lstStyle/>
                    <a:p>
                      <a:pPr algn="just"/>
                      <a:r>
                        <a:rPr lang="en-US" sz="1800" b="0" i="0" kern="1200" dirty="0">
                          <a:solidFill>
                            <a:schemeClr val="dk1"/>
                          </a:solidFill>
                          <a:effectLst/>
                          <a:latin typeface="+mn-lt"/>
                          <a:ea typeface="+mn-ea"/>
                          <a:cs typeface="+mn-cs"/>
                        </a:rPr>
                        <a:t>Symptoms tracking, personalized in-depth suggestions, Quiz on menopause and more</a:t>
                      </a:r>
                      <a:endParaRPr lang="it-IT" dirty="0"/>
                    </a:p>
                  </a:txBody>
                  <a:tcPr/>
                </a:tc>
                <a:extLst>
                  <a:ext uri="{0D108BD9-81ED-4DB2-BD59-A6C34878D82A}">
                    <a16:rowId xmlns:a16="http://schemas.microsoft.com/office/drawing/2014/main" val="3033871928"/>
                  </a:ext>
                </a:extLst>
              </a:tr>
            </a:tbl>
          </a:graphicData>
        </a:graphic>
      </p:graphicFrame>
      <p:sp>
        <p:nvSpPr>
          <p:cNvPr id="2" name="Ορθογώνιο 7">
            <a:extLst>
              <a:ext uri="{FF2B5EF4-FFF2-40B4-BE49-F238E27FC236}">
                <a16:creationId xmlns:a16="http://schemas.microsoft.com/office/drawing/2014/main" id="{8D199245-C98F-94F9-D68A-F6D4E84AC137}"/>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spTree>
    <p:extLst>
      <p:ext uri="{BB962C8B-B14F-4D97-AF65-F5344CB8AC3E}">
        <p14:creationId xmlns:p14="http://schemas.microsoft.com/office/powerpoint/2010/main" val="2531987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Women’s health and relevant Health Apps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7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73626"/>
            <a:ext cx="7658153" cy="3332039"/>
          </a:xfrm>
        </p:spPr>
        <p:txBody>
          <a:bodyPr>
            <a:normAutofit/>
          </a:bodyPr>
          <a:lstStyle/>
          <a:p>
            <a:r>
              <a:rPr lang="en-GB" sz="2400" dirty="0">
                <a:solidFill>
                  <a:srgbClr val="000000"/>
                </a:solidFill>
                <a:latin typeface="Calibri" panose="020F0502020204030204" pitchFamily="34" charset="0"/>
                <a:ea typeface="Times New Roman" panose="02020603050405020304" pitchFamily="18" charset="0"/>
              </a:rPr>
              <a:t>To increase awareness about women’s health and the impact it has on a community.</a:t>
            </a:r>
          </a:p>
          <a:p>
            <a:pPr lvl="0"/>
            <a:r>
              <a:rPr lang="en-GB" sz="2400" dirty="0"/>
              <a:t>To increase awareness about the benefits of health self-management for migrant women.</a:t>
            </a:r>
          </a:p>
          <a:p>
            <a:r>
              <a:rPr lang="en-GB" sz="2400" dirty="0"/>
              <a:t>To become familiar with the use of apps related to women’s health.</a:t>
            </a:r>
          </a:p>
          <a:p>
            <a:pPr lvl="0"/>
            <a:endParaRPr lang="en-GB" sz="2400" dirty="0"/>
          </a:p>
        </p:txBody>
      </p:sp>
      <p:sp>
        <p:nvSpPr>
          <p:cNvPr id="3" name="TextBox 2">
            <a:extLst>
              <a:ext uri="{FF2B5EF4-FFF2-40B4-BE49-F238E27FC236}">
                <a16:creationId xmlns:a16="http://schemas.microsoft.com/office/drawing/2014/main" id="{2DCDC390-4C71-6E87-4476-E0FEE43616B7}"/>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4" name="Google Shape;479;g2c319d66040_0_178">
            <a:extLst>
              <a:ext uri="{FF2B5EF4-FFF2-40B4-BE49-F238E27FC236}">
                <a16:creationId xmlns:a16="http://schemas.microsoft.com/office/drawing/2014/main" id="{60898066-E9FC-5452-152A-ED202B094029}"/>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0" y="504619"/>
            <a:ext cx="11059692" cy="605096"/>
          </a:xfrm>
        </p:spPr>
        <p:txBody>
          <a:bodyPr>
            <a:normAutofit/>
          </a:bodyPr>
          <a:lstStyle/>
          <a:p>
            <a:pPr algn="ctr"/>
            <a:r>
              <a:rPr lang="it-IT" dirty="0"/>
              <a:t>Menopause Apps</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1124324778"/>
              </p:ext>
            </p:extLst>
          </p:nvPr>
        </p:nvGraphicFramePr>
        <p:xfrm>
          <a:off x="566150" y="1219698"/>
          <a:ext cx="11059690" cy="5029200"/>
        </p:xfrm>
        <a:graphic>
          <a:graphicData uri="http://schemas.openxmlformats.org/drawingml/2006/table">
            <a:tbl>
              <a:tblPr firstRow="1" bandRow="1">
                <a:tableStyleId>{5C22544A-7EE6-4342-B048-85BDC9FD1C3A}</a:tableStyleId>
              </a:tblPr>
              <a:tblGrid>
                <a:gridCol w="1915789">
                  <a:extLst>
                    <a:ext uri="{9D8B030D-6E8A-4147-A177-3AD203B41FA5}">
                      <a16:colId xmlns:a16="http://schemas.microsoft.com/office/drawing/2014/main" val="662343082"/>
                    </a:ext>
                  </a:extLst>
                </a:gridCol>
                <a:gridCol w="740229">
                  <a:extLst>
                    <a:ext uri="{9D8B030D-6E8A-4147-A177-3AD203B41FA5}">
                      <a16:colId xmlns:a16="http://schemas.microsoft.com/office/drawing/2014/main" val="1987263671"/>
                    </a:ext>
                  </a:extLst>
                </a:gridCol>
                <a:gridCol w="1240972">
                  <a:extLst>
                    <a:ext uri="{9D8B030D-6E8A-4147-A177-3AD203B41FA5}">
                      <a16:colId xmlns:a16="http://schemas.microsoft.com/office/drawing/2014/main" val="2436129657"/>
                    </a:ext>
                  </a:extLst>
                </a:gridCol>
                <a:gridCol w="1491342">
                  <a:extLst>
                    <a:ext uri="{9D8B030D-6E8A-4147-A177-3AD203B41FA5}">
                      <a16:colId xmlns:a16="http://schemas.microsoft.com/office/drawing/2014/main" val="290924506"/>
                    </a:ext>
                  </a:extLst>
                </a:gridCol>
                <a:gridCol w="5671358">
                  <a:extLst>
                    <a:ext uri="{9D8B030D-6E8A-4147-A177-3AD203B41FA5}">
                      <a16:colId xmlns:a16="http://schemas.microsoft.com/office/drawing/2014/main" val="2740814280"/>
                    </a:ext>
                  </a:extLst>
                </a:gridCol>
              </a:tblGrid>
              <a:tr h="623682">
                <a:tc>
                  <a:txBody>
                    <a:bodyPr/>
                    <a:lstStyle/>
                    <a:p>
                      <a:r>
                        <a:rPr lang="it-IT" dirty="0"/>
                        <a:t>Name</a:t>
                      </a:r>
                    </a:p>
                  </a:txBody>
                  <a:tcPr/>
                </a:tc>
                <a:tc>
                  <a:txBody>
                    <a:bodyPr/>
                    <a:lstStyle/>
                    <a:p>
                      <a:r>
                        <a:rPr lang="it-IT" dirty="0"/>
                        <a:t>Cost</a:t>
                      </a:r>
                    </a:p>
                  </a:txBody>
                  <a:tcPr/>
                </a:tc>
                <a:tc>
                  <a:txBody>
                    <a:bodyPr/>
                    <a:lstStyle/>
                    <a:p>
                      <a:r>
                        <a:rPr lang="it-IT" dirty="0"/>
                        <a:t>Available on</a:t>
                      </a:r>
                    </a:p>
                  </a:txBody>
                  <a:tcPr/>
                </a:tc>
                <a:tc>
                  <a:txBody>
                    <a:bodyPr/>
                    <a:lstStyle/>
                    <a:p>
                      <a:r>
                        <a:rPr lang="it-IT" dirty="0"/>
                        <a:t>Link</a:t>
                      </a:r>
                    </a:p>
                  </a:txBody>
                  <a:tcPr/>
                </a:tc>
                <a:tc>
                  <a:txBody>
                    <a:bodyPr/>
                    <a:lstStyle/>
                    <a:p>
                      <a:r>
                        <a:rPr lang="it-IT" dirty="0"/>
                        <a:t>Description</a:t>
                      </a:r>
                    </a:p>
                  </a:txBody>
                  <a:tcPr/>
                </a:tc>
                <a:extLst>
                  <a:ext uri="{0D108BD9-81ED-4DB2-BD59-A6C34878D82A}">
                    <a16:rowId xmlns:a16="http://schemas.microsoft.com/office/drawing/2014/main" val="1425105461"/>
                  </a:ext>
                </a:extLst>
              </a:tr>
              <a:tr h="623682">
                <a:tc>
                  <a:txBody>
                    <a:bodyPr/>
                    <a:lstStyle/>
                    <a:p>
                      <a:r>
                        <a:rPr lang="it-IT" sz="1800" b="0" i="0" u="none" strike="noStrike" kern="1200" dirty="0" err="1">
                          <a:solidFill>
                            <a:schemeClr val="dk1"/>
                          </a:solidFill>
                          <a:effectLst/>
                          <a:latin typeface="+mn-lt"/>
                          <a:ea typeface="+mn-ea"/>
                          <a:cs typeface="+mn-cs"/>
                        </a:rPr>
                        <a:t>Omena</a:t>
                      </a:r>
                      <a:r>
                        <a:rPr lang="it-IT" sz="1800" b="0" i="0" u="none" strike="noStrike" kern="1200" dirty="0">
                          <a:solidFill>
                            <a:schemeClr val="dk1"/>
                          </a:solidFill>
                          <a:effectLst/>
                          <a:latin typeface="+mn-lt"/>
                          <a:ea typeface="+mn-ea"/>
                          <a:cs typeface="+mn-cs"/>
                        </a:rPr>
                        <a:t> - </a:t>
                      </a:r>
                      <a:r>
                        <a:rPr lang="it-IT" sz="1800" b="0" i="0" u="none" strike="noStrike" kern="1200" dirty="0" err="1">
                          <a:solidFill>
                            <a:schemeClr val="dk1"/>
                          </a:solidFill>
                          <a:effectLst/>
                          <a:latin typeface="+mn-lt"/>
                          <a:ea typeface="+mn-ea"/>
                          <a:cs typeface="+mn-cs"/>
                        </a:rPr>
                        <a:t>Ménopause</a:t>
                      </a:r>
                      <a:endParaRPr lang="it-IT" dirty="0"/>
                    </a:p>
                  </a:txBody>
                  <a:tcPr/>
                </a:tc>
                <a:tc>
                  <a:txBody>
                    <a:bodyPr/>
                    <a:lstStyle/>
                    <a:p>
                      <a:r>
                        <a:rPr lang="it-IT" sz="1800" b="0" i="0" u="none" strike="noStrike" kern="1200" dirty="0">
                          <a:solidFill>
                            <a:schemeClr val="dk1"/>
                          </a:solidFill>
                          <a:effectLst/>
                          <a:latin typeface="+mn-lt"/>
                          <a:ea typeface="+mn-ea"/>
                          <a:cs typeface="+mn-cs"/>
                        </a:rPr>
                        <a:t>Free/Premium</a:t>
                      </a:r>
                      <a:endParaRPr lang="it-IT" dirty="0"/>
                    </a:p>
                  </a:txBody>
                  <a:tcPr/>
                </a:tc>
                <a:tc>
                  <a:txBody>
                    <a:bodyPr/>
                    <a:lstStyle/>
                    <a:p>
                      <a:r>
                        <a:rPr lang="it-IT" sz="1800" b="0" i="0" u="none" strike="noStrike" kern="1200" dirty="0">
                          <a:solidFill>
                            <a:schemeClr val="dk1"/>
                          </a:solidFill>
                          <a:effectLst/>
                          <a:latin typeface="+mn-lt"/>
                          <a:ea typeface="+mn-ea"/>
                          <a:cs typeface="+mn-cs"/>
                        </a:rPr>
                        <a:t>Android, IOS</a:t>
                      </a:r>
                      <a:endParaRPr lang="it-IT" dirty="0"/>
                    </a:p>
                  </a:txBody>
                  <a:tcPr/>
                </a:tc>
                <a:tc>
                  <a:txBody>
                    <a:bodyPr/>
                    <a:lstStyle/>
                    <a:p>
                      <a:r>
                        <a:rPr lang="it-IT" sz="1400" b="0" i="0" u="sng" kern="1200" dirty="0">
                          <a:solidFill>
                            <a:schemeClr val="dk1"/>
                          </a:solidFill>
                          <a:effectLst/>
                          <a:latin typeface="+mn-lt"/>
                          <a:ea typeface="+mn-ea"/>
                          <a:cs typeface="+mn-cs"/>
                          <a:hlinkClick r:id="rId3"/>
                        </a:rPr>
                        <a:t>https://www.omena.app/</a:t>
                      </a:r>
                      <a:endParaRPr lang="it-IT" sz="1400" dirty="0"/>
                    </a:p>
                  </a:txBody>
                  <a:tcPr/>
                </a:tc>
                <a:tc>
                  <a:txBody>
                    <a:bodyPr/>
                    <a:lstStyle/>
                    <a:p>
                      <a:pPr algn="just"/>
                      <a:r>
                        <a:rPr lang="en-US" sz="1800" b="0" i="0" kern="1200" dirty="0">
                          <a:solidFill>
                            <a:schemeClr val="dk1"/>
                          </a:solidFill>
                          <a:effectLst/>
                          <a:latin typeface="+mn-lt"/>
                          <a:ea typeface="+mn-ea"/>
                          <a:cs typeface="+mn-cs"/>
                        </a:rPr>
                        <a:t>Expert advice to reduce menopause symptoms, The app also includes over 80 explanatory articles written by doctors to help women understand their body during this time of hormonal transition</a:t>
                      </a:r>
                      <a:endParaRPr lang="it-IT" dirty="0"/>
                    </a:p>
                  </a:txBody>
                  <a:tcPr/>
                </a:tc>
                <a:extLst>
                  <a:ext uri="{0D108BD9-81ED-4DB2-BD59-A6C34878D82A}">
                    <a16:rowId xmlns:a16="http://schemas.microsoft.com/office/drawing/2014/main" val="1789744796"/>
                  </a:ext>
                </a:extLst>
              </a:tr>
              <a:tr h="890975">
                <a:tc>
                  <a:txBody>
                    <a:bodyPr/>
                    <a:lstStyle/>
                    <a:p>
                      <a:r>
                        <a:rPr lang="it-IT" sz="1800" b="0" i="0" u="none" strike="noStrike" kern="1200" dirty="0">
                          <a:solidFill>
                            <a:schemeClr val="dk1"/>
                          </a:solidFill>
                          <a:effectLst/>
                          <a:latin typeface="+mn-lt"/>
                          <a:ea typeface="+mn-ea"/>
                          <a:cs typeface="+mn-cs"/>
                        </a:rPr>
                        <a:t>Evia: Menopause </a:t>
                      </a:r>
                      <a:r>
                        <a:rPr lang="it-IT" sz="1800" b="0" i="0" u="none" strike="noStrike" kern="1200" dirty="0" err="1">
                          <a:solidFill>
                            <a:schemeClr val="dk1"/>
                          </a:solidFill>
                          <a:effectLst/>
                          <a:latin typeface="+mn-lt"/>
                          <a:ea typeface="+mn-ea"/>
                          <a:cs typeface="+mn-cs"/>
                        </a:rPr>
                        <a:t>Hypnotherapy</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kern="1200" dirty="0">
                          <a:solidFill>
                            <a:schemeClr val="dk1"/>
                          </a:solidFill>
                          <a:effectLst/>
                          <a:latin typeface="+mn-lt"/>
                          <a:ea typeface="+mn-ea"/>
                          <a:cs typeface="+mn-cs"/>
                        </a:rPr>
                        <a:t>7 </a:t>
                      </a:r>
                      <a:r>
                        <a:rPr lang="it-IT" sz="1800" b="0" i="0" kern="1200" dirty="0" err="1">
                          <a:solidFill>
                            <a:schemeClr val="dk1"/>
                          </a:solidFill>
                          <a:effectLst/>
                          <a:latin typeface="+mn-lt"/>
                          <a:ea typeface="+mn-ea"/>
                          <a:cs typeface="+mn-cs"/>
                        </a:rPr>
                        <a:t>days</a:t>
                      </a:r>
                      <a:r>
                        <a:rPr lang="it-IT" sz="1800" b="0" i="0" kern="1200" dirty="0">
                          <a:solidFill>
                            <a:schemeClr val="dk1"/>
                          </a:solidFill>
                          <a:effectLst/>
                          <a:latin typeface="+mn-lt"/>
                          <a:ea typeface="+mn-ea"/>
                          <a:cs typeface="+mn-cs"/>
                        </a:rPr>
                        <a:t> free trial</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400" b="0" i="0" u="sng" kern="1200" dirty="0">
                          <a:solidFill>
                            <a:schemeClr val="dk1"/>
                          </a:solidFill>
                          <a:effectLst/>
                          <a:latin typeface="+mn-lt"/>
                          <a:ea typeface="+mn-ea"/>
                          <a:cs typeface="+mn-cs"/>
                          <a:hlinkClick r:id="rId4"/>
                        </a:rPr>
                        <a:t>https://www.eviamenopause.com/</a:t>
                      </a:r>
                      <a:endParaRPr lang="it-IT" sz="1400" dirty="0"/>
                    </a:p>
                  </a:txBody>
                  <a:tcPr/>
                </a:tc>
                <a:tc>
                  <a:txBody>
                    <a:bodyPr/>
                    <a:lstStyle/>
                    <a:p>
                      <a:pPr algn="just"/>
                      <a:r>
                        <a:rPr lang="en-US" sz="1800" b="0" i="0" kern="1200" dirty="0">
                          <a:solidFill>
                            <a:schemeClr val="dk1"/>
                          </a:solidFill>
                          <a:effectLst/>
                          <a:latin typeface="+mn-lt"/>
                          <a:ea typeface="+mn-ea"/>
                          <a:cs typeface="+mn-cs"/>
                        </a:rPr>
                        <a:t>5-Week Core Program with evidence-based hypnotherapy, Relaxing 20-minute daily sessions, supportive Maintenance Program to help maintain results after five weeks, relaxing Sleep Session, Daily educational readings about menopause and hot flashes, In-app chat support from real people</a:t>
                      </a:r>
                      <a:endParaRPr lang="it-IT" dirty="0"/>
                    </a:p>
                  </a:txBody>
                  <a:tcPr/>
                </a:tc>
                <a:extLst>
                  <a:ext uri="{0D108BD9-81ED-4DB2-BD59-A6C34878D82A}">
                    <a16:rowId xmlns:a16="http://schemas.microsoft.com/office/drawing/2014/main" val="780917226"/>
                  </a:ext>
                </a:extLst>
              </a:tr>
              <a:tr h="1425560">
                <a:tc>
                  <a:txBody>
                    <a:bodyPr/>
                    <a:lstStyle/>
                    <a:p>
                      <a:r>
                        <a:rPr lang="it-IT" sz="1800" b="0" i="0" u="none" strike="noStrike" kern="1200" dirty="0" err="1">
                          <a:solidFill>
                            <a:schemeClr val="dk1"/>
                          </a:solidFill>
                          <a:effectLst/>
                          <a:latin typeface="+mn-lt"/>
                          <a:ea typeface="+mn-ea"/>
                          <a:cs typeface="+mn-cs"/>
                        </a:rPr>
                        <a:t>perry</a:t>
                      </a:r>
                      <a:r>
                        <a:rPr lang="it-IT" sz="1800" b="0" i="0" u="none" strike="noStrike" kern="1200" dirty="0">
                          <a:solidFill>
                            <a:schemeClr val="dk1"/>
                          </a:solidFill>
                          <a:effectLst/>
                          <a:latin typeface="+mn-lt"/>
                          <a:ea typeface="+mn-ea"/>
                          <a:cs typeface="+mn-cs"/>
                        </a:rPr>
                        <a:t>: </a:t>
                      </a:r>
                      <a:r>
                        <a:rPr lang="it-IT" sz="1800" b="0" i="0" u="none" strike="noStrike" kern="1200" dirty="0" err="1">
                          <a:solidFill>
                            <a:schemeClr val="dk1"/>
                          </a:solidFill>
                          <a:effectLst/>
                          <a:latin typeface="+mn-lt"/>
                          <a:ea typeface="+mn-ea"/>
                          <a:cs typeface="+mn-cs"/>
                        </a:rPr>
                        <a:t>Perimenopause</a:t>
                      </a:r>
                      <a:r>
                        <a:rPr lang="it-IT" sz="1800" b="0" i="0" u="none" strike="noStrike" kern="1200" dirty="0">
                          <a:solidFill>
                            <a:schemeClr val="dk1"/>
                          </a:solidFill>
                          <a:effectLst/>
                          <a:latin typeface="+mn-lt"/>
                          <a:ea typeface="+mn-ea"/>
                          <a:cs typeface="+mn-cs"/>
                        </a:rPr>
                        <a:t> Community</a:t>
                      </a:r>
                      <a:endParaRPr lang="it-IT" dirty="0"/>
                    </a:p>
                  </a:txBody>
                  <a:tcPr/>
                </a:tc>
                <a:tc>
                  <a:txBody>
                    <a:bodyPr/>
                    <a:lstStyle/>
                    <a:p>
                      <a:r>
                        <a:rPr lang="it-IT" sz="1800" b="0" i="0" kern="1200" dirty="0">
                          <a:solidFill>
                            <a:schemeClr val="dk1"/>
                          </a:solidFill>
                          <a:effectLst/>
                          <a:latin typeface="+mn-lt"/>
                          <a:ea typeface="+mn-ea"/>
                          <a:cs typeface="+mn-cs"/>
                        </a:rPr>
                        <a:t>Free</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400" b="0" i="0" u="sng" kern="1200" dirty="0">
                          <a:solidFill>
                            <a:schemeClr val="dk1"/>
                          </a:solidFill>
                          <a:effectLst/>
                          <a:latin typeface="+mn-lt"/>
                          <a:ea typeface="+mn-ea"/>
                          <a:cs typeface="+mn-cs"/>
                          <a:hlinkClick r:id="rId5"/>
                        </a:rPr>
                        <a:t>https://heyperry.com/</a:t>
                      </a:r>
                      <a:endParaRPr lang="it-IT" sz="1400" dirty="0"/>
                    </a:p>
                  </a:txBody>
                  <a:tcPr/>
                </a:tc>
                <a:tc>
                  <a:txBody>
                    <a:bodyPr/>
                    <a:lstStyle/>
                    <a:p>
                      <a:pPr algn="just"/>
                      <a:r>
                        <a:rPr lang="en-US" sz="1800" b="0" i="0" kern="1200" dirty="0">
                          <a:solidFill>
                            <a:schemeClr val="dk1"/>
                          </a:solidFill>
                          <a:effectLst/>
                          <a:latin typeface="+mn-lt"/>
                          <a:ea typeface="+mn-ea"/>
                          <a:cs typeface="+mn-cs"/>
                        </a:rPr>
                        <a:t>Perry community (Groups related to specific perimenopause and menopause related topics, Chat in group conversations or one by one), research-backed courses &amp; tutorials, Regular live events with menopause experts</a:t>
                      </a:r>
                      <a:endParaRPr lang="it-IT" dirty="0"/>
                    </a:p>
                  </a:txBody>
                  <a:tcPr/>
                </a:tc>
                <a:extLst>
                  <a:ext uri="{0D108BD9-81ED-4DB2-BD59-A6C34878D82A}">
                    <a16:rowId xmlns:a16="http://schemas.microsoft.com/office/drawing/2014/main" val="3033871928"/>
                  </a:ext>
                </a:extLst>
              </a:tr>
            </a:tbl>
          </a:graphicData>
        </a:graphic>
      </p:graphicFrame>
      <p:sp>
        <p:nvSpPr>
          <p:cNvPr id="2" name="Ορθογώνιο 7">
            <a:extLst>
              <a:ext uri="{FF2B5EF4-FFF2-40B4-BE49-F238E27FC236}">
                <a16:creationId xmlns:a16="http://schemas.microsoft.com/office/drawing/2014/main" id="{2C8464AD-37AB-0FF2-DE76-8E116156B612}"/>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spTree>
    <p:extLst>
      <p:ext uri="{BB962C8B-B14F-4D97-AF65-F5344CB8AC3E}">
        <p14:creationId xmlns:p14="http://schemas.microsoft.com/office/powerpoint/2010/main" val="4171249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394636"/>
            <a:ext cx="11059692" cy="605096"/>
          </a:xfrm>
        </p:spPr>
        <p:txBody>
          <a:bodyPr>
            <a:normAutofit/>
          </a:bodyPr>
          <a:lstStyle/>
          <a:p>
            <a:pPr algn="ctr"/>
            <a:r>
              <a:rPr lang="it-IT" dirty="0"/>
              <a:t>Menopause Apps</a:t>
            </a:r>
            <a:endParaRPr lang="en-US" dirty="0">
              <a:solidFill>
                <a:srgbClr val="C00000"/>
              </a:solidFill>
            </a:endParaRPr>
          </a:p>
        </p:txBody>
      </p:sp>
      <p:sp>
        <p:nvSpPr>
          <p:cNvPr id="2" name="Rettangolo 1">
            <a:extLst>
              <a:ext uri="{FF2B5EF4-FFF2-40B4-BE49-F238E27FC236}">
                <a16:creationId xmlns:a16="http://schemas.microsoft.com/office/drawing/2014/main" id="{A8E38ACB-0585-4C12-B1B4-27D6BE1D81DB}"/>
              </a:ext>
            </a:extLst>
          </p:cNvPr>
          <p:cNvSpPr/>
          <p:nvPr/>
        </p:nvSpPr>
        <p:spPr>
          <a:xfrm>
            <a:off x="566153" y="1099456"/>
            <a:ext cx="11059691" cy="4801314"/>
          </a:xfrm>
          <a:prstGeom prst="rect">
            <a:avLst/>
          </a:prstGeom>
        </p:spPr>
        <p:txBody>
          <a:bodyPr wrap="square">
            <a:spAutoFit/>
          </a:bodyPr>
          <a:lstStyle/>
          <a:p>
            <a:pPr>
              <a:defRPr/>
            </a:pPr>
            <a:r>
              <a:rPr lang="en-GB" sz="2000" b="1" dirty="0"/>
              <a:t>Videos:</a:t>
            </a:r>
          </a:p>
          <a:p>
            <a:pPr>
              <a:defRPr/>
            </a:pPr>
            <a:endParaRPr lang="en-GB" b="1" dirty="0"/>
          </a:p>
          <a:p>
            <a:pPr>
              <a:defRPr/>
            </a:pPr>
            <a:endParaRPr lang="en-GB" b="1" dirty="0"/>
          </a:p>
          <a:p>
            <a:pPr algn="ctr">
              <a:defRPr/>
            </a:pPr>
            <a:r>
              <a:rPr lang="en-GB" b="1" u="sng" dirty="0">
                <a:hlinkClick r:id="rId3"/>
              </a:rPr>
              <a:t>https://www.youtube.com/watch?v=fYUk55D69OE</a:t>
            </a:r>
            <a:r>
              <a:rPr lang="en-GB" b="1" dirty="0"/>
              <a:t> - </a:t>
            </a:r>
            <a:r>
              <a:rPr lang="en-GB" b="1" dirty="0" err="1"/>
              <a:t>Femilog</a:t>
            </a:r>
            <a:r>
              <a:rPr lang="en-GB" b="1" dirty="0"/>
              <a:t>®: </a:t>
            </a:r>
            <a:r>
              <a:rPr lang="en-GB" b="1" dirty="0" err="1"/>
              <a:t>Menopause+Mental</a:t>
            </a:r>
            <a:r>
              <a:rPr lang="en-GB" b="1" dirty="0"/>
              <a:t> Care</a:t>
            </a:r>
          </a:p>
          <a:p>
            <a:pPr algn="ctr">
              <a:defRPr/>
            </a:pPr>
            <a:endParaRPr lang="en-GB" b="1" dirty="0"/>
          </a:p>
          <a:p>
            <a:pPr algn="ctr">
              <a:defRPr/>
            </a:pPr>
            <a:endParaRPr lang="en-GB" b="1" dirty="0"/>
          </a:p>
          <a:p>
            <a:pPr algn="ctr">
              <a:defRPr/>
            </a:pPr>
            <a:r>
              <a:rPr lang="en-GB" b="1" u="sng" dirty="0">
                <a:solidFill>
                  <a:srgbClr val="0070C0"/>
                </a:solidFill>
              </a:rPr>
              <a:t>https://www.youtube.com/shorts/oZbh8sUU6yE</a:t>
            </a:r>
            <a:r>
              <a:rPr lang="en-GB" b="1" dirty="0">
                <a:solidFill>
                  <a:srgbClr val="0070C0"/>
                </a:solidFill>
              </a:rPr>
              <a:t> </a:t>
            </a:r>
            <a:r>
              <a:rPr lang="en-GB" b="1" dirty="0"/>
              <a:t>- </a:t>
            </a:r>
            <a:r>
              <a:rPr lang="en-US" b="1" dirty="0"/>
              <a:t>Menopause app - Health &amp; Her</a:t>
            </a:r>
          </a:p>
          <a:p>
            <a:pPr algn="ctr">
              <a:defRPr/>
            </a:pPr>
            <a:endParaRPr lang="en-US" b="1" dirty="0"/>
          </a:p>
          <a:p>
            <a:pPr algn="ctr">
              <a:defRPr/>
            </a:pPr>
            <a:endParaRPr lang="en-US" b="1" dirty="0"/>
          </a:p>
          <a:p>
            <a:pPr algn="ctr">
              <a:defRPr/>
            </a:pPr>
            <a:r>
              <a:rPr lang="en-GB" b="1" dirty="0">
                <a:hlinkClick r:id="rId4"/>
              </a:rPr>
              <a:t>https://www.facebook.com/watch/?v=857751258924492</a:t>
            </a:r>
            <a:r>
              <a:rPr lang="en-GB" b="1" dirty="0"/>
              <a:t> – Balance Menopause App</a:t>
            </a:r>
          </a:p>
          <a:p>
            <a:pPr algn="ctr">
              <a:defRPr/>
            </a:pPr>
            <a:endParaRPr lang="en-GB" b="1" dirty="0"/>
          </a:p>
          <a:p>
            <a:pPr algn="ctr">
              <a:defRPr/>
            </a:pPr>
            <a:endParaRPr lang="en-GB" b="1" dirty="0"/>
          </a:p>
          <a:p>
            <a:pPr algn="ctr">
              <a:defRPr/>
            </a:pPr>
            <a:r>
              <a:rPr lang="en-GB" b="1" dirty="0">
                <a:hlinkClick r:id="rId5"/>
              </a:rPr>
              <a:t>https://www.youtube.com/watch?v=OLkRwMv2r7g</a:t>
            </a:r>
            <a:r>
              <a:rPr lang="en-GB" b="1" dirty="0"/>
              <a:t> – </a:t>
            </a:r>
            <a:r>
              <a:rPr lang="en-GB" b="1" dirty="0" err="1"/>
              <a:t>Omena</a:t>
            </a:r>
            <a:r>
              <a:rPr lang="en-GB" b="1" dirty="0"/>
              <a:t> (French)</a:t>
            </a:r>
          </a:p>
          <a:p>
            <a:pPr algn="ctr">
              <a:defRPr/>
            </a:pPr>
            <a:endParaRPr lang="en-GB" b="1" dirty="0"/>
          </a:p>
          <a:p>
            <a:pPr algn="ctr">
              <a:defRPr/>
            </a:pPr>
            <a:r>
              <a:rPr lang="en-GB" b="1" dirty="0"/>
              <a:t/>
            </a:r>
            <a:br>
              <a:rPr lang="en-GB" b="1" dirty="0"/>
            </a:br>
            <a:r>
              <a:rPr lang="en-GB" b="1" dirty="0">
                <a:hlinkClick r:id="rId6"/>
              </a:rPr>
              <a:t>https://www.youtube.com/watch?v=VgG9vrqtzRU</a:t>
            </a:r>
            <a:r>
              <a:rPr lang="en-GB" b="1" dirty="0"/>
              <a:t> – </a:t>
            </a:r>
            <a:r>
              <a:rPr lang="en-GB" b="1" dirty="0" err="1"/>
              <a:t>perry</a:t>
            </a:r>
            <a:r>
              <a:rPr lang="en-GB" b="1" dirty="0"/>
              <a:t> (English)</a:t>
            </a:r>
            <a:br>
              <a:rPr lang="en-GB" b="1" dirty="0"/>
            </a:br>
            <a:endParaRPr lang="en-GB" b="1" dirty="0"/>
          </a:p>
        </p:txBody>
      </p:sp>
    </p:spTree>
    <p:extLst>
      <p:ext uri="{BB962C8B-B14F-4D97-AF65-F5344CB8AC3E}">
        <p14:creationId xmlns:p14="http://schemas.microsoft.com/office/powerpoint/2010/main" val="38111057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7.1.7</a:t>
            </a:r>
            <a:r>
              <a:rPr lang="en-US" altLang="el-GR" dirty="0"/>
              <a:t/>
            </a:r>
            <a:br>
              <a:rPr lang="en-US" altLang="el-GR" dirty="0"/>
            </a:br>
            <a:r>
              <a:rPr lang="en-US" altLang="el-GR" dirty="0">
                <a:solidFill>
                  <a:srgbClr val="C01E24"/>
                </a:solidFill>
              </a:rPr>
              <a:t>Discussion and Evaluation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637260" cy="3731827"/>
          </a:xfrm>
        </p:spPr>
        <p:txBody>
          <a:bodyPr>
            <a:normAutofit/>
          </a:bodyPr>
          <a:lstStyle/>
          <a:p>
            <a:pPr lvl="0"/>
            <a:r>
              <a:rPr lang="en-US" sz="2000" dirty="0"/>
              <a:t>To resolve and clarify misunderstandings that emerged from all previous theoretical information.</a:t>
            </a:r>
          </a:p>
          <a:p>
            <a:pPr lvl="0"/>
            <a:r>
              <a:rPr lang="en-GB" sz="2000" dirty="0"/>
              <a:t>To ensure in depth comprehension of the</a:t>
            </a:r>
            <a:r>
              <a:rPr lang="en-GB" sz="2000" dirty="0">
                <a:solidFill>
                  <a:srgbClr val="FF0000"/>
                </a:solidFill>
              </a:rPr>
              <a:t> </a:t>
            </a:r>
            <a:r>
              <a:rPr lang="en-GB" sz="2000" dirty="0"/>
              <a:t>module’s contents. </a:t>
            </a:r>
          </a:p>
          <a:p>
            <a:pPr lvl="0"/>
            <a:r>
              <a:rPr lang="en-GB" sz="2000" dirty="0"/>
              <a:t>To evaluate the module. </a:t>
            </a:r>
            <a:endParaRPr lang="en-US" sz="2000" dirty="0"/>
          </a:p>
        </p:txBody>
      </p:sp>
      <p:pic>
        <p:nvPicPr>
          <p:cNvPr id="7" name="Picture 2" descr="Ambition abstract concept">
            <a:extLst>
              <a:ext uri="{FF2B5EF4-FFF2-40B4-BE49-F238E27FC236}">
                <a16:creationId xmlns:a16="http://schemas.microsoft.com/office/drawing/2014/main" id="{C5EAE1A7-C315-5C6D-9B5A-EC7E32E3F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150" y="1132728"/>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C54F960-78D6-3BBB-BC97-1B27322C8040}"/>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28210145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Discussion</a:t>
            </a:r>
            <a:endParaRPr lang="en-US" sz="2800" dirty="0"/>
          </a:p>
        </p:txBody>
      </p:sp>
      <p:sp>
        <p:nvSpPr>
          <p:cNvPr id="3" name="Θέση περιεχομένου 2"/>
          <p:cNvSpPr>
            <a:spLocks noGrp="1"/>
          </p:cNvSpPr>
          <p:nvPr>
            <p:ph idx="1"/>
          </p:nvPr>
        </p:nvSpPr>
        <p:spPr/>
        <p:txBody>
          <a:bodyPr/>
          <a:lstStyle/>
          <a:p>
            <a:r>
              <a:rPr lang="en-GB" sz="3200" i="1" dirty="0"/>
              <a:t>Questions?</a:t>
            </a:r>
          </a:p>
          <a:p>
            <a:pPr marL="0" indent="0">
              <a:buNone/>
            </a:pPr>
            <a:endParaRPr lang="en-GB" sz="3200" i="1" dirty="0"/>
          </a:p>
          <a:p>
            <a:r>
              <a:rPr lang="en-GB" sz="3200" i="1" dirty="0"/>
              <a:t>Clarifications?</a:t>
            </a:r>
          </a:p>
          <a:p>
            <a:endParaRPr lang="en-GB" sz="3200" i="1" dirty="0"/>
          </a:p>
          <a:p>
            <a:r>
              <a:rPr lang="en-GB" sz="3200" i="1" dirty="0"/>
              <a:t>Comments?</a:t>
            </a:r>
          </a:p>
          <a:p>
            <a:endParaRPr lang="el-GR"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9013371" y="0"/>
            <a:ext cx="3177369" cy="394636"/>
          </a:xfrm>
          <a:prstGeom prst="rect">
            <a:avLst/>
          </a:prstGeom>
          <a:solidFill>
            <a:srgbClr val="DDE0E5"/>
          </a:solidFill>
        </p:spPr>
        <p:txBody>
          <a:bodyPr vert="horz" lIns="91440" tIns="45720" rIns="91440" bIns="45720" rtlCol="0" anchor="ctr">
            <a:noAutofit/>
          </a:bodyPr>
          <a:lstStyle/>
          <a:p>
            <a:pPr algn="just">
              <a:lnSpc>
                <a:spcPct val="90000"/>
              </a:lnSpc>
              <a:spcBef>
                <a:spcPct val="0"/>
              </a:spcBef>
            </a:pPr>
            <a:r>
              <a:rPr lang="en-US" altLang="el-GR" dirty="0">
                <a:solidFill>
                  <a:schemeClr val="bg1"/>
                </a:solidFill>
              </a:rPr>
              <a:t>7.1.7 Discussion and Evaluation</a:t>
            </a:r>
            <a:endParaRPr lang="en-US" dirty="0">
              <a:solidFill>
                <a:schemeClr val="bg1"/>
              </a:solidFill>
            </a:endParaRPr>
          </a:p>
        </p:txBody>
      </p:sp>
      <p:pic>
        <p:nvPicPr>
          <p:cNvPr id="1026"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888" y="1444081"/>
            <a:ext cx="4509286" cy="4509286"/>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Tree>
    <p:extLst>
      <p:ext uri="{BB962C8B-B14F-4D97-AF65-F5344CB8AC3E}">
        <p14:creationId xmlns:p14="http://schemas.microsoft.com/office/powerpoint/2010/main" val="4226754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 Questionnaire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216870181"/>
              </p:ext>
            </p:extLst>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content</a:t>
                      </a:r>
                      <a:r>
                        <a:rPr lang="en-US" sz="2000" baseline="0" dirty="0"/>
                        <a:t> of the module was stimulating and interesting </a:t>
                      </a:r>
                      <a:r>
                        <a:rPr lang="en-US" sz="1800" i="1" baseline="0" dirty="0"/>
                        <a:t>(1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1667076573"/>
              </p:ext>
            </p:extLst>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content</a:t>
                      </a:r>
                      <a:r>
                        <a:rPr lang="en-US" sz="2000" baseline="0" dirty="0"/>
                        <a:t> of the module was clear, understandable and easy to follow </a:t>
                      </a:r>
                      <a:r>
                        <a:rPr lang="en-US" sz="2000" i="1" baseline="0" dirty="0"/>
                        <a:t>(1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1429258060"/>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trainer</a:t>
                      </a:r>
                      <a:r>
                        <a:rPr lang="en-US" sz="2000" baseline="0" dirty="0"/>
                        <a:t> was well prepared </a:t>
                      </a:r>
                      <a:r>
                        <a:rPr lang="en-US" sz="1800" i="1" baseline="0" dirty="0"/>
                        <a:t>(1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 Questionnaire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442408939"/>
              </p:ext>
            </p:extLst>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I am satisfied with the module overall </a:t>
                      </a:r>
                      <a:r>
                        <a:rPr lang="en-US" sz="1800" i="1" baseline="0" dirty="0"/>
                        <a:t>(1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862423801"/>
              </p:ext>
            </p:extLst>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 I would recommend this module to others </a:t>
                      </a:r>
                      <a:r>
                        <a:rPr lang="en-US" sz="2000" i="1" baseline="0" dirty="0"/>
                        <a:t>(1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3557837911"/>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modul</a:t>
                      </a:r>
                      <a:r>
                        <a:rPr lang="en-US" sz="2000" baseline="0" dirty="0"/>
                        <a:t>e enhanced </a:t>
                      </a:r>
                      <a:r>
                        <a:rPr lang="en-GB" sz="2000" baseline="0" dirty="0"/>
                        <a:t>my knowledge of the subject matter </a:t>
                      </a:r>
                      <a:r>
                        <a:rPr lang="en-US" sz="1800" i="1" baseline="0" dirty="0"/>
                        <a:t>(1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References</a:t>
            </a:r>
            <a:r>
              <a:rPr lang="it-IT" dirty="0">
                <a:solidFill>
                  <a:srgbClr val="C01E24"/>
                </a:solidFill>
              </a:rPr>
              <a:t> and F</a:t>
            </a:r>
            <a:r>
              <a:rPr lang="hr-HR" dirty="0">
                <a:solidFill>
                  <a:srgbClr val="C01E24"/>
                </a:solidFill>
              </a:rPr>
              <a:t>urther </a:t>
            </a:r>
            <a:r>
              <a:rPr lang="en-GB" dirty="0">
                <a:solidFill>
                  <a:srgbClr val="C01E24"/>
                </a:solidFill>
              </a:rPr>
              <a:t>R</a:t>
            </a:r>
            <a:r>
              <a:rPr lang="hr-HR" dirty="0">
                <a:solidFill>
                  <a:srgbClr val="C01E24"/>
                </a:solidFill>
              </a:rPr>
              <a:t>eading</a:t>
            </a:r>
            <a:r>
              <a:rPr lang="en-GB" dirty="0">
                <a:solidFill>
                  <a:srgbClr val="C01E24"/>
                </a:solidFill>
              </a:rPr>
              <a:t>s (1)</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Women’s health. 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https://www.who.int/health-topics/women-s-health</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Gender and health. Retrieved 29.11.23 from: </a:t>
            </a:r>
            <a:r>
              <a:rPr lang="en-US" sz="1400" u="sng" dirty="0">
                <a:solidFill>
                  <a:srgbClr val="0563C1"/>
                </a:solidFill>
                <a:ea typeface="MyriadPro-Regular"/>
                <a:cs typeface="Times New Roman" panose="02020603050405020304" pitchFamily="18" charset="0"/>
              </a:rPr>
              <a:t>https://www.who.int/health-topics/gender#tab=tab_1</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27 June 2022. </a:t>
            </a:r>
            <a:r>
              <a:rPr lang="en-US" sz="1400" dirty="0"/>
              <a:t>WHO guideline on self-care interventions for health and well-being, 2022 revision</a:t>
            </a:r>
            <a:r>
              <a:rPr lang="en-US" sz="1400" dirty="0">
                <a:ea typeface="MyriadPro-Regular"/>
                <a:cs typeface="Times New Roman" panose="02020603050405020304" pitchFamily="18" charset="0"/>
              </a:rPr>
              <a:t>. Retrieved 29.11.23 from: </a:t>
            </a:r>
            <a:r>
              <a:rPr lang="en-US" sz="1400" dirty="0">
                <a:ea typeface="MyriadPro-Regular"/>
                <a:cs typeface="Times New Roman" panose="02020603050405020304" pitchFamily="18" charset="0"/>
                <a:hlinkClick r:id="rId3"/>
              </a:rPr>
              <a:t>https://www.who.int/publications/i/item/9789240052192</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Self-care interventions for health. Retrieved 29.11.23 from: </a:t>
            </a:r>
            <a:r>
              <a:rPr lang="en-US" sz="1400" u="sng" dirty="0">
                <a:solidFill>
                  <a:srgbClr val="0563C1"/>
                </a:solidFill>
                <a:ea typeface="MyriadPro-Regular"/>
                <a:cs typeface="Times New Roman" panose="02020603050405020304" pitchFamily="18" charset="0"/>
              </a:rPr>
              <a:t>https://www.who.int/health-topics/self-care#tab=tab_1</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Medecins</a:t>
            </a:r>
            <a:r>
              <a:rPr lang="en-US" sz="1400" dirty="0">
                <a:ea typeface="MyriadPro-Regular"/>
                <a:cs typeface="Times New Roman" panose="02020603050405020304" pitchFamily="18" charset="0"/>
              </a:rPr>
              <a:t> Sans </a:t>
            </a:r>
            <a:r>
              <a:rPr lang="en-US" sz="1400" dirty="0" err="1">
                <a:ea typeface="MyriadPro-Regular"/>
                <a:cs typeface="Times New Roman" panose="02020603050405020304" pitchFamily="18" charset="0"/>
              </a:rPr>
              <a:t>Frontieres</a:t>
            </a:r>
            <a:r>
              <a:rPr lang="en-US" sz="1400" dirty="0">
                <a:ea typeface="MyriadPro-Regular"/>
                <a:cs typeface="Times New Roman" panose="02020603050405020304" pitchFamily="18" charset="0"/>
              </a:rPr>
              <a:t>/Doctors Without Borders. Self-care Tips for Managing Your Own Health. Retrieved 29.11.23 from: </a:t>
            </a:r>
            <a:r>
              <a:rPr lang="en-US" sz="1400" dirty="0">
                <a:ea typeface="MyriadPro-Regular"/>
                <a:cs typeface="Times New Roman" panose="02020603050405020304" pitchFamily="18" charset="0"/>
                <a:hlinkClick r:id="rId4"/>
              </a:rPr>
              <a:t>https://msf.org.au/self-care-tips-managing-your-own-health</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err="1">
                <a:cs typeface="Times New Roman" panose="02020603050405020304" pitchFamily="18" charset="0"/>
              </a:rPr>
              <a:t>Medecins</a:t>
            </a:r>
            <a:r>
              <a:rPr lang="en-US" sz="1400" dirty="0">
                <a:cs typeface="Times New Roman" panose="02020603050405020304" pitchFamily="18" charset="0"/>
              </a:rPr>
              <a:t> Sans </a:t>
            </a:r>
            <a:r>
              <a:rPr lang="en-US" sz="1400" dirty="0" err="1">
                <a:cs typeface="Times New Roman" panose="02020603050405020304" pitchFamily="18" charset="0"/>
              </a:rPr>
              <a:t>Frontieres</a:t>
            </a:r>
            <a:r>
              <a:rPr lang="en-US" sz="1400" dirty="0">
                <a:cs typeface="Times New Roman" panose="02020603050405020304" pitchFamily="18" charset="0"/>
              </a:rPr>
              <a:t>. 4 March 2021. </a:t>
            </a:r>
            <a:r>
              <a:rPr lang="en-US" sz="1400" dirty="0"/>
              <a:t>Practicing self-care: empowering women to manage their own health</a:t>
            </a:r>
            <a:r>
              <a:rPr lang="en-US" sz="1400" dirty="0">
                <a:cs typeface="Times New Roman" panose="02020603050405020304" pitchFamily="18" charset="0"/>
              </a:rPr>
              <a:t>. Retrieved 29.11.23 from: </a:t>
            </a:r>
            <a:r>
              <a:rPr lang="en-US" sz="1400" dirty="0">
                <a:cs typeface="Times New Roman" panose="02020603050405020304" pitchFamily="18" charset="0"/>
                <a:hlinkClick r:id="rId5"/>
              </a:rPr>
              <a:t>https://www.msf.org/empowering-women-practice-self-care</a:t>
            </a:r>
            <a:r>
              <a:rPr lang="en-US" sz="1400" dirty="0">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de-DE" sz="1400" dirty="0"/>
              <a:t>C. McClure. </a:t>
            </a:r>
            <a:r>
              <a:rPr lang="en-US" sz="1400" dirty="0"/>
              <a:t>12 </a:t>
            </a:r>
            <a:r>
              <a:rPr lang="en-US" sz="1400" dirty="0" err="1"/>
              <a:t>femtech</a:t>
            </a:r>
            <a:r>
              <a:rPr lang="en-US" sz="1400" dirty="0"/>
              <a:t> apps helping women take control of their health</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6"/>
              </a:rPr>
              <a:t>https://www.thriveagency.uk/insights/12-femtech-apps-helping-women-take-control-of-their-health/</a:t>
            </a:r>
            <a:r>
              <a:rPr lang="de-DE" sz="1400" dirty="0"/>
              <a:t> </a:t>
            </a:r>
          </a:p>
          <a:p>
            <a:pPr marL="342900" indent="-342900">
              <a:lnSpc>
                <a:spcPct val="130000"/>
              </a:lnSpc>
              <a:buFont typeface="Arial" panose="020B0604020202020204" pitchFamily="34" charset="0"/>
              <a:buChar char="•"/>
              <a:tabLst>
                <a:tab pos="457200" algn="l"/>
              </a:tabLst>
            </a:pPr>
            <a:r>
              <a:rPr lang="de-DE" sz="1400" dirty="0"/>
              <a:t>J. E. McLaughlin. September 2022. Menstrual Cycle. </a:t>
            </a:r>
            <a:r>
              <a:rPr lang="de-DE" sz="1400" dirty="0" err="1"/>
              <a:t>Retrieved</a:t>
            </a:r>
            <a:r>
              <a:rPr lang="de-DE" sz="1400" dirty="0"/>
              <a:t> 29.11.23 </a:t>
            </a:r>
            <a:r>
              <a:rPr lang="de-DE" sz="1400" dirty="0" err="1"/>
              <a:t>from</a:t>
            </a:r>
            <a:r>
              <a:rPr lang="de-DE" sz="1400" dirty="0"/>
              <a:t>: </a:t>
            </a:r>
            <a:r>
              <a:rPr lang="de-DE" sz="1400" dirty="0">
                <a:hlinkClick r:id="rId7"/>
              </a:rPr>
              <a:t>https://www.msdmanuals.com/home/women-s-health-issues/biology-of-the-female-reproductive-system/menstrual-cycle</a:t>
            </a:r>
            <a:r>
              <a:rPr lang="de-DE" sz="1400" dirty="0"/>
              <a:t> </a:t>
            </a:r>
          </a:p>
          <a:p>
            <a:pPr marL="342900" indent="-342900">
              <a:lnSpc>
                <a:spcPct val="130000"/>
              </a:lnSpc>
              <a:buFont typeface="Arial" panose="020B0604020202020204" pitchFamily="34" charset="0"/>
              <a:buChar char="•"/>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27534613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References</a:t>
            </a:r>
            <a:r>
              <a:rPr lang="it-IT" dirty="0">
                <a:solidFill>
                  <a:srgbClr val="C01E24"/>
                </a:solidFill>
              </a:rPr>
              <a:t> and F</a:t>
            </a:r>
            <a:r>
              <a:rPr lang="hr-HR" dirty="0">
                <a:solidFill>
                  <a:srgbClr val="C01E24"/>
                </a:solidFill>
              </a:rPr>
              <a:t>urther </a:t>
            </a:r>
            <a:r>
              <a:rPr lang="en-GB" dirty="0">
                <a:solidFill>
                  <a:srgbClr val="C01E24"/>
                </a:solidFill>
              </a:rPr>
              <a:t>R</a:t>
            </a:r>
            <a:r>
              <a:rPr lang="hr-HR" dirty="0">
                <a:solidFill>
                  <a:srgbClr val="C01E24"/>
                </a:solidFill>
              </a:rPr>
              <a:t>eading</a:t>
            </a:r>
            <a:r>
              <a:rPr lang="en-GB" dirty="0">
                <a:solidFill>
                  <a:srgbClr val="C01E24"/>
                </a:solidFill>
              </a:rPr>
              <a:t>s (2)</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Women’sHealth</a:t>
            </a:r>
            <a:r>
              <a:rPr lang="en-US" sz="1400" dirty="0">
                <a:ea typeface="MyriadPro-Regular"/>
                <a:cs typeface="Times New Roman" panose="02020603050405020304" pitchFamily="18" charset="0"/>
              </a:rPr>
              <a:t>. 28 November 2023. </a:t>
            </a:r>
            <a:r>
              <a:rPr lang="en-US" sz="1400" dirty="0"/>
              <a:t>Best Period Tracker App: 11 Options To Get To Know Your Cycle, According To Ob-Gyns.</a:t>
            </a:r>
            <a:r>
              <a:rPr lang="en-US" sz="1400" b="1" dirty="0"/>
              <a:t> </a:t>
            </a:r>
            <a:r>
              <a:rPr lang="en-US" sz="1400" dirty="0">
                <a:ea typeface="MyriadPro-Regular"/>
                <a:cs typeface="Times New Roman" panose="02020603050405020304" pitchFamily="18" charset="0"/>
              </a:rPr>
              <a:t>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https://www.womenshealthmag.com/health/g26787041/best-period-tracking-apps/</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BBC. 17 January 2021. </a:t>
            </a:r>
            <a:r>
              <a:rPr lang="en-US" sz="1400" dirty="0"/>
              <a:t>Are women let down by period trackers?</a:t>
            </a:r>
            <a:r>
              <a:rPr lang="en-US" sz="1400" dirty="0">
                <a:ea typeface="MyriadPro-Regular"/>
                <a:cs typeface="Times New Roman" panose="02020603050405020304" pitchFamily="18" charset="0"/>
              </a:rPr>
              <a:t>. Retrieved 29.11.23 from: </a:t>
            </a:r>
            <a:r>
              <a:rPr lang="en-US" sz="1400" u="sng" dirty="0">
                <a:solidFill>
                  <a:srgbClr val="0563C1"/>
                </a:solidFill>
                <a:ea typeface="MyriadPro-Regular"/>
                <a:cs typeface="Times New Roman" panose="02020603050405020304" pitchFamily="18" charset="0"/>
              </a:rPr>
              <a:t>https://www.bbc.com/news/technology-55146149 </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Sexual health. Retrieved 29.11.23 from: </a:t>
            </a:r>
            <a:r>
              <a:rPr lang="en-US" sz="1400" dirty="0">
                <a:ea typeface="MyriadPro-Regular"/>
                <a:cs typeface="Times New Roman" panose="02020603050405020304" pitchFamily="18" charset="0"/>
                <a:hlinkClick r:id="rId3"/>
              </a:rPr>
              <a:t>https://www.who.int/health-topics/sexual-health#tab=tab_1</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NHS. Contraception. Retrieved 29.11.23 from: </a:t>
            </a:r>
            <a:r>
              <a:rPr lang="en-US" sz="1400" u="sng" dirty="0">
                <a:solidFill>
                  <a:srgbClr val="0563C1"/>
                </a:solidFill>
                <a:ea typeface="MyriadPro-Regular"/>
                <a:cs typeface="Times New Roman" panose="02020603050405020304" pitchFamily="18" charset="0"/>
              </a:rPr>
              <a:t>https://www.nhs.uk/contraception/ </a:t>
            </a: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March of Dimes. September 2018. What is full-term?. Retrieved 29.11.23 from: </a:t>
            </a:r>
            <a:r>
              <a:rPr lang="en-US" sz="1400" dirty="0">
                <a:ea typeface="MyriadPro-Regular"/>
                <a:cs typeface="Times New Roman" panose="02020603050405020304" pitchFamily="18" charset="0"/>
                <a:hlinkClick r:id="rId4"/>
              </a:rPr>
              <a:t>https://www.marchofdimes.org/find-support/topics/pregnancy/what-full-term</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World Health Organization. Maternal hea</a:t>
            </a:r>
            <a:r>
              <a:rPr lang="en-US" sz="1400" dirty="0"/>
              <a:t>lth</a:t>
            </a:r>
            <a:r>
              <a:rPr lang="en-US" sz="1400" dirty="0">
                <a:cs typeface="Times New Roman" panose="02020603050405020304" pitchFamily="18" charset="0"/>
              </a:rPr>
              <a:t>. Retrieved 29.11.23 from: </a:t>
            </a:r>
            <a:r>
              <a:rPr lang="en-US" sz="1400" dirty="0">
                <a:cs typeface="Times New Roman" panose="02020603050405020304" pitchFamily="18" charset="0"/>
                <a:hlinkClick r:id="rId5"/>
              </a:rPr>
              <a:t>https://www.who.int/health-topics/maternal-health#tab=tab_1</a:t>
            </a:r>
            <a:r>
              <a:rPr lang="en-US" sz="1400" dirty="0">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de-DE" sz="1400" dirty="0"/>
              <a:t>NHS. </a:t>
            </a:r>
            <a:r>
              <a:rPr lang="de-DE" sz="1400" dirty="0" err="1"/>
              <a:t>Antenatal</a:t>
            </a:r>
            <a:r>
              <a:rPr lang="de-DE" sz="1400" dirty="0"/>
              <a:t> Checks and </a:t>
            </a:r>
            <a:r>
              <a:rPr lang="de-DE" sz="1400" dirty="0" err="1"/>
              <a:t>tests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6"/>
              </a:rPr>
              <a:t>https://www.nhs.uk/pregnancy/your-pregnancy-care/antenatal-checks-and-tests/</a:t>
            </a:r>
            <a:r>
              <a:rPr lang="de-DE" sz="1400" dirty="0"/>
              <a:t> </a:t>
            </a:r>
          </a:p>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de-DE" sz="1400" dirty="0"/>
              <a:t>. </a:t>
            </a:r>
            <a:r>
              <a:rPr lang="en-US" sz="1400" dirty="0"/>
              <a:t>Urgent Maternal Warning Signs Educational Materials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7"/>
              </a:rPr>
              <a:t>https://www.cdc.gov/hearher/resources/download-share/warning-signs-poster.html#poster</a:t>
            </a:r>
            <a:r>
              <a:rPr lang="de-DE" sz="1400" dirty="0"/>
              <a:t> </a:t>
            </a:r>
          </a:p>
          <a:p>
            <a:pPr marL="342900" indent="-342900">
              <a:lnSpc>
                <a:spcPct val="130000"/>
              </a:lnSpc>
              <a:buFont typeface="Arial" panose="020B0604020202020204" pitchFamily="34" charset="0"/>
              <a:buChar char="•"/>
              <a:tabLst>
                <a:tab pos="457200" algn="l"/>
              </a:tabLst>
            </a:pPr>
            <a:r>
              <a:rPr lang="de-DE" sz="1400" dirty="0"/>
              <a:t>OASH. </a:t>
            </a:r>
            <a:r>
              <a:rPr lang="de-DE" sz="1400" dirty="0" err="1"/>
              <a:t>Prenatal</a:t>
            </a:r>
            <a:r>
              <a:rPr lang="de-DE" sz="1400" dirty="0"/>
              <a:t> care. </a:t>
            </a:r>
            <a:r>
              <a:rPr lang="de-DE" sz="1400" dirty="0" err="1"/>
              <a:t>Retrieved</a:t>
            </a:r>
            <a:r>
              <a:rPr lang="de-DE" sz="1400" dirty="0"/>
              <a:t> 29.11.23 </a:t>
            </a:r>
            <a:r>
              <a:rPr lang="de-DE" sz="1400" dirty="0" err="1"/>
              <a:t>from</a:t>
            </a:r>
            <a:r>
              <a:rPr lang="de-DE" sz="1400" dirty="0"/>
              <a:t>: </a:t>
            </a:r>
            <a:r>
              <a:rPr lang="de-DE" sz="1400" dirty="0">
                <a:hlinkClick r:id="rId8"/>
              </a:rPr>
              <a:t>https://www.womenshealth.gov/a-z-topics/prenatal-care</a:t>
            </a:r>
            <a:r>
              <a:rPr lang="de-DE" sz="1400" dirty="0"/>
              <a:t> </a:t>
            </a:r>
          </a:p>
          <a:p>
            <a:pPr marL="342900" indent="-342900">
              <a:lnSpc>
                <a:spcPct val="130000"/>
              </a:lnSpc>
              <a:buFont typeface="Arial" panose="020B0604020202020204" pitchFamily="34" charset="0"/>
              <a:buChar char="•"/>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1168967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References</a:t>
            </a:r>
            <a:r>
              <a:rPr lang="it-IT" dirty="0">
                <a:solidFill>
                  <a:srgbClr val="C01E24"/>
                </a:solidFill>
              </a:rPr>
              <a:t> and F</a:t>
            </a:r>
            <a:r>
              <a:rPr lang="hr-HR" dirty="0">
                <a:solidFill>
                  <a:srgbClr val="C01E24"/>
                </a:solidFill>
              </a:rPr>
              <a:t>urther </a:t>
            </a:r>
            <a:r>
              <a:rPr lang="en-GB" dirty="0">
                <a:solidFill>
                  <a:srgbClr val="C01E24"/>
                </a:solidFill>
              </a:rPr>
              <a:t>R</a:t>
            </a:r>
            <a:r>
              <a:rPr lang="hr-HR" dirty="0">
                <a:solidFill>
                  <a:srgbClr val="C01E24"/>
                </a:solidFill>
              </a:rPr>
              <a:t>eading</a:t>
            </a:r>
            <a:r>
              <a:rPr lang="en-GB" dirty="0">
                <a:solidFill>
                  <a:srgbClr val="C01E24"/>
                </a:solidFill>
              </a:rPr>
              <a:t>s (3)</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Lindberg S. 13 September 2021. </a:t>
            </a:r>
            <a:r>
              <a:rPr lang="en-US" sz="1400" dirty="0"/>
              <a:t>Should You Try a Pregnancy App?. </a:t>
            </a:r>
            <a:r>
              <a:rPr lang="en-US" sz="1400" dirty="0">
                <a:ea typeface="MyriadPro-Regular"/>
                <a:cs typeface="Times New Roman" panose="02020603050405020304" pitchFamily="18" charset="0"/>
              </a:rPr>
              <a:t>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https://www.verywellfamily.com/pregnancy-apps-4685312 </a:t>
            </a: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npr</a:t>
            </a:r>
            <a:r>
              <a:rPr lang="en-US" sz="1400" dirty="0">
                <a:ea typeface="MyriadPro-Regular"/>
                <a:cs typeface="Times New Roman" panose="02020603050405020304" pitchFamily="18" charset="0"/>
              </a:rPr>
              <a:t>. 6 February 2022. </a:t>
            </a:r>
            <a:r>
              <a:rPr lang="en-US" sz="1400" dirty="0"/>
              <a:t>Disinformation is everywhere — including pregnancy apps</a:t>
            </a:r>
            <a:r>
              <a:rPr lang="en-US" sz="1400" b="1" dirty="0"/>
              <a:t>. </a:t>
            </a:r>
            <a:r>
              <a:rPr lang="en-US" sz="1400" dirty="0">
                <a:ea typeface="MyriadPro-Regular"/>
                <a:cs typeface="Times New Roman" panose="02020603050405020304" pitchFamily="18" charset="0"/>
              </a:rPr>
              <a:t>Retrieved 29.11.23 from: </a:t>
            </a:r>
            <a:r>
              <a:rPr lang="en-US" sz="1400" u="sng" dirty="0">
                <a:solidFill>
                  <a:srgbClr val="0563C1"/>
                </a:solidFill>
                <a:ea typeface="MyriadPro-Regular"/>
                <a:cs typeface="Times New Roman" panose="02020603050405020304" pitchFamily="18" charset="0"/>
              </a:rPr>
              <a:t>https://www.npr.org/2022/02/06/1078634106/disinformation-is-everywhere-including-pregnancy-apps </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*Privacy Not Included moz://a. </a:t>
            </a:r>
            <a:r>
              <a:rPr lang="en-US" sz="1400" dirty="0"/>
              <a:t>What to Expect Pregnancy Tracker &amp; Baby App</a:t>
            </a:r>
            <a:r>
              <a:rPr lang="en-US" sz="1400" dirty="0">
                <a:ea typeface="MyriadPro-Regular"/>
                <a:cs typeface="Times New Roman" panose="02020603050405020304" pitchFamily="18" charset="0"/>
              </a:rPr>
              <a:t>. Retrieved 29.11.23 from: </a:t>
            </a:r>
            <a:r>
              <a:rPr lang="en-US" sz="1400" dirty="0">
                <a:ea typeface="MyriadPro-Regular"/>
                <a:cs typeface="Times New Roman" panose="02020603050405020304" pitchFamily="18" charset="0"/>
                <a:hlinkClick r:id="rId3"/>
              </a:rPr>
              <a:t>https://foundation.mozilla.org/en/privacynotincluded/what-to-expect-pregnancy-tracker-baby-app/</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Nusselder</a:t>
            </a:r>
            <a:r>
              <a:rPr lang="en-US" sz="1400" dirty="0">
                <a:ea typeface="MyriadPro-Regular"/>
                <a:cs typeface="Times New Roman" panose="02020603050405020304" pitchFamily="18" charset="0"/>
              </a:rPr>
              <a:t> W.J., </a:t>
            </a:r>
            <a:r>
              <a:rPr lang="en-US" sz="1400" dirty="0" err="1">
                <a:ea typeface="MyriadPro-Regular"/>
                <a:cs typeface="Times New Roman" panose="02020603050405020304" pitchFamily="18" charset="0"/>
              </a:rPr>
              <a:t>Cambois</a:t>
            </a:r>
            <a:r>
              <a:rPr lang="en-US" sz="1400" dirty="0">
                <a:ea typeface="MyriadPro-Regular"/>
                <a:cs typeface="Times New Roman" panose="02020603050405020304" pitchFamily="18" charset="0"/>
              </a:rPr>
              <a:t> E.M., </a:t>
            </a:r>
            <a:r>
              <a:rPr lang="en-US" sz="1400" dirty="0" err="1">
                <a:ea typeface="MyriadPro-Regular"/>
                <a:cs typeface="Times New Roman" panose="02020603050405020304" pitchFamily="18" charset="0"/>
              </a:rPr>
              <a:t>Wapperom</a:t>
            </a:r>
            <a:r>
              <a:rPr lang="en-US" sz="1400" dirty="0">
                <a:ea typeface="MyriadPro-Regular"/>
                <a:cs typeface="Times New Roman" panose="02020603050405020304" pitchFamily="18" charset="0"/>
              </a:rPr>
              <a:t> D., </a:t>
            </a:r>
            <a:r>
              <a:rPr lang="en-US" sz="1400" dirty="0" err="1">
                <a:ea typeface="MyriadPro-Regular"/>
                <a:cs typeface="Times New Roman" panose="02020603050405020304" pitchFamily="18" charset="0"/>
              </a:rPr>
              <a:t>Meslé</a:t>
            </a:r>
            <a:r>
              <a:rPr lang="en-US" sz="1400" dirty="0">
                <a:ea typeface="MyriadPro-Regular"/>
                <a:cs typeface="Times New Roman" panose="02020603050405020304" pitchFamily="18" charset="0"/>
              </a:rPr>
              <a:t> F., </a:t>
            </a:r>
            <a:r>
              <a:rPr lang="en-US" sz="1400" dirty="0" err="1">
                <a:ea typeface="MyriadPro-Regular"/>
                <a:cs typeface="Times New Roman" panose="02020603050405020304" pitchFamily="18" charset="0"/>
              </a:rPr>
              <a:t>Looman</a:t>
            </a:r>
            <a:r>
              <a:rPr lang="en-US" sz="1400" dirty="0">
                <a:ea typeface="MyriadPro-Regular"/>
                <a:cs typeface="Times New Roman" panose="02020603050405020304" pitchFamily="18" charset="0"/>
              </a:rPr>
              <a:t> C.W.N, Yokota R.T.C., Van Oyen H.,  Jagger C., </a:t>
            </a:r>
            <a:r>
              <a:rPr lang="en-US" sz="1400" dirty="0" err="1">
                <a:ea typeface="MyriadPro-Regular"/>
                <a:cs typeface="Times New Roman" panose="02020603050405020304" pitchFamily="18" charset="0"/>
              </a:rPr>
              <a:t>Robine</a:t>
            </a:r>
            <a:r>
              <a:rPr lang="en-US" sz="1400" dirty="0">
                <a:ea typeface="MyriadPro-Regular"/>
                <a:cs typeface="Times New Roman" panose="02020603050405020304" pitchFamily="18" charset="0"/>
              </a:rPr>
              <a:t> J.M. 5 July 2019. </a:t>
            </a:r>
            <a:r>
              <a:rPr lang="en-US" sz="1400" dirty="0"/>
              <a:t>Women’s excess unhealthy life years: disentangling the unhealthy life years gap</a:t>
            </a:r>
            <a:r>
              <a:rPr lang="en-US" sz="1400" dirty="0">
                <a:ea typeface="MyriadPro-Regular"/>
                <a:cs typeface="Times New Roman" panose="02020603050405020304" pitchFamily="18" charset="0"/>
              </a:rPr>
              <a:t>. Retrieved 29.11.23 from: </a:t>
            </a:r>
            <a:r>
              <a:rPr lang="en-US" sz="1400" u="sng" dirty="0">
                <a:solidFill>
                  <a:srgbClr val="0563C1"/>
                </a:solidFill>
                <a:ea typeface="MyriadPro-Regular"/>
                <a:cs typeface="Times New Roman" panose="02020603050405020304" pitchFamily="18" charset="0"/>
              </a:rPr>
              <a:t>https://www.ncbi.nlm.nih.gov/pmc/articles/PMC6761840/</a:t>
            </a: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Hearth Federation. Women &amp; CVD. Retrieved 29.11.23 from: </a:t>
            </a:r>
            <a:r>
              <a:rPr lang="en-US" sz="1400" dirty="0">
                <a:ea typeface="MyriadPro-Regular"/>
                <a:cs typeface="Times New Roman" panose="02020603050405020304" pitchFamily="18" charset="0"/>
                <a:hlinkClick r:id="rId4"/>
              </a:rPr>
              <a:t>https://world-heart-federation.org/what-we-do/women-cvd/</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NHS. Overview Osteoporosis. Retrieved 29.11.23 from: </a:t>
            </a:r>
            <a:r>
              <a:rPr lang="en-US" sz="1400" dirty="0">
                <a:cs typeface="Times New Roman" panose="02020603050405020304" pitchFamily="18" charset="0"/>
                <a:hlinkClick r:id="rId5"/>
              </a:rPr>
              <a:t>https://www.nhs.uk/conditions/osteoporosis/</a:t>
            </a:r>
            <a:r>
              <a:rPr lang="en-US" sz="1400" dirty="0">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de-DE" sz="1400" dirty="0"/>
              <a:t>Berner L., Floris G., </a:t>
            </a:r>
            <a:r>
              <a:rPr lang="de-DE" sz="1400" dirty="0" err="1"/>
              <a:t>Wildiers</a:t>
            </a:r>
            <a:r>
              <a:rPr lang="de-DE" sz="1400" dirty="0"/>
              <a:t> H., </a:t>
            </a:r>
            <a:r>
              <a:rPr lang="de-DE" sz="1400" dirty="0" err="1"/>
              <a:t>Hatse</a:t>
            </a:r>
            <a:r>
              <a:rPr lang="de-DE" sz="1400" dirty="0"/>
              <a:t> S. 19 March 2021. </a:t>
            </a:r>
            <a:r>
              <a:rPr lang="en-US" sz="1400" dirty="0"/>
              <a:t>Cancer and Aging: Two Tightly Interconnected Biological Processes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6"/>
              </a:rPr>
              <a:t>https://www.ncbi.nlm.nih.gov/pmc/articles/PMC8003441/</a:t>
            </a:r>
            <a:r>
              <a:rPr lang="de-DE" sz="1400" dirty="0"/>
              <a:t> </a:t>
            </a:r>
          </a:p>
          <a:p>
            <a:pPr marL="342900" indent="-342900">
              <a:lnSpc>
                <a:spcPct val="130000"/>
              </a:lnSpc>
              <a:buFont typeface="Arial" panose="020B0604020202020204" pitchFamily="34" charset="0"/>
              <a:buChar char="•"/>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16379182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References</a:t>
            </a:r>
            <a:r>
              <a:rPr lang="it-IT" dirty="0">
                <a:solidFill>
                  <a:srgbClr val="C01E24"/>
                </a:solidFill>
              </a:rPr>
              <a:t> and F</a:t>
            </a:r>
            <a:r>
              <a:rPr lang="hr-HR" dirty="0">
                <a:solidFill>
                  <a:srgbClr val="C01E24"/>
                </a:solidFill>
              </a:rPr>
              <a:t>urther </a:t>
            </a:r>
            <a:r>
              <a:rPr lang="en-GB" dirty="0">
                <a:solidFill>
                  <a:srgbClr val="C01E24"/>
                </a:solidFill>
              </a:rPr>
              <a:t>R</a:t>
            </a:r>
            <a:r>
              <a:rPr lang="hr-HR" dirty="0">
                <a:solidFill>
                  <a:srgbClr val="C01E24"/>
                </a:solidFill>
              </a:rPr>
              <a:t>eading</a:t>
            </a:r>
            <a:r>
              <a:rPr lang="en-GB" dirty="0">
                <a:solidFill>
                  <a:srgbClr val="C01E24"/>
                </a:solidFill>
              </a:rPr>
              <a:t>s (4)</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de-DE" sz="1400" dirty="0"/>
              <a:t>.</a:t>
            </a:r>
            <a:r>
              <a:rPr lang="it-IT" sz="1400" b="1" dirty="0"/>
              <a:t> </a:t>
            </a:r>
            <a:r>
              <a:rPr lang="it-IT" sz="1400" dirty="0" err="1"/>
              <a:t>Gynecologic</a:t>
            </a:r>
            <a:r>
              <a:rPr lang="it-IT" sz="1400" dirty="0"/>
              <a:t> Cancer Awareness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3"/>
              </a:rPr>
              <a:t>https://www.cdc.gov/cancer/dcpc/resources/features/gynecologiccancers/index.htm</a:t>
            </a:r>
            <a:r>
              <a:rPr lang="de-DE" sz="1400" dirty="0"/>
              <a:t>  </a:t>
            </a:r>
            <a:endParaRPr lang="en-US"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Cervical cancer</a:t>
            </a:r>
            <a:r>
              <a:rPr lang="en-US" sz="1400" dirty="0"/>
              <a:t>. </a:t>
            </a:r>
            <a:r>
              <a:rPr lang="en-US" sz="1400" dirty="0">
                <a:ea typeface="MyriadPro-Regular"/>
                <a:cs typeface="Times New Roman" panose="02020603050405020304" pitchFamily="18" charset="0"/>
              </a:rPr>
              <a:t>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https://www.who.int/health-topics/cervical-cancer#tab=tab_1</a:t>
            </a:r>
          </a:p>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en-US" sz="1400" dirty="0">
                <a:ea typeface="MyriadPro-Regular"/>
                <a:cs typeface="Times New Roman" panose="02020603050405020304" pitchFamily="18" charset="0"/>
              </a:rPr>
              <a:t>. What is Breast Cancer?</a:t>
            </a:r>
            <a:r>
              <a:rPr lang="en-US" sz="1400" b="1" dirty="0"/>
              <a:t>. </a:t>
            </a:r>
            <a:r>
              <a:rPr lang="en-US" sz="1400" dirty="0">
                <a:ea typeface="MyriadPro-Regular"/>
                <a:cs typeface="Times New Roman" panose="02020603050405020304" pitchFamily="18" charset="0"/>
              </a:rPr>
              <a:t>Retrieved 29.11.23 from: </a:t>
            </a:r>
            <a:r>
              <a:rPr lang="en-US" sz="1400" u="sng" dirty="0">
                <a:solidFill>
                  <a:srgbClr val="0563C1"/>
                </a:solidFill>
                <a:ea typeface="MyriadPro-Regular"/>
                <a:cs typeface="Times New Roman" panose="02020603050405020304" pitchFamily="18" charset="0"/>
              </a:rPr>
              <a:t>https://www.cdc.gov/cancer/breast/basic_info/what-is-breast-cancer.htm</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11 March 2024. Breast cancer. Retrieved 27.03.24 from: </a:t>
            </a:r>
            <a:r>
              <a:rPr lang="en-US" sz="1400" dirty="0">
                <a:ea typeface="MyriadPro-Regular"/>
                <a:cs typeface="Times New Roman" panose="02020603050405020304" pitchFamily="18" charset="0"/>
                <a:hlinkClick r:id="rId4"/>
              </a:rPr>
              <a:t>https://www.who.int/news-room/fact-sheets/detail/breast-cancer</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Foundation for Women’s Cancer. Maintaining Health. Retrieved 29.11.23 from: </a:t>
            </a:r>
            <a:r>
              <a:rPr lang="en-US" sz="1400" u="sng" dirty="0">
                <a:solidFill>
                  <a:srgbClr val="0563C1"/>
                </a:solidFill>
                <a:ea typeface="MyriadPro-Regular"/>
                <a:cs typeface="Times New Roman" panose="02020603050405020304" pitchFamily="18" charset="0"/>
                <a:hlinkClick r:id="rId5"/>
              </a:rPr>
              <a:t>https://foundationforwomenscancer.org/gynecological-cancers/gynecologic-cancer-risk-prevention/maintaining-health/</a:t>
            </a:r>
            <a:endParaRPr lang="en-US" sz="1400" u="sng" dirty="0">
              <a:solidFill>
                <a:srgbClr val="0563C1"/>
              </a:solidFill>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en-US" sz="1400" dirty="0">
                <a:ea typeface="MyriadPro-Regular"/>
                <a:cs typeface="Times New Roman" panose="02020603050405020304" pitchFamily="18" charset="0"/>
              </a:rPr>
              <a:t>. </a:t>
            </a:r>
            <a:r>
              <a:rPr lang="en-US" sz="1400" dirty="0"/>
              <a:t>What Can I Do to Reduce My Risk?</a:t>
            </a:r>
            <a:r>
              <a:rPr lang="en-US" sz="1400" dirty="0">
                <a:ea typeface="MyriadPro-Regular"/>
                <a:cs typeface="Times New Roman" panose="02020603050405020304" pitchFamily="18" charset="0"/>
              </a:rPr>
              <a:t>. Retrieved 29.11.23 from: </a:t>
            </a:r>
            <a:r>
              <a:rPr lang="en-US" sz="1400" dirty="0">
                <a:ea typeface="MyriadPro-Regular"/>
                <a:cs typeface="Times New Roman" panose="02020603050405020304" pitchFamily="18" charset="0"/>
                <a:hlinkClick r:id="rId6"/>
              </a:rPr>
              <a:t>https://www.cdc.gov/cancer/gynecologic/basic_info/prevention.htm</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U.S. Food and Drug Administration. </a:t>
            </a:r>
            <a:r>
              <a:rPr lang="en-US" sz="1400" dirty="0"/>
              <a:t>5 Healthy Aging Tips for Women</a:t>
            </a:r>
            <a:r>
              <a:rPr lang="en-US" sz="1400" dirty="0">
                <a:cs typeface="Times New Roman" panose="02020603050405020304" pitchFamily="18" charset="0"/>
              </a:rPr>
              <a:t>. Retrieved 29.11.23 from </a:t>
            </a:r>
            <a:r>
              <a:rPr lang="en-US" sz="1400" dirty="0">
                <a:cs typeface="Times New Roman" panose="02020603050405020304" pitchFamily="18" charset="0"/>
                <a:hlinkClick r:id="rId7"/>
              </a:rPr>
              <a:t>https://www.fda.gov/consumers/womens-health-topics/5-healthy-aging-tips-women</a:t>
            </a:r>
            <a:r>
              <a:rPr lang="en-US" sz="1400" dirty="0">
                <a:cs typeface="Times New Roman" panose="02020603050405020304" pitchFamily="18" charset="0"/>
              </a:rPr>
              <a:t> </a:t>
            </a:r>
          </a:p>
          <a:p>
            <a:pPr marL="0" indent="0">
              <a:lnSpc>
                <a:spcPct val="130000"/>
              </a:lnSpc>
              <a:buNone/>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931823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Competences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Women’s health and relevant Health Apps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7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441862"/>
            <a:ext cx="6314063" cy="3389344"/>
          </a:xfrm>
        </p:spPr>
        <p:txBody>
          <a:bodyPr>
            <a:normAutofit fontScale="92500"/>
          </a:bodyPr>
          <a:lstStyle/>
          <a:p>
            <a:pPr lvl="0"/>
            <a:r>
              <a:rPr lang="en-GB" dirty="0"/>
              <a:t>Learners will be able to identify which aspects of Women’s health are most relevant for them and the community they belong to.</a:t>
            </a:r>
            <a:endParaRPr lang="it-IT" dirty="0"/>
          </a:p>
          <a:p>
            <a:r>
              <a:rPr lang="en-GB" dirty="0"/>
              <a:t>Migrant women will be able to identify the main areas where their health self-management can be improved.</a:t>
            </a:r>
          </a:p>
          <a:p>
            <a:r>
              <a:rPr lang="en-GB" dirty="0"/>
              <a:t>Learners will know how to use and can benefit from a set of health apps.</a:t>
            </a:r>
            <a:endParaRPr lang="it-IT" dirty="0"/>
          </a:p>
          <a:p>
            <a:r>
              <a:rPr lang="en-GB" dirty="0"/>
              <a:t>Learners will benefit more from accessing local health services.</a:t>
            </a:r>
            <a:endParaRPr lang="it-IT" dirty="0"/>
          </a:p>
          <a:p>
            <a:endParaRPr lang="it-IT" dirty="0"/>
          </a:p>
        </p:txBody>
      </p:sp>
      <p:sp>
        <p:nvSpPr>
          <p:cNvPr id="4" name="Ορθογώνιο 1">
            <a:extLst>
              <a:ext uri="{FF2B5EF4-FFF2-40B4-BE49-F238E27FC236}">
                <a16:creationId xmlns:a16="http://schemas.microsoft.com/office/drawing/2014/main" id="{3DDBF1C3-FB80-CC7D-A678-362A5C0BA23E}"/>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6" name="Google Shape;190;g2c07f5df07d_0_263">
            <a:extLst>
              <a:ext uri="{FF2B5EF4-FFF2-40B4-BE49-F238E27FC236}">
                <a16:creationId xmlns:a16="http://schemas.microsoft.com/office/drawing/2014/main" id="{777CF64F-023C-835B-5596-E4070E984016}"/>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References</a:t>
            </a:r>
            <a:r>
              <a:rPr lang="it-IT" dirty="0">
                <a:solidFill>
                  <a:srgbClr val="C01E24"/>
                </a:solidFill>
              </a:rPr>
              <a:t> and F</a:t>
            </a:r>
            <a:r>
              <a:rPr lang="hr-HR" dirty="0">
                <a:solidFill>
                  <a:srgbClr val="C01E24"/>
                </a:solidFill>
              </a:rPr>
              <a:t>urther </a:t>
            </a:r>
            <a:r>
              <a:rPr lang="en-GB" dirty="0">
                <a:solidFill>
                  <a:srgbClr val="C01E24"/>
                </a:solidFill>
              </a:rPr>
              <a:t>R</a:t>
            </a:r>
            <a:r>
              <a:rPr lang="hr-HR" dirty="0">
                <a:solidFill>
                  <a:srgbClr val="C01E24"/>
                </a:solidFill>
              </a:rPr>
              <a:t>eading</a:t>
            </a:r>
            <a:r>
              <a:rPr lang="en-GB" dirty="0">
                <a:solidFill>
                  <a:srgbClr val="C01E24"/>
                </a:solidFill>
              </a:rPr>
              <a:t>s (5)</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de-DE" sz="1400" dirty="0"/>
              <a:t>Johns Hopkins Medicine.</a:t>
            </a:r>
            <a:r>
              <a:rPr lang="en-US" sz="1400" b="1" dirty="0"/>
              <a:t> </a:t>
            </a:r>
            <a:r>
              <a:rPr lang="en-US" sz="1400" dirty="0"/>
              <a:t>Women’s Preventive Care Timeline: Infographic</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3"/>
              </a:rPr>
              <a:t>https://www.hopkinsmedicine.org/health/wellness-and-prevention/womens-preventive-care-infographic</a:t>
            </a:r>
            <a:r>
              <a:rPr lang="de-DE" sz="1400" dirty="0"/>
              <a:t> </a:t>
            </a:r>
            <a:endParaRPr lang="en-US"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de-DE" sz="1400" dirty="0" err="1"/>
              <a:t>Teach</a:t>
            </a:r>
            <a:r>
              <a:rPr lang="de-DE" sz="1400" dirty="0"/>
              <a:t> on Earth.</a:t>
            </a:r>
            <a:r>
              <a:rPr lang="it-IT" sz="1400" b="1" dirty="0"/>
              <a:t> </a:t>
            </a:r>
            <a:r>
              <a:rPr lang="fr-FR" sz="1400" dirty="0"/>
              <a:t>Je prends mon dépistage en main - CHALLENGES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4"/>
              </a:rPr>
              <a:t>https://teachonearth-webapp.teachonmars.com/training/je-prends-mon-depistage-en-main-bellebien-sept2023</a:t>
            </a:r>
            <a:r>
              <a:rPr lang="de-DE" sz="1400" dirty="0"/>
              <a:t> </a:t>
            </a:r>
            <a:endParaRPr lang="en-US"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Stanzel</a:t>
            </a:r>
            <a:r>
              <a:rPr lang="en-US" sz="1400" dirty="0">
                <a:ea typeface="MyriadPro-Regular"/>
                <a:cs typeface="Times New Roman" panose="02020603050405020304" pitchFamily="18" charset="0"/>
              </a:rPr>
              <a:t> K.A., </a:t>
            </a:r>
            <a:r>
              <a:rPr lang="en-US" sz="1400" dirty="0" err="1">
                <a:ea typeface="MyriadPro-Regular"/>
                <a:cs typeface="Times New Roman" panose="02020603050405020304" pitchFamily="18" charset="0"/>
              </a:rPr>
              <a:t>Hammarberg</a:t>
            </a:r>
            <a:r>
              <a:rPr lang="en-US" sz="1400" dirty="0">
                <a:ea typeface="MyriadPro-Regular"/>
                <a:cs typeface="Times New Roman" panose="02020603050405020304" pitchFamily="18" charset="0"/>
              </a:rPr>
              <a:t> K., Fisher J. August 2021. </a:t>
            </a:r>
            <a:r>
              <a:rPr lang="en-US" sz="1400" dirty="0"/>
              <a:t>Challenges in menopausal care of immigrant women</a:t>
            </a:r>
            <a:r>
              <a:rPr lang="en-US" sz="1400" b="1" dirty="0"/>
              <a:t>.</a:t>
            </a:r>
            <a:r>
              <a:rPr lang="en-US" sz="1400" dirty="0"/>
              <a:t> </a:t>
            </a:r>
            <a:r>
              <a:rPr lang="en-US" sz="1400" dirty="0">
                <a:ea typeface="MyriadPro-Regular"/>
                <a:cs typeface="Times New Roman" panose="02020603050405020304" pitchFamily="18" charset="0"/>
              </a:rPr>
              <a:t>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https://www.sciencedirect.com/science/article/abs/pii/S0378512221000785 </a:t>
            </a: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livi</a:t>
            </a:r>
            <a:r>
              <a:rPr lang="en-US" sz="1400" dirty="0">
                <a:ea typeface="MyriadPro-Regular"/>
                <a:cs typeface="Times New Roman" panose="02020603050405020304" pitchFamily="18" charset="0"/>
              </a:rPr>
              <a:t>. 23 May 2022. </a:t>
            </a:r>
            <a:r>
              <a:rPr lang="en-US" sz="1400" dirty="0"/>
              <a:t>What age will I reach menopause? A doctor’s guide</a:t>
            </a:r>
            <a:r>
              <a:rPr lang="en-US" sz="1400" b="1" dirty="0"/>
              <a:t>. </a:t>
            </a:r>
            <a:r>
              <a:rPr lang="en-US" sz="1400" dirty="0">
                <a:ea typeface="MyriadPro-Regular"/>
                <a:cs typeface="Times New Roman" panose="02020603050405020304" pitchFamily="18" charset="0"/>
              </a:rPr>
              <a:t>Retrieved 29.11.23 from: </a:t>
            </a:r>
            <a:r>
              <a:rPr lang="en-US" sz="1400" u="sng" dirty="0">
                <a:solidFill>
                  <a:srgbClr val="0563C1"/>
                </a:solidFill>
                <a:ea typeface="MyriadPro-Regular"/>
                <a:cs typeface="Times New Roman" panose="02020603050405020304" pitchFamily="18" charset="0"/>
              </a:rPr>
              <a:t>https://www.livi.co.uk/your-health/what-age-will-i-reach-menopause-a-doctors-guide/</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NHS inform. Menopause. Retrieved 29.11.23 from: </a:t>
            </a:r>
            <a:r>
              <a:rPr lang="en-US" sz="1400" dirty="0">
                <a:ea typeface="MyriadPro-Regular"/>
                <a:cs typeface="Times New Roman" panose="02020603050405020304" pitchFamily="18" charset="0"/>
                <a:hlinkClick r:id="rId5"/>
              </a:rPr>
              <a:t>https://www.nhsinform.scot/healthy-living/womens-health/later-years-around-50-years-and-over/menopause-and-post-menopause-health/menopause</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OASH. Menopause basics. Retrieved 29.11.23 from </a:t>
            </a:r>
            <a:r>
              <a:rPr lang="en-US" sz="1400" dirty="0">
                <a:ea typeface="MyriadPro-Regular"/>
                <a:cs typeface="Times New Roman" panose="02020603050405020304" pitchFamily="18" charset="0"/>
                <a:hlinkClick r:id="rId6"/>
              </a:rPr>
              <a:t>https://www.womenshealth.gov/menopause/menopause-basics</a:t>
            </a:r>
            <a:r>
              <a:rPr lang="en-US" sz="1400" dirty="0">
                <a:ea typeface="MyriadPro-Regular"/>
                <a:cs typeface="Times New Roman" panose="02020603050405020304" pitchFamily="18" charset="0"/>
              </a:rPr>
              <a:t> </a:t>
            </a:r>
            <a:endParaRPr lang="en-US" sz="1400" u="sng" dirty="0">
              <a:solidFill>
                <a:srgbClr val="0563C1"/>
              </a:solidFill>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de-DE" sz="1400" dirty="0"/>
              <a:t>Johns Hopkins Medicine</a:t>
            </a:r>
            <a:r>
              <a:rPr lang="en-US" sz="1400" dirty="0">
                <a:ea typeface="MyriadPro-Regular"/>
                <a:cs typeface="Times New Roman" panose="02020603050405020304" pitchFamily="18" charset="0"/>
              </a:rPr>
              <a:t>. Strategies for </a:t>
            </a:r>
            <a:r>
              <a:rPr lang="en-US" sz="1400" dirty="0" err="1">
                <a:ea typeface="MyriadPro-Regular"/>
                <a:cs typeface="Times New Roman" panose="02020603050405020304" pitchFamily="18" charset="0"/>
              </a:rPr>
              <a:t>Healty</a:t>
            </a:r>
            <a:r>
              <a:rPr lang="en-US" sz="1400" dirty="0">
                <a:ea typeface="MyriadPro-Regular"/>
                <a:cs typeface="Times New Roman" panose="02020603050405020304" pitchFamily="18" charset="0"/>
              </a:rPr>
              <a:t> Aging. Retrieved 29.11.23 from: </a:t>
            </a:r>
            <a:r>
              <a:rPr lang="en-US" sz="1400" dirty="0">
                <a:ea typeface="MyriadPro-Regular"/>
                <a:cs typeface="Times New Roman" panose="02020603050405020304" pitchFamily="18" charset="0"/>
                <a:hlinkClick r:id="rId7"/>
              </a:rPr>
              <a:t>https://www.hopkinsmedicine.org/womens-wellness-program/strategies</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Everyday Health. 14 April 2023. </a:t>
            </a:r>
            <a:r>
              <a:rPr lang="en-US" sz="1400" dirty="0"/>
              <a:t>Menopause Apps You Should Know About</a:t>
            </a:r>
            <a:r>
              <a:rPr lang="en-US" sz="1400" dirty="0">
                <a:cs typeface="Times New Roman" panose="02020603050405020304" pitchFamily="18" charset="0"/>
              </a:rPr>
              <a:t>. Retrieved 29.11.23 from </a:t>
            </a:r>
            <a:r>
              <a:rPr lang="en-US" sz="1400" dirty="0">
                <a:cs typeface="Times New Roman" panose="02020603050405020304" pitchFamily="18" charset="0"/>
                <a:hlinkClick r:id="rId8"/>
              </a:rPr>
              <a:t>https://www.everydayhealth.com/menopause/menopause-apps-you-should-know-about/</a:t>
            </a:r>
            <a:r>
              <a:rPr lang="en-US" sz="1400" dirty="0">
                <a:cs typeface="Times New Roman" panose="02020603050405020304" pitchFamily="18" charset="0"/>
              </a:rPr>
              <a:t> </a:t>
            </a:r>
          </a:p>
          <a:p>
            <a:pPr marL="0" indent="0">
              <a:lnSpc>
                <a:spcPct val="130000"/>
              </a:lnSpc>
              <a:buNone/>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32093217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Congratulations!</a:t>
            </a:r>
            <a:br>
              <a:rPr lang="en-US" sz="2800" dirty="0">
                <a:solidFill>
                  <a:srgbClr val="C01E24"/>
                </a:solidFill>
                <a:latin typeface="+mj-lt"/>
              </a:rPr>
            </a:br>
            <a:r>
              <a:rPr lang="en-US" sz="2800" dirty="0">
                <a:solidFill>
                  <a:srgbClr val="C01E24"/>
                </a:solidFill>
                <a:latin typeface="+mj-lt"/>
              </a:rPr>
              <a:t>You have </a:t>
            </a:r>
            <a:r>
              <a:rPr lang="en-US" sz="2800">
                <a:solidFill>
                  <a:srgbClr val="C01E24"/>
                </a:solidFill>
                <a:latin typeface="+mj-lt"/>
              </a:rPr>
              <a:t>completed the </a:t>
            </a:r>
            <a:r>
              <a:rPr lang="en-GB" sz="2800">
                <a:solidFill>
                  <a:srgbClr val="C01E24"/>
                </a:solidFill>
                <a:latin typeface="+mj-lt"/>
              </a:rPr>
              <a:t>teaching </a:t>
            </a:r>
            <a:r>
              <a:rPr lang="en-GB" sz="2800" dirty="0">
                <a:solidFill>
                  <a:srgbClr val="C01E24"/>
                </a:solidFill>
                <a:latin typeface="+mj-lt"/>
              </a:rPr>
              <a:t>session of this </a:t>
            </a:r>
            <a:r>
              <a:rPr lang="en-US" sz="2800" dirty="0">
                <a:solidFill>
                  <a:srgbClr val="C01E24"/>
                </a:solidFill>
                <a:latin typeface="+mj-lt"/>
              </a:rPr>
              <a:t>module!</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a:bodyPr>
          <a:lstStyle/>
          <a:p>
            <a:pPr algn="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5" name="Picture 9" descr="Blue text on a black background&#10;&#10;Description automatically generated">
            <a:extLst>
              <a:ext uri="{FF2B5EF4-FFF2-40B4-BE49-F238E27FC236}">
                <a16:creationId xmlns:a16="http://schemas.microsoft.com/office/drawing/2014/main" id="{017A74B0-B734-CBC3-0DAD-6A4D60F1954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7.1.1</a:t>
            </a:r>
            <a:r>
              <a:rPr lang="en-US" altLang="el-GR" dirty="0"/>
              <a:t/>
            </a:r>
            <a:br>
              <a:rPr lang="en-US" altLang="el-GR" dirty="0"/>
            </a:br>
            <a:r>
              <a:rPr lang="en-US" altLang="el-GR" dirty="0">
                <a:solidFill>
                  <a:srgbClr val="C01E24"/>
                </a:solidFill>
              </a:rPr>
              <a:t>Introduction and Presentation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r>
              <a:rPr lang="en-US" sz="2400" dirty="0"/>
              <a:t>To introduce the Mig-Health Apps project and the organization of the training course.</a:t>
            </a:r>
          </a:p>
          <a:p>
            <a:pPr lvl="0"/>
            <a:r>
              <a:rPr lang="en-US" sz="2400" dirty="0"/>
              <a:t>To </a:t>
            </a:r>
            <a:r>
              <a:rPr lang="en-GB" sz="2400" dirty="0"/>
              <a:t>help the trainer understand the main characteristics of the learners (including their digital skills).</a:t>
            </a:r>
            <a:endParaRPr lang="el-GR" sz="2000" dirty="0"/>
          </a:p>
          <a:p>
            <a:pPr marL="0">
              <a:lnSpc>
                <a:spcPct val="120000"/>
              </a:lnSpc>
              <a:spcBef>
                <a:spcPts val="600"/>
              </a:spcBef>
              <a:buNone/>
            </a:pPr>
            <a:endParaRPr lang="el-GR" sz="2000" dirty="0"/>
          </a:p>
        </p:txBody>
      </p:sp>
      <p:pic>
        <p:nvPicPr>
          <p:cNvPr id="7" name="Picture 2" descr="Ambition abstract concept">
            <a:extLst>
              <a:ext uri="{FF2B5EF4-FFF2-40B4-BE49-F238E27FC236}">
                <a16:creationId xmlns:a16="http://schemas.microsoft.com/office/drawing/2014/main" id="{11924F11-58A5-9325-08C0-442F0FE4D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D544A0-DA65-4E7B-3C06-CB39B99EC643}"/>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44522F97-B3FD-DB3C-4892-6AB0E9E26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7.1.2</a:t>
            </a:r>
            <a:r>
              <a:rPr lang="en-US" altLang="el-GR" dirty="0"/>
              <a:t/>
            </a:r>
            <a:br>
              <a:rPr lang="en-US" altLang="el-GR" dirty="0"/>
            </a:br>
            <a:r>
              <a:rPr lang="en-US" altLang="el-GR" dirty="0">
                <a:solidFill>
                  <a:srgbClr val="C01E24"/>
                </a:solidFill>
              </a:rPr>
              <a:t>Health Apps for Women’s Health</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lnSpc>
                <a:spcPct val="120000"/>
              </a:lnSpc>
            </a:pPr>
            <a:r>
              <a:rPr lang="it-IT" dirty="0"/>
              <a:t>To raise awareness of women’s health and the impact it has on the community as a whole.</a:t>
            </a:r>
          </a:p>
          <a:p>
            <a:pPr>
              <a:lnSpc>
                <a:spcPct val="120000"/>
              </a:lnSpc>
            </a:pPr>
            <a:r>
              <a:rPr lang="it-IT" dirty="0"/>
              <a:t>To encourage health self-management.</a:t>
            </a:r>
          </a:p>
          <a:p>
            <a:pPr>
              <a:lnSpc>
                <a:spcPct val="120000"/>
              </a:lnSpc>
            </a:pPr>
            <a:r>
              <a:rPr lang="en-US" dirty="0"/>
              <a:t>To help learners become familiar with the use of this family of health apps.</a:t>
            </a:r>
            <a:endParaRPr lang="el-GR" dirty="0"/>
          </a:p>
        </p:txBody>
      </p:sp>
      <p:sp>
        <p:nvSpPr>
          <p:cNvPr id="8" name="TextBox 7">
            <a:extLst>
              <a:ext uri="{FF2B5EF4-FFF2-40B4-BE49-F238E27FC236}">
                <a16:creationId xmlns:a16="http://schemas.microsoft.com/office/drawing/2014/main" id="{70B9107A-9972-88A2-FD19-02EEF6ADE11A}"/>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1491921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557999" y="655457"/>
            <a:ext cx="11396576" cy="599188"/>
          </a:xfrm>
        </p:spPr>
        <p:txBody>
          <a:bodyPr/>
          <a:lstStyle/>
          <a:p>
            <a:r>
              <a:rPr lang="it-IT" dirty="0" err="1"/>
              <a:t>Women’s</a:t>
            </a:r>
            <a:r>
              <a:rPr lang="it-IT" dirty="0"/>
              <a:t> Health and Gender </a:t>
            </a:r>
            <a:r>
              <a:rPr lang="it-IT" dirty="0" err="1"/>
              <a:t>Bias</a:t>
            </a:r>
            <a:endParaRPr lang="el-GR" dirty="0"/>
          </a:p>
        </p:txBody>
      </p:sp>
      <p:sp>
        <p:nvSpPr>
          <p:cNvPr id="10" name="Θέση περιεχομένου 5">
            <a:extLst>
              <a:ext uri="{FF2B5EF4-FFF2-40B4-BE49-F238E27FC236}">
                <a16:creationId xmlns:a16="http://schemas.microsoft.com/office/drawing/2014/main" id="{0C1D5052-E652-48A7-D550-94919F0621DA}"/>
              </a:ext>
            </a:extLst>
          </p:cNvPr>
          <p:cNvSpPr>
            <a:spLocks noGrp="1"/>
          </p:cNvSpPr>
          <p:nvPr>
            <p:ph sz="half" idx="1"/>
          </p:nvPr>
        </p:nvSpPr>
        <p:spPr>
          <a:xfrm>
            <a:off x="710005" y="1371598"/>
            <a:ext cx="9415630" cy="5204013"/>
          </a:xfrm>
        </p:spPr>
        <p:txBody>
          <a:bodyPr>
            <a:normAutofit/>
          </a:bodyPr>
          <a:lstStyle/>
          <a:p>
            <a:pPr marL="0" indent="0" algn="just">
              <a:buNone/>
            </a:pPr>
            <a:r>
              <a:rPr lang="en-US" sz="2400" dirty="0">
                <a:latin typeface="Calibri" panose="020F0502020204030204" pitchFamily="34" charset="0"/>
                <a:cs typeface="Calibri" panose="020F0502020204030204" pitchFamily="34" charset="0"/>
              </a:rPr>
              <a:t>Women’s health is, to date, a matter of global interest, because, in many societies, they represent a disadvantaged group, characterized by a discrimination that is rooted in sociocultural factors.</a:t>
            </a:r>
          </a:p>
          <a:p>
            <a:pPr marL="0" indent="0" algn="just">
              <a:buNone/>
            </a:pPr>
            <a:r>
              <a:rPr lang="en-US" sz="2400" dirty="0">
                <a:latin typeface="Calibri" panose="020F0502020204030204" pitchFamily="34" charset="0"/>
                <a:cs typeface="Calibri" panose="020F0502020204030204" pitchFamily="34" charset="0"/>
              </a:rPr>
              <a:t>Barriers that hinder women’s access to healthcare:</a:t>
            </a:r>
          </a:p>
          <a:p>
            <a:pPr lvl="1" algn="just"/>
            <a:r>
              <a:rPr lang="en-US" sz="2400" dirty="0">
                <a:latin typeface="Calibri" panose="020F0502020204030204" pitchFamily="34" charset="0"/>
                <a:cs typeface="Calibri" panose="020F0502020204030204" pitchFamily="34" charset="0"/>
              </a:rPr>
              <a:t>Limited knowledge of women’s health;</a:t>
            </a:r>
          </a:p>
          <a:p>
            <a:pPr lvl="1" algn="just"/>
            <a:r>
              <a:rPr lang="en-US" sz="2400" dirty="0">
                <a:latin typeface="Calibri" panose="020F0502020204030204" pitchFamily="34" charset="0"/>
                <a:cs typeface="Calibri" panose="020F0502020204030204" pitchFamily="34" charset="0"/>
              </a:rPr>
              <a:t>Social stigma;</a:t>
            </a:r>
          </a:p>
          <a:p>
            <a:pPr lvl="1" algn="just"/>
            <a:r>
              <a:rPr lang="en-US" sz="2400" dirty="0">
                <a:latin typeface="Calibri" panose="020F0502020204030204" pitchFamily="34" charset="0"/>
                <a:cs typeface="Calibri" panose="020F0502020204030204" pitchFamily="34" charset="0"/>
              </a:rPr>
              <a:t>Lack of funds;</a:t>
            </a:r>
          </a:p>
          <a:p>
            <a:pPr lvl="1" algn="just"/>
            <a:r>
              <a:rPr lang="en-US" sz="2400" dirty="0">
                <a:latin typeface="Calibri" panose="020F0502020204030204" pitchFamily="34" charset="0"/>
                <a:cs typeface="Calibri" panose="020F0502020204030204" pitchFamily="34" charset="0"/>
              </a:rPr>
              <a:t>Traditional beliefs.</a:t>
            </a:r>
          </a:p>
          <a:p>
            <a:pPr marL="0" indent="0">
              <a:buNone/>
            </a:pPr>
            <a:r>
              <a:rPr lang="en-US" sz="2400" dirty="0"/>
              <a:t>Although the world is slowly adapting to address women’s health problems, inequalities persist, especially in developing countries and among migrant women.</a:t>
            </a:r>
            <a:endParaRPr lang="en-US" sz="2400" dirty="0">
              <a:latin typeface="Calibri" panose="020F0502020204030204" pitchFamily="34" charset="0"/>
              <a:cs typeface="Calibri" panose="020F0502020204030204" pitchFamily="34" charset="0"/>
            </a:endParaRPr>
          </a:p>
          <a:p>
            <a:pPr marL="0" indent="0" algn="ctr">
              <a:buNone/>
            </a:pPr>
            <a:endParaRPr lang="en-US" sz="2400" b="1" u="sng" dirty="0">
              <a:latin typeface="Calibri" panose="020F0502020204030204" pitchFamily="34" charset="0"/>
              <a:cs typeface="Calibri" panose="020F0502020204030204" pitchFamily="34" charset="0"/>
            </a:endParaRPr>
          </a:p>
          <a:p>
            <a:pPr marL="0" indent="0">
              <a:buNone/>
            </a:pPr>
            <a:endParaRPr lang="en-US" sz="2400" b="1" u="sng" dirty="0">
              <a:latin typeface="Calibri" panose="020F0502020204030204" pitchFamily="34" charset="0"/>
              <a:cs typeface="Calibri" panose="020F0502020204030204" pitchFamily="34" charset="0"/>
            </a:endParaRPr>
          </a:p>
          <a:p>
            <a:pPr marL="0" indent="0" algn="r">
              <a:buNone/>
            </a:pPr>
            <a:endParaRPr lang="en-US" sz="2400" b="1" u="sng" dirty="0">
              <a:latin typeface="Calibri" panose="020F0502020204030204" pitchFamily="34" charset="0"/>
              <a:cs typeface="Calibri" panose="020F0502020204030204" pitchFamily="34" charset="0"/>
            </a:endParaRPr>
          </a:p>
          <a:p>
            <a:pPr marL="0" indent="0" algn="just">
              <a:buNone/>
            </a:pPr>
            <a:endParaRPr lang="en-US" sz="2400" dirty="0">
              <a:latin typeface="Calibri" panose="020F0502020204030204" pitchFamily="34" charset="0"/>
              <a:cs typeface="Calibri" panose="020F0502020204030204" pitchFamily="34" charset="0"/>
            </a:endParaRPr>
          </a:p>
        </p:txBody>
      </p:sp>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Health Apps for Women’s Health</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pic>
        <p:nvPicPr>
          <p:cNvPr id="3" name="Immagine 2">
            <a:extLst>
              <a:ext uri="{FF2B5EF4-FFF2-40B4-BE49-F238E27FC236}">
                <a16:creationId xmlns:a16="http://schemas.microsoft.com/office/drawing/2014/main" id="{649A5A53-B90C-4526-91DD-4E9136592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686" y="2295470"/>
            <a:ext cx="3564972" cy="2740573"/>
          </a:xfrm>
          <a:prstGeom prst="rect">
            <a:avLst/>
          </a:prstGeom>
          <a:ln>
            <a:noFill/>
          </a:ln>
          <a:effectLst>
            <a:softEdge rad="112500"/>
          </a:effectLst>
        </p:spPr>
      </p:pic>
      <p:sp>
        <p:nvSpPr>
          <p:cNvPr id="8" name="Ορθογώνιο 7">
            <a:extLst>
              <a:ext uri="{FF2B5EF4-FFF2-40B4-BE49-F238E27FC236}">
                <a16:creationId xmlns:a16="http://schemas.microsoft.com/office/drawing/2014/main" id="{C8504BE3-A140-4591-BC92-5138CE181967}"/>
              </a:ext>
            </a:extLst>
          </p:cNvPr>
          <p:cNvSpPr/>
          <p:nvPr/>
        </p:nvSpPr>
        <p:spPr>
          <a:xfrm>
            <a:off x="9779022" y="6464806"/>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0551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7 1 Women's Health Apps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rrq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Cuu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K66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Cuu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Cuu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Cuu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rrqhYFQaV5GsAAABvAAAAHAAAAHVuaXZlcnNhbC9sb2NhbF9zZXR0aW5ncy54bWwNyrEKwkAMANC9XxEySB3Uugn2rpujCK0fENogB7mk9ELRv/e2N7x++GaBnbeSTANezx0C62xL0k/A9/Q43RCKky4kphxQDWGITS82k4zsXmOBVejH28S5wvlJuc4XqbOkAu1B/B6PeInNH1BLAwQUAAIACAAsrq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LK6oWOohDhNLAAAAbAAAABsAAAB1bml2ZXJzYWwvdW5pdmVyc2FsLnBuZy54bWyzsa/IzVEoSy0qzszPs1Uy1DNQsrfj5bIpKEoty0wtV6gAigEFIUBJoRLINUJwyzNTSjKAQiYmFgjBjNTM9IwSoKiBhRlcVB9oKABQSwECAAAUAAIACACpflBPNmFYAkcDAADhCQAAFAAAAAAAAAABAAAAAAAAAAAAdW5pdmVyc2FsL3BsYXllci54bWxQSwECAAAUAAIACAArrqhYtTf0qBwFAADhEwAAHQAAAAAAAAABAAAAAAB5AwAAdW5pdmVyc2FsL2NvbW1vbl9tZXNzYWdlcy5sbmdQSwECAAAUAAIACAArrqhYFR5gG6MAAAB/AQAALgAAAAAAAAABAAAAAADQCAAAdW5pdmVyc2FsL3BsYXliYWNrX2FuZF9uYXZpZ2F0aW9uX3NldHRpbmdzLnhtbFBLAQIAABQAAgAIACuuqFh0STUfPAQAAAwVAAAnAAAAAAAAAAEAAAAAAL8JAAB1bml2ZXJzYWwvZmxhc2hfcHVibGlzaGluZ19zZXR0aW5ncy54bWxQSwECAAAUAAIACAArrqhYN4uHansDAACsDAAAIQAAAAAAAAABAAAAAABADgAAdW5pdmVyc2FsL2ZsYXNoX3NraW5fc2V0dGluZ3MueG1sUEsBAgAAFAACAAgAK66oWKavViM2BAAAlhQAACYAAAAAAAAAAQAAAAAA+hEAAHVuaXZlcnNhbC9odG1sX3B1Ymxpc2hpbmdfc2V0dGluZ3MueG1sUEsBAgAAFAACAAgAK66oWCYPfuiwAQAAbwYAAB8AAAAAAAAAAQAAAAAAdBYAAHVuaXZlcnNhbC9odG1sX3NraW5fc2V0dGluZ3MuanNQSwECAAAUAAIACAArrqhYFQaV5GsAAABvAAAAHAAAAAAAAAABAAAAAABhGAAAdW5pdmVyc2FsL2xvY2FsX3NldHRpbmdzLnhtbFBLAQIAABQAAgAIACyuqFjCG66ZaBIAAPdNAAAXAAAAAAAAAAAAAAAAAAYZAAB1bml2ZXJzYWwvdW5pdmVyc2FsLnBuZ1BLAQIAABQAAgAIACyuqFjqIQ4TSwAAAGwAAAAbAAAAAAAAAAEAAAAAAKMrAAB1bml2ZXJzYWwvdW5pdmVyc2FsLnBuZy54bWxQSwUGAAAAAAoACgAGAwAAJywAAAAA"/>
  <p:tag name="ISPRING_LMS_API_VERSION" val="SCORM 1.2"/>
  <p:tag name="ISPRING_ULTRA_SCORM_COURSE_ID" val="1B98EF7D-97A7-4F35-9352-0CD13BA7DB5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7&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7 1 Women's Health Apps TEACHING SESSIO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22926</TotalTime>
  <Words>6610</Words>
  <Application>Microsoft Office PowerPoint</Application>
  <PresentationFormat>Ευρεία οθόνη</PresentationFormat>
  <Paragraphs>746</Paragraphs>
  <Slides>61</Slides>
  <Notes>61</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61</vt:i4>
      </vt:variant>
    </vt:vector>
  </HeadingPairs>
  <TitlesOfParts>
    <vt:vector size="75" baseType="lpstr">
      <vt:lpstr>Adobe Gothic Std B</vt:lpstr>
      <vt:lpstr>MS PGothic</vt:lpstr>
      <vt:lpstr> docs-Calibri'</vt:lpstr>
      <vt:lpstr>Abadi Extra Light</vt:lpstr>
      <vt:lpstr>Arial</vt:lpstr>
      <vt:lpstr>Calibri</vt:lpstr>
      <vt:lpstr>Calibri Light</vt:lpstr>
      <vt:lpstr>Gill Sans Nova</vt:lpstr>
      <vt:lpstr>Impact</vt:lpstr>
      <vt:lpstr>MyriadPro-Regular</vt:lpstr>
      <vt:lpstr>Roboto</vt:lpstr>
      <vt:lpstr>Times New Roman</vt:lpstr>
      <vt:lpstr>Wingdings</vt:lpstr>
      <vt:lpstr>Θέμα του Office</vt:lpstr>
      <vt:lpstr>Παρουσίαση του PowerPoint</vt:lpstr>
      <vt:lpstr>Παρουσίαση του PowerPoint</vt:lpstr>
      <vt:lpstr>Partners</vt:lpstr>
      <vt:lpstr>Teaching Session:  Content</vt:lpstr>
      <vt:lpstr>Objectives</vt:lpstr>
      <vt:lpstr>Competences</vt:lpstr>
      <vt:lpstr>7.1.1 Introduction and Presentation</vt:lpstr>
      <vt:lpstr>7.1.2 Health Apps for Women’s Health</vt:lpstr>
      <vt:lpstr>Women’s Health and Gender Bias</vt:lpstr>
      <vt:lpstr>Women’s Health and Gender Bias</vt:lpstr>
      <vt:lpstr>Women’s health and gender bias</vt:lpstr>
      <vt:lpstr>Self-care</vt:lpstr>
      <vt:lpstr>Self-care means Empowerment</vt:lpstr>
      <vt:lpstr>Women’s Health Apps</vt:lpstr>
      <vt:lpstr>Women’s Health Apps</vt:lpstr>
      <vt:lpstr>Women’s Health and You</vt:lpstr>
      <vt:lpstr>7.1.3 Menstrual Cycle and Contraception</vt:lpstr>
      <vt:lpstr>Menstrual Cycle</vt:lpstr>
      <vt:lpstr>Period Tracking Apps</vt:lpstr>
      <vt:lpstr>Period Tracking Apps</vt:lpstr>
      <vt:lpstr>Reasons to use Period Tracking Apps</vt:lpstr>
      <vt:lpstr>Contraception</vt:lpstr>
      <vt:lpstr>Methods of Contraception</vt:lpstr>
      <vt:lpstr>Period Tracking Apps</vt:lpstr>
      <vt:lpstr>Period Tracking Apps</vt:lpstr>
      <vt:lpstr>7.1.4 Pregnancy and Post-Partum</vt:lpstr>
      <vt:lpstr>Pregnancy</vt:lpstr>
      <vt:lpstr>Pregnancy</vt:lpstr>
      <vt:lpstr>Maternal Health and Pregnancy Care</vt:lpstr>
      <vt:lpstr>Pregnancy Tracker Apps</vt:lpstr>
      <vt:lpstr>Pregnancy Tracker Apps</vt:lpstr>
      <vt:lpstr>Pregnancy Tracker Apps</vt:lpstr>
      <vt:lpstr>Pregnancy Tracker Apps</vt:lpstr>
      <vt:lpstr>7.1.5 Screening and Prevention</vt:lpstr>
      <vt:lpstr>Gender Differences in Health</vt:lpstr>
      <vt:lpstr>Gender Differences in Health</vt:lpstr>
      <vt:lpstr>Gynecologic and Breast Cancers</vt:lpstr>
      <vt:lpstr>Gynecologic and Breast Cancers</vt:lpstr>
      <vt:lpstr>Prevention</vt:lpstr>
      <vt:lpstr>Screening</vt:lpstr>
      <vt:lpstr>Screening and Prevention Apps</vt:lpstr>
      <vt:lpstr>Screening and Prevention Apps</vt:lpstr>
      <vt:lpstr>7.1.6 Menopause</vt:lpstr>
      <vt:lpstr>Menopause</vt:lpstr>
      <vt:lpstr>Παρουσίαση του PowerPoint</vt:lpstr>
      <vt:lpstr>Menopause Symptoms</vt:lpstr>
      <vt:lpstr>Menopause</vt:lpstr>
      <vt:lpstr>Benefits of Menopause Apps</vt:lpstr>
      <vt:lpstr>Menopause Apps</vt:lpstr>
      <vt:lpstr>Menopause Apps</vt:lpstr>
      <vt:lpstr>Menopause Apps</vt:lpstr>
      <vt:lpstr>7.1.7 Discussion and Evaluation</vt:lpstr>
      <vt:lpstr>Discussion</vt:lpstr>
      <vt:lpstr>Evaluation Questionnaire </vt:lpstr>
      <vt:lpstr>Evaluation Questionnaire </vt:lpstr>
      <vt:lpstr>References and Further Readings (1)</vt:lpstr>
      <vt:lpstr>References and Further Readings (2)</vt:lpstr>
      <vt:lpstr>References and Further Readings (3)</vt:lpstr>
      <vt:lpstr>References and Further Readings (4)</vt:lpstr>
      <vt:lpstr>References and Further Readings (5)</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ETA7 1 Women's Health Apps TEACHING SESSION</dc:title>
  <dc:creator>pantelis bbalaouras</dc:creator>
  <cp:lastModifiedBy>pantelis</cp:lastModifiedBy>
  <cp:revision>1170</cp:revision>
  <dcterms:created xsi:type="dcterms:W3CDTF">2020-06-02T13:31:56Z</dcterms:created>
  <dcterms:modified xsi:type="dcterms:W3CDTF">2024-05-10T15:23:26Z</dcterms:modified>
</cp:coreProperties>
</file>