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handoutMasterIdLst>
    <p:handoutMasterId r:id="rId110"/>
  </p:handoutMasterIdLst>
  <p:sldIdLst>
    <p:sldId id="436" r:id="rId2"/>
    <p:sldId id="615" r:id="rId3"/>
    <p:sldId id="417" r:id="rId4"/>
    <p:sldId id="420" r:id="rId5"/>
    <p:sldId id="535" r:id="rId6"/>
    <p:sldId id="545" r:id="rId7"/>
    <p:sldId id="614" r:id="rId8"/>
    <p:sldId id="546" r:id="rId9"/>
    <p:sldId id="259" r:id="rId10"/>
    <p:sldId id="260" r:id="rId11"/>
    <p:sldId id="548" r:id="rId12"/>
    <p:sldId id="295" r:id="rId13"/>
    <p:sldId id="299" r:id="rId14"/>
    <p:sldId id="554" r:id="rId15"/>
    <p:sldId id="300" r:id="rId16"/>
    <p:sldId id="302" r:id="rId17"/>
    <p:sldId id="305" r:id="rId18"/>
    <p:sldId id="303" r:id="rId19"/>
    <p:sldId id="304" r:id="rId20"/>
    <p:sldId id="315" r:id="rId21"/>
    <p:sldId id="316" r:id="rId22"/>
    <p:sldId id="297" r:id="rId23"/>
    <p:sldId id="296" r:id="rId24"/>
    <p:sldId id="555" r:id="rId25"/>
    <p:sldId id="307" r:id="rId26"/>
    <p:sldId id="308" r:id="rId27"/>
    <p:sldId id="309" r:id="rId28"/>
    <p:sldId id="310" r:id="rId29"/>
    <p:sldId id="313" r:id="rId30"/>
    <p:sldId id="311" r:id="rId31"/>
    <p:sldId id="314" r:id="rId32"/>
    <p:sldId id="330" r:id="rId33"/>
    <p:sldId id="332" r:id="rId34"/>
    <p:sldId id="331" r:id="rId35"/>
    <p:sldId id="333" r:id="rId36"/>
    <p:sldId id="298" r:id="rId37"/>
    <p:sldId id="317" r:id="rId38"/>
    <p:sldId id="556" r:id="rId39"/>
    <p:sldId id="257" r:id="rId40"/>
    <p:sldId id="598" r:id="rId41"/>
    <p:sldId id="599" r:id="rId42"/>
    <p:sldId id="600" r:id="rId43"/>
    <p:sldId id="601" r:id="rId44"/>
    <p:sldId id="602" r:id="rId45"/>
    <p:sldId id="603" r:id="rId46"/>
    <p:sldId id="558" r:id="rId47"/>
    <p:sldId id="572" r:id="rId48"/>
    <p:sldId id="604" r:id="rId49"/>
    <p:sldId id="573" r:id="rId50"/>
    <p:sldId id="612" r:id="rId51"/>
    <p:sldId id="574" r:id="rId52"/>
    <p:sldId id="575" r:id="rId53"/>
    <p:sldId id="576" r:id="rId54"/>
    <p:sldId id="613" r:id="rId55"/>
    <p:sldId id="577" r:id="rId56"/>
    <p:sldId id="578" r:id="rId57"/>
    <p:sldId id="579" r:id="rId58"/>
    <p:sldId id="580" r:id="rId59"/>
    <p:sldId id="581" r:id="rId60"/>
    <p:sldId id="582" r:id="rId61"/>
    <p:sldId id="560" r:id="rId62"/>
    <p:sldId id="583" r:id="rId63"/>
    <p:sldId id="584" r:id="rId64"/>
    <p:sldId id="585" r:id="rId65"/>
    <p:sldId id="571" r:id="rId66"/>
    <p:sldId id="586" r:id="rId67"/>
    <p:sldId id="587" r:id="rId68"/>
    <p:sldId id="588" r:id="rId69"/>
    <p:sldId id="562" r:id="rId70"/>
    <p:sldId id="565" r:id="rId71"/>
    <p:sldId id="568" r:id="rId72"/>
    <p:sldId id="608" r:id="rId73"/>
    <p:sldId id="609" r:id="rId74"/>
    <p:sldId id="610" r:id="rId75"/>
    <p:sldId id="564" r:id="rId76"/>
    <p:sldId id="258" r:id="rId77"/>
    <p:sldId id="594" r:id="rId78"/>
    <p:sldId id="596" r:id="rId79"/>
    <p:sldId id="595" r:id="rId80"/>
    <p:sldId id="261" r:id="rId81"/>
    <p:sldId id="262" r:id="rId82"/>
    <p:sldId id="597" r:id="rId83"/>
    <p:sldId id="263" r:id="rId84"/>
    <p:sldId id="328" r:id="rId85"/>
    <p:sldId id="438" r:id="rId86"/>
    <p:sldId id="301" r:id="rId87"/>
    <p:sldId id="323" r:id="rId88"/>
    <p:sldId id="324" r:id="rId89"/>
    <p:sldId id="549" r:id="rId90"/>
    <p:sldId id="326" r:id="rId91"/>
    <p:sldId id="318" r:id="rId92"/>
    <p:sldId id="320" r:id="rId93"/>
    <p:sldId id="322" r:id="rId94"/>
    <p:sldId id="327" r:id="rId95"/>
    <p:sldId id="321" r:id="rId96"/>
    <p:sldId id="336" r:id="rId97"/>
    <p:sldId id="550" r:id="rId98"/>
    <p:sldId id="551" r:id="rId99"/>
    <p:sldId id="553" r:id="rId100"/>
    <p:sldId id="605" r:id="rId101"/>
    <p:sldId id="567" r:id="rId102"/>
    <p:sldId id="566" r:id="rId103"/>
    <p:sldId id="606" r:id="rId104"/>
    <p:sldId id="569" r:id="rId105"/>
    <p:sldId id="611" r:id="rId106"/>
    <p:sldId id="607" r:id="rId107"/>
    <p:sldId id="404" r:id="rId108"/>
  </p:sldIdLst>
  <p:sldSz cx="12192000" cy="6858000"/>
  <p:notesSz cx="6858000" cy="9144000"/>
  <p:custDataLst>
    <p:tags r:id="rId111"/>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 id="3" name="prolepsis" initials="p" lastIdx="1" clrIdx="2">
    <p:extLst>
      <p:ext uri="{19B8F6BF-5375-455C-9EA6-DF929625EA0E}">
        <p15:presenceInfo xmlns:p15="http://schemas.microsoft.com/office/powerpoint/2012/main" userId="proleps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CF5"/>
    <a:srgbClr val="DDE0E5"/>
    <a:srgbClr val="FF3399"/>
    <a:srgbClr val="9933FF"/>
    <a:srgbClr val="ED7D31"/>
    <a:srgbClr val="F8F8F8"/>
    <a:srgbClr val="203864"/>
    <a:srgbClr val="ABC7F1"/>
    <a:srgbClr val="CFD5EA"/>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2C68A-5C06-44EE-8FD0-AAB8EC672380}" v="30" dt="2024-05-02T09:17:11.439"/>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402" autoAdjust="0"/>
  </p:normalViewPr>
  <p:slideViewPr>
    <p:cSldViewPr snapToGrid="0">
      <p:cViewPr varScale="1">
        <p:scale>
          <a:sx n="81" d="100"/>
          <a:sy n="81" d="100"/>
        </p:scale>
        <p:origin x="114" y="27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5/10/relationships/revisionInfo" Target="revisionInfo.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118"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gs" Target="tags/tag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4D72C68A-5C06-44EE-8FD0-AAB8EC672380}"/>
    <pc:docChg chg="undo custSel modSld">
      <pc:chgData name="pantelis balaouras" userId="25e8755020fc1734" providerId="LiveId" clId="{4D72C68A-5C06-44EE-8FD0-AAB8EC672380}" dt="2024-05-02T09:17:22.533" v="227" actId="14100"/>
      <pc:docMkLst>
        <pc:docMk/>
      </pc:docMkLst>
      <pc:sldChg chg="modSp mod">
        <pc:chgData name="pantelis balaouras" userId="25e8755020fc1734" providerId="LiveId" clId="{4D72C68A-5C06-44EE-8FD0-AAB8EC672380}" dt="2024-05-02T09:08:14.252" v="79"/>
        <pc:sldMkLst>
          <pc:docMk/>
          <pc:sldMk cId="0" sldId="257"/>
        </pc:sldMkLst>
        <pc:spChg chg="mod">
          <ac:chgData name="pantelis balaouras" userId="25e8755020fc1734" providerId="LiveId" clId="{4D72C68A-5C06-44EE-8FD0-AAB8EC672380}" dt="2024-05-02T09:08:14.252" v="79"/>
          <ac:spMkLst>
            <pc:docMk/>
            <pc:sldMk cId="0" sldId="257"/>
            <ac:spMk id="119" creationId="{00000000-0000-0000-0000-000000000000}"/>
          </ac:spMkLst>
        </pc:spChg>
      </pc:sldChg>
      <pc:sldChg chg="modSp mod">
        <pc:chgData name="pantelis balaouras" userId="25e8755020fc1734" providerId="LiveId" clId="{4D72C68A-5C06-44EE-8FD0-AAB8EC672380}" dt="2024-05-02T09:13:07.586" v="163"/>
        <pc:sldMkLst>
          <pc:docMk/>
          <pc:sldMk cId="0" sldId="258"/>
        </pc:sldMkLst>
        <pc:spChg chg="mod">
          <ac:chgData name="pantelis balaouras" userId="25e8755020fc1734" providerId="LiveId" clId="{4D72C68A-5C06-44EE-8FD0-AAB8EC672380}" dt="2024-05-02T09:13:07.586" v="163"/>
          <ac:spMkLst>
            <pc:docMk/>
            <pc:sldMk cId="0" sldId="258"/>
            <ac:spMk id="86" creationId="{00000000-0000-0000-0000-000000000000}"/>
          </ac:spMkLst>
        </pc:spChg>
      </pc:sldChg>
      <pc:sldChg chg="modSp mod">
        <pc:chgData name="pantelis balaouras" userId="25e8755020fc1734" providerId="LiveId" clId="{4D72C68A-5C06-44EE-8FD0-AAB8EC672380}" dt="2024-05-02T09:13:54.908" v="180" actId="20577"/>
        <pc:sldMkLst>
          <pc:docMk/>
          <pc:sldMk cId="0" sldId="261"/>
        </pc:sldMkLst>
        <pc:spChg chg="mod">
          <ac:chgData name="pantelis balaouras" userId="25e8755020fc1734" providerId="LiveId" clId="{4D72C68A-5C06-44EE-8FD0-AAB8EC672380}" dt="2024-05-02T09:13:54.908" v="180" actId="20577"/>
          <ac:spMkLst>
            <pc:docMk/>
            <pc:sldMk cId="0" sldId="261"/>
            <ac:spMk id="113" creationId="{00000000-0000-0000-0000-000000000000}"/>
          </ac:spMkLst>
        </pc:spChg>
      </pc:sldChg>
      <pc:sldChg chg="modSp mod">
        <pc:chgData name="pantelis balaouras" userId="25e8755020fc1734" providerId="LiveId" clId="{4D72C68A-5C06-44EE-8FD0-AAB8EC672380}" dt="2024-05-02T09:14:07.501" v="185" actId="6549"/>
        <pc:sldMkLst>
          <pc:docMk/>
          <pc:sldMk cId="0" sldId="262"/>
        </pc:sldMkLst>
        <pc:spChg chg="mod">
          <ac:chgData name="pantelis balaouras" userId="25e8755020fc1734" providerId="LiveId" clId="{4D72C68A-5C06-44EE-8FD0-AAB8EC672380}" dt="2024-05-02T09:14:07.501" v="185" actId="6549"/>
          <ac:spMkLst>
            <pc:docMk/>
            <pc:sldMk cId="0" sldId="262"/>
            <ac:spMk id="122" creationId="{00000000-0000-0000-0000-000000000000}"/>
          </ac:spMkLst>
        </pc:spChg>
      </pc:sldChg>
      <pc:sldChg chg="modSp mod">
        <pc:chgData name="pantelis balaouras" userId="25e8755020fc1734" providerId="LiveId" clId="{4D72C68A-5C06-44EE-8FD0-AAB8EC672380}" dt="2024-05-02T09:04:57.814" v="27" actId="20577"/>
        <pc:sldMkLst>
          <pc:docMk/>
          <pc:sldMk cId="3243468986" sldId="295"/>
        </pc:sldMkLst>
        <pc:spChg chg="mod">
          <ac:chgData name="pantelis balaouras" userId="25e8755020fc1734" providerId="LiveId" clId="{4D72C68A-5C06-44EE-8FD0-AAB8EC672380}" dt="2024-05-02T09:04:57.814" v="27" actId="20577"/>
          <ac:spMkLst>
            <pc:docMk/>
            <pc:sldMk cId="3243468986" sldId="295"/>
            <ac:spMk id="160" creationId="{00000000-0000-0000-0000-000000000000}"/>
          </ac:spMkLst>
        </pc:spChg>
      </pc:sldChg>
      <pc:sldChg chg="modSp mod">
        <pc:chgData name="pantelis balaouras" userId="25e8755020fc1734" providerId="LiveId" clId="{4D72C68A-5C06-44EE-8FD0-AAB8EC672380}" dt="2024-05-02T09:07:52.892" v="74"/>
        <pc:sldMkLst>
          <pc:docMk/>
          <pc:sldMk cId="2134205459" sldId="298"/>
        </pc:sldMkLst>
        <pc:spChg chg="mod">
          <ac:chgData name="pantelis balaouras" userId="25e8755020fc1734" providerId="LiveId" clId="{4D72C68A-5C06-44EE-8FD0-AAB8EC672380}" dt="2024-05-02T09:07:52.892" v="74"/>
          <ac:spMkLst>
            <pc:docMk/>
            <pc:sldMk cId="2134205459" sldId="298"/>
            <ac:spMk id="161" creationId="{00000000-0000-0000-0000-000000000000}"/>
          </ac:spMkLst>
        </pc:spChg>
      </pc:sldChg>
      <pc:sldChg chg="modSp mod">
        <pc:chgData name="pantelis balaouras" userId="25e8755020fc1734" providerId="LiveId" clId="{4D72C68A-5C06-44EE-8FD0-AAB8EC672380}" dt="2024-05-02T09:05:34.486" v="35" actId="20577"/>
        <pc:sldMkLst>
          <pc:docMk/>
          <pc:sldMk cId="3301945289" sldId="300"/>
        </pc:sldMkLst>
        <pc:spChg chg="mod">
          <ac:chgData name="pantelis balaouras" userId="25e8755020fc1734" providerId="LiveId" clId="{4D72C68A-5C06-44EE-8FD0-AAB8EC672380}" dt="2024-05-02T09:05:34.486" v="35" actId="20577"/>
          <ac:spMkLst>
            <pc:docMk/>
            <pc:sldMk cId="3301945289" sldId="300"/>
            <ac:spMk id="161" creationId="{00000000-0000-0000-0000-000000000000}"/>
          </ac:spMkLst>
        </pc:spChg>
      </pc:sldChg>
      <pc:sldChg chg="modSp mod">
        <pc:chgData name="pantelis balaouras" userId="25e8755020fc1734" providerId="LiveId" clId="{4D72C68A-5C06-44EE-8FD0-AAB8EC672380}" dt="2024-05-02T09:05:46.033" v="38" actId="20577"/>
        <pc:sldMkLst>
          <pc:docMk/>
          <pc:sldMk cId="2476495005" sldId="302"/>
        </pc:sldMkLst>
        <pc:spChg chg="mod">
          <ac:chgData name="pantelis balaouras" userId="25e8755020fc1734" providerId="LiveId" clId="{4D72C68A-5C06-44EE-8FD0-AAB8EC672380}" dt="2024-05-02T09:05:46.033" v="38" actId="20577"/>
          <ac:spMkLst>
            <pc:docMk/>
            <pc:sldMk cId="2476495005" sldId="302"/>
            <ac:spMk id="161" creationId="{00000000-0000-0000-0000-000000000000}"/>
          </ac:spMkLst>
        </pc:spChg>
      </pc:sldChg>
      <pc:sldChg chg="modSp mod">
        <pc:chgData name="pantelis balaouras" userId="25e8755020fc1734" providerId="LiveId" clId="{4D72C68A-5C06-44EE-8FD0-AAB8EC672380}" dt="2024-05-02T09:06:01.989" v="44" actId="6549"/>
        <pc:sldMkLst>
          <pc:docMk/>
          <pc:sldMk cId="1021150557" sldId="303"/>
        </pc:sldMkLst>
        <pc:spChg chg="mod">
          <ac:chgData name="pantelis balaouras" userId="25e8755020fc1734" providerId="LiveId" clId="{4D72C68A-5C06-44EE-8FD0-AAB8EC672380}" dt="2024-05-02T09:06:01.989" v="44" actId="6549"/>
          <ac:spMkLst>
            <pc:docMk/>
            <pc:sldMk cId="1021150557" sldId="303"/>
            <ac:spMk id="161" creationId="{00000000-0000-0000-0000-000000000000}"/>
          </ac:spMkLst>
        </pc:spChg>
      </pc:sldChg>
      <pc:sldChg chg="modSp mod">
        <pc:chgData name="pantelis balaouras" userId="25e8755020fc1734" providerId="LiveId" clId="{4D72C68A-5C06-44EE-8FD0-AAB8EC672380}" dt="2024-05-02T09:06:09.693" v="47" actId="20577"/>
        <pc:sldMkLst>
          <pc:docMk/>
          <pc:sldMk cId="3967725912" sldId="304"/>
        </pc:sldMkLst>
        <pc:spChg chg="mod">
          <ac:chgData name="pantelis balaouras" userId="25e8755020fc1734" providerId="LiveId" clId="{4D72C68A-5C06-44EE-8FD0-AAB8EC672380}" dt="2024-05-02T09:06:09.693" v="47" actId="20577"/>
          <ac:spMkLst>
            <pc:docMk/>
            <pc:sldMk cId="3967725912" sldId="304"/>
            <ac:spMk id="161" creationId="{00000000-0000-0000-0000-000000000000}"/>
          </ac:spMkLst>
        </pc:spChg>
      </pc:sldChg>
      <pc:sldChg chg="modSp mod">
        <pc:chgData name="pantelis balaouras" userId="25e8755020fc1734" providerId="LiveId" clId="{4D72C68A-5C06-44EE-8FD0-AAB8EC672380}" dt="2024-05-02T09:05:54.189" v="41" actId="6549"/>
        <pc:sldMkLst>
          <pc:docMk/>
          <pc:sldMk cId="3652092671" sldId="305"/>
        </pc:sldMkLst>
        <pc:spChg chg="mod">
          <ac:chgData name="pantelis balaouras" userId="25e8755020fc1734" providerId="LiveId" clId="{4D72C68A-5C06-44EE-8FD0-AAB8EC672380}" dt="2024-05-02T09:05:54.189" v="41" actId="6549"/>
          <ac:spMkLst>
            <pc:docMk/>
            <pc:sldMk cId="3652092671" sldId="305"/>
            <ac:spMk id="161" creationId="{00000000-0000-0000-0000-000000000000}"/>
          </ac:spMkLst>
        </pc:spChg>
      </pc:sldChg>
      <pc:sldChg chg="modSp mod">
        <pc:chgData name="pantelis balaouras" userId="25e8755020fc1734" providerId="LiveId" clId="{4D72C68A-5C06-44EE-8FD0-AAB8EC672380}" dt="2024-05-02T09:06:48.783" v="57" actId="20577"/>
        <pc:sldMkLst>
          <pc:docMk/>
          <pc:sldMk cId="937645652" sldId="307"/>
        </pc:sldMkLst>
        <pc:spChg chg="mod">
          <ac:chgData name="pantelis balaouras" userId="25e8755020fc1734" providerId="LiveId" clId="{4D72C68A-5C06-44EE-8FD0-AAB8EC672380}" dt="2024-05-02T09:06:48.783" v="57" actId="20577"/>
          <ac:spMkLst>
            <pc:docMk/>
            <pc:sldMk cId="937645652" sldId="307"/>
            <ac:spMk id="161" creationId="{00000000-0000-0000-0000-000000000000}"/>
          </ac:spMkLst>
        </pc:spChg>
      </pc:sldChg>
      <pc:sldChg chg="modSp mod">
        <pc:chgData name="pantelis balaouras" userId="25e8755020fc1734" providerId="LiveId" clId="{4D72C68A-5C06-44EE-8FD0-AAB8EC672380}" dt="2024-05-02T09:06:56.111" v="60" actId="20577"/>
        <pc:sldMkLst>
          <pc:docMk/>
          <pc:sldMk cId="673527089" sldId="308"/>
        </pc:sldMkLst>
        <pc:spChg chg="mod">
          <ac:chgData name="pantelis balaouras" userId="25e8755020fc1734" providerId="LiveId" clId="{4D72C68A-5C06-44EE-8FD0-AAB8EC672380}" dt="2024-05-02T09:06:56.111" v="60" actId="20577"/>
          <ac:spMkLst>
            <pc:docMk/>
            <pc:sldMk cId="673527089" sldId="308"/>
            <ac:spMk id="161" creationId="{00000000-0000-0000-0000-000000000000}"/>
          </ac:spMkLst>
        </pc:spChg>
      </pc:sldChg>
      <pc:sldChg chg="modSp mod">
        <pc:chgData name="pantelis balaouras" userId="25e8755020fc1734" providerId="LiveId" clId="{4D72C68A-5C06-44EE-8FD0-AAB8EC672380}" dt="2024-05-02T09:07:02.705" v="63" actId="6549"/>
        <pc:sldMkLst>
          <pc:docMk/>
          <pc:sldMk cId="397894583" sldId="309"/>
        </pc:sldMkLst>
        <pc:spChg chg="mod">
          <ac:chgData name="pantelis balaouras" userId="25e8755020fc1734" providerId="LiveId" clId="{4D72C68A-5C06-44EE-8FD0-AAB8EC672380}" dt="2024-05-02T09:07:02.705" v="63" actId="6549"/>
          <ac:spMkLst>
            <pc:docMk/>
            <pc:sldMk cId="397894583" sldId="309"/>
            <ac:spMk id="161" creationId="{00000000-0000-0000-0000-000000000000}"/>
          </ac:spMkLst>
        </pc:spChg>
      </pc:sldChg>
      <pc:sldChg chg="modSp mod">
        <pc:chgData name="pantelis balaouras" userId="25e8755020fc1734" providerId="LiveId" clId="{4D72C68A-5C06-44EE-8FD0-AAB8EC672380}" dt="2024-05-02T09:07:10.845" v="64"/>
        <pc:sldMkLst>
          <pc:docMk/>
          <pc:sldMk cId="2454910752" sldId="310"/>
        </pc:sldMkLst>
        <pc:spChg chg="mod">
          <ac:chgData name="pantelis balaouras" userId="25e8755020fc1734" providerId="LiveId" clId="{4D72C68A-5C06-44EE-8FD0-AAB8EC672380}" dt="2024-05-02T09:07:10.845" v="64"/>
          <ac:spMkLst>
            <pc:docMk/>
            <pc:sldMk cId="2454910752" sldId="310"/>
            <ac:spMk id="161" creationId="{00000000-0000-0000-0000-000000000000}"/>
          </ac:spMkLst>
        </pc:spChg>
      </pc:sldChg>
      <pc:sldChg chg="modSp mod">
        <pc:chgData name="pantelis balaouras" userId="25e8755020fc1734" providerId="LiveId" clId="{4D72C68A-5C06-44EE-8FD0-AAB8EC672380}" dt="2024-05-02T09:07:25.439" v="70" actId="20577"/>
        <pc:sldMkLst>
          <pc:docMk/>
          <pc:sldMk cId="616387612" sldId="311"/>
        </pc:sldMkLst>
        <pc:spChg chg="mod">
          <ac:chgData name="pantelis balaouras" userId="25e8755020fc1734" providerId="LiveId" clId="{4D72C68A-5C06-44EE-8FD0-AAB8EC672380}" dt="2024-05-02T09:07:25.439" v="70" actId="20577"/>
          <ac:spMkLst>
            <pc:docMk/>
            <pc:sldMk cId="616387612" sldId="311"/>
            <ac:spMk id="161" creationId="{00000000-0000-0000-0000-000000000000}"/>
          </ac:spMkLst>
        </pc:spChg>
      </pc:sldChg>
      <pc:sldChg chg="modSp mod">
        <pc:chgData name="pantelis balaouras" userId="25e8755020fc1734" providerId="LiveId" clId="{4D72C68A-5C06-44EE-8FD0-AAB8EC672380}" dt="2024-05-02T09:07:18.240" v="67" actId="20577"/>
        <pc:sldMkLst>
          <pc:docMk/>
          <pc:sldMk cId="3158838560" sldId="313"/>
        </pc:sldMkLst>
        <pc:spChg chg="mod">
          <ac:chgData name="pantelis balaouras" userId="25e8755020fc1734" providerId="LiveId" clId="{4D72C68A-5C06-44EE-8FD0-AAB8EC672380}" dt="2024-05-02T09:07:18.240" v="67" actId="20577"/>
          <ac:spMkLst>
            <pc:docMk/>
            <pc:sldMk cId="3158838560" sldId="313"/>
            <ac:spMk id="161" creationId="{00000000-0000-0000-0000-000000000000}"/>
          </ac:spMkLst>
        </pc:spChg>
      </pc:sldChg>
      <pc:sldChg chg="modSp mod">
        <pc:chgData name="pantelis balaouras" userId="25e8755020fc1734" providerId="LiveId" clId="{4D72C68A-5C06-44EE-8FD0-AAB8EC672380}" dt="2024-05-02T09:07:34.189" v="73" actId="20577"/>
        <pc:sldMkLst>
          <pc:docMk/>
          <pc:sldMk cId="2204624860" sldId="314"/>
        </pc:sldMkLst>
        <pc:spChg chg="mod">
          <ac:chgData name="pantelis balaouras" userId="25e8755020fc1734" providerId="LiveId" clId="{4D72C68A-5C06-44EE-8FD0-AAB8EC672380}" dt="2024-05-02T09:07:34.189" v="73" actId="20577"/>
          <ac:spMkLst>
            <pc:docMk/>
            <pc:sldMk cId="2204624860" sldId="314"/>
            <ac:spMk id="161" creationId="{00000000-0000-0000-0000-000000000000}"/>
          </ac:spMkLst>
        </pc:spChg>
      </pc:sldChg>
      <pc:sldChg chg="modSp mod">
        <pc:chgData name="pantelis balaouras" userId="25e8755020fc1734" providerId="LiveId" clId="{4D72C68A-5C06-44EE-8FD0-AAB8EC672380}" dt="2024-05-02T09:06:16.885" v="48"/>
        <pc:sldMkLst>
          <pc:docMk/>
          <pc:sldMk cId="892626417" sldId="315"/>
        </pc:sldMkLst>
        <pc:spChg chg="mod">
          <ac:chgData name="pantelis balaouras" userId="25e8755020fc1734" providerId="LiveId" clId="{4D72C68A-5C06-44EE-8FD0-AAB8EC672380}" dt="2024-05-02T09:06:16.885" v="48"/>
          <ac:spMkLst>
            <pc:docMk/>
            <pc:sldMk cId="892626417" sldId="315"/>
            <ac:spMk id="161" creationId="{1F80D5A9-7860-8BE7-8495-FA5040841AAB}"/>
          </ac:spMkLst>
        </pc:spChg>
      </pc:sldChg>
      <pc:sldChg chg="modSp mod">
        <pc:chgData name="pantelis balaouras" userId="25e8755020fc1734" providerId="LiveId" clId="{4D72C68A-5C06-44EE-8FD0-AAB8EC672380}" dt="2024-05-02T09:06:23.751" v="51" actId="20577"/>
        <pc:sldMkLst>
          <pc:docMk/>
          <pc:sldMk cId="3357072938" sldId="316"/>
        </pc:sldMkLst>
        <pc:spChg chg="mod">
          <ac:chgData name="pantelis balaouras" userId="25e8755020fc1734" providerId="LiveId" clId="{4D72C68A-5C06-44EE-8FD0-AAB8EC672380}" dt="2024-05-02T09:06:23.751" v="51" actId="20577"/>
          <ac:spMkLst>
            <pc:docMk/>
            <pc:sldMk cId="3357072938" sldId="316"/>
            <ac:spMk id="161" creationId="{D9AE2E28-89CA-2932-38E1-C2778999BF07}"/>
          </ac:spMkLst>
        </pc:spChg>
      </pc:sldChg>
      <pc:sldChg chg="modSp mod">
        <pc:chgData name="pantelis balaouras" userId="25e8755020fc1734" providerId="LiveId" clId="{4D72C68A-5C06-44EE-8FD0-AAB8EC672380}" dt="2024-05-02T09:07:59.236" v="77" actId="20577"/>
        <pc:sldMkLst>
          <pc:docMk/>
          <pc:sldMk cId="3273989162" sldId="317"/>
        </pc:sldMkLst>
        <pc:spChg chg="mod">
          <ac:chgData name="pantelis balaouras" userId="25e8755020fc1734" providerId="LiveId" clId="{4D72C68A-5C06-44EE-8FD0-AAB8EC672380}" dt="2024-05-02T09:07:59.236" v="77" actId="20577"/>
          <ac:spMkLst>
            <pc:docMk/>
            <pc:sldMk cId="3273989162" sldId="317"/>
            <ac:spMk id="161" creationId="{00000000-0000-0000-0000-000000000000}"/>
          </ac:spMkLst>
        </pc:spChg>
      </pc:sldChg>
      <pc:sldChg chg="addSp delSp modSp mod">
        <pc:chgData name="pantelis balaouras" userId="25e8755020fc1734" providerId="LiveId" clId="{4D72C68A-5C06-44EE-8FD0-AAB8EC672380}" dt="2024-05-02T09:16:57.070" v="224" actId="1038"/>
        <pc:sldMkLst>
          <pc:docMk/>
          <pc:sldMk cId="2180153893" sldId="328"/>
        </pc:sldMkLst>
        <pc:spChg chg="add del">
          <ac:chgData name="pantelis balaouras" userId="25e8755020fc1734" providerId="LiveId" clId="{4D72C68A-5C06-44EE-8FD0-AAB8EC672380}" dt="2024-05-02T09:15:02.798" v="198" actId="22"/>
          <ac:spMkLst>
            <pc:docMk/>
            <pc:sldMk cId="2180153893" sldId="328"/>
            <ac:spMk id="4" creationId="{B4A6E2E7-97E2-67BB-2F75-77AA63EA0A7C}"/>
          </ac:spMkLst>
        </pc:spChg>
        <pc:spChg chg="add mod">
          <ac:chgData name="pantelis balaouras" userId="25e8755020fc1734" providerId="LiveId" clId="{4D72C68A-5C06-44EE-8FD0-AAB8EC672380}" dt="2024-05-02T09:15:49.423" v="210" actId="1076"/>
          <ac:spMkLst>
            <pc:docMk/>
            <pc:sldMk cId="2180153893" sldId="328"/>
            <ac:spMk id="6" creationId="{39A4762F-4E70-DB2F-5F82-FE913798926B}"/>
          </ac:spMkLst>
        </pc:spChg>
        <pc:spChg chg="mod">
          <ac:chgData name="pantelis balaouras" userId="25e8755020fc1734" providerId="LiveId" clId="{4D72C68A-5C06-44EE-8FD0-AAB8EC672380}" dt="2024-05-02T09:15:33.436" v="205" actId="14100"/>
          <ac:spMkLst>
            <pc:docMk/>
            <pc:sldMk cId="2180153893" sldId="328"/>
            <ac:spMk id="158" creationId="{00000000-0000-0000-0000-000000000000}"/>
          </ac:spMkLst>
        </pc:spChg>
        <pc:spChg chg="mod">
          <ac:chgData name="pantelis balaouras" userId="25e8755020fc1734" providerId="LiveId" clId="{4D72C68A-5C06-44EE-8FD0-AAB8EC672380}" dt="2024-05-02T09:15:54.423" v="211" actId="1076"/>
          <ac:spMkLst>
            <pc:docMk/>
            <pc:sldMk cId="2180153893" sldId="328"/>
            <ac:spMk id="161" creationId="{00000000-0000-0000-0000-000000000000}"/>
          </ac:spMkLst>
        </pc:spChg>
        <pc:picChg chg="add mod">
          <ac:chgData name="pantelis balaouras" userId="25e8755020fc1734" providerId="LiveId" clId="{4D72C68A-5C06-44EE-8FD0-AAB8EC672380}" dt="2024-05-02T09:16:57.070" v="224" actId="1038"/>
          <ac:picMkLst>
            <pc:docMk/>
            <pc:sldMk cId="2180153893" sldId="328"/>
            <ac:picMk id="5" creationId="{447DB8D3-2B50-5CEB-D748-05E0EFFCEFA6}"/>
          </ac:picMkLst>
        </pc:picChg>
        <pc:picChg chg="mod">
          <ac:chgData name="pantelis balaouras" userId="25e8755020fc1734" providerId="LiveId" clId="{4D72C68A-5C06-44EE-8FD0-AAB8EC672380}" dt="2024-05-02T09:14:59.205" v="196" actId="1076"/>
          <ac:picMkLst>
            <pc:docMk/>
            <pc:sldMk cId="2180153893" sldId="328"/>
            <ac:picMk id="14338" creationId="{9BFAF42C-12EE-2642-E093-C5C340E68142}"/>
          </ac:picMkLst>
        </pc:picChg>
      </pc:sldChg>
      <pc:sldChg chg="addSp modSp mod">
        <pc:chgData name="pantelis balaouras" userId="25e8755020fc1734" providerId="LiveId" clId="{4D72C68A-5C06-44EE-8FD0-AAB8EC672380}" dt="2024-05-02T09:17:22.533" v="227" actId="14100"/>
        <pc:sldMkLst>
          <pc:docMk/>
          <pc:sldMk cId="4191199489" sldId="336"/>
        </pc:sldMkLst>
        <pc:spChg chg="add mod">
          <ac:chgData name="pantelis balaouras" userId="25e8755020fc1734" providerId="LiveId" clId="{4D72C68A-5C06-44EE-8FD0-AAB8EC672380}" dt="2024-05-02T09:17:11.439" v="225"/>
          <ac:spMkLst>
            <pc:docMk/>
            <pc:sldMk cId="4191199489" sldId="336"/>
            <ac:spMk id="4" creationId="{2DA25F34-1273-A517-DF0B-A3BCC20D5C93}"/>
          </ac:spMkLst>
        </pc:spChg>
        <pc:spChg chg="mod">
          <ac:chgData name="pantelis balaouras" userId="25e8755020fc1734" providerId="LiveId" clId="{4D72C68A-5C06-44EE-8FD0-AAB8EC672380}" dt="2024-05-02T09:17:22.533" v="227" actId="14100"/>
          <ac:spMkLst>
            <pc:docMk/>
            <pc:sldMk cId="4191199489" sldId="336"/>
            <ac:spMk id="158" creationId="{00000000-0000-0000-0000-000000000000}"/>
          </ac:spMkLst>
        </pc:spChg>
        <pc:spChg chg="mod">
          <ac:chgData name="pantelis balaouras" userId="25e8755020fc1734" providerId="LiveId" clId="{4D72C68A-5C06-44EE-8FD0-AAB8EC672380}" dt="2024-05-02T09:17:16.720" v="226" actId="14100"/>
          <ac:spMkLst>
            <pc:docMk/>
            <pc:sldMk cId="4191199489" sldId="336"/>
            <ac:spMk id="161" creationId="{00000000-0000-0000-0000-000000000000}"/>
          </ac:spMkLst>
        </pc:spChg>
        <pc:picChg chg="add mod">
          <ac:chgData name="pantelis balaouras" userId="25e8755020fc1734" providerId="LiveId" clId="{4D72C68A-5C06-44EE-8FD0-AAB8EC672380}" dt="2024-05-02T09:17:11.439" v="225"/>
          <ac:picMkLst>
            <pc:docMk/>
            <pc:sldMk cId="4191199489" sldId="336"/>
            <ac:picMk id="3" creationId="{AE9B50A9-441A-6758-FEBA-0C242B5AF2FF}"/>
          </ac:picMkLst>
        </pc:picChg>
      </pc:sldChg>
      <pc:sldChg chg="addSp delSp modSp mod modNotesTx">
        <pc:chgData name="pantelis balaouras" userId="25e8755020fc1734" providerId="LiveId" clId="{4D72C68A-5C06-44EE-8FD0-AAB8EC672380}" dt="2024-05-02T09:03:46.127" v="11" actId="14100"/>
        <pc:sldMkLst>
          <pc:docMk/>
          <pc:sldMk cId="2033093179" sldId="420"/>
        </pc:sldMkLst>
        <pc:spChg chg="add mod">
          <ac:chgData name="pantelis balaouras" userId="25e8755020fc1734" providerId="LiveId" clId="{4D72C68A-5C06-44EE-8FD0-AAB8EC672380}" dt="2024-05-02T09:03:41.595" v="10"/>
          <ac:spMkLst>
            <pc:docMk/>
            <pc:sldMk cId="2033093179" sldId="420"/>
            <ac:spMk id="3" creationId="{FC047938-13B5-C8D2-18AA-6F01C2D2402F}"/>
          </ac:spMkLst>
        </pc:spChg>
        <pc:spChg chg="mod">
          <ac:chgData name="pantelis balaouras" userId="25e8755020fc1734" providerId="LiveId" clId="{4D72C68A-5C06-44EE-8FD0-AAB8EC672380}" dt="2024-05-02T09:03:46.127" v="11" actId="14100"/>
          <ac:spMkLst>
            <pc:docMk/>
            <pc:sldMk cId="2033093179" sldId="420"/>
            <ac:spMk id="13" creationId="{ACBE9AD0-B2F0-4ADA-8F10-B83476743F9C}"/>
          </ac:spMkLst>
        </pc:spChg>
        <pc:picChg chg="del">
          <ac:chgData name="pantelis balaouras" userId="25e8755020fc1734" providerId="LiveId" clId="{4D72C68A-5C06-44EE-8FD0-AAB8EC672380}" dt="2024-05-02T09:02:51.316" v="0" actId="478"/>
          <ac:picMkLst>
            <pc:docMk/>
            <pc:sldMk cId="2033093179" sldId="420"/>
            <ac:picMk id="2" creationId="{71758DF5-10E5-26D5-5FE7-B9D4E3788919}"/>
          </ac:picMkLst>
        </pc:picChg>
        <pc:picChg chg="add mod">
          <ac:chgData name="pantelis balaouras" userId="25e8755020fc1734" providerId="LiveId" clId="{4D72C68A-5C06-44EE-8FD0-AAB8EC672380}" dt="2024-05-02T09:03:41.595" v="10"/>
          <ac:picMkLst>
            <pc:docMk/>
            <pc:sldMk cId="2033093179" sldId="420"/>
            <ac:picMk id="4" creationId="{0AA13032-BCB7-8E86-833D-0AA21443C42D}"/>
          </ac:picMkLst>
        </pc:picChg>
      </pc:sldChg>
      <pc:sldChg chg="addSp delSp modSp mod">
        <pc:chgData name="pantelis balaouras" userId="25e8755020fc1734" providerId="LiveId" clId="{4D72C68A-5C06-44EE-8FD0-AAB8EC672380}" dt="2024-05-02T09:16:16.058" v="214"/>
        <pc:sldMkLst>
          <pc:docMk/>
          <pc:sldMk cId="750286666" sldId="438"/>
        </pc:sldMkLst>
        <pc:spChg chg="del">
          <ac:chgData name="pantelis balaouras" userId="25e8755020fc1734" providerId="LiveId" clId="{4D72C68A-5C06-44EE-8FD0-AAB8EC672380}" dt="2024-05-02T09:16:04.267" v="213" actId="478"/>
          <ac:spMkLst>
            <pc:docMk/>
            <pc:sldMk cId="750286666" sldId="438"/>
            <ac:spMk id="3" creationId="{17E4B6F4-910A-465B-8D37-FDAFB8260467}"/>
          </ac:spMkLst>
        </pc:spChg>
        <pc:spChg chg="add mod">
          <ac:chgData name="pantelis balaouras" userId="25e8755020fc1734" providerId="LiveId" clId="{4D72C68A-5C06-44EE-8FD0-AAB8EC672380}" dt="2024-05-02T09:16:16.058" v="214"/>
          <ac:spMkLst>
            <pc:docMk/>
            <pc:sldMk cId="750286666" sldId="438"/>
            <ac:spMk id="8" creationId="{8C48C2B9-C6D5-784A-C334-6A896AAA25D2}"/>
          </ac:spMkLst>
        </pc:spChg>
        <pc:picChg chg="del">
          <ac:chgData name="pantelis balaouras" userId="25e8755020fc1734" providerId="LiveId" clId="{4D72C68A-5C06-44EE-8FD0-AAB8EC672380}" dt="2024-05-02T09:16:02.595" v="212" actId="478"/>
          <ac:picMkLst>
            <pc:docMk/>
            <pc:sldMk cId="750286666" sldId="438"/>
            <ac:picMk id="2" creationId="{932E6542-705E-5980-67AD-E720FB5761A6}"/>
          </ac:picMkLst>
        </pc:picChg>
        <pc:picChg chg="add mod">
          <ac:chgData name="pantelis balaouras" userId="25e8755020fc1734" providerId="LiveId" clId="{4D72C68A-5C06-44EE-8FD0-AAB8EC672380}" dt="2024-05-02T09:16:16.058" v="214"/>
          <ac:picMkLst>
            <pc:docMk/>
            <pc:sldMk cId="750286666" sldId="438"/>
            <ac:picMk id="7" creationId="{328F03DC-2BED-E01F-151D-A9D4E0264315}"/>
          </ac:picMkLst>
        </pc:picChg>
      </pc:sldChg>
      <pc:sldChg chg="addSp delSp modSp mod">
        <pc:chgData name="pantelis balaouras" userId="25e8755020fc1734" providerId="LiveId" clId="{4D72C68A-5C06-44EE-8FD0-AAB8EC672380}" dt="2024-05-02T09:03:22.439" v="9" actId="14100"/>
        <pc:sldMkLst>
          <pc:docMk/>
          <pc:sldMk cId="2585051265" sldId="535"/>
        </pc:sldMkLst>
        <pc:spChg chg="del">
          <ac:chgData name="pantelis balaouras" userId="25e8755020fc1734" providerId="LiveId" clId="{4D72C68A-5C06-44EE-8FD0-AAB8EC672380}" dt="2024-05-02T09:03:02.955" v="3" actId="478"/>
          <ac:spMkLst>
            <pc:docMk/>
            <pc:sldMk cId="2585051265" sldId="535"/>
            <ac:spMk id="3" creationId="{4A1A03FD-DBE8-88F4-1AA3-88B814677301}"/>
          </ac:spMkLst>
        </pc:spChg>
        <pc:spChg chg="add del">
          <ac:chgData name="pantelis balaouras" userId="25e8755020fc1734" providerId="LiveId" clId="{4D72C68A-5C06-44EE-8FD0-AAB8EC672380}" dt="2024-05-02T09:03:10.889" v="5" actId="22"/>
          <ac:spMkLst>
            <pc:docMk/>
            <pc:sldMk cId="2585051265" sldId="535"/>
            <ac:spMk id="6" creationId="{A2EF53AC-4019-A1A2-688B-6A523F9CAB90}"/>
          </ac:spMkLst>
        </pc:spChg>
        <pc:spChg chg="add mod">
          <ac:chgData name="pantelis balaouras" userId="25e8755020fc1734" providerId="LiveId" clId="{4D72C68A-5C06-44EE-8FD0-AAB8EC672380}" dt="2024-05-02T09:03:14.767" v="6"/>
          <ac:spMkLst>
            <pc:docMk/>
            <pc:sldMk cId="2585051265" sldId="535"/>
            <ac:spMk id="7" creationId="{FBEEFD62-2ADD-0404-DE06-44AEC71F8D13}"/>
          </ac:spMkLst>
        </pc:spChg>
        <pc:spChg chg="mod">
          <ac:chgData name="pantelis balaouras" userId="25e8755020fc1734" providerId="LiveId" clId="{4D72C68A-5C06-44EE-8FD0-AAB8EC672380}" dt="2024-05-02T09:03:22.439" v="9" actId="14100"/>
          <ac:spMkLst>
            <pc:docMk/>
            <pc:sldMk cId="2585051265" sldId="535"/>
            <ac:spMk id="13" creationId="{ACBE9AD0-B2F0-4ADA-8F10-B83476743F9C}"/>
          </ac:spMkLst>
        </pc:spChg>
        <pc:picChg chg="del">
          <ac:chgData name="pantelis balaouras" userId="25e8755020fc1734" providerId="LiveId" clId="{4D72C68A-5C06-44EE-8FD0-AAB8EC672380}" dt="2024-05-02T09:02:58.275" v="2" actId="478"/>
          <ac:picMkLst>
            <pc:docMk/>
            <pc:sldMk cId="2585051265" sldId="535"/>
            <ac:picMk id="2" creationId="{7F194105-A616-1811-CCD2-0261AE6759AF}"/>
          </ac:picMkLst>
        </pc:picChg>
        <pc:picChg chg="add mod">
          <ac:chgData name="pantelis balaouras" userId="25e8755020fc1734" providerId="LiveId" clId="{4D72C68A-5C06-44EE-8FD0-AAB8EC672380}" dt="2024-05-02T09:03:14.767" v="6"/>
          <ac:picMkLst>
            <pc:docMk/>
            <pc:sldMk cId="2585051265" sldId="535"/>
            <ac:picMk id="8" creationId="{C4908172-79D3-9DCE-DFB0-4E5663BEC42A}"/>
          </ac:picMkLst>
        </pc:picChg>
      </pc:sldChg>
      <pc:sldChg chg="modSp mod">
        <pc:chgData name="pantelis balaouras" userId="25e8755020fc1734" providerId="LiveId" clId="{4D72C68A-5C06-44EE-8FD0-AAB8EC672380}" dt="2024-05-02T09:04:43.033" v="21" actId="20577"/>
        <pc:sldMkLst>
          <pc:docMk/>
          <pc:sldMk cId="3065163297" sldId="548"/>
        </pc:sldMkLst>
        <pc:spChg chg="mod">
          <ac:chgData name="pantelis balaouras" userId="25e8755020fc1734" providerId="LiveId" clId="{4D72C68A-5C06-44EE-8FD0-AAB8EC672380}" dt="2024-05-02T09:04:25.654" v="16" actId="14100"/>
          <ac:spMkLst>
            <pc:docMk/>
            <pc:sldMk cId="3065163297" sldId="548"/>
            <ac:spMk id="3" creationId="{33AA60D3-D4A1-8338-EF15-941A044B8A2C}"/>
          </ac:spMkLst>
        </pc:spChg>
        <pc:spChg chg="mod">
          <ac:chgData name="pantelis balaouras" userId="25e8755020fc1734" providerId="LiveId" clId="{4D72C68A-5C06-44EE-8FD0-AAB8EC672380}" dt="2024-05-02T09:04:43.033" v="21" actId="20577"/>
          <ac:spMkLst>
            <pc:docMk/>
            <pc:sldMk cId="3065163297" sldId="548"/>
            <ac:spMk id="4" creationId="{72E2623F-965A-BCFB-C4FD-E0E0A46EA10B}"/>
          </ac:spMkLst>
        </pc:spChg>
        <pc:picChg chg="mod">
          <ac:chgData name="pantelis balaouras" userId="25e8755020fc1734" providerId="LiveId" clId="{4D72C68A-5C06-44EE-8FD0-AAB8EC672380}" dt="2024-05-02T09:04:19.513" v="15" actId="14100"/>
          <ac:picMkLst>
            <pc:docMk/>
            <pc:sldMk cId="3065163297" sldId="548"/>
            <ac:picMk id="5" creationId="{C8605396-06DB-5F85-1C13-3127709138F6}"/>
          </ac:picMkLst>
        </pc:picChg>
      </pc:sldChg>
      <pc:sldChg chg="addSp delSp modSp mod">
        <pc:chgData name="pantelis balaouras" userId="25e8755020fc1734" providerId="LiveId" clId="{4D72C68A-5C06-44EE-8FD0-AAB8EC672380}" dt="2024-05-02T09:05:15.907" v="31" actId="167"/>
        <pc:sldMkLst>
          <pc:docMk/>
          <pc:sldMk cId="2891607239" sldId="554"/>
        </pc:sldMkLst>
        <pc:spChg chg="del">
          <ac:chgData name="pantelis balaouras" userId="25e8755020fc1734" providerId="LiveId" clId="{4D72C68A-5C06-44EE-8FD0-AAB8EC672380}" dt="2024-05-02T09:05:09.939" v="29" actId="478"/>
          <ac:spMkLst>
            <pc:docMk/>
            <pc:sldMk cId="2891607239" sldId="554"/>
            <ac:spMk id="3" creationId="{17E4B6F4-910A-465B-8D37-FDAFB8260467}"/>
          </ac:spMkLst>
        </pc:spChg>
        <pc:spChg chg="add mod">
          <ac:chgData name="pantelis balaouras" userId="25e8755020fc1734" providerId="LiveId" clId="{4D72C68A-5C06-44EE-8FD0-AAB8EC672380}" dt="2024-05-02T09:05:15.907" v="31" actId="167"/>
          <ac:spMkLst>
            <pc:docMk/>
            <pc:sldMk cId="2891607239" sldId="554"/>
            <ac:spMk id="8" creationId="{71DBBF38-64B0-3E19-7BB0-538A2C1A8E2F}"/>
          </ac:spMkLst>
        </pc:spChg>
        <pc:picChg chg="del">
          <ac:chgData name="pantelis balaouras" userId="25e8755020fc1734" providerId="LiveId" clId="{4D72C68A-5C06-44EE-8FD0-AAB8EC672380}" dt="2024-05-02T09:05:05.976" v="28" actId="478"/>
          <ac:picMkLst>
            <pc:docMk/>
            <pc:sldMk cId="2891607239" sldId="554"/>
            <ac:picMk id="2" creationId="{932E6542-705E-5980-67AD-E720FB5761A6}"/>
          </ac:picMkLst>
        </pc:picChg>
        <pc:picChg chg="add mod">
          <ac:chgData name="pantelis balaouras" userId="25e8755020fc1734" providerId="LiveId" clId="{4D72C68A-5C06-44EE-8FD0-AAB8EC672380}" dt="2024-05-02T09:05:15.907" v="31" actId="167"/>
          <ac:picMkLst>
            <pc:docMk/>
            <pc:sldMk cId="2891607239" sldId="554"/>
            <ac:picMk id="7" creationId="{3FB4438D-8664-D9CA-AD24-B90122ADBD04}"/>
          </ac:picMkLst>
        </pc:picChg>
      </pc:sldChg>
      <pc:sldChg chg="modSp mod">
        <pc:chgData name="pantelis balaouras" userId="25e8755020fc1734" providerId="LiveId" clId="{4D72C68A-5C06-44EE-8FD0-AAB8EC672380}" dt="2024-05-02T09:06:42.761" v="54"/>
        <pc:sldMkLst>
          <pc:docMk/>
          <pc:sldMk cId="465020234" sldId="555"/>
        </pc:sldMkLst>
        <pc:spChg chg="mod">
          <ac:chgData name="pantelis balaouras" userId="25e8755020fc1734" providerId="LiveId" clId="{4D72C68A-5C06-44EE-8FD0-AAB8EC672380}" dt="2024-05-02T09:06:42.761" v="54"/>
          <ac:spMkLst>
            <pc:docMk/>
            <pc:sldMk cId="465020234" sldId="555"/>
            <ac:spMk id="161" creationId="{7DA3FBEA-D17C-EE77-FA4C-A21887DC0332}"/>
          </ac:spMkLst>
        </pc:spChg>
      </pc:sldChg>
      <pc:sldChg chg="modSp mod">
        <pc:chgData name="pantelis balaouras" userId="25e8755020fc1734" providerId="LiveId" clId="{4D72C68A-5C06-44EE-8FD0-AAB8EC672380}" dt="2024-05-02T09:12:38.897" v="155"/>
        <pc:sldMkLst>
          <pc:docMk/>
          <pc:sldMk cId="760890712" sldId="565"/>
        </pc:sldMkLst>
        <pc:spChg chg="mod">
          <ac:chgData name="pantelis balaouras" userId="25e8755020fc1734" providerId="LiveId" clId="{4D72C68A-5C06-44EE-8FD0-AAB8EC672380}" dt="2024-05-02T09:12:38.897" v="155"/>
          <ac:spMkLst>
            <pc:docMk/>
            <pc:sldMk cId="760890712" sldId="565"/>
            <ac:spMk id="161" creationId="{00000000-0000-0000-0000-000000000000}"/>
          </ac:spMkLst>
        </pc:spChg>
      </pc:sldChg>
      <pc:sldChg chg="modSp mod">
        <pc:chgData name="pantelis balaouras" userId="25e8755020fc1734" providerId="LiveId" clId="{4D72C68A-5C06-44EE-8FD0-AAB8EC672380}" dt="2024-05-02T09:12:45.908" v="159" actId="20577"/>
        <pc:sldMkLst>
          <pc:docMk/>
          <pc:sldMk cId="3342627068" sldId="568"/>
        </pc:sldMkLst>
        <pc:spChg chg="mod">
          <ac:chgData name="pantelis balaouras" userId="25e8755020fc1734" providerId="LiveId" clId="{4D72C68A-5C06-44EE-8FD0-AAB8EC672380}" dt="2024-05-02T09:12:45.908" v="159" actId="20577"/>
          <ac:spMkLst>
            <pc:docMk/>
            <pc:sldMk cId="3342627068" sldId="568"/>
            <ac:spMk id="161" creationId="{00000000-0000-0000-0000-000000000000}"/>
          </ac:spMkLst>
        </pc:spChg>
      </pc:sldChg>
      <pc:sldChg chg="modSp mod">
        <pc:chgData name="pantelis balaouras" userId="25e8755020fc1734" providerId="LiveId" clId="{4D72C68A-5C06-44EE-8FD0-AAB8EC672380}" dt="2024-05-02T09:09:58.390" v="105"/>
        <pc:sldMkLst>
          <pc:docMk/>
          <pc:sldMk cId="3083838701" sldId="572"/>
        </pc:sldMkLst>
        <pc:spChg chg="mod">
          <ac:chgData name="pantelis balaouras" userId="25e8755020fc1734" providerId="LiveId" clId="{4D72C68A-5C06-44EE-8FD0-AAB8EC672380}" dt="2024-05-02T09:09:58.390" v="105"/>
          <ac:spMkLst>
            <pc:docMk/>
            <pc:sldMk cId="3083838701" sldId="572"/>
            <ac:spMk id="161" creationId="{7DA3FBEA-D17C-EE77-FA4C-A21887DC0332}"/>
          </ac:spMkLst>
        </pc:spChg>
      </pc:sldChg>
      <pc:sldChg chg="modSp mod">
        <pc:chgData name="pantelis balaouras" userId="25e8755020fc1734" providerId="LiveId" clId="{4D72C68A-5C06-44EE-8FD0-AAB8EC672380}" dt="2024-05-02T09:10:11.598" v="113" actId="20577"/>
        <pc:sldMkLst>
          <pc:docMk/>
          <pc:sldMk cId="1221083061" sldId="573"/>
        </pc:sldMkLst>
        <pc:spChg chg="mod">
          <ac:chgData name="pantelis balaouras" userId="25e8755020fc1734" providerId="LiveId" clId="{4D72C68A-5C06-44EE-8FD0-AAB8EC672380}" dt="2024-05-02T09:10:11.598" v="113" actId="20577"/>
          <ac:spMkLst>
            <pc:docMk/>
            <pc:sldMk cId="1221083061" sldId="573"/>
            <ac:spMk id="161" creationId="{7DA3FBEA-D17C-EE77-FA4C-A21887DC0332}"/>
          </ac:spMkLst>
        </pc:spChg>
      </pc:sldChg>
      <pc:sldChg chg="modSp mod">
        <pc:chgData name="pantelis balaouras" userId="25e8755020fc1734" providerId="LiveId" clId="{4D72C68A-5C06-44EE-8FD0-AAB8EC672380}" dt="2024-05-02T09:10:40.267" v="123" actId="20577"/>
        <pc:sldMkLst>
          <pc:docMk/>
          <pc:sldMk cId="1808247985" sldId="574"/>
        </pc:sldMkLst>
        <pc:spChg chg="mod">
          <ac:chgData name="pantelis balaouras" userId="25e8755020fc1734" providerId="LiveId" clId="{4D72C68A-5C06-44EE-8FD0-AAB8EC672380}" dt="2024-05-02T09:10:40.267" v="123" actId="20577"/>
          <ac:spMkLst>
            <pc:docMk/>
            <pc:sldMk cId="1808247985" sldId="574"/>
            <ac:spMk id="161" creationId="{00000000-0000-0000-0000-000000000000}"/>
          </ac:spMkLst>
        </pc:spChg>
      </pc:sldChg>
      <pc:sldChg chg="modSp mod">
        <pc:chgData name="pantelis balaouras" userId="25e8755020fc1734" providerId="LiveId" clId="{4D72C68A-5C06-44EE-8FD0-AAB8EC672380}" dt="2024-05-02T09:10:48.549" v="127" actId="6549"/>
        <pc:sldMkLst>
          <pc:docMk/>
          <pc:sldMk cId="3883200930" sldId="575"/>
        </pc:sldMkLst>
        <pc:spChg chg="mod">
          <ac:chgData name="pantelis balaouras" userId="25e8755020fc1734" providerId="LiveId" clId="{4D72C68A-5C06-44EE-8FD0-AAB8EC672380}" dt="2024-05-02T09:10:48.549" v="127" actId="6549"/>
          <ac:spMkLst>
            <pc:docMk/>
            <pc:sldMk cId="3883200930" sldId="575"/>
            <ac:spMk id="161" creationId="{00000000-0000-0000-0000-000000000000}"/>
          </ac:spMkLst>
        </pc:spChg>
      </pc:sldChg>
      <pc:sldChg chg="modSp mod">
        <pc:chgData name="pantelis balaouras" userId="25e8755020fc1734" providerId="LiveId" clId="{4D72C68A-5C06-44EE-8FD0-AAB8EC672380}" dt="2024-05-02T09:11:15.687" v="131"/>
        <pc:sldMkLst>
          <pc:docMk/>
          <pc:sldMk cId="1801716676" sldId="576"/>
        </pc:sldMkLst>
        <pc:spChg chg="mod">
          <ac:chgData name="pantelis balaouras" userId="25e8755020fc1734" providerId="LiveId" clId="{4D72C68A-5C06-44EE-8FD0-AAB8EC672380}" dt="2024-05-02T09:11:12.603" v="129" actId="1076"/>
          <ac:spMkLst>
            <pc:docMk/>
            <pc:sldMk cId="1801716676" sldId="576"/>
            <ac:spMk id="160" creationId="{00000000-0000-0000-0000-000000000000}"/>
          </ac:spMkLst>
        </pc:spChg>
        <pc:spChg chg="mod">
          <ac:chgData name="pantelis balaouras" userId="25e8755020fc1734" providerId="LiveId" clId="{4D72C68A-5C06-44EE-8FD0-AAB8EC672380}" dt="2024-05-02T09:11:15.687" v="131"/>
          <ac:spMkLst>
            <pc:docMk/>
            <pc:sldMk cId="1801716676" sldId="576"/>
            <ac:spMk id="161" creationId="{00000000-0000-0000-0000-000000000000}"/>
          </ac:spMkLst>
        </pc:spChg>
        <pc:picChg chg="mod">
          <ac:chgData name="pantelis balaouras" userId="25e8755020fc1734" providerId="LiveId" clId="{4D72C68A-5C06-44EE-8FD0-AAB8EC672380}" dt="2024-05-02T09:11:09.001" v="128" actId="1076"/>
          <ac:picMkLst>
            <pc:docMk/>
            <pc:sldMk cId="1801716676" sldId="576"/>
            <ac:picMk id="9220" creationId="{F2F0A202-559E-67E8-ADA7-3EB0CB10F406}"/>
          </ac:picMkLst>
        </pc:picChg>
      </pc:sldChg>
      <pc:sldChg chg="modSp mod">
        <pc:chgData name="pantelis balaouras" userId="25e8755020fc1734" providerId="LiveId" clId="{4D72C68A-5C06-44EE-8FD0-AAB8EC672380}" dt="2024-05-02T09:11:32.804" v="137"/>
        <pc:sldMkLst>
          <pc:docMk/>
          <pc:sldMk cId="3504187963" sldId="577"/>
        </pc:sldMkLst>
        <pc:spChg chg="mod">
          <ac:chgData name="pantelis balaouras" userId="25e8755020fc1734" providerId="LiveId" clId="{4D72C68A-5C06-44EE-8FD0-AAB8EC672380}" dt="2024-05-02T09:11:32.804" v="137"/>
          <ac:spMkLst>
            <pc:docMk/>
            <pc:sldMk cId="3504187963" sldId="577"/>
            <ac:spMk id="161" creationId="{00000000-0000-0000-0000-000000000000}"/>
          </ac:spMkLst>
        </pc:spChg>
      </pc:sldChg>
      <pc:sldChg chg="modSp mod">
        <pc:chgData name="pantelis balaouras" userId="25e8755020fc1734" providerId="LiveId" clId="{4D72C68A-5C06-44EE-8FD0-AAB8EC672380}" dt="2024-05-02T09:11:39.548" v="141" actId="20577"/>
        <pc:sldMkLst>
          <pc:docMk/>
          <pc:sldMk cId="3495584768" sldId="578"/>
        </pc:sldMkLst>
        <pc:spChg chg="mod">
          <ac:chgData name="pantelis balaouras" userId="25e8755020fc1734" providerId="LiveId" clId="{4D72C68A-5C06-44EE-8FD0-AAB8EC672380}" dt="2024-05-02T09:11:39.548" v="141" actId="20577"/>
          <ac:spMkLst>
            <pc:docMk/>
            <pc:sldMk cId="3495584768" sldId="578"/>
            <ac:spMk id="161" creationId="{00000000-0000-0000-0000-000000000000}"/>
          </ac:spMkLst>
        </pc:spChg>
      </pc:sldChg>
      <pc:sldChg chg="modSp mod">
        <pc:chgData name="pantelis balaouras" userId="25e8755020fc1734" providerId="LiveId" clId="{4D72C68A-5C06-44EE-8FD0-AAB8EC672380}" dt="2024-05-02T09:12:26.408" v="153" actId="27636"/>
        <pc:sldMkLst>
          <pc:docMk/>
          <pc:sldMk cId="2484969882" sldId="586"/>
        </pc:sldMkLst>
        <pc:spChg chg="mod">
          <ac:chgData name="pantelis balaouras" userId="25e8755020fc1734" providerId="LiveId" clId="{4D72C68A-5C06-44EE-8FD0-AAB8EC672380}" dt="2024-05-02T09:12:26.408" v="153" actId="27636"/>
          <ac:spMkLst>
            <pc:docMk/>
            <pc:sldMk cId="2484969882" sldId="586"/>
            <ac:spMk id="4" creationId="{4E7C4024-7F07-6489-7442-52FC1A6A9DAD}"/>
          </ac:spMkLst>
        </pc:spChg>
      </pc:sldChg>
      <pc:sldChg chg="modSp mod">
        <pc:chgData name="pantelis balaouras" userId="25e8755020fc1734" providerId="LiveId" clId="{4D72C68A-5C06-44EE-8FD0-AAB8EC672380}" dt="2024-05-02T09:13:15.787" v="167" actId="6549"/>
        <pc:sldMkLst>
          <pc:docMk/>
          <pc:sldMk cId="0" sldId="594"/>
        </pc:sldMkLst>
        <pc:spChg chg="mod">
          <ac:chgData name="pantelis balaouras" userId="25e8755020fc1734" providerId="LiveId" clId="{4D72C68A-5C06-44EE-8FD0-AAB8EC672380}" dt="2024-05-02T09:13:15.787" v="167" actId="6549"/>
          <ac:spMkLst>
            <pc:docMk/>
            <pc:sldMk cId="0" sldId="594"/>
            <ac:spMk id="95" creationId="{00000000-0000-0000-0000-000000000000}"/>
          </ac:spMkLst>
        </pc:spChg>
      </pc:sldChg>
      <pc:sldChg chg="modSp mod">
        <pc:chgData name="pantelis balaouras" userId="25e8755020fc1734" providerId="LiveId" clId="{4D72C68A-5C06-44EE-8FD0-AAB8EC672380}" dt="2024-05-02T09:13:32.830" v="175" actId="20577"/>
        <pc:sldMkLst>
          <pc:docMk/>
          <pc:sldMk cId="0" sldId="595"/>
        </pc:sldMkLst>
        <pc:spChg chg="mod">
          <ac:chgData name="pantelis balaouras" userId="25e8755020fc1734" providerId="LiveId" clId="{4D72C68A-5C06-44EE-8FD0-AAB8EC672380}" dt="2024-05-02T09:13:32.830" v="175" actId="20577"/>
          <ac:spMkLst>
            <pc:docMk/>
            <pc:sldMk cId="0" sldId="595"/>
            <ac:spMk id="104" creationId="{00000000-0000-0000-0000-000000000000}"/>
          </ac:spMkLst>
        </pc:spChg>
      </pc:sldChg>
      <pc:sldChg chg="modSp mod">
        <pc:chgData name="pantelis balaouras" userId="25e8755020fc1734" providerId="LiveId" clId="{4D72C68A-5C06-44EE-8FD0-AAB8EC672380}" dt="2024-05-02T09:13:25.689" v="171" actId="20577"/>
        <pc:sldMkLst>
          <pc:docMk/>
          <pc:sldMk cId="4238661790" sldId="596"/>
        </pc:sldMkLst>
        <pc:spChg chg="mod">
          <ac:chgData name="pantelis balaouras" userId="25e8755020fc1734" providerId="LiveId" clId="{4D72C68A-5C06-44EE-8FD0-AAB8EC672380}" dt="2024-05-02T09:13:25.689" v="171" actId="20577"/>
          <ac:spMkLst>
            <pc:docMk/>
            <pc:sldMk cId="4238661790" sldId="596"/>
            <ac:spMk id="95" creationId="{00000000-0000-0000-0000-000000000000}"/>
          </ac:spMkLst>
        </pc:spChg>
      </pc:sldChg>
      <pc:sldChg chg="modSp mod">
        <pc:chgData name="pantelis balaouras" userId="25e8755020fc1734" providerId="LiveId" clId="{4D72C68A-5C06-44EE-8FD0-AAB8EC672380}" dt="2024-05-02T09:14:22.955" v="192" actId="20577"/>
        <pc:sldMkLst>
          <pc:docMk/>
          <pc:sldMk cId="2869328772" sldId="597"/>
        </pc:sldMkLst>
        <pc:spChg chg="mod">
          <ac:chgData name="pantelis balaouras" userId="25e8755020fc1734" providerId="LiveId" clId="{4D72C68A-5C06-44EE-8FD0-AAB8EC672380}" dt="2024-05-02T09:14:22.955" v="192" actId="20577"/>
          <ac:spMkLst>
            <pc:docMk/>
            <pc:sldMk cId="2869328772" sldId="597"/>
            <ac:spMk id="122" creationId="{00000000-0000-0000-0000-000000000000}"/>
          </ac:spMkLst>
        </pc:spChg>
      </pc:sldChg>
      <pc:sldChg chg="modSp mod modClrScheme chgLayout">
        <pc:chgData name="pantelis balaouras" userId="25e8755020fc1734" providerId="LiveId" clId="{4D72C68A-5C06-44EE-8FD0-AAB8EC672380}" dt="2024-05-02T09:08:38.383" v="84" actId="14100"/>
        <pc:sldMkLst>
          <pc:docMk/>
          <pc:sldMk cId="0" sldId="598"/>
        </pc:sldMkLst>
        <pc:spChg chg="mod ord">
          <ac:chgData name="pantelis balaouras" userId="25e8755020fc1734" providerId="LiveId" clId="{4D72C68A-5C06-44EE-8FD0-AAB8EC672380}" dt="2024-05-02T09:08:32.684" v="83" actId="20577"/>
          <ac:spMkLst>
            <pc:docMk/>
            <pc:sldMk cId="0" sldId="598"/>
            <ac:spMk id="131" creationId="{00000000-0000-0000-0000-000000000000}"/>
          </ac:spMkLst>
        </pc:spChg>
        <pc:spChg chg="mod ord">
          <ac:chgData name="pantelis balaouras" userId="25e8755020fc1734" providerId="LiveId" clId="{4D72C68A-5C06-44EE-8FD0-AAB8EC672380}" dt="2024-05-02T09:08:38.383" v="84" actId="14100"/>
          <ac:spMkLst>
            <pc:docMk/>
            <pc:sldMk cId="0" sldId="598"/>
            <ac:spMk id="132" creationId="{00000000-0000-0000-0000-000000000000}"/>
          </ac:spMkLst>
        </pc:spChg>
      </pc:sldChg>
      <pc:sldChg chg="modSp mod">
        <pc:chgData name="pantelis balaouras" userId="25e8755020fc1734" providerId="LiveId" clId="{4D72C68A-5C06-44EE-8FD0-AAB8EC672380}" dt="2024-05-02T09:08:55.814" v="88" actId="20577"/>
        <pc:sldMkLst>
          <pc:docMk/>
          <pc:sldMk cId="0" sldId="599"/>
        </pc:sldMkLst>
        <pc:spChg chg="mod">
          <ac:chgData name="pantelis balaouras" userId="25e8755020fc1734" providerId="LiveId" clId="{4D72C68A-5C06-44EE-8FD0-AAB8EC672380}" dt="2024-05-02T09:08:55.814" v="88" actId="20577"/>
          <ac:spMkLst>
            <pc:docMk/>
            <pc:sldMk cId="0" sldId="599"/>
            <ac:spMk id="144" creationId="{00000000-0000-0000-0000-000000000000}"/>
          </ac:spMkLst>
        </pc:spChg>
      </pc:sldChg>
      <pc:sldChg chg="modSp mod">
        <pc:chgData name="pantelis balaouras" userId="25e8755020fc1734" providerId="LiveId" clId="{4D72C68A-5C06-44EE-8FD0-AAB8EC672380}" dt="2024-05-02T09:09:07.845" v="90"/>
        <pc:sldMkLst>
          <pc:docMk/>
          <pc:sldMk cId="0" sldId="600"/>
        </pc:sldMkLst>
        <pc:spChg chg="mod">
          <ac:chgData name="pantelis balaouras" userId="25e8755020fc1734" providerId="LiveId" clId="{4D72C68A-5C06-44EE-8FD0-AAB8EC672380}" dt="2024-05-02T09:09:07.845" v="90"/>
          <ac:spMkLst>
            <pc:docMk/>
            <pc:sldMk cId="0" sldId="600"/>
            <ac:spMk id="156" creationId="{00000000-0000-0000-0000-000000000000}"/>
          </ac:spMkLst>
        </pc:spChg>
      </pc:sldChg>
      <pc:sldChg chg="modSp mod">
        <pc:chgData name="pantelis balaouras" userId="25e8755020fc1734" providerId="LiveId" clId="{4D72C68A-5C06-44EE-8FD0-AAB8EC672380}" dt="2024-05-02T09:09:16.267" v="94" actId="20577"/>
        <pc:sldMkLst>
          <pc:docMk/>
          <pc:sldMk cId="0" sldId="601"/>
        </pc:sldMkLst>
        <pc:spChg chg="mod">
          <ac:chgData name="pantelis balaouras" userId="25e8755020fc1734" providerId="LiveId" clId="{4D72C68A-5C06-44EE-8FD0-AAB8EC672380}" dt="2024-05-02T09:09:16.267" v="94" actId="20577"/>
          <ac:spMkLst>
            <pc:docMk/>
            <pc:sldMk cId="0" sldId="601"/>
            <ac:spMk id="168" creationId="{00000000-0000-0000-0000-000000000000}"/>
          </ac:spMkLst>
        </pc:spChg>
      </pc:sldChg>
      <pc:sldChg chg="modSp mod">
        <pc:chgData name="pantelis balaouras" userId="25e8755020fc1734" providerId="LiveId" clId="{4D72C68A-5C06-44EE-8FD0-AAB8EC672380}" dt="2024-05-02T09:09:25.861" v="96"/>
        <pc:sldMkLst>
          <pc:docMk/>
          <pc:sldMk cId="0" sldId="602"/>
        </pc:sldMkLst>
        <pc:spChg chg="mod">
          <ac:chgData name="pantelis balaouras" userId="25e8755020fc1734" providerId="LiveId" clId="{4D72C68A-5C06-44EE-8FD0-AAB8EC672380}" dt="2024-05-02T09:09:25.861" v="96"/>
          <ac:spMkLst>
            <pc:docMk/>
            <pc:sldMk cId="0" sldId="602"/>
            <ac:spMk id="180" creationId="{00000000-0000-0000-0000-000000000000}"/>
          </ac:spMkLst>
        </pc:spChg>
      </pc:sldChg>
      <pc:sldChg chg="modSp mod">
        <pc:chgData name="pantelis balaouras" userId="25e8755020fc1734" providerId="LiveId" clId="{4D72C68A-5C06-44EE-8FD0-AAB8EC672380}" dt="2024-05-02T09:09:48.765" v="103" actId="1076"/>
        <pc:sldMkLst>
          <pc:docMk/>
          <pc:sldMk cId="0" sldId="603"/>
        </pc:sldMkLst>
        <pc:spChg chg="mod">
          <ac:chgData name="pantelis balaouras" userId="25e8755020fc1734" providerId="LiveId" clId="{4D72C68A-5C06-44EE-8FD0-AAB8EC672380}" dt="2024-05-02T09:09:33.314" v="100" actId="20577"/>
          <ac:spMkLst>
            <pc:docMk/>
            <pc:sldMk cId="0" sldId="603"/>
            <ac:spMk id="192" creationId="{00000000-0000-0000-0000-000000000000}"/>
          </ac:spMkLst>
        </pc:spChg>
        <pc:spChg chg="mod">
          <ac:chgData name="pantelis balaouras" userId="25e8755020fc1734" providerId="LiveId" clId="{4D72C68A-5C06-44EE-8FD0-AAB8EC672380}" dt="2024-05-02T09:09:46.066" v="102" actId="14100"/>
          <ac:spMkLst>
            <pc:docMk/>
            <pc:sldMk cId="0" sldId="603"/>
            <ac:spMk id="193" creationId="{00000000-0000-0000-0000-000000000000}"/>
          </ac:spMkLst>
        </pc:spChg>
        <pc:picChg chg="mod">
          <ac:chgData name="pantelis balaouras" userId="25e8755020fc1734" providerId="LiveId" clId="{4D72C68A-5C06-44EE-8FD0-AAB8EC672380}" dt="2024-05-02T09:09:48.765" v="103" actId="1076"/>
          <ac:picMkLst>
            <pc:docMk/>
            <pc:sldMk cId="0" sldId="603"/>
            <ac:picMk id="2050" creationId="{C4F6EACF-B96B-F3D8-2683-BD97D8CDC502}"/>
          </ac:picMkLst>
        </pc:picChg>
      </pc:sldChg>
      <pc:sldChg chg="modSp mod">
        <pc:chgData name="pantelis balaouras" userId="25e8755020fc1734" providerId="LiveId" clId="{4D72C68A-5C06-44EE-8FD0-AAB8EC672380}" dt="2024-05-02T09:10:04.751" v="109" actId="20577"/>
        <pc:sldMkLst>
          <pc:docMk/>
          <pc:sldMk cId="2052354178" sldId="604"/>
        </pc:sldMkLst>
        <pc:spChg chg="mod">
          <ac:chgData name="pantelis balaouras" userId="25e8755020fc1734" providerId="LiveId" clId="{4D72C68A-5C06-44EE-8FD0-AAB8EC672380}" dt="2024-05-02T09:10:04.751" v="109" actId="20577"/>
          <ac:spMkLst>
            <pc:docMk/>
            <pc:sldMk cId="2052354178" sldId="604"/>
            <ac:spMk id="161" creationId="{7DA3FBEA-D17C-EE77-FA4C-A21887DC0332}"/>
          </ac:spMkLst>
        </pc:spChg>
      </pc:sldChg>
      <pc:sldChg chg="modSp mod">
        <pc:chgData name="pantelis balaouras" userId="25e8755020fc1734" providerId="LiveId" clId="{4D72C68A-5C06-44EE-8FD0-AAB8EC672380}" dt="2024-05-02T09:10:18.345" v="117" actId="20577"/>
        <pc:sldMkLst>
          <pc:docMk/>
          <pc:sldMk cId="1353694514" sldId="612"/>
        </pc:sldMkLst>
        <pc:spChg chg="mod">
          <ac:chgData name="pantelis balaouras" userId="25e8755020fc1734" providerId="LiveId" clId="{4D72C68A-5C06-44EE-8FD0-AAB8EC672380}" dt="2024-05-02T09:10:18.345" v="117" actId="20577"/>
          <ac:spMkLst>
            <pc:docMk/>
            <pc:sldMk cId="1353694514" sldId="612"/>
            <ac:spMk id="161" creationId="{7DA3FBEA-D17C-EE77-FA4C-A21887DC0332}"/>
          </ac:spMkLst>
        </pc:spChg>
      </pc:sldChg>
      <pc:sldChg chg="modSp mod">
        <pc:chgData name="pantelis balaouras" userId="25e8755020fc1734" providerId="LiveId" clId="{4D72C68A-5C06-44EE-8FD0-AAB8EC672380}" dt="2024-05-02T09:11:24.189" v="135" actId="20577"/>
        <pc:sldMkLst>
          <pc:docMk/>
          <pc:sldMk cId="3804178670" sldId="613"/>
        </pc:sldMkLst>
        <pc:spChg chg="mod">
          <ac:chgData name="pantelis balaouras" userId="25e8755020fc1734" providerId="LiveId" clId="{4D72C68A-5C06-44EE-8FD0-AAB8EC672380}" dt="2024-05-02T09:11:24.189" v="135" actId="20577"/>
          <ac:spMkLst>
            <pc:docMk/>
            <pc:sldMk cId="3804178670" sldId="613"/>
            <ac:spMk id="161" creationId="{00000000-0000-0000-0000-000000000000}"/>
          </ac:spMkLst>
        </pc:spChg>
      </pc:sldChg>
      <pc:sldChg chg="addSp delSp modSp mod">
        <pc:chgData name="pantelis balaouras" userId="25e8755020fc1734" providerId="LiveId" clId="{4D72C68A-5C06-44EE-8FD0-AAB8EC672380}" dt="2024-05-02T09:04:03.673" v="14"/>
        <pc:sldMkLst>
          <pc:docMk/>
          <pc:sldMk cId="2220591749" sldId="614"/>
        </pc:sldMkLst>
        <pc:spChg chg="del">
          <ac:chgData name="pantelis balaouras" userId="25e8755020fc1734" providerId="LiveId" clId="{4D72C68A-5C06-44EE-8FD0-AAB8EC672380}" dt="2024-05-02T09:04:03.121" v="13" actId="478"/>
          <ac:spMkLst>
            <pc:docMk/>
            <pc:sldMk cId="2220591749" sldId="614"/>
            <ac:spMk id="3" creationId="{17E4B6F4-910A-465B-8D37-FDAFB8260467}"/>
          </ac:spMkLst>
        </pc:spChg>
        <pc:spChg chg="add mod">
          <ac:chgData name="pantelis balaouras" userId="25e8755020fc1734" providerId="LiveId" clId="{4D72C68A-5C06-44EE-8FD0-AAB8EC672380}" dt="2024-05-02T09:04:03.673" v="14"/>
          <ac:spMkLst>
            <pc:docMk/>
            <pc:sldMk cId="2220591749" sldId="614"/>
            <ac:spMk id="8" creationId="{7EB56189-DE09-1589-4C5D-2D4B9AA02DF5}"/>
          </ac:spMkLst>
        </pc:spChg>
        <pc:picChg chg="del">
          <ac:chgData name="pantelis balaouras" userId="25e8755020fc1734" providerId="LiveId" clId="{4D72C68A-5C06-44EE-8FD0-AAB8EC672380}" dt="2024-05-02T09:04:00.079" v="12" actId="478"/>
          <ac:picMkLst>
            <pc:docMk/>
            <pc:sldMk cId="2220591749" sldId="614"/>
            <ac:picMk id="2" creationId="{932E6542-705E-5980-67AD-E720FB5761A6}"/>
          </ac:picMkLst>
        </pc:picChg>
        <pc:picChg chg="add mod">
          <ac:chgData name="pantelis balaouras" userId="25e8755020fc1734" providerId="LiveId" clId="{4D72C68A-5C06-44EE-8FD0-AAB8EC672380}" dt="2024-05-02T09:04:03.673" v="14"/>
          <ac:picMkLst>
            <pc:docMk/>
            <pc:sldMk cId="2220591749" sldId="614"/>
            <ac:picMk id="7" creationId="{06419ECC-92D8-CA63-F758-89123792FD66}"/>
          </ac:picMkLst>
        </pc:picChg>
      </pc:sldChg>
    </pc:docChg>
  </pc:docChgLst>
  <pc:docChgLst>
    <pc:chgData name="pantelis balaouras" userId="25e8755020fc1734" providerId="LiveId" clId="{62FA0A6B-46FA-411D-B68C-0E1C780A0B6C}"/>
    <pc:docChg chg="custSel addSld modSld sldOrd modMainMaster">
      <pc:chgData name="pantelis balaouras" userId="25e8755020fc1734" providerId="LiveId" clId="{62FA0A6B-46FA-411D-B68C-0E1C780A0B6C}" dt="2024-04-30T08:43:02.401" v="293"/>
      <pc:docMkLst>
        <pc:docMk/>
      </pc:docMkLst>
      <pc:sldChg chg="modSp mod modClrScheme chgLayout">
        <pc:chgData name="pantelis balaouras" userId="25e8755020fc1734" providerId="LiveId" clId="{62FA0A6B-46FA-411D-B68C-0E1C780A0B6C}" dt="2024-04-30T08:39:23.989" v="244" actId="14100"/>
        <pc:sldMkLst>
          <pc:docMk/>
          <pc:sldMk cId="0" sldId="257"/>
        </pc:sldMkLst>
        <pc:spChg chg="mod ord">
          <ac:chgData name="pantelis balaouras" userId="25e8755020fc1734" providerId="LiveId" clId="{62FA0A6B-46FA-411D-B68C-0E1C780A0B6C}" dt="2024-04-29T16:05:31.473" v="104" actId="700"/>
          <ac:spMkLst>
            <pc:docMk/>
            <pc:sldMk cId="0" sldId="257"/>
            <ac:spMk id="119" creationId="{00000000-0000-0000-0000-000000000000}"/>
          </ac:spMkLst>
        </pc:spChg>
        <pc:spChg chg="mod ord">
          <ac:chgData name="pantelis balaouras" userId="25e8755020fc1734" providerId="LiveId" clId="{62FA0A6B-46FA-411D-B68C-0E1C780A0B6C}" dt="2024-04-29T16:05:37.695" v="105" actId="14100"/>
          <ac:spMkLst>
            <pc:docMk/>
            <pc:sldMk cId="0" sldId="257"/>
            <ac:spMk id="120" creationId="{00000000-0000-0000-0000-000000000000}"/>
          </ac:spMkLst>
        </pc:spChg>
        <pc:picChg chg="mod">
          <ac:chgData name="pantelis balaouras" userId="25e8755020fc1734" providerId="LiveId" clId="{62FA0A6B-46FA-411D-B68C-0E1C780A0B6C}" dt="2024-04-30T08:39:23.989" v="244" actId="14100"/>
          <ac:picMkLst>
            <pc:docMk/>
            <pc:sldMk cId="0" sldId="257"/>
            <ac:picMk id="125" creationId="{00000000-0000-0000-0000-000000000000}"/>
          </ac:picMkLst>
        </pc:picChg>
      </pc:sldChg>
      <pc:sldChg chg="modSp mod">
        <pc:chgData name="pantelis balaouras" userId="25e8755020fc1734" providerId="LiveId" clId="{62FA0A6B-46FA-411D-B68C-0E1C780A0B6C}" dt="2024-04-29T16:10:33.708" v="159" actId="15"/>
        <pc:sldMkLst>
          <pc:docMk/>
          <pc:sldMk cId="0" sldId="258"/>
        </pc:sldMkLst>
        <pc:spChg chg="mod">
          <ac:chgData name="pantelis balaouras" userId="25e8755020fc1734" providerId="LiveId" clId="{62FA0A6B-46FA-411D-B68C-0E1C780A0B6C}" dt="2024-04-29T16:10:33.708" v="159" actId="15"/>
          <ac:spMkLst>
            <pc:docMk/>
            <pc:sldMk cId="0" sldId="258"/>
            <ac:spMk id="83" creationId="{00000000-0000-0000-0000-000000000000}"/>
          </ac:spMkLst>
        </pc:spChg>
        <pc:picChg chg="mod">
          <ac:chgData name="pantelis balaouras" userId="25e8755020fc1734" providerId="LiveId" clId="{62FA0A6B-46FA-411D-B68C-0E1C780A0B6C}" dt="2024-04-29T16:09:50.431" v="149" actId="1076"/>
          <ac:picMkLst>
            <pc:docMk/>
            <pc:sldMk cId="0" sldId="258"/>
            <ac:picMk id="85" creationId="{00000000-0000-0000-0000-000000000000}"/>
          </ac:picMkLst>
        </pc:picChg>
      </pc:sldChg>
      <pc:sldChg chg="modSp">
        <pc:chgData name="pantelis balaouras" userId="25e8755020fc1734" providerId="LiveId" clId="{62FA0A6B-46FA-411D-B68C-0E1C780A0B6C}" dt="2024-04-29T16:02:25.071" v="93"/>
        <pc:sldMkLst>
          <pc:docMk/>
          <pc:sldMk cId="0" sldId="259"/>
        </pc:sldMkLst>
        <pc:spChg chg="mod">
          <ac:chgData name="pantelis balaouras" userId="25e8755020fc1734" providerId="LiveId" clId="{62FA0A6B-46FA-411D-B68C-0E1C780A0B6C}" dt="2024-04-29T16:02:25.071" v="93"/>
          <ac:spMkLst>
            <pc:docMk/>
            <pc:sldMk cId="0" sldId="259"/>
            <ac:spMk id="3" creationId="{B54575F9-E0A9-5152-BF78-2E7E8F00B18D}"/>
          </ac:spMkLst>
        </pc:spChg>
      </pc:sldChg>
      <pc:sldChg chg="modSp">
        <pc:chgData name="pantelis balaouras" userId="25e8755020fc1734" providerId="LiveId" clId="{62FA0A6B-46FA-411D-B68C-0E1C780A0B6C}" dt="2024-04-29T16:02:31.116" v="94"/>
        <pc:sldMkLst>
          <pc:docMk/>
          <pc:sldMk cId="0" sldId="260"/>
        </pc:sldMkLst>
        <pc:spChg chg="mod">
          <ac:chgData name="pantelis balaouras" userId="25e8755020fc1734" providerId="LiveId" clId="{62FA0A6B-46FA-411D-B68C-0E1C780A0B6C}" dt="2024-04-29T16:02:31.116" v="94"/>
          <ac:spMkLst>
            <pc:docMk/>
            <pc:sldMk cId="0" sldId="260"/>
            <ac:spMk id="3" creationId="{76A279CE-DC14-A1A7-B5C8-5EE3E8367534}"/>
          </ac:spMkLst>
        </pc:spChg>
      </pc:sldChg>
      <pc:sldChg chg="modSp mod">
        <pc:chgData name="pantelis balaouras" userId="25e8755020fc1734" providerId="LiveId" clId="{62FA0A6B-46FA-411D-B68C-0E1C780A0B6C}" dt="2024-04-30T08:41:52.297" v="272" actId="1076"/>
        <pc:sldMkLst>
          <pc:docMk/>
          <pc:sldMk cId="0" sldId="261"/>
        </pc:sldMkLst>
        <pc:spChg chg="mod">
          <ac:chgData name="pantelis balaouras" userId="25e8755020fc1734" providerId="LiveId" clId="{62FA0A6B-46FA-411D-B68C-0E1C780A0B6C}" dt="2024-04-29T16:11:39.625" v="177" actId="120"/>
          <ac:spMkLst>
            <pc:docMk/>
            <pc:sldMk cId="0" sldId="261"/>
            <ac:spMk id="110" creationId="{00000000-0000-0000-0000-000000000000}"/>
          </ac:spMkLst>
        </pc:spChg>
        <pc:picChg chg="mod">
          <ac:chgData name="pantelis balaouras" userId="25e8755020fc1734" providerId="LiveId" clId="{62FA0A6B-46FA-411D-B68C-0E1C780A0B6C}" dt="2024-04-30T08:41:52.297" v="272" actId="1076"/>
          <ac:picMkLst>
            <pc:docMk/>
            <pc:sldMk cId="0" sldId="261"/>
            <ac:picMk id="111" creationId="{00000000-0000-0000-0000-000000000000}"/>
          </ac:picMkLst>
        </pc:picChg>
      </pc:sldChg>
      <pc:sldChg chg="modSp mod">
        <pc:chgData name="pantelis balaouras" userId="25e8755020fc1734" providerId="LiveId" clId="{62FA0A6B-46FA-411D-B68C-0E1C780A0B6C}" dt="2024-04-29T16:11:47.837" v="179" actId="1076"/>
        <pc:sldMkLst>
          <pc:docMk/>
          <pc:sldMk cId="0" sldId="262"/>
        </pc:sldMkLst>
        <pc:picChg chg="mod">
          <ac:chgData name="pantelis balaouras" userId="25e8755020fc1734" providerId="LiveId" clId="{62FA0A6B-46FA-411D-B68C-0E1C780A0B6C}" dt="2024-04-29T16:11:47.837" v="179" actId="1076"/>
          <ac:picMkLst>
            <pc:docMk/>
            <pc:sldMk cId="0" sldId="262"/>
            <ac:picMk id="121" creationId="{00000000-0000-0000-0000-000000000000}"/>
          </ac:picMkLst>
        </pc:picChg>
      </pc:sldChg>
      <pc:sldChg chg="modSp mod">
        <pc:chgData name="pantelis balaouras" userId="25e8755020fc1734" providerId="LiveId" clId="{62FA0A6B-46FA-411D-B68C-0E1C780A0B6C}" dt="2024-04-29T16:11:54.514" v="181" actId="1076"/>
        <pc:sldMkLst>
          <pc:docMk/>
          <pc:sldMk cId="0" sldId="263"/>
        </pc:sldMkLst>
        <pc:picChg chg="mod">
          <ac:chgData name="pantelis balaouras" userId="25e8755020fc1734" providerId="LiveId" clId="{62FA0A6B-46FA-411D-B68C-0E1C780A0B6C}" dt="2024-04-29T16:11:54.514" v="181" actId="1076"/>
          <ac:picMkLst>
            <pc:docMk/>
            <pc:sldMk cId="0" sldId="263"/>
            <ac:picMk id="129" creationId="{00000000-0000-0000-0000-000000000000}"/>
          </ac:picMkLst>
        </pc:picChg>
      </pc:sldChg>
      <pc:sldChg chg="modSp">
        <pc:chgData name="pantelis balaouras" userId="25e8755020fc1734" providerId="LiveId" clId="{62FA0A6B-46FA-411D-B68C-0E1C780A0B6C}" dt="2024-04-29T16:02:45.964" v="96"/>
        <pc:sldMkLst>
          <pc:docMk/>
          <pc:sldMk cId="3243468986" sldId="295"/>
        </pc:sldMkLst>
        <pc:spChg chg="mod">
          <ac:chgData name="pantelis balaouras" userId="25e8755020fc1734" providerId="LiveId" clId="{62FA0A6B-46FA-411D-B68C-0E1C780A0B6C}" dt="2024-04-29T16:02:45.964" v="96"/>
          <ac:spMkLst>
            <pc:docMk/>
            <pc:sldMk cId="3243468986" sldId="295"/>
            <ac:spMk id="3" creationId="{65D0D0BE-2470-8D68-75AD-2BFE527FEC59}"/>
          </ac:spMkLst>
        </pc:spChg>
      </pc:sldChg>
      <pc:sldChg chg="addSp delSp modSp mod modClrScheme chgLayout">
        <pc:chgData name="pantelis balaouras" userId="25e8755020fc1734" providerId="LiveId" clId="{62FA0A6B-46FA-411D-B68C-0E1C780A0B6C}" dt="2024-04-29T16:04:42.947" v="99" actId="478"/>
        <pc:sldMkLst>
          <pc:docMk/>
          <pc:sldMk cId="2143217180" sldId="296"/>
        </pc:sldMkLst>
        <pc:spChg chg="del">
          <ac:chgData name="pantelis balaouras" userId="25e8755020fc1734" providerId="LiveId" clId="{62FA0A6B-46FA-411D-B68C-0E1C780A0B6C}" dt="2024-04-29T16:04:42.947" v="99" actId="478"/>
          <ac:spMkLst>
            <pc:docMk/>
            <pc:sldMk cId="2143217180" sldId="296"/>
            <ac:spMk id="3" creationId="{DD0821AE-7782-EBC3-A49E-F3F3523425D3}"/>
          </ac:spMkLst>
        </pc:spChg>
        <pc:spChg chg="add mod ord">
          <ac:chgData name="pantelis balaouras" userId="25e8755020fc1734" providerId="LiveId" clId="{62FA0A6B-46FA-411D-B68C-0E1C780A0B6C}" dt="2024-04-29T16:04:35.781" v="98" actId="700"/>
          <ac:spMkLst>
            <pc:docMk/>
            <pc:sldMk cId="2143217180" sldId="296"/>
            <ac:spMk id="4" creationId="{2A3D91D7-C856-5D67-46FE-C328427E62FF}"/>
          </ac:spMkLst>
        </pc:spChg>
        <pc:spChg chg="mod ord">
          <ac:chgData name="pantelis balaouras" userId="25e8755020fc1734" providerId="LiveId" clId="{62FA0A6B-46FA-411D-B68C-0E1C780A0B6C}" dt="2024-04-29T16:04:35.781" v="98" actId="700"/>
          <ac:spMkLst>
            <pc:docMk/>
            <pc:sldMk cId="2143217180" sldId="296"/>
            <ac:spMk id="161" creationId="{00000000-0000-0000-0000-000000000000}"/>
          </ac:spMkLst>
        </pc:spChg>
        <pc:picChg chg="mod ord">
          <ac:chgData name="pantelis balaouras" userId="25e8755020fc1734" providerId="LiveId" clId="{62FA0A6B-46FA-411D-B68C-0E1C780A0B6C}" dt="2024-04-29T16:04:35.781" v="98" actId="700"/>
          <ac:picMkLst>
            <pc:docMk/>
            <pc:sldMk cId="2143217180" sldId="296"/>
            <ac:picMk id="1026" creationId="{17A2DCAA-0F78-F6EE-51C5-FBAE649F5151}"/>
          </ac:picMkLst>
        </pc:picChg>
      </pc:sldChg>
      <pc:sldChg chg="modSp">
        <pc:chgData name="pantelis balaouras" userId="25e8755020fc1734" providerId="LiveId" clId="{62FA0A6B-46FA-411D-B68C-0E1C780A0B6C}" dt="2024-04-30T08:38:00.398" v="224" actId="1076"/>
        <pc:sldMkLst>
          <pc:docMk/>
          <pc:sldMk cId="3313358462" sldId="297"/>
        </pc:sldMkLst>
        <pc:picChg chg="mod">
          <ac:chgData name="pantelis balaouras" userId="25e8755020fc1734" providerId="LiveId" clId="{62FA0A6B-46FA-411D-B68C-0E1C780A0B6C}" dt="2024-04-30T08:38:00.398" v="224" actId="1076"/>
          <ac:picMkLst>
            <pc:docMk/>
            <pc:sldMk cId="3313358462" sldId="297"/>
            <ac:picMk id="10242" creationId="{BC3DE1DE-BC7A-FC5C-83C5-CC3B78C4A419}"/>
          </ac:picMkLst>
        </pc:picChg>
      </pc:sldChg>
      <pc:sldChg chg="modSp">
        <pc:chgData name="pantelis balaouras" userId="25e8755020fc1734" providerId="LiveId" clId="{62FA0A6B-46FA-411D-B68C-0E1C780A0B6C}" dt="2024-04-29T16:02:54.942" v="97"/>
        <pc:sldMkLst>
          <pc:docMk/>
          <pc:sldMk cId="3128460583" sldId="299"/>
        </pc:sldMkLst>
        <pc:spChg chg="mod">
          <ac:chgData name="pantelis balaouras" userId="25e8755020fc1734" providerId="LiveId" clId="{62FA0A6B-46FA-411D-B68C-0E1C780A0B6C}" dt="2024-04-29T16:02:54.942" v="97"/>
          <ac:spMkLst>
            <pc:docMk/>
            <pc:sldMk cId="3128460583" sldId="299"/>
            <ac:spMk id="3" creationId="{5D2908A8-013F-CD29-1668-52286849BB9B}"/>
          </ac:spMkLst>
        </pc:spChg>
      </pc:sldChg>
      <pc:sldChg chg="modSp mod">
        <pc:chgData name="pantelis balaouras" userId="25e8755020fc1734" providerId="LiveId" clId="{62FA0A6B-46FA-411D-B68C-0E1C780A0B6C}" dt="2024-04-30T08:42:16.289" v="273"/>
        <pc:sldMkLst>
          <pc:docMk/>
          <pc:sldMk cId="411610119" sldId="301"/>
        </pc:sldMkLst>
        <pc:spChg chg="mod">
          <ac:chgData name="pantelis balaouras" userId="25e8755020fc1734" providerId="LiveId" clId="{62FA0A6B-46FA-411D-B68C-0E1C780A0B6C}" dt="2024-04-30T08:42:16.289" v="273"/>
          <ac:spMkLst>
            <pc:docMk/>
            <pc:sldMk cId="411610119" sldId="301"/>
            <ac:spMk id="3" creationId="{34DF57B1-E183-1DDA-D36B-C4D5EF108025}"/>
          </ac:spMkLst>
        </pc:spChg>
      </pc:sldChg>
      <pc:sldChg chg="modSp">
        <pc:chgData name="pantelis balaouras" userId="25e8755020fc1734" providerId="LiveId" clId="{62FA0A6B-46FA-411D-B68C-0E1C780A0B6C}" dt="2024-04-30T08:37:50.257" v="223" actId="1076"/>
        <pc:sldMkLst>
          <pc:docMk/>
          <pc:sldMk cId="2476495005" sldId="302"/>
        </pc:sldMkLst>
        <pc:picChg chg="mod">
          <ac:chgData name="pantelis balaouras" userId="25e8755020fc1734" providerId="LiveId" clId="{62FA0A6B-46FA-411D-B68C-0E1C780A0B6C}" dt="2024-04-30T08:37:50.257" v="223" actId="1076"/>
          <ac:picMkLst>
            <pc:docMk/>
            <pc:sldMk cId="2476495005" sldId="302"/>
            <ac:picMk id="1026" creationId="{2A7055F1-629E-FC04-B49D-E50BAF13C675}"/>
          </ac:picMkLst>
        </pc:picChg>
      </pc:sldChg>
      <pc:sldChg chg="modSp">
        <pc:chgData name="pantelis balaouras" userId="25e8755020fc1734" providerId="LiveId" clId="{62FA0A6B-46FA-411D-B68C-0E1C780A0B6C}" dt="2024-04-30T08:38:17.479" v="229" actId="1076"/>
        <pc:sldMkLst>
          <pc:docMk/>
          <pc:sldMk cId="937645652" sldId="307"/>
        </pc:sldMkLst>
        <pc:picChg chg="mod">
          <ac:chgData name="pantelis balaouras" userId="25e8755020fc1734" providerId="LiveId" clId="{62FA0A6B-46FA-411D-B68C-0E1C780A0B6C}" dt="2024-04-30T08:38:17.479" v="229" actId="1076"/>
          <ac:picMkLst>
            <pc:docMk/>
            <pc:sldMk cId="937645652" sldId="307"/>
            <ac:picMk id="7170" creationId="{F661483A-6ABA-F419-900E-C76655BD1134}"/>
          </ac:picMkLst>
        </pc:picChg>
      </pc:sldChg>
      <pc:sldChg chg="modSp">
        <pc:chgData name="pantelis balaouras" userId="25e8755020fc1734" providerId="LiveId" clId="{62FA0A6B-46FA-411D-B68C-0E1C780A0B6C}" dt="2024-04-30T08:38:22.790" v="230" actId="1076"/>
        <pc:sldMkLst>
          <pc:docMk/>
          <pc:sldMk cId="673527089" sldId="308"/>
        </pc:sldMkLst>
        <pc:picChg chg="mod">
          <ac:chgData name="pantelis balaouras" userId="25e8755020fc1734" providerId="LiveId" clId="{62FA0A6B-46FA-411D-B68C-0E1C780A0B6C}" dt="2024-04-30T08:38:22.790" v="230" actId="1076"/>
          <ac:picMkLst>
            <pc:docMk/>
            <pc:sldMk cId="673527089" sldId="308"/>
            <ac:picMk id="2054" creationId="{904119BD-F2F8-3F99-0559-3A078882473C}"/>
          </ac:picMkLst>
        </pc:picChg>
      </pc:sldChg>
      <pc:sldChg chg="modSp">
        <pc:chgData name="pantelis balaouras" userId="25e8755020fc1734" providerId="LiveId" clId="{62FA0A6B-46FA-411D-B68C-0E1C780A0B6C}" dt="2024-04-30T08:36:20.422" v="211" actId="14100"/>
        <pc:sldMkLst>
          <pc:docMk/>
          <pc:sldMk cId="397894583" sldId="309"/>
        </pc:sldMkLst>
        <pc:picChg chg="mod">
          <ac:chgData name="pantelis balaouras" userId="25e8755020fc1734" providerId="LiveId" clId="{62FA0A6B-46FA-411D-B68C-0E1C780A0B6C}" dt="2024-04-30T08:36:20.422" v="211" actId="14100"/>
          <ac:picMkLst>
            <pc:docMk/>
            <pc:sldMk cId="397894583" sldId="309"/>
            <ac:picMk id="8194" creationId="{DB770600-EDA6-B1E5-FCB7-E01228CD6834}"/>
          </ac:picMkLst>
        </pc:picChg>
      </pc:sldChg>
      <pc:sldChg chg="modSp">
        <pc:chgData name="pantelis balaouras" userId="25e8755020fc1734" providerId="LiveId" clId="{62FA0A6B-46FA-411D-B68C-0E1C780A0B6C}" dt="2024-04-30T08:38:28.782" v="231" actId="1076"/>
        <pc:sldMkLst>
          <pc:docMk/>
          <pc:sldMk cId="2454910752" sldId="310"/>
        </pc:sldMkLst>
        <pc:picChg chg="mod">
          <ac:chgData name="pantelis balaouras" userId="25e8755020fc1734" providerId="LiveId" clId="{62FA0A6B-46FA-411D-B68C-0E1C780A0B6C}" dt="2024-04-30T08:38:28.782" v="231" actId="1076"/>
          <ac:picMkLst>
            <pc:docMk/>
            <pc:sldMk cId="2454910752" sldId="310"/>
            <ac:picMk id="9220" creationId="{F2F0A202-559E-67E8-ADA7-3EB0CB10F406}"/>
          </ac:picMkLst>
        </pc:picChg>
      </pc:sldChg>
      <pc:sldChg chg="modSp mod">
        <pc:chgData name="pantelis balaouras" userId="25e8755020fc1734" providerId="LiveId" clId="{62FA0A6B-46FA-411D-B68C-0E1C780A0B6C}" dt="2024-04-30T08:38:48.332" v="236" actId="1076"/>
        <pc:sldMkLst>
          <pc:docMk/>
          <pc:sldMk cId="616387612" sldId="311"/>
        </pc:sldMkLst>
        <pc:spChg chg="mod">
          <ac:chgData name="pantelis balaouras" userId="25e8755020fc1734" providerId="LiveId" clId="{62FA0A6B-46FA-411D-B68C-0E1C780A0B6C}" dt="2024-04-30T08:38:45.358" v="235" actId="12"/>
          <ac:spMkLst>
            <pc:docMk/>
            <pc:sldMk cId="616387612" sldId="311"/>
            <ac:spMk id="158" creationId="{00000000-0000-0000-0000-000000000000}"/>
          </ac:spMkLst>
        </pc:spChg>
        <pc:picChg chg="mod">
          <ac:chgData name="pantelis balaouras" userId="25e8755020fc1734" providerId="LiveId" clId="{62FA0A6B-46FA-411D-B68C-0E1C780A0B6C}" dt="2024-04-30T08:38:48.332" v="236" actId="1076"/>
          <ac:picMkLst>
            <pc:docMk/>
            <pc:sldMk cId="616387612" sldId="311"/>
            <ac:picMk id="7170" creationId="{4C8D1CDC-EC57-8C51-0BF9-18254E49666F}"/>
          </ac:picMkLst>
        </pc:picChg>
      </pc:sldChg>
      <pc:sldChg chg="modSp mod">
        <pc:chgData name="pantelis balaouras" userId="25e8755020fc1734" providerId="LiveId" clId="{62FA0A6B-46FA-411D-B68C-0E1C780A0B6C}" dt="2024-04-30T08:38:42.397" v="234" actId="1076"/>
        <pc:sldMkLst>
          <pc:docMk/>
          <pc:sldMk cId="3158838560" sldId="313"/>
        </pc:sldMkLst>
        <pc:spChg chg="mod">
          <ac:chgData name="pantelis balaouras" userId="25e8755020fc1734" providerId="LiveId" clId="{62FA0A6B-46FA-411D-B68C-0E1C780A0B6C}" dt="2024-04-30T08:38:36.151" v="233" actId="12"/>
          <ac:spMkLst>
            <pc:docMk/>
            <pc:sldMk cId="3158838560" sldId="313"/>
            <ac:spMk id="158" creationId="{00000000-0000-0000-0000-000000000000}"/>
          </ac:spMkLst>
        </pc:spChg>
        <pc:picChg chg="mod">
          <ac:chgData name="pantelis balaouras" userId="25e8755020fc1734" providerId="LiveId" clId="{62FA0A6B-46FA-411D-B68C-0E1C780A0B6C}" dt="2024-04-30T08:38:42.397" v="234" actId="1076"/>
          <ac:picMkLst>
            <pc:docMk/>
            <pc:sldMk cId="3158838560" sldId="313"/>
            <ac:picMk id="8194" creationId="{1876F63F-A88C-E5C5-2343-8F7DC4B06AC5}"/>
          </ac:picMkLst>
        </pc:picChg>
      </pc:sldChg>
      <pc:sldChg chg="modSp mod">
        <pc:chgData name="pantelis balaouras" userId="25e8755020fc1734" providerId="LiveId" clId="{62FA0A6B-46FA-411D-B68C-0E1C780A0B6C}" dt="2024-04-30T08:38:57.078" v="238" actId="12"/>
        <pc:sldMkLst>
          <pc:docMk/>
          <pc:sldMk cId="2204624860" sldId="314"/>
        </pc:sldMkLst>
        <pc:spChg chg="mod">
          <ac:chgData name="pantelis balaouras" userId="25e8755020fc1734" providerId="LiveId" clId="{62FA0A6B-46FA-411D-B68C-0E1C780A0B6C}" dt="2024-04-30T08:38:57.078" v="238" actId="12"/>
          <ac:spMkLst>
            <pc:docMk/>
            <pc:sldMk cId="2204624860" sldId="314"/>
            <ac:spMk id="158" creationId="{00000000-0000-0000-0000-000000000000}"/>
          </ac:spMkLst>
        </pc:spChg>
        <pc:picChg chg="mod">
          <ac:chgData name="pantelis balaouras" userId="25e8755020fc1734" providerId="LiveId" clId="{62FA0A6B-46FA-411D-B68C-0E1C780A0B6C}" dt="2024-04-30T08:38:52.875" v="237" actId="1076"/>
          <ac:picMkLst>
            <pc:docMk/>
            <pc:sldMk cId="2204624860" sldId="314"/>
            <ac:picMk id="6146" creationId="{2E842846-FD95-9D09-B986-1D3198957870}"/>
          </ac:picMkLst>
        </pc:picChg>
      </pc:sldChg>
      <pc:sldChg chg="modSp">
        <pc:chgData name="pantelis balaouras" userId="25e8755020fc1734" providerId="LiveId" clId="{62FA0A6B-46FA-411D-B68C-0E1C780A0B6C}" dt="2024-04-30T08:39:15.007" v="242" actId="14100"/>
        <pc:sldMkLst>
          <pc:docMk/>
          <pc:sldMk cId="3273989162" sldId="317"/>
        </pc:sldMkLst>
        <pc:picChg chg="mod">
          <ac:chgData name="pantelis balaouras" userId="25e8755020fc1734" providerId="LiveId" clId="{62FA0A6B-46FA-411D-B68C-0E1C780A0B6C}" dt="2024-04-30T08:39:15.007" v="242" actId="14100"/>
          <ac:picMkLst>
            <pc:docMk/>
            <pc:sldMk cId="3273989162" sldId="317"/>
            <ac:picMk id="13314" creationId="{936E8960-F297-3262-F233-7FA3EAAC10D5}"/>
          </ac:picMkLst>
        </pc:picChg>
      </pc:sldChg>
      <pc:sldChg chg="addSp delSp modSp mod">
        <pc:chgData name="pantelis balaouras" userId="25e8755020fc1734" providerId="LiveId" clId="{62FA0A6B-46FA-411D-B68C-0E1C780A0B6C}" dt="2024-04-30T08:42:41.020" v="283"/>
        <pc:sldMkLst>
          <pc:docMk/>
          <pc:sldMk cId="3130051223" sldId="318"/>
        </pc:sldMkLst>
        <pc:spChg chg="add mod">
          <ac:chgData name="pantelis balaouras" userId="25e8755020fc1734" providerId="LiveId" clId="{62FA0A6B-46FA-411D-B68C-0E1C780A0B6C}" dt="2024-04-30T08:42:41.020" v="283"/>
          <ac:spMkLst>
            <pc:docMk/>
            <pc:sldMk cId="3130051223" sldId="318"/>
            <ac:spMk id="2" creationId="{6C463AA6-68AB-B748-A906-1731EAFE85A1}"/>
          </ac:spMkLst>
        </pc:spChg>
        <pc:spChg chg="del">
          <ac:chgData name="pantelis balaouras" userId="25e8755020fc1734" providerId="LiveId" clId="{62FA0A6B-46FA-411D-B68C-0E1C780A0B6C}" dt="2024-04-30T08:42:40.435" v="282" actId="478"/>
          <ac:spMkLst>
            <pc:docMk/>
            <pc:sldMk cId="3130051223" sldId="318"/>
            <ac:spMk id="3" creationId="{1CA92874-4EB7-76F6-30AE-F3F868837734}"/>
          </ac:spMkLst>
        </pc:spChg>
      </pc:sldChg>
      <pc:sldChg chg="addSp delSp modSp mod">
        <pc:chgData name="pantelis balaouras" userId="25e8755020fc1734" providerId="LiveId" clId="{62FA0A6B-46FA-411D-B68C-0E1C780A0B6C}" dt="2024-04-30T08:42:44.878" v="285"/>
        <pc:sldMkLst>
          <pc:docMk/>
          <pc:sldMk cId="406016419" sldId="320"/>
        </pc:sldMkLst>
        <pc:spChg chg="add mod">
          <ac:chgData name="pantelis balaouras" userId="25e8755020fc1734" providerId="LiveId" clId="{62FA0A6B-46FA-411D-B68C-0E1C780A0B6C}" dt="2024-04-30T08:42:44.878" v="285"/>
          <ac:spMkLst>
            <pc:docMk/>
            <pc:sldMk cId="406016419" sldId="320"/>
            <ac:spMk id="2" creationId="{0C317131-F4D4-08CA-85C4-DA97EDBE0F20}"/>
          </ac:spMkLst>
        </pc:spChg>
        <pc:spChg chg="del">
          <ac:chgData name="pantelis balaouras" userId="25e8755020fc1734" providerId="LiveId" clId="{62FA0A6B-46FA-411D-B68C-0E1C780A0B6C}" dt="2024-04-30T08:42:44.185" v="284" actId="478"/>
          <ac:spMkLst>
            <pc:docMk/>
            <pc:sldMk cId="406016419" sldId="320"/>
            <ac:spMk id="3" creationId="{7A6489B5-11B3-885E-6E75-F08F9824B83C}"/>
          </ac:spMkLst>
        </pc:spChg>
      </pc:sldChg>
      <pc:sldChg chg="addSp delSp modSp mod">
        <pc:chgData name="pantelis balaouras" userId="25e8755020fc1734" providerId="LiveId" clId="{62FA0A6B-46FA-411D-B68C-0E1C780A0B6C}" dt="2024-04-30T08:42:58.777" v="291"/>
        <pc:sldMkLst>
          <pc:docMk/>
          <pc:sldMk cId="3493019765" sldId="321"/>
        </pc:sldMkLst>
        <pc:spChg chg="add mod">
          <ac:chgData name="pantelis balaouras" userId="25e8755020fc1734" providerId="LiveId" clId="{62FA0A6B-46FA-411D-B68C-0E1C780A0B6C}" dt="2024-04-30T08:42:58.777" v="291"/>
          <ac:spMkLst>
            <pc:docMk/>
            <pc:sldMk cId="3493019765" sldId="321"/>
            <ac:spMk id="2" creationId="{8508F7E9-B679-8141-425C-C027ADB64E23}"/>
          </ac:spMkLst>
        </pc:spChg>
        <pc:spChg chg="del">
          <ac:chgData name="pantelis balaouras" userId="25e8755020fc1734" providerId="LiveId" clId="{62FA0A6B-46FA-411D-B68C-0E1C780A0B6C}" dt="2024-04-30T08:42:58.135" v="290" actId="478"/>
          <ac:spMkLst>
            <pc:docMk/>
            <pc:sldMk cId="3493019765" sldId="321"/>
            <ac:spMk id="3" creationId="{99C334A6-23B1-47B8-0142-18F0B5BED12E}"/>
          </ac:spMkLst>
        </pc:spChg>
      </pc:sldChg>
      <pc:sldChg chg="addSp delSp modSp mod">
        <pc:chgData name="pantelis balaouras" userId="25e8755020fc1734" providerId="LiveId" clId="{62FA0A6B-46FA-411D-B68C-0E1C780A0B6C}" dt="2024-04-30T08:42:49.019" v="287"/>
        <pc:sldMkLst>
          <pc:docMk/>
          <pc:sldMk cId="2704072610" sldId="322"/>
        </pc:sldMkLst>
        <pc:spChg chg="add mod">
          <ac:chgData name="pantelis balaouras" userId="25e8755020fc1734" providerId="LiveId" clId="{62FA0A6B-46FA-411D-B68C-0E1C780A0B6C}" dt="2024-04-30T08:42:49.019" v="287"/>
          <ac:spMkLst>
            <pc:docMk/>
            <pc:sldMk cId="2704072610" sldId="322"/>
            <ac:spMk id="2" creationId="{5BA83E12-1F12-8468-E583-4222840C3059}"/>
          </ac:spMkLst>
        </pc:spChg>
        <pc:spChg chg="del">
          <ac:chgData name="pantelis balaouras" userId="25e8755020fc1734" providerId="LiveId" clId="{62FA0A6B-46FA-411D-B68C-0E1C780A0B6C}" dt="2024-04-30T08:42:48.406" v="286" actId="478"/>
          <ac:spMkLst>
            <pc:docMk/>
            <pc:sldMk cId="2704072610" sldId="322"/>
            <ac:spMk id="3" creationId="{2059D8DE-4BA0-35C5-266F-9521BF9FEAB1}"/>
          </ac:spMkLst>
        </pc:spChg>
      </pc:sldChg>
      <pc:sldChg chg="addSp delSp modSp mod">
        <pc:chgData name="pantelis balaouras" userId="25e8755020fc1734" providerId="LiveId" clId="{62FA0A6B-46FA-411D-B68C-0E1C780A0B6C}" dt="2024-04-30T08:42:22.958" v="275"/>
        <pc:sldMkLst>
          <pc:docMk/>
          <pc:sldMk cId="1745703808" sldId="323"/>
        </pc:sldMkLst>
        <pc:spChg chg="add mod">
          <ac:chgData name="pantelis balaouras" userId="25e8755020fc1734" providerId="LiveId" clId="{62FA0A6B-46FA-411D-B68C-0E1C780A0B6C}" dt="2024-04-30T08:42:22.958" v="275"/>
          <ac:spMkLst>
            <pc:docMk/>
            <pc:sldMk cId="1745703808" sldId="323"/>
            <ac:spMk id="2" creationId="{B0631AB5-56B6-9FFA-FAC7-823621706658}"/>
          </ac:spMkLst>
        </pc:spChg>
        <pc:spChg chg="del">
          <ac:chgData name="pantelis balaouras" userId="25e8755020fc1734" providerId="LiveId" clId="{62FA0A6B-46FA-411D-B68C-0E1C780A0B6C}" dt="2024-04-30T08:42:22.342" v="274" actId="478"/>
          <ac:spMkLst>
            <pc:docMk/>
            <pc:sldMk cId="1745703808" sldId="323"/>
            <ac:spMk id="3" creationId="{445EECC8-2921-7B3F-90A1-23B65BD90092}"/>
          </ac:spMkLst>
        </pc:spChg>
      </pc:sldChg>
      <pc:sldChg chg="addSp delSp modSp mod">
        <pc:chgData name="pantelis balaouras" userId="25e8755020fc1734" providerId="LiveId" clId="{62FA0A6B-46FA-411D-B68C-0E1C780A0B6C}" dt="2024-04-30T08:42:27.803" v="277"/>
        <pc:sldMkLst>
          <pc:docMk/>
          <pc:sldMk cId="1103768263" sldId="324"/>
        </pc:sldMkLst>
        <pc:spChg chg="add mod">
          <ac:chgData name="pantelis balaouras" userId="25e8755020fc1734" providerId="LiveId" clId="{62FA0A6B-46FA-411D-B68C-0E1C780A0B6C}" dt="2024-04-30T08:42:27.803" v="277"/>
          <ac:spMkLst>
            <pc:docMk/>
            <pc:sldMk cId="1103768263" sldId="324"/>
            <ac:spMk id="2" creationId="{B84CDEBF-12EE-24BD-8765-CBA042298491}"/>
          </ac:spMkLst>
        </pc:spChg>
        <pc:spChg chg="del">
          <ac:chgData name="pantelis balaouras" userId="25e8755020fc1734" providerId="LiveId" clId="{62FA0A6B-46FA-411D-B68C-0E1C780A0B6C}" dt="2024-04-30T08:42:27.237" v="276" actId="478"/>
          <ac:spMkLst>
            <pc:docMk/>
            <pc:sldMk cId="1103768263" sldId="324"/>
            <ac:spMk id="3" creationId="{47B2F5C2-D3ED-21BC-040F-8A39949CE1F3}"/>
          </ac:spMkLst>
        </pc:spChg>
      </pc:sldChg>
      <pc:sldChg chg="addSp delSp modSp mod">
        <pc:chgData name="pantelis balaouras" userId="25e8755020fc1734" providerId="LiveId" clId="{62FA0A6B-46FA-411D-B68C-0E1C780A0B6C}" dt="2024-04-30T08:42:36.111" v="281"/>
        <pc:sldMkLst>
          <pc:docMk/>
          <pc:sldMk cId="1604329867" sldId="326"/>
        </pc:sldMkLst>
        <pc:spChg chg="add mod">
          <ac:chgData name="pantelis balaouras" userId="25e8755020fc1734" providerId="LiveId" clId="{62FA0A6B-46FA-411D-B68C-0E1C780A0B6C}" dt="2024-04-30T08:42:36.111" v="281"/>
          <ac:spMkLst>
            <pc:docMk/>
            <pc:sldMk cId="1604329867" sldId="326"/>
            <ac:spMk id="2" creationId="{439E6332-4E4B-DEE5-C932-1DEEA63EA952}"/>
          </ac:spMkLst>
        </pc:spChg>
        <pc:spChg chg="del">
          <ac:chgData name="pantelis balaouras" userId="25e8755020fc1734" providerId="LiveId" clId="{62FA0A6B-46FA-411D-B68C-0E1C780A0B6C}" dt="2024-04-30T08:42:35.395" v="280" actId="478"/>
          <ac:spMkLst>
            <pc:docMk/>
            <pc:sldMk cId="1604329867" sldId="326"/>
            <ac:spMk id="3" creationId="{F2E131E9-4824-A24F-3C6D-A5D994BFAE56}"/>
          </ac:spMkLst>
        </pc:spChg>
      </pc:sldChg>
      <pc:sldChg chg="addSp delSp modSp mod">
        <pc:chgData name="pantelis balaouras" userId="25e8755020fc1734" providerId="LiveId" clId="{62FA0A6B-46FA-411D-B68C-0E1C780A0B6C}" dt="2024-04-30T08:42:54.603" v="289"/>
        <pc:sldMkLst>
          <pc:docMk/>
          <pc:sldMk cId="4250815976" sldId="327"/>
        </pc:sldMkLst>
        <pc:spChg chg="add mod">
          <ac:chgData name="pantelis balaouras" userId="25e8755020fc1734" providerId="LiveId" clId="{62FA0A6B-46FA-411D-B68C-0E1C780A0B6C}" dt="2024-04-30T08:42:54.603" v="289"/>
          <ac:spMkLst>
            <pc:docMk/>
            <pc:sldMk cId="4250815976" sldId="327"/>
            <ac:spMk id="2" creationId="{633CDECE-B0B5-18D2-A154-461FF400491E}"/>
          </ac:spMkLst>
        </pc:spChg>
        <pc:spChg chg="del">
          <ac:chgData name="pantelis balaouras" userId="25e8755020fc1734" providerId="LiveId" clId="{62FA0A6B-46FA-411D-B68C-0E1C780A0B6C}" dt="2024-04-30T08:42:54.015" v="288" actId="478"/>
          <ac:spMkLst>
            <pc:docMk/>
            <pc:sldMk cId="4250815976" sldId="327"/>
            <ac:spMk id="3" creationId="{AFFA3799-613C-8717-D592-78941EEED206}"/>
          </ac:spMkLst>
        </pc:spChg>
      </pc:sldChg>
      <pc:sldChg chg="modSp mod">
        <pc:chgData name="pantelis balaouras" userId="25e8755020fc1734" providerId="LiveId" clId="{62FA0A6B-46FA-411D-B68C-0E1C780A0B6C}" dt="2024-04-29T16:27:34.021" v="191" actId="207"/>
        <pc:sldMkLst>
          <pc:docMk/>
          <pc:sldMk cId="2180153893" sldId="328"/>
        </pc:sldMkLst>
        <pc:spChg chg="mod">
          <ac:chgData name="pantelis balaouras" userId="25e8755020fc1734" providerId="LiveId" clId="{62FA0A6B-46FA-411D-B68C-0E1C780A0B6C}" dt="2024-04-29T16:27:34.021" v="191" actId="207"/>
          <ac:spMkLst>
            <pc:docMk/>
            <pc:sldMk cId="2180153893" sldId="328"/>
            <ac:spMk id="161" creationId="{00000000-0000-0000-0000-000000000000}"/>
          </ac:spMkLst>
        </pc:spChg>
      </pc:sldChg>
      <pc:sldChg chg="modSp">
        <pc:chgData name="pantelis balaouras" userId="25e8755020fc1734" providerId="LiveId" clId="{62FA0A6B-46FA-411D-B68C-0E1C780A0B6C}" dt="2024-04-30T08:39:01.674" v="239" actId="1076"/>
        <pc:sldMkLst>
          <pc:docMk/>
          <pc:sldMk cId="232620178" sldId="330"/>
        </pc:sldMkLst>
        <pc:picChg chg="mod">
          <ac:chgData name="pantelis balaouras" userId="25e8755020fc1734" providerId="LiveId" clId="{62FA0A6B-46FA-411D-B68C-0E1C780A0B6C}" dt="2024-04-30T08:39:01.674" v="239" actId="1076"/>
          <ac:picMkLst>
            <pc:docMk/>
            <pc:sldMk cId="232620178" sldId="330"/>
            <ac:picMk id="1026" creationId="{0B2FCC5E-2352-625E-7B10-28A082436242}"/>
          </ac:picMkLst>
        </pc:picChg>
      </pc:sldChg>
      <pc:sldChg chg="modSp">
        <pc:chgData name="pantelis balaouras" userId="25e8755020fc1734" providerId="LiveId" clId="{62FA0A6B-46FA-411D-B68C-0E1C780A0B6C}" dt="2024-04-30T08:39:05.097" v="240" actId="1076"/>
        <pc:sldMkLst>
          <pc:docMk/>
          <pc:sldMk cId="943501101" sldId="331"/>
        </pc:sldMkLst>
        <pc:picChg chg="mod">
          <ac:chgData name="pantelis balaouras" userId="25e8755020fc1734" providerId="LiveId" clId="{62FA0A6B-46FA-411D-B68C-0E1C780A0B6C}" dt="2024-04-30T08:39:05.097" v="240" actId="1076"/>
          <ac:picMkLst>
            <pc:docMk/>
            <pc:sldMk cId="943501101" sldId="331"/>
            <ac:picMk id="4098" creationId="{49A98EAF-30E5-1590-6EFB-62FA697A8280}"/>
          </ac:picMkLst>
        </pc:picChg>
      </pc:sldChg>
      <pc:sldChg chg="addSp delSp modSp mod">
        <pc:chgData name="pantelis balaouras" userId="25e8755020fc1734" providerId="LiveId" clId="{62FA0A6B-46FA-411D-B68C-0E1C780A0B6C}" dt="2024-04-30T08:43:02.401" v="293"/>
        <pc:sldMkLst>
          <pc:docMk/>
          <pc:sldMk cId="4191199489" sldId="336"/>
        </pc:sldMkLst>
        <pc:spChg chg="add mod">
          <ac:chgData name="pantelis balaouras" userId="25e8755020fc1734" providerId="LiveId" clId="{62FA0A6B-46FA-411D-B68C-0E1C780A0B6C}" dt="2024-04-30T08:43:02.401" v="293"/>
          <ac:spMkLst>
            <pc:docMk/>
            <pc:sldMk cId="4191199489" sldId="336"/>
            <ac:spMk id="2" creationId="{015D8B60-60EE-D2A9-D66A-723C816DDBD9}"/>
          </ac:spMkLst>
        </pc:spChg>
        <pc:spChg chg="del">
          <ac:chgData name="pantelis balaouras" userId="25e8755020fc1734" providerId="LiveId" clId="{62FA0A6B-46FA-411D-B68C-0E1C780A0B6C}" dt="2024-04-30T08:43:01.798" v="292" actId="478"/>
          <ac:spMkLst>
            <pc:docMk/>
            <pc:sldMk cId="4191199489" sldId="336"/>
            <ac:spMk id="3" creationId="{B9383674-0C9A-DFE8-49EB-4FF74B2D10FB}"/>
          </ac:spMkLst>
        </pc:spChg>
      </pc:sldChg>
      <pc:sldChg chg="addSp delSp modSp">
        <pc:chgData name="pantelis balaouras" userId="25e8755020fc1734" providerId="LiveId" clId="{62FA0A6B-46FA-411D-B68C-0E1C780A0B6C}" dt="2024-04-29T16:28:23.439" v="193"/>
        <pc:sldMkLst>
          <pc:docMk/>
          <pc:sldMk cId="1915799683" sldId="404"/>
        </pc:sldMkLst>
        <pc:picChg chg="add mod">
          <ac:chgData name="pantelis balaouras" userId="25e8755020fc1734" providerId="LiveId" clId="{62FA0A6B-46FA-411D-B68C-0E1C780A0B6C}" dt="2024-04-29T16:28:23.439" v="193"/>
          <ac:picMkLst>
            <pc:docMk/>
            <pc:sldMk cId="1915799683" sldId="404"/>
            <ac:picMk id="3" creationId="{13307A08-6B3F-047A-00A3-80131A98A4D5}"/>
          </ac:picMkLst>
        </pc:picChg>
        <pc:picChg chg="del">
          <ac:chgData name="pantelis balaouras" userId="25e8755020fc1734" providerId="LiveId" clId="{62FA0A6B-46FA-411D-B68C-0E1C780A0B6C}" dt="2024-04-29T16:28:02.017" v="192" actId="478"/>
          <ac:picMkLst>
            <pc:docMk/>
            <pc:sldMk cId="1915799683" sldId="404"/>
            <ac:picMk id="2050" creationId="{2AB980B0-03D2-2E64-6760-C23D435A121F}"/>
          </ac:picMkLst>
        </pc:picChg>
      </pc:sldChg>
      <pc:sldChg chg="addSp delSp modSp mod ord">
        <pc:chgData name="pantelis balaouras" userId="25e8755020fc1734" providerId="LiveId" clId="{62FA0A6B-46FA-411D-B68C-0E1C780A0B6C}" dt="2024-04-29T16:37:23.868" v="206" actId="478"/>
        <pc:sldMkLst>
          <pc:docMk/>
          <pc:sldMk cId="2033093179" sldId="420"/>
        </pc:sldMkLst>
        <pc:spChg chg="del">
          <ac:chgData name="pantelis balaouras" userId="25e8755020fc1734" providerId="LiveId" clId="{62FA0A6B-46FA-411D-B68C-0E1C780A0B6C}" dt="2024-04-29T16:37:23.868" v="206" actId="478"/>
          <ac:spMkLst>
            <pc:docMk/>
            <pc:sldMk cId="2033093179" sldId="420"/>
            <ac:spMk id="4" creationId="{EEB5252A-0E56-9434-6284-2B6050C08CEC}"/>
          </ac:spMkLst>
        </pc:spChg>
        <pc:spChg chg="add mod">
          <ac:chgData name="pantelis balaouras" userId="25e8755020fc1734" providerId="LiveId" clId="{62FA0A6B-46FA-411D-B68C-0E1C780A0B6C}" dt="2024-04-29T16:30:02.776" v="203" actId="478"/>
          <ac:spMkLst>
            <pc:docMk/>
            <pc:sldMk cId="2033093179" sldId="420"/>
            <ac:spMk id="7" creationId="{4D8EE507-3360-7258-E9ED-C4D909C757F6}"/>
          </ac:spMkLst>
        </pc:spChg>
        <pc:spChg chg="del">
          <ac:chgData name="pantelis balaouras" userId="25e8755020fc1734" providerId="LiveId" clId="{62FA0A6B-46FA-411D-B68C-0E1C780A0B6C}" dt="2024-04-29T16:30:02.776" v="203" actId="478"/>
          <ac:spMkLst>
            <pc:docMk/>
            <pc:sldMk cId="2033093179" sldId="420"/>
            <ac:spMk id="11" creationId="{70D46B22-84E1-43AA-85C7-DBAEC0E27492}"/>
          </ac:spMkLst>
        </pc:spChg>
        <pc:picChg chg="add mod">
          <ac:chgData name="pantelis balaouras" userId="25e8755020fc1734" providerId="LiveId" clId="{62FA0A6B-46FA-411D-B68C-0E1C780A0B6C}" dt="2024-04-29T16:37:18.707" v="205"/>
          <ac:picMkLst>
            <pc:docMk/>
            <pc:sldMk cId="2033093179" sldId="420"/>
            <ac:picMk id="2" creationId="{71758DF5-10E5-26D5-5FE7-B9D4E3788919}"/>
          </ac:picMkLst>
        </pc:picChg>
        <pc:picChg chg="del">
          <ac:chgData name="pantelis balaouras" userId="25e8755020fc1734" providerId="LiveId" clId="{62FA0A6B-46FA-411D-B68C-0E1C780A0B6C}" dt="2024-04-29T16:37:18.118" v="204" actId="478"/>
          <ac:picMkLst>
            <pc:docMk/>
            <pc:sldMk cId="2033093179" sldId="420"/>
            <ac:picMk id="3" creationId="{71802B76-8EBB-8F3F-BE83-CE6BABF784DE}"/>
          </ac:picMkLst>
        </pc:picChg>
      </pc:sldChg>
      <pc:sldChg chg="modSp mod">
        <pc:chgData name="pantelis balaouras" userId="25e8755020fc1734" providerId="LiveId" clId="{62FA0A6B-46FA-411D-B68C-0E1C780A0B6C}" dt="2024-04-29T15:57:42.932" v="0" actId="255"/>
        <pc:sldMkLst>
          <pc:docMk/>
          <pc:sldMk cId="319560736" sldId="436"/>
        </pc:sldMkLst>
        <pc:spChg chg="mod">
          <ac:chgData name="pantelis balaouras" userId="25e8755020fc1734" providerId="LiveId" clId="{62FA0A6B-46FA-411D-B68C-0E1C780A0B6C}" dt="2024-04-29T15:57:42.932" v="0" actId="255"/>
          <ac:spMkLst>
            <pc:docMk/>
            <pc:sldMk cId="319560736" sldId="436"/>
            <ac:spMk id="4" creationId="{122BC770-408C-50C8-126F-18790E99F2CB}"/>
          </ac:spMkLst>
        </pc:spChg>
      </pc:sldChg>
      <pc:sldChg chg="delSp modSp mod">
        <pc:chgData name="pantelis balaouras" userId="25e8755020fc1734" providerId="LiveId" clId="{62FA0A6B-46FA-411D-B68C-0E1C780A0B6C}" dt="2024-04-30T08:34:55.441" v="209" actId="6549"/>
        <pc:sldMkLst>
          <pc:docMk/>
          <pc:sldMk cId="750286666" sldId="438"/>
        </pc:sldMkLst>
        <pc:spChg chg="mod">
          <ac:chgData name="pantelis balaouras" userId="25e8755020fc1734" providerId="LiveId" clId="{62FA0A6B-46FA-411D-B68C-0E1C780A0B6C}" dt="2024-04-30T08:34:55.441" v="209" actId="6549"/>
          <ac:spMkLst>
            <pc:docMk/>
            <pc:sldMk cId="750286666" sldId="438"/>
            <ac:spMk id="4" creationId="{E47D0821-8573-4002-9B33-F43C68A1D403}"/>
          </ac:spMkLst>
        </pc:spChg>
        <pc:spChg chg="mod">
          <ac:chgData name="pantelis balaouras" userId="25e8755020fc1734" providerId="LiveId" clId="{62FA0A6B-46FA-411D-B68C-0E1C780A0B6C}" dt="2024-04-29T16:12:53.145" v="188" actId="12"/>
          <ac:spMkLst>
            <pc:docMk/>
            <pc:sldMk cId="750286666" sldId="438"/>
            <ac:spMk id="6" creationId="{AA5AE911-E515-48E3-AB8B-121C68B77A58}"/>
          </ac:spMkLst>
        </pc:spChg>
        <pc:spChg chg="del">
          <ac:chgData name="pantelis balaouras" userId="25e8755020fc1734" providerId="LiveId" clId="{62FA0A6B-46FA-411D-B68C-0E1C780A0B6C}" dt="2024-04-29T16:12:48.939" v="187" actId="478"/>
          <ac:spMkLst>
            <pc:docMk/>
            <pc:sldMk cId="750286666" sldId="438"/>
            <ac:spMk id="7" creationId="{4D511D48-7627-7E99-E6E1-836879648C48}"/>
          </ac:spMkLst>
        </pc:spChg>
        <pc:spChg chg="del">
          <ac:chgData name="pantelis balaouras" userId="25e8755020fc1734" providerId="LiveId" clId="{62FA0A6B-46FA-411D-B68C-0E1C780A0B6C}" dt="2024-04-29T16:12:45.498" v="186" actId="478"/>
          <ac:spMkLst>
            <pc:docMk/>
            <pc:sldMk cId="750286666" sldId="438"/>
            <ac:spMk id="8" creationId="{28CAFA89-36CB-A230-B29A-5A4628900771}"/>
          </ac:spMkLst>
        </pc:spChg>
      </pc:sldChg>
      <pc:sldChg chg="ord">
        <pc:chgData name="pantelis balaouras" userId="25e8755020fc1734" providerId="LiveId" clId="{62FA0A6B-46FA-411D-B68C-0E1C780A0B6C}" dt="2024-04-29T16:29:58.744" v="202"/>
        <pc:sldMkLst>
          <pc:docMk/>
          <pc:sldMk cId="2585051265" sldId="535"/>
        </pc:sldMkLst>
      </pc:sldChg>
      <pc:sldChg chg="modSp">
        <pc:chgData name="pantelis balaouras" userId="25e8755020fc1734" providerId="LiveId" clId="{62FA0A6B-46FA-411D-B68C-0E1C780A0B6C}" dt="2024-04-29T16:02:17.577" v="92"/>
        <pc:sldMkLst>
          <pc:docMk/>
          <pc:sldMk cId="2672695239" sldId="546"/>
        </pc:sldMkLst>
        <pc:spChg chg="mod">
          <ac:chgData name="pantelis balaouras" userId="25e8755020fc1734" providerId="LiveId" clId="{62FA0A6B-46FA-411D-B68C-0E1C780A0B6C}" dt="2024-04-29T16:02:17.577" v="92"/>
          <ac:spMkLst>
            <pc:docMk/>
            <pc:sldMk cId="2672695239" sldId="546"/>
            <ac:spMk id="3" creationId="{5DA1E916-60D0-C2AA-984E-A706482EF176}"/>
          </ac:spMkLst>
        </pc:spChg>
      </pc:sldChg>
      <pc:sldChg chg="modSp mod">
        <pc:chgData name="pantelis balaouras" userId="25e8755020fc1734" providerId="LiveId" clId="{62FA0A6B-46FA-411D-B68C-0E1C780A0B6C}" dt="2024-04-30T08:37:39.384" v="222" actId="1076"/>
        <pc:sldMkLst>
          <pc:docMk/>
          <pc:sldMk cId="3065163297" sldId="548"/>
        </pc:sldMkLst>
        <pc:spChg chg="mod">
          <ac:chgData name="pantelis balaouras" userId="25e8755020fc1734" providerId="LiveId" clId="{62FA0A6B-46FA-411D-B68C-0E1C780A0B6C}" dt="2024-04-30T08:37:39.384" v="222" actId="1076"/>
          <ac:spMkLst>
            <pc:docMk/>
            <pc:sldMk cId="3065163297" sldId="548"/>
            <ac:spMk id="4" creationId="{72E2623F-965A-BCFB-C4FD-E0E0A46EA10B}"/>
          </ac:spMkLst>
        </pc:spChg>
        <pc:spChg chg="mod">
          <ac:chgData name="pantelis balaouras" userId="25e8755020fc1734" providerId="LiveId" clId="{62FA0A6B-46FA-411D-B68C-0E1C780A0B6C}" dt="2024-04-29T16:02:39.775" v="95"/>
          <ac:spMkLst>
            <pc:docMk/>
            <pc:sldMk cId="3065163297" sldId="548"/>
            <ac:spMk id="6" creationId="{DA2782B2-F88A-7D83-4E45-42A3C7DDA9A0}"/>
          </ac:spMkLst>
        </pc:spChg>
        <pc:picChg chg="mod">
          <ac:chgData name="pantelis balaouras" userId="25e8755020fc1734" providerId="LiveId" clId="{62FA0A6B-46FA-411D-B68C-0E1C780A0B6C}" dt="2024-04-30T08:37:33.006" v="221" actId="14100"/>
          <ac:picMkLst>
            <pc:docMk/>
            <pc:sldMk cId="3065163297" sldId="548"/>
            <ac:picMk id="5" creationId="{C8605396-06DB-5F85-1C13-3127709138F6}"/>
          </ac:picMkLst>
        </pc:picChg>
      </pc:sldChg>
      <pc:sldChg chg="addSp delSp modSp mod">
        <pc:chgData name="pantelis balaouras" userId="25e8755020fc1734" providerId="LiveId" clId="{62FA0A6B-46FA-411D-B68C-0E1C780A0B6C}" dt="2024-04-30T08:42:31.922" v="279"/>
        <pc:sldMkLst>
          <pc:docMk/>
          <pc:sldMk cId="964884726" sldId="549"/>
        </pc:sldMkLst>
        <pc:spChg chg="add mod">
          <ac:chgData name="pantelis balaouras" userId="25e8755020fc1734" providerId="LiveId" clId="{62FA0A6B-46FA-411D-B68C-0E1C780A0B6C}" dt="2024-04-30T08:42:31.922" v="279"/>
          <ac:spMkLst>
            <pc:docMk/>
            <pc:sldMk cId="964884726" sldId="549"/>
            <ac:spMk id="2" creationId="{B0FC2946-0ECD-24FA-906D-9E0950B0F9DF}"/>
          </ac:spMkLst>
        </pc:spChg>
        <pc:spChg chg="del">
          <ac:chgData name="pantelis balaouras" userId="25e8755020fc1734" providerId="LiveId" clId="{62FA0A6B-46FA-411D-B68C-0E1C780A0B6C}" dt="2024-04-30T08:42:31.317" v="278" actId="478"/>
          <ac:spMkLst>
            <pc:docMk/>
            <pc:sldMk cId="964884726" sldId="549"/>
            <ac:spMk id="3" creationId="{A2BB6270-5CC6-DCE5-1014-2D81E9BE49DE}"/>
          </ac:spMkLst>
        </pc:spChg>
      </pc:sldChg>
      <pc:sldChg chg="delSp mod">
        <pc:chgData name="pantelis balaouras" userId="25e8755020fc1734" providerId="LiveId" clId="{62FA0A6B-46FA-411D-B68C-0E1C780A0B6C}" dt="2024-04-29T15:59:19.900" v="2" actId="478"/>
        <pc:sldMkLst>
          <pc:docMk/>
          <pc:sldMk cId="2891607239" sldId="554"/>
        </pc:sldMkLst>
        <pc:spChg chg="del">
          <ac:chgData name="pantelis balaouras" userId="25e8755020fc1734" providerId="LiveId" clId="{62FA0A6B-46FA-411D-B68C-0E1C780A0B6C}" dt="2024-04-29T15:59:19.900" v="2" actId="478"/>
          <ac:spMkLst>
            <pc:docMk/>
            <pc:sldMk cId="2891607239" sldId="554"/>
            <ac:spMk id="9" creationId="{A8D7C4AB-B270-277E-2D25-6A5C229F3E14}"/>
          </ac:spMkLst>
        </pc:spChg>
        <pc:spChg chg="del">
          <ac:chgData name="pantelis balaouras" userId="25e8755020fc1734" providerId="LiveId" clId="{62FA0A6B-46FA-411D-B68C-0E1C780A0B6C}" dt="2024-04-29T15:59:17.861" v="1" actId="478"/>
          <ac:spMkLst>
            <pc:docMk/>
            <pc:sldMk cId="2891607239" sldId="554"/>
            <ac:spMk id="10" creationId="{6DD67514-26C0-3CBA-29D1-269F3911475B}"/>
          </ac:spMkLst>
        </pc:spChg>
      </pc:sldChg>
      <pc:sldChg chg="modSp">
        <pc:chgData name="pantelis balaouras" userId="25e8755020fc1734" providerId="LiveId" clId="{62FA0A6B-46FA-411D-B68C-0E1C780A0B6C}" dt="2024-04-30T08:38:10.079" v="226" actId="14100"/>
        <pc:sldMkLst>
          <pc:docMk/>
          <pc:sldMk cId="465020234" sldId="555"/>
        </pc:sldMkLst>
        <pc:picChg chg="mod">
          <ac:chgData name="pantelis balaouras" userId="25e8755020fc1734" providerId="LiveId" clId="{62FA0A6B-46FA-411D-B68C-0E1C780A0B6C}" dt="2024-04-30T08:38:10.079" v="226" actId="14100"/>
          <ac:picMkLst>
            <pc:docMk/>
            <pc:sldMk cId="465020234" sldId="555"/>
            <ac:picMk id="5122" creationId="{F7235C44-D9ED-D835-7586-E1AD6F055757}"/>
          </ac:picMkLst>
        </pc:picChg>
      </pc:sldChg>
      <pc:sldChg chg="addSp delSp modSp mod modClrScheme chgLayout">
        <pc:chgData name="pantelis balaouras" userId="25e8755020fc1734" providerId="LiveId" clId="{62FA0A6B-46FA-411D-B68C-0E1C780A0B6C}" dt="2024-04-29T16:05:18.370" v="103" actId="478"/>
        <pc:sldMkLst>
          <pc:docMk/>
          <pc:sldMk cId="3916568253" sldId="556"/>
        </pc:sldMkLst>
        <pc:spChg chg="del">
          <ac:chgData name="pantelis balaouras" userId="25e8755020fc1734" providerId="LiveId" clId="{62FA0A6B-46FA-411D-B68C-0E1C780A0B6C}" dt="2024-04-29T16:05:18.370" v="103" actId="478"/>
          <ac:spMkLst>
            <pc:docMk/>
            <pc:sldMk cId="3916568253" sldId="556"/>
            <ac:spMk id="3" creationId="{5313FDAC-89C6-D56B-03E6-9460D3DA5CB6}"/>
          </ac:spMkLst>
        </pc:spChg>
        <pc:spChg chg="add mod ord">
          <ac:chgData name="pantelis balaouras" userId="25e8755020fc1734" providerId="LiveId" clId="{62FA0A6B-46FA-411D-B68C-0E1C780A0B6C}" dt="2024-04-29T16:04:59.171" v="100" actId="700"/>
          <ac:spMkLst>
            <pc:docMk/>
            <pc:sldMk cId="3916568253" sldId="556"/>
            <ac:spMk id="4" creationId="{1287791B-7BC6-0B78-92B9-36B0F026B416}"/>
          </ac:spMkLst>
        </pc:spChg>
        <pc:spChg chg="add mod ord">
          <ac:chgData name="pantelis balaouras" userId="25e8755020fc1734" providerId="LiveId" clId="{62FA0A6B-46FA-411D-B68C-0E1C780A0B6C}" dt="2024-04-29T16:04:59.171" v="100" actId="700"/>
          <ac:spMkLst>
            <pc:docMk/>
            <pc:sldMk cId="3916568253" sldId="556"/>
            <ac:spMk id="5" creationId="{DBF60AFF-4F5C-3FBB-DBFF-3A0A9C7C8258}"/>
          </ac:spMkLst>
        </pc:spChg>
        <pc:spChg chg="mod ord">
          <ac:chgData name="pantelis balaouras" userId="25e8755020fc1734" providerId="LiveId" clId="{62FA0A6B-46FA-411D-B68C-0E1C780A0B6C}" dt="2024-04-29T16:04:59.171" v="100" actId="700"/>
          <ac:spMkLst>
            <pc:docMk/>
            <pc:sldMk cId="3916568253" sldId="556"/>
            <ac:spMk id="161" creationId="{969705BA-CC9C-0148-45FD-B9DF8520C631}"/>
          </ac:spMkLst>
        </pc:spChg>
        <pc:picChg chg="mod">
          <ac:chgData name="pantelis balaouras" userId="25e8755020fc1734" providerId="LiveId" clId="{62FA0A6B-46FA-411D-B68C-0E1C780A0B6C}" dt="2024-04-29T16:05:12.695" v="102" actId="167"/>
          <ac:picMkLst>
            <pc:docMk/>
            <pc:sldMk cId="3916568253" sldId="556"/>
            <ac:picMk id="2050" creationId="{4C5481AD-B896-12AE-18CB-98FAB6AC0FB4}"/>
          </ac:picMkLst>
        </pc:picChg>
      </pc:sldChg>
      <pc:sldChg chg="addSp delSp modSp mod modClrScheme chgLayout">
        <pc:chgData name="pantelis balaouras" userId="25e8755020fc1734" providerId="LiveId" clId="{62FA0A6B-46FA-411D-B68C-0E1C780A0B6C}" dt="2024-04-29T16:07:34.061" v="128" actId="478"/>
        <pc:sldMkLst>
          <pc:docMk/>
          <pc:sldMk cId="1924321600" sldId="558"/>
        </pc:sldMkLst>
        <pc:spChg chg="del">
          <ac:chgData name="pantelis balaouras" userId="25e8755020fc1734" providerId="LiveId" clId="{62FA0A6B-46FA-411D-B68C-0E1C780A0B6C}" dt="2024-04-29T16:07:34.061" v="128" actId="478"/>
          <ac:spMkLst>
            <pc:docMk/>
            <pc:sldMk cId="1924321600" sldId="558"/>
            <ac:spMk id="3" creationId="{2FD4C083-0AD4-5570-FE14-C7522B310768}"/>
          </ac:spMkLst>
        </pc:spChg>
        <pc:spChg chg="add mod ord">
          <ac:chgData name="pantelis balaouras" userId="25e8755020fc1734" providerId="LiveId" clId="{62FA0A6B-46FA-411D-B68C-0E1C780A0B6C}" dt="2024-04-29T16:07:28.089" v="127" actId="700"/>
          <ac:spMkLst>
            <pc:docMk/>
            <pc:sldMk cId="1924321600" sldId="558"/>
            <ac:spMk id="4" creationId="{0D71104D-6A56-011C-8759-6EEB85CB0E72}"/>
          </ac:spMkLst>
        </pc:spChg>
        <pc:spChg chg="add mod ord">
          <ac:chgData name="pantelis balaouras" userId="25e8755020fc1734" providerId="LiveId" clId="{62FA0A6B-46FA-411D-B68C-0E1C780A0B6C}" dt="2024-04-29T16:07:28.089" v="127" actId="700"/>
          <ac:spMkLst>
            <pc:docMk/>
            <pc:sldMk cId="1924321600" sldId="558"/>
            <ac:spMk id="5" creationId="{A31B1821-03B3-F22B-A985-B57632822C5B}"/>
          </ac:spMkLst>
        </pc:spChg>
        <pc:spChg chg="mod ord">
          <ac:chgData name="pantelis balaouras" userId="25e8755020fc1734" providerId="LiveId" clId="{62FA0A6B-46FA-411D-B68C-0E1C780A0B6C}" dt="2024-04-29T16:07:28.089" v="127" actId="700"/>
          <ac:spMkLst>
            <pc:docMk/>
            <pc:sldMk cId="1924321600" sldId="558"/>
            <ac:spMk id="161" creationId="{2E1E7234-2362-3781-E340-631886DBE6D2}"/>
          </ac:spMkLst>
        </pc:spChg>
      </pc:sldChg>
      <pc:sldChg chg="addSp delSp modSp mod modClrScheme chgLayout">
        <pc:chgData name="pantelis balaouras" userId="25e8755020fc1734" providerId="LiveId" clId="{62FA0A6B-46FA-411D-B68C-0E1C780A0B6C}" dt="2024-04-29T16:08:54.218" v="141" actId="478"/>
        <pc:sldMkLst>
          <pc:docMk/>
          <pc:sldMk cId="1854012936" sldId="560"/>
        </pc:sldMkLst>
        <pc:spChg chg="del">
          <ac:chgData name="pantelis balaouras" userId="25e8755020fc1734" providerId="LiveId" clId="{62FA0A6B-46FA-411D-B68C-0E1C780A0B6C}" dt="2024-04-29T16:08:54.218" v="141" actId="478"/>
          <ac:spMkLst>
            <pc:docMk/>
            <pc:sldMk cId="1854012936" sldId="560"/>
            <ac:spMk id="3" creationId="{529968C4-EF79-D398-E972-74CE4C28802F}"/>
          </ac:spMkLst>
        </pc:spChg>
        <pc:spChg chg="add mod ord">
          <ac:chgData name="pantelis balaouras" userId="25e8755020fc1734" providerId="LiveId" clId="{62FA0A6B-46FA-411D-B68C-0E1C780A0B6C}" dt="2024-04-29T16:08:50.765" v="140" actId="700"/>
          <ac:spMkLst>
            <pc:docMk/>
            <pc:sldMk cId="1854012936" sldId="560"/>
            <ac:spMk id="4" creationId="{0E9F3480-A917-3F6A-4CF9-832E37DF5307}"/>
          </ac:spMkLst>
        </pc:spChg>
        <pc:spChg chg="add mod ord">
          <ac:chgData name="pantelis balaouras" userId="25e8755020fc1734" providerId="LiveId" clId="{62FA0A6B-46FA-411D-B68C-0E1C780A0B6C}" dt="2024-04-29T16:08:50.765" v="140" actId="700"/>
          <ac:spMkLst>
            <pc:docMk/>
            <pc:sldMk cId="1854012936" sldId="560"/>
            <ac:spMk id="5" creationId="{516F4011-AE67-7035-C48E-CB251E3F1A42}"/>
          </ac:spMkLst>
        </pc:spChg>
        <pc:spChg chg="mod ord">
          <ac:chgData name="pantelis balaouras" userId="25e8755020fc1734" providerId="LiveId" clId="{62FA0A6B-46FA-411D-B68C-0E1C780A0B6C}" dt="2024-04-29T16:08:50.765" v="140" actId="700"/>
          <ac:spMkLst>
            <pc:docMk/>
            <pc:sldMk cId="1854012936" sldId="560"/>
            <ac:spMk id="161" creationId="{589A3F6F-C589-BD78-FB2A-9135FB507C59}"/>
          </ac:spMkLst>
        </pc:spChg>
      </pc:sldChg>
      <pc:sldChg chg="addSp delSp modSp mod modClrScheme chgLayout">
        <pc:chgData name="pantelis balaouras" userId="25e8755020fc1734" providerId="LiveId" clId="{62FA0A6B-46FA-411D-B68C-0E1C780A0B6C}" dt="2024-04-29T16:09:28.180" v="146" actId="478"/>
        <pc:sldMkLst>
          <pc:docMk/>
          <pc:sldMk cId="2784003437" sldId="562"/>
        </pc:sldMkLst>
        <pc:spChg chg="del">
          <ac:chgData name="pantelis balaouras" userId="25e8755020fc1734" providerId="LiveId" clId="{62FA0A6B-46FA-411D-B68C-0E1C780A0B6C}" dt="2024-04-29T16:09:28.180" v="146" actId="478"/>
          <ac:spMkLst>
            <pc:docMk/>
            <pc:sldMk cId="2784003437" sldId="562"/>
            <ac:spMk id="3" creationId="{78931A23-E238-1C9F-1224-A0D51231B52F}"/>
          </ac:spMkLst>
        </pc:spChg>
        <pc:spChg chg="add mod ord">
          <ac:chgData name="pantelis balaouras" userId="25e8755020fc1734" providerId="LiveId" clId="{62FA0A6B-46FA-411D-B68C-0E1C780A0B6C}" dt="2024-04-29T16:09:22.943" v="145" actId="700"/>
          <ac:spMkLst>
            <pc:docMk/>
            <pc:sldMk cId="2784003437" sldId="562"/>
            <ac:spMk id="4" creationId="{BFBEE7A3-C50A-88EF-9461-BB679B2AE42E}"/>
          </ac:spMkLst>
        </pc:spChg>
        <pc:spChg chg="add mod ord">
          <ac:chgData name="pantelis balaouras" userId="25e8755020fc1734" providerId="LiveId" clId="{62FA0A6B-46FA-411D-B68C-0E1C780A0B6C}" dt="2024-04-29T16:09:22.943" v="145" actId="700"/>
          <ac:spMkLst>
            <pc:docMk/>
            <pc:sldMk cId="2784003437" sldId="562"/>
            <ac:spMk id="5" creationId="{9B1172F8-1978-EC88-120D-2A737E39DEA3}"/>
          </ac:spMkLst>
        </pc:spChg>
        <pc:spChg chg="mod ord">
          <ac:chgData name="pantelis balaouras" userId="25e8755020fc1734" providerId="LiveId" clId="{62FA0A6B-46FA-411D-B68C-0E1C780A0B6C}" dt="2024-04-29T16:09:22.943" v="145" actId="700"/>
          <ac:spMkLst>
            <pc:docMk/>
            <pc:sldMk cId="2784003437" sldId="562"/>
            <ac:spMk id="161" creationId="{171378A5-ED0A-7387-A7AA-33E107580469}"/>
          </ac:spMkLst>
        </pc:spChg>
      </pc:sldChg>
      <pc:sldChg chg="addSp delSp modSp mod modClrScheme chgLayout">
        <pc:chgData name="pantelis balaouras" userId="25e8755020fc1734" providerId="LiveId" clId="{62FA0A6B-46FA-411D-B68C-0E1C780A0B6C}" dt="2024-04-29T16:09:43.900" v="148" actId="478"/>
        <pc:sldMkLst>
          <pc:docMk/>
          <pc:sldMk cId="1264515782" sldId="564"/>
        </pc:sldMkLst>
        <pc:spChg chg="del">
          <ac:chgData name="pantelis balaouras" userId="25e8755020fc1734" providerId="LiveId" clId="{62FA0A6B-46FA-411D-B68C-0E1C780A0B6C}" dt="2024-04-29T16:09:43.900" v="148" actId="478"/>
          <ac:spMkLst>
            <pc:docMk/>
            <pc:sldMk cId="1264515782" sldId="564"/>
            <ac:spMk id="3" creationId="{B6E46F0E-4CBA-6922-3C73-F7A6D78BC3C8}"/>
          </ac:spMkLst>
        </pc:spChg>
        <pc:spChg chg="add mod ord">
          <ac:chgData name="pantelis balaouras" userId="25e8755020fc1734" providerId="LiveId" clId="{62FA0A6B-46FA-411D-B68C-0E1C780A0B6C}" dt="2024-04-29T16:09:39.247" v="147" actId="700"/>
          <ac:spMkLst>
            <pc:docMk/>
            <pc:sldMk cId="1264515782" sldId="564"/>
            <ac:spMk id="4" creationId="{20B1EE7B-08D6-BB59-214B-0988555D34DB}"/>
          </ac:spMkLst>
        </pc:spChg>
        <pc:spChg chg="add mod ord">
          <ac:chgData name="pantelis balaouras" userId="25e8755020fc1734" providerId="LiveId" clId="{62FA0A6B-46FA-411D-B68C-0E1C780A0B6C}" dt="2024-04-29T16:09:39.247" v="147" actId="700"/>
          <ac:spMkLst>
            <pc:docMk/>
            <pc:sldMk cId="1264515782" sldId="564"/>
            <ac:spMk id="5" creationId="{34F90BD4-2B70-5779-B3BE-16473694D85C}"/>
          </ac:spMkLst>
        </pc:spChg>
        <pc:spChg chg="mod ord">
          <ac:chgData name="pantelis balaouras" userId="25e8755020fc1734" providerId="LiveId" clId="{62FA0A6B-46FA-411D-B68C-0E1C780A0B6C}" dt="2024-04-29T16:09:39.247" v="147" actId="700"/>
          <ac:spMkLst>
            <pc:docMk/>
            <pc:sldMk cId="1264515782" sldId="564"/>
            <ac:spMk id="161" creationId="{CC3C29C4-68DD-3132-B888-05EAD83010F0}"/>
          </ac:spMkLst>
        </pc:spChg>
      </pc:sldChg>
      <pc:sldChg chg="modSp">
        <pc:chgData name="pantelis balaouras" userId="25e8755020fc1734" providerId="LiveId" clId="{62FA0A6B-46FA-411D-B68C-0E1C780A0B6C}" dt="2024-04-30T08:41:25.080" v="270" actId="1076"/>
        <pc:sldMkLst>
          <pc:docMk/>
          <pc:sldMk cId="760890712" sldId="565"/>
        </pc:sldMkLst>
        <pc:picChg chg="mod">
          <ac:chgData name="pantelis balaouras" userId="25e8755020fc1734" providerId="LiveId" clId="{62FA0A6B-46FA-411D-B68C-0E1C780A0B6C}" dt="2024-04-30T08:41:25.080" v="270" actId="1076"/>
          <ac:picMkLst>
            <pc:docMk/>
            <pc:sldMk cId="760890712" sldId="565"/>
            <ac:picMk id="2050" creationId="{07B0D737-70FE-0077-DED2-F5A34C9C7AA9}"/>
          </ac:picMkLst>
        </pc:picChg>
      </pc:sldChg>
      <pc:sldChg chg="modSp">
        <pc:chgData name="pantelis balaouras" userId="25e8755020fc1734" providerId="LiveId" clId="{62FA0A6B-46FA-411D-B68C-0E1C780A0B6C}" dt="2024-04-30T08:41:16.698" v="269" actId="14100"/>
        <pc:sldMkLst>
          <pc:docMk/>
          <pc:sldMk cId="369194558" sldId="571"/>
        </pc:sldMkLst>
        <pc:picChg chg="mod">
          <ac:chgData name="pantelis balaouras" userId="25e8755020fc1734" providerId="LiveId" clId="{62FA0A6B-46FA-411D-B68C-0E1C780A0B6C}" dt="2024-04-30T08:41:16.698" v="269" actId="14100"/>
          <ac:picMkLst>
            <pc:docMk/>
            <pc:sldMk cId="369194558" sldId="571"/>
            <ac:picMk id="2050" creationId="{27A49E7B-5630-9E59-FD3B-560375119E28}"/>
          </ac:picMkLst>
        </pc:picChg>
      </pc:sldChg>
      <pc:sldChg chg="modSp">
        <pc:chgData name="pantelis balaouras" userId="25e8755020fc1734" providerId="LiveId" clId="{62FA0A6B-46FA-411D-B68C-0E1C780A0B6C}" dt="2024-04-30T08:40:24.547" v="261" actId="1076"/>
        <pc:sldMkLst>
          <pc:docMk/>
          <pc:sldMk cId="3083838701" sldId="572"/>
        </pc:sldMkLst>
        <pc:picChg chg="mod">
          <ac:chgData name="pantelis balaouras" userId="25e8755020fc1734" providerId="LiveId" clId="{62FA0A6B-46FA-411D-B68C-0E1C780A0B6C}" dt="2024-04-30T08:40:24.547" v="261" actId="1076"/>
          <ac:picMkLst>
            <pc:docMk/>
            <pc:sldMk cId="3083838701" sldId="572"/>
            <ac:picMk id="5122" creationId="{F7235C44-D9ED-D835-7586-E1AD6F055757}"/>
          </ac:picMkLst>
        </pc:picChg>
      </pc:sldChg>
      <pc:sldChg chg="modSp">
        <pc:chgData name="pantelis balaouras" userId="25e8755020fc1734" providerId="LiveId" clId="{62FA0A6B-46FA-411D-B68C-0E1C780A0B6C}" dt="2024-04-29T16:07:49.181" v="129" actId="1076"/>
        <pc:sldMkLst>
          <pc:docMk/>
          <pc:sldMk cId="3883200930" sldId="575"/>
        </pc:sldMkLst>
        <pc:picChg chg="mod">
          <ac:chgData name="pantelis balaouras" userId="25e8755020fc1734" providerId="LiveId" clId="{62FA0A6B-46FA-411D-B68C-0E1C780A0B6C}" dt="2024-04-29T16:07:49.181" v="129" actId="1076"/>
          <ac:picMkLst>
            <pc:docMk/>
            <pc:sldMk cId="3883200930" sldId="575"/>
            <ac:picMk id="2054" creationId="{904119BD-F2F8-3F99-0559-3A078882473C}"/>
          </ac:picMkLst>
        </pc:picChg>
      </pc:sldChg>
      <pc:sldChg chg="modSp mod">
        <pc:chgData name="pantelis balaouras" userId="25e8755020fc1734" providerId="LiveId" clId="{62FA0A6B-46FA-411D-B68C-0E1C780A0B6C}" dt="2024-04-29T16:08:17.076" v="133" actId="207"/>
        <pc:sldMkLst>
          <pc:docMk/>
          <pc:sldMk cId="1801716676" sldId="576"/>
        </pc:sldMkLst>
        <pc:spChg chg="mod">
          <ac:chgData name="pantelis balaouras" userId="25e8755020fc1734" providerId="LiveId" clId="{62FA0A6B-46FA-411D-B68C-0E1C780A0B6C}" dt="2024-04-29T16:08:17.076" v="133" actId="207"/>
          <ac:spMkLst>
            <pc:docMk/>
            <pc:sldMk cId="1801716676" sldId="576"/>
            <ac:spMk id="158" creationId="{00000000-0000-0000-0000-000000000000}"/>
          </ac:spMkLst>
        </pc:spChg>
      </pc:sldChg>
      <pc:sldChg chg="modSp mod">
        <pc:chgData name="pantelis balaouras" userId="25e8755020fc1734" providerId="LiveId" clId="{62FA0A6B-46FA-411D-B68C-0E1C780A0B6C}" dt="2024-04-30T08:40:43.284" v="264" actId="1076"/>
        <pc:sldMkLst>
          <pc:docMk/>
          <pc:sldMk cId="3504187963" sldId="577"/>
        </pc:sldMkLst>
        <pc:spChg chg="mod">
          <ac:chgData name="pantelis balaouras" userId="25e8755020fc1734" providerId="LiveId" clId="{62FA0A6B-46FA-411D-B68C-0E1C780A0B6C}" dt="2024-04-30T08:40:37.386" v="263" actId="12"/>
          <ac:spMkLst>
            <pc:docMk/>
            <pc:sldMk cId="3504187963" sldId="577"/>
            <ac:spMk id="158" creationId="{00000000-0000-0000-0000-000000000000}"/>
          </ac:spMkLst>
        </pc:spChg>
        <pc:picChg chg="mod">
          <ac:chgData name="pantelis balaouras" userId="25e8755020fc1734" providerId="LiveId" clId="{62FA0A6B-46FA-411D-B68C-0E1C780A0B6C}" dt="2024-04-30T08:40:43.284" v="264" actId="1076"/>
          <ac:picMkLst>
            <pc:docMk/>
            <pc:sldMk cId="3504187963" sldId="577"/>
            <ac:picMk id="8194" creationId="{1876F63F-A88C-E5C5-2343-8F7DC4B06AC5}"/>
          </ac:picMkLst>
        </pc:picChg>
      </pc:sldChg>
      <pc:sldChg chg="modSp">
        <pc:chgData name="pantelis balaouras" userId="25e8755020fc1734" providerId="LiveId" clId="{62FA0A6B-46FA-411D-B68C-0E1C780A0B6C}" dt="2024-04-29T16:08:32.604" v="136" actId="1076"/>
        <pc:sldMkLst>
          <pc:docMk/>
          <pc:sldMk cId="3495584768" sldId="578"/>
        </pc:sldMkLst>
        <pc:picChg chg="mod">
          <ac:chgData name="pantelis balaouras" userId="25e8755020fc1734" providerId="LiveId" clId="{62FA0A6B-46FA-411D-B68C-0E1C780A0B6C}" dt="2024-04-29T16:08:32.604" v="136" actId="1076"/>
          <ac:picMkLst>
            <pc:docMk/>
            <pc:sldMk cId="3495584768" sldId="578"/>
            <ac:picMk id="7170" creationId="{4C8D1CDC-EC57-8C51-0BF9-18254E49666F}"/>
          </ac:picMkLst>
        </pc:picChg>
      </pc:sldChg>
      <pc:sldChg chg="modSp">
        <pc:chgData name="pantelis balaouras" userId="25e8755020fc1734" providerId="LiveId" clId="{62FA0A6B-46FA-411D-B68C-0E1C780A0B6C}" dt="2024-04-29T16:08:36.040" v="137" actId="1076"/>
        <pc:sldMkLst>
          <pc:docMk/>
          <pc:sldMk cId="3736155813" sldId="579"/>
        </pc:sldMkLst>
        <pc:picChg chg="mod">
          <ac:chgData name="pantelis balaouras" userId="25e8755020fc1734" providerId="LiveId" clId="{62FA0A6B-46FA-411D-B68C-0E1C780A0B6C}" dt="2024-04-29T16:08:36.040" v="137" actId="1076"/>
          <ac:picMkLst>
            <pc:docMk/>
            <pc:sldMk cId="3736155813" sldId="579"/>
            <ac:picMk id="6146" creationId="{2E842846-FD95-9D09-B986-1D3198957870}"/>
          </ac:picMkLst>
        </pc:picChg>
      </pc:sldChg>
      <pc:sldChg chg="modSp">
        <pc:chgData name="pantelis balaouras" userId="25e8755020fc1734" providerId="LiveId" clId="{62FA0A6B-46FA-411D-B68C-0E1C780A0B6C}" dt="2024-04-29T16:08:40.540" v="138" actId="1076"/>
        <pc:sldMkLst>
          <pc:docMk/>
          <pc:sldMk cId="721691566" sldId="580"/>
        </pc:sldMkLst>
        <pc:picChg chg="mod">
          <ac:chgData name="pantelis balaouras" userId="25e8755020fc1734" providerId="LiveId" clId="{62FA0A6B-46FA-411D-B68C-0E1C780A0B6C}" dt="2024-04-29T16:08:40.540" v="138" actId="1076"/>
          <ac:picMkLst>
            <pc:docMk/>
            <pc:sldMk cId="721691566" sldId="580"/>
            <ac:picMk id="1026" creationId="{0B2FCC5E-2352-625E-7B10-28A082436242}"/>
          </ac:picMkLst>
        </pc:picChg>
      </pc:sldChg>
      <pc:sldChg chg="modSp">
        <pc:chgData name="pantelis balaouras" userId="25e8755020fc1734" providerId="LiveId" clId="{62FA0A6B-46FA-411D-B68C-0E1C780A0B6C}" dt="2024-04-29T16:08:44.154" v="139" actId="1076"/>
        <pc:sldMkLst>
          <pc:docMk/>
          <pc:sldMk cId="1170199594" sldId="581"/>
        </pc:sldMkLst>
        <pc:picChg chg="mod">
          <ac:chgData name="pantelis balaouras" userId="25e8755020fc1734" providerId="LiveId" clId="{62FA0A6B-46FA-411D-B68C-0E1C780A0B6C}" dt="2024-04-29T16:08:44.154" v="139" actId="1076"/>
          <ac:picMkLst>
            <pc:docMk/>
            <pc:sldMk cId="1170199594" sldId="581"/>
            <ac:picMk id="2050" creationId="{5DFA23EA-6A22-9449-C553-5F97BD34D72E}"/>
          </ac:picMkLst>
        </pc:picChg>
      </pc:sldChg>
      <pc:sldChg chg="modSp">
        <pc:chgData name="pantelis balaouras" userId="25e8755020fc1734" providerId="LiveId" clId="{62FA0A6B-46FA-411D-B68C-0E1C780A0B6C}" dt="2024-04-30T08:40:55.743" v="265" actId="1076"/>
        <pc:sldMkLst>
          <pc:docMk/>
          <pc:sldMk cId="2446778007" sldId="582"/>
        </pc:sldMkLst>
        <pc:picChg chg="mod">
          <ac:chgData name="pantelis balaouras" userId="25e8755020fc1734" providerId="LiveId" clId="{62FA0A6B-46FA-411D-B68C-0E1C780A0B6C}" dt="2024-04-30T08:40:55.743" v="265" actId="1076"/>
          <ac:picMkLst>
            <pc:docMk/>
            <pc:sldMk cId="2446778007" sldId="582"/>
            <ac:picMk id="12290" creationId="{46FF01C0-68EF-BBAC-910C-4E1830C53C56}"/>
          </ac:picMkLst>
        </pc:picChg>
      </pc:sldChg>
      <pc:sldChg chg="modSp">
        <pc:chgData name="pantelis balaouras" userId="25e8755020fc1734" providerId="LiveId" clId="{62FA0A6B-46FA-411D-B68C-0E1C780A0B6C}" dt="2024-04-30T08:41:03.602" v="267" actId="1076"/>
        <pc:sldMkLst>
          <pc:docMk/>
          <pc:sldMk cId="3843650511" sldId="583"/>
        </pc:sldMkLst>
        <pc:picChg chg="mod">
          <ac:chgData name="pantelis balaouras" userId="25e8755020fc1734" providerId="LiveId" clId="{62FA0A6B-46FA-411D-B68C-0E1C780A0B6C}" dt="2024-04-30T08:41:03.602" v="267" actId="1076"/>
          <ac:picMkLst>
            <pc:docMk/>
            <pc:sldMk cId="3843650511" sldId="583"/>
            <ac:picMk id="1026" creationId="{5D9E2249-FCD2-67E3-0630-E3931DFBA381}"/>
          </ac:picMkLst>
        </pc:picChg>
      </pc:sldChg>
      <pc:sldChg chg="modSp">
        <pc:chgData name="pantelis balaouras" userId="25e8755020fc1734" providerId="LiveId" clId="{62FA0A6B-46FA-411D-B68C-0E1C780A0B6C}" dt="2024-04-30T08:41:07.817" v="268" actId="1076"/>
        <pc:sldMkLst>
          <pc:docMk/>
          <pc:sldMk cId="2601269785" sldId="584"/>
        </pc:sldMkLst>
        <pc:picChg chg="mod">
          <ac:chgData name="pantelis balaouras" userId="25e8755020fc1734" providerId="LiveId" clId="{62FA0A6B-46FA-411D-B68C-0E1C780A0B6C}" dt="2024-04-30T08:41:07.817" v="268" actId="1076"/>
          <ac:picMkLst>
            <pc:docMk/>
            <pc:sldMk cId="2601269785" sldId="584"/>
            <ac:picMk id="4098" creationId="{CE57B564-DB7A-4681-6EFC-372D0C95FEDD}"/>
          </ac:picMkLst>
        </pc:picChg>
      </pc:sldChg>
      <pc:sldChg chg="modSp mod">
        <pc:chgData name="pantelis balaouras" userId="25e8755020fc1734" providerId="LiveId" clId="{62FA0A6B-46FA-411D-B68C-0E1C780A0B6C}" dt="2024-04-29T16:09:12.527" v="144" actId="1076"/>
        <pc:sldMkLst>
          <pc:docMk/>
          <pc:sldMk cId="2484969882" sldId="586"/>
        </pc:sldMkLst>
        <pc:spChg chg="mod">
          <ac:chgData name="pantelis balaouras" userId="25e8755020fc1734" providerId="LiveId" clId="{62FA0A6B-46FA-411D-B68C-0E1C780A0B6C}" dt="2024-04-29T16:09:08.743" v="142" actId="120"/>
          <ac:spMkLst>
            <pc:docMk/>
            <pc:sldMk cId="2484969882" sldId="586"/>
            <ac:spMk id="4" creationId="{4E7C4024-7F07-6489-7442-52FC1A6A9DAD}"/>
          </ac:spMkLst>
        </pc:spChg>
        <pc:picChg chg="mod">
          <ac:chgData name="pantelis balaouras" userId="25e8755020fc1734" providerId="LiveId" clId="{62FA0A6B-46FA-411D-B68C-0E1C780A0B6C}" dt="2024-04-29T16:09:12.527" v="144" actId="1076"/>
          <ac:picMkLst>
            <pc:docMk/>
            <pc:sldMk cId="2484969882" sldId="586"/>
            <ac:picMk id="5122" creationId="{B4C58CCF-9860-B008-77A7-D057184E4053}"/>
          </ac:picMkLst>
        </pc:picChg>
      </pc:sldChg>
      <pc:sldChg chg="modSp mod">
        <pc:chgData name="pantelis balaouras" userId="25e8755020fc1734" providerId="LiveId" clId="{62FA0A6B-46FA-411D-B68C-0E1C780A0B6C}" dt="2024-04-29T16:11:18.818" v="173" actId="20577"/>
        <pc:sldMkLst>
          <pc:docMk/>
          <pc:sldMk cId="0" sldId="594"/>
        </pc:sldMkLst>
        <pc:spChg chg="mod">
          <ac:chgData name="pantelis balaouras" userId="25e8755020fc1734" providerId="LiveId" clId="{62FA0A6B-46FA-411D-B68C-0E1C780A0B6C}" dt="2024-04-29T16:11:18.818" v="173" actId="20577"/>
          <ac:spMkLst>
            <pc:docMk/>
            <pc:sldMk cId="0" sldId="594"/>
            <ac:spMk id="92" creationId="{00000000-0000-0000-0000-000000000000}"/>
          </ac:spMkLst>
        </pc:spChg>
        <pc:picChg chg="mod">
          <ac:chgData name="pantelis balaouras" userId="25e8755020fc1734" providerId="LiveId" clId="{62FA0A6B-46FA-411D-B68C-0E1C780A0B6C}" dt="2024-04-29T16:10:47.073" v="160" actId="1076"/>
          <ac:picMkLst>
            <pc:docMk/>
            <pc:sldMk cId="0" sldId="594"/>
            <ac:picMk id="94" creationId="{00000000-0000-0000-0000-000000000000}"/>
          </ac:picMkLst>
        </pc:picChg>
      </pc:sldChg>
      <pc:sldChg chg="modSp mod">
        <pc:chgData name="pantelis balaouras" userId="25e8755020fc1734" providerId="LiveId" clId="{62FA0A6B-46FA-411D-B68C-0E1C780A0B6C}" dt="2024-04-29T16:11:34.648" v="176" actId="1076"/>
        <pc:sldMkLst>
          <pc:docMk/>
          <pc:sldMk cId="0" sldId="595"/>
        </pc:sldMkLst>
        <pc:spChg chg="mod">
          <ac:chgData name="pantelis balaouras" userId="25e8755020fc1734" providerId="LiveId" clId="{62FA0A6B-46FA-411D-B68C-0E1C780A0B6C}" dt="2024-04-29T16:11:31.913" v="175" actId="120"/>
          <ac:spMkLst>
            <pc:docMk/>
            <pc:sldMk cId="0" sldId="595"/>
            <ac:spMk id="101" creationId="{00000000-0000-0000-0000-000000000000}"/>
          </ac:spMkLst>
        </pc:spChg>
        <pc:picChg chg="mod">
          <ac:chgData name="pantelis balaouras" userId="25e8755020fc1734" providerId="LiveId" clId="{62FA0A6B-46FA-411D-B68C-0E1C780A0B6C}" dt="2024-04-29T16:11:34.648" v="176" actId="1076"/>
          <ac:picMkLst>
            <pc:docMk/>
            <pc:sldMk cId="0" sldId="595"/>
            <ac:picMk id="102" creationId="{00000000-0000-0000-0000-000000000000}"/>
          </ac:picMkLst>
        </pc:picChg>
      </pc:sldChg>
      <pc:sldChg chg="modSp">
        <pc:chgData name="pantelis balaouras" userId="25e8755020fc1734" providerId="LiveId" clId="{62FA0A6B-46FA-411D-B68C-0E1C780A0B6C}" dt="2024-04-29T16:11:26.702" v="174" actId="1076"/>
        <pc:sldMkLst>
          <pc:docMk/>
          <pc:sldMk cId="4238661790" sldId="596"/>
        </pc:sldMkLst>
        <pc:picChg chg="mod">
          <ac:chgData name="pantelis balaouras" userId="25e8755020fc1734" providerId="LiveId" clId="{62FA0A6B-46FA-411D-B68C-0E1C780A0B6C}" dt="2024-04-29T16:11:26.702" v="174" actId="1076"/>
          <ac:picMkLst>
            <pc:docMk/>
            <pc:sldMk cId="4238661790" sldId="596"/>
            <ac:picMk id="2050" creationId="{435C47FA-A365-88AA-C640-F2FF4DA2652F}"/>
          </ac:picMkLst>
        </pc:picChg>
      </pc:sldChg>
      <pc:sldChg chg="modSp">
        <pc:chgData name="pantelis balaouras" userId="25e8755020fc1734" providerId="LiveId" clId="{62FA0A6B-46FA-411D-B68C-0E1C780A0B6C}" dt="2024-04-29T16:11:50.796" v="180" actId="1076"/>
        <pc:sldMkLst>
          <pc:docMk/>
          <pc:sldMk cId="2869328772" sldId="597"/>
        </pc:sldMkLst>
        <pc:picChg chg="mod">
          <ac:chgData name="pantelis balaouras" userId="25e8755020fc1734" providerId="LiveId" clId="{62FA0A6B-46FA-411D-B68C-0E1C780A0B6C}" dt="2024-04-29T16:11:50.796" v="180" actId="1076"/>
          <ac:picMkLst>
            <pc:docMk/>
            <pc:sldMk cId="2869328772" sldId="597"/>
            <ac:picMk id="3074" creationId="{1B4C4AFE-9BF8-3762-68C4-15E16AA9FDEB}"/>
          </ac:picMkLst>
        </pc:picChg>
      </pc:sldChg>
      <pc:sldChg chg="addSp delSp modSp mod modClrScheme chgLayout">
        <pc:chgData name="pantelis balaouras" userId="25e8755020fc1734" providerId="LiveId" clId="{62FA0A6B-46FA-411D-B68C-0E1C780A0B6C}" dt="2024-04-30T08:39:33.014" v="246" actId="1076"/>
        <pc:sldMkLst>
          <pc:docMk/>
          <pc:sldMk cId="0" sldId="598"/>
        </pc:sldMkLst>
        <pc:spChg chg="add del mod ord">
          <ac:chgData name="pantelis balaouras" userId="25e8755020fc1734" providerId="LiveId" clId="{62FA0A6B-46FA-411D-B68C-0E1C780A0B6C}" dt="2024-04-29T16:06:06.939" v="110" actId="478"/>
          <ac:spMkLst>
            <pc:docMk/>
            <pc:sldMk cId="0" sldId="598"/>
            <ac:spMk id="2" creationId="{7B861ADF-2D19-75E4-5051-AEC28C54DBA2}"/>
          </ac:spMkLst>
        </pc:spChg>
        <pc:spChg chg="mod ord">
          <ac:chgData name="pantelis balaouras" userId="25e8755020fc1734" providerId="LiveId" clId="{62FA0A6B-46FA-411D-B68C-0E1C780A0B6C}" dt="2024-04-29T16:05:43.665" v="106" actId="700"/>
          <ac:spMkLst>
            <pc:docMk/>
            <pc:sldMk cId="0" sldId="598"/>
            <ac:spMk id="131" creationId="{00000000-0000-0000-0000-000000000000}"/>
          </ac:spMkLst>
        </pc:spChg>
        <pc:spChg chg="mod ord">
          <ac:chgData name="pantelis balaouras" userId="25e8755020fc1734" providerId="LiveId" clId="{62FA0A6B-46FA-411D-B68C-0E1C780A0B6C}" dt="2024-04-29T16:06:01.799" v="109" actId="2711"/>
          <ac:spMkLst>
            <pc:docMk/>
            <pc:sldMk cId="0" sldId="598"/>
            <ac:spMk id="132" creationId="{00000000-0000-0000-0000-000000000000}"/>
          </ac:spMkLst>
        </pc:spChg>
        <pc:picChg chg="mod">
          <ac:chgData name="pantelis balaouras" userId="25e8755020fc1734" providerId="LiveId" clId="{62FA0A6B-46FA-411D-B68C-0E1C780A0B6C}" dt="2024-04-30T08:39:33.014" v="246" actId="1076"/>
          <ac:picMkLst>
            <pc:docMk/>
            <pc:sldMk cId="0" sldId="598"/>
            <ac:picMk id="138" creationId="{00000000-0000-0000-0000-000000000000}"/>
          </ac:picMkLst>
        </pc:picChg>
      </pc:sldChg>
      <pc:sldChg chg="addSp delSp modSp mod modClrScheme chgLayout">
        <pc:chgData name="pantelis balaouras" userId="25e8755020fc1734" providerId="LiveId" clId="{62FA0A6B-46FA-411D-B68C-0E1C780A0B6C}" dt="2024-04-30T08:39:37.354" v="247" actId="1076"/>
        <pc:sldMkLst>
          <pc:docMk/>
          <pc:sldMk cId="0" sldId="599"/>
        </pc:sldMkLst>
        <pc:spChg chg="add mod ord">
          <ac:chgData name="pantelis balaouras" userId="25e8755020fc1734" providerId="LiveId" clId="{62FA0A6B-46FA-411D-B68C-0E1C780A0B6C}" dt="2024-04-29T16:07:03.519" v="122" actId="14100"/>
          <ac:spMkLst>
            <pc:docMk/>
            <pc:sldMk cId="0" sldId="599"/>
            <ac:spMk id="2" creationId="{D716156D-E4D5-4B6C-148C-719D22BCE136}"/>
          </ac:spMkLst>
        </pc:spChg>
        <pc:spChg chg="mod ord">
          <ac:chgData name="pantelis balaouras" userId="25e8755020fc1734" providerId="LiveId" clId="{62FA0A6B-46FA-411D-B68C-0E1C780A0B6C}" dt="2024-04-29T16:06:58.206" v="120" actId="700"/>
          <ac:spMkLst>
            <pc:docMk/>
            <pc:sldMk cId="0" sldId="599"/>
            <ac:spMk id="144" creationId="{00000000-0000-0000-0000-000000000000}"/>
          </ac:spMkLst>
        </pc:spChg>
        <pc:spChg chg="del mod ord">
          <ac:chgData name="pantelis balaouras" userId="25e8755020fc1734" providerId="LiveId" clId="{62FA0A6B-46FA-411D-B68C-0E1C780A0B6C}" dt="2024-04-29T16:06:58.206" v="120" actId="700"/>
          <ac:spMkLst>
            <pc:docMk/>
            <pc:sldMk cId="0" sldId="599"/>
            <ac:spMk id="145" creationId="{00000000-0000-0000-0000-000000000000}"/>
          </ac:spMkLst>
        </pc:spChg>
        <pc:picChg chg="mod">
          <ac:chgData name="pantelis balaouras" userId="25e8755020fc1734" providerId="LiveId" clId="{62FA0A6B-46FA-411D-B68C-0E1C780A0B6C}" dt="2024-04-30T08:39:37.354" v="247" actId="1076"/>
          <ac:picMkLst>
            <pc:docMk/>
            <pc:sldMk cId="0" sldId="599"/>
            <ac:picMk id="150" creationId="{00000000-0000-0000-0000-000000000000}"/>
          </ac:picMkLst>
        </pc:picChg>
      </pc:sldChg>
      <pc:sldChg chg="modSp mod modClrScheme chgLayout">
        <pc:chgData name="pantelis balaouras" userId="25e8755020fc1734" providerId="LiveId" clId="{62FA0A6B-46FA-411D-B68C-0E1C780A0B6C}" dt="2024-04-30T08:39:43.871" v="250" actId="1076"/>
        <pc:sldMkLst>
          <pc:docMk/>
          <pc:sldMk cId="0" sldId="600"/>
        </pc:sldMkLst>
        <pc:spChg chg="mod ord">
          <ac:chgData name="pantelis balaouras" userId="25e8755020fc1734" providerId="LiveId" clId="{62FA0A6B-46FA-411D-B68C-0E1C780A0B6C}" dt="2024-04-29T16:07:10.926" v="123" actId="700"/>
          <ac:spMkLst>
            <pc:docMk/>
            <pc:sldMk cId="0" sldId="600"/>
            <ac:spMk id="156" creationId="{00000000-0000-0000-0000-000000000000}"/>
          </ac:spMkLst>
        </pc:spChg>
        <pc:spChg chg="mod ord">
          <ac:chgData name="pantelis balaouras" userId="25e8755020fc1734" providerId="LiveId" clId="{62FA0A6B-46FA-411D-B68C-0E1C780A0B6C}" dt="2024-04-29T16:07:10.926" v="123" actId="700"/>
          <ac:spMkLst>
            <pc:docMk/>
            <pc:sldMk cId="0" sldId="600"/>
            <ac:spMk id="157" creationId="{00000000-0000-0000-0000-000000000000}"/>
          </ac:spMkLst>
        </pc:spChg>
        <pc:picChg chg="mod">
          <ac:chgData name="pantelis balaouras" userId="25e8755020fc1734" providerId="LiveId" clId="{62FA0A6B-46FA-411D-B68C-0E1C780A0B6C}" dt="2024-04-30T08:39:43.871" v="250" actId="1076"/>
          <ac:picMkLst>
            <pc:docMk/>
            <pc:sldMk cId="0" sldId="600"/>
            <ac:picMk id="162" creationId="{00000000-0000-0000-0000-000000000000}"/>
          </ac:picMkLst>
        </pc:picChg>
      </pc:sldChg>
      <pc:sldChg chg="modSp mod modClrScheme chgLayout">
        <pc:chgData name="pantelis balaouras" userId="25e8755020fc1734" providerId="LiveId" clId="{62FA0A6B-46FA-411D-B68C-0E1C780A0B6C}" dt="2024-04-30T08:39:50.027" v="252" actId="1076"/>
        <pc:sldMkLst>
          <pc:docMk/>
          <pc:sldMk cId="0" sldId="601"/>
        </pc:sldMkLst>
        <pc:spChg chg="mod ord">
          <ac:chgData name="pantelis balaouras" userId="25e8755020fc1734" providerId="LiveId" clId="{62FA0A6B-46FA-411D-B68C-0E1C780A0B6C}" dt="2024-04-29T16:07:15.468" v="124" actId="700"/>
          <ac:spMkLst>
            <pc:docMk/>
            <pc:sldMk cId="0" sldId="601"/>
            <ac:spMk id="168" creationId="{00000000-0000-0000-0000-000000000000}"/>
          </ac:spMkLst>
        </pc:spChg>
        <pc:spChg chg="mod ord">
          <ac:chgData name="pantelis balaouras" userId="25e8755020fc1734" providerId="LiveId" clId="{62FA0A6B-46FA-411D-B68C-0E1C780A0B6C}" dt="2024-04-29T16:07:15.468" v="124" actId="700"/>
          <ac:spMkLst>
            <pc:docMk/>
            <pc:sldMk cId="0" sldId="601"/>
            <ac:spMk id="169" creationId="{00000000-0000-0000-0000-000000000000}"/>
          </ac:spMkLst>
        </pc:spChg>
        <pc:picChg chg="mod">
          <ac:chgData name="pantelis balaouras" userId="25e8755020fc1734" providerId="LiveId" clId="{62FA0A6B-46FA-411D-B68C-0E1C780A0B6C}" dt="2024-04-30T08:39:50.027" v="252" actId="1076"/>
          <ac:picMkLst>
            <pc:docMk/>
            <pc:sldMk cId="0" sldId="601"/>
            <ac:picMk id="1028" creationId="{95EC38E6-F98E-EB68-5279-14A370C9EC11}"/>
          </ac:picMkLst>
        </pc:picChg>
      </pc:sldChg>
      <pc:sldChg chg="modSp mod modClrScheme chgLayout">
        <pc:chgData name="pantelis balaouras" userId="25e8755020fc1734" providerId="LiveId" clId="{62FA0A6B-46FA-411D-B68C-0E1C780A0B6C}" dt="2024-04-30T08:40:05.538" v="257" actId="1076"/>
        <pc:sldMkLst>
          <pc:docMk/>
          <pc:sldMk cId="0" sldId="602"/>
        </pc:sldMkLst>
        <pc:spChg chg="mod ord">
          <ac:chgData name="pantelis balaouras" userId="25e8755020fc1734" providerId="LiveId" clId="{62FA0A6B-46FA-411D-B68C-0E1C780A0B6C}" dt="2024-04-29T16:07:18.459" v="125" actId="700"/>
          <ac:spMkLst>
            <pc:docMk/>
            <pc:sldMk cId="0" sldId="602"/>
            <ac:spMk id="180" creationId="{00000000-0000-0000-0000-000000000000}"/>
          </ac:spMkLst>
        </pc:spChg>
        <pc:spChg chg="mod ord">
          <ac:chgData name="pantelis balaouras" userId="25e8755020fc1734" providerId="LiveId" clId="{62FA0A6B-46FA-411D-B68C-0E1C780A0B6C}" dt="2024-04-29T16:07:18.459" v="125" actId="700"/>
          <ac:spMkLst>
            <pc:docMk/>
            <pc:sldMk cId="0" sldId="602"/>
            <ac:spMk id="181" creationId="{00000000-0000-0000-0000-000000000000}"/>
          </ac:spMkLst>
        </pc:spChg>
        <pc:picChg chg="mod ord">
          <ac:chgData name="pantelis balaouras" userId="25e8755020fc1734" providerId="LiveId" clId="{62FA0A6B-46FA-411D-B68C-0E1C780A0B6C}" dt="2024-04-30T08:40:05.538" v="257" actId="1076"/>
          <ac:picMkLst>
            <pc:docMk/>
            <pc:sldMk cId="0" sldId="602"/>
            <ac:picMk id="186" creationId="{00000000-0000-0000-0000-000000000000}"/>
          </ac:picMkLst>
        </pc:picChg>
      </pc:sldChg>
      <pc:sldChg chg="modSp mod modClrScheme chgLayout">
        <pc:chgData name="pantelis balaouras" userId="25e8755020fc1734" providerId="LiveId" clId="{62FA0A6B-46FA-411D-B68C-0E1C780A0B6C}" dt="2024-04-30T08:40:18.187" v="260" actId="1076"/>
        <pc:sldMkLst>
          <pc:docMk/>
          <pc:sldMk cId="0" sldId="603"/>
        </pc:sldMkLst>
        <pc:spChg chg="mod ord">
          <ac:chgData name="pantelis balaouras" userId="25e8755020fc1734" providerId="LiveId" clId="{62FA0A6B-46FA-411D-B68C-0E1C780A0B6C}" dt="2024-04-29T16:07:21.338" v="126" actId="700"/>
          <ac:spMkLst>
            <pc:docMk/>
            <pc:sldMk cId="0" sldId="603"/>
            <ac:spMk id="192" creationId="{00000000-0000-0000-0000-000000000000}"/>
          </ac:spMkLst>
        </pc:spChg>
        <pc:spChg chg="mod ord">
          <ac:chgData name="pantelis balaouras" userId="25e8755020fc1734" providerId="LiveId" clId="{62FA0A6B-46FA-411D-B68C-0E1C780A0B6C}" dt="2024-04-29T16:07:21.338" v="126" actId="700"/>
          <ac:spMkLst>
            <pc:docMk/>
            <pc:sldMk cId="0" sldId="603"/>
            <ac:spMk id="193" creationId="{00000000-0000-0000-0000-000000000000}"/>
          </ac:spMkLst>
        </pc:spChg>
        <pc:picChg chg="mod">
          <ac:chgData name="pantelis balaouras" userId="25e8755020fc1734" providerId="LiveId" clId="{62FA0A6B-46FA-411D-B68C-0E1C780A0B6C}" dt="2024-04-30T08:40:18.187" v="260" actId="1076"/>
          <ac:picMkLst>
            <pc:docMk/>
            <pc:sldMk cId="0" sldId="603"/>
            <ac:picMk id="2050" creationId="{C4F6EACF-B96B-F3D8-2683-BD97D8CDC502}"/>
          </ac:picMkLst>
        </pc:picChg>
      </pc:sldChg>
      <pc:sldChg chg="modSp mod">
        <pc:chgData name="pantelis balaouras" userId="25e8755020fc1734" providerId="LiveId" clId="{62FA0A6B-46FA-411D-B68C-0E1C780A0B6C}" dt="2024-04-29T16:29:10.056" v="200" actId="20577"/>
        <pc:sldMkLst>
          <pc:docMk/>
          <pc:sldMk cId="3570030750" sldId="609"/>
        </pc:sldMkLst>
        <pc:spChg chg="mod">
          <ac:chgData name="pantelis balaouras" userId="25e8755020fc1734" providerId="LiveId" clId="{62FA0A6B-46FA-411D-B68C-0E1C780A0B6C}" dt="2024-04-29T16:29:10.056" v="200" actId="20577"/>
          <ac:spMkLst>
            <pc:docMk/>
            <pc:sldMk cId="3570030750" sldId="609"/>
            <ac:spMk id="158" creationId="{00000000-0000-0000-0000-000000000000}"/>
          </ac:spMkLst>
        </pc:spChg>
      </pc:sldChg>
      <pc:sldChg chg="modSp">
        <pc:chgData name="pantelis balaouras" userId="25e8755020fc1734" providerId="LiveId" clId="{62FA0A6B-46FA-411D-B68C-0E1C780A0B6C}" dt="2024-04-30T08:41:32.680" v="271" actId="1076"/>
        <pc:sldMkLst>
          <pc:docMk/>
          <pc:sldMk cId="201835024" sldId="610"/>
        </pc:sldMkLst>
        <pc:picChg chg="mod">
          <ac:chgData name="pantelis balaouras" userId="25e8755020fc1734" providerId="LiveId" clId="{62FA0A6B-46FA-411D-B68C-0E1C780A0B6C}" dt="2024-04-30T08:41:32.680" v="271" actId="1076"/>
          <ac:picMkLst>
            <pc:docMk/>
            <pc:sldMk cId="201835024" sldId="610"/>
            <ac:picMk id="4" creationId="{AD34E673-8910-418E-CCCD-7943CD08731D}"/>
          </ac:picMkLst>
        </pc:picChg>
      </pc:sldChg>
      <pc:sldChg chg="modSp mod">
        <pc:chgData name="pantelis balaouras" userId="25e8755020fc1734" providerId="LiveId" clId="{62FA0A6B-46FA-411D-B68C-0E1C780A0B6C}" dt="2024-04-30T08:40:32.736" v="262" actId="1076"/>
        <pc:sldMkLst>
          <pc:docMk/>
          <pc:sldMk cId="3804178670" sldId="613"/>
        </pc:sldMkLst>
        <pc:spChg chg="mod">
          <ac:chgData name="pantelis balaouras" userId="25e8755020fc1734" providerId="LiveId" clId="{62FA0A6B-46FA-411D-B68C-0E1C780A0B6C}" dt="2024-04-29T16:08:25.371" v="134" actId="1076"/>
          <ac:spMkLst>
            <pc:docMk/>
            <pc:sldMk cId="3804178670" sldId="613"/>
            <ac:spMk id="158" creationId="{00000000-0000-0000-0000-000000000000}"/>
          </ac:spMkLst>
        </pc:spChg>
        <pc:picChg chg="mod">
          <ac:chgData name="pantelis balaouras" userId="25e8755020fc1734" providerId="LiveId" clId="{62FA0A6B-46FA-411D-B68C-0E1C780A0B6C}" dt="2024-04-30T08:40:32.736" v="262" actId="1076"/>
          <ac:picMkLst>
            <pc:docMk/>
            <pc:sldMk cId="3804178670" sldId="613"/>
            <ac:picMk id="2050" creationId="{CE2BBC1A-8E1E-2817-713B-F1C14A9A43D7}"/>
          </ac:picMkLst>
        </pc:picChg>
      </pc:sldChg>
      <pc:sldChg chg="modSp add mod">
        <pc:chgData name="pantelis balaouras" userId="25e8755020fc1734" providerId="LiveId" clId="{62FA0A6B-46FA-411D-B68C-0E1C780A0B6C}" dt="2024-04-29T16:01:56.231" v="91" actId="20577"/>
        <pc:sldMkLst>
          <pc:docMk/>
          <pc:sldMk cId="2220591749" sldId="614"/>
        </pc:sldMkLst>
        <pc:spChg chg="mod">
          <ac:chgData name="pantelis balaouras" userId="25e8755020fc1734" providerId="LiveId" clId="{62FA0A6B-46FA-411D-B68C-0E1C780A0B6C}" dt="2024-04-29T16:00:00.023" v="17" actId="20577"/>
          <ac:spMkLst>
            <pc:docMk/>
            <pc:sldMk cId="2220591749" sldId="614"/>
            <ac:spMk id="4" creationId="{E47D0821-8573-4002-9B33-F43C68A1D403}"/>
          </ac:spMkLst>
        </pc:spChg>
        <pc:spChg chg="mod">
          <ac:chgData name="pantelis balaouras" userId="25e8755020fc1734" providerId="LiveId" clId="{62FA0A6B-46FA-411D-B68C-0E1C780A0B6C}" dt="2024-04-29T16:01:56.231" v="91" actId="20577"/>
          <ac:spMkLst>
            <pc:docMk/>
            <pc:sldMk cId="2220591749" sldId="614"/>
            <ac:spMk id="6" creationId="{AA5AE911-E515-48E3-AB8B-121C68B77A58}"/>
          </ac:spMkLst>
        </pc:spChg>
      </pc:sldChg>
      <pc:sldMasterChg chg="modSldLayout">
        <pc:chgData name="pantelis balaouras" userId="25e8755020fc1734" providerId="LiveId" clId="{62FA0A6B-46FA-411D-B68C-0E1C780A0B6C}" dt="2024-04-29T16:29:00.146" v="199" actId="20577"/>
        <pc:sldMasterMkLst>
          <pc:docMk/>
          <pc:sldMasterMk cId="1468923052" sldId="2147483648"/>
        </pc:sldMasterMkLst>
        <pc:sldLayoutChg chg="modSp mod">
          <pc:chgData name="pantelis balaouras" userId="25e8755020fc1734" providerId="LiveId" clId="{62FA0A6B-46FA-411D-B68C-0E1C780A0B6C}" dt="2024-04-29T16:28:48.459" v="195" actId="20577"/>
          <pc:sldLayoutMkLst>
            <pc:docMk/>
            <pc:sldMasterMk cId="1468923052" sldId="2147483648"/>
            <pc:sldLayoutMk cId="2577986437" sldId="2147483661"/>
          </pc:sldLayoutMkLst>
          <pc:spChg chg="mod">
            <ac:chgData name="pantelis balaouras" userId="25e8755020fc1734" providerId="LiveId" clId="{62FA0A6B-46FA-411D-B68C-0E1C780A0B6C}" dt="2024-04-29T16:28:48.459" v="195" actId="20577"/>
            <ac:spMkLst>
              <pc:docMk/>
              <pc:sldMasterMk cId="1468923052" sldId="2147483648"/>
              <pc:sldLayoutMk cId="2577986437" sldId="2147483661"/>
              <ac:spMk id="11" creationId="{2B11A1E7-A92D-4ADD-A414-173299287A7B}"/>
            </ac:spMkLst>
          </pc:spChg>
        </pc:sldLayoutChg>
        <pc:sldLayoutChg chg="modSp mod">
          <pc:chgData name="pantelis balaouras" userId="25e8755020fc1734" providerId="LiveId" clId="{62FA0A6B-46FA-411D-B68C-0E1C780A0B6C}" dt="2024-04-29T16:28:54.222" v="197" actId="20577"/>
          <pc:sldLayoutMkLst>
            <pc:docMk/>
            <pc:sldMasterMk cId="1468923052" sldId="2147483648"/>
            <pc:sldLayoutMk cId="2515741970" sldId="2147483665"/>
          </pc:sldLayoutMkLst>
          <pc:spChg chg="mod">
            <ac:chgData name="pantelis balaouras" userId="25e8755020fc1734" providerId="LiveId" clId="{62FA0A6B-46FA-411D-B68C-0E1C780A0B6C}" dt="2024-04-29T16:28:54.222" v="197" actId="20577"/>
            <ac:spMkLst>
              <pc:docMk/>
              <pc:sldMasterMk cId="1468923052" sldId="2147483648"/>
              <pc:sldLayoutMk cId="2515741970" sldId="2147483665"/>
              <ac:spMk id="7" creationId="{17AF0163-BE18-019D-F671-B949D31B2D8E}"/>
            </ac:spMkLst>
          </pc:spChg>
        </pc:sldLayoutChg>
        <pc:sldLayoutChg chg="modSp mod">
          <pc:chgData name="pantelis balaouras" userId="25e8755020fc1734" providerId="LiveId" clId="{62FA0A6B-46FA-411D-B68C-0E1C780A0B6C}" dt="2024-04-29T16:29:00.146" v="199" actId="20577"/>
          <pc:sldLayoutMkLst>
            <pc:docMk/>
            <pc:sldMasterMk cId="1468923052" sldId="2147483648"/>
            <pc:sldLayoutMk cId="2336866591" sldId="2147483666"/>
          </pc:sldLayoutMkLst>
          <pc:spChg chg="mod">
            <ac:chgData name="pantelis balaouras" userId="25e8755020fc1734" providerId="LiveId" clId="{62FA0A6B-46FA-411D-B68C-0E1C780A0B6C}" dt="2024-04-29T16:29:00.146" v="199" actId="20577"/>
            <ac:spMkLst>
              <pc:docMk/>
              <pc:sldMasterMk cId="1468923052" sldId="2147483648"/>
              <pc:sldLayoutMk cId="2336866591" sldId="2147483666"/>
              <ac:spMk id="5" creationId="{3D68DF08-EDB9-9AEB-C80E-C41950AF7164}"/>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10/5/2024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10/5/2024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4023000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100</a:t>
            </a:fld>
            <a:endParaRPr lang="el-GR"/>
          </a:p>
        </p:txBody>
      </p:sp>
    </p:spTree>
    <p:extLst>
      <p:ext uri="{BB962C8B-B14F-4D97-AF65-F5344CB8AC3E}">
        <p14:creationId xmlns:p14="http://schemas.microsoft.com/office/powerpoint/2010/main" val="16230548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101</a:t>
            </a:fld>
            <a:endParaRPr lang="el-GR"/>
          </a:p>
        </p:txBody>
      </p:sp>
    </p:spTree>
    <p:extLst>
      <p:ext uri="{BB962C8B-B14F-4D97-AF65-F5344CB8AC3E}">
        <p14:creationId xmlns:p14="http://schemas.microsoft.com/office/powerpoint/2010/main" val="8786300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102</a:t>
            </a:fld>
            <a:endParaRPr lang="el-GR"/>
          </a:p>
        </p:txBody>
      </p:sp>
    </p:spTree>
    <p:extLst>
      <p:ext uri="{BB962C8B-B14F-4D97-AF65-F5344CB8AC3E}">
        <p14:creationId xmlns:p14="http://schemas.microsoft.com/office/powerpoint/2010/main" val="22783746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103</a:t>
            </a:fld>
            <a:endParaRPr lang="el-GR"/>
          </a:p>
        </p:txBody>
      </p:sp>
    </p:spTree>
    <p:extLst>
      <p:ext uri="{BB962C8B-B14F-4D97-AF65-F5344CB8AC3E}">
        <p14:creationId xmlns:p14="http://schemas.microsoft.com/office/powerpoint/2010/main" val="29309983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104</a:t>
            </a:fld>
            <a:endParaRPr lang="el-GR"/>
          </a:p>
        </p:txBody>
      </p:sp>
    </p:spTree>
    <p:extLst>
      <p:ext uri="{BB962C8B-B14F-4D97-AF65-F5344CB8AC3E}">
        <p14:creationId xmlns:p14="http://schemas.microsoft.com/office/powerpoint/2010/main" val="3473503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105</a:t>
            </a:fld>
            <a:endParaRPr lang="el-GR"/>
          </a:p>
        </p:txBody>
      </p:sp>
    </p:spTree>
    <p:extLst>
      <p:ext uri="{BB962C8B-B14F-4D97-AF65-F5344CB8AC3E}">
        <p14:creationId xmlns:p14="http://schemas.microsoft.com/office/powerpoint/2010/main" val="40087670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106</a:t>
            </a:fld>
            <a:endParaRPr lang="el-GR"/>
          </a:p>
        </p:txBody>
      </p:sp>
    </p:spTree>
    <p:extLst>
      <p:ext uri="{BB962C8B-B14F-4D97-AF65-F5344CB8AC3E}">
        <p14:creationId xmlns:p14="http://schemas.microsoft.com/office/powerpoint/2010/main" val="1782888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107</a:t>
            </a:fld>
            <a:endParaRPr lang="el-GR"/>
          </a:p>
        </p:txBody>
      </p:sp>
    </p:spTree>
    <p:extLst>
      <p:ext uri="{BB962C8B-B14F-4D97-AF65-F5344CB8AC3E}">
        <p14:creationId xmlns:p14="http://schemas.microsoft.com/office/powerpoint/2010/main" val="388523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11</a:t>
            </a:fld>
            <a:endParaRPr lang="el-GR"/>
          </a:p>
        </p:txBody>
      </p:sp>
    </p:spTree>
    <p:extLst>
      <p:ext uri="{BB962C8B-B14F-4D97-AF65-F5344CB8AC3E}">
        <p14:creationId xmlns:p14="http://schemas.microsoft.com/office/powerpoint/2010/main" val="2861343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824074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125120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b="1" dirty="0"/>
              <a:t>3 </a:t>
            </a:r>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14</a:t>
            </a:fld>
            <a:endParaRPr lang="el-GR"/>
          </a:p>
        </p:txBody>
      </p:sp>
    </p:spTree>
    <p:extLst>
      <p:ext uri="{BB962C8B-B14F-4D97-AF65-F5344CB8AC3E}">
        <p14:creationId xmlns:p14="http://schemas.microsoft.com/office/powerpoint/2010/main" val="2746987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979999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178525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247621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757528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85230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1090876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0651D78-7D6B-FA06-59AA-6D615F4FA8E4}"/>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13E20FA1-7614-481B-7DA8-A79D81503C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AF2CBCA5-3E8F-8243-1A06-63242E3FA36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7AE9C2D5-783B-CB89-9C27-5BCAE6613F0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790106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360AC6E-9259-9224-9A40-7945A729816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AE27E09B-05E0-1E89-0DBF-ADE032E0A57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A8AAE7BD-8E90-A006-1708-3B7BC1DB1A5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5507B626-4FC7-253D-90D1-9BFB095320F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98232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8FBE169-A6B9-C5C9-830E-742D3D9A1BC8}"/>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2C14825A-A0B6-0672-894A-FC06047829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D92830AA-CB52-2E52-D410-A898E8980D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59BFF176-C9D5-F71F-2F6F-8B19DDD4F89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785470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090537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8F38867-9ACF-3C5D-DED3-49D547CBC59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B60914C-63BD-0861-8EDD-4860C7E256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46FDB50-AB99-D81C-BCF0-138C4696CB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AB781535-B5A6-B1C2-A30E-769CAD14F8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512731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4077279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947457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572289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985664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1105840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3059324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737343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201243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805531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763996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396294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3751932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2763683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520983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F6BA9EE-2A90-1DD4-12E7-F2C80A652916}"/>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B30930E6-3D60-39DE-38D2-FBB016A518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F6BCE277-6039-2E7F-DA5E-D1FC44EE94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724CA78C-8317-415A-51DF-F2D4EA5EA8A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3530121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7" name="Google Shape;11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9" name="Google Shape;12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2" name="Google Shape;1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4" name="Google Shape;15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66" name="Google Shape;16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8" name="Google Shape;17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90" name="Google Shape;19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A7AA5E9-2B87-B65B-78D1-144B057FB10A}"/>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65EB4DB4-837B-08D8-C54D-C7D1DC7B8A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92F47ACA-9BE2-10C4-1C8F-243D5671DF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D3454B91-787A-E7FD-16B7-1EC6E717B69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3611270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8F38867-9ACF-3C5D-DED3-49D547CBC59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B60914C-63BD-0861-8EDD-4860C7E256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46FDB50-AB99-D81C-BCF0-138C4696CB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a:extLst>
              <a:ext uri="{FF2B5EF4-FFF2-40B4-BE49-F238E27FC236}">
                <a16:creationId xmlns:a16="http://schemas.microsoft.com/office/drawing/2014/main" id="{AB781535-B5A6-B1C2-A30E-769CAD14F8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1356277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8F38867-9ACF-3C5D-DED3-49D547CBC59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B60914C-63BD-0861-8EDD-4860C7E256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46FDB50-AB99-D81C-BCF0-138C4696CB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a:extLst>
              <a:ext uri="{FF2B5EF4-FFF2-40B4-BE49-F238E27FC236}">
                <a16:creationId xmlns:a16="http://schemas.microsoft.com/office/drawing/2014/main" id="{AB781535-B5A6-B1C2-A30E-769CAD14F8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3906469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8F38867-9ACF-3C5D-DED3-49D547CBC59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B60914C-63BD-0861-8EDD-4860C7E256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46FDB50-AB99-D81C-BCF0-138C4696CB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https://www.commonwealthfund.org/international-health-policy-center/countries/italy</a:t>
            </a:r>
          </a:p>
          <a:p>
            <a:pPr marL="0" lvl="0" indent="0" algn="l" rtl="0">
              <a:spcBef>
                <a:spcPts val="0"/>
              </a:spcBef>
              <a:spcAft>
                <a:spcPts val="0"/>
              </a:spcAft>
              <a:buNone/>
            </a:pPr>
            <a:r>
              <a:rPr lang="it-IT" dirty="0"/>
              <a:t>https://www.internationalinsurance.com/health/systems/italy.php</a:t>
            </a:r>
            <a:endParaRPr dirty="0"/>
          </a:p>
        </p:txBody>
      </p:sp>
      <p:sp>
        <p:nvSpPr>
          <p:cNvPr id="156" name="Google Shape;156;p5:notes">
            <a:extLst>
              <a:ext uri="{FF2B5EF4-FFF2-40B4-BE49-F238E27FC236}">
                <a16:creationId xmlns:a16="http://schemas.microsoft.com/office/drawing/2014/main" id="{AB781535-B5A6-B1C2-A30E-769CAD14F8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2693761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2407188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8F38867-9ACF-3C5D-DED3-49D547CBC59B}"/>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EB60914C-63BD-0861-8EDD-4860C7E256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046FDB50-AB99-D81C-BCF0-138C4696CB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https://www.commonwealthfund.org/international-health-policy-center/countries/italy</a:t>
            </a:r>
          </a:p>
          <a:p>
            <a:pPr marL="0" lvl="0" indent="0" algn="l" rtl="0">
              <a:spcBef>
                <a:spcPts val="0"/>
              </a:spcBef>
              <a:spcAft>
                <a:spcPts val="0"/>
              </a:spcAft>
              <a:buNone/>
            </a:pPr>
            <a:r>
              <a:rPr lang="it-IT" dirty="0"/>
              <a:t>https://www.internationalinsurance.com/health/systems/italy.php</a:t>
            </a:r>
            <a:endParaRPr dirty="0"/>
          </a:p>
        </p:txBody>
      </p:sp>
      <p:sp>
        <p:nvSpPr>
          <p:cNvPr id="156" name="Google Shape;156;p5:notes">
            <a:extLst>
              <a:ext uri="{FF2B5EF4-FFF2-40B4-BE49-F238E27FC236}">
                <a16:creationId xmlns:a16="http://schemas.microsoft.com/office/drawing/2014/main" id="{AB781535-B5A6-B1C2-A30E-769CAD14F8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1329882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28406452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https://www.salute.gov.it/portale/esenzioni/dettaglioContenutiEsenzioni.jsp?lingua=italiano&amp;id=4674&amp;area=esenzioni&amp;menu=vuoto</a:t>
            </a: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21783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it-IT"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3418672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it-IT"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11142941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1513020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8362538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2382463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6709003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3981586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36287923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https://italy.refugee.info/en-us/articles/5388954753175</a:t>
            </a: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extLst>
      <p:ext uri="{BB962C8B-B14F-4D97-AF65-F5344CB8AC3E}">
        <p14:creationId xmlns:p14="http://schemas.microsoft.com/office/powerpoint/2010/main" val="1178023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BCD8AF5-1B89-E4FC-A7A7-844C92A697A2}"/>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148F9539-3934-4AD4-426B-4BF7EEC343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18DBF8EC-0BB5-8B10-A8BB-62454841F0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61893B5D-677F-8DC8-9225-5CB9324F587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743764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4A7019-2CE4-5D81-E580-542C8C240FA1}"/>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366013AB-692B-7AE1-F2F3-30FC01FCD9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29F4991-0036-C16A-0B58-2245F81A47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31A6A2FD-879C-CB12-4850-E0AA85B993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extLst>
      <p:ext uri="{BB962C8B-B14F-4D97-AF65-F5344CB8AC3E}">
        <p14:creationId xmlns:p14="http://schemas.microsoft.com/office/powerpoint/2010/main" val="3683410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63</a:t>
            </a:fld>
            <a:endParaRPr lang="el-GR"/>
          </a:p>
        </p:txBody>
      </p:sp>
    </p:spTree>
    <p:extLst>
      <p:ext uri="{BB962C8B-B14F-4D97-AF65-F5344CB8AC3E}">
        <p14:creationId xmlns:p14="http://schemas.microsoft.com/office/powerpoint/2010/main" val="746180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8A63E88-E303-ECC6-BA5B-8256DD02EE12}"/>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75CA4E08-32F4-7542-0869-731B402CF7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B57AFCB-A9C0-F140-4270-CBC91CE4195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BF289EDE-59C4-0572-37CB-1B127C338CF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extLst>
      <p:ext uri="{BB962C8B-B14F-4D97-AF65-F5344CB8AC3E}">
        <p14:creationId xmlns:p14="http://schemas.microsoft.com/office/powerpoint/2010/main" val="25689714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4A7019-2CE4-5D81-E580-542C8C240FA1}"/>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366013AB-692B-7AE1-F2F3-30FC01FCD9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29F4991-0036-C16A-0B58-2245F81A47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31A6A2FD-879C-CB12-4850-E0AA85B993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extLst>
      <p:ext uri="{BB962C8B-B14F-4D97-AF65-F5344CB8AC3E}">
        <p14:creationId xmlns:p14="http://schemas.microsoft.com/office/powerpoint/2010/main" val="168948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4A7019-2CE4-5D81-E580-542C8C240FA1}"/>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366013AB-692B-7AE1-F2F3-30FC01FCD9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29F4991-0036-C16A-0B58-2245F81A47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a:extLst>
              <a:ext uri="{FF2B5EF4-FFF2-40B4-BE49-F238E27FC236}">
                <a16:creationId xmlns:a16="http://schemas.microsoft.com/office/drawing/2014/main" id="{31A6A2FD-879C-CB12-4850-E0AA85B993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extLst>
      <p:ext uri="{BB962C8B-B14F-4D97-AF65-F5344CB8AC3E}">
        <p14:creationId xmlns:p14="http://schemas.microsoft.com/office/powerpoint/2010/main" val="14397134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67</a:t>
            </a:fld>
            <a:endParaRPr lang="el-GR"/>
          </a:p>
        </p:txBody>
      </p:sp>
    </p:spTree>
    <p:extLst>
      <p:ext uri="{BB962C8B-B14F-4D97-AF65-F5344CB8AC3E}">
        <p14:creationId xmlns:p14="http://schemas.microsoft.com/office/powerpoint/2010/main" val="19778039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4A7019-2CE4-5D81-E580-542C8C240FA1}"/>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366013AB-692B-7AE1-F2F3-30FC01FCD9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229F4991-0036-C16A-0B58-2245F81A47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31A6A2FD-879C-CB12-4850-E0AA85B993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34838353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D4DD7BE-FC8C-D8F7-CD43-9C94BFA8304D}"/>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BC77ED2C-FB40-6ED7-5536-9DCBAAF127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D4455387-CD28-E267-E685-78A0BCE4C07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1A4D61F5-16EF-1420-2E36-6A6DCC9EFC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125311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b="1" dirty="0"/>
              <a:t>3 </a:t>
            </a:r>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32526979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extLst>
      <p:ext uri="{BB962C8B-B14F-4D97-AF65-F5344CB8AC3E}">
        <p14:creationId xmlns:p14="http://schemas.microsoft.com/office/powerpoint/2010/main" val="4999370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extLst>
      <p:ext uri="{BB962C8B-B14F-4D97-AF65-F5344CB8AC3E}">
        <p14:creationId xmlns:p14="http://schemas.microsoft.com/office/powerpoint/2010/main" val="14107174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extLst>
      <p:ext uri="{BB962C8B-B14F-4D97-AF65-F5344CB8AC3E}">
        <p14:creationId xmlns:p14="http://schemas.microsoft.com/office/powerpoint/2010/main" val="154865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extLst>
      <p:ext uri="{BB962C8B-B14F-4D97-AF65-F5344CB8AC3E}">
        <p14:creationId xmlns:p14="http://schemas.microsoft.com/office/powerpoint/2010/main" val="19697428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74</a:t>
            </a:fld>
            <a:endParaRPr lang="el-GR"/>
          </a:p>
        </p:txBody>
      </p:sp>
    </p:spTree>
    <p:extLst>
      <p:ext uri="{BB962C8B-B14F-4D97-AF65-F5344CB8AC3E}">
        <p14:creationId xmlns:p14="http://schemas.microsoft.com/office/powerpoint/2010/main" val="3422426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984AEBD-323E-8EC8-A474-96D032C65ED6}"/>
            </a:ext>
          </a:extLst>
        </p:cNvPr>
        <p:cNvGrpSpPr/>
        <p:nvPr/>
      </p:nvGrpSpPr>
      <p:grpSpPr>
        <a:xfrm>
          <a:off x="0" y="0"/>
          <a:ext cx="0" cy="0"/>
          <a:chOff x="0" y="0"/>
          <a:chExt cx="0" cy="0"/>
        </a:xfrm>
      </p:grpSpPr>
      <p:sp>
        <p:nvSpPr>
          <p:cNvPr id="154" name="Google Shape;154;p5:notes">
            <a:extLst>
              <a:ext uri="{FF2B5EF4-FFF2-40B4-BE49-F238E27FC236}">
                <a16:creationId xmlns:a16="http://schemas.microsoft.com/office/drawing/2014/main" id="{4FAF0597-BB4B-6BB7-0478-507275C0BC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a:extLst>
              <a:ext uri="{FF2B5EF4-FFF2-40B4-BE49-F238E27FC236}">
                <a16:creationId xmlns:a16="http://schemas.microsoft.com/office/drawing/2014/main" id="{7ABFDD72-565E-AEA3-58B3-9F521DFDCB6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85A8B077-A66E-9A54-2A6A-7F7930738A7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extLst>
      <p:ext uri="{BB962C8B-B14F-4D97-AF65-F5344CB8AC3E}">
        <p14:creationId xmlns:p14="http://schemas.microsoft.com/office/powerpoint/2010/main" val="29049395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32972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4459144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96879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extLst>
      <p:ext uri="{BB962C8B-B14F-4D97-AF65-F5344CB8AC3E}">
        <p14:creationId xmlns:p14="http://schemas.microsoft.com/office/powerpoint/2010/main" val="38214590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b="1" dirty="0"/>
              <a:t>3 </a:t>
            </a:r>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85</a:t>
            </a:fld>
            <a:endParaRPr lang="el-GR"/>
          </a:p>
        </p:txBody>
      </p:sp>
    </p:spTree>
    <p:extLst>
      <p:ext uri="{BB962C8B-B14F-4D97-AF65-F5344CB8AC3E}">
        <p14:creationId xmlns:p14="http://schemas.microsoft.com/office/powerpoint/2010/main" val="42326755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extLst>
      <p:ext uri="{BB962C8B-B14F-4D97-AF65-F5344CB8AC3E}">
        <p14:creationId xmlns:p14="http://schemas.microsoft.com/office/powerpoint/2010/main" val="5465335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extLst>
      <p:ext uri="{BB962C8B-B14F-4D97-AF65-F5344CB8AC3E}">
        <p14:creationId xmlns:p14="http://schemas.microsoft.com/office/powerpoint/2010/main" val="31847811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extLst>
      <p:ext uri="{BB962C8B-B14F-4D97-AF65-F5344CB8AC3E}">
        <p14:creationId xmlns:p14="http://schemas.microsoft.com/office/powerpoint/2010/main" val="18908745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extLst>
      <p:ext uri="{BB962C8B-B14F-4D97-AF65-F5344CB8AC3E}">
        <p14:creationId xmlns:p14="http://schemas.microsoft.com/office/powerpoint/2010/main" val="1772441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extLst>
      <p:ext uri="{BB962C8B-B14F-4D97-AF65-F5344CB8AC3E}">
        <p14:creationId xmlns:p14="http://schemas.microsoft.com/office/powerpoint/2010/main" val="32302708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extLst>
      <p:ext uri="{BB962C8B-B14F-4D97-AF65-F5344CB8AC3E}">
        <p14:creationId xmlns:p14="http://schemas.microsoft.com/office/powerpoint/2010/main" val="28941311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extLst>
      <p:ext uri="{BB962C8B-B14F-4D97-AF65-F5344CB8AC3E}">
        <p14:creationId xmlns:p14="http://schemas.microsoft.com/office/powerpoint/2010/main" val="24769163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extLst>
      <p:ext uri="{BB962C8B-B14F-4D97-AF65-F5344CB8AC3E}">
        <p14:creationId xmlns:p14="http://schemas.microsoft.com/office/powerpoint/2010/main" val="38717618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extLst>
      <p:ext uri="{BB962C8B-B14F-4D97-AF65-F5344CB8AC3E}">
        <p14:creationId xmlns:p14="http://schemas.microsoft.com/office/powerpoint/2010/main" val="7564355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extLst>
      <p:ext uri="{BB962C8B-B14F-4D97-AF65-F5344CB8AC3E}">
        <p14:creationId xmlns:p14="http://schemas.microsoft.com/office/powerpoint/2010/main" val="34191415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extLst>
      <p:ext uri="{BB962C8B-B14F-4D97-AF65-F5344CB8AC3E}">
        <p14:creationId xmlns:p14="http://schemas.microsoft.com/office/powerpoint/2010/main" val="39609516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97</a:t>
            </a:fld>
            <a:endParaRPr lang="el-GR"/>
          </a:p>
        </p:txBody>
      </p:sp>
    </p:spTree>
    <p:extLst>
      <p:ext uri="{BB962C8B-B14F-4D97-AF65-F5344CB8AC3E}">
        <p14:creationId xmlns:p14="http://schemas.microsoft.com/office/powerpoint/2010/main" val="30006447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98</a:t>
            </a:fld>
            <a:endParaRPr lang="el-GR"/>
          </a:p>
        </p:txBody>
      </p:sp>
    </p:spTree>
    <p:extLst>
      <p:ext uri="{BB962C8B-B14F-4D97-AF65-F5344CB8AC3E}">
        <p14:creationId xmlns:p14="http://schemas.microsoft.com/office/powerpoint/2010/main" val="250601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99</a:t>
            </a:fld>
            <a:endParaRPr lang="el-GR"/>
          </a:p>
        </p:txBody>
      </p:sp>
    </p:spTree>
    <p:extLst>
      <p:ext uri="{BB962C8B-B14F-4D97-AF65-F5344CB8AC3E}">
        <p14:creationId xmlns:p14="http://schemas.microsoft.com/office/powerpoint/2010/main" val="3832884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pic>
        <p:nvPicPr>
          <p:cNvPr id="2" name="Picture 1" descr="Blue text on a black background&#10;&#10;Description automatically generated">
            <a:extLst>
              <a:ext uri="{FF2B5EF4-FFF2-40B4-BE49-F238E27FC236}">
                <a16:creationId xmlns:a16="http://schemas.microsoft.com/office/drawing/2014/main" id="{C84ABD09-047E-D5B3-10E0-1421F08D771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6446746"/>
            <a:ext cx="1843259" cy="411254"/>
          </a:xfrm>
          <a:prstGeom prst="rect">
            <a:avLst/>
          </a:prstGeom>
        </p:spPr>
      </p:pic>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custGeom>
            <a:avLst/>
            <a:gdLst>
              <a:gd name="connsiteX0" fmla="*/ 0 w 12192001"/>
              <a:gd name="connsiteY0" fmla="*/ 0 h 3787362"/>
              <a:gd name="connsiteX1" fmla="*/ 12192001 w 12192001"/>
              <a:gd name="connsiteY1" fmla="*/ 0 h 3787362"/>
              <a:gd name="connsiteX2" fmla="*/ 12192001 w 12192001"/>
              <a:gd name="connsiteY2" fmla="*/ 3787362 h 3787362"/>
              <a:gd name="connsiteX3" fmla="*/ 0 w 12192001"/>
              <a:gd name="connsiteY3" fmla="*/ 3787362 h 3787362"/>
              <a:gd name="connsiteX4" fmla="*/ 0 w 12192001"/>
              <a:gd name="connsiteY4" fmla="*/ 0 h 378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stroke="0"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w="9525">
            <a:noFill/>
            <a:miter lim="800000"/>
            <a:headEnd/>
            <a:tailEnd/>
            <a:extLst>
              <a:ext uri="{C807C97D-BFC1-408E-A445-0C87EB9F89A2}">
                <ask:lineSketchStyleProps xmlns="" xmlns:ask="http://schemas.microsoft.com/office/drawing/2018/sketchyshapes" sd="943183522">
                  <a:prstGeom prst="rect">
                    <a:avLst/>
                  </a:prstGeom>
                  <ask:type>
                    <ask:lineSketchCurved/>
                  </ask:type>
                </ask:lineSketchStyleProps>
              </a:ext>
            </a:extLst>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solidFill>
                <a:schemeClr val="tx1"/>
              </a:solidFill>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C01E24"/>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marL="228600" indent="-228600">
              <a:buClr>
                <a:srgbClr val="C00000"/>
              </a:buClr>
              <a:buFont typeface="Wingdings" panose="05000000000000000000" pitchFamily="2" charset="2"/>
              <a:buChar char="ü"/>
              <a:defRPr>
                <a:solidFill>
                  <a:schemeClr val="tx1"/>
                </a:solidFill>
                <a:effectLst/>
                <a:latin typeface="+mn-lt"/>
              </a:defRPr>
            </a:lvl1pPr>
            <a:lvl2pPr marL="685800" indent="-228600">
              <a:buClr>
                <a:srgbClr val="C00000"/>
              </a:buClr>
              <a:buFont typeface="Wingdings" panose="05000000000000000000" pitchFamily="2" charset="2"/>
              <a:buChar char="ü"/>
              <a:defRPr>
                <a:solidFill>
                  <a:schemeClr val="tx1"/>
                </a:solidFill>
                <a:effectLst/>
                <a:latin typeface="+mn-lt"/>
              </a:defRPr>
            </a:lvl2pPr>
            <a:lvl3pPr marL="1143000" indent="-228600">
              <a:buClr>
                <a:srgbClr val="C00000"/>
              </a:buClr>
              <a:buFont typeface="Wingdings" panose="05000000000000000000" pitchFamily="2" charset="2"/>
              <a:buChar char="ü"/>
              <a:defRPr>
                <a:solidFill>
                  <a:schemeClr val="tx1"/>
                </a:solidFill>
                <a:effectLst/>
                <a:latin typeface="+mn-lt"/>
              </a:defRPr>
            </a:lvl3pPr>
            <a:lvl4pPr marL="1600200" indent="-228600">
              <a:buClr>
                <a:srgbClr val="C00000"/>
              </a:buClr>
              <a:buFont typeface="Wingdings" panose="05000000000000000000" pitchFamily="2" charset="2"/>
              <a:buChar char="ü"/>
              <a:defRPr>
                <a:solidFill>
                  <a:schemeClr val="tx1"/>
                </a:solidFill>
                <a:effectLst/>
                <a:latin typeface="+mn-lt"/>
              </a:defRPr>
            </a:lvl4pPr>
            <a:lvl5pPr marL="2057400" indent="-228600">
              <a:buClr>
                <a:srgbClr val="C00000"/>
              </a:buClr>
              <a:buFont typeface="Wingdings" panose="05000000000000000000" pitchFamily="2" charset="2"/>
              <a:buChar char="ü"/>
              <a:defRPr>
                <a:solidFill>
                  <a:schemeClr val="tx1"/>
                </a:solidFill>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Εικόνα 4">
            <a:extLst>
              <a:ext uri="{FF2B5EF4-FFF2-40B4-BE49-F238E27FC236}">
                <a16:creationId xmlns:a16="http://schemas.microsoft.com/office/drawing/2014/main" id="{315B9CD0-664A-1A57-5482-64081E3C8776}"/>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8AD8DA09-CA51-90FC-C37F-AA4EB941D2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1C64525D-B8CE-6572-E8A4-458CB9AD521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4" name="Εικόνα 3">
            <a:extLst>
              <a:ext uri="{FF2B5EF4-FFF2-40B4-BE49-F238E27FC236}">
                <a16:creationId xmlns:a16="http://schemas.microsoft.com/office/drawing/2014/main" id="{2422E4BA-8C61-60DE-25F8-335B91431FA3}"/>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7" name="Εικόνα 6">
            <a:extLst>
              <a:ext uri="{FF2B5EF4-FFF2-40B4-BE49-F238E27FC236}">
                <a16:creationId xmlns:a16="http://schemas.microsoft.com/office/drawing/2014/main" id="{79E7C37E-A457-1396-C30F-E6C37DEB4963}"/>
              </a:ext>
            </a:extLst>
          </p:cNvPr>
          <p:cNvPicPr>
            <a:picLocks noChangeAspect="1"/>
          </p:cNvPicPr>
          <p:nvPr userDrawn="1"/>
        </p:nvPicPr>
        <p:blipFill rotWithShape="1">
          <a:blip r:embed="rId2"/>
          <a:srcRect b="59835"/>
          <a:stretch/>
        </p:blipFill>
        <p:spPr>
          <a:xfrm rot="10800000">
            <a:off x="-8250" y="-4107"/>
            <a:ext cx="12191695" cy="349261"/>
          </a:xfrm>
          <a:prstGeom prst="rect">
            <a:avLst/>
          </a:prstGeom>
        </p:spPr>
      </p:pic>
      <p:pic>
        <p:nvPicPr>
          <p:cNvPr id="2" name="Εικόνα 1"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0974A85F-3A88-CEEA-7639-BFA4470EC4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1635" y="365125"/>
            <a:ext cx="591924" cy="1059378"/>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EDD59B1A-2A54-1204-19F3-2F962558168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20716992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203864"/>
                </a:solidFill>
                <a:effectLst/>
                <a:latin typeface="+mn-lt"/>
                <a:ea typeface="Adobe Gothic Std B" panose="020B0800000000000000" pitchFamily="34" charset="-128"/>
                <a:cs typeface="+mj-cs"/>
              </a:defRPr>
            </a:lvl1pPr>
          </a:lstStyle>
          <a:p>
            <a:r>
              <a:rPr lang="en-US"/>
              <a:t>Unit 1</a:t>
            </a:r>
            <a:br>
              <a:rPr lang="en-US"/>
            </a:br>
            <a:r>
              <a:rPr lang="el-GR"/>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C01E24"/>
              </a:buClr>
              <a:defRPr>
                <a:latin typeface="+mn-lt"/>
              </a:defRPr>
            </a:lvl1pPr>
            <a:lvl2pPr>
              <a:lnSpc>
                <a:spcPct val="150000"/>
              </a:lnSpc>
              <a:buClr>
                <a:srgbClr val="C01E24"/>
              </a:buClr>
              <a:defRPr>
                <a:latin typeface="+mn-lt"/>
              </a:defRPr>
            </a:lvl2pPr>
            <a:lvl3pPr>
              <a:lnSpc>
                <a:spcPct val="150000"/>
              </a:lnSpc>
              <a:buClr>
                <a:srgbClr val="C01E24"/>
              </a:buClr>
              <a:defRPr>
                <a:latin typeface="+mn-lt"/>
              </a:defRPr>
            </a:lvl3pPr>
            <a:lvl4pPr>
              <a:lnSpc>
                <a:spcPct val="150000"/>
              </a:lnSpc>
              <a:buClr>
                <a:srgbClr val="C01E24"/>
              </a:buClr>
              <a:defRPr>
                <a:latin typeface="+mn-lt"/>
              </a:defRPr>
            </a:lvl4pPr>
            <a:lvl5pPr>
              <a:lnSpc>
                <a:spcPct val="150000"/>
              </a:lnSpc>
              <a:buClr>
                <a:srgbClr val="C01E24"/>
              </a:buClr>
              <a:defRPr>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6" name="Εικόνα 5">
            <a:extLst>
              <a:ext uri="{FF2B5EF4-FFF2-40B4-BE49-F238E27FC236}">
                <a16:creationId xmlns:a16="http://schemas.microsoft.com/office/drawing/2014/main" id="{32D2C6E2-DA3C-03C5-4B1D-9DB2EFCDEC7A}"/>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B601D7AC-22F9-68D2-2485-EF228EEDE2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883C3956-61FA-889B-7643-4B8AC324F0C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575485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11"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81370"/>
            <a:ext cx="6103917"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11.1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Apps for Healthcare Services</a:t>
            </a:r>
            <a:endParaRPr lang="en-US" altLang="el-GR" sz="1800" dirty="0">
              <a:solidFill>
                <a:schemeClr val="tx1">
                  <a:lumMod val="50000"/>
                  <a:lumOff val="50000"/>
                </a:schemeClr>
              </a:solidFill>
              <a:latin typeface="+mj-lt"/>
            </a:endParaRPr>
          </a:p>
        </p:txBody>
      </p:sp>
      <p:pic>
        <p:nvPicPr>
          <p:cNvPr id="4" name="Εικόνα 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A36E9AEE-CF4B-71A4-5EBB-574F1E021C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2E2C5BC-041B-E0DB-5C32-C01D4FD31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7" name="TextBox 12">
            <a:extLst>
              <a:ext uri="{FF2B5EF4-FFF2-40B4-BE49-F238E27FC236}">
                <a16:creationId xmlns:a16="http://schemas.microsoft.com/office/drawing/2014/main" id="{17AF0163-BE18-019D-F671-B949D31B2D8E}"/>
              </a:ext>
            </a:extLst>
          </p:cNvPr>
          <p:cNvSpPr txBox="1">
            <a:spLocks noChangeArrowheads="1"/>
          </p:cNvSpPr>
          <p:nvPr userDrawn="1"/>
        </p:nvSpPr>
        <p:spPr bwMode="auto">
          <a:xfrm>
            <a:off x="0" y="81370"/>
            <a:ext cx="5842660"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11.1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Apps for Healthcare Services</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51574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5" name="TextBox 12">
            <a:extLst>
              <a:ext uri="{FF2B5EF4-FFF2-40B4-BE49-F238E27FC236}">
                <a16:creationId xmlns:a16="http://schemas.microsoft.com/office/drawing/2014/main" id="{3D68DF08-EDB9-9AEB-C80E-C41950AF7164}"/>
              </a:ext>
            </a:extLst>
          </p:cNvPr>
          <p:cNvSpPr txBox="1">
            <a:spLocks noChangeArrowheads="1"/>
          </p:cNvSpPr>
          <p:nvPr userDrawn="1"/>
        </p:nvSpPr>
        <p:spPr bwMode="auto">
          <a:xfrm>
            <a:off x="0" y="81370"/>
            <a:ext cx="6875813"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11.1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Apps for Healthcare Services</a:t>
            </a:r>
            <a:endParaRPr lang="en-US" altLang="el-GR" sz="1800" dirty="0">
              <a:solidFill>
                <a:schemeClr val="tx1">
                  <a:lumMod val="50000"/>
                  <a:lumOff val="50000"/>
                </a:schemeClr>
              </a:solidFill>
              <a:latin typeface="+mj-lt"/>
            </a:endParaRPr>
          </a:p>
        </p:txBody>
      </p:sp>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596B5D28-7479-60B0-D589-7CD06615EB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Tree>
    <p:extLst>
      <p:ext uri="{BB962C8B-B14F-4D97-AF65-F5344CB8AC3E}">
        <p14:creationId xmlns:p14="http://schemas.microsoft.com/office/powerpoint/2010/main" val="23368665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10/5/2024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03864"/>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de/vectors/medizinisch-kampagne-app-spende-6201270/"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pixabay.com/de/service/license-summary/"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www.ncbi.nlm.nih.gov/pmc/articles/PMC10230335/" TargetMode="External"/><Relationship Id="rId2" Type="http://schemas.openxmlformats.org/officeDocument/2006/relationships/notesSlide" Target="../notesSlides/notesSlide100.xml"/><Relationship Id="rId1" Type="http://schemas.openxmlformats.org/officeDocument/2006/relationships/slideLayout" Target="../slideLayouts/slideLayout5.xml"/><Relationship Id="rId6" Type="http://schemas.openxmlformats.org/officeDocument/2006/relationships/hyperlink" Target="https://italy.refugee.info/en-us/articles/5388954753175" TargetMode="External"/><Relationship Id="rId5" Type="http://schemas.openxmlformats.org/officeDocument/2006/relationships/hyperlink" Target="https://www.ncbi.nlm.nih.gov/pmc/articles/PMC9686168/" TargetMode="External"/><Relationship Id="rId4" Type="http://schemas.openxmlformats.org/officeDocument/2006/relationships/hyperlink" Target="https://www.uslcentro.toscana.it/index.php/altri-servizi/assistenza-italiani-all-estero-e-stranieri-in-italia/34976-progetto-eulim-modalita-di-accesso-ai-servizi-sanitari"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iris.who.int/bitstream/handle/10665/330195/HiT-20-2-2018-eng.pdf?sequence=11" TargetMode="External"/><Relationship Id="rId7" Type="http://schemas.openxmlformats.org/officeDocument/2006/relationships/hyperlink" Target="https://www.sanidad.gob.es/en/organizacion/sns/docs/Spanish_National_Health_System.pdf" TargetMode="External"/><Relationship Id="rId2" Type="http://schemas.openxmlformats.org/officeDocument/2006/relationships/notesSlide" Target="../notesSlides/notesSlide101.xml"/><Relationship Id="rId1" Type="http://schemas.openxmlformats.org/officeDocument/2006/relationships/slideLayout" Target="../slideLayouts/slideLayout5.xml"/><Relationship Id="rId6" Type="http://schemas.openxmlformats.org/officeDocument/2006/relationships/hyperlink" Target="https://www.lamoncloa.gob.es/lang/en/espana/stpv/spaintoday2015/health/Paginas/index.aspx" TargetMode="External"/><Relationship Id="rId5" Type="http://schemas.openxmlformats.org/officeDocument/2006/relationships/hyperlink" Target="https://www.sanidad.gob.es/organizacion/sns/planCalidadSNS/docs/HCDSNS_Castellano.pdf" TargetMode="External"/><Relationship Id="rId4" Type="http://schemas.openxmlformats.org/officeDocument/2006/relationships/hyperlink" Target="https://www.san.gva.es/documents/d/app-gva-mes-salut/guia_app_gva_salut_v7_cas-pdf"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rki.de/DE/Content/Gesundheitsmonitoring/Themen/Migration/migration_node.html" TargetMode="External"/><Relationship Id="rId2" Type="http://schemas.openxmlformats.org/officeDocument/2006/relationships/notesSlide" Target="../notesSlides/notesSlide102.xml"/><Relationship Id="rId1" Type="http://schemas.openxmlformats.org/officeDocument/2006/relationships/slideLayout" Target="../slideLayouts/slideLayout5.xml"/><Relationship Id="rId5" Type="http://schemas.openxmlformats.org/officeDocument/2006/relationships/hyperlink" Target="https://www.bpb.de/kurz-knapp/zahlen-und-fakten/datenreport-2021/gesundheit/330137/migration-und-gesundheit/" TargetMode="External"/><Relationship Id="rId4" Type="http://schemas.openxmlformats.org/officeDocument/2006/relationships/hyperlink" Target="https://doi.org/10.1007/978-3-658-21570-5_45-1"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salute.gov.it/portale/esenzioni/dettaglioContenutiEsenzioni.jsp?lingua=italiano&amp;id=4674&amp;area=esenzioni&amp;menu=vuoto" TargetMode="External"/><Relationship Id="rId2" Type="http://schemas.openxmlformats.org/officeDocument/2006/relationships/notesSlide" Target="../notesSlides/notesSlide103.xml"/><Relationship Id="rId1" Type="http://schemas.openxmlformats.org/officeDocument/2006/relationships/slideLayout" Target="../slideLayouts/slideLayout5.xml"/><Relationship Id="rId4" Type="http://schemas.openxmlformats.org/officeDocument/2006/relationships/hyperlink" Target="https://www.salute.gov.it/portale/assistenzaSanitaria/dettaglioContenutiAssistenzaSanitaria.jsp?lingua=italiano&amp;id=1764&amp;area=Assistenza%20sanitaria&amp;menu=vuoto&amp;tab=2"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www.iatronet.gr/photos/enimerosi/EOPYY_first%20draft%2015_10%20Final.pdf" TargetMode="External"/><Relationship Id="rId7" Type="http://schemas.openxmlformats.org/officeDocument/2006/relationships/hyperlink" Target="https://immigrantinvest.com/blog/greece-healthcare-system-en/" TargetMode="External"/><Relationship Id="rId2" Type="http://schemas.openxmlformats.org/officeDocument/2006/relationships/notesSlide" Target="../notesSlides/notesSlide104.xml"/><Relationship Id="rId1" Type="http://schemas.openxmlformats.org/officeDocument/2006/relationships/slideLayout" Target="../slideLayouts/slideLayout5.xml"/><Relationship Id="rId6" Type="http://schemas.openxmlformats.org/officeDocument/2006/relationships/hyperlink" Target="https://eu-healthcare.eopyy.gov.gr/en/healthcare-in-greece/accessing-health-services-in-greece-for-eu-citizens/" TargetMode="External"/><Relationship Id="rId5" Type="http://schemas.openxmlformats.org/officeDocument/2006/relationships/hyperlink" Target="https://cheering.eu/faq-amka-paaypa/" TargetMode="External"/><Relationship Id="rId4" Type="http://schemas.openxmlformats.org/officeDocument/2006/relationships/hyperlink" Target="https://asylumineurope.org/reports/country/greece/reception-conditions/health-care/"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8" Type="http://schemas.openxmlformats.org/officeDocument/2006/relationships/hyperlink" Target="https://www.ars.sante.fr/" TargetMode="External"/><Relationship Id="rId3" Type="http://schemas.openxmlformats.org/officeDocument/2006/relationships/hyperlink" Target="https://www.cleiss.fr/particuliers/venir/soins/ue/systeme-de-sante-en-france.html" TargetMode="External"/><Relationship Id="rId7" Type="http://schemas.openxmlformats.org/officeDocument/2006/relationships/hyperlink" Target="https://santepubliquefrance.fr/" TargetMode="External"/><Relationship Id="rId2" Type="http://schemas.openxmlformats.org/officeDocument/2006/relationships/notesSlide" Target="../notesSlides/notesSlide106.xml"/><Relationship Id="rId1" Type="http://schemas.openxmlformats.org/officeDocument/2006/relationships/slideLayout" Target="../slideLayouts/slideLayout5.xml"/><Relationship Id="rId6" Type="http://schemas.openxmlformats.org/officeDocument/2006/relationships/hyperlink" Target="https://sante.gouv.fr/" TargetMode="External"/><Relationship Id="rId5" Type="http://schemas.openxmlformats.org/officeDocument/2006/relationships/hyperlink" Target="https://www.gisti.org/IMG/pdf/droit-a-la-sante-guide-romldh.pdf" TargetMode="External"/><Relationship Id="rId4" Type="http://schemas.openxmlformats.org/officeDocument/2006/relationships/hyperlink" Target="https://www.cleiss.fr/particuliers/venir/soins/ue/systeme-de-sante-en-france.html#organisation" TargetMode="External"/><Relationship Id="rId9" Type="http://schemas.openxmlformats.org/officeDocument/2006/relationships/hyperlink" Target="https://www.ameli.fr/"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03.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hyperlink" Target="https://pixabay.com/de/service/license-summary/" TargetMode="External"/><Relationship Id="rId4" Type="http://schemas.openxmlformats.org/officeDocument/2006/relationships/hyperlink" Target="https://pixabay.com/de/vectors/search/healthcar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de/illustrations/kacheln-herz-kurve-verlauf-anzeige-214015/"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hyperlink" Target="https://pixabay.com/de/service/license-summar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pexels.com/de-de/foto/person-halt-silber-android-smartphone-50614/"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hyperlink" Target="https://www.pexels.com/de-de/lizenz/"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de/photos/arzt-tomograph-lernen-krankenhaus-1228627/"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hyperlink" Target="https://pixabay.com/service/licens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pexels.com/de-de/foto/menschen-frau-arzt-gesundheit-7578808/"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hyperlink" Target="https://www.pexels.com/de-de/lizenz/"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pexels.com/de-de/foto/teller-mann-person-glas-4033148/"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hyperlink" Target="https://www.pexels.com/de-de/lizenz/"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de-de/foto/gesund-licht-verwischen-innen-4546132/"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hyperlink" Target="https://www.pexels.com/de-de/lizenz/"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pexels.com/de-de/foto/person-die-einen-stressball-halt-339620/"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hyperlink" Target="https://www.pexels.com/de-de/lizen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8.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de/illustrations/alte-menschen-rentner-rente-geld-1553352/"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de/photos/frau-strecken-fitness-draussen-4127336/"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hyperlink" Target="https://pixabay.com/service/licens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de/illustrations/stestoskop-herz-kurve-verlauf-64276/"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hyperlink" Target="https://pixabay.com/service/licens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de/illustrations/landkarte-deutschland-flagge-1019859/"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pexels.com/de-de/foto/computer-laptop-schreibtisch-stethoskop-48604/"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hyperlink" Target="https://www.pexels.com/de-de/lizenz/"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pexels.com/de-de/foto/arm-buro-armbanduhr-gesichtslos-4506169/"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hyperlink" Target="https://www.pexels.com/de-de/lizenz/"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de/photos/rollstuhl-behinderung-verletzt-749985/"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hyperlink" Target="https://pixabay.com/service/licens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de/photos/gesch%C3%A4ftsfrau-organigramm-3629643/"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hyperlink" Target="https://pixabay.com/service/licens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pexels.com/de-de/foto/mann-mit-zahnarztlicher-untersuchung-3845806/"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hyperlink" Target="https://www.pexels.com/de-de/lizenz/"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pexels.com/de-de/foto/mann-der-schwarzes-poloshirt-und-graue-hosen-tragt-die-auf-weissem-stuhl-sitzen-935977/"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hyperlink" Target="https://www.pexels.com/license/"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6.jpeg"/><Relationship Id="rId18" Type="http://schemas.openxmlformats.org/officeDocument/2006/relationships/hyperlink" Target="http://www.amsed.fr/" TargetMode="External"/><Relationship Id="rId3" Type="http://schemas.openxmlformats.org/officeDocument/2006/relationships/image" Target="../media/image11.jpeg"/><Relationship Id="rId21" Type="http://schemas.openxmlformats.org/officeDocument/2006/relationships/image" Target="../media/image20.jpg"/><Relationship Id="rId7" Type="http://schemas.openxmlformats.org/officeDocument/2006/relationships/image" Target="../media/image13.jpeg"/><Relationship Id="rId12" Type="http://schemas.openxmlformats.org/officeDocument/2006/relationships/hyperlink" Target="https://www.media-k.eu/" TargetMode="External"/><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www.coordina-oerh.com/" TargetMode="External"/><Relationship Id="rId11" Type="http://schemas.openxmlformats.org/officeDocument/2006/relationships/image" Target="../media/image15.jpeg"/><Relationship Id="rId5" Type="http://schemas.openxmlformats.org/officeDocument/2006/relationships/image" Target="../media/image12.jpe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4.jpeg"/><Relationship Id="rId14" Type="http://schemas.openxmlformats.org/officeDocument/2006/relationships/hyperlink" Target="https://www.oxfamitalia.org/" TargetMode="External"/><Relationship Id="rId22"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de/photos/w%C3%B6rterbuch-sprachen-lernen-2317654/"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hyperlink" Target="https://pixabay.com/service/licens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pexels.com/de-de/foto/menschen-manner-sitzung-technologie-7089619/"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hyperlink" Target="https://www.pexels.com/de-de/lizenz/"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pixabay.com/de/illustrations/medizin-herz-kurve-verlauf-anzeige-1617364/"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hyperlink" Target="https://pixabay.com/service/licens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de/illustrations/analyse-krankenhaus-arzt-3707159/"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hyperlink" Target="https://pixabay.com/service/licens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ixabay.com/de/illustrations/die-gesundheit-pflege-medizin-2082630/"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50.jpeg"/><Relationship Id="rId4" Type="http://schemas.openxmlformats.org/officeDocument/2006/relationships/hyperlink" Target="https://pixabay.com/service/licens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pixabay.com/de/photos/frau-strecken-fitness-draussen-4127336/"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hyperlink" Target="https://pixabay.com/service/licens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ixabay.com/de/photos/fu%C3%9Fball-laufen-sport-football-feld-7392844/"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52.jpeg"/><Relationship Id="rId4" Type="http://schemas.openxmlformats.org/officeDocument/2006/relationships/hyperlink" Target="https://pixabay.com/service/licens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de/photos/yoga-klasse-lehrer-fitness-hobby-4639895/"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hyperlink" Target="https://pixabay.com/service/licens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de/illustrations/landkarte-spanien-flagge-grenzen-1019829/"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cnpps-ncchpp.ca/wp-content/uploads/2024/01/CNHIAP-Horizontal.png"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s://ccnpps-ncchpp.ca/canadian-network-for-health-in-all-policies-cnhiap/"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0.xml.rels><?xml version="1.0" encoding="UTF-8" standalone="yes"?>
<Relationships xmlns="http://schemas.openxmlformats.org/package/2006/relationships"><Relationship Id="rId3" Type="http://schemas.openxmlformats.org/officeDocument/2006/relationships/hyperlink" Target="https://www.mcrme.com/wp-content/uploads/2019/10/hcimg.jpg"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hyperlink" Target="https://www.mcrme.com/healthcare-offices-for-coordination-of-medical-treatment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evfolio.co/_next/image?url=https://assets.devfolio.co/hackathons/92aad02596384660a3f09b606d311ee7/projects/8ab7c81bb74c424b877e788c2e7250c9/66b2c91b-cd6d-4823-b807-04dd34b77fab.jpeg&amp;w=1440&amp;q=75"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hyperlink" Target="https://devfolio.co/projects/myhealth-8995"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kff.org/wp-content/uploads/2019/09/Global_Health_Icon_1.png"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hyperlink" Target="https://www.kff.org/global-health-policy/"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e.freepik.com/vektoren-kostenlos/illustration-der-aelteren-erwachsenen-lebensversicherung_3207899.htm#fromView=search&amp;page=1&amp;position=28&amp;uuid=8ed09caa-a0bc-44f6-bff5-abe6bdafb86a"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hyperlink" Target="https://www.freepikcompany.com/legal#nav-freepik-licens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hyperlink" Target="https://es.vecteezy.com/arte-vectorial/15445477-ilustracion-de-una-anciana-negra-hablando-de-sus-problemas-y-sintomas-al-joven-medico-de-apoyo-medico-medicina-atencion-medica-ilustracion-del-concepto-de-cuidado-de-ancianos" TargetMode="External"/><Relationship Id="rId4" Type="http://schemas.openxmlformats.org/officeDocument/2006/relationships/hyperlink" Target="https://encrypted-tbn1.gstatic.com/images?q=tbn:ANd9GcTOikGkNeHpCS_ENXLA_FpsT5aBXT_vaz0kUo2giLlAeVQv_F_K"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hyperlink" Target="https://www.freepikcompany.com/legal#nav-freepik-license" TargetMode="External"/><Relationship Id="rId4" Type="http://schemas.openxmlformats.org/officeDocument/2006/relationships/hyperlink" Target="https://de.freepik.com/vektoren-kostenlos/illustration-des-familiengesundheitswesens_3207244.htm#fromView=search&amp;page=8&amp;position=46&amp;uuid=5e282f13-0c1f-46b6-9b17-2ce369d70e74"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de/illustrations/italien-sardinien-karte-flagge-1489369/"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hyperlink" Target="https://pixabay.com/service/license/"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ww.internationalinsurance.com/health/systems/italy.php" TargetMode="External"/><Relationship Id="rId7" Type="http://schemas.openxmlformats.org/officeDocument/2006/relationships/hyperlink" Target="https://www.pexels.com/de-de/lizenz/"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hyperlink" Target="https://www.pexels.com/de-de/foto/computer-laptop-schreibtisch-stethoskop-48604/" TargetMode="External"/><Relationship Id="rId5" Type="http://schemas.openxmlformats.org/officeDocument/2006/relationships/hyperlink" Target="https://www.ncbi.nlm.nih.gov/pmc/articles/PMC10230335/" TargetMode="External"/><Relationship Id="rId4" Type="http://schemas.openxmlformats.org/officeDocument/2006/relationships/hyperlink" Target="https://www.commonwealthfund.org/international-health-policy-center/countries/italy"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pixabay.com/de/photos/hypertonie-hoher-blutdruck-867855/"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63.jpeg"/><Relationship Id="rId4" Type="http://schemas.openxmlformats.org/officeDocument/2006/relationships/hyperlink" Target="https://www.pexels.com/de-de/lizenz/"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pixabay.com/it/vectors/italia-carta-geografica-regioni-156536/"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hyperlink" Target="https://www.pexels.com/de-de/lizenz/"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50.xml.rels><?xml version="1.0" encoding="UTF-8" standalone="yes"?>
<Relationships xmlns="http://schemas.openxmlformats.org/package/2006/relationships"><Relationship Id="rId3" Type="http://schemas.openxmlformats.org/officeDocument/2006/relationships/hyperlink" Target="https://www.commonwealthfund.org/international-health-policy-center/countries/italy" TargetMode="External"/><Relationship Id="rId7"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s://www.freepik.com/free-photo/labor-union-members-working-together_94956259.htm#fromView=search&amp;page=5&amp;position=14&amp;uuid=2ec91d95-ca45-424c-a019-d9ebb11112f9" TargetMode="External"/><Relationship Id="rId5" Type="http://schemas.openxmlformats.org/officeDocument/2006/relationships/hyperlink" Target="https://de.freepik.com/vektoren-premium/italien-besteht-aus-20-regionen-von-denen-fuenf-einen-besonderen-autonomen-status-haben_10685809.htm#fromView=search&amp;page=1&amp;position=6&amp;uuid=2377812e-27fb-4d4e-a3fa-6a07db93349b" TargetMode="External"/><Relationship Id="rId4" Type="http://schemas.openxmlformats.org/officeDocument/2006/relationships/hyperlink" Target="https://www.internationalinsurance.com/health/systems/italy.php"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pexels.com/de-de/foto/arm-buro-armbanduhr-gesichtslos-4506169/"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hyperlink" Target="https://www.pexels.com/de-de/lizenz/"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salute.gov.it/portale/esenzioni/dettaglioContenutiEsenzioni.jsp?lingua=italiano&amp;id=4674&amp;area=esenzioni&amp;menu=vuoto"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hyperlink" Target="https://pixabay.com/service/license/" TargetMode="External"/><Relationship Id="rId4" Type="http://schemas.openxmlformats.org/officeDocument/2006/relationships/hyperlink" Target="https://pixabay.com/de/photos/rollstuhl-behinderung-verletzt-749985/"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pexels.com/de-de/foto/mann-mit-zahnarztlicher-untersuchung-3845806/"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hyperlink" Target="https://www.pexels.com/de-de/lizenz/"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hyperlink" Target="https://ec.europa.eu/social/main.jsp?catId=1116&amp;langId=en&amp;intPageId=4619" TargetMode="External"/><Relationship Id="rId7" Type="http://schemas.openxmlformats.org/officeDocument/2006/relationships/hyperlink" Target="https://www.freepik.com/free-photo/labor-union-members-working-together_94956259.htm#fromView=search&amp;page=5&amp;position=14&amp;uuid=2ec91d95-ca45-424c-a019-d9ebb11112f9"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s://de.freepik.com/fotos-kostenlos/vorderansicht-sortiment-von-medizinischen-stilllebenelementen_12412882.htm#fromView=search&amp;page=1&amp;position=47&amp;uuid=56157bf4-bfef-47dd-bf28-5297924792b1" TargetMode="External"/><Relationship Id="rId5" Type="http://schemas.openxmlformats.org/officeDocument/2006/relationships/hyperlink" Target="https://www.salute.gov.it/portale/assistenzaSanitaria/dettaglioContenutiAssistenzaSanitaria.jsp?lingua=italiano&amp;id=1764&amp;area=Assistenza%20sanitaria&amp;menu=vuoto&amp;tab=2" TargetMode="External"/><Relationship Id="rId4" Type="http://schemas.openxmlformats.org/officeDocument/2006/relationships/hyperlink" Target="https://www.pratomigranti.it/en/vivere/salute/iscrizione-ssn/pagina133.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pexels.com/de-de/foto/mann-der-schwarzes-poloshirt-und-graue-hosen-tragt-die-auf-weissem-stuhl-sitzen-935977/"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hyperlink" Target="https://www.pexels.com/licens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pixabay.com/de/photos/w%C3%B6rterbuch-sprachen-lernen-2317654/"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hyperlink" Target="https://pixabay.com/service/license/"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ncbi.nlm.nih.gov/pmc/articles/PMC9686168/"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hyperlink" Target="https://www.pexels.com/de-de/lizenz/" TargetMode="External"/><Relationship Id="rId4" Type="http://schemas.openxmlformats.org/officeDocument/2006/relationships/hyperlink" Target="https://www.pexels.com/de-de/foto/menschen-manner-sitzung-technologie-7089619/"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ncbi.nlm.nih.gov/pmc/articles/PMC10230335/"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hyperlink" Target="https://pixabay.com/service/license/" TargetMode="External"/><Relationship Id="rId4" Type="http://schemas.openxmlformats.org/officeDocument/2006/relationships/hyperlink" Target="https://pixabay.com/de/illustrations/medizin-herz-kurve-verlauf-anzeige-1617364/"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pixabay.com/de/photos/frau-strecken-fitness-draussen-4127336/"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hyperlink" Target="https://pixabay.com/service/licens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85.xml"/><Relationship Id="rId5" Type="http://schemas.openxmlformats.org/officeDocument/2006/relationships/slide" Target="slide14.xml"/><Relationship Id="rId4" Type="http://schemas.openxmlformats.org/officeDocument/2006/relationships/slide" Target="slide7.xml"/></Relationships>
</file>

<file path=ppt/slides/_rels/slide60.xml.rels><?xml version="1.0" encoding="UTF-8" standalone="yes"?>
<Relationships xmlns="http://schemas.openxmlformats.org/package/2006/relationships"><Relationship Id="rId3" Type="http://schemas.openxmlformats.org/officeDocument/2006/relationships/hyperlink" Target="https://italy.refugee.info/en-us/articles/5388954753175" TargetMode="External"/><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hyperlink" Target="https://pixabay.com/service/license/" TargetMode="External"/><Relationship Id="rId4" Type="http://schemas.openxmlformats.org/officeDocument/2006/relationships/hyperlink" Target="https://pixabay.com/de/photos/fu%C3%9Fball-laufen-sport-football-feld-7392844/"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pixabay.com/de/illustrations/search/griechenland%20landkarte/"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hyperlink" Target="https://pixabay.com/service/licens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ec.europa.eu/health/system/files/2017-12/chp_gr_greece_0.pdf"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hyperlink" Target="https://pixabay.com/service/license/" TargetMode="External"/><Relationship Id="rId4" Type="http://schemas.openxmlformats.org/officeDocument/2006/relationships/hyperlink" Target="https://pixabay.com/illustrations/hospital-building-2388239/"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efka.gov.gr/el"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hyperlink" Target="https://de.freepik.com/fotos-kostenlos/top-ansicht-krankenversicherung-form-und-puls-messgeraet-mit-stethoskop-auf-holzuntergrund-dokument-oder-anwendung-auf-clip-board-flat-legen-und-kopieren-space-medical-und-versicherungskonzept_1276226.htm#fromView=search&amp;page=7&amp;position=51&amp;uuid=5e282f13-0c1f-46b6-9b17-2ce369d70e74" TargetMode="Externa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hyperlink" Target="https://eopyy.gov.gr/"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s://pixabay.com/service/license/" TargetMode="External"/><Relationship Id="rId4" Type="http://schemas.openxmlformats.org/officeDocument/2006/relationships/hyperlink" Target="https://pixabay.com/photos/doctors-hospital-people-health-2607295/"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pixabay.com/vectors/medical-health-doctor-medicine-5459631/"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hyperlink" Target="https://pixabay.com/service/licens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freepik.com/fotos-kostenlos/arzt-der-den-gesundheitszustand-des-patienten-ueberprueft_10823374.htm#fromView=search&amp;page=8&amp;position=50&amp;uuid=5e282f13-0c1f-46b6-9b17-2ce369d70e74"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pixabay.com/vectors/medical-hospital-icons-doctor-4510408/"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hyperlink" Target="https://pixabay.com/service/license/"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pixabay.com/de/vectors/zypern-flagge-nationalflagge-nation-184908/"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hyperlink" Target="https://pixabay.com/service/licens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pixabay.com/photos/laboratory-test-tubes-563423/" TargetMode="External"/><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75.jpeg"/><Relationship Id="rId4" Type="http://schemas.openxmlformats.org/officeDocument/2006/relationships/hyperlink" Target="https://www.pexels.com/de-de/lizenz/"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pixabay.com/photos/capsules-pills-health-medicine-1079838/" TargetMode="External"/><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76.jpeg"/><Relationship Id="rId4" Type="http://schemas.openxmlformats.org/officeDocument/2006/relationships/hyperlink" Target="https://pixabay.com/service/license/"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pixabay.com/photos/treatment-hospital-clinic-medicine-4099432/"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77.jpeg"/><Relationship Id="rId4" Type="http://schemas.openxmlformats.org/officeDocument/2006/relationships/hyperlink" Target="https://www.pexels.com/de-de/lizenz/"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pixabay.com/de/photos/old-people-oma-schwarz-wei%C3%9F-3770059/"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hyperlink" Target="https://pixabay.com/service/license/"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pixabay.com/de/photos/familie-stra%C3%9Fe-frau-kinder-muslime-1227834/"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79.jpeg"/><Relationship Id="rId4" Type="http://schemas.openxmlformats.org/officeDocument/2006/relationships/hyperlink" Target="https://pixabay.com/service/license/"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pixabay.com/de/illustrations/frankreich-flagge-karte-1020956/"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hyperlink" Target="https://pixabay.com/service/license/"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freepik.com/free-photo/computer-tablet-hands-doctor_21018841.htm#fromView=search&amp;page=1&amp;position=2&amp;uuid=5922bc77-7119-49ba-a4b8-86e4ce136862"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77.xml.rels><?xml version="1.0" encoding="UTF-8" standalone="yes"?>
<Relationships xmlns="http://schemas.openxmlformats.org/package/2006/relationships"><Relationship Id="rId3" Type="http://schemas.openxmlformats.org/officeDocument/2006/relationships/hyperlink" Target="https://www.freepik.com/free-photo/medical-banner-with-doctor-wearing-coat_30555930.htm#fromView=search&amp;page=2&amp;position=11&amp;uuid=5922bc77-7119-49ba-a4b8-86e4ce136862"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78.xml.rels><?xml version="1.0" encoding="UTF-8" standalone="yes"?>
<Relationships xmlns="http://schemas.openxmlformats.org/package/2006/relationships"><Relationship Id="rId3" Type="http://schemas.openxmlformats.org/officeDocument/2006/relationships/hyperlink" Target="https://pixabay.com/de/photos/thermometer-medikamente-tablets-1539191/" TargetMode="External"/><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hyperlink" Target="https://pixabay.com/service/licens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www.freepik.com/free-photo/woman-physician-consulting-female-office_1473672.ht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de/photos/technologie-h%C3%A4nde-zustimmung-okay-4256272/"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hyperlink" Target="https://pixabay.com/de/service/license-summary/"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hyperlink" Target="https://freepik.com/free-photo/side-view-nurses-working-together_32673662.htm"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freepik.com/free-photo/health-text-near-clipboard-with-eyeglasses-stethoscope-pen-white-background_2947913.htm" TargetMode="Externa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82.xml.rels><?xml version="1.0" encoding="UTF-8" standalone="yes"?>
<Relationships xmlns="http://schemas.openxmlformats.org/package/2006/relationships"><Relationship Id="rId3" Type="http://schemas.openxmlformats.org/officeDocument/2006/relationships/hyperlink" Target="https://pixabay.com/de/photos/stethoskop-h%C3%B6ren-pflege-checkup-3541909/" TargetMode="External"/><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hyperlink" Target="https://pixabay.com/service/licens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hyperlink" Target="https://www.freepik.com/free-photo/labor-union-members-working-together_94956259.htm#fromView=search&amp;page=5&amp;position=14&amp;uuid=2ec91d95-ca45-424c-a019-d9ebb11112f9"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pexels.com/de-de/foto/gesundheitswesen-rehabilitation-schmerzen-untersuchung-4506109/" TargetMode="External"/><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hyperlink" Target="https://www.pexels.com/de-de/lizenz/"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www.pexels.com/de-de/foto/person-mit-silber-iphone-7-887751/" TargetMode="External"/><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91.jpeg"/><Relationship Id="rId4" Type="http://schemas.openxmlformats.org/officeDocument/2006/relationships/hyperlink" Target="https://www.pexels.com/de-de/lizenz/"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pexels.com/de-de/foto/frau-smartphone-surfen-internet-4350099/" TargetMode="External"/><Relationship Id="rId2" Type="http://schemas.openxmlformats.org/officeDocument/2006/relationships/notesSlide" Target="../notesSlides/notesSlide87.xml"/><Relationship Id="rId1" Type="http://schemas.openxmlformats.org/officeDocument/2006/relationships/slideLayout" Target="../slideLayouts/slideLayout5.xml"/><Relationship Id="rId5" Type="http://schemas.openxmlformats.org/officeDocument/2006/relationships/image" Target="../media/image92.jpeg"/><Relationship Id="rId4" Type="http://schemas.openxmlformats.org/officeDocument/2006/relationships/hyperlink" Target="https://www.pexels.com/de-de/lizenz/"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pexels.com/de-de/foto/person-die-das-schwarze-sony-android-smartphone-benutzt-3720/" TargetMode="External"/><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image" Target="../media/image93.jpeg"/><Relationship Id="rId4" Type="http://schemas.openxmlformats.org/officeDocument/2006/relationships/hyperlink" Target="https://www.pexels.com/de-de/lizenz/"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pexels.com/de-de/foto/mann-smartphone-surfen-internet-7129718/" TargetMode="External"/><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image" Target="../media/image94.jpeg"/><Relationship Id="rId4" Type="http://schemas.openxmlformats.org/officeDocument/2006/relationships/hyperlink" Target="https://www.pexels.com/de-de/lizenz/"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hyperlink" Target="https://www.pexels.com/de-de/foto/unglucklicher-schwarzer-mann-der-smartphone-im-zelt-surft-5064898/" TargetMode="External"/><Relationship Id="rId2" Type="http://schemas.openxmlformats.org/officeDocument/2006/relationships/notesSlide" Target="../notesSlides/notesSlide90.xml"/><Relationship Id="rId1" Type="http://schemas.openxmlformats.org/officeDocument/2006/relationships/slideLayout" Target="../slideLayouts/slideLayout5.xml"/><Relationship Id="rId5" Type="http://schemas.openxmlformats.org/officeDocument/2006/relationships/image" Target="../media/image95.jpeg"/><Relationship Id="rId4" Type="http://schemas.openxmlformats.org/officeDocument/2006/relationships/hyperlink" Target="https://www.pexels.com/de-de/lizenz/"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pixabay.com/de/photos/appstore-iphone-gesch%C3%A4ft-apps-1174440/" TargetMode="External"/><Relationship Id="rId2" Type="http://schemas.openxmlformats.org/officeDocument/2006/relationships/notesSlide" Target="../notesSlides/notesSlide91.xml"/><Relationship Id="rId1" Type="http://schemas.openxmlformats.org/officeDocument/2006/relationships/slideLayout" Target="../slideLayouts/slideLayout5.xml"/><Relationship Id="rId5" Type="http://schemas.openxmlformats.org/officeDocument/2006/relationships/image" Target="../media/image96.jpeg"/><Relationship Id="rId4" Type="http://schemas.openxmlformats.org/officeDocument/2006/relationships/hyperlink" Target="https://pixabay.com/service/license/"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de/illustrations/app-software-kontur-einstellungen-1013616/"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play.google.com/store/apps/details?id=de.aoksystems.amg&amp;hl=de&amp;gl=US" TargetMode="External"/><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hyperlink" Target="https://pixabay.com/service/license/"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pexels.com/de-de/foto/menschen-frau-smartphone-verwischen-3912952/" TargetMode="External"/><Relationship Id="rId2" Type="http://schemas.openxmlformats.org/officeDocument/2006/relationships/notesSlide" Target="../notesSlides/notesSlide94.xml"/><Relationship Id="rId1" Type="http://schemas.openxmlformats.org/officeDocument/2006/relationships/slideLayout" Target="../slideLayouts/slideLayout5.xml"/><Relationship Id="rId5" Type="http://schemas.openxmlformats.org/officeDocument/2006/relationships/image" Target="../media/image99.jpeg"/><Relationship Id="rId4" Type="http://schemas.openxmlformats.org/officeDocument/2006/relationships/hyperlink" Target="https://www.pexels.com/de-de/lizenz/"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pexels.com/de-de/foto/inhalt-schwarzer-mann-der-smartphone-fur-videoanruf-auf-strasse-verwendet-3799180/" TargetMode="External"/><Relationship Id="rId2" Type="http://schemas.openxmlformats.org/officeDocument/2006/relationships/notesSlide" Target="../notesSlides/notesSlide95.xml"/><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hyperlink" Target="https://www.pexels.com/de-de/lizenz/"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www.pexels.com/de-de/foto/hande-menschen-iphone-smartphone-5081918/" TargetMode="External"/><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101.jpeg"/><Relationship Id="rId4" Type="http://schemas.openxmlformats.org/officeDocument/2006/relationships/hyperlink" Target="https://www.pexels.com/de-de/lizenz/"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hyperlink" Target="http://www.europarl.europa.eu/RegData/etudes/IDAN/2017/602004/IPOL_IDA(2017)602004_EN.pdf" TargetMode="External"/><Relationship Id="rId2" Type="http://schemas.openxmlformats.org/officeDocument/2006/relationships/notesSlide" Target="../notesSlides/notesSlide99.xml"/><Relationship Id="rId1" Type="http://schemas.openxmlformats.org/officeDocument/2006/relationships/slideLayout" Target="../slideLayouts/slideLayout5.xml"/><Relationship Id="rId6" Type="http://schemas.openxmlformats.org/officeDocument/2006/relationships/hyperlink" Target="http://www.euro.who.int/en/health-topics/health-determinants/migration-and-health/publications/2016/mental-health-and-psychosocial-support-for-refugees,-asylum-seekers-and-migrants-on-the-move-in-europe.-a-multi-agency-guidance-note-2015" TargetMode="External"/><Relationship Id="rId5" Type="http://schemas.openxmlformats.org/officeDocument/2006/relationships/hyperlink" Target="https://www.unhcr.org/55f6b90f9.pdf" TargetMode="External"/><Relationship Id="rId4" Type="http://schemas.openxmlformats.org/officeDocument/2006/relationships/hyperlink" Target="https://www.startts.org.au/media/Resource-Working-with-Refugees-Social-Worker-Guid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22BC770-408C-50C8-126F-18790E99F2CB}"/>
              </a:ext>
            </a:extLst>
          </p:cNvPr>
          <p:cNvSpPr txBox="1">
            <a:spLocks/>
          </p:cNvSpPr>
          <p:nvPr/>
        </p:nvSpPr>
        <p:spPr>
          <a:xfrm>
            <a:off x="4310344" y="3513902"/>
            <a:ext cx="7307007"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3400" b="1" kern="1200" dirty="0">
                <a:solidFill>
                  <a:srgbClr val="C00000"/>
                </a:solidFill>
                <a:effectLst/>
                <a:latin typeface="+mj-lt"/>
                <a:ea typeface="+mj-ea"/>
                <a:cs typeface="+mj-cs"/>
              </a:rPr>
              <a:t>Module 11  - Teaching session </a:t>
            </a:r>
            <a:r>
              <a:rPr lang="en-US" sz="2400" b="1" kern="1200" dirty="0">
                <a:solidFill>
                  <a:srgbClr val="C00000"/>
                </a:solidFill>
                <a:effectLst/>
                <a:latin typeface="+mj-lt"/>
                <a:ea typeface="+mj-ea"/>
                <a:cs typeface="+mj-cs"/>
              </a:rPr>
              <a:t>(11.1)</a:t>
            </a:r>
            <a:r>
              <a:rPr lang="en-US" sz="2400" b="1" kern="1200" dirty="0">
                <a:solidFill>
                  <a:schemeClr val="tx1"/>
                </a:solidFill>
                <a:latin typeface="+mj-lt"/>
                <a:ea typeface="+mj-ea"/>
                <a:cs typeface="+mj-cs"/>
              </a:rPr>
              <a:t/>
            </a:r>
            <a:br>
              <a:rPr lang="en-US" sz="2400" b="1" kern="1200" dirty="0">
                <a:solidFill>
                  <a:schemeClr val="tx1"/>
                </a:solidFill>
                <a:latin typeface="+mj-lt"/>
                <a:ea typeface="+mj-ea"/>
                <a:cs typeface="+mj-cs"/>
              </a:rPr>
            </a:br>
            <a:r>
              <a:rPr lang="en-US" sz="4000" b="1" dirty="0">
                <a:solidFill>
                  <a:schemeClr val="tx1"/>
                </a:solidFill>
                <a:effectLst/>
                <a:latin typeface="+mj-lt"/>
              </a:rPr>
              <a:t>Apps for Healthcare Services</a:t>
            </a:r>
            <a:endParaRPr lang="en-US" sz="3400" b="1" dirty="0">
              <a:solidFill>
                <a:schemeClr val="tx1"/>
              </a:solidFill>
              <a:effectLst/>
              <a:latin typeface="+mj-lt"/>
            </a:endParaRPr>
          </a:p>
        </p:txBody>
      </p:sp>
      <p:sp>
        <p:nvSpPr>
          <p:cNvPr id="6" name="Ορθογώνιο 5">
            <a:extLst>
              <a:ext uri="{FF2B5EF4-FFF2-40B4-BE49-F238E27FC236}">
                <a16:creationId xmlns:a16="http://schemas.microsoft.com/office/drawing/2014/main" id="{C7AD4A93-931E-A31D-52A4-60E47B032034}"/>
              </a:ext>
            </a:extLst>
          </p:cNvPr>
          <p:cNvSpPr/>
          <p:nvPr/>
        </p:nvSpPr>
        <p:spPr>
          <a:xfrm>
            <a:off x="-2" y="67193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a:t>
            </a:r>
            <a:endParaRPr lang="el-GR" sz="2400" dirty="0">
              <a:solidFill>
                <a:schemeClr val="bg1">
                  <a:lumMod val="95000"/>
                </a:schemeClr>
              </a:solidFill>
            </a:endParaRPr>
          </a:p>
        </p:txBody>
      </p:sp>
      <p:sp>
        <p:nvSpPr>
          <p:cNvPr id="7" name="Ορθογώνιο 6">
            <a:extLst>
              <a:ext uri="{FF2B5EF4-FFF2-40B4-BE49-F238E27FC236}">
                <a16:creationId xmlns:a16="http://schemas.microsoft.com/office/drawing/2014/main" id="{B08F5D6B-3FD6-2800-C5A1-3C9A7908BC37}"/>
              </a:ext>
            </a:extLst>
          </p:cNvPr>
          <p:cNvSpPr/>
          <p:nvPr/>
        </p:nvSpPr>
        <p:spPr>
          <a:xfrm>
            <a:off x="2609" y="1507751"/>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2</a:t>
            </a:r>
            <a:endParaRPr lang="el-GR" sz="2400" dirty="0">
              <a:solidFill>
                <a:schemeClr val="bg1">
                  <a:lumMod val="95000"/>
                </a:schemeClr>
              </a:solidFill>
            </a:endParaRPr>
          </a:p>
        </p:txBody>
      </p:sp>
      <p:sp>
        <p:nvSpPr>
          <p:cNvPr id="8" name="Ορθογώνιο 7">
            <a:extLst>
              <a:ext uri="{FF2B5EF4-FFF2-40B4-BE49-F238E27FC236}">
                <a16:creationId xmlns:a16="http://schemas.microsoft.com/office/drawing/2014/main" id="{B63E7FEB-73DF-67ED-3B6B-EFAC8BBCBDE5}"/>
              </a:ext>
            </a:extLst>
          </p:cNvPr>
          <p:cNvSpPr/>
          <p:nvPr/>
        </p:nvSpPr>
        <p:spPr>
          <a:xfrm>
            <a:off x="-56" y="2302518"/>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3</a:t>
            </a:r>
            <a:endParaRPr lang="el-GR" sz="2400" dirty="0">
              <a:solidFill>
                <a:schemeClr val="bg1">
                  <a:lumMod val="95000"/>
                </a:schemeClr>
              </a:solidFill>
            </a:endParaRPr>
          </a:p>
        </p:txBody>
      </p:sp>
      <p:sp>
        <p:nvSpPr>
          <p:cNvPr id="9" name="Ορθογώνιο 8">
            <a:extLst>
              <a:ext uri="{FF2B5EF4-FFF2-40B4-BE49-F238E27FC236}">
                <a16:creationId xmlns:a16="http://schemas.microsoft.com/office/drawing/2014/main" id="{9296058F-B1EF-E3C5-E1C3-C7D0F3D64C9C}"/>
              </a:ext>
            </a:extLst>
          </p:cNvPr>
          <p:cNvSpPr/>
          <p:nvPr/>
        </p:nvSpPr>
        <p:spPr>
          <a:xfrm>
            <a:off x="-2" y="317097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4</a:t>
            </a:r>
            <a:endParaRPr lang="el-GR" sz="2400" dirty="0">
              <a:solidFill>
                <a:schemeClr val="bg1">
                  <a:lumMod val="95000"/>
                </a:schemeClr>
              </a:solidFill>
            </a:endParaRPr>
          </a:p>
        </p:txBody>
      </p:sp>
      <p:sp>
        <p:nvSpPr>
          <p:cNvPr id="10" name="Ορθογώνιο 9">
            <a:extLst>
              <a:ext uri="{FF2B5EF4-FFF2-40B4-BE49-F238E27FC236}">
                <a16:creationId xmlns:a16="http://schemas.microsoft.com/office/drawing/2014/main" id="{8D1A44D9-A0E1-CEEC-8556-1AF31A36C35E}"/>
              </a:ext>
            </a:extLst>
          </p:cNvPr>
          <p:cNvSpPr/>
          <p:nvPr/>
        </p:nvSpPr>
        <p:spPr>
          <a:xfrm>
            <a:off x="1655" y="403693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5</a:t>
            </a:r>
            <a:endParaRPr lang="el-GR" sz="2400" dirty="0">
              <a:solidFill>
                <a:schemeClr val="bg1">
                  <a:lumMod val="95000"/>
                </a:schemeClr>
              </a:solidFill>
            </a:endParaRPr>
          </a:p>
        </p:txBody>
      </p:sp>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4310344" y="1134849"/>
            <a:ext cx="6563496" cy="2084244"/>
          </a:xfrm>
          <a:prstGeom prst="rect">
            <a:avLst/>
          </a:prstGeom>
        </p:spPr>
      </p:pic>
      <p:sp>
        <p:nvSpPr>
          <p:cNvPr id="12" name="TextBox 11">
            <a:extLst>
              <a:ext uri="{FF2B5EF4-FFF2-40B4-BE49-F238E27FC236}">
                <a16:creationId xmlns:a16="http://schemas.microsoft.com/office/drawing/2014/main" id="{FA472B88-FA84-AD45-BFBA-453D2E042006}"/>
              </a:ext>
            </a:extLst>
          </p:cNvPr>
          <p:cNvSpPr txBox="1"/>
          <p:nvPr/>
        </p:nvSpPr>
        <p:spPr>
          <a:xfrm>
            <a:off x="4863323" y="2899483"/>
            <a:ext cx="6094902" cy="369332"/>
          </a:xfrm>
          <a:prstGeom prst="rect">
            <a:avLst/>
          </a:prstGeom>
          <a:noFill/>
        </p:spPr>
        <p:txBody>
          <a:bodyPr wrap="square">
            <a:spAutoFit/>
          </a:bodyPr>
          <a:lstStyle/>
          <a:p>
            <a:pPr algn="r"/>
            <a:r>
              <a:rPr lang="el-GR" dirty="0">
                <a:solidFill>
                  <a:srgbClr val="ABC7F1"/>
                </a:solidFill>
              </a:rPr>
              <a:t>https://apps4health.eu/</a:t>
            </a:r>
          </a:p>
        </p:txBody>
      </p:sp>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8249" y="5991490"/>
            <a:ext cx="12191695" cy="869554"/>
          </a:xfrm>
          <a:prstGeom prst="rect">
            <a:avLst/>
          </a:prstGeom>
        </p:spPr>
      </p:pic>
      <p:pic>
        <p:nvPicPr>
          <p:cNvPr id="14" name="Picture 2">
            <a:extLst>
              <a:ext uri="{FF2B5EF4-FFF2-40B4-BE49-F238E27FC236}">
                <a16:creationId xmlns:a16="http://schemas.microsoft.com/office/drawing/2014/main" id="{C54C3464-3C1E-988B-5CEF-752563404F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8048" y="633621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Ορθογώνιο 15">
            <a:extLst>
              <a:ext uri="{FF2B5EF4-FFF2-40B4-BE49-F238E27FC236}">
                <a16:creationId xmlns:a16="http://schemas.microsoft.com/office/drawing/2014/main" id="{DFF0B65B-CBA5-9B67-090E-F3AF9A6A1A47}"/>
              </a:ext>
            </a:extLst>
          </p:cNvPr>
          <p:cNvSpPr/>
          <p:nvPr/>
        </p:nvSpPr>
        <p:spPr>
          <a:xfrm>
            <a:off x="510" y="490374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6</a:t>
            </a:r>
            <a:endParaRPr lang="el-GR" sz="2400" dirty="0">
              <a:solidFill>
                <a:schemeClr val="bg1">
                  <a:lumMod val="95000"/>
                </a:schemeClr>
              </a:solidFill>
            </a:endParaRPr>
          </a:p>
        </p:txBody>
      </p:sp>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6896" y="1576370"/>
            <a:ext cx="1880187" cy="3365007"/>
          </a:xfrm>
          <a:prstGeom prst="rect">
            <a:avLst/>
          </a:prstGeom>
        </p:spPr>
      </p:pic>
      <p:sp>
        <p:nvSpPr>
          <p:cNvPr id="3" name="Ορθογώνιο 5">
            <a:extLst>
              <a:ext uri="{FF2B5EF4-FFF2-40B4-BE49-F238E27FC236}">
                <a16:creationId xmlns:a16="http://schemas.microsoft.com/office/drawing/2014/main" id="{A1482017-CE48-BD3A-636F-4833CBAAF02A}"/>
              </a:ext>
            </a:extLst>
          </p:cNvPr>
          <p:cNvSpPr/>
          <p:nvPr/>
        </p:nvSpPr>
        <p:spPr>
          <a:xfrm>
            <a:off x="728869" y="1172199"/>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7</a:t>
            </a:r>
            <a:endParaRPr lang="el-GR" sz="2400" dirty="0">
              <a:solidFill>
                <a:schemeClr val="bg1">
                  <a:lumMod val="95000"/>
                </a:schemeClr>
              </a:solidFill>
            </a:endParaRPr>
          </a:p>
        </p:txBody>
      </p:sp>
      <p:sp>
        <p:nvSpPr>
          <p:cNvPr id="19" name="Ορθογώνιο 6">
            <a:extLst>
              <a:ext uri="{FF2B5EF4-FFF2-40B4-BE49-F238E27FC236}">
                <a16:creationId xmlns:a16="http://schemas.microsoft.com/office/drawing/2014/main" id="{CAD63FE0-D81D-FCE9-CCA7-3575A1CD6940}"/>
              </a:ext>
            </a:extLst>
          </p:cNvPr>
          <p:cNvSpPr/>
          <p:nvPr/>
        </p:nvSpPr>
        <p:spPr>
          <a:xfrm>
            <a:off x="721541" y="200802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8</a:t>
            </a:r>
            <a:endParaRPr lang="el-GR" sz="2400" dirty="0">
              <a:solidFill>
                <a:schemeClr val="bg1">
                  <a:lumMod val="95000"/>
                </a:schemeClr>
              </a:solidFill>
            </a:endParaRPr>
          </a:p>
        </p:txBody>
      </p:sp>
      <p:sp>
        <p:nvSpPr>
          <p:cNvPr id="20" name="Ορθογώνιο 7">
            <a:extLst>
              <a:ext uri="{FF2B5EF4-FFF2-40B4-BE49-F238E27FC236}">
                <a16:creationId xmlns:a16="http://schemas.microsoft.com/office/drawing/2014/main" id="{6C932FDB-0CEA-CF4D-38E2-9F9CD825E408}"/>
              </a:ext>
            </a:extLst>
          </p:cNvPr>
          <p:cNvSpPr/>
          <p:nvPr/>
        </p:nvSpPr>
        <p:spPr>
          <a:xfrm>
            <a:off x="728815" y="280278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9</a:t>
            </a:r>
            <a:endParaRPr lang="el-GR" sz="2400" dirty="0">
              <a:solidFill>
                <a:schemeClr val="bg1">
                  <a:lumMod val="95000"/>
                </a:schemeClr>
              </a:solidFill>
            </a:endParaRPr>
          </a:p>
        </p:txBody>
      </p:sp>
      <p:sp>
        <p:nvSpPr>
          <p:cNvPr id="21" name="Ορθογώνιο 8">
            <a:extLst>
              <a:ext uri="{FF2B5EF4-FFF2-40B4-BE49-F238E27FC236}">
                <a16:creationId xmlns:a16="http://schemas.microsoft.com/office/drawing/2014/main" id="{EF7D337B-3CF9-B720-8142-510959218B2D}"/>
              </a:ext>
            </a:extLst>
          </p:cNvPr>
          <p:cNvSpPr/>
          <p:nvPr/>
        </p:nvSpPr>
        <p:spPr>
          <a:xfrm>
            <a:off x="728869" y="3671243"/>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10</a:t>
            </a:r>
            <a:endParaRPr lang="el-GR" sz="2400" dirty="0">
              <a:solidFill>
                <a:schemeClr val="bg1">
                  <a:lumMod val="95000"/>
                </a:schemeClr>
              </a:solidFill>
            </a:endParaRPr>
          </a:p>
        </p:txBody>
      </p:sp>
      <p:sp>
        <p:nvSpPr>
          <p:cNvPr id="22" name="Ορθογώνιο 9">
            <a:extLst>
              <a:ext uri="{FF2B5EF4-FFF2-40B4-BE49-F238E27FC236}">
                <a16:creationId xmlns:a16="http://schemas.microsoft.com/office/drawing/2014/main" id="{CC1E6879-142D-AECE-94E7-214111DCC508}"/>
              </a:ext>
            </a:extLst>
          </p:cNvPr>
          <p:cNvSpPr/>
          <p:nvPr/>
        </p:nvSpPr>
        <p:spPr>
          <a:xfrm>
            <a:off x="730526" y="4537206"/>
            <a:ext cx="722376" cy="86813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11</a:t>
            </a:r>
            <a:endParaRPr lang="el-GR" sz="2400" b="1" dirty="0">
              <a:effectLst>
                <a:outerShdw blurRad="38100" dist="38100" dir="2700000" algn="tl">
                  <a:srgbClr val="000000">
                    <a:alpha val="43137"/>
                  </a:srgbClr>
                </a:outerShdw>
              </a:effectLst>
            </a:endParaRPr>
          </a:p>
        </p:txBody>
      </p:sp>
      <p:sp>
        <p:nvSpPr>
          <p:cNvPr id="24" name="Ορθογώνιο 10">
            <a:extLst>
              <a:ext uri="{FF2B5EF4-FFF2-40B4-BE49-F238E27FC236}">
                <a16:creationId xmlns:a16="http://schemas.microsoft.com/office/drawing/2014/main" id="{E6A6A2C1-905C-CF21-28C1-3A5CBA4B3EAA}"/>
              </a:ext>
            </a:extLst>
          </p:cNvPr>
          <p:cNvSpPr/>
          <p:nvPr/>
        </p:nvSpPr>
        <p:spPr>
          <a:xfrm>
            <a:off x="2425150" y="6376653"/>
            <a:ext cx="8293082" cy="632422"/>
          </a:xfrm>
          <a:prstGeom prst="rect">
            <a:avLst/>
          </a:prstGeom>
        </p:spPr>
        <p:txBody>
          <a:bodyPr vert="horz" lIns="91440" tIns="45720" rIns="91440" bIns="45720" rtlCol="0" anchor="ctr">
            <a:normAutofit/>
          </a:bodyPr>
          <a:lstStyle/>
          <a:p>
            <a:pPr>
              <a:lnSpc>
                <a:spcPct val="90000"/>
              </a:lnSpc>
              <a:spcAft>
                <a:spcPts val="600"/>
              </a:spcAft>
            </a:pPr>
            <a:r>
              <a:rPr lang="en-US" sz="1000" b="0" i="0" dirty="0">
                <a:solidFill>
                  <a:schemeClr val="accent5">
                    <a:lumMod val="20000"/>
                    <a:lumOff val="80000"/>
                  </a:schemeClr>
                </a:solidFill>
                <a:effectLst/>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00" dirty="0">
              <a:solidFill>
                <a:schemeClr val="accent5">
                  <a:lumMod val="20000"/>
                  <a:lumOff val="80000"/>
                </a:schemeClr>
              </a:solidFill>
              <a:latin typeface="+mj-lt"/>
            </a:endParaRPr>
          </a:p>
        </p:txBody>
      </p:sp>
      <p:pic>
        <p:nvPicPr>
          <p:cNvPr id="28" name="Picture 27" descr="A black background with white text&#10;&#10;Description automatically generated">
            <a:extLst>
              <a:ext uri="{FF2B5EF4-FFF2-40B4-BE49-F238E27FC236}">
                <a16:creationId xmlns:a16="http://schemas.microsoft.com/office/drawing/2014/main" id="{354D6E5B-786C-C59B-40E3-002BDA2B9A7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628" y="6414599"/>
            <a:ext cx="1954612" cy="436098"/>
          </a:xfrm>
          <a:prstGeom prst="rect">
            <a:avLst/>
          </a:prstGeom>
        </p:spPr>
      </p:pic>
    </p:spTree>
    <p:extLst>
      <p:ext uri="{BB962C8B-B14F-4D97-AF65-F5344CB8AC3E}">
        <p14:creationId xmlns:p14="http://schemas.microsoft.com/office/powerpoint/2010/main" val="319560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Learning outcomes</a:t>
            </a:r>
            <a:endParaRPr sz="2800" dirty="0">
              <a:solidFill>
                <a:srgbClr val="203864"/>
              </a:solidFill>
            </a:endParaRPr>
          </a:p>
        </p:txBody>
      </p:sp>
      <p:sp>
        <p:nvSpPr>
          <p:cNvPr id="158" name="Google Shape;158;p5"/>
          <p:cNvSpPr txBox="1">
            <a:spLocks noGrp="1"/>
          </p:cNvSpPr>
          <p:nvPr>
            <p:ph idx="1"/>
          </p:nvPr>
        </p:nvSpPr>
        <p:spPr>
          <a:xfrm>
            <a:off x="557999" y="1799999"/>
            <a:ext cx="8228950" cy="4865977"/>
          </a:xfrm>
          <a:prstGeom prst="rect">
            <a:avLst/>
          </a:prstGeom>
          <a:noFill/>
          <a:ln>
            <a:noFill/>
          </a:ln>
        </p:spPr>
        <p:txBody>
          <a:bodyPr spcFirstLastPara="1" wrap="square" lIns="91425" tIns="45700" rIns="91425" bIns="45700" anchor="t" anchorCtr="0">
            <a:noAutofit/>
          </a:bodyPr>
          <a:lstStyle/>
          <a:p>
            <a:pPr rtl="0" fontAlgn="base">
              <a:spcAft>
                <a:spcPts val="600"/>
              </a:spcAft>
              <a:buFont typeface="Wingdings" panose="05000000000000000000" pitchFamily="2" charset="2"/>
              <a:buChar char="ü"/>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will know what a healthcare service is and how it can be beneficial for different situations. </a:t>
            </a:r>
          </a:p>
          <a:p>
            <a:pPr rtl="0" fontAlgn="base">
              <a:spcAft>
                <a:spcPts val="600"/>
              </a:spcAft>
              <a:buFont typeface="Wingdings" panose="05000000000000000000" pitchFamily="2" charset="2"/>
              <a:buChar char="ü"/>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will be able to identify the healthcare services in general and which are more relevant for </a:t>
            </a: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different purposes</a:t>
            </a: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rtl="0" fontAlgn="base">
              <a:spcAft>
                <a:spcPts val="600"/>
              </a:spcAft>
              <a:buFont typeface="Wingdings" panose="05000000000000000000" pitchFamily="2" charset="2"/>
              <a:buChar char="ü"/>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will be able to identify healthcare services apps and their different backgrounds and intentions.</a:t>
            </a:r>
          </a:p>
          <a:p>
            <a:pPr rtl="0" fontAlgn="base">
              <a:spcAft>
                <a:spcPts val="600"/>
              </a:spcAft>
              <a:buFont typeface="Wingdings" panose="05000000000000000000" pitchFamily="2" charset="2"/>
              <a:buChar char="ü"/>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will be able to critically evaluate healthcare services apps and their use.</a:t>
            </a:r>
          </a:p>
          <a:p>
            <a:pPr rtl="0" fontAlgn="base">
              <a:spcAft>
                <a:spcPts val="600"/>
              </a:spcAft>
              <a:buFont typeface="Wingdings" panose="05000000000000000000" pitchFamily="2" charset="2"/>
              <a:buChar char="ü"/>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will set up a plan for using healthcare services apps for </a:t>
            </a: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yourself</a:t>
            </a: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friend or a relative.</a:t>
            </a:r>
          </a:p>
        </p:txBody>
      </p:sp>
      <p:sp>
        <p:nvSpPr>
          <p:cNvPr id="160" name="Google Shape;160;p5"/>
          <p:cNvSpPr/>
          <p:nvPr/>
        </p:nvSpPr>
        <p:spPr>
          <a:xfrm>
            <a:off x="3419912" y="605098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pic>
        <p:nvPicPr>
          <p:cNvPr id="4098" name="Picture 2" descr="Medizinisch, Kampagne, App, Spende">
            <a:extLst>
              <a:ext uri="{FF2B5EF4-FFF2-40B4-BE49-F238E27FC236}">
                <a16:creationId xmlns:a16="http://schemas.microsoft.com/office/drawing/2014/main" id="{3F369B37-33D2-40B1-CAF8-63034BC61A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89" t="13110" r="25150" b="12876"/>
          <a:stretch/>
        </p:blipFill>
        <p:spPr bwMode="auto">
          <a:xfrm>
            <a:off x="9431383" y="1567277"/>
            <a:ext cx="2316480" cy="4368803"/>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76A279CE-DC14-A1A7-B5C8-5EE3E8367534}"/>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Introduction</a:t>
            </a:r>
            <a:endParaRPr lang="en-US"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it-IT" sz="2800" dirty="0" err="1">
                <a:solidFill>
                  <a:srgbClr val="C01E24"/>
                </a:solidFill>
              </a:rPr>
              <a:t>References</a:t>
            </a:r>
            <a:r>
              <a:rPr lang="it-IT" dirty="0">
                <a:solidFill>
                  <a:srgbClr val="C01E24"/>
                </a:solidFill>
              </a:rPr>
              <a:t> and</a:t>
            </a:r>
            <a:r>
              <a:rPr lang="it-IT" sz="2800" dirty="0">
                <a:solidFill>
                  <a:srgbClr val="C01E24"/>
                </a:solidFill>
              </a:rPr>
              <a:t> F</a:t>
            </a:r>
            <a:r>
              <a:rPr lang="hr-HR" sz="2800" dirty="0">
                <a:solidFill>
                  <a:srgbClr val="C01E24"/>
                </a:solidFill>
              </a:rPr>
              <a:t>urther </a:t>
            </a:r>
            <a:r>
              <a:rPr lang="en-GB" sz="2800" dirty="0">
                <a:solidFill>
                  <a:srgbClr val="C01E24"/>
                </a:solidFill>
              </a:rPr>
              <a:t>R</a:t>
            </a:r>
            <a:r>
              <a:rPr lang="hr-HR" sz="2800" dirty="0">
                <a:solidFill>
                  <a:srgbClr val="C01E24"/>
                </a:solidFill>
              </a:rPr>
              <a:t>eading</a:t>
            </a:r>
            <a:r>
              <a:rPr lang="en-GB" sz="2800" dirty="0">
                <a:solidFill>
                  <a:srgbClr val="C01E24"/>
                </a:solidFill>
              </a:rPr>
              <a:t>s in English</a:t>
            </a:r>
            <a:endParaRPr lang="el-GR" dirty="0"/>
          </a:p>
        </p:txBody>
      </p:sp>
      <p:sp>
        <p:nvSpPr>
          <p:cNvPr id="6" name="Textplatzhalter 5">
            <a:extLst>
              <a:ext uri="{FF2B5EF4-FFF2-40B4-BE49-F238E27FC236}">
                <a16:creationId xmlns:a16="http://schemas.microsoft.com/office/drawing/2014/main" id="{E8D110AD-D875-CFCF-127A-348B248CE50E}"/>
              </a:ext>
            </a:extLst>
          </p:cNvPr>
          <p:cNvSpPr>
            <a:spLocks noGrp="1"/>
          </p:cNvSpPr>
          <p:nvPr>
            <p:ph idx="1"/>
          </p:nvPr>
        </p:nvSpPr>
        <p:spPr>
          <a:xfrm>
            <a:off x="557999" y="1799999"/>
            <a:ext cx="10676058" cy="4865977"/>
          </a:xfrm>
        </p:spPr>
        <p:txBody>
          <a:bodyPr>
            <a:normAutofit fontScale="70000" lnSpcReduction="20000"/>
          </a:bodyPr>
          <a:lstStyle/>
          <a:p>
            <a:pPr marL="342900" indent="-342900">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International Citizens Insurance. Healthcare System in Italy – </a:t>
            </a:r>
            <a:r>
              <a:rPr lang="en-US" sz="1800" dirty="0" err="1">
                <a:effectLst/>
                <a:ea typeface="MyriadPro-Regular"/>
                <a:cs typeface="Times New Roman" panose="02020603050405020304" pitchFamily="18" charset="0"/>
              </a:rPr>
              <a:t>Servizio</a:t>
            </a:r>
            <a:r>
              <a:rPr lang="en-US" sz="1800" dirty="0">
                <a:effectLst/>
                <a:ea typeface="MyriadPro-Regular"/>
                <a:cs typeface="Times New Roman" panose="02020603050405020304" pitchFamily="18" charset="0"/>
              </a:rPr>
              <a:t> </a:t>
            </a:r>
            <a:r>
              <a:rPr lang="en-US" sz="1800" dirty="0" err="1">
                <a:effectLst/>
                <a:ea typeface="MyriadPro-Regular"/>
                <a:cs typeface="Times New Roman" panose="02020603050405020304" pitchFamily="18" charset="0"/>
              </a:rPr>
              <a:t>Sanitario</a:t>
            </a:r>
            <a:r>
              <a:rPr lang="en-US" sz="1800" dirty="0">
                <a:effectLst/>
                <a:ea typeface="MyriadPro-Regular"/>
                <a:cs typeface="Times New Roman" panose="02020603050405020304" pitchFamily="18" charset="0"/>
              </a:rPr>
              <a:t> Nazionale. Retrieved </a:t>
            </a:r>
            <a:r>
              <a:rPr lang="en-GB" sz="1800" dirty="0">
                <a:ea typeface="MyriadPro-Regular"/>
                <a:cs typeface="Times New Roman" panose="02020603050405020304" pitchFamily="18" charset="0"/>
              </a:rPr>
              <a:t>23</a:t>
            </a:r>
            <a:r>
              <a:rPr lang="en-GB" sz="1800" dirty="0">
                <a:effectLst/>
                <a:ea typeface="MyriadPro-Regular"/>
                <a:cs typeface="Times New Roman" panose="02020603050405020304" pitchFamily="18" charset="0"/>
              </a:rPr>
              <a:t>.02.24 </a:t>
            </a:r>
            <a:r>
              <a:rPr lang="en-US" sz="1800" dirty="0">
                <a:effectLst/>
                <a:ea typeface="MyriadPro-Regular"/>
                <a:cs typeface="Times New Roman" panose="02020603050405020304" pitchFamily="18" charset="0"/>
              </a:rPr>
              <a:t>from: </a:t>
            </a:r>
            <a:r>
              <a:rPr lang="en-US" sz="1800" u="sng" dirty="0">
                <a:solidFill>
                  <a:srgbClr val="0563C1"/>
                </a:solidFill>
                <a:ea typeface="MyriadPro-Regular"/>
                <a:cs typeface="Times New Roman" panose="02020603050405020304" pitchFamily="18" charset="0"/>
              </a:rPr>
              <a:t>https://www.internationalinsurance.com/health/systems/italy.php</a:t>
            </a:r>
            <a:endParaRPr lang="de-DE" sz="1800" dirty="0">
              <a:effectLst/>
              <a:ea typeface="MyriadPro-Regular"/>
              <a:cs typeface="Times New Roman" panose="02020603050405020304" pitchFamily="18" charset="0"/>
            </a:endParaRPr>
          </a:p>
          <a:p>
            <a:pPr marL="342900" lvl="0" indent="-342900">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The Commonwealth Fund. International Health Care Systems Profiles, Italy. Retrieved 23.02.24 from: </a:t>
            </a:r>
            <a:r>
              <a:rPr lang="en-US" sz="1800" u="sng" dirty="0">
                <a:solidFill>
                  <a:srgbClr val="0563C1"/>
                </a:solidFill>
                <a:ea typeface="MyriadPro-Regular"/>
                <a:cs typeface="Times New Roman" panose="02020603050405020304" pitchFamily="18" charset="0"/>
              </a:rPr>
              <a:t>https://www.commonwealthfund.org/international-health-policy-center/countries/italy</a:t>
            </a:r>
            <a:endParaRPr lang="de-DE" sz="1800" dirty="0">
              <a:effectLst/>
              <a:ea typeface="MyriadPro-Regular"/>
              <a:cs typeface="Times New Roman" panose="02020603050405020304" pitchFamily="18" charset="0"/>
            </a:endParaRPr>
          </a:p>
          <a:p>
            <a:pPr marL="342900" indent="-342900">
              <a:lnSpc>
                <a:spcPct val="130000"/>
              </a:lnSpc>
              <a:buFont typeface="Arial" panose="020B0604020202020204" pitchFamily="34" charset="0"/>
              <a:buChar char="•"/>
              <a:tabLst>
                <a:tab pos="457200" algn="l"/>
              </a:tabLst>
            </a:pPr>
            <a:r>
              <a:rPr lang="en-US" sz="1800" dirty="0">
                <a:ea typeface="MyriadPro-Regular"/>
                <a:cs typeface="Times New Roman" panose="02020603050405020304" pitchFamily="18" charset="0"/>
              </a:rPr>
              <a:t>E.</a:t>
            </a:r>
            <a:r>
              <a:rPr lang="en-US" sz="1800" dirty="0">
                <a:effectLst/>
                <a:ea typeface="MyriadPro-Regular"/>
                <a:cs typeface="Times New Roman" panose="02020603050405020304" pitchFamily="18" charset="0"/>
              </a:rPr>
              <a:t> </a:t>
            </a:r>
            <a:r>
              <a:rPr lang="en-US" sz="1800" dirty="0" err="1">
                <a:effectLst/>
                <a:ea typeface="MyriadPro-Regular"/>
                <a:cs typeface="Times New Roman" panose="02020603050405020304" pitchFamily="18" charset="0"/>
              </a:rPr>
              <a:t>Maietti</a:t>
            </a:r>
            <a:r>
              <a:rPr lang="en-US" sz="1800" dirty="0">
                <a:effectLst/>
                <a:ea typeface="MyriadPro-Regular"/>
                <a:cs typeface="Times New Roman" panose="02020603050405020304" pitchFamily="18" charset="0"/>
              </a:rPr>
              <a:t>, </a:t>
            </a:r>
            <a:r>
              <a:rPr lang="en-US" sz="1800" dirty="0">
                <a:ea typeface="MyriadPro-Regular"/>
                <a:cs typeface="Times New Roman" panose="02020603050405020304" pitchFamily="18" charset="0"/>
              </a:rPr>
              <a:t>F</a:t>
            </a:r>
            <a:r>
              <a:rPr lang="en-US" sz="1800" dirty="0">
                <a:effectLst/>
                <a:ea typeface="MyriadPro-Regular"/>
                <a:cs typeface="Times New Roman" panose="02020603050405020304" pitchFamily="18" charset="0"/>
              </a:rPr>
              <a:t>. </a:t>
            </a:r>
            <a:r>
              <a:rPr lang="en-US" sz="1800" dirty="0" err="1">
                <a:effectLst/>
                <a:ea typeface="MyriadPro-Regular"/>
                <a:cs typeface="Times New Roman" panose="02020603050405020304" pitchFamily="18" charset="0"/>
              </a:rPr>
              <a:t>Sanmarchi</a:t>
            </a:r>
            <a:r>
              <a:rPr lang="en-US" sz="1800" dirty="0">
                <a:effectLst/>
                <a:ea typeface="MyriadPro-Regular"/>
                <a:cs typeface="Times New Roman" panose="02020603050405020304" pitchFamily="18" charset="0"/>
              </a:rPr>
              <a:t>, </a:t>
            </a:r>
            <a:r>
              <a:rPr lang="en-US" sz="1800" dirty="0">
                <a:ea typeface="MyriadPro-Regular"/>
                <a:cs typeface="Times New Roman" panose="02020603050405020304" pitchFamily="18" charset="0"/>
              </a:rPr>
              <a:t>F</a:t>
            </a:r>
            <a:r>
              <a:rPr lang="en-US" sz="1800" dirty="0">
                <a:effectLst/>
                <a:ea typeface="MyriadPro-Regular"/>
                <a:cs typeface="Times New Roman" panose="02020603050405020304" pitchFamily="18" charset="0"/>
              </a:rPr>
              <a:t>. Toth, C. de Pietro, M.P. </a:t>
            </a:r>
            <a:r>
              <a:rPr lang="en-US" sz="1800" dirty="0" err="1">
                <a:effectLst/>
                <a:ea typeface="MyriadPro-Regular"/>
                <a:cs typeface="Times New Roman" panose="02020603050405020304" pitchFamily="18" charset="0"/>
              </a:rPr>
              <a:t>Fantini</a:t>
            </a:r>
            <a:r>
              <a:rPr lang="en-US" sz="1800" dirty="0">
                <a:effectLst/>
                <a:ea typeface="MyriadPro-Regular"/>
                <a:cs typeface="Times New Roman" panose="02020603050405020304" pitchFamily="18" charset="0"/>
              </a:rPr>
              <a:t>, D. </a:t>
            </a:r>
            <a:r>
              <a:rPr lang="en-US" sz="1800" dirty="0" err="1">
                <a:effectLst/>
                <a:ea typeface="MyriadPro-Regular"/>
                <a:cs typeface="Times New Roman" panose="02020603050405020304" pitchFamily="18" charset="0"/>
              </a:rPr>
              <a:t>Golinelli</a:t>
            </a:r>
            <a:r>
              <a:rPr lang="en-US" sz="1800" dirty="0">
                <a:effectLst/>
                <a:ea typeface="MyriadPro-Regular"/>
                <a:cs typeface="Times New Roman" panose="02020603050405020304" pitchFamily="18" charset="0"/>
              </a:rPr>
              <a:t>. </a:t>
            </a:r>
            <a:r>
              <a:rPr lang="en-US" sz="1800" dirty="0">
                <a:ea typeface="MyriadPro-Regular"/>
                <a:cs typeface="Times New Roman" panose="02020603050405020304" pitchFamily="18" charset="0"/>
              </a:rPr>
              <a:t>29</a:t>
            </a:r>
            <a:r>
              <a:rPr lang="en-US" sz="1800" dirty="0">
                <a:effectLst/>
                <a:ea typeface="MyriadPro-Regular"/>
                <a:cs typeface="Times New Roman" panose="02020603050405020304" pitchFamily="18" charset="0"/>
              </a:rPr>
              <a:t> May 2023. </a:t>
            </a:r>
            <a:r>
              <a:rPr lang="en-US" sz="1800" dirty="0"/>
              <a:t>Changes in private health service </a:t>
            </a:r>
            <a:r>
              <a:rPr lang="en-US" sz="1800" dirty="0" err="1"/>
              <a:t>utilisation</a:t>
            </a:r>
            <a:r>
              <a:rPr lang="en-US" sz="1800" dirty="0"/>
              <a:t> and access to the Italian National Health Service between 2006 and 2019: a cross-sectional comparative study</a:t>
            </a:r>
            <a:r>
              <a:rPr lang="en-US" sz="1800" dirty="0">
                <a:effectLst/>
                <a:ea typeface="MyriadPro-Regular"/>
                <a:cs typeface="Times New Roman" panose="02020603050405020304" pitchFamily="18" charset="0"/>
              </a:rPr>
              <a:t>. National Library of </a:t>
            </a:r>
            <a:r>
              <a:rPr lang="en-US" sz="1800" dirty="0">
                <a:ea typeface="MyriadPro-Regular"/>
                <a:cs typeface="Times New Roman" panose="02020603050405020304" pitchFamily="18" charset="0"/>
              </a:rPr>
              <a:t>Medicine. Retrieved 23.02.24 from: </a:t>
            </a:r>
            <a:r>
              <a:rPr lang="en-US" sz="1800" dirty="0">
                <a:ea typeface="MyriadPro-Regular"/>
                <a:cs typeface="Times New Roman" panose="02020603050405020304" pitchFamily="18" charset="0"/>
                <a:hlinkClick r:id="rId3"/>
              </a:rPr>
              <a:t>https://www.ncbi.nlm.nih.gov/pmc/articles/PMC10230335/</a:t>
            </a:r>
            <a:r>
              <a:rPr lang="en-US" sz="1800" dirty="0">
                <a:ea typeface="MyriadPro-Regular"/>
                <a:cs typeface="Times New Roman" panose="02020603050405020304" pitchFamily="18" charset="0"/>
              </a:rPr>
              <a:t> </a:t>
            </a:r>
            <a:endParaRPr lang="de-DE" sz="1800" dirty="0">
              <a:effectLst/>
              <a:ea typeface="MyriadPro-Regular"/>
              <a:cs typeface="Times New Roman" panose="02020603050405020304" pitchFamily="18" charset="0"/>
            </a:endParaRPr>
          </a:p>
          <a:p>
            <a:pPr marL="342900" lvl="0" indent="-342900">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European Commission. Employment, Social Affairs and Inclusion. Italy – Health services. Retrieved 23.02.24 from: </a:t>
            </a:r>
            <a:r>
              <a:rPr lang="en-US" sz="1800" u="sng" dirty="0">
                <a:solidFill>
                  <a:srgbClr val="0563C1"/>
                </a:solidFill>
                <a:ea typeface="MyriadPro-Regular"/>
                <a:cs typeface="Times New Roman" panose="02020603050405020304" pitchFamily="18" charset="0"/>
              </a:rPr>
              <a:t>https://ec.europa.eu/social/main.jsp?catId=1116&amp;langId=en&amp;intPageId=4619</a:t>
            </a:r>
            <a:endParaRPr lang="de-DE" sz="1800" dirty="0">
              <a:effectLst/>
              <a:ea typeface="MyriadPro-Regular"/>
              <a:cs typeface="Times New Roman" panose="02020603050405020304" pitchFamily="18" charset="0"/>
            </a:endParaRPr>
          </a:p>
          <a:p>
            <a:pPr marL="342900" lvl="0" indent="-342900">
              <a:lnSpc>
                <a:spcPct val="130000"/>
              </a:lnSpc>
              <a:buFont typeface="Arial" panose="020B0604020202020204" pitchFamily="34" charset="0"/>
              <a:buChar char="•"/>
              <a:tabLst>
                <a:tab pos="457200" algn="l"/>
              </a:tabLst>
            </a:pPr>
            <a:r>
              <a:rPr lang="en-US" sz="1800" dirty="0" err="1">
                <a:effectLst/>
                <a:ea typeface="MyriadPro-Regular"/>
                <a:cs typeface="Times New Roman" panose="02020603050405020304" pitchFamily="18" charset="0"/>
              </a:rPr>
              <a:t>Azienda</a:t>
            </a:r>
            <a:r>
              <a:rPr lang="en-US" sz="1800" dirty="0">
                <a:effectLst/>
                <a:ea typeface="MyriadPro-Regular"/>
                <a:cs typeface="Times New Roman" panose="02020603050405020304" pitchFamily="18" charset="0"/>
              </a:rPr>
              <a:t> USL Toscana Centro. 2024. </a:t>
            </a:r>
            <a:r>
              <a:rPr lang="it-IT" sz="1800" dirty="0"/>
              <a:t>Guida all'accesso ai servizi sanitari - Health Services - </a:t>
            </a:r>
            <a:r>
              <a:rPr lang="it-IT" sz="1800" dirty="0" err="1"/>
              <a:t>Servicios</a:t>
            </a:r>
            <a:r>
              <a:rPr lang="it-IT" sz="1800" dirty="0"/>
              <a:t> </a:t>
            </a:r>
            <a:r>
              <a:rPr lang="it-IT" sz="1800" dirty="0" err="1"/>
              <a:t>Sanitarios</a:t>
            </a:r>
            <a:r>
              <a:rPr lang="it-IT" sz="1800" dirty="0"/>
              <a:t> - </a:t>
            </a:r>
            <a:r>
              <a:rPr lang="it-IT" sz="1800" dirty="0" err="1"/>
              <a:t>Shërbimi</a:t>
            </a:r>
            <a:r>
              <a:rPr lang="it-IT" sz="1800" dirty="0"/>
              <a:t> </a:t>
            </a:r>
            <a:r>
              <a:rPr lang="it-IT" sz="1800" dirty="0" err="1"/>
              <a:t>Shëndetësor</a:t>
            </a:r>
            <a:r>
              <a:rPr lang="it-IT" sz="1800" dirty="0"/>
              <a:t> - </a:t>
            </a:r>
            <a:r>
              <a:rPr lang="ja-JP" altLang="it-IT" sz="1800" dirty="0"/>
              <a:t>医疗服务 </a:t>
            </a:r>
            <a:r>
              <a:rPr lang="as-IN" sz="1800" dirty="0"/>
              <a:t>শাখাগুল া </a:t>
            </a:r>
            <a:r>
              <a:rPr lang="ar-AE" sz="1800" dirty="0"/>
              <a:t>صحت کی خدمات خدمات صحية </a:t>
            </a:r>
            <a:r>
              <a:rPr lang="en-US" sz="1800" dirty="0">
                <a:effectLst/>
                <a:ea typeface="MyriadPro-Regular"/>
                <a:cs typeface="Times New Roman" panose="02020603050405020304" pitchFamily="18" charset="0"/>
              </a:rPr>
              <a:t>. Retrieved </a:t>
            </a:r>
            <a:r>
              <a:rPr lang="en-US" sz="1800" dirty="0">
                <a:ea typeface="MyriadPro-Regular"/>
                <a:cs typeface="Times New Roman" panose="02020603050405020304" pitchFamily="18" charset="0"/>
              </a:rPr>
              <a:t>13.03.24 from: </a:t>
            </a:r>
            <a:r>
              <a:rPr lang="en-US" sz="1800" dirty="0">
                <a:ea typeface="MyriadPro-Regular"/>
                <a:cs typeface="Times New Roman" panose="02020603050405020304" pitchFamily="18" charset="0"/>
                <a:hlinkClick r:id="rId4"/>
              </a:rPr>
              <a:t>https://www.uslcentro.toscana.it/index.php/altri-servizi/assistenza-italiani-all-estero-e-stranieri-in-italia/34976-progetto-eulim-modalita-di-accesso-ai-servizi-sanitari</a:t>
            </a:r>
            <a:r>
              <a:rPr lang="en-US" sz="1800" dirty="0">
                <a:ea typeface="MyriadPro-Regular"/>
                <a:cs typeface="Times New Roman" panose="02020603050405020304" pitchFamily="18" charset="0"/>
              </a:rPr>
              <a:t> </a:t>
            </a:r>
          </a:p>
          <a:p>
            <a:pPr marL="342900" lvl="0" indent="-342900">
              <a:lnSpc>
                <a:spcPct val="130000"/>
              </a:lnSpc>
              <a:buFont typeface="Arial" panose="020B0604020202020204" pitchFamily="34" charset="0"/>
              <a:buChar char="•"/>
              <a:tabLst>
                <a:tab pos="457200" algn="l"/>
              </a:tabLst>
            </a:pPr>
            <a:r>
              <a:rPr lang="en-US" sz="1800" dirty="0">
                <a:cs typeface="Times New Roman" panose="02020603050405020304" pitchFamily="18" charset="0"/>
              </a:rPr>
              <a:t>E. Vitale, R. </a:t>
            </a:r>
            <a:r>
              <a:rPr lang="en-US" sz="1800" dirty="0" err="1">
                <a:cs typeface="Times New Roman" panose="02020603050405020304" pitchFamily="18" charset="0"/>
              </a:rPr>
              <a:t>Lupo</a:t>
            </a:r>
            <a:r>
              <a:rPr lang="en-US" sz="1800" dirty="0">
                <a:cs typeface="Times New Roman" panose="02020603050405020304" pitchFamily="18" charset="0"/>
              </a:rPr>
              <a:t>, A. </a:t>
            </a:r>
            <a:r>
              <a:rPr lang="en-US" sz="1800" dirty="0" err="1">
                <a:cs typeface="Times New Roman" panose="02020603050405020304" pitchFamily="18" charset="0"/>
              </a:rPr>
              <a:t>Calabrò</a:t>
            </a:r>
            <a:r>
              <a:rPr lang="en-US" sz="1800" dirty="0">
                <a:cs typeface="Times New Roman" panose="02020603050405020304" pitchFamily="18" charset="0"/>
              </a:rPr>
              <a:t>, F. </a:t>
            </a:r>
            <a:r>
              <a:rPr lang="en-US" sz="1800" dirty="0" err="1">
                <a:cs typeface="Times New Roman" panose="02020603050405020304" pitchFamily="18" charset="0"/>
              </a:rPr>
              <a:t>Ilari</a:t>
            </a:r>
            <a:r>
              <a:rPr lang="en-US" sz="1800" dirty="0">
                <a:cs typeface="Times New Roman" panose="02020603050405020304" pitchFamily="18" charset="0"/>
              </a:rPr>
              <a:t>, A. </a:t>
            </a:r>
            <a:r>
              <a:rPr lang="en-US" sz="1800" dirty="0" err="1">
                <a:cs typeface="Times New Roman" panose="02020603050405020304" pitchFamily="18" charset="0"/>
              </a:rPr>
              <a:t>Lezzi</a:t>
            </a:r>
            <a:r>
              <a:rPr lang="en-US" sz="1800" dirty="0">
                <a:cs typeface="Times New Roman" panose="02020603050405020304" pitchFamily="18" charset="0"/>
              </a:rPr>
              <a:t>, S. </a:t>
            </a:r>
            <a:r>
              <a:rPr lang="en-US" sz="1800" dirty="0" err="1">
                <a:cs typeface="Times New Roman" panose="02020603050405020304" pitchFamily="18" charset="0"/>
              </a:rPr>
              <a:t>Zacchino</a:t>
            </a:r>
            <a:r>
              <a:rPr lang="en-US" sz="1800" dirty="0">
                <a:cs typeface="Times New Roman" panose="02020603050405020304" pitchFamily="18" charset="0"/>
              </a:rPr>
              <a:t>, S. </a:t>
            </a:r>
            <a:r>
              <a:rPr lang="en-US" sz="1800" dirty="0" err="1">
                <a:cs typeface="Times New Roman" panose="02020603050405020304" pitchFamily="18" charset="0"/>
              </a:rPr>
              <a:t>Vergori</a:t>
            </a:r>
            <a:r>
              <a:rPr lang="en-US" sz="1800" dirty="0">
                <a:cs typeface="Times New Roman" panose="02020603050405020304" pitchFamily="18" charset="0"/>
              </a:rPr>
              <a:t>, G. </a:t>
            </a:r>
            <a:r>
              <a:rPr lang="en-US" sz="1800" dirty="0" err="1">
                <a:cs typeface="Times New Roman" panose="02020603050405020304" pitchFamily="18" charset="0"/>
              </a:rPr>
              <a:t>Chetta</a:t>
            </a:r>
            <a:r>
              <a:rPr lang="en-US" sz="1800" dirty="0">
                <a:cs typeface="Times New Roman" panose="02020603050405020304" pitchFamily="18" charset="0"/>
              </a:rPr>
              <a:t>, S. Latina, A. Benedetto, P. </a:t>
            </a:r>
            <a:r>
              <a:rPr lang="en-US" sz="1800" dirty="0" err="1">
                <a:cs typeface="Times New Roman" panose="02020603050405020304" pitchFamily="18" charset="0"/>
              </a:rPr>
              <a:t>Lezzi</a:t>
            </a:r>
            <a:r>
              <a:rPr lang="en-US" sz="1800" dirty="0">
                <a:cs typeface="Times New Roman" panose="02020603050405020304" pitchFamily="18" charset="0"/>
              </a:rPr>
              <a:t>, L. Conte. 26 October 2022. Transcultural health: attitudes, perceptions, knowledge of Italian nurses. An observational study. National Library of Medicine. Retrieved 23.02.24 from: </a:t>
            </a:r>
            <a:r>
              <a:rPr lang="en-US" sz="1800" dirty="0">
                <a:cs typeface="Times New Roman" panose="02020603050405020304" pitchFamily="18" charset="0"/>
                <a:hlinkClick r:id="rId5"/>
              </a:rPr>
              <a:t>https://www.ncbi.nlm.nih.gov/pmc/articles/PMC9686168/</a:t>
            </a:r>
            <a:r>
              <a:rPr lang="en-US" sz="1800" dirty="0">
                <a:cs typeface="Times New Roman" panose="02020603050405020304" pitchFamily="18" charset="0"/>
              </a:rPr>
              <a:t> </a:t>
            </a:r>
          </a:p>
          <a:p>
            <a:pPr marL="342900" lvl="0" indent="-342900">
              <a:lnSpc>
                <a:spcPct val="130000"/>
              </a:lnSpc>
              <a:buFont typeface="Arial" panose="020B0604020202020204" pitchFamily="34" charset="0"/>
              <a:buChar char="•"/>
              <a:tabLst>
                <a:tab pos="457200" algn="l"/>
              </a:tabLst>
            </a:pPr>
            <a:r>
              <a:rPr lang="de-DE" sz="1800" dirty="0"/>
              <a:t>Refugee.info </a:t>
            </a:r>
            <a:r>
              <a:rPr lang="de-DE" sz="1800" dirty="0" err="1"/>
              <a:t>Italy</a:t>
            </a:r>
            <a:r>
              <a:rPr lang="de-DE" sz="1800" dirty="0"/>
              <a:t>. </a:t>
            </a:r>
            <a:r>
              <a:rPr lang="de-DE" sz="1800" dirty="0" err="1"/>
              <a:t>Your</a:t>
            </a:r>
            <a:r>
              <a:rPr lang="de-DE" sz="1800" dirty="0"/>
              <a:t> </a:t>
            </a:r>
            <a:r>
              <a:rPr lang="de-DE" sz="1800" dirty="0" err="1"/>
              <a:t>right</a:t>
            </a:r>
            <a:r>
              <a:rPr lang="de-DE" sz="1800" dirty="0"/>
              <a:t> </a:t>
            </a:r>
            <a:r>
              <a:rPr lang="de-DE" sz="1800" dirty="0" err="1"/>
              <a:t>to</a:t>
            </a:r>
            <a:r>
              <a:rPr lang="de-DE" sz="1800" dirty="0"/>
              <a:t> </a:t>
            </a:r>
            <a:r>
              <a:rPr lang="de-DE" sz="1800" dirty="0" err="1"/>
              <a:t>public</a:t>
            </a:r>
            <a:r>
              <a:rPr lang="de-DE" sz="1800" dirty="0"/>
              <a:t> </a:t>
            </a:r>
            <a:r>
              <a:rPr lang="de-DE" sz="1800" dirty="0" err="1"/>
              <a:t>healthcare</a:t>
            </a:r>
            <a:r>
              <a:rPr lang="de-DE" sz="1800" dirty="0"/>
              <a:t>. 12.06.2023. </a:t>
            </a:r>
            <a:r>
              <a:rPr lang="de-DE" sz="1800" dirty="0" err="1"/>
              <a:t>Retrieved</a:t>
            </a:r>
            <a:r>
              <a:rPr lang="de-DE" sz="1800" dirty="0"/>
              <a:t> 23.02.24 </a:t>
            </a:r>
            <a:r>
              <a:rPr lang="de-DE" sz="1800" dirty="0" err="1"/>
              <a:t>from</a:t>
            </a:r>
            <a:r>
              <a:rPr lang="de-DE" sz="1800" dirty="0"/>
              <a:t>: </a:t>
            </a:r>
            <a:r>
              <a:rPr lang="de-DE" sz="1800" dirty="0">
                <a:hlinkClick r:id="rId6"/>
              </a:rPr>
              <a:t>https://italy.refugee.info/en-us/articles/5388954753175</a:t>
            </a:r>
            <a:r>
              <a:rPr lang="de-DE" sz="1800" dirty="0"/>
              <a:t> </a:t>
            </a:r>
          </a:p>
        </p:txBody>
      </p:sp>
    </p:spTree>
    <p:extLst>
      <p:ext uri="{BB962C8B-B14F-4D97-AF65-F5344CB8AC3E}">
        <p14:creationId xmlns:p14="http://schemas.microsoft.com/office/powerpoint/2010/main" val="42614390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72FC4-D606-1527-A429-F48572EC9FF6}"/>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088103C6-1B93-1818-CA79-8C52A418C8B1}"/>
              </a:ext>
            </a:extLst>
          </p:cNvPr>
          <p:cNvSpPr>
            <a:spLocks noGrp="1"/>
          </p:cNvSpPr>
          <p:nvPr>
            <p:ph type="title"/>
          </p:nvPr>
        </p:nvSpPr>
        <p:spPr/>
        <p:txBody>
          <a:bodyPr/>
          <a:lstStyle/>
          <a:p>
            <a:r>
              <a:rPr lang="it-IT" sz="2800" dirty="0" err="1">
                <a:solidFill>
                  <a:srgbClr val="C01E24"/>
                </a:solidFill>
              </a:rPr>
              <a:t>References</a:t>
            </a:r>
            <a:r>
              <a:rPr lang="it-IT" dirty="0">
                <a:solidFill>
                  <a:srgbClr val="C01E24"/>
                </a:solidFill>
              </a:rPr>
              <a:t> and</a:t>
            </a:r>
            <a:r>
              <a:rPr lang="it-IT" sz="2800" dirty="0">
                <a:solidFill>
                  <a:srgbClr val="C01E24"/>
                </a:solidFill>
              </a:rPr>
              <a:t> F</a:t>
            </a:r>
            <a:r>
              <a:rPr lang="hr-HR" sz="2800" dirty="0">
                <a:solidFill>
                  <a:srgbClr val="C01E24"/>
                </a:solidFill>
              </a:rPr>
              <a:t>urther </a:t>
            </a:r>
            <a:r>
              <a:rPr lang="en-GB" sz="2800" dirty="0">
                <a:solidFill>
                  <a:srgbClr val="C01E24"/>
                </a:solidFill>
              </a:rPr>
              <a:t>R</a:t>
            </a:r>
            <a:r>
              <a:rPr lang="hr-HR" sz="2800" dirty="0">
                <a:solidFill>
                  <a:srgbClr val="C01E24"/>
                </a:solidFill>
              </a:rPr>
              <a:t>eading</a:t>
            </a:r>
            <a:r>
              <a:rPr lang="en-GB" sz="2800" dirty="0">
                <a:solidFill>
                  <a:srgbClr val="C01E24"/>
                </a:solidFill>
              </a:rPr>
              <a:t>s in Spanish</a:t>
            </a:r>
            <a:endParaRPr lang="el-GR" dirty="0"/>
          </a:p>
        </p:txBody>
      </p:sp>
      <p:sp>
        <p:nvSpPr>
          <p:cNvPr id="6" name="Textplatzhalter 5">
            <a:extLst>
              <a:ext uri="{FF2B5EF4-FFF2-40B4-BE49-F238E27FC236}">
                <a16:creationId xmlns:a16="http://schemas.microsoft.com/office/drawing/2014/main" id="{3E258EE5-9D3B-E31E-6EA9-DA65DD9BC97B}"/>
              </a:ext>
            </a:extLst>
          </p:cNvPr>
          <p:cNvSpPr>
            <a:spLocks noGrp="1"/>
          </p:cNvSpPr>
          <p:nvPr>
            <p:ph idx="1"/>
          </p:nvPr>
        </p:nvSpPr>
        <p:spPr>
          <a:xfrm>
            <a:off x="557999" y="1799999"/>
            <a:ext cx="10676058" cy="4865977"/>
          </a:xfrm>
        </p:spPr>
        <p:txBody>
          <a:bodyPr>
            <a:normAutofit fontScale="70000" lnSpcReduction="20000"/>
          </a:bodyPr>
          <a:lstStyle/>
          <a:p>
            <a:pPr marL="342900" indent="-342900">
              <a:lnSpc>
                <a:spcPct val="130000"/>
              </a:lnSpc>
              <a:tabLst>
                <a:tab pos="457200" algn="l"/>
              </a:tabLst>
            </a:pPr>
            <a:r>
              <a:rPr lang="en-US" sz="2400" dirty="0" err="1">
                <a:ea typeface="MyriadPro-Regular"/>
                <a:cs typeface="Times New Roman" panose="02020603050405020304" pitchFamily="18" charset="0"/>
              </a:rPr>
              <a:t>Doctoralia</a:t>
            </a:r>
            <a:r>
              <a:rPr lang="en-US" sz="2400" dirty="0">
                <a:ea typeface="MyriadPro-Regular"/>
                <a:cs typeface="Times New Roman" panose="02020603050405020304" pitchFamily="18" charset="0"/>
              </a:rPr>
              <a:t>. 2019. App information on Google Play. Retrieved 12.03.2024 from: https://play.google.com/store/apps/details?id=es.doctoralia&amp;hl=es </a:t>
            </a:r>
          </a:p>
          <a:p>
            <a:pPr marL="342900" indent="-342900">
              <a:lnSpc>
                <a:spcPct val="130000"/>
              </a:lnSpc>
              <a:tabLst>
                <a:tab pos="457200" algn="l"/>
              </a:tabLst>
            </a:pPr>
            <a:r>
              <a:rPr lang="en-US" sz="2400" dirty="0">
                <a:ea typeface="MyriadPro-Regular"/>
                <a:cs typeface="Times New Roman" panose="02020603050405020304" pitchFamily="18" charset="0"/>
              </a:rPr>
              <a:t>European Observatory on Health Systems and Policies. 2018. </a:t>
            </a:r>
            <a:r>
              <a:rPr lang="en-US" sz="2400" i="1" dirty="0">
                <a:ea typeface="MyriadPro-Regular"/>
                <a:cs typeface="Times New Roman" panose="02020603050405020304" pitchFamily="18" charset="0"/>
              </a:rPr>
              <a:t>Spain Health system review</a:t>
            </a:r>
            <a:r>
              <a:rPr lang="en-US" sz="2400" dirty="0">
                <a:ea typeface="MyriadPro-Regular"/>
                <a:cs typeface="Times New Roman" panose="02020603050405020304" pitchFamily="18" charset="0"/>
              </a:rPr>
              <a:t>. On Health Systems in Transition, 20 (2). Retrieved 12.03.23 from: </a:t>
            </a:r>
            <a:r>
              <a:rPr lang="en-US" sz="2400" dirty="0">
                <a:ea typeface="MyriadPro-Regular"/>
                <a:cs typeface="Times New Roman" panose="02020603050405020304" pitchFamily="18" charset="0"/>
                <a:hlinkClick r:id="rId3"/>
              </a:rPr>
              <a:t>https://iris.who.int/bitstream/handle/10665/330195/HiT-20-2-2018-eng.pdf?sequence=11</a:t>
            </a:r>
            <a:endParaRPr lang="en-US" sz="2400" dirty="0">
              <a:ea typeface="MyriadPro-Regular"/>
              <a:cs typeface="Times New Roman" panose="02020603050405020304" pitchFamily="18" charset="0"/>
            </a:endParaRPr>
          </a:p>
          <a:p>
            <a:pPr marL="342900" indent="-342900">
              <a:lnSpc>
                <a:spcPct val="130000"/>
              </a:lnSpc>
              <a:tabLst>
                <a:tab pos="457200" algn="l"/>
              </a:tabLst>
            </a:pPr>
            <a:r>
              <a:rPr lang="en-US" sz="2400" dirty="0" err="1">
                <a:ea typeface="MyriadPro-Regular"/>
                <a:cs typeface="Times New Roman" panose="02020603050405020304" pitchFamily="18" charset="0"/>
              </a:rPr>
              <a:t>Generalitat</a:t>
            </a:r>
            <a:r>
              <a:rPr lang="en-US" sz="2400" dirty="0">
                <a:ea typeface="MyriadPro-Regular"/>
                <a:cs typeface="Times New Roman" panose="02020603050405020304" pitchFamily="18" charset="0"/>
              </a:rPr>
              <a:t> </a:t>
            </a:r>
            <a:r>
              <a:rPr lang="en-US" sz="2400" dirty="0" err="1">
                <a:ea typeface="MyriadPro-Regular"/>
                <a:cs typeface="Times New Roman" panose="02020603050405020304" pitchFamily="18" charset="0"/>
              </a:rPr>
              <a:t>Valenciana</a:t>
            </a:r>
            <a:r>
              <a:rPr lang="en-US" sz="2400" dirty="0">
                <a:ea typeface="MyriadPro-Regular"/>
                <a:cs typeface="Times New Roman" panose="02020603050405020304" pitchFamily="18" charset="0"/>
              </a:rPr>
              <a:t>. 2023. APP GVA + Salut. </a:t>
            </a:r>
            <a:r>
              <a:rPr lang="en-US" sz="2400" dirty="0" err="1">
                <a:ea typeface="MyriadPro-Regular"/>
                <a:cs typeface="Times New Roman" panose="02020603050405020304" pitchFamily="18" charset="0"/>
              </a:rPr>
              <a:t>Guía</a:t>
            </a:r>
            <a:r>
              <a:rPr lang="en-US" sz="2400" dirty="0">
                <a:ea typeface="MyriadPro-Regular"/>
                <a:cs typeface="Times New Roman" panose="02020603050405020304" pitchFamily="18" charset="0"/>
              </a:rPr>
              <a:t> </a:t>
            </a:r>
            <a:r>
              <a:rPr lang="en-US" sz="2400" dirty="0" err="1">
                <a:ea typeface="MyriadPro-Regular"/>
                <a:cs typeface="Times New Roman" panose="02020603050405020304" pitchFamily="18" charset="0"/>
              </a:rPr>
              <a:t>Rápida</a:t>
            </a:r>
            <a:r>
              <a:rPr lang="en-US" sz="2400" dirty="0">
                <a:ea typeface="MyriadPro-Regular"/>
                <a:cs typeface="Times New Roman" panose="02020603050405020304" pitchFamily="18" charset="0"/>
              </a:rPr>
              <a:t>. Retrieved 12.03.24 from: </a:t>
            </a:r>
            <a:r>
              <a:rPr lang="en-US" sz="2400" dirty="0">
                <a:ea typeface="MyriadPro-Regular"/>
                <a:cs typeface="Times New Roman" panose="02020603050405020304" pitchFamily="18" charset="0"/>
                <a:hlinkClick r:id="rId4"/>
              </a:rPr>
              <a:t>https://www.san.gva.es/documents/d/app-gva-mes-salut/guia_app_gva_salut_v7_cas-pdf</a:t>
            </a:r>
            <a:endParaRPr lang="en-US" sz="2400" dirty="0">
              <a:ea typeface="MyriadPro-Regular"/>
              <a:cs typeface="Times New Roman" panose="02020603050405020304" pitchFamily="18" charset="0"/>
            </a:endParaRPr>
          </a:p>
          <a:p>
            <a:pPr marL="342900" indent="-342900">
              <a:lnSpc>
                <a:spcPct val="130000"/>
              </a:lnSpc>
              <a:tabLst>
                <a:tab pos="457200" algn="l"/>
              </a:tabLst>
            </a:pPr>
            <a:r>
              <a:rPr lang="en-US" sz="2400" dirty="0">
                <a:ea typeface="MyriadPro-Regular"/>
                <a:cs typeface="Times New Roman" panose="02020603050405020304" pitchFamily="18" charset="0"/>
              </a:rPr>
              <a:t>Health Information Institute. 2009. National Health System Electronic Health Records. Retrieved 12.03.24 from: </a:t>
            </a:r>
            <a:r>
              <a:rPr lang="en-US" sz="2400" dirty="0">
                <a:ea typeface="MyriadPro-Regular"/>
                <a:cs typeface="Times New Roman" panose="02020603050405020304" pitchFamily="18" charset="0"/>
                <a:hlinkClick r:id="rId5"/>
              </a:rPr>
              <a:t>https://www.sanidad.gob.es/organizacion/sns/planCalidadSNS/docs/HCDSNS_Castellano.pdf</a:t>
            </a:r>
            <a:endParaRPr lang="en-US" sz="2400" dirty="0">
              <a:ea typeface="MyriadPro-Regular"/>
              <a:cs typeface="Times New Roman" panose="02020603050405020304" pitchFamily="18" charset="0"/>
            </a:endParaRPr>
          </a:p>
          <a:p>
            <a:pPr>
              <a:lnSpc>
                <a:spcPct val="130000"/>
              </a:lnSpc>
              <a:tabLst>
                <a:tab pos="457200" algn="l"/>
              </a:tabLst>
            </a:pPr>
            <a:r>
              <a:rPr lang="en-US" sz="2400" dirty="0">
                <a:effectLst/>
                <a:ea typeface="MyriadPro-Regular"/>
                <a:cs typeface="Times New Roman" panose="02020603050405020304" pitchFamily="18" charset="0"/>
              </a:rPr>
              <a:t>La </a:t>
            </a:r>
            <a:r>
              <a:rPr lang="en-US" sz="2400" dirty="0" err="1">
                <a:effectLst/>
                <a:ea typeface="MyriadPro-Regular"/>
                <a:cs typeface="Times New Roman" panose="02020603050405020304" pitchFamily="18" charset="0"/>
              </a:rPr>
              <a:t>Moncloa</a:t>
            </a:r>
            <a:r>
              <a:rPr lang="en-US" sz="2400" dirty="0">
                <a:effectLst/>
                <a:ea typeface="MyriadPro-Regular"/>
                <a:cs typeface="Times New Roman" panose="02020603050405020304" pitchFamily="18" charset="0"/>
              </a:rPr>
              <a:t>. 2023. Health in Spain. Retrieved 12.03.24 from: </a:t>
            </a:r>
            <a:r>
              <a:rPr lang="en-US" sz="2400" dirty="0">
                <a:effectLst/>
                <a:ea typeface="MyriadPro-Regular"/>
                <a:cs typeface="Times New Roman" panose="02020603050405020304" pitchFamily="18" charset="0"/>
                <a:hlinkClick r:id="rId6"/>
              </a:rPr>
              <a:t>https://www.lamoncloa.gob.es/lang/en/espana/stpv/spaintoday2015/health/Paginas/index.aspx</a:t>
            </a:r>
            <a:endParaRPr lang="en-US" sz="2400" dirty="0">
              <a:effectLst/>
              <a:ea typeface="MyriadPro-Regular"/>
              <a:cs typeface="Times New Roman" panose="02020603050405020304" pitchFamily="18" charset="0"/>
            </a:endParaRPr>
          </a:p>
          <a:p>
            <a:pPr>
              <a:lnSpc>
                <a:spcPct val="130000"/>
              </a:lnSpc>
              <a:tabLst>
                <a:tab pos="457200" algn="l"/>
              </a:tabLst>
            </a:pPr>
            <a:r>
              <a:rPr lang="en-US" sz="2400" dirty="0" err="1">
                <a:effectLst/>
                <a:ea typeface="MyriadPro-Regular"/>
                <a:cs typeface="Times New Roman" panose="02020603050405020304" pitchFamily="18" charset="0"/>
              </a:rPr>
              <a:t>Ministerio</a:t>
            </a:r>
            <a:r>
              <a:rPr lang="en-US" sz="2400" dirty="0">
                <a:effectLst/>
                <a:ea typeface="MyriadPro-Regular"/>
                <a:cs typeface="Times New Roman" panose="02020603050405020304" pitchFamily="18" charset="0"/>
              </a:rPr>
              <a:t> de </a:t>
            </a:r>
            <a:r>
              <a:rPr lang="en-US" sz="2400" dirty="0" err="1">
                <a:effectLst/>
                <a:ea typeface="MyriadPro-Regular"/>
                <a:cs typeface="Times New Roman" panose="02020603050405020304" pitchFamily="18" charset="0"/>
              </a:rPr>
              <a:t>Sanidad</a:t>
            </a:r>
            <a:r>
              <a:rPr lang="en-US" sz="2400" dirty="0">
                <a:effectLst/>
                <a:ea typeface="MyriadPro-Regular"/>
                <a:cs typeface="Times New Roman" panose="02020603050405020304" pitchFamily="18" charset="0"/>
              </a:rPr>
              <a:t>. 2008. The National Health System. Retrieved 12.03.2023 from: </a:t>
            </a:r>
            <a:r>
              <a:rPr lang="en-US" sz="2400" dirty="0">
                <a:effectLst/>
                <a:ea typeface="MyriadPro-Regular"/>
                <a:cs typeface="Times New Roman" panose="02020603050405020304" pitchFamily="18" charset="0"/>
                <a:hlinkClick r:id="rId7"/>
              </a:rPr>
              <a:t>https://www.sanidad.gob.es/en/organizacion/sns/docs/Spanish_National_Health_System.pdf</a:t>
            </a:r>
            <a:endParaRPr lang="en-US" sz="2400" dirty="0">
              <a:effectLst/>
              <a:ea typeface="MyriadPro-Regular"/>
              <a:cs typeface="Times New Roman" panose="02020603050405020304" pitchFamily="18" charset="0"/>
            </a:endParaRPr>
          </a:p>
          <a:p>
            <a:pPr>
              <a:lnSpc>
                <a:spcPct val="130000"/>
              </a:lnSpc>
              <a:tabLst>
                <a:tab pos="457200" algn="l"/>
              </a:tabLst>
            </a:pPr>
            <a:endParaRPr lang="en-US" sz="2400" dirty="0">
              <a:effectLst/>
              <a:ea typeface="MyriadPro-Regular"/>
              <a:cs typeface="Times New Roman" panose="02020603050405020304" pitchFamily="18" charset="0"/>
            </a:endParaRPr>
          </a:p>
          <a:p>
            <a:endParaRPr lang="de-DE" dirty="0"/>
          </a:p>
        </p:txBody>
      </p:sp>
    </p:spTree>
    <p:extLst>
      <p:ext uri="{BB962C8B-B14F-4D97-AF65-F5344CB8AC3E}">
        <p14:creationId xmlns:p14="http://schemas.microsoft.com/office/powerpoint/2010/main" val="24417910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2ACF4-C2FE-B9D6-8D41-9188340A1C6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4332003D-20A3-FD91-7290-3B2C2B92A615}"/>
              </a:ext>
            </a:extLst>
          </p:cNvPr>
          <p:cNvSpPr>
            <a:spLocks noGrp="1"/>
          </p:cNvSpPr>
          <p:nvPr>
            <p:ph type="title"/>
          </p:nvPr>
        </p:nvSpPr>
        <p:spPr/>
        <p:txBody>
          <a:bodyPr/>
          <a:lstStyle/>
          <a:p>
            <a:r>
              <a:rPr lang="it-IT" sz="2800" dirty="0" err="1">
                <a:solidFill>
                  <a:srgbClr val="C01E24"/>
                </a:solidFill>
              </a:rPr>
              <a:t>References</a:t>
            </a:r>
            <a:r>
              <a:rPr lang="it-IT" dirty="0">
                <a:solidFill>
                  <a:srgbClr val="C01E24"/>
                </a:solidFill>
              </a:rPr>
              <a:t> and</a:t>
            </a:r>
            <a:r>
              <a:rPr lang="it-IT" sz="2800" dirty="0">
                <a:solidFill>
                  <a:srgbClr val="C01E24"/>
                </a:solidFill>
              </a:rPr>
              <a:t> F</a:t>
            </a:r>
            <a:r>
              <a:rPr lang="hr-HR" sz="2800" dirty="0">
                <a:solidFill>
                  <a:srgbClr val="C01E24"/>
                </a:solidFill>
              </a:rPr>
              <a:t>urther </a:t>
            </a:r>
            <a:r>
              <a:rPr lang="en-GB" sz="2800" dirty="0">
                <a:solidFill>
                  <a:srgbClr val="C01E24"/>
                </a:solidFill>
              </a:rPr>
              <a:t>R</a:t>
            </a:r>
            <a:r>
              <a:rPr lang="hr-HR" sz="2800" dirty="0">
                <a:solidFill>
                  <a:srgbClr val="C01E24"/>
                </a:solidFill>
              </a:rPr>
              <a:t>eading</a:t>
            </a:r>
            <a:r>
              <a:rPr lang="en-GB" sz="2800" dirty="0">
                <a:solidFill>
                  <a:srgbClr val="C01E24"/>
                </a:solidFill>
              </a:rPr>
              <a:t>s in German</a:t>
            </a:r>
            <a:endParaRPr lang="el-GR" dirty="0"/>
          </a:p>
        </p:txBody>
      </p:sp>
      <p:sp>
        <p:nvSpPr>
          <p:cNvPr id="6" name="Textplatzhalter 5">
            <a:extLst>
              <a:ext uri="{FF2B5EF4-FFF2-40B4-BE49-F238E27FC236}">
                <a16:creationId xmlns:a16="http://schemas.microsoft.com/office/drawing/2014/main" id="{040DC48E-9B7E-4798-4127-E95344C6BA5F}"/>
              </a:ext>
            </a:extLst>
          </p:cNvPr>
          <p:cNvSpPr>
            <a:spLocks noGrp="1"/>
          </p:cNvSpPr>
          <p:nvPr>
            <p:ph idx="1"/>
          </p:nvPr>
        </p:nvSpPr>
        <p:spPr>
          <a:xfrm>
            <a:off x="557999" y="1799999"/>
            <a:ext cx="10676058" cy="4865977"/>
          </a:xfrm>
        </p:spPr>
        <p:txBody>
          <a:bodyPr>
            <a:normAutofit fontScale="85000" lnSpcReduction="10000"/>
          </a:bodyPr>
          <a:lstStyle/>
          <a:p>
            <a:pPr marL="342900" indent="-342900" algn="just">
              <a:lnSpc>
                <a:spcPct val="130000"/>
              </a:lnSpc>
              <a:buFont typeface="Arial" panose="020B0604020202020204" pitchFamily="34" charset="0"/>
              <a:buChar char="•"/>
              <a:tabLst>
                <a:tab pos="457200" algn="l"/>
              </a:tabLst>
            </a:pPr>
            <a:r>
              <a:rPr lang="en-GB" sz="1900" dirty="0">
                <a:ea typeface="MyriadPro-Regular"/>
                <a:cs typeface="Times New Roman" panose="02020603050405020304" pitchFamily="18" charset="0"/>
              </a:rPr>
              <a:t>Das</a:t>
            </a:r>
            <a:r>
              <a:rPr lang="en-GB" sz="1900" dirty="0">
                <a:effectLst/>
                <a:ea typeface="MyriadPro-Regular"/>
                <a:cs typeface="Times New Roman" panose="02020603050405020304" pitchFamily="18" charset="0"/>
              </a:rPr>
              <a:t> Robert Koch Institut (Berlin) </a:t>
            </a:r>
            <a:r>
              <a:rPr lang="en-GB" sz="1900" dirty="0" err="1">
                <a:effectLst/>
                <a:ea typeface="MyriadPro-Regular"/>
                <a:cs typeface="Times New Roman" panose="02020603050405020304" pitchFamily="18" charset="0"/>
              </a:rPr>
              <a:t>bietet</a:t>
            </a:r>
            <a:r>
              <a:rPr lang="en-GB" sz="1900" dirty="0">
                <a:effectLst/>
                <a:ea typeface="MyriadPro-Regular"/>
                <a:cs typeface="Times New Roman" panose="02020603050405020304" pitchFamily="18" charset="0"/>
              </a:rPr>
              <a:t> </a:t>
            </a:r>
            <a:r>
              <a:rPr lang="en-GB" sz="1900" dirty="0" err="1">
                <a:effectLst/>
                <a:ea typeface="MyriadPro-Regular"/>
                <a:cs typeface="Times New Roman" panose="02020603050405020304" pitchFamily="18" charset="0"/>
              </a:rPr>
              <a:t>einen</a:t>
            </a:r>
            <a:r>
              <a:rPr lang="en-GB" sz="1900" dirty="0">
                <a:effectLst/>
                <a:ea typeface="MyriadPro-Regular"/>
                <a:cs typeface="Times New Roman" panose="02020603050405020304" pitchFamily="18" charset="0"/>
              </a:rPr>
              <a:t> </a:t>
            </a:r>
            <a:r>
              <a:rPr lang="en-GB" sz="1900" dirty="0" err="1">
                <a:effectLst/>
                <a:ea typeface="MyriadPro-Regular"/>
                <a:cs typeface="Times New Roman" panose="02020603050405020304" pitchFamily="18" charset="0"/>
              </a:rPr>
              <a:t>guten</a:t>
            </a:r>
            <a:r>
              <a:rPr lang="en-GB" sz="1900" dirty="0">
                <a:effectLst/>
                <a:ea typeface="MyriadPro-Regular"/>
                <a:cs typeface="Times New Roman" panose="02020603050405020304" pitchFamily="18" charset="0"/>
              </a:rPr>
              <a:t> </a:t>
            </a:r>
            <a:r>
              <a:rPr lang="en-GB" sz="1900" dirty="0" err="1">
                <a:effectLst/>
                <a:ea typeface="MyriadPro-Regular"/>
                <a:cs typeface="Times New Roman" panose="02020603050405020304" pitchFamily="18" charset="0"/>
              </a:rPr>
              <a:t>Überblick</a:t>
            </a:r>
            <a:r>
              <a:rPr lang="en-GB" sz="1900" dirty="0">
                <a:effectLst/>
                <a:ea typeface="MyriadPro-Regular"/>
                <a:cs typeface="Times New Roman" panose="02020603050405020304" pitchFamily="18" charset="0"/>
              </a:rPr>
              <a:t> über </a:t>
            </a:r>
            <a:r>
              <a:rPr lang="en-GB" sz="1900" dirty="0" err="1">
                <a:effectLst/>
                <a:ea typeface="MyriadPro-Regular"/>
                <a:cs typeface="Times New Roman" panose="02020603050405020304" pitchFamily="18" charset="0"/>
              </a:rPr>
              <a:t>Publikationen</a:t>
            </a:r>
            <a:r>
              <a:rPr lang="en-GB" sz="1900" dirty="0">
                <a:effectLst/>
                <a:ea typeface="MyriadPro-Regular"/>
                <a:cs typeface="Times New Roman" panose="02020603050405020304" pitchFamily="18" charset="0"/>
              </a:rPr>
              <a:t> </a:t>
            </a:r>
            <a:r>
              <a:rPr lang="en-GB" sz="1900" dirty="0" err="1">
                <a:effectLst/>
                <a:ea typeface="MyriadPro-Regular"/>
                <a:cs typeface="Times New Roman" panose="02020603050405020304" pitchFamily="18" charset="0"/>
              </a:rPr>
              <a:t>zum</a:t>
            </a:r>
            <a:r>
              <a:rPr lang="en-GB" sz="1900" dirty="0">
                <a:effectLst/>
                <a:ea typeface="MyriadPro-Regular"/>
                <a:cs typeface="Times New Roman" panose="02020603050405020304" pitchFamily="18" charset="0"/>
              </a:rPr>
              <a:t> Thema "Migration und Gesundheit“: </a:t>
            </a:r>
            <a:br>
              <a:rPr lang="en-GB" sz="1900" dirty="0">
                <a:effectLst/>
                <a:ea typeface="MyriadPro-Regular"/>
                <a:cs typeface="Times New Roman" panose="02020603050405020304" pitchFamily="18" charset="0"/>
              </a:rPr>
            </a:br>
            <a:r>
              <a:rPr lang="en-GB" sz="1900" u="sng" dirty="0">
                <a:solidFill>
                  <a:srgbClr val="0563C1"/>
                </a:solidFill>
                <a:effectLst/>
                <a:ea typeface="MyriadPro-Regular"/>
                <a:cs typeface="Times New Roman" panose="02020603050405020304" pitchFamily="18" charset="0"/>
                <a:hlinkClick r:id="rId3"/>
              </a:rPr>
              <a:t>https://www.rki.de/DE/Content/Gesundheitsmonitoring/Themen/Migration/migration_node.html</a:t>
            </a:r>
            <a:r>
              <a:rPr lang="en-GB" sz="1900" u="sng" dirty="0">
                <a:effectLst/>
                <a:ea typeface="MyriadPro-Regular"/>
                <a:cs typeface="Times New Roman" panose="02020603050405020304" pitchFamily="18" charset="0"/>
              </a:rPr>
              <a:t>, </a:t>
            </a:r>
            <a:r>
              <a:rPr lang="en-GB" sz="1900" u="sng" dirty="0" err="1">
                <a:ea typeface="MyriadPro-Regular"/>
                <a:cs typeface="Times New Roman" panose="02020603050405020304" pitchFamily="18" charset="0"/>
              </a:rPr>
              <a:t>eingesehen</a:t>
            </a:r>
            <a:r>
              <a:rPr lang="en-GB" sz="1900" dirty="0">
                <a:effectLst/>
                <a:ea typeface="MyriadPro-Regular"/>
                <a:cs typeface="Times New Roman" panose="02020603050405020304" pitchFamily="18" charset="0"/>
              </a:rPr>
              <a:t> 8.11.23</a:t>
            </a:r>
            <a:endParaRPr lang="de-DE" sz="1900" dirty="0">
              <a:effectLst/>
              <a:ea typeface="MyriadPro-Regular"/>
              <a:cs typeface="Times New Roman" panose="02020603050405020304" pitchFamily="18" charset="0"/>
            </a:endParaRPr>
          </a:p>
          <a:p>
            <a:pPr marL="342900" lvl="0" indent="-342900" algn="just">
              <a:lnSpc>
                <a:spcPct val="130000"/>
              </a:lnSpc>
              <a:buFont typeface="Arial" panose="020B0604020202020204" pitchFamily="34" charset="0"/>
              <a:buChar char="•"/>
              <a:tabLst>
                <a:tab pos="457200" algn="l"/>
              </a:tabLst>
            </a:pPr>
            <a:r>
              <a:rPr lang="de-DE" sz="1900" dirty="0">
                <a:effectLst/>
                <a:ea typeface="MyriadPro-Regular"/>
                <a:cs typeface="Times New Roman" panose="02020603050405020304" pitchFamily="18" charset="0"/>
              </a:rPr>
              <a:t>Migration, Flucht und Gesundheit – Aktuelle Perspektiven aus Deutschland. Bundesgesundheitsblatt 66. Oktober 2023</a:t>
            </a:r>
          </a:p>
          <a:p>
            <a:pPr marL="342900" lvl="0" indent="-342900" algn="just">
              <a:lnSpc>
                <a:spcPct val="130000"/>
              </a:lnSpc>
              <a:buFont typeface="Arial" panose="020B0604020202020204" pitchFamily="34" charset="0"/>
              <a:buChar char="•"/>
              <a:tabLst>
                <a:tab pos="457200" algn="l"/>
              </a:tabLst>
            </a:pPr>
            <a:r>
              <a:rPr lang="de-DE" sz="1900" dirty="0" err="1">
                <a:effectLst/>
                <a:ea typeface="MyriadPro-Regular"/>
                <a:cs typeface="Times New Roman" panose="02020603050405020304" pitchFamily="18" charset="0"/>
              </a:rPr>
              <a:t>Mohammadzadeh</a:t>
            </a:r>
            <a:r>
              <a:rPr lang="de-DE" sz="1900" dirty="0">
                <a:effectLst/>
                <a:ea typeface="MyriadPro-Regular"/>
                <a:cs typeface="Times New Roman" panose="02020603050405020304" pitchFamily="18" charset="0"/>
              </a:rPr>
              <a:t>, Zahra, Felicitas Jung, und Monika </a:t>
            </a:r>
            <a:r>
              <a:rPr lang="de-DE" sz="1900" dirty="0" err="1">
                <a:effectLst/>
                <a:ea typeface="MyriadPro-Regular"/>
                <a:cs typeface="Times New Roman" panose="02020603050405020304" pitchFamily="18" charset="0"/>
              </a:rPr>
              <a:t>Lelgemann</a:t>
            </a:r>
            <a:r>
              <a:rPr lang="de-DE" sz="1900" dirty="0">
                <a:effectLst/>
                <a:ea typeface="MyriadPro-Regular"/>
                <a:cs typeface="Times New Roman" panose="02020603050405020304" pitchFamily="18" charset="0"/>
              </a:rPr>
              <a:t>. 2016. Gesundheit für Flüchtlinge – das Bremer Modell. Bundesgesundheitsblatt 59:561–569.</a:t>
            </a:r>
          </a:p>
          <a:p>
            <a:pPr marL="342900" lvl="0" indent="-342900">
              <a:lnSpc>
                <a:spcPct val="130000"/>
              </a:lnSpc>
              <a:buFont typeface="Arial" panose="020B0604020202020204" pitchFamily="34" charset="0"/>
              <a:buChar char="•"/>
              <a:tabLst>
                <a:tab pos="457200" algn="l"/>
              </a:tabLst>
            </a:pPr>
            <a:r>
              <a:rPr lang="de-DE" sz="1900" dirty="0">
                <a:effectLst/>
                <a:ea typeface="MyriadPro-Regular"/>
                <a:cs typeface="Times New Roman" panose="02020603050405020304" pitchFamily="18" charset="0"/>
              </a:rPr>
              <a:t>Günther, W., Reiter, R., Schmidt, P.F. (2019). Migration, Integration und Gesundheit. In: Pickel, G., Decker, O., </a:t>
            </a:r>
            <a:r>
              <a:rPr lang="de-DE" sz="1900" dirty="0" err="1">
                <a:effectLst/>
                <a:ea typeface="MyriadPro-Regular"/>
                <a:cs typeface="Times New Roman" panose="02020603050405020304" pitchFamily="18" charset="0"/>
              </a:rPr>
              <a:t>Kailitz</a:t>
            </a:r>
            <a:r>
              <a:rPr lang="de-DE" sz="1900" dirty="0">
                <a:effectLst/>
                <a:ea typeface="MyriadPro-Regular"/>
                <a:cs typeface="Times New Roman" panose="02020603050405020304" pitchFamily="18" charset="0"/>
              </a:rPr>
              <a:t>, S., Röder, A., Schulze Wessel, J. (</a:t>
            </a:r>
            <a:r>
              <a:rPr lang="de-DE" sz="1900" dirty="0" err="1">
                <a:effectLst/>
                <a:ea typeface="MyriadPro-Regular"/>
                <a:cs typeface="Times New Roman" panose="02020603050405020304" pitchFamily="18" charset="0"/>
              </a:rPr>
              <a:t>Hrsg</a:t>
            </a:r>
            <a:r>
              <a:rPr lang="de-DE" sz="1900" dirty="0">
                <a:effectLst/>
                <a:ea typeface="MyriadPro-Regular"/>
                <a:cs typeface="Times New Roman" panose="02020603050405020304" pitchFamily="18" charset="0"/>
              </a:rPr>
              <a:t>) Handbuch Integration. Springer VS, Wiesbaden. </a:t>
            </a:r>
            <a:r>
              <a:rPr lang="de-DE" sz="1900" u="sng" dirty="0">
                <a:solidFill>
                  <a:srgbClr val="0563C1"/>
                </a:solidFill>
                <a:effectLst/>
                <a:ea typeface="MyriadPro-Regular"/>
                <a:cs typeface="Times New Roman" panose="02020603050405020304" pitchFamily="18" charset="0"/>
                <a:hlinkClick r:id="rId4"/>
              </a:rPr>
              <a:t>https://doi.org/10.1007/978-3-658-21570-5_45-1</a:t>
            </a:r>
            <a:endParaRPr lang="de-DE" sz="1900" dirty="0">
              <a:effectLst/>
              <a:ea typeface="MyriadPro-Regular"/>
              <a:cs typeface="Times New Roman" panose="02020603050405020304" pitchFamily="18" charset="0"/>
            </a:endParaRPr>
          </a:p>
          <a:p>
            <a:pPr marL="342900" lvl="0" indent="-342900">
              <a:lnSpc>
                <a:spcPct val="130000"/>
              </a:lnSpc>
              <a:buFont typeface="Arial" panose="020B0604020202020204" pitchFamily="34" charset="0"/>
              <a:buChar char="•"/>
              <a:tabLst>
                <a:tab pos="457200" algn="l"/>
              </a:tabLst>
            </a:pPr>
            <a:r>
              <a:rPr lang="de-DE" sz="1900" dirty="0">
                <a:effectLst/>
                <a:ea typeface="MyriadPro-Regular"/>
                <a:cs typeface="Times New Roman" panose="02020603050405020304" pitchFamily="18" charset="0"/>
              </a:rPr>
              <a:t>J. Hoebel B. Wachtler, S. </a:t>
            </a:r>
            <a:r>
              <a:rPr lang="de-DE" sz="1900" dirty="0" err="1">
                <a:effectLst/>
                <a:ea typeface="MyriadPro-Regular"/>
                <a:cs typeface="Times New Roman" panose="02020603050405020304" pitchFamily="18" charset="0"/>
              </a:rPr>
              <a:t>Müters</a:t>
            </a:r>
            <a:r>
              <a:rPr lang="de-DE" sz="1900" dirty="0">
                <a:effectLst/>
                <a:ea typeface="MyriadPro-Regular"/>
                <a:cs typeface="Times New Roman" panose="02020603050405020304" pitchFamily="18" charset="0"/>
              </a:rPr>
              <a:t> ,N. Michalski, T. Lampert.2021. Migration und Gesundheit. Datenreport 2021 der Bundeszentrale für Politische Bildung. </a:t>
            </a:r>
            <a:r>
              <a:rPr lang="de-DE" sz="1900" u="sng" dirty="0">
                <a:solidFill>
                  <a:srgbClr val="0563C1"/>
                </a:solidFill>
                <a:effectLst/>
                <a:ea typeface="MyriadPro-Regular"/>
                <a:cs typeface="Times New Roman" panose="02020603050405020304" pitchFamily="18" charset="0"/>
                <a:hlinkClick r:id="rId5"/>
              </a:rPr>
              <a:t>https://www.bpb.de/kurz-knapp/zahlen-und-fakten/datenreport-2021/gesundheit/330137/migration-und-gesundheit/</a:t>
            </a:r>
            <a:r>
              <a:rPr lang="de-DE" sz="1900" dirty="0">
                <a:effectLst/>
                <a:ea typeface="MyriadPro-Regular"/>
                <a:cs typeface="Times New Roman" panose="02020603050405020304" pitchFamily="18" charset="0"/>
              </a:rPr>
              <a:t>, eingesehen 8.11.23</a:t>
            </a:r>
          </a:p>
          <a:p>
            <a:pPr marL="342900" lvl="0" indent="-342900">
              <a:lnSpc>
                <a:spcPct val="130000"/>
              </a:lnSpc>
              <a:buFont typeface="Arial" panose="020B0604020202020204" pitchFamily="34" charset="0"/>
              <a:buChar char="•"/>
              <a:tabLst>
                <a:tab pos="457200" algn="l"/>
              </a:tabLst>
            </a:pPr>
            <a:r>
              <a:rPr lang="de-DE" sz="1900" dirty="0">
                <a:effectLst/>
                <a:ea typeface="MyriadPro-Regular"/>
                <a:cs typeface="Times New Roman" panose="02020603050405020304" pitchFamily="18" charset="0"/>
              </a:rPr>
              <a:t>Klein, P., und P. Albrecht. 2017. Asylbewerber und ihre Versorgungssituation. Monatsschrift Kinderheilkunde 165:18–28.</a:t>
            </a:r>
          </a:p>
          <a:p>
            <a:endParaRPr lang="de-DE" dirty="0"/>
          </a:p>
        </p:txBody>
      </p:sp>
    </p:spTree>
    <p:extLst>
      <p:ext uri="{BB962C8B-B14F-4D97-AF65-F5344CB8AC3E}">
        <p14:creationId xmlns:p14="http://schemas.microsoft.com/office/powerpoint/2010/main" val="2073742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2BCC1-0D70-64F5-7625-643FA5D4F43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62348455-FC9E-4DC2-54E8-5E8ECBFC5F70}"/>
              </a:ext>
            </a:extLst>
          </p:cNvPr>
          <p:cNvSpPr>
            <a:spLocks noGrp="1"/>
          </p:cNvSpPr>
          <p:nvPr>
            <p:ph type="title"/>
          </p:nvPr>
        </p:nvSpPr>
        <p:spPr/>
        <p:txBody>
          <a:bodyPr/>
          <a:lstStyle/>
          <a:p>
            <a:r>
              <a:rPr lang="it-IT" sz="2800" dirty="0" err="1">
                <a:solidFill>
                  <a:srgbClr val="C01E24"/>
                </a:solidFill>
              </a:rPr>
              <a:t>References</a:t>
            </a:r>
            <a:r>
              <a:rPr lang="it-IT" dirty="0">
                <a:solidFill>
                  <a:srgbClr val="C01E24"/>
                </a:solidFill>
              </a:rPr>
              <a:t> and</a:t>
            </a:r>
            <a:r>
              <a:rPr lang="it-IT" sz="2800" dirty="0">
                <a:solidFill>
                  <a:srgbClr val="C01E24"/>
                </a:solidFill>
              </a:rPr>
              <a:t> F</a:t>
            </a:r>
            <a:r>
              <a:rPr lang="hr-HR" sz="2800" dirty="0">
                <a:solidFill>
                  <a:srgbClr val="C01E24"/>
                </a:solidFill>
              </a:rPr>
              <a:t>urther </a:t>
            </a:r>
            <a:r>
              <a:rPr lang="en-GB" sz="2800" dirty="0">
                <a:solidFill>
                  <a:srgbClr val="C01E24"/>
                </a:solidFill>
              </a:rPr>
              <a:t>R</a:t>
            </a:r>
            <a:r>
              <a:rPr lang="hr-HR" sz="2800" dirty="0">
                <a:solidFill>
                  <a:srgbClr val="C01E24"/>
                </a:solidFill>
              </a:rPr>
              <a:t>eading</a:t>
            </a:r>
            <a:r>
              <a:rPr lang="en-GB" sz="2800" dirty="0">
                <a:solidFill>
                  <a:srgbClr val="C01E24"/>
                </a:solidFill>
              </a:rPr>
              <a:t>s in </a:t>
            </a:r>
            <a:r>
              <a:rPr lang="en-GB" dirty="0">
                <a:solidFill>
                  <a:srgbClr val="C01E24"/>
                </a:solidFill>
              </a:rPr>
              <a:t>Italian</a:t>
            </a:r>
            <a:endParaRPr lang="el-GR" dirty="0"/>
          </a:p>
        </p:txBody>
      </p:sp>
      <p:sp>
        <p:nvSpPr>
          <p:cNvPr id="6" name="Textplatzhalter 5">
            <a:extLst>
              <a:ext uri="{FF2B5EF4-FFF2-40B4-BE49-F238E27FC236}">
                <a16:creationId xmlns:a16="http://schemas.microsoft.com/office/drawing/2014/main" id="{C0AF5F58-9209-86AF-CF7D-A9BE2F49F145}"/>
              </a:ext>
            </a:extLst>
          </p:cNvPr>
          <p:cNvSpPr>
            <a:spLocks noGrp="1"/>
          </p:cNvSpPr>
          <p:nvPr>
            <p:ph idx="1"/>
          </p:nvPr>
        </p:nvSpPr>
        <p:spPr>
          <a:xfrm>
            <a:off x="557999" y="1799999"/>
            <a:ext cx="10676058" cy="4865977"/>
          </a:xfrm>
        </p:spPr>
        <p:txBody>
          <a:bodyPr>
            <a:normAutofit/>
          </a:bodyPr>
          <a:lstStyle/>
          <a:p>
            <a:r>
              <a:rPr lang="de-DE" dirty="0" err="1"/>
              <a:t>Ministero</a:t>
            </a:r>
            <a:r>
              <a:rPr lang="de-DE" dirty="0"/>
              <a:t> della Salute. Ticket </a:t>
            </a:r>
            <a:r>
              <a:rPr lang="de-DE" dirty="0" err="1"/>
              <a:t>ed</a:t>
            </a:r>
            <a:r>
              <a:rPr lang="de-DE" dirty="0"/>
              <a:t> </a:t>
            </a:r>
            <a:r>
              <a:rPr lang="de-DE" dirty="0" err="1"/>
              <a:t>esenzioni</a:t>
            </a:r>
            <a:r>
              <a:rPr lang="de-DE" dirty="0"/>
              <a:t>. </a:t>
            </a:r>
            <a:r>
              <a:rPr lang="en-US" dirty="0">
                <a:ea typeface="MyriadPro-Regular"/>
                <a:cs typeface="Times New Roman" panose="02020603050405020304" pitchFamily="18" charset="0"/>
              </a:rPr>
              <a:t>Retrieved </a:t>
            </a:r>
            <a:r>
              <a:rPr lang="en-GB" dirty="0">
                <a:ea typeface="MyriadPro-Regular"/>
                <a:cs typeface="Times New Roman" panose="02020603050405020304" pitchFamily="18" charset="0"/>
              </a:rPr>
              <a:t>23.02.24 </a:t>
            </a:r>
            <a:r>
              <a:rPr lang="en-US" dirty="0">
                <a:ea typeface="MyriadPro-Regular"/>
                <a:cs typeface="Times New Roman" panose="02020603050405020304" pitchFamily="18" charset="0"/>
              </a:rPr>
              <a:t>from: </a:t>
            </a:r>
            <a:r>
              <a:rPr lang="de-DE" dirty="0"/>
              <a:t> </a:t>
            </a:r>
            <a:r>
              <a:rPr lang="de-DE" dirty="0">
                <a:hlinkClick r:id="rId3"/>
              </a:rPr>
              <a:t>https://www.salute.gov.it/portale/esenzioni/dettaglioContenutiEsenzioni.jsp?lingua=italiano&amp;id=4674&amp;area=esenzioni&amp;menu=vuoto</a:t>
            </a:r>
            <a:r>
              <a:rPr lang="de-DE" dirty="0"/>
              <a:t> </a:t>
            </a:r>
          </a:p>
          <a:p>
            <a:r>
              <a:rPr lang="de-DE" dirty="0" err="1"/>
              <a:t>Ministero</a:t>
            </a:r>
            <a:r>
              <a:rPr lang="de-DE" dirty="0"/>
              <a:t> della Salute. </a:t>
            </a:r>
            <a:r>
              <a:rPr lang="it-IT" dirty="0"/>
              <a:t>Assistenza ai cittadini dei Paesi extra UE in Italia. </a:t>
            </a:r>
            <a:r>
              <a:rPr lang="en-US" dirty="0">
                <a:ea typeface="MyriadPro-Regular"/>
                <a:cs typeface="Times New Roman" panose="02020603050405020304" pitchFamily="18" charset="0"/>
              </a:rPr>
              <a:t>Retrieved </a:t>
            </a:r>
            <a:r>
              <a:rPr lang="en-GB" dirty="0">
                <a:ea typeface="MyriadPro-Regular"/>
                <a:cs typeface="Times New Roman" panose="02020603050405020304" pitchFamily="18" charset="0"/>
              </a:rPr>
              <a:t>23.02.24 </a:t>
            </a:r>
            <a:r>
              <a:rPr lang="en-US" dirty="0">
                <a:ea typeface="MyriadPro-Regular"/>
                <a:cs typeface="Times New Roman" panose="02020603050405020304" pitchFamily="18" charset="0"/>
              </a:rPr>
              <a:t>from: </a:t>
            </a:r>
            <a:r>
              <a:rPr lang="en-US" dirty="0">
                <a:ea typeface="MyriadPro-Regular"/>
                <a:cs typeface="Times New Roman" panose="02020603050405020304" pitchFamily="18" charset="0"/>
                <a:hlinkClick r:id="rId4"/>
              </a:rPr>
              <a:t>https://www.salute.gov.it/portale/assistenzaSanitaria/dettaglioContenutiAssistenzaSanitaria.jsp?lingua=italiano&amp;id=1764&amp;area=Assistenza%20sanitaria&amp;menu=vuoto&amp;tab=2</a:t>
            </a:r>
            <a:r>
              <a:rPr lang="en-US" dirty="0">
                <a:ea typeface="MyriadPro-Regular"/>
                <a:cs typeface="Times New Roman" panose="02020603050405020304" pitchFamily="18" charset="0"/>
              </a:rPr>
              <a:t> </a:t>
            </a:r>
            <a:endParaRPr lang="it-IT" dirty="0"/>
          </a:p>
          <a:p>
            <a:endParaRPr lang="de-DE" dirty="0"/>
          </a:p>
          <a:p>
            <a:endParaRPr lang="de-DE" dirty="0"/>
          </a:p>
        </p:txBody>
      </p:sp>
    </p:spTree>
    <p:extLst>
      <p:ext uri="{BB962C8B-B14F-4D97-AF65-F5344CB8AC3E}">
        <p14:creationId xmlns:p14="http://schemas.microsoft.com/office/powerpoint/2010/main" val="28935736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8BE62-B83A-0471-0B34-FEDF77F36ED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400DE12B-74E0-44AF-465C-FF89525386B4}"/>
              </a:ext>
            </a:extLst>
          </p:cNvPr>
          <p:cNvSpPr>
            <a:spLocks noGrp="1"/>
          </p:cNvSpPr>
          <p:nvPr>
            <p:ph type="title"/>
          </p:nvPr>
        </p:nvSpPr>
        <p:spPr/>
        <p:txBody>
          <a:bodyPr/>
          <a:lstStyle/>
          <a:p>
            <a:r>
              <a:rPr lang="it-IT" sz="2800" dirty="0" err="1">
                <a:solidFill>
                  <a:srgbClr val="C01E24"/>
                </a:solidFill>
              </a:rPr>
              <a:t>References</a:t>
            </a:r>
            <a:r>
              <a:rPr lang="it-IT" dirty="0">
                <a:solidFill>
                  <a:srgbClr val="C01E24"/>
                </a:solidFill>
              </a:rPr>
              <a:t> and</a:t>
            </a:r>
            <a:r>
              <a:rPr lang="it-IT" sz="2800" dirty="0">
                <a:solidFill>
                  <a:srgbClr val="C01E24"/>
                </a:solidFill>
              </a:rPr>
              <a:t> F</a:t>
            </a:r>
            <a:r>
              <a:rPr lang="hr-HR" sz="2800" dirty="0">
                <a:solidFill>
                  <a:srgbClr val="C01E24"/>
                </a:solidFill>
              </a:rPr>
              <a:t>urther </a:t>
            </a:r>
            <a:r>
              <a:rPr lang="en-GB" sz="2800" dirty="0">
                <a:solidFill>
                  <a:srgbClr val="C01E24"/>
                </a:solidFill>
              </a:rPr>
              <a:t>R</a:t>
            </a:r>
            <a:r>
              <a:rPr lang="hr-HR" sz="2800" dirty="0">
                <a:solidFill>
                  <a:srgbClr val="C01E24"/>
                </a:solidFill>
              </a:rPr>
              <a:t>eading</a:t>
            </a:r>
            <a:r>
              <a:rPr lang="en-GB" sz="2800" dirty="0">
                <a:solidFill>
                  <a:srgbClr val="C01E24"/>
                </a:solidFill>
              </a:rPr>
              <a:t>s in English </a:t>
            </a:r>
            <a:r>
              <a:rPr lang="en-GB" dirty="0">
                <a:solidFill>
                  <a:srgbClr val="C01E24"/>
                </a:solidFill>
              </a:rPr>
              <a:t>for Greece</a:t>
            </a:r>
            <a:endParaRPr lang="el-GR" dirty="0"/>
          </a:p>
        </p:txBody>
      </p:sp>
      <p:sp>
        <p:nvSpPr>
          <p:cNvPr id="6" name="Textplatzhalter 5">
            <a:extLst>
              <a:ext uri="{FF2B5EF4-FFF2-40B4-BE49-F238E27FC236}">
                <a16:creationId xmlns:a16="http://schemas.microsoft.com/office/drawing/2014/main" id="{93805BC5-44F6-4F99-34DF-5054306F7AAA}"/>
              </a:ext>
            </a:extLst>
          </p:cNvPr>
          <p:cNvSpPr>
            <a:spLocks noGrp="1"/>
          </p:cNvSpPr>
          <p:nvPr>
            <p:ph idx="1"/>
          </p:nvPr>
        </p:nvSpPr>
        <p:spPr>
          <a:xfrm>
            <a:off x="557999" y="1799999"/>
            <a:ext cx="10676058" cy="4865977"/>
          </a:xfrm>
        </p:spPr>
        <p:txBody>
          <a:bodyPr>
            <a:normAutofit fontScale="92500" lnSpcReduction="20000"/>
          </a:bodyPr>
          <a:lstStyle/>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Athanasakis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K.,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Vafiadis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G.,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Garyfallos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Gianniri</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S.,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Dolgeras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Kalyvas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D.,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Katsimente</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K.,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Kontos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D.,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Kiriopoulos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G.,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Moschonas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Bravakos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N.,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Mylona</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K.,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Politis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Rigatos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Skroubelos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 &amp;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Chronaios</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K. (2013).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Primary</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Health Care &amp; the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role</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of EOPYY: 4 Steps for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reform</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Available</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http://www.iatronet.gr/photos/enimerosi/EOPYY_first%20draft%2015_10%20Final.pdf</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Economou, C. (2010). Greece: Health system review. Health Systems in Transition, 12(7).</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OECD/European Observatory on Health Systems and Policies (2021), Greece: Country Health Profile 2021, State of Health in the EU, OECD Publishing, Paris/European Observatory on Health Systems and Policies,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Brussels</a:t>
            </a:r>
            <a:r>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https://asylumineurope.org/reports/country/greece/reception-conditions/health-care/</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https://cheering.eu/faq-amka-paaypa/</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https://eu-healthcare.eopyy.gov.gr/en/healthcare-in-greece/accessing-health-services-in-greece-for-eu-citizens/</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600"/>
              </a:spcAft>
              <a:buClr>
                <a:srgbClr val="C01E24"/>
              </a:buClr>
              <a:buSzTx/>
              <a:buFont typeface="Wingdings" panose="05000000000000000000" pitchFamily="2" charset="2"/>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https://immigrantinvest.com/blog/greece-healthcare-system-en/</a:t>
            </a:r>
            <a:endPar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de-DE" dirty="0"/>
          </a:p>
        </p:txBody>
      </p:sp>
    </p:spTree>
    <p:extLst>
      <p:ext uri="{BB962C8B-B14F-4D97-AF65-F5344CB8AC3E}">
        <p14:creationId xmlns:p14="http://schemas.microsoft.com/office/powerpoint/2010/main" val="37262052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0A2-240F-EE8E-CD08-A085614C4926}"/>
              </a:ext>
            </a:extLst>
          </p:cNvPr>
          <p:cNvSpPr>
            <a:spLocks noGrp="1"/>
          </p:cNvSpPr>
          <p:nvPr>
            <p:ph type="title"/>
          </p:nvPr>
        </p:nvSpPr>
        <p:spPr/>
        <p:txBody>
          <a:bodyPr/>
          <a:lstStyle/>
          <a:p>
            <a:r>
              <a:rPr lang="en-GB" dirty="0">
                <a:solidFill>
                  <a:srgbClr val="C00000"/>
                </a:solidFill>
              </a:rPr>
              <a:t>References and Further Reading in English for Cyprus</a:t>
            </a:r>
            <a:endParaRPr lang="LID4096" dirty="0">
              <a:solidFill>
                <a:srgbClr val="C00000"/>
              </a:solidFill>
            </a:endParaRPr>
          </a:p>
        </p:txBody>
      </p:sp>
      <p:sp>
        <p:nvSpPr>
          <p:cNvPr id="3" name="Content Placeholder 2">
            <a:extLst>
              <a:ext uri="{FF2B5EF4-FFF2-40B4-BE49-F238E27FC236}">
                <a16:creationId xmlns:a16="http://schemas.microsoft.com/office/drawing/2014/main" id="{424D2CE9-409F-86DC-6ABF-95F1143FA04C}"/>
              </a:ext>
            </a:extLst>
          </p:cNvPr>
          <p:cNvSpPr>
            <a:spLocks noGrp="1"/>
          </p:cNvSpPr>
          <p:nvPr>
            <p:ph idx="1"/>
          </p:nvPr>
        </p:nvSpPr>
        <p:spPr>
          <a:xfrm>
            <a:off x="557998" y="1799999"/>
            <a:ext cx="10866063" cy="4865977"/>
          </a:xfrm>
        </p:spPr>
        <p:txBody>
          <a:bodyPr>
            <a:normAutofit fontScale="85000" lnSpcReduction="20000"/>
          </a:bodyPr>
          <a:lstStyle/>
          <a:p>
            <a:r>
              <a:rPr lang="en-GB" b="0" i="0" dirty="0" err="1">
                <a:solidFill>
                  <a:srgbClr val="222222"/>
                </a:solidFill>
                <a:effectLst/>
              </a:rPr>
              <a:t>Efstathiou</a:t>
            </a:r>
            <a:r>
              <a:rPr lang="en-GB" b="0" i="0" dirty="0">
                <a:solidFill>
                  <a:srgbClr val="222222"/>
                </a:solidFill>
                <a:effectLst/>
              </a:rPr>
              <a:t>, E., </a:t>
            </a:r>
            <a:r>
              <a:rPr lang="en-GB" b="0" i="0" dirty="0" err="1">
                <a:solidFill>
                  <a:srgbClr val="222222"/>
                </a:solidFill>
                <a:effectLst/>
              </a:rPr>
              <a:t>Theophilou</a:t>
            </a:r>
            <a:r>
              <a:rPr lang="en-GB" b="0" i="0" dirty="0">
                <a:solidFill>
                  <a:srgbClr val="222222"/>
                </a:solidFill>
                <a:effectLst/>
              </a:rPr>
              <a:t>, L., </a:t>
            </a:r>
            <a:r>
              <a:rPr lang="en-GB" b="0" i="0" dirty="0" err="1">
                <a:solidFill>
                  <a:srgbClr val="222222"/>
                </a:solidFill>
                <a:effectLst/>
              </a:rPr>
              <a:t>Angeli</a:t>
            </a:r>
            <a:r>
              <a:rPr lang="en-GB" b="0" i="0" dirty="0">
                <a:solidFill>
                  <a:srgbClr val="222222"/>
                </a:solidFill>
                <a:effectLst/>
              </a:rPr>
              <a:t>, S., &amp; </a:t>
            </a:r>
            <a:r>
              <a:rPr lang="en-GB" b="0" i="0" dirty="0" err="1">
                <a:solidFill>
                  <a:srgbClr val="222222"/>
                </a:solidFill>
                <a:effectLst/>
              </a:rPr>
              <a:t>Hadjipanayis</a:t>
            </a:r>
            <a:r>
              <a:rPr lang="en-GB" b="0" i="0" dirty="0">
                <a:solidFill>
                  <a:srgbClr val="222222"/>
                </a:solidFill>
                <a:effectLst/>
              </a:rPr>
              <a:t>, A. (2020). The child healthcare system in Cyprus. </a:t>
            </a:r>
            <a:r>
              <a:rPr lang="en-GB" b="0" i="1" dirty="0">
                <a:solidFill>
                  <a:srgbClr val="222222"/>
                </a:solidFill>
                <a:effectLst/>
              </a:rPr>
              <a:t>Turkish Archives of </a:t>
            </a:r>
            <a:r>
              <a:rPr lang="en-GB" b="0" i="1" dirty="0" err="1">
                <a:solidFill>
                  <a:srgbClr val="222222"/>
                </a:solidFill>
                <a:effectLst/>
              </a:rPr>
              <a:t>Pediatrics</a:t>
            </a:r>
            <a:r>
              <a:rPr lang="en-GB" b="0" i="1" dirty="0">
                <a:solidFill>
                  <a:srgbClr val="222222"/>
                </a:solidFill>
                <a:effectLst/>
              </a:rPr>
              <a:t>/</a:t>
            </a:r>
            <a:r>
              <a:rPr lang="en-GB" b="0" i="1" dirty="0" err="1">
                <a:solidFill>
                  <a:srgbClr val="222222"/>
                </a:solidFill>
                <a:effectLst/>
              </a:rPr>
              <a:t>Türk</a:t>
            </a:r>
            <a:r>
              <a:rPr lang="en-GB" b="0" i="1" dirty="0">
                <a:solidFill>
                  <a:srgbClr val="222222"/>
                </a:solidFill>
                <a:effectLst/>
              </a:rPr>
              <a:t> </a:t>
            </a:r>
            <a:r>
              <a:rPr lang="en-GB" b="0" i="1" dirty="0" err="1">
                <a:solidFill>
                  <a:srgbClr val="222222"/>
                </a:solidFill>
                <a:effectLst/>
              </a:rPr>
              <a:t>Pediatri</a:t>
            </a:r>
            <a:r>
              <a:rPr lang="en-GB" b="0" i="1" dirty="0">
                <a:solidFill>
                  <a:srgbClr val="222222"/>
                </a:solidFill>
                <a:effectLst/>
              </a:rPr>
              <a:t> </a:t>
            </a:r>
            <a:r>
              <a:rPr lang="en-GB" b="0" i="1" dirty="0" err="1">
                <a:solidFill>
                  <a:srgbClr val="222222"/>
                </a:solidFill>
                <a:effectLst/>
              </a:rPr>
              <a:t>Arşivi</a:t>
            </a:r>
            <a:r>
              <a:rPr lang="en-GB" b="0" i="0" dirty="0">
                <a:solidFill>
                  <a:srgbClr val="222222"/>
                </a:solidFill>
                <a:effectLst/>
              </a:rPr>
              <a:t>, </a:t>
            </a:r>
            <a:r>
              <a:rPr lang="en-GB" b="0" i="1" dirty="0">
                <a:solidFill>
                  <a:srgbClr val="222222"/>
                </a:solidFill>
                <a:effectLst/>
              </a:rPr>
              <a:t>55</a:t>
            </a:r>
            <a:r>
              <a:rPr lang="en-GB" b="0" i="0" dirty="0">
                <a:solidFill>
                  <a:srgbClr val="222222"/>
                </a:solidFill>
                <a:effectLst/>
              </a:rPr>
              <a:t>(</a:t>
            </a:r>
            <a:r>
              <a:rPr lang="en-GB" b="0" i="0" dirty="0" err="1">
                <a:solidFill>
                  <a:srgbClr val="222222"/>
                </a:solidFill>
                <a:effectLst/>
              </a:rPr>
              <a:t>Suppl</a:t>
            </a:r>
            <a:r>
              <a:rPr lang="en-GB" b="0" i="0" dirty="0">
                <a:solidFill>
                  <a:srgbClr val="222222"/>
                </a:solidFill>
                <a:effectLst/>
              </a:rPr>
              <a:t> 1), 24.</a:t>
            </a:r>
          </a:p>
          <a:p>
            <a:r>
              <a:rPr lang="en-GB" b="0" i="0" dirty="0" err="1">
                <a:solidFill>
                  <a:srgbClr val="222222"/>
                </a:solidFill>
                <a:effectLst/>
              </a:rPr>
              <a:t>Zachariadou</a:t>
            </a:r>
            <a:r>
              <a:rPr lang="en-GB" b="0" i="0" dirty="0">
                <a:solidFill>
                  <a:srgbClr val="222222"/>
                </a:solidFill>
                <a:effectLst/>
              </a:rPr>
              <a:t>, T., </a:t>
            </a:r>
            <a:r>
              <a:rPr lang="en-GB" b="0" i="0" dirty="0" err="1">
                <a:solidFill>
                  <a:srgbClr val="222222"/>
                </a:solidFill>
                <a:effectLst/>
              </a:rPr>
              <a:t>Zannetos</a:t>
            </a:r>
            <a:r>
              <a:rPr lang="en-GB" b="0" i="0" dirty="0">
                <a:solidFill>
                  <a:srgbClr val="222222"/>
                </a:solidFill>
                <a:effectLst/>
              </a:rPr>
              <a:t>, S., &amp; </a:t>
            </a:r>
            <a:r>
              <a:rPr lang="en-GB" b="0" i="0" dirty="0" err="1">
                <a:solidFill>
                  <a:srgbClr val="222222"/>
                </a:solidFill>
                <a:effectLst/>
              </a:rPr>
              <a:t>Pavlakis</a:t>
            </a:r>
            <a:r>
              <a:rPr lang="en-GB" b="0" i="0" dirty="0">
                <a:solidFill>
                  <a:srgbClr val="222222"/>
                </a:solidFill>
                <a:effectLst/>
              </a:rPr>
              <a:t>, A. (2013). Organizational culture in the primary healthcare setting of Cyprus. </a:t>
            </a:r>
            <a:r>
              <a:rPr lang="en-GB" b="0" i="1" dirty="0">
                <a:solidFill>
                  <a:srgbClr val="222222"/>
                </a:solidFill>
                <a:effectLst/>
              </a:rPr>
              <a:t>BMC health services research</a:t>
            </a:r>
            <a:r>
              <a:rPr lang="en-GB" b="0" i="0" dirty="0">
                <a:solidFill>
                  <a:srgbClr val="222222"/>
                </a:solidFill>
                <a:effectLst/>
              </a:rPr>
              <a:t>, </a:t>
            </a:r>
            <a:r>
              <a:rPr lang="en-GB" b="0" i="1" dirty="0">
                <a:solidFill>
                  <a:srgbClr val="222222"/>
                </a:solidFill>
                <a:effectLst/>
              </a:rPr>
              <a:t>13</a:t>
            </a:r>
            <a:r>
              <a:rPr lang="en-GB" b="0" i="0" dirty="0">
                <a:solidFill>
                  <a:srgbClr val="222222"/>
                </a:solidFill>
                <a:effectLst/>
              </a:rPr>
              <a:t>, 1-8.</a:t>
            </a:r>
            <a:endParaRPr lang="en-GB" dirty="0">
              <a:solidFill>
                <a:srgbClr val="222222"/>
              </a:solidFill>
            </a:endParaRPr>
          </a:p>
          <a:p>
            <a:r>
              <a:rPr lang="en-GB" b="0" i="0" dirty="0" err="1">
                <a:solidFill>
                  <a:srgbClr val="222222"/>
                </a:solidFill>
                <a:effectLst/>
              </a:rPr>
              <a:t>Theodorou</a:t>
            </a:r>
            <a:r>
              <a:rPr lang="en-GB" b="0" i="0" dirty="0">
                <a:solidFill>
                  <a:srgbClr val="222222"/>
                </a:solidFill>
                <a:effectLst/>
              </a:rPr>
              <a:t>, M., Charalambous, C., </a:t>
            </a:r>
            <a:r>
              <a:rPr lang="en-GB" b="0" i="0" dirty="0" err="1">
                <a:solidFill>
                  <a:srgbClr val="222222"/>
                </a:solidFill>
                <a:effectLst/>
              </a:rPr>
              <a:t>Petrou</a:t>
            </a:r>
            <a:r>
              <a:rPr lang="en-GB" b="0" i="0" dirty="0">
                <a:solidFill>
                  <a:srgbClr val="222222"/>
                </a:solidFill>
                <a:effectLst/>
              </a:rPr>
              <a:t>, C., </a:t>
            </a:r>
            <a:r>
              <a:rPr lang="en-GB" b="0" i="0" dirty="0" err="1">
                <a:solidFill>
                  <a:srgbClr val="222222"/>
                </a:solidFill>
                <a:effectLst/>
              </a:rPr>
              <a:t>Cylus</a:t>
            </a:r>
            <a:r>
              <a:rPr lang="en-GB" b="0" i="0" dirty="0">
                <a:solidFill>
                  <a:srgbClr val="222222"/>
                </a:solidFill>
                <a:effectLst/>
              </a:rPr>
              <a:t>, J., &amp; World Health Organization. (2012). Cyprus: health system review. </a:t>
            </a:r>
          </a:p>
          <a:p>
            <a:r>
              <a:rPr lang="en-GB" b="0" i="0" dirty="0" err="1">
                <a:solidFill>
                  <a:srgbClr val="222222"/>
                </a:solidFill>
                <a:effectLst/>
              </a:rPr>
              <a:t>Lebano</a:t>
            </a:r>
            <a:r>
              <a:rPr lang="en-GB" b="0" i="0" dirty="0">
                <a:solidFill>
                  <a:srgbClr val="222222"/>
                </a:solidFill>
                <a:effectLst/>
              </a:rPr>
              <a:t>, A., Hamed, S., Bradby, H., Gil-</a:t>
            </a:r>
            <a:r>
              <a:rPr lang="en-GB" b="0" i="0" dirty="0" err="1">
                <a:solidFill>
                  <a:srgbClr val="222222"/>
                </a:solidFill>
                <a:effectLst/>
              </a:rPr>
              <a:t>Salmerón</a:t>
            </a:r>
            <a:r>
              <a:rPr lang="en-GB" b="0" i="0" dirty="0">
                <a:solidFill>
                  <a:srgbClr val="222222"/>
                </a:solidFill>
                <a:effectLst/>
              </a:rPr>
              <a:t>, A., </a:t>
            </a:r>
            <a:r>
              <a:rPr lang="en-GB" b="0" i="0" dirty="0" err="1">
                <a:solidFill>
                  <a:srgbClr val="222222"/>
                </a:solidFill>
                <a:effectLst/>
              </a:rPr>
              <a:t>Durá-Ferrandis</a:t>
            </a:r>
            <a:r>
              <a:rPr lang="en-GB" b="0" i="0" dirty="0">
                <a:solidFill>
                  <a:srgbClr val="222222"/>
                </a:solidFill>
                <a:effectLst/>
              </a:rPr>
              <a:t>, E., </a:t>
            </a:r>
            <a:r>
              <a:rPr lang="en-GB" b="0" i="0" dirty="0" err="1">
                <a:solidFill>
                  <a:srgbClr val="222222"/>
                </a:solidFill>
                <a:effectLst/>
              </a:rPr>
              <a:t>Garcés</a:t>
            </a:r>
            <a:r>
              <a:rPr lang="en-GB" b="0" i="0" dirty="0">
                <a:solidFill>
                  <a:srgbClr val="222222"/>
                </a:solidFill>
                <a:effectLst/>
              </a:rPr>
              <a:t>-Ferrer, J., ... &amp; Linos, A. (2020). Migrants’ and refugees’ health status and healthcare in Europe: a scoping literature review. </a:t>
            </a:r>
            <a:r>
              <a:rPr lang="en-GB" b="0" i="1" dirty="0">
                <a:solidFill>
                  <a:srgbClr val="222222"/>
                </a:solidFill>
                <a:effectLst/>
              </a:rPr>
              <a:t>BMC public health</a:t>
            </a:r>
            <a:r>
              <a:rPr lang="en-GB" b="0" i="0" dirty="0">
                <a:solidFill>
                  <a:srgbClr val="222222"/>
                </a:solidFill>
                <a:effectLst/>
              </a:rPr>
              <a:t>, </a:t>
            </a:r>
            <a:r>
              <a:rPr lang="en-GB" b="0" i="1" dirty="0">
                <a:solidFill>
                  <a:srgbClr val="222222"/>
                </a:solidFill>
                <a:effectLst/>
              </a:rPr>
              <a:t>20</a:t>
            </a:r>
            <a:r>
              <a:rPr lang="en-GB" b="0" i="0" dirty="0">
                <a:solidFill>
                  <a:srgbClr val="222222"/>
                </a:solidFill>
                <a:effectLst/>
              </a:rPr>
              <a:t>, 1-22.</a:t>
            </a:r>
          </a:p>
          <a:p>
            <a:r>
              <a:rPr lang="en-GB" b="0" i="0" dirty="0" err="1">
                <a:solidFill>
                  <a:srgbClr val="222222"/>
                </a:solidFill>
                <a:effectLst/>
              </a:rPr>
              <a:t>Panagiotopoulos</a:t>
            </a:r>
            <a:r>
              <a:rPr lang="en-GB" b="0" i="0" dirty="0">
                <a:solidFill>
                  <a:srgbClr val="222222"/>
                </a:solidFill>
                <a:effectLst/>
              </a:rPr>
              <a:t>, C., Apostolou, M., &amp; </a:t>
            </a:r>
            <a:r>
              <a:rPr lang="en-GB" b="0" i="0" dirty="0" err="1">
                <a:solidFill>
                  <a:srgbClr val="222222"/>
                </a:solidFill>
                <a:effectLst/>
              </a:rPr>
              <a:t>Zachariades</a:t>
            </a:r>
            <a:r>
              <a:rPr lang="en-GB" b="0" i="0" dirty="0">
                <a:solidFill>
                  <a:srgbClr val="222222"/>
                </a:solidFill>
                <a:effectLst/>
              </a:rPr>
              <a:t>, A. (2020). Assessing migrants’ satisfaction from health care services in Cyprus: a nationwide study. </a:t>
            </a:r>
            <a:r>
              <a:rPr lang="en-GB" b="0" i="1" dirty="0">
                <a:solidFill>
                  <a:srgbClr val="222222"/>
                </a:solidFill>
                <a:effectLst/>
              </a:rPr>
              <a:t>International Journal of Migration, Health and Social Care</a:t>
            </a:r>
            <a:r>
              <a:rPr lang="en-GB" b="0" i="0" dirty="0">
                <a:solidFill>
                  <a:srgbClr val="222222"/>
                </a:solidFill>
                <a:effectLst/>
              </a:rPr>
              <a:t>, </a:t>
            </a:r>
            <a:r>
              <a:rPr lang="en-GB" b="0" i="1" dirty="0">
                <a:solidFill>
                  <a:srgbClr val="222222"/>
                </a:solidFill>
                <a:effectLst/>
              </a:rPr>
              <a:t>16</a:t>
            </a:r>
            <a:r>
              <a:rPr lang="en-GB" b="0" i="0" dirty="0">
                <a:solidFill>
                  <a:srgbClr val="222222"/>
                </a:solidFill>
                <a:effectLst/>
              </a:rPr>
              <a:t>(1), 108-118.</a:t>
            </a:r>
          </a:p>
          <a:p>
            <a:r>
              <a:rPr lang="en-GB" b="0" i="0" dirty="0" err="1">
                <a:solidFill>
                  <a:srgbClr val="222222"/>
                </a:solidFill>
                <a:effectLst/>
              </a:rPr>
              <a:t>Koutsampelas</a:t>
            </a:r>
            <a:r>
              <a:rPr lang="en-GB" b="0" i="0" dirty="0">
                <a:solidFill>
                  <a:srgbClr val="222222"/>
                </a:solidFill>
                <a:effectLst/>
              </a:rPr>
              <a:t>, C., </a:t>
            </a:r>
            <a:r>
              <a:rPr lang="en-GB" b="0" i="0" dirty="0" err="1">
                <a:solidFill>
                  <a:srgbClr val="222222"/>
                </a:solidFill>
                <a:effectLst/>
              </a:rPr>
              <a:t>Theodorou</a:t>
            </a:r>
            <a:r>
              <a:rPr lang="en-GB" b="0" i="0" dirty="0">
                <a:solidFill>
                  <a:srgbClr val="222222"/>
                </a:solidFill>
                <a:effectLst/>
              </a:rPr>
              <a:t>, M., &amp; </a:t>
            </a:r>
            <a:r>
              <a:rPr lang="en-GB" b="0" i="0" dirty="0" err="1">
                <a:solidFill>
                  <a:srgbClr val="222222"/>
                </a:solidFill>
                <a:effectLst/>
              </a:rPr>
              <a:t>Kantaris</a:t>
            </a:r>
            <a:r>
              <a:rPr lang="en-GB" b="0" i="0" dirty="0">
                <a:solidFill>
                  <a:srgbClr val="222222"/>
                </a:solidFill>
                <a:effectLst/>
              </a:rPr>
              <a:t>, M. (2020). Inequalities in healthcare provision to third country nationals in Cyprus and the prospect of a promising health reform. </a:t>
            </a:r>
            <a:r>
              <a:rPr lang="en-GB" b="0" i="1" dirty="0">
                <a:solidFill>
                  <a:srgbClr val="222222"/>
                </a:solidFill>
                <a:effectLst/>
              </a:rPr>
              <a:t>Migration Letters</a:t>
            </a:r>
            <a:r>
              <a:rPr lang="en-GB" b="0" i="0" dirty="0">
                <a:solidFill>
                  <a:srgbClr val="222222"/>
                </a:solidFill>
                <a:effectLst/>
              </a:rPr>
              <a:t>, </a:t>
            </a:r>
            <a:r>
              <a:rPr lang="en-GB" b="0" i="1" dirty="0">
                <a:solidFill>
                  <a:srgbClr val="222222"/>
                </a:solidFill>
                <a:effectLst/>
              </a:rPr>
              <a:t>17</a:t>
            </a:r>
            <a:r>
              <a:rPr lang="en-GB" b="0" i="0" dirty="0">
                <a:solidFill>
                  <a:srgbClr val="222222"/>
                </a:solidFill>
                <a:effectLst/>
              </a:rPr>
              <a:t>(1), 155-163.</a:t>
            </a:r>
            <a:endParaRPr lang="LID4096" dirty="0"/>
          </a:p>
        </p:txBody>
      </p:sp>
    </p:spTree>
    <p:extLst>
      <p:ext uri="{BB962C8B-B14F-4D97-AF65-F5344CB8AC3E}">
        <p14:creationId xmlns:p14="http://schemas.microsoft.com/office/powerpoint/2010/main" val="20005820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48C41-815A-2B45-46EA-A7E3B474DC8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B1FD53CC-0F5D-69DF-B236-994CC630BF6A}"/>
              </a:ext>
            </a:extLst>
          </p:cNvPr>
          <p:cNvSpPr>
            <a:spLocks noGrp="1"/>
          </p:cNvSpPr>
          <p:nvPr>
            <p:ph type="title"/>
          </p:nvPr>
        </p:nvSpPr>
        <p:spPr/>
        <p:txBody>
          <a:bodyPr/>
          <a:lstStyle/>
          <a:p>
            <a:r>
              <a:rPr lang="it-IT" sz="2800" dirty="0" err="1">
                <a:solidFill>
                  <a:srgbClr val="C01E24"/>
                </a:solidFill>
              </a:rPr>
              <a:t>References</a:t>
            </a:r>
            <a:r>
              <a:rPr lang="it-IT" dirty="0">
                <a:solidFill>
                  <a:srgbClr val="C01E24"/>
                </a:solidFill>
              </a:rPr>
              <a:t> and</a:t>
            </a:r>
            <a:r>
              <a:rPr lang="it-IT" sz="2800" dirty="0">
                <a:solidFill>
                  <a:srgbClr val="C01E24"/>
                </a:solidFill>
              </a:rPr>
              <a:t> F</a:t>
            </a:r>
            <a:r>
              <a:rPr lang="hr-HR" sz="2800" dirty="0">
                <a:solidFill>
                  <a:srgbClr val="C01E24"/>
                </a:solidFill>
              </a:rPr>
              <a:t>urther </a:t>
            </a:r>
            <a:r>
              <a:rPr lang="en-GB" sz="2800" dirty="0">
                <a:solidFill>
                  <a:srgbClr val="C01E24"/>
                </a:solidFill>
              </a:rPr>
              <a:t>R</a:t>
            </a:r>
            <a:r>
              <a:rPr lang="hr-HR" sz="2800" dirty="0">
                <a:solidFill>
                  <a:srgbClr val="C01E24"/>
                </a:solidFill>
              </a:rPr>
              <a:t>eading</a:t>
            </a:r>
            <a:r>
              <a:rPr lang="en-GB" sz="2800" dirty="0">
                <a:solidFill>
                  <a:srgbClr val="C01E24"/>
                </a:solidFill>
              </a:rPr>
              <a:t>s in </a:t>
            </a:r>
            <a:r>
              <a:rPr lang="en-GB" dirty="0">
                <a:solidFill>
                  <a:srgbClr val="C01E24"/>
                </a:solidFill>
              </a:rPr>
              <a:t>French</a:t>
            </a:r>
            <a:endParaRPr lang="el-GR" dirty="0"/>
          </a:p>
        </p:txBody>
      </p:sp>
      <p:sp>
        <p:nvSpPr>
          <p:cNvPr id="6" name="Textplatzhalter 5">
            <a:extLst>
              <a:ext uri="{FF2B5EF4-FFF2-40B4-BE49-F238E27FC236}">
                <a16:creationId xmlns:a16="http://schemas.microsoft.com/office/drawing/2014/main" id="{BF4D4E30-54CE-552B-BF63-2C21657DF2AB}"/>
              </a:ext>
            </a:extLst>
          </p:cNvPr>
          <p:cNvSpPr>
            <a:spLocks noGrp="1"/>
          </p:cNvSpPr>
          <p:nvPr>
            <p:ph idx="1"/>
          </p:nvPr>
        </p:nvSpPr>
        <p:spPr>
          <a:xfrm>
            <a:off x="557999" y="1799999"/>
            <a:ext cx="10676058" cy="4865977"/>
          </a:xfrm>
        </p:spPr>
        <p:txBody>
          <a:bodyPr>
            <a:normAutofit/>
          </a:bodyPr>
          <a:lstStyle/>
          <a:p>
            <a:pPr marL="0" indent="0">
              <a:buNone/>
            </a:pPr>
            <a:r>
              <a:rPr lang="de-DE" sz="2000" dirty="0">
                <a:effectLst/>
                <a:ea typeface="Calibri" panose="020F0502020204030204" pitchFamily="34" charset="0"/>
              </a:rPr>
              <a:t>The </a:t>
            </a:r>
            <a:r>
              <a:rPr lang="de-DE" sz="2000" dirty="0" err="1">
                <a:effectLst/>
                <a:ea typeface="Calibri" panose="020F0502020204030204" pitchFamily="34" charset="0"/>
              </a:rPr>
              <a:t>following</a:t>
            </a:r>
            <a:r>
              <a:rPr lang="de-DE" sz="2000" dirty="0">
                <a:effectLst/>
                <a:ea typeface="Calibri" panose="020F0502020204030204" pitchFamily="34" charset="0"/>
              </a:rPr>
              <a:t> </a:t>
            </a:r>
            <a:r>
              <a:rPr lang="de-DE" sz="2000" dirty="0" err="1">
                <a:effectLst/>
                <a:ea typeface="Calibri" panose="020F0502020204030204" pitchFamily="34" charset="0"/>
              </a:rPr>
              <a:t>sources</a:t>
            </a:r>
            <a:r>
              <a:rPr lang="de-DE" sz="2000" dirty="0">
                <a:effectLst/>
                <a:ea typeface="Calibri" panose="020F0502020204030204" pitchFamily="34" charset="0"/>
              </a:rPr>
              <a:t> </a:t>
            </a:r>
            <a:r>
              <a:rPr lang="de-DE" sz="2000" dirty="0" err="1">
                <a:effectLst/>
                <a:ea typeface="Calibri" panose="020F0502020204030204" pitchFamily="34" charset="0"/>
              </a:rPr>
              <a:t>were</a:t>
            </a:r>
            <a:r>
              <a:rPr lang="de-DE" sz="2000" dirty="0">
                <a:effectLst/>
                <a:ea typeface="Calibri" panose="020F0502020204030204" pitchFamily="34" charset="0"/>
              </a:rPr>
              <a:t> </a:t>
            </a:r>
            <a:r>
              <a:rPr lang="de-DE" sz="2000" dirty="0" err="1">
                <a:effectLst/>
                <a:ea typeface="Calibri" panose="020F0502020204030204" pitchFamily="34" charset="0"/>
              </a:rPr>
              <a:t>used</a:t>
            </a:r>
            <a:r>
              <a:rPr lang="de-DE" sz="2000" dirty="0">
                <a:effectLst/>
                <a:ea typeface="Calibri" panose="020F0502020204030204" pitchFamily="34" charset="0"/>
              </a:rPr>
              <a:t> for </a:t>
            </a:r>
            <a:r>
              <a:rPr lang="de-DE" sz="2000" dirty="0" err="1">
                <a:effectLst/>
                <a:ea typeface="Calibri" panose="020F0502020204030204" pitchFamily="34" charset="0"/>
              </a:rPr>
              <a:t>the</a:t>
            </a:r>
            <a:r>
              <a:rPr lang="de-DE" sz="2000" dirty="0">
                <a:effectLst/>
                <a:ea typeface="Calibri" panose="020F0502020204030204" pitchFamily="34" charset="0"/>
              </a:rPr>
              <a:t> French </a:t>
            </a:r>
            <a:r>
              <a:rPr lang="de-DE" sz="2000" dirty="0" err="1">
                <a:effectLst/>
                <a:ea typeface="Calibri" panose="020F0502020204030204" pitchFamily="34" charset="0"/>
              </a:rPr>
              <a:t>content</a:t>
            </a:r>
            <a:r>
              <a:rPr lang="de-DE" sz="2000" dirty="0">
                <a:effectLst/>
                <a:ea typeface="Calibri" panose="020F0502020204030204" pitchFamily="34" charset="0"/>
              </a:rPr>
              <a:t>:</a:t>
            </a:r>
          </a:p>
          <a:p>
            <a:r>
              <a:rPr lang="fr-FR" sz="2000" dirty="0">
                <a:hlinkClick r:id="rId3"/>
              </a:rPr>
              <a:t>https://www.cleiss.fr/particuliers/venir/soins/ue/systeme-de-sante-en-france.html</a:t>
            </a:r>
            <a:endParaRPr lang="fr-FR" sz="2000" dirty="0"/>
          </a:p>
          <a:p>
            <a:r>
              <a:rPr lang="fr-FR" sz="2000" dirty="0">
                <a:hlinkClick r:id="rId4"/>
              </a:rPr>
              <a:t>https://www.cleiss.fr/particuliers/venir/soins/ue/systeme-de-sante-en-france.html#organisation</a:t>
            </a:r>
            <a:r>
              <a:rPr lang="fr-FR" sz="2000" dirty="0"/>
              <a:t>  </a:t>
            </a:r>
          </a:p>
          <a:p>
            <a:r>
              <a:rPr lang="fr-FR" sz="2000" dirty="0">
                <a:hlinkClick r:id="rId5"/>
              </a:rPr>
              <a:t>https://www.gisti.org/IMG/pdf/droit-a-la-sante-guide-romldh.pdf</a:t>
            </a:r>
            <a:r>
              <a:rPr lang="fr-FR" sz="2000" dirty="0"/>
              <a:t> </a:t>
            </a:r>
          </a:p>
          <a:p>
            <a:r>
              <a:rPr lang="de-DE" sz="2000" dirty="0" err="1">
                <a:effectLst/>
                <a:ea typeface="Calibri" panose="020F0502020204030204" pitchFamily="34" charset="0"/>
              </a:rPr>
              <a:t>Ministère</a:t>
            </a:r>
            <a:r>
              <a:rPr lang="de-DE" sz="2000" dirty="0">
                <a:effectLst/>
                <a:ea typeface="Calibri" panose="020F0502020204030204" pitchFamily="34" charset="0"/>
              </a:rPr>
              <a:t> de la Santé = </a:t>
            </a:r>
            <a:r>
              <a:rPr lang="de-DE" sz="2000" u="sng" dirty="0">
                <a:solidFill>
                  <a:srgbClr val="0000FF"/>
                </a:solidFill>
                <a:effectLst/>
                <a:ea typeface="Calibri" panose="020F0502020204030204" pitchFamily="34" charset="0"/>
                <a:hlinkClick r:id="rId6"/>
              </a:rPr>
              <a:t>https://sante.gouv.fr</a:t>
            </a:r>
            <a:r>
              <a:rPr lang="de-DE" sz="2000" dirty="0">
                <a:effectLst/>
                <a:ea typeface="Calibri" panose="020F0502020204030204" pitchFamily="34" charset="0"/>
              </a:rPr>
              <a:t> </a:t>
            </a:r>
          </a:p>
          <a:p>
            <a:r>
              <a:rPr lang="de-DE" sz="2000" dirty="0">
                <a:effectLst/>
                <a:ea typeface="Calibri" panose="020F0502020204030204" pitchFamily="34" charset="0"/>
              </a:rPr>
              <a:t>Santé </a:t>
            </a:r>
            <a:r>
              <a:rPr lang="de-DE" sz="2000" dirty="0" err="1">
                <a:effectLst/>
                <a:ea typeface="Calibri" panose="020F0502020204030204" pitchFamily="34" charset="0"/>
              </a:rPr>
              <a:t>publique</a:t>
            </a:r>
            <a:r>
              <a:rPr lang="de-DE" sz="2000" dirty="0">
                <a:effectLst/>
                <a:ea typeface="Calibri" panose="020F0502020204030204" pitchFamily="34" charset="0"/>
              </a:rPr>
              <a:t> France = </a:t>
            </a:r>
            <a:r>
              <a:rPr lang="de-DE" sz="2000" u="sng" dirty="0">
                <a:solidFill>
                  <a:srgbClr val="0000FF"/>
                </a:solidFill>
                <a:effectLst/>
                <a:ea typeface="Calibri" panose="020F0502020204030204" pitchFamily="34" charset="0"/>
                <a:hlinkClick r:id="rId7"/>
              </a:rPr>
              <a:t>https://santepubliquefrance.fr</a:t>
            </a:r>
            <a:endParaRPr lang="de-DE" sz="2000" dirty="0">
              <a:effectLst/>
              <a:ea typeface="Calibri" panose="020F0502020204030204" pitchFamily="34" charset="0"/>
            </a:endParaRPr>
          </a:p>
          <a:p>
            <a:r>
              <a:rPr lang="de-DE" sz="2000" dirty="0">
                <a:effectLst/>
                <a:ea typeface="Calibri" panose="020F0502020204030204" pitchFamily="34" charset="0"/>
              </a:rPr>
              <a:t>ARS Agence </a:t>
            </a:r>
            <a:r>
              <a:rPr lang="de-DE" sz="2000" dirty="0" err="1">
                <a:effectLst/>
                <a:ea typeface="Calibri" panose="020F0502020204030204" pitchFamily="34" charset="0"/>
              </a:rPr>
              <a:t>Régionale</a:t>
            </a:r>
            <a:r>
              <a:rPr lang="de-DE" sz="2000" dirty="0">
                <a:effectLst/>
                <a:ea typeface="Calibri" panose="020F0502020204030204" pitchFamily="34" charset="0"/>
              </a:rPr>
              <a:t> de Santé = </a:t>
            </a:r>
            <a:r>
              <a:rPr lang="de-DE" sz="2000" u="sng" dirty="0">
                <a:solidFill>
                  <a:srgbClr val="0000FF"/>
                </a:solidFill>
                <a:effectLst/>
                <a:ea typeface="Calibri" panose="020F0502020204030204" pitchFamily="34" charset="0"/>
                <a:hlinkClick r:id="rId8"/>
              </a:rPr>
              <a:t>https://www.ars.sante.fr</a:t>
            </a:r>
            <a:endParaRPr lang="de-DE" sz="2000" dirty="0">
              <a:effectLst/>
              <a:ea typeface="Calibri" panose="020F0502020204030204" pitchFamily="34" charset="0"/>
            </a:endParaRPr>
          </a:p>
          <a:p>
            <a:r>
              <a:rPr lang="de-DE" sz="2000" dirty="0">
                <a:effectLst/>
                <a:ea typeface="Calibri" panose="020F0502020204030204" pitchFamily="34" charset="0"/>
              </a:rPr>
              <a:t>Ameli = </a:t>
            </a:r>
            <a:r>
              <a:rPr lang="de-DE" sz="2000" u="sng" dirty="0">
                <a:solidFill>
                  <a:srgbClr val="0000FF"/>
                </a:solidFill>
                <a:effectLst/>
                <a:ea typeface="Calibri" panose="020F0502020204030204" pitchFamily="34" charset="0"/>
                <a:hlinkClick r:id="rId9"/>
              </a:rPr>
              <a:t>https://www.ameli.fr</a:t>
            </a:r>
            <a:endParaRPr lang="de-DE" sz="2000" dirty="0">
              <a:effectLst/>
              <a:ea typeface="Calibri" panose="020F0502020204030204" pitchFamily="34" charset="0"/>
            </a:endParaRPr>
          </a:p>
          <a:p>
            <a:endParaRPr lang="de-DE" dirty="0"/>
          </a:p>
        </p:txBody>
      </p:sp>
    </p:spTree>
    <p:extLst>
      <p:ext uri="{BB962C8B-B14F-4D97-AF65-F5344CB8AC3E}">
        <p14:creationId xmlns:p14="http://schemas.microsoft.com/office/powerpoint/2010/main" val="36838555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 name="Freeform: Shape 28">
            <a:extLst>
              <a:ext uri="{FF2B5EF4-FFF2-40B4-BE49-F238E27FC236}">
                <a16:creationId xmlns:a16="http://schemas.microsoft.com/office/drawing/2014/main" id="{DCFD1A13-2B88-47B7-AAE9-AD6F3296EE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0">
            <a:extLst>
              <a:ext uri="{FF2B5EF4-FFF2-40B4-BE49-F238E27FC236}">
                <a16:creationId xmlns:a16="http://schemas.microsoft.com/office/drawing/2014/main" id="{F5CE4102-C93A-420A-98A7-5A7DD0C5C5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29768" y="3471531"/>
            <a:ext cx="2323213" cy="2323213"/>
          </a:xfrm>
          <a:prstGeom prst="rect">
            <a:avLst/>
          </a:prstGeom>
        </p:spPr>
      </p:pic>
      <p:pic>
        <p:nvPicPr>
          <p:cNvPr id="20" name="Picture 5">
            <a:extLst>
              <a:ext uri="{FF2B5EF4-FFF2-40B4-BE49-F238E27FC236}">
                <a16:creationId xmlns:a16="http://schemas.microsoft.com/office/drawing/2014/main" id="{2B4EC7FF-7919-4EE7-8992-C34F2E54819D}"/>
              </a:ext>
            </a:extLst>
          </p:cNvPr>
          <p:cNvPicPr>
            <a:picLocks noChangeAspect="1"/>
          </p:cNvPicPr>
          <p:nvPr/>
        </p:nvPicPr>
        <p:blipFill>
          <a:blip r:embed="rId3"/>
          <a:stretch>
            <a:fillRect/>
          </a:stretch>
        </p:blipFill>
        <p:spPr>
          <a:xfrm>
            <a:off x="7476818" y="1708146"/>
            <a:ext cx="3265071" cy="3265071"/>
          </a:xfrm>
          <a:prstGeom prst="rect">
            <a:avLst/>
          </a:prstGeom>
          <a:solidFill>
            <a:srgbClr val="203864"/>
          </a:solidFill>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40474" y="2922021"/>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lgn="l">
              <a:spcAft>
                <a:spcPts val="600"/>
              </a:spcAft>
            </a:pPr>
            <a:r>
              <a:rPr lang="en-US" sz="2800" dirty="0">
                <a:solidFill>
                  <a:srgbClr val="C01E24"/>
                </a:solidFill>
                <a:latin typeface="+mj-lt"/>
              </a:rPr>
              <a:t>Congratulations!</a:t>
            </a:r>
            <a:br>
              <a:rPr lang="en-US" sz="2800" dirty="0">
                <a:solidFill>
                  <a:srgbClr val="C01E24"/>
                </a:solidFill>
                <a:latin typeface="+mj-lt"/>
              </a:rPr>
            </a:br>
            <a:r>
              <a:rPr lang="en-US" sz="2800" dirty="0">
                <a:solidFill>
                  <a:srgbClr val="C01E24"/>
                </a:solidFill>
                <a:latin typeface="+mj-lt"/>
              </a:rPr>
              <a:t>You have </a:t>
            </a:r>
            <a:r>
              <a:rPr lang="en-US" sz="2800">
                <a:solidFill>
                  <a:srgbClr val="C01E24"/>
                </a:solidFill>
                <a:latin typeface="+mj-lt"/>
              </a:rPr>
              <a:t>completed the </a:t>
            </a:r>
            <a:r>
              <a:rPr lang="en-GB" sz="2800">
                <a:solidFill>
                  <a:srgbClr val="C01E24"/>
                </a:solidFill>
                <a:latin typeface="+mj-lt"/>
              </a:rPr>
              <a:t>teaching </a:t>
            </a:r>
            <a:r>
              <a:rPr lang="en-GB" sz="2800" dirty="0">
                <a:solidFill>
                  <a:srgbClr val="C01E24"/>
                </a:solidFill>
                <a:latin typeface="+mj-lt"/>
              </a:rPr>
              <a:t>session of this </a:t>
            </a:r>
            <a:r>
              <a:rPr lang="en-US" sz="2800" dirty="0">
                <a:solidFill>
                  <a:srgbClr val="C01E24"/>
                </a:solidFill>
                <a:latin typeface="+mj-lt"/>
              </a:rPr>
              <a:t>module!</a:t>
            </a:r>
          </a:p>
        </p:txBody>
      </p:sp>
      <p:sp>
        <p:nvSpPr>
          <p:cNvPr id="11" name="Ορθογώνιο 10">
            <a:extLst>
              <a:ext uri="{FF2B5EF4-FFF2-40B4-BE49-F238E27FC236}">
                <a16:creationId xmlns:a16="http://schemas.microsoft.com/office/drawing/2014/main" id="{252D5588-9D47-4372-A592-FC5F71ED3798}"/>
              </a:ext>
            </a:extLst>
          </p:cNvPr>
          <p:cNvSpPr/>
          <p:nvPr/>
        </p:nvSpPr>
        <p:spPr>
          <a:xfrm>
            <a:off x="6079935" y="6223967"/>
            <a:ext cx="6056286" cy="632422"/>
          </a:xfrm>
          <a:prstGeom prst="rect">
            <a:avLst/>
          </a:prstGeom>
        </p:spPr>
        <p:txBody>
          <a:bodyPr vert="horz" lIns="91440" tIns="45720" rIns="91440" bIns="45720" rtlCol="0" anchor="ctr">
            <a:normAutofit/>
          </a:bodyPr>
          <a:lstStyle/>
          <a:p>
            <a:pPr algn="r">
              <a:lnSpc>
                <a:spcPct val="90000"/>
              </a:lnSpc>
              <a:spcAft>
                <a:spcPts val="600"/>
              </a:spcAft>
            </a:pPr>
            <a:r>
              <a:rPr lang="en-US" sz="1000" b="0" i="0" dirty="0">
                <a:solidFill>
                  <a:schemeClr val="accent5">
                    <a:lumMod val="20000"/>
                    <a:lumOff val="80000"/>
                  </a:schemeClr>
                </a:solidFill>
                <a:effectLst/>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00" dirty="0">
              <a:solidFill>
                <a:schemeClr val="accent5">
                  <a:lumMod val="20000"/>
                  <a:lumOff val="80000"/>
                </a:schemeClr>
              </a:solidFill>
              <a:latin typeface="+mj-lt"/>
            </a:endParaRPr>
          </a:p>
        </p:txBody>
      </p:sp>
      <p:pic>
        <p:nvPicPr>
          <p:cNvPr id="2" name="Εικόνα 1"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25F65A2C-3150-4B5A-D0EF-1CEBF92DC4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47" y="934357"/>
            <a:ext cx="5598661" cy="1438154"/>
          </a:xfrm>
          <a:prstGeom prst="rect">
            <a:avLst/>
          </a:prstGeom>
        </p:spPr>
      </p:pic>
      <p:pic>
        <p:nvPicPr>
          <p:cNvPr id="3" name="Picture 9" descr="Blue text on a black background&#10;&#10;Description automatically generated">
            <a:extLst>
              <a:ext uri="{FF2B5EF4-FFF2-40B4-BE49-F238E27FC236}">
                <a16:creationId xmlns:a16="http://schemas.microsoft.com/office/drawing/2014/main" id="{13307A08-6B3F-047A-00A3-80131A98A4D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19157996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edizinisch, Die Gesundheit, Arzt">
            <a:extLst>
              <a:ext uri="{FF2B5EF4-FFF2-40B4-BE49-F238E27FC236}">
                <a16:creationId xmlns:a16="http://schemas.microsoft.com/office/drawing/2014/main" id="{C8605396-06DB-5F85-1C13-312770913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04905" y="2002783"/>
            <a:ext cx="5282104" cy="486597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9E68E08D-73F8-1246-EC6C-6AAED720FA80}"/>
              </a:ext>
            </a:extLst>
          </p:cNvPr>
          <p:cNvSpPr>
            <a:spLocks noGrp="1"/>
          </p:cNvSpPr>
          <p:nvPr>
            <p:ph type="title"/>
          </p:nvPr>
        </p:nvSpPr>
        <p:spPr/>
        <p:txBody>
          <a:bodyPr/>
          <a:lstStyle/>
          <a:p>
            <a:r>
              <a:rPr lang="en-US" sz="2800" dirty="0">
                <a:solidFill>
                  <a:srgbClr val="203864"/>
                </a:solidFill>
              </a:rPr>
              <a:t>Training content</a:t>
            </a:r>
            <a:endParaRPr lang="en-GB" dirty="0"/>
          </a:p>
        </p:txBody>
      </p:sp>
      <p:sp>
        <p:nvSpPr>
          <p:cNvPr id="3" name="Θέση περιεχομένου 2">
            <a:extLst>
              <a:ext uri="{FF2B5EF4-FFF2-40B4-BE49-F238E27FC236}">
                <a16:creationId xmlns:a16="http://schemas.microsoft.com/office/drawing/2014/main" id="{33AA60D3-D4A1-8338-EF15-941A044B8A2C}"/>
              </a:ext>
            </a:extLst>
          </p:cNvPr>
          <p:cNvSpPr>
            <a:spLocks noGrp="1"/>
          </p:cNvSpPr>
          <p:nvPr>
            <p:ph idx="1"/>
          </p:nvPr>
        </p:nvSpPr>
        <p:spPr>
          <a:xfrm>
            <a:off x="557999" y="1799999"/>
            <a:ext cx="7564026" cy="4865977"/>
          </a:xfrm>
        </p:spPr>
        <p:txBody>
          <a:bodyPr>
            <a:normAutofit/>
          </a:bodyPr>
          <a:lstStyle/>
          <a:p>
            <a:pPr marL="457200" indent="-457200">
              <a:buFont typeface="+mj-lt"/>
              <a:buAutoNum type="arabicPeriod"/>
            </a:pPr>
            <a:r>
              <a:rPr lang="en-US" dirty="0"/>
              <a:t>Introduction to healthcare services and respective apps.</a:t>
            </a:r>
          </a:p>
          <a:p>
            <a:pPr marL="457200" indent="-457200">
              <a:buFont typeface="+mj-lt"/>
              <a:buAutoNum type="arabicPeriod"/>
            </a:pPr>
            <a:r>
              <a:rPr lang="en-US" dirty="0"/>
              <a:t>Introduction to main healthcare service areas.</a:t>
            </a:r>
          </a:p>
          <a:p>
            <a:pPr marL="457200" indent="-457200">
              <a:buFont typeface="+mj-lt"/>
              <a:buAutoNum type="arabicPeriod"/>
            </a:pPr>
            <a:r>
              <a:rPr lang="en-US" dirty="0"/>
              <a:t>Identification of public and private healthcare apps and their different ambitions.</a:t>
            </a:r>
          </a:p>
          <a:p>
            <a:pPr marL="457200" indent="-457200">
              <a:buFont typeface="+mj-lt"/>
              <a:buAutoNum type="arabicPeriod"/>
            </a:pPr>
            <a:r>
              <a:rPr lang="en-US" dirty="0"/>
              <a:t>How public and private healthcare services are working.</a:t>
            </a:r>
          </a:p>
          <a:p>
            <a:pPr marL="457200" indent="-457200">
              <a:buFont typeface="+mj-lt"/>
              <a:buAutoNum type="arabicPeriod"/>
            </a:pPr>
            <a:r>
              <a:rPr lang="en-US" dirty="0"/>
              <a:t>What are healthcare services apps?</a:t>
            </a:r>
          </a:p>
          <a:p>
            <a:pPr marL="457200" indent="-457200">
              <a:buFont typeface="+mj-lt"/>
              <a:buAutoNum type="arabicPeriod"/>
            </a:pPr>
            <a:r>
              <a:rPr lang="en-US" dirty="0"/>
              <a:t>How healthcare apps can support the self-management of health – examples.</a:t>
            </a:r>
          </a:p>
          <a:p>
            <a:endParaRPr lang="en-GB" dirty="0"/>
          </a:p>
        </p:txBody>
      </p:sp>
      <p:sp>
        <p:nvSpPr>
          <p:cNvPr id="4" name="Google Shape;160;p5">
            <a:extLst>
              <a:ext uri="{FF2B5EF4-FFF2-40B4-BE49-F238E27FC236}">
                <a16:creationId xmlns:a16="http://schemas.microsoft.com/office/drawing/2014/main" id="{72E2623F-965A-BCFB-C4FD-E0E0A46EA10B}"/>
              </a:ext>
            </a:extLst>
          </p:cNvPr>
          <p:cNvSpPr/>
          <p:nvPr/>
        </p:nvSpPr>
        <p:spPr>
          <a:xfrm>
            <a:off x="-1187947" y="6591759"/>
            <a:ext cx="796526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6" name="Ορθογώνιο 7">
            <a:extLst>
              <a:ext uri="{FF2B5EF4-FFF2-40B4-BE49-F238E27FC236}">
                <a16:creationId xmlns:a16="http://schemas.microsoft.com/office/drawing/2014/main" id="{DA2782B2-F88A-7D83-4E45-42A3C7DDA9A0}"/>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Introduction</a:t>
            </a:r>
            <a:endParaRPr lang="en-US" dirty="0">
              <a:solidFill>
                <a:schemeClr val="bg1"/>
              </a:solidFill>
              <a:latin typeface="+mj-lt"/>
              <a:ea typeface="+mj-ea"/>
              <a:cs typeface="+mj-cs"/>
            </a:endParaRPr>
          </a:p>
        </p:txBody>
      </p:sp>
    </p:spTree>
    <p:extLst>
      <p:ext uri="{BB962C8B-B14F-4D97-AF65-F5344CB8AC3E}">
        <p14:creationId xmlns:p14="http://schemas.microsoft.com/office/powerpoint/2010/main" val="3065163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Overview: What are we going to learn in this training course?        (1)</a:t>
            </a:r>
            <a:endParaRPr sz="2800" dirty="0">
              <a:solidFill>
                <a:srgbClr val="203864"/>
              </a:solidFill>
            </a:endParaRP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 healthcare services?</a:t>
            </a:r>
          </a:p>
          <a:p>
            <a:pPr fontAlgn="base"/>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Why are they important?</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are they </a:t>
            </a:r>
            <a:r>
              <a:rPr lang="en-US" sz="24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organised</a:t>
            </a: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Who is entitled to use them?</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 the benefits for different groups?</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7170" name="Picture 2" descr="Kacheln, Herz, Kurve, Verlauf, Anzeige">
            <a:extLst>
              <a:ext uri="{FF2B5EF4-FFF2-40B4-BE49-F238E27FC236}">
                <a16:creationId xmlns:a16="http://schemas.microsoft.com/office/drawing/2014/main" id="{3FB0F7DD-0EC8-C903-DA7F-44A715A9D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5182" y="1949613"/>
            <a:ext cx="3784600" cy="378460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65D0D0BE-2470-8D68-75AD-2BFE527FEC59}"/>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Introduction</a:t>
            </a:r>
            <a:endParaRPr lang="en-US" dirty="0">
              <a:solidFill>
                <a:schemeClr val="bg1"/>
              </a:solidFill>
              <a:latin typeface="+mj-lt"/>
              <a:ea typeface="+mj-ea"/>
              <a:cs typeface="+mj-cs"/>
            </a:endParaRPr>
          </a:p>
        </p:txBody>
      </p:sp>
    </p:spTree>
    <p:extLst>
      <p:ext uri="{BB962C8B-B14F-4D97-AF65-F5344CB8AC3E}">
        <p14:creationId xmlns:p14="http://schemas.microsoft.com/office/powerpoint/2010/main" val="3243468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dirty="0">
                <a:solidFill>
                  <a:srgbClr val="203864"/>
                </a:solidFill>
              </a:rPr>
              <a:t>Overview: What are we going to learn in this training course?        (2) </a:t>
            </a:r>
            <a:endParaRPr sz="2800" dirty="0">
              <a:solidFill>
                <a:srgbClr val="203864"/>
              </a:solidFill>
            </a:endParaRP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 healthcare services apps?</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which health areas are they used?</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can they support your health management?</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Public and private providers – what makes the difference?</a:t>
            </a:r>
          </a:p>
          <a:p>
            <a:pPr rtl="0" fontAlgn="base">
              <a:spcAft>
                <a:spcPts val="600"/>
              </a:spcAft>
            </a:pPr>
            <a:r>
              <a:rPr lang="en-US"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Examples of healthcare services apps</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pic>
        <p:nvPicPr>
          <p:cNvPr id="1026" name="Picture 2" descr="Kostenlos Person Hält Silber Android Smartphone Stock-Foto">
            <a:extLst>
              <a:ext uri="{FF2B5EF4-FFF2-40B4-BE49-F238E27FC236}">
                <a16:creationId xmlns:a16="http://schemas.microsoft.com/office/drawing/2014/main" id="{DA6C51BA-9DD9-F607-F302-971BE944A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574" y="1989198"/>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5D2908A8-013F-CD29-1668-52286849BB9B}"/>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Introduction</a:t>
            </a:r>
            <a:endParaRPr lang="en-US" dirty="0">
              <a:solidFill>
                <a:schemeClr val="bg1"/>
              </a:solidFill>
              <a:latin typeface="+mj-lt"/>
              <a:ea typeface="+mj-ea"/>
              <a:cs typeface="+mj-cs"/>
            </a:endParaRPr>
          </a:p>
        </p:txBody>
      </p:sp>
    </p:spTree>
    <p:extLst>
      <p:ext uri="{BB962C8B-B14F-4D97-AF65-F5344CB8AC3E}">
        <p14:creationId xmlns:p14="http://schemas.microsoft.com/office/powerpoint/2010/main" val="3128460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mbition abstract concept">
            <a:extLst>
              <a:ext uri="{FF2B5EF4-FFF2-40B4-BE49-F238E27FC236}">
                <a16:creationId xmlns:a16="http://schemas.microsoft.com/office/drawing/2014/main" id="{3FB4438D-8664-D9CA-AD24-B90122ADB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DBBF38-64B0-3E19-7BB0-538A2C1A8E2F}"/>
              </a:ext>
            </a:extLst>
          </p:cNvPr>
          <p:cNvSpPr txBox="1"/>
          <p:nvPr/>
        </p:nvSpPr>
        <p:spPr>
          <a:xfrm>
            <a:off x="5419175" y="6181455"/>
            <a:ext cx="6099586" cy="276999"/>
          </a:xfrm>
          <a:prstGeom prst="rect">
            <a:avLst/>
          </a:prstGeom>
          <a:noFill/>
        </p:spPr>
        <p:txBody>
          <a:bodyPr wrap="square">
            <a:spAutoFit/>
          </a:bodyPr>
          <a:lstStyle/>
          <a:p>
            <a:pPr algn="r"/>
            <a:r>
              <a:rPr lang="en-US" sz="1200" dirty="0">
                <a:hlinkClick r:id="rId4"/>
              </a:rPr>
              <a:t>Designed by </a:t>
            </a:r>
            <a:r>
              <a:rPr lang="en-US" sz="1200" dirty="0" err="1">
                <a:hlinkClick r:id="rId4"/>
              </a:rPr>
              <a:t>Freepik</a:t>
            </a:r>
            <a:endParaRPr lang="el-GR" sz="1200" dirty="0"/>
          </a:p>
        </p:txBody>
      </p:sp>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558000" y="1117381"/>
            <a:ext cx="10515600" cy="893179"/>
          </a:xfrm>
        </p:spPr>
        <p:txBody>
          <a:bodyPr>
            <a:normAutofit/>
          </a:bodyPr>
          <a:lstStyle/>
          <a:p>
            <a:r>
              <a:rPr lang="en-US" altLang="el-GR" sz="2000" dirty="0">
                <a:solidFill>
                  <a:srgbClr val="C01E24"/>
                </a:solidFill>
              </a:rPr>
              <a:t>11.1.2</a:t>
            </a:r>
            <a:r>
              <a:rPr lang="en-US" altLang="el-GR" dirty="0"/>
              <a:t/>
            </a:r>
            <a:br>
              <a:rPr lang="en-US" altLang="el-GR" dirty="0"/>
            </a:br>
            <a:r>
              <a:rPr lang="de-DE" sz="3600" b="1" dirty="0" err="1">
                <a:solidFill>
                  <a:srgbClr val="C00000"/>
                </a:solidFill>
                <a:latin typeface="Calibri"/>
                <a:ea typeface="Calibri"/>
                <a:cs typeface="Calibri"/>
                <a:sym typeface="Calibri"/>
              </a:rPr>
              <a:t>What</a:t>
            </a:r>
            <a:r>
              <a:rPr lang="de-DE" sz="3600" b="1" dirty="0">
                <a:solidFill>
                  <a:srgbClr val="C00000"/>
                </a:solidFill>
                <a:latin typeface="Calibri"/>
                <a:ea typeface="Calibri"/>
                <a:cs typeface="Calibri"/>
                <a:sym typeface="Calibri"/>
              </a:rPr>
              <a:t> </a:t>
            </a:r>
            <a:r>
              <a:rPr lang="de-DE" sz="3600" b="1" dirty="0" err="1">
                <a:solidFill>
                  <a:srgbClr val="C00000"/>
                </a:solidFill>
                <a:latin typeface="Calibri"/>
                <a:ea typeface="Calibri"/>
                <a:cs typeface="Calibri"/>
                <a:sym typeface="Calibri"/>
              </a:rPr>
              <a:t>are</a:t>
            </a:r>
            <a:r>
              <a:rPr lang="de-DE" sz="3600" b="1" dirty="0">
                <a:solidFill>
                  <a:srgbClr val="C00000"/>
                </a:solidFill>
                <a:latin typeface="Calibri"/>
                <a:ea typeface="Calibri"/>
                <a:cs typeface="Calibri"/>
                <a:sym typeface="Calibri"/>
              </a:rPr>
              <a:t> </a:t>
            </a:r>
            <a:r>
              <a:rPr lang="de-DE" sz="3600" b="1" dirty="0" err="1">
                <a:solidFill>
                  <a:srgbClr val="C00000"/>
                </a:solidFill>
                <a:latin typeface="Calibri"/>
                <a:ea typeface="Calibri"/>
                <a:cs typeface="Calibri"/>
                <a:sym typeface="Calibri"/>
              </a:rPr>
              <a:t>healthcare</a:t>
            </a:r>
            <a:r>
              <a:rPr lang="de-DE" sz="3600" b="1" dirty="0">
                <a:solidFill>
                  <a:srgbClr val="C00000"/>
                </a:solidFill>
                <a:latin typeface="Calibri"/>
                <a:ea typeface="Calibri"/>
                <a:cs typeface="Calibri"/>
                <a:sym typeface="Calibri"/>
              </a:rPr>
              <a:t> </a:t>
            </a:r>
            <a:r>
              <a:rPr lang="de-DE" sz="3600" b="1" dirty="0" err="1">
                <a:solidFill>
                  <a:srgbClr val="C00000"/>
                </a:solidFill>
                <a:latin typeface="Calibri"/>
                <a:ea typeface="Calibri"/>
                <a:cs typeface="Calibri"/>
                <a:sym typeface="Calibri"/>
              </a:rPr>
              <a:t>services</a:t>
            </a:r>
            <a:r>
              <a:rPr lang="de-DE" sz="3600" b="1" dirty="0">
                <a:solidFill>
                  <a:srgbClr val="C00000"/>
                </a:solidFill>
                <a:latin typeface="Calibri"/>
                <a:ea typeface="Calibri"/>
                <a:cs typeface="Calibri"/>
                <a:sym typeface="Calibri"/>
              </a:rPr>
              <a:t>?</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Objectives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558001" y="2849843"/>
            <a:ext cx="6210548" cy="3470112"/>
          </a:xfrm>
        </p:spPr>
        <p:txBody>
          <a:bodyPr>
            <a:normAutofit/>
          </a:bodyPr>
          <a:lstStyle/>
          <a:p>
            <a:pPr marL="0" indent="0">
              <a:buNone/>
            </a:pPr>
            <a:r>
              <a:rPr lang="en-US" sz="2400" dirty="0"/>
              <a:t>To understand:</a:t>
            </a:r>
          </a:p>
          <a:p>
            <a:pPr lvl="1"/>
            <a:r>
              <a:rPr lang="en-US" sz="2400" dirty="0"/>
              <a:t>what are healthcare services and why they are important</a:t>
            </a:r>
          </a:p>
          <a:p>
            <a:pPr lvl="1"/>
            <a:r>
              <a:rPr lang="en-US" sz="2400" dirty="0"/>
              <a:t>how are health care services </a:t>
            </a:r>
            <a:r>
              <a:rPr lang="en-US" sz="2400" dirty="0" err="1"/>
              <a:t>organised</a:t>
            </a:r>
            <a:endParaRPr lang="en-US" sz="2400" dirty="0"/>
          </a:p>
          <a:p>
            <a:pPr lvl="1"/>
            <a:r>
              <a:rPr lang="en-US" sz="2400" dirty="0"/>
              <a:t>who is entitled to use them. </a:t>
            </a:r>
          </a:p>
          <a:p>
            <a:pPr lvl="0"/>
            <a:endParaRPr lang="el-GR" sz="2400" dirty="0"/>
          </a:p>
        </p:txBody>
      </p:sp>
    </p:spTree>
    <p:extLst>
      <p:ext uri="{BB962C8B-B14F-4D97-AF65-F5344CB8AC3E}">
        <p14:creationId xmlns:p14="http://schemas.microsoft.com/office/powerpoint/2010/main" val="2891607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healthcare services? (1)</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Bef>
                <a:spcPts val="0"/>
              </a:spcBef>
              <a:spcAft>
                <a:spcPts val="0"/>
              </a:spcAft>
              <a:buNone/>
            </a:pPr>
            <a:r>
              <a:rPr lang="en-US" sz="2000" b="0" i="0" dirty="0">
                <a:solidFill>
                  <a:srgbClr val="374151"/>
                </a:solidFill>
                <a:effectLst/>
              </a:rPr>
              <a:t>Healthcare services refer to the provision of </a:t>
            </a:r>
            <a:r>
              <a:rPr lang="en-US" sz="2000" b="1" i="0" dirty="0">
                <a:effectLst/>
              </a:rPr>
              <a:t>medical care, treatment, and support to individuals, communities, or populations </a:t>
            </a:r>
            <a:r>
              <a:rPr lang="en-US" sz="2000" b="0" i="0" dirty="0">
                <a:solidFill>
                  <a:srgbClr val="374151"/>
                </a:solidFill>
                <a:effectLst/>
              </a:rPr>
              <a:t>to maintain, improve, or restore health. </a:t>
            </a:r>
          </a:p>
          <a:p>
            <a:pPr marL="88900" indent="0" rtl="0" fontAlgn="base">
              <a:spcBef>
                <a:spcPts val="0"/>
              </a:spcBef>
              <a:spcAft>
                <a:spcPts val="0"/>
              </a:spcAft>
              <a:buNone/>
            </a:pPr>
            <a:endParaRPr lang="en-US" sz="2000" dirty="0">
              <a:solidFill>
                <a:srgbClr val="374151"/>
              </a:solidFill>
            </a:endParaRPr>
          </a:p>
          <a:p>
            <a:pPr marL="88900" indent="0" rtl="0" fontAlgn="base">
              <a:spcBef>
                <a:spcPts val="0"/>
              </a:spcBef>
              <a:spcAft>
                <a:spcPts val="0"/>
              </a:spcAft>
              <a:buNone/>
            </a:pPr>
            <a:r>
              <a:rPr lang="en-US" sz="2000" b="0" i="0" dirty="0">
                <a:solidFill>
                  <a:srgbClr val="374151"/>
                </a:solidFill>
                <a:effectLst/>
              </a:rPr>
              <a:t>These services encompass a broad spectrum of activities aimed at promoting overall well-being and addressing health-related concerns. Healthcare services can be delivered by various healthcare professionals, including health insurance companies, </a:t>
            </a:r>
            <a:r>
              <a:rPr lang="en-US" sz="2000" b="0" i="0" dirty="0" err="1">
                <a:solidFill>
                  <a:srgbClr val="374151"/>
                </a:solidFill>
                <a:effectLst/>
              </a:rPr>
              <a:t>specialised</a:t>
            </a:r>
            <a:r>
              <a:rPr lang="en-US" sz="2000" b="0" i="0" dirty="0">
                <a:solidFill>
                  <a:srgbClr val="374151"/>
                </a:solidFill>
                <a:effectLst/>
              </a:rPr>
              <a:t> hospitals,  doctors, therapists, and other medical specialists, e.g. caregivers of different kinds. </a:t>
            </a:r>
            <a:endParaRPr lang="en-US" sz="2000"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6146" name="Picture 2" descr="Arzt, Tomograph, Lernen, Krankenhaus">
            <a:extLst>
              <a:ext uri="{FF2B5EF4-FFF2-40B4-BE49-F238E27FC236}">
                <a16:creationId xmlns:a16="http://schemas.microsoft.com/office/drawing/2014/main" id="{77E9A22F-AA0B-1996-9D3C-4EC9DB4C62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1703" y="1869735"/>
            <a:ext cx="5050937" cy="3369922"/>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720D59E9-C4CE-BFEE-B853-985559F4006E}"/>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1945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healthcare services? (2)</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algn="l">
              <a:buNone/>
            </a:pPr>
            <a:r>
              <a:rPr lang="en-US" sz="2000" b="0" i="0" dirty="0">
                <a:solidFill>
                  <a:srgbClr val="374151"/>
                </a:solidFill>
                <a:effectLst/>
              </a:rPr>
              <a:t>Some common types of healthcare services include: </a:t>
            </a:r>
          </a:p>
          <a:p>
            <a:pPr algn="l">
              <a:buFont typeface="Wingdings" panose="05000000000000000000" pitchFamily="2" charset="2"/>
              <a:buChar char="§"/>
            </a:pPr>
            <a:r>
              <a:rPr lang="en-US" sz="2000" b="1" i="0" dirty="0">
                <a:effectLst/>
              </a:rPr>
              <a:t>Primary care: </a:t>
            </a:r>
            <a:r>
              <a:rPr lang="en-US" sz="2000" b="0" i="0" dirty="0">
                <a:solidFill>
                  <a:srgbClr val="374151"/>
                </a:solidFill>
                <a:effectLst/>
              </a:rPr>
              <a:t>Basic healthcare services provided by healthcare professionals, such as general practitioners or family physicians, who offer initial and ongoing medical care for common illnesses and preventive care.</a:t>
            </a:r>
          </a:p>
          <a:p>
            <a:pPr algn="l">
              <a:buFont typeface="Wingdings" panose="05000000000000000000" pitchFamily="2" charset="2"/>
              <a:buChar char="§"/>
            </a:pPr>
            <a:r>
              <a:rPr lang="en-US" sz="2000" b="1" i="0" dirty="0">
                <a:effectLst/>
              </a:rPr>
              <a:t>Specialist care: </a:t>
            </a:r>
            <a:r>
              <a:rPr lang="en-US" sz="2000" b="0" i="0" dirty="0">
                <a:solidFill>
                  <a:srgbClr val="374151"/>
                </a:solidFill>
                <a:effectLst/>
              </a:rPr>
              <a:t>Specialized medical services provided by healthcare professionals with expertise in specific fields, such as cardiologists, neurologists, or oncologists, who diagnose and treat complex health conditions.</a:t>
            </a:r>
          </a:p>
          <a:p>
            <a:pPr marL="88900" indent="0" rtl="0" fontAlgn="base">
              <a:spcBef>
                <a:spcPts val="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026" name="Picture 2" descr="Kostenlos Kostenloses Stock Foto zu analyse, arzt, arzt und patient Stock-Foto">
            <a:extLst>
              <a:ext uri="{FF2B5EF4-FFF2-40B4-BE49-F238E27FC236}">
                <a16:creationId xmlns:a16="http://schemas.microsoft.com/office/drawing/2014/main" id="{2A7055F1-629E-FC04-B49D-E50BAF13C6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9566" y="1974244"/>
            <a:ext cx="2908234" cy="3735338"/>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981E2494-9F6F-6935-714A-E982E1BAEEF7}"/>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64950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healthcare services? (3)</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buFont typeface="Wingdings" panose="05000000000000000000" pitchFamily="2" charset="2"/>
              <a:buChar char="§"/>
            </a:pPr>
            <a:r>
              <a:rPr lang="en-US" sz="2000" b="1" i="0" dirty="0">
                <a:effectLst/>
                <a:latin typeface="Söhne"/>
              </a:rPr>
              <a:t>Emergency care: </a:t>
            </a:r>
            <a:r>
              <a:rPr lang="en-US" sz="2000" b="0" i="0" dirty="0">
                <a:solidFill>
                  <a:srgbClr val="374151"/>
                </a:solidFill>
                <a:effectLst/>
                <a:latin typeface="Söhne"/>
              </a:rPr>
              <a:t>Immediate medical attention provided to individuals experiencing life-threatening injuries or acute health crises, often delivered in emergency rooms or urgent care centers.</a:t>
            </a:r>
          </a:p>
          <a:p>
            <a:pPr>
              <a:buFont typeface="Wingdings" panose="05000000000000000000" pitchFamily="2" charset="2"/>
              <a:buChar char="§"/>
            </a:pPr>
            <a:r>
              <a:rPr lang="en-US" sz="2000" b="1" i="0" dirty="0">
                <a:effectLst/>
                <a:latin typeface="Söhne"/>
              </a:rPr>
              <a:t>Diagnostic services: </a:t>
            </a:r>
            <a:r>
              <a:rPr lang="en-US" sz="2000" b="0" i="0" dirty="0">
                <a:solidFill>
                  <a:srgbClr val="374151"/>
                </a:solidFill>
                <a:effectLst/>
                <a:latin typeface="Söhne"/>
              </a:rPr>
              <a:t>Medical tests and procedures, including imaging scans, laboratory tests, and screenings, used to diagnose health conditions, monitor treatment progress, and assess overall health status.</a:t>
            </a:r>
          </a:p>
          <a:p>
            <a:pPr marL="88900" indent="0" rtl="0" fontAlgn="base">
              <a:spcBef>
                <a:spcPts val="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050" name="Picture 2" descr="Kostenlos Kostenloses Stock Foto zu analyse, apotheker, biochemie Stock-Foto">
            <a:extLst>
              <a:ext uri="{FF2B5EF4-FFF2-40B4-BE49-F238E27FC236}">
                <a16:creationId xmlns:a16="http://schemas.microsoft.com/office/drawing/2014/main" id="{36B01C69-9325-B898-1D8D-5DFB096F1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2113" y="1904394"/>
            <a:ext cx="4762500" cy="3704091"/>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5E594946-035D-0B02-CCB0-8DBD4A32AE53}"/>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2092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healthcare services? (4)</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sz="2000" b="1" i="0" dirty="0">
                <a:effectLst/>
              </a:rPr>
              <a:t>Preventive services: </a:t>
            </a:r>
            <a:r>
              <a:rPr lang="en-US" sz="2000" b="0" i="0" dirty="0">
                <a:solidFill>
                  <a:srgbClr val="374151"/>
                </a:solidFill>
                <a:effectLst/>
              </a:rPr>
              <a:t>Health interventions and screenings aimed at preventing illnesses, such as vaccinations, health counselling, and regular health check-ups, to promote healthy lifestyles and disease prevention.</a:t>
            </a:r>
          </a:p>
          <a:p>
            <a:pPr algn="l">
              <a:buFont typeface="Wingdings" panose="05000000000000000000" pitchFamily="2" charset="2"/>
              <a:buChar char="§"/>
            </a:pPr>
            <a:r>
              <a:rPr lang="en-US" sz="2000" b="1" i="0" dirty="0">
                <a:effectLst/>
              </a:rPr>
              <a:t>Therapeutic services: </a:t>
            </a:r>
            <a:r>
              <a:rPr lang="en-US" sz="2000" b="0" i="0" dirty="0">
                <a:solidFill>
                  <a:srgbClr val="374151"/>
                </a:solidFill>
                <a:effectLst/>
              </a:rPr>
              <a:t>Medical treatments and procedures, including surgeries, medication management, physical therapy, and rehabilitation, aimed at managing and improving health conditions and facilitating recovery.</a:t>
            </a:r>
          </a:p>
          <a:p>
            <a:pPr marL="88900" indent="0" rtl="0" fontAlgn="base">
              <a:spcBef>
                <a:spcPts val="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3074" name="Picture 2" descr="Kostenlos Kostenloses Stock Foto zu ausrüstung, behandeln, bereiten Stock-Foto">
            <a:extLst>
              <a:ext uri="{FF2B5EF4-FFF2-40B4-BE49-F238E27FC236}">
                <a16:creationId xmlns:a16="http://schemas.microsoft.com/office/drawing/2014/main" id="{041B6CFC-0213-B5BD-0A2E-E77F2B9DD2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237" y="1921987"/>
            <a:ext cx="4759657" cy="3364706"/>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7916702-5EC9-AAD9-9EA3-D86EB15BE10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11505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healthcare services? (5)</a:t>
            </a:r>
          </a:p>
        </p:txBody>
      </p:sp>
      <p:sp>
        <p:nvSpPr>
          <p:cNvPr id="158" name="Google Shape;158;p5"/>
          <p:cNvSpPr txBox="1">
            <a:spLocks noGrp="1"/>
          </p:cNvSpPr>
          <p:nvPr>
            <p:ph idx="1"/>
          </p:nvPr>
        </p:nvSpPr>
        <p:spPr>
          <a:xfrm>
            <a:off x="557998" y="1799999"/>
            <a:ext cx="6966207" cy="4865977"/>
          </a:xfrm>
          <a:prstGeom prst="rect">
            <a:avLst/>
          </a:prstGeom>
          <a:noFill/>
          <a:ln>
            <a:noFill/>
          </a:ln>
        </p:spPr>
        <p:txBody>
          <a:bodyPr spcFirstLastPara="1" wrap="square" lIns="91425" tIns="45700" rIns="91425" bIns="45700" anchor="t" anchorCtr="0">
            <a:noAutofit/>
          </a:bodyPr>
          <a:lstStyle/>
          <a:p>
            <a:pPr fontAlgn="base">
              <a:spcBef>
                <a:spcPts val="0"/>
              </a:spcBef>
              <a:buFont typeface="Wingdings" panose="05000000000000000000" pitchFamily="2" charset="2"/>
              <a:buChar char="§"/>
            </a:pPr>
            <a:r>
              <a:rPr lang="en-US" sz="2000" b="1" i="0" dirty="0">
                <a:effectLst/>
              </a:rPr>
              <a:t>Long-term care: </a:t>
            </a:r>
            <a:r>
              <a:rPr lang="en-US" sz="2000" b="0" i="0" dirty="0">
                <a:solidFill>
                  <a:srgbClr val="374151"/>
                </a:solidFill>
                <a:effectLst/>
              </a:rPr>
              <a:t>Ongoing healthcare services provided to individuals with chronic illnesses or disabilities, including nursing home care, assisted living facilities, and home healthcare services, to support daily living activities and ensure quality of life.</a:t>
            </a:r>
          </a:p>
          <a:p>
            <a:pPr marL="88900" indent="0" rtl="0" fontAlgn="base">
              <a:spcBef>
                <a:spcPts val="0"/>
              </a:spcBef>
              <a:spcAft>
                <a:spcPts val="0"/>
              </a:spcAft>
              <a:buNone/>
            </a:pPr>
            <a:endParaRPr lang="en-US" sz="2000" dirty="0">
              <a:solidFill>
                <a:srgbClr val="374151"/>
              </a:solidFill>
            </a:endParaRPr>
          </a:p>
          <a:p>
            <a:pPr marL="88900" indent="0" rtl="0" fontAlgn="base">
              <a:spcBef>
                <a:spcPts val="0"/>
              </a:spcBef>
              <a:spcAft>
                <a:spcPts val="0"/>
              </a:spcAft>
              <a:buNone/>
            </a:pPr>
            <a:r>
              <a:rPr lang="en-US" sz="2000" b="0" i="0" dirty="0">
                <a:solidFill>
                  <a:srgbClr val="374151"/>
                </a:solidFill>
                <a:effectLst/>
              </a:rPr>
              <a:t>The delivery of healthcare services can occur through various healthcare settings, including hospitals, nursing homes, community health centers, and telemedicine platforms. The goal of healthcare services is to ensure accessible, effective, and comprehensive care for individuals to promote better health outcomes and quality of life.</a:t>
            </a:r>
            <a:endParaRPr lang="en-US" sz="2000"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098" name="Picture 2" descr="Kostenlos Person, Die Einen Stressball Hält Stock-Foto">
            <a:extLst>
              <a:ext uri="{FF2B5EF4-FFF2-40B4-BE49-F238E27FC236}">
                <a16:creationId xmlns:a16="http://schemas.microsoft.com/office/drawing/2014/main" id="{0A6AC41C-0B37-19C2-4A28-3D398A9D1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5600" y="1901968"/>
            <a:ext cx="3918686" cy="2928936"/>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03DB13B4-E9FC-FF6D-01DE-324B47A397A9}"/>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7725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1488562" y="374456"/>
            <a:ext cx="6563496" cy="2084244"/>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
        <p:nvSpPr>
          <p:cNvPr id="8" name="Google Shape;120;p1"/>
          <p:cNvSpPr txBox="1"/>
          <p:nvPr/>
        </p:nvSpPr>
        <p:spPr>
          <a:xfrm>
            <a:off x="296684" y="2984211"/>
            <a:ext cx="7615416" cy="2015700"/>
          </a:xfrm>
          <a:prstGeom prst="rect">
            <a:avLst/>
          </a:prstGeom>
          <a:noFill/>
          <a:ln>
            <a:noFill/>
          </a:ln>
        </p:spPr>
        <p:txBody>
          <a:bodyPr spcFirstLastPara="1" wrap="square" lIns="91425" tIns="45700" rIns="91425" bIns="45700" anchor="ctr" anchorCtr="0">
            <a:normAutofit/>
          </a:bodyPr>
          <a:lstStyle/>
          <a:p>
            <a:pPr>
              <a:spcAft>
                <a:spcPts val="600"/>
              </a:spcAft>
            </a:pPr>
            <a:r>
              <a:rPr lang="en-US" sz="7200" dirty="0" smtClean="0">
                <a:solidFill>
                  <a:srgbClr val="C00000"/>
                </a:solidFill>
                <a:latin typeface="Calibri Light" panose="020F0302020204030204" pitchFamily="34" charset="0"/>
                <a:ea typeface="Calibri"/>
                <a:cs typeface="Calibri Light" panose="020F0302020204030204" pitchFamily="34" charset="0"/>
                <a:sym typeface="Calibri"/>
              </a:rPr>
              <a:t>11</a:t>
            </a:r>
            <a:r>
              <a:rPr lang="en-US" sz="3400" b="1" dirty="0">
                <a:solidFill>
                  <a:schemeClr val="dk1"/>
                </a:solidFill>
                <a:latin typeface="Calibri Light" panose="020F0302020204030204" pitchFamily="34" charset="0"/>
                <a:ea typeface="Calibri"/>
                <a:cs typeface="Calibri Light" panose="020F0302020204030204" pitchFamily="34" charset="0"/>
                <a:sym typeface="Calibri"/>
              </a:rPr>
              <a:t/>
            </a:r>
            <a:br>
              <a:rPr lang="en-US" sz="3400" b="1" dirty="0">
                <a:solidFill>
                  <a:schemeClr val="dk1"/>
                </a:solidFill>
                <a:latin typeface="Calibri Light" panose="020F0302020204030204" pitchFamily="34" charset="0"/>
                <a:ea typeface="Calibri"/>
                <a:cs typeface="Calibri Light" panose="020F0302020204030204" pitchFamily="34" charset="0"/>
                <a:sym typeface="Calibri"/>
              </a:rPr>
            </a:br>
            <a:r>
              <a:rPr lang="en-US" sz="4000" dirty="0"/>
              <a:t>Apps for Healthcare </a:t>
            </a:r>
            <a:r>
              <a:rPr lang="en-US" sz="4000" dirty="0" smtClean="0"/>
              <a:t>Services</a:t>
            </a:r>
            <a:endParaRPr lang="en-US" sz="3400" dirty="0"/>
          </a:p>
          <a:p>
            <a:pPr marL="0" marR="0" lvl="0" indent="0" algn="l" rtl="0">
              <a:lnSpc>
                <a:spcPct val="90000"/>
              </a:lnSpc>
              <a:spcBef>
                <a:spcPts val="0"/>
              </a:spcBef>
              <a:spcAft>
                <a:spcPts val="0"/>
              </a:spcAft>
              <a:buClr>
                <a:srgbClr val="000000"/>
              </a:buClr>
              <a:buSzPts val="1400"/>
              <a:buFont typeface="Arial"/>
              <a:buNone/>
            </a:pPr>
            <a:endParaRPr sz="1400"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pic>
        <p:nvPicPr>
          <p:cNvPr id="3" name="Εικόνα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4577" y="2212799"/>
            <a:ext cx="4584308" cy="3558523"/>
          </a:xfrm>
          <a:prstGeom prst="rect">
            <a:avLst/>
          </a:prstGeom>
        </p:spPr>
      </p:pic>
    </p:spTree>
    <p:extLst>
      <p:ext uri="{BB962C8B-B14F-4D97-AF65-F5344CB8AC3E}">
        <p14:creationId xmlns:p14="http://schemas.microsoft.com/office/powerpoint/2010/main" val="3514573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4B931F72-2E43-09B4-D34A-FDE015CDEDDF}"/>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F80D5A9-7860-8BE7-8495-FA5040841AA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Why are healthcare services important? (1)</a:t>
            </a:r>
          </a:p>
        </p:txBody>
      </p:sp>
      <p:sp>
        <p:nvSpPr>
          <p:cNvPr id="158" name="Google Shape;158;p5">
            <a:extLst>
              <a:ext uri="{FF2B5EF4-FFF2-40B4-BE49-F238E27FC236}">
                <a16:creationId xmlns:a16="http://schemas.microsoft.com/office/drawing/2014/main" id="{49A93243-2C84-A522-97D5-B638C2F028B6}"/>
              </a:ext>
            </a:extLst>
          </p:cNvPr>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b="0" i="0" dirty="0">
                <a:solidFill>
                  <a:srgbClr val="374151"/>
                </a:solidFill>
                <a:effectLst/>
              </a:rPr>
              <a:t>The primary purpose of using healthcare services is to restore and maintain one's own health, and that of children and elderly relatives. However, its use is also part of social responsibility: precisely because the healthcare system is based on the principle of solidarity and as the stronger are therefore responsible for the weaker, everyone should try to avoid costs.</a:t>
            </a:r>
            <a:endParaRPr lang="en-US"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a:extLst>
              <a:ext uri="{FF2B5EF4-FFF2-40B4-BE49-F238E27FC236}">
                <a16:creationId xmlns:a16="http://schemas.microsoft.com/office/drawing/2014/main" id="{25715997-6685-B448-DC35-A70CBDBFEF05}"/>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38EED202-DB2B-7FF2-F0F0-B2495B10BDD4}"/>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EBE848A8-CF1B-4BAE-63FA-127D75CF2B6B}"/>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098" name="Picture 2" descr="Alte Menschen, Rentner, Rente, Geld">
            <a:extLst>
              <a:ext uri="{FF2B5EF4-FFF2-40B4-BE49-F238E27FC236}">
                <a16:creationId xmlns:a16="http://schemas.microsoft.com/office/drawing/2014/main" id="{E17408D3-9DD4-F4CD-0690-3EE0A4E9A5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574" y="1994241"/>
            <a:ext cx="4876461" cy="315446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467E7A0B-A162-2997-5DB8-ECDCDECC321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26264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3FD176DB-021E-D4E3-8742-131041BA37E5}"/>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D9AE2E28-89CA-2932-38E1-C2778999BF07}"/>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Why are healthcare services important? (2)</a:t>
            </a:r>
          </a:p>
        </p:txBody>
      </p:sp>
      <p:sp>
        <p:nvSpPr>
          <p:cNvPr id="158" name="Google Shape;158;p5">
            <a:extLst>
              <a:ext uri="{FF2B5EF4-FFF2-40B4-BE49-F238E27FC236}">
                <a16:creationId xmlns:a16="http://schemas.microsoft.com/office/drawing/2014/main" id="{959EB015-0B98-FD8B-43F8-ED64CA4777C5}"/>
              </a:ext>
            </a:extLst>
          </p:cNvPr>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u="none" strike="noStrike" dirty="0">
                <a:solidFill>
                  <a:srgbClr val="374151"/>
                </a:solidFill>
                <a:ea typeface="Calibri" panose="020F0502020204030204" pitchFamily="34" charset="0"/>
                <a:cs typeface="Calibri" panose="020F0502020204030204" pitchFamily="34" charset="0"/>
              </a:rPr>
              <a:t>Costs for the healthcare system can be avoided, for example, </a:t>
            </a:r>
          </a:p>
          <a:p>
            <a:pPr rtl="0" fontAlgn="base">
              <a:spcAft>
                <a:spcPts val="600"/>
              </a:spcAft>
              <a:buFont typeface="Wingdings" panose="05000000000000000000" pitchFamily="2" charset="2"/>
              <a:buChar char="§"/>
            </a:pPr>
            <a:r>
              <a:rPr lang="en-US" u="none" strike="noStrike" dirty="0">
                <a:solidFill>
                  <a:srgbClr val="374151"/>
                </a:solidFill>
                <a:ea typeface="Calibri" panose="020F0502020204030204" pitchFamily="34" charset="0"/>
                <a:cs typeface="Calibri" panose="020F0502020204030204" pitchFamily="34" charset="0"/>
              </a:rPr>
              <a:t>by attending preventive medical check-ups,</a:t>
            </a:r>
          </a:p>
          <a:p>
            <a:pPr rtl="0" fontAlgn="base">
              <a:spcAft>
                <a:spcPts val="600"/>
              </a:spcAft>
              <a:buFont typeface="Wingdings" panose="05000000000000000000" pitchFamily="2" charset="2"/>
              <a:buChar char="§"/>
            </a:pPr>
            <a:r>
              <a:rPr lang="en-US" dirty="0">
                <a:solidFill>
                  <a:srgbClr val="374151"/>
                </a:solidFill>
                <a:ea typeface="Calibri" panose="020F0502020204030204" pitchFamily="34" charset="0"/>
                <a:cs typeface="Calibri" panose="020F0502020204030204" pitchFamily="34" charset="0"/>
              </a:rPr>
              <a:t>b</a:t>
            </a:r>
            <a:r>
              <a:rPr lang="en-US" u="none" strike="noStrike" dirty="0">
                <a:solidFill>
                  <a:srgbClr val="374151"/>
                </a:solidFill>
                <a:ea typeface="Calibri" panose="020F0502020204030204" pitchFamily="34" charset="0"/>
                <a:cs typeface="Calibri" panose="020F0502020204030204" pitchFamily="34" charset="0"/>
              </a:rPr>
              <a:t>y practicing a healthy lifestyle, </a:t>
            </a:r>
          </a:p>
          <a:p>
            <a:pPr rtl="0" fontAlgn="base">
              <a:spcAft>
                <a:spcPts val="600"/>
              </a:spcAft>
              <a:buFont typeface="Wingdings" panose="05000000000000000000" pitchFamily="2" charset="2"/>
              <a:buChar char="§"/>
            </a:pPr>
            <a:r>
              <a:rPr lang="en-US" u="none" strike="noStrike" dirty="0">
                <a:solidFill>
                  <a:srgbClr val="374151"/>
                </a:solidFill>
                <a:ea typeface="Calibri" panose="020F0502020204030204" pitchFamily="34" charset="0"/>
                <a:cs typeface="Calibri" panose="020F0502020204030204" pitchFamily="34" charset="0"/>
              </a:rPr>
              <a:t>by eating a high-quality diet and avoiding excessive tobacco and alcohol consumption. </a:t>
            </a:r>
          </a:p>
          <a:p>
            <a:pPr marL="88900" indent="0" rtl="0" fontAlgn="base">
              <a:spcAft>
                <a:spcPts val="60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a:extLst>
              <a:ext uri="{FF2B5EF4-FFF2-40B4-BE49-F238E27FC236}">
                <a16:creationId xmlns:a16="http://schemas.microsoft.com/office/drawing/2014/main" id="{986DE062-3744-C23E-F6A1-32F261CE400F}"/>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CC39D260-0859-1CCB-D210-C7C4CA73E3C8}"/>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82571FD8-8580-D7ED-D236-229842EFB3C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1266" name="Picture 2" descr="Frau, Strecken, Fitness, Draussen">
            <a:extLst>
              <a:ext uri="{FF2B5EF4-FFF2-40B4-BE49-F238E27FC236}">
                <a16:creationId xmlns:a16="http://schemas.microsoft.com/office/drawing/2014/main" id="{A323DB54-D3F5-8731-9501-A9A0EAB46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0488" y="2003594"/>
            <a:ext cx="4663455" cy="3107531"/>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5FA295E3-8878-1A47-43D3-D395EDAE514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7072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9EEF2E96-36CE-35C4-5917-BD9BC0B45026}"/>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F99B3252-8DA0-57D1-F3AD-46796146DDFE}"/>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Why are healthcare services important for migrants?</a:t>
            </a:r>
          </a:p>
        </p:txBody>
      </p:sp>
      <p:sp>
        <p:nvSpPr>
          <p:cNvPr id="158" name="Google Shape;158;p5">
            <a:extLst>
              <a:ext uri="{FF2B5EF4-FFF2-40B4-BE49-F238E27FC236}">
                <a16:creationId xmlns:a16="http://schemas.microsoft.com/office/drawing/2014/main" id="{9503E653-B782-65BC-F8E6-A42D808AA9DF}"/>
              </a:ext>
            </a:extLst>
          </p:cNvPr>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b="0" i="0" dirty="0">
                <a:solidFill>
                  <a:srgbClr val="374151"/>
                </a:solidFill>
                <a:effectLst/>
              </a:rPr>
              <a:t>Access to healthcare services is not always easy for migrants due to language barriers, insufficient health literacy, lack of information about the national healthcare system, and structural barriers. </a:t>
            </a:r>
          </a:p>
          <a:p>
            <a:pPr marL="88900" indent="0" rtl="0" fontAlgn="base">
              <a:spcAft>
                <a:spcPts val="600"/>
              </a:spcAft>
              <a:buNone/>
            </a:pPr>
            <a:r>
              <a:rPr lang="en-US" b="0" i="0" dirty="0">
                <a:solidFill>
                  <a:srgbClr val="374151"/>
                </a:solidFill>
                <a:effectLst/>
              </a:rPr>
              <a:t>Nevertheless, it is important to make use of these services - not only in the event of illness but also for prevention and rehabilitation.</a:t>
            </a:r>
            <a:endParaRPr lang="en-US"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a:extLst>
              <a:ext uri="{FF2B5EF4-FFF2-40B4-BE49-F238E27FC236}">
                <a16:creationId xmlns:a16="http://schemas.microsoft.com/office/drawing/2014/main" id="{27A79419-5520-ECAF-54DF-3AB6A07F04E5}"/>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4540B2D1-96AA-E352-EF08-F4551FF783F2}"/>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05A7542C-A858-5D3B-12AA-688A55E4A1B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0242" name="Picture 2" descr="Stestoskop, Herz, Kurve, Verlauf">
            <a:extLst>
              <a:ext uri="{FF2B5EF4-FFF2-40B4-BE49-F238E27FC236}">
                <a16:creationId xmlns:a16="http://schemas.microsoft.com/office/drawing/2014/main" id="{BC3DE1DE-BC7A-FC5C-83C5-CC3B78C4A4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3757" y="1985963"/>
            <a:ext cx="4810124" cy="288607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FF737961-837F-C99C-8C93-050F45A6A54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3358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Germany?</a:t>
            </a:r>
          </a:p>
        </p:txBody>
      </p:sp>
      <p:sp>
        <p:nvSpPr>
          <p:cNvPr id="4" name="Θέση κειμένου 3">
            <a:extLst>
              <a:ext uri="{FF2B5EF4-FFF2-40B4-BE49-F238E27FC236}">
                <a16:creationId xmlns:a16="http://schemas.microsoft.com/office/drawing/2014/main" id="{2A3D91D7-C856-5D67-46FE-C328427E62FF}"/>
              </a:ext>
            </a:extLst>
          </p:cNvPr>
          <p:cNvSpPr>
            <a:spLocks noGrp="1"/>
          </p:cNvSpPr>
          <p:nvPr>
            <p:ph type="body" idx="1"/>
          </p:nvPr>
        </p:nvSpPr>
        <p:spPr/>
        <p:txBody>
          <a:bodyPr/>
          <a:lstStyle/>
          <a:p>
            <a:endParaRPr lang="el-GR"/>
          </a:p>
        </p:txBody>
      </p:sp>
      <p:pic>
        <p:nvPicPr>
          <p:cNvPr id="1026" name="Picture 2" descr="Landkarte, Deutschland, Flagge, Grenzen">
            <a:extLst>
              <a:ext uri="{FF2B5EF4-FFF2-40B4-BE49-F238E27FC236}">
                <a16:creationId xmlns:a16="http://schemas.microsoft.com/office/drawing/2014/main" id="{17A2DCAA-0F78-F6EE-51C5-FBAE649F515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3972719" y="2687638"/>
            <a:ext cx="3684587" cy="3684587"/>
          </a:xfrm>
          <a:prstGeom prst="rect">
            <a:avLst/>
          </a:prstGeom>
          <a:noFill/>
          <a:extLst>
            <a:ext uri="{909E8E84-426E-40DD-AFC4-6F175D3DCCD1}">
              <a14:hiddenFill xmlns:a14="http://schemas.microsoft.com/office/drawing/2010/main">
                <a:solidFill>
                  <a:srgbClr val="FFFFFF"/>
                </a:solidFill>
              </a14:hiddenFill>
            </a:ext>
          </a:extLst>
        </p:spPr>
      </p:pic>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E59049E4-E6B7-4FDA-F301-AF1587C8DE5E}"/>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3217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508B91D-07E1-F32B-4A1C-52BB7E6EE37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DA3FBEA-D17C-EE77-FA4C-A21887DC0332}"/>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Germany? (1)</a:t>
            </a:r>
          </a:p>
        </p:txBody>
      </p:sp>
      <p:sp>
        <p:nvSpPr>
          <p:cNvPr id="158" name="Google Shape;158;p5">
            <a:extLst>
              <a:ext uri="{FF2B5EF4-FFF2-40B4-BE49-F238E27FC236}">
                <a16:creationId xmlns:a16="http://schemas.microsoft.com/office/drawing/2014/main" id="{A8C6F01D-ADF5-E033-4118-CE4EAD665E13}"/>
              </a:ext>
            </a:extLst>
          </p:cNvPr>
          <p:cNvSpPr txBox="1">
            <a:spLocks noGrp="1"/>
          </p:cNvSpPr>
          <p:nvPr>
            <p:ph idx="1"/>
          </p:nvPr>
        </p:nvSpPr>
        <p:spPr>
          <a:xfrm>
            <a:off x="557999" y="1799999"/>
            <a:ext cx="7297132" cy="4865977"/>
          </a:xfrm>
          <a:prstGeom prst="rect">
            <a:avLst/>
          </a:prstGeom>
          <a:noFill/>
          <a:ln>
            <a:noFill/>
          </a:ln>
        </p:spPr>
        <p:txBody>
          <a:bodyPr spcFirstLastPara="1" wrap="square" lIns="91425" tIns="45700" rIns="91425" bIns="45700" anchor="t" anchorCtr="0">
            <a:noAutofit/>
          </a:bodyPr>
          <a:lstStyle/>
          <a:p>
            <a:pPr marL="88900" indent="0" algn="l">
              <a:buNone/>
            </a:pPr>
            <a:r>
              <a:rPr lang="en-US" sz="2200" b="0" i="0" dirty="0">
                <a:solidFill>
                  <a:srgbClr val="374151"/>
                </a:solidFill>
                <a:effectLst/>
              </a:rPr>
              <a:t>In Germany, the healthcare system is largely </a:t>
            </a:r>
            <a:r>
              <a:rPr lang="en-US" sz="2200" b="0" i="0" dirty="0" err="1">
                <a:solidFill>
                  <a:srgbClr val="374151"/>
                </a:solidFill>
                <a:effectLst/>
              </a:rPr>
              <a:t>organised</a:t>
            </a:r>
            <a:r>
              <a:rPr lang="en-US" sz="2200" b="0" i="0" dirty="0">
                <a:solidFill>
                  <a:srgbClr val="374151"/>
                </a:solidFill>
                <a:effectLst/>
              </a:rPr>
              <a:t> through a combination of </a:t>
            </a:r>
            <a:r>
              <a:rPr lang="en-US" sz="2200" b="1" i="0" dirty="0">
                <a:solidFill>
                  <a:srgbClr val="374151"/>
                </a:solidFill>
                <a:effectLst/>
              </a:rPr>
              <a:t>public and private healthcare services</a:t>
            </a:r>
            <a:r>
              <a:rPr lang="en-US" sz="2200" b="0" i="0" dirty="0">
                <a:solidFill>
                  <a:srgbClr val="374151"/>
                </a:solidFill>
                <a:effectLst/>
              </a:rPr>
              <a:t>. It is based on the concept of health insurance that aims to guarantee all citizens including </a:t>
            </a:r>
            <a:r>
              <a:rPr lang="en-US" sz="2200" dirty="0">
                <a:solidFill>
                  <a:srgbClr val="374151"/>
                </a:solidFill>
              </a:rPr>
              <a:t>migrants a</a:t>
            </a:r>
            <a:r>
              <a:rPr lang="en-US" sz="2200" b="0" i="0" dirty="0">
                <a:solidFill>
                  <a:srgbClr val="374151"/>
                </a:solidFill>
                <a:effectLst/>
              </a:rPr>
              <a:t>ccess to high-quality healthcare. Here are some of the key features of the German healthcare system:</a:t>
            </a:r>
          </a:p>
          <a:p>
            <a:pPr marL="431800" indent="-342900" algn="l"/>
            <a:r>
              <a:rPr lang="en-US" sz="2200" b="1" i="0" dirty="0">
                <a:solidFill>
                  <a:srgbClr val="374151"/>
                </a:solidFill>
                <a:effectLst/>
              </a:rPr>
              <a:t>Health insurance</a:t>
            </a:r>
            <a:r>
              <a:rPr lang="en-US" sz="2200" b="0" i="0" dirty="0">
                <a:solidFill>
                  <a:srgbClr val="374151"/>
                </a:solidFill>
                <a:effectLst/>
              </a:rPr>
              <a:t>: Germany has a dual health insurance system consisting of statutory health insurance (SHI) and private health insurance (PHI). SHI is compulsory for the majority of the population, while PHI is mainly open to certain professional groups and higher income groups.</a:t>
            </a:r>
            <a:endPar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a:extLst>
              <a:ext uri="{FF2B5EF4-FFF2-40B4-BE49-F238E27FC236}">
                <a16:creationId xmlns:a16="http://schemas.microsoft.com/office/drawing/2014/main" id="{9A575BF5-3B2F-2355-944F-7FF2917AE143}"/>
              </a:ext>
            </a:extLst>
          </p:cNvPr>
          <p:cNvSpPr/>
          <p:nvPr/>
        </p:nvSpPr>
        <p:spPr>
          <a:xfrm>
            <a:off x="3035335" y="597508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94E11E56-37C8-B5C3-93F8-E9DD99075AE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36923BDB-8CFA-5F42-E5B6-478B915835C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5122" name="Picture 2" descr="Kostenlos Kostenloses Stock Foto zu arzt, computer, doktor Stock-Foto">
            <a:extLst>
              <a:ext uri="{FF2B5EF4-FFF2-40B4-BE49-F238E27FC236}">
                <a16:creationId xmlns:a16="http://schemas.microsoft.com/office/drawing/2014/main" id="{F7235C44-D9ED-D835-7586-E1AD6F055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5020" y="1992855"/>
            <a:ext cx="4219071" cy="2691768"/>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EF3F4B89-8772-C5EF-56D1-BEBF8F8162C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5020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Germany? (2)</a:t>
            </a:r>
          </a:p>
        </p:txBody>
      </p:sp>
      <p:sp>
        <p:nvSpPr>
          <p:cNvPr id="158" name="Google Shape;158;p5"/>
          <p:cNvSpPr txBox="1">
            <a:spLocks noGrp="1"/>
          </p:cNvSpPr>
          <p:nvPr>
            <p:ph idx="1"/>
          </p:nvPr>
        </p:nvSpPr>
        <p:spPr>
          <a:xfrm>
            <a:off x="557999" y="1799999"/>
            <a:ext cx="6400150" cy="4865977"/>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b="1" i="0" dirty="0">
                <a:effectLst/>
              </a:rPr>
              <a:t>Medical care: </a:t>
            </a:r>
            <a:r>
              <a:rPr lang="en-US" i="0" dirty="0">
                <a:effectLst/>
              </a:rPr>
              <a:t>Medical care in Germany is provided by general practitioners, specialists and clinics. Patients generally have the freedom to choose their doctor and can also consult a specialist directly without first consulting a general practitioner.</a:t>
            </a:r>
          </a:p>
          <a:p>
            <a:pPr algn="l">
              <a:buFont typeface="Wingdings" panose="05000000000000000000" pitchFamily="2" charset="2"/>
              <a:buChar char="§"/>
            </a:pPr>
            <a:r>
              <a:rPr lang="en-US" b="1" i="0" dirty="0">
                <a:effectLst/>
              </a:rPr>
              <a:t>Hospitals: </a:t>
            </a:r>
            <a:r>
              <a:rPr lang="en-US" i="0" dirty="0">
                <a:effectLst/>
              </a:rPr>
              <a:t>The hospital system in Germany comprises a large number of public, private and non-profit hospitals. Hospitals offer a wide range of medical services, from emergency care to </a:t>
            </a:r>
            <a:r>
              <a:rPr lang="en-US" i="0" dirty="0" err="1">
                <a:effectLst/>
              </a:rPr>
              <a:t>specialised</a:t>
            </a:r>
            <a:r>
              <a:rPr lang="en-US" i="0" dirty="0">
                <a:effectLst/>
              </a:rPr>
              <a:t> treatments and operations.</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7170" name="Picture 2" descr="Kostenlos Kostenloses Stock Foto zu anonym, anstellung, arbeit Stock-Foto">
            <a:extLst>
              <a:ext uri="{FF2B5EF4-FFF2-40B4-BE49-F238E27FC236}">
                <a16:creationId xmlns:a16="http://schemas.microsoft.com/office/drawing/2014/main" id="{F661483A-6ABA-F419-900E-C76655BD1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3535" y="1973264"/>
            <a:ext cx="4610221" cy="307348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2914341-F3AA-3FB9-7C1A-0E8F8632320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7645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Germany? (3)</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b="1" i="0" dirty="0">
                <a:effectLst/>
              </a:rPr>
              <a:t>Long-term care: </a:t>
            </a:r>
            <a:r>
              <a:rPr lang="en-US" i="0" dirty="0">
                <a:effectLst/>
              </a:rPr>
              <a:t>In addition to medical care, Germany also offers various long-term care facilities and services for the elderly and people with disabilities, including nursing homes, assisted living and outpatient care.</a:t>
            </a:r>
          </a:p>
          <a:p>
            <a:pPr algn="l">
              <a:buFont typeface="Wingdings" panose="05000000000000000000" pitchFamily="2" charset="2"/>
              <a:buChar char="§"/>
            </a:pPr>
            <a:r>
              <a:rPr lang="en-US" b="1" i="0" dirty="0">
                <a:effectLst/>
              </a:rPr>
              <a:t>Medication supply: </a:t>
            </a:r>
            <a:r>
              <a:rPr lang="en-US" i="0" dirty="0">
                <a:effectLst/>
              </a:rPr>
              <a:t>Medication is prescribed and dispensed by pharmacies, which offer both prescription and over-the-counter medications. The cost of medication is usually partially covered by health insurance.</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054" name="Picture 6" descr="Rollstuhl, Behinderung, Verletzt">
            <a:extLst>
              <a:ext uri="{FF2B5EF4-FFF2-40B4-BE49-F238E27FC236}">
                <a16:creationId xmlns:a16="http://schemas.microsoft.com/office/drawing/2014/main" id="{904119BD-F2F8-3F99-0559-3A0788824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7670" y="2097990"/>
            <a:ext cx="4646952" cy="3100388"/>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D50DA536-BDF3-2E3F-4D59-981E672914A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3527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Germany? (4)</a:t>
            </a:r>
          </a:p>
        </p:txBody>
      </p:sp>
      <p:sp>
        <p:nvSpPr>
          <p:cNvPr id="158" name="Google Shape;158;p5"/>
          <p:cNvSpPr txBox="1">
            <a:spLocks noGrp="1"/>
          </p:cNvSpPr>
          <p:nvPr>
            <p:ph idx="1"/>
          </p:nvPr>
        </p:nvSpPr>
        <p:spPr>
          <a:xfrm>
            <a:off x="557998" y="1799999"/>
            <a:ext cx="5803387" cy="4865977"/>
          </a:xfrm>
          <a:prstGeom prst="rect">
            <a:avLst/>
          </a:prstGeom>
          <a:noFill/>
          <a:ln>
            <a:noFill/>
          </a:ln>
        </p:spPr>
        <p:txBody>
          <a:bodyPr spcFirstLastPara="1" wrap="square" lIns="91425" tIns="45700" rIns="91425" bIns="45700" anchor="t" anchorCtr="0">
            <a:noAutofit/>
          </a:bodyPr>
          <a:lstStyle/>
          <a:p>
            <a:pPr marL="88900" indent="0" algn="l">
              <a:buNone/>
            </a:pPr>
            <a:r>
              <a:rPr lang="en-US" b="0" i="0" dirty="0">
                <a:solidFill>
                  <a:srgbClr val="374151"/>
                </a:solidFill>
                <a:effectLst/>
              </a:rPr>
              <a:t>The </a:t>
            </a:r>
            <a:r>
              <a:rPr lang="en-US" b="0" i="0" dirty="0" err="1">
                <a:solidFill>
                  <a:srgbClr val="374151"/>
                </a:solidFill>
                <a:effectLst/>
              </a:rPr>
              <a:t>organisation</a:t>
            </a:r>
            <a:r>
              <a:rPr lang="en-US" b="0" i="0" dirty="0">
                <a:solidFill>
                  <a:srgbClr val="374151"/>
                </a:solidFill>
                <a:effectLst/>
              </a:rPr>
              <a:t> of the German healthcare system is based on </a:t>
            </a:r>
          </a:p>
          <a:p>
            <a:pPr marL="431800" indent="-342900"/>
            <a:r>
              <a:rPr lang="en-US" dirty="0">
                <a:solidFill>
                  <a:srgbClr val="374151"/>
                </a:solidFill>
              </a:rPr>
              <a:t>t</a:t>
            </a:r>
            <a:r>
              <a:rPr lang="en-US" b="0" i="0" dirty="0">
                <a:solidFill>
                  <a:srgbClr val="374151"/>
                </a:solidFill>
                <a:effectLst/>
              </a:rPr>
              <a:t>he importance of universal access to health services </a:t>
            </a:r>
          </a:p>
          <a:p>
            <a:pPr marL="431800" indent="-342900"/>
            <a:r>
              <a:rPr lang="en-US" b="0" i="0" dirty="0">
                <a:solidFill>
                  <a:srgbClr val="374151"/>
                </a:solidFill>
                <a:effectLst/>
              </a:rPr>
              <a:t>a high quality of care and </a:t>
            </a:r>
          </a:p>
          <a:p>
            <a:pPr marL="431800" indent="-342900"/>
            <a:r>
              <a:rPr lang="en-US" b="0" i="0" dirty="0">
                <a:solidFill>
                  <a:srgbClr val="374151"/>
                </a:solidFill>
                <a:effectLst/>
              </a:rPr>
              <a:t>the long-term financial sustainability of the system.</a:t>
            </a:r>
            <a:endParaRPr lang="en-US"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8194" name="Picture 2" descr="Geschäftsfrau, Organigramm, Präsentieren">
            <a:extLst>
              <a:ext uri="{FF2B5EF4-FFF2-40B4-BE49-F238E27FC236}">
                <a16:creationId xmlns:a16="http://schemas.microsoft.com/office/drawing/2014/main" id="{DB770600-EDA6-B1E5-FCB7-E01228CD68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1624" y="2020622"/>
            <a:ext cx="4995638" cy="2228649"/>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987CDB81-C1ED-C511-2EAB-CBF248612E39}"/>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894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Entitlement of migrants to use health care services in Germany (1)</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algn="l">
              <a:buNone/>
            </a:pPr>
            <a:r>
              <a:rPr lang="en-US" b="0" i="0" dirty="0">
                <a:solidFill>
                  <a:srgbClr val="374151"/>
                </a:solidFill>
                <a:effectLst/>
              </a:rPr>
              <a:t>Healthcare for migrants is based on them having access to appropriate medical care. </a:t>
            </a:r>
          </a:p>
          <a:p>
            <a:pPr marL="431800" indent="-342900"/>
            <a:r>
              <a:rPr lang="en-US" b="1" i="0" dirty="0">
                <a:solidFill>
                  <a:srgbClr val="374151"/>
                </a:solidFill>
                <a:effectLst/>
              </a:rPr>
              <a:t>Statutory health insurance (GKV): </a:t>
            </a:r>
            <a:r>
              <a:rPr lang="en-US" b="0" i="0" dirty="0">
                <a:solidFill>
                  <a:srgbClr val="374151"/>
                </a:solidFill>
                <a:effectLst/>
              </a:rPr>
              <a:t>People with legal residence status in Germany are generally obliged to join the statutory health insurance scheme. This gives them access to a wide range of medical services, including check-ups, treatments and medication.</a:t>
            </a:r>
            <a:endPar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9220" name="Picture 4" descr="Kostenlos Mann Mit Zahnärztlicher Untersuchung Stock-Foto">
            <a:extLst>
              <a:ext uri="{FF2B5EF4-FFF2-40B4-BE49-F238E27FC236}">
                <a16:creationId xmlns:a16="http://schemas.microsoft.com/office/drawing/2014/main" id="{F2F0A202-559E-67E8-ADA7-3EB0CB10F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0942" y="1987873"/>
            <a:ext cx="4601588" cy="30677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84C45E25-15E1-D538-54C4-480B36C72CEB}"/>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49107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Entitlement of migrants to use health care services in Germany (2)</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b="1" i="0" dirty="0">
              <a:effectLst/>
            </a:endParaRPr>
          </a:p>
          <a:p>
            <a:pPr marL="0" indent="0" algn="l">
              <a:buNone/>
            </a:pPr>
            <a:r>
              <a:rPr lang="en-US" b="1" i="0" dirty="0">
                <a:effectLst/>
              </a:rPr>
              <a:t>Health advice and support: </a:t>
            </a:r>
            <a:r>
              <a:rPr lang="en-US" i="0" dirty="0">
                <a:effectLst/>
              </a:rPr>
              <a:t>There are various non-profit </a:t>
            </a:r>
            <a:r>
              <a:rPr lang="en-US" i="0" dirty="0" err="1">
                <a:effectLst/>
              </a:rPr>
              <a:t>organisations</a:t>
            </a:r>
            <a:r>
              <a:rPr lang="en-US" i="0" dirty="0">
                <a:effectLst/>
              </a:rPr>
              <a:t> that offer advice and support services for migrants in relation to their health. These </a:t>
            </a:r>
            <a:r>
              <a:rPr lang="en-US" i="0" dirty="0" err="1">
                <a:effectLst/>
              </a:rPr>
              <a:t>organisations</a:t>
            </a:r>
            <a:r>
              <a:rPr lang="en-US" i="0" dirty="0">
                <a:effectLst/>
              </a:rPr>
              <a:t> help with navigating the healthcare system, finding interpreters and providing information on health issues.</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rPr>
              <a:t>Pexels</a:t>
            </a:r>
            <a:r>
              <a:rPr lang="en-US" sz="1200" u="sng" dirty="0">
                <a:solidFill>
                  <a:schemeClr val="dk1"/>
                </a:solidFill>
                <a:latin typeface="Calibri"/>
                <a:ea typeface="Calibri"/>
                <a:cs typeface="Calibri"/>
                <a:sym typeface="Calibri"/>
              </a:rPr>
              <a:t> </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8194" name="Picture 2" descr="Kostenlos Mann, Der Schwarzes Poloshirt Und Graue Hosen Trägt, Die Auf Weißem Stuhl Sitzen Stock-Foto">
            <a:extLst>
              <a:ext uri="{FF2B5EF4-FFF2-40B4-BE49-F238E27FC236}">
                <a16:creationId xmlns:a16="http://schemas.microsoft.com/office/drawing/2014/main" id="{1876F63F-A88C-E5C5-2343-8F7DC4B06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9342" y="2447417"/>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4AD79E6B-74FE-4604-C6A6-75C0D86F186C}"/>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8838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A6A0DFE-6EE7-43A9-9127-F286DC144B85}"/>
              </a:ext>
            </a:extLst>
          </p:cNvPr>
          <p:cNvSpPr>
            <a:spLocks noGrp="1"/>
          </p:cNvSpPr>
          <p:nvPr>
            <p:ph type="title"/>
          </p:nvPr>
        </p:nvSpPr>
        <p:spPr/>
        <p:txBody>
          <a:bodyPr>
            <a:normAutofit/>
          </a:bodyPr>
          <a:lstStyle/>
          <a:p>
            <a:r>
              <a:rPr lang="en-US" sz="4800" b="1" dirty="0">
                <a:solidFill>
                  <a:srgbClr val="203864"/>
                </a:solidFill>
                <a:latin typeface="+mn-lt"/>
              </a:rPr>
              <a:t>Partners</a:t>
            </a:r>
            <a:endParaRPr lang="el-GR" sz="4800" b="1" dirty="0">
              <a:solidFill>
                <a:srgbClr val="203864"/>
              </a:solidFill>
              <a:latin typeface="+mn-lt"/>
            </a:endParaRPr>
          </a:p>
        </p:txBody>
      </p:sp>
      <p:grpSp>
        <p:nvGrpSpPr>
          <p:cNvPr id="12" name="Ομάδα 11">
            <a:extLst>
              <a:ext uri="{FF2B5EF4-FFF2-40B4-BE49-F238E27FC236}">
                <a16:creationId xmlns:a16="http://schemas.microsoft.com/office/drawing/2014/main" id="{BF7993EA-D762-4081-AD93-A4C0BC4F2344}"/>
              </a:ext>
            </a:extLst>
          </p:cNvPr>
          <p:cNvGrpSpPr/>
          <p:nvPr/>
        </p:nvGrpSpPr>
        <p:grpSpPr>
          <a:xfrm>
            <a:off x="6606686" y="1812884"/>
            <a:ext cx="6096000" cy="1677637"/>
            <a:chOff x="-1066801" y="1523553"/>
            <a:chExt cx="6096000" cy="1677637"/>
          </a:xfrm>
        </p:grpSpPr>
        <p:pic>
          <p:nvPicPr>
            <p:cNvPr id="2050" name="Picture 2">
              <a:extLst>
                <a:ext uri="{FF2B5EF4-FFF2-40B4-BE49-F238E27FC236}">
                  <a16:creationId xmlns:a16="http://schemas.microsoft.com/office/drawing/2014/main" id="{8EBF0675-ED45-44CD-A77E-619123297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678" y="1523553"/>
              <a:ext cx="1449043" cy="9971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3FCD0E-FFB9-47FE-8DCC-7998946716D8}"/>
                </a:ext>
              </a:extLst>
            </p:cNvPr>
            <p:cNvSpPr txBox="1"/>
            <p:nvPr/>
          </p:nvSpPr>
          <p:spPr>
            <a:xfrm>
              <a:off x="-1066801" y="2462526"/>
              <a:ext cx="6096000" cy="738664"/>
            </a:xfrm>
            <a:prstGeom prst="rect">
              <a:avLst/>
            </a:prstGeom>
            <a:noFill/>
          </p:spPr>
          <p:txBody>
            <a:bodyPr wrap="square">
              <a:spAutoFit/>
            </a:bodyPr>
            <a:lstStyle/>
            <a:p>
              <a:pPr algn="ctr" fontAlgn="base"/>
              <a:r>
                <a:rPr lang="de-DE" sz="1050" b="0" i="0" dirty="0">
                  <a:solidFill>
                    <a:srgbClr val="203864"/>
                  </a:solidFill>
                  <a:effectLst/>
                  <a:latin typeface="Roboto" panose="02000000000000000000" pitchFamily="2" charset="0"/>
                </a:rPr>
                <a:t>WESTFALISCHE </a:t>
              </a:r>
              <a:r>
                <a:rPr lang="de-DE" sz="1000" b="0" i="0" dirty="0">
                  <a:solidFill>
                    <a:srgbClr val="203864"/>
                  </a:solidFill>
                  <a:effectLst/>
                  <a:latin typeface="Roboto" panose="02000000000000000000" pitchFamily="2" charset="0"/>
                </a:rPr>
                <a:t>HOCHSCHULE</a:t>
              </a:r>
              <a:r>
                <a:rPr lang="de-DE" sz="1050" b="0" i="0" dirty="0">
                  <a:solidFill>
                    <a:srgbClr val="203864"/>
                  </a:solidFill>
                  <a:effectLst/>
                  <a:latin typeface="Roboto" panose="02000000000000000000" pitchFamily="2" charset="0"/>
                </a:rPr>
                <a:t> GELSENKIRCHEN,</a:t>
              </a:r>
              <a:br>
                <a:rPr lang="de-DE" sz="1050" b="0" i="0" dirty="0">
                  <a:solidFill>
                    <a:srgbClr val="203864"/>
                  </a:solidFill>
                  <a:effectLst/>
                  <a:latin typeface="Roboto" panose="02000000000000000000" pitchFamily="2" charset="0"/>
                </a:rPr>
              </a:br>
              <a:r>
                <a:rPr lang="de-DE" sz="1050" b="0" i="0" dirty="0">
                  <a:solidFill>
                    <a:srgbClr val="203864"/>
                  </a:solidFill>
                  <a:effectLst/>
                  <a:latin typeface="Roboto" panose="02000000000000000000" pitchFamily="2" charset="0"/>
                </a:rPr>
                <a:t>BOCHOLT, RECKLINGHAUSEN</a:t>
              </a:r>
            </a:p>
            <a:p>
              <a:pPr algn="ctr" fontAlgn="base"/>
              <a:r>
                <a:rPr lang="de-DE" sz="1050" b="0" i="0" dirty="0">
                  <a:solidFill>
                    <a:srgbClr val="414042"/>
                  </a:solidFill>
                  <a:effectLst/>
                  <a:latin typeface="Roboto" panose="02000000000000000000" pitchFamily="2" charset="0"/>
                </a:rPr>
                <a:t>GELSENKIRCHEN, GERMANY</a:t>
              </a:r>
            </a:p>
            <a:p>
              <a:pPr algn="ctr" fontAlgn="base"/>
              <a:r>
                <a:rPr lang="de-DE" sz="1050" b="0" i="0" u="none" strike="noStrike" dirty="0">
                  <a:solidFill>
                    <a:srgbClr val="D71920"/>
                  </a:solidFill>
                  <a:effectLst/>
                  <a:latin typeface="Roboto" panose="02000000000000000000" pitchFamily="2" charset="0"/>
                  <a:hlinkClick r:id="rId4"/>
                </a:rPr>
                <a:t>www.w-hs.de</a:t>
              </a:r>
              <a:endParaRPr lang="de-DE" sz="1050" b="0" i="0" dirty="0">
                <a:solidFill>
                  <a:srgbClr val="414042"/>
                </a:solidFill>
                <a:effectLst/>
                <a:latin typeface="Roboto" panose="02000000000000000000" pitchFamily="2" charset="0"/>
              </a:endParaRPr>
            </a:p>
          </p:txBody>
        </p:sp>
      </p:grpSp>
      <p:grpSp>
        <p:nvGrpSpPr>
          <p:cNvPr id="11" name="Ομάδα 10">
            <a:extLst>
              <a:ext uri="{FF2B5EF4-FFF2-40B4-BE49-F238E27FC236}">
                <a16:creationId xmlns:a16="http://schemas.microsoft.com/office/drawing/2014/main" id="{96D5137D-F25F-44D3-BFBD-6010E023BCA2}"/>
              </a:ext>
            </a:extLst>
          </p:cNvPr>
          <p:cNvGrpSpPr/>
          <p:nvPr/>
        </p:nvGrpSpPr>
        <p:grpSpPr>
          <a:xfrm>
            <a:off x="3483817" y="4504058"/>
            <a:ext cx="6629400" cy="1738414"/>
            <a:chOff x="2579204" y="1882706"/>
            <a:chExt cx="6629400" cy="1738414"/>
          </a:xfrm>
        </p:grpSpPr>
        <p:pic>
          <p:nvPicPr>
            <p:cNvPr id="5" name="Picture 4">
              <a:extLst>
                <a:ext uri="{FF2B5EF4-FFF2-40B4-BE49-F238E27FC236}">
                  <a16:creationId xmlns:a16="http://schemas.microsoft.com/office/drawing/2014/main" id="{F7B51B5F-7CC8-4F47-AF41-48413E15C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079" y="1882706"/>
              <a:ext cx="2533650" cy="1047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03AE03-98BA-484B-983A-314B79666527}"/>
                </a:ext>
              </a:extLst>
            </p:cNvPr>
            <p:cNvSpPr txBox="1"/>
            <p:nvPr/>
          </p:nvSpPr>
          <p:spPr>
            <a:xfrm>
              <a:off x="2579204" y="2913234"/>
              <a:ext cx="6629400" cy="707886"/>
            </a:xfrm>
            <a:prstGeom prst="rect">
              <a:avLst/>
            </a:prstGeom>
            <a:noFill/>
          </p:spPr>
          <p:txBody>
            <a:bodyPr wrap="square">
              <a:spAutoFit/>
            </a:bodyPr>
            <a:lstStyle/>
            <a:p>
              <a:pPr algn="ctr" fontAlgn="base"/>
              <a:r>
                <a:rPr lang="es-ES" sz="1000" b="0" i="0">
                  <a:solidFill>
                    <a:srgbClr val="203864"/>
                  </a:solidFill>
                  <a:effectLst/>
                  <a:latin typeface="Roboto" panose="02000000000000000000" pitchFamily="2" charset="0"/>
                </a:rPr>
                <a:t>COORDINA ORGANIZACIÓN DE EMPRESAS Y</a:t>
              </a:r>
              <a:br>
                <a:rPr lang="es-ES" sz="1000" b="0" i="0">
                  <a:solidFill>
                    <a:srgbClr val="203864"/>
                  </a:solidFill>
                  <a:effectLst/>
                  <a:latin typeface="Roboto" panose="02000000000000000000" pitchFamily="2" charset="0"/>
                </a:rPr>
              </a:br>
              <a:r>
                <a:rPr lang="es-ES" sz="1000" b="0" i="0">
                  <a:solidFill>
                    <a:srgbClr val="203864"/>
                  </a:solidFill>
                  <a:effectLst/>
                  <a:latin typeface="Roboto" panose="02000000000000000000" pitchFamily="2" charset="0"/>
                </a:rPr>
                <a:t>RECURSOS HUMANOS, S.L.</a:t>
              </a:r>
            </a:p>
            <a:p>
              <a:pPr algn="ctr" fontAlgn="base"/>
              <a:r>
                <a:rPr lang="es-ES" sz="1000" b="0" i="0">
                  <a:solidFill>
                    <a:srgbClr val="414042"/>
                  </a:solidFill>
                  <a:effectLst/>
                  <a:latin typeface="Roboto" panose="02000000000000000000" pitchFamily="2" charset="0"/>
                </a:rPr>
                <a:t>VALENCIA, SPAIN</a:t>
              </a:r>
            </a:p>
            <a:p>
              <a:pPr algn="ctr" fontAlgn="base"/>
              <a:r>
                <a:rPr lang="es-ES" sz="1000" b="0" i="0" u="none" strike="noStrike">
                  <a:solidFill>
                    <a:srgbClr val="D71920"/>
                  </a:solidFill>
                  <a:effectLst/>
                  <a:latin typeface="Roboto" panose="02000000000000000000" pitchFamily="2" charset="0"/>
                  <a:hlinkClick r:id="rId6"/>
                </a:rPr>
                <a:t>coordina-oerh.com</a:t>
              </a:r>
              <a:endParaRPr lang="es-ES" sz="1000" b="0" i="0">
                <a:solidFill>
                  <a:srgbClr val="414042"/>
                </a:solidFill>
                <a:effectLst/>
                <a:latin typeface="Roboto" panose="02000000000000000000" pitchFamily="2" charset="0"/>
              </a:endParaRPr>
            </a:p>
          </p:txBody>
        </p:sp>
      </p:grpSp>
      <p:grpSp>
        <p:nvGrpSpPr>
          <p:cNvPr id="15" name="Ομάδα 14">
            <a:extLst>
              <a:ext uri="{FF2B5EF4-FFF2-40B4-BE49-F238E27FC236}">
                <a16:creationId xmlns:a16="http://schemas.microsoft.com/office/drawing/2014/main" id="{ADA3E3C0-7761-48E5-B929-2F7D24AC3893}"/>
              </a:ext>
            </a:extLst>
          </p:cNvPr>
          <p:cNvGrpSpPr/>
          <p:nvPr/>
        </p:nvGrpSpPr>
        <p:grpSpPr>
          <a:xfrm>
            <a:off x="3020318" y="1776505"/>
            <a:ext cx="6634368" cy="1584248"/>
            <a:chOff x="6639106" y="2919412"/>
            <a:chExt cx="6634368" cy="1584248"/>
          </a:xfrm>
        </p:grpSpPr>
        <p:pic>
          <p:nvPicPr>
            <p:cNvPr id="2052" name="Picture 4">
              <a:extLst>
                <a:ext uri="{FF2B5EF4-FFF2-40B4-BE49-F238E27FC236}">
                  <a16:creationId xmlns:a16="http://schemas.microsoft.com/office/drawing/2014/main" id="{71DD90C8-6291-4D9B-8637-04AA834BD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4703" y="2919412"/>
              <a:ext cx="2543175" cy="1047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E35F80-D7C4-4C20-8069-672536C8B9F7}"/>
                </a:ext>
              </a:extLst>
            </p:cNvPr>
            <p:cNvSpPr txBox="1"/>
            <p:nvPr/>
          </p:nvSpPr>
          <p:spPr>
            <a:xfrm>
              <a:off x="6639106" y="3949662"/>
              <a:ext cx="6634368" cy="553998"/>
            </a:xfrm>
            <a:prstGeom prst="rect">
              <a:avLst/>
            </a:prstGeom>
            <a:noFill/>
          </p:spPr>
          <p:txBody>
            <a:bodyPr wrap="square">
              <a:spAutoFit/>
            </a:bodyPr>
            <a:lstStyle/>
            <a:p>
              <a:pPr algn="ctr" fontAlgn="base"/>
              <a:r>
                <a:rPr lang="nb-NO" sz="1000" b="0" i="0" dirty="0">
                  <a:solidFill>
                    <a:srgbClr val="203864"/>
                  </a:solidFill>
                  <a:effectLst/>
                  <a:latin typeface="Roboto" panose="02000000000000000000" pitchFamily="2" charset="0"/>
                </a:rPr>
                <a:t>PROLEPSIS</a:t>
              </a:r>
            </a:p>
            <a:p>
              <a:pPr algn="ctr" fontAlgn="base"/>
              <a:r>
                <a:rPr lang="nb-NO" sz="1000" b="0" i="0" dirty="0">
                  <a:solidFill>
                    <a:srgbClr val="666666"/>
                  </a:solidFill>
                  <a:effectLst/>
                  <a:latin typeface="Roboto" panose="02000000000000000000" pitchFamily="2" charset="0"/>
                </a:rPr>
                <a:t>ATHENS, GREECE</a:t>
              </a:r>
              <a:br>
                <a:rPr lang="nb-NO" sz="1000" b="0" i="0" dirty="0">
                  <a:solidFill>
                    <a:srgbClr val="666666"/>
                  </a:solidFill>
                  <a:effectLst/>
                  <a:latin typeface="Roboto" panose="02000000000000000000" pitchFamily="2" charset="0"/>
                </a:rPr>
              </a:br>
              <a:r>
                <a:rPr lang="nb-NO" sz="1000" b="0" i="0" u="none" strike="noStrike" dirty="0">
                  <a:solidFill>
                    <a:srgbClr val="D71920"/>
                  </a:solidFill>
                  <a:effectLst/>
                  <a:latin typeface="Roboto" panose="02000000000000000000" pitchFamily="2" charset="0"/>
                  <a:hlinkClick r:id="rId8"/>
                </a:rPr>
                <a:t>www.prolepsis.gr</a:t>
              </a:r>
              <a:endParaRPr lang="nb-NO" sz="1000" b="0" i="0" dirty="0">
                <a:solidFill>
                  <a:srgbClr val="666666"/>
                </a:solidFill>
                <a:effectLst/>
                <a:latin typeface="Roboto" panose="02000000000000000000" pitchFamily="2" charset="0"/>
              </a:endParaRPr>
            </a:p>
          </p:txBody>
        </p:sp>
      </p:grpSp>
      <p:grpSp>
        <p:nvGrpSpPr>
          <p:cNvPr id="18" name="Ομάδα 17">
            <a:extLst>
              <a:ext uri="{FF2B5EF4-FFF2-40B4-BE49-F238E27FC236}">
                <a16:creationId xmlns:a16="http://schemas.microsoft.com/office/drawing/2014/main" id="{A4EB7248-55A7-4CAC-ABDD-957EF148A710}"/>
              </a:ext>
            </a:extLst>
          </p:cNvPr>
          <p:cNvGrpSpPr/>
          <p:nvPr/>
        </p:nvGrpSpPr>
        <p:grpSpPr>
          <a:xfrm>
            <a:off x="-1974174" y="1729933"/>
            <a:ext cx="6952420" cy="1601615"/>
            <a:chOff x="-1240501" y="3160643"/>
            <a:chExt cx="6952420" cy="1601615"/>
          </a:xfrm>
        </p:grpSpPr>
        <p:pic>
          <p:nvPicPr>
            <p:cNvPr id="6" name="Picture 6">
              <a:extLst>
                <a:ext uri="{FF2B5EF4-FFF2-40B4-BE49-F238E27FC236}">
                  <a16:creationId xmlns:a16="http://schemas.microsoft.com/office/drawing/2014/main" id="{0073D6C2-F7D2-40B0-B531-A2775F3CCD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123" y="3160643"/>
              <a:ext cx="2543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0635EB-D97A-43D7-8FC1-83506650286B}"/>
                </a:ext>
              </a:extLst>
            </p:cNvPr>
            <p:cNvSpPr txBox="1"/>
            <p:nvPr/>
          </p:nvSpPr>
          <p:spPr>
            <a:xfrm>
              <a:off x="-1240501" y="4208260"/>
              <a:ext cx="6952420" cy="553998"/>
            </a:xfrm>
            <a:prstGeom prst="rect">
              <a:avLst/>
            </a:prstGeom>
            <a:noFill/>
          </p:spPr>
          <p:txBody>
            <a:bodyPr wrap="square">
              <a:spAutoFit/>
            </a:bodyPr>
            <a:lstStyle/>
            <a:p>
              <a:pPr algn="ctr" fontAlgn="base"/>
              <a:r>
                <a:rPr lang="es-ES" sz="1000" b="0" i="0" dirty="0">
                  <a:solidFill>
                    <a:srgbClr val="203864"/>
                  </a:solidFill>
                  <a:effectLst/>
                  <a:latin typeface="Roboto" panose="02000000000000000000" pitchFamily="2" charset="0"/>
                </a:rPr>
                <a:t>UNIVERSITAT DE VALENCIA</a:t>
              </a:r>
            </a:p>
            <a:p>
              <a:pPr algn="ctr" fontAlgn="base"/>
              <a:r>
                <a:rPr lang="es-ES" sz="1000" b="0" i="0" dirty="0">
                  <a:solidFill>
                    <a:srgbClr val="414042"/>
                  </a:solidFill>
                  <a:effectLst/>
                  <a:latin typeface="Roboto" panose="02000000000000000000" pitchFamily="2" charset="0"/>
                </a:rPr>
                <a:t>VALENCIA, SPAIN</a:t>
              </a:r>
            </a:p>
            <a:p>
              <a:pPr algn="ctr" fontAlgn="base"/>
              <a:r>
                <a:rPr lang="es-ES" sz="1000" b="0" i="0" u="none" strike="noStrike" dirty="0">
                  <a:solidFill>
                    <a:srgbClr val="D71920"/>
                  </a:solidFill>
                  <a:effectLst/>
                  <a:latin typeface="Roboto" panose="02000000000000000000" pitchFamily="2" charset="0"/>
                  <a:hlinkClick r:id="rId10"/>
                </a:rPr>
                <a:t>www.uv.es</a:t>
              </a:r>
              <a:endParaRPr lang="es-ES" sz="1000" b="0" i="0" dirty="0">
                <a:solidFill>
                  <a:srgbClr val="414042"/>
                </a:solidFill>
                <a:effectLst/>
                <a:latin typeface="Roboto" panose="02000000000000000000" pitchFamily="2" charset="0"/>
              </a:endParaRPr>
            </a:p>
          </p:txBody>
        </p:sp>
      </p:grpSp>
      <p:grpSp>
        <p:nvGrpSpPr>
          <p:cNvPr id="21" name="Ομάδα 20">
            <a:extLst>
              <a:ext uri="{FF2B5EF4-FFF2-40B4-BE49-F238E27FC236}">
                <a16:creationId xmlns:a16="http://schemas.microsoft.com/office/drawing/2014/main" id="{7876E123-A23E-4A02-9006-CDB2AF14482D}"/>
              </a:ext>
            </a:extLst>
          </p:cNvPr>
          <p:cNvGrpSpPr/>
          <p:nvPr/>
        </p:nvGrpSpPr>
        <p:grpSpPr>
          <a:xfrm>
            <a:off x="2776075" y="4478327"/>
            <a:ext cx="2543175" cy="1592961"/>
            <a:chOff x="4517932" y="3531206"/>
            <a:chExt cx="2543175" cy="1592961"/>
          </a:xfrm>
        </p:grpSpPr>
        <p:pic>
          <p:nvPicPr>
            <p:cNvPr id="7" name="Picture 8">
              <a:extLst>
                <a:ext uri="{FF2B5EF4-FFF2-40B4-BE49-F238E27FC236}">
                  <a16:creationId xmlns:a16="http://schemas.microsoft.com/office/drawing/2014/main" id="{C6D6E4FC-B9EE-4D42-A9D4-9682872560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7932" y="3531206"/>
              <a:ext cx="2543175" cy="10209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2707390-D163-4215-8EC2-A0556358021F}"/>
                </a:ext>
              </a:extLst>
            </p:cNvPr>
            <p:cNvSpPr txBox="1"/>
            <p:nvPr/>
          </p:nvSpPr>
          <p:spPr>
            <a:xfrm>
              <a:off x="4824413" y="4570169"/>
              <a:ext cx="2037497" cy="553998"/>
            </a:xfrm>
            <a:prstGeom prst="rect">
              <a:avLst/>
            </a:prstGeom>
            <a:noFill/>
          </p:spPr>
          <p:txBody>
            <a:bodyPr wrap="square">
              <a:spAutoFit/>
            </a:bodyPr>
            <a:lstStyle/>
            <a:p>
              <a:pPr algn="ctr" fontAlgn="base"/>
              <a:r>
                <a:rPr lang="nn-NO" sz="1000" b="0" i="0">
                  <a:solidFill>
                    <a:srgbClr val="203864"/>
                  </a:solidFill>
                  <a:effectLst/>
                  <a:latin typeface="Roboto" panose="02000000000000000000" pitchFamily="2" charset="0"/>
                </a:rPr>
                <a:t>media k GmbH</a:t>
              </a:r>
            </a:p>
            <a:p>
              <a:pPr algn="ctr" fontAlgn="base"/>
              <a:r>
                <a:rPr lang="nn-NO" sz="1000" b="0" i="0">
                  <a:solidFill>
                    <a:srgbClr val="414042"/>
                  </a:solidFill>
                  <a:effectLst/>
                  <a:latin typeface="Roboto" panose="02000000000000000000" pitchFamily="2" charset="0"/>
                </a:rPr>
                <a:t>Bad Mergentheim, GERMANY</a:t>
              </a:r>
            </a:p>
            <a:p>
              <a:pPr algn="ctr" fontAlgn="base"/>
              <a:r>
                <a:rPr lang="nn-NO" sz="1000" b="0" i="0" u="none" strike="noStrike">
                  <a:solidFill>
                    <a:srgbClr val="D71920"/>
                  </a:solidFill>
                  <a:effectLst/>
                  <a:latin typeface="Roboto" panose="02000000000000000000" pitchFamily="2" charset="0"/>
                  <a:hlinkClick r:id="rId12"/>
                </a:rPr>
                <a:t>www.media-k.eu</a:t>
              </a:r>
              <a:endParaRPr lang="nn-NO" sz="1000" b="0" i="0">
                <a:solidFill>
                  <a:srgbClr val="414042"/>
                </a:solidFill>
                <a:effectLst/>
                <a:latin typeface="Roboto" panose="02000000000000000000" pitchFamily="2" charset="0"/>
              </a:endParaRPr>
            </a:p>
          </p:txBody>
        </p:sp>
      </p:grpSp>
      <p:grpSp>
        <p:nvGrpSpPr>
          <p:cNvPr id="24" name="Ομάδα 23">
            <a:extLst>
              <a:ext uri="{FF2B5EF4-FFF2-40B4-BE49-F238E27FC236}">
                <a16:creationId xmlns:a16="http://schemas.microsoft.com/office/drawing/2014/main" id="{035DA438-FD53-44DC-8C2E-0859E5BA3DDC}"/>
              </a:ext>
            </a:extLst>
          </p:cNvPr>
          <p:cNvGrpSpPr/>
          <p:nvPr/>
        </p:nvGrpSpPr>
        <p:grpSpPr>
          <a:xfrm>
            <a:off x="2859813" y="1422238"/>
            <a:ext cx="1973150" cy="2726448"/>
            <a:chOff x="9320178" y="2976204"/>
            <a:chExt cx="1973150" cy="2726448"/>
          </a:xfrm>
        </p:grpSpPr>
        <p:pic>
          <p:nvPicPr>
            <p:cNvPr id="2054" name="Picture 6">
              <a:extLst>
                <a:ext uri="{FF2B5EF4-FFF2-40B4-BE49-F238E27FC236}">
                  <a16:creationId xmlns:a16="http://schemas.microsoft.com/office/drawing/2014/main" id="{A196C504-2EAF-4F15-B589-4ED26D1458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0178" y="2976204"/>
              <a:ext cx="1962150" cy="21526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9DD61BF-B07B-4EDE-A244-E2458C80016E}"/>
                </a:ext>
              </a:extLst>
            </p:cNvPr>
            <p:cNvSpPr txBox="1"/>
            <p:nvPr/>
          </p:nvSpPr>
          <p:spPr>
            <a:xfrm>
              <a:off x="9331178" y="5148654"/>
              <a:ext cx="1962150" cy="553998"/>
            </a:xfrm>
            <a:prstGeom prst="rect">
              <a:avLst/>
            </a:prstGeom>
            <a:noFill/>
          </p:spPr>
          <p:txBody>
            <a:bodyPr wrap="square">
              <a:spAutoFit/>
            </a:bodyPr>
            <a:lstStyle/>
            <a:p>
              <a:pPr algn="ctr" fontAlgn="base"/>
              <a:r>
                <a:rPr lang="en-US" sz="1000" b="0" i="0">
                  <a:solidFill>
                    <a:srgbClr val="203864"/>
                  </a:solidFill>
                  <a:effectLst/>
                  <a:latin typeface="Roboto" panose="02000000000000000000" pitchFamily="2" charset="0"/>
                </a:rPr>
                <a:t>OXFAM ITALIA INTERCULTURA</a:t>
              </a:r>
            </a:p>
            <a:p>
              <a:pPr algn="ctr" fontAlgn="base"/>
              <a:r>
                <a:rPr lang="en-US" sz="1000" b="0" i="0">
                  <a:solidFill>
                    <a:srgbClr val="414042"/>
                  </a:solidFill>
                  <a:effectLst/>
                  <a:latin typeface="Roboto" panose="02000000000000000000" pitchFamily="2" charset="0"/>
                </a:rPr>
                <a:t>AREZZO, ITALY</a:t>
              </a:r>
            </a:p>
            <a:p>
              <a:pPr algn="ctr" fontAlgn="base"/>
              <a:r>
                <a:rPr lang="en-US" sz="1000" b="0" i="0" u="none" strike="noStrike">
                  <a:solidFill>
                    <a:srgbClr val="D71920"/>
                  </a:solidFill>
                  <a:effectLst/>
                  <a:latin typeface="Roboto" panose="02000000000000000000" pitchFamily="2" charset="0"/>
                  <a:hlinkClick r:id="rId14"/>
                </a:rPr>
                <a:t>www.oxfamitalia.org/</a:t>
              </a:r>
              <a:endParaRPr lang="en-US" sz="1000" b="0" i="0">
                <a:solidFill>
                  <a:srgbClr val="414042"/>
                </a:solidFill>
                <a:effectLst/>
                <a:latin typeface="Roboto" panose="02000000000000000000" pitchFamily="2" charset="0"/>
              </a:endParaRPr>
            </a:p>
          </p:txBody>
        </p:sp>
      </p:grpSp>
      <p:sp>
        <p:nvSpPr>
          <p:cNvPr id="3" name="TextBox 2">
            <a:extLst>
              <a:ext uri="{FF2B5EF4-FFF2-40B4-BE49-F238E27FC236}">
                <a16:creationId xmlns:a16="http://schemas.microsoft.com/office/drawing/2014/main" id="{AE606473-841C-6846-8375-A32E5D94D2BE}"/>
              </a:ext>
            </a:extLst>
          </p:cNvPr>
          <p:cNvSpPr txBox="1"/>
          <p:nvPr/>
        </p:nvSpPr>
        <p:spPr>
          <a:xfrm>
            <a:off x="5662539" y="3702651"/>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CONNEXIONS</a:t>
            </a:r>
          </a:p>
          <a:p>
            <a:pPr algn="ctr" fontAlgn="base"/>
            <a:r>
              <a:rPr lang="es-ES" sz="1100" b="0" i="0" dirty="0">
                <a:solidFill>
                  <a:srgbClr val="414042"/>
                </a:solidFill>
                <a:effectLst/>
                <a:latin typeface="Roboto" panose="02000000000000000000" pitchFamily="2" charset="0"/>
              </a:rPr>
              <a:t>ATHENS, GREECE</a:t>
            </a:r>
          </a:p>
          <a:p>
            <a:pPr algn="ctr" fontAlgn="base"/>
            <a:r>
              <a:rPr lang="es-ES" sz="1100" dirty="0">
                <a:solidFill>
                  <a:srgbClr val="D71920"/>
                </a:solidFill>
                <a:latin typeface="Roboto" panose="02000000000000000000" pitchFamily="2" charset="0"/>
                <a:hlinkClick r:id="rId15"/>
              </a:rPr>
              <a:t>www.connexions.gr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9" name="Εικόνα 8">
            <a:extLst>
              <a:ext uri="{FF2B5EF4-FFF2-40B4-BE49-F238E27FC236}">
                <a16:creationId xmlns:a16="http://schemas.microsoft.com/office/drawing/2014/main" id="{BC328D1D-57E9-1ABD-8D34-33836EEE8C3C}"/>
              </a:ext>
            </a:extLst>
          </p:cNvPr>
          <p:cNvPicPr>
            <a:picLocks noChangeAspect="1"/>
          </p:cNvPicPr>
          <p:nvPr/>
        </p:nvPicPr>
        <p:blipFill>
          <a:blip r:embed="rId16"/>
          <a:stretch>
            <a:fillRect/>
          </a:stretch>
        </p:blipFill>
        <p:spPr>
          <a:xfrm>
            <a:off x="588861" y="4109931"/>
            <a:ext cx="2083037" cy="1322563"/>
          </a:xfrm>
          <a:prstGeom prst="rect">
            <a:avLst/>
          </a:prstGeom>
        </p:spPr>
      </p:pic>
      <p:pic>
        <p:nvPicPr>
          <p:cNvPr id="13" name="Εικόνα 12">
            <a:extLst>
              <a:ext uri="{FF2B5EF4-FFF2-40B4-BE49-F238E27FC236}">
                <a16:creationId xmlns:a16="http://schemas.microsoft.com/office/drawing/2014/main" id="{5247138B-334B-E841-E5BA-9682B4E5D6CF}"/>
              </a:ext>
            </a:extLst>
          </p:cNvPr>
          <p:cNvPicPr>
            <a:picLocks noChangeAspect="1"/>
          </p:cNvPicPr>
          <p:nvPr/>
        </p:nvPicPr>
        <p:blipFill>
          <a:blip r:embed="rId17"/>
          <a:stretch>
            <a:fillRect/>
          </a:stretch>
        </p:blipFill>
        <p:spPr>
          <a:xfrm>
            <a:off x="8766354" y="4519731"/>
            <a:ext cx="2158782" cy="886067"/>
          </a:xfrm>
          <a:prstGeom prst="rect">
            <a:avLst/>
          </a:prstGeom>
        </p:spPr>
      </p:pic>
      <p:sp>
        <p:nvSpPr>
          <p:cNvPr id="17" name="TextBox 16">
            <a:extLst>
              <a:ext uri="{FF2B5EF4-FFF2-40B4-BE49-F238E27FC236}">
                <a16:creationId xmlns:a16="http://schemas.microsoft.com/office/drawing/2014/main" id="{031B2B33-5CAB-703B-C0A4-A981582EB252}"/>
              </a:ext>
            </a:extLst>
          </p:cNvPr>
          <p:cNvSpPr txBox="1"/>
          <p:nvPr/>
        </p:nvSpPr>
        <p:spPr>
          <a:xfrm>
            <a:off x="5662539" y="5551538"/>
            <a:ext cx="8558520" cy="600164"/>
          </a:xfrm>
          <a:prstGeom prst="rect">
            <a:avLst/>
          </a:prstGeom>
          <a:noFill/>
        </p:spPr>
        <p:txBody>
          <a:bodyPr wrap="square">
            <a:spAutoFit/>
          </a:bodyPr>
          <a:lstStyle/>
          <a:p>
            <a:pPr algn="ctr" fontAlgn="base"/>
            <a:r>
              <a:rPr lang="es-ES" sz="1100" dirty="0">
                <a:solidFill>
                  <a:srgbClr val="203864"/>
                </a:solidFill>
                <a:latin typeface="Roboto" panose="02000000000000000000" pitchFamily="2" charset="0"/>
              </a:rPr>
              <a:t>AMSED</a:t>
            </a:r>
          </a:p>
          <a:p>
            <a:pPr algn="ctr" fontAlgn="base"/>
            <a:r>
              <a:rPr lang="es-ES" sz="1100" b="0" i="0" dirty="0">
                <a:solidFill>
                  <a:srgbClr val="414042"/>
                </a:solidFill>
                <a:effectLst/>
                <a:latin typeface="Roboto" panose="02000000000000000000" pitchFamily="2" charset="0"/>
              </a:rPr>
              <a:t>STRASBOURG, FRANCE</a:t>
            </a:r>
          </a:p>
          <a:p>
            <a:pPr algn="ctr" fontAlgn="base"/>
            <a:r>
              <a:rPr lang="es-ES" sz="1100" dirty="0">
                <a:solidFill>
                  <a:srgbClr val="D71920"/>
                </a:solidFill>
                <a:latin typeface="Roboto" panose="02000000000000000000" pitchFamily="2" charset="0"/>
                <a:hlinkClick r:id="rId18"/>
              </a:rPr>
              <a:t>www.amsed.fr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sp>
        <p:nvSpPr>
          <p:cNvPr id="19" name="TextBox 18">
            <a:extLst>
              <a:ext uri="{FF2B5EF4-FFF2-40B4-BE49-F238E27FC236}">
                <a16:creationId xmlns:a16="http://schemas.microsoft.com/office/drawing/2014/main" id="{641F4687-D587-65C7-AC09-7F96E55492C1}"/>
              </a:ext>
            </a:extLst>
          </p:cNvPr>
          <p:cNvSpPr txBox="1"/>
          <p:nvPr/>
        </p:nvSpPr>
        <p:spPr>
          <a:xfrm>
            <a:off x="-2994706" y="5494738"/>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RESET</a:t>
            </a:r>
          </a:p>
          <a:p>
            <a:pPr algn="ctr" fontAlgn="base"/>
            <a:r>
              <a:rPr lang="es-ES" sz="1100" b="0" i="0" dirty="0">
                <a:solidFill>
                  <a:srgbClr val="414042"/>
                </a:solidFill>
                <a:effectLst/>
                <a:latin typeface="Roboto" panose="02000000000000000000" pitchFamily="2" charset="0"/>
              </a:rPr>
              <a:t>CYPRUS</a:t>
            </a:r>
          </a:p>
          <a:p>
            <a:pPr algn="ctr" fontAlgn="base"/>
            <a:r>
              <a:rPr lang="es-ES" sz="1100" dirty="0">
                <a:solidFill>
                  <a:srgbClr val="D71920"/>
                </a:solidFill>
                <a:latin typeface="Roboto" panose="02000000000000000000" pitchFamily="2" charset="0"/>
                <a:hlinkClick r:id="rId19"/>
              </a:rPr>
              <a:t>www.resetcy.com</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28" name="Εικόνα 27" descr="Εικόνα που περιέχει γραφικά, κείμενο, γραφιστική, γραμματοσειρά&#10;&#10;Περιγραφή που δημιουργήθηκε αυτόματα">
            <a:extLst>
              <a:ext uri="{FF2B5EF4-FFF2-40B4-BE49-F238E27FC236}">
                <a16:creationId xmlns:a16="http://schemas.microsoft.com/office/drawing/2014/main" id="{B81FDD7D-F391-A994-0CA6-E7E75329E94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7502" y="3609276"/>
            <a:ext cx="2687298" cy="812537"/>
          </a:xfrm>
          <a:prstGeom prst="rect">
            <a:avLst/>
          </a:prstGeom>
        </p:spPr>
      </p:pic>
      <p:pic>
        <p:nvPicPr>
          <p:cNvPr id="22" name="Picture 21" descr="A close up of a logo&#10;&#10;Description automatically generated">
            <a:extLst>
              <a:ext uri="{FF2B5EF4-FFF2-40B4-BE49-F238E27FC236}">
                <a16:creationId xmlns:a16="http://schemas.microsoft.com/office/drawing/2014/main" id="{62B15278-B3B1-4441-49D1-1E5070FDB0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7150" y="1608940"/>
            <a:ext cx="2543175" cy="1038225"/>
          </a:xfrm>
          <a:prstGeom prst="rect">
            <a:avLst/>
          </a:prstGeom>
        </p:spPr>
      </p:pic>
      <p:pic>
        <p:nvPicPr>
          <p:cNvPr id="27" name="Picture 26">
            <a:extLst>
              <a:ext uri="{FF2B5EF4-FFF2-40B4-BE49-F238E27FC236}">
                <a16:creationId xmlns:a16="http://schemas.microsoft.com/office/drawing/2014/main" id="{C8487AA3-D374-17D8-7600-1C465748AD49}"/>
              </a:ext>
            </a:extLst>
          </p:cNvPr>
          <p:cNvPicPr>
            <a:picLocks noChangeAspect="1"/>
          </p:cNvPicPr>
          <p:nvPr/>
        </p:nvPicPr>
        <p:blipFill>
          <a:blip r:embed="rId22"/>
          <a:stretch>
            <a:fillRect/>
          </a:stretch>
        </p:blipFill>
        <p:spPr>
          <a:xfrm>
            <a:off x="2949707" y="1129701"/>
            <a:ext cx="1971950" cy="2238687"/>
          </a:xfrm>
          <a:prstGeom prst="rect">
            <a:avLst/>
          </a:prstGeom>
        </p:spPr>
      </p:pic>
    </p:spTree>
    <p:extLst>
      <p:ext uri="{BB962C8B-B14F-4D97-AF65-F5344CB8AC3E}">
        <p14:creationId xmlns:p14="http://schemas.microsoft.com/office/powerpoint/2010/main" val="1311204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Entitlement of migrants to use health care services in Germany (3)</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sz="2000" b="1" i="0" dirty="0">
              <a:effectLst/>
            </a:endParaRPr>
          </a:p>
          <a:p>
            <a:pPr marL="0" indent="0" algn="l">
              <a:buNone/>
            </a:pPr>
            <a:r>
              <a:rPr lang="en-US" b="1" i="0" dirty="0">
                <a:effectLst/>
              </a:rPr>
              <a:t>Interpreting services: </a:t>
            </a:r>
            <a:r>
              <a:rPr lang="en-US" i="0" dirty="0">
                <a:effectLst/>
              </a:rPr>
              <a:t>To ensure that migrants can communicate effectively with healthcare providers, interpreting services are offered in many healthcare facilities. This helps to overcome language barriers and ensures that migrants receive appropriate medical information.</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7170" name="Picture 2" descr="Wörterbuch, Sprachen, Lernen">
            <a:extLst>
              <a:ext uri="{FF2B5EF4-FFF2-40B4-BE49-F238E27FC236}">
                <a16:creationId xmlns:a16="http://schemas.microsoft.com/office/drawing/2014/main" id="{4C8D1CDC-EC57-8C51-0BF9-18254E496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376" y="2485932"/>
            <a:ext cx="4745183" cy="266916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D3224A4B-9E31-A465-0AE1-8520EB4F515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63876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Entitlement of migrants to use health care services in Germany (4)</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sz="2000" b="1" i="0" dirty="0">
              <a:effectLst/>
            </a:endParaRPr>
          </a:p>
          <a:p>
            <a:pPr marL="0" indent="0" algn="l">
              <a:buNone/>
            </a:pPr>
            <a:r>
              <a:rPr lang="en-US" b="1" i="0" dirty="0">
                <a:effectLst/>
              </a:rPr>
              <a:t>Culturally sensitive healthcare: </a:t>
            </a:r>
            <a:r>
              <a:rPr lang="en-US" i="0" dirty="0">
                <a:effectLst/>
              </a:rPr>
              <a:t>Efforts are being made to make healthcare in Germany more culturally sensitive to take better account of the specific needs and cultural backgrounds of the migrant population. This includes training healthcare providers in intercultural competence and sensitivity to cultural differences.</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6146" name="Picture 2" descr="Kostenlos Kostenloses Stock Foto zu angestellte im gesundheitssektor, arzt, ausrüstung Stock-Foto">
            <a:extLst>
              <a:ext uri="{FF2B5EF4-FFF2-40B4-BE49-F238E27FC236}">
                <a16:creationId xmlns:a16="http://schemas.microsoft.com/office/drawing/2014/main" id="{2E842846-FD95-9D09-B986-1D3198957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5176" y="2405767"/>
            <a:ext cx="4480796" cy="298719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B743A49-6A4F-CD6C-EA9C-90D7FD37DB2C}"/>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46248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Public and private providers of healthcare services</a:t>
            </a:r>
          </a:p>
        </p:txBody>
      </p:sp>
      <p:sp>
        <p:nvSpPr>
          <p:cNvPr id="158" name="Google Shape;158;p5"/>
          <p:cNvSpPr txBox="1">
            <a:spLocks noGrp="1"/>
          </p:cNvSpPr>
          <p:nvPr>
            <p:ph idx="1"/>
          </p:nvPr>
        </p:nvSpPr>
        <p:spPr>
          <a:xfrm>
            <a:off x="557998" y="1799999"/>
            <a:ext cx="6134463" cy="4865977"/>
          </a:xfrm>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8900" indent="0" fontAlgn="base">
              <a:spcAft>
                <a:spcPts val="600"/>
              </a:spcAft>
              <a:buNone/>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In Germany, healthcare services are offered by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publicly financed and privately financed providers</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In many cases, there are also facilities that are operated with mixed financing, i.e. they receive public funding, e.g. for research, and add their own share of financing.</a:t>
            </a:r>
            <a:endPar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148706" y="5927786"/>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pic>
        <p:nvPicPr>
          <p:cNvPr id="1026" name="Picture 2" descr="Medizin, Herz, Kurve, Verlauf, Anzeige">
            <a:extLst>
              <a:ext uri="{FF2B5EF4-FFF2-40B4-BE49-F238E27FC236}">
                <a16:creationId xmlns:a16="http://schemas.microsoft.com/office/drawing/2014/main" id="{0B2FCC5E-2352-625E-7B10-28A082436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2154" y="2495426"/>
            <a:ext cx="4978489" cy="331745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279F993C-750E-FD82-9681-F8FFA3C35BEF}"/>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620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Public providers of healthcare services</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r>
              <a:rPr lang="en-US" b="1" dirty="0">
                <a:latin typeface="Calibri" panose="020F0502020204030204" pitchFamily="34" charset="0"/>
                <a:ea typeface="Calibri" panose="020F0502020204030204" pitchFamily="34" charset="0"/>
                <a:cs typeface="Calibri" panose="020F0502020204030204" pitchFamily="34" charset="0"/>
              </a:rPr>
              <a:t>Public providers </a:t>
            </a:r>
            <a:r>
              <a:rPr lang="en-US" dirty="0">
                <a:latin typeface="Calibri" panose="020F0502020204030204" pitchFamily="34" charset="0"/>
                <a:ea typeface="Calibri" panose="020F0502020204030204" pitchFamily="34" charset="0"/>
                <a:cs typeface="Calibri" panose="020F0502020204030204" pitchFamily="34" charset="0"/>
              </a:rPr>
              <a:t>are, for example, federal and state institutions as well as municipal institutions, health authorities, subordinate healthcare authorities and institutions that are largely financed by public funds and taxes.</a:t>
            </a:r>
          </a:p>
          <a:p>
            <a:pPr marL="88900" indent="0" fontAlgn="base">
              <a:spcAft>
                <a:spcPts val="600"/>
              </a:spcAft>
              <a:buNone/>
            </a:pPr>
            <a:r>
              <a:rPr lang="en-US" dirty="0">
                <a:latin typeface="Calibri" panose="020F0502020204030204" pitchFamily="34" charset="0"/>
                <a:ea typeface="Calibri" panose="020F0502020204030204" pitchFamily="34" charset="0"/>
                <a:cs typeface="Calibri" panose="020F0502020204030204" pitchFamily="34" charset="0"/>
              </a:rPr>
              <a:t>This also includes research institutions that conduct basic research or offer application-orientated research together with companies.</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3074" name="Picture 2" descr="Analyse, Krankenhaus, Arzt, Medizinisch">
            <a:extLst>
              <a:ext uri="{FF2B5EF4-FFF2-40B4-BE49-F238E27FC236}">
                <a16:creationId xmlns:a16="http://schemas.microsoft.com/office/drawing/2014/main" id="{6411EFD1-563C-E3A6-C203-77C683590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567" y="1998809"/>
            <a:ext cx="4715301" cy="3153266"/>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2E36F039-74A2-BA2C-BBAA-57D30083139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8487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Private providers of healthcare services</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r>
              <a:rPr lang="en-US" b="1" dirty="0">
                <a:latin typeface="Calibri" panose="020F0502020204030204" pitchFamily="34" charset="0"/>
                <a:ea typeface="Calibri" panose="020F0502020204030204" pitchFamily="34" charset="0"/>
                <a:cs typeface="Calibri" panose="020F0502020204030204" pitchFamily="34" charset="0"/>
              </a:rPr>
              <a:t>Private providers </a:t>
            </a:r>
            <a:r>
              <a:rPr lang="en-US" dirty="0">
                <a:latin typeface="Calibri" panose="020F0502020204030204" pitchFamily="34" charset="0"/>
                <a:ea typeface="Calibri" panose="020F0502020204030204" pitchFamily="34" charset="0"/>
                <a:cs typeface="Calibri" panose="020F0502020204030204" pitchFamily="34" charset="0"/>
              </a:rPr>
              <a:t>are privately financed hospitals (often highly </a:t>
            </a:r>
            <a:r>
              <a:rPr lang="en-US" dirty="0" err="1">
                <a:latin typeface="Calibri" panose="020F0502020204030204" pitchFamily="34" charset="0"/>
                <a:ea typeface="Calibri" panose="020F0502020204030204" pitchFamily="34" charset="0"/>
                <a:cs typeface="Calibri" panose="020F0502020204030204" pitchFamily="34" charset="0"/>
              </a:rPr>
              <a:t>specialised</a:t>
            </a:r>
            <a:r>
              <a:rPr lang="en-US" dirty="0">
                <a:latin typeface="Calibri" panose="020F0502020204030204" pitchFamily="34" charset="0"/>
                <a:ea typeface="Calibri" panose="020F0502020204030204" pitchFamily="34" charset="0"/>
                <a:cs typeface="Calibri" panose="020F0502020204030204" pitchFamily="34" charset="0"/>
              </a:rPr>
              <a:t> hospitals such as pain clinics or clinics </a:t>
            </a:r>
            <a:r>
              <a:rPr lang="en-US" dirty="0" err="1">
                <a:latin typeface="Calibri" panose="020F0502020204030204" pitchFamily="34" charset="0"/>
                <a:ea typeface="Calibri" panose="020F0502020204030204" pitchFamily="34" charset="0"/>
                <a:cs typeface="Calibri" panose="020F0502020204030204" pitchFamily="34" charset="0"/>
              </a:rPr>
              <a:t>specialising</a:t>
            </a:r>
            <a:r>
              <a:rPr lang="en-US" dirty="0">
                <a:latin typeface="Calibri" panose="020F0502020204030204" pitchFamily="34" charset="0"/>
                <a:ea typeface="Calibri" panose="020F0502020204030204" pitchFamily="34" charset="0"/>
                <a:cs typeface="Calibri" panose="020F0502020204030204" pitchFamily="34" charset="0"/>
              </a:rPr>
              <a:t> in joint diseases), private care services for senior citizens and spa facilities.</a:t>
            </a:r>
          </a:p>
          <a:p>
            <a:pPr marL="88900" indent="0" fontAlgn="base">
              <a:spcAft>
                <a:spcPts val="600"/>
              </a:spcAft>
              <a:buNone/>
            </a:pPr>
            <a:r>
              <a:rPr lang="en-US" dirty="0">
                <a:latin typeface="Calibri" panose="020F0502020204030204" pitchFamily="34" charset="0"/>
                <a:ea typeface="Calibri" panose="020F0502020204030204" pitchFamily="34" charset="0"/>
                <a:cs typeface="Calibri" panose="020F0502020204030204" pitchFamily="34" charset="0"/>
              </a:rPr>
              <a:t>They work according to the principles of cost recovery, even if they sometimes receive public subsidies.</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098" name="Picture 2" descr="Die Gesundheit, Pflege, Medizin, Gesund">
            <a:extLst>
              <a:ext uri="{FF2B5EF4-FFF2-40B4-BE49-F238E27FC236}">
                <a16:creationId xmlns:a16="http://schemas.microsoft.com/office/drawing/2014/main" id="{49A98EAF-30E5-1590-6EFB-62FA697A8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391" y="2036190"/>
            <a:ext cx="4952214" cy="278562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AD5F5EFE-ABF6-D8C7-5504-2BF174109C2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35011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Public or private? What does that mean for you?</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endParaRPr lang="de-DE" sz="20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88900" indent="0" rtl="0" fontAlgn="base">
              <a:spcAft>
                <a:spcPts val="60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4" name="Textfeld 3">
            <a:extLst>
              <a:ext uri="{FF2B5EF4-FFF2-40B4-BE49-F238E27FC236}">
                <a16:creationId xmlns:a16="http://schemas.microsoft.com/office/drawing/2014/main" id="{E62E16F5-61EB-65AE-18EB-8DA56396A322}"/>
              </a:ext>
            </a:extLst>
          </p:cNvPr>
          <p:cNvSpPr txBox="1"/>
          <p:nvPr/>
        </p:nvSpPr>
        <p:spPr>
          <a:xfrm>
            <a:off x="526418" y="1936342"/>
            <a:ext cx="6414709" cy="3862596"/>
          </a:xfrm>
          <a:prstGeom prst="rect">
            <a:avLst/>
          </a:prstGeom>
          <a:noFill/>
        </p:spPr>
        <p:txBody>
          <a:bodyPr wrap="square">
            <a:spAutoFit/>
          </a:bodyPr>
          <a:lstStyle/>
          <a:p>
            <a:pPr marL="88900" indent="0" fontAlgn="base">
              <a:spcAft>
                <a:spcPts val="600"/>
              </a:spcAft>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Anyone who is ill or in a medical emergency is unlikely to worry about whether treatment is provided by a publicly funded or privately funded provider. He or she can assume that they will be treated. </a:t>
            </a:r>
          </a:p>
          <a:p>
            <a:pPr marL="88900" indent="0" fontAlgn="base">
              <a:spcAft>
                <a:spcPts val="600"/>
              </a:spcAft>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Everyone in Germany has health insurance with a statutory right to medically necessary help. However, it may well be that services are not or not fully covered by health insurance and a private co-payment is necessary.</a:t>
            </a:r>
            <a:endParaRPr lang="de-DE" sz="2400" b="0" i="0" dirty="0">
              <a:solidFill>
                <a:schemeClr val="tx1"/>
              </a:solidFill>
              <a:effectLst/>
              <a:latin typeface="FiraSans-Regular"/>
            </a:endParaRPr>
          </a:p>
        </p:txBody>
      </p:sp>
      <p:pic>
        <p:nvPicPr>
          <p:cNvPr id="2050" name="Picture 2" descr="Herz, Kurve, Verlauf, Anzeige, Arzt">
            <a:extLst>
              <a:ext uri="{FF2B5EF4-FFF2-40B4-BE49-F238E27FC236}">
                <a16:creationId xmlns:a16="http://schemas.microsoft.com/office/drawing/2014/main" id="{5DFA23EA-6A22-9449-C553-5F97BD34D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6512" y="2050330"/>
            <a:ext cx="4595567" cy="275734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836ED157-1A07-F636-53C5-6C6792B7C43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1483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the benefits of healthcare services for different people? (1)</a:t>
            </a:r>
          </a:p>
        </p:txBody>
      </p:sp>
      <p:sp>
        <p:nvSpPr>
          <p:cNvPr id="158" name="Google Shape;158;p5"/>
          <p:cNvSpPr txBox="1">
            <a:spLocks noGrp="1"/>
          </p:cNvSpPr>
          <p:nvPr>
            <p:ph idx="1"/>
          </p:nvPr>
        </p:nvSpPr>
        <p:spPr>
          <a:xfrm>
            <a:off x="557998" y="1799999"/>
            <a:ext cx="6295647" cy="4865977"/>
          </a:xfrm>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German healthcare system offers support </a:t>
            </a:r>
            <a:r>
              <a:rPr lang="en-US"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programmes</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a healthy lifestyle for many groups. All health insurance providers offer these.</a:t>
            </a:r>
          </a:p>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may be </a:t>
            </a:r>
            <a:r>
              <a:rPr lang="en-US"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restrictions on the use of such services for people without clarified residence status</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but for children and the elderly it is worth enquiring with the health insurance providers. There are also many free and low-cost offers, e.g. from sports clubs or adult education </a:t>
            </a:r>
            <a:r>
              <a:rPr lang="en-US"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centres</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2290" name="Picture 2" descr="Fußball, Laufen, Sport, Football, Feld">
            <a:extLst>
              <a:ext uri="{FF2B5EF4-FFF2-40B4-BE49-F238E27FC236}">
                <a16:creationId xmlns:a16="http://schemas.microsoft.com/office/drawing/2014/main" id="{46FF01C0-68EF-BBAC-910C-4E1830C53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4912" y="2016237"/>
            <a:ext cx="4451138" cy="296974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A0F1A1FF-BFC2-2CB3-67EB-75867A49BA66}"/>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4205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What are the benefits of healthcare services for different people? (2)</a:t>
            </a:r>
          </a:p>
        </p:txBody>
      </p:sp>
      <p:sp>
        <p:nvSpPr>
          <p:cNvPr id="158" name="Google Shape;158;p5"/>
          <p:cNvSpPr txBox="1">
            <a:spLocks noGrp="1"/>
          </p:cNvSpPr>
          <p:nvPr>
            <p:ph idx="1"/>
          </p:nvPr>
        </p:nvSpPr>
        <p:spPr>
          <a:xfrm>
            <a:off x="557999" y="1799999"/>
            <a:ext cx="6702022" cy="4865977"/>
          </a:xfrm>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Target group-specific </a:t>
            </a:r>
            <a:r>
              <a:rPr lang="en-US" sz="2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programmes</a:t>
            </a: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are an important contribution to improving and maintaining health, e.g.:</a:t>
            </a:r>
          </a:p>
          <a:p>
            <a:pPr marL="431800" indent="-342900" fontAlgn="base"/>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Speech therapy training for children</a:t>
            </a:r>
          </a:p>
          <a:p>
            <a:pPr marL="431800" indent="-342900" fontAlgn="base"/>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Fall prevention for the elderly</a:t>
            </a:r>
          </a:p>
          <a:p>
            <a:pPr marL="431800" indent="-342900" fontAlgn="base"/>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Gymnastics to alleviate specific complaints</a:t>
            </a:r>
          </a:p>
          <a:p>
            <a:pPr marL="431800" indent="-342900" fontAlgn="base"/>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Back strengthening for working people.</a:t>
            </a:r>
          </a:p>
          <a:p>
            <a:pPr marL="88900" indent="0" fontAlgn="base">
              <a:buNone/>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Such </a:t>
            </a:r>
            <a:r>
              <a:rPr lang="en-US" sz="2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programmes</a:t>
            </a: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are also offered via apps, many of which are provided free of charge by health insurance companies and healthcare facilities.</a:t>
            </a:r>
          </a:p>
        </p:txBody>
      </p:sp>
      <p:sp>
        <p:nvSpPr>
          <p:cNvPr id="160" name="Google Shape;160;p5"/>
          <p:cNvSpPr/>
          <p:nvPr/>
        </p:nvSpPr>
        <p:spPr>
          <a:xfrm>
            <a:off x="2992520" y="5951435"/>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3314" name="Picture 2" descr="Yoga, Klasse, Lehrer, Fitness, Hobby">
            <a:extLst>
              <a:ext uri="{FF2B5EF4-FFF2-40B4-BE49-F238E27FC236}">
                <a16:creationId xmlns:a16="http://schemas.microsoft.com/office/drawing/2014/main" id="{936E8960-F297-3262-F233-7FA3EAAC1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251" y="1915632"/>
            <a:ext cx="4578025" cy="3054401"/>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DC1CF9D6-3FB8-AB3F-5F63-0F6DE1113733}"/>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3989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E4AD93E-5DA7-B9E3-7443-37ADBF1F970F}"/>
            </a:ext>
          </a:extLst>
        </p:cNvPr>
        <p:cNvGrpSpPr/>
        <p:nvPr/>
      </p:nvGrpSpPr>
      <p:grpSpPr>
        <a:xfrm>
          <a:off x="0" y="0"/>
          <a:ext cx="0" cy="0"/>
          <a:chOff x="0" y="0"/>
          <a:chExt cx="0" cy="0"/>
        </a:xfrm>
      </p:grpSpPr>
      <p:pic>
        <p:nvPicPr>
          <p:cNvPr id="2050" name="Picture 2" descr="Landkarte, Spanien, Flagge, Grenzen">
            <a:extLst>
              <a:ext uri="{FF2B5EF4-FFF2-40B4-BE49-F238E27FC236}">
                <a16:creationId xmlns:a16="http://schemas.microsoft.com/office/drawing/2014/main" id="{4C5481AD-B896-12AE-18CB-98FAB6AC0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667" y="1474251"/>
            <a:ext cx="4898288" cy="4898288"/>
          </a:xfrm>
          <a:prstGeom prst="rect">
            <a:avLst/>
          </a:prstGeom>
          <a:noFill/>
          <a:extLst>
            <a:ext uri="{909E8E84-426E-40DD-AFC4-6F175D3DCCD1}">
              <a14:hiddenFill xmlns:a14="http://schemas.microsoft.com/office/drawing/2010/main">
                <a:solidFill>
                  <a:srgbClr val="FFFFFF"/>
                </a:solidFill>
              </a14:hiddenFill>
            </a:ext>
          </a:extLst>
        </p:spPr>
      </p:pic>
      <p:sp>
        <p:nvSpPr>
          <p:cNvPr id="161" name="Google Shape;161;p5">
            <a:extLst>
              <a:ext uri="{FF2B5EF4-FFF2-40B4-BE49-F238E27FC236}">
                <a16:creationId xmlns:a16="http://schemas.microsoft.com/office/drawing/2014/main" id="{969705BA-CC9C-0148-45FD-B9DF8520C631}"/>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Spain?</a:t>
            </a:r>
          </a:p>
        </p:txBody>
      </p:sp>
      <p:sp>
        <p:nvSpPr>
          <p:cNvPr id="4" name="Θέση κειμένου 3">
            <a:extLst>
              <a:ext uri="{FF2B5EF4-FFF2-40B4-BE49-F238E27FC236}">
                <a16:creationId xmlns:a16="http://schemas.microsoft.com/office/drawing/2014/main" id="{1287791B-7BC6-0B78-92B9-36B0F026B416}"/>
              </a:ext>
            </a:extLst>
          </p:cNvPr>
          <p:cNvSpPr>
            <a:spLocks noGrp="1"/>
          </p:cNvSpPr>
          <p:nvPr>
            <p:ph type="body" idx="1"/>
          </p:nvPr>
        </p:nvSpPr>
        <p:spPr/>
        <p:txBody>
          <a:bodyPr/>
          <a:lstStyle/>
          <a:p>
            <a:endParaRPr lang="el-GR"/>
          </a:p>
        </p:txBody>
      </p:sp>
      <p:sp>
        <p:nvSpPr>
          <p:cNvPr id="5" name="Θέση περιεχομένου 4">
            <a:extLst>
              <a:ext uri="{FF2B5EF4-FFF2-40B4-BE49-F238E27FC236}">
                <a16:creationId xmlns:a16="http://schemas.microsoft.com/office/drawing/2014/main" id="{DBF60AFF-4F5C-3FBB-DBFF-3A0A9C7C8258}"/>
              </a:ext>
            </a:extLst>
          </p:cNvPr>
          <p:cNvSpPr>
            <a:spLocks noGrp="1"/>
          </p:cNvSpPr>
          <p:nvPr>
            <p:ph sz="half" idx="2"/>
          </p:nvPr>
        </p:nvSpPr>
        <p:spPr/>
        <p:txBody>
          <a:bodyPr/>
          <a:lstStyle/>
          <a:p>
            <a:endParaRPr lang="el-GR"/>
          </a:p>
        </p:txBody>
      </p:sp>
      <p:sp>
        <p:nvSpPr>
          <p:cNvPr id="162" name="Google Shape;162;p5">
            <a:extLst>
              <a:ext uri="{FF2B5EF4-FFF2-40B4-BE49-F238E27FC236}">
                <a16:creationId xmlns:a16="http://schemas.microsoft.com/office/drawing/2014/main" id="{1A71EF19-1D5F-4741-A42C-B9D3A1DE287A}"/>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9713C9EF-079E-1979-D9A5-2F67B66DCCC9}"/>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F1623121-3DE8-86F2-42AD-A6D205775AF3}"/>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6568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How are health care services </a:t>
            </a:r>
            <a:r>
              <a:rPr lang="en-US" dirty="0" err="1"/>
              <a:t>organised</a:t>
            </a:r>
            <a:r>
              <a:rPr lang="en-US" dirty="0"/>
              <a:t> in Spain  (1)</a:t>
            </a:r>
            <a:endParaRPr dirty="0"/>
          </a:p>
        </p:txBody>
      </p:sp>
      <p:sp>
        <p:nvSpPr>
          <p:cNvPr id="120" name="Google Shape;120;p2"/>
          <p:cNvSpPr txBox="1">
            <a:spLocks noGrp="1"/>
          </p:cNvSpPr>
          <p:nvPr>
            <p:ph idx="1"/>
          </p:nvPr>
        </p:nvSpPr>
        <p:spPr>
          <a:xfrm>
            <a:off x="558000" y="2459736"/>
            <a:ext cx="7327356" cy="3941326"/>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200"/>
              <a:buNone/>
            </a:pPr>
            <a:r>
              <a:rPr lang="en-US" sz="2000" i="0" dirty="0">
                <a:solidFill>
                  <a:srgbClr val="374151"/>
                </a:solidFill>
              </a:rPr>
              <a:t>Spain’s National Health System (SNS) is based on the principles of </a:t>
            </a:r>
            <a:r>
              <a:rPr lang="en-US" sz="2000" b="1" i="0" dirty="0">
                <a:solidFill>
                  <a:srgbClr val="374151"/>
                </a:solidFill>
              </a:rPr>
              <a:t>universality</a:t>
            </a:r>
            <a:r>
              <a:rPr lang="en-US" sz="2000" i="0" dirty="0">
                <a:solidFill>
                  <a:srgbClr val="374151"/>
                </a:solidFill>
              </a:rPr>
              <a:t>, </a:t>
            </a:r>
            <a:r>
              <a:rPr lang="en-US" sz="2000" b="1" i="0" dirty="0">
                <a:solidFill>
                  <a:srgbClr val="374151"/>
                </a:solidFill>
              </a:rPr>
              <a:t>free access</a:t>
            </a:r>
            <a:r>
              <a:rPr lang="en-US" sz="2000" i="0" dirty="0">
                <a:solidFill>
                  <a:srgbClr val="374151"/>
                </a:solidFill>
              </a:rPr>
              <a:t>, </a:t>
            </a:r>
            <a:r>
              <a:rPr lang="en-US" sz="2000" b="1" i="0" dirty="0">
                <a:solidFill>
                  <a:srgbClr val="374151"/>
                </a:solidFill>
              </a:rPr>
              <a:t>equity</a:t>
            </a:r>
            <a:r>
              <a:rPr lang="en-US" sz="2000" i="0" dirty="0">
                <a:solidFill>
                  <a:srgbClr val="374151"/>
                </a:solidFill>
              </a:rPr>
              <a:t> and </a:t>
            </a:r>
            <a:r>
              <a:rPr lang="en-US" sz="2000" b="1" i="0" dirty="0">
                <a:solidFill>
                  <a:srgbClr val="374151"/>
                </a:solidFill>
              </a:rPr>
              <a:t>fairness of financing</a:t>
            </a:r>
            <a:r>
              <a:rPr lang="en-US" sz="2000" i="0" dirty="0">
                <a:solidFill>
                  <a:srgbClr val="374151"/>
                </a:solidFill>
              </a:rPr>
              <a:t>. This means it is primarily financed through general taxation and provides universal coverage of a comprehensive benefits package to its </a:t>
            </a:r>
            <a:r>
              <a:rPr lang="en-US" sz="2000" b="1" i="0" dirty="0">
                <a:solidFill>
                  <a:srgbClr val="374151"/>
                </a:solidFill>
              </a:rPr>
              <a:t>residents</a:t>
            </a:r>
            <a:r>
              <a:rPr lang="en-US" sz="2000" i="0" dirty="0">
                <a:solidFill>
                  <a:srgbClr val="374151"/>
                </a:solidFill>
              </a:rPr>
              <a:t> – including </a:t>
            </a:r>
            <a:r>
              <a:rPr lang="en-US" sz="2000" b="1" i="0" dirty="0">
                <a:solidFill>
                  <a:srgbClr val="374151"/>
                </a:solidFill>
              </a:rPr>
              <a:t>citizens</a:t>
            </a:r>
            <a:r>
              <a:rPr lang="en-US" sz="2000" i="0" dirty="0">
                <a:solidFill>
                  <a:srgbClr val="374151"/>
                </a:solidFill>
              </a:rPr>
              <a:t> and </a:t>
            </a:r>
            <a:r>
              <a:rPr lang="en-US" sz="2000" b="1" i="0" dirty="0">
                <a:solidFill>
                  <a:srgbClr val="374151"/>
                </a:solidFill>
              </a:rPr>
              <a:t>documented and undocumented migrants</a:t>
            </a:r>
            <a:r>
              <a:rPr lang="en-US" sz="2000" i="0" dirty="0">
                <a:solidFill>
                  <a:srgbClr val="374151"/>
                </a:solidFill>
              </a:rPr>
              <a:t>.</a:t>
            </a:r>
            <a:endParaRPr sz="2000" dirty="0"/>
          </a:p>
          <a:p>
            <a:pPr marL="88900" lvl="0" indent="0" algn="l" rtl="0">
              <a:lnSpc>
                <a:spcPct val="100000"/>
              </a:lnSpc>
              <a:spcBef>
                <a:spcPts val="1200"/>
              </a:spcBef>
              <a:spcAft>
                <a:spcPts val="600"/>
              </a:spcAft>
              <a:buSzPts val="2200"/>
              <a:buNone/>
            </a:pPr>
            <a:r>
              <a:rPr lang="en-US" sz="2000" b="1" i="0" dirty="0">
                <a:solidFill>
                  <a:srgbClr val="374151"/>
                </a:solidFill>
              </a:rPr>
              <a:t>A </a:t>
            </a:r>
            <a:r>
              <a:rPr lang="en-US" sz="2000" b="1" i="0" dirty="0" err="1">
                <a:solidFill>
                  <a:srgbClr val="374151"/>
                </a:solidFill>
              </a:rPr>
              <a:t>decentralised</a:t>
            </a:r>
            <a:r>
              <a:rPr lang="en-US" sz="2000" b="1" i="0" dirty="0">
                <a:solidFill>
                  <a:srgbClr val="374151"/>
                </a:solidFill>
              </a:rPr>
              <a:t> syste</a:t>
            </a:r>
            <a:r>
              <a:rPr lang="en-US" sz="2000" b="1" dirty="0">
                <a:solidFill>
                  <a:srgbClr val="374151"/>
                </a:solidFill>
              </a:rPr>
              <a:t>m</a:t>
            </a:r>
            <a:r>
              <a:rPr lang="en-US" sz="2000" dirty="0">
                <a:solidFill>
                  <a:srgbClr val="374151"/>
                </a:solidFill>
              </a:rPr>
              <a:t>. The central Ministry of Health is responsible for national health planning and regulation. However, the most relevant authorities regarding health care systems are the 17 ‘autonomous communities’ in which Spain is divided. They are in charge of regional operational planning, resource allocation, purchasing,  and provision decisions.</a:t>
            </a:r>
            <a:endParaRPr sz="2000" b="0" i="0" u="none" strike="noStrike" dirty="0">
              <a:solidFill>
                <a:srgbClr val="000000"/>
              </a:solidFill>
              <a:latin typeface="Calibri"/>
              <a:ea typeface="Calibri"/>
              <a:cs typeface="Calibri"/>
              <a:sym typeface="Calibri"/>
            </a:endParaRPr>
          </a:p>
        </p:txBody>
      </p:sp>
      <p:sp>
        <p:nvSpPr>
          <p:cNvPr id="121" name="Google Shape;121;p2"/>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a:solidFill>
                  <a:schemeClr val="hlink"/>
                </a:solidFill>
                <a:latin typeface="Calibri"/>
                <a:ea typeface="Calibri"/>
                <a:cs typeface="Calibri"/>
                <a:sym typeface="Calibri"/>
                <a:hlinkClick r:id="rId3"/>
              </a:rPr>
              <a:t>Source </a:t>
            </a:r>
            <a:r>
              <a:rPr lang="en-US" sz="1200" b="0" i="0" u="none" strike="noStrike" cap="none">
                <a:solidFill>
                  <a:srgbClr val="000000"/>
                </a:solidFill>
                <a:latin typeface="Calibri"/>
                <a:ea typeface="Calibri"/>
                <a:cs typeface="Calibri"/>
                <a:sym typeface="Calibri"/>
              </a:rPr>
              <a:t>| </a:t>
            </a:r>
            <a:r>
              <a:rPr lang="en-US" sz="1200" b="0" i="0" u="sng" strike="noStrike" cap="none">
                <a:solidFill>
                  <a:schemeClr val="hlink"/>
                </a:solidFill>
                <a:latin typeface="Calibri"/>
                <a:ea typeface="Calibri"/>
                <a:cs typeface="Calibri"/>
                <a:sym typeface="Calibri"/>
                <a:hlinkClick r:id="rId4"/>
              </a:rPr>
              <a:t>license</a:t>
            </a:r>
            <a:endParaRPr sz="1200" b="0" i="0" u="none" strike="noStrike" cap="none">
              <a:solidFill>
                <a:srgbClr val="000000"/>
              </a:solidFill>
              <a:latin typeface="Calibri"/>
              <a:ea typeface="Calibri"/>
              <a:cs typeface="Calibri"/>
              <a:sym typeface="Calibri"/>
            </a:endParaRPr>
          </a:p>
        </p:txBody>
      </p:sp>
      <p:sp>
        <p:nvSpPr>
          <p:cNvPr id="122" name="Google Shape;122;p2"/>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23" name="Google Shape;123;p2"/>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24" name="Google Shape;124;p2"/>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What are healthcare services?</a:t>
            </a:r>
            <a:endParaRPr sz="1800" b="0" i="0" u="none" strike="noStrike" cap="none">
              <a:solidFill>
                <a:srgbClr val="FFFFFF"/>
              </a:solidFill>
              <a:latin typeface="Calibri"/>
              <a:ea typeface="Calibri"/>
              <a:cs typeface="Calibri"/>
              <a:sym typeface="Calibri"/>
            </a:endParaRPr>
          </a:p>
        </p:txBody>
      </p:sp>
      <p:pic>
        <p:nvPicPr>
          <p:cNvPr id="125" name="Google Shape;125;p2" descr="Canadian Network for Health in All Policies (CNHiAP) - National  Collaborating Centre for Healthy Public Policy"/>
          <p:cNvPicPr preferRelativeResize="0"/>
          <p:nvPr/>
        </p:nvPicPr>
        <p:blipFill rotWithShape="1">
          <a:blip r:embed="rId5">
            <a:alphaModFix/>
          </a:blip>
          <a:srcRect/>
          <a:stretch/>
        </p:blipFill>
        <p:spPr>
          <a:xfrm>
            <a:off x="8035962" y="2305913"/>
            <a:ext cx="4154779" cy="3041243"/>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7931781"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Apps for Healthcare Services</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40931" y="450831"/>
            <a:ext cx="5870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11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70032" y="2437606"/>
            <a:ext cx="7190509" cy="3332039"/>
          </a:xfrm>
        </p:spPr>
        <p:txBody>
          <a:bodyPr>
            <a:normAutofit fontScale="92500" lnSpcReduction="10000"/>
          </a:bodyPr>
          <a:lstStyle/>
          <a:p>
            <a:r>
              <a:rPr lang="en-US" dirty="0"/>
              <a:t>To increase the knowledge of apps for healthcare services </a:t>
            </a:r>
          </a:p>
          <a:p>
            <a:r>
              <a:rPr lang="en-US" dirty="0"/>
              <a:t>To increase knowledge on using and benefitting from apps for healthcare services in terms of access and availability</a:t>
            </a:r>
          </a:p>
          <a:p>
            <a:r>
              <a:rPr lang="en-US" dirty="0"/>
              <a:t>To understand their main functionalities, advantages, and possible deficits</a:t>
            </a:r>
          </a:p>
          <a:p>
            <a:r>
              <a:rPr lang="en-US" dirty="0"/>
              <a:t>To understand the implications of apps provided by public and private sources</a:t>
            </a:r>
          </a:p>
          <a:p>
            <a:r>
              <a:rPr lang="en-US" dirty="0"/>
              <a:t>To motivate getting engaged with healthcare services apps</a:t>
            </a:r>
          </a:p>
          <a:p>
            <a:r>
              <a:rPr lang="en-US" dirty="0"/>
              <a:t>To increase digital knowledge and language skills</a:t>
            </a:r>
            <a:r>
              <a:rPr lang="en-GB" dirty="0"/>
              <a:t> </a:t>
            </a:r>
            <a:endParaRPr lang="en-US" dirty="0"/>
          </a:p>
        </p:txBody>
      </p:sp>
      <p:sp>
        <p:nvSpPr>
          <p:cNvPr id="6" name="Θέση κειμένου 4">
            <a:extLst>
              <a:ext uri="{FF2B5EF4-FFF2-40B4-BE49-F238E27FC236}">
                <a16:creationId xmlns:a16="http://schemas.microsoft.com/office/drawing/2014/main" id="{648277ED-EC10-7EC8-572D-9BF1C780C00F}"/>
              </a:ext>
            </a:extLst>
          </p:cNvPr>
          <p:cNvSpPr txBox="1">
            <a:spLocks/>
          </p:cNvSpPr>
          <p:nvPr/>
        </p:nvSpPr>
        <p:spPr>
          <a:xfrm>
            <a:off x="736287" y="1757671"/>
            <a:ext cx="5157787" cy="50302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0000"/>
              </a:buClr>
              <a:buFont typeface="Wingdings" panose="05000000000000000000" pitchFamily="2" charset="2"/>
              <a:buChar char="ü"/>
              <a:defRPr sz="2200" kern="1200">
                <a:solidFill>
                  <a:schemeClr val="tx1"/>
                </a:solidFill>
                <a:effectLst/>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0000"/>
              </a:buClr>
              <a:buSzPct val="120000"/>
              <a:buFont typeface="Wingdings" panose="05000000000000000000" pitchFamily="2" charset="2"/>
              <a:buChar char="ü"/>
              <a:defRPr sz="2200" kern="1200">
                <a:solidFill>
                  <a:schemeClr val="tx1"/>
                </a:solidFill>
                <a:effectLst/>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0000"/>
              </a:buClr>
              <a:buFont typeface="Wingdings" panose="05000000000000000000" pitchFamily="2" charset="2"/>
              <a:buChar char="ü"/>
              <a:defRPr sz="2000" kern="1200">
                <a:solidFill>
                  <a:schemeClr val="tx1"/>
                </a:solidFill>
                <a:effectLst/>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0000"/>
              </a:buClr>
              <a:buFont typeface="Wingdings" panose="05000000000000000000" pitchFamily="2" charset="2"/>
              <a:buChar char="ü"/>
              <a:defRPr sz="2000" kern="1200">
                <a:solidFill>
                  <a:schemeClr val="tx1"/>
                </a:solidFill>
                <a:effectLst/>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0000"/>
              </a:buClr>
              <a:buFont typeface="Wingdings" panose="05000000000000000000" pitchFamily="2" charset="2"/>
              <a:buChar char="ü"/>
              <a:defRPr sz="2000" kern="120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03864"/>
                </a:solidFill>
                <a:sym typeface="Arial" panose="020B0604020202020204" pitchFamily="34" charset="0"/>
              </a:rPr>
              <a:t>Objectives</a:t>
            </a:r>
          </a:p>
        </p:txBody>
      </p:sp>
      <p:sp>
        <p:nvSpPr>
          <p:cNvPr id="7" name="Τίτλος 6">
            <a:extLst>
              <a:ext uri="{FF2B5EF4-FFF2-40B4-BE49-F238E27FC236}">
                <a16:creationId xmlns:a16="http://schemas.microsoft.com/office/drawing/2014/main" id="{4D8EE507-3360-7258-E9ED-C4D909C757F6}"/>
              </a:ext>
            </a:extLst>
          </p:cNvPr>
          <p:cNvSpPr>
            <a:spLocks noGrp="1"/>
          </p:cNvSpPr>
          <p:nvPr>
            <p:ph type="title"/>
          </p:nvPr>
        </p:nvSpPr>
        <p:spPr/>
        <p:txBody>
          <a:bodyPr/>
          <a:lstStyle/>
          <a:p>
            <a:endParaRPr lang="el-GR"/>
          </a:p>
        </p:txBody>
      </p:sp>
      <p:sp>
        <p:nvSpPr>
          <p:cNvPr id="3" name="TextBox 2">
            <a:extLst>
              <a:ext uri="{FF2B5EF4-FFF2-40B4-BE49-F238E27FC236}">
                <a16:creationId xmlns:a16="http://schemas.microsoft.com/office/drawing/2014/main" id="{FC047938-13B5-C8D2-18AA-6F01C2D2402F}"/>
              </a:ext>
            </a:extLst>
          </p:cNvPr>
          <p:cNvSpPr txBox="1"/>
          <p:nvPr/>
        </p:nvSpPr>
        <p:spPr>
          <a:xfrm>
            <a:off x="8312134" y="6156715"/>
            <a:ext cx="3879866" cy="276999"/>
          </a:xfrm>
          <a:prstGeom prst="rect">
            <a:avLst/>
          </a:prstGeom>
          <a:noFill/>
        </p:spPr>
        <p:txBody>
          <a:bodyPr wrap="square">
            <a:spAutoFit/>
          </a:bodyPr>
          <a:lstStyle/>
          <a:p>
            <a:pPr algn="r"/>
            <a:r>
              <a:rPr lang="en-US" sz="1200" dirty="0">
                <a:hlinkClick r:id="rId3"/>
              </a:rPr>
              <a:t>Source: Image by </a:t>
            </a:r>
            <a:r>
              <a:rPr lang="en-US" sz="1200" dirty="0" err="1">
                <a:hlinkClick r:id="rId3"/>
              </a:rPr>
              <a:t>nuraghies</a:t>
            </a:r>
            <a:r>
              <a:rPr lang="en-US" sz="1200" dirty="0">
                <a:hlinkClick r:id="rId3"/>
              </a:rPr>
              <a:t> on </a:t>
            </a:r>
            <a:r>
              <a:rPr lang="en-US" sz="1200" dirty="0" err="1">
                <a:hlinkClick r:id="rId3"/>
              </a:rPr>
              <a:t>Freepik</a:t>
            </a:r>
            <a:endParaRPr lang="el-GR" sz="1200" dirty="0"/>
          </a:p>
        </p:txBody>
      </p:sp>
      <p:pic>
        <p:nvPicPr>
          <p:cNvPr id="4" name="Google Shape;479;g2c319d66040_0_178">
            <a:extLst>
              <a:ext uri="{FF2B5EF4-FFF2-40B4-BE49-F238E27FC236}">
                <a16:creationId xmlns:a16="http://schemas.microsoft.com/office/drawing/2014/main" id="{0AA13032-BCB7-8E86-833D-0AA21443C42D}"/>
              </a:ext>
            </a:extLst>
          </p:cNvPr>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extLst>
      <p:ext uri="{BB962C8B-B14F-4D97-AF65-F5344CB8AC3E}">
        <p14:creationId xmlns:p14="http://schemas.microsoft.com/office/powerpoint/2010/main" val="20330931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How are health care services </a:t>
            </a:r>
            <a:r>
              <a:rPr lang="en-US" dirty="0" err="1"/>
              <a:t>organised</a:t>
            </a:r>
            <a:r>
              <a:rPr lang="en-US" dirty="0"/>
              <a:t> in Spain? (2)</a:t>
            </a:r>
            <a:endParaRPr dirty="0"/>
          </a:p>
        </p:txBody>
      </p:sp>
      <p:sp>
        <p:nvSpPr>
          <p:cNvPr id="132" name="Google Shape;132;p3"/>
          <p:cNvSpPr txBox="1">
            <a:spLocks noGrp="1"/>
          </p:cNvSpPr>
          <p:nvPr>
            <p:ph idx="1"/>
          </p:nvPr>
        </p:nvSpPr>
        <p:spPr>
          <a:xfrm>
            <a:off x="557999" y="1799999"/>
            <a:ext cx="7822208" cy="4865977"/>
          </a:xfrm>
          <a:prstGeom prst="rect">
            <a:avLst/>
          </a:prstGeom>
          <a:noFill/>
          <a:ln>
            <a:noFill/>
          </a:ln>
        </p:spPr>
        <p:txBody>
          <a:bodyPr spcFirstLastPara="1" wrap="square" lIns="91425" tIns="45700" rIns="91425" bIns="45700" anchor="t" anchorCtr="0">
            <a:noAutofit/>
          </a:bodyPr>
          <a:lstStyle/>
          <a:p>
            <a:pPr marL="431800" lvl="0" indent="-342900" algn="l" rtl="0">
              <a:lnSpc>
                <a:spcPct val="100000"/>
              </a:lnSpc>
              <a:spcBef>
                <a:spcPts val="600"/>
              </a:spcBef>
              <a:spcAft>
                <a:spcPts val="0"/>
              </a:spcAft>
              <a:buSzPts val="2200"/>
              <a:buFont typeface="Wingdings" panose="05000000000000000000" pitchFamily="2" charset="2"/>
              <a:buChar char="§"/>
            </a:pPr>
            <a:r>
              <a:rPr lang="en-US" sz="2000" b="0" dirty="0">
                <a:solidFill>
                  <a:srgbClr val="374151"/>
                </a:solidFill>
                <a:latin typeface="+mn-lt"/>
              </a:rPr>
              <a:t>Public – private services. Health services are delivered by a mix of public and private providers, with primary care doctors playing a gatekeeping role to specialist and hospital care.</a:t>
            </a:r>
            <a:endParaRPr sz="2000" b="0" dirty="0">
              <a:latin typeface="+mn-lt"/>
            </a:endParaRPr>
          </a:p>
          <a:p>
            <a:pPr marL="431800" lvl="0" indent="-342900" algn="l" rtl="0">
              <a:lnSpc>
                <a:spcPct val="100000"/>
              </a:lnSpc>
              <a:spcBef>
                <a:spcPts val="1200"/>
              </a:spcBef>
              <a:spcAft>
                <a:spcPts val="0"/>
              </a:spcAft>
              <a:buSzPts val="2200"/>
              <a:buFont typeface="Wingdings" panose="05000000000000000000" pitchFamily="2" charset="2"/>
              <a:buChar char="§"/>
            </a:pPr>
            <a:r>
              <a:rPr lang="en-US" sz="2000" b="0" i="0" u="none" strike="noStrike" dirty="0">
                <a:solidFill>
                  <a:srgbClr val="374151"/>
                </a:solidFill>
                <a:latin typeface="+mn-lt"/>
                <a:ea typeface="Calibri"/>
                <a:cs typeface="Calibri"/>
                <a:sym typeface="Calibri"/>
              </a:rPr>
              <a:t>A two-level syste</a:t>
            </a:r>
            <a:r>
              <a:rPr lang="en-US" sz="2000" b="0" dirty="0">
                <a:solidFill>
                  <a:srgbClr val="374151"/>
                </a:solidFill>
                <a:latin typeface="+mn-lt"/>
                <a:ea typeface="Calibri"/>
                <a:cs typeface="Calibri"/>
                <a:sym typeface="Calibri"/>
              </a:rPr>
              <a:t>m. The first-level health services -</a:t>
            </a:r>
            <a:r>
              <a:rPr lang="en-US" sz="2000" b="0" u="sng" dirty="0">
                <a:solidFill>
                  <a:srgbClr val="374151"/>
                </a:solidFill>
                <a:latin typeface="+mn-lt"/>
                <a:ea typeface="Calibri"/>
                <a:cs typeface="Calibri"/>
                <a:sym typeface="Calibri"/>
              </a:rPr>
              <a:t>primary care</a:t>
            </a:r>
            <a:r>
              <a:rPr lang="en-US" sz="2000" b="0" dirty="0">
                <a:solidFill>
                  <a:srgbClr val="374151"/>
                </a:solidFill>
                <a:latin typeface="+mn-lt"/>
                <a:ea typeface="Calibri"/>
                <a:cs typeface="Calibri"/>
                <a:sym typeface="Calibri"/>
              </a:rPr>
              <a:t>- are easily accessible and capable of fully tackling the most common illnesses. Primary care services are provided at medical </a:t>
            </a:r>
            <a:r>
              <a:rPr lang="en-US" sz="2000" b="0" dirty="0" err="1">
                <a:solidFill>
                  <a:srgbClr val="374151"/>
                </a:solidFill>
                <a:latin typeface="+mn-lt"/>
                <a:ea typeface="Calibri"/>
                <a:cs typeface="Calibri"/>
                <a:sym typeface="Calibri"/>
              </a:rPr>
              <a:t>centres</a:t>
            </a:r>
            <a:r>
              <a:rPr lang="en-US" sz="2000" b="0" dirty="0">
                <a:solidFill>
                  <a:srgbClr val="374151"/>
                </a:solidFill>
                <a:latin typeface="+mn-lt"/>
                <a:ea typeface="Calibri"/>
                <a:cs typeface="Calibri"/>
                <a:sym typeface="Calibri"/>
              </a:rPr>
              <a:t> staffed by teams of family doctors, pediatricians, nurses, social workers, midwives, physiotherapists, and pharmacists.</a:t>
            </a:r>
            <a:endParaRPr lang="en-US" sz="2000" b="0" dirty="0">
              <a:latin typeface="+mn-lt"/>
              <a:sym typeface="Calibri"/>
            </a:endParaRPr>
          </a:p>
          <a:p>
            <a:pPr marL="431800" lvl="0" indent="-342900" algn="l" rtl="0">
              <a:lnSpc>
                <a:spcPct val="100000"/>
              </a:lnSpc>
              <a:spcBef>
                <a:spcPts val="1200"/>
              </a:spcBef>
              <a:spcAft>
                <a:spcPts val="0"/>
              </a:spcAft>
              <a:buSzPts val="2200"/>
              <a:buFont typeface="Wingdings" panose="05000000000000000000" pitchFamily="2" charset="2"/>
              <a:buChar char="§"/>
            </a:pPr>
            <a:r>
              <a:rPr lang="en-US" sz="2000" b="0" dirty="0">
                <a:solidFill>
                  <a:srgbClr val="374151"/>
                </a:solidFill>
                <a:latin typeface="+mn-lt"/>
                <a:ea typeface="Calibri"/>
                <a:cs typeface="Calibri"/>
                <a:sym typeface="Calibri"/>
              </a:rPr>
              <a:t>The second level -</a:t>
            </a:r>
            <a:r>
              <a:rPr lang="en-US" sz="2000" b="0" u="sng" dirty="0">
                <a:solidFill>
                  <a:srgbClr val="374151"/>
                </a:solidFill>
                <a:latin typeface="+mn-lt"/>
                <a:ea typeface="Calibri"/>
                <a:cs typeface="Calibri"/>
                <a:sym typeface="Calibri"/>
              </a:rPr>
              <a:t>specialist care</a:t>
            </a:r>
            <a:r>
              <a:rPr lang="en-US" sz="2000" b="0" dirty="0">
                <a:solidFill>
                  <a:srgbClr val="374151"/>
                </a:solidFill>
                <a:latin typeface="+mn-lt"/>
                <a:ea typeface="Calibri"/>
                <a:cs typeface="Calibri"/>
                <a:sym typeface="Calibri"/>
              </a:rPr>
              <a:t>- is offered at hospitals and </a:t>
            </a:r>
            <a:r>
              <a:rPr lang="en-US" sz="2000" b="0" dirty="0" err="1">
                <a:solidFill>
                  <a:srgbClr val="374151"/>
                </a:solidFill>
                <a:latin typeface="+mn-lt"/>
                <a:ea typeface="Calibri"/>
                <a:cs typeface="Calibri"/>
                <a:sym typeface="Calibri"/>
              </a:rPr>
              <a:t>specialised</a:t>
            </a:r>
            <a:r>
              <a:rPr lang="en-US" sz="2000" b="0" dirty="0">
                <a:solidFill>
                  <a:srgbClr val="374151"/>
                </a:solidFill>
                <a:latin typeface="+mn-lt"/>
                <a:ea typeface="Calibri"/>
                <a:cs typeface="Calibri"/>
                <a:sym typeface="Calibri"/>
              </a:rPr>
              <a:t> clinics. It is focused on the most complex health cases or illnesses. </a:t>
            </a:r>
            <a:endParaRPr sz="2000" b="0" dirty="0">
              <a:latin typeface="+mn-lt"/>
            </a:endParaRPr>
          </a:p>
          <a:p>
            <a:pPr marL="431800" lvl="0" indent="-203200" algn="just" rtl="0">
              <a:lnSpc>
                <a:spcPct val="100000"/>
              </a:lnSpc>
              <a:spcBef>
                <a:spcPts val="1200"/>
              </a:spcBef>
              <a:spcAft>
                <a:spcPts val="0"/>
              </a:spcAft>
              <a:buSzPts val="2200"/>
              <a:buNone/>
            </a:pPr>
            <a:endParaRPr sz="2200" b="0" dirty="0">
              <a:solidFill>
                <a:srgbClr val="374151"/>
              </a:solidFill>
              <a:latin typeface="+mn-lt"/>
              <a:ea typeface="Calibri"/>
              <a:cs typeface="Calibri"/>
              <a:sym typeface="Calibri"/>
            </a:endParaRPr>
          </a:p>
          <a:p>
            <a:pPr marL="431800" lvl="0" indent="-203200" algn="just" rtl="0">
              <a:lnSpc>
                <a:spcPct val="100000"/>
              </a:lnSpc>
              <a:spcBef>
                <a:spcPts val="1200"/>
              </a:spcBef>
              <a:spcAft>
                <a:spcPts val="600"/>
              </a:spcAft>
              <a:buSzPts val="2200"/>
              <a:buNone/>
            </a:pPr>
            <a:endParaRPr sz="2200" b="0" i="0" u="none" strike="noStrike" dirty="0">
              <a:solidFill>
                <a:srgbClr val="000000"/>
              </a:solidFill>
              <a:latin typeface="+mn-lt"/>
              <a:ea typeface="Calibri"/>
              <a:cs typeface="Calibri"/>
              <a:sym typeface="Calibri"/>
            </a:endParaRPr>
          </a:p>
        </p:txBody>
      </p:sp>
      <p:sp>
        <p:nvSpPr>
          <p:cNvPr id="133" name="Google Shape;133;p3"/>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dirty="0">
                <a:solidFill>
                  <a:schemeClr val="hlink"/>
                </a:solidFill>
                <a:latin typeface="Calibri"/>
                <a:ea typeface="Calibri"/>
                <a:cs typeface="Calibri"/>
                <a:sym typeface="Calibri"/>
                <a:hlinkClick r:id="rId3"/>
              </a:rPr>
              <a:t>Source</a:t>
            </a:r>
            <a:r>
              <a:rPr lang="en-US" sz="1200" b="0" i="0" u="none" strike="noStrike" cap="none" dirty="0">
                <a:solidFill>
                  <a:srgbClr val="000000"/>
                </a:solidFill>
                <a:latin typeface="Calibri"/>
                <a:ea typeface="Calibri"/>
                <a:cs typeface="Calibri"/>
                <a:sym typeface="Calibri"/>
              </a:rPr>
              <a:t> | </a:t>
            </a:r>
            <a:r>
              <a:rPr lang="en-US" sz="1200" b="0" i="0" u="sng" strike="noStrike" cap="none" dirty="0">
                <a:solidFill>
                  <a:schemeClr val="hlink"/>
                </a:solidFill>
                <a:latin typeface="Calibri"/>
                <a:ea typeface="Calibri"/>
                <a:cs typeface="Calibri"/>
                <a:sym typeface="Calibri"/>
                <a:hlinkClick r:id="rId4"/>
              </a:rPr>
              <a:t>license</a:t>
            </a:r>
            <a:endParaRPr sz="1200" b="0" i="0" u="none" strike="noStrike" cap="none" dirty="0">
              <a:solidFill>
                <a:srgbClr val="000000"/>
              </a:solidFill>
              <a:latin typeface="Calibri"/>
              <a:ea typeface="Calibri"/>
              <a:cs typeface="Calibri"/>
              <a:sym typeface="Calibri"/>
            </a:endParaRPr>
          </a:p>
        </p:txBody>
      </p:sp>
      <p:sp>
        <p:nvSpPr>
          <p:cNvPr id="134" name="Google Shape;134;p3"/>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35" name="Google Shape;135;p3"/>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36" name="Google Shape;136;p3"/>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What are healthcare services?</a:t>
            </a:r>
            <a:endParaRPr sz="1800" b="0" i="0" u="none" strike="noStrike" cap="none">
              <a:solidFill>
                <a:srgbClr val="FFFFFF"/>
              </a:solidFill>
              <a:latin typeface="Calibri"/>
              <a:ea typeface="Calibri"/>
              <a:cs typeface="Calibri"/>
              <a:sym typeface="Calibri"/>
            </a:endParaRPr>
          </a:p>
        </p:txBody>
      </p:sp>
      <p:sp>
        <p:nvSpPr>
          <p:cNvPr id="137" name="Google Shape;137;p3" descr="ISO - Health"/>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38" name="Google Shape;138;p3" descr="Digital health news, funding roundup in the prior week; August 8, 2022"/>
          <p:cNvPicPr preferRelativeResize="0"/>
          <p:nvPr/>
        </p:nvPicPr>
        <p:blipFill rotWithShape="1">
          <a:blip r:embed="rId5">
            <a:alphaModFix/>
          </a:blip>
          <a:srcRect/>
          <a:stretch/>
        </p:blipFill>
        <p:spPr>
          <a:xfrm>
            <a:off x="9230061" y="2255389"/>
            <a:ext cx="2805037" cy="1882589"/>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How are health care services </a:t>
            </a:r>
            <a:r>
              <a:rPr lang="en-US" dirty="0" err="1"/>
              <a:t>organised</a:t>
            </a:r>
            <a:r>
              <a:rPr lang="en-US" dirty="0"/>
              <a:t> in Spain? (3)</a:t>
            </a:r>
            <a:endParaRPr dirty="0"/>
          </a:p>
        </p:txBody>
      </p:sp>
      <p:sp>
        <p:nvSpPr>
          <p:cNvPr id="2" name="Θέση περιεχομένου 1">
            <a:extLst>
              <a:ext uri="{FF2B5EF4-FFF2-40B4-BE49-F238E27FC236}">
                <a16:creationId xmlns:a16="http://schemas.microsoft.com/office/drawing/2014/main" id="{D716156D-E4D5-4B6C-148C-719D22BCE136}"/>
              </a:ext>
            </a:extLst>
          </p:cNvPr>
          <p:cNvSpPr>
            <a:spLocks noGrp="1"/>
          </p:cNvSpPr>
          <p:nvPr>
            <p:ph idx="1"/>
          </p:nvPr>
        </p:nvSpPr>
        <p:spPr>
          <a:xfrm>
            <a:off x="557998" y="1799999"/>
            <a:ext cx="6810989" cy="4708377"/>
          </a:xfrm>
        </p:spPr>
        <p:txBody>
          <a:bodyPr>
            <a:normAutofit/>
          </a:bodyPr>
          <a:lstStyle/>
          <a:p>
            <a:pPr marL="431800" indent="-342900">
              <a:spcAft>
                <a:spcPts val="0"/>
              </a:spcAft>
              <a:buSzPts val="2400"/>
              <a:buFont typeface="Wingdings" panose="05000000000000000000" pitchFamily="2" charset="2"/>
              <a:buChar char="§"/>
            </a:pPr>
            <a:r>
              <a:rPr lang="en-US" b="1" dirty="0">
                <a:solidFill>
                  <a:srgbClr val="374151"/>
                </a:solidFill>
              </a:rPr>
              <a:t>Long-term care</a:t>
            </a:r>
            <a:r>
              <a:rPr lang="en-US" dirty="0">
                <a:solidFill>
                  <a:srgbClr val="374151"/>
                </a:solidFill>
              </a:rPr>
              <a:t>. Besides medical care, Spain also offers several long-term care facilities and services for the elderly and people with disabilities, including nursing homes, assisted living and outpatient care.</a:t>
            </a:r>
            <a:endParaRPr lang="en-US" dirty="0"/>
          </a:p>
          <a:p>
            <a:pPr marL="431800" indent="-342900">
              <a:spcBef>
                <a:spcPts val="1200"/>
              </a:spcBef>
              <a:buSzPts val="2400"/>
              <a:buFont typeface="Wingdings" panose="05000000000000000000" pitchFamily="2" charset="2"/>
              <a:buChar char="§"/>
            </a:pPr>
            <a:r>
              <a:rPr lang="en-US" b="1" dirty="0">
                <a:solidFill>
                  <a:srgbClr val="374151"/>
                </a:solidFill>
              </a:rPr>
              <a:t>Medication supply</a:t>
            </a:r>
            <a:r>
              <a:rPr lang="en-US" dirty="0">
                <a:solidFill>
                  <a:srgbClr val="374151"/>
                </a:solidFill>
              </a:rPr>
              <a:t>. Pharmacies in Spain play a crucial role in providing medications, both prescription and over-the-counter. Health insurance typically contributes to the cost of medications, covering a portion of the expenses.</a:t>
            </a:r>
            <a:endParaRPr lang="en-US" dirty="0"/>
          </a:p>
          <a:p>
            <a:endParaRPr lang="el-GR" dirty="0"/>
          </a:p>
        </p:txBody>
      </p:sp>
      <p:sp>
        <p:nvSpPr>
          <p:cNvPr id="146" name="Google Shape;146;p4"/>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dirty="0">
                <a:solidFill>
                  <a:schemeClr val="hlink"/>
                </a:solidFill>
                <a:latin typeface="Calibri"/>
                <a:ea typeface="Calibri"/>
                <a:cs typeface="Calibri"/>
                <a:sym typeface="Calibri"/>
                <a:hlinkClick r:id="rId3"/>
              </a:rPr>
              <a:t>Source </a:t>
            </a:r>
            <a:r>
              <a:rPr lang="en-US" sz="1200" b="0" i="0" u="none" strike="noStrike" cap="none" dirty="0">
                <a:solidFill>
                  <a:srgbClr val="000000"/>
                </a:solidFill>
                <a:latin typeface="Calibri"/>
                <a:ea typeface="Calibri"/>
                <a:cs typeface="Calibri"/>
                <a:sym typeface="Calibri"/>
              </a:rPr>
              <a:t>| </a:t>
            </a:r>
            <a:r>
              <a:rPr lang="en-US" sz="1200" b="0" i="0" u="sng" strike="noStrike" cap="none" dirty="0">
                <a:solidFill>
                  <a:schemeClr val="hlink"/>
                </a:solidFill>
                <a:latin typeface="Calibri"/>
                <a:ea typeface="Calibri"/>
                <a:cs typeface="Calibri"/>
                <a:sym typeface="Calibri"/>
                <a:hlinkClick r:id="rId4"/>
              </a:rPr>
              <a:t>license</a:t>
            </a:r>
            <a:endParaRPr sz="1200" b="0" i="0" u="none" strike="noStrike" cap="none" dirty="0">
              <a:solidFill>
                <a:srgbClr val="000000"/>
              </a:solidFill>
              <a:latin typeface="Calibri"/>
              <a:ea typeface="Calibri"/>
              <a:cs typeface="Calibri"/>
              <a:sym typeface="Calibri"/>
            </a:endParaRPr>
          </a:p>
        </p:txBody>
      </p:sp>
      <p:sp>
        <p:nvSpPr>
          <p:cNvPr id="147" name="Google Shape;147;p4"/>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48" name="Google Shape;148;p4"/>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49" name="Google Shape;149;p4"/>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What are healthcare services?</a:t>
            </a:r>
            <a:endParaRPr sz="1800" b="0" i="0" u="none" strike="noStrike" cap="none">
              <a:solidFill>
                <a:srgbClr val="FFFFFF"/>
              </a:solidFill>
              <a:latin typeface="Calibri"/>
              <a:ea typeface="Calibri"/>
              <a:cs typeface="Calibri"/>
              <a:sym typeface="Calibri"/>
            </a:endParaRPr>
          </a:p>
        </p:txBody>
      </p:sp>
      <p:pic>
        <p:nvPicPr>
          <p:cNvPr id="150" name="Google Shape;150;p4"/>
          <p:cNvPicPr preferRelativeResize="0"/>
          <p:nvPr/>
        </p:nvPicPr>
        <p:blipFill>
          <a:blip r:embed="rId5">
            <a:alphaModFix/>
          </a:blip>
          <a:stretch>
            <a:fillRect/>
          </a:stretch>
        </p:blipFill>
        <p:spPr>
          <a:xfrm>
            <a:off x="8334055" y="1908793"/>
            <a:ext cx="3526992" cy="3363598"/>
          </a:xfrm>
          <a:prstGeom prst="roundRect">
            <a:avLst>
              <a:gd name="adj" fmla="val 16667"/>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Who is entitled to use health care services in Spain? (1) </a:t>
            </a:r>
            <a:endParaRPr dirty="0"/>
          </a:p>
        </p:txBody>
      </p:sp>
      <p:sp>
        <p:nvSpPr>
          <p:cNvPr id="157" name="Google Shape;157;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31800" lvl="0" indent="-342900" algn="l" rtl="0">
              <a:lnSpc>
                <a:spcPct val="100000"/>
              </a:lnSpc>
              <a:spcBef>
                <a:spcPts val="600"/>
              </a:spcBef>
              <a:spcAft>
                <a:spcPts val="0"/>
              </a:spcAft>
              <a:buSzPts val="2400"/>
              <a:buFont typeface="Wingdings" panose="05000000000000000000" pitchFamily="2" charset="2"/>
              <a:buChar char="§"/>
            </a:pPr>
            <a:r>
              <a:rPr lang="en-US" i="0" dirty="0">
                <a:solidFill>
                  <a:srgbClr val="374151"/>
                </a:solidFill>
              </a:rPr>
              <a:t>SNS is based on universality. Therefore, health care services in Spain cover </a:t>
            </a:r>
            <a:r>
              <a:rPr lang="en-US" b="1" i="0" dirty="0">
                <a:solidFill>
                  <a:srgbClr val="374151"/>
                </a:solidFill>
              </a:rPr>
              <a:t>all</a:t>
            </a:r>
            <a:r>
              <a:rPr lang="en-US" i="0" dirty="0">
                <a:solidFill>
                  <a:srgbClr val="374151"/>
                </a:solidFill>
              </a:rPr>
              <a:t> </a:t>
            </a:r>
            <a:r>
              <a:rPr lang="en-US" b="1" i="0" dirty="0">
                <a:solidFill>
                  <a:srgbClr val="374151"/>
                </a:solidFill>
              </a:rPr>
              <a:t>residents</a:t>
            </a:r>
            <a:r>
              <a:rPr lang="en-US" b="1" dirty="0">
                <a:solidFill>
                  <a:srgbClr val="374151"/>
                </a:solidFill>
              </a:rPr>
              <a:t>,</a:t>
            </a:r>
            <a:r>
              <a:rPr lang="en-US" i="0" dirty="0">
                <a:solidFill>
                  <a:srgbClr val="374151"/>
                </a:solidFill>
              </a:rPr>
              <a:t> including </a:t>
            </a:r>
            <a:r>
              <a:rPr lang="en-US" b="1" i="0" dirty="0">
                <a:solidFill>
                  <a:srgbClr val="374151"/>
                </a:solidFill>
              </a:rPr>
              <a:t>citizens</a:t>
            </a:r>
            <a:r>
              <a:rPr lang="en-US" i="0" dirty="0">
                <a:solidFill>
                  <a:srgbClr val="374151"/>
                </a:solidFill>
              </a:rPr>
              <a:t> and </a:t>
            </a:r>
            <a:r>
              <a:rPr lang="en-US" b="1" i="0" dirty="0">
                <a:solidFill>
                  <a:srgbClr val="374151"/>
                </a:solidFill>
              </a:rPr>
              <a:t>documented migrants.</a:t>
            </a:r>
            <a:endParaRPr dirty="0"/>
          </a:p>
          <a:p>
            <a:pPr marL="431800" lvl="0" indent="-342900" algn="l" rtl="0">
              <a:lnSpc>
                <a:spcPct val="100000"/>
              </a:lnSpc>
              <a:spcBef>
                <a:spcPts val="1200"/>
              </a:spcBef>
              <a:spcAft>
                <a:spcPts val="0"/>
              </a:spcAft>
              <a:buSzPts val="2400"/>
              <a:buFont typeface="Wingdings" panose="05000000000000000000" pitchFamily="2" charset="2"/>
              <a:buChar char="§"/>
            </a:pPr>
            <a:r>
              <a:rPr lang="en-US" b="1" dirty="0">
                <a:solidFill>
                  <a:srgbClr val="374151"/>
                </a:solidFill>
              </a:rPr>
              <a:t>Undocumented migrants </a:t>
            </a:r>
            <a:r>
              <a:rPr lang="en-US" dirty="0">
                <a:solidFill>
                  <a:srgbClr val="374151"/>
                </a:solidFill>
              </a:rPr>
              <a:t>will also be covered in cases of emergency care for a serious illness or accident; or pregnancy, birth, and postpartum care.</a:t>
            </a:r>
            <a:endParaRPr dirty="0"/>
          </a:p>
          <a:p>
            <a:pPr marL="431800" lvl="0" indent="-342900" algn="l" rtl="0">
              <a:lnSpc>
                <a:spcPct val="100000"/>
              </a:lnSpc>
              <a:spcBef>
                <a:spcPts val="1200"/>
              </a:spcBef>
              <a:spcAft>
                <a:spcPts val="0"/>
              </a:spcAft>
              <a:buSzPts val="2400"/>
              <a:buFont typeface="Wingdings" panose="05000000000000000000" pitchFamily="2" charset="2"/>
              <a:buChar char="§"/>
            </a:pPr>
            <a:r>
              <a:rPr lang="en-US" i="0" dirty="0">
                <a:solidFill>
                  <a:srgbClr val="374151"/>
                </a:solidFill>
              </a:rPr>
              <a:t>In all cases, </a:t>
            </a:r>
            <a:r>
              <a:rPr lang="en-US" b="1" i="0" dirty="0">
                <a:solidFill>
                  <a:srgbClr val="374151"/>
                </a:solidFill>
              </a:rPr>
              <a:t>foreign nationals under 18 years </a:t>
            </a:r>
            <a:r>
              <a:rPr lang="en-US" i="0" dirty="0">
                <a:solidFill>
                  <a:srgbClr val="374151"/>
                </a:solidFill>
              </a:rPr>
              <a:t>old will receive healthcare under the same conditions as Spanish nationals.</a:t>
            </a:r>
            <a:endParaRPr b="1" i="0" dirty="0">
              <a:solidFill>
                <a:srgbClr val="374151"/>
              </a:solidFill>
            </a:endParaRPr>
          </a:p>
          <a:p>
            <a:pPr marL="88900" lvl="0" indent="0" algn="l" rtl="0">
              <a:lnSpc>
                <a:spcPct val="100000"/>
              </a:lnSpc>
              <a:spcBef>
                <a:spcPts val="1200"/>
              </a:spcBef>
              <a:spcAft>
                <a:spcPts val="600"/>
              </a:spcAft>
              <a:buSzPts val="2400"/>
              <a:buNone/>
            </a:pPr>
            <a:endParaRPr b="0" i="0" u="none" strike="noStrike" dirty="0">
              <a:solidFill>
                <a:srgbClr val="000000"/>
              </a:solidFill>
              <a:latin typeface="Calibri"/>
              <a:ea typeface="Calibri"/>
              <a:cs typeface="Calibri"/>
              <a:sym typeface="Calibri"/>
            </a:endParaRPr>
          </a:p>
        </p:txBody>
      </p:sp>
      <p:sp>
        <p:nvSpPr>
          <p:cNvPr id="158" name="Google Shape;158;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dirty="0">
                <a:solidFill>
                  <a:schemeClr val="hlink"/>
                </a:solidFill>
                <a:latin typeface="Calibri"/>
                <a:ea typeface="Calibri"/>
                <a:cs typeface="Calibri"/>
                <a:sym typeface="Calibri"/>
                <a:hlinkClick r:id="rId3"/>
              </a:rPr>
              <a:t>Source</a:t>
            </a:r>
            <a:r>
              <a:rPr lang="en-US" sz="1200" b="0" i="0" u="none" strike="noStrike" cap="none" dirty="0">
                <a:solidFill>
                  <a:srgbClr val="000000"/>
                </a:solidFill>
                <a:latin typeface="Calibri"/>
                <a:ea typeface="Calibri"/>
                <a:cs typeface="Calibri"/>
                <a:sym typeface="Calibri"/>
              </a:rPr>
              <a:t> | </a:t>
            </a:r>
            <a:r>
              <a:rPr lang="en-US" sz="1200" b="0" i="0" u="sng" strike="noStrike" cap="none" dirty="0">
                <a:solidFill>
                  <a:schemeClr val="hlink"/>
                </a:solidFill>
                <a:latin typeface="Calibri"/>
                <a:ea typeface="Calibri"/>
                <a:cs typeface="Calibri"/>
                <a:sym typeface="Calibri"/>
                <a:hlinkClick r:id="rId4"/>
              </a:rPr>
              <a:t>license</a:t>
            </a:r>
            <a:endParaRPr sz="1200" b="0" i="0" u="none" strike="noStrike" cap="none" dirty="0">
              <a:solidFill>
                <a:srgbClr val="000000"/>
              </a:solidFill>
              <a:latin typeface="Calibri"/>
              <a:ea typeface="Calibri"/>
              <a:cs typeface="Calibri"/>
              <a:sym typeface="Calibri"/>
            </a:endParaRPr>
          </a:p>
        </p:txBody>
      </p:sp>
      <p:sp>
        <p:nvSpPr>
          <p:cNvPr id="159" name="Google Shape;159;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60" name="Google Shape;160;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61" name="Google Shape;161;p5"/>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What are healthcare services?</a:t>
            </a:r>
            <a:endParaRPr sz="1800" b="0" i="0" u="none" strike="noStrike" cap="none">
              <a:solidFill>
                <a:srgbClr val="FFFFFF"/>
              </a:solidFill>
              <a:latin typeface="Calibri"/>
              <a:ea typeface="Calibri"/>
              <a:cs typeface="Calibri"/>
              <a:sym typeface="Calibri"/>
            </a:endParaRPr>
          </a:p>
        </p:txBody>
      </p:sp>
      <p:pic>
        <p:nvPicPr>
          <p:cNvPr id="162" name="Google Shape;162;p5"/>
          <p:cNvPicPr preferRelativeResize="0"/>
          <p:nvPr/>
        </p:nvPicPr>
        <p:blipFill rotWithShape="1">
          <a:blip r:embed="rId5">
            <a:alphaModFix/>
          </a:blip>
          <a:srcRect l="13560" r="14424"/>
          <a:stretch/>
        </p:blipFill>
        <p:spPr>
          <a:xfrm>
            <a:off x="7541111" y="2237606"/>
            <a:ext cx="4322250" cy="3547573"/>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Who is entitled to use health care services in Spain? (2)</a:t>
            </a:r>
            <a:endParaRPr dirty="0"/>
          </a:p>
        </p:txBody>
      </p:sp>
      <p:sp>
        <p:nvSpPr>
          <p:cNvPr id="169" name="Google Shape;169;p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31800" lvl="0" indent="-342900" algn="l" rtl="0">
              <a:lnSpc>
                <a:spcPct val="100000"/>
              </a:lnSpc>
              <a:spcBef>
                <a:spcPts val="600"/>
              </a:spcBef>
              <a:spcAft>
                <a:spcPts val="0"/>
              </a:spcAft>
              <a:buSzPts val="2400"/>
              <a:buFont typeface="Wingdings" panose="05000000000000000000" pitchFamily="2" charset="2"/>
              <a:buChar char="§"/>
            </a:pPr>
            <a:r>
              <a:rPr lang="en-US" sz="2400" b="1" i="0" dirty="0">
                <a:solidFill>
                  <a:srgbClr val="374151"/>
                </a:solidFill>
              </a:rPr>
              <a:t>Private healthcare options </a:t>
            </a:r>
            <a:r>
              <a:rPr lang="en-US" sz="2400" i="0" dirty="0">
                <a:solidFill>
                  <a:srgbClr val="374151"/>
                </a:solidFill>
              </a:rPr>
              <a:t>are also </a:t>
            </a:r>
            <a:r>
              <a:rPr lang="en-US" dirty="0">
                <a:solidFill>
                  <a:srgbClr val="374151"/>
                </a:solidFill>
              </a:rPr>
              <a:t>a</a:t>
            </a:r>
            <a:r>
              <a:rPr lang="en-US" sz="2400" i="0" dirty="0">
                <a:solidFill>
                  <a:srgbClr val="374151"/>
                </a:solidFill>
              </a:rPr>
              <a:t>vailable for those who prefer or can afford private medical treatment, often through private health insurance or out-of-pocket payments.</a:t>
            </a:r>
            <a:br>
              <a:rPr lang="en-US" sz="2400" i="0" dirty="0">
                <a:solidFill>
                  <a:srgbClr val="374151"/>
                </a:solidFill>
              </a:rPr>
            </a:br>
            <a:endParaRPr sz="2400" i="0" dirty="0">
              <a:solidFill>
                <a:srgbClr val="374151"/>
              </a:solidFill>
            </a:endParaRPr>
          </a:p>
          <a:p>
            <a:pPr marL="431800" lvl="0" indent="-342900" algn="l" rtl="0">
              <a:lnSpc>
                <a:spcPct val="100000"/>
              </a:lnSpc>
              <a:spcBef>
                <a:spcPts val="1200"/>
              </a:spcBef>
              <a:spcAft>
                <a:spcPts val="0"/>
              </a:spcAft>
              <a:buSzPts val="2400"/>
              <a:buFont typeface="Wingdings" panose="05000000000000000000" pitchFamily="2" charset="2"/>
              <a:buChar char="§"/>
            </a:pPr>
            <a:r>
              <a:rPr lang="en-US" sz="2400" i="0" dirty="0">
                <a:solidFill>
                  <a:srgbClr val="374151"/>
                </a:solidFill>
              </a:rPr>
              <a:t>Both public and private healthcare providers offer </a:t>
            </a:r>
            <a:r>
              <a:rPr lang="en-US" sz="2400" b="1" i="0" dirty="0">
                <a:solidFill>
                  <a:srgbClr val="374151"/>
                </a:solidFill>
              </a:rPr>
              <a:t>excellent services </a:t>
            </a:r>
            <a:r>
              <a:rPr lang="en-US" sz="2400" i="0" dirty="0">
                <a:solidFill>
                  <a:srgbClr val="374151"/>
                </a:solidFill>
              </a:rPr>
              <a:t>in terms of quality and efficacy in Spain. </a:t>
            </a:r>
            <a:endParaRPr dirty="0"/>
          </a:p>
          <a:p>
            <a:pPr marL="431800" lvl="0" indent="-190500" algn="l" rtl="0">
              <a:lnSpc>
                <a:spcPct val="100000"/>
              </a:lnSpc>
              <a:spcBef>
                <a:spcPts val="1200"/>
              </a:spcBef>
              <a:spcAft>
                <a:spcPts val="0"/>
              </a:spcAft>
              <a:buSzPts val="2400"/>
              <a:buNone/>
            </a:pPr>
            <a:endParaRPr sz="2400" i="0" dirty="0">
              <a:solidFill>
                <a:srgbClr val="374151"/>
              </a:solidFill>
            </a:endParaRPr>
          </a:p>
          <a:p>
            <a:pPr marL="431800" lvl="0" indent="-190500" algn="l" rtl="0">
              <a:lnSpc>
                <a:spcPct val="100000"/>
              </a:lnSpc>
              <a:spcBef>
                <a:spcPts val="1200"/>
              </a:spcBef>
              <a:spcAft>
                <a:spcPts val="0"/>
              </a:spcAft>
              <a:buSzPts val="2400"/>
              <a:buNone/>
            </a:pPr>
            <a:endParaRPr dirty="0">
              <a:solidFill>
                <a:srgbClr val="374151"/>
              </a:solidFill>
            </a:endParaRPr>
          </a:p>
          <a:p>
            <a:pPr marL="431800" lvl="0" indent="-190500" algn="l" rtl="0">
              <a:lnSpc>
                <a:spcPct val="100000"/>
              </a:lnSpc>
              <a:spcBef>
                <a:spcPts val="1200"/>
              </a:spcBef>
              <a:spcAft>
                <a:spcPts val="0"/>
              </a:spcAft>
              <a:buSzPts val="2400"/>
              <a:buNone/>
            </a:pPr>
            <a:endParaRPr sz="2400" i="0" dirty="0">
              <a:solidFill>
                <a:srgbClr val="374151"/>
              </a:solidFill>
            </a:endParaRPr>
          </a:p>
          <a:p>
            <a:pPr marL="88900" lvl="0" indent="0" algn="l" rtl="0">
              <a:lnSpc>
                <a:spcPct val="100000"/>
              </a:lnSpc>
              <a:spcBef>
                <a:spcPts val="1200"/>
              </a:spcBef>
              <a:spcAft>
                <a:spcPts val="0"/>
              </a:spcAft>
              <a:buSzPts val="2400"/>
              <a:buNone/>
            </a:pPr>
            <a:endParaRPr sz="2400" b="1" i="0" dirty="0">
              <a:solidFill>
                <a:srgbClr val="374151"/>
              </a:solidFill>
            </a:endParaRPr>
          </a:p>
          <a:p>
            <a:pPr marL="88900" lvl="0" indent="0" algn="l" rtl="0">
              <a:lnSpc>
                <a:spcPct val="100000"/>
              </a:lnSpc>
              <a:spcBef>
                <a:spcPts val="1200"/>
              </a:spcBef>
              <a:spcAft>
                <a:spcPts val="0"/>
              </a:spcAft>
              <a:buSzPts val="2400"/>
              <a:buNone/>
            </a:pPr>
            <a:endParaRPr sz="2400" b="1" i="0" dirty="0">
              <a:solidFill>
                <a:srgbClr val="374151"/>
              </a:solidFill>
            </a:endParaRPr>
          </a:p>
          <a:p>
            <a:pPr marL="88900" lvl="0" indent="0" algn="l" rtl="0">
              <a:lnSpc>
                <a:spcPct val="100000"/>
              </a:lnSpc>
              <a:spcBef>
                <a:spcPts val="1200"/>
              </a:spcBef>
              <a:spcAft>
                <a:spcPts val="0"/>
              </a:spcAft>
              <a:buSzPts val="2400"/>
              <a:buNone/>
            </a:pPr>
            <a:endParaRPr sz="2400" b="1" i="0" dirty="0">
              <a:solidFill>
                <a:srgbClr val="374151"/>
              </a:solidFill>
            </a:endParaRPr>
          </a:p>
          <a:p>
            <a:pPr marL="88900" lvl="0" indent="0" algn="l" rtl="0">
              <a:lnSpc>
                <a:spcPct val="100000"/>
              </a:lnSpc>
              <a:spcBef>
                <a:spcPts val="1200"/>
              </a:spcBef>
              <a:spcAft>
                <a:spcPts val="600"/>
              </a:spcAft>
              <a:buSzPts val="2400"/>
              <a:buNone/>
            </a:pPr>
            <a:endParaRPr b="0" i="0" u="none" strike="noStrike" dirty="0">
              <a:solidFill>
                <a:srgbClr val="000000"/>
              </a:solidFill>
              <a:latin typeface="Calibri"/>
              <a:ea typeface="Calibri"/>
              <a:cs typeface="Calibri"/>
              <a:sym typeface="Calibri"/>
            </a:endParaRPr>
          </a:p>
        </p:txBody>
      </p:sp>
      <p:sp>
        <p:nvSpPr>
          <p:cNvPr id="170" name="Google Shape;170;p6"/>
          <p:cNvSpPr/>
          <p:nvPr/>
        </p:nvSpPr>
        <p:spPr>
          <a:xfrm>
            <a:off x="2845604" y="6006614"/>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dirty="0">
                <a:solidFill>
                  <a:schemeClr val="hlink"/>
                </a:solidFill>
                <a:latin typeface="Calibri"/>
                <a:ea typeface="Calibri"/>
                <a:cs typeface="Calibri"/>
                <a:sym typeface="Calibri"/>
                <a:hlinkClick r:id="rId3"/>
              </a:rPr>
              <a:t>Source </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Freepik</a:t>
            </a:r>
            <a:r>
              <a:rPr lang="en-US" sz="1200" b="0" i="0" u="none" strike="noStrike" cap="none" dirty="0">
                <a:solidFill>
                  <a:srgbClr val="000000"/>
                </a:solidFill>
                <a:latin typeface="Calibri"/>
                <a:ea typeface="Calibri"/>
                <a:cs typeface="Calibri"/>
                <a:sym typeface="Calibri"/>
              </a:rPr>
              <a:t> </a:t>
            </a:r>
            <a:r>
              <a:rPr lang="en-US" sz="1200" b="0" i="0" u="none" strike="noStrike" cap="none" dirty="0">
                <a:solidFill>
                  <a:srgbClr val="000000"/>
                </a:solidFill>
                <a:latin typeface="Calibri"/>
                <a:ea typeface="Calibri"/>
                <a:cs typeface="Calibri"/>
                <a:sym typeface="Calibri"/>
                <a:hlinkClick r:id="rId4"/>
              </a:rPr>
              <a:t>license</a:t>
            </a:r>
            <a:endParaRPr sz="1200" b="0" i="0" u="none" strike="noStrike" cap="none" dirty="0">
              <a:solidFill>
                <a:srgbClr val="000000"/>
              </a:solidFill>
              <a:latin typeface="Calibri"/>
              <a:ea typeface="Calibri"/>
              <a:cs typeface="Calibri"/>
              <a:sym typeface="Calibri"/>
            </a:endParaRPr>
          </a:p>
        </p:txBody>
      </p:sp>
      <p:sp>
        <p:nvSpPr>
          <p:cNvPr id="171" name="Google Shape;171;p6"/>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72" name="Google Shape;172;p6"/>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73" name="Google Shape;173;p6"/>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What are healthcare services?</a:t>
            </a:r>
            <a:endParaRPr sz="1800" b="0" i="0" u="none" strike="noStrike" cap="none">
              <a:solidFill>
                <a:srgbClr val="FFFFFF"/>
              </a:solidFill>
              <a:latin typeface="Calibri"/>
              <a:ea typeface="Calibri"/>
              <a:cs typeface="Calibri"/>
              <a:sym typeface="Calibri"/>
            </a:endParaRPr>
          </a:p>
        </p:txBody>
      </p:sp>
      <p:pic>
        <p:nvPicPr>
          <p:cNvPr id="1028" name="Picture 4" descr="Illustration der älteren erwachsenen Lebensversicherung">
            <a:extLst>
              <a:ext uri="{FF2B5EF4-FFF2-40B4-BE49-F238E27FC236}">
                <a16:creationId xmlns:a16="http://schemas.microsoft.com/office/drawing/2014/main" id="{95EC38E6-F98E-EB68-5279-14A370C9E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6499" y="1467899"/>
            <a:ext cx="4191193" cy="3133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6" name="Google Shape;186;p7" descr="Illustration of a black elderly woman talking about her problems and  symptoms to the young supporting doctor. Medical, medicine, healthcare, elderly  care concept illustration. 15445477 Vector Art at Vecteezy"/>
          <p:cNvPicPr preferRelativeResize="0"/>
          <p:nvPr/>
        </p:nvPicPr>
        <p:blipFill rotWithShape="1">
          <a:blip r:embed="rId3">
            <a:alphaModFix/>
          </a:blip>
          <a:srcRect/>
          <a:stretch/>
        </p:blipFill>
        <p:spPr>
          <a:xfrm>
            <a:off x="7207623" y="1382548"/>
            <a:ext cx="4873047" cy="3625633"/>
          </a:xfrm>
          <a:prstGeom prst="rect">
            <a:avLst/>
          </a:prstGeom>
          <a:noFill/>
          <a:ln>
            <a:noFill/>
          </a:ln>
        </p:spPr>
      </p:pic>
      <p:sp>
        <p:nvSpPr>
          <p:cNvPr id="180" name="Google Shape;180;p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What are the benefits of healthcare services for different people? (1)</a:t>
            </a:r>
            <a:endParaRPr dirty="0"/>
          </a:p>
        </p:txBody>
      </p:sp>
      <p:sp>
        <p:nvSpPr>
          <p:cNvPr id="181" name="Google Shape;181;p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31800" indent="-342900">
              <a:spcAft>
                <a:spcPts val="0"/>
              </a:spcAft>
              <a:buSzPts val="2400"/>
              <a:buFont typeface="Wingdings" panose="05000000000000000000" pitchFamily="2" charset="2"/>
              <a:buChar char="§"/>
            </a:pPr>
            <a:r>
              <a:rPr lang="en-US" sz="2000" dirty="0">
                <a:solidFill>
                  <a:srgbClr val="404040"/>
                </a:solidFill>
                <a:ea typeface="Calibri"/>
                <a:cs typeface="Calibri"/>
                <a:sym typeface="Calibri"/>
              </a:rPr>
              <a:t>The Spanish Health Care System offers specific services for different people, depending on their needs</a:t>
            </a:r>
            <a:endParaRPr sz="2000" dirty="0">
              <a:solidFill>
                <a:srgbClr val="404040"/>
              </a:solidFill>
              <a:ea typeface="Calibri"/>
              <a:cs typeface="Calibri"/>
              <a:sym typeface="Calibri"/>
            </a:endParaRPr>
          </a:p>
          <a:p>
            <a:pPr marL="431800" indent="-342900">
              <a:spcBef>
                <a:spcPts val="1200"/>
              </a:spcBef>
              <a:spcAft>
                <a:spcPts val="0"/>
              </a:spcAft>
              <a:buSzPts val="2400"/>
              <a:buFont typeface="Wingdings" panose="05000000000000000000" pitchFamily="2" charset="2"/>
              <a:buChar char="§"/>
            </a:pPr>
            <a:r>
              <a:rPr lang="en-US" sz="2000" b="1" i="0" u="none" strike="noStrike" dirty="0" err="1">
                <a:solidFill>
                  <a:srgbClr val="404040"/>
                </a:solidFill>
                <a:ea typeface="Calibri"/>
                <a:cs typeface="Calibri"/>
                <a:sym typeface="Calibri"/>
              </a:rPr>
              <a:t>Centres</a:t>
            </a:r>
            <a:r>
              <a:rPr lang="en-US" sz="2000" b="1" i="0" u="none" strike="noStrike" dirty="0">
                <a:solidFill>
                  <a:srgbClr val="404040"/>
                </a:solidFill>
                <a:ea typeface="Calibri"/>
                <a:cs typeface="Calibri"/>
                <a:sym typeface="Calibri"/>
              </a:rPr>
              <a:t> for the elderly</a:t>
            </a:r>
            <a:r>
              <a:rPr lang="en-US" sz="2000" b="0" i="0" u="none" strike="noStrike" dirty="0">
                <a:solidFill>
                  <a:srgbClr val="404040"/>
                </a:solidFill>
                <a:ea typeface="Calibri"/>
                <a:cs typeface="Calibri"/>
                <a:sym typeface="Calibri"/>
              </a:rPr>
              <a:t>.</a:t>
            </a:r>
            <a:endParaRPr sz="2000" dirty="0">
              <a:solidFill>
                <a:srgbClr val="404040"/>
              </a:solidFill>
              <a:ea typeface="Calibri"/>
              <a:cs typeface="Calibri"/>
              <a:sym typeface="Calibri"/>
            </a:endParaRPr>
          </a:p>
          <a:p>
            <a:pPr marL="889000" lvl="1" indent="-342900">
              <a:spcBef>
                <a:spcPts val="1200"/>
              </a:spcBef>
              <a:spcAft>
                <a:spcPts val="0"/>
              </a:spcAft>
              <a:buSzPts val="2640"/>
              <a:buFont typeface="Wingdings" panose="05000000000000000000" pitchFamily="2" charset="2"/>
              <a:buChar char="§"/>
            </a:pPr>
            <a:r>
              <a:rPr lang="en-US" sz="2000" b="0" i="0" u="none" strike="noStrike" dirty="0">
                <a:solidFill>
                  <a:srgbClr val="404040"/>
                </a:solidFill>
                <a:ea typeface="Calibri"/>
                <a:cs typeface="Calibri"/>
                <a:sym typeface="Calibri"/>
              </a:rPr>
              <a:t>Care homes.</a:t>
            </a:r>
            <a:endParaRPr sz="2000" dirty="0"/>
          </a:p>
          <a:p>
            <a:pPr marL="889000" lvl="1" indent="-342900">
              <a:spcBef>
                <a:spcPts val="1200"/>
              </a:spcBef>
              <a:spcAft>
                <a:spcPts val="0"/>
              </a:spcAft>
              <a:buSzPts val="2640"/>
              <a:buFont typeface="Wingdings" panose="05000000000000000000" pitchFamily="2" charset="2"/>
              <a:buChar char="§"/>
            </a:pPr>
            <a:r>
              <a:rPr lang="en-US" sz="2000" b="0" i="0" u="none" strike="noStrike" dirty="0">
                <a:solidFill>
                  <a:srgbClr val="404040"/>
                </a:solidFill>
                <a:ea typeface="Calibri"/>
                <a:cs typeface="Calibri"/>
                <a:sym typeface="Calibri"/>
              </a:rPr>
              <a:t>Social welfare </a:t>
            </a:r>
            <a:r>
              <a:rPr lang="en-US" sz="2000" b="0" i="0" u="none" strike="noStrike" dirty="0" err="1">
                <a:solidFill>
                  <a:srgbClr val="404040"/>
                </a:solidFill>
                <a:ea typeface="Calibri"/>
                <a:cs typeface="Calibri"/>
                <a:sym typeface="Calibri"/>
              </a:rPr>
              <a:t>centres</a:t>
            </a:r>
            <a:endParaRPr sz="2000" b="0" i="0" u="none" strike="noStrike" dirty="0">
              <a:solidFill>
                <a:srgbClr val="404040"/>
              </a:solidFill>
              <a:ea typeface="Calibri"/>
              <a:cs typeface="Calibri"/>
              <a:sym typeface="Calibri"/>
            </a:endParaRPr>
          </a:p>
          <a:p>
            <a:pPr marL="431800" indent="-342900">
              <a:spcBef>
                <a:spcPts val="1200"/>
              </a:spcBef>
              <a:spcAft>
                <a:spcPts val="0"/>
              </a:spcAft>
              <a:buSzPts val="2400"/>
              <a:buFont typeface="Wingdings" panose="05000000000000000000" pitchFamily="2" charset="2"/>
              <a:buChar char="§"/>
            </a:pPr>
            <a:r>
              <a:rPr lang="en-US" sz="2000" b="1" i="0" u="none" strike="noStrike" dirty="0" err="1">
                <a:solidFill>
                  <a:srgbClr val="404040"/>
                </a:solidFill>
                <a:ea typeface="Calibri"/>
                <a:cs typeface="Calibri"/>
                <a:sym typeface="Calibri"/>
              </a:rPr>
              <a:t>Centres</a:t>
            </a:r>
            <a:r>
              <a:rPr lang="en-US" sz="2000" b="1" i="0" u="none" strike="noStrike" dirty="0">
                <a:solidFill>
                  <a:srgbClr val="404040"/>
                </a:solidFill>
                <a:ea typeface="Calibri"/>
                <a:cs typeface="Calibri"/>
                <a:sym typeface="Calibri"/>
              </a:rPr>
              <a:t> for people with disabilities</a:t>
            </a:r>
            <a:r>
              <a:rPr lang="en-US" sz="2000" dirty="0">
                <a:solidFill>
                  <a:srgbClr val="404040"/>
                </a:solidFill>
                <a:ea typeface="Calibri"/>
                <a:cs typeface="Calibri"/>
                <a:sym typeface="Calibri"/>
              </a:rPr>
              <a:t>.</a:t>
            </a:r>
            <a:endParaRPr sz="2000" b="0" i="0" u="none" strike="noStrike" dirty="0">
              <a:solidFill>
                <a:srgbClr val="404040"/>
              </a:solidFill>
              <a:ea typeface="Calibri"/>
              <a:cs typeface="Calibri"/>
              <a:sym typeface="Calibri"/>
            </a:endParaRPr>
          </a:p>
          <a:p>
            <a:pPr marL="889000" lvl="1" indent="-342900">
              <a:spcBef>
                <a:spcPts val="1200"/>
              </a:spcBef>
              <a:spcAft>
                <a:spcPts val="0"/>
              </a:spcAft>
              <a:buSzPts val="2640"/>
              <a:buFont typeface="Wingdings" panose="05000000000000000000" pitchFamily="2" charset="2"/>
              <a:buChar char="§"/>
            </a:pPr>
            <a:r>
              <a:rPr lang="en-US" sz="2000" b="0" i="0" u="none" strike="noStrike" dirty="0">
                <a:solidFill>
                  <a:srgbClr val="404040"/>
                </a:solidFill>
                <a:ea typeface="Calibri"/>
                <a:cs typeface="Calibri"/>
                <a:sym typeface="Calibri"/>
              </a:rPr>
              <a:t>Care </a:t>
            </a:r>
            <a:r>
              <a:rPr lang="en-US" sz="2000" b="0" i="0" u="none" strike="noStrike" dirty="0" err="1">
                <a:solidFill>
                  <a:srgbClr val="404040"/>
                </a:solidFill>
                <a:ea typeface="Calibri"/>
                <a:cs typeface="Calibri"/>
                <a:sym typeface="Calibri"/>
              </a:rPr>
              <a:t>centres</a:t>
            </a:r>
            <a:r>
              <a:rPr lang="en-US" sz="2000" b="0" i="0" u="none" strike="noStrike" dirty="0">
                <a:solidFill>
                  <a:srgbClr val="404040"/>
                </a:solidFill>
                <a:ea typeface="Calibri"/>
                <a:cs typeface="Calibri"/>
                <a:sym typeface="Calibri"/>
              </a:rPr>
              <a:t> for people with physical disabilities</a:t>
            </a:r>
            <a:endParaRPr sz="2000" dirty="0"/>
          </a:p>
          <a:p>
            <a:pPr marL="889000" lvl="1" indent="-342900">
              <a:spcBef>
                <a:spcPts val="1200"/>
              </a:spcBef>
              <a:buSzPts val="2640"/>
              <a:buFont typeface="Wingdings" panose="05000000000000000000" pitchFamily="2" charset="2"/>
              <a:buChar char="§"/>
            </a:pPr>
            <a:r>
              <a:rPr lang="en-US" sz="2000" b="0" i="0" u="none" strike="noStrike" dirty="0">
                <a:solidFill>
                  <a:srgbClr val="404040"/>
                </a:solidFill>
                <a:ea typeface="Calibri"/>
                <a:cs typeface="Calibri"/>
                <a:sym typeface="Calibri"/>
              </a:rPr>
              <a:t>Rehabilitation </a:t>
            </a:r>
            <a:r>
              <a:rPr lang="en-US" sz="2000" b="0" i="0" u="none" strike="noStrike" dirty="0" err="1">
                <a:solidFill>
                  <a:srgbClr val="404040"/>
                </a:solidFill>
                <a:ea typeface="Calibri"/>
                <a:cs typeface="Calibri"/>
                <a:sym typeface="Calibri"/>
              </a:rPr>
              <a:t>centres</a:t>
            </a:r>
            <a:r>
              <a:rPr lang="en-US" sz="2000" b="0" i="0" u="none" strike="noStrike" dirty="0">
                <a:solidFill>
                  <a:srgbClr val="404040"/>
                </a:solidFill>
                <a:ea typeface="Calibri"/>
                <a:cs typeface="Calibri"/>
                <a:sym typeface="Calibri"/>
              </a:rPr>
              <a:t> for people with physical disabilities</a:t>
            </a:r>
            <a:endParaRPr sz="2000" dirty="0"/>
          </a:p>
        </p:txBody>
      </p:sp>
      <p:sp>
        <p:nvSpPr>
          <p:cNvPr id="182" name="Google Shape;182;p7"/>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a:solidFill>
                  <a:schemeClr val="hlink"/>
                </a:solidFill>
                <a:latin typeface="Calibri"/>
                <a:ea typeface="Calibri"/>
                <a:cs typeface="Calibri"/>
                <a:sym typeface="Calibri"/>
                <a:hlinkClick r:id="rId4"/>
              </a:rPr>
              <a:t>Source</a:t>
            </a:r>
            <a:r>
              <a:rPr lang="en-US" sz="1200" b="0" i="0" u="none" strike="noStrike" cap="none">
                <a:solidFill>
                  <a:srgbClr val="000000"/>
                </a:solidFill>
                <a:latin typeface="Calibri"/>
                <a:ea typeface="Calibri"/>
                <a:cs typeface="Calibri"/>
                <a:sym typeface="Calibri"/>
              </a:rPr>
              <a:t> | </a:t>
            </a:r>
            <a:r>
              <a:rPr lang="en-US" sz="1200" b="0" i="0" u="sng" strike="noStrike" cap="none">
                <a:solidFill>
                  <a:schemeClr val="hlink"/>
                </a:solidFill>
                <a:latin typeface="Calibri"/>
                <a:ea typeface="Calibri"/>
                <a:cs typeface="Calibri"/>
                <a:sym typeface="Calibri"/>
                <a:hlinkClick r:id="rId5"/>
              </a:rPr>
              <a:t>license</a:t>
            </a:r>
            <a:endParaRPr sz="1200" b="0" i="0" u="none" strike="noStrike" cap="none">
              <a:solidFill>
                <a:srgbClr val="000000"/>
              </a:solidFill>
              <a:latin typeface="Calibri"/>
              <a:ea typeface="Calibri"/>
              <a:cs typeface="Calibri"/>
              <a:sym typeface="Calibri"/>
            </a:endParaRPr>
          </a:p>
        </p:txBody>
      </p:sp>
      <p:sp>
        <p:nvSpPr>
          <p:cNvPr id="183" name="Google Shape;183;p7"/>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84" name="Google Shape;184;p7"/>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85" name="Google Shape;185;p7"/>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What are healthcare services?</a:t>
            </a: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2050" name="Picture 2" descr="Illustration des Familiengesundheitswesens">
            <a:extLst>
              <a:ext uri="{FF2B5EF4-FFF2-40B4-BE49-F238E27FC236}">
                <a16:creationId xmlns:a16="http://schemas.microsoft.com/office/drawing/2014/main" id="{C4F6EACF-B96B-F3D8-2683-BD97D8CDC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26" y="1455695"/>
            <a:ext cx="5852132" cy="4375076"/>
          </a:xfrm>
          <a:prstGeom prst="rect">
            <a:avLst/>
          </a:prstGeom>
          <a:noFill/>
          <a:extLst>
            <a:ext uri="{909E8E84-426E-40DD-AFC4-6F175D3DCCD1}">
              <a14:hiddenFill xmlns:a14="http://schemas.microsoft.com/office/drawing/2010/main">
                <a:solidFill>
                  <a:srgbClr val="FFFFFF"/>
                </a:solidFill>
              </a14:hiddenFill>
            </a:ext>
          </a:extLst>
        </p:spPr>
      </p:pic>
      <p:sp>
        <p:nvSpPr>
          <p:cNvPr id="192" name="Google Shape;192;p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dirty="0"/>
              <a:t>What are the benefits of healthcare services for different people? (2)</a:t>
            </a:r>
            <a:endParaRPr dirty="0"/>
          </a:p>
        </p:txBody>
      </p:sp>
      <p:sp>
        <p:nvSpPr>
          <p:cNvPr id="193" name="Google Shape;193;p8"/>
          <p:cNvSpPr txBox="1">
            <a:spLocks noGrp="1"/>
          </p:cNvSpPr>
          <p:nvPr>
            <p:ph idx="1"/>
          </p:nvPr>
        </p:nvSpPr>
        <p:spPr>
          <a:xfrm>
            <a:off x="557998" y="1799999"/>
            <a:ext cx="8101907" cy="4865977"/>
          </a:xfrm>
          <a:prstGeom prst="rect">
            <a:avLst/>
          </a:prstGeom>
          <a:noFill/>
          <a:ln>
            <a:noFill/>
          </a:ln>
        </p:spPr>
        <p:txBody>
          <a:bodyPr spcFirstLastPara="1" wrap="square" lIns="91425" tIns="45700" rIns="91425" bIns="45700" anchor="t" anchorCtr="0">
            <a:noAutofit/>
          </a:bodyPr>
          <a:lstStyle/>
          <a:p>
            <a:pPr marL="0" indent="0">
              <a:spcBef>
                <a:spcPts val="0"/>
              </a:spcBef>
              <a:spcAft>
                <a:spcPts val="0"/>
              </a:spcAft>
              <a:buSzPts val="2400"/>
              <a:buNone/>
            </a:pPr>
            <a:r>
              <a:rPr lang="en-US" sz="2000" b="1" i="0" u="none" strike="noStrike" dirty="0">
                <a:solidFill>
                  <a:srgbClr val="404040"/>
                </a:solidFill>
                <a:ea typeface="Calibri"/>
                <a:cs typeface="Calibri"/>
                <a:sym typeface="Calibri"/>
              </a:rPr>
              <a:t>Services for children and young people</a:t>
            </a:r>
            <a:endParaRPr lang="en-US" sz="2000" b="0" i="0" u="none" strike="noStrike" dirty="0">
              <a:solidFill>
                <a:srgbClr val="404040"/>
              </a:solidFill>
              <a:ea typeface="Calibri"/>
              <a:cs typeface="Calibri"/>
              <a:sym typeface="Calibri"/>
            </a:endParaRPr>
          </a:p>
          <a:p>
            <a:pPr marL="0" indent="0">
              <a:spcBef>
                <a:spcPts val="0"/>
              </a:spcBef>
              <a:spcAft>
                <a:spcPts val="0"/>
              </a:spcAft>
              <a:buSzPts val="2400"/>
              <a:buNone/>
            </a:pPr>
            <a:endParaRPr sz="2000" dirty="0"/>
          </a:p>
          <a:p>
            <a:pPr marL="36000" lvl="1" indent="-342900">
              <a:spcBef>
                <a:spcPts val="0"/>
              </a:spcBef>
              <a:spcAft>
                <a:spcPts val="0"/>
              </a:spcAft>
              <a:buSzPts val="2640"/>
              <a:buFont typeface="Wingdings" panose="05000000000000000000" pitchFamily="2" charset="2"/>
              <a:buChar char="§"/>
            </a:pPr>
            <a:r>
              <a:rPr lang="en-US" sz="2000" dirty="0">
                <a:solidFill>
                  <a:srgbClr val="404040"/>
                </a:solidFill>
                <a:ea typeface="Calibri"/>
                <a:cs typeface="Calibri"/>
                <a:sym typeface="Calibri"/>
              </a:rPr>
              <a:t>Promotion of healthy habits and sports.</a:t>
            </a:r>
            <a:endParaRPr sz="2000" dirty="0"/>
          </a:p>
          <a:p>
            <a:pPr marL="36000" lvl="1" indent="-342900">
              <a:spcBef>
                <a:spcPts val="0"/>
              </a:spcBef>
              <a:spcAft>
                <a:spcPts val="0"/>
              </a:spcAft>
              <a:buSzPts val="2640"/>
              <a:buFont typeface="Wingdings" panose="05000000000000000000" pitchFamily="2" charset="2"/>
              <a:buChar char="§"/>
            </a:pPr>
            <a:r>
              <a:rPr lang="en-US" sz="2000" dirty="0">
                <a:solidFill>
                  <a:srgbClr val="404040"/>
                </a:solidFill>
                <a:ea typeface="Calibri"/>
                <a:cs typeface="Calibri"/>
                <a:sym typeface="Calibri"/>
              </a:rPr>
              <a:t>Awareness campaign on the risks of alcohol and smoking.</a:t>
            </a:r>
            <a:endParaRPr sz="2000" dirty="0"/>
          </a:p>
          <a:p>
            <a:pPr marL="36000" lvl="1" indent="-342900">
              <a:spcBef>
                <a:spcPts val="0"/>
              </a:spcBef>
              <a:spcAft>
                <a:spcPts val="0"/>
              </a:spcAft>
              <a:buSzPts val="2640"/>
              <a:buFont typeface="Wingdings" panose="05000000000000000000" pitchFamily="2" charset="2"/>
              <a:buChar char="§"/>
            </a:pPr>
            <a:r>
              <a:rPr lang="en-US" sz="2000" dirty="0">
                <a:solidFill>
                  <a:srgbClr val="404040"/>
                </a:solidFill>
                <a:ea typeface="Calibri"/>
                <a:cs typeface="Calibri"/>
                <a:sym typeface="Calibri"/>
              </a:rPr>
              <a:t>Prevention campaigns regarding reproductive and sexual health.</a:t>
            </a:r>
            <a:endParaRPr sz="2000" dirty="0"/>
          </a:p>
          <a:p>
            <a:pPr marL="36000" lvl="1" indent="-342900">
              <a:spcBef>
                <a:spcPts val="0"/>
              </a:spcBef>
              <a:spcAft>
                <a:spcPts val="0"/>
              </a:spcAft>
              <a:buSzPts val="2640"/>
              <a:buFont typeface="Wingdings" panose="05000000000000000000" pitchFamily="2" charset="2"/>
              <a:buChar char="§"/>
            </a:pPr>
            <a:r>
              <a:rPr lang="en-US" sz="2000" dirty="0">
                <a:solidFill>
                  <a:srgbClr val="404040"/>
                </a:solidFill>
                <a:ea typeface="Calibri"/>
                <a:cs typeface="Calibri"/>
                <a:sym typeface="Calibri"/>
              </a:rPr>
              <a:t>Promotion of mental health </a:t>
            </a:r>
            <a:r>
              <a:rPr lang="en-US" sz="2000" dirty="0" err="1">
                <a:solidFill>
                  <a:srgbClr val="404040"/>
                </a:solidFill>
                <a:ea typeface="Calibri"/>
                <a:cs typeface="Calibri"/>
                <a:sym typeface="Calibri"/>
              </a:rPr>
              <a:t>programmes</a:t>
            </a:r>
            <a:r>
              <a:rPr lang="en-US" sz="2000" dirty="0">
                <a:solidFill>
                  <a:srgbClr val="404040"/>
                </a:solidFill>
                <a:ea typeface="Calibri"/>
                <a:cs typeface="Calibri"/>
                <a:sym typeface="Calibri"/>
              </a:rPr>
              <a:t>. </a:t>
            </a:r>
            <a:endParaRPr sz="2000" dirty="0"/>
          </a:p>
          <a:p>
            <a:pPr marL="0" indent="0">
              <a:spcBef>
                <a:spcPts val="0"/>
              </a:spcBef>
              <a:spcAft>
                <a:spcPts val="0"/>
              </a:spcAft>
              <a:buSzPts val="2400"/>
              <a:buNone/>
            </a:pPr>
            <a:endParaRPr lang="en-US" sz="2000" b="1" i="0" u="none" strike="noStrike" dirty="0">
              <a:solidFill>
                <a:srgbClr val="404040"/>
              </a:solidFill>
              <a:ea typeface="Calibri"/>
              <a:cs typeface="Calibri"/>
              <a:sym typeface="Calibri"/>
            </a:endParaRPr>
          </a:p>
          <a:p>
            <a:pPr marL="0" indent="0">
              <a:spcBef>
                <a:spcPts val="0"/>
              </a:spcBef>
              <a:spcAft>
                <a:spcPts val="0"/>
              </a:spcAft>
              <a:buSzPts val="2400"/>
              <a:buNone/>
            </a:pPr>
            <a:r>
              <a:rPr lang="en-US" sz="2000" b="1" i="0" u="none" strike="noStrike" dirty="0">
                <a:solidFill>
                  <a:srgbClr val="404040"/>
                </a:solidFill>
                <a:ea typeface="Calibri"/>
                <a:cs typeface="Calibri"/>
                <a:sym typeface="Calibri"/>
              </a:rPr>
              <a:t>Services for women</a:t>
            </a:r>
            <a:endParaRPr lang="en-US" sz="2000" dirty="0">
              <a:solidFill>
                <a:srgbClr val="404040"/>
              </a:solidFill>
              <a:ea typeface="Calibri"/>
              <a:cs typeface="Calibri"/>
              <a:sym typeface="Calibri"/>
            </a:endParaRPr>
          </a:p>
          <a:p>
            <a:pPr marL="0" indent="0">
              <a:spcBef>
                <a:spcPts val="0"/>
              </a:spcBef>
              <a:spcAft>
                <a:spcPts val="0"/>
              </a:spcAft>
              <a:buSzPts val="2400"/>
              <a:buNone/>
            </a:pPr>
            <a:endParaRPr sz="2000" dirty="0"/>
          </a:p>
          <a:p>
            <a:pPr marL="36000" lvl="1" indent="-342900">
              <a:spcBef>
                <a:spcPts val="0"/>
              </a:spcBef>
              <a:spcAft>
                <a:spcPts val="0"/>
              </a:spcAft>
              <a:buSzPts val="2640"/>
              <a:buFont typeface="Wingdings" panose="05000000000000000000" pitchFamily="2" charset="2"/>
              <a:buChar char="§"/>
            </a:pPr>
            <a:r>
              <a:rPr lang="en-US" sz="2000" b="0" i="0" u="none" strike="noStrike" dirty="0" err="1">
                <a:solidFill>
                  <a:srgbClr val="404040"/>
                </a:solidFill>
                <a:ea typeface="Calibri"/>
                <a:cs typeface="Calibri"/>
                <a:sym typeface="Calibri"/>
              </a:rPr>
              <a:t>Spe</a:t>
            </a:r>
            <a:r>
              <a:rPr lang="en-US" sz="2000" dirty="0" err="1">
                <a:solidFill>
                  <a:srgbClr val="404040"/>
                </a:solidFill>
                <a:ea typeface="Calibri"/>
                <a:cs typeface="Calibri"/>
                <a:sym typeface="Calibri"/>
              </a:rPr>
              <a:t>cialised</a:t>
            </a:r>
            <a:r>
              <a:rPr lang="en-US" sz="2000" dirty="0">
                <a:solidFill>
                  <a:srgbClr val="404040"/>
                </a:solidFill>
                <a:ea typeface="Calibri"/>
                <a:cs typeface="Calibri"/>
                <a:sym typeface="Calibri"/>
              </a:rPr>
              <a:t> pregnancy, birth and postpartum care.</a:t>
            </a:r>
            <a:endParaRPr sz="2000" dirty="0"/>
          </a:p>
          <a:p>
            <a:pPr marL="36000" lvl="1" indent="-342900">
              <a:spcBef>
                <a:spcPts val="0"/>
              </a:spcBef>
              <a:spcAft>
                <a:spcPts val="0"/>
              </a:spcAft>
              <a:buSzPts val="2640"/>
              <a:buFont typeface="Wingdings" panose="05000000000000000000" pitchFamily="2" charset="2"/>
              <a:buChar char="§"/>
            </a:pPr>
            <a:r>
              <a:rPr lang="en-US" sz="2000" b="0" i="0" u="none" strike="noStrike" dirty="0">
                <a:solidFill>
                  <a:srgbClr val="404040"/>
                </a:solidFill>
                <a:ea typeface="Calibri"/>
                <a:cs typeface="Calibri"/>
                <a:sym typeface="Calibri"/>
              </a:rPr>
              <a:t>Promotion </a:t>
            </a:r>
            <a:r>
              <a:rPr lang="en-US" sz="2000" dirty="0">
                <a:solidFill>
                  <a:srgbClr val="404040"/>
                </a:solidFill>
                <a:ea typeface="Calibri"/>
                <a:cs typeface="Calibri"/>
                <a:sym typeface="Calibri"/>
              </a:rPr>
              <a:t>of reproductive health awareness.</a:t>
            </a:r>
            <a:endParaRPr sz="2000" b="0" i="0" u="none" strike="noStrike" dirty="0">
              <a:solidFill>
                <a:srgbClr val="404040"/>
              </a:solidFill>
              <a:ea typeface="Calibri"/>
              <a:cs typeface="Calibri"/>
              <a:sym typeface="Calibri"/>
            </a:endParaRPr>
          </a:p>
        </p:txBody>
      </p:sp>
      <p:sp>
        <p:nvSpPr>
          <p:cNvPr id="194" name="Google Shape;194;p8"/>
          <p:cNvSpPr/>
          <p:nvPr/>
        </p:nvSpPr>
        <p:spPr>
          <a:xfrm>
            <a:off x="2915415" y="5945674"/>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sng" strike="noStrike" cap="none" dirty="0">
                <a:solidFill>
                  <a:schemeClr val="hlink"/>
                </a:solidFill>
                <a:latin typeface="Calibri"/>
                <a:ea typeface="Calibri"/>
                <a:cs typeface="Calibri"/>
                <a:sym typeface="Calibri"/>
                <a:hlinkClick r:id="rId4"/>
              </a:rPr>
              <a:t>Source </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Freepik</a:t>
            </a:r>
            <a:r>
              <a:rPr lang="en-US" sz="1200" b="0" i="0" u="none" strike="noStrike" cap="none" dirty="0">
                <a:solidFill>
                  <a:srgbClr val="000000"/>
                </a:solidFill>
                <a:latin typeface="Calibri"/>
                <a:ea typeface="Calibri"/>
                <a:cs typeface="Calibri"/>
                <a:sym typeface="Calibri"/>
              </a:rPr>
              <a:t> </a:t>
            </a:r>
            <a:r>
              <a:rPr lang="en-US" sz="1200" b="0" i="0" u="none" strike="noStrike" cap="none" dirty="0">
                <a:solidFill>
                  <a:srgbClr val="000000"/>
                </a:solidFill>
                <a:latin typeface="Calibri"/>
                <a:ea typeface="Calibri"/>
                <a:cs typeface="Calibri"/>
                <a:sym typeface="Calibri"/>
                <a:hlinkClick r:id="rId5"/>
              </a:rPr>
              <a:t>license</a:t>
            </a:r>
            <a:endParaRPr sz="1200" b="0" i="0" u="none" strike="noStrike" cap="none" dirty="0">
              <a:solidFill>
                <a:srgbClr val="000000"/>
              </a:solidFill>
              <a:latin typeface="Calibri"/>
              <a:ea typeface="Calibri"/>
              <a:cs typeface="Calibri"/>
              <a:sym typeface="Calibri"/>
            </a:endParaRPr>
          </a:p>
        </p:txBody>
      </p:sp>
      <p:sp>
        <p:nvSpPr>
          <p:cNvPr id="195" name="Google Shape;195;p8"/>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96" name="Google Shape;196;p8"/>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11</a:t>
            </a:r>
            <a:r>
              <a:rPr lang="en-US" sz="2200" b="1" i="0" u="none" strike="noStrike" cap="none">
                <a:solidFill>
                  <a:srgbClr val="FFFFFF"/>
                </a:solidFill>
                <a:latin typeface="Gill Sans"/>
                <a:ea typeface="Gill Sans"/>
                <a:cs typeface="Gill Sans"/>
                <a:sym typeface="Gill Sans"/>
              </a:rPr>
              <a:t> </a:t>
            </a:r>
            <a:endParaRPr sz="2200" b="1" i="0" u="none" strike="noStrike" cap="none">
              <a:solidFill>
                <a:srgbClr val="FFFFFF"/>
              </a:solidFill>
              <a:latin typeface="Gill Sans"/>
              <a:ea typeface="Gill Sans"/>
              <a:cs typeface="Gill Sans"/>
              <a:sym typeface="Gill Sans"/>
            </a:endParaRPr>
          </a:p>
        </p:txBody>
      </p:sp>
      <p:sp>
        <p:nvSpPr>
          <p:cNvPr id="197" name="Google Shape;197;p8"/>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11.1.2 What are healthcare services?</a:t>
            </a: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28E95A6-4E91-269E-C217-008D50E4337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2E1E7234-2362-3781-E340-631886DBE6D2}"/>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Italy?</a:t>
            </a:r>
          </a:p>
        </p:txBody>
      </p:sp>
      <p:sp>
        <p:nvSpPr>
          <p:cNvPr id="4" name="Θέση κειμένου 3">
            <a:extLst>
              <a:ext uri="{FF2B5EF4-FFF2-40B4-BE49-F238E27FC236}">
                <a16:creationId xmlns:a16="http://schemas.microsoft.com/office/drawing/2014/main" id="{0D71104D-6A56-011C-8759-6EEB85CB0E72}"/>
              </a:ext>
            </a:extLst>
          </p:cNvPr>
          <p:cNvSpPr>
            <a:spLocks noGrp="1"/>
          </p:cNvSpPr>
          <p:nvPr>
            <p:ph type="body" idx="1"/>
          </p:nvPr>
        </p:nvSpPr>
        <p:spPr/>
        <p:txBody>
          <a:bodyPr/>
          <a:lstStyle/>
          <a:p>
            <a:endParaRPr lang="el-GR"/>
          </a:p>
        </p:txBody>
      </p:sp>
      <p:sp>
        <p:nvSpPr>
          <p:cNvPr id="5" name="Θέση περιεχομένου 4">
            <a:extLst>
              <a:ext uri="{FF2B5EF4-FFF2-40B4-BE49-F238E27FC236}">
                <a16:creationId xmlns:a16="http://schemas.microsoft.com/office/drawing/2014/main" id="{A31B1821-03B3-F22B-A985-B57632822C5B}"/>
              </a:ext>
            </a:extLst>
          </p:cNvPr>
          <p:cNvSpPr>
            <a:spLocks noGrp="1"/>
          </p:cNvSpPr>
          <p:nvPr>
            <p:ph sz="half" idx="2"/>
          </p:nvPr>
        </p:nvSpPr>
        <p:spPr/>
        <p:txBody>
          <a:bodyPr/>
          <a:lstStyle/>
          <a:p>
            <a:endParaRPr lang="el-GR"/>
          </a:p>
        </p:txBody>
      </p:sp>
      <p:sp>
        <p:nvSpPr>
          <p:cNvPr id="162" name="Google Shape;162;p5">
            <a:extLst>
              <a:ext uri="{FF2B5EF4-FFF2-40B4-BE49-F238E27FC236}">
                <a16:creationId xmlns:a16="http://schemas.microsoft.com/office/drawing/2014/main" id="{7D8A61E4-6619-FC0E-34BC-F981788D59C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63CD500A-56B6-B182-EFF4-469F9EBE0582}"/>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ECAF65F4-A309-B091-E751-1B6F895D1C9A}"/>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3074" name="Picture 2" descr="Italien, Sardinien, Karte, Flagge, Land">
            <a:extLst>
              <a:ext uri="{FF2B5EF4-FFF2-40B4-BE49-F238E27FC236}">
                <a16:creationId xmlns:a16="http://schemas.microsoft.com/office/drawing/2014/main" id="{B0E7C012-45F6-DD16-CAC4-78BE6B102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5604" y="1742946"/>
            <a:ext cx="5011882" cy="501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3216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508B91D-07E1-F32B-4A1C-52BB7E6EE37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DA3FBEA-D17C-EE77-FA4C-A21887DC0332}"/>
              </a:ext>
            </a:extLst>
          </p:cNvPr>
          <p:cNvSpPr txBox="1">
            <a:spLocks noGrp="1"/>
          </p:cNvSpPr>
          <p:nvPr>
            <p:ph type="title"/>
          </p:nvPr>
        </p:nvSpPr>
        <p:spPr>
          <a:xfrm>
            <a:off x="578992" y="521514"/>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GB" dirty="0"/>
              <a:t>organised</a:t>
            </a:r>
            <a:r>
              <a:rPr lang="en-US" dirty="0"/>
              <a:t> in Italy? (1)</a:t>
            </a:r>
          </a:p>
        </p:txBody>
      </p:sp>
      <p:sp>
        <p:nvSpPr>
          <p:cNvPr id="158" name="Google Shape;158;p5">
            <a:extLst>
              <a:ext uri="{FF2B5EF4-FFF2-40B4-BE49-F238E27FC236}">
                <a16:creationId xmlns:a16="http://schemas.microsoft.com/office/drawing/2014/main" id="{A8C6F01D-ADF5-E033-4118-CE4EAD665E13}"/>
              </a:ext>
            </a:extLst>
          </p:cNvPr>
          <p:cNvSpPr txBox="1">
            <a:spLocks noGrp="1"/>
          </p:cNvSpPr>
          <p:nvPr>
            <p:ph idx="1"/>
          </p:nvPr>
        </p:nvSpPr>
        <p:spPr>
          <a:xfrm>
            <a:off x="576364" y="1196359"/>
            <a:ext cx="7094881" cy="5330565"/>
          </a:xfrm>
          <a:prstGeom prst="rect">
            <a:avLst/>
          </a:prstGeom>
          <a:noFill/>
          <a:ln>
            <a:noFill/>
          </a:ln>
        </p:spPr>
        <p:txBody>
          <a:bodyPr spcFirstLastPara="1" wrap="square" lIns="91425" tIns="45700" rIns="91425" bIns="45700" anchor="t" anchorCtr="0">
            <a:noAutofit/>
          </a:bodyPr>
          <a:lstStyle/>
          <a:p>
            <a:pPr marL="88900" indent="0">
              <a:buNone/>
            </a:pPr>
            <a:r>
              <a:rPr lang="en-US" sz="2000" dirty="0"/>
              <a:t>In December 1978, Italy created a national, universal health-care system, called the </a:t>
            </a:r>
            <a:r>
              <a:rPr lang="en-US" sz="2000" i="1" dirty="0" err="1"/>
              <a:t>Servizio</a:t>
            </a:r>
            <a:r>
              <a:rPr lang="en-US" sz="2000" i="1" dirty="0"/>
              <a:t> </a:t>
            </a:r>
            <a:r>
              <a:rPr lang="en-US" sz="2000" i="1" dirty="0" err="1"/>
              <a:t>Sanitario</a:t>
            </a:r>
            <a:r>
              <a:rPr lang="en-US" sz="2000" i="1" dirty="0"/>
              <a:t> Nazionale,</a:t>
            </a:r>
            <a:r>
              <a:rPr lang="en-US" sz="2000" dirty="0"/>
              <a:t> or simply SSN. The SSN automatically covers all Italian citizens and legal foreign residents. It provides a full range of healthcare services with a free choice of providers. The service is free of charge at the point of service and is guided by the principles of universal coverage, solidarity, human dignity, and health. </a:t>
            </a:r>
          </a:p>
          <a:p>
            <a:pPr marL="88900" indent="0">
              <a:buNone/>
            </a:pPr>
            <a:r>
              <a:rPr lang="en-US" sz="2000" dirty="0"/>
              <a:t>Since 1998, undocumented migrants have had access to urgent and essential services. Temporary visitors are responsible for the costs of any health services they receive.</a:t>
            </a:r>
          </a:p>
          <a:p>
            <a:pPr marL="0" lvl="0" indent="0" algn="l" rtl="0">
              <a:spcBef>
                <a:spcPts val="0"/>
              </a:spcBef>
              <a:spcAft>
                <a:spcPts val="0"/>
              </a:spcAft>
              <a:buNone/>
            </a:pPr>
            <a:endParaRPr lang="it-IT" sz="2000" dirty="0"/>
          </a:p>
          <a:p>
            <a:pPr marL="0" lvl="0" indent="0" algn="l" rtl="0">
              <a:spcBef>
                <a:spcPts val="0"/>
              </a:spcBef>
              <a:spcAft>
                <a:spcPts val="0"/>
              </a:spcAft>
              <a:buNone/>
            </a:pPr>
            <a:r>
              <a:rPr lang="it-IT" sz="2000" dirty="0"/>
              <a:t>Access links:</a:t>
            </a:r>
          </a:p>
          <a:p>
            <a:pPr marL="0" lvl="0" indent="0" algn="l" rtl="0">
              <a:spcBef>
                <a:spcPts val="0"/>
              </a:spcBef>
              <a:spcAft>
                <a:spcPts val="0"/>
              </a:spcAft>
              <a:buNone/>
            </a:pPr>
            <a:r>
              <a:rPr lang="it-IT" sz="2000" dirty="0">
                <a:hlinkClick r:id="rId3"/>
              </a:rPr>
              <a:t>https://www.internationalinsurance.com/health/systems/italy.php</a:t>
            </a:r>
            <a:r>
              <a:rPr lang="it-IT" sz="2000" dirty="0"/>
              <a:t> </a:t>
            </a:r>
          </a:p>
          <a:p>
            <a:pPr marL="0" lvl="0" indent="0" algn="l" rtl="0">
              <a:spcBef>
                <a:spcPts val="0"/>
              </a:spcBef>
              <a:spcAft>
                <a:spcPts val="0"/>
              </a:spcAft>
              <a:buNone/>
            </a:pPr>
            <a:r>
              <a:rPr lang="it-IT" sz="2000" dirty="0">
                <a:hlinkClick r:id="rId4"/>
              </a:rPr>
              <a:t>https://www.commonwealthfund.org/international-health-policy-center/countries/italy</a:t>
            </a:r>
            <a:r>
              <a:rPr lang="it-IT" sz="2000" dirty="0"/>
              <a:t> </a:t>
            </a:r>
          </a:p>
          <a:p>
            <a:pPr marL="0" lvl="0" indent="0" algn="l" rtl="0">
              <a:spcBef>
                <a:spcPts val="0"/>
              </a:spcBef>
              <a:spcAft>
                <a:spcPts val="0"/>
              </a:spcAft>
              <a:buNone/>
            </a:pPr>
            <a:r>
              <a:rPr lang="it-IT" sz="2000" dirty="0">
                <a:hlinkClick r:id="rId5"/>
              </a:rPr>
              <a:t>https://www.ncbi.nlm.nih.gov/pmc/articles/PMC10230335/</a:t>
            </a:r>
            <a:r>
              <a:rPr lang="it-IT" sz="2000" dirty="0"/>
              <a:t> </a:t>
            </a:r>
          </a:p>
          <a:p>
            <a:pPr marL="88900" indent="0">
              <a:buNone/>
            </a:pPr>
            <a:endParaRPr lang="en-US" sz="2000" dirty="0"/>
          </a:p>
        </p:txBody>
      </p:sp>
      <p:sp>
        <p:nvSpPr>
          <p:cNvPr id="160" name="Google Shape;160;p5">
            <a:extLst>
              <a:ext uri="{FF2B5EF4-FFF2-40B4-BE49-F238E27FC236}">
                <a16:creationId xmlns:a16="http://schemas.microsoft.com/office/drawing/2014/main" id="{9A575BF5-3B2F-2355-944F-7FF2917AE143}"/>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94E11E56-37C8-B5C3-93F8-E9DD99075AE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36923BDB-8CFA-5F42-E5B6-478B915835C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5122" name="Picture 2" descr="Kostenlos Kostenloses Stock Foto zu arzt, computer, doktor Stock-Foto">
            <a:extLst>
              <a:ext uri="{FF2B5EF4-FFF2-40B4-BE49-F238E27FC236}">
                <a16:creationId xmlns:a16="http://schemas.microsoft.com/office/drawing/2014/main" id="{F7235C44-D9ED-D835-7586-E1AD6F0557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9565" y="1440787"/>
            <a:ext cx="4071176" cy="2597411"/>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EF3F4B89-8772-C5EF-56D1-BEBF8F8162C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38387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508B91D-07E1-F32B-4A1C-52BB7E6EE37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DA3FBEA-D17C-EE77-FA4C-A21887DC0332}"/>
              </a:ext>
            </a:extLst>
          </p:cNvPr>
          <p:cNvSpPr txBox="1">
            <a:spLocks noGrp="1"/>
          </p:cNvSpPr>
          <p:nvPr>
            <p:ph type="title"/>
          </p:nvPr>
        </p:nvSpPr>
        <p:spPr>
          <a:xfrm>
            <a:off x="578992" y="521514"/>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
            </a:r>
            <a:br>
              <a:rPr lang="en-US" dirty="0"/>
            </a:br>
            <a:r>
              <a:rPr lang="en-US" dirty="0"/>
              <a:t>How are health care services </a:t>
            </a:r>
            <a:r>
              <a:rPr lang="en-GB" dirty="0"/>
              <a:t>organised</a:t>
            </a:r>
            <a:r>
              <a:rPr lang="en-US" dirty="0"/>
              <a:t> in Italy? (2)</a:t>
            </a:r>
          </a:p>
        </p:txBody>
      </p:sp>
      <p:sp>
        <p:nvSpPr>
          <p:cNvPr id="158" name="Google Shape;158;p5">
            <a:extLst>
              <a:ext uri="{FF2B5EF4-FFF2-40B4-BE49-F238E27FC236}">
                <a16:creationId xmlns:a16="http://schemas.microsoft.com/office/drawing/2014/main" id="{A8C6F01D-ADF5-E033-4118-CE4EAD665E13}"/>
              </a:ext>
            </a:extLst>
          </p:cNvPr>
          <p:cNvSpPr txBox="1">
            <a:spLocks noGrp="1"/>
          </p:cNvSpPr>
          <p:nvPr>
            <p:ph idx="1"/>
          </p:nvPr>
        </p:nvSpPr>
        <p:spPr>
          <a:xfrm>
            <a:off x="519864" y="1315622"/>
            <a:ext cx="6724391" cy="4683109"/>
          </a:xfrm>
          <a:prstGeom prst="rect">
            <a:avLst/>
          </a:prstGeom>
          <a:noFill/>
          <a:ln>
            <a:noFill/>
          </a:ln>
        </p:spPr>
        <p:txBody>
          <a:bodyPr spcFirstLastPara="1" wrap="square" lIns="91425" tIns="45700" rIns="91425" bIns="45700" anchor="t" anchorCtr="0">
            <a:noAutofit/>
          </a:bodyPr>
          <a:lstStyle/>
          <a:p>
            <a:pPr marL="88900" indent="0">
              <a:buNone/>
            </a:pPr>
            <a:endParaRPr lang="en-US" sz="2200" dirty="0"/>
          </a:p>
          <a:p>
            <a:pPr marL="88900" indent="0">
              <a:buNone/>
            </a:pPr>
            <a:r>
              <a:rPr lang="en-US" sz="2200" dirty="0"/>
              <a:t>The Italian SSN is also </a:t>
            </a:r>
            <a:r>
              <a:rPr lang="en-US" sz="2200" dirty="0" err="1"/>
              <a:t>characterised</a:t>
            </a:r>
            <a:r>
              <a:rPr lang="en-US" sz="2200" dirty="0"/>
              <a:t> by a form of co-payment, called ‘ticket’, through which citizens contribute to the cost of specific services they receive. </a:t>
            </a:r>
          </a:p>
          <a:p>
            <a:pPr marL="88900" indent="0">
              <a:buNone/>
            </a:pPr>
            <a:r>
              <a:rPr lang="en-US" sz="2200" b="1" dirty="0">
                <a:solidFill>
                  <a:srgbClr val="374151"/>
                </a:solidFill>
              </a:rPr>
              <a:t>Health insurance</a:t>
            </a:r>
            <a:r>
              <a:rPr lang="en-US" sz="2200" dirty="0">
                <a:solidFill>
                  <a:srgbClr val="374151"/>
                </a:solidFill>
              </a:rPr>
              <a:t>: </a:t>
            </a:r>
            <a:r>
              <a:rPr lang="en-US" sz="2200" dirty="0"/>
              <a:t>Since the SSN does not allow people to opt out of the system and seek only private care, substitutive insurance does not exist. But complementary and supplementary private health insurance play an increasingly important role in the health system.</a:t>
            </a:r>
            <a:endParaRPr lang="en-US" sz="2200" dirty="0">
              <a:solidFill>
                <a:srgbClr val="000000"/>
              </a:solidFill>
              <a:ea typeface="Calibri" panose="020F0502020204030204" pitchFamily="34" charset="0"/>
              <a:cs typeface="Calibri" panose="020F0502020204030204" pitchFamily="34" charset="0"/>
            </a:endParaRPr>
          </a:p>
          <a:p>
            <a:pPr marL="88900" indent="0">
              <a:buNone/>
            </a:pPr>
            <a:endParaRPr lang="en-US" sz="2000" dirty="0"/>
          </a:p>
        </p:txBody>
      </p:sp>
      <p:sp>
        <p:nvSpPr>
          <p:cNvPr id="160" name="Google Shape;160;p5">
            <a:extLst>
              <a:ext uri="{FF2B5EF4-FFF2-40B4-BE49-F238E27FC236}">
                <a16:creationId xmlns:a16="http://schemas.microsoft.com/office/drawing/2014/main" id="{9A575BF5-3B2F-2355-944F-7FF2917AE143}"/>
              </a:ext>
            </a:extLst>
          </p:cNvPr>
          <p:cNvSpPr/>
          <p:nvPr/>
        </p:nvSpPr>
        <p:spPr>
          <a:xfrm>
            <a:off x="3091738"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94E11E56-37C8-B5C3-93F8-E9DD99075AE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36923BDB-8CFA-5F42-E5B6-478B915835C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EF3F4B89-8772-C5EF-56D1-BEBF8F8162C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pic>
        <p:nvPicPr>
          <p:cNvPr id="1026" name="Picture 2" descr="Hypertonie, Hoher Blutdruck">
            <a:extLst>
              <a:ext uri="{FF2B5EF4-FFF2-40B4-BE49-F238E27FC236}">
                <a16:creationId xmlns:a16="http://schemas.microsoft.com/office/drawing/2014/main" id="{5DB21E1F-B9B8-E7D5-B0BE-F0AA802C4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744" y="2061005"/>
            <a:ext cx="4507082" cy="300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3541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508B91D-07E1-F32B-4A1C-52BB7E6EE37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DA3FBEA-D17C-EE77-FA4C-A21887DC0332}"/>
              </a:ext>
            </a:extLst>
          </p:cNvPr>
          <p:cNvSpPr txBox="1">
            <a:spLocks noGrp="1"/>
          </p:cNvSpPr>
          <p:nvPr>
            <p:ph type="title"/>
          </p:nvPr>
        </p:nvSpPr>
        <p:spPr>
          <a:xfrm>
            <a:off x="578992" y="726764"/>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GB" dirty="0"/>
              <a:t>organised</a:t>
            </a:r>
            <a:r>
              <a:rPr lang="en-US" dirty="0"/>
              <a:t> in Italy? (3)</a:t>
            </a:r>
          </a:p>
        </p:txBody>
      </p:sp>
      <p:sp>
        <p:nvSpPr>
          <p:cNvPr id="158" name="Google Shape;158;p5">
            <a:extLst>
              <a:ext uri="{FF2B5EF4-FFF2-40B4-BE49-F238E27FC236}">
                <a16:creationId xmlns:a16="http://schemas.microsoft.com/office/drawing/2014/main" id="{A8C6F01D-ADF5-E033-4118-CE4EAD665E13}"/>
              </a:ext>
            </a:extLst>
          </p:cNvPr>
          <p:cNvSpPr txBox="1">
            <a:spLocks noGrp="1"/>
          </p:cNvSpPr>
          <p:nvPr>
            <p:ph idx="1"/>
          </p:nvPr>
        </p:nvSpPr>
        <p:spPr>
          <a:xfrm>
            <a:off x="578992" y="1409753"/>
            <a:ext cx="7297132" cy="4865977"/>
          </a:xfrm>
          <a:prstGeom prst="rect">
            <a:avLst/>
          </a:prstGeom>
          <a:noFill/>
          <a:ln>
            <a:noFill/>
          </a:ln>
        </p:spPr>
        <p:txBody>
          <a:bodyPr spcFirstLastPara="1" wrap="square" lIns="91425" tIns="45700" rIns="91425" bIns="45700" anchor="t" anchorCtr="0">
            <a:noAutofit/>
          </a:bodyPr>
          <a:lstStyle/>
          <a:p>
            <a:pPr marL="88900" indent="0">
              <a:buNone/>
            </a:pPr>
            <a:endParaRPr lang="en-US" sz="2000" dirty="0"/>
          </a:p>
          <a:p>
            <a:pPr marL="88900" indent="0">
              <a:buNone/>
            </a:pPr>
            <a:endParaRPr lang="en-US" sz="2000" dirty="0"/>
          </a:p>
          <a:p>
            <a:pPr marL="88900" indent="0">
              <a:buNone/>
            </a:pPr>
            <a:r>
              <a:rPr lang="en-US" sz="2000" dirty="0"/>
              <a:t>The central government channels general tax revenues for publicly financed health care, defines the benefit package (known as the </a:t>
            </a:r>
            <a:r>
              <a:rPr lang="en-US" sz="2000" dirty="0" err="1"/>
              <a:t>livelli</a:t>
            </a:r>
            <a:r>
              <a:rPr lang="en-US" sz="2000" dirty="0"/>
              <a:t> </a:t>
            </a:r>
            <a:r>
              <a:rPr lang="en-US" sz="2000" dirty="0" err="1"/>
              <a:t>essenziali</a:t>
            </a:r>
            <a:r>
              <a:rPr lang="en-US" sz="2000" dirty="0"/>
              <a:t> di </a:t>
            </a:r>
            <a:r>
              <a:rPr lang="en-US" sz="2000" dirty="0" err="1"/>
              <a:t>assistenza</a:t>
            </a:r>
            <a:r>
              <a:rPr lang="en-US" sz="2000" dirty="0"/>
              <a:t>, ‘essential levels of care’) and exercises overall stewardship. </a:t>
            </a:r>
          </a:p>
          <a:p>
            <a:pPr marL="88900" indent="0">
              <a:buNone/>
            </a:pPr>
            <a:r>
              <a:rPr lang="en-US" sz="2000" dirty="0"/>
              <a:t>The organization and delivery of health services is </a:t>
            </a:r>
            <a:r>
              <a:rPr lang="en-US" sz="2000" b="1" dirty="0"/>
              <a:t>decentralized</a:t>
            </a:r>
            <a:r>
              <a:rPr lang="en-US" sz="2000" dirty="0"/>
              <a:t>. Italy’s nineteen </a:t>
            </a:r>
            <a:r>
              <a:rPr lang="en-US" sz="2000" b="1" dirty="0"/>
              <a:t>regions</a:t>
            </a:r>
            <a:r>
              <a:rPr lang="en-US" sz="2000" dirty="0"/>
              <a:t> and two </a:t>
            </a:r>
            <a:r>
              <a:rPr lang="en-US" sz="2000" b="1" dirty="0"/>
              <a:t>autonomous provinces</a:t>
            </a:r>
            <a:r>
              <a:rPr lang="en-US" sz="2000" dirty="0"/>
              <a:t> are responsible for delivering care through 100 </a:t>
            </a:r>
            <a:r>
              <a:rPr lang="en-US" sz="2000" b="1" dirty="0"/>
              <a:t>local health units</a:t>
            </a:r>
            <a:r>
              <a:rPr lang="en-US" sz="2000" dirty="0"/>
              <a:t>, which deliver primary care, hospital care, outpatient specialist care, public health care, and health services related to social care. </a:t>
            </a:r>
          </a:p>
        </p:txBody>
      </p:sp>
      <p:sp>
        <p:nvSpPr>
          <p:cNvPr id="160" name="Google Shape;160;p5">
            <a:extLst>
              <a:ext uri="{FF2B5EF4-FFF2-40B4-BE49-F238E27FC236}">
                <a16:creationId xmlns:a16="http://schemas.microsoft.com/office/drawing/2014/main" id="{9A575BF5-3B2F-2355-944F-7FF2917AE143}"/>
              </a:ext>
            </a:extLst>
          </p:cNvPr>
          <p:cNvSpPr/>
          <p:nvPr/>
        </p:nvSpPr>
        <p:spPr>
          <a:xfrm>
            <a:off x="2866596" y="5992736"/>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lang="en-US"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94E11E56-37C8-B5C3-93F8-E9DD99075AE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36923BDB-8CFA-5F42-E5B6-478B915835C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EF3F4B89-8772-C5EF-56D1-BEBF8F8162C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pic>
        <p:nvPicPr>
          <p:cNvPr id="4" name="Immagine 3">
            <a:extLst>
              <a:ext uri="{FF2B5EF4-FFF2-40B4-BE49-F238E27FC236}">
                <a16:creationId xmlns:a16="http://schemas.microsoft.com/office/drawing/2014/main" id="{B2EC206D-C8CF-4B50-B143-132A92846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6672" y="1663988"/>
            <a:ext cx="3426336" cy="4005214"/>
          </a:xfrm>
          <a:prstGeom prst="rect">
            <a:avLst/>
          </a:prstGeom>
        </p:spPr>
      </p:pic>
    </p:spTree>
    <p:extLst>
      <p:ext uri="{BB962C8B-B14F-4D97-AF65-F5344CB8AC3E}">
        <p14:creationId xmlns:p14="http://schemas.microsoft.com/office/powerpoint/2010/main" val="1221083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a:solidFill>
                  <a:srgbClr val="203864"/>
                </a:solidFill>
              </a:rPr>
              <a:t>Competences</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7044275"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Apps for Healthcare Services</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26406" y="440317"/>
            <a:ext cx="616186" cy="430887"/>
          </a:xfrm>
          <a:prstGeom prst="rect">
            <a:avLst/>
          </a:prstGeom>
        </p:spPr>
        <p:txBody>
          <a:bodyPr wrap="square">
            <a:spAutoFit/>
          </a:bodyPr>
          <a:lstStyle/>
          <a:p>
            <a:pPr algn="ctr"/>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11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0" y="2616322"/>
            <a:ext cx="6314063" cy="3389344"/>
          </a:xfrm>
        </p:spPr>
        <p:txBody>
          <a:bodyPr/>
          <a:lstStyle/>
          <a:p>
            <a:r>
              <a:rPr lang="en-GB" dirty="0"/>
              <a:t>Participants will be equipped with the skills required to identify, assess, and benefit from healthcare services apps. </a:t>
            </a:r>
          </a:p>
          <a:p>
            <a:r>
              <a:rPr lang="en-GB" dirty="0"/>
              <a:t>Participants’ skills will be enhanced in order to make informed decisions about app selection, utilisation, and integration into participants’ everyday life. </a:t>
            </a:r>
            <a:endParaRPr lang="en-US" dirty="0"/>
          </a:p>
        </p:txBody>
      </p:sp>
      <p:sp>
        <p:nvSpPr>
          <p:cNvPr id="7" name="Ορθογώνιο 1">
            <a:extLst>
              <a:ext uri="{FF2B5EF4-FFF2-40B4-BE49-F238E27FC236}">
                <a16:creationId xmlns:a16="http://schemas.microsoft.com/office/drawing/2014/main" id="{FBEEFD62-2ADD-0404-DE06-44AEC71F8D13}"/>
              </a:ext>
            </a:extLst>
          </p:cNvPr>
          <p:cNvSpPr/>
          <p:nvPr/>
        </p:nvSpPr>
        <p:spPr>
          <a:xfrm>
            <a:off x="3419912" y="6129356"/>
            <a:ext cx="8772088" cy="276999"/>
          </a:xfrm>
          <a:prstGeom prst="rect">
            <a:avLst/>
          </a:prstGeom>
        </p:spPr>
        <p:txBody>
          <a:bodyPr wrap="square">
            <a:spAutoFit/>
          </a:bodyPr>
          <a:lstStyle/>
          <a:p>
            <a:pPr algn="r"/>
            <a:r>
              <a:rPr lang="en-US" sz="1200" dirty="0">
                <a:hlinkClick r:id="rId3"/>
              </a:rPr>
              <a:t>Image by </a:t>
            </a:r>
            <a:r>
              <a:rPr lang="en-US" sz="1200" dirty="0" err="1">
                <a:hlinkClick r:id="rId3"/>
              </a:rPr>
              <a:t>vectorjuice</a:t>
            </a:r>
            <a:r>
              <a:rPr lang="en-US" sz="1200" dirty="0">
                <a:hlinkClick r:id="rId3"/>
              </a:rPr>
              <a:t> on </a:t>
            </a:r>
            <a:r>
              <a:rPr lang="en-US" sz="1200" dirty="0" err="1">
                <a:hlinkClick r:id="rId3"/>
              </a:rPr>
              <a:t>Freepik</a:t>
            </a:r>
            <a:endParaRPr lang="en-US" sz="1200" dirty="0"/>
          </a:p>
        </p:txBody>
      </p:sp>
      <p:pic>
        <p:nvPicPr>
          <p:cNvPr id="8" name="Google Shape;190;g2c07f5df07d_0_263">
            <a:extLst>
              <a:ext uri="{FF2B5EF4-FFF2-40B4-BE49-F238E27FC236}">
                <a16:creationId xmlns:a16="http://schemas.microsoft.com/office/drawing/2014/main" id="{C4908172-79D3-9DCE-DFB0-4E5663BEC42A}"/>
              </a:ext>
            </a:extLst>
          </p:cNvPr>
          <p:cNvPicPr preferRelativeResize="0"/>
          <p:nvPr/>
        </p:nvPicPr>
        <p:blipFill rotWithShape="1">
          <a:blip r:embed="rId4">
            <a:alphaModFix/>
          </a:blip>
          <a:srcRect l="9128" t="10193" r="8041" b="10723"/>
          <a:stretch/>
        </p:blipFill>
        <p:spPr>
          <a:xfrm>
            <a:off x="7570694" y="1842247"/>
            <a:ext cx="4621306" cy="4163419"/>
          </a:xfrm>
          <a:prstGeom prst="rect">
            <a:avLst/>
          </a:prstGeom>
          <a:noFill/>
          <a:ln>
            <a:noFill/>
          </a:ln>
        </p:spPr>
      </p:pic>
    </p:spTree>
    <p:extLst>
      <p:ext uri="{BB962C8B-B14F-4D97-AF65-F5344CB8AC3E}">
        <p14:creationId xmlns:p14="http://schemas.microsoft.com/office/powerpoint/2010/main" val="2585051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508B91D-07E1-F32B-4A1C-52BB7E6EE370}"/>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7DA3FBEA-D17C-EE77-FA4C-A21887DC0332}"/>
              </a:ext>
            </a:extLst>
          </p:cNvPr>
          <p:cNvSpPr txBox="1">
            <a:spLocks noGrp="1"/>
          </p:cNvSpPr>
          <p:nvPr>
            <p:ph type="title"/>
          </p:nvPr>
        </p:nvSpPr>
        <p:spPr>
          <a:xfrm>
            <a:off x="578992" y="726764"/>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GB" dirty="0"/>
              <a:t>organised</a:t>
            </a:r>
            <a:r>
              <a:rPr lang="en-US" dirty="0"/>
              <a:t> in Italy? (4)</a:t>
            </a:r>
          </a:p>
        </p:txBody>
      </p:sp>
      <p:sp>
        <p:nvSpPr>
          <p:cNvPr id="158" name="Google Shape;158;p5">
            <a:extLst>
              <a:ext uri="{FF2B5EF4-FFF2-40B4-BE49-F238E27FC236}">
                <a16:creationId xmlns:a16="http://schemas.microsoft.com/office/drawing/2014/main" id="{A8C6F01D-ADF5-E033-4118-CE4EAD665E13}"/>
              </a:ext>
            </a:extLst>
          </p:cNvPr>
          <p:cNvSpPr txBox="1">
            <a:spLocks noGrp="1"/>
          </p:cNvSpPr>
          <p:nvPr>
            <p:ph idx="1"/>
          </p:nvPr>
        </p:nvSpPr>
        <p:spPr>
          <a:xfrm>
            <a:off x="578992" y="1409753"/>
            <a:ext cx="7297132" cy="4865977"/>
          </a:xfrm>
          <a:prstGeom prst="rect">
            <a:avLst/>
          </a:prstGeom>
          <a:noFill/>
          <a:ln>
            <a:noFill/>
          </a:ln>
        </p:spPr>
        <p:txBody>
          <a:bodyPr spcFirstLastPara="1" wrap="square" lIns="91425" tIns="45700" rIns="91425" bIns="45700" anchor="t" anchorCtr="0">
            <a:noAutofit/>
          </a:bodyPr>
          <a:lstStyle/>
          <a:p>
            <a:pPr marL="88900" indent="0">
              <a:buNone/>
            </a:pPr>
            <a:r>
              <a:rPr lang="en-US" sz="2000" dirty="0"/>
              <a:t> </a:t>
            </a:r>
          </a:p>
          <a:p>
            <a:pPr marL="88900" indent="0">
              <a:buNone/>
            </a:pPr>
            <a:r>
              <a:rPr lang="en-US" sz="2000" dirty="0"/>
              <a:t>Regions enjoy significant autonomy in determining the macro structure of their health systems. The local health units each have a general manager, who is appointed by the regional governor.</a:t>
            </a:r>
          </a:p>
          <a:p>
            <a:pPr marL="88900" indent="0">
              <a:buNone/>
            </a:pPr>
            <a:r>
              <a:rPr lang="en-US" sz="2000" dirty="0"/>
              <a:t>This regional structure also means that healthcare facilities may vary, in terms of quality, between the different regions of Italy.</a:t>
            </a:r>
          </a:p>
          <a:p>
            <a:pPr marL="88900" indent="0">
              <a:buNone/>
            </a:pPr>
            <a:endParaRPr lang="en-US" sz="2000" b="0" i="0" u="none" strike="noStrike" dirty="0">
              <a:solidFill>
                <a:srgbClr val="000000"/>
              </a:solidFill>
              <a:effectLst/>
              <a:ea typeface="Calibri" panose="020F0502020204030204" pitchFamily="34" charset="0"/>
              <a:cs typeface="Calibri" panose="020F0502020204030204" pitchFamily="34" charset="0"/>
            </a:endParaRPr>
          </a:p>
          <a:p>
            <a:pPr marL="88900" indent="0">
              <a:buNone/>
            </a:pPr>
            <a:r>
              <a:rPr lang="en-US" sz="2000" b="0" i="0" u="none" strike="noStrike" dirty="0">
                <a:solidFill>
                  <a:srgbClr val="000000"/>
                </a:solidFill>
                <a:effectLst/>
                <a:ea typeface="Calibri" panose="020F0502020204030204" pitchFamily="34" charset="0"/>
                <a:cs typeface="Calibri" panose="020F0502020204030204" pitchFamily="34" charset="0"/>
              </a:rPr>
              <a:t>Additional information:</a:t>
            </a:r>
          </a:p>
          <a:p>
            <a:pPr marL="87313" lvl="0" indent="0" algn="l" rtl="0">
              <a:spcBef>
                <a:spcPts val="0"/>
              </a:spcBef>
              <a:spcAft>
                <a:spcPts val="0"/>
              </a:spcAft>
              <a:buNone/>
            </a:pPr>
            <a:r>
              <a:rPr lang="it-IT" sz="2000" dirty="0">
                <a:hlinkClick r:id="rId3"/>
              </a:rPr>
              <a:t>https://www.commonwealthfund.org/international-health-policy-center/countries/italy</a:t>
            </a:r>
            <a:r>
              <a:rPr lang="it-IT" sz="2000" dirty="0"/>
              <a:t> </a:t>
            </a:r>
          </a:p>
          <a:p>
            <a:pPr marL="87313" lvl="0" indent="0" algn="l" rtl="0">
              <a:spcBef>
                <a:spcPts val="0"/>
              </a:spcBef>
              <a:spcAft>
                <a:spcPts val="0"/>
              </a:spcAft>
              <a:buNone/>
            </a:pPr>
            <a:r>
              <a:rPr lang="it-IT" sz="2000" dirty="0">
                <a:hlinkClick r:id="rId4"/>
              </a:rPr>
              <a:t>https://www.internationalinsurance.com/health/systems/italy.php</a:t>
            </a:r>
            <a:r>
              <a:rPr lang="it-IT" sz="2000" dirty="0"/>
              <a:t> </a:t>
            </a:r>
          </a:p>
          <a:p>
            <a:pPr marL="88900" indent="0">
              <a:buNone/>
            </a:pPr>
            <a:endPar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a:extLst>
              <a:ext uri="{FF2B5EF4-FFF2-40B4-BE49-F238E27FC236}">
                <a16:creationId xmlns:a16="http://schemas.microsoft.com/office/drawing/2014/main" id="{9A575BF5-3B2F-2355-944F-7FF2917AE143}"/>
              </a:ext>
            </a:extLst>
          </p:cNvPr>
          <p:cNvSpPr/>
          <p:nvPr/>
        </p:nvSpPr>
        <p:spPr>
          <a:xfrm>
            <a:off x="2866596" y="5992736"/>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6"/>
              </a:rPr>
              <a:t>Freepik</a:t>
            </a:r>
            <a:r>
              <a:rPr lang="en-US" sz="1200" u="sng" dirty="0">
                <a:solidFill>
                  <a:schemeClr val="dk1"/>
                </a:solidFill>
                <a:latin typeface="Calibri"/>
                <a:ea typeface="Calibri"/>
                <a:cs typeface="Calibri"/>
                <a:sym typeface="Calibri"/>
                <a:hlinkClick r:id="rId6"/>
              </a:rPr>
              <a:t> license</a:t>
            </a:r>
            <a:endParaRPr lang="en-US" sz="1200" dirty="0">
              <a:solidFill>
                <a:schemeClr val="dk1"/>
              </a:solidFill>
              <a:latin typeface="Calibri"/>
              <a:ea typeface="Calibri"/>
              <a:cs typeface="Calibri"/>
              <a:sym typeface="Calibri"/>
            </a:endParaRPr>
          </a:p>
        </p:txBody>
      </p:sp>
      <p:sp>
        <p:nvSpPr>
          <p:cNvPr id="162" name="Google Shape;162;p5">
            <a:extLst>
              <a:ext uri="{FF2B5EF4-FFF2-40B4-BE49-F238E27FC236}">
                <a16:creationId xmlns:a16="http://schemas.microsoft.com/office/drawing/2014/main" id="{94E11E56-37C8-B5C3-93F8-E9DD99075AE9}"/>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36923BDB-8CFA-5F42-E5B6-478B915835C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EF3F4B89-8772-C5EF-56D1-BEBF8F8162C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pic>
        <p:nvPicPr>
          <p:cNvPr id="1026" name="Picture 2" descr="Italien besteht aus 20 Regionen, von denen fünf einen besonderen autonomen Status haben">
            <a:extLst>
              <a:ext uri="{FF2B5EF4-FFF2-40B4-BE49-F238E27FC236}">
                <a16:creationId xmlns:a16="http://schemas.microsoft.com/office/drawing/2014/main" id="{FB78DF83-6C70-9390-102C-FD09741926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7290" y="1540548"/>
            <a:ext cx="3644882" cy="43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6945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Italy? (5)</a:t>
            </a:r>
          </a:p>
        </p:txBody>
      </p:sp>
      <p:sp>
        <p:nvSpPr>
          <p:cNvPr id="158" name="Google Shape;158;p5"/>
          <p:cNvSpPr txBox="1">
            <a:spLocks noGrp="1"/>
          </p:cNvSpPr>
          <p:nvPr>
            <p:ph idx="1"/>
          </p:nvPr>
        </p:nvSpPr>
        <p:spPr>
          <a:xfrm>
            <a:off x="557999" y="1799999"/>
            <a:ext cx="6400150" cy="4865977"/>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b="1" i="0" dirty="0">
                <a:effectLst/>
              </a:rPr>
              <a:t>Medical care: </a:t>
            </a:r>
            <a:r>
              <a:rPr lang="en-US" i="0" dirty="0">
                <a:effectLst/>
              </a:rPr>
              <a:t>Medical care in Italy is provided by general practitioners, specialists and clinics. Patients generally have the freedom to choose their doctor and can also consult a specialist directly without first consulting a general practitioner.</a:t>
            </a:r>
          </a:p>
          <a:p>
            <a:pPr algn="l">
              <a:buFont typeface="Wingdings" panose="05000000000000000000" pitchFamily="2" charset="2"/>
              <a:buChar char="§"/>
            </a:pPr>
            <a:r>
              <a:rPr lang="en-US" b="1" i="0" dirty="0">
                <a:effectLst/>
              </a:rPr>
              <a:t>Hospitals: </a:t>
            </a:r>
            <a:r>
              <a:rPr lang="en-US" i="0" dirty="0">
                <a:effectLst/>
              </a:rPr>
              <a:t>The hospital system in </a:t>
            </a:r>
            <a:r>
              <a:rPr lang="en-US" dirty="0"/>
              <a:t>Ital</a:t>
            </a:r>
            <a:r>
              <a:rPr lang="en-US" i="0" dirty="0">
                <a:effectLst/>
              </a:rPr>
              <a:t>y comprises a large number of public, private and non-profit hospitals. </a:t>
            </a:r>
            <a:r>
              <a:rPr lang="en-US" dirty="0"/>
              <a:t>H</a:t>
            </a:r>
            <a:r>
              <a:rPr lang="en-US" i="0" dirty="0">
                <a:effectLst/>
              </a:rPr>
              <a:t>ospitals offer a wide range of medical services, from emergency care to </a:t>
            </a:r>
            <a:r>
              <a:rPr lang="en-US" i="0" dirty="0" err="1">
                <a:effectLst/>
              </a:rPr>
              <a:t>specialised</a:t>
            </a:r>
            <a:r>
              <a:rPr lang="en-US" i="0" dirty="0">
                <a:effectLst/>
              </a:rPr>
              <a:t> treatments and operations. </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7170" name="Picture 2" descr="Kostenlos Kostenloses Stock Foto zu anonym, anstellung, arbeit Stock-Foto">
            <a:extLst>
              <a:ext uri="{FF2B5EF4-FFF2-40B4-BE49-F238E27FC236}">
                <a16:creationId xmlns:a16="http://schemas.microsoft.com/office/drawing/2014/main" id="{F661483A-6ABA-F419-900E-C76655BD1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7608" y="1984022"/>
            <a:ext cx="4334933" cy="288995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2914341-F3AA-3FB9-7C1A-0E8F8632320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82479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567202"/>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Italy? (5)</a:t>
            </a:r>
          </a:p>
        </p:txBody>
      </p:sp>
      <p:sp>
        <p:nvSpPr>
          <p:cNvPr id="158" name="Google Shape;158;p5"/>
          <p:cNvSpPr txBox="1">
            <a:spLocks noGrp="1"/>
          </p:cNvSpPr>
          <p:nvPr>
            <p:ph idx="1"/>
          </p:nvPr>
        </p:nvSpPr>
        <p:spPr>
          <a:xfrm>
            <a:off x="526418" y="1190267"/>
            <a:ext cx="5852132" cy="4865977"/>
          </a:xfrm>
          <a:prstGeom prst="rect">
            <a:avLst/>
          </a:prstGeom>
          <a:noFill/>
          <a:ln>
            <a:noFill/>
          </a:ln>
        </p:spPr>
        <p:txBody>
          <a:bodyPr spcFirstLastPara="1" wrap="square" lIns="91425" tIns="45700" rIns="91425" bIns="45700" anchor="t" anchorCtr="0">
            <a:noAutofit/>
          </a:bodyPr>
          <a:lstStyle/>
          <a:p>
            <a:r>
              <a:rPr lang="en-US" sz="2000" b="1" i="0" dirty="0">
                <a:effectLst/>
              </a:rPr>
              <a:t>Long-term care: </a:t>
            </a:r>
            <a:r>
              <a:rPr lang="en-US" sz="2000" dirty="0"/>
              <a:t>Ital</a:t>
            </a:r>
            <a:r>
              <a:rPr lang="en-US" sz="2000" i="0" dirty="0">
                <a:effectLst/>
              </a:rPr>
              <a:t>y also offers various long-term care facilities and services for the elderly and people with disabilities, including nursing homes, assisted living and outpatient care. </a:t>
            </a:r>
            <a:r>
              <a:rPr lang="en-US" sz="2000" dirty="0"/>
              <a:t>Patients with long-term care needs though receive predominantly home care.</a:t>
            </a:r>
            <a:endParaRPr lang="en-US" sz="2000" i="0" dirty="0">
              <a:effectLst/>
            </a:endParaRPr>
          </a:p>
          <a:p>
            <a:pPr algn="l">
              <a:buFont typeface="Wingdings" panose="05000000000000000000" pitchFamily="2" charset="2"/>
              <a:buChar char="§"/>
            </a:pPr>
            <a:r>
              <a:rPr lang="en-US" sz="2000" b="1" i="0" dirty="0">
                <a:effectLst/>
              </a:rPr>
              <a:t>Medication supply: </a:t>
            </a:r>
            <a:r>
              <a:rPr lang="en-US" sz="2000" i="0" dirty="0">
                <a:effectLst/>
              </a:rPr>
              <a:t>Medication is prescribed by GPs and dispensed by pharmacies, which offer both prescription and over-the-counter medications. The cost of medication is partially covered by the National Health System for “Class A” drugs.</a:t>
            </a:r>
          </a:p>
          <a:p>
            <a:pPr marL="0" indent="0" algn="l">
              <a:buNone/>
            </a:pPr>
            <a:r>
              <a:rPr lang="en-US" sz="2000"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Read more:</a:t>
            </a:r>
          </a:p>
          <a:p>
            <a:r>
              <a:rPr lang="it-IT" sz="2000" dirty="0">
                <a:hlinkClick r:id="rId3"/>
              </a:rPr>
              <a:t>https://www.salute.gov.it/portale/esenzioni/dettaglioContenutiEsenzioni.jsp?lingua=italiano&amp;id=4674&amp;area=esenzioni&amp;menu=vuoto</a:t>
            </a:r>
            <a:r>
              <a:rPr lang="it-IT" sz="2000" dirty="0"/>
              <a:t> </a:t>
            </a:r>
          </a:p>
          <a:p>
            <a:pPr algn="l">
              <a:buFont typeface="Wingdings" panose="05000000000000000000" pitchFamily="2" charset="2"/>
              <a:buChar char="§"/>
            </a:pPr>
            <a:endParaRPr lang="en-US" sz="20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054" name="Picture 6" descr="Rollstuhl, Behinderung, Verletzt">
            <a:extLst>
              <a:ext uri="{FF2B5EF4-FFF2-40B4-BE49-F238E27FC236}">
                <a16:creationId xmlns:a16="http://schemas.microsoft.com/office/drawing/2014/main" id="{904119BD-F2F8-3F99-0559-3A07888247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8630" y="1344864"/>
            <a:ext cx="4646952" cy="3100388"/>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D50DA536-BDF3-2E3F-4D59-981E672914A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32009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826295"/>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Entitlement of migrants to use health care services in Italy  (1)</a:t>
            </a:r>
          </a:p>
        </p:txBody>
      </p:sp>
      <p:sp>
        <p:nvSpPr>
          <p:cNvPr id="158" name="Google Shape;158;p5"/>
          <p:cNvSpPr txBox="1">
            <a:spLocks noGrp="1"/>
          </p:cNvSpPr>
          <p:nvPr>
            <p:ph idx="1"/>
          </p:nvPr>
        </p:nvSpPr>
        <p:spPr>
          <a:xfrm>
            <a:off x="606779" y="2099678"/>
            <a:ext cx="6412586" cy="4094025"/>
          </a:xfrm>
          <a:prstGeom prst="rect">
            <a:avLst/>
          </a:prstGeom>
          <a:noFill/>
          <a:ln>
            <a:noFill/>
          </a:ln>
        </p:spPr>
        <p:txBody>
          <a:bodyPr spcFirstLastPara="1" wrap="square" lIns="91425" tIns="45700" rIns="91425" bIns="45700" anchor="t" anchorCtr="0">
            <a:noAutofit/>
          </a:bodyPr>
          <a:lstStyle/>
          <a:p>
            <a:pPr marL="88900" indent="0" algn="l">
              <a:buNone/>
            </a:pPr>
            <a:r>
              <a:rPr lang="en-US" sz="2200" b="1" i="0" dirty="0">
                <a:effectLst/>
              </a:rPr>
              <a:t>Healthcare for migrants </a:t>
            </a:r>
            <a:r>
              <a:rPr lang="en-US" sz="2200" b="0" i="0" dirty="0">
                <a:effectLst/>
              </a:rPr>
              <a:t>is based on their residence status in the country. </a:t>
            </a:r>
          </a:p>
          <a:p>
            <a:pPr marL="431800" indent="-342900"/>
            <a:r>
              <a:rPr lang="en-US" sz="2200" b="1" i="0" dirty="0">
                <a:effectLst/>
              </a:rPr>
              <a:t>Signing </a:t>
            </a:r>
            <a:r>
              <a:rPr lang="en-US" sz="2200" b="1" dirty="0"/>
              <a:t>up to the </a:t>
            </a:r>
            <a:r>
              <a:rPr lang="en-US" sz="2200" b="1" dirty="0" err="1"/>
              <a:t>Servizio</a:t>
            </a:r>
            <a:r>
              <a:rPr lang="en-US" sz="2200" b="1" dirty="0"/>
              <a:t> </a:t>
            </a:r>
            <a:r>
              <a:rPr lang="en-US" sz="2200" b="1" dirty="0" err="1"/>
              <a:t>Sanitario</a:t>
            </a:r>
            <a:r>
              <a:rPr lang="en-US" sz="2200" b="1" dirty="0"/>
              <a:t> Nazionale</a:t>
            </a:r>
            <a:r>
              <a:rPr lang="en-US" sz="2200" b="1" i="0" dirty="0">
                <a:effectLst/>
              </a:rPr>
              <a:t> (SSN): </a:t>
            </a:r>
            <a:r>
              <a:rPr lang="en-US" sz="2200" dirty="0"/>
              <a:t>Signing up to the SSN is a fundamental requirement for being able to make use of its healthcare services. Registration with the SSN has the same duration as the residence permit. In order to renew registration with the SSN an application for residency renewal must be presented to the health board.</a:t>
            </a:r>
          </a:p>
        </p:txBody>
      </p:sp>
      <p:sp>
        <p:nvSpPr>
          <p:cNvPr id="160" name="Google Shape;160;p5"/>
          <p:cNvSpPr/>
          <p:nvPr/>
        </p:nvSpPr>
        <p:spPr>
          <a:xfrm>
            <a:off x="3052367" y="6479864"/>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9220" name="Picture 4" descr="Kostenlos Mann Mit Zahnärztlicher Untersuchung Stock-Foto">
            <a:extLst>
              <a:ext uri="{FF2B5EF4-FFF2-40B4-BE49-F238E27FC236}">
                <a16:creationId xmlns:a16="http://schemas.microsoft.com/office/drawing/2014/main" id="{F2F0A202-559E-67E8-ADA7-3EB0CB10F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2867" y="2212647"/>
            <a:ext cx="4601588" cy="30677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84C45E25-15E1-D538-54C4-480B36C72CEB}"/>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17166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826295"/>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Entitlement of migrants to use health care services in Italy  (2)</a:t>
            </a:r>
          </a:p>
        </p:txBody>
      </p:sp>
      <p:sp>
        <p:nvSpPr>
          <p:cNvPr id="158" name="Google Shape;158;p5"/>
          <p:cNvSpPr txBox="1">
            <a:spLocks noGrp="1"/>
          </p:cNvSpPr>
          <p:nvPr>
            <p:ph idx="1"/>
          </p:nvPr>
        </p:nvSpPr>
        <p:spPr>
          <a:xfrm>
            <a:off x="526418" y="1952326"/>
            <a:ext cx="6757201" cy="4094025"/>
          </a:xfrm>
          <a:prstGeom prst="rect">
            <a:avLst/>
          </a:prstGeom>
          <a:noFill/>
          <a:ln>
            <a:noFill/>
          </a:ln>
        </p:spPr>
        <p:txBody>
          <a:bodyPr spcFirstLastPara="1" wrap="square" lIns="91425" tIns="45700" rIns="91425" bIns="45700" anchor="t" anchorCtr="0">
            <a:noAutofit/>
          </a:bodyPr>
          <a:lstStyle/>
          <a:p>
            <a:pPr marL="88900" indent="0">
              <a:buNone/>
            </a:pPr>
            <a:r>
              <a:rPr lang="en-US" sz="2400" dirty="0"/>
              <a:t>Non-EU citizens who are not legally resident and who are destitute, are entitled to basic health care and can apply for an </a:t>
            </a:r>
            <a:r>
              <a:rPr lang="en-US" sz="2400" b="1" dirty="0"/>
              <a:t>STP card.</a:t>
            </a:r>
          </a:p>
          <a:p>
            <a:pPr marL="87313" indent="0">
              <a:buNone/>
            </a:pPr>
            <a:r>
              <a:rPr lang="en-US" dirty="0"/>
              <a:t>Read more: </a:t>
            </a:r>
          </a:p>
          <a:p>
            <a:pPr marL="87313" lvl="0" indent="0" algn="l" rtl="0">
              <a:spcBef>
                <a:spcPts val="0"/>
              </a:spcBef>
              <a:spcAft>
                <a:spcPts val="0"/>
              </a:spcAft>
              <a:buNone/>
            </a:pPr>
            <a:r>
              <a:rPr lang="it-IT" sz="2000" dirty="0">
                <a:hlinkClick r:id="rId3"/>
              </a:rPr>
              <a:t>https://ec.europa.eu/social/main.jsp?catId=1116&amp;langId=en&amp;intPageId=4619</a:t>
            </a:r>
            <a:r>
              <a:rPr lang="it-IT" sz="2000" dirty="0"/>
              <a:t> </a:t>
            </a:r>
          </a:p>
          <a:p>
            <a:pPr marL="87313" lvl="0" indent="0" algn="l" rtl="0">
              <a:spcBef>
                <a:spcPts val="0"/>
              </a:spcBef>
              <a:spcAft>
                <a:spcPts val="0"/>
              </a:spcAft>
              <a:buNone/>
            </a:pPr>
            <a:r>
              <a:rPr lang="it-IT" sz="2000" dirty="0">
                <a:hlinkClick r:id="rId4"/>
              </a:rPr>
              <a:t>https://www.pratomigranti.it/en/vivere/salute/iscrizione-ssn/pagina133.html</a:t>
            </a:r>
            <a:r>
              <a:rPr lang="it-IT" sz="2000" dirty="0"/>
              <a:t> </a:t>
            </a:r>
          </a:p>
          <a:p>
            <a:pPr marL="87313" lvl="0" indent="0" algn="l" rtl="0">
              <a:spcBef>
                <a:spcPts val="0"/>
              </a:spcBef>
              <a:spcAft>
                <a:spcPts val="0"/>
              </a:spcAft>
              <a:buNone/>
            </a:pPr>
            <a:r>
              <a:rPr lang="it-IT" sz="2000" dirty="0">
                <a:hlinkClick r:id="rId5"/>
              </a:rPr>
              <a:t>https://www.salute.gov.it/portale/assistenzaSanitaria/dettaglioContenutiAssistenzaSanitaria.jsp?lingua=italiano&amp;id=1764&amp;area=Assistenza%20sanitaria&amp;menu=vuoto&amp;tab=2</a:t>
            </a:r>
            <a:r>
              <a:rPr lang="it-IT" sz="2000" dirty="0"/>
              <a:t> </a:t>
            </a:r>
          </a:p>
          <a:p>
            <a:pPr marL="88900" indent="0">
              <a:buNone/>
            </a:pPr>
            <a:endParaRPr lang="en-US" sz="2400" dirty="0"/>
          </a:p>
          <a:p>
            <a:pPr marL="88900" indent="0" algn="l">
              <a:buNone/>
            </a:pPr>
            <a:endParaRPr lang="en-US" dirty="0"/>
          </a:p>
        </p:txBody>
      </p:sp>
      <p:sp>
        <p:nvSpPr>
          <p:cNvPr id="160" name="Google Shape;160;p5"/>
          <p:cNvSpPr/>
          <p:nvPr/>
        </p:nvSpPr>
        <p:spPr>
          <a:xfrm>
            <a:off x="3418653" y="539334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6"/>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7"/>
              </a:rPr>
              <a:t>Freepik</a:t>
            </a:r>
            <a:r>
              <a:rPr lang="en-US" sz="1200" u="sng" dirty="0">
                <a:solidFill>
                  <a:schemeClr val="dk1"/>
                </a:solidFill>
                <a:latin typeface="Calibri"/>
                <a:ea typeface="Calibri"/>
                <a:cs typeface="Calibri"/>
                <a:sym typeface="Calibri"/>
                <a:hlinkClick r:id="rId7"/>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84C45E25-15E1-D538-54C4-480B36C72CEB}"/>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pic>
        <p:nvPicPr>
          <p:cNvPr id="2050" name="Picture 2" descr="Vorderansicht Sortiment von medizinischen Stilllebenelementen">
            <a:extLst>
              <a:ext uri="{FF2B5EF4-FFF2-40B4-BE49-F238E27FC236}">
                <a16:creationId xmlns:a16="http://schemas.microsoft.com/office/drawing/2014/main" id="{CE2BBC1A-8E1E-2817-713B-F1C14A9A43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7179" y="2063982"/>
            <a:ext cx="4433562" cy="295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1786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Additional health care services for migrants in Italy  (1)</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b="1" i="0" dirty="0">
              <a:effectLst/>
            </a:endParaRPr>
          </a:p>
          <a:p>
            <a:pPr marL="0" indent="0" algn="l">
              <a:buNone/>
            </a:pPr>
            <a:r>
              <a:rPr lang="en-US" b="1" i="0" dirty="0">
                <a:effectLst/>
              </a:rPr>
              <a:t>Health advice and support: </a:t>
            </a:r>
            <a:r>
              <a:rPr lang="en-US" i="0" dirty="0">
                <a:effectLst/>
              </a:rPr>
              <a:t>There are various non-profit </a:t>
            </a:r>
            <a:r>
              <a:rPr lang="en-US" i="0" dirty="0" err="1">
                <a:effectLst/>
              </a:rPr>
              <a:t>organisations</a:t>
            </a:r>
            <a:r>
              <a:rPr lang="en-US" i="0" dirty="0">
                <a:effectLst/>
              </a:rPr>
              <a:t> that offer </a:t>
            </a:r>
            <a:r>
              <a:rPr lang="en-US" b="1" i="0" dirty="0">
                <a:effectLst/>
              </a:rPr>
              <a:t>advice and support services for migrants </a:t>
            </a:r>
            <a:r>
              <a:rPr lang="en-US" i="0" dirty="0">
                <a:effectLst/>
              </a:rPr>
              <a:t>in relation to their health. These </a:t>
            </a:r>
            <a:r>
              <a:rPr lang="en-US" i="0" dirty="0" err="1">
                <a:effectLst/>
              </a:rPr>
              <a:t>organisations</a:t>
            </a:r>
            <a:r>
              <a:rPr lang="en-US" i="0" dirty="0">
                <a:effectLst/>
              </a:rPr>
              <a:t> help with navigating the healthcare system, finding interpreters and providing information on health issues.</a:t>
            </a: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rPr>
              <a:t>Pexels</a:t>
            </a:r>
            <a:r>
              <a:rPr lang="en-US" sz="1200" u="sng" dirty="0">
                <a:solidFill>
                  <a:schemeClr val="dk1"/>
                </a:solidFill>
                <a:latin typeface="Calibri"/>
                <a:ea typeface="Calibri"/>
                <a:cs typeface="Calibri"/>
                <a:sym typeface="Calibri"/>
              </a:rPr>
              <a:t> </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8194" name="Picture 2" descr="Kostenlos Mann, Der Schwarzes Poloshirt Und Graue Hosen Trägt, Die Auf Weißem Stuhl Sitzen Stock-Foto">
            <a:extLst>
              <a:ext uri="{FF2B5EF4-FFF2-40B4-BE49-F238E27FC236}">
                <a16:creationId xmlns:a16="http://schemas.microsoft.com/office/drawing/2014/main" id="{1876F63F-A88C-E5C5-2343-8F7DC4B06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1007" y="2436660"/>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4AD79E6B-74FE-4604-C6A6-75C0D86F186C}"/>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41879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Additional health care services for migrants in Italy  (2)</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sz="2000" b="1" i="0" dirty="0">
              <a:effectLst/>
            </a:endParaRPr>
          </a:p>
          <a:p>
            <a:r>
              <a:rPr lang="en-US" b="1" dirty="0"/>
              <a:t>Linguistic and cultural mediation</a:t>
            </a:r>
            <a:r>
              <a:rPr lang="en-US" b="1" i="0" dirty="0">
                <a:effectLst/>
              </a:rPr>
              <a:t> services: </a:t>
            </a:r>
            <a:r>
              <a:rPr lang="en-US" i="0" dirty="0">
                <a:effectLst/>
              </a:rPr>
              <a:t>To ensure that migrants can communicate effectively with healthcare providers, </a:t>
            </a:r>
            <a:r>
              <a:rPr lang="en-US" dirty="0"/>
              <a:t>linguistic and cultural mediation</a:t>
            </a:r>
            <a:r>
              <a:rPr lang="en-US" i="0" dirty="0">
                <a:effectLst/>
              </a:rPr>
              <a:t> services are offered in some public healthcare facilities. This helps overcoming language barriers and ensures that migrants receive appropriate medical information.</a:t>
            </a:r>
            <a:r>
              <a:rPr lang="en-US" dirty="0">
                <a:solidFill>
                  <a:srgbClr val="000000"/>
                </a:solidFill>
                <a:latin typeface="Calibri" panose="020F0502020204030204" pitchFamily="34" charset="0"/>
                <a:cs typeface="Calibri" panose="020F0502020204030204" pitchFamily="34" charset="0"/>
              </a:rPr>
              <a:t> </a:t>
            </a:r>
            <a:endParaRPr lang="en-US" i="0" dirty="0">
              <a:effectLst/>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7170" name="Picture 2" descr="Wörterbuch, Sprachen, Lernen">
            <a:extLst>
              <a:ext uri="{FF2B5EF4-FFF2-40B4-BE49-F238E27FC236}">
                <a16:creationId xmlns:a16="http://schemas.microsoft.com/office/drawing/2014/main" id="{4C8D1CDC-EC57-8C51-0BF9-18254E496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137" y="2467106"/>
            <a:ext cx="4745183" cy="266916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D3224A4B-9E31-A465-0AE1-8520EB4F515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55847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Who is entitled to use health care services in Italy?</a:t>
            </a:r>
          </a:p>
        </p:txBody>
      </p:sp>
      <p:sp>
        <p:nvSpPr>
          <p:cNvPr id="158" name="Google Shape;158;p5"/>
          <p:cNvSpPr txBox="1">
            <a:spLocks noGrp="1"/>
          </p:cNvSpPr>
          <p:nvPr>
            <p:ph idx="1"/>
          </p:nvPr>
        </p:nvSpPr>
        <p:spPr>
          <a:xfrm>
            <a:off x="606779" y="1810719"/>
            <a:ext cx="6441891" cy="4865977"/>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b="1" i="0" dirty="0">
                <a:effectLst/>
              </a:rPr>
              <a:t>Culturally sensitive healthcare: </a:t>
            </a:r>
            <a:r>
              <a:rPr lang="en-US" i="0" dirty="0">
                <a:effectLst/>
              </a:rPr>
              <a:t>Efforts are being made to make healthcare in Italy more culturally sensitive to take better account of the specific needs and cultural backgrounds of the migrant population. In this respect linguistic and cultural mediation services and intercultural training for health professionals are contributing to creating a more culturally sensitive environment, even if much still needs to be done. </a:t>
            </a:r>
          </a:p>
          <a:p>
            <a:pPr marL="0" indent="0" algn="l">
              <a:buNone/>
            </a:pPr>
            <a:r>
              <a:rPr lang="en-US"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Read more:</a:t>
            </a:r>
          </a:p>
          <a:p>
            <a:r>
              <a:rPr lang="it-IT" dirty="0">
                <a:hlinkClick r:id="rId3"/>
              </a:rPr>
              <a:t>https://www.ncbi.nlm.nih.gov/pmc/articles/PMC9686168/</a:t>
            </a:r>
            <a:r>
              <a:rPr lang="it-IT" dirty="0"/>
              <a:t> </a:t>
            </a:r>
          </a:p>
          <a:p>
            <a:pPr algn="l">
              <a:buFont typeface="Wingdings" panose="05000000000000000000" pitchFamily="2" charset="2"/>
              <a:buChar char="§"/>
            </a:pPr>
            <a:endParaRPr lang="en-US"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6146" name="Picture 2" descr="Kostenlos Kostenloses Stock Foto zu angestellte im gesundheitssektor, arzt, ausrüstung Stock-Foto">
            <a:extLst>
              <a:ext uri="{FF2B5EF4-FFF2-40B4-BE49-F238E27FC236}">
                <a16:creationId xmlns:a16="http://schemas.microsoft.com/office/drawing/2014/main" id="{2E842846-FD95-9D09-B986-1D3198957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3054" y="1995418"/>
            <a:ext cx="4480796" cy="298719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B743A49-6A4F-CD6C-EA9C-90D7FD37DB2C}"/>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61558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752941"/>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Public and private providers of healthcare services</a:t>
            </a:r>
          </a:p>
        </p:txBody>
      </p:sp>
      <p:sp>
        <p:nvSpPr>
          <p:cNvPr id="158" name="Google Shape;158;p5"/>
          <p:cNvSpPr txBox="1">
            <a:spLocks noGrp="1"/>
          </p:cNvSpPr>
          <p:nvPr>
            <p:ph idx="1"/>
          </p:nvPr>
        </p:nvSpPr>
        <p:spPr>
          <a:xfrm>
            <a:off x="526418" y="1553160"/>
            <a:ext cx="6867610" cy="4865977"/>
          </a:xfrm>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r>
              <a:rPr lang="en-US" sz="2300" dirty="0">
                <a:solidFill>
                  <a:schemeClr val="tx1"/>
                </a:solidFill>
                <a:latin typeface="Calibri" panose="020F0502020204030204" pitchFamily="34" charset="0"/>
                <a:ea typeface="Calibri" panose="020F0502020204030204" pitchFamily="34" charset="0"/>
                <a:cs typeface="Calibri" panose="020F0502020204030204" pitchFamily="34" charset="0"/>
              </a:rPr>
              <a:t>In </a:t>
            </a:r>
            <a:r>
              <a:rPr lang="en-US" sz="2300" dirty="0">
                <a:latin typeface="Calibri" panose="020F0502020204030204" pitchFamily="34" charset="0"/>
                <a:ea typeface="Calibri" panose="020F0502020204030204" pitchFamily="34" charset="0"/>
                <a:cs typeface="Calibri" panose="020F0502020204030204" pitchFamily="34" charset="0"/>
              </a:rPr>
              <a:t>Ital</a:t>
            </a:r>
            <a:r>
              <a:rPr lang="en-US" sz="2300" dirty="0">
                <a:solidFill>
                  <a:schemeClr val="tx1"/>
                </a:solidFill>
                <a:latin typeface="Calibri" panose="020F0502020204030204" pitchFamily="34" charset="0"/>
                <a:ea typeface="Calibri" panose="020F0502020204030204" pitchFamily="34" charset="0"/>
                <a:cs typeface="Calibri" panose="020F0502020204030204" pitchFamily="34" charset="0"/>
              </a:rPr>
              <a:t>y, healthcare services are offered by both </a:t>
            </a:r>
            <a:r>
              <a:rPr lang="en-US" sz="2300" b="1" dirty="0">
                <a:solidFill>
                  <a:schemeClr val="tx1"/>
                </a:solidFill>
                <a:latin typeface="Calibri" panose="020F0502020204030204" pitchFamily="34" charset="0"/>
                <a:ea typeface="Calibri" panose="020F0502020204030204" pitchFamily="34" charset="0"/>
                <a:cs typeface="Calibri" panose="020F0502020204030204" pitchFamily="34" charset="0"/>
              </a:rPr>
              <a:t>publicly financed and privately financed providers</a:t>
            </a:r>
            <a:r>
              <a:rPr lang="en-US" sz="23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88900" indent="0" fontAlgn="base">
              <a:buNone/>
            </a:pPr>
            <a:r>
              <a:rPr lang="en-US" sz="2300" dirty="0">
                <a:solidFill>
                  <a:srgbClr val="000000"/>
                </a:solidFill>
                <a:latin typeface="Calibri" panose="020F0502020204030204" pitchFamily="34" charset="0"/>
                <a:ea typeface="Calibri" panose="020F0502020204030204" pitchFamily="34" charset="0"/>
                <a:cs typeface="Calibri" panose="020F0502020204030204" pitchFamily="34" charset="0"/>
              </a:rPr>
              <a:t>The public healthcare system is based on the “ticket” system, while private healthcare facilities require payment in full by the patients.</a:t>
            </a:r>
          </a:p>
          <a:p>
            <a:pPr marL="88900" indent="0" fontAlgn="base">
              <a:buNone/>
            </a:pPr>
            <a:r>
              <a:rPr lang="en-US"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Within the private sector there are also agreed-upon private providers, where patients are paid for by the SSN. </a:t>
            </a:r>
          </a:p>
          <a:p>
            <a:pPr marL="88900" indent="0" fontAlgn="base">
              <a:buNone/>
            </a:pPr>
            <a:r>
              <a:rPr lang="en-US" sz="2300" dirty="0">
                <a:solidFill>
                  <a:srgbClr val="000000"/>
                </a:solidFill>
                <a:latin typeface="Calibri" panose="020F0502020204030204" pitchFamily="34" charset="0"/>
                <a:ea typeface="Calibri" panose="020F0502020204030204" pitchFamily="34" charset="0"/>
                <a:cs typeface="Calibri" panose="020F0502020204030204" pitchFamily="34" charset="0"/>
              </a:rPr>
              <a:t>Read more:</a:t>
            </a:r>
          </a:p>
          <a:p>
            <a:pPr marL="88900" indent="0" fontAlgn="base">
              <a:buNone/>
            </a:pPr>
            <a:r>
              <a:rPr lang="it-IT" sz="2300" dirty="0">
                <a:hlinkClick r:id="rId3"/>
              </a:rPr>
              <a:t>https://www.ncbi.nlm.nih.gov/pmc/articles/PMC10230335/</a:t>
            </a:r>
            <a:r>
              <a:rPr lang="it-IT" sz="2300" dirty="0"/>
              <a:t> </a:t>
            </a:r>
          </a:p>
          <a:p>
            <a:pPr marL="88900" indent="0" fontAlgn="base">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60" name="Google Shape;160;p5"/>
          <p:cNvSpPr/>
          <p:nvPr/>
        </p:nvSpPr>
        <p:spPr>
          <a:xfrm>
            <a:off x="3148706" y="6030262"/>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pic>
        <p:nvPicPr>
          <p:cNvPr id="1026" name="Picture 2" descr="Medizin, Herz, Kurve, Verlauf, Anzeige">
            <a:extLst>
              <a:ext uri="{FF2B5EF4-FFF2-40B4-BE49-F238E27FC236}">
                <a16:creationId xmlns:a16="http://schemas.microsoft.com/office/drawing/2014/main" id="{0B2FCC5E-2352-625E-7B10-28A0824362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9878" y="1848799"/>
            <a:ext cx="4394554" cy="292834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279F993C-750E-FD82-9681-F8FFA3C35BEF}"/>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16915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703732"/>
            <a:ext cx="11059692" cy="605096"/>
          </a:xfrm>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Public or private? What does that mean for you?</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fontAlgn="base">
              <a:spcAft>
                <a:spcPts val="600"/>
              </a:spcAft>
              <a:buNone/>
            </a:pPr>
            <a:endParaRPr lang="de-DE" sz="20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88900" indent="0" rtl="0" fontAlgn="base">
              <a:spcAft>
                <a:spcPts val="60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4" name="Textfeld 3">
            <a:extLst>
              <a:ext uri="{FF2B5EF4-FFF2-40B4-BE49-F238E27FC236}">
                <a16:creationId xmlns:a16="http://schemas.microsoft.com/office/drawing/2014/main" id="{E62E16F5-61EB-65AE-18EB-8DA56396A322}"/>
              </a:ext>
            </a:extLst>
          </p:cNvPr>
          <p:cNvSpPr txBox="1"/>
          <p:nvPr/>
        </p:nvSpPr>
        <p:spPr>
          <a:xfrm>
            <a:off x="526418" y="1476064"/>
            <a:ext cx="6414709" cy="4678204"/>
          </a:xfrm>
          <a:prstGeom prst="rect">
            <a:avLst/>
          </a:prstGeom>
          <a:noFill/>
        </p:spPr>
        <p:txBody>
          <a:bodyPr wrap="square">
            <a:spAutoFit/>
          </a:bodyPr>
          <a:lstStyle/>
          <a:p>
            <a:pPr marL="88900" indent="0" fontAlgn="base">
              <a:spcAft>
                <a:spcPts val="600"/>
              </a:spcAft>
              <a:buNone/>
            </a:pPr>
            <a:r>
              <a:rPr lang="en-US" sz="2400" dirty="0">
                <a:latin typeface="Calibri" panose="020F0502020204030204" pitchFamily="34" charset="0"/>
                <a:ea typeface="Calibri" panose="020F0502020204030204" pitchFamily="34" charset="0"/>
                <a:cs typeface="Calibri" panose="020F0502020204030204" pitchFamily="34" charset="0"/>
              </a:rPr>
              <a:t>T</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he SSN </a:t>
            </a:r>
            <a:r>
              <a:rPr lang="en-US" sz="2400" dirty="0">
                <a:latin typeface="Calibri" panose="020F0502020204030204" pitchFamily="34" charset="0"/>
                <a:ea typeface="Calibri" panose="020F0502020204030204" pitchFamily="34" charset="0"/>
                <a:cs typeface="Calibri" panose="020F0502020204030204" pitchFamily="34" charset="0"/>
              </a:rPr>
              <a:t>covers all legal residents in Italy and grants access </a:t>
            </a:r>
            <a:r>
              <a:rPr lang="en-US" sz="2400" dirty="0"/>
              <a:t>to urgent and essential services also to undocumented migrants. People who are not enrolled in the SSN will have to pay in full for the cost of the healthcare they receive.</a:t>
            </a:r>
          </a:p>
          <a:p>
            <a:pPr marL="88900" indent="0" fontAlgn="base">
              <a:spcAft>
                <a:spcPts val="600"/>
              </a:spcAft>
              <a:buNone/>
            </a:pPr>
            <a:endParaRPr lang="en-US" sz="2400" dirty="0"/>
          </a:p>
          <a:p>
            <a:pPr marL="88900" indent="0" fontAlgn="base">
              <a:spcAft>
                <a:spcPts val="600"/>
              </a:spcAft>
              <a:buNone/>
            </a:pPr>
            <a:r>
              <a:rPr lang="en-US" sz="2400" dirty="0">
                <a:latin typeface="Calibri" panose="020F0502020204030204" pitchFamily="34" charset="0"/>
                <a:ea typeface="Calibri" panose="020F0502020204030204" pitchFamily="34" charset="0"/>
                <a:cs typeface="Calibri" panose="020F0502020204030204" pitchFamily="34" charset="0"/>
              </a:rPr>
              <a:t>SSN subscribers receiving public healthcare, even through agreed-upon private providers, might have to pay a fee (ticket) depending on their income. For fully private healthcare, on the contrary, the patient pays the full (expensive) price.</a:t>
            </a:r>
          </a:p>
        </p:txBody>
      </p:sp>
      <p:pic>
        <p:nvPicPr>
          <p:cNvPr id="2050" name="Picture 2" descr="Herz, Kurve, Verlauf, Anzeige, Arzt">
            <a:extLst>
              <a:ext uri="{FF2B5EF4-FFF2-40B4-BE49-F238E27FC236}">
                <a16:creationId xmlns:a16="http://schemas.microsoft.com/office/drawing/2014/main" id="{5DFA23EA-6A22-9449-C553-5F97BD34D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8780" y="1617924"/>
            <a:ext cx="4595567" cy="275734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836ED157-1A07-F636-53C5-6C6792B7C43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0199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p:nvPr>
        </p:nvSpPr>
        <p:spPr/>
        <p:txBody>
          <a:bodyPr anchor="b">
            <a:normAutofit/>
          </a:bodyPr>
          <a:lstStyle/>
          <a:p>
            <a:r>
              <a:rPr lang="en-US" sz="5400" dirty="0"/>
              <a:t>Teaching Session:  Content</a:t>
            </a:r>
            <a:endParaRPr lang="el-GR" sz="5400" dirty="0"/>
          </a:p>
        </p:txBody>
      </p:sp>
      <p:pic>
        <p:nvPicPr>
          <p:cNvPr id="18" name="Εικόνα 17">
            <a:extLst>
              <a:ext uri="{FF2B5EF4-FFF2-40B4-BE49-F238E27FC236}">
                <a16:creationId xmlns:a16="http://schemas.microsoft.com/office/drawing/2014/main" id="{3AE1B409-01AB-8B54-F592-C862F4DA8564}"/>
              </a:ext>
            </a:extLst>
          </p:cNvPr>
          <p:cNvPicPr>
            <a:picLocks noChangeAspect="1"/>
          </p:cNvPicPr>
          <p:nvPr/>
        </p:nvPicPr>
        <p:blipFill rotWithShape="1">
          <a:blip r:embed="rId3"/>
          <a:srcRect b="59835"/>
          <a:stretch/>
        </p:blipFill>
        <p:spPr>
          <a:xfrm rot="10800000">
            <a:off x="-8250" y="-4107"/>
            <a:ext cx="12191695" cy="349261"/>
          </a:xfrm>
          <a:prstGeom prst="rect">
            <a:avLst/>
          </a:prstGeom>
        </p:spPr>
      </p:pic>
      <p:sp>
        <p:nvSpPr>
          <p:cNvPr id="4" name="TextBox 3">
            <a:extLst>
              <a:ext uri="{FF2B5EF4-FFF2-40B4-BE49-F238E27FC236}">
                <a16:creationId xmlns:a16="http://schemas.microsoft.com/office/drawing/2014/main" id="{5E00FF1A-B048-1782-B343-A99D04F3B146}"/>
              </a:ext>
            </a:extLst>
          </p:cNvPr>
          <p:cNvSpPr txBox="1"/>
          <p:nvPr/>
        </p:nvSpPr>
        <p:spPr>
          <a:xfrm>
            <a:off x="1512006" y="2196661"/>
            <a:ext cx="4431594" cy="461665"/>
          </a:xfrm>
          <a:prstGeom prst="rect">
            <a:avLst/>
          </a:prstGeom>
          <a:solidFill>
            <a:srgbClr val="DDE0E5"/>
          </a:solidFill>
        </p:spPr>
        <p:txBody>
          <a:bodyPr wrap="square">
            <a:spAutoFit/>
          </a:bodyPr>
          <a:lstStyle/>
          <a:p>
            <a:pPr lvl="0"/>
            <a:r>
              <a:rPr lang="en-US" sz="2400" dirty="0"/>
              <a:t>1. </a:t>
            </a:r>
            <a:r>
              <a:rPr lang="en-US" sz="2400" dirty="0">
                <a:hlinkClick r:id="rId4" action="ppaction://hlinksldjump"/>
              </a:rPr>
              <a:t>Introduction</a:t>
            </a:r>
            <a:endParaRPr lang="el-GR" sz="2400" dirty="0"/>
          </a:p>
        </p:txBody>
      </p:sp>
      <p:sp>
        <p:nvSpPr>
          <p:cNvPr id="9" name="TextBox 8">
            <a:extLst>
              <a:ext uri="{FF2B5EF4-FFF2-40B4-BE49-F238E27FC236}">
                <a16:creationId xmlns:a16="http://schemas.microsoft.com/office/drawing/2014/main" id="{B254F5AA-F28C-4567-C48D-9FB27EBEFD95}"/>
              </a:ext>
            </a:extLst>
          </p:cNvPr>
          <p:cNvSpPr txBox="1"/>
          <p:nvPr/>
        </p:nvSpPr>
        <p:spPr>
          <a:xfrm>
            <a:off x="1488397" y="2798990"/>
            <a:ext cx="4683804" cy="461665"/>
          </a:xfrm>
          <a:prstGeom prst="rect">
            <a:avLst/>
          </a:prstGeom>
          <a:solidFill>
            <a:srgbClr val="DDE0E5"/>
          </a:solidFill>
        </p:spPr>
        <p:txBody>
          <a:bodyPr wrap="square">
            <a:spAutoFit/>
          </a:bodyPr>
          <a:lstStyle/>
          <a:p>
            <a:pPr lvl="0"/>
            <a:r>
              <a:rPr lang="en-US" sz="2400" dirty="0">
                <a:solidFill>
                  <a:schemeClr val="tx1"/>
                </a:solidFill>
                <a:effectLst/>
              </a:rPr>
              <a:t>2. </a:t>
            </a:r>
            <a:r>
              <a:rPr lang="en-US" sz="2400" dirty="0">
                <a:solidFill>
                  <a:schemeClr val="tx1"/>
                </a:solidFill>
                <a:effectLst/>
                <a:hlinkClick r:id="rId5" action="ppaction://hlinksldjump"/>
              </a:rPr>
              <a:t>What are healthcare services? </a:t>
            </a:r>
            <a:endParaRPr lang="el-GR" sz="2400" dirty="0">
              <a:solidFill>
                <a:schemeClr val="tx1"/>
              </a:solidFill>
              <a:effectLst/>
            </a:endParaRPr>
          </a:p>
        </p:txBody>
      </p:sp>
      <p:sp>
        <p:nvSpPr>
          <p:cNvPr id="11" name="TextBox 10">
            <a:extLst>
              <a:ext uri="{FF2B5EF4-FFF2-40B4-BE49-F238E27FC236}">
                <a16:creationId xmlns:a16="http://schemas.microsoft.com/office/drawing/2014/main" id="{4DE36EF5-3CFD-546C-4EFD-1D524728CCA2}"/>
              </a:ext>
            </a:extLst>
          </p:cNvPr>
          <p:cNvSpPr txBox="1"/>
          <p:nvPr/>
        </p:nvSpPr>
        <p:spPr>
          <a:xfrm>
            <a:off x="1488396" y="3505963"/>
            <a:ext cx="6403274" cy="461665"/>
          </a:xfrm>
          <a:prstGeom prst="rect">
            <a:avLst/>
          </a:prstGeom>
          <a:solidFill>
            <a:srgbClr val="DDE0E5"/>
          </a:solidFill>
        </p:spPr>
        <p:txBody>
          <a:bodyPr wrap="square">
            <a:spAutoFit/>
          </a:bodyPr>
          <a:lstStyle/>
          <a:p>
            <a:pPr lvl="0"/>
            <a:r>
              <a:rPr lang="en-US" sz="2400" dirty="0">
                <a:solidFill>
                  <a:schemeClr val="tx1"/>
                </a:solidFill>
                <a:effectLst/>
              </a:rPr>
              <a:t>3. </a:t>
            </a:r>
            <a:r>
              <a:rPr lang="en-US" sz="2400" dirty="0">
                <a:solidFill>
                  <a:schemeClr val="tx1"/>
                </a:solidFill>
                <a:effectLst/>
                <a:hlinkClick r:id="rId6" action="ppaction://hlinksldjump"/>
              </a:rPr>
              <a:t>What are healthcare services apps?</a:t>
            </a:r>
            <a:endParaRPr lang="el-GR" sz="2400" dirty="0"/>
          </a:p>
        </p:txBody>
      </p:sp>
    </p:spTree>
    <p:extLst>
      <p:ext uri="{BB962C8B-B14F-4D97-AF65-F5344CB8AC3E}">
        <p14:creationId xmlns:p14="http://schemas.microsoft.com/office/powerpoint/2010/main" val="8110856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526418" y="754883"/>
            <a:ext cx="11059692" cy="605096"/>
          </a:xfrm>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the benefits of healthcare services for different people?</a:t>
            </a:r>
          </a:p>
        </p:txBody>
      </p:sp>
      <p:sp>
        <p:nvSpPr>
          <p:cNvPr id="158" name="Google Shape;158;p5"/>
          <p:cNvSpPr txBox="1">
            <a:spLocks noGrp="1"/>
          </p:cNvSpPr>
          <p:nvPr>
            <p:ph idx="1"/>
          </p:nvPr>
        </p:nvSpPr>
        <p:spPr>
          <a:xfrm>
            <a:off x="526418" y="1400760"/>
            <a:ext cx="6744715" cy="4865977"/>
          </a:xfrm>
          <a:prstGeom prst="rect">
            <a:avLst/>
          </a:prstGeom>
          <a:noFill/>
          <a:ln>
            <a:noFill/>
          </a:ln>
        </p:spPr>
        <p:txBody>
          <a:bodyPr spcFirstLastPara="1" wrap="square" lIns="91425" tIns="45700" rIns="91425" bIns="45700" anchor="t" anchorCtr="0">
            <a:noAutofit/>
          </a:bodyPr>
          <a:lstStyle/>
          <a:p>
            <a:pPr marL="88900" indent="0" fontAlgn="base">
              <a:buNone/>
            </a:pPr>
            <a:r>
              <a:rPr lang="en-US" sz="2000" dirty="0"/>
              <a:t>The registration with the </a:t>
            </a:r>
            <a:r>
              <a:rPr lang="en-US" sz="2000" dirty="0" err="1"/>
              <a:t>Servizio</a:t>
            </a:r>
            <a:r>
              <a:rPr lang="en-US" sz="2000" dirty="0"/>
              <a:t> </a:t>
            </a:r>
            <a:r>
              <a:rPr lang="en-US" sz="2000" dirty="0" err="1"/>
              <a:t>Sanitario</a:t>
            </a:r>
            <a:r>
              <a:rPr lang="en-US" sz="2000" dirty="0"/>
              <a:t> Nazionale (SSN) is </a:t>
            </a:r>
            <a:r>
              <a:rPr lang="en-US" sz="2000" b="1" dirty="0"/>
              <a:t>free of charge</a:t>
            </a:r>
            <a:r>
              <a:rPr lang="en-US" sz="2000" dirty="0"/>
              <a:t>. Foreigners regularly registered with the SSN are entitled, like Italian citizens, to exemptions from the ticket, depending on their income, employment situation or specific condition (e.g. pregnancy or specific diseases).</a:t>
            </a:r>
          </a:p>
          <a:p>
            <a:pPr marL="88900" indent="0" fontAlgn="base">
              <a:buNone/>
            </a:pPr>
            <a:r>
              <a:rPr lang="en-US" sz="2000" b="0" i="0" u="none" strike="noStrike" dirty="0">
                <a:solidFill>
                  <a:srgbClr val="000000"/>
                </a:solidFill>
                <a:effectLst/>
                <a:ea typeface="Calibri" panose="020F0502020204030204" pitchFamily="34" charset="0"/>
                <a:cs typeface="Calibri" panose="020F0502020204030204" pitchFamily="34" charset="0"/>
              </a:rPr>
              <a:t>Low-income </a:t>
            </a:r>
            <a:r>
              <a:rPr lang="en-US" sz="2000" dirty="0">
                <a:solidFill>
                  <a:srgbClr val="000000"/>
                </a:solidFill>
                <a:ea typeface="Calibri" panose="020F0502020204030204" pitchFamily="34" charset="0"/>
                <a:cs typeface="Calibri" panose="020F0502020204030204" pitchFamily="34" charset="0"/>
              </a:rPr>
              <a:t>or unemployed people </a:t>
            </a:r>
            <a:r>
              <a:rPr lang="en-US" sz="2000" dirty="0"/>
              <a:t>may be eligible for the E2 exemption code (for unemployed </a:t>
            </a:r>
            <a:r>
              <a:rPr lang="en-US" sz="2000" dirty="0" err="1"/>
              <a:t>Ukranians</a:t>
            </a:r>
            <a:r>
              <a:rPr lang="en-US" sz="2000" dirty="0"/>
              <a:t> holding a residence permit X22).</a:t>
            </a:r>
          </a:p>
          <a:p>
            <a:pPr marL="88900" indent="0" fontAlgn="base">
              <a:buNone/>
            </a:pPr>
            <a:r>
              <a:rPr lang="en-US" sz="2000" b="1" dirty="0"/>
              <a:t>Asylum-seekers</a:t>
            </a:r>
            <a:r>
              <a:rPr lang="en-US" sz="2000" dirty="0"/>
              <a:t> are also eligible for an exemption.</a:t>
            </a:r>
          </a:p>
          <a:p>
            <a:pPr marL="88900" indent="0" fontAlgn="base">
              <a:buNone/>
            </a:pPr>
            <a:r>
              <a:rPr lang="en-US" sz="2000" dirty="0"/>
              <a:t>Read more:</a:t>
            </a:r>
          </a:p>
          <a:p>
            <a:pPr marL="88900" indent="0" fontAlgn="base">
              <a:buNone/>
            </a:pPr>
            <a:r>
              <a:rPr lang="it-IT" sz="2000" dirty="0">
                <a:hlinkClick r:id="rId3"/>
              </a:rPr>
              <a:t>https://italy.refugee.info/en-us/articles/5388954753175</a:t>
            </a:r>
            <a:r>
              <a:rPr lang="it-IT" sz="2000" dirty="0"/>
              <a:t> </a:t>
            </a:r>
          </a:p>
          <a:p>
            <a:pPr marL="88900" indent="0" fontAlgn="base">
              <a:buNone/>
            </a:pPr>
            <a:endPar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2290" name="Picture 2" descr="Fußball, Laufen, Sport, Football, Feld">
            <a:extLst>
              <a:ext uri="{FF2B5EF4-FFF2-40B4-BE49-F238E27FC236}">
                <a16:creationId xmlns:a16="http://schemas.microsoft.com/office/drawing/2014/main" id="{46FF01C0-68EF-BBAC-910C-4E1830C53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5997" y="1628962"/>
            <a:ext cx="4451138" cy="296974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A0F1A1FF-BFC2-2CB3-67EB-75867A49BA66}"/>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67780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3692B6A8-5B34-11D6-10B3-2238183587D8}"/>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589A3F6F-C589-BD78-FB2A-9135FB507C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Greece?</a:t>
            </a:r>
          </a:p>
        </p:txBody>
      </p:sp>
      <p:sp>
        <p:nvSpPr>
          <p:cNvPr id="4" name="Θέση κειμένου 3">
            <a:extLst>
              <a:ext uri="{FF2B5EF4-FFF2-40B4-BE49-F238E27FC236}">
                <a16:creationId xmlns:a16="http://schemas.microsoft.com/office/drawing/2014/main" id="{0E9F3480-A917-3F6A-4CF9-832E37DF5307}"/>
              </a:ext>
            </a:extLst>
          </p:cNvPr>
          <p:cNvSpPr>
            <a:spLocks noGrp="1"/>
          </p:cNvSpPr>
          <p:nvPr>
            <p:ph type="body" idx="1"/>
          </p:nvPr>
        </p:nvSpPr>
        <p:spPr/>
        <p:txBody>
          <a:bodyPr/>
          <a:lstStyle/>
          <a:p>
            <a:endParaRPr lang="el-GR"/>
          </a:p>
        </p:txBody>
      </p:sp>
      <p:sp>
        <p:nvSpPr>
          <p:cNvPr id="5" name="Θέση περιεχομένου 4">
            <a:extLst>
              <a:ext uri="{FF2B5EF4-FFF2-40B4-BE49-F238E27FC236}">
                <a16:creationId xmlns:a16="http://schemas.microsoft.com/office/drawing/2014/main" id="{516F4011-AE67-7035-C48E-CB251E3F1A42}"/>
              </a:ext>
            </a:extLst>
          </p:cNvPr>
          <p:cNvSpPr>
            <a:spLocks noGrp="1"/>
          </p:cNvSpPr>
          <p:nvPr>
            <p:ph sz="half" idx="2"/>
          </p:nvPr>
        </p:nvSpPr>
        <p:spPr/>
        <p:txBody>
          <a:bodyPr/>
          <a:lstStyle/>
          <a:p>
            <a:endParaRPr lang="el-GR"/>
          </a:p>
        </p:txBody>
      </p:sp>
      <p:sp>
        <p:nvSpPr>
          <p:cNvPr id="162" name="Google Shape;162;p5">
            <a:extLst>
              <a:ext uri="{FF2B5EF4-FFF2-40B4-BE49-F238E27FC236}">
                <a16:creationId xmlns:a16="http://schemas.microsoft.com/office/drawing/2014/main" id="{53C37FE0-444C-8EBC-F66D-504636278550}"/>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D7A80D4E-5082-47C4-6F74-DD9CB7601C93}"/>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4BD1E28E-8FAB-F8D0-8ADF-306911C24290}"/>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4098" name="Picture 2" descr="Griechenland, Küste, Kreta, Inseln">
            <a:extLst>
              <a:ext uri="{FF2B5EF4-FFF2-40B4-BE49-F238E27FC236}">
                <a16:creationId xmlns:a16="http://schemas.microsoft.com/office/drawing/2014/main" id="{9B9468A4-4753-5C0A-987F-13D4C7982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762990"/>
            <a:ext cx="4714009" cy="471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0129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CC745288-9F7A-0CE1-A308-7769006659E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19D0BA7-F177-352A-91D4-69A0AC64B2D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healthcare services in Greece?</a:t>
            </a:r>
          </a:p>
        </p:txBody>
      </p:sp>
      <p:sp>
        <p:nvSpPr>
          <p:cNvPr id="4" name="Inhaltsplatzhalter 3">
            <a:extLst>
              <a:ext uri="{FF2B5EF4-FFF2-40B4-BE49-F238E27FC236}">
                <a16:creationId xmlns:a16="http://schemas.microsoft.com/office/drawing/2014/main" id="{4E7C4024-7F07-6489-7442-52FC1A6A9DAD}"/>
              </a:ext>
            </a:extLst>
          </p:cNvPr>
          <p:cNvSpPr>
            <a:spLocks noGrp="1"/>
          </p:cNvSpPr>
          <p:nvPr>
            <p:ph idx="1"/>
          </p:nvPr>
        </p:nvSpPr>
        <p:spPr>
          <a:xfrm>
            <a:off x="566153" y="1713610"/>
            <a:ext cx="11059693" cy="3941326"/>
          </a:xfrm>
        </p:spPr>
        <p:txBody>
          <a:bodyPr>
            <a:normAutofit fontScale="92500" lnSpcReduction="10000"/>
          </a:bodyPr>
          <a:lstStyle/>
          <a:p>
            <a:pPr marL="0" indent="0" algn="just">
              <a:lnSpc>
                <a:spcPct val="100000"/>
              </a:lnSpc>
              <a:spcBef>
                <a:spcPts val="0"/>
              </a:spcBef>
              <a:buSzPts val="2000"/>
              <a:buNone/>
            </a:pPr>
            <a:r>
              <a:rPr lang="en-US" sz="2400" dirty="0"/>
              <a:t>The health care system in Greece is a mixed type system involving:</a:t>
            </a:r>
          </a:p>
          <a:p>
            <a:pPr marL="342900" indent="-342900" algn="just">
              <a:lnSpc>
                <a:spcPct val="100000"/>
              </a:lnSpc>
              <a:spcBef>
                <a:spcPts val="0"/>
              </a:spcBef>
              <a:buSzPts val="2000"/>
            </a:pPr>
            <a:endParaRPr lang="en-US" sz="2400" dirty="0"/>
          </a:p>
          <a:p>
            <a:pPr marL="342900" indent="-342900" algn="just">
              <a:lnSpc>
                <a:spcPct val="100000"/>
              </a:lnSpc>
              <a:spcBef>
                <a:spcPts val="0"/>
              </a:spcBef>
              <a:buSzPts val="2000"/>
            </a:pPr>
            <a:r>
              <a:rPr lang="en-US" sz="2400" dirty="0"/>
              <a:t>National health insurance (EFKA-EOPYY)</a:t>
            </a:r>
          </a:p>
          <a:p>
            <a:pPr marL="342900" indent="-342900" algn="just">
              <a:lnSpc>
                <a:spcPct val="100000"/>
              </a:lnSpc>
              <a:spcBef>
                <a:spcPts val="0"/>
              </a:spcBef>
              <a:buSzPts val="2000"/>
            </a:pPr>
            <a:endParaRPr lang="en-US" sz="2400" dirty="0"/>
          </a:p>
          <a:p>
            <a:pPr marL="342900" indent="-342900" algn="just">
              <a:lnSpc>
                <a:spcPct val="100000"/>
              </a:lnSpc>
              <a:spcBef>
                <a:spcPts val="0"/>
              </a:spcBef>
              <a:buSzPts val="2000"/>
            </a:pPr>
            <a:r>
              <a:rPr lang="en-US" sz="2400" dirty="0"/>
              <a:t>Public Healthcare System</a:t>
            </a:r>
          </a:p>
          <a:p>
            <a:pPr marL="342900" indent="-342900" algn="just">
              <a:lnSpc>
                <a:spcPct val="100000"/>
              </a:lnSpc>
              <a:spcBef>
                <a:spcPts val="0"/>
              </a:spcBef>
              <a:buSzPts val="2000"/>
            </a:pPr>
            <a:endParaRPr lang="en-US" sz="2400" dirty="0"/>
          </a:p>
          <a:p>
            <a:pPr marL="342900" indent="-342900" algn="just">
              <a:lnSpc>
                <a:spcPct val="100000"/>
              </a:lnSpc>
              <a:spcBef>
                <a:spcPts val="0"/>
              </a:spcBef>
              <a:buSzPts val="2000"/>
            </a:pPr>
            <a:r>
              <a:rPr lang="en-US" sz="2400" dirty="0"/>
              <a:t>Private Healthcare System</a:t>
            </a:r>
          </a:p>
          <a:p>
            <a:pPr marL="342900" indent="-342900" algn="just">
              <a:lnSpc>
                <a:spcPct val="100000"/>
              </a:lnSpc>
              <a:spcBef>
                <a:spcPts val="0"/>
              </a:spcBef>
              <a:buSzPts val="2000"/>
            </a:pPr>
            <a:endParaRPr lang="en-US" sz="2400" dirty="0"/>
          </a:p>
          <a:p>
            <a:pPr marL="0" indent="0" algn="just">
              <a:lnSpc>
                <a:spcPct val="100000"/>
              </a:lnSpc>
              <a:spcBef>
                <a:spcPts val="0"/>
              </a:spcBef>
              <a:buSzPts val="2000"/>
              <a:buNone/>
            </a:pPr>
            <a:r>
              <a:rPr lang="en-US" sz="2400" dirty="0"/>
              <a:t>A comprehensive description of the health care system can be found here:</a:t>
            </a:r>
          </a:p>
          <a:p>
            <a:pPr marL="0" indent="0" algn="just">
              <a:lnSpc>
                <a:spcPct val="100000"/>
              </a:lnSpc>
              <a:spcBef>
                <a:spcPts val="0"/>
              </a:spcBef>
              <a:buSzPts val="2000"/>
              <a:buNone/>
            </a:pPr>
            <a:r>
              <a:rPr lang="en-US" sz="2400" dirty="0">
                <a:hlinkClick r:id="rId3"/>
              </a:rPr>
              <a:t>https://ec.europa.eu/health/system/files/2017-12/chp_gr_greece_0.pdf</a:t>
            </a:r>
            <a:r>
              <a:rPr lang="en-US" sz="2400" dirty="0"/>
              <a:t> (in Greek)</a:t>
            </a:r>
          </a:p>
          <a:p>
            <a:pPr marL="0" indent="0">
              <a:buNone/>
            </a:pPr>
            <a:endParaRPr lang="de-DE" dirty="0"/>
          </a:p>
          <a:p>
            <a:pPr marL="0" indent="0">
              <a:buNone/>
            </a:pPr>
            <a:endParaRPr lang="de-DE" dirty="0"/>
          </a:p>
        </p:txBody>
      </p:sp>
      <p:sp>
        <p:nvSpPr>
          <p:cNvPr id="162" name="Google Shape;162;p5">
            <a:extLst>
              <a:ext uri="{FF2B5EF4-FFF2-40B4-BE49-F238E27FC236}">
                <a16:creationId xmlns:a16="http://schemas.microsoft.com/office/drawing/2014/main" id="{72148585-9959-6918-9551-F1456DAD33B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5ADAA01E-1AD4-8AD7-2B20-3F9CA0313B9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F210E7FD-DBCA-7FC4-35ED-4F513EFDF21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
        <p:nvSpPr>
          <p:cNvPr id="2" name="Google Shape;160;p5">
            <a:extLst>
              <a:ext uri="{FF2B5EF4-FFF2-40B4-BE49-F238E27FC236}">
                <a16:creationId xmlns:a16="http://schemas.microsoft.com/office/drawing/2014/main" id="{A821F44F-EAA4-E050-F02B-AF30FCFB515A}"/>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1026" name="Picture 2" descr="Free hospital building  illustration">
            <a:extLst>
              <a:ext uri="{FF2B5EF4-FFF2-40B4-BE49-F238E27FC236}">
                <a16:creationId xmlns:a16="http://schemas.microsoft.com/office/drawing/2014/main" id="{5D9E2249-FCD2-67E3-0630-E3931DFBA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7408" y="1022150"/>
            <a:ext cx="2755489" cy="377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505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3BC118-3876-40A8-A83A-FC0351278CC3}"/>
              </a:ext>
            </a:extLst>
          </p:cNvPr>
          <p:cNvSpPr>
            <a:spLocks noGrp="1"/>
          </p:cNvSpPr>
          <p:nvPr>
            <p:ph type="title"/>
          </p:nvPr>
        </p:nvSpPr>
        <p:spPr/>
        <p:txBody>
          <a:bodyPr/>
          <a:lstStyle/>
          <a:p>
            <a:r>
              <a:rPr lang="en-US" dirty="0"/>
              <a:t>National health insurance</a:t>
            </a:r>
            <a:endParaRPr lang="el-GR" dirty="0"/>
          </a:p>
        </p:txBody>
      </p:sp>
      <p:sp>
        <p:nvSpPr>
          <p:cNvPr id="3" name="Θέση περιεχομένου 2">
            <a:extLst>
              <a:ext uri="{FF2B5EF4-FFF2-40B4-BE49-F238E27FC236}">
                <a16:creationId xmlns:a16="http://schemas.microsoft.com/office/drawing/2014/main" id="{762D4B99-D95E-47EF-99E2-AD5EBC4572F1}"/>
              </a:ext>
            </a:extLst>
          </p:cNvPr>
          <p:cNvSpPr>
            <a:spLocks noGrp="1"/>
          </p:cNvSpPr>
          <p:nvPr>
            <p:ph idx="1"/>
          </p:nvPr>
        </p:nvSpPr>
        <p:spPr>
          <a:xfrm>
            <a:off x="566154" y="1808162"/>
            <a:ext cx="6031716" cy="4109807"/>
          </a:xfrm>
        </p:spPr>
        <p:txBody>
          <a:bodyPr/>
          <a:lstStyle/>
          <a:p>
            <a:pPr marL="95250" lvl="1" indent="0" algn="just">
              <a:lnSpc>
                <a:spcPct val="100000"/>
              </a:lnSpc>
              <a:spcAft>
                <a:spcPts val="600"/>
              </a:spcAft>
              <a:buSzPct val="70000"/>
              <a:buNone/>
            </a:pPr>
            <a:r>
              <a:rPr lang="en-US" sz="2400" dirty="0"/>
              <a:t>The responsible institute for Greek National Health Insurance is </a:t>
            </a:r>
            <a:r>
              <a:rPr lang="en-US" sz="2400" dirty="0">
                <a:hlinkClick r:id="rId3"/>
              </a:rPr>
              <a:t>EFKA</a:t>
            </a:r>
            <a:endParaRPr lang="en-US" sz="2400" dirty="0"/>
          </a:p>
          <a:p>
            <a:pPr marL="355600" lvl="1" indent="-260350" algn="just">
              <a:lnSpc>
                <a:spcPct val="100000"/>
              </a:lnSpc>
              <a:spcAft>
                <a:spcPts val="600"/>
              </a:spcAft>
              <a:buSzPct val="70000"/>
              <a:buFont typeface="Wingdings" panose="05000000000000000000" pitchFamily="2" charset="2"/>
              <a:buChar char="§"/>
            </a:pPr>
            <a:r>
              <a:rPr lang="en-US" sz="2400" dirty="0"/>
              <a:t>Health insurance addresses to working force and their family members</a:t>
            </a:r>
          </a:p>
          <a:p>
            <a:pPr marL="355600" lvl="1" indent="-260350" algn="just">
              <a:lnSpc>
                <a:spcPct val="100000"/>
              </a:lnSpc>
              <a:spcAft>
                <a:spcPts val="600"/>
              </a:spcAft>
              <a:buSzPct val="70000"/>
              <a:buFont typeface="Wingdings" panose="05000000000000000000" pitchFamily="2" charset="2"/>
              <a:buChar char="§"/>
            </a:pPr>
            <a:r>
              <a:rPr lang="en-US" sz="2400" dirty="0"/>
              <a:t>AMKA: </a:t>
            </a:r>
            <a:r>
              <a:rPr lang="en-US" sz="2400" b="1" dirty="0"/>
              <a:t>social security </a:t>
            </a:r>
            <a:r>
              <a:rPr lang="en-US" sz="2400" dirty="0"/>
              <a:t>individual unique number </a:t>
            </a:r>
          </a:p>
          <a:p>
            <a:pPr marL="355600" lvl="1" indent="-260350" algn="just">
              <a:lnSpc>
                <a:spcPct val="100000"/>
              </a:lnSpc>
              <a:spcAft>
                <a:spcPts val="600"/>
              </a:spcAft>
              <a:buSzPct val="70000"/>
              <a:buFont typeface="Wingdings" panose="05000000000000000000" pitchFamily="2" charset="2"/>
              <a:buChar char="§"/>
            </a:pPr>
            <a:r>
              <a:rPr lang="en-US" sz="2400" dirty="0"/>
              <a:t>or PAAYPA: </a:t>
            </a:r>
            <a:r>
              <a:rPr lang="en-US" sz="2400" b="1" dirty="0"/>
              <a:t>temporary social security number for asylum seekers </a:t>
            </a:r>
            <a:r>
              <a:rPr lang="en-US" sz="2400" dirty="0"/>
              <a:t>(which also allows them to work).</a:t>
            </a:r>
            <a:endParaRPr lang="el-GR" sz="2400" dirty="0"/>
          </a:p>
        </p:txBody>
      </p:sp>
      <p:pic>
        <p:nvPicPr>
          <p:cNvPr id="4098" name="Picture 2" descr="Top-Ansicht Krankenversicherung Form und Puls-Messgerät mit Stethoskop auf Holzuntergrund.dokument oder Anwendung auf Clip Board.flat legen und kopieren space.medical und Versicherungskonzept.">
            <a:extLst>
              <a:ext uri="{FF2B5EF4-FFF2-40B4-BE49-F238E27FC236}">
                <a16:creationId xmlns:a16="http://schemas.microsoft.com/office/drawing/2014/main" id="{CE57B564-DB7A-4681-6EFC-372D0C95F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202" y="1989680"/>
            <a:ext cx="4321410" cy="287863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8BC9A5F2-0BD4-D41C-B588-41CB6C94AFC5}"/>
              </a:ext>
            </a:extLst>
          </p:cNvPr>
          <p:cNvSpPr txBox="1"/>
          <p:nvPr/>
        </p:nvSpPr>
        <p:spPr>
          <a:xfrm>
            <a:off x="5380312" y="5911675"/>
            <a:ext cx="6124902" cy="276999"/>
          </a:xfrm>
          <a:prstGeom prst="rect">
            <a:avLst/>
          </a:prstGeom>
          <a:noFill/>
        </p:spPr>
        <p:txBody>
          <a:bodyPr wrap="square">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5"/>
              </a:rPr>
              <a:t>Source</a:t>
            </a:r>
            <a:r>
              <a:rPr lang="en-US" sz="1200" dirty="0">
                <a:solidFill>
                  <a:schemeClr val="dk1"/>
                </a:solidFill>
                <a:latin typeface="Calibri"/>
                <a:ea typeface="Calibri"/>
                <a:cs typeface="Calibri"/>
                <a:sym typeface="Calibri"/>
                <a:hlinkClick r:id="rId5"/>
              </a:rPr>
              <a:t> | </a:t>
            </a:r>
            <a:r>
              <a:rPr lang="en-US" sz="1200" u="sng" dirty="0" err="1">
                <a:solidFill>
                  <a:schemeClr val="dk1"/>
                </a:solidFill>
                <a:latin typeface="Calibri"/>
                <a:ea typeface="Calibri"/>
                <a:cs typeface="Calibri"/>
                <a:sym typeface="Calibri"/>
                <a:hlinkClick r:id="rId5"/>
              </a:rPr>
              <a:t>Freepik</a:t>
            </a:r>
            <a:r>
              <a:rPr lang="en-US" sz="1200" u="sng" dirty="0">
                <a:solidFill>
                  <a:schemeClr val="dk1"/>
                </a:solidFill>
                <a:latin typeface="Calibri"/>
                <a:ea typeface="Calibri"/>
                <a:cs typeface="Calibri"/>
                <a:sym typeface="Calibri"/>
                <a:hlinkClick r:id="rId5"/>
              </a:rPr>
              <a:t> license</a:t>
            </a:r>
            <a:endParaRPr lang="en-US" sz="1200" dirty="0">
              <a:solidFill>
                <a:schemeClr val="dk1"/>
              </a:solidFill>
              <a:latin typeface="Calibri"/>
              <a:ea typeface="Calibri"/>
              <a:cs typeface="Calibri"/>
              <a:sym typeface="Calibri"/>
            </a:endParaRPr>
          </a:p>
        </p:txBody>
      </p:sp>
      <p:sp>
        <p:nvSpPr>
          <p:cNvPr id="4" name="Ορθογώνιο 7">
            <a:extLst>
              <a:ext uri="{FF2B5EF4-FFF2-40B4-BE49-F238E27FC236}">
                <a16:creationId xmlns:a16="http://schemas.microsoft.com/office/drawing/2014/main" id="{0C7F85AA-2C9D-6987-C23D-D8A0D2F5810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12697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3D0F9B2E-C4C6-EDEE-2F25-A683C219EA8F}"/>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71D87CC-550D-185F-E512-9617722520CD}"/>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they </a:t>
            </a:r>
            <a:r>
              <a:rPr lang="en-US" dirty="0" err="1"/>
              <a:t>organised</a:t>
            </a:r>
            <a:r>
              <a:rPr lang="en-US" dirty="0"/>
              <a:t>?</a:t>
            </a:r>
          </a:p>
        </p:txBody>
      </p:sp>
      <p:sp>
        <p:nvSpPr>
          <p:cNvPr id="4" name="Inhaltsplatzhalter 3">
            <a:extLst>
              <a:ext uri="{FF2B5EF4-FFF2-40B4-BE49-F238E27FC236}">
                <a16:creationId xmlns:a16="http://schemas.microsoft.com/office/drawing/2014/main" id="{5DD8665F-A745-8D04-785B-50904BB9BA89}"/>
              </a:ext>
            </a:extLst>
          </p:cNvPr>
          <p:cNvSpPr>
            <a:spLocks noGrp="1"/>
          </p:cNvSpPr>
          <p:nvPr>
            <p:ph idx="1"/>
          </p:nvPr>
        </p:nvSpPr>
        <p:spPr>
          <a:xfrm>
            <a:off x="566153" y="1713610"/>
            <a:ext cx="5955227" cy="4865866"/>
          </a:xfrm>
        </p:spPr>
        <p:txBody>
          <a:bodyPr>
            <a:normAutofit/>
          </a:bodyPr>
          <a:lstStyle/>
          <a:p>
            <a:pPr marL="0" indent="0" algn="just">
              <a:lnSpc>
                <a:spcPct val="100000"/>
              </a:lnSpc>
              <a:spcBef>
                <a:spcPts val="0"/>
              </a:spcBef>
              <a:buSzPts val="2000"/>
              <a:buNone/>
            </a:pPr>
            <a:r>
              <a:rPr lang="en-US" sz="2400" dirty="0">
                <a:hlinkClick r:id="rId3"/>
              </a:rPr>
              <a:t>EOPPY</a:t>
            </a:r>
            <a:r>
              <a:rPr lang="en-US" sz="2400" dirty="0"/>
              <a:t> is the provider of the Public Healthcare system. Under EOPPY’s umbrella are:</a:t>
            </a:r>
          </a:p>
          <a:p>
            <a:pPr marL="342900" indent="-342900" algn="just">
              <a:lnSpc>
                <a:spcPct val="100000"/>
              </a:lnSpc>
              <a:spcBef>
                <a:spcPts val="0"/>
              </a:spcBef>
              <a:buSzPts val="2000"/>
            </a:pPr>
            <a:r>
              <a:rPr lang="en-US" sz="2400" dirty="0"/>
              <a:t>National Hospitals (National Healthcare System-ESY) </a:t>
            </a:r>
          </a:p>
          <a:p>
            <a:pPr marL="342900" indent="-342900" algn="just">
              <a:lnSpc>
                <a:spcPct val="100000"/>
              </a:lnSpc>
              <a:spcBef>
                <a:spcPts val="0"/>
              </a:spcBef>
              <a:buSzPts val="2000"/>
            </a:pPr>
            <a:r>
              <a:rPr lang="en-US" sz="2400" dirty="0"/>
              <a:t>Health Centers </a:t>
            </a:r>
          </a:p>
          <a:p>
            <a:pPr marL="342900" indent="-342900" algn="just">
              <a:lnSpc>
                <a:spcPct val="100000"/>
              </a:lnSpc>
              <a:spcBef>
                <a:spcPts val="0"/>
              </a:spcBef>
              <a:buSzPts val="2000"/>
            </a:pPr>
            <a:r>
              <a:rPr lang="en-US" sz="2400" dirty="0"/>
              <a:t>Local Healthcare Units (</a:t>
            </a:r>
            <a:r>
              <a:rPr lang="el-GR" sz="2400" dirty="0"/>
              <a:t>ΤΟΜΥ)</a:t>
            </a:r>
          </a:p>
          <a:p>
            <a:pPr marL="342900" indent="-342900" algn="just">
              <a:lnSpc>
                <a:spcPct val="100000"/>
              </a:lnSpc>
              <a:spcBef>
                <a:spcPts val="0"/>
              </a:spcBef>
              <a:buSzPts val="2000"/>
            </a:pPr>
            <a:r>
              <a:rPr lang="en-US" sz="2400" dirty="0"/>
              <a:t>EOPYY-contracted freelance physicians</a:t>
            </a:r>
          </a:p>
          <a:p>
            <a:pPr marL="342900" indent="-342900" algn="just">
              <a:lnSpc>
                <a:spcPct val="100000"/>
              </a:lnSpc>
              <a:spcBef>
                <a:spcPts val="0"/>
              </a:spcBef>
              <a:buSzPts val="2000"/>
            </a:pPr>
            <a:endParaRPr lang="en-US" sz="1600" dirty="0"/>
          </a:p>
        </p:txBody>
      </p:sp>
      <p:sp>
        <p:nvSpPr>
          <p:cNvPr id="162" name="Google Shape;162;p5">
            <a:extLst>
              <a:ext uri="{FF2B5EF4-FFF2-40B4-BE49-F238E27FC236}">
                <a16:creationId xmlns:a16="http://schemas.microsoft.com/office/drawing/2014/main" id="{68DD7844-7528-6FCE-927D-5842C85467B4}"/>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FBC4EB45-4611-95A4-C27F-B5F451C1A4C3}"/>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D115920B-7584-5A45-BAF8-A5F74293D8B9}"/>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
        <p:nvSpPr>
          <p:cNvPr id="2" name="Google Shape;160;p5">
            <a:extLst>
              <a:ext uri="{FF2B5EF4-FFF2-40B4-BE49-F238E27FC236}">
                <a16:creationId xmlns:a16="http://schemas.microsoft.com/office/drawing/2014/main" id="{1E45F6B5-791B-DCE3-F3F8-AFBB5484E573}"/>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5" name="Εικόνα 4">
            <a:extLst>
              <a:ext uri="{FF2B5EF4-FFF2-40B4-BE49-F238E27FC236}">
                <a16:creationId xmlns:a16="http://schemas.microsoft.com/office/drawing/2014/main" id="{2DCB59FB-C69B-F7F7-26D7-9D09DE5CAD8A}"/>
              </a:ext>
            </a:extLst>
          </p:cNvPr>
          <p:cNvPicPr>
            <a:picLocks noChangeAspect="1"/>
          </p:cNvPicPr>
          <p:nvPr/>
        </p:nvPicPr>
        <p:blipFill>
          <a:blip r:embed="rId6"/>
          <a:stretch>
            <a:fillRect/>
          </a:stretch>
        </p:blipFill>
        <p:spPr>
          <a:xfrm>
            <a:off x="6829529" y="1497285"/>
            <a:ext cx="5004864" cy="3753648"/>
          </a:xfrm>
          <a:prstGeom prst="rect">
            <a:avLst/>
          </a:prstGeom>
        </p:spPr>
      </p:pic>
    </p:spTree>
    <p:extLst>
      <p:ext uri="{BB962C8B-B14F-4D97-AF65-F5344CB8AC3E}">
        <p14:creationId xmlns:p14="http://schemas.microsoft.com/office/powerpoint/2010/main" val="27929988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CC745288-9F7A-0CE1-A308-7769006659E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19D0BA7-F177-352A-91D4-69A0AC64B2D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is the Greek public health care system accessed?</a:t>
            </a:r>
          </a:p>
        </p:txBody>
      </p:sp>
      <p:sp>
        <p:nvSpPr>
          <p:cNvPr id="4" name="Inhaltsplatzhalter 3">
            <a:extLst>
              <a:ext uri="{FF2B5EF4-FFF2-40B4-BE49-F238E27FC236}">
                <a16:creationId xmlns:a16="http://schemas.microsoft.com/office/drawing/2014/main" id="{4E7C4024-7F07-6489-7442-52FC1A6A9DAD}"/>
              </a:ext>
            </a:extLst>
          </p:cNvPr>
          <p:cNvSpPr>
            <a:spLocks noGrp="1"/>
          </p:cNvSpPr>
          <p:nvPr>
            <p:ph idx="1"/>
          </p:nvPr>
        </p:nvSpPr>
        <p:spPr>
          <a:xfrm>
            <a:off x="566154" y="1713610"/>
            <a:ext cx="6608370" cy="4865866"/>
          </a:xfrm>
        </p:spPr>
        <p:txBody>
          <a:bodyPr>
            <a:normAutofit/>
          </a:bodyPr>
          <a:lstStyle/>
          <a:p>
            <a:pPr marL="0" indent="0" algn="just">
              <a:lnSpc>
                <a:spcPct val="100000"/>
              </a:lnSpc>
              <a:spcBef>
                <a:spcPts val="0"/>
              </a:spcBef>
              <a:buSzPts val="2000"/>
              <a:buNone/>
            </a:pPr>
            <a:r>
              <a:rPr lang="en-US" sz="2400" dirty="0"/>
              <a:t>Access to the public health care system is </a:t>
            </a:r>
            <a:r>
              <a:rPr lang="en-US" sz="2400" b="1" dirty="0"/>
              <a:t>FREE</a:t>
            </a:r>
            <a:endParaRPr lang="en-US" sz="2400" dirty="0"/>
          </a:p>
          <a:p>
            <a:pPr marL="342900" indent="-342900" algn="just">
              <a:lnSpc>
                <a:spcPct val="100000"/>
              </a:lnSpc>
              <a:spcBef>
                <a:spcPts val="0"/>
              </a:spcBef>
              <a:buSzPts val="2000"/>
            </a:pPr>
            <a:r>
              <a:rPr lang="en-US" sz="2400" dirty="0"/>
              <a:t>For: Anyone owning AMKA/PAAYPA number can access the public health care system (regardless their social security status)</a:t>
            </a:r>
            <a:endParaRPr lang="el-GR" sz="2400" dirty="0"/>
          </a:p>
          <a:p>
            <a:pPr marL="342900" indent="-342900" algn="just">
              <a:lnSpc>
                <a:spcPct val="100000"/>
              </a:lnSpc>
              <a:spcBef>
                <a:spcPts val="0"/>
              </a:spcBef>
              <a:buSzPts val="2000"/>
            </a:pPr>
            <a:r>
              <a:rPr lang="en-US" sz="2400" dirty="0"/>
              <a:t>When: upon arrangement of an appointment </a:t>
            </a:r>
          </a:p>
          <a:p>
            <a:pPr marL="0" indent="0" algn="just">
              <a:lnSpc>
                <a:spcPct val="100000"/>
              </a:lnSpc>
              <a:spcBef>
                <a:spcPts val="0"/>
              </a:spcBef>
              <a:buSzPts val="2000"/>
              <a:buNone/>
            </a:pPr>
            <a:r>
              <a:rPr lang="en-US" sz="2400" dirty="0"/>
              <a:t>or </a:t>
            </a:r>
          </a:p>
          <a:p>
            <a:pPr marL="342900" indent="-342900" algn="just">
              <a:lnSpc>
                <a:spcPct val="100000"/>
              </a:lnSpc>
              <a:spcBef>
                <a:spcPts val="0"/>
              </a:spcBef>
              <a:buSzPts val="2000"/>
            </a:pPr>
            <a:r>
              <a:rPr lang="en-US" sz="2400" dirty="0"/>
              <a:t>When: upon visiting Emergency Departments (in case of an emergency even without having a social security number)</a:t>
            </a:r>
          </a:p>
          <a:p>
            <a:endParaRPr lang="de-DE" dirty="0"/>
          </a:p>
        </p:txBody>
      </p:sp>
      <p:sp>
        <p:nvSpPr>
          <p:cNvPr id="162" name="Google Shape;162;p5">
            <a:extLst>
              <a:ext uri="{FF2B5EF4-FFF2-40B4-BE49-F238E27FC236}">
                <a16:creationId xmlns:a16="http://schemas.microsoft.com/office/drawing/2014/main" id="{72148585-9959-6918-9551-F1456DAD33B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5ADAA01E-1AD4-8AD7-2B20-3F9CA0313B9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F210E7FD-DBCA-7FC4-35ED-4F513EFDF21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
        <p:nvSpPr>
          <p:cNvPr id="2" name="Google Shape;160;p5">
            <a:extLst>
              <a:ext uri="{FF2B5EF4-FFF2-40B4-BE49-F238E27FC236}">
                <a16:creationId xmlns:a16="http://schemas.microsoft.com/office/drawing/2014/main" id="{A821F44F-EAA4-E050-F02B-AF30FCFB515A}"/>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2050" name="Picture 2" descr="Free medical health doctor vector">
            <a:extLst>
              <a:ext uri="{FF2B5EF4-FFF2-40B4-BE49-F238E27FC236}">
                <a16:creationId xmlns:a16="http://schemas.microsoft.com/office/drawing/2014/main" id="{27A49E7B-5630-9E59-FD3B-560375119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8486" y="1367703"/>
            <a:ext cx="3508408" cy="358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945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CC745288-9F7A-0CE1-A308-7769006659E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19D0BA7-F177-352A-91D4-69A0AC64B2D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Who is entitled to use them?</a:t>
            </a:r>
          </a:p>
        </p:txBody>
      </p:sp>
      <p:sp>
        <p:nvSpPr>
          <p:cNvPr id="4" name="Inhaltsplatzhalter 3">
            <a:extLst>
              <a:ext uri="{FF2B5EF4-FFF2-40B4-BE49-F238E27FC236}">
                <a16:creationId xmlns:a16="http://schemas.microsoft.com/office/drawing/2014/main" id="{4E7C4024-7F07-6489-7442-52FC1A6A9DAD}"/>
              </a:ext>
            </a:extLst>
          </p:cNvPr>
          <p:cNvSpPr>
            <a:spLocks noGrp="1"/>
          </p:cNvSpPr>
          <p:nvPr>
            <p:ph idx="1"/>
          </p:nvPr>
        </p:nvSpPr>
        <p:spPr>
          <a:xfrm>
            <a:off x="566154" y="1713610"/>
            <a:ext cx="7387550" cy="4988404"/>
          </a:xfrm>
        </p:spPr>
        <p:txBody>
          <a:bodyPr>
            <a:normAutofit fontScale="92500"/>
          </a:bodyPr>
          <a:lstStyle/>
          <a:p>
            <a:pPr marL="342900" indent="-342900">
              <a:lnSpc>
                <a:spcPct val="100000"/>
              </a:lnSpc>
              <a:spcBef>
                <a:spcPts val="0"/>
              </a:spcBef>
              <a:buSzPts val="2000"/>
            </a:pPr>
            <a:r>
              <a:rPr lang="en-US" dirty="0"/>
              <a:t>Everyone who is granted international protection status has access to public health care.</a:t>
            </a:r>
            <a:endParaRPr lang="el-GR" dirty="0"/>
          </a:p>
          <a:p>
            <a:pPr marL="342900" indent="-342900">
              <a:lnSpc>
                <a:spcPct val="100000"/>
              </a:lnSpc>
              <a:spcBef>
                <a:spcPts val="0"/>
              </a:spcBef>
              <a:buSzPts val="2000"/>
            </a:pPr>
            <a:r>
              <a:rPr lang="en-US" dirty="0"/>
              <a:t>Article 55 of the IPA, introduced a new a Foreigner’s Temporary Insurance and Health Coverage Number (PAAYPA), replacing the previous Social Security Number (AMKA). </a:t>
            </a:r>
            <a:endParaRPr lang="el-GR" dirty="0"/>
          </a:p>
          <a:p>
            <a:pPr marL="342900" indent="-342900">
              <a:lnSpc>
                <a:spcPct val="100000"/>
              </a:lnSpc>
              <a:spcBef>
                <a:spcPts val="0"/>
              </a:spcBef>
              <a:buSzPts val="2000"/>
            </a:pPr>
            <a:r>
              <a:rPr lang="en-US" dirty="0"/>
              <a:t>PAAYPA is to be issued to asylum seekers together with their asylum seeker’s card.</a:t>
            </a:r>
            <a:r>
              <a:rPr lang="en-US" baseline="30000" dirty="0"/>
              <a:t> </a:t>
            </a:r>
            <a:r>
              <a:rPr lang="en-US" dirty="0"/>
              <a:t>The PAAYPA is deactivated if the applicant loses the right to remain on the territory. </a:t>
            </a:r>
            <a:endParaRPr lang="el-GR" dirty="0"/>
          </a:p>
          <a:p>
            <a:pPr marL="342900" indent="-342900">
              <a:lnSpc>
                <a:spcPct val="100000"/>
              </a:lnSpc>
              <a:spcBef>
                <a:spcPts val="0"/>
              </a:spcBef>
              <a:buSzPts val="2000"/>
            </a:pPr>
            <a:r>
              <a:rPr lang="en-US" dirty="0"/>
              <a:t>Health care for those issuing a PAAYPA includes:</a:t>
            </a:r>
          </a:p>
          <a:p>
            <a:pPr marL="914400" lvl="1" indent="-457200">
              <a:lnSpc>
                <a:spcPct val="100000"/>
              </a:lnSpc>
              <a:spcBef>
                <a:spcPts val="0"/>
              </a:spcBef>
              <a:buSzPts val="2000"/>
              <a:buFont typeface="+mj-lt"/>
              <a:buAutoNum type="alphaLcPeriod"/>
            </a:pPr>
            <a:r>
              <a:rPr lang="en-US" dirty="0"/>
              <a:t>clinical and medical examinations in public hospitals, health centers or regional medical centers</a:t>
            </a:r>
          </a:p>
          <a:p>
            <a:pPr marL="914400" lvl="1" indent="-457200">
              <a:lnSpc>
                <a:spcPct val="100000"/>
              </a:lnSpc>
              <a:spcBef>
                <a:spcPts val="0"/>
              </a:spcBef>
              <a:buSzPts val="2000"/>
              <a:buFont typeface="+mj-lt"/>
              <a:buAutoNum type="alphaLcPeriod"/>
            </a:pPr>
            <a:r>
              <a:rPr lang="en-US" dirty="0"/>
              <a:t>medication provided on prescription</a:t>
            </a:r>
          </a:p>
          <a:p>
            <a:pPr marL="914400" lvl="1" indent="-457200">
              <a:lnSpc>
                <a:spcPct val="100000"/>
              </a:lnSpc>
              <a:spcBef>
                <a:spcPts val="0"/>
              </a:spcBef>
              <a:buSzPts val="2000"/>
              <a:buFont typeface="+mj-lt"/>
              <a:buAutoNum type="alphaLcPeriod"/>
            </a:pPr>
            <a:r>
              <a:rPr lang="en-US" dirty="0"/>
              <a:t>hospital assistance in public hospitals, hospitalization at a class C room</a:t>
            </a:r>
          </a:p>
        </p:txBody>
      </p:sp>
      <p:sp>
        <p:nvSpPr>
          <p:cNvPr id="162" name="Google Shape;162;p5">
            <a:extLst>
              <a:ext uri="{FF2B5EF4-FFF2-40B4-BE49-F238E27FC236}">
                <a16:creationId xmlns:a16="http://schemas.microsoft.com/office/drawing/2014/main" id="{72148585-9959-6918-9551-F1456DAD33B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5ADAA01E-1AD4-8AD7-2B20-3F9CA0313B9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F210E7FD-DBCA-7FC4-35ED-4F513EFDF21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
        <p:nvSpPr>
          <p:cNvPr id="6" name="Textfeld 5">
            <a:extLst>
              <a:ext uri="{FF2B5EF4-FFF2-40B4-BE49-F238E27FC236}">
                <a16:creationId xmlns:a16="http://schemas.microsoft.com/office/drawing/2014/main" id="{1B79A2FA-69A4-7DC3-1526-34183FB63CCA}"/>
              </a:ext>
            </a:extLst>
          </p:cNvPr>
          <p:cNvSpPr txBox="1"/>
          <p:nvPr/>
        </p:nvSpPr>
        <p:spPr>
          <a:xfrm>
            <a:off x="5380312" y="5911675"/>
            <a:ext cx="6124902" cy="276999"/>
          </a:xfrm>
          <a:prstGeom prst="rect">
            <a:avLst/>
          </a:prstGeom>
          <a:noFill/>
        </p:spPr>
        <p:txBody>
          <a:bodyPr wrap="square">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hlinkClick r:id="rId3"/>
              </a:rPr>
              <a:t> | </a:t>
            </a:r>
            <a:r>
              <a:rPr lang="en-US" sz="1200" u="sng" dirty="0" err="1">
                <a:solidFill>
                  <a:schemeClr val="dk1"/>
                </a:solidFill>
                <a:latin typeface="Calibri"/>
                <a:ea typeface="Calibri"/>
                <a:cs typeface="Calibri"/>
                <a:sym typeface="Calibri"/>
                <a:hlinkClick r:id="rId3"/>
              </a:rPr>
              <a:t>Freepik</a:t>
            </a:r>
            <a:r>
              <a:rPr lang="en-US" sz="1200" u="sng" dirty="0">
                <a:solidFill>
                  <a:schemeClr val="dk1"/>
                </a:solidFill>
                <a:latin typeface="Calibri"/>
                <a:ea typeface="Calibri"/>
                <a:cs typeface="Calibri"/>
                <a:sym typeface="Calibri"/>
                <a:hlinkClick r:id="rId3"/>
              </a:rPr>
              <a:t> license</a:t>
            </a:r>
            <a:endParaRPr lang="en-US" sz="1200" dirty="0">
              <a:solidFill>
                <a:schemeClr val="dk1"/>
              </a:solidFill>
              <a:latin typeface="Calibri"/>
              <a:ea typeface="Calibri"/>
              <a:cs typeface="Calibri"/>
              <a:sym typeface="Calibri"/>
            </a:endParaRPr>
          </a:p>
        </p:txBody>
      </p:sp>
      <p:pic>
        <p:nvPicPr>
          <p:cNvPr id="5122" name="Picture 2" descr="Arzt, der den Gesundheitszustand des Patienten überprüft">
            <a:extLst>
              <a:ext uri="{FF2B5EF4-FFF2-40B4-BE49-F238E27FC236}">
                <a16:creationId xmlns:a16="http://schemas.microsoft.com/office/drawing/2014/main" id="{B4C58CCF-9860-B008-77A7-D057184E4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5886" y="1764709"/>
            <a:ext cx="3751249" cy="249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9698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1D309D-B84B-4C8D-9610-77F989F130F0}"/>
              </a:ext>
            </a:extLst>
          </p:cNvPr>
          <p:cNvSpPr>
            <a:spLocks noGrp="1"/>
          </p:cNvSpPr>
          <p:nvPr>
            <p:ph type="title"/>
          </p:nvPr>
        </p:nvSpPr>
        <p:spPr>
          <a:xfrm>
            <a:off x="557999" y="701627"/>
            <a:ext cx="11059692" cy="728162"/>
          </a:xfrm>
        </p:spPr>
        <p:txBody>
          <a:bodyPr>
            <a:normAutofit/>
          </a:bodyPr>
          <a:lstStyle/>
          <a:p>
            <a:r>
              <a:rPr lang="en-GB" dirty="0">
                <a:solidFill>
                  <a:srgbClr val="002060"/>
                </a:solidFill>
              </a:rPr>
              <a:t> Health care for migrants, refugees and asylum seekers</a:t>
            </a:r>
            <a:endParaRPr lang="el-GR" dirty="0"/>
          </a:p>
        </p:txBody>
      </p:sp>
      <p:sp>
        <p:nvSpPr>
          <p:cNvPr id="3" name="Θέση περιεχομένου 2">
            <a:extLst>
              <a:ext uri="{FF2B5EF4-FFF2-40B4-BE49-F238E27FC236}">
                <a16:creationId xmlns:a16="http://schemas.microsoft.com/office/drawing/2014/main" id="{7113B4FB-CABB-4391-8552-C3F543E77A09}"/>
              </a:ext>
            </a:extLst>
          </p:cNvPr>
          <p:cNvSpPr>
            <a:spLocks noGrp="1"/>
          </p:cNvSpPr>
          <p:nvPr>
            <p:ph idx="1"/>
          </p:nvPr>
        </p:nvSpPr>
        <p:spPr>
          <a:xfrm>
            <a:off x="558000" y="1427991"/>
            <a:ext cx="11059692" cy="3697863"/>
          </a:xfrm>
        </p:spPr>
        <p:txBody>
          <a:bodyPr>
            <a:normAutofit fontScale="92500"/>
          </a:bodyPr>
          <a:lstStyle/>
          <a:p>
            <a:pPr marL="342900" marR="0" lvl="0" indent="-342900" algn="just" defTabSz="914400" rtl="0" eaLnBrk="1" fontAlgn="auto" latinLnBrk="0" hangingPunct="1">
              <a:lnSpc>
                <a:spcPct val="100000"/>
              </a:lnSpc>
              <a:spcBef>
                <a:spcPts val="0"/>
              </a:spcBef>
              <a:spcAft>
                <a:spcPts val="0"/>
              </a:spcAft>
              <a:buClr>
                <a:srgbClr val="C01E24"/>
              </a:buClr>
              <a:buSzPts val="2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Regarding people who are not asylum seekers and they have not granted international protection, the Article 33 of Law 4368/2016 provides free access to public health services to persons without social insurance and with vulnerabilities (pregnant, children, chronically disabled, mentally ill), who are entitled to the </a:t>
            </a: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Foreigners’ Health Care Card (KYPA). </a:t>
            </a:r>
            <a:endParaRPr kumimoji="0" lang="el-GR" sz="2400" b="1"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
                <a:srgbClr val="C01E24"/>
              </a:buClr>
              <a:buSzPts val="2000"/>
              <a:buFont typeface="Noto Sans Symbols"/>
              <a:buChar char="▪"/>
              <a:tabLst/>
              <a:defRPr/>
            </a:pPr>
            <a:endParaRPr kumimoji="0" lang="el-GR" sz="2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
                <a:srgbClr val="C01E24"/>
              </a:buClr>
              <a:buSzPts val="2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In all cases, </a:t>
            </a: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emergency</a:t>
            </a: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 aid shall be provided to applicants free of charge.</a:t>
            </a:r>
            <a:endParaRPr kumimoji="0" lang="el-GR" sz="2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
                <a:srgbClr val="C01E24"/>
              </a:buClr>
              <a:buSzPts val="2000"/>
              <a:buFont typeface="Noto Sans Symbols"/>
              <a:buChar char="▪"/>
              <a:tabLst/>
              <a:defRPr/>
            </a:pPr>
            <a:endPar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
                <a:srgbClr val="C01E24"/>
              </a:buClr>
              <a:buSzPts val="2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A number of </a:t>
            </a: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Nongovernmental organizations (NGOs) </a:t>
            </a: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and municipality </a:t>
            </a:r>
            <a:r>
              <a:rPr kumimoji="0" lang="en-US" sz="2400" b="0" i="0" u="none" strike="noStrike" kern="1200" cap="none" spc="0" normalizeH="0" baseline="0" noProof="0" dirty="0" err="1">
                <a:ln>
                  <a:noFill/>
                </a:ln>
                <a:solidFill>
                  <a:prstClr val="black"/>
                </a:solidFill>
                <a:effectLst/>
                <a:uLnTx/>
                <a:uFillTx/>
                <a:latin typeface="Calibri"/>
                <a:ea typeface="Calibri"/>
                <a:cs typeface="Calibri"/>
                <a:sym typeface="Calibri"/>
              </a:rPr>
              <a:t>organisations</a:t>
            </a: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 are also involved in the provision of direct health care to migrants/refugees (e.g. health services are offered by Doctors without Borders, Doctors of the World).</a:t>
            </a:r>
          </a:p>
          <a:p>
            <a:endParaRPr lang="el-GR" dirty="0"/>
          </a:p>
        </p:txBody>
      </p:sp>
      <p:sp>
        <p:nvSpPr>
          <p:cNvPr id="5" name="Ορθογώνιο 4">
            <a:extLst>
              <a:ext uri="{FF2B5EF4-FFF2-40B4-BE49-F238E27FC236}">
                <a16:creationId xmlns:a16="http://schemas.microsoft.com/office/drawing/2014/main" id="{ECE353F3-4A10-4BA8-9900-ED4F545C68B8}"/>
              </a:ext>
            </a:extLst>
          </p:cNvPr>
          <p:cNvSpPr/>
          <p:nvPr/>
        </p:nvSpPr>
        <p:spPr>
          <a:xfrm>
            <a:off x="2070854" y="5125854"/>
            <a:ext cx="8033982" cy="1384995"/>
          </a:xfrm>
          <a:prstGeom prst="rect">
            <a:avLst/>
          </a:prstGeom>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All people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regardless of legal status and documentation, still have the right to access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Emergency Departments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Ορθογώνιο 7">
            <a:extLst>
              <a:ext uri="{FF2B5EF4-FFF2-40B4-BE49-F238E27FC236}">
                <a16:creationId xmlns:a16="http://schemas.microsoft.com/office/drawing/2014/main" id="{A2428DC8-0AE5-C20F-F911-F7C82B2C1C84}"/>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02521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CC745288-9F7A-0CE1-A308-7769006659E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A19D0BA7-F177-352A-91D4-69A0AC64B2D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the benefits for different groups?</a:t>
            </a:r>
          </a:p>
        </p:txBody>
      </p:sp>
      <p:sp>
        <p:nvSpPr>
          <p:cNvPr id="4" name="Inhaltsplatzhalter 3">
            <a:extLst>
              <a:ext uri="{FF2B5EF4-FFF2-40B4-BE49-F238E27FC236}">
                <a16:creationId xmlns:a16="http://schemas.microsoft.com/office/drawing/2014/main" id="{4E7C4024-7F07-6489-7442-52FC1A6A9DAD}"/>
              </a:ext>
            </a:extLst>
          </p:cNvPr>
          <p:cNvSpPr>
            <a:spLocks noGrp="1"/>
          </p:cNvSpPr>
          <p:nvPr>
            <p:ph idx="1"/>
          </p:nvPr>
        </p:nvSpPr>
        <p:spPr>
          <a:xfrm>
            <a:off x="566153" y="1713610"/>
            <a:ext cx="7502673" cy="3941326"/>
          </a:xfrm>
        </p:spPr>
        <p:txBody>
          <a:bodyPr>
            <a:normAutofit fontScale="85000" lnSpcReduction="10000"/>
          </a:bodyPr>
          <a:lstStyle/>
          <a:p>
            <a:pPr>
              <a:lnSpc>
                <a:spcPct val="100000"/>
              </a:lnSpc>
            </a:pPr>
            <a:r>
              <a:rPr lang="en-US" sz="2400" dirty="0"/>
              <a:t>Healthcare services in the field of preventive medicine for health promotion and prevention</a:t>
            </a:r>
          </a:p>
          <a:p>
            <a:pPr>
              <a:lnSpc>
                <a:spcPct val="100000"/>
              </a:lnSpc>
            </a:pPr>
            <a:r>
              <a:rPr lang="en-US" sz="2400" dirty="0"/>
              <a:t>Clinical examinations, screening, provision of medicine/treatment</a:t>
            </a:r>
          </a:p>
          <a:p>
            <a:pPr>
              <a:lnSpc>
                <a:spcPct val="100000"/>
              </a:lnSpc>
            </a:pPr>
            <a:r>
              <a:rPr lang="en-US" sz="2400" dirty="0"/>
              <a:t>Dental healthcare</a:t>
            </a:r>
          </a:p>
          <a:p>
            <a:pPr>
              <a:lnSpc>
                <a:spcPct val="100000"/>
              </a:lnSpc>
            </a:pPr>
            <a:r>
              <a:rPr lang="en-US" sz="2400" dirty="0"/>
              <a:t>Provision of non-hospital medical treatment for chronic diseases</a:t>
            </a:r>
          </a:p>
          <a:p>
            <a:pPr>
              <a:lnSpc>
                <a:spcPct val="100000"/>
              </a:lnSpc>
            </a:pPr>
            <a:r>
              <a:rPr lang="en-US" sz="2400" dirty="0"/>
              <a:t>Rehabilitation services, such as physiotherapy, logotherapy, ergotherapy, psychotherapy and special education</a:t>
            </a:r>
          </a:p>
          <a:p>
            <a:pPr>
              <a:lnSpc>
                <a:spcPct val="100000"/>
              </a:lnSpc>
            </a:pPr>
            <a:r>
              <a:rPr lang="en-US" sz="2400" dirty="0"/>
              <a:t>Medical transport via floating, aerial or motor vehicles of EKAV</a:t>
            </a:r>
          </a:p>
          <a:p>
            <a:pPr>
              <a:lnSpc>
                <a:spcPct val="100000"/>
              </a:lnSpc>
            </a:pPr>
            <a:r>
              <a:rPr lang="en-US" sz="2400" dirty="0"/>
              <a:t>Provision of medicinal products in certain cases</a:t>
            </a:r>
          </a:p>
          <a:p>
            <a:pPr>
              <a:lnSpc>
                <a:spcPct val="100000"/>
              </a:lnSpc>
            </a:pPr>
            <a:r>
              <a:rPr lang="en-US" sz="2400" dirty="0"/>
              <a:t>Inclusion in dialysis treatment for late-stage nephropathy patients</a:t>
            </a:r>
          </a:p>
        </p:txBody>
      </p:sp>
      <p:sp>
        <p:nvSpPr>
          <p:cNvPr id="162" name="Google Shape;162;p5">
            <a:extLst>
              <a:ext uri="{FF2B5EF4-FFF2-40B4-BE49-F238E27FC236}">
                <a16:creationId xmlns:a16="http://schemas.microsoft.com/office/drawing/2014/main" id="{72148585-9959-6918-9551-F1456DAD33B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5ADAA01E-1AD4-8AD7-2B20-3F9CA0313B95}"/>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F210E7FD-DBCA-7FC4-35ED-4F513EFDF21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
        <p:nvSpPr>
          <p:cNvPr id="2" name="Google Shape;160;p5">
            <a:extLst>
              <a:ext uri="{FF2B5EF4-FFF2-40B4-BE49-F238E27FC236}">
                <a16:creationId xmlns:a16="http://schemas.microsoft.com/office/drawing/2014/main" id="{A821F44F-EAA4-E050-F02B-AF30FCFB515A}"/>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3074" name="Picture 2" descr="Free medical hospital icons vector">
            <a:extLst>
              <a:ext uri="{FF2B5EF4-FFF2-40B4-BE49-F238E27FC236}">
                <a16:creationId xmlns:a16="http://schemas.microsoft.com/office/drawing/2014/main" id="{0B832A9D-D2B4-A48F-7951-36950AF2A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4862" y="1497377"/>
            <a:ext cx="3981289" cy="386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1928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8C01FF20-4B3A-0D9A-EAA8-BDD5D9FEB983}"/>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171378A5-ED0A-7387-A7AA-33E10758046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Cyprus?</a:t>
            </a:r>
          </a:p>
        </p:txBody>
      </p:sp>
      <p:sp>
        <p:nvSpPr>
          <p:cNvPr id="4" name="Θέση κειμένου 3">
            <a:extLst>
              <a:ext uri="{FF2B5EF4-FFF2-40B4-BE49-F238E27FC236}">
                <a16:creationId xmlns:a16="http://schemas.microsoft.com/office/drawing/2014/main" id="{BFBEE7A3-C50A-88EF-9461-BB679B2AE42E}"/>
              </a:ext>
            </a:extLst>
          </p:cNvPr>
          <p:cNvSpPr>
            <a:spLocks noGrp="1"/>
          </p:cNvSpPr>
          <p:nvPr>
            <p:ph type="body" idx="1"/>
          </p:nvPr>
        </p:nvSpPr>
        <p:spPr/>
        <p:txBody>
          <a:bodyPr/>
          <a:lstStyle/>
          <a:p>
            <a:endParaRPr lang="el-GR"/>
          </a:p>
        </p:txBody>
      </p:sp>
      <p:sp>
        <p:nvSpPr>
          <p:cNvPr id="5" name="Θέση περιεχομένου 4">
            <a:extLst>
              <a:ext uri="{FF2B5EF4-FFF2-40B4-BE49-F238E27FC236}">
                <a16:creationId xmlns:a16="http://schemas.microsoft.com/office/drawing/2014/main" id="{9B1172F8-1978-EC88-120D-2A737E39DEA3}"/>
              </a:ext>
            </a:extLst>
          </p:cNvPr>
          <p:cNvSpPr>
            <a:spLocks noGrp="1"/>
          </p:cNvSpPr>
          <p:nvPr>
            <p:ph sz="half" idx="2"/>
          </p:nvPr>
        </p:nvSpPr>
        <p:spPr/>
        <p:txBody>
          <a:bodyPr/>
          <a:lstStyle/>
          <a:p>
            <a:endParaRPr lang="el-GR"/>
          </a:p>
        </p:txBody>
      </p:sp>
      <p:sp>
        <p:nvSpPr>
          <p:cNvPr id="162" name="Google Shape;162;p5">
            <a:extLst>
              <a:ext uri="{FF2B5EF4-FFF2-40B4-BE49-F238E27FC236}">
                <a16:creationId xmlns:a16="http://schemas.microsoft.com/office/drawing/2014/main" id="{6E2B6310-9E65-DBF6-4B53-401C1FCF2EEE}"/>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2FCE8D56-A79A-1E95-E8B9-48AB9BEAEB0A}"/>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DE79903C-D3DA-0941-8112-1600E453A17B}"/>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3076" name="Picture 4" descr="Zypern, Flagge, Nationalflagge, Nation">
            <a:extLst>
              <a:ext uri="{FF2B5EF4-FFF2-40B4-BE49-F238E27FC236}">
                <a16:creationId xmlns:a16="http://schemas.microsoft.com/office/drawing/2014/main" id="{A76C0B3C-7B24-5E96-12C1-B743056977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4566" y="1685096"/>
            <a:ext cx="7244529" cy="482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003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558000" y="1117381"/>
            <a:ext cx="10515600" cy="893179"/>
          </a:xfrm>
        </p:spPr>
        <p:txBody>
          <a:bodyPr>
            <a:normAutofit/>
          </a:bodyPr>
          <a:lstStyle/>
          <a:p>
            <a:r>
              <a:rPr lang="en-US" altLang="el-GR" sz="2000" dirty="0">
                <a:solidFill>
                  <a:srgbClr val="C01E24"/>
                </a:solidFill>
              </a:rPr>
              <a:t>11.1.1</a:t>
            </a:r>
            <a:r>
              <a:rPr lang="en-US" altLang="el-GR" dirty="0"/>
              <a:t/>
            </a:r>
            <a:br>
              <a:rPr lang="en-US" altLang="el-GR" dirty="0"/>
            </a:br>
            <a:r>
              <a:rPr lang="de-DE" sz="3600" b="1" dirty="0" err="1">
                <a:solidFill>
                  <a:srgbClr val="C00000"/>
                </a:solidFill>
                <a:latin typeface="Calibri"/>
                <a:ea typeface="Calibri"/>
                <a:cs typeface="Calibri"/>
                <a:sym typeface="Calibri"/>
              </a:rPr>
              <a:t>Introduction</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Objectives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558001" y="2849843"/>
            <a:ext cx="6210548" cy="3470112"/>
          </a:xfrm>
        </p:spPr>
        <p:txBody>
          <a:bodyPr>
            <a:normAutofit/>
          </a:bodyPr>
          <a:lstStyle/>
          <a:p>
            <a:pPr marL="0" indent="0">
              <a:buNone/>
            </a:pPr>
            <a:r>
              <a:rPr lang="en-US" sz="2400" dirty="0"/>
              <a:t>To be introduced to:</a:t>
            </a:r>
          </a:p>
          <a:p>
            <a:pPr lvl="1"/>
            <a:r>
              <a:rPr lang="en-US" sz="2400" dirty="0"/>
              <a:t>Healthcare services and respective apps.</a:t>
            </a:r>
          </a:p>
          <a:p>
            <a:pPr lvl="1"/>
            <a:r>
              <a:rPr lang="en-US" sz="2400" dirty="0"/>
              <a:t>Healthcare service areas.</a:t>
            </a:r>
          </a:p>
          <a:p>
            <a:pPr lvl="0"/>
            <a:endParaRPr lang="el-GR" sz="2400" dirty="0"/>
          </a:p>
        </p:txBody>
      </p:sp>
      <p:pic>
        <p:nvPicPr>
          <p:cNvPr id="7" name="Picture 2" descr="Ambition abstract concept">
            <a:extLst>
              <a:ext uri="{FF2B5EF4-FFF2-40B4-BE49-F238E27FC236}">
                <a16:creationId xmlns:a16="http://schemas.microsoft.com/office/drawing/2014/main" id="{06419ECC-92D8-CA63-F758-89123792F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EB56189-DE09-1589-4C5D-2D4B9AA02DF5}"/>
              </a:ext>
            </a:extLst>
          </p:cNvPr>
          <p:cNvSpPr txBox="1"/>
          <p:nvPr/>
        </p:nvSpPr>
        <p:spPr>
          <a:xfrm>
            <a:off x="5419175" y="6181455"/>
            <a:ext cx="6099586" cy="276999"/>
          </a:xfrm>
          <a:prstGeom prst="rect">
            <a:avLst/>
          </a:prstGeom>
          <a:noFill/>
        </p:spPr>
        <p:txBody>
          <a:bodyPr wrap="square">
            <a:spAutoFit/>
          </a:bodyPr>
          <a:lstStyle/>
          <a:p>
            <a:pPr algn="r"/>
            <a:r>
              <a:rPr lang="en-US" sz="1200" dirty="0">
                <a:hlinkClick r:id="rId4"/>
              </a:rPr>
              <a:t>Designed by </a:t>
            </a:r>
            <a:r>
              <a:rPr lang="en-US" sz="1200" dirty="0" err="1">
                <a:hlinkClick r:id="rId4"/>
              </a:rPr>
              <a:t>Freepik</a:t>
            </a:r>
            <a:endParaRPr lang="el-GR" sz="1200" dirty="0"/>
          </a:p>
        </p:txBody>
      </p:sp>
    </p:spTree>
    <p:extLst>
      <p:ext uri="{BB962C8B-B14F-4D97-AF65-F5344CB8AC3E}">
        <p14:creationId xmlns:p14="http://schemas.microsoft.com/office/powerpoint/2010/main" val="22205917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Cyprus? (1)</a:t>
            </a:r>
          </a:p>
        </p:txBody>
      </p:sp>
      <p:sp>
        <p:nvSpPr>
          <p:cNvPr id="158" name="Google Shape;158;p5"/>
          <p:cNvSpPr txBox="1">
            <a:spLocks noGrp="1"/>
          </p:cNvSpPr>
          <p:nvPr>
            <p:ph idx="1"/>
          </p:nvPr>
        </p:nvSpPr>
        <p:spPr>
          <a:xfrm>
            <a:off x="557999" y="1799999"/>
            <a:ext cx="6460318" cy="4865977"/>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b="1" i="0" dirty="0">
                <a:effectLst/>
              </a:rPr>
              <a:t>Medical care: </a:t>
            </a:r>
            <a:r>
              <a:rPr lang="en-GB" i="0" dirty="0">
                <a:effectLst/>
              </a:rPr>
              <a:t>Healthcare services in Cyprus are delivered by general practitioners, specialists, and clinics. Patients typically enjoy the liberty to select their physician and can directly seek advice from a specialist without the need for an initial consultation with a general practitioner.</a:t>
            </a:r>
          </a:p>
          <a:p>
            <a:pPr algn="l">
              <a:buFont typeface="Wingdings" panose="05000000000000000000" pitchFamily="2" charset="2"/>
              <a:buChar char="§"/>
            </a:pPr>
            <a:r>
              <a:rPr lang="en-US" b="1" i="0" dirty="0">
                <a:effectLst/>
              </a:rPr>
              <a:t>Hospitals: </a:t>
            </a:r>
            <a:r>
              <a:rPr lang="en-GB" i="0" dirty="0">
                <a:effectLst/>
              </a:rPr>
              <a:t>Cyprus's hospital network encompasses numerous public, private, and non-profit establishments. These hospitals provide an extensive array of healthcare services, spanning from emergency care to specialized treatments and surgeries.</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C2914341-F3AA-3FB9-7C1A-0E8F86323201}"/>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pic>
        <p:nvPicPr>
          <p:cNvPr id="2050" name="Picture 2" descr="Free Laboratory Test Tubes photo and picture">
            <a:extLst>
              <a:ext uri="{FF2B5EF4-FFF2-40B4-BE49-F238E27FC236}">
                <a16:creationId xmlns:a16="http://schemas.microsoft.com/office/drawing/2014/main" id="{07B0D737-70FE-0077-DED2-F5A34C9C7A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2657" y="2006362"/>
            <a:ext cx="4785002" cy="31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8907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C	</a:t>
            </a:r>
            <a:r>
              <a:rPr lang="en-US" dirty="0" err="1"/>
              <a:t>yprus</a:t>
            </a:r>
            <a:r>
              <a:rPr lang="en-US" dirty="0"/>
              <a:t>? (2)</a:t>
            </a:r>
          </a:p>
        </p:txBody>
      </p:sp>
      <p:sp>
        <p:nvSpPr>
          <p:cNvPr id="158" name="Google Shape;158;p5"/>
          <p:cNvSpPr txBox="1">
            <a:spLocks noGrp="1"/>
          </p:cNvSpPr>
          <p:nvPr>
            <p:ph idx="1"/>
          </p:nvPr>
        </p:nvSpPr>
        <p:spPr>
          <a:xfrm>
            <a:off x="557999" y="1799999"/>
            <a:ext cx="5852132" cy="2807627"/>
          </a:xfrm>
          <a:prstGeom prst="rect">
            <a:avLst/>
          </a:prstGeom>
          <a:noFill/>
          <a:ln>
            <a:noFill/>
          </a:ln>
        </p:spPr>
        <p:txBody>
          <a:bodyPr spcFirstLastPara="1" wrap="square" lIns="91425" tIns="45700" rIns="91425" bIns="45700" anchor="t" anchorCtr="0">
            <a:noAutofit/>
          </a:bodyPr>
          <a:lstStyle/>
          <a:p>
            <a:pPr>
              <a:buFont typeface="Wingdings" panose="05000000000000000000" pitchFamily="2" charset="2"/>
              <a:buChar char="§"/>
            </a:pPr>
            <a:endParaRPr lang="en-US" b="1" i="0" dirty="0">
              <a:effectLst/>
            </a:endParaRPr>
          </a:p>
          <a:p>
            <a:pPr>
              <a:buFont typeface="Wingdings" panose="05000000000000000000" pitchFamily="2" charset="2"/>
              <a:buChar char="§"/>
            </a:pPr>
            <a:r>
              <a:rPr lang="en-US" b="1" i="0" dirty="0">
                <a:effectLst/>
              </a:rPr>
              <a:t>Medication supply: </a:t>
            </a:r>
            <a:r>
              <a:rPr lang="en-GB" i="0" dirty="0">
                <a:effectLst/>
              </a:rPr>
              <a:t>Pharmacies in Cyprus are responsible for prescribing and providing medications, including both prescription and over-the-counter drugs. Health insurance typically subsidises a portion of the medication expenses.</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D50DA536-BDF3-2E3F-4D59-981E672914A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pic>
        <p:nvPicPr>
          <p:cNvPr id="1026" name="Picture 2" descr="Free Capsules Pills photo and picture">
            <a:extLst>
              <a:ext uri="{FF2B5EF4-FFF2-40B4-BE49-F238E27FC236}">
                <a16:creationId xmlns:a16="http://schemas.microsoft.com/office/drawing/2014/main" id="{B2C5AA3B-9BB9-F254-D743-D09F7AFA7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647" y="2495551"/>
            <a:ext cx="4213392" cy="2807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6270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Who is entitled to use health care services in Cyprus?</a:t>
            </a:r>
          </a:p>
        </p:txBody>
      </p:sp>
      <p:sp>
        <p:nvSpPr>
          <p:cNvPr id="158" name="Google Shape;158;p5"/>
          <p:cNvSpPr txBox="1">
            <a:spLocks noGrp="1"/>
          </p:cNvSpPr>
          <p:nvPr>
            <p:ph idx="1"/>
          </p:nvPr>
        </p:nvSpPr>
        <p:spPr>
          <a:xfrm>
            <a:off x="557999" y="1800000"/>
            <a:ext cx="5852132" cy="3535786"/>
          </a:xfrm>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endParaRPr lang="en-US" sz="2000" b="1" i="0" dirty="0">
              <a:effectLst/>
            </a:endParaRPr>
          </a:p>
          <a:p>
            <a:pPr algn="l">
              <a:buFont typeface="Wingdings" panose="05000000000000000000" pitchFamily="2" charset="2"/>
              <a:buChar char="§"/>
            </a:pPr>
            <a:r>
              <a:rPr lang="en-GB" i="0" dirty="0">
                <a:effectLst/>
              </a:rPr>
              <a:t>In Cyprus, citizens, permanent residents, legal residents, and European Union citizens with an</a:t>
            </a:r>
            <a:r>
              <a:rPr lang="en-US" b="1" i="0" dirty="0">
                <a:solidFill>
                  <a:srgbClr val="202122"/>
                </a:solidFill>
                <a:effectLst/>
                <a:latin typeface="Arial" panose="020B0604020202020204" pitchFamily="34" charset="0"/>
              </a:rPr>
              <a:t> </a:t>
            </a:r>
            <a:r>
              <a:rPr lang="en-US" i="0" dirty="0">
                <a:solidFill>
                  <a:srgbClr val="202122"/>
                </a:solidFill>
                <a:effectLst/>
              </a:rPr>
              <a:t>European Health Insurance Card (EHIC) </a:t>
            </a:r>
            <a:r>
              <a:rPr lang="en-GB" i="0" dirty="0">
                <a:effectLst/>
              </a:rPr>
              <a:t>are entitled to use healthcare services. Access is primarily through the public healthcare system, with private options available.</a:t>
            </a:r>
          </a:p>
          <a:p>
            <a:pPr algn="l">
              <a:buFont typeface="Wingdings" panose="05000000000000000000" pitchFamily="2" charset="2"/>
              <a:buChar char="§"/>
            </a:pPr>
            <a:endParaRPr lang="en-GB" b="1" i="0" dirty="0">
              <a:effectLst/>
            </a:endParaRPr>
          </a:p>
          <a:p>
            <a:pPr algn="l">
              <a:buFont typeface="Wingdings" panose="05000000000000000000" pitchFamily="2" charset="2"/>
              <a:buChar char="§"/>
            </a:pPr>
            <a:endParaRPr lang="en-GB" b="1" i="0" dirty="0">
              <a:effectLst/>
            </a:endParaRPr>
          </a:p>
          <a:p>
            <a:pPr algn="l">
              <a:buFont typeface="Wingdings" panose="05000000000000000000" pitchFamily="2" charset="2"/>
              <a:buChar char="§"/>
            </a:pPr>
            <a:endParaRPr lang="en-GB" b="1" i="0" dirty="0">
              <a:effectLst/>
            </a:endParaRPr>
          </a:p>
          <a:p>
            <a:pPr algn="l">
              <a:buFont typeface="Wingdings" panose="05000000000000000000" pitchFamily="2" charset="2"/>
              <a:buChar char="§"/>
            </a:pPr>
            <a:endParaRPr lang="en-GB" b="1" i="0" dirty="0">
              <a:effectLst/>
            </a:endParaRPr>
          </a:p>
          <a:p>
            <a:pPr algn="l">
              <a:buFont typeface="Wingdings" panose="05000000000000000000" pitchFamily="2" charset="2"/>
              <a:buChar char="§"/>
            </a:pPr>
            <a:endParaRPr lang="en-GB" b="1" i="0" dirty="0">
              <a:effectLst/>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CB743A49-6A4F-CD6C-EA9C-90D7FD37DB2C}"/>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pic>
        <p:nvPicPr>
          <p:cNvPr id="3076" name="Picture 4" descr="Free Treatment Hospital photo and picture">
            <a:extLst>
              <a:ext uri="{FF2B5EF4-FFF2-40B4-BE49-F238E27FC236}">
                <a16:creationId xmlns:a16="http://schemas.microsoft.com/office/drawing/2014/main" id="{02FE695D-3C14-66A7-316B-FC330EE74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4968" y="2215304"/>
            <a:ext cx="4677111" cy="312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1610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the benefits of healthcare services for different people?</a:t>
            </a:r>
          </a:p>
        </p:txBody>
      </p:sp>
      <p:sp>
        <p:nvSpPr>
          <p:cNvPr id="158" name="Google Shape;158;p5"/>
          <p:cNvSpPr txBox="1">
            <a:spLocks noGrp="1"/>
          </p:cNvSpPr>
          <p:nvPr>
            <p:ph idx="1"/>
          </p:nvPr>
        </p:nvSpPr>
        <p:spPr>
          <a:xfrm>
            <a:off x="456582" y="1657286"/>
            <a:ext cx="7505347" cy="4865977"/>
          </a:xfrm>
          <a:prstGeom prst="rect">
            <a:avLst/>
          </a:prstGeom>
          <a:noFill/>
          <a:ln>
            <a:noFill/>
          </a:ln>
        </p:spPr>
        <p:txBody>
          <a:bodyPr spcFirstLastPara="1" wrap="square" lIns="91425" tIns="45700" rIns="91425" bIns="45700" anchor="t" anchorCtr="0">
            <a:noAutofit/>
          </a:bodyPr>
          <a:lstStyle/>
          <a:p>
            <a:pPr marL="431800" indent="-342900" fontAlgn="base"/>
            <a:r>
              <a:rPr lang="en-GB"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Citizens and permanent residents: Access to healthcare services through the public system, partially funded by government funds and social insurance contributions.</a:t>
            </a:r>
          </a:p>
          <a:p>
            <a:pPr marL="431800" indent="-342900" fontAlgn="base"/>
            <a:r>
              <a:rPr lang="en-GB"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Legal residents: Similar access to healthcare services as citizens, depending on their residency status and contributions to the social insurance system.</a:t>
            </a:r>
          </a:p>
          <a:p>
            <a:pPr marL="431800" indent="-342900" fontAlgn="base"/>
            <a:r>
              <a:rPr lang="en-GB"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EU citizens with an EHIC: Entitled to emergency healthcare services during their stay in Cyprus.</a:t>
            </a:r>
          </a:p>
          <a:p>
            <a:pPr marL="431800" indent="-342900" fontAlgn="base"/>
            <a:r>
              <a:rPr lang="en-GB"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Private healthcare options: Available for those who prefer or can afford private medical treatment, often through private health insurance or out-of-pocket payments.</a:t>
            </a:r>
            <a:endParaRPr lang="en-US" sz="23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3" name="Ορθογώνιο 7">
            <a:extLst>
              <a:ext uri="{FF2B5EF4-FFF2-40B4-BE49-F238E27FC236}">
                <a16:creationId xmlns:a16="http://schemas.microsoft.com/office/drawing/2014/main" id="{A0F1A1FF-BFC2-2CB3-67EB-75867A49BA66}"/>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pic>
        <p:nvPicPr>
          <p:cNvPr id="1026" name="Picture 2" descr="Old, People, Oma, Schwarz, Weiß">
            <a:extLst>
              <a:ext uri="{FF2B5EF4-FFF2-40B4-BE49-F238E27FC236}">
                <a16:creationId xmlns:a16="http://schemas.microsoft.com/office/drawing/2014/main" id="{62D0503C-7A82-E409-43EB-745FBFF1C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1929" y="2491095"/>
            <a:ext cx="4054330" cy="2701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0307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67F27-9C37-5013-EFD1-003296CC8500}"/>
              </a:ext>
            </a:extLst>
          </p:cNvPr>
          <p:cNvSpPr>
            <a:spLocks noGrp="1"/>
          </p:cNvSpPr>
          <p:nvPr>
            <p:ph type="title"/>
          </p:nvPr>
        </p:nvSpPr>
        <p:spPr/>
        <p:txBody>
          <a:bodyPr/>
          <a:lstStyle/>
          <a:p>
            <a:r>
              <a:rPr lang="en-GB" dirty="0">
                <a:solidFill>
                  <a:srgbClr val="002060"/>
                </a:solidFill>
              </a:rPr>
              <a:t> </a:t>
            </a:r>
            <a:r>
              <a:rPr lang="en-GB" sz="2800" b="1" dirty="0">
                <a:solidFill>
                  <a:srgbClr val="002060"/>
                </a:solidFill>
                <a:latin typeface="+mn-lt"/>
              </a:rPr>
              <a:t>Health care for migrants, refugees and asylum seekers in Cyprus</a:t>
            </a:r>
            <a:endParaRPr lang="LID4096" dirty="0"/>
          </a:p>
        </p:txBody>
      </p:sp>
      <p:sp>
        <p:nvSpPr>
          <p:cNvPr id="3" name="Content Placeholder 2">
            <a:extLst>
              <a:ext uri="{FF2B5EF4-FFF2-40B4-BE49-F238E27FC236}">
                <a16:creationId xmlns:a16="http://schemas.microsoft.com/office/drawing/2014/main" id="{CF8944C3-4AAD-EA77-68B7-B90AE0959425}"/>
              </a:ext>
            </a:extLst>
          </p:cNvPr>
          <p:cNvSpPr>
            <a:spLocks noGrp="1"/>
          </p:cNvSpPr>
          <p:nvPr>
            <p:ph idx="1"/>
          </p:nvPr>
        </p:nvSpPr>
        <p:spPr>
          <a:xfrm>
            <a:off x="557999" y="1799999"/>
            <a:ext cx="6441892" cy="4865977"/>
          </a:xfrm>
        </p:spPr>
        <p:txBody>
          <a:bodyPr>
            <a:normAutofit/>
          </a:bodyPr>
          <a:lstStyle/>
          <a:p>
            <a:r>
              <a:rPr lang="en-GB" sz="2000" dirty="0">
                <a:solidFill>
                  <a:srgbClr val="040C28"/>
                </a:solidFill>
              </a:rPr>
              <a:t>Asylum seekers, refugees and migrants without adequate resources are entitled to free medical care in public medical institutions, covering at a minimum emergency health care and essential treatment of illnesses and serious mental disorders </a:t>
            </a:r>
            <a:r>
              <a:rPr lang="en-GB" sz="2000" b="1" dirty="0">
                <a:solidFill>
                  <a:srgbClr val="040C28"/>
                </a:solidFill>
              </a:rPr>
              <a:t>(Article 9ΙΓ(1)(a) Refugee Law.)</a:t>
            </a:r>
          </a:p>
          <a:p>
            <a:r>
              <a:rPr lang="en-GB" sz="2000" dirty="0">
                <a:solidFill>
                  <a:srgbClr val="040C28"/>
                </a:solidFill>
              </a:rPr>
              <a:t>In November 2020, the Cypriot Ministry of Health granted free access to hospitals for all asylum seekers, regardless of whether they received MRC (</a:t>
            </a:r>
            <a:r>
              <a:rPr lang="de-DE" sz="2000" dirty="0">
                <a:solidFill>
                  <a:srgbClr val="040C28"/>
                </a:solidFill>
                <a:ea typeface="Calibri" panose="020F0502020204030204" pitchFamily="34" charset="0"/>
              </a:rPr>
              <a:t>M</a:t>
            </a:r>
            <a:r>
              <a:rPr lang="de-DE" sz="2000" dirty="0">
                <a:effectLst/>
                <a:ea typeface="Calibri" panose="020F0502020204030204" pitchFamily="34" charset="0"/>
              </a:rPr>
              <a:t>aterial </a:t>
            </a:r>
            <a:r>
              <a:rPr lang="de-DE" sz="2000" dirty="0">
                <a:ea typeface="Calibri" panose="020F0502020204030204" pitchFamily="34" charset="0"/>
              </a:rPr>
              <a:t>R</a:t>
            </a:r>
            <a:r>
              <a:rPr lang="de-DE" sz="2000" dirty="0">
                <a:effectLst/>
                <a:ea typeface="Calibri" panose="020F0502020204030204" pitchFamily="34" charset="0"/>
              </a:rPr>
              <a:t>eception </a:t>
            </a:r>
            <a:r>
              <a:rPr lang="de-DE" sz="2000" dirty="0" err="1">
                <a:ea typeface="Calibri" panose="020F0502020204030204" pitchFamily="34" charset="0"/>
              </a:rPr>
              <a:t>C</a:t>
            </a:r>
            <a:r>
              <a:rPr lang="de-DE" sz="2000" dirty="0" err="1">
                <a:effectLst/>
                <a:ea typeface="Calibri" panose="020F0502020204030204" pitchFamily="34" charset="0"/>
              </a:rPr>
              <a:t>onditions</a:t>
            </a:r>
            <a:r>
              <a:rPr lang="en-GB" sz="2000" dirty="0">
                <a:solidFill>
                  <a:srgbClr val="4D5156"/>
                </a:solidFill>
                <a:effectLst/>
                <a:ea typeface="Calibri" panose="020F0502020204030204" pitchFamily="34" charset="0"/>
              </a:rPr>
              <a:t>)</a:t>
            </a:r>
            <a:r>
              <a:rPr lang="en-GB" sz="2000" dirty="0">
                <a:solidFill>
                  <a:srgbClr val="040C28"/>
                </a:solidFill>
              </a:rPr>
              <a:t>, and since May 2022, asylum seekers during the first year after the application for asylum can access public health institutions just with their Confirmation Letter.</a:t>
            </a:r>
          </a:p>
          <a:p>
            <a:pPr marL="0" indent="0">
              <a:buNone/>
            </a:pPr>
            <a:r>
              <a:rPr lang="en-GB" sz="2000" dirty="0"/>
              <a:t/>
            </a:r>
            <a:br>
              <a:rPr lang="en-GB" sz="2000" dirty="0"/>
            </a:br>
            <a:endParaRPr lang="LID4096" sz="2000" dirty="0"/>
          </a:p>
        </p:txBody>
      </p:sp>
      <p:sp>
        <p:nvSpPr>
          <p:cNvPr id="6" name="Google Shape;160;p5">
            <a:extLst>
              <a:ext uri="{FF2B5EF4-FFF2-40B4-BE49-F238E27FC236}">
                <a16:creationId xmlns:a16="http://schemas.microsoft.com/office/drawing/2014/main" id="{8AF769A1-F6A2-089C-C760-80BF95F94476}"/>
              </a:ext>
            </a:extLst>
          </p:cNvPr>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4" name="Picture 2" descr="Familie, Straße, Frau, Kinder, Muslime">
            <a:extLst>
              <a:ext uri="{FF2B5EF4-FFF2-40B4-BE49-F238E27FC236}">
                <a16:creationId xmlns:a16="http://schemas.microsoft.com/office/drawing/2014/main" id="{AD34E673-8910-418E-CCCD-7943CD0873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199" y="1868021"/>
            <a:ext cx="4287331" cy="2840250"/>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7">
            <a:extLst>
              <a:ext uri="{FF2B5EF4-FFF2-40B4-BE49-F238E27FC236}">
                <a16:creationId xmlns:a16="http://schemas.microsoft.com/office/drawing/2014/main" id="{7270C491-D684-5818-D361-351F208BE8EF}"/>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8350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BFFBF94D-12B6-A033-2751-11EEAAE289B1}"/>
            </a:ext>
          </a:extLst>
        </p:cNvPr>
        <p:cNvGrpSpPr/>
        <p:nvPr/>
      </p:nvGrpSpPr>
      <p:grpSpPr>
        <a:xfrm>
          <a:off x="0" y="0"/>
          <a:ext cx="0" cy="0"/>
          <a:chOff x="0" y="0"/>
          <a:chExt cx="0" cy="0"/>
        </a:xfrm>
      </p:grpSpPr>
      <p:sp>
        <p:nvSpPr>
          <p:cNvPr id="161" name="Google Shape;161;p5">
            <a:extLst>
              <a:ext uri="{FF2B5EF4-FFF2-40B4-BE49-F238E27FC236}">
                <a16:creationId xmlns:a16="http://schemas.microsoft.com/office/drawing/2014/main" id="{CC3C29C4-68DD-3132-B888-05EAD83010F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How are health care services </a:t>
            </a:r>
            <a:r>
              <a:rPr lang="en-US" dirty="0" err="1"/>
              <a:t>organised</a:t>
            </a:r>
            <a:r>
              <a:rPr lang="en-US" dirty="0"/>
              <a:t> in France?</a:t>
            </a:r>
          </a:p>
        </p:txBody>
      </p:sp>
      <p:sp>
        <p:nvSpPr>
          <p:cNvPr id="4" name="Θέση κειμένου 3">
            <a:extLst>
              <a:ext uri="{FF2B5EF4-FFF2-40B4-BE49-F238E27FC236}">
                <a16:creationId xmlns:a16="http://schemas.microsoft.com/office/drawing/2014/main" id="{20B1EE7B-08D6-BB59-214B-0988555D34DB}"/>
              </a:ext>
            </a:extLst>
          </p:cNvPr>
          <p:cNvSpPr>
            <a:spLocks noGrp="1"/>
          </p:cNvSpPr>
          <p:nvPr>
            <p:ph type="body" idx="1"/>
          </p:nvPr>
        </p:nvSpPr>
        <p:spPr/>
        <p:txBody>
          <a:bodyPr/>
          <a:lstStyle/>
          <a:p>
            <a:endParaRPr lang="el-GR"/>
          </a:p>
        </p:txBody>
      </p:sp>
      <p:sp>
        <p:nvSpPr>
          <p:cNvPr id="5" name="Θέση περιεχομένου 4">
            <a:extLst>
              <a:ext uri="{FF2B5EF4-FFF2-40B4-BE49-F238E27FC236}">
                <a16:creationId xmlns:a16="http://schemas.microsoft.com/office/drawing/2014/main" id="{34F90BD4-2B70-5779-B3BE-16473694D85C}"/>
              </a:ext>
            </a:extLst>
          </p:cNvPr>
          <p:cNvSpPr>
            <a:spLocks noGrp="1"/>
          </p:cNvSpPr>
          <p:nvPr>
            <p:ph sz="half" idx="2"/>
          </p:nvPr>
        </p:nvSpPr>
        <p:spPr/>
        <p:txBody>
          <a:bodyPr/>
          <a:lstStyle/>
          <a:p>
            <a:endParaRPr lang="el-GR"/>
          </a:p>
        </p:txBody>
      </p:sp>
      <p:sp>
        <p:nvSpPr>
          <p:cNvPr id="162" name="Google Shape;162;p5">
            <a:extLst>
              <a:ext uri="{FF2B5EF4-FFF2-40B4-BE49-F238E27FC236}">
                <a16:creationId xmlns:a16="http://schemas.microsoft.com/office/drawing/2014/main" id="{A2494949-8393-F273-3916-A65627078F9F}"/>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a:extLst>
              <a:ext uri="{FF2B5EF4-FFF2-40B4-BE49-F238E27FC236}">
                <a16:creationId xmlns:a16="http://schemas.microsoft.com/office/drawing/2014/main" id="{912AA52D-D37D-09A7-E88C-FBFE28A81FD6}"/>
              </a:ext>
            </a:extLst>
          </p:cNvPr>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Google Shape;160;p5">
            <a:extLst>
              <a:ext uri="{FF2B5EF4-FFF2-40B4-BE49-F238E27FC236}">
                <a16:creationId xmlns:a16="http://schemas.microsoft.com/office/drawing/2014/main" id="{1853B460-030B-7DB2-64CA-A3CAA6B42137}"/>
              </a:ext>
            </a:extLst>
          </p:cNvPr>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6146" name="Picture 2" descr="Frankreich, Flagge, Karte">
            <a:extLst>
              <a:ext uri="{FF2B5EF4-FFF2-40B4-BE49-F238E27FC236}">
                <a16:creationId xmlns:a16="http://schemas.microsoft.com/office/drawing/2014/main" id="{2B928B30-E17E-0429-F76B-69B36C010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684" y="1742946"/>
            <a:ext cx="4516726" cy="4595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5157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3" name="Google Shape;83;p42"/>
          <p:cNvSpPr txBox="1">
            <a:spLocks noGrp="1"/>
          </p:cNvSpPr>
          <p:nvPr>
            <p:ph type="body" idx="1"/>
          </p:nvPr>
        </p:nvSpPr>
        <p:spPr>
          <a:xfrm>
            <a:off x="372606" y="1639614"/>
            <a:ext cx="7250022" cy="441475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0"/>
              </a:spcBef>
              <a:spcAft>
                <a:spcPts val="0"/>
              </a:spcAft>
              <a:buSzPct val="100000"/>
              <a:buNone/>
            </a:pPr>
            <a:r>
              <a:rPr lang="en-US" sz="8000" dirty="0"/>
              <a:t> The French healthcare system is based on multiple structures: </a:t>
            </a:r>
            <a:endParaRPr dirty="0"/>
          </a:p>
          <a:p>
            <a:pPr lvl="1" algn="l" rtl="0">
              <a:lnSpc>
                <a:spcPct val="100000"/>
              </a:lnSpc>
              <a:spcBef>
                <a:spcPts val="1200"/>
              </a:spcBef>
              <a:spcAft>
                <a:spcPts val="0"/>
              </a:spcAft>
              <a:buClr>
                <a:srgbClr val="C00000"/>
              </a:buClr>
              <a:buSzPct val="120000"/>
            </a:pPr>
            <a:r>
              <a:rPr lang="en-US" sz="8000" dirty="0"/>
              <a:t>sanitary  for hospital treatment</a:t>
            </a:r>
            <a:endParaRPr dirty="0"/>
          </a:p>
          <a:p>
            <a:pPr lvl="1" algn="l" rtl="0">
              <a:lnSpc>
                <a:spcPct val="100000"/>
              </a:lnSpc>
              <a:spcBef>
                <a:spcPts val="1200"/>
              </a:spcBef>
              <a:spcAft>
                <a:spcPts val="0"/>
              </a:spcAft>
              <a:buClr>
                <a:srgbClr val="C00000"/>
              </a:buClr>
              <a:buSzPct val="120000"/>
            </a:pPr>
            <a:r>
              <a:rPr lang="en-US" sz="8000" dirty="0"/>
              <a:t>ambulatory care for outpatient treatment</a:t>
            </a:r>
            <a:endParaRPr dirty="0">
              <a:solidFill>
                <a:srgbClr val="FF0000"/>
              </a:solidFill>
            </a:endParaRPr>
          </a:p>
          <a:p>
            <a:pPr lvl="1" algn="l" rtl="0">
              <a:lnSpc>
                <a:spcPct val="100000"/>
              </a:lnSpc>
              <a:spcBef>
                <a:spcPts val="1200"/>
              </a:spcBef>
              <a:spcAft>
                <a:spcPts val="0"/>
              </a:spcAft>
              <a:buClr>
                <a:srgbClr val="C00000"/>
              </a:buClr>
              <a:buSzPct val="120000"/>
            </a:pPr>
            <a:r>
              <a:rPr lang="en-US" sz="8000" dirty="0"/>
              <a:t>medico-social services for vulnerable groups (the elderly, disabled, etc.)</a:t>
            </a:r>
            <a:endParaRPr dirty="0"/>
          </a:p>
          <a:p>
            <a:pPr marL="0" lvl="0" indent="0" algn="l" rtl="0">
              <a:lnSpc>
                <a:spcPct val="100000"/>
              </a:lnSpc>
              <a:spcBef>
                <a:spcPts val="1200"/>
              </a:spcBef>
              <a:spcAft>
                <a:spcPts val="0"/>
              </a:spcAft>
              <a:buSzPct val="100000"/>
              <a:buNone/>
            </a:pPr>
            <a:endParaRPr sz="8000" dirty="0"/>
          </a:p>
          <a:p>
            <a:pPr marL="0" lvl="0" indent="0" algn="l" rtl="0">
              <a:lnSpc>
                <a:spcPct val="100000"/>
              </a:lnSpc>
              <a:spcBef>
                <a:spcPts val="1200"/>
              </a:spcBef>
              <a:spcAft>
                <a:spcPts val="0"/>
              </a:spcAft>
              <a:buSzPct val="100000"/>
              <a:buNone/>
            </a:pPr>
            <a:r>
              <a:rPr lang="en-US" sz="8000" dirty="0"/>
              <a:t>It is </a:t>
            </a:r>
            <a:r>
              <a:rPr lang="en-US" sz="8000" dirty="0" err="1"/>
              <a:t>organised</a:t>
            </a:r>
            <a:r>
              <a:rPr lang="en-US" sz="8000" dirty="0"/>
              <a:t> at the :</a:t>
            </a:r>
            <a:endParaRPr dirty="0"/>
          </a:p>
          <a:p>
            <a:pPr lvl="1">
              <a:spcBef>
                <a:spcPts val="1200"/>
              </a:spcBef>
              <a:spcAft>
                <a:spcPts val="0"/>
              </a:spcAft>
              <a:buClr>
                <a:srgbClr val="C00000"/>
              </a:buClr>
              <a:buSzPct val="100000"/>
            </a:pPr>
            <a:r>
              <a:rPr lang="en-US" sz="8000" dirty="0"/>
              <a:t>national level, by the government via the Minister of Health, who draws up national health policy (public health and </a:t>
            </a:r>
            <a:r>
              <a:rPr lang="en-US" sz="8000" dirty="0" err="1"/>
              <a:t>organisation</a:t>
            </a:r>
            <a:r>
              <a:rPr lang="en-US" sz="8000" dirty="0"/>
              <a:t> of health systems)</a:t>
            </a:r>
          </a:p>
          <a:p>
            <a:pPr lvl="1">
              <a:spcBef>
                <a:spcPts val="1200"/>
              </a:spcBef>
              <a:spcAft>
                <a:spcPts val="0"/>
              </a:spcAft>
              <a:buClr>
                <a:srgbClr val="C00000"/>
              </a:buClr>
              <a:buSzPct val="100000"/>
            </a:pPr>
            <a:r>
              <a:rPr lang="en-US" sz="8000" dirty="0"/>
              <a:t>regionally level by the Regional Health Agencies (ARS), which define and implement regional health policy</a:t>
            </a:r>
            <a:endParaRPr dirty="0"/>
          </a:p>
          <a:p>
            <a:pPr marL="228600" lvl="0" indent="-101600" algn="l" rtl="0">
              <a:lnSpc>
                <a:spcPct val="100000"/>
              </a:lnSpc>
              <a:spcBef>
                <a:spcPts val="1200"/>
              </a:spcBef>
              <a:spcAft>
                <a:spcPts val="0"/>
              </a:spcAft>
              <a:buSzPct val="100000"/>
              <a:buFont typeface="Calibri"/>
              <a:buNone/>
            </a:pPr>
            <a:endParaRPr sz="8000" dirty="0"/>
          </a:p>
        </p:txBody>
      </p:sp>
      <p:sp>
        <p:nvSpPr>
          <p:cNvPr id="84" name="Google Shape;84;p42"/>
          <p:cNvSpPr/>
          <p:nvPr/>
        </p:nvSpPr>
        <p:spPr>
          <a:xfrm>
            <a:off x="9407694" y="6054364"/>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hlinkClick r:id="rId3"/>
              </a:rPr>
              <a:t> | </a:t>
            </a:r>
            <a:r>
              <a:rPr lang="en-US" sz="1200" u="sng" dirty="0" err="1">
                <a:solidFill>
                  <a:schemeClr val="dk1"/>
                </a:solidFill>
                <a:latin typeface="Calibri"/>
                <a:ea typeface="Calibri"/>
                <a:cs typeface="Calibri"/>
                <a:sym typeface="Calibri"/>
                <a:hlinkClick r:id="rId3"/>
              </a:rPr>
              <a:t>Freepik</a:t>
            </a:r>
            <a:r>
              <a:rPr lang="en-US" sz="1200" u="sng" dirty="0">
                <a:solidFill>
                  <a:schemeClr val="dk1"/>
                </a:solidFill>
                <a:latin typeface="Calibri"/>
                <a:ea typeface="Calibri"/>
                <a:cs typeface="Calibri"/>
                <a:sym typeface="Calibri"/>
                <a:hlinkClick r:id="rId3"/>
              </a:rPr>
              <a:t> license</a:t>
            </a:r>
            <a:endParaRPr lang="en-US" sz="1200" dirty="0">
              <a:solidFill>
                <a:schemeClr val="dk1"/>
              </a:solidFill>
              <a:latin typeface="Calibri"/>
              <a:ea typeface="Calibri"/>
              <a:cs typeface="Calibri"/>
              <a:sym typeface="Calibri"/>
            </a:endParaRPr>
          </a:p>
        </p:txBody>
      </p:sp>
      <p:pic>
        <p:nvPicPr>
          <p:cNvPr id="85" name="Google Shape;85;p42"/>
          <p:cNvPicPr preferRelativeResize="0"/>
          <p:nvPr/>
        </p:nvPicPr>
        <p:blipFill>
          <a:blip r:embed="rId4">
            <a:alphaModFix/>
          </a:blip>
          <a:stretch>
            <a:fillRect/>
          </a:stretch>
        </p:blipFill>
        <p:spPr>
          <a:xfrm>
            <a:off x="7956086" y="1639614"/>
            <a:ext cx="4024673" cy="2682474"/>
          </a:xfrm>
          <a:prstGeom prst="rect">
            <a:avLst/>
          </a:prstGeom>
          <a:noFill/>
          <a:ln>
            <a:noFill/>
          </a:ln>
        </p:spPr>
      </p:pic>
      <p:sp>
        <p:nvSpPr>
          <p:cNvPr id="86" name="Google Shape;86;p42"/>
          <p:cNvSpPr txBox="1">
            <a:spLocks noGrp="1"/>
          </p:cNvSpPr>
          <p:nvPr>
            <p:ph type="title"/>
          </p:nvPr>
        </p:nvSpPr>
        <p:spPr>
          <a:xfrm>
            <a:off x="279625" y="713075"/>
            <a:ext cx="6300000" cy="72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a:t>Health services </a:t>
            </a:r>
            <a:r>
              <a:rPr lang="en-US" dirty="0" err="1"/>
              <a:t>organisation</a:t>
            </a:r>
            <a:r>
              <a:rPr lang="en-US" dirty="0"/>
              <a:t> in France  (1)</a:t>
            </a:r>
            <a:endParaRPr dirty="0"/>
          </a:p>
        </p:txBody>
      </p:sp>
      <p:sp>
        <p:nvSpPr>
          <p:cNvPr id="2" name="Ορθογώνιο 7">
            <a:extLst>
              <a:ext uri="{FF2B5EF4-FFF2-40B4-BE49-F238E27FC236}">
                <a16:creationId xmlns:a16="http://schemas.microsoft.com/office/drawing/2014/main" id="{D4FB3A31-B06E-3D8C-F798-9CCEE79797C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43"/>
          <p:cNvSpPr txBox="1">
            <a:spLocks noGrp="1"/>
          </p:cNvSpPr>
          <p:nvPr>
            <p:ph type="body" idx="1"/>
          </p:nvPr>
        </p:nvSpPr>
        <p:spPr>
          <a:xfrm>
            <a:off x="407400" y="1459809"/>
            <a:ext cx="7696076" cy="4786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ct val="100000"/>
              <a:buNone/>
            </a:pPr>
            <a:r>
              <a:rPr lang="en-US" sz="2400" dirty="0"/>
              <a:t>In France, there are : </a:t>
            </a:r>
            <a:endParaRPr sz="2400" dirty="0"/>
          </a:p>
          <a:p>
            <a:pPr lvl="0">
              <a:spcBef>
                <a:spcPts val="1200"/>
              </a:spcBef>
              <a:spcAft>
                <a:spcPts val="0"/>
              </a:spcAft>
              <a:buSzPct val="100000"/>
            </a:pPr>
            <a:r>
              <a:rPr lang="en-US" sz="2400" b="1" dirty="0"/>
              <a:t>Self-employed health professionals</a:t>
            </a:r>
            <a:r>
              <a:rPr lang="en-US" sz="2400" dirty="0"/>
              <a:t> working as general practitioners or specialists, nurses, physiotherapists, pharmacists, etc. Patients are free to choose their preferred doctor.</a:t>
            </a:r>
          </a:p>
          <a:p>
            <a:pPr lvl="0">
              <a:spcBef>
                <a:spcPts val="1200"/>
              </a:spcBef>
              <a:spcAft>
                <a:spcPts val="0"/>
              </a:spcAft>
              <a:buSzPct val="100000"/>
            </a:pPr>
            <a:r>
              <a:rPr lang="en-US" sz="2400" b="1" dirty="0"/>
              <a:t>Public and private hospitals</a:t>
            </a:r>
            <a:r>
              <a:rPr lang="en-US" sz="2400" dirty="0"/>
              <a:t> play an essential role in the French healthcare system. Public hospitals are state-funded and offer free or low-cost care, while private hospitals are financed by private insurance or private funds (private for-profit sector). Some private not-for-profit hospitals may participate in the public hospital service (PSPH) under contract with the State.</a:t>
            </a:r>
            <a:endParaRPr sz="2400" b="1" dirty="0">
              <a:solidFill>
                <a:srgbClr val="00B0F0"/>
              </a:solidFill>
            </a:endParaRPr>
          </a:p>
          <a:p>
            <a:pPr marL="0" lvl="0" indent="0" algn="l" rtl="0">
              <a:lnSpc>
                <a:spcPct val="100000"/>
              </a:lnSpc>
              <a:spcBef>
                <a:spcPts val="1200"/>
              </a:spcBef>
              <a:spcAft>
                <a:spcPts val="0"/>
              </a:spcAft>
              <a:buSzPct val="100000"/>
              <a:buNone/>
            </a:pPr>
            <a:r>
              <a:rPr lang="en-US" sz="2400" dirty="0"/>
              <a:t/>
            </a:r>
            <a:br>
              <a:rPr lang="en-US" sz="2400" dirty="0"/>
            </a:br>
            <a:endParaRPr sz="2400" dirty="0"/>
          </a:p>
        </p:txBody>
      </p:sp>
      <p:sp>
        <p:nvSpPr>
          <p:cNvPr id="93" name="Google Shape;93;p43"/>
          <p:cNvSpPr/>
          <p:nvPr/>
        </p:nvSpPr>
        <p:spPr>
          <a:xfrm>
            <a:off x="9475499" y="6321518"/>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hlinkClick r:id="rId3"/>
              </a:rPr>
              <a:t> | </a:t>
            </a:r>
            <a:r>
              <a:rPr lang="en-US" sz="1200" u="sng" dirty="0" err="1">
                <a:solidFill>
                  <a:schemeClr val="dk1"/>
                </a:solidFill>
                <a:latin typeface="Calibri"/>
                <a:ea typeface="Calibri"/>
                <a:cs typeface="Calibri"/>
                <a:sym typeface="Calibri"/>
                <a:hlinkClick r:id="rId3"/>
              </a:rPr>
              <a:t>Freepik</a:t>
            </a:r>
            <a:r>
              <a:rPr lang="en-US" sz="1200" u="sng" dirty="0">
                <a:solidFill>
                  <a:schemeClr val="dk1"/>
                </a:solidFill>
                <a:latin typeface="Calibri"/>
                <a:ea typeface="Calibri"/>
                <a:cs typeface="Calibri"/>
                <a:sym typeface="Calibri"/>
                <a:hlinkClick r:id="rId3"/>
              </a:rPr>
              <a:t> license</a:t>
            </a:r>
            <a:endParaRPr lang="en-US" sz="1200" dirty="0">
              <a:solidFill>
                <a:schemeClr val="dk1"/>
              </a:solidFill>
              <a:latin typeface="Calibri"/>
              <a:ea typeface="Calibri"/>
              <a:cs typeface="Calibri"/>
              <a:sym typeface="Calibri"/>
            </a:endParaRPr>
          </a:p>
        </p:txBody>
      </p:sp>
      <p:pic>
        <p:nvPicPr>
          <p:cNvPr id="94" name="Google Shape;94;p43"/>
          <p:cNvPicPr preferRelativeResize="0"/>
          <p:nvPr/>
        </p:nvPicPr>
        <p:blipFill>
          <a:blip r:embed="rId4">
            <a:alphaModFix/>
          </a:blip>
          <a:stretch>
            <a:fillRect/>
          </a:stretch>
        </p:blipFill>
        <p:spPr>
          <a:xfrm>
            <a:off x="8222093" y="2029147"/>
            <a:ext cx="3665106" cy="2657859"/>
          </a:xfrm>
          <a:prstGeom prst="rect">
            <a:avLst/>
          </a:prstGeom>
          <a:noFill/>
          <a:ln>
            <a:noFill/>
          </a:ln>
        </p:spPr>
      </p:pic>
      <p:sp>
        <p:nvSpPr>
          <p:cNvPr id="95" name="Google Shape;95;p43"/>
          <p:cNvSpPr txBox="1">
            <a:spLocks noGrp="1"/>
          </p:cNvSpPr>
          <p:nvPr>
            <p:ph type="title"/>
          </p:nvPr>
        </p:nvSpPr>
        <p:spPr>
          <a:xfrm>
            <a:off x="407400" y="685725"/>
            <a:ext cx="63000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a:t>Health services </a:t>
            </a:r>
            <a:r>
              <a:rPr lang="en-US" dirty="0" err="1"/>
              <a:t>organisation</a:t>
            </a:r>
            <a:r>
              <a:rPr lang="en-US" dirty="0"/>
              <a:t> in France  (2)</a:t>
            </a:r>
            <a:endParaRPr dirty="0"/>
          </a:p>
        </p:txBody>
      </p:sp>
      <p:sp>
        <p:nvSpPr>
          <p:cNvPr id="2" name="Ορθογώνιο 7">
            <a:extLst>
              <a:ext uri="{FF2B5EF4-FFF2-40B4-BE49-F238E27FC236}">
                <a16:creationId xmlns:a16="http://schemas.microsoft.com/office/drawing/2014/main" id="{814B8298-8EC9-AC0E-5F64-801AE5F8FDBE}"/>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43"/>
          <p:cNvSpPr txBox="1">
            <a:spLocks noGrp="1"/>
          </p:cNvSpPr>
          <p:nvPr>
            <p:ph type="body" idx="1"/>
          </p:nvPr>
        </p:nvSpPr>
        <p:spPr>
          <a:xfrm>
            <a:off x="407400" y="1459809"/>
            <a:ext cx="8169041" cy="4786200"/>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lnSpc>
                <a:spcPct val="100000"/>
              </a:lnSpc>
              <a:spcBef>
                <a:spcPts val="1200"/>
              </a:spcBef>
              <a:spcAft>
                <a:spcPts val="0"/>
              </a:spcAft>
              <a:buSzPct val="100000"/>
              <a:buNone/>
            </a:pPr>
            <a:r>
              <a:rPr lang="en-US" sz="8000" dirty="0"/>
              <a:t/>
            </a:r>
            <a:br>
              <a:rPr lang="en-US" sz="8000" dirty="0"/>
            </a:br>
            <a:r>
              <a:rPr lang="en-US" sz="7400" dirty="0"/>
              <a:t>Emergency medical assistance is </a:t>
            </a:r>
            <a:r>
              <a:rPr lang="en-US" sz="7400" dirty="0" err="1"/>
              <a:t>organised</a:t>
            </a:r>
            <a:r>
              <a:rPr lang="en-US" sz="7400" dirty="0"/>
              <a:t> jointly by the private and hospital sectors, and patients can go to </a:t>
            </a:r>
            <a:r>
              <a:rPr lang="en-US" sz="7400" b="1" dirty="0"/>
              <a:t>hospital emergency departments</a:t>
            </a:r>
            <a:r>
              <a:rPr lang="en-US" sz="7400" dirty="0">
                <a:solidFill>
                  <a:srgbClr val="0070C0"/>
                </a:solidFill>
              </a:rPr>
              <a:t>. </a:t>
            </a:r>
            <a:endParaRPr sz="7400" dirty="0">
              <a:solidFill>
                <a:srgbClr val="0070C0"/>
              </a:solidFill>
            </a:endParaRPr>
          </a:p>
          <a:p>
            <a:pPr marL="0" lvl="0" indent="0" algn="l" rtl="0">
              <a:lnSpc>
                <a:spcPct val="100000"/>
              </a:lnSpc>
              <a:spcBef>
                <a:spcPts val="1200"/>
              </a:spcBef>
              <a:spcAft>
                <a:spcPts val="0"/>
              </a:spcAft>
              <a:buSzPct val="100000"/>
              <a:buNone/>
            </a:pPr>
            <a:r>
              <a:rPr lang="en-US" sz="7400" dirty="0"/>
              <a:t>The French healthcare system is </a:t>
            </a:r>
            <a:r>
              <a:rPr lang="en-US" sz="7400" dirty="0" err="1"/>
              <a:t>recognised</a:t>
            </a:r>
            <a:r>
              <a:rPr lang="en-US" sz="7400" dirty="0"/>
              <a:t> for offering quality care to the entire population, thanks to easy access to</a:t>
            </a:r>
            <a:r>
              <a:rPr lang="en-US" sz="7400" b="1" dirty="0">
                <a:solidFill>
                  <a:srgbClr val="00B0F0"/>
                </a:solidFill>
              </a:rPr>
              <a:t> </a:t>
            </a:r>
            <a:r>
              <a:rPr lang="en-US" sz="7400" b="1" dirty="0"/>
              <a:t>primary and specialist care</a:t>
            </a:r>
            <a:r>
              <a:rPr lang="en-US" sz="7400" dirty="0"/>
              <a:t>.</a:t>
            </a:r>
            <a:endParaRPr sz="7400" dirty="0"/>
          </a:p>
          <a:p>
            <a:pPr marL="0" lvl="0" indent="0" algn="l" rtl="0">
              <a:lnSpc>
                <a:spcPct val="100000"/>
              </a:lnSpc>
              <a:spcBef>
                <a:spcPts val="1200"/>
              </a:spcBef>
              <a:spcAft>
                <a:spcPts val="0"/>
              </a:spcAft>
              <a:buSzPct val="100000"/>
              <a:buNone/>
            </a:pPr>
            <a:r>
              <a:rPr lang="en-US" sz="7400" dirty="0"/>
              <a:t>It also includes </a:t>
            </a:r>
            <a:r>
              <a:rPr lang="en-US" sz="7400" b="1" dirty="0"/>
              <a:t>prevention and health promotion measures</a:t>
            </a:r>
            <a:r>
              <a:rPr lang="en-US" sz="7400" dirty="0"/>
              <a:t>, such as vaccination, screening for certain diseases and raising awareness of health-promoting </a:t>
            </a:r>
            <a:r>
              <a:rPr lang="en-US" sz="7400" dirty="0" err="1"/>
              <a:t>behaviour</a:t>
            </a:r>
            <a:r>
              <a:rPr lang="en-US" sz="7400" dirty="0"/>
              <a:t>. These actions help to improve the health of the population and reduce the risk of disease.</a:t>
            </a:r>
            <a:br>
              <a:rPr lang="en-US" sz="7400" dirty="0"/>
            </a:br>
            <a:endParaRPr sz="7400" dirty="0"/>
          </a:p>
        </p:txBody>
      </p:sp>
      <p:sp>
        <p:nvSpPr>
          <p:cNvPr id="93" name="Google Shape;93;p43"/>
          <p:cNvSpPr/>
          <p:nvPr/>
        </p:nvSpPr>
        <p:spPr>
          <a:xfrm>
            <a:off x="9428478" y="6246009"/>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95" name="Google Shape;95;p43"/>
          <p:cNvSpPr txBox="1">
            <a:spLocks noGrp="1"/>
          </p:cNvSpPr>
          <p:nvPr>
            <p:ph type="title"/>
          </p:nvPr>
        </p:nvSpPr>
        <p:spPr>
          <a:xfrm>
            <a:off x="407400" y="685725"/>
            <a:ext cx="63000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a:t>Health services </a:t>
            </a:r>
            <a:r>
              <a:rPr lang="en-US" dirty="0" err="1"/>
              <a:t>organisation</a:t>
            </a:r>
            <a:r>
              <a:rPr lang="en-US" dirty="0"/>
              <a:t> in France  (3)</a:t>
            </a:r>
            <a:endParaRPr dirty="0"/>
          </a:p>
        </p:txBody>
      </p:sp>
      <p:pic>
        <p:nvPicPr>
          <p:cNvPr id="2050" name="Picture 2" descr="Thermometer, Medikamente, Tablets">
            <a:extLst>
              <a:ext uri="{FF2B5EF4-FFF2-40B4-BE49-F238E27FC236}">
                <a16:creationId xmlns:a16="http://schemas.microsoft.com/office/drawing/2014/main" id="{435C47FA-A365-88AA-C640-F2FF4DA265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771814" y="1969577"/>
            <a:ext cx="3146677" cy="209681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941E8C88-E0F7-7758-9D14-4001A80C0752}"/>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86617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44"/>
          <p:cNvSpPr txBox="1">
            <a:spLocks noGrp="1"/>
          </p:cNvSpPr>
          <p:nvPr>
            <p:ph type="body" idx="1"/>
          </p:nvPr>
        </p:nvSpPr>
        <p:spPr>
          <a:xfrm>
            <a:off x="471288" y="1663577"/>
            <a:ext cx="6922739" cy="4579568"/>
          </a:xfrm>
          <a:prstGeom prst="rect">
            <a:avLst/>
          </a:prstGeom>
          <a:noFill/>
          <a:ln>
            <a:noFill/>
          </a:ln>
        </p:spPr>
        <p:txBody>
          <a:bodyPr spcFirstLastPara="1" wrap="square" lIns="91425" tIns="45700" rIns="91425" bIns="45700" anchor="t" anchorCtr="0">
            <a:normAutofit fontScale="92500"/>
          </a:bodyPr>
          <a:lstStyle/>
          <a:p>
            <a:pPr marL="0" lvl="0" indent="0" rtl="0">
              <a:lnSpc>
                <a:spcPct val="100000"/>
              </a:lnSpc>
              <a:spcBef>
                <a:spcPts val="0"/>
              </a:spcBef>
              <a:spcAft>
                <a:spcPts val="0"/>
              </a:spcAft>
              <a:buSzPts val="2200"/>
              <a:buNone/>
            </a:pPr>
            <a:r>
              <a:rPr lang="en-US" dirty="0"/>
              <a:t>There is a </a:t>
            </a:r>
            <a:r>
              <a:rPr lang="en-US" b="1" dirty="0"/>
              <a:t>coordinated care pathway</a:t>
            </a:r>
            <a:r>
              <a:rPr lang="en-US" dirty="0"/>
              <a:t> that encourages patients to consult their GP first, who plays a central role in coordinating care and referring them to specialists if necessary. The aim of this system is to guarantee comprehensive care tailored to each patient, while also </a:t>
            </a:r>
            <a:r>
              <a:rPr lang="en-US" dirty="0" err="1"/>
              <a:t>rationalising</a:t>
            </a:r>
            <a:r>
              <a:rPr lang="en-US" dirty="0"/>
              <a:t> healthcare expenditure. </a:t>
            </a:r>
            <a:endParaRPr dirty="0"/>
          </a:p>
          <a:p>
            <a:pPr marL="0" lvl="0" indent="0" rtl="0">
              <a:lnSpc>
                <a:spcPct val="100000"/>
              </a:lnSpc>
              <a:spcBef>
                <a:spcPts val="1200"/>
              </a:spcBef>
              <a:spcAft>
                <a:spcPts val="0"/>
              </a:spcAft>
              <a:buSzPts val="2200"/>
              <a:buNone/>
            </a:pPr>
            <a:r>
              <a:rPr lang="en-US" dirty="0"/>
              <a:t>Apart from a few exceptions, the preferred doctor must be consulted as a matter of priority before visiting a specialist, otherwise the user will receive less reimbursement from the Assurance </a:t>
            </a:r>
            <a:r>
              <a:rPr lang="en-US" dirty="0" err="1"/>
              <a:t>Maladie</a:t>
            </a:r>
            <a:r>
              <a:rPr lang="en-US" dirty="0"/>
              <a:t>.</a:t>
            </a:r>
            <a:endParaRPr dirty="0"/>
          </a:p>
          <a:p>
            <a:pPr marL="0" lvl="0" indent="0" rtl="0">
              <a:lnSpc>
                <a:spcPct val="100000"/>
              </a:lnSpc>
              <a:spcBef>
                <a:spcPts val="1200"/>
              </a:spcBef>
              <a:spcAft>
                <a:spcPts val="0"/>
              </a:spcAft>
              <a:buSzPts val="2200"/>
              <a:buNone/>
            </a:pPr>
            <a:r>
              <a:rPr lang="en-US" dirty="0"/>
              <a:t>The French healthcare system is</a:t>
            </a:r>
            <a:r>
              <a:rPr lang="en-US" b="1" dirty="0">
                <a:solidFill>
                  <a:srgbClr val="00B0F0"/>
                </a:solidFill>
              </a:rPr>
              <a:t> </a:t>
            </a:r>
            <a:r>
              <a:rPr lang="en-US" b="1" dirty="0"/>
              <a:t>regularly evaluated and reformed</a:t>
            </a:r>
            <a:r>
              <a:rPr lang="en-US" b="1" dirty="0">
                <a:solidFill>
                  <a:srgbClr val="0070C0"/>
                </a:solidFill>
              </a:rPr>
              <a:t> </a:t>
            </a:r>
            <a:r>
              <a:rPr lang="en-US" dirty="0"/>
              <a:t>to ensure its sustainability and effectiveness. Healthcare professionals are</a:t>
            </a:r>
            <a:r>
              <a:rPr lang="en-US" b="1" dirty="0">
                <a:solidFill>
                  <a:srgbClr val="00B0F0"/>
                </a:solidFill>
              </a:rPr>
              <a:t> </a:t>
            </a:r>
            <a:r>
              <a:rPr lang="en-US" b="1" dirty="0"/>
              <a:t>subject to quality and safety standards</a:t>
            </a:r>
            <a:r>
              <a:rPr lang="en-US" dirty="0"/>
              <a:t>, ensuring a high level of care for patients.</a:t>
            </a:r>
            <a:endParaRPr dirty="0"/>
          </a:p>
        </p:txBody>
      </p:sp>
      <p:pic>
        <p:nvPicPr>
          <p:cNvPr id="102" name="Google Shape;102;p44"/>
          <p:cNvPicPr preferRelativeResize="0"/>
          <p:nvPr/>
        </p:nvPicPr>
        <p:blipFill>
          <a:blip r:embed="rId3">
            <a:alphaModFix/>
          </a:blip>
          <a:stretch>
            <a:fillRect/>
          </a:stretch>
        </p:blipFill>
        <p:spPr>
          <a:xfrm>
            <a:off x="8143651" y="1821196"/>
            <a:ext cx="3763174" cy="2272975"/>
          </a:xfrm>
          <a:prstGeom prst="rect">
            <a:avLst/>
          </a:prstGeom>
          <a:noFill/>
          <a:ln>
            <a:noFill/>
          </a:ln>
        </p:spPr>
      </p:pic>
      <p:sp>
        <p:nvSpPr>
          <p:cNvPr id="103" name="Google Shape;103;p44"/>
          <p:cNvSpPr/>
          <p:nvPr/>
        </p:nvSpPr>
        <p:spPr>
          <a:xfrm>
            <a:off x="9183153" y="6345167"/>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rPr>
              <a:t>Source</a:t>
            </a:r>
            <a:r>
              <a:rPr lang="en-US" sz="1200" dirty="0">
                <a:solidFill>
                  <a:schemeClr val="dk1"/>
                </a:solidFill>
                <a:latin typeface="Calibri"/>
                <a:ea typeface="Calibri"/>
                <a:cs typeface="Calibri"/>
                <a:sym typeface="Calibri"/>
                <a:hlinkClick r:id="rId4"/>
              </a:rPr>
              <a:t> | </a:t>
            </a:r>
            <a:r>
              <a:rPr lang="en-US" sz="1200" u="sng" dirty="0" err="1">
                <a:solidFill>
                  <a:schemeClr val="dk1"/>
                </a:solidFill>
                <a:latin typeface="Calibri"/>
                <a:ea typeface="Calibri"/>
                <a:cs typeface="Calibri"/>
                <a:sym typeface="Calibri"/>
                <a:hlinkClick r:id="rId4"/>
              </a:rPr>
              <a:t>Freepik</a:t>
            </a:r>
            <a:r>
              <a:rPr lang="en-US" sz="1200" u="sng" dirty="0">
                <a:solidFill>
                  <a:schemeClr val="dk1"/>
                </a:solidFill>
                <a:latin typeface="Calibri"/>
                <a:ea typeface="Calibri"/>
                <a:cs typeface="Calibri"/>
                <a:sym typeface="Calibri"/>
                <a:hlinkClick r:id="rId4"/>
              </a:rPr>
              <a:t> license</a:t>
            </a:r>
            <a:endParaRPr lang="en-US" sz="1200" dirty="0">
              <a:solidFill>
                <a:schemeClr val="dk1"/>
              </a:solidFill>
              <a:latin typeface="Calibri"/>
              <a:ea typeface="Calibri"/>
              <a:cs typeface="Calibri"/>
              <a:sym typeface="Calibri"/>
            </a:endParaRPr>
          </a:p>
        </p:txBody>
      </p:sp>
      <p:sp>
        <p:nvSpPr>
          <p:cNvPr id="104" name="Google Shape;104;p44"/>
          <p:cNvSpPr txBox="1">
            <a:spLocks noGrp="1"/>
          </p:cNvSpPr>
          <p:nvPr>
            <p:ph type="title"/>
          </p:nvPr>
        </p:nvSpPr>
        <p:spPr>
          <a:xfrm>
            <a:off x="558025" y="854975"/>
            <a:ext cx="63000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a:t>Health services </a:t>
            </a:r>
            <a:r>
              <a:rPr lang="en-US" dirty="0" err="1"/>
              <a:t>organisation</a:t>
            </a:r>
            <a:r>
              <a:rPr lang="en-US" dirty="0"/>
              <a:t> in France  (4)</a:t>
            </a:r>
            <a:endParaRPr dirty="0"/>
          </a:p>
        </p:txBody>
      </p:sp>
      <p:sp>
        <p:nvSpPr>
          <p:cNvPr id="2" name="Ορθογώνιο 7">
            <a:extLst>
              <a:ext uri="{FF2B5EF4-FFF2-40B4-BE49-F238E27FC236}">
                <a16:creationId xmlns:a16="http://schemas.microsoft.com/office/drawing/2014/main" id="{1382CCB7-27BE-5C22-199F-1DACC37A204F}"/>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dirty="0">
                <a:solidFill>
                  <a:srgbClr val="203864"/>
                </a:solidFill>
              </a:rPr>
              <a:t>Background information – challenges for migrants</a:t>
            </a:r>
            <a:endParaRPr dirty="0">
              <a:solidFill>
                <a:srgbClr val="203864"/>
              </a:solidFill>
            </a:endParaRPr>
          </a:p>
        </p:txBody>
      </p:sp>
      <p:sp>
        <p:nvSpPr>
          <p:cNvPr id="158" name="Google Shape;158;p5"/>
          <p:cNvSpPr txBox="1">
            <a:spLocks noGrp="1"/>
          </p:cNvSpPr>
          <p:nvPr>
            <p:ph idx="1"/>
          </p:nvPr>
        </p:nvSpPr>
        <p:spPr>
          <a:xfrm>
            <a:off x="557999" y="1799999"/>
            <a:ext cx="6313064" cy="4865977"/>
          </a:xfrm>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sz="2000" dirty="0">
                <a:solidFill>
                  <a:srgbClr val="000000"/>
                </a:solidFill>
                <a:latin typeface="Calibri" panose="020F0502020204030204" pitchFamily="34" charset="0"/>
              </a:rPr>
              <a:t>Migrants face many challenges in their healthcare needs: latent illnesses that may not have been adequately treated in their home country, the physical and psychological stress of flight, cultural and gender-specific differences in the communication of complaints and language problems are just some of them. </a:t>
            </a:r>
          </a:p>
          <a:p>
            <a:pPr marL="88900" indent="0" rtl="0" fontAlgn="base">
              <a:spcAft>
                <a:spcPts val="600"/>
              </a:spcAft>
              <a:buNone/>
            </a:pPr>
            <a:r>
              <a:rPr lang="en-US" sz="2000" dirty="0">
                <a:solidFill>
                  <a:srgbClr val="000000"/>
                </a:solidFill>
                <a:latin typeface="Calibri" panose="020F0502020204030204" pitchFamily="34" charset="0"/>
              </a:rPr>
              <a:t>Not all of these can be solved in the short term, but the healthcare systems of European countries offer a wide range of support in their healthcare services. </a:t>
            </a:r>
          </a:p>
          <a:p>
            <a:pPr marL="88900" indent="0" rtl="0" fontAlgn="base">
              <a:spcAft>
                <a:spcPts val="600"/>
              </a:spcAft>
              <a:buNone/>
            </a:pPr>
            <a:r>
              <a:rPr lang="en-US" sz="2000" dirty="0">
                <a:solidFill>
                  <a:srgbClr val="000000"/>
                </a:solidFill>
                <a:latin typeface="Calibri" panose="020F0502020204030204" pitchFamily="34" charset="0"/>
              </a:rPr>
              <a:t>This training is about how these can be </a:t>
            </a:r>
            <a:r>
              <a:rPr lang="en-US" sz="2000" dirty="0" err="1">
                <a:solidFill>
                  <a:srgbClr val="000000"/>
                </a:solidFill>
                <a:latin typeface="Calibri" panose="020F0502020204030204" pitchFamily="34" charset="0"/>
              </a:rPr>
              <a:t>utilised</a:t>
            </a:r>
            <a:r>
              <a:rPr lang="en-US" sz="2000" dirty="0">
                <a:solidFill>
                  <a:srgbClr val="000000"/>
                </a:solidFill>
                <a:latin typeface="Calibri" panose="020F0502020204030204" pitchFamily="34" charset="0"/>
              </a:rPr>
              <a:t> via digital applications.</a:t>
            </a:r>
            <a:endParaRPr lang="en-US" sz="2000" b="0" i="0" u="none" strike="noStrike" dirty="0">
              <a:solidFill>
                <a:srgbClr val="000000"/>
              </a:solidFill>
              <a:effectLst/>
              <a:latin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4" name="Grafik 3">
            <a:extLst>
              <a:ext uri="{FF2B5EF4-FFF2-40B4-BE49-F238E27FC236}">
                <a16:creationId xmlns:a16="http://schemas.microsoft.com/office/drawing/2014/main" id="{EF9147FB-02A7-E8DB-40C1-50DF8F5E514E}"/>
              </a:ext>
            </a:extLst>
          </p:cNvPr>
          <p:cNvPicPr>
            <a:picLocks noChangeAspect="1"/>
          </p:cNvPicPr>
          <p:nvPr/>
        </p:nvPicPr>
        <p:blipFill>
          <a:blip r:embed="rId5"/>
          <a:stretch>
            <a:fillRect/>
          </a:stretch>
        </p:blipFill>
        <p:spPr>
          <a:xfrm>
            <a:off x="7053654" y="1939403"/>
            <a:ext cx="4824837" cy="3219071"/>
          </a:xfrm>
          <a:prstGeom prst="rect">
            <a:avLst/>
          </a:prstGeom>
        </p:spPr>
      </p:pic>
      <p:sp>
        <p:nvSpPr>
          <p:cNvPr id="3" name="Ορθογώνιο 7">
            <a:extLst>
              <a:ext uri="{FF2B5EF4-FFF2-40B4-BE49-F238E27FC236}">
                <a16:creationId xmlns:a16="http://schemas.microsoft.com/office/drawing/2014/main" id="{5DA1E916-60D0-C2AA-984E-A706482EF176}"/>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Introduction</a:t>
            </a:r>
            <a:endParaRPr lang="en-US" dirty="0">
              <a:solidFill>
                <a:schemeClr val="bg1"/>
              </a:solidFill>
              <a:latin typeface="+mj-lt"/>
              <a:ea typeface="+mj-ea"/>
              <a:cs typeface="+mj-cs"/>
            </a:endParaRPr>
          </a:p>
        </p:txBody>
      </p:sp>
    </p:spTree>
    <p:extLst>
      <p:ext uri="{BB962C8B-B14F-4D97-AF65-F5344CB8AC3E}">
        <p14:creationId xmlns:p14="http://schemas.microsoft.com/office/powerpoint/2010/main" val="26726952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45"/>
          <p:cNvSpPr txBox="1">
            <a:spLocks noGrp="1"/>
          </p:cNvSpPr>
          <p:nvPr>
            <p:ph type="body" idx="1"/>
          </p:nvPr>
        </p:nvSpPr>
        <p:spPr>
          <a:xfrm>
            <a:off x="566100" y="2236796"/>
            <a:ext cx="6342525" cy="3935404"/>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SzPts val="2200"/>
              <a:buNone/>
            </a:pPr>
            <a:r>
              <a:rPr lang="en-US" sz="2000" b="1" dirty="0"/>
              <a:t>The French healthcare system is mainly funded</a:t>
            </a:r>
            <a:r>
              <a:rPr lang="en-US" sz="2000" dirty="0"/>
              <a:t> by the </a:t>
            </a:r>
            <a:r>
              <a:rPr lang="en-US" sz="2000" b="1" dirty="0"/>
              <a:t>Assurance </a:t>
            </a:r>
            <a:r>
              <a:rPr lang="en-US" sz="2000" b="1" dirty="0" err="1"/>
              <a:t>Maladie</a:t>
            </a:r>
            <a:r>
              <a:rPr lang="en-US" sz="2000" dirty="0"/>
              <a:t> system, which is financed by social security contributions paid by employers, employees and the self-employed. </a:t>
            </a:r>
            <a:endParaRPr sz="2000" dirty="0"/>
          </a:p>
          <a:p>
            <a:pPr marL="0" lvl="0" indent="0" rtl="0">
              <a:spcBef>
                <a:spcPts val="1200"/>
              </a:spcBef>
              <a:spcAft>
                <a:spcPts val="0"/>
              </a:spcAft>
              <a:buClr>
                <a:schemeClr val="dk1"/>
              </a:buClr>
              <a:buSzPts val="1100"/>
              <a:buFont typeface="Arial"/>
              <a:buNone/>
            </a:pPr>
            <a:r>
              <a:rPr lang="en-US" sz="2000" dirty="0"/>
              <a:t>The State also contributes through the taxes collected, in particular by the </a:t>
            </a:r>
            <a:r>
              <a:rPr lang="de-DE" sz="2000" kern="0" dirty="0">
                <a:effectLst/>
                <a:ea typeface="Calibri" panose="020F0502020204030204" pitchFamily="34" charset="0"/>
              </a:rPr>
              <a:t>URSSAF (</a:t>
            </a:r>
            <a:r>
              <a:rPr lang="de-DE" sz="2000" kern="0" dirty="0" err="1">
                <a:effectLst/>
                <a:ea typeface="Calibri" panose="020F0502020204030204" pitchFamily="34" charset="0"/>
              </a:rPr>
              <a:t>Unions</a:t>
            </a:r>
            <a:r>
              <a:rPr lang="de-DE" sz="2000" kern="0" dirty="0">
                <a:effectLst/>
                <a:ea typeface="Calibri" panose="020F0502020204030204" pitchFamily="34" charset="0"/>
              </a:rPr>
              <a:t> de </a:t>
            </a:r>
            <a:r>
              <a:rPr lang="de-DE" sz="2000" kern="0" dirty="0" err="1">
                <a:effectLst/>
                <a:ea typeface="Calibri" panose="020F0502020204030204" pitchFamily="34" charset="0"/>
              </a:rPr>
              <a:t>Recouvrement</a:t>
            </a:r>
            <a:r>
              <a:rPr lang="de-DE" sz="2000" kern="0" dirty="0">
                <a:effectLst/>
                <a:ea typeface="Calibri" panose="020F0502020204030204" pitchFamily="34" charset="0"/>
              </a:rPr>
              <a:t> des </a:t>
            </a:r>
            <a:r>
              <a:rPr lang="de-DE" sz="2000" kern="0" dirty="0" err="1">
                <a:effectLst/>
                <a:ea typeface="Calibri" panose="020F0502020204030204" pitchFamily="34" charset="0"/>
              </a:rPr>
              <a:t>cotisations</a:t>
            </a:r>
            <a:r>
              <a:rPr lang="de-DE" sz="2000" kern="0" dirty="0">
                <a:effectLst/>
                <a:ea typeface="Calibri" panose="020F0502020204030204" pitchFamily="34" charset="0"/>
              </a:rPr>
              <a:t> de </a:t>
            </a:r>
            <a:r>
              <a:rPr lang="de-DE" sz="2000" kern="0" dirty="0" err="1">
                <a:effectLst/>
                <a:ea typeface="Calibri" panose="020F0502020204030204" pitchFamily="34" charset="0"/>
              </a:rPr>
              <a:t>Sécurité</a:t>
            </a:r>
            <a:r>
              <a:rPr lang="de-DE" sz="2000" kern="0" dirty="0">
                <a:effectLst/>
                <a:ea typeface="Calibri" panose="020F0502020204030204" pitchFamily="34" charset="0"/>
              </a:rPr>
              <a:t> </a:t>
            </a:r>
            <a:r>
              <a:rPr lang="de-DE" sz="2000" kern="0" dirty="0" err="1">
                <a:effectLst/>
                <a:ea typeface="Calibri" panose="020F0502020204030204" pitchFamily="34" charset="0"/>
              </a:rPr>
              <a:t>Sociale</a:t>
            </a:r>
            <a:r>
              <a:rPr lang="de-DE" sz="2000" kern="0" dirty="0">
                <a:effectLst/>
                <a:ea typeface="Calibri" panose="020F0502020204030204" pitchFamily="34" charset="0"/>
              </a:rPr>
              <a:t> et </a:t>
            </a:r>
            <a:r>
              <a:rPr lang="de-DE" sz="2000" kern="0" dirty="0" err="1">
                <a:effectLst/>
                <a:ea typeface="Calibri" panose="020F0502020204030204" pitchFamily="34" charset="0"/>
              </a:rPr>
              <a:t>d'Allocations</a:t>
            </a:r>
            <a:r>
              <a:rPr lang="de-DE" sz="2000" kern="0" dirty="0">
                <a:effectLst/>
                <a:ea typeface="Calibri" panose="020F0502020204030204" pitchFamily="34" charset="0"/>
              </a:rPr>
              <a:t> Familiales /"</a:t>
            </a:r>
            <a:r>
              <a:rPr lang="de-DE" sz="2000" kern="0" dirty="0" err="1">
                <a:effectLst/>
                <a:ea typeface="Calibri" panose="020F0502020204030204" pitchFamily="34" charset="0"/>
              </a:rPr>
              <a:t>Social</a:t>
            </a:r>
            <a:r>
              <a:rPr lang="de-DE" sz="2000" kern="0" dirty="0">
                <a:effectLst/>
                <a:ea typeface="Calibri" panose="020F0502020204030204" pitchFamily="34" charset="0"/>
              </a:rPr>
              <a:t> Security and Family </a:t>
            </a:r>
            <a:r>
              <a:rPr lang="de-DE" sz="2000" kern="0" dirty="0" err="1">
                <a:effectLst/>
                <a:ea typeface="Calibri" panose="020F0502020204030204" pitchFamily="34" charset="0"/>
              </a:rPr>
              <a:t>Allowances</a:t>
            </a:r>
            <a:r>
              <a:rPr lang="de-DE" sz="2000" kern="0" dirty="0">
                <a:effectLst/>
                <a:ea typeface="Calibri" panose="020F0502020204030204" pitchFamily="34" charset="0"/>
              </a:rPr>
              <a:t> </a:t>
            </a:r>
            <a:r>
              <a:rPr lang="de-DE" sz="2000" kern="0" dirty="0" err="1">
                <a:effectLst/>
                <a:ea typeface="Calibri" panose="020F0502020204030204" pitchFamily="34" charset="0"/>
              </a:rPr>
              <a:t>Contribution</a:t>
            </a:r>
            <a:r>
              <a:rPr lang="de-DE" sz="2000" kern="0" dirty="0">
                <a:effectLst/>
                <a:ea typeface="Calibri" panose="020F0502020204030204" pitchFamily="34" charset="0"/>
              </a:rPr>
              <a:t> Collection Units“). </a:t>
            </a:r>
            <a:endParaRPr sz="2000" dirty="0"/>
          </a:p>
          <a:p>
            <a:pPr marL="0" lvl="0" indent="0" rtl="0">
              <a:spcBef>
                <a:spcPts val="1200"/>
              </a:spcBef>
              <a:spcAft>
                <a:spcPts val="0"/>
              </a:spcAft>
              <a:buSzPts val="1100"/>
              <a:buNone/>
            </a:pPr>
            <a:r>
              <a:rPr lang="en-US" sz="2000" dirty="0"/>
              <a:t>There are also supplementary health insurance schemes that cover some of the costs not covered by the national health insurance system.</a:t>
            </a:r>
            <a:endParaRPr sz="2000" dirty="0"/>
          </a:p>
        </p:txBody>
      </p:sp>
      <p:pic>
        <p:nvPicPr>
          <p:cNvPr id="111" name="Google Shape;111;p45"/>
          <p:cNvPicPr preferRelativeResize="0"/>
          <p:nvPr/>
        </p:nvPicPr>
        <p:blipFill>
          <a:blip r:embed="rId3">
            <a:alphaModFix/>
          </a:blip>
          <a:stretch>
            <a:fillRect/>
          </a:stretch>
        </p:blipFill>
        <p:spPr>
          <a:xfrm>
            <a:off x="8093542" y="2236796"/>
            <a:ext cx="3871852" cy="2584399"/>
          </a:xfrm>
          <a:prstGeom prst="rect">
            <a:avLst/>
          </a:prstGeom>
          <a:noFill/>
          <a:ln>
            <a:noFill/>
          </a:ln>
        </p:spPr>
      </p:pic>
      <p:sp>
        <p:nvSpPr>
          <p:cNvPr id="112" name="Google Shape;112;p45"/>
          <p:cNvSpPr/>
          <p:nvPr/>
        </p:nvSpPr>
        <p:spPr>
          <a:xfrm>
            <a:off x="9101873" y="6360933"/>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rPr>
              <a:t>Source</a:t>
            </a:r>
            <a:r>
              <a:rPr lang="en-US" sz="1200" dirty="0">
                <a:solidFill>
                  <a:schemeClr val="dk1"/>
                </a:solidFill>
                <a:latin typeface="Calibri"/>
                <a:ea typeface="Calibri"/>
                <a:cs typeface="Calibri"/>
                <a:sym typeface="Calibri"/>
                <a:hlinkClick r:id="rId4"/>
              </a:rPr>
              <a:t> | </a:t>
            </a:r>
            <a:r>
              <a:rPr lang="en-US" sz="1200" u="sng" dirty="0" err="1">
                <a:solidFill>
                  <a:schemeClr val="dk1"/>
                </a:solidFill>
                <a:latin typeface="Calibri"/>
                <a:ea typeface="Calibri"/>
                <a:cs typeface="Calibri"/>
                <a:sym typeface="Calibri"/>
                <a:hlinkClick r:id="rId4"/>
              </a:rPr>
              <a:t>Freepik</a:t>
            </a:r>
            <a:r>
              <a:rPr lang="en-US" sz="1200" u="sng" dirty="0">
                <a:solidFill>
                  <a:schemeClr val="dk1"/>
                </a:solidFill>
                <a:latin typeface="Calibri"/>
                <a:ea typeface="Calibri"/>
                <a:cs typeface="Calibri"/>
                <a:sym typeface="Calibri"/>
                <a:hlinkClick r:id="rId4"/>
              </a:rPr>
              <a:t> license</a:t>
            </a:r>
            <a:endParaRPr lang="en-US" sz="1200" dirty="0">
              <a:solidFill>
                <a:schemeClr val="dk1"/>
              </a:solidFill>
              <a:latin typeface="Calibri"/>
              <a:ea typeface="Calibri"/>
              <a:cs typeface="Calibri"/>
              <a:sym typeface="Calibri"/>
            </a:endParaRPr>
          </a:p>
        </p:txBody>
      </p:sp>
      <p:sp>
        <p:nvSpPr>
          <p:cNvPr id="113" name="Google Shape;113;p45"/>
          <p:cNvSpPr txBox="1">
            <a:spLocks noGrp="1"/>
          </p:cNvSpPr>
          <p:nvPr>
            <p:ph type="title"/>
          </p:nvPr>
        </p:nvSpPr>
        <p:spPr>
          <a:xfrm>
            <a:off x="566099" y="1505800"/>
            <a:ext cx="6157429"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a:t>Health services </a:t>
            </a:r>
            <a:r>
              <a:rPr lang="en-US" dirty="0" err="1"/>
              <a:t>organisation</a:t>
            </a:r>
            <a:r>
              <a:rPr lang="en-US" dirty="0"/>
              <a:t> in France  (5)</a:t>
            </a:r>
            <a:endParaRPr dirty="0"/>
          </a:p>
        </p:txBody>
      </p:sp>
      <p:sp>
        <p:nvSpPr>
          <p:cNvPr id="2" name="Ορθογώνιο 7">
            <a:extLst>
              <a:ext uri="{FF2B5EF4-FFF2-40B4-BE49-F238E27FC236}">
                <a16:creationId xmlns:a16="http://schemas.microsoft.com/office/drawing/2014/main" id="{966E90A7-F080-26C3-674C-1328F441D68E}"/>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6"/>
          <p:cNvSpPr txBox="1">
            <a:spLocks noGrp="1"/>
          </p:cNvSpPr>
          <p:nvPr>
            <p:ph type="title"/>
          </p:nvPr>
        </p:nvSpPr>
        <p:spPr>
          <a:xfrm>
            <a:off x="670034" y="1692850"/>
            <a:ext cx="4834066" cy="57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dirty="0">
                <a:solidFill>
                  <a:srgbClr val="002060"/>
                </a:solidFill>
              </a:rPr>
              <a:t>Who has the right to use them?</a:t>
            </a:r>
            <a:endParaRPr dirty="0">
              <a:solidFill>
                <a:srgbClr val="002060"/>
              </a:solidFill>
            </a:endParaRPr>
          </a:p>
        </p:txBody>
      </p:sp>
      <p:sp>
        <p:nvSpPr>
          <p:cNvPr id="119" name="Google Shape;119;p46"/>
          <p:cNvSpPr txBox="1">
            <a:spLocks noGrp="1"/>
          </p:cNvSpPr>
          <p:nvPr>
            <p:ph type="body" idx="1"/>
          </p:nvPr>
        </p:nvSpPr>
        <p:spPr>
          <a:xfrm>
            <a:off x="514975" y="2558525"/>
            <a:ext cx="7675211" cy="4049100"/>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0"/>
              </a:spcBef>
              <a:spcAft>
                <a:spcPts val="0"/>
              </a:spcAft>
              <a:buSzPts val="2000"/>
            </a:pPr>
            <a:r>
              <a:rPr lang="en-US" sz="2400" dirty="0"/>
              <a:t>The French healthcare system is based on the</a:t>
            </a:r>
            <a:r>
              <a:rPr lang="en-US" sz="2400" b="1" dirty="0"/>
              <a:t> principle of solidarity, aimed at ensuring access to healthcare for all citizens</a:t>
            </a:r>
            <a:r>
              <a:rPr lang="en-US" sz="2400" dirty="0"/>
              <a:t>, whatever their age, financial situation or state of health.</a:t>
            </a:r>
            <a:endParaRPr sz="2400" dirty="0"/>
          </a:p>
          <a:p>
            <a:pPr lvl="0" algn="l" rtl="0">
              <a:lnSpc>
                <a:spcPct val="100000"/>
              </a:lnSpc>
              <a:spcBef>
                <a:spcPts val="1200"/>
              </a:spcBef>
              <a:spcAft>
                <a:spcPts val="0"/>
              </a:spcAft>
              <a:buSzPts val="2000"/>
            </a:pPr>
            <a:r>
              <a:rPr lang="en-US" sz="2400" dirty="0"/>
              <a:t>In France, although illegal immigrants are excluded from the social security system and cannot benefit from health insurance, they can, subject to certain conditions, particularly residence, apply for State Medical Aid (AME) or be admitted to Health Care Access </a:t>
            </a:r>
            <a:r>
              <a:rPr lang="en-US" sz="2400" dirty="0" err="1"/>
              <a:t>Centres</a:t>
            </a:r>
            <a:r>
              <a:rPr lang="en-US" sz="2400" dirty="0"/>
              <a:t> (PASS).</a:t>
            </a:r>
            <a:endParaRPr sz="2400" dirty="0"/>
          </a:p>
        </p:txBody>
      </p:sp>
      <p:sp>
        <p:nvSpPr>
          <p:cNvPr id="120" name="Google Shape;120;p46"/>
          <p:cNvSpPr/>
          <p:nvPr/>
        </p:nvSpPr>
        <p:spPr>
          <a:xfrm>
            <a:off x="9598997" y="6330725"/>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hlinkClick r:id="rId3"/>
              </a:rPr>
              <a:t> | </a:t>
            </a:r>
            <a:r>
              <a:rPr lang="en-US" sz="1200" u="sng" dirty="0" err="1">
                <a:solidFill>
                  <a:schemeClr val="dk1"/>
                </a:solidFill>
                <a:latin typeface="Calibri"/>
                <a:ea typeface="Calibri"/>
                <a:cs typeface="Calibri"/>
                <a:sym typeface="Calibri"/>
                <a:hlinkClick r:id="rId3"/>
              </a:rPr>
              <a:t>Freepik</a:t>
            </a:r>
            <a:r>
              <a:rPr lang="en-US" sz="1200" u="sng" dirty="0">
                <a:solidFill>
                  <a:schemeClr val="dk1"/>
                </a:solidFill>
                <a:latin typeface="Calibri"/>
                <a:ea typeface="Calibri"/>
                <a:cs typeface="Calibri"/>
                <a:sym typeface="Calibri"/>
                <a:hlinkClick r:id="rId3"/>
              </a:rPr>
              <a:t> license</a:t>
            </a:r>
            <a:endParaRPr lang="en-US" sz="1200" dirty="0">
              <a:solidFill>
                <a:schemeClr val="dk1"/>
              </a:solidFill>
              <a:latin typeface="Calibri"/>
              <a:ea typeface="Calibri"/>
              <a:cs typeface="Calibri"/>
              <a:sym typeface="Calibri"/>
            </a:endParaRPr>
          </a:p>
        </p:txBody>
      </p:sp>
      <p:pic>
        <p:nvPicPr>
          <p:cNvPr id="121" name="Google Shape;121;p46"/>
          <p:cNvPicPr preferRelativeResize="0"/>
          <p:nvPr/>
        </p:nvPicPr>
        <p:blipFill>
          <a:blip r:embed="rId4">
            <a:alphaModFix/>
          </a:blip>
          <a:stretch>
            <a:fillRect/>
          </a:stretch>
        </p:blipFill>
        <p:spPr>
          <a:xfrm>
            <a:off x="8296296" y="2660630"/>
            <a:ext cx="3714401" cy="2337449"/>
          </a:xfrm>
          <a:prstGeom prst="rect">
            <a:avLst/>
          </a:prstGeom>
          <a:noFill/>
          <a:ln>
            <a:noFill/>
          </a:ln>
        </p:spPr>
      </p:pic>
      <p:sp>
        <p:nvSpPr>
          <p:cNvPr id="122" name="Google Shape;122;p46"/>
          <p:cNvSpPr txBox="1">
            <a:spLocks noGrp="1"/>
          </p:cNvSpPr>
          <p:nvPr>
            <p:ph type="title"/>
          </p:nvPr>
        </p:nvSpPr>
        <p:spPr>
          <a:xfrm>
            <a:off x="608650" y="1227225"/>
            <a:ext cx="6771096"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a:t>Health services </a:t>
            </a:r>
            <a:r>
              <a:rPr lang="en-US" dirty="0" err="1"/>
              <a:t>organisation</a:t>
            </a:r>
            <a:r>
              <a:rPr lang="en-US" dirty="0"/>
              <a:t> in France  (6)</a:t>
            </a:r>
            <a:endParaRPr dirty="0"/>
          </a:p>
        </p:txBody>
      </p:sp>
      <p:sp>
        <p:nvSpPr>
          <p:cNvPr id="2" name="Ορθογώνιο 7">
            <a:extLst>
              <a:ext uri="{FF2B5EF4-FFF2-40B4-BE49-F238E27FC236}">
                <a16:creationId xmlns:a16="http://schemas.microsoft.com/office/drawing/2014/main" id="{7F0E4665-0084-286F-E1D4-FC990F3C2BCF}"/>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46"/>
          <p:cNvSpPr txBox="1">
            <a:spLocks noGrp="1"/>
          </p:cNvSpPr>
          <p:nvPr>
            <p:ph type="body" idx="1"/>
          </p:nvPr>
        </p:nvSpPr>
        <p:spPr>
          <a:xfrm>
            <a:off x="608650" y="2025869"/>
            <a:ext cx="7714625" cy="4407147"/>
          </a:xfrm>
          <a:prstGeom prst="rect">
            <a:avLst/>
          </a:prstGeom>
          <a:noFill/>
          <a:ln>
            <a:noFill/>
          </a:ln>
        </p:spPr>
        <p:txBody>
          <a:bodyPr spcFirstLastPara="1" wrap="square" lIns="91425" tIns="45700" rIns="91425" bIns="45700" anchor="t" anchorCtr="0">
            <a:noAutofit/>
          </a:bodyPr>
          <a:lstStyle/>
          <a:p>
            <a:pPr>
              <a:spcBef>
                <a:spcPts val="1200"/>
              </a:spcBef>
              <a:spcAft>
                <a:spcPts val="0"/>
              </a:spcAft>
              <a:buSzPts val="2000"/>
            </a:pPr>
            <a:r>
              <a:rPr lang="en-US" sz="2400" dirty="0"/>
              <a:t>The fight against social exclusion and the care of foreign nationals and migrants is </a:t>
            </a:r>
            <a:r>
              <a:rPr lang="en-US" sz="2400" dirty="0" err="1"/>
              <a:t>organised</a:t>
            </a:r>
            <a:r>
              <a:rPr lang="en-US" sz="2400" dirty="0"/>
              <a:t> between health establishments, professionals, and institutions competent in the field, as well as associations working in the field of integration and the fight against exclusion and discrimination. </a:t>
            </a:r>
            <a:endParaRPr sz="2400" dirty="0"/>
          </a:p>
          <a:p>
            <a:pPr>
              <a:spcBef>
                <a:spcPts val="1200"/>
              </a:spcBef>
              <a:spcAft>
                <a:spcPts val="0"/>
              </a:spcAft>
              <a:buSzPts val="2000"/>
            </a:pPr>
            <a:r>
              <a:rPr lang="en-US" sz="2400" b="1" dirty="0"/>
              <a:t>The Assurance </a:t>
            </a:r>
            <a:r>
              <a:rPr lang="en-US" sz="2400" b="1" dirty="0" err="1"/>
              <a:t>Maladie</a:t>
            </a:r>
            <a:r>
              <a:rPr lang="en-US" sz="2400" b="1" dirty="0"/>
              <a:t> reimburses </a:t>
            </a:r>
            <a:r>
              <a:rPr lang="en-US" sz="2400" dirty="0"/>
              <a:t>a portion of medical expenses, drugs and paramedical care, which limits the financial burden on patients. Supplementary mutual insurance companies can also cover part of the remaining costs, offering more extensive health coverage.</a:t>
            </a:r>
            <a:endParaRPr sz="2400" dirty="0"/>
          </a:p>
        </p:txBody>
      </p:sp>
      <p:sp>
        <p:nvSpPr>
          <p:cNvPr id="120" name="Google Shape;120;p46"/>
          <p:cNvSpPr/>
          <p:nvPr/>
        </p:nvSpPr>
        <p:spPr>
          <a:xfrm>
            <a:off x="9780307" y="638458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22" name="Google Shape;122;p46"/>
          <p:cNvSpPr txBox="1">
            <a:spLocks noGrp="1"/>
          </p:cNvSpPr>
          <p:nvPr>
            <p:ph type="title"/>
          </p:nvPr>
        </p:nvSpPr>
        <p:spPr>
          <a:xfrm>
            <a:off x="608650" y="1227225"/>
            <a:ext cx="1059275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a:t>Health services </a:t>
            </a:r>
            <a:r>
              <a:rPr lang="en-US" dirty="0" err="1"/>
              <a:t>organisation</a:t>
            </a:r>
            <a:r>
              <a:rPr lang="en-US" dirty="0"/>
              <a:t> in France (7) - </a:t>
            </a:r>
            <a:r>
              <a:rPr lang="en-US" dirty="0">
                <a:solidFill>
                  <a:srgbClr val="002060"/>
                </a:solidFill>
              </a:rPr>
              <a:t>Who has the right to use them?</a:t>
            </a:r>
            <a:endParaRPr dirty="0"/>
          </a:p>
        </p:txBody>
      </p:sp>
      <p:pic>
        <p:nvPicPr>
          <p:cNvPr id="3074" name="Picture 2" descr="Stethoskop, Hören, Pflege, Checkup">
            <a:extLst>
              <a:ext uri="{FF2B5EF4-FFF2-40B4-BE49-F238E27FC236}">
                <a16:creationId xmlns:a16="http://schemas.microsoft.com/office/drawing/2014/main" id="{1B4C4AFE-9BF8-3762-68C4-15E16AA9FDE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23275" y="2371173"/>
            <a:ext cx="3449692" cy="211565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1B626FA2-D37D-1C03-FAD3-771F286DA455}"/>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93287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47"/>
          <p:cNvSpPr txBox="1">
            <a:spLocks noGrp="1"/>
          </p:cNvSpPr>
          <p:nvPr>
            <p:ph type="body" idx="1"/>
          </p:nvPr>
        </p:nvSpPr>
        <p:spPr>
          <a:xfrm>
            <a:off x="489950" y="1537138"/>
            <a:ext cx="7794830" cy="5060731"/>
          </a:xfrm>
          <a:prstGeom prst="rect">
            <a:avLst/>
          </a:prstGeom>
          <a:noFill/>
          <a:ln>
            <a:noFill/>
          </a:ln>
        </p:spPr>
        <p:txBody>
          <a:bodyPr spcFirstLastPara="1" wrap="square" lIns="91425" tIns="45700" rIns="91425" bIns="45700" anchor="t" anchorCtr="0">
            <a:noAutofit/>
          </a:bodyPr>
          <a:lstStyle/>
          <a:p>
            <a:pPr marL="355600" indent="-342900">
              <a:spcBef>
                <a:spcPts val="0"/>
              </a:spcBef>
              <a:spcAft>
                <a:spcPts val="0"/>
              </a:spcAft>
              <a:buSzPts val="2000"/>
            </a:pPr>
            <a:r>
              <a:rPr lang="en-US" sz="2000" dirty="0"/>
              <a:t>There are a number of different preventive-health measures that</a:t>
            </a:r>
            <a:r>
              <a:rPr lang="en-US" sz="2000" b="1" dirty="0">
                <a:solidFill>
                  <a:srgbClr val="00B0F0"/>
                </a:solidFill>
              </a:rPr>
              <a:t> </a:t>
            </a:r>
            <a:r>
              <a:rPr lang="en-US" sz="2000" b="1" dirty="0"/>
              <a:t>address environmental and </a:t>
            </a:r>
            <a:r>
              <a:rPr lang="en-US" sz="2000" b="1" dirty="0" err="1"/>
              <a:t>behavioural</a:t>
            </a:r>
            <a:r>
              <a:rPr lang="en-US" sz="2000" b="1" dirty="0"/>
              <a:t> determinants of health, covering the different stages of life</a:t>
            </a:r>
            <a:r>
              <a:rPr lang="en-US" sz="2000" dirty="0"/>
              <a:t> with their own specific features, from pre-conception to preserving the independence of the elderly. </a:t>
            </a:r>
            <a:endParaRPr sz="2000" dirty="0"/>
          </a:p>
          <a:p>
            <a:pPr marL="355600" indent="-342900">
              <a:spcBef>
                <a:spcPts val="1200"/>
              </a:spcBef>
              <a:spcAft>
                <a:spcPts val="0"/>
              </a:spcAft>
              <a:buSzPts val="2000"/>
            </a:pPr>
            <a:r>
              <a:rPr lang="en-US" sz="2000" dirty="0"/>
              <a:t>The "National Public Health Plan" is an interministerial project aimed at improving the health of the population and is part of the National Health Strategy. A number of priority themes have been identified, and initiatives are rolled out on an annual basis: health through diet, information campaigns on alcohol, tobacco, vaccination, cancer screening, obesity, physical activity, and sport, etc.</a:t>
            </a:r>
            <a:endParaRPr sz="2000" dirty="0"/>
          </a:p>
          <a:p>
            <a:pPr marL="355600" indent="-342900">
              <a:spcBef>
                <a:spcPts val="1200"/>
              </a:spcBef>
              <a:spcAft>
                <a:spcPts val="0"/>
              </a:spcAft>
              <a:buSzPts val="2000"/>
            </a:pPr>
            <a:r>
              <a:rPr lang="en-US" sz="2000" dirty="0"/>
              <a:t>The actions carried out are aimed at target audiences, are free of charge and are offered by various </a:t>
            </a:r>
            <a:r>
              <a:rPr lang="en-US" sz="2000" dirty="0" err="1"/>
              <a:t>organisations</a:t>
            </a:r>
            <a:r>
              <a:rPr lang="en-US" sz="2000" dirty="0"/>
              <a:t> (Assurance </a:t>
            </a:r>
            <a:r>
              <a:rPr lang="en-US" sz="2000" dirty="0" err="1"/>
              <a:t>Maladie</a:t>
            </a:r>
            <a:r>
              <a:rPr lang="en-US" sz="2000" dirty="0"/>
              <a:t>, </a:t>
            </a:r>
            <a:r>
              <a:rPr lang="en-US" sz="2000" dirty="0" err="1"/>
              <a:t>Caisses</a:t>
            </a:r>
            <a:r>
              <a:rPr lang="en-US" sz="2000" dirty="0"/>
              <a:t> </a:t>
            </a:r>
            <a:r>
              <a:rPr lang="en-US" sz="2000" dirty="0" err="1"/>
              <a:t>complémentaires</a:t>
            </a:r>
            <a:r>
              <a:rPr lang="en-US" sz="2000" dirty="0"/>
              <a:t> de </a:t>
            </a:r>
            <a:r>
              <a:rPr lang="en-US" sz="2000" dirty="0" err="1"/>
              <a:t>Santé</a:t>
            </a:r>
            <a:r>
              <a:rPr lang="en-US" sz="2000" dirty="0"/>
              <a:t>, </a:t>
            </a:r>
            <a:r>
              <a:rPr lang="en-US" sz="2000" dirty="0" err="1"/>
              <a:t>Mairies</a:t>
            </a:r>
            <a:r>
              <a:rPr lang="en-US" sz="2000" dirty="0"/>
              <a:t>, associations, </a:t>
            </a:r>
            <a:r>
              <a:rPr lang="en-US" sz="2000" dirty="0" err="1"/>
              <a:t>Centres</a:t>
            </a:r>
            <a:r>
              <a:rPr lang="en-US" sz="2000" dirty="0"/>
              <a:t> </a:t>
            </a:r>
            <a:r>
              <a:rPr lang="en-US" sz="2000" dirty="0" err="1"/>
              <a:t>Sociaux</a:t>
            </a:r>
            <a:r>
              <a:rPr lang="en-US" sz="2000" dirty="0"/>
              <a:t> </a:t>
            </a:r>
            <a:r>
              <a:rPr lang="en-US" sz="2000" dirty="0" err="1"/>
              <a:t>Culturels</a:t>
            </a:r>
            <a:r>
              <a:rPr lang="en-US" sz="2000" dirty="0"/>
              <a:t>, etc.).</a:t>
            </a:r>
            <a:endParaRPr sz="2000" dirty="0"/>
          </a:p>
          <a:p>
            <a:pPr marL="482600" indent="-342900">
              <a:spcBef>
                <a:spcPts val="1200"/>
              </a:spcBef>
              <a:spcAft>
                <a:spcPts val="0"/>
              </a:spcAft>
              <a:buSzPts val="2200"/>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a:p>
            <a:pPr marL="228600" lvl="0" indent="-88900" algn="l" rtl="0">
              <a:lnSpc>
                <a:spcPct val="100000"/>
              </a:lnSpc>
              <a:spcBef>
                <a:spcPts val="1200"/>
              </a:spcBef>
              <a:spcAft>
                <a:spcPts val="0"/>
              </a:spcAft>
              <a:buSzPts val="2200"/>
              <a:buNone/>
            </a:pPr>
            <a:endParaRPr sz="2000" dirty="0"/>
          </a:p>
        </p:txBody>
      </p:sp>
      <p:pic>
        <p:nvPicPr>
          <p:cNvPr id="129" name="Google Shape;129;p47"/>
          <p:cNvPicPr preferRelativeResize="0"/>
          <p:nvPr/>
        </p:nvPicPr>
        <p:blipFill>
          <a:blip r:embed="rId3">
            <a:alphaModFix/>
          </a:blip>
          <a:stretch>
            <a:fillRect/>
          </a:stretch>
        </p:blipFill>
        <p:spPr>
          <a:xfrm>
            <a:off x="8431842" y="1749475"/>
            <a:ext cx="3758899" cy="2505324"/>
          </a:xfrm>
          <a:prstGeom prst="rect">
            <a:avLst/>
          </a:prstGeom>
          <a:noFill/>
          <a:ln>
            <a:noFill/>
          </a:ln>
        </p:spPr>
      </p:pic>
      <p:sp>
        <p:nvSpPr>
          <p:cNvPr id="130" name="Google Shape;130;p47"/>
          <p:cNvSpPr txBox="1">
            <a:spLocks noGrp="1"/>
          </p:cNvSpPr>
          <p:nvPr>
            <p:ph type="title"/>
          </p:nvPr>
        </p:nvSpPr>
        <p:spPr>
          <a:xfrm>
            <a:off x="565899" y="733097"/>
            <a:ext cx="11124231" cy="67791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dirty="0"/>
              <a:t>Health services </a:t>
            </a:r>
            <a:r>
              <a:rPr lang="en-US" dirty="0" err="1"/>
              <a:t>organisation</a:t>
            </a:r>
            <a:r>
              <a:rPr lang="en-US" dirty="0"/>
              <a:t> in France - </a:t>
            </a:r>
            <a:r>
              <a:rPr lang="en-US" dirty="0">
                <a:solidFill>
                  <a:srgbClr val="000000"/>
                </a:solidFill>
              </a:rPr>
              <a:t>benefits for different groups of people</a:t>
            </a:r>
            <a:endParaRPr dirty="0"/>
          </a:p>
        </p:txBody>
      </p:sp>
      <p:sp>
        <p:nvSpPr>
          <p:cNvPr id="131" name="Google Shape;131;p47"/>
          <p:cNvSpPr/>
          <p:nvPr/>
        </p:nvSpPr>
        <p:spPr>
          <a:xfrm>
            <a:off x="9780307" y="638458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rPr>
              <a:t>Source</a:t>
            </a:r>
            <a:r>
              <a:rPr lang="en-US" sz="1200" dirty="0">
                <a:solidFill>
                  <a:schemeClr val="dk1"/>
                </a:solidFill>
                <a:latin typeface="Calibri"/>
                <a:ea typeface="Calibri"/>
                <a:cs typeface="Calibri"/>
                <a:sym typeface="Calibri"/>
                <a:hlinkClick r:id="rId4"/>
              </a:rPr>
              <a:t> | </a:t>
            </a:r>
            <a:r>
              <a:rPr lang="en-US" sz="1200" u="sng" dirty="0" err="1">
                <a:solidFill>
                  <a:schemeClr val="dk1"/>
                </a:solidFill>
                <a:latin typeface="Calibri"/>
                <a:ea typeface="Calibri"/>
                <a:cs typeface="Calibri"/>
                <a:sym typeface="Calibri"/>
                <a:hlinkClick r:id="rId4"/>
              </a:rPr>
              <a:t>Freepik</a:t>
            </a:r>
            <a:r>
              <a:rPr lang="en-US" sz="1200" u="sng" dirty="0">
                <a:solidFill>
                  <a:schemeClr val="dk1"/>
                </a:solidFill>
                <a:latin typeface="Calibri"/>
                <a:ea typeface="Calibri"/>
                <a:cs typeface="Calibri"/>
                <a:sym typeface="Calibri"/>
                <a:hlinkClick r:id="rId4"/>
              </a:rPr>
              <a:t> license</a:t>
            </a:r>
            <a:endParaRPr lang="en-US" sz="1200" dirty="0">
              <a:solidFill>
                <a:schemeClr val="dk1"/>
              </a:solidFill>
              <a:latin typeface="Calibri"/>
              <a:ea typeface="Calibri"/>
              <a:cs typeface="Calibri"/>
              <a:sym typeface="Calibri"/>
            </a:endParaRPr>
          </a:p>
        </p:txBody>
      </p:sp>
      <p:sp>
        <p:nvSpPr>
          <p:cNvPr id="2" name="Ορθογώνιο 7">
            <a:extLst>
              <a:ext uri="{FF2B5EF4-FFF2-40B4-BE49-F238E27FC236}">
                <a16:creationId xmlns:a16="http://schemas.microsoft.com/office/drawing/2014/main" id="{8BA6D648-8A9E-2BED-B286-31E5DC9BAB1A}"/>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1813261" y="1036650"/>
            <a:ext cx="9487678" cy="605096"/>
          </a:xfrm>
          <a:prstGeom prst="rect">
            <a:avLst/>
          </a:prstGeom>
          <a:noFill/>
          <a:ln>
            <a:noFill/>
          </a:ln>
        </p:spPr>
        <p:txBody>
          <a:bodyPr spcFirstLastPara="1" wrap="square" lIns="91425" tIns="45700" rIns="91425" bIns="45700" anchor="ctr" anchorCtr="0">
            <a:noAutofit/>
          </a:bodyPr>
          <a:lstStyle/>
          <a:p>
            <a:pPr>
              <a:spcAft>
                <a:spcPts val="600"/>
              </a:spcAft>
            </a:pPr>
            <a:r>
              <a:rPr lang="en-US" sz="2400" i="1" dirty="0">
                <a:solidFill>
                  <a:srgbClr val="4A4CF5"/>
                </a:solidFill>
              </a:rPr>
              <a:t>Activity: </a:t>
            </a:r>
            <a:r>
              <a:rPr lang="en-US" sz="2400" dirty="0">
                <a:solidFill>
                  <a:srgbClr val="4A4CF5"/>
                </a:solidFill>
              </a:rPr>
              <a:t>Awareness of different types of healthcare services</a:t>
            </a:r>
          </a:p>
        </p:txBody>
      </p:sp>
      <p:sp>
        <p:nvSpPr>
          <p:cNvPr id="158" name="Google Shape;158;p5"/>
          <p:cNvSpPr txBox="1">
            <a:spLocks noGrp="1"/>
          </p:cNvSpPr>
          <p:nvPr>
            <p:ph idx="1"/>
          </p:nvPr>
        </p:nvSpPr>
        <p:spPr>
          <a:xfrm>
            <a:off x="557999" y="2370460"/>
            <a:ext cx="5852132" cy="4295516"/>
          </a:xfrm>
          <a:prstGeom prst="rect">
            <a:avLst/>
          </a:prstGeom>
          <a:noFill/>
          <a:ln>
            <a:noFill/>
          </a:ln>
        </p:spPr>
        <p:txBody>
          <a:bodyPr spcFirstLastPara="1" wrap="square" lIns="91425" tIns="45700" rIns="91425" bIns="45700" anchor="t" anchorCtr="0">
            <a:noAutofit/>
          </a:bodyPr>
          <a:lstStyle/>
          <a:p>
            <a:pPr fontAlgn="base">
              <a:spcAft>
                <a:spcPts val="600"/>
              </a:spcAft>
              <a:buFont typeface="Wingdings" panose="05000000000000000000" pitchFamily="2" charset="2"/>
              <a:buChar char="§"/>
            </a:pPr>
            <a:r>
              <a:rPr lang="en-US" sz="2000" b="0" i="0" u="none" strike="noStrike" dirty="0">
                <a:solidFill>
                  <a:srgbClr val="000000"/>
                </a:solidFill>
                <a:effectLst/>
                <a:latin typeface="Calibri" panose="020F0502020204030204" pitchFamily="34" charset="0"/>
              </a:rPr>
              <a:t>The learners are asked if they are aware of different types of healthcare services and if they belong to a certain groups</a:t>
            </a:r>
          </a:p>
          <a:p>
            <a:pPr fontAlgn="base">
              <a:spcAft>
                <a:spcPts val="600"/>
              </a:spcAft>
              <a:buFont typeface="Wingdings" panose="05000000000000000000" pitchFamily="2" charset="2"/>
              <a:buChar char="§"/>
            </a:pPr>
            <a:r>
              <a:rPr lang="en-US" sz="2000" b="0" i="0" u="none" strike="noStrike" dirty="0">
                <a:solidFill>
                  <a:srgbClr val="000000"/>
                </a:solidFill>
                <a:effectLst/>
                <a:latin typeface="Calibri" panose="020F0502020204030204" pitchFamily="34" charset="0"/>
              </a:rPr>
              <a:t>They should also tell why they trust them and where they see a personal benefit.</a:t>
            </a:r>
          </a:p>
          <a:p>
            <a:pPr fontAlgn="base">
              <a:spcAft>
                <a:spcPts val="600"/>
              </a:spcAft>
              <a:buFont typeface="Wingdings" panose="05000000000000000000" pitchFamily="2" charset="2"/>
              <a:buChar char="§"/>
            </a:pPr>
            <a:r>
              <a:rPr lang="en-US" sz="2000" dirty="0">
                <a:solidFill>
                  <a:srgbClr val="000000"/>
                </a:solidFill>
                <a:latin typeface="Calibri" panose="020F0502020204030204" pitchFamily="34" charset="0"/>
              </a:rPr>
              <a:t>They should find out if the service is provided by a public or a private provider and reflect what kind of interests are behind it.</a:t>
            </a:r>
            <a:endParaRPr lang="en-US" sz="2000" b="0" i="0" u="none" strike="noStrike" dirty="0">
              <a:solidFill>
                <a:srgbClr val="000000"/>
              </a:solidFill>
              <a:effectLst/>
              <a:latin typeface="Calibri" panose="020F0502020204030204" pitchFamily="34" charset="0"/>
            </a:endParaRPr>
          </a:p>
          <a:p>
            <a:pPr rtl="0" fontAlgn="base">
              <a:spcAft>
                <a:spcPts val="600"/>
              </a:spcAft>
              <a:buFont typeface="Arial" panose="020B0604020202020204" pitchFamily="34" charset="0"/>
              <a:buChar char="•"/>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4338" name="Picture 2" descr="Kostenlos Kostenloses Stock Foto zu beschwerden, chiropraktiker, geduldig Stock-Foto">
            <a:extLst>
              <a:ext uri="{FF2B5EF4-FFF2-40B4-BE49-F238E27FC236}">
                <a16:creationId xmlns:a16="http://schemas.microsoft.com/office/drawing/2014/main" id="{9BFAF42C-12EE-2642-E093-C5C340E681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0811" y="1986454"/>
            <a:ext cx="5055394" cy="3370263"/>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FB414461-63DA-9C91-4AA1-6199CFBAD8A0}"/>
              </a:ext>
            </a:extLst>
          </p:cNvPr>
          <p:cNvSpPr/>
          <p:nvPr/>
        </p:nvSpPr>
        <p:spPr>
          <a:xfrm>
            <a:off x="8499566" y="-3933"/>
            <a:ext cx="369117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11.1.2 What are healthcare services?</a:t>
            </a:r>
            <a:endParaRPr lang="en-US" dirty="0">
              <a:solidFill>
                <a:schemeClr val="bg1"/>
              </a:solidFill>
              <a:effectLst>
                <a:outerShdw blurRad="38100" dist="38100" dir="2700000" algn="tl">
                  <a:srgbClr val="000000">
                    <a:alpha val="43137"/>
                  </a:srgbClr>
                </a:outerShdw>
              </a:effectLst>
            </a:endParaRPr>
          </a:p>
        </p:txBody>
      </p:sp>
      <p:pic>
        <p:nvPicPr>
          <p:cNvPr id="5"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447DB8D3-2B50-5CEB-D748-05E0EFFCEF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0" y="394636"/>
            <a:ext cx="1915518" cy="19155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9A4762F-4E70-DB2F-5F82-FE913798926B}"/>
              </a:ext>
            </a:extLst>
          </p:cNvPr>
          <p:cNvSpPr txBox="1"/>
          <p:nvPr/>
        </p:nvSpPr>
        <p:spPr>
          <a:xfrm>
            <a:off x="526418" y="6473845"/>
            <a:ext cx="3234558" cy="276999"/>
          </a:xfrm>
          <a:prstGeom prst="rect">
            <a:avLst/>
          </a:prstGeom>
          <a:noFill/>
        </p:spPr>
        <p:txBody>
          <a:bodyPr wrap="square">
            <a:spAutoFit/>
          </a:bodyPr>
          <a:lstStyle/>
          <a:p>
            <a:r>
              <a:rPr lang="el-GR" sz="1200" dirty="0" err="1">
                <a:hlinkClick r:id="rId7"/>
              </a:rPr>
              <a:t>Image</a:t>
            </a:r>
            <a:r>
              <a:rPr lang="el-GR" sz="1200" dirty="0">
                <a:hlinkClick r:id="rId7"/>
              </a:rPr>
              <a:t> </a:t>
            </a:r>
            <a:r>
              <a:rPr lang="el-GR" sz="1200" dirty="0" err="1">
                <a:hlinkClick r:id="rId7"/>
              </a:rPr>
              <a:t>by</a:t>
            </a:r>
            <a:r>
              <a:rPr lang="el-GR" sz="1200" dirty="0">
                <a:hlinkClick r:id="rId7"/>
              </a:rPr>
              <a:t> </a:t>
            </a:r>
            <a:r>
              <a:rPr lang="el-GR" sz="1200" dirty="0" err="1">
                <a:hlinkClick r:id="rId7"/>
              </a:rPr>
              <a:t>vectorjuice</a:t>
            </a:r>
            <a:r>
              <a:rPr lang="en-US" sz="1200" dirty="0">
                <a:hlinkClick r:id="rId7"/>
              </a:rPr>
              <a:t> </a:t>
            </a:r>
            <a:r>
              <a:rPr lang="el-GR" sz="1200" dirty="0">
                <a:hlinkClick r:id="rId7"/>
              </a:rPr>
              <a:t>on </a:t>
            </a:r>
            <a:r>
              <a:rPr lang="el-GR" sz="1200" dirty="0" err="1">
                <a:hlinkClick r:id="rId7"/>
              </a:rPr>
              <a:t>Freepik</a:t>
            </a:r>
            <a:endParaRPr lang="el-GR" sz="1200" dirty="0"/>
          </a:p>
        </p:txBody>
      </p:sp>
    </p:spTree>
    <p:extLst>
      <p:ext uri="{BB962C8B-B14F-4D97-AF65-F5344CB8AC3E}">
        <p14:creationId xmlns:p14="http://schemas.microsoft.com/office/powerpoint/2010/main" val="21801538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fontScale="90000"/>
          </a:bodyPr>
          <a:lstStyle/>
          <a:p>
            <a:r>
              <a:rPr lang="en-US" altLang="el-GR" sz="2700" dirty="0">
                <a:solidFill>
                  <a:srgbClr val="C00000"/>
                </a:solidFill>
              </a:rPr>
              <a:t>11.1.3</a:t>
            </a:r>
            <a:r>
              <a:rPr lang="en-US" altLang="el-GR" dirty="0"/>
              <a:t/>
            </a:r>
            <a:br>
              <a:rPr lang="en-US" altLang="el-GR" dirty="0"/>
            </a:br>
            <a:r>
              <a:rPr lang="en-US" sz="3600" b="1" dirty="0">
                <a:solidFill>
                  <a:srgbClr val="C00000"/>
                </a:solidFill>
                <a:latin typeface="Calibri"/>
                <a:ea typeface="Calibri"/>
                <a:cs typeface="Calibri"/>
                <a:sym typeface="Calibri"/>
              </a:rPr>
              <a:t>Types of health care services apps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Objectives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558001" y="2849843"/>
            <a:ext cx="6210548" cy="3470112"/>
          </a:xfrm>
        </p:spPr>
        <p:txBody>
          <a:bodyPr>
            <a:normAutofit/>
          </a:bodyPr>
          <a:lstStyle/>
          <a:p>
            <a:pPr marL="0" lvl="0" indent="0">
              <a:buNone/>
            </a:pPr>
            <a:r>
              <a:rPr lang="en-US" sz="2400" dirty="0"/>
              <a:t>To understand</a:t>
            </a:r>
          </a:p>
          <a:p>
            <a:pPr lvl="1"/>
            <a:r>
              <a:rPr lang="en-US" sz="2400" dirty="0"/>
              <a:t>what healthcare services apps are</a:t>
            </a:r>
          </a:p>
          <a:p>
            <a:pPr lvl="1"/>
            <a:r>
              <a:rPr lang="en-US" sz="2400" dirty="0"/>
              <a:t>when they are beneficially used</a:t>
            </a:r>
          </a:p>
          <a:p>
            <a:pPr lvl="1"/>
            <a:r>
              <a:rPr lang="en-US" sz="2400" dirty="0"/>
              <a:t>their advantages/disadvantages and limitations.</a:t>
            </a:r>
            <a:endParaRPr lang="el-GR" sz="2400" dirty="0"/>
          </a:p>
        </p:txBody>
      </p:sp>
      <p:pic>
        <p:nvPicPr>
          <p:cNvPr id="7" name="Picture 2" descr="Ambition abstract concept">
            <a:extLst>
              <a:ext uri="{FF2B5EF4-FFF2-40B4-BE49-F238E27FC236}">
                <a16:creationId xmlns:a16="http://schemas.microsoft.com/office/drawing/2014/main" id="{328F03DC-2BED-E01F-151D-A9D4E0264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48C2B9-C6D5-784A-C334-6A896AAA25D2}"/>
              </a:ext>
            </a:extLst>
          </p:cNvPr>
          <p:cNvSpPr txBox="1"/>
          <p:nvPr/>
        </p:nvSpPr>
        <p:spPr>
          <a:xfrm>
            <a:off x="5419175" y="6181455"/>
            <a:ext cx="6099586" cy="276999"/>
          </a:xfrm>
          <a:prstGeom prst="rect">
            <a:avLst/>
          </a:prstGeom>
          <a:noFill/>
        </p:spPr>
        <p:txBody>
          <a:bodyPr wrap="square">
            <a:spAutoFit/>
          </a:bodyPr>
          <a:lstStyle/>
          <a:p>
            <a:pPr algn="r"/>
            <a:r>
              <a:rPr lang="en-US" sz="1200" dirty="0">
                <a:hlinkClick r:id="rId4"/>
              </a:rPr>
              <a:t>Designed by </a:t>
            </a:r>
            <a:r>
              <a:rPr lang="en-US" sz="1200" dirty="0" err="1">
                <a:hlinkClick r:id="rId4"/>
              </a:rPr>
              <a:t>Freepik</a:t>
            </a:r>
            <a:endParaRPr lang="el-GR" sz="1200" dirty="0"/>
          </a:p>
        </p:txBody>
      </p:sp>
    </p:spTree>
    <p:extLst>
      <p:ext uri="{BB962C8B-B14F-4D97-AF65-F5344CB8AC3E}">
        <p14:creationId xmlns:p14="http://schemas.microsoft.com/office/powerpoint/2010/main" val="7502866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dirty="0"/>
              <a:t>What are healthcare services apps?</a:t>
            </a:r>
          </a:p>
        </p:txBody>
      </p:sp>
      <p:sp>
        <p:nvSpPr>
          <p:cNvPr id="158" name="Google Shape;158;p5"/>
          <p:cNvSpPr txBox="1">
            <a:spLocks noGrp="1"/>
          </p:cNvSpPr>
          <p:nvPr>
            <p:ph idx="1"/>
          </p:nvPr>
        </p:nvSpPr>
        <p:spPr>
          <a:xfrm>
            <a:off x="557998" y="1799999"/>
            <a:ext cx="6426275" cy="4865977"/>
          </a:xfrm>
          <a:prstGeom prst="rect">
            <a:avLst/>
          </a:prstGeom>
          <a:noFill/>
          <a:ln>
            <a:noFill/>
          </a:ln>
        </p:spPr>
        <p:txBody>
          <a:bodyPr spcFirstLastPara="1" wrap="square" lIns="91425" tIns="45700" rIns="91425" bIns="45700" anchor="t" anchorCtr="0">
            <a:noAutofit/>
          </a:bodyPr>
          <a:lstStyle/>
          <a:p>
            <a:pPr marL="88900" indent="0" rtl="0" fontAlgn="base">
              <a:spcBef>
                <a:spcPts val="600"/>
              </a:spcBef>
              <a:spcAft>
                <a:spcPts val="0"/>
              </a:spcAft>
              <a:buNone/>
            </a:pPr>
            <a:r>
              <a:rPr lang="en-US" b="0" i="0" dirty="0">
                <a:solidFill>
                  <a:srgbClr val="374151"/>
                </a:solidFill>
                <a:effectLst/>
              </a:rPr>
              <a:t>Healthcare services apps refer to </a:t>
            </a:r>
            <a:r>
              <a:rPr lang="en-US" b="1" i="0" dirty="0">
                <a:effectLst/>
              </a:rPr>
              <a:t>digital applications </a:t>
            </a:r>
            <a:r>
              <a:rPr lang="en-US" b="0" i="0" dirty="0">
                <a:solidFill>
                  <a:srgbClr val="374151"/>
                </a:solidFill>
                <a:effectLst/>
              </a:rPr>
              <a:t>that provide a wide range of </a:t>
            </a:r>
            <a:r>
              <a:rPr lang="en-US" b="0" i="0" dirty="0">
                <a:solidFill>
                  <a:schemeClr val="tx1"/>
                </a:solidFill>
                <a:effectLst/>
              </a:rPr>
              <a:t>healthcare-related services </a:t>
            </a:r>
            <a:r>
              <a:rPr lang="en-US" b="0" i="0" dirty="0">
                <a:solidFill>
                  <a:srgbClr val="374151"/>
                </a:solidFill>
                <a:effectLst/>
              </a:rPr>
              <a:t>and functionalities to users, often accessible through smartphones, tablets, or other digital devices. These apps aim to improve </a:t>
            </a:r>
            <a:r>
              <a:rPr lang="en-US" b="1" i="0" dirty="0">
                <a:effectLst/>
              </a:rPr>
              <a:t>access to healthcare services</a:t>
            </a:r>
            <a:r>
              <a:rPr lang="en-US" b="0" i="0" dirty="0">
                <a:solidFill>
                  <a:srgbClr val="374151"/>
                </a:solidFill>
                <a:effectLst/>
              </a:rPr>
              <a:t>, enhance the delivery of medical care, and facilitate efficient communication between patients and healthcare providers. </a:t>
            </a:r>
            <a:endParaRPr lang="en-US"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5362" name="Picture 2" descr="Kostenlos Person Mit Silber Iphone 7 Stock-Foto">
            <a:extLst>
              <a:ext uri="{FF2B5EF4-FFF2-40B4-BE49-F238E27FC236}">
                <a16:creationId xmlns:a16="http://schemas.microsoft.com/office/drawing/2014/main" id="{F812FBAD-FA86-E840-8285-C33CD66B6B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1720" y="1742946"/>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34DF57B1-E183-1DDA-D36B-C4D5EF108025}"/>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Types of health care services apps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6101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healthcare services apps?</a:t>
            </a:r>
          </a:p>
        </p:txBody>
      </p:sp>
      <p:sp>
        <p:nvSpPr>
          <p:cNvPr id="158" name="Google Shape;158;p5"/>
          <p:cNvSpPr txBox="1">
            <a:spLocks noGrp="1"/>
          </p:cNvSpPr>
          <p:nvPr>
            <p:ph idx="1"/>
          </p:nvPr>
        </p:nvSpPr>
        <p:spPr>
          <a:xfrm>
            <a:off x="557999" y="1799999"/>
            <a:ext cx="7802230" cy="4865977"/>
          </a:xfrm>
          <a:prstGeom prst="rect">
            <a:avLst/>
          </a:prstGeom>
          <a:noFill/>
          <a:ln>
            <a:noFill/>
          </a:ln>
        </p:spPr>
        <p:txBody>
          <a:bodyPr spcFirstLastPara="1" wrap="square" lIns="91425" tIns="45700" rIns="91425" bIns="45700" anchor="t" anchorCtr="0">
            <a:noAutofit/>
          </a:bodyPr>
          <a:lstStyle/>
          <a:p>
            <a:pPr marL="88900" indent="0" algn="l">
              <a:buNone/>
            </a:pPr>
            <a:r>
              <a:rPr lang="en-US" sz="2000" b="0" i="0" dirty="0">
                <a:solidFill>
                  <a:srgbClr val="374151"/>
                </a:solidFill>
                <a:effectLst/>
              </a:rPr>
              <a:t>Some common types of healthcare services apps include:</a:t>
            </a:r>
          </a:p>
          <a:p>
            <a:pPr algn="l">
              <a:buFont typeface="Wingdings" panose="05000000000000000000" pitchFamily="2" charset="2"/>
              <a:buChar char="§"/>
            </a:pPr>
            <a:r>
              <a:rPr lang="en-US" sz="2000" b="1" i="0" dirty="0">
                <a:effectLst/>
              </a:rPr>
              <a:t>Telemedicine apps: </a:t>
            </a:r>
            <a:r>
              <a:rPr lang="en-US" sz="2000" b="0" i="0" dirty="0">
                <a:solidFill>
                  <a:srgbClr val="374151"/>
                </a:solidFill>
                <a:effectLst/>
              </a:rPr>
              <a:t>These apps enable users to connect with healthcare professionals virtually, facilitating remote consultations, diagnoses, and treatment recommendations without the need for in-person visits.</a:t>
            </a:r>
          </a:p>
          <a:p>
            <a:pPr algn="l">
              <a:buFont typeface="Wingdings" panose="05000000000000000000" pitchFamily="2" charset="2"/>
              <a:buChar char="§"/>
            </a:pPr>
            <a:r>
              <a:rPr lang="en-US" sz="2000" b="1" i="0" dirty="0">
                <a:effectLst/>
              </a:rPr>
              <a:t>Appointment scheduling apps: </a:t>
            </a:r>
            <a:r>
              <a:rPr lang="en-US" sz="2000" b="0" i="0" dirty="0">
                <a:solidFill>
                  <a:srgbClr val="374151"/>
                </a:solidFill>
                <a:effectLst/>
              </a:rPr>
              <a:t>These apps allow users to schedule, manage, and track their appointments with healthcare providers, streamlining the process and reducing wait times.</a:t>
            </a:r>
          </a:p>
          <a:p>
            <a:pPr algn="l">
              <a:buFont typeface="Wingdings" panose="05000000000000000000" pitchFamily="2" charset="2"/>
              <a:buChar char="§"/>
            </a:pPr>
            <a:r>
              <a:rPr lang="en-US" sz="2000" b="1" i="0" dirty="0">
                <a:effectLst/>
              </a:rPr>
              <a:t>Prescription management apps: </a:t>
            </a:r>
            <a:r>
              <a:rPr lang="en-US" sz="2000" b="0" i="0" dirty="0">
                <a:solidFill>
                  <a:srgbClr val="374151"/>
                </a:solidFill>
                <a:effectLst/>
              </a:rPr>
              <a:t>These apps help users manage their prescriptions by providing features such as medication reminders, refill notifications, and dosage tracking, promoting medication adherence and safety.</a:t>
            </a:r>
          </a:p>
          <a:p>
            <a:pPr marL="88900" indent="0" algn="just" rtl="0" fontAlgn="base">
              <a:spcBef>
                <a:spcPts val="60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6386" name="Picture 2" descr="Kostenlos Kostenloses Stock Foto zu afro, afroamerikaner, angenehm Stock-Foto">
            <a:extLst>
              <a:ext uri="{FF2B5EF4-FFF2-40B4-BE49-F238E27FC236}">
                <a16:creationId xmlns:a16="http://schemas.microsoft.com/office/drawing/2014/main" id="{DA84677E-44E3-9EE1-65EF-8723C5BE7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8553" y="1828799"/>
            <a:ext cx="2716648" cy="377968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B0631AB5-56B6-9FFA-FAC7-823621706658}"/>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Types of health care services apps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57038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healthcare services apps?</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sz="2000" b="1" i="0" dirty="0">
                <a:effectLst/>
              </a:rPr>
              <a:t>Health record management apps: </a:t>
            </a:r>
            <a:r>
              <a:rPr lang="en-US" sz="2000" b="0" i="0" dirty="0">
                <a:solidFill>
                  <a:srgbClr val="374151"/>
                </a:solidFill>
                <a:effectLst/>
              </a:rPr>
              <a:t>These apps enable users to access, organize, and manage their medical records and health information securely, facilitating easy retrieval and sharing of essential health data with healthcare providers.</a:t>
            </a:r>
          </a:p>
          <a:p>
            <a:pPr algn="l">
              <a:buFont typeface="Wingdings" panose="05000000000000000000" pitchFamily="2" charset="2"/>
              <a:buChar char="§"/>
            </a:pPr>
            <a:r>
              <a:rPr lang="en-US" sz="2000" b="1" i="0" dirty="0">
                <a:effectLst/>
              </a:rPr>
              <a:t>Wellness and preventive care apps: </a:t>
            </a:r>
            <a:r>
              <a:rPr lang="en-US" sz="2000" b="0" i="0" dirty="0">
                <a:solidFill>
                  <a:srgbClr val="374151"/>
                </a:solidFill>
                <a:effectLst/>
              </a:rPr>
              <a:t>These apps provide users with tools and resources for maintaining a healthy lifestyle, including fitness tracking, diet monitoring, and health education, promoting preventive healthcare practices.</a:t>
            </a:r>
          </a:p>
          <a:p>
            <a:pPr marL="88900" indent="0" algn="just" rtl="0" fontAlgn="base">
              <a:spcBef>
                <a:spcPts val="60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7410" name="Picture 2" descr="Kostenlos Person, Die Das Schwarze Sony Android Smartphone Benutzt Stock-Foto">
            <a:extLst>
              <a:ext uri="{FF2B5EF4-FFF2-40B4-BE49-F238E27FC236}">
                <a16:creationId xmlns:a16="http://schemas.microsoft.com/office/drawing/2014/main" id="{0973636D-C27E-1061-20FE-EBB73040E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7349" y="2025253"/>
            <a:ext cx="4211241" cy="280749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B84CDEBF-12EE-24BD-8765-CBA042298491}"/>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Types of health care services apps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37682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healthcare services apps?</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algn="l">
              <a:buFont typeface="Wingdings" panose="05000000000000000000" pitchFamily="2" charset="2"/>
              <a:buChar char="§"/>
            </a:pPr>
            <a:r>
              <a:rPr lang="en-US" sz="2000" b="1" i="0" dirty="0">
                <a:effectLst/>
              </a:rPr>
              <a:t>Chronic disease management apps: </a:t>
            </a:r>
            <a:r>
              <a:rPr lang="en-US" sz="2000" b="0" i="0" dirty="0">
                <a:solidFill>
                  <a:srgbClr val="374151"/>
                </a:solidFill>
                <a:effectLst/>
              </a:rPr>
              <a:t>These apps offer support and tools for individuals managing chronic health conditions, providing resources for monitoring symptoms, tracking progress, and accessing educational materials for disease management.</a:t>
            </a:r>
          </a:p>
          <a:p>
            <a:pPr algn="l">
              <a:buFont typeface="Wingdings" panose="05000000000000000000" pitchFamily="2" charset="2"/>
              <a:buChar char="§"/>
            </a:pPr>
            <a:r>
              <a:rPr lang="en-US" sz="2000" b="1" i="0" dirty="0">
                <a:effectLst/>
              </a:rPr>
              <a:t>Remote patient monitoring apps: </a:t>
            </a:r>
            <a:r>
              <a:rPr lang="en-US" sz="2000" b="0" i="0" dirty="0">
                <a:solidFill>
                  <a:srgbClr val="374151"/>
                </a:solidFill>
                <a:effectLst/>
              </a:rPr>
              <a:t>These apps facilitate the monitoring of patients' health status and vital signs remotely, allowing healthcare providers to track and manage patients' health conditions outside of traditional healthcare settings</a:t>
            </a:r>
            <a:r>
              <a:rPr lang="en-US" sz="2000" b="0" i="0" dirty="0">
                <a:solidFill>
                  <a:srgbClr val="374151"/>
                </a:solidFill>
                <a:effectLst/>
                <a:latin typeface="Söhne"/>
              </a:rPr>
              <a:t>.</a:t>
            </a:r>
          </a:p>
          <a:p>
            <a:pPr marL="88900" indent="0" algn="just" rtl="0" fontAlgn="base">
              <a:spcBef>
                <a:spcPts val="600"/>
              </a:spcBef>
              <a:spcAft>
                <a:spcPts val="0"/>
              </a:spcAft>
              <a:buNone/>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pic>
        <p:nvPicPr>
          <p:cNvPr id="21506" name="Picture 2" descr="Kostenlos Kostenloses Stock Foto zu app, audio, blick auf den bildschirm Stock-Foto">
            <a:extLst>
              <a:ext uri="{FF2B5EF4-FFF2-40B4-BE49-F238E27FC236}">
                <a16:creationId xmlns:a16="http://schemas.microsoft.com/office/drawing/2014/main" id="{F2DEC650-4206-4061-4723-E95ED95DAEC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519482" y="1991682"/>
            <a:ext cx="2466975" cy="3700463"/>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B0FC2946-0ECD-24FA-906D-9E0950B0F9DF}"/>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Types of health care services apps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4884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b="1" dirty="0">
                <a:solidFill>
                  <a:srgbClr val="203864"/>
                </a:solidFill>
              </a:rPr>
              <a:t>Aim </a:t>
            </a:r>
            <a:endParaRPr sz="2800" dirty="0">
              <a:solidFill>
                <a:srgbClr val="203864"/>
              </a:solidFill>
            </a:endParaRPr>
          </a:p>
        </p:txBody>
      </p:sp>
      <p:sp>
        <p:nvSpPr>
          <p:cNvPr id="152" name="Google Shape;152;p4"/>
          <p:cNvSpPr txBox="1">
            <a:spLocks noGrp="1"/>
          </p:cNvSpPr>
          <p:nvPr>
            <p:ph idx="1"/>
          </p:nvPr>
        </p:nvSpPr>
        <p:spPr>
          <a:xfrm>
            <a:off x="557999" y="1799999"/>
            <a:ext cx="7480012"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200"/>
              </a:spcBef>
              <a:spcAft>
                <a:spcPts val="0"/>
              </a:spcAft>
              <a:buClr>
                <a:srgbClr val="C00000"/>
              </a:buClr>
              <a:buSzPts val="2200"/>
              <a:buNone/>
            </a:pPr>
            <a:r>
              <a:rPr lang="en-US" sz="2200" b="0" i="0" u="none" strike="noStrike" dirty="0">
                <a:solidFill>
                  <a:srgbClr val="000000"/>
                </a:solidFill>
                <a:effectLst/>
                <a:latin typeface="Calibri" panose="020F0502020204030204" pitchFamily="34" charset="0"/>
              </a:rPr>
              <a:t>This training </a:t>
            </a:r>
            <a:r>
              <a:rPr lang="en-US" sz="2200" dirty="0">
                <a:solidFill>
                  <a:srgbClr val="000000"/>
                </a:solidFill>
                <a:latin typeface="Calibri" panose="020F0502020204030204" pitchFamily="34" charset="0"/>
              </a:rPr>
              <a:t>material</a:t>
            </a:r>
            <a:r>
              <a:rPr lang="en-US" sz="2200" b="0" i="0" u="none" strike="noStrike" dirty="0">
                <a:solidFill>
                  <a:srgbClr val="000000"/>
                </a:solidFill>
                <a:effectLst/>
                <a:latin typeface="Calibri" panose="020F0502020204030204" pitchFamily="34" charset="0"/>
              </a:rPr>
              <a:t> is part of the MIG-HEALTH APPS training scheme about apps for healthcare services. </a:t>
            </a:r>
          </a:p>
          <a:p>
            <a:pPr marL="0" lvl="0" indent="0" algn="l" rtl="0">
              <a:lnSpc>
                <a:spcPct val="100000"/>
              </a:lnSpc>
              <a:spcBef>
                <a:spcPts val="1200"/>
              </a:spcBef>
              <a:spcAft>
                <a:spcPts val="0"/>
              </a:spcAft>
              <a:buClr>
                <a:srgbClr val="C00000"/>
              </a:buClr>
              <a:buSzPts val="2200"/>
              <a:buNone/>
            </a:pPr>
            <a:r>
              <a:rPr lang="en-US" sz="2200" b="0" i="0" u="none" strike="noStrike" dirty="0">
                <a:solidFill>
                  <a:srgbClr val="000000"/>
                </a:solidFill>
                <a:effectLst/>
                <a:latin typeface="Calibri" panose="020F0502020204030204" pitchFamily="34" charset="0"/>
              </a:rPr>
              <a:t>The aim is to provide learners with the knowledge and skills they need to use healthcare apps offered by public and private </a:t>
            </a:r>
            <a:r>
              <a:rPr lang="en-US" sz="2200" b="0" i="0" u="none" strike="noStrike" dirty="0" err="1">
                <a:solidFill>
                  <a:srgbClr val="000000"/>
                </a:solidFill>
                <a:effectLst/>
                <a:latin typeface="Calibri" panose="020F0502020204030204" pitchFamily="34" charset="0"/>
              </a:rPr>
              <a:t>organisations</a:t>
            </a:r>
            <a:r>
              <a:rPr lang="en-US" sz="2200" b="0" i="0" u="none" strike="noStrike" dirty="0">
                <a:solidFill>
                  <a:srgbClr val="000000"/>
                </a:solidFill>
                <a:effectLst/>
                <a:latin typeface="Calibri" panose="020F0502020204030204" pitchFamily="34" charset="0"/>
              </a:rPr>
              <a:t> to benefit from information and access to health-related support systems. </a:t>
            </a:r>
          </a:p>
          <a:p>
            <a:pPr marL="0" lvl="0" indent="0" algn="l" rtl="0">
              <a:lnSpc>
                <a:spcPct val="100000"/>
              </a:lnSpc>
              <a:spcBef>
                <a:spcPts val="1200"/>
              </a:spcBef>
              <a:spcAft>
                <a:spcPts val="0"/>
              </a:spcAft>
              <a:buClr>
                <a:srgbClr val="C00000"/>
              </a:buClr>
              <a:buSzPts val="2200"/>
              <a:buNone/>
            </a:pPr>
            <a:r>
              <a:rPr lang="en-US" sz="2200" b="0" i="0" u="none" strike="noStrike" dirty="0">
                <a:solidFill>
                  <a:srgbClr val="000000"/>
                </a:solidFill>
                <a:effectLst/>
                <a:latin typeface="Calibri" panose="020F0502020204030204" pitchFamily="34" charset="0"/>
              </a:rPr>
              <a:t>This course informs about corresponding facilities by presenting examples of healthcare services apps.</a:t>
            </a:r>
          </a:p>
          <a:p>
            <a:pPr marL="0" lvl="0" indent="0" algn="l" rtl="0">
              <a:lnSpc>
                <a:spcPct val="100000"/>
              </a:lnSpc>
              <a:spcBef>
                <a:spcPts val="1200"/>
              </a:spcBef>
              <a:spcAft>
                <a:spcPts val="0"/>
              </a:spcAft>
              <a:buClr>
                <a:srgbClr val="C00000"/>
              </a:buClr>
              <a:buSzPts val="2200"/>
              <a:buNone/>
            </a:pPr>
            <a:endParaRPr dirty="0"/>
          </a:p>
        </p:txBody>
      </p:sp>
      <p:sp>
        <p:nvSpPr>
          <p:cNvPr id="150" name="Google Shape;150;p4"/>
          <p:cNvSpPr/>
          <p:nvPr/>
        </p:nvSpPr>
        <p:spPr>
          <a:xfrm>
            <a:off x="117331" y="438863"/>
            <a:ext cx="661601"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 name="Google Shape;140;p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4A715AF3-6FEB-5767-7981-FEE0767A565B}"/>
              </a:ext>
            </a:extLst>
          </p:cNvPr>
          <p:cNvPicPr preferRelativeResize="0"/>
          <p:nvPr/>
        </p:nvPicPr>
        <p:blipFill rotWithShape="1">
          <a:blip r:embed="rId3">
            <a:alphaModFix/>
          </a:blip>
          <a:srcRect/>
          <a:stretch/>
        </p:blipFill>
        <p:spPr>
          <a:xfrm>
            <a:off x="9288658" y="1974464"/>
            <a:ext cx="1964267" cy="3699896"/>
          </a:xfrm>
          <a:prstGeom prst="rect">
            <a:avLst/>
          </a:prstGeom>
          <a:noFill/>
          <a:ln>
            <a:noFill/>
          </a:ln>
        </p:spPr>
      </p:pic>
      <p:sp>
        <p:nvSpPr>
          <p:cNvPr id="3" name="Ορθογώνιο 7">
            <a:extLst>
              <a:ext uri="{FF2B5EF4-FFF2-40B4-BE49-F238E27FC236}">
                <a16:creationId xmlns:a16="http://schemas.microsoft.com/office/drawing/2014/main" id="{B54575F9-E0A9-5152-BF78-2E7E8F00B18D}"/>
              </a:ext>
            </a:extLst>
          </p:cNvPr>
          <p:cNvSpPr/>
          <p:nvPr/>
        </p:nvSpPr>
        <p:spPr>
          <a:xfrm>
            <a:off x="10110651" y="-3933"/>
            <a:ext cx="2080089"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latin typeface="+mj-lt"/>
                <a:ea typeface="+mj-ea"/>
                <a:cs typeface="+mj-cs"/>
              </a:rPr>
              <a:t>11.1.1 Introduction</a:t>
            </a:r>
            <a:endParaRPr lang="en-US"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healthcare services apps?</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Bef>
                <a:spcPts val="600"/>
              </a:spcBef>
              <a:spcAft>
                <a:spcPts val="0"/>
              </a:spcAft>
              <a:buNone/>
            </a:pPr>
            <a:r>
              <a:rPr lang="en-US" b="0" i="0" dirty="0">
                <a:solidFill>
                  <a:srgbClr val="374151"/>
                </a:solidFill>
                <a:effectLst/>
              </a:rPr>
              <a:t>Healthcare services apps play a crucial role in expanding </a:t>
            </a:r>
            <a:r>
              <a:rPr lang="en-US" b="1" i="0" dirty="0">
                <a:effectLst/>
              </a:rPr>
              <a:t>access to healthcare, improving patient engagement, and enhancing the overall healthcare experience for users</a:t>
            </a:r>
            <a:r>
              <a:rPr lang="en-US" b="0" i="0" dirty="0">
                <a:solidFill>
                  <a:srgbClr val="374151"/>
                </a:solidFill>
                <a:effectLst/>
              </a:rPr>
              <a:t>. It is essential for these apps to comply with relevant regulations, </a:t>
            </a:r>
            <a:r>
              <a:rPr lang="en-US" b="0" i="0" dirty="0" err="1">
                <a:solidFill>
                  <a:srgbClr val="374151"/>
                </a:solidFill>
                <a:effectLst/>
              </a:rPr>
              <a:t>prioritise</a:t>
            </a:r>
            <a:r>
              <a:rPr lang="en-US" b="0" i="0" dirty="0">
                <a:solidFill>
                  <a:srgbClr val="374151"/>
                </a:solidFill>
                <a:effectLst/>
              </a:rPr>
              <a:t> data security and privacy, and maintain high standards of usability and reliability to ensure effective and safe delivery of healthcare services.</a:t>
            </a:r>
            <a:endParaRPr lang="en-US" b="0" i="0" u="none" strike="noStrike" dirty="0">
              <a:solidFill>
                <a:srgbClr val="000000"/>
              </a:solidFill>
              <a:effectLst/>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2530" name="Picture 2" descr="Kostenlos Unglücklicher Schwarzer Mann, Der Smartphone Im Zelt Surft Stock-Foto">
            <a:extLst>
              <a:ext uri="{FF2B5EF4-FFF2-40B4-BE49-F238E27FC236}">
                <a16:creationId xmlns:a16="http://schemas.microsoft.com/office/drawing/2014/main" id="{196185CA-CB7E-6EB3-D0D8-EC8D13904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969364"/>
            <a:ext cx="4676775" cy="311785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439E6332-4E4B-DEE5-C932-1DEEA63EA952}"/>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Types of health care services apps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43298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When are healthcare services apps beneficially used?</a:t>
            </a:r>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endPar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Healthcare services apps are useful tools for managing your own health or for relatives in need of help. They are used to </a:t>
            </a:r>
            <a:r>
              <a:rPr lang="en-US"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organise</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recurring processes and create links between your own health requirements and the healthcare system. They offer prepared information that can be very time-consuming to research.</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3554" name="Picture 2" descr="Appstore, Iphone, Geschäft, Apps">
            <a:extLst>
              <a:ext uri="{FF2B5EF4-FFF2-40B4-BE49-F238E27FC236}">
                <a16:creationId xmlns:a16="http://schemas.microsoft.com/office/drawing/2014/main" id="{3D578771-B01D-1858-8F89-77EC4CC56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186" y="2471341"/>
            <a:ext cx="4108506" cy="274114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6C463AA6-68AB-B748-A906-1731EAFE85A1}"/>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Types of health care services apps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00512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24578" name="Picture 2" descr="App, Software, Kontur, Einstellungen">
            <a:extLst>
              <a:ext uri="{FF2B5EF4-FFF2-40B4-BE49-F238E27FC236}">
                <a16:creationId xmlns:a16="http://schemas.microsoft.com/office/drawing/2014/main" id="{79B45545-67A7-1A6C-4659-682130969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811" y="1742945"/>
            <a:ext cx="5103015" cy="3508323"/>
          </a:xfrm>
          <a:prstGeom prst="rect">
            <a:avLst/>
          </a:prstGeom>
          <a:noFill/>
          <a:extLst>
            <a:ext uri="{909E8E84-426E-40DD-AFC4-6F175D3DCCD1}">
              <a14:hiddenFill xmlns:a14="http://schemas.microsoft.com/office/drawing/2010/main">
                <a:solidFill>
                  <a:srgbClr val="FFFFFF"/>
                </a:solidFill>
              </a14:hiddenFill>
            </a:ext>
          </a:extLst>
        </p:spPr>
      </p:pic>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fontAlgn="base">
              <a:spcAft>
                <a:spcPts val="600"/>
              </a:spcAft>
            </a:pPr>
            <a:r>
              <a:rPr lang="en-US" dirty="0"/>
              <a:t>What are the limitations for using healthcare services apps?</a:t>
            </a:r>
            <a:br>
              <a:rPr lang="en-US" dirty="0"/>
            </a:br>
            <a:r>
              <a:rPr lang="en-US" dirty="0"/>
              <a:t>When should they not be used?</a:t>
            </a:r>
          </a:p>
        </p:txBody>
      </p:sp>
      <p:sp>
        <p:nvSpPr>
          <p:cNvPr id="158" name="Google Shape;158;p5"/>
          <p:cNvSpPr txBox="1">
            <a:spLocks noGrp="1"/>
          </p:cNvSpPr>
          <p:nvPr>
            <p:ph idx="1"/>
          </p:nvPr>
        </p:nvSpPr>
        <p:spPr>
          <a:xfrm>
            <a:off x="557998" y="1799999"/>
            <a:ext cx="6757201" cy="4865977"/>
          </a:xfrm>
          <a:prstGeom prst="rect">
            <a:avLst/>
          </a:prstGeom>
          <a:noFill/>
          <a:ln>
            <a:noFill/>
          </a:ln>
        </p:spPr>
        <p:txBody>
          <a:bodyPr spcFirstLastPara="1" wrap="square" lIns="91425" tIns="45700" rIns="91425" bIns="45700" anchor="t" anchorCtr="0">
            <a:noAutofit/>
          </a:bodyPr>
          <a:lstStyle/>
          <a:p>
            <a:pPr marL="88900" indent="0" rtl="0" fontAlgn="base">
              <a:spcBef>
                <a:spcPts val="0"/>
              </a:spcBef>
              <a:spcAft>
                <a:spcPts val="0"/>
              </a:spcAft>
              <a:buNone/>
            </a:pPr>
            <a:r>
              <a:rPr lang="en-US" sz="2000" b="1" i="0" u="none" strike="noStrike" dirty="0">
                <a:effectLst/>
                <a:latin typeface="Calibri" panose="020F0502020204030204" pitchFamily="34" charset="0"/>
              </a:rPr>
              <a:t>Please be aware: </a:t>
            </a:r>
            <a:r>
              <a:rPr lang="en-US" sz="2000" b="0" i="0" u="none" strike="noStrike" dirty="0">
                <a:effectLst/>
                <a:latin typeface="Calibri" panose="020F0502020204030204" pitchFamily="34" charset="0"/>
              </a:rPr>
              <a:t>No healthcare service app can replace a doctor or medical treatment! When in doubt, it is always better to seek help directly at a medical facility. </a:t>
            </a:r>
          </a:p>
          <a:p>
            <a:pPr marL="88900" indent="0" rtl="0" fontAlgn="base">
              <a:spcBef>
                <a:spcPts val="0"/>
              </a:spcBef>
              <a:spcAft>
                <a:spcPts val="0"/>
              </a:spcAft>
              <a:buNone/>
            </a:pPr>
            <a:endParaRPr lang="en-US" sz="2000" b="0" i="0" u="none" strike="noStrike" dirty="0">
              <a:solidFill>
                <a:schemeClr val="tx1"/>
              </a:solidFill>
              <a:effectLst/>
              <a:latin typeface="Calibri" panose="020F0502020204030204" pitchFamily="34" charset="0"/>
            </a:endParaRPr>
          </a:p>
          <a:p>
            <a:pPr marL="88900" indent="0" rtl="0" fontAlgn="base">
              <a:spcBef>
                <a:spcPts val="0"/>
              </a:spcBef>
              <a:spcAft>
                <a:spcPts val="0"/>
              </a:spcAft>
              <a:buNone/>
            </a:pPr>
            <a:r>
              <a:rPr lang="en-US" sz="2000" b="0" i="0" u="none" strike="noStrike" dirty="0">
                <a:solidFill>
                  <a:schemeClr val="tx1"/>
                </a:solidFill>
                <a:effectLst/>
                <a:latin typeface="Calibri" panose="020F0502020204030204" pitchFamily="34" charset="0"/>
              </a:rPr>
              <a:t>Healthcare services apps give you access to services and, of course, they also serve to connect you to facilities and providers. You can trust an app from your health insurance company and it is usually possible to establish direct contact if you need specific information. Such hotlines are available with voice functions and even with integrated translation tools. </a:t>
            </a:r>
          </a:p>
          <a:p>
            <a:pPr marL="88900" indent="0" algn="just" rtl="0" fontAlgn="base">
              <a:spcBef>
                <a:spcPts val="0"/>
              </a:spcBef>
              <a:spcAft>
                <a:spcPts val="0"/>
              </a:spcAft>
              <a:buNone/>
            </a:pPr>
            <a:endParaRPr lang="en-US" sz="2000" dirty="0">
              <a:solidFill>
                <a:schemeClr val="tx1"/>
              </a:solidFill>
              <a:latin typeface="Calibri" panose="020F0502020204030204" pitchFamily="34" charset="0"/>
            </a:endParaRPr>
          </a:p>
          <a:p>
            <a:pPr marL="88900" indent="0" algn="just" rtl="0" fontAlgn="base">
              <a:spcBef>
                <a:spcPts val="0"/>
              </a:spcBef>
              <a:spcAft>
                <a:spcPts val="0"/>
              </a:spcAft>
              <a:buNone/>
            </a:pPr>
            <a:endParaRPr lang="en-US" sz="1800" b="0" i="0" u="none" strike="noStrike" dirty="0">
              <a:solidFill>
                <a:srgbClr val="000000"/>
              </a:solidFill>
              <a:effectLst/>
              <a:latin typeface="Calibri" panose="020F0502020204030204" pitchFamily="34" charset="0"/>
            </a:endParaRPr>
          </a:p>
          <a:p>
            <a:pPr rtl="0" fontAlgn="base">
              <a:spcAft>
                <a:spcPts val="600"/>
              </a:spcAft>
              <a:buFont typeface="Arial" panose="020B0604020202020204" pitchFamily="34" charset="0"/>
              <a:buChar char="•"/>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
        <p:nvSpPr>
          <p:cNvPr id="2" name="Ορθογώνιο 7">
            <a:extLst>
              <a:ext uri="{FF2B5EF4-FFF2-40B4-BE49-F238E27FC236}">
                <a16:creationId xmlns:a16="http://schemas.microsoft.com/office/drawing/2014/main" id="{0C317131-F4D4-08CA-85C4-DA97EDBE0F20}"/>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Types of health care services apps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0164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
            <a:b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dirty="0"/>
              <a:t>Free health services apps and payment apps – what are the advantages and disadvantages?</a:t>
            </a:r>
            <a:br>
              <a:rPr lang="en-US" dirty="0"/>
            </a:br>
            <a:endParaRPr lang="en-US" dirty="0"/>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Public bodies such as health authorities as well as health insurance companies develop and support apps for health services. These are usually free of charge.</a:t>
            </a:r>
          </a:p>
          <a:p>
            <a:pPr marL="88900" indent="0" rtl="0" fontAlgn="base">
              <a:spcAft>
                <a:spcPts val="600"/>
              </a:spcAft>
              <a:buNone/>
            </a:pPr>
            <a:r>
              <a:rPr lang="en-US" sz="2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a free app is by no means a guarantee of a neutral offer, especially if recommendations for products and services are made via the app. There may be tangible commercial interests behind such recommendations.</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rPr>
              <a:t>L</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icense</a:t>
            </a:r>
            <a:r>
              <a:rPr lang="en-US" sz="1200" u="sng" dirty="0">
                <a:solidFill>
                  <a:schemeClr val="dk1"/>
                </a:solidFill>
                <a:latin typeface="Calibri"/>
                <a:ea typeface="Calibri"/>
                <a:cs typeface="Calibri"/>
                <a:sym typeface="Calibri"/>
              </a:rPr>
              <a:t> free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4" name="Grafik 3">
            <a:extLst>
              <a:ext uri="{FF2B5EF4-FFF2-40B4-BE49-F238E27FC236}">
                <a16:creationId xmlns:a16="http://schemas.microsoft.com/office/drawing/2014/main" id="{ADB2E84D-5A6E-B188-6840-B967C461FF99}"/>
              </a:ext>
            </a:extLst>
          </p:cNvPr>
          <p:cNvPicPr>
            <a:picLocks noChangeAspect="1"/>
          </p:cNvPicPr>
          <p:nvPr/>
        </p:nvPicPr>
        <p:blipFill>
          <a:blip r:embed="rId5"/>
          <a:stretch>
            <a:fillRect/>
          </a:stretch>
        </p:blipFill>
        <p:spPr>
          <a:xfrm>
            <a:off x="6934511" y="1911221"/>
            <a:ext cx="4557155" cy="3398815"/>
          </a:xfrm>
          <a:prstGeom prst="rect">
            <a:avLst/>
          </a:prstGeom>
        </p:spPr>
      </p:pic>
      <p:sp>
        <p:nvSpPr>
          <p:cNvPr id="2" name="Ορθογώνιο 7">
            <a:extLst>
              <a:ext uri="{FF2B5EF4-FFF2-40B4-BE49-F238E27FC236}">
                <a16:creationId xmlns:a16="http://schemas.microsoft.com/office/drawing/2014/main" id="{5BA83E12-1F12-8468-E583-4222840C3059}"/>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Types of health care services apps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40726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
            <a:b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dirty="0"/>
              <a:t>Free health services apps and payment apps – what are the advantages and disadvantages?</a:t>
            </a:r>
            <a:br>
              <a:rPr lang="en-US" dirty="0"/>
            </a:br>
            <a:endParaRPr lang="en-US" dirty="0"/>
          </a:p>
        </p:txBody>
      </p:sp>
      <p:sp>
        <p:nvSpPr>
          <p:cNvPr id="158" name="Google Shape;158;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paid app can certainly be justified, e.g. if it is backed up with complex calculations, if it is research-based, or if the content requires extensive updates.  </a:t>
            </a:r>
          </a:p>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costs for some apps are covered by health insurance companies and they can even be prescribed by a doctor.</a:t>
            </a:r>
          </a:p>
          <a:p>
            <a:pPr marL="88900" indent="0" rtl="0" fontAlgn="base">
              <a:spcAft>
                <a:spcPts val="600"/>
              </a:spcAft>
              <a:buNone/>
            </a:pP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Your doctor knows which free and paid apps can be trusted.</a:t>
            </a: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9458" name="Picture 2" descr="Kostenlos Kostenloses Stock Foto zu analyse, app, aufführung Stock-Foto">
            <a:extLst>
              <a:ext uri="{FF2B5EF4-FFF2-40B4-BE49-F238E27FC236}">
                <a16:creationId xmlns:a16="http://schemas.microsoft.com/office/drawing/2014/main" id="{76B9A975-F261-7020-DCA3-880EF0934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272" y="2014878"/>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633CDECE-B0B5-18D2-A154-461FF400491E}"/>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Types of health care services apps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08159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rtl="0" fontAlgn="base">
              <a:spcAft>
                <a:spcPts val="600"/>
              </a:spcAft>
            </a:pPr>
            <a: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
            <a:br>
              <a:rPr lang="en-US" sz="28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dirty="0"/>
              <a:t>Which are the healthcare sectors they are mainly used for?</a:t>
            </a:r>
            <a:br>
              <a:rPr lang="en-US" dirty="0"/>
            </a:br>
            <a:endParaRPr lang="en-US" dirty="0"/>
          </a:p>
        </p:txBody>
      </p:sp>
      <p:sp>
        <p:nvSpPr>
          <p:cNvPr id="158" name="Google Shape;158;p5"/>
          <p:cNvSpPr txBox="1">
            <a:spLocks noGrp="1"/>
          </p:cNvSpPr>
          <p:nvPr>
            <p:ph idx="1"/>
          </p:nvPr>
        </p:nvSpPr>
        <p:spPr>
          <a:xfrm>
            <a:off x="557999" y="1799999"/>
            <a:ext cx="6887830" cy="4865977"/>
          </a:xfrm>
          <a:prstGeom prst="rect">
            <a:avLst/>
          </a:prstGeom>
          <a:noFill/>
          <a:ln>
            <a:noFill/>
          </a:ln>
        </p:spPr>
        <p:txBody>
          <a:bodyPr spcFirstLastPara="1" wrap="square" lIns="91425" tIns="45700" rIns="91425" bIns="45700" anchor="t" anchorCtr="0">
            <a:noAutofit/>
          </a:bodyPr>
          <a:lstStyle/>
          <a:p>
            <a:pPr marL="88900" indent="0" rtl="0" fontAlgn="base">
              <a:spcBef>
                <a:spcPts val="0"/>
              </a:spcBef>
              <a:spcAft>
                <a:spcPts val="0"/>
              </a:spcAft>
              <a:buNone/>
            </a:pPr>
            <a:r>
              <a:rPr lang="en-US" sz="2200" b="0" i="0" u="none" strike="noStrike" dirty="0">
                <a:solidFill>
                  <a:srgbClr val="000000"/>
                </a:solidFill>
                <a:effectLst/>
                <a:latin typeface="Calibri" panose="020F0502020204030204" pitchFamily="34" charset="0"/>
              </a:rPr>
              <a:t>Healthcare service apps usually provide condensed information about health services and processes in order to claim them. They present the range of services offered by a health insurance company, for example, and allow access to personal health data. They offer access to special medicines and therapies or support the management of medical findings and appointments. </a:t>
            </a:r>
          </a:p>
          <a:p>
            <a:pPr marL="88900" indent="0" rtl="0" fontAlgn="base">
              <a:spcBef>
                <a:spcPts val="0"/>
              </a:spcBef>
              <a:spcAft>
                <a:spcPts val="0"/>
              </a:spcAft>
              <a:buNone/>
            </a:pPr>
            <a:endParaRPr lang="en-US" sz="2200" dirty="0">
              <a:solidFill>
                <a:srgbClr val="000000"/>
              </a:solidFill>
              <a:latin typeface="Calibri" panose="020F0502020204030204" pitchFamily="34" charset="0"/>
            </a:endParaRPr>
          </a:p>
          <a:p>
            <a:pPr marL="88900" indent="0" rtl="0" fontAlgn="base">
              <a:spcBef>
                <a:spcPts val="0"/>
              </a:spcBef>
              <a:spcAft>
                <a:spcPts val="0"/>
              </a:spcAft>
              <a:buNone/>
            </a:pPr>
            <a:r>
              <a:rPr lang="en-US" sz="2200" b="0" i="0" u="none" strike="noStrike" dirty="0">
                <a:solidFill>
                  <a:srgbClr val="000000"/>
                </a:solidFill>
                <a:effectLst/>
                <a:latin typeface="Calibri" panose="020F0502020204030204" pitchFamily="34" charset="0"/>
              </a:rPr>
              <a:t>However, they can also have certain functions, as we have experienced during the COVID-19 period: An app was developed to slow down the spread of COVID-19. It warned users if they had come into contact with an infected person and gave instructions on how to proceed.</a:t>
            </a:r>
          </a:p>
          <a:p>
            <a:pPr rtl="0" fontAlgn="base">
              <a:spcAft>
                <a:spcPts val="600"/>
              </a:spcAft>
              <a:buFont typeface="Arial" panose="020B0604020202020204" pitchFamily="34" charset="0"/>
              <a:buChar char="•"/>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20482" name="Picture 2" descr="Kostenlos Inhalt Schwarzer Mann, Der Smartphone Für Videoanruf Auf Straße Verwendet Stock-Foto">
            <a:extLst>
              <a:ext uri="{FF2B5EF4-FFF2-40B4-BE49-F238E27FC236}">
                <a16:creationId xmlns:a16="http://schemas.microsoft.com/office/drawing/2014/main" id="{966FCE47-9A97-00EC-6CD0-1945B5FDE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9338" y="1901118"/>
            <a:ext cx="4302034" cy="286802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8508F7E9-B679-8141-425C-C027ADB64E23}"/>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Types of health care services apps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30197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5"/>
          <p:cNvSpPr txBox="1">
            <a:spLocks noGrp="1"/>
          </p:cNvSpPr>
          <p:nvPr>
            <p:ph type="title"/>
          </p:nvPr>
        </p:nvSpPr>
        <p:spPr>
          <a:xfrm>
            <a:off x="1900738" y="1080000"/>
            <a:ext cx="9716953" cy="605096"/>
          </a:xfrm>
          <a:prstGeom prst="rect">
            <a:avLst/>
          </a:prstGeom>
          <a:noFill/>
          <a:ln>
            <a:noFill/>
          </a:ln>
        </p:spPr>
        <p:txBody>
          <a:bodyPr spcFirstLastPara="1" wrap="square" lIns="91425" tIns="45700" rIns="91425" bIns="45700" anchor="ctr" anchorCtr="0">
            <a:noAutofit/>
          </a:bodyPr>
          <a:lstStyle/>
          <a:p>
            <a:pPr>
              <a:spcAft>
                <a:spcPts val="600"/>
              </a:spcAft>
            </a:pPr>
            <a:r>
              <a:rPr lang="en-US" sz="2400" b="1" i="1"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rPr>
              <a:t>Activity</a:t>
            </a:r>
            <a:r>
              <a:rPr lang="en-US" sz="2400" b="0" i="1"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rPr>
              <a:t>:</a:t>
            </a:r>
            <a:r>
              <a:rPr lang="en-US" sz="2400" b="0" i="0"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4A4CF5"/>
                </a:solidFill>
                <a:latin typeface="Calibri" panose="020F0502020204030204" pitchFamily="34" charset="0"/>
                <a:ea typeface="Calibri" panose="020F0502020204030204" pitchFamily="34" charset="0"/>
                <a:cs typeface="Calibri" panose="020F0502020204030204" pitchFamily="34" charset="0"/>
              </a:rPr>
              <a:t>E</a:t>
            </a:r>
            <a:r>
              <a:rPr lang="en-US" sz="2400" i="0" u="none" strike="noStrike" dirty="0">
                <a:solidFill>
                  <a:srgbClr val="4A4CF5"/>
                </a:solidFill>
                <a:effectLst/>
                <a:latin typeface="Calibri" panose="020F0502020204030204" pitchFamily="34" charset="0"/>
                <a:ea typeface="Calibri" panose="020F0502020204030204" pitchFamily="34" charset="0"/>
                <a:cs typeface="Calibri" panose="020F0502020204030204" pitchFamily="34" charset="0"/>
              </a:rPr>
              <a:t>xperiences with healthcare services apps</a:t>
            </a:r>
          </a:p>
        </p:txBody>
      </p:sp>
      <p:sp>
        <p:nvSpPr>
          <p:cNvPr id="158" name="Google Shape;158;p5"/>
          <p:cNvSpPr txBox="1">
            <a:spLocks noGrp="1"/>
          </p:cNvSpPr>
          <p:nvPr>
            <p:ph idx="1"/>
          </p:nvPr>
        </p:nvSpPr>
        <p:spPr>
          <a:xfrm>
            <a:off x="557999" y="2370460"/>
            <a:ext cx="5852132" cy="4295516"/>
          </a:xfrm>
          <a:prstGeom prst="rect">
            <a:avLst/>
          </a:prstGeom>
          <a:noFill/>
          <a:ln>
            <a:noFill/>
          </a:ln>
        </p:spPr>
        <p:txBody>
          <a:bodyPr spcFirstLastPara="1" wrap="square" lIns="91425" tIns="45700" rIns="91425" bIns="45700" anchor="t" anchorCtr="0">
            <a:noAutofit/>
          </a:bodyPr>
          <a:lstStyle/>
          <a:p>
            <a:pPr fontAlgn="base">
              <a:spcAft>
                <a:spcPts val="600"/>
              </a:spcAft>
              <a:buFont typeface="Wingdings" panose="05000000000000000000" pitchFamily="2" charset="2"/>
              <a:buChar char="§"/>
            </a:pPr>
            <a:r>
              <a:rPr lang="en-US" b="0" i="0" u="none" strike="noStrike" dirty="0">
                <a:solidFill>
                  <a:srgbClr val="000000"/>
                </a:solidFill>
                <a:effectLst/>
                <a:latin typeface="Calibri" panose="020F0502020204030204" pitchFamily="34" charset="0"/>
              </a:rPr>
              <a:t>The learners are asked to present the healthcare service apps they are using and explain their experiences. </a:t>
            </a:r>
          </a:p>
          <a:p>
            <a:pPr fontAlgn="base">
              <a:spcAft>
                <a:spcPts val="600"/>
              </a:spcAft>
              <a:buFont typeface="Wingdings" panose="05000000000000000000" pitchFamily="2" charset="2"/>
              <a:buChar char="§"/>
            </a:pPr>
            <a:r>
              <a:rPr lang="en-US" b="0" i="0" u="none" strike="noStrike" dirty="0">
                <a:solidFill>
                  <a:srgbClr val="000000"/>
                </a:solidFill>
                <a:effectLst/>
                <a:latin typeface="Calibri" panose="020F0502020204030204" pitchFamily="34" charset="0"/>
              </a:rPr>
              <a:t>They should also tell why they trust them and where they see a personal benefit.</a:t>
            </a:r>
          </a:p>
          <a:p>
            <a:pPr fontAlgn="base">
              <a:spcAft>
                <a:spcPts val="600"/>
              </a:spcAft>
              <a:buFont typeface="Wingdings" panose="05000000000000000000" pitchFamily="2" charset="2"/>
              <a:buChar char="§"/>
            </a:pPr>
            <a:r>
              <a:rPr lang="en-US" dirty="0">
                <a:solidFill>
                  <a:srgbClr val="000000"/>
                </a:solidFill>
                <a:latin typeface="Calibri" panose="020F0502020204030204" pitchFamily="34" charset="0"/>
              </a:rPr>
              <a:t>They should find out if the app is provided by a public or a private provider and reflect what kind of interests are behind it.</a:t>
            </a:r>
            <a:endParaRPr lang="en-US" b="0" i="0" u="none" strike="noStrike" dirty="0">
              <a:solidFill>
                <a:srgbClr val="000000"/>
              </a:solidFill>
              <a:effectLst/>
              <a:latin typeface="Calibri" panose="020F0502020204030204" pitchFamily="34" charset="0"/>
            </a:endParaRPr>
          </a:p>
          <a:p>
            <a:pPr rtl="0" fontAlgn="base">
              <a:spcAft>
                <a:spcPts val="600"/>
              </a:spcAft>
              <a:buFont typeface="Arial" panose="020B0604020202020204" pitchFamily="34" charset="0"/>
              <a:buChar char="•"/>
            </a:pPr>
            <a:endParaRPr lang="en-US"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0" name="Google Shape;16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a:t>
            </a:r>
            <a:r>
              <a:rPr lang="en-US" sz="1200" u="sng"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162" name="Google Shape;162;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Calibri"/>
                <a:ea typeface="Calibri"/>
                <a:cs typeface="Calibri"/>
                <a:sym typeface="Calibri"/>
              </a:rPr>
              <a:t>1</a:t>
            </a:r>
            <a:r>
              <a:rPr lang="en-US" sz="2200" b="1">
                <a:solidFill>
                  <a:schemeClr val="lt1"/>
                </a:solidFill>
                <a:latin typeface="Gill Sans"/>
                <a:ea typeface="Gill Sans"/>
                <a:cs typeface="Gill Sans"/>
                <a:sym typeface="Gill Sans"/>
              </a:rPr>
              <a:t> </a:t>
            </a:r>
            <a:endParaRPr sz="2200" b="1">
              <a:solidFill>
                <a:schemeClr val="lt1"/>
              </a:solidFill>
              <a:latin typeface="Gill Sans"/>
              <a:ea typeface="Gill Sans"/>
              <a:cs typeface="Gill Sans"/>
              <a:sym typeface="Gill Sans"/>
            </a:endParaRPr>
          </a:p>
        </p:txBody>
      </p:sp>
      <p:sp>
        <p:nvSpPr>
          <p:cNvPr id="165" name="Google Shape;165;p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Calibri"/>
                <a:cs typeface="Calibri"/>
                <a:sym typeface="Calibri"/>
              </a:rPr>
              <a:t>11</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8434" name="Picture 2" descr="Kostenlos Kostenloses Stock Foto zu afroamerikaner, anwendung, app Stock-Foto">
            <a:extLst>
              <a:ext uri="{FF2B5EF4-FFF2-40B4-BE49-F238E27FC236}">
                <a16:creationId xmlns:a16="http://schemas.microsoft.com/office/drawing/2014/main" id="{4A23BCDD-4DA9-5907-6781-413711994F5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700134" y="1742946"/>
            <a:ext cx="2796112" cy="362515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015D8B60-60EE-D2A9-D66A-723C816DDBD9}"/>
              </a:ext>
            </a:extLst>
          </p:cNvPr>
          <p:cNvSpPr/>
          <p:nvPr/>
        </p:nvSpPr>
        <p:spPr>
          <a:xfrm>
            <a:off x="7315200" y="-3933"/>
            <a:ext cx="487554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11.1.3 Types of health care services apps</a:t>
            </a:r>
            <a:endParaRPr lang="en-US" dirty="0">
              <a:solidFill>
                <a:schemeClr val="bg1"/>
              </a:solidFill>
              <a:effectLst>
                <a:outerShdw blurRad="38100" dist="38100" dir="2700000" algn="tl">
                  <a:srgbClr val="000000">
                    <a:alpha val="43137"/>
                  </a:srgbClr>
                </a:outerShdw>
              </a:effectLst>
            </a:endParaRPr>
          </a:p>
        </p:txBody>
      </p:sp>
      <p:pic>
        <p:nvPicPr>
          <p:cNvPr id="3"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AE9B50A9-441A-6758-FEBA-0C242B5AF2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0" y="394636"/>
            <a:ext cx="1915518" cy="1915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A25F34-1273-A517-DF0B-A3BCC20D5C93}"/>
              </a:ext>
            </a:extLst>
          </p:cNvPr>
          <p:cNvSpPr txBox="1"/>
          <p:nvPr/>
        </p:nvSpPr>
        <p:spPr>
          <a:xfrm>
            <a:off x="526418" y="6473845"/>
            <a:ext cx="3234558" cy="276999"/>
          </a:xfrm>
          <a:prstGeom prst="rect">
            <a:avLst/>
          </a:prstGeom>
          <a:noFill/>
        </p:spPr>
        <p:txBody>
          <a:bodyPr wrap="square">
            <a:spAutoFit/>
          </a:bodyPr>
          <a:lstStyle/>
          <a:p>
            <a:r>
              <a:rPr lang="el-GR" sz="1200" dirty="0" err="1">
                <a:hlinkClick r:id="rId7"/>
              </a:rPr>
              <a:t>Image</a:t>
            </a:r>
            <a:r>
              <a:rPr lang="el-GR" sz="1200" dirty="0">
                <a:hlinkClick r:id="rId7"/>
              </a:rPr>
              <a:t> </a:t>
            </a:r>
            <a:r>
              <a:rPr lang="el-GR" sz="1200" dirty="0" err="1">
                <a:hlinkClick r:id="rId7"/>
              </a:rPr>
              <a:t>by</a:t>
            </a:r>
            <a:r>
              <a:rPr lang="el-GR" sz="1200" dirty="0">
                <a:hlinkClick r:id="rId7"/>
              </a:rPr>
              <a:t> </a:t>
            </a:r>
            <a:r>
              <a:rPr lang="el-GR" sz="1200" dirty="0" err="1">
                <a:hlinkClick r:id="rId7"/>
              </a:rPr>
              <a:t>vectorjuice</a:t>
            </a:r>
            <a:r>
              <a:rPr lang="en-US" sz="1200" dirty="0">
                <a:hlinkClick r:id="rId7"/>
              </a:rPr>
              <a:t> </a:t>
            </a:r>
            <a:r>
              <a:rPr lang="el-GR" sz="1200" dirty="0">
                <a:hlinkClick r:id="rId7"/>
              </a:rPr>
              <a:t>on </a:t>
            </a:r>
            <a:r>
              <a:rPr lang="el-GR" sz="1200" dirty="0" err="1">
                <a:hlinkClick r:id="rId7"/>
              </a:rPr>
              <a:t>Freepik</a:t>
            </a:r>
            <a:endParaRPr lang="el-GR" sz="1200" dirty="0"/>
          </a:p>
        </p:txBody>
      </p:sp>
    </p:spTree>
    <p:extLst>
      <p:ext uri="{BB962C8B-B14F-4D97-AF65-F5344CB8AC3E}">
        <p14:creationId xmlns:p14="http://schemas.microsoft.com/office/powerpoint/2010/main" val="41911994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a:t>Evaluation Questionnaire </a:t>
            </a:r>
            <a:endParaRPr lang="el-GR" dirty="0"/>
          </a:p>
        </p:txBody>
      </p:sp>
      <p:graphicFrame>
        <p:nvGraphicFramePr>
          <p:cNvPr id="7" name="Θέση περιεχομένου 6"/>
          <p:cNvGraphicFramePr>
            <a:graphicFrameLocks noGrp="1"/>
          </p:cNvGraphicFramePr>
          <p:nvPr>
            <p:ph idx="1"/>
            <p:extLst>
              <p:ext uri="{D42A27DB-BD31-4B8C-83A1-F6EECF244321}">
                <p14:modId xmlns:p14="http://schemas.microsoft.com/office/powerpoint/2010/main" val="2471964600"/>
              </p:ext>
            </p:extLst>
          </p:nvPr>
        </p:nvGraphicFramePr>
        <p:xfrm>
          <a:off x="557213" y="1800225"/>
          <a:ext cx="5853110" cy="1071880"/>
        </p:xfrm>
        <a:graphic>
          <a:graphicData uri="http://schemas.openxmlformats.org/drawingml/2006/table">
            <a:tbl>
              <a:tblPr firstRow="1" bandRow="1">
                <a:tableStyleId>{5C22544A-7EE6-4342-B048-85BDC9FD1C3A}</a:tableStyleId>
              </a:tblPr>
              <a:tblGrid>
                <a:gridCol w="1170622">
                  <a:extLst>
                    <a:ext uri="{9D8B030D-6E8A-4147-A177-3AD203B41FA5}">
                      <a16:colId xmlns:a16="http://schemas.microsoft.com/office/drawing/2014/main" val="20000"/>
                    </a:ext>
                  </a:extLst>
                </a:gridCol>
                <a:gridCol w="1170622">
                  <a:extLst>
                    <a:ext uri="{9D8B030D-6E8A-4147-A177-3AD203B41FA5}">
                      <a16:colId xmlns:a16="http://schemas.microsoft.com/office/drawing/2014/main" val="20001"/>
                    </a:ext>
                  </a:extLst>
                </a:gridCol>
                <a:gridCol w="1170622">
                  <a:extLst>
                    <a:ext uri="{9D8B030D-6E8A-4147-A177-3AD203B41FA5}">
                      <a16:colId xmlns:a16="http://schemas.microsoft.com/office/drawing/2014/main" val="20002"/>
                    </a:ext>
                  </a:extLst>
                </a:gridCol>
                <a:gridCol w="1170622">
                  <a:extLst>
                    <a:ext uri="{9D8B030D-6E8A-4147-A177-3AD203B41FA5}">
                      <a16:colId xmlns:a16="http://schemas.microsoft.com/office/drawing/2014/main" val="20003"/>
                    </a:ext>
                  </a:extLst>
                </a:gridCol>
                <a:gridCol w="1170622">
                  <a:extLst>
                    <a:ext uri="{9D8B030D-6E8A-4147-A177-3AD203B41FA5}">
                      <a16:colId xmlns:a16="http://schemas.microsoft.com/office/drawing/2014/main" val="20004"/>
                    </a:ext>
                  </a:extLst>
                </a:gridCol>
              </a:tblGrid>
              <a:tr h="370840">
                <a:tc gridSpan="5">
                  <a:txBody>
                    <a:bodyPr/>
                    <a:lstStyle/>
                    <a:p>
                      <a:r>
                        <a:rPr lang="en-US" sz="2000" dirty="0"/>
                        <a:t>The content</a:t>
                      </a:r>
                      <a:r>
                        <a:rPr lang="en-US" sz="2000" baseline="0" dirty="0"/>
                        <a:t> of the module was stimulating and interesting </a:t>
                      </a:r>
                      <a:r>
                        <a:rPr lang="en-US" sz="1800" i="1" baseline="0" dirty="0"/>
                        <a:t>(1 minimum, 5 maximum)</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7582" y="3646419"/>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The content</a:t>
                      </a:r>
                      <a:r>
                        <a:rPr lang="en-US" sz="2000" baseline="0" dirty="0"/>
                        <a:t> of the module was clear, understandable and easy to follow </a:t>
                      </a:r>
                      <a:r>
                        <a:rPr lang="en-US" sz="2000" i="1" baseline="0" dirty="0"/>
                        <a:t>(1 minimum, 5 maximum)</a:t>
                      </a:r>
                      <a:endParaRPr lang="el-GR" sz="2000"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9" name="Θέση περιεχομένου 6"/>
          <p:cNvGraphicFramePr>
            <a:graphicFrameLocks/>
          </p:cNvGraphicFramePr>
          <p:nvPr/>
        </p:nvGraphicFramePr>
        <p:xfrm>
          <a:off x="558000" y="5213962"/>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The trainer</a:t>
                      </a:r>
                      <a:r>
                        <a:rPr lang="en-US" sz="2000" baseline="0" dirty="0"/>
                        <a:t> was well prepared </a:t>
                      </a:r>
                      <a:r>
                        <a:rPr lang="en-US" sz="1800" i="1" baseline="0" dirty="0"/>
                        <a:t>(1 minimum, 5 maximum) </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547746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a:t>Evaluation Questionnaire </a:t>
            </a:r>
            <a:endParaRPr lang="el-GR" dirty="0"/>
          </a:p>
        </p:txBody>
      </p:sp>
      <p:graphicFrame>
        <p:nvGraphicFramePr>
          <p:cNvPr id="7" name="Θέση περιεχομένου 6"/>
          <p:cNvGraphicFramePr>
            <a:graphicFrameLocks noGrp="1"/>
          </p:cNvGraphicFramePr>
          <p:nvPr>
            <p:ph idx="1"/>
            <p:extLst>
              <p:ext uri="{D42A27DB-BD31-4B8C-83A1-F6EECF244321}">
                <p14:modId xmlns:p14="http://schemas.microsoft.com/office/powerpoint/2010/main" val="118267153"/>
              </p:ext>
            </p:extLst>
          </p:nvPr>
        </p:nvGraphicFramePr>
        <p:xfrm>
          <a:off x="557213" y="1800225"/>
          <a:ext cx="5853110" cy="1041400"/>
        </p:xfrm>
        <a:graphic>
          <a:graphicData uri="http://schemas.openxmlformats.org/drawingml/2006/table">
            <a:tbl>
              <a:tblPr firstRow="1" bandRow="1">
                <a:tableStyleId>{5C22544A-7EE6-4342-B048-85BDC9FD1C3A}</a:tableStyleId>
              </a:tblPr>
              <a:tblGrid>
                <a:gridCol w="1170622">
                  <a:extLst>
                    <a:ext uri="{9D8B030D-6E8A-4147-A177-3AD203B41FA5}">
                      <a16:colId xmlns:a16="http://schemas.microsoft.com/office/drawing/2014/main" val="20000"/>
                    </a:ext>
                  </a:extLst>
                </a:gridCol>
                <a:gridCol w="1170622">
                  <a:extLst>
                    <a:ext uri="{9D8B030D-6E8A-4147-A177-3AD203B41FA5}">
                      <a16:colId xmlns:a16="http://schemas.microsoft.com/office/drawing/2014/main" val="20001"/>
                    </a:ext>
                  </a:extLst>
                </a:gridCol>
                <a:gridCol w="1170622">
                  <a:extLst>
                    <a:ext uri="{9D8B030D-6E8A-4147-A177-3AD203B41FA5}">
                      <a16:colId xmlns:a16="http://schemas.microsoft.com/office/drawing/2014/main" val="20002"/>
                    </a:ext>
                  </a:extLst>
                </a:gridCol>
                <a:gridCol w="1170622">
                  <a:extLst>
                    <a:ext uri="{9D8B030D-6E8A-4147-A177-3AD203B41FA5}">
                      <a16:colId xmlns:a16="http://schemas.microsoft.com/office/drawing/2014/main" val="20003"/>
                    </a:ext>
                  </a:extLst>
                </a:gridCol>
                <a:gridCol w="1170622">
                  <a:extLst>
                    <a:ext uri="{9D8B030D-6E8A-4147-A177-3AD203B41FA5}">
                      <a16:colId xmlns:a16="http://schemas.microsoft.com/office/drawing/2014/main" val="20004"/>
                    </a:ext>
                  </a:extLst>
                </a:gridCol>
              </a:tblGrid>
              <a:tr h="370840">
                <a:tc gridSpan="5">
                  <a:txBody>
                    <a:bodyPr/>
                    <a:lstStyle/>
                    <a:p>
                      <a:r>
                        <a:rPr lang="en-US" sz="2000" baseline="0" dirty="0"/>
                        <a:t>I am satisfied with the module overall </a:t>
                      </a:r>
                      <a:r>
                        <a:rPr lang="en-US" sz="1800" i="1" baseline="0" dirty="0"/>
                        <a:t>(1 minimum, 5 maximum)</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8000" y="3646420"/>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baseline="0" dirty="0"/>
                        <a:t> I would recommend this module to others </a:t>
                      </a:r>
                      <a:r>
                        <a:rPr lang="en-US" sz="2000" i="1" baseline="0" dirty="0"/>
                        <a:t>(1 minimum, 5 maximum)</a:t>
                      </a:r>
                      <a:endParaRPr lang="el-GR" sz="2000"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11" name="Θέση περιεχομένου 6"/>
          <p:cNvGraphicFramePr>
            <a:graphicFrameLocks/>
          </p:cNvGraphicFramePr>
          <p:nvPr>
            <p:extLst>
              <p:ext uri="{D42A27DB-BD31-4B8C-83A1-F6EECF244321}">
                <p14:modId xmlns:p14="http://schemas.microsoft.com/office/powerpoint/2010/main" val="3948441867"/>
              </p:ext>
            </p:extLst>
          </p:nvPr>
        </p:nvGraphicFramePr>
        <p:xfrm>
          <a:off x="565945" y="2489891"/>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The modul</a:t>
                      </a:r>
                      <a:r>
                        <a:rPr lang="en-US" sz="2000" baseline="0" dirty="0"/>
                        <a:t>e enhanced </a:t>
                      </a:r>
                      <a:r>
                        <a:rPr lang="en-GB" sz="2000" baseline="0" dirty="0"/>
                        <a:t>my knowledge of the subject matter </a:t>
                      </a:r>
                      <a:r>
                        <a:rPr lang="en-US" sz="1800" i="1" baseline="0" dirty="0"/>
                        <a:t>(1 minimum, 5 maximum) </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608347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it-IT" sz="2800" dirty="0" err="1">
                <a:solidFill>
                  <a:srgbClr val="C01E24"/>
                </a:solidFill>
              </a:rPr>
              <a:t>References</a:t>
            </a:r>
            <a:r>
              <a:rPr lang="it-IT" dirty="0">
                <a:solidFill>
                  <a:srgbClr val="C01E24"/>
                </a:solidFill>
              </a:rPr>
              <a:t> and</a:t>
            </a:r>
            <a:r>
              <a:rPr lang="it-IT" sz="2800" dirty="0">
                <a:solidFill>
                  <a:srgbClr val="C01E24"/>
                </a:solidFill>
              </a:rPr>
              <a:t> F</a:t>
            </a:r>
            <a:r>
              <a:rPr lang="hr-HR" sz="2800" dirty="0">
                <a:solidFill>
                  <a:srgbClr val="C01E24"/>
                </a:solidFill>
              </a:rPr>
              <a:t>urther </a:t>
            </a:r>
            <a:r>
              <a:rPr lang="en-GB" sz="2800" dirty="0">
                <a:solidFill>
                  <a:srgbClr val="C01E24"/>
                </a:solidFill>
              </a:rPr>
              <a:t>R</a:t>
            </a:r>
            <a:r>
              <a:rPr lang="hr-HR" sz="2800" dirty="0">
                <a:solidFill>
                  <a:srgbClr val="C01E24"/>
                </a:solidFill>
              </a:rPr>
              <a:t>eading</a:t>
            </a:r>
            <a:r>
              <a:rPr lang="en-GB" sz="2800" dirty="0">
                <a:solidFill>
                  <a:srgbClr val="C01E24"/>
                </a:solidFill>
              </a:rPr>
              <a:t>s in English</a:t>
            </a:r>
            <a:endParaRPr lang="el-GR" dirty="0"/>
          </a:p>
        </p:txBody>
      </p:sp>
      <p:sp>
        <p:nvSpPr>
          <p:cNvPr id="6" name="Textplatzhalter 5">
            <a:extLst>
              <a:ext uri="{FF2B5EF4-FFF2-40B4-BE49-F238E27FC236}">
                <a16:creationId xmlns:a16="http://schemas.microsoft.com/office/drawing/2014/main" id="{E8D110AD-D875-CFCF-127A-348B248CE50E}"/>
              </a:ext>
            </a:extLst>
          </p:cNvPr>
          <p:cNvSpPr>
            <a:spLocks noGrp="1"/>
          </p:cNvSpPr>
          <p:nvPr>
            <p:ph idx="1"/>
          </p:nvPr>
        </p:nvSpPr>
        <p:spPr>
          <a:xfrm>
            <a:off x="557999" y="1799999"/>
            <a:ext cx="10676058" cy="4865977"/>
          </a:xfrm>
        </p:spPr>
        <p:txBody>
          <a:bodyPr>
            <a:normAutofit fontScale="85000" lnSpcReduction="20000"/>
          </a:bodyPr>
          <a:lstStyle/>
          <a:p>
            <a:pPr marL="342900" indent="-342900">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European Parliament, Directorate General for Internal Policy: Research for CULT–Committee. Why Cultural Work with Refugees (2017). Retrieved </a:t>
            </a:r>
            <a:r>
              <a:rPr lang="en-GB" sz="1800" dirty="0">
                <a:effectLst/>
                <a:ea typeface="MyriadPro-Regular"/>
                <a:cs typeface="Times New Roman" panose="02020603050405020304" pitchFamily="18" charset="0"/>
              </a:rPr>
              <a:t>8.11.23 </a:t>
            </a:r>
            <a:r>
              <a:rPr lang="en-US" sz="1800" dirty="0">
                <a:effectLst/>
                <a:ea typeface="MyriadPro-Regular"/>
                <a:cs typeface="Times New Roman" panose="02020603050405020304" pitchFamily="18" charset="0"/>
              </a:rPr>
              <a:t>from: </a:t>
            </a:r>
            <a:r>
              <a:rPr lang="en-US" sz="1800" u="sng" dirty="0">
                <a:solidFill>
                  <a:srgbClr val="0563C1"/>
                </a:solidFill>
                <a:effectLst/>
                <a:ea typeface="MyriadPro-Regular"/>
                <a:cs typeface="Times New Roman" panose="02020603050405020304" pitchFamily="18" charset="0"/>
                <a:hlinkClick r:id="rId3"/>
              </a:rPr>
              <a:t>http://www.europarl.europa.eu/RegData/etudes/IDAN/2017/602004/IPOL_IDA(2017)602004_EN.pdf</a:t>
            </a:r>
            <a:endParaRPr lang="de-DE" sz="1800" dirty="0">
              <a:effectLst/>
              <a:ea typeface="MyriadPro-Regular"/>
              <a:cs typeface="Times New Roman" panose="02020603050405020304" pitchFamily="18" charset="0"/>
            </a:endParaRPr>
          </a:p>
          <a:p>
            <a:pPr marL="342900" lvl="0" indent="-342900" algn="l">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NSW Refugee Health Service and STARTTS (NSW Service for the Treatment and Rehabilitation of Torture and Trauma Survivors). 2014. Working with refugees: a guide for social workers. Retrieved 9.11.23 from: </a:t>
            </a:r>
            <a:r>
              <a:rPr lang="en-US" sz="1800" u="sng" dirty="0">
                <a:solidFill>
                  <a:srgbClr val="0563C1"/>
                </a:solidFill>
                <a:effectLst/>
                <a:ea typeface="MyriadPro-Regular"/>
                <a:cs typeface="Times New Roman" panose="02020603050405020304" pitchFamily="18" charset="0"/>
                <a:hlinkClick r:id="rId4"/>
              </a:rPr>
              <a:t>https://www.startts.org.au/media/Resource-Working-with-Refugees-Social-Worker-Guide.pdf</a:t>
            </a:r>
            <a:endParaRPr lang="de-DE" sz="1800" dirty="0">
              <a:effectLst/>
              <a:ea typeface="MyriadPro-Regular"/>
              <a:cs typeface="Times New Roman" panose="02020603050405020304" pitchFamily="18" charset="0"/>
            </a:endParaRPr>
          </a:p>
          <a:p>
            <a:pPr marL="342900" lvl="0" indent="-342900" algn="l">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P.J. Shannon, E. </a:t>
            </a:r>
            <a:r>
              <a:rPr lang="en-US" sz="1800" dirty="0" err="1">
                <a:effectLst/>
                <a:ea typeface="MyriadPro-Regular"/>
                <a:cs typeface="Times New Roman" panose="02020603050405020304" pitchFamily="18" charset="0"/>
              </a:rPr>
              <a:t>Wieling</a:t>
            </a:r>
            <a:r>
              <a:rPr lang="en-US" sz="1800" dirty="0">
                <a:effectLst/>
                <a:ea typeface="MyriadPro-Regular"/>
                <a:cs typeface="Times New Roman" panose="02020603050405020304" pitchFamily="18" charset="0"/>
              </a:rPr>
              <a:t>, </a:t>
            </a:r>
            <a:r>
              <a:rPr lang="en-US" sz="1800" dirty="0" err="1">
                <a:effectLst/>
                <a:ea typeface="MyriadPro-Regular"/>
                <a:cs typeface="Times New Roman" panose="02020603050405020304" pitchFamily="18" charset="0"/>
              </a:rPr>
              <a:t>J.Simmelink</a:t>
            </a:r>
            <a:r>
              <a:rPr lang="en-US" sz="1800" dirty="0">
                <a:effectLst/>
                <a:ea typeface="MyriadPro-Regular"/>
                <a:cs typeface="Times New Roman" panose="02020603050405020304" pitchFamily="18" charset="0"/>
              </a:rPr>
              <a:t>-McCleary, E. Becher. 30 Oct 2014. Beyond Stigma:</a:t>
            </a:r>
            <a:r>
              <a:rPr lang="en-US" sz="1800" i="1" dirty="0">
                <a:effectLst/>
                <a:ea typeface="MyriadPro-Regular"/>
                <a:cs typeface="Times New Roman" panose="02020603050405020304" pitchFamily="18" charset="0"/>
              </a:rPr>
              <a:t> </a:t>
            </a:r>
            <a:r>
              <a:rPr lang="en-US" sz="1800" dirty="0">
                <a:effectLst/>
                <a:ea typeface="MyriadPro-Regular"/>
                <a:cs typeface="Times New Roman" panose="02020603050405020304" pitchFamily="18" charset="0"/>
              </a:rPr>
              <a:t>Barriers to Discussing Mental Health in Refugee Populations. Journal of Loss and Trauma International Perspectives on Stress &amp; Coping, Taylor and Francis Online.</a:t>
            </a:r>
            <a:endParaRPr lang="de-DE" sz="1800" dirty="0">
              <a:effectLst/>
              <a:ea typeface="MyriadPro-Regular"/>
              <a:cs typeface="Times New Roman" panose="02020603050405020304" pitchFamily="18" charset="0"/>
            </a:endParaRPr>
          </a:p>
          <a:p>
            <a:pPr marL="342900" lvl="0" indent="-342900" algn="l">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UNHCR. 2015. Culture, Context and the Mental Health and Psychosocial Wellbeing of Syrians. A Review for Mental Health and Psychosocial Support staff Working with Syrians Affected by Armed Conflict. Retrieved 9.11.23 from: </a:t>
            </a:r>
            <a:r>
              <a:rPr lang="en-US" sz="1800" u="sng" dirty="0">
                <a:solidFill>
                  <a:srgbClr val="0563C1"/>
                </a:solidFill>
                <a:effectLst/>
                <a:ea typeface="MyriadPro-Regular"/>
                <a:cs typeface="Times New Roman" panose="02020603050405020304" pitchFamily="18" charset="0"/>
                <a:hlinkClick r:id="rId5"/>
              </a:rPr>
              <a:t>https://www.unhcr.org/55f6b90f9.pdf</a:t>
            </a:r>
            <a:endParaRPr lang="de-DE" sz="1800" dirty="0">
              <a:effectLst/>
              <a:ea typeface="MyriadPro-Regular"/>
              <a:cs typeface="Times New Roman" panose="02020603050405020304" pitchFamily="18" charset="0"/>
            </a:endParaRPr>
          </a:p>
          <a:p>
            <a:pPr marL="342900" lvl="0" indent="-342900" algn="l">
              <a:lnSpc>
                <a:spcPct val="130000"/>
              </a:lnSpc>
              <a:buFont typeface="Arial" panose="020B0604020202020204" pitchFamily="34" charset="0"/>
              <a:buChar char="•"/>
              <a:tabLst>
                <a:tab pos="457200" algn="l"/>
              </a:tabLst>
            </a:pPr>
            <a:r>
              <a:rPr lang="en-US" sz="1800" dirty="0">
                <a:effectLst/>
                <a:ea typeface="MyriadPro-Regular"/>
                <a:cs typeface="Times New Roman" panose="02020603050405020304" pitchFamily="18" charset="0"/>
              </a:rPr>
              <a:t>UNHCR, IOM, MHPSS. 2015. Mental Health and Psychosocial Support for Refugees, Asylum Seekers and Migrants on the Move in Europe. A multi-agency guidance note. Retrieved 10.11.23 from: </a:t>
            </a:r>
            <a:r>
              <a:rPr lang="en-US" sz="1800" u="sng" dirty="0">
                <a:solidFill>
                  <a:srgbClr val="0563C1"/>
                </a:solidFill>
                <a:effectLst/>
                <a:ea typeface="MyriadPro-Regular"/>
                <a:cs typeface="Times New Roman" panose="02020603050405020304" pitchFamily="18" charset="0"/>
                <a:hlinkClick r:id="rId6"/>
              </a:rPr>
              <a:t>http://www.euro.who.int/en/health-topics/health-determinants/migration-and-health/publications/2016/mental-health-and-psychosocial-support-for-refugees,-asylum-seekers-and-migrants-on-the-move-in-europe.-a-multi-agency-guidance-note-2015</a:t>
            </a:r>
            <a:endParaRPr lang="de-DE" sz="1800" dirty="0">
              <a:effectLst/>
              <a:ea typeface="MyriadPro-Regular"/>
              <a:cs typeface="Times New Roman" panose="02020603050405020304" pitchFamily="18" charset="0"/>
            </a:endParaRPr>
          </a:p>
          <a:p>
            <a:endParaRPr lang="de-DE" dirty="0"/>
          </a:p>
        </p:txBody>
      </p:sp>
    </p:spTree>
    <p:extLst>
      <p:ext uri="{BB962C8B-B14F-4D97-AF65-F5344CB8AC3E}">
        <p14:creationId xmlns:p14="http://schemas.microsoft.com/office/powerpoint/2010/main" val="9184799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11 1 Apps for Healthcare Services TEACHING SESSION"/>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ssqh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GyyqF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bLKo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GyyqF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GyyqF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GyyqF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BssqhYFQaV5GsAAABvAAAAHAAAAHVuaXZlcnNhbC9sb2NhbF9zZXR0aW5ncy54bWwNyrEKwkAMANC9XxEySB3Uugn2rpujCK0fENogB7mk9ELRv/e2N7x++GaBnbeSTANezx0C62xL0k/A9/Q43RCKky4kphxQDWGITS82k4zsXmOBVejH28S5wvlJuc4XqbOkAu1B/B6PeInNH1BLAwQUAAIACABtsqhY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bbKoWOohDhNLAAAAbAAAABsAAAB1bml2ZXJzYWwvdW5pdmVyc2FsLnBuZy54bWyzsa/IzVEoSy0qzszPs1Uy1DNQsrfj5bIpKEoty0wtV6gAigEFIUBJoRLINUJwyzNTSjKAQiYmFgjBjNTM9IwSoKiBhRlcVB9oKABQSwECAAAUAAIACACpflBPNmFYAkcDAADhCQAAFAAAAAAAAAABAAAAAAAAAAAAdW5pdmVyc2FsL3BsYXllci54bWxQSwECAAAUAAIACABssqhYtTf0qBwFAADhEwAAHQAAAAAAAAABAAAAAAB5AwAAdW5pdmVyc2FsL2NvbW1vbl9tZXNzYWdlcy5sbmdQSwECAAAUAAIACABssqhYFR5gG6MAAAB/AQAALgAAAAAAAAABAAAAAADQCAAAdW5pdmVyc2FsL3BsYXliYWNrX2FuZF9uYXZpZ2F0aW9uX3NldHRpbmdzLnhtbFBLAQIAABQAAgAIAGyyqFh0STUfPAQAAAwVAAAnAAAAAAAAAAEAAAAAAL8JAAB1bml2ZXJzYWwvZmxhc2hfcHVibGlzaGluZ19zZXR0aW5ncy54bWxQSwECAAAUAAIACABssqhYN4uHansDAACsDAAAIQAAAAAAAAABAAAAAABADgAAdW5pdmVyc2FsL2ZsYXNoX3NraW5fc2V0dGluZ3MueG1sUEsBAgAAFAACAAgAbLKoWKavViM2BAAAlhQAACYAAAAAAAAAAQAAAAAA+hEAAHVuaXZlcnNhbC9odG1sX3B1Ymxpc2hpbmdfc2V0dGluZ3MueG1sUEsBAgAAFAACAAgAbLKoWCYPfuiwAQAAbwYAAB8AAAAAAAAAAQAAAAAAdBYAAHVuaXZlcnNhbC9odG1sX3NraW5fc2V0dGluZ3MuanNQSwECAAAUAAIACABssqhYFQaV5GsAAABvAAAAHAAAAAAAAAABAAAAAABhGAAAdW5pdmVyc2FsL2xvY2FsX3NldHRpbmdzLnhtbFBLAQIAABQAAgAIAG2yqFjCG66ZaBIAAPdNAAAXAAAAAAAAAAAAAAAAAAYZAAB1bml2ZXJzYWwvdW5pdmVyc2FsLnBuZ1BLAQIAABQAAgAIAG2yqFjqIQ4TSwAAAGwAAAAbAAAAAAAAAAEAAAAAAKMrAAB1bml2ZXJzYWwvdW5pdmVyc2FsLnBuZy54bWxQSwUGAAAAAAoACgAGAwAAJywAAAAA"/>
  <p:tag name="ISPRING_LMS_API_VERSION" val="SCORM 1.2"/>
  <p:tag name="ISPRING_ULTRA_SCORM_COURSE_ID" val="B71E4446-3CD9-491B-9CBC-895DDDFFAC8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EN\\Training material for ETA 1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ETA11 1 Apps for Healthcare Services TEACHING SESSION"/>
  <p:tag name="ISPRING_FIRST_PUBLI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9707</Words>
  <Application>Microsoft Office PowerPoint</Application>
  <PresentationFormat>Ευρεία οθόνη</PresentationFormat>
  <Paragraphs>982</Paragraphs>
  <Slides>107</Slides>
  <Notes>107</Notes>
  <HiddenSlides>0</HiddenSlides>
  <MMClips>0</MMClips>
  <ScaleCrop>false</ScaleCrop>
  <HeadingPairs>
    <vt:vector size="6" baseType="variant">
      <vt:variant>
        <vt:lpstr>Γραμματοσειρές που χρησιμοποιούνται</vt:lpstr>
      </vt:variant>
      <vt:variant>
        <vt:i4>18</vt:i4>
      </vt:variant>
      <vt:variant>
        <vt:lpstr>Θέμα</vt:lpstr>
      </vt:variant>
      <vt:variant>
        <vt:i4>1</vt:i4>
      </vt:variant>
      <vt:variant>
        <vt:lpstr>Τίτλοι διαφανειών</vt:lpstr>
      </vt:variant>
      <vt:variant>
        <vt:i4>107</vt:i4>
      </vt:variant>
    </vt:vector>
  </HeadingPairs>
  <TitlesOfParts>
    <vt:vector size="126" baseType="lpstr">
      <vt:lpstr>Adobe Gothic Std B</vt:lpstr>
      <vt:lpstr>MS PGothic</vt:lpstr>
      <vt:lpstr>游ゴシック</vt:lpstr>
      <vt:lpstr>Abadi Extra Light</vt:lpstr>
      <vt:lpstr>Arial</vt:lpstr>
      <vt:lpstr>Calibri</vt:lpstr>
      <vt:lpstr>Calibri Light</vt:lpstr>
      <vt:lpstr>FiraSans-Regular</vt:lpstr>
      <vt:lpstr>Gill Sans</vt:lpstr>
      <vt:lpstr>Gill Sans Nova</vt:lpstr>
      <vt:lpstr>Impact</vt:lpstr>
      <vt:lpstr>MyriadPro-Regular</vt:lpstr>
      <vt:lpstr>Noto Sans Symbols</vt:lpstr>
      <vt:lpstr>Roboto</vt:lpstr>
      <vt:lpstr>Söhne</vt:lpstr>
      <vt:lpstr>Times New Roman</vt:lpstr>
      <vt:lpstr>Vrinda</vt:lpstr>
      <vt:lpstr>Wingdings</vt:lpstr>
      <vt:lpstr>Θέμα του Office</vt:lpstr>
      <vt:lpstr>Παρουσίαση του PowerPoint</vt:lpstr>
      <vt:lpstr>Παρουσίαση του PowerPoint</vt:lpstr>
      <vt:lpstr>Partners</vt:lpstr>
      <vt:lpstr>Παρουσίαση του PowerPoint</vt:lpstr>
      <vt:lpstr>Competences</vt:lpstr>
      <vt:lpstr>Teaching Session:  Content</vt:lpstr>
      <vt:lpstr>11.1.1 Introduction</vt:lpstr>
      <vt:lpstr>Background information – challenges for migrants</vt:lpstr>
      <vt:lpstr>Aim </vt:lpstr>
      <vt:lpstr>Learning outcomes</vt:lpstr>
      <vt:lpstr>Training content</vt:lpstr>
      <vt:lpstr>Overview: What are we going to learn in this training course?        (1)</vt:lpstr>
      <vt:lpstr>Overview: What are we going to learn in this training course?        (2) </vt:lpstr>
      <vt:lpstr>11.1.2 What are healthcare services?</vt:lpstr>
      <vt:lpstr>What are healthcare services? (1)</vt:lpstr>
      <vt:lpstr>What are healthcare services? (2)</vt:lpstr>
      <vt:lpstr>What are healthcare services? (3)</vt:lpstr>
      <vt:lpstr>What are healthcare services? (4)</vt:lpstr>
      <vt:lpstr>What are healthcare services? (5)</vt:lpstr>
      <vt:lpstr>Why are healthcare services important? (1)</vt:lpstr>
      <vt:lpstr>Why are healthcare services important? (2)</vt:lpstr>
      <vt:lpstr>Why are healthcare services important for migrants?</vt:lpstr>
      <vt:lpstr>How are health care services organised in Germany?</vt:lpstr>
      <vt:lpstr>How are health care services organised in Germany? (1)</vt:lpstr>
      <vt:lpstr>How are health care services organised in Germany? (2)</vt:lpstr>
      <vt:lpstr>How are health care services organised in Germany? (3)</vt:lpstr>
      <vt:lpstr>How are health care services organised in Germany? (4)</vt:lpstr>
      <vt:lpstr>Entitlement of migrants to use health care services in Germany (1)</vt:lpstr>
      <vt:lpstr>Entitlement of migrants to use health care services in Germany (2)</vt:lpstr>
      <vt:lpstr>Entitlement of migrants to use health care services in Germany (3)</vt:lpstr>
      <vt:lpstr>Entitlement of migrants to use health care services in Germany (4)</vt:lpstr>
      <vt:lpstr>Public and private providers of healthcare services</vt:lpstr>
      <vt:lpstr>Public providers of healthcare services</vt:lpstr>
      <vt:lpstr>Private providers of healthcare services</vt:lpstr>
      <vt:lpstr>Public or private? What does that mean for you?</vt:lpstr>
      <vt:lpstr>What are the benefits of healthcare services for different people? (1)</vt:lpstr>
      <vt:lpstr>What are the benefits of healthcare services for different people? (2)</vt:lpstr>
      <vt:lpstr>How are health care services organised in Spain?</vt:lpstr>
      <vt:lpstr>How are health care services organised in Spain  (1)</vt:lpstr>
      <vt:lpstr>How are health care services organised in Spain? (2)</vt:lpstr>
      <vt:lpstr>How are health care services organised in Spain? (3)</vt:lpstr>
      <vt:lpstr>Who is entitled to use health care services in Spain? (1) </vt:lpstr>
      <vt:lpstr>Who is entitled to use health care services in Spain? (2)</vt:lpstr>
      <vt:lpstr>What are the benefits of healthcare services for different people? (1)</vt:lpstr>
      <vt:lpstr>What are the benefits of healthcare services for different people? (2)</vt:lpstr>
      <vt:lpstr>How are health care services organised in Italy?</vt:lpstr>
      <vt:lpstr>How are health care services organised in Italy? (1)</vt:lpstr>
      <vt:lpstr> How are health care services organised in Italy? (2)</vt:lpstr>
      <vt:lpstr>How are health care services organised in Italy? (3)</vt:lpstr>
      <vt:lpstr>How are health care services organised in Italy? (4)</vt:lpstr>
      <vt:lpstr>How are health care services organised in Italy? (5)</vt:lpstr>
      <vt:lpstr>How are health care services organised in Italy? (5)</vt:lpstr>
      <vt:lpstr>Entitlement of migrants to use health care services in Italy  (1)</vt:lpstr>
      <vt:lpstr>Entitlement of migrants to use health care services in Italy  (2)</vt:lpstr>
      <vt:lpstr>Additional health care services for migrants in Italy  (1)</vt:lpstr>
      <vt:lpstr>Additional health care services for migrants in Italy  (2)</vt:lpstr>
      <vt:lpstr>Who is entitled to use health care services in Italy?</vt:lpstr>
      <vt:lpstr>Public and private providers of healthcare services</vt:lpstr>
      <vt:lpstr>Public or private? What does that mean for you?</vt:lpstr>
      <vt:lpstr>What are the benefits of healthcare services for different people?</vt:lpstr>
      <vt:lpstr>How are health care services organised in Greece?</vt:lpstr>
      <vt:lpstr>What are healthcare services in Greece?</vt:lpstr>
      <vt:lpstr>National health insurance</vt:lpstr>
      <vt:lpstr>How are they organised?</vt:lpstr>
      <vt:lpstr>How is the Greek public health care system accessed?</vt:lpstr>
      <vt:lpstr>Who is entitled to use them?</vt:lpstr>
      <vt:lpstr> Health care for migrants, refugees and asylum seekers</vt:lpstr>
      <vt:lpstr>What are the benefits for different groups?</vt:lpstr>
      <vt:lpstr>How are health care services organised in Cyprus?</vt:lpstr>
      <vt:lpstr>How are health care services organised in Cyprus? (1)</vt:lpstr>
      <vt:lpstr>How are health care services organised in C yprus? (2)</vt:lpstr>
      <vt:lpstr>Who is entitled to use health care services in Cyprus?</vt:lpstr>
      <vt:lpstr>What are the benefits of healthcare services for different people?</vt:lpstr>
      <vt:lpstr> Health care for migrants, refugees and asylum seekers in Cyprus</vt:lpstr>
      <vt:lpstr>How are health care services organised in France?</vt:lpstr>
      <vt:lpstr>Health services organisation in France  (1)</vt:lpstr>
      <vt:lpstr>Health services organisation in France  (2)</vt:lpstr>
      <vt:lpstr>Health services organisation in France  (3)</vt:lpstr>
      <vt:lpstr>Health services organisation in France  (4)</vt:lpstr>
      <vt:lpstr>Health services organisation in France  (5)</vt:lpstr>
      <vt:lpstr>Who has the right to use them?</vt:lpstr>
      <vt:lpstr>Health services organisation in France (7) - Who has the right to use them?</vt:lpstr>
      <vt:lpstr>Health services organisation in France - benefits for different groups of people</vt:lpstr>
      <vt:lpstr>Activity: Awareness of different types of healthcare services</vt:lpstr>
      <vt:lpstr>11.1.3 Types of health care services apps</vt:lpstr>
      <vt:lpstr>What are healthcare services apps?</vt:lpstr>
      <vt:lpstr>What are healthcare services apps?</vt:lpstr>
      <vt:lpstr>What are healthcare services apps?</vt:lpstr>
      <vt:lpstr>What are healthcare services apps?</vt:lpstr>
      <vt:lpstr>What are healthcare services apps?</vt:lpstr>
      <vt:lpstr>When are healthcare services apps beneficially used?</vt:lpstr>
      <vt:lpstr>What are the limitations for using healthcare services apps? When should they not be used?</vt:lpstr>
      <vt:lpstr> Free health services apps and payment apps – what are the advantages and disadvantages? </vt:lpstr>
      <vt:lpstr> Free health services apps and payment apps – what are the advantages and disadvantages? </vt:lpstr>
      <vt:lpstr> Which are the healthcare sectors they are mainly used for? </vt:lpstr>
      <vt:lpstr>Activity: Experiences with healthcare services apps</vt:lpstr>
      <vt:lpstr>Evaluation Questionnaire </vt:lpstr>
      <vt:lpstr>Evaluation Questionnaire </vt:lpstr>
      <vt:lpstr>References and Further Readings in English</vt:lpstr>
      <vt:lpstr>References and Further Readings in English</vt:lpstr>
      <vt:lpstr>References and Further Readings in Spanish</vt:lpstr>
      <vt:lpstr>References and Further Readings in German</vt:lpstr>
      <vt:lpstr>References and Further Readings in Italian</vt:lpstr>
      <vt:lpstr>References and Further Readings in English for Greece</vt:lpstr>
      <vt:lpstr>References and Further Reading in English for Cyprus</vt:lpstr>
      <vt:lpstr>References and Further Readings in French</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ETA11 1 Apps for Healthcare Services TEACHING SESSION</dc:title>
  <dc:creator>pantelis bbalaouras</dc:creator>
  <cp:lastModifiedBy>pantelis</cp:lastModifiedBy>
  <cp:revision>1071</cp:revision>
  <dcterms:created xsi:type="dcterms:W3CDTF">2020-06-02T13:31:56Z</dcterms:created>
  <dcterms:modified xsi:type="dcterms:W3CDTF">2024-05-10T15:48:02Z</dcterms:modified>
</cp:coreProperties>
</file>