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57" r:id="rId2"/>
    <p:sldId id="458" r:id="rId3"/>
    <p:sldId id="545" r:id="rId4"/>
    <p:sldId id="437" r:id="rId5"/>
    <p:sldId id="439" r:id="rId6"/>
    <p:sldId id="442" r:id="rId7"/>
    <p:sldId id="443" r:id="rId8"/>
    <p:sldId id="444" r:id="rId9"/>
    <p:sldId id="440" r:id="rId10"/>
    <p:sldId id="445" r:id="rId11"/>
    <p:sldId id="456" r:id="rId12"/>
    <p:sldId id="451" r:id="rId13"/>
    <p:sldId id="453" r:id="rId14"/>
    <p:sldId id="424" r:id="rId15"/>
    <p:sldId id="447" r:id="rId16"/>
    <p:sldId id="546" r:id="rId17"/>
    <p:sldId id="404" r:id="rId18"/>
  </p:sldIdLst>
  <p:sldSz cx="12192000" cy="6858000"/>
  <p:notesSz cx="6858000" cy="9144000"/>
  <p:custDataLst>
    <p:tags r:id="rId2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1E24"/>
    <a:srgbClr val="DDE0E5"/>
    <a:srgbClr val="F8F8F8"/>
    <a:srgbClr val="203864"/>
    <a:srgbClr val="ABC7F1"/>
    <a:srgbClr val="ED7D31"/>
    <a:srgbClr val="CFD5EA"/>
    <a:srgbClr val="404040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80" autoAdjust="0"/>
    <p:restoredTop sz="91479" autoAdjust="0"/>
  </p:normalViewPr>
  <p:slideViewPr>
    <p:cSldViewPr snapToGrid="0">
      <p:cViewPr varScale="1">
        <p:scale>
          <a:sx n="89" d="100"/>
          <a:sy n="89" d="100"/>
        </p:scale>
        <p:origin x="12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DEC4F1F-DF10-4EB7-AC43-2352FC52E3EB}"/>
    <pc:docChg chg="modSld">
      <pc:chgData name="pantelis balaouras" userId="25e8755020fc1734" providerId="LiveId" clId="{3DEC4F1F-DF10-4EB7-AC43-2352FC52E3EB}" dt="2024-05-02T08:50:43.673" v="0" actId="20577"/>
      <pc:docMkLst>
        <pc:docMk/>
      </pc:docMkLst>
      <pc:sldChg chg="modSp mod">
        <pc:chgData name="pantelis balaouras" userId="25e8755020fc1734" providerId="LiveId" clId="{3DEC4F1F-DF10-4EB7-AC43-2352FC52E3EB}" dt="2024-05-02T08:50:43.673" v="0" actId="20577"/>
        <pc:sldMkLst>
          <pc:docMk/>
          <pc:sldMk cId="2775606300" sldId="457"/>
        </pc:sldMkLst>
        <pc:spChg chg="mod">
          <ac:chgData name="pantelis balaouras" userId="25e8755020fc1734" providerId="LiveId" clId="{3DEC4F1F-DF10-4EB7-AC43-2352FC52E3EB}" dt="2024-05-02T08:50:43.673" v="0" actId="20577"/>
          <ac:spMkLst>
            <pc:docMk/>
            <pc:sldMk cId="2775606300" sldId="457"/>
            <ac:spMk id="4" creationId="{122BC770-408C-50C8-126F-18790E99F2CB}"/>
          </ac:spMkLst>
        </pc:spChg>
      </pc:sldChg>
    </pc:docChg>
  </pc:docChgLst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236788ED-A7B3-4DBB-9C4B-F302A8ED1EC9}"/>
    <pc:docChg chg="custSel modSld modMainMaster">
      <pc:chgData name="pantelis balaouras" userId="25e8755020fc1734" providerId="LiveId" clId="{236788ED-A7B3-4DBB-9C4B-F302A8ED1EC9}" dt="2024-04-29T15:41:48.937" v="62" actId="20577"/>
      <pc:docMkLst>
        <pc:docMk/>
      </pc:docMkLst>
      <pc:sldChg chg="addSp delSp modSp">
        <pc:chgData name="pantelis balaouras" userId="25e8755020fc1734" providerId="LiveId" clId="{236788ED-A7B3-4DBB-9C4B-F302A8ED1EC9}" dt="2024-04-29T15:36:17.507" v="1"/>
        <pc:sldMkLst>
          <pc:docMk/>
          <pc:sldMk cId="1915799683" sldId="404"/>
        </pc:sldMkLst>
        <pc:picChg chg="add mod">
          <ac:chgData name="pantelis balaouras" userId="25e8755020fc1734" providerId="LiveId" clId="{236788ED-A7B3-4DBB-9C4B-F302A8ED1EC9}" dt="2024-04-29T15:36:17.507" v="1"/>
          <ac:picMkLst>
            <pc:docMk/>
            <pc:sldMk cId="1915799683" sldId="404"/>
            <ac:picMk id="4" creationId="{810433F7-26FC-5291-BB12-739419C4DBB9}"/>
          </ac:picMkLst>
        </pc:picChg>
        <pc:picChg chg="del">
          <ac:chgData name="pantelis balaouras" userId="25e8755020fc1734" providerId="LiveId" clId="{236788ED-A7B3-4DBB-9C4B-F302A8ED1EC9}" dt="2024-04-29T15:36:17.019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mod delAnim modAnim">
        <pc:chgData name="pantelis balaouras" userId="25e8755020fc1734" providerId="LiveId" clId="{236788ED-A7B3-4DBB-9C4B-F302A8ED1EC9}" dt="2024-04-29T15:40:30.151" v="48" actId="1076"/>
        <pc:sldMkLst>
          <pc:docMk/>
          <pc:sldMk cId="4008420260" sldId="424"/>
        </pc:sldMkLst>
        <pc:spChg chg="del">
          <ac:chgData name="pantelis balaouras" userId="25e8755020fc1734" providerId="LiveId" clId="{236788ED-A7B3-4DBB-9C4B-F302A8ED1EC9}" dt="2024-04-29T15:40:25.338" v="47" actId="478"/>
          <ac:spMkLst>
            <pc:docMk/>
            <pc:sldMk cId="4008420260" sldId="424"/>
            <ac:spMk id="2" creationId="{76DC98E3-03AE-05FE-D306-50B5372D125D}"/>
          </ac:spMkLst>
        </pc:spChg>
        <pc:spChg chg="add mod">
          <ac:chgData name="pantelis balaouras" userId="25e8755020fc1734" providerId="LiveId" clId="{236788ED-A7B3-4DBB-9C4B-F302A8ED1EC9}" dt="2024-04-29T15:39:34.044" v="34" actId="1076"/>
          <ac:spMkLst>
            <pc:docMk/>
            <pc:sldMk cId="4008420260" sldId="424"/>
            <ac:spMk id="3" creationId="{3798647F-0332-6C45-DF6F-4FD96C083571}"/>
          </ac:spMkLst>
        </pc:spChg>
        <pc:spChg chg="mod">
          <ac:chgData name="pantelis balaouras" userId="25e8755020fc1734" providerId="LiveId" clId="{236788ED-A7B3-4DBB-9C4B-F302A8ED1EC9}" dt="2024-04-29T15:40:30.151" v="48" actId="1076"/>
          <ac:spMkLst>
            <pc:docMk/>
            <pc:sldMk cId="4008420260" sldId="424"/>
            <ac:spMk id="5" creationId="{88178301-C8A7-4724-8CF8-344EAE75664C}"/>
          </ac:spMkLst>
        </pc:spChg>
        <pc:spChg chg="add mod">
          <ac:chgData name="pantelis balaouras" userId="25e8755020fc1734" providerId="LiveId" clId="{236788ED-A7B3-4DBB-9C4B-F302A8ED1EC9}" dt="2024-04-29T15:40:00.036" v="40" actId="1076"/>
          <ac:spMkLst>
            <pc:docMk/>
            <pc:sldMk cId="4008420260" sldId="424"/>
            <ac:spMk id="6" creationId="{116D0B91-BE20-7B48-730D-5A23F5D4405E}"/>
          </ac:spMkLst>
        </pc:spChg>
        <pc:spChg chg="del">
          <ac:chgData name="pantelis balaouras" userId="25e8755020fc1734" providerId="LiveId" clId="{236788ED-A7B3-4DBB-9C4B-F302A8ED1EC9}" dt="2024-04-29T15:39:56.623" v="39" actId="478"/>
          <ac:spMkLst>
            <pc:docMk/>
            <pc:sldMk cId="4008420260" sldId="424"/>
            <ac:spMk id="11" creationId="{B08E9EB4-6838-4FCD-B853-E6E51FCAD438}"/>
          </ac:spMkLst>
        </pc:spChg>
      </pc:sldChg>
      <pc:sldChg chg="addSp delSp modSp mod delAnim modAnim">
        <pc:chgData name="pantelis balaouras" userId="25e8755020fc1734" providerId="LiveId" clId="{236788ED-A7B3-4DBB-9C4B-F302A8ED1EC9}" dt="2024-04-29T15:39:01.658" v="29" actId="1076"/>
        <pc:sldMkLst>
          <pc:docMk/>
          <pc:sldMk cId="99064465" sldId="447"/>
        </pc:sldMkLst>
        <pc:spChg chg="add mod">
          <ac:chgData name="pantelis balaouras" userId="25e8755020fc1734" providerId="LiveId" clId="{236788ED-A7B3-4DBB-9C4B-F302A8ED1EC9}" dt="2024-04-29T15:38:59.027" v="28" actId="1076"/>
          <ac:spMkLst>
            <pc:docMk/>
            <pc:sldMk cId="99064465" sldId="447"/>
            <ac:spMk id="2" creationId="{D262914C-3C35-7E7A-B6FB-FDA8AD5866B3}"/>
          </ac:spMkLst>
        </pc:spChg>
        <pc:spChg chg="mod">
          <ac:chgData name="pantelis balaouras" userId="25e8755020fc1734" providerId="LiveId" clId="{236788ED-A7B3-4DBB-9C4B-F302A8ED1EC9}" dt="2024-04-29T15:39:01.658" v="29" actId="1076"/>
          <ac:spMkLst>
            <pc:docMk/>
            <pc:sldMk cId="99064465" sldId="447"/>
            <ac:spMk id="5" creationId="{88178301-C8A7-4724-8CF8-344EAE75664C}"/>
          </ac:spMkLst>
        </pc:spChg>
        <pc:spChg chg="del mod">
          <ac:chgData name="pantelis balaouras" userId="25e8755020fc1734" providerId="LiveId" clId="{236788ED-A7B3-4DBB-9C4B-F302A8ED1EC9}" dt="2024-04-29T15:38:55.783" v="27" actId="478"/>
          <ac:spMkLst>
            <pc:docMk/>
            <pc:sldMk cId="99064465" sldId="447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236788ED-A7B3-4DBB-9C4B-F302A8ED1EC9}" dt="2024-04-29T15:41:17.109" v="56" actId="1076"/>
        <pc:sldMkLst>
          <pc:docMk/>
          <pc:sldMk cId="1580276678" sldId="451"/>
        </pc:sldMkLst>
        <pc:spChg chg="mod">
          <ac:chgData name="pantelis balaouras" userId="25e8755020fc1734" providerId="LiveId" clId="{236788ED-A7B3-4DBB-9C4B-F302A8ED1EC9}" dt="2024-04-29T15:41:17.109" v="56" actId="1076"/>
          <ac:spMkLst>
            <pc:docMk/>
            <pc:sldMk cId="1580276678" sldId="451"/>
            <ac:spMk id="9" creationId="{71A3F062-269C-4402-8F65-5358C806FC03}"/>
          </ac:spMkLst>
        </pc:spChg>
        <pc:spChg chg="mod">
          <ac:chgData name="pantelis balaouras" userId="25e8755020fc1734" providerId="LiveId" clId="{236788ED-A7B3-4DBB-9C4B-F302A8ED1EC9}" dt="2024-04-29T15:41:14.028" v="55" actId="1076"/>
          <ac:spMkLst>
            <pc:docMk/>
            <pc:sldMk cId="1580276678" sldId="451"/>
            <ac:spMk id="14" creationId="{F2CF200D-C714-4BA9-AECB-681B7F038870}"/>
          </ac:spMkLst>
        </pc:spChg>
      </pc:sldChg>
      <pc:sldChg chg="modSp mod">
        <pc:chgData name="pantelis balaouras" userId="25e8755020fc1734" providerId="LiveId" clId="{236788ED-A7B3-4DBB-9C4B-F302A8ED1EC9}" dt="2024-04-29T15:36:40.401" v="3" actId="255"/>
        <pc:sldMkLst>
          <pc:docMk/>
          <pc:sldMk cId="2775606300" sldId="457"/>
        </pc:sldMkLst>
        <pc:spChg chg="mod">
          <ac:chgData name="pantelis balaouras" userId="25e8755020fc1734" providerId="LiveId" clId="{236788ED-A7B3-4DBB-9C4B-F302A8ED1EC9}" dt="2024-04-29T15:36:40.401" v="3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236788ED-A7B3-4DBB-9C4B-F302A8ED1EC9}" dt="2024-04-29T15:41:48.937" v="62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236788ED-A7B3-4DBB-9C4B-F302A8ED1EC9}" dt="2024-04-29T15:41:38.498" v="58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236788ED-A7B3-4DBB-9C4B-F302A8ED1EC9}" dt="2024-04-29T15:41:38.498" v="58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236788ED-A7B3-4DBB-9C4B-F302A8ED1EC9}" dt="2024-04-29T15:41:42.939" v="60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236788ED-A7B3-4DBB-9C4B-F302A8ED1EC9}" dt="2024-04-29T15:41:42.939" v="60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236788ED-A7B3-4DBB-9C4B-F302A8ED1EC9}" dt="2024-04-29T15:41:48.937" v="62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236788ED-A7B3-4DBB-9C4B-F302A8ED1EC9}" dt="2024-04-29T15:41:48.937" v="62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5404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</a:t>
            </a:r>
            <a:r>
              <a:rPr lang="el-GR" baseline="0" dirty="0"/>
              <a:t>Γ</a:t>
            </a:r>
            <a:r>
              <a:rPr lang="en-GB" baseline="0" dirty="0"/>
              <a:t> </a:t>
            </a:r>
            <a:r>
              <a:rPr lang="el-GR" baseline="0" dirty="0"/>
              <a:t>και </a:t>
            </a:r>
            <a:r>
              <a:rPr lang="en-GB" baseline="0" dirty="0"/>
              <a:t>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Σωστές απαντήσεις:</a:t>
            </a:r>
            <a:endParaRPr lang="en-GB" baseline="0" dirty="0"/>
          </a:p>
          <a:p>
            <a:r>
              <a:rPr lang="en-GB" baseline="0" dirty="0"/>
              <a:t>A </a:t>
            </a:r>
            <a:r>
              <a:rPr lang="en-GB" baseline="0" dirty="0">
                <a:sym typeface="Wingdings" panose="05000000000000000000" pitchFamily="2" charset="2"/>
              </a:rPr>
              <a:t> B</a:t>
            </a:r>
          </a:p>
          <a:p>
            <a:r>
              <a:rPr lang="en-GB" dirty="0"/>
              <a:t>B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baseline="0" dirty="0">
                <a:sym typeface="Wingdings" panose="05000000000000000000" pitchFamily="2" charset="2"/>
              </a:rPr>
              <a:t> </a:t>
            </a:r>
            <a:r>
              <a:rPr lang="el-GR" baseline="0" dirty="0">
                <a:sym typeface="Wingdings" panose="05000000000000000000" pitchFamily="2" charset="2"/>
              </a:rPr>
              <a:t>Γ</a:t>
            </a:r>
            <a:endParaRPr lang="en-GB" baseline="0" dirty="0">
              <a:sym typeface="Wingdings" panose="05000000000000000000" pitchFamily="2" charset="2"/>
            </a:endParaRPr>
          </a:p>
          <a:p>
            <a:r>
              <a:rPr lang="el-GR" baseline="0" dirty="0">
                <a:sym typeface="Wingdings" panose="05000000000000000000" pitchFamily="2" charset="2"/>
              </a:rPr>
              <a:t>Γ</a:t>
            </a:r>
            <a:r>
              <a:rPr lang="en-GB" baseline="0" dirty="0">
                <a:sym typeface="Wingdings" panose="05000000000000000000" pitchFamily="2" charset="2"/>
              </a:rPr>
              <a:t>  A</a:t>
            </a:r>
            <a:br>
              <a:rPr lang="en-GB" baseline="0" dirty="0">
                <a:sym typeface="Wingdings" panose="05000000000000000000" pitchFamily="2" charset="2"/>
              </a:rPr>
            </a:br>
            <a:r>
              <a:rPr lang="el-GR" baseline="0" dirty="0">
                <a:sym typeface="Wingdings" panose="05000000000000000000" pitchFamily="2" charset="2"/>
              </a:rPr>
              <a:t>Δ</a:t>
            </a:r>
            <a:r>
              <a:rPr lang="en-GB" baseline="0" dirty="0">
                <a:sym typeface="Wingdings" panose="05000000000000000000" pitchFamily="2" charset="2"/>
              </a:rPr>
              <a:t>  </a:t>
            </a:r>
            <a:r>
              <a:rPr lang="el-GR" baseline="0" dirty="0">
                <a:sym typeface="Wingdings" panose="05000000000000000000" pitchFamily="2" charset="2"/>
              </a:rPr>
              <a:t>Δ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10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0364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/>
              <a:t>Σωστές απαντήσεις:</a:t>
            </a:r>
            <a:r>
              <a:rPr lang="en-GB" baseline="0" dirty="0"/>
              <a:t> A </a:t>
            </a:r>
            <a:r>
              <a:rPr lang="el-GR" baseline="0" dirty="0"/>
              <a:t>και Δ</a:t>
            </a:r>
            <a:r>
              <a:rPr lang="en-GB" baseline="0" dirty="0"/>
              <a:t>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l-GR" baseline="0" dirty="0"/>
              <a:t> Λάθος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8289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6311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A </a:t>
            </a:r>
            <a:r>
              <a:rPr lang="el-GR" baseline="0" dirty="0"/>
              <a:t>και </a:t>
            </a:r>
            <a:r>
              <a:rPr lang="en-GB" baseline="0" dirty="0"/>
              <a:t>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Σωστές απαντήσεις:</a:t>
            </a:r>
            <a:r>
              <a:rPr lang="en-GB" baseline="0" dirty="0"/>
              <a:t> A </a:t>
            </a:r>
            <a:r>
              <a:rPr lang="el-GR" baseline="0" dirty="0"/>
              <a:t>και</a:t>
            </a:r>
            <a:r>
              <a:rPr lang="en-GB" baseline="0" dirty="0"/>
              <a:t> </a:t>
            </a:r>
            <a:r>
              <a:rPr lang="el-GR" baseline="0" dirty="0"/>
              <a:t>Δ</a:t>
            </a:r>
            <a:r>
              <a:rPr lang="en-GB" baseline="0" dirty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Λάθος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Σωστές απαντήσεις:</a:t>
            </a:r>
            <a:r>
              <a:rPr lang="en-GB" baseline="0" dirty="0"/>
              <a:t> A </a:t>
            </a:r>
            <a:r>
              <a:rPr lang="el-GR" baseline="0" dirty="0"/>
              <a:t>και Γ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ηλικιωμένους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CA3CB49D-6037-D654-139D-27D28DCF05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ηλικιωμένους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ηλικιωμένους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21" Type="http://schemas.openxmlformats.org/officeDocument/2006/relationships/image" Target="../media/image19.jp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84371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Εν</a:t>
            </a:r>
            <a:r>
              <a:rPr lang="en-US" sz="3400" b="1" dirty="0" err="1">
                <a:solidFill>
                  <a:srgbClr val="C00000"/>
                </a:solidFill>
                <a:effectLst/>
                <a:latin typeface="+mj-lt"/>
              </a:rPr>
              <a:t>ό</a:t>
            </a:r>
            <a:r>
              <a:rPr lang="el-GR" sz="3400" b="1" dirty="0" err="1">
                <a:solidFill>
                  <a:srgbClr val="C00000"/>
                </a:solidFill>
                <a:effectLst/>
                <a:latin typeface="+mj-lt"/>
              </a:rPr>
              <a:t>τητα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9  - </a:t>
            </a: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Συνεδρία </a:t>
            </a: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α</a:t>
            </a: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υτοδιδασκαλίας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(9.3)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dirty="0">
                <a:solidFill>
                  <a:schemeClr val="tx1"/>
                </a:solidFill>
                <a:effectLst/>
                <a:latin typeface="+mj-lt"/>
              </a:rPr>
              <a:t>Εφαρμογές υγείας για ηλικιωμένους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 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C01E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281653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Η ικανότητα του ατόμου να πραγματοποιεί δραστηριότητες της καθημερινής ζωής…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Δεν είναι ένδειξη σωματικής και ψυχικής υγείας.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Συμβάλλει σε ένα αίσθημα </a:t>
            </a:r>
            <a:r>
              <a:rPr lang="el-GR" dirty="0" err="1"/>
              <a:t>αυτοαποτελεσματικότητας</a:t>
            </a:r>
            <a:r>
              <a:rPr lang="el-GR" dirty="0"/>
              <a:t>.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Δεν είναι σημαντική για το άτομο.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Δεν έχει να κάνει με την υγιή γήρανση.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Η υγιής γήρανση αφορά…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Τη μείωση της λειτουργικής ικανότητας.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Τη διατήρηση της λειτουργικής ικανότητας.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Τη μείωση των επιπέδων της υγείας, της ανεξαρτησίας και της ποιότητας ζωής.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Δύο απαντήσεις είναι σωστές!</a:t>
            </a:r>
          </a:p>
        </p:txBody>
      </p:sp>
      <p:sp>
        <p:nvSpPr>
          <p:cNvPr id="2" name="Ορθογώνιο 9">
            <a:extLst>
              <a:ext uri="{FF2B5EF4-FFF2-40B4-BE49-F238E27FC236}">
                <a16:creationId xmlns:a16="http://schemas.microsoft.com/office/drawing/2014/main" id="{53EB3A1B-0DF4-4F3A-9B5F-EBFE4E812BBD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Τη βελτίωση της υγείας, της ανεξαρτησίας και της ποιότητας ζωής.</a:t>
            </a:r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Αντιστοιχίστε τις στήλες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US" dirty="0" err="1"/>
              <a:t>Medisafe</a:t>
            </a:r>
            <a:r>
              <a:rPr lang="en-US" dirty="0"/>
              <a:t> – </a:t>
            </a:r>
            <a:r>
              <a:rPr lang="el-GR" dirty="0"/>
              <a:t>Υπενθύμιση για χάπια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352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Εφαρμογή για την ψυχική υγεία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GB" dirty="0"/>
              <a:t>Elevate – </a:t>
            </a:r>
            <a:r>
              <a:rPr lang="el-GR" dirty="0"/>
              <a:t>Εξάσκηση εγκεφάλου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600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Εφαρμογή για τη διαχείριση χρόνιων ασθενειών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0170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Αντιστοιχίστε τις στήλες</a:t>
            </a:r>
            <a:r>
              <a:rPr lang="en-US" sz="1400" i="1" dirty="0"/>
              <a:t>!</a:t>
            </a:r>
            <a:endParaRPr lang="el-GR" sz="1400" i="1" dirty="0" err="1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2126791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Calm – </a:t>
            </a:r>
            <a:r>
              <a:rPr lang="el-GR" dirty="0"/>
              <a:t>Πρακτικές διαλογισμού και βοήθημα ύπνου</a:t>
            </a: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1A3F062-269C-4402-8F65-5358C806FC03}"/>
              </a:ext>
            </a:extLst>
          </p:cNvPr>
          <p:cNvSpPr/>
          <p:nvPr/>
        </p:nvSpPr>
        <p:spPr>
          <a:xfrm>
            <a:off x="6134100" y="579003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Εφαρμογή για σωματική άσκηση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F2CF200D-C714-4BA9-AECB-681B7F038870}"/>
              </a:ext>
            </a:extLst>
          </p:cNvPr>
          <p:cNvSpPr/>
          <p:nvPr/>
        </p:nvSpPr>
        <p:spPr>
          <a:xfrm>
            <a:off x="6134100" y="46767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Εφαρμογή για την εξάσκηση γνωστικών λειτουργιών</a:t>
            </a:r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</a:t>
            </a:r>
            <a:r>
              <a:rPr lang="en-US" dirty="0"/>
              <a:t>Tai Chi – </a:t>
            </a:r>
            <a:r>
              <a:rPr lang="el-GR" dirty="0"/>
              <a:t>Ενεργοποίηση για αρχάριους</a:t>
            </a:r>
          </a:p>
        </p:txBody>
      </p:sp>
    </p:spTree>
    <p:extLst>
      <p:ext uri="{BB962C8B-B14F-4D97-AF65-F5344CB8AC3E}">
        <p14:creationId xmlns:p14="http://schemas.microsoft.com/office/powerpoint/2010/main" val="15802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εφαρμογές για ηλικιωμένους μπορούν να βοηθήσουν τα άτομα με ήπια άνοια να είναι πιο ανεξάρτητα.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37375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Κοινές βασικές λειτουργίες των περισσότερων εφαρμογών υγείας για ηλικιωμένους είναι…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373303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Ζωγραφική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Ηλεκτρονικές αγορές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40232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Δύο απαντήσεις είναι σωστές!</a:t>
            </a:r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3798647F-0332-6C45-DF6F-4FD96C083571}"/>
              </a:ext>
            </a:extLst>
          </p:cNvPr>
          <p:cNvSpPr/>
          <p:nvPr/>
        </p:nvSpPr>
        <p:spPr>
          <a:xfrm>
            <a:off x="2105025" y="2543447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Αυτοέλεγχος/παρακολούθηση</a:t>
            </a:r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116D0B91-BE20-7B48-730D-5A23F5D4405E}"/>
              </a:ext>
            </a:extLst>
          </p:cNvPr>
          <p:cNvSpPr/>
          <p:nvPr/>
        </p:nvSpPr>
        <p:spPr>
          <a:xfrm>
            <a:off x="6134100" y="373303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Ενδείξεις ή ειδοποιήσεις</a:t>
            </a:r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25227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εφαρμογές δεν μπορούν να βοηθήσουν άτομα με προβλήματα όρασης ή τυφλά άτομα.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97656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262914C-3C35-7E7A-B6FB-FDA8AD5866B3}"/>
              </a:ext>
            </a:extLst>
          </p:cNvPr>
          <p:cNvSpPr/>
          <p:nvPr/>
        </p:nvSpPr>
        <p:spPr>
          <a:xfrm>
            <a:off x="6134100" y="297656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9906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 «Ημερολόγιο χρήστη»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57998" y="1799999"/>
            <a:ext cx="9002561" cy="4865977"/>
          </a:xfrm>
        </p:spPr>
        <p:txBody>
          <a:bodyPr/>
          <a:lstStyle/>
          <a:p>
            <a:r>
              <a:rPr lang="el-GR" dirty="0"/>
              <a:t>Βρείτε το πρότυπο του «Ημερολογίου χρήστη» ως έγγραφο </a:t>
            </a:r>
            <a:r>
              <a:rPr lang="de-DE" dirty="0"/>
              <a:t>Word </a:t>
            </a:r>
            <a:r>
              <a:rPr lang="el-GR" dirty="0"/>
              <a:t>στην πλατφόρμα ηλεκτρονικής εκπαίδευσης! </a:t>
            </a:r>
          </a:p>
          <a:p>
            <a:r>
              <a:rPr lang="el-GR" dirty="0"/>
              <a:t>Για να ολοκληρώσετε αυτό το μέρος της συνεδρίας Αυτοδιδασκαλίας, επιστρέψτε στη συνεδρία Βιωματικής Κατάρτισης και διαβάστε τις οδηγίες για την Πρόκληση Ενσωμάτωσης στην Πραγματική Ζωή!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49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 dirty="0">
                <a:solidFill>
                  <a:srgbClr val="C01E24"/>
                </a:solidFill>
                <a:latin typeface="+mj-lt"/>
              </a:rPr>
              <a:t>Συγχαρητήρια</a:t>
            </a:r>
            <a:r>
              <a:rPr lang="el-GR" sz="2800">
                <a:solidFill>
                  <a:srgbClr val="C01E24"/>
                </a:solidFill>
                <a:latin typeface="+mj-lt"/>
              </a:rPr>
              <a:t>! </a:t>
            </a:r>
          </a:p>
          <a:p>
            <a:pPr algn="l">
              <a:spcAft>
                <a:spcPts val="600"/>
              </a:spcAft>
            </a:pPr>
            <a:r>
              <a:rPr lang="el-GR" sz="2800">
                <a:solidFill>
                  <a:srgbClr val="C01E24"/>
                </a:solidFill>
                <a:latin typeface="+mj-lt"/>
              </a:rPr>
              <a:t>Ολοκληρώσατε 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EACC3867-A132-BC7C-D317-86418DB8BAEB}"/>
              </a:ext>
            </a:extLst>
          </p:cNvPr>
          <p:cNvSpPr/>
          <p:nvPr/>
        </p:nvSpPr>
        <p:spPr>
          <a:xfrm>
            <a:off x="3987250" y="6328066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el-GR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ΓΚΕΛΣΕΝΚΙΡΧΕΝ, ΓΕΡΜΑΝΊΑ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el-GR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86723"/>
            <a:chOff x="4517932" y="3531206"/>
            <a:chExt cx="2543175" cy="1586723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671172" y="4563931"/>
              <a:ext cx="2236694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</a:t>
              </a:r>
              <a:r>
                <a:rPr lang="nn-NO" sz="1000" b="0" i="0" dirty="0" err="1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GmbH</a:t>
              </a:r>
              <a:endParaRPr lang="nn-NO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Μπαντ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 </a:t>
              </a:r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Μέργκεντχαϊμ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ΓΕΡΜΑΝΙΑ</a:t>
              </a:r>
            </a:p>
            <a:p>
              <a:pPr algn="ctr" fontAlgn="base"/>
              <a:r>
                <a:rPr lang="nn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ΑΡΕΤΖΟ, ΙΤΑΛΙΑ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ΣΤΡΑΣΒΟΥΡΓΟ, ΓΑΛΛΙΑ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3002202" y="5433044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7634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l-GR" sz="5400" dirty="0"/>
              <a:t>Συνεδρία αυτοδιδασκαλίας: Περιεχόμενο</a:t>
            </a: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</a:t>
            </a:r>
            <a:r>
              <a:rPr lang="el-GR" sz="2400" dirty="0"/>
              <a:t>Κουίζ και αυτοαξιολόγηση</a:t>
            </a:r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Ποιες δηλώσεις για τους ηλικιωμένους είναι σωστές;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Δ. Οι 60χρονοι έχουν πάντα καλύτερες γνωστικές ικανότητες από τους 80χρονους.</a:t>
            </a:r>
            <a:r>
              <a:rPr lang="en-US" sz="1600" dirty="0"/>
              <a:t>  </a:t>
            </a:r>
            <a:endParaRPr lang="el-GR" sz="1600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Γ.</a:t>
            </a:r>
            <a:r>
              <a:rPr lang="en-US" sz="1600" dirty="0"/>
              <a:t> </a:t>
            </a:r>
            <a:r>
              <a:rPr lang="el-GR" sz="1600" dirty="0"/>
              <a:t>Όλοι οι 80χρονοι έχουν τις ίδιες γνωστικές ικανότητες.</a:t>
            </a:r>
            <a:endParaRPr lang="el-GR" sz="1600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Δύο απαντήσεις είναι σωστές!</a:t>
            </a:r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B. </a:t>
            </a:r>
            <a:r>
              <a:rPr lang="el-GR" sz="1600" dirty="0"/>
              <a:t>Ένα 80χρονο άτομο μπορεί να έχει καλύτερες γνωστικές ικανότητες από ένα 60χρονο άτομο.</a:t>
            </a:r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5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A. </a:t>
            </a:r>
            <a:r>
              <a:rPr lang="el-GR" sz="1600" dirty="0"/>
              <a:t>Ένα 80χρονο άτομο μπορεί να έχει καλύτερες γνωστικές ικανότητες από ένα άλλο.</a:t>
            </a:r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Τα Ηνωμένα Έθνη ορίζουν ως «ηλικιωμένο άτομο»...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Ένα άτομο άνω των 60 ετών.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 </a:t>
            </a:r>
            <a:r>
              <a:rPr lang="en-US" dirty="0" err="1"/>
              <a:t>Έ</a:t>
            </a:r>
            <a:r>
              <a:rPr lang="el-GR" dirty="0"/>
              <a:t>να άτομο 40 ετών</a:t>
            </a:r>
            <a:r>
              <a:rPr lang="en-US" dirty="0"/>
              <a:t>.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n-US" dirty="0" err="1"/>
              <a:t>Έ</a:t>
            </a:r>
            <a:r>
              <a:rPr lang="el-GR" dirty="0"/>
              <a:t>να άτομο 60 ετών</a:t>
            </a:r>
            <a:r>
              <a:rPr lang="en-US" dirty="0"/>
              <a:t>.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Ένα άτομο άνω των 60 ετών.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Δύο απαντήσεις είναι σωστές!</a:t>
            </a:r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διαδικασίες γήρανσης εξελίσσονται διαφορετικά από άτομο σε άτομο.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διαδικασίες γήρανσης επηρεάζονται μόνο από τις βιολογικές φθορές.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παράγοντες που επηρεάζουν τις διαδικασίες γήρανσης είναι...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Η σωματική δραστηριότητα κατά τη διάρκεια της ζωής.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Το χρώμα του παντελονιού.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Οι διατροφικές συνήθειες κατά τη διάρκεια της ζωής.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Δύο απαντήσεις είναι σωστές!</a:t>
            </a:r>
          </a:p>
        </p:txBody>
      </p:sp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5E85DC22-F1CC-E28F-0278-E49791741548}"/>
              </a:ext>
            </a:extLst>
          </p:cNvPr>
          <p:cNvSpPr/>
          <p:nvPr/>
        </p:nvSpPr>
        <p:spPr>
          <a:xfrm>
            <a:off x="6134100" y="38036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 Το χρώμα των παπουτσιών.</a:t>
            </a:r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Τα ηλικιωμένα άτομα...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Δεν έχουν διαφορές όσον αφορά τη σωματική και ψυχική υγεία.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Δεν έχουν διαφορές όσον αφορά τη λειτουργική ικανότητα.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Δ. Δεν έχουν διαφορές όσον αφορά την εκτέλεση των δραστηριοτήτων καθημερινής ζωής.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Διαφέρουν από άποψη σωματικής και ψυχικής υγείας.</a:t>
            </a:r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9 3 Health Apps for the Elderly SELF-LEARNING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VaN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JVo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lWj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JVo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JVo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JVo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CVaNtYFQaV5GsAAABvAAAAHAAAAHVuaXZlcnNhbC9sb2NhbF9zZXR0aW5ncy54bWwNyrEKwkAMANC9XxEySB3Uugn2rpujCK0fENogB7mk9ELRv/e2N7x++GaBnbeSTANezx0C62xL0k/A9/Q43RCKky4kphxQDWGITS82k4zsXmOBVejH28S5wvlJuc4XqbOkAu1B/B6PeInNH1BLAwQUAAIACACWaN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CWaNtYOp3ncEsAAABrAAAAGwAAAHVuaXZlcnNhbC91bml2ZXJzYWwucG5nLnhtbLOxr8jNUShLLSrOzM+zVTLUM1Cyt+PlsikoSi3LTC1XqACKAQUhQEmhEsg1QnDLM1NKMoBCBhYWCMGM1Mz0jBJbJQtDM7igPtBMAFBLAQIAABQAAgAIAKl+UE82YVgCRwMAAOEJAAAUAAAAAAAAAAEAAAAAAAAAAAB1bml2ZXJzYWwvcGxheWVyLnhtbFBLAQIAABQAAgAIAJVo21i1N/SoHAUAAOETAAAdAAAAAAAAAAEAAAAAAHkDAAB1bml2ZXJzYWwvY29tbW9uX21lc3NhZ2VzLmxuZ1BLAQIAABQAAgAIAJVo21gVHmAbowAAAH8BAAAuAAAAAAAAAAEAAAAAANAIAAB1bml2ZXJzYWwvcGxheWJhY2tfYW5kX25hdmlnYXRpb25fc2V0dGluZ3MueG1sUEsBAgAAFAACAAgAlWjbWHRJNR88BAAADBUAACcAAAAAAAAAAQAAAAAAvwkAAHVuaXZlcnNhbC9mbGFzaF9wdWJsaXNoaW5nX3NldHRpbmdzLnhtbFBLAQIAABQAAgAIAJVo21g3i4dqewMAAKwMAAAhAAAAAAAAAAEAAAAAAEAOAAB1bml2ZXJzYWwvZmxhc2hfc2tpbl9zZXR0aW5ncy54bWxQSwECAAAUAAIACACVaNtYpq9WIzYEAACWFAAAJgAAAAAAAAABAAAAAAD6EQAAdW5pdmVyc2FsL2h0bWxfcHVibGlzaGluZ19zZXR0aW5ncy54bWxQSwECAAAUAAIACACVaNtYJg9+6LABAABvBgAAHwAAAAAAAAABAAAAAAB0FgAAdW5pdmVyc2FsL2h0bWxfc2tpbl9zZXR0aW5ncy5qc1BLAQIAABQAAgAIAJVo21gVBpXkawAAAG8AAAAcAAAAAAAAAAEAAAAAAGEYAAB1bml2ZXJzYWwvbG9jYWxfc2V0dGluZ3MueG1sUEsBAgAAFAACAAgAlmjbWPV0pn6tEQAAqzkAABcAAAAAAAAAAAAAAAAABhkAAHVuaXZlcnNhbC91bml2ZXJzYWwucG5nUEsBAgAAFAACAAgAlmjbWDqd53BLAAAAawAAABsAAAAAAAAAAQAAAAAA6CoAAHVuaXZlcnNhbC91bml2ZXJzYWwucG5nLnhtbFBLBQYAAAAACgAKAAYDAABsKwAAAAA="/>
  <p:tag name="ISPRING_LMS_API_VERSION" val="SCORM 1.2"/>
  <p:tag name="ISPRING_ULTRA_SCORM_COURSE_ID" val="FACFD173-EE75-4C4D-ABBB-6691F51175EF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9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9 3 Health Apps for the Elderly SELF-LEARNING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862</Words>
  <Application>Microsoft Office PowerPoint</Application>
  <PresentationFormat>Ευρεία οθόνη</PresentationFormat>
  <Paragraphs>146</Paragraphs>
  <Slides>17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8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Συνεδρία αυτοδιδασκαλίας: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«Ημερολόγιο χρήστη»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ETA9 3 Health Apps for the Elderly SELF-LEARNING</dc:title>
  <dc:creator>pantelis bbalaouras</dc:creator>
  <cp:lastModifiedBy>pantelis</cp:lastModifiedBy>
  <cp:revision>936</cp:revision>
  <dcterms:created xsi:type="dcterms:W3CDTF">2020-06-02T13:31:56Z</dcterms:created>
  <dcterms:modified xsi:type="dcterms:W3CDTF">2024-06-27T12:15:50Z</dcterms:modified>
</cp:coreProperties>
</file>