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6" r:id="rId2"/>
  </p:sldMasterIdLst>
  <p:notesMasterIdLst>
    <p:notesMasterId r:id="rId46"/>
  </p:notesMasterIdLst>
  <p:sldIdLst>
    <p:sldId id="256" r:id="rId3"/>
    <p:sldId id="298"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Lst>
  <p:sldSz cx="12192000" cy="6858000"/>
  <p:notesSz cx="6858000" cy="9144000"/>
  <p:embeddedFontLst>
    <p:embeddedFont>
      <p:font typeface="Calibri" panose="020F0502020204030204" pitchFamily="34" charset="0"/>
      <p:regular r:id="rId47"/>
      <p:bold r:id="rId48"/>
      <p:italic r:id="rId49"/>
      <p:boldItalic r:id="rId50"/>
    </p:embeddedFont>
    <p:embeddedFont>
      <p:font typeface="Impact" panose="020B0806030902050204" pitchFamily="34" charset="0"/>
      <p:regular r:id="rId51"/>
    </p:embeddedFont>
    <p:embeddedFont>
      <p:font typeface="Gill Sans" panose="020B0604020202020204" charset="0"/>
      <p:regular r:id="rId52"/>
      <p:bold r:id="rId53"/>
    </p:embeddedFont>
    <p:embeddedFont>
      <p:font typeface="Roboto" panose="02000000000000000000" pitchFamily="2" charset="0"/>
      <p:regular r:id="rId54"/>
      <p:bold r:id="rId55"/>
      <p:italic r:id="rId56"/>
      <p:boldItalic r:id="rId57"/>
    </p:embeddedFont>
    <p:embeddedFont>
      <p:font typeface="Noto Sans Symbols" panose="020B0604020202020204" charset="0"/>
      <p:regular r:id="rId58"/>
      <p:bold r:id="rId59"/>
    </p:embeddedFont>
  </p:embeddedFontLst>
  <p:custDataLst>
    <p:tags r:id="rId60"/>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61" roundtripDataSignature="AMtx7mijJaDHPjoUrgDk9lWX7qAi8fYH8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6B1BE85-80F1-48EE-8A26-5DC816CD44D5}">
  <a:tblStyle styleId="{F6B1BE85-80F1-48EE-8A26-5DC816CD44D5}"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BF5"/>
          </a:solidFill>
        </a:fill>
      </a:tcStyle>
    </a:wholeTbl>
    <a:band1H>
      <a:tcTxStyle/>
      <a:tcStyle>
        <a:tcBdr/>
        <a:fill>
          <a:solidFill>
            <a:srgbClr val="CDD4EA"/>
          </a:solidFill>
        </a:fill>
      </a:tcStyle>
    </a:band1H>
    <a:band2H>
      <a:tcTxStyle/>
      <a:tcStyle>
        <a:tcBdr/>
      </a:tcStyle>
    </a:band2H>
    <a:band1V>
      <a:tcTxStyle/>
      <a:tcStyle>
        <a:tcBdr/>
        <a:fill>
          <a:solidFill>
            <a:srgbClr val="CDD4EA"/>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3" d="100"/>
          <a:sy n="93" d="100"/>
        </p:scale>
        <p:origin x="96" y="14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font" Target="fonts/font1.fntdata"/><Relationship Id="rId50" Type="http://schemas.openxmlformats.org/officeDocument/2006/relationships/font" Target="fonts/font4.fntdata"/><Relationship Id="rId55" Type="http://schemas.openxmlformats.org/officeDocument/2006/relationships/font" Target="fonts/font9.fntdata"/><Relationship Id="rId63"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font" Target="fonts/font7.fntdata"/><Relationship Id="rId58" Type="http://schemas.openxmlformats.org/officeDocument/2006/relationships/font" Target="fonts/font12.fntdata"/><Relationship Id="rId5" Type="http://schemas.openxmlformats.org/officeDocument/2006/relationships/slide" Target="slides/slide3.xml"/><Relationship Id="rId61" Type="http://customschemas.google.com/relationships/presentationmetadata" Target="metadata"/><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font" Target="fonts/font2.fntdata"/><Relationship Id="rId56" Type="http://schemas.openxmlformats.org/officeDocument/2006/relationships/font" Target="fonts/font10.fntdata"/><Relationship Id="rId64"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font" Target="fonts/font5.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notesMaster" Target="notesMasters/notesMaster1.xml"/><Relationship Id="rId59" Type="http://schemas.openxmlformats.org/officeDocument/2006/relationships/font" Target="fonts/font13.fntdata"/><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font" Target="fonts/font8.fntdata"/><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font" Target="fonts/font3.fntdata"/><Relationship Id="rId57" Type="http://schemas.openxmlformats.org/officeDocument/2006/relationships/font" Target="fonts/font11.fntdata"/><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font" Target="fonts/font6.fntdata"/><Relationship Id="rId60" Type="http://schemas.openxmlformats.org/officeDocument/2006/relationships/tags" Target="tags/tag1.xml"/><Relationship Id="rId65"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l-GR"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5" name="Google Shape;6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a:t>
            </a:fld>
            <a:endParaRPr lang="el-GR"/>
          </a:p>
        </p:txBody>
      </p:sp>
    </p:spTree>
    <p:extLst>
      <p:ext uri="{BB962C8B-B14F-4D97-AF65-F5344CB8AC3E}">
        <p14:creationId xmlns:p14="http://schemas.microsoft.com/office/powerpoint/2010/main" val="12296086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9" name="Google Shape;89;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0" name="Google Shape;90;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1" name="Google Shape;121;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2" name="Google Shape;122;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3" name="Google Shape;133;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endParaRPr i="1">
              <a:solidFill>
                <a:srgbClr val="FF0000"/>
              </a:solidFill>
            </a:endParaRPr>
          </a:p>
        </p:txBody>
      </p:sp>
      <p:sp>
        <p:nvSpPr>
          <p:cNvPr id="134" name="Google Shape;134;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5" name="Google Shape;14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endParaRPr i="1">
              <a:solidFill>
                <a:srgbClr val="FF0000"/>
              </a:solidFill>
            </a:endParaRPr>
          </a:p>
        </p:txBody>
      </p:sp>
      <p:sp>
        <p:nvSpPr>
          <p:cNvPr id="146" name="Google Shape;14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7" name="Google Shape;157;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endParaRPr i="1">
              <a:solidFill>
                <a:srgbClr val="FF0000"/>
              </a:solidFill>
            </a:endParaRPr>
          </a:p>
        </p:txBody>
      </p:sp>
      <p:sp>
        <p:nvSpPr>
          <p:cNvPr id="158" name="Google Shape;158;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7" name="Google Shape;167;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b="1"/>
          </a:p>
        </p:txBody>
      </p:sp>
      <p:sp>
        <p:nvSpPr>
          <p:cNvPr id="168" name="Google Shape;168;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5" name="Google Shape;175;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6" name="Google Shape;176;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5" name="Google Shape;185;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6" name="Google Shape;186;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5" name="Google Shape;195;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6" name="Google Shape;196;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5" name="Google Shape;205;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6" name="Google Shape;206;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3" name="Google Shape;213;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b="1"/>
          </a:p>
        </p:txBody>
      </p:sp>
      <p:sp>
        <p:nvSpPr>
          <p:cNvPr id="214" name="Google Shape;214;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3" name="Google Shape;223;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4" name="Google Shape;224;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7" name="Google Shape;237;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8" name="Google Shape;238;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0" name="Google Shape;250;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1" name="Google Shape;251;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0" name="Google Shape;260;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1" name="Google Shape;261;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0" name="Google Shape;270;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0" name="Google Shape;280;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1" name="Google Shape;281;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0" name="Google Shape;290;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b="1"/>
          </a:p>
        </p:txBody>
      </p:sp>
      <p:sp>
        <p:nvSpPr>
          <p:cNvPr id="291" name="Google Shape;291;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1" name="Google Shape;301;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2" name="Google Shape;302;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1" name="Google Shape;311;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2" name="Google Shape;312;p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3" name="Google Shape;323;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b="1"/>
          </a:p>
        </p:txBody>
      </p:sp>
      <p:sp>
        <p:nvSpPr>
          <p:cNvPr id="324" name="Google Shape;324;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3" name="Google Shape;333;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4" name="Google Shape;334;p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3" name="Google Shape;343;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4" name="Google Shape;344;p2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3" name="Google Shape;353;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4" name="Google Shape;354;p2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3" name="Google Shape;363;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4" name="Google Shape;364;p2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3" name="Google Shape;373;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4" name="Google Shape;374;p2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3" name="Google Shape;383;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4" name="Google Shape;384;p2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1" name="Google Shape;391;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2" name="Google Shape;392;p2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1" name="Google Shape;401;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2" name="Google Shape;402;p3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t>31</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9"/>
        <p:cNvGrpSpPr/>
        <p:nvPr/>
      </p:nvGrpSpPr>
      <p:grpSpPr>
        <a:xfrm>
          <a:off x="0" y="0"/>
          <a:ext cx="0" cy="0"/>
          <a:chOff x="0" y="0"/>
          <a:chExt cx="0" cy="0"/>
        </a:xfrm>
      </p:grpSpPr>
      <p:sp>
        <p:nvSpPr>
          <p:cNvPr id="410" name="Google Shape;410;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1" name="Google Shape;411;p3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l-GR"/>
              <a:t>Καλό</a:t>
            </a:r>
            <a:endParaRPr/>
          </a:p>
        </p:txBody>
      </p:sp>
      <p:sp>
        <p:nvSpPr>
          <p:cNvPr id="412" name="Google Shape;412;p3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t>32</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9"/>
        <p:cNvGrpSpPr/>
        <p:nvPr/>
      </p:nvGrpSpPr>
      <p:grpSpPr>
        <a:xfrm>
          <a:off x="0" y="0"/>
          <a:ext cx="0" cy="0"/>
          <a:chOff x="0" y="0"/>
          <a:chExt cx="0" cy="0"/>
        </a:xfrm>
      </p:grpSpPr>
      <p:sp>
        <p:nvSpPr>
          <p:cNvPr id="420" name="Google Shape;420;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1" name="Google Shape;421;p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2" name="Google Shape;422;p3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t>33</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1" name="Google Shape;431;p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l-GR"/>
              <a:t>Κακό</a:t>
            </a:r>
            <a:endParaRPr/>
          </a:p>
        </p:txBody>
      </p:sp>
      <p:sp>
        <p:nvSpPr>
          <p:cNvPr id="432" name="Google Shape;432;p3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t>34</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9"/>
        <p:cNvGrpSpPr/>
        <p:nvPr/>
      </p:nvGrpSpPr>
      <p:grpSpPr>
        <a:xfrm>
          <a:off x="0" y="0"/>
          <a:ext cx="0" cy="0"/>
          <a:chOff x="0" y="0"/>
          <a:chExt cx="0" cy="0"/>
        </a:xfrm>
      </p:grpSpPr>
      <p:sp>
        <p:nvSpPr>
          <p:cNvPr id="440" name="Google Shape;440;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1" name="Google Shape;441;p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2" name="Google Shape;442;p3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t>35</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9"/>
        <p:cNvGrpSpPr/>
        <p:nvPr/>
      </p:nvGrpSpPr>
      <p:grpSpPr>
        <a:xfrm>
          <a:off x="0" y="0"/>
          <a:ext cx="0" cy="0"/>
          <a:chOff x="0" y="0"/>
          <a:chExt cx="0" cy="0"/>
        </a:xfrm>
      </p:grpSpPr>
      <p:sp>
        <p:nvSpPr>
          <p:cNvPr id="450" name="Google Shape;450;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1" name="Google Shape;451;p3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2" name="Google Shape;452;p3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t>36</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7"/>
        <p:cNvGrpSpPr/>
        <p:nvPr/>
      </p:nvGrpSpPr>
      <p:grpSpPr>
        <a:xfrm>
          <a:off x="0" y="0"/>
          <a:ext cx="0" cy="0"/>
          <a:chOff x="0" y="0"/>
          <a:chExt cx="0" cy="0"/>
        </a:xfrm>
      </p:grpSpPr>
      <p:sp>
        <p:nvSpPr>
          <p:cNvPr id="458" name="Google Shape;458;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9" name="Google Shape;459;p3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b="1"/>
          </a:p>
        </p:txBody>
      </p:sp>
      <p:sp>
        <p:nvSpPr>
          <p:cNvPr id="460" name="Google Shape;460;p3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t>37</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7"/>
        <p:cNvGrpSpPr/>
        <p:nvPr/>
      </p:nvGrpSpPr>
      <p:grpSpPr>
        <a:xfrm>
          <a:off x="0" y="0"/>
          <a:ext cx="0" cy="0"/>
          <a:chOff x="0" y="0"/>
          <a:chExt cx="0" cy="0"/>
        </a:xfrm>
      </p:grpSpPr>
      <p:sp>
        <p:nvSpPr>
          <p:cNvPr id="468" name="Google Shape;468;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9" name="Google Shape;469;p3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l-GR" b="1"/>
              <a:t/>
            </a:r>
            <a:br>
              <a:rPr lang="el-GR" b="1"/>
            </a:br>
            <a:r>
              <a:rPr lang="el-GR" b="1"/>
              <a:t/>
            </a:r>
            <a:br>
              <a:rPr lang="el-GR" b="1"/>
            </a:b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b="1"/>
          </a:p>
        </p:txBody>
      </p:sp>
      <p:sp>
        <p:nvSpPr>
          <p:cNvPr id="470" name="Google Shape;470;p3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t>38</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7"/>
        <p:cNvGrpSpPr/>
        <p:nvPr/>
      </p:nvGrpSpPr>
      <p:grpSpPr>
        <a:xfrm>
          <a:off x="0" y="0"/>
          <a:ext cx="0" cy="0"/>
          <a:chOff x="0" y="0"/>
          <a:chExt cx="0" cy="0"/>
        </a:xfrm>
      </p:grpSpPr>
      <p:sp>
        <p:nvSpPr>
          <p:cNvPr id="478" name="Google Shape;478;p3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9" name="Google Shape;479;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5"/>
        <p:cNvGrpSpPr/>
        <p:nvPr/>
      </p:nvGrpSpPr>
      <p:grpSpPr>
        <a:xfrm>
          <a:off x="0" y="0"/>
          <a:ext cx="0" cy="0"/>
          <a:chOff x="0" y="0"/>
          <a:chExt cx="0" cy="0"/>
        </a:xfrm>
      </p:grpSpPr>
      <p:sp>
        <p:nvSpPr>
          <p:cNvPr id="486" name="Google Shape;486;p3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7" name="Google Shape;487;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3"/>
        <p:cNvGrpSpPr/>
        <p:nvPr/>
      </p:nvGrpSpPr>
      <p:grpSpPr>
        <a:xfrm>
          <a:off x="0" y="0"/>
          <a:ext cx="0" cy="0"/>
          <a:chOff x="0" y="0"/>
          <a:chExt cx="0" cy="0"/>
        </a:xfrm>
      </p:grpSpPr>
      <p:sp>
        <p:nvSpPr>
          <p:cNvPr id="494" name="Google Shape;494;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5" name="Google Shape;495;p4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6" name="Google Shape;496;p4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t>41</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0"/>
        <p:cNvGrpSpPr/>
        <p:nvPr/>
      </p:nvGrpSpPr>
      <p:grpSpPr>
        <a:xfrm>
          <a:off x="0" y="0"/>
          <a:ext cx="0" cy="0"/>
          <a:chOff x="0" y="0"/>
          <a:chExt cx="0" cy="0"/>
        </a:xfrm>
      </p:grpSpPr>
      <p:sp>
        <p:nvSpPr>
          <p:cNvPr id="501" name="Google Shape;501;p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2" name="Google Shape;502;p4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3" name="Google Shape;503;p4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t>42</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7"/>
        <p:cNvGrpSpPr/>
        <p:nvPr/>
      </p:nvGrpSpPr>
      <p:grpSpPr>
        <a:xfrm>
          <a:off x="0" y="0"/>
          <a:ext cx="0" cy="0"/>
          <a:chOff x="0" y="0"/>
          <a:chExt cx="0" cy="0"/>
        </a:xfrm>
      </p:grpSpPr>
      <p:sp>
        <p:nvSpPr>
          <p:cNvPr id="508" name="Google Shape;508;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9" name="Google Shape;509;p4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10" name="Google Shape;510;p4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t>43</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tarting slide">
  <p:cSld name="Starting slide">
    <p:spTree>
      <p:nvGrpSpPr>
        <p:cNvPr id="1" name="Shape 15"/>
        <p:cNvGrpSpPr/>
        <p:nvPr/>
      </p:nvGrpSpPr>
      <p:grpSpPr>
        <a:xfrm>
          <a:off x="0" y="0"/>
          <a:ext cx="0" cy="0"/>
          <a:chOff x="0" y="0"/>
          <a:chExt cx="0" cy="0"/>
        </a:xfrm>
      </p:grpSpPr>
      <p:pic>
        <p:nvPicPr>
          <p:cNvPr id="16" name="Google Shape;16;p44" descr="Εικόνα που περιέχει γραμματοσειρά, κείμενο, Μπελ ηλεκτρίκ, μπλε&#10;&#10;Περιγραφή που δημιουργήθηκε αυτόματα"/>
          <p:cNvPicPr preferRelativeResize="0"/>
          <p:nvPr/>
        </p:nvPicPr>
        <p:blipFill rotWithShape="1">
          <a:blip r:embed="rId2">
            <a:alphaModFix/>
          </a:blip>
          <a:srcRect/>
          <a:stretch/>
        </p:blipFill>
        <p:spPr>
          <a:xfrm>
            <a:off x="0" y="6444615"/>
            <a:ext cx="1619250" cy="413385"/>
          </a:xfrm>
          <a:prstGeom prst="rect">
            <a:avLst/>
          </a:prstGeom>
          <a:noFill/>
          <a:ln>
            <a:noFill/>
          </a:ln>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Overall outline">
  <p:cSld name="Overall outline">
    <p:spTree>
      <p:nvGrpSpPr>
        <p:cNvPr id="1" name="Shape 17"/>
        <p:cNvGrpSpPr/>
        <p:nvPr/>
      </p:nvGrpSpPr>
      <p:grpSpPr>
        <a:xfrm>
          <a:off x="0" y="0"/>
          <a:ext cx="0" cy="0"/>
          <a:chOff x="0" y="0"/>
          <a:chExt cx="0" cy="0"/>
        </a:xfrm>
      </p:grpSpPr>
      <p:sp>
        <p:nvSpPr>
          <p:cNvPr id="18" name="Google Shape;18;p4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4000"/>
              <a:buFont typeface="Gill Sans"/>
              <a:buNone/>
              <a:defRPr sz="4000" b="0">
                <a:solidFill>
                  <a:schemeClr val="dk1"/>
                </a:solidFill>
                <a:latin typeface="Gill Sans"/>
                <a:ea typeface="Gill Sans"/>
                <a:cs typeface="Gill Sans"/>
                <a:sym typeface="Gill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45"/>
          <p:cNvSpPr txBox="1"/>
          <p:nvPr/>
        </p:nvSpPr>
        <p:spPr>
          <a:xfrm>
            <a:off x="361999" y="5260932"/>
            <a:ext cx="2562438"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2400" b="0" i="0" u="none" strike="noStrike" cap="none">
                <a:solidFill>
                  <a:srgbClr val="FFFFFF"/>
                </a:solidFill>
                <a:latin typeface="Impact"/>
                <a:ea typeface="Impact"/>
                <a:cs typeface="Impact"/>
                <a:sym typeface="Impact"/>
              </a:rPr>
              <a:t>2. Empower</a:t>
            </a:r>
            <a:endParaRPr/>
          </a:p>
        </p:txBody>
      </p:sp>
      <p:sp>
        <p:nvSpPr>
          <p:cNvPr id="20" name="Google Shape;20;p45"/>
          <p:cNvSpPr txBox="1"/>
          <p:nvPr/>
        </p:nvSpPr>
        <p:spPr>
          <a:xfrm>
            <a:off x="6112132" y="5231422"/>
            <a:ext cx="2465863"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2400" b="0" i="0" u="none" strike="noStrike" cap="none">
                <a:solidFill>
                  <a:srgbClr val="FFFFFF"/>
                </a:solidFill>
                <a:latin typeface="Impact"/>
                <a:ea typeface="Impact"/>
                <a:cs typeface="Impact"/>
                <a:sym typeface="Impact"/>
              </a:rPr>
              <a:t>3. Participate</a:t>
            </a:r>
            <a:endParaRPr/>
          </a:p>
        </p:txBody>
      </p:sp>
      <p:sp>
        <p:nvSpPr>
          <p:cNvPr id="21" name="Google Shape;21;p45"/>
          <p:cNvSpPr txBox="1"/>
          <p:nvPr/>
        </p:nvSpPr>
        <p:spPr>
          <a:xfrm>
            <a:off x="381260" y="2409476"/>
            <a:ext cx="2509620"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2800" b="0" i="0" u="none" strike="noStrike" cap="none">
                <a:solidFill>
                  <a:srgbClr val="FFFFFF"/>
                </a:solidFill>
                <a:latin typeface="Impact"/>
                <a:ea typeface="Impact"/>
                <a:cs typeface="Impact"/>
                <a:sym typeface="Impact"/>
              </a:rPr>
              <a:t>1. Prevent</a:t>
            </a:r>
            <a:endParaRPr/>
          </a:p>
        </p:txBody>
      </p:sp>
      <p:pic>
        <p:nvPicPr>
          <p:cNvPr id="22" name="Google Shape;22;p45"/>
          <p:cNvPicPr preferRelativeResize="0"/>
          <p:nvPr/>
        </p:nvPicPr>
        <p:blipFill rotWithShape="1">
          <a:blip r:embed="rId2">
            <a:alphaModFix/>
          </a:blip>
          <a:srcRect b="59835"/>
          <a:stretch/>
        </p:blipFill>
        <p:spPr>
          <a:xfrm>
            <a:off x="4903" y="6508739"/>
            <a:ext cx="12191695" cy="349261"/>
          </a:xfrm>
          <a:prstGeom prst="rect">
            <a:avLst/>
          </a:prstGeom>
          <a:noFill/>
          <a:ln>
            <a:noFill/>
          </a:ln>
        </p:spPr>
      </p:pic>
      <p:pic>
        <p:nvPicPr>
          <p:cNvPr id="23" name="Google Shape;23;p45"/>
          <p:cNvPicPr preferRelativeResize="0"/>
          <p:nvPr/>
        </p:nvPicPr>
        <p:blipFill rotWithShape="1">
          <a:blip r:embed="rId2">
            <a:alphaModFix/>
          </a:blip>
          <a:srcRect b="59835"/>
          <a:stretch/>
        </p:blipFill>
        <p:spPr>
          <a:xfrm rot="10800000">
            <a:off x="-8250" y="-4107"/>
            <a:ext cx="12191695" cy="349261"/>
          </a:xfrm>
          <a:prstGeom prst="rect">
            <a:avLst/>
          </a:prstGeom>
          <a:noFill/>
          <a:ln>
            <a:noFill/>
          </a:ln>
        </p:spPr>
      </p:pic>
      <p:pic>
        <p:nvPicPr>
          <p:cNvPr id="24" name="Google Shape;24;p45"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31635" y="365125"/>
            <a:ext cx="591924" cy="1059378"/>
          </a:xfrm>
          <a:prstGeom prst="rect">
            <a:avLst/>
          </a:prstGeom>
          <a:noFill/>
          <a:ln>
            <a:noFill/>
          </a:ln>
        </p:spPr>
      </p:pic>
      <p:pic>
        <p:nvPicPr>
          <p:cNvPr id="10" name="Εικόνα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274" y="6487586"/>
            <a:ext cx="2085654" cy="391566"/>
          </a:xfrm>
          <a:prstGeom prst="rect">
            <a:avLst/>
          </a:prstGeom>
        </p:spPr>
      </p:pic>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ubmodule Intro" type="obj">
  <p:cSld name="OBJECT">
    <p:spTree>
      <p:nvGrpSpPr>
        <p:cNvPr id="1" name="Shape 26"/>
        <p:cNvGrpSpPr/>
        <p:nvPr/>
      </p:nvGrpSpPr>
      <p:grpSpPr>
        <a:xfrm>
          <a:off x="0" y="0"/>
          <a:ext cx="0" cy="0"/>
          <a:chOff x="0" y="0"/>
          <a:chExt cx="0" cy="0"/>
        </a:xfrm>
      </p:grpSpPr>
      <p:sp>
        <p:nvSpPr>
          <p:cNvPr id="27" name="Google Shape;27;p46"/>
          <p:cNvSpPr/>
          <p:nvPr/>
        </p:nvSpPr>
        <p:spPr>
          <a:xfrm>
            <a:off x="0" y="2218305"/>
            <a:ext cx="12192001" cy="3787362"/>
          </a:xfrm>
          <a:custGeom>
            <a:avLst/>
            <a:gdLst/>
            <a:ahLst/>
            <a:cxnLst/>
            <a:rect l="l" t="t" r="r" b="b"/>
            <a:pathLst>
              <a:path w="12192001" h="3787362" fill="none" extrusionOk="0">
                <a:moveTo>
                  <a:pt x="0" y="0"/>
                </a:moveTo>
                <a:cubicBezTo>
                  <a:pt x="5267857" y="115912"/>
                  <a:pt x="10534044" y="115906"/>
                  <a:pt x="12192001" y="0"/>
                </a:cubicBezTo>
                <a:cubicBezTo>
                  <a:pt x="12023287" y="884214"/>
                  <a:pt x="12337058" y="2861203"/>
                  <a:pt x="12192001" y="3787362"/>
                </a:cubicBezTo>
                <a:cubicBezTo>
                  <a:pt x="6856763" y="3858406"/>
                  <a:pt x="3552369" y="3797966"/>
                  <a:pt x="0" y="3787362"/>
                </a:cubicBezTo>
                <a:cubicBezTo>
                  <a:pt x="-168955" y="3245399"/>
                  <a:pt x="-23238" y="1332813"/>
                  <a:pt x="0" y="0"/>
                </a:cubicBezTo>
                <a:close/>
              </a:path>
              <a:path w="12192001" h="3787362" extrusionOk="0">
                <a:moveTo>
                  <a:pt x="0" y="0"/>
                </a:moveTo>
                <a:cubicBezTo>
                  <a:pt x="4883943" y="25039"/>
                  <a:pt x="6582665" y="-133"/>
                  <a:pt x="12192001" y="0"/>
                </a:cubicBezTo>
                <a:cubicBezTo>
                  <a:pt x="12322435" y="1274441"/>
                  <a:pt x="12072005" y="3367144"/>
                  <a:pt x="12192001" y="3787362"/>
                </a:cubicBezTo>
                <a:cubicBezTo>
                  <a:pt x="10180307" y="3658891"/>
                  <a:pt x="3276446" y="3637757"/>
                  <a:pt x="0" y="3787362"/>
                </a:cubicBezTo>
                <a:cubicBezTo>
                  <a:pt x="-18279" y="2559161"/>
                  <a:pt x="166913" y="1839966"/>
                  <a:pt x="0" y="0"/>
                </a:cubicBezTo>
                <a:close/>
              </a:path>
            </a:pathLst>
          </a:custGeom>
          <a:solidFill>
            <a:srgbClr val="DDE0E5"/>
          </a:solidFill>
          <a:ln>
            <a:noFill/>
          </a:ln>
          <a:effectLst>
            <a:outerShdw blurRad="40000" dist="23000" dir="5400000" rotWithShape="0">
              <a:srgbClr val="808080">
                <a:alpha val="34901"/>
              </a:srgbClr>
            </a:outerShdw>
          </a:effectLst>
        </p:spPr>
        <p:txBody>
          <a:bodyPr spcFirstLastPara="1" wrap="square" lIns="91425" tIns="45700" rIns="91425" bIns="45700" anchor="ctr" anchorCtr="0">
            <a:noAutofit/>
          </a:bodyPr>
          <a:lstStyle/>
          <a:p>
            <a:pPr marL="285750" marR="0" lvl="0" indent="-171450" algn="ctr" rtl="0">
              <a:spcBef>
                <a:spcPts val="0"/>
              </a:spcBef>
              <a:spcAft>
                <a:spcPts val="0"/>
              </a:spcAft>
              <a:buClr>
                <a:schemeClr val="dk1"/>
              </a:buClr>
              <a:buSzPts val="1800"/>
              <a:buFont typeface="Noto Sans Symbols"/>
              <a:buNone/>
            </a:pPr>
            <a:endParaRPr sz="1800" b="0" i="0" u="none" strike="noStrike" cap="none">
              <a:solidFill>
                <a:schemeClr val="dk1"/>
              </a:solidFill>
              <a:latin typeface="Calibri"/>
              <a:ea typeface="Calibri"/>
              <a:cs typeface="Calibri"/>
              <a:sym typeface="Calibri"/>
            </a:endParaRPr>
          </a:p>
        </p:txBody>
      </p:sp>
      <p:sp>
        <p:nvSpPr>
          <p:cNvPr id="28" name="Google Shape;28;p46"/>
          <p:cNvSpPr txBox="1">
            <a:spLocks noGrp="1"/>
          </p:cNvSpPr>
          <p:nvPr>
            <p:ph type="title"/>
          </p:nvPr>
        </p:nvSpPr>
        <p:spPr>
          <a:xfrm>
            <a:off x="558000" y="1080000"/>
            <a:ext cx="10515600" cy="618346"/>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rgbClr val="C01E24"/>
              </a:buClr>
              <a:buSzPts val="2200"/>
              <a:buFont typeface="Calibri"/>
              <a:buNone/>
              <a:defRPr sz="2200">
                <a:solidFill>
                  <a:srgbClr val="C01E24"/>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46"/>
          <p:cNvSpPr txBox="1">
            <a:spLocks noGrp="1"/>
          </p:cNvSpPr>
          <p:nvPr>
            <p:ph type="body" idx="1"/>
          </p:nvPr>
        </p:nvSpPr>
        <p:spPr>
          <a:xfrm>
            <a:off x="558000" y="2218304"/>
            <a:ext cx="7872768" cy="3787361"/>
          </a:xfrm>
          <a:prstGeom prst="rect">
            <a:avLst/>
          </a:prstGeom>
          <a:noFill/>
          <a:ln>
            <a:noFill/>
          </a:ln>
        </p:spPr>
        <p:txBody>
          <a:bodyPr spcFirstLastPara="1" wrap="square" lIns="91425" tIns="45700" rIns="91425" bIns="45700" anchor="t" anchorCtr="0">
            <a:normAutofit/>
          </a:bodyPr>
          <a:lstStyle>
            <a:lvl1pPr marL="457200" lvl="0" indent="-368300" algn="l">
              <a:lnSpc>
                <a:spcPct val="100000"/>
              </a:lnSpc>
              <a:spcBef>
                <a:spcPts val="600"/>
              </a:spcBef>
              <a:spcAft>
                <a:spcPts val="0"/>
              </a:spcAft>
              <a:buClr>
                <a:srgbClr val="C00000"/>
              </a:buClr>
              <a:buSzPts val="2200"/>
              <a:buFont typeface="Noto Sans Symbols"/>
              <a:buChar char="✔"/>
              <a:defRPr>
                <a:solidFill>
                  <a:schemeClr val="dk1"/>
                </a:solidFill>
                <a:latin typeface="Calibri"/>
                <a:ea typeface="Calibri"/>
                <a:cs typeface="Calibri"/>
                <a:sym typeface="Calibri"/>
              </a:defRPr>
            </a:lvl1pPr>
            <a:lvl2pPr marL="914400" lvl="1" indent="-396240" algn="l">
              <a:lnSpc>
                <a:spcPct val="100000"/>
              </a:lnSpc>
              <a:spcBef>
                <a:spcPts val="600"/>
              </a:spcBef>
              <a:spcAft>
                <a:spcPts val="0"/>
              </a:spcAft>
              <a:buClr>
                <a:srgbClr val="C00000"/>
              </a:buClr>
              <a:buSzPts val="2640"/>
              <a:buFont typeface="Noto Sans Symbols"/>
              <a:buChar char="✔"/>
              <a:defRPr>
                <a:solidFill>
                  <a:schemeClr val="dk1"/>
                </a:solidFill>
                <a:latin typeface="Calibri"/>
                <a:ea typeface="Calibri"/>
                <a:cs typeface="Calibri"/>
                <a:sym typeface="Calibri"/>
              </a:defRPr>
            </a:lvl2pPr>
            <a:lvl3pPr marL="1371600" lvl="2" indent="-355600" algn="l">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3pPr>
            <a:lvl4pPr marL="1828800" lvl="3" indent="-355600" algn="l">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4pPr>
            <a:lvl5pPr marL="2286000" lvl="4" indent="-355600" algn="l">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0" name="Google Shape;30;p46"/>
          <p:cNvPicPr preferRelativeResize="0"/>
          <p:nvPr/>
        </p:nvPicPr>
        <p:blipFill rotWithShape="1">
          <a:blip r:embed="rId2">
            <a:alphaModFix/>
          </a:blip>
          <a:srcRect b="59835"/>
          <a:stretch/>
        </p:blipFill>
        <p:spPr>
          <a:xfrm>
            <a:off x="4903" y="6508739"/>
            <a:ext cx="12191695" cy="349261"/>
          </a:xfrm>
          <a:prstGeom prst="rect">
            <a:avLst/>
          </a:prstGeom>
          <a:noFill/>
          <a:ln>
            <a:noFill/>
          </a:ln>
        </p:spPr>
      </p:pic>
      <p:pic>
        <p:nvPicPr>
          <p:cNvPr id="31" name="Google Shape;31;p46"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1652422" y="61782"/>
            <a:ext cx="473524" cy="827819"/>
          </a:xfrm>
          <a:prstGeom prst="rect">
            <a:avLst/>
          </a:prstGeom>
          <a:noFill/>
          <a:ln>
            <a:noFill/>
          </a:ln>
        </p:spPr>
      </p:pic>
      <p:pic>
        <p:nvPicPr>
          <p:cNvPr id="8" name="Εικόνα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274" y="6487586"/>
            <a:ext cx="2085654" cy="391566"/>
          </a:xfrm>
          <a:prstGeom prst="rect">
            <a:avLst/>
          </a:prstGeom>
        </p:spPr>
      </p:pic>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Intro Unit">
  <p:cSld name="Intro Unit">
    <p:spTree>
      <p:nvGrpSpPr>
        <p:cNvPr id="1" name="Shape 33"/>
        <p:cNvGrpSpPr/>
        <p:nvPr/>
      </p:nvGrpSpPr>
      <p:grpSpPr>
        <a:xfrm>
          <a:off x="0" y="0"/>
          <a:ext cx="0" cy="0"/>
          <a:chOff x="0" y="0"/>
          <a:chExt cx="0" cy="0"/>
        </a:xfrm>
      </p:grpSpPr>
      <p:sp>
        <p:nvSpPr>
          <p:cNvPr id="34" name="Google Shape;34;p47"/>
          <p:cNvSpPr txBox="1">
            <a:spLocks noGrp="1"/>
          </p:cNvSpPr>
          <p:nvPr>
            <p:ph type="title"/>
          </p:nvPr>
        </p:nvSpPr>
        <p:spPr>
          <a:xfrm>
            <a:off x="558000" y="1079999"/>
            <a:ext cx="10515600" cy="89317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03864"/>
              </a:buClr>
              <a:buSzPts val="3600"/>
              <a:buFont typeface="Calibri"/>
              <a:buNone/>
              <a:defRPr sz="3600" b="1">
                <a:solidFill>
                  <a:srgbClr val="203864"/>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47"/>
          <p:cNvSpPr txBox="1">
            <a:spLocks noGrp="1"/>
          </p:cNvSpPr>
          <p:nvPr>
            <p:ph type="body" idx="1"/>
          </p:nvPr>
        </p:nvSpPr>
        <p:spPr>
          <a:xfrm>
            <a:off x="558000" y="2160000"/>
            <a:ext cx="5157787" cy="503020"/>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600"/>
              </a:spcBef>
              <a:spcAft>
                <a:spcPts val="0"/>
              </a:spcAft>
              <a:buSzPts val="1800"/>
              <a:buNone/>
              <a:defRPr sz="1800" b="1">
                <a:solidFill>
                  <a:srgbClr val="000000"/>
                </a:solidFill>
                <a:latin typeface="Arial"/>
                <a:ea typeface="Arial"/>
                <a:cs typeface="Arial"/>
                <a:sym typeface="Arial"/>
              </a:defRPr>
            </a:lvl1pPr>
            <a:lvl2pPr marL="914400" lvl="1" indent="-228600" algn="l">
              <a:lnSpc>
                <a:spcPct val="100000"/>
              </a:lnSpc>
              <a:spcBef>
                <a:spcPts val="600"/>
              </a:spcBef>
              <a:spcAft>
                <a:spcPts val="0"/>
              </a:spcAft>
              <a:buSzPts val="2400"/>
              <a:buNone/>
              <a:defRPr sz="2000" b="1"/>
            </a:lvl2pPr>
            <a:lvl3pPr marL="1371600" lvl="2" indent="-228600" algn="l">
              <a:lnSpc>
                <a:spcPct val="100000"/>
              </a:lnSpc>
              <a:spcBef>
                <a:spcPts val="600"/>
              </a:spcBef>
              <a:spcAft>
                <a:spcPts val="0"/>
              </a:spcAft>
              <a:buSzPts val="1800"/>
              <a:buNone/>
              <a:defRPr sz="1800" b="1"/>
            </a:lvl3pPr>
            <a:lvl4pPr marL="1828800" lvl="3" indent="-228600" algn="l">
              <a:lnSpc>
                <a:spcPct val="100000"/>
              </a:lnSpc>
              <a:spcBef>
                <a:spcPts val="600"/>
              </a:spcBef>
              <a:spcAft>
                <a:spcPts val="0"/>
              </a:spcAft>
              <a:buSzPts val="1600"/>
              <a:buNone/>
              <a:defRPr sz="1600" b="1"/>
            </a:lvl4pPr>
            <a:lvl5pPr marL="2286000" lvl="4" indent="-228600" algn="l">
              <a:lnSpc>
                <a:spcPct val="100000"/>
              </a:lnSpc>
              <a:spcBef>
                <a:spcPts val="600"/>
              </a:spcBef>
              <a:spcAft>
                <a:spcPts val="0"/>
              </a:spcAft>
              <a:buSzPts val="1600"/>
              <a:buNone/>
              <a:defRPr sz="1600" b="1"/>
            </a:lvl5pPr>
            <a:lvl6pPr marL="2743200" lvl="5" indent="-228600" algn="l">
              <a:lnSpc>
                <a:spcPct val="90000"/>
              </a:lnSpc>
              <a:spcBef>
                <a:spcPts val="6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6" name="Google Shape;36;p47"/>
          <p:cNvSpPr txBox="1">
            <a:spLocks noGrp="1"/>
          </p:cNvSpPr>
          <p:nvPr>
            <p:ph type="body" idx="2"/>
          </p:nvPr>
        </p:nvSpPr>
        <p:spPr>
          <a:xfrm>
            <a:off x="558000" y="2687950"/>
            <a:ext cx="10515600" cy="3684588"/>
          </a:xfrm>
          <a:prstGeom prst="rect">
            <a:avLst/>
          </a:prstGeom>
          <a:noFill/>
          <a:ln>
            <a:noFill/>
          </a:ln>
        </p:spPr>
        <p:txBody>
          <a:bodyPr spcFirstLastPara="1" wrap="square" lIns="91425" tIns="45700" rIns="91425" bIns="45700" anchor="t" anchorCtr="0">
            <a:normAutofit/>
          </a:bodyPr>
          <a:lstStyle>
            <a:lvl1pPr marL="457200" lvl="0" indent="-368300" algn="l">
              <a:lnSpc>
                <a:spcPct val="150000"/>
              </a:lnSpc>
              <a:spcBef>
                <a:spcPts val="600"/>
              </a:spcBef>
              <a:spcAft>
                <a:spcPts val="0"/>
              </a:spcAft>
              <a:buClr>
                <a:srgbClr val="C01E24"/>
              </a:buClr>
              <a:buSzPts val="2200"/>
              <a:buChar char="▪"/>
              <a:defRPr>
                <a:latin typeface="Calibri"/>
                <a:ea typeface="Calibri"/>
                <a:cs typeface="Calibri"/>
                <a:sym typeface="Calibri"/>
              </a:defRPr>
            </a:lvl1pPr>
            <a:lvl2pPr marL="914400" lvl="1" indent="-396240" algn="l">
              <a:lnSpc>
                <a:spcPct val="150000"/>
              </a:lnSpc>
              <a:spcBef>
                <a:spcPts val="600"/>
              </a:spcBef>
              <a:spcAft>
                <a:spcPts val="0"/>
              </a:spcAft>
              <a:buClr>
                <a:srgbClr val="C01E24"/>
              </a:buClr>
              <a:buSzPts val="2640"/>
              <a:buChar char="▪"/>
              <a:defRPr>
                <a:latin typeface="Calibri"/>
                <a:ea typeface="Calibri"/>
                <a:cs typeface="Calibri"/>
                <a:sym typeface="Calibri"/>
              </a:defRPr>
            </a:lvl2pPr>
            <a:lvl3pPr marL="1371600" lvl="2" indent="-355600" algn="l">
              <a:lnSpc>
                <a:spcPct val="150000"/>
              </a:lnSpc>
              <a:spcBef>
                <a:spcPts val="600"/>
              </a:spcBef>
              <a:spcAft>
                <a:spcPts val="0"/>
              </a:spcAft>
              <a:buClr>
                <a:srgbClr val="C01E24"/>
              </a:buClr>
              <a:buSzPts val="2000"/>
              <a:buChar char="▪"/>
              <a:defRPr>
                <a:latin typeface="Calibri"/>
                <a:ea typeface="Calibri"/>
                <a:cs typeface="Calibri"/>
                <a:sym typeface="Calibri"/>
              </a:defRPr>
            </a:lvl3pPr>
            <a:lvl4pPr marL="1828800" lvl="3" indent="-355600" algn="l">
              <a:lnSpc>
                <a:spcPct val="150000"/>
              </a:lnSpc>
              <a:spcBef>
                <a:spcPts val="600"/>
              </a:spcBef>
              <a:spcAft>
                <a:spcPts val="0"/>
              </a:spcAft>
              <a:buClr>
                <a:srgbClr val="C01E24"/>
              </a:buClr>
              <a:buSzPts val="2000"/>
              <a:buChar char="▪"/>
              <a:defRPr>
                <a:latin typeface="Calibri"/>
                <a:ea typeface="Calibri"/>
                <a:cs typeface="Calibri"/>
                <a:sym typeface="Calibri"/>
              </a:defRPr>
            </a:lvl4pPr>
            <a:lvl5pPr marL="2286000" lvl="4" indent="-355600" algn="l">
              <a:lnSpc>
                <a:spcPct val="150000"/>
              </a:lnSpc>
              <a:spcBef>
                <a:spcPts val="600"/>
              </a:spcBef>
              <a:spcAft>
                <a:spcPts val="0"/>
              </a:spcAft>
              <a:buClr>
                <a:srgbClr val="C01E24"/>
              </a:buClr>
              <a:buSzPts val="2000"/>
              <a:buChar char="▪"/>
              <a:defRPr>
                <a:latin typeface="Calibri"/>
                <a:ea typeface="Calibri"/>
                <a:cs typeface="Calibri"/>
                <a:sym typeface="Calibri"/>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pic>
        <p:nvPicPr>
          <p:cNvPr id="37" name="Google Shape;37;p47"/>
          <p:cNvPicPr preferRelativeResize="0"/>
          <p:nvPr/>
        </p:nvPicPr>
        <p:blipFill rotWithShape="1">
          <a:blip r:embed="rId2">
            <a:alphaModFix/>
          </a:blip>
          <a:srcRect b="59835"/>
          <a:stretch/>
        </p:blipFill>
        <p:spPr>
          <a:xfrm>
            <a:off x="4903" y="6508739"/>
            <a:ext cx="12191695" cy="349261"/>
          </a:xfrm>
          <a:prstGeom prst="rect">
            <a:avLst/>
          </a:prstGeom>
          <a:noFill/>
          <a:ln>
            <a:noFill/>
          </a:ln>
        </p:spPr>
      </p:pic>
      <p:pic>
        <p:nvPicPr>
          <p:cNvPr id="38" name="Google Shape;38;p47"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1652422" y="61782"/>
            <a:ext cx="473524" cy="827819"/>
          </a:xfrm>
          <a:prstGeom prst="rect">
            <a:avLst/>
          </a:prstGeom>
          <a:noFill/>
          <a:ln>
            <a:noFill/>
          </a:ln>
        </p:spPr>
      </p:pic>
      <p:pic>
        <p:nvPicPr>
          <p:cNvPr id="8" name="Εικόνα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274" y="6487586"/>
            <a:ext cx="2085654" cy="391566"/>
          </a:xfrm>
          <a:prstGeom prst="rect">
            <a:avLst/>
          </a:prstGeom>
        </p:spPr>
      </p:pic>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Unit slide with 2 columns" type="twoObj">
  <p:cSld name="TWO_OBJECTS">
    <p:spTree>
      <p:nvGrpSpPr>
        <p:cNvPr id="1" name="Shape 40"/>
        <p:cNvGrpSpPr/>
        <p:nvPr/>
      </p:nvGrpSpPr>
      <p:grpSpPr>
        <a:xfrm>
          <a:off x="0" y="0"/>
          <a:ext cx="0" cy="0"/>
          <a:chOff x="0" y="0"/>
          <a:chExt cx="0" cy="0"/>
        </a:xfrm>
      </p:grpSpPr>
      <p:sp>
        <p:nvSpPr>
          <p:cNvPr id="41" name="Google Shape;41;p48"/>
          <p:cNvSpPr txBox="1">
            <a:spLocks noGrp="1"/>
          </p:cNvSpPr>
          <p:nvPr>
            <p:ph type="title"/>
          </p:nvPr>
        </p:nvSpPr>
        <p:spPr>
          <a:xfrm>
            <a:off x="558000" y="1080000"/>
            <a:ext cx="11396576" cy="599188"/>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03864"/>
              </a:buClr>
              <a:buSzPts val="2800"/>
              <a:buFont typeface="Calibri"/>
              <a:buNone/>
              <a:defRPr sz="2800" b="1">
                <a:solidFill>
                  <a:srgbClr val="203864"/>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48"/>
          <p:cNvSpPr txBox="1">
            <a:spLocks noGrp="1"/>
          </p:cNvSpPr>
          <p:nvPr>
            <p:ph type="body" idx="1"/>
          </p:nvPr>
        </p:nvSpPr>
        <p:spPr>
          <a:xfrm>
            <a:off x="557999" y="1800000"/>
            <a:ext cx="5409663" cy="4893408"/>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600"/>
              </a:spcBef>
              <a:spcAft>
                <a:spcPts val="0"/>
              </a:spcAft>
              <a:buSzPts val="1800"/>
              <a:buChar char="▪"/>
              <a:defRPr/>
            </a:lvl1pPr>
            <a:lvl2pPr marL="914400" lvl="1" indent="-365760" algn="l">
              <a:lnSpc>
                <a:spcPct val="100000"/>
              </a:lnSpc>
              <a:spcBef>
                <a:spcPts val="600"/>
              </a:spcBef>
              <a:spcAft>
                <a:spcPts val="0"/>
              </a:spcAft>
              <a:buSzPts val="216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3" name="Google Shape;43;p48"/>
          <p:cNvSpPr txBox="1">
            <a:spLocks noGrp="1"/>
          </p:cNvSpPr>
          <p:nvPr>
            <p:ph type="body" idx="2"/>
          </p:nvPr>
        </p:nvSpPr>
        <p:spPr>
          <a:xfrm>
            <a:off x="6172199" y="1800000"/>
            <a:ext cx="5782377" cy="4893408"/>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600"/>
              </a:spcBef>
              <a:spcAft>
                <a:spcPts val="0"/>
              </a:spcAft>
              <a:buSzPts val="1800"/>
              <a:buChar char="▪"/>
              <a:defRPr/>
            </a:lvl1pPr>
            <a:lvl2pPr marL="914400" lvl="1" indent="-365760" algn="l">
              <a:lnSpc>
                <a:spcPct val="100000"/>
              </a:lnSpc>
              <a:spcBef>
                <a:spcPts val="600"/>
              </a:spcBef>
              <a:spcAft>
                <a:spcPts val="0"/>
              </a:spcAft>
              <a:buSzPts val="216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44" name="Google Shape;44;p48"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
        <p:nvSpPr>
          <p:cNvPr id="45" name="Google Shape;45;p48"/>
          <p:cNvSpPr txBox="1"/>
          <p:nvPr/>
        </p:nvSpPr>
        <p:spPr>
          <a:xfrm>
            <a:off x="0" y="81370"/>
            <a:ext cx="8709225" cy="318805"/>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None/>
            </a:pPr>
            <a:r>
              <a:rPr lang="el-GR" sz="1800" b="1">
                <a:solidFill>
                  <a:schemeClr val="lt1"/>
                </a:solidFill>
                <a:highlight>
                  <a:srgbClr val="C01E24"/>
                </a:highlight>
                <a:latin typeface="Arial"/>
                <a:ea typeface="Arial"/>
                <a:cs typeface="Arial"/>
                <a:sym typeface="Arial"/>
              </a:rPr>
              <a:t> </a:t>
            </a:r>
            <a:r>
              <a:rPr lang="el-GR" sz="1800" b="1">
                <a:solidFill>
                  <a:schemeClr val="lt1"/>
                </a:solidFill>
                <a:highlight>
                  <a:srgbClr val="C01E24"/>
                </a:highlight>
                <a:latin typeface="Calibri"/>
                <a:ea typeface="Calibri"/>
                <a:cs typeface="Calibri"/>
                <a:sym typeface="Calibri"/>
              </a:rPr>
              <a:t>2.1</a:t>
            </a:r>
            <a:r>
              <a:rPr lang="el-GR" sz="1800" b="1">
                <a:solidFill>
                  <a:schemeClr val="lt1"/>
                </a:solidFill>
                <a:highlight>
                  <a:srgbClr val="C01E24"/>
                </a:highlight>
                <a:latin typeface="Arial"/>
                <a:ea typeface="Arial"/>
                <a:cs typeface="Arial"/>
                <a:sym typeface="Arial"/>
              </a:rPr>
              <a:t> </a:t>
            </a:r>
            <a:r>
              <a:rPr lang="el-GR" sz="1800">
                <a:solidFill>
                  <a:srgbClr val="7F7F7F"/>
                </a:solidFill>
                <a:latin typeface="Arial"/>
                <a:ea typeface="Arial"/>
                <a:cs typeface="Arial"/>
                <a:sym typeface="Arial"/>
              </a:rPr>
              <a:t> Πως να αναζητήσετε και να επιλέξετε εφαρμογές υγείας;</a:t>
            </a:r>
            <a:endParaRPr sz="1800">
              <a:solidFill>
                <a:srgbClr val="7F7F7F"/>
              </a:solidFill>
              <a:latin typeface="Arial"/>
              <a:ea typeface="Arial"/>
              <a:cs typeface="Arial"/>
              <a:sym typeface="Arial"/>
            </a:endParaRPr>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ubmodule other slide 1 column">
  <p:cSld name="Submodule other slide 1 column">
    <p:spTree>
      <p:nvGrpSpPr>
        <p:cNvPr id="1" name="Shape 46"/>
        <p:cNvGrpSpPr/>
        <p:nvPr/>
      </p:nvGrpSpPr>
      <p:grpSpPr>
        <a:xfrm>
          <a:off x="0" y="0"/>
          <a:ext cx="0" cy="0"/>
          <a:chOff x="0" y="0"/>
          <a:chExt cx="0" cy="0"/>
        </a:xfrm>
      </p:grpSpPr>
      <p:sp>
        <p:nvSpPr>
          <p:cNvPr id="47" name="Google Shape;47;p49"/>
          <p:cNvSpPr txBox="1">
            <a:spLocks noGrp="1"/>
          </p:cNvSpPr>
          <p:nvPr>
            <p:ph type="title"/>
          </p:nvPr>
        </p:nvSpPr>
        <p:spPr>
          <a:xfrm>
            <a:off x="558000" y="1080000"/>
            <a:ext cx="11059692" cy="72816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03864"/>
              </a:buClr>
              <a:buSzPts val="2400"/>
              <a:buFont typeface="Calibri"/>
              <a:buNone/>
              <a:defRPr sz="2400" b="1">
                <a:solidFill>
                  <a:srgbClr val="203864"/>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 name="Google Shape;48;p49"/>
          <p:cNvSpPr txBox="1">
            <a:spLocks noGrp="1"/>
          </p:cNvSpPr>
          <p:nvPr>
            <p:ph type="body" idx="1"/>
          </p:nvPr>
        </p:nvSpPr>
        <p:spPr>
          <a:xfrm>
            <a:off x="557999" y="2459736"/>
            <a:ext cx="11059693" cy="3941326"/>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600"/>
              </a:spcBef>
              <a:spcAft>
                <a:spcPts val="0"/>
              </a:spcAft>
              <a:buSzPts val="1800"/>
              <a:buChar char="▪"/>
              <a:defRPr/>
            </a:lvl1pPr>
            <a:lvl2pPr marL="914400" lvl="1" indent="-365760" algn="l">
              <a:lnSpc>
                <a:spcPct val="100000"/>
              </a:lnSpc>
              <a:spcBef>
                <a:spcPts val="600"/>
              </a:spcBef>
              <a:spcAft>
                <a:spcPts val="0"/>
              </a:spcAft>
              <a:buSzPts val="216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 name="Google Shape;49;p49"/>
          <p:cNvSpPr txBox="1"/>
          <p:nvPr/>
        </p:nvSpPr>
        <p:spPr>
          <a:xfrm>
            <a:off x="0" y="81370"/>
            <a:ext cx="8709225" cy="318805"/>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None/>
            </a:pPr>
            <a:r>
              <a:rPr lang="el-GR" sz="1800" b="1">
                <a:solidFill>
                  <a:schemeClr val="lt1"/>
                </a:solidFill>
                <a:highlight>
                  <a:srgbClr val="C01E24"/>
                </a:highlight>
                <a:latin typeface="Arial"/>
                <a:ea typeface="Arial"/>
                <a:cs typeface="Arial"/>
                <a:sym typeface="Arial"/>
              </a:rPr>
              <a:t> </a:t>
            </a:r>
            <a:r>
              <a:rPr lang="el-GR" sz="1800" b="1">
                <a:solidFill>
                  <a:schemeClr val="lt1"/>
                </a:solidFill>
                <a:highlight>
                  <a:srgbClr val="C01E24"/>
                </a:highlight>
                <a:latin typeface="Calibri"/>
                <a:ea typeface="Calibri"/>
                <a:cs typeface="Calibri"/>
                <a:sym typeface="Calibri"/>
              </a:rPr>
              <a:t>2.1</a:t>
            </a:r>
            <a:r>
              <a:rPr lang="el-GR" sz="1800" b="1">
                <a:solidFill>
                  <a:schemeClr val="lt1"/>
                </a:solidFill>
                <a:highlight>
                  <a:srgbClr val="C01E24"/>
                </a:highlight>
                <a:latin typeface="Arial"/>
                <a:ea typeface="Arial"/>
                <a:cs typeface="Arial"/>
                <a:sym typeface="Arial"/>
              </a:rPr>
              <a:t> </a:t>
            </a:r>
            <a:r>
              <a:rPr lang="el-GR" sz="1800">
                <a:solidFill>
                  <a:srgbClr val="7F7F7F"/>
                </a:solidFill>
                <a:latin typeface="Arial"/>
                <a:ea typeface="Arial"/>
                <a:cs typeface="Arial"/>
                <a:sym typeface="Arial"/>
              </a:rPr>
              <a:t> Πως να αναζητήσετε και να επιλέξετε εφαρμογές υγείας;</a:t>
            </a:r>
            <a:endParaRPr sz="1800">
              <a:solidFill>
                <a:srgbClr val="7F7F7F"/>
              </a:solidFill>
              <a:latin typeface="Arial"/>
              <a:ea typeface="Arial"/>
              <a:cs typeface="Arial"/>
              <a:sym typeface="Arial"/>
            </a:endParaRPr>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Unit slide single column">
  <p:cSld name="Unit slide single column">
    <p:spTree>
      <p:nvGrpSpPr>
        <p:cNvPr id="1" name="Shape 50"/>
        <p:cNvGrpSpPr/>
        <p:nvPr/>
      </p:nvGrpSpPr>
      <p:grpSpPr>
        <a:xfrm>
          <a:off x="0" y="0"/>
          <a:ext cx="0" cy="0"/>
          <a:chOff x="0" y="0"/>
          <a:chExt cx="0" cy="0"/>
        </a:xfrm>
      </p:grpSpPr>
      <p:sp>
        <p:nvSpPr>
          <p:cNvPr id="51" name="Google Shape;51;p50"/>
          <p:cNvSpPr txBox="1">
            <a:spLocks noGrp="1"/>
          </p:cNvSpPr>
          <p:nvPr>
            <p:ph type="title"/>
          </p:nvPr>
        </p:nvSpPr>
        <p:spPr>
          <a:xfrm>
            <a:off x="558000" y="1080000"/>
            <a:ext cx="11059692" cy="60509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03864"/>
              </a:buClr>
              <a:buSzPts val="2800"/>
              <a:buFont typeface="Calibri"/>
              <a:buNone/>
              <a:defRPr sz="2800" b="1">
                <a:solidFill>
                  <a:srgbClr val="203864"/>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2" name="Google Shape;52;p50"/>
          <p:cNvSpPr txBox="1">
            <a:spLocks noGrp="1"/>
          </p:cNvSpPr>
          <p:nvPr>
            <p:ph type="body" idx="1"/>
          </p:nvPr>
        </p:nvSpPr>
        <p:spPr>
          <a:xfrm>
            <a:off x="557999" y="1799999"/>
            <a:ext cx="5852132" cy="4865977"/>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600"/>
              </a:spcBef>
              <a:spcAft>
                <a:spcPts val="0"/>
              </a:spcAft>
              <a:buSzPts val="2400"/>
              <a:buChar char="▪"/>
              <a:defRPr sz="2400"/>
            </a:lvl1pPr>
            <a:lvl2pPr marL="914400" lvl="1" indent="-365760" algn="l">
              <a:lnSpc>
                <a:spcPct val="100000"/>
              </a:lnSpc>
              <a:spcBef>
                <a:spcPts val="600"/>
              </a:spcBef>
              <a:spcAft>
                <a:spcPts val="0"/>
              </a:spcAft>
              <a:buSzPts val="216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3" name="Google Shape;53;p50"/>
          <p:cNvSpPr txBox="1"/>
          <p:nvPr/>
        </p:nvSpPr>
        <p:spPr>
          <a:xfrm>
            <a:off x="0" y="81370"/>
            <a:ext cx="8709225" cy="318805"/>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None/>
            </a:pPr>
            <a:r>
              <a:rPr lang="el-GR" sz="1800" b="1">
                <a:solidFill>
                  <a:schemeClr val="lt1"/>
                </a:solidFill>
                <a:highlight>
                  <a:srgbClr val="C01E24"/>
                </a:highlight>
                <a:latin typeface="Arial"/>
                <a:ea typeface="Arial"/>
                <a:cs typeface="Arial"/>
                <a:sym typeface="Arial"/>
              </a:rPr>
              <a:t> </a:t>
            </a:r>
            <a:r>
              <a:rPr lang="el-GR" sz="1800" b="1">
                <a:solidFill>
                  <a:schemeClr val="lt1"/>
                </a:solidFill>
                <a:highlight>
                  <a:srgbClr val="C01E24"/>
                </a:highlight>
                <a:latin typeface="Calibri"/>
                <a:ea typeface="Calibri"/>
                <a:cs typeface="Calibri"/>
                <a:sym typeface="Calibri"/>
              </a:rPr>
              <a:t>2.1</a:t>
            </a:r>
            <a:r>
              <a:rPr lang="el-GR" sz="1800" b="1">
                <a:solidFill>
                  <a:schemeClr val="lt1"/>
                </a:solidFill>
                <a:highlight>
                  <a:srgbClr val="C01E24"/>
                </a:highlight>
                <a:latin typeface="Arial"/>
                <a:ea typeface="Arial"/>
                <a:cs typeface="Arial"/>
                <a:sym typeface="Arial"/>
              </a:rPr>
              <a:t> </a:t>
            </a:r>
            <a:r>
              <a:rPr lang="el-GR" sz="1800">
                <a:solidFill>
                  <a:srgbClr val="7F7F7F"/>
                </a:solidFill>
                <a:latin typeface="Arial"/>
                <a:ea typeface="Arial"/>
                <a:cs typeface="Arial"/>
                <a:sym typeface="Arial"/>
              </a:rPr>
              <a:t> Πως να αναζητήσετε και να επιλέξετε εφαρμογές υγείας;</a:t>
            </a:r>
            <a:endParaRPr sz="1800">
              <a:solidFill>
                <a:srgbClr val="7F7F7F"/>
              </a:solidFill>
              <a:latin typeface="Arial"/>
              <a:ea typeface="Arial"/>
              <a:cs typeface="Arial"/>
              <a:sym typeface="Arial"/>
            </a:endParaRPr>
          </a:p>
        </p:txBody>
      </p:sp>
      <p:pic>
        <p:nvPicPr>
          <p:cNvPr id="54" name="Google Shape;54;p50"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tarting slide">
  <p:cSld name="Starting slide">
    <p:spTree>
      <p:nvGrpSpPr>
        <p:cNvPr id="1" name="Shape 61"/>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4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203864"/>
              </a:buClr>
              <a:buSzPts val="4400"/>
              <a:buFont typeface="Calibri"/>
              <a:buNone/>
              <a:defRPr sz="4400" b="1" i="0" u="none" strike="noStrike" cap="none">
                <a:solidFill>
                  <a:srgbClr val="203864"/>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43"/>
          <p:cNvSpPr txBox="1">
            <a:spLocks noGrp="1"/>
          </p:cNvSpPr>
          <p:nvPr>
            <p:ph type="body" idx="1"/>
          </p:nvPr>
        </p:nvSpPr>
        <p:spPr>
          <a:xfrm>
            <a:off x="838200" y="1825624"/>
            <a:ext cx="10515600" cy="4530725"/>
          </a:xfrm>
          <a:prstGeom prst="rect">
            <a:avLst/>
          </a:prstGeom>
          <a:noFill/>
          <a:ln>
            <a:noFill/>
          </a:ln>
        </p:spPr>
        <p:txBody>
          <a:bodyPr spcFirstLastPara="1" wrap="square" lIns="91425" tIns="45700" rIns="91425" bIns="45700" anchor="t" anchorCtr="0">
            <a:normAutofit/>
          </a:bodyPr>
          <a:lstStyle>
            <a:lvl1pPr marL="457200" marR="0" lvl="0" indent="-368300" algn="l" rtl="0">
              <a:lnSpc>
                <a:spcPct val="100000"/>
              </a:lnSpc>
              <a:spcBef>
                <a:spcPts val="600"/>
              </a:spcBef>
              <a:spcAft>
                <a:spcPts val="0"/>
              </a:spcAft>
              <a:buClr>
                <a:srgbClr val="C01E24"/>
              </a:buClr>
              <a:buSzPts val="2200"/>
              <a:buFont typeface="Noto Sans Symbols"/>
              <a:buChar char="▪"/>
              <a:defRPr sz="2200" b="0" i="0" u="none" strike="noStrike" cap="none">
                <a:solidFill>
                  <a:schemeClr val="dk1"/>
                </a:solidFill>
                <a:latin typeface="Calibri"/>
                <a:ea typeface="Calibri"/>
                <a:cs typeface="Calibri"/>
                <a:sym typeface="Calibri"/>
              </a:defRPr>
            </a:lvl1pPr>
            <a:lvl2pPr marL="914400" marR="0" lvl="1" indent="-396240" algn="l" rtl="0">
              <a:lnSpc>
                <a:spcPct val="100000"/>
              </a:lnSpc>
              <a:spcBef>
                <a:spcPts val="600"/>
              </a:spcBef>
              <a:spcAft>
                <a:spcPts val="0"/>
              </a:spcAft>
              <a:buClr>
                <a:srgbClr val="C01E24"/>
              </a:buClr>
              <a:buSzPts val="2640"/>
              <a:buFont typeface="Noto Sans Symbols"/>
              <a:buChar char="▪"/>
              <a:defRPr sz="2200" b="0" i="0" u="none" strike="noStrike" cap="none">
                <a:solidFill>
                  <a:schemeClr val="dk1"/>
                </a:solidFill>
                <a:latin typeface="Calibri"/>
                <a:ea typeface="Calibri"/>
                <a:cs typeface="Calibri"/>
                <a:sym typeface="Calibri"/>
              </a:defRPr>
            </a:lvl2pPr>
            <a:lvl3pPr marL="1371600" marR="0" lvl="2"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l-GR"/>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timing>
    <p:tnLst>
      <p:par>
        <p:cTn id="1" dur="indefinite" restart="never" nodeType="tmRoot"/>
      </p:par>
    </p:tnLst>
  </p:timing>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55"/>
        <p:cNvGrpSpPr/>
        <p:nvPr/>
      </p:nvGrpSpPr>
      <p:grpSpPr>
        <a:xfrm>
          <a:off x="0" y="0"/>
          <a:ext cx="0" cy="0"/>
          <a:chOff x="0" y="0"/>
          <a:chExt cx="0" cy="0"/>
        </a:xfrm>
      </p:grpSpPr>
      <p:sp>
        <p:nvSpPr>
          <p:cNvPr id="56" name="Google Shape;56;p5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203864"/>
              </a:buClr>
              <a:buSzPts val="4400"/>
              <a:buFont typeface="Calibri"/>
              <a:buNone/>
              <a:defRPr sz="4400" b="1" i="0" u="none" strike="noStrike" cap="none">
                <a:solidFill>
                  <a:srgbClr val="203864"/>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7" name="Google Shape;57;p51"/>
          <p:cNvSpPr txBox="1">
            <a:spLocks noGrp="1"/>
          </p:cNvSpPr>
          <p:nvPr>
            <p:ph type="body" idx="1"/>
          </p:nvPr>
        </p:nvSpPr>
        <p:spPr>
          <a:xfrm>
            <a:off x="838200" y="1825624"/>
            <a:ext cx="10515600" cy="4530725"/>
          </a:xfrm>
          <a:prstGeom prst="rect">
            <a:avLst/>
          </a:prstGeom>
          <a:noFill/>
          <a:ln>
            <a:noFill/>
          </a:ln>
        </p:spPr>
        <p:txBody>
          <a:bodyPr spcFirstLastPara="1" wrap="square" lIns="91425" tIns="45700" rIns="91425" bIns="45700" anchor="t" anchorCtr="0">
            <a:normAutofit/>
          </a:bodyPr>
          <a:lstStyle>
            <a:lvl1pPr marL="457200" marR="0" lvl="0" indent="-368300" algn="l" rtl="0">
              <a:lnSpc>
                <a:spcPct val="100000"/>
              </a:lnSpc>
              <a:spcBef>
                <a:spcPts val="600"/>
              </a:spcBef>
              <a:spcAft>
                <a:spcPts val="0"/>
              </a:spcAft>
              <a:buClr>
                <a:srgbClr val="C01E24"/>
              </a:buClr>
              <a:buSzPts val="2200"/>
              <a:buFont typeface="Noto Sans Symbols"/>
              <a:buChar char="▪"/>
              <a:defRPr sz="2200" b="0" i="0" u="none" strike="noStrike" cap="none">
                <a:solidFill>
                  <a:schemeClr val="lt1"/>
                </a:solidFill>
                <a:latin typeface="Calibri"/>
                <a:ea typeface="Calibri"/>
                <a:cs typeface="Calibri"/>
                <a:sym typeface="Calibri"/>
              </a:defRPr>
            </a:lvl1pPr>
            <a:lvl2pPr marL="914400" marR="0" lvl="1" indent="-396240" algn="l" rtl="0">
              <a:lnSpc>
                <a:spcPct val="100000"/>
              </a:lnSpc>
              <a:spcBef>
                <a:spcPts val="600"/>
              </a:spcBef>
              <a:spcAft>
                <a:spcPts val="0"/>
              </a:spcAft>
              <a:buClr>
                <a:srgbClr val="C01E24"/>
              </a:buClr>
              <a:buSzPts val="2640"/>
              <a:buFont typeface="Noto Sans Symbols"/>
              <a:buChar char="▪"/>
              <a:defRPr sz="2200" b="0" i="0" u="none" strike="noStrike" cap="none">
                <a:solidFill>
                  <a:schemeClr val="lt1"/>
                </a:solidFill>
                <a:latin typeface="Calibri"/>
                <a:ea typeface="Calibri"/>
                <a:cs typeface="Calibri"/>
                <a:sym typeface="Calibri"/>
              </a:defRPr>
            </a:lvl2pPr>
            <a:lvl3pPr marL="1371600" marR="0" lvl="2"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lt1"/>
                </a:solidFill>
                <a:latin typeface="Calibri"/>
                <a:ea typeface="Calibri"/>
                <a:cs typeface="Calibri"/>
                <a:sym typeface="Calibri"/>
              </a:defRPr>
            </a:lvl3pPr>
            <a:lvl4pPr marL="1828800" marR="0" lvl="3"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lt1"/>
                </a:solidFill>
                <a:latin typeface="Calibri"/>
                <a:ea typeface="Calibri"/>
                <a:cs typeface="Calibri"/>
                <a:sym typeface="Calibri"/>
              </a:defRPr>
            </a:lvl4pPr>
            <a:lvl5pPr marL="2286000" marR="0" lvl="4"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lt1"/>
                </a:solidFill>
                <a:latin typeface="Calibri"/>
                <a:ea typeface="Calibri"/>
                <a:cs typeface="Calibri"/>
                <a:sym typeface="Calibri"/>
              </a:defRPr>
            </a:lvl5pPr>
            <a:lvl6pPr marL="2743200" marR="0" lvl="5" indent="-342900" algn="l" rtl="0">
              <a:lnSpc>
                <a:spcPct val="90000"/>
              </a:lnSpc>
              <a:spcBef>
                <a:spcPts val="6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9pPr>
          </a:lstStyle>
          <a:p>
            <a:endParaRPr/>
          </a:p>
        </p:txBody>
      </p:sp>
      <p:sp>
        <p:nvSpPr>
          <p:cNvPr id="58" name="Google Shape;58;p5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chemeClr val="lt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9pPr>
          </a:lstStyle>
          <a:p>
            <a:endParaRPr/>
          </a:p>
        </p:txBody>
      </p:sp>
      <p:sp>
        <p:nvSpPr>
          <p:cNvPr id="59" name="Google Shape;59;p5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chemeClr val="lt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9pPr>
          </a:lstStyle>
          <a:p>
            <a:endParaRPr/>
          </a:p>
        </p:txBody>
      </p:sp>
      <p:sp>
        <p:nvSpPr>
          <p:cNvPr id="60" name="Google Shape;60;p5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u="none">
                <a:solidFill>
                  <a:schemeClr val="lt1"/>
                </a:solidFill>
                <a:latin typeface="Calibri"/>
                <a:ea typeface="Calibri"/>
                <a:cs typeface="Calibri"/>
                <a:sym typeface="Calibri"/>
              </a:defRPr>
            </a:lvl1pPr>
            <a:lvl2pPr marL="0" marR="0" lvl="1" indent="0" algn="r" rtl="0">
              <a:spcBef>
                <a:spcPts val="0"/>
              </a:spcBef>
              <a:buNone/>
              <a:defRPr sz="1200" b="0" u="none">
                <a:solidFill>
                  <a:schemeClr val="lt1"/>
                </a:solidFill>
                <a:latin typeface="Calibri"/>
                <a:ea typeface="Calibri"/>
                <a:cs typeface="Calibri"/>
                <a:sym typeface="Calibri"/>
              </a:defRPr>
            </a:lvl2pPr>
            <a:lvl3pPr marL="0" marR="0" lvl="2" indent="0" algn="r" rtl="0">
              <a:spcBef>
                <a:spcPts val="0"/>
              </a:spcBef>
              <a:buNone/>
              <a:defRPr sz="1200" b="0" u="none">
                <a:solidFill>
                  <a:schemeClr val="lt1"/>
                </a:solidFill>
                <a:latin typeface="Calibri"/>
                <a:ea typeface="Calibri"/>
                <a:cs typeface="Calibri"/>
                <a:sym typeface="Calibri"/>
              </a:defRPr>
            </a:lvl3pPr>
            <a:lvl4pPr marL="0" marR="0" lvl="3" indent="0" algn="r" rtl="0">
              <a:spcBef>
                <a:spcPts val="0"/>
              </a:spcBef>
              <a:buNone/>
              <a:defRPr sz="1200" b="0" u="none">
                <a:solidFill>
                  <a:schemeClr val="lt1"/>
                </a:solidFill>
                <a:latin typeface="Calibri"/>
                <a:ea typeface="Calibri"/>
                <a:cs typeface="Calibri"/>
                <a:sym typeface="Calibri"/>
              </a:defRPr>
            </a:lvl4pPr>
            <a:lvl5pPr marL="0" marR="0" lvl="4" indent="0" algn="r" rtl="0">
              <a:spcBef>
                <a:spcPts val="0"/>
              </a:spcBef>
              <a:buNone/>
              <a:defRPr sz="1200" b="0" u="none">
                <a:solidFill>
                  <a:schemeClr val="lt1"/>
                </a:solidFill>
                <a:latin typeface="Calibri"/>
                <a:ea typeface="Calibri"/>
                <a:cs typeface="Calibri"/>
                <a:sym typeface="Calibri"/>
              </a:defRPr>
            </a:lvl5pPr>
            <a:lvl6pPr marL="0" marR="0" lvl="5" indent="0" algn="r" rtl="0">
              <a:spcBef>
                <a:spcPts val="0"/>
              </a:spcBef>
              <a:buNone/>
              <a:defRPr sz="1200" b="0" u="none">
                <a:solidFill>
                  <a:schemeClr val="lt1"/>
                </a:solidFill>
                <a:latin typeface="Calibri"/>
                <a:ea typeface="Calibri"/>
                <a:cs typeface="Calibri"/>
                <a:sym typeface="Calibri"/>
              </a:defRPr>
            </a:lvl6pPr>
            <a:lvl7pPr marL="0" marR="0" lvl="6" indent="0" algn="r" rtl="0">
              <a:spcBef>
                <a:spcPts val="0"/>
              </a:spcBef>
              <a:buNone/>
              <a:defRPr sz="1200" b="0" u="none">
                <a:solidFill>
                  <a:schemeClr val="lt1"/>
                </a:solidFill>
                <a:latin typeface="Calibri"/>
                <a:ea typeface="Calibri"/>
                <a:cs typeface="Calibri"/>
                <a:sym typeface="Calibri"/>
              </a:defRPr>
            </a:lvl7pPr>
            <a:lvl8pPr marL="0" marR="0" lvl="7" indent="0" algn="r" rtl="0">
              <a:spcBef>
                <a:spcPts val="0"/>
              </a:spcBef>
              <a:buNone/>
              <a:defRPr sz="1200" b="0" u="none">
                <a:solidFill>
                  <a:schemeClr val="lt1"/>
                </a:solidFill>
                <a:latin typeface="Calibri"/>
                <a:ea typeface="Calibri"/>
                <a:cs typeface="Calibri"/>
                <a:sym typeface="Calibri"/>
              </a:defRPr>
            </a:lvl8pPr>
            <a:lvl9pPr marL="0" marR="0" lvl="8" indent="0" algn="r" rtl="0">
              <a:spcBef>
                <a:spcPts val="0"/>
              </a:spcBef>
              <a:buNone/>
              <a:defRPr sz="1200" b="0" u="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l-GR"/>
              <a:t>‹#›</a:t>
            </a:fld>
            <a:endParaRPr/>
          </a:p>
        </p:txBody>
      </p:sp>
    </p:spTree>
  </p:cSld>
  <p:clrMap bg1="lt1" tx1="dk1" bg2="dk2" tx2="lt2" accent1="accent1" accent2="accent2" accent3="accent3" accent4="accent4" accent5="accent5" accent6="accent6" hlink="hlink" folHlink="folHlink"/>
  <p:sldLayoutIdLst>
    <p:sldLayoutId id="2147483657" r:id="rId1"/>
  </p:sldLayoutIdLst>
  <p:timing>
    <p:tnLst>
      <p:par>
        <p:cTn id="1" dur="indefinite" restart="never" nodeType="tmRoot"/>
      </p:par>
    </p:tnLst>
  </p:timing>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jpg"/><Relationship Id="rId5" Type="http://schemas.openxmlformats.org/officeDocument/2006/relationships/image" Target="../media/image8.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3.jpg"/><Relationship Id="rId5" Type="http://schemas.openxmlformats.org/officeDocument/2006/relationships/image" Target="../media/image2.png"/><Relationship Id="rId4" Type="http://schemas.openxmlformats.org/officeDocument/2006/relationships/image" Target="../media/image12.jpg"/></Relationships>
</file>

<file path=ppt/slides/_rels/slide3.xml.rels><?xml version="1.0" encoding="UTF-8" standalone="yes"?>
<Relationships xmlns="http://schemas.openxmlformats.org/package/2006/relationships"><Relationship Id="rId8" Type="http://schemas.openxmlformats.org/officeDocument/2006/relationships/hyperlink" Target="https://www.prolepsis.gr/" TargetMode="External"/><Relationship Id="rId13" Type="http://schemas.openxmlformats.org/officeDocument/2006/relationships/image" Target="../media/image19.jpg"/><Relationship Id="rId18" Type="http://schemas.openxmlformats.org/officeDocument/2006/relationships/hyperlink" Target="http://www.amsed.fr/" TargetMode="External"/><Relationship Id="rId3" Type="http://schemas.openxmlformats.org/officeDocument/2006/relationships/image" Target="../media/image14.jpg"/><Relationship Id="rId21" Type="http://schemas.openxmlformats.org/officeDocument/2006/relationships/image" Target="../media/image23.jpg"/><Relationship Id="rId7" Type="http://schemas.openxmlformats.org/officeDocument/2006/relationships/image" Target="../media/image16.jpg"/><Relationship Id="rId12" Type="http://schemas.openxmlformats.org/officeDocument/2006/relationships/hyperlink" Target="https://www.media-k.eu/" TargetMode="External"/><Relationship Id="rId17" Type="http://schemas.openxmlformats.org/officeDocument/2006/relationships/image" Target="../media/image21.png"/><Relationship Id="rId2" Type="http://schemas.openxmlformats.org/officeDocument/2006/relationships/notesSlide" Target="../notesSlides/notesSlide3.xml"/><Relationship Id="rId16" Type="http://schemas.openxmlformats.org/officeDocument/2006/relationships/image" Target="../media/image20.png"/><Relationship Id="rId20"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hyperlink" Target="http://www.coordina-oerh.com/" TargetMode="External"/><Relationship Id="rId11" Type="http://schemas.openxmlformats.org/officeDocument/2006/relationships/image" Target="../media/image18.jpg"/><Relationship Id="rId5" Type="http://schemas.openxmlformats.org/officeDocument/2006/relationships/image" Target="../media/image15.jpg"/><Relationship Id="rId15" Type="http://schemas.openxmlformats.org/officeDocument/2006/relationships/hyperlink" Target="http://www.connexions.gr/" TargetMode="External"/><Relationship Id="rId10" Type="http://schemas.openxmlformats.org/officeDocument/2006/relationships/hyperlink" Target="http://www.uv.es/" TargetMode="External"/><Relationship Id="rId19" Type="http://schemas.openxmlformats.org/officeDocument/2006/relationships/hyperlink" Target="http://www.resetcy.com/" TargetMode="External"/><Relationship Id="rId4" Type="http://schemas.openxmlformats.org/officeDocument/2006/relationships/hyperlink" Target="https://www.w-hs.de/" TargetMode="External"/><Relationship Id="rId9" Type="http://schemas.openxmlformats.org/officeDocument/2006/relationships/image" Target="../media/image17.jpg"/><Relationship Id="rId14" Type="http://schemas.openxmlformats.org/officeDocument/2006/relationships/hyperlink" Target="https://www.oxfamitalia.org/" TargetMode="External"/><Relationship Id="rId22" Type="http://schemas.openxmlformats.org/officeDocument/2006/relationships/image" Target="../media/image24.png"/></Relationships>
</file>

<file path=ppt/slides/_rels/slide4.xml.rels><?xml version="1.0" encoding="UTF-8" standalone="yes"?>
<Relationships xmlns="http://schemas.openxmlformats.org/package/2006/relationships"><Relationship Id="rId8" Type="http://schemas.openxmlformats.org/officeDocument/2006/relationships/slide" Target="slide37.xml"/><Relationship Id="rId3" Type="http://schemas.openxmlformats.org/officeDocument/2006/relationships/image" Target="../media/image2.png"/><Relationship Id="rId7" Type="http://schemas.openxmlformats.org/officeDocument/2006/relationships/slide" Target="slide2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slide" Target="slide20.xml"/><Relationship Id="rId5" Type="http://schemas.openxmlformats.org/officeDocument/2006/relationships/slide" Target="slide13.xml"/><Relationship Id="rId4" Type="http://schemas.openxmlformats.org/officeDocument/2006/relationships/slide" Target="slide8.xml"/></Relationships>
</file>

<file path=ppt/slides/_rels/slide5.xml.rels><?xml version="1.0" encoding="UTF-8" standalone="yes"?>
<Relationships xmlns="http://schemas.openxmlformats.org/package/2006/relationships"><Relationship Id="rId3" Type="http://schemas.openxmlformats.org/officeDocument/2006/relationships/hyperlink" Target="https://www.freepik.com/free-vector/red-dart-arrow-hitting-target-center-dartboard_28563661.htm"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25.jpg"/></Relationships>
</file>

<file path=ppt/slides/_rels/slide6.xml.rels><?xml version="1.0" encoding="UTF-8" standalone="yes"?>
<Relationships xmlns="http://schemas.openxmlformats.org/package/2006/relationships"><Relationship Id="rId3" Type="http://schemas.openxmlformats.org/officeDocument/2006/relationships/hyperlink" Target="https://www.freepik.com/free-vector/social-development-abstract-concept-vector-illustration-children-learn-social-skills-competence-positive-impact-successful-communication-career-success-education-abstract-metaphor_11663914.htm"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26.jp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5.xml"/><Relationship Id="rId5" Type="http://schemas.openxmlformats.org/officeDocument/2006/relationships/hyperlink" Target="https://pixabay.com/service/license-summary/" TargetMode="External"/><Relationship Id="rId4" Type="http://schemas.openxmlformats.org/officeDocument/2006/relationships/hyperlink" Target="https://pixabay.com/de/vectors/fragen-mann-kopf-erfolg-lampe-2519654/"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5.xml"/><Relationship Id="rId5" Type="http://schemas.openxmlformats.org/officeDocument/2006/relationships/hyperlink" Target="https://pixabay.com/service/license-summary/" TargetMode="External"/><Relationship Id="rId4" Type="http://schemas.openxmlformats.org/officeDocument/2006/relationships/hyperlink" Target="https://pixabay.com/de/vectors/ambulanz-sanit%C3%A4ter-rot-kreuzen-24405/"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5.xml"/><Relationship Id="rId5" Type="http://schemas.openxmlformats.org/officeDocument/2006/relationships/hyperlink" Target="https://pixabay.com/service/license-summary/" TargetMode="External"/><Relationship Id="rId4" Type="http://schemas.openxmlformats.org/officeDocument/2006/relationships/hyperlink" Target="https://pixabay.com/de/vectors/balance-achtung-konzentration-151797/"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hyperlink" Target="https://pixabay.com/service/license/" TargetMode="External"/><Relationship Id="rId4" Type="http://schemas.openxmlformats.org/officeDocument/2006/relationships/hyperlink" Target="https://pixabay.com/de/vectors/talk-reden-sprechblase-konversation-7228805/" TargetMode="External"/></Relationships>
</file>

<file path=ppt/slides/_rels/slide14.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hyperlink" Target="https://play.google.com/store/apps/details?id=com.zeopoxa.fitness.running&amp;gl=DE" TargetMode="External"/><Relationship Id="rId7" Type="http://schemas.openxmlformats.org/officeDocument/2006/relationships/image" Target="../media/image34.png"/><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 Id="rId9" Type="http://schemas.openxmlformats.org/officeDocument/2006/relationships/image" Target="../media/image36.png"/></Relationships>
</file>

<file path=ppt/slides/_rels/slide15.xml.rels><?xml version="1.0" encoding="UTF-8" standalone="yes"?>
<Relationships xmlns="http://schemas.openxmlformats.org/package/2006/relationships"><Relationship Id="rId3" Type="http://schemas.openxmlformats.org/officeDocument/2006/relationships/hyperlink" Target="https://www.youtube.com/watch?v=8zyLk8PY03I" TargetMode="External"/><Relationship Id="rId7" Type="http://schemas.openxmlformats.org/officeDocument/2006/relationships/hyperlink" Target="https://play.google.com/store/search?q=neuronation&amp;c=apps&amp;gl=DE" TargetMode="External"/><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image" Target="../media/image38.png"/><Relationship Id="rId5" Type="http://schemas.openxmlformats.org/officeDocument/2006/relationships/hyperlink" Target="https://pixabay.com/service/license-summary/" TargetMode="External"/><Relationship Id="rId4" Type="http://schemas.openxmlformats.org/officeDocument/2006/relationships/image" Target="../media/image37.jpg"/></Relationships>
</file>

<file path=ppt/slides/_rels/slide16.xml.rels><?xml version="1.0" encoding="UTF-8" standalone="yes"?>
<Relationships xmlns="http://schemas.openxmlformats.org/package/2006/relationships"><Relationship Id="rId3" Type="http://schemas.openxmlformats.org/officeDocument/2006/relationships/hyperlink" Target="https://pixabay.com/vectors/idea-the-light-bulb-light-volunteer-1972924/" TargetMode="External"/><Relationship Id="rId2" Type="http://schemas.openxmlformats.org/officeDocument/2006/relationships/notesSlide" Target="../notesSlides/notesSlide16.xml"/><Relationship Id="rId1" Type="http://schemas.openxmlformats.org/officeDocument/2006/relationships/slideLayout" Target="../slideLayouts/slideLayout5.xml"/><Relationship Id="rId5" Type="http://schemas.openxmlformats.org/officeDocument/2006/relationships/image" Target="../media/image39.png"/><Relationship Id="rId4" Type="http://schemas.openxmlformats.org/officeDocument/2006/relationships/hyperlink" Target="https://pixabay.com/service/license-summary/"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pixabay.com/service/license-summary/" TargetMode="External"/><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40.png"/></Relationships>
</file>

<file path=ppt/slides/_rels/slide18.xml.rels><?xml version="1.0" encoding="UTF-8" standalone="yes"?>
<Relationships xmlns="http://schemas.openxmlformats.org/package/2006/relationships"><Relationship Id="rId3" Type="http://schemas.openxmlformats.org/officeDocument/2006/relationships/hyperlink" Target="https://pixabay.com/service/license-summary/" TargetMode="External"/><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41.png"/></Relationships>
</file>

<file path=ppt/slides/_rels/slide19.xml.rels><?xml version="1.0" encoding="UTF-8" standalone="yes"?>
<Relationships xmlns="http://schemas.openxmlformats.org/package/2006/relationships"><Relationship Id="rId3" Type="http://schemas.openxmlformats.org/officeDocument/2006/relationships/hyperlink" Target="https://pixabay.com/service/license-summary/" TargetMode="External"/><Relationship Id="rId2" Type="http://schemas.openxmlformats.org/officeDocument/2006/relationships/notesSlide" Target="../notesSlides/notesSlide19.xml"/><Relationship Id="rId1" Type="http://schemas.openxmlformats.org/officeDocument/2006/relationships/slideLayout" Target="../slideLayouts/slideLayout5.xml"/><Relationship Id="rId4" Type="http://schemas.openxmlformats.org/officeDocument/2006/relationships/image" Target="../media/image42.png"/></Relationships>
</file>

<file path=ppt/slides/_rels/slide20.xml.rels><?xml version="1.0" encoding="UTF-8" standalone="yes"?>
<Relationships xmlns="http://schemas.openxmlformats.org/package/2006/relationships"><Relationship Id="rId3" Type="http://schemas.openxmlformats.org/officeDocument/2006/relationships/hyperlink" Target="https://www.apple.com/de/app-store/" TargetMode="External"/><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image" Target="../media/image44.jpg"/><Relationship Id="rId5" Type="http://schemas.openxmlformats.org/officeDocument/2006/relationships/image" Target="../media/image43.jpg"/><Relationship Id="rId4" Type="http://schemas.openxmlformats.org/officeDocument/2006/relationships/hyperlink" Target="https://play.google.com/"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pixabay.com/service/license-summary/" TargetMode="External"/><Relationship Id="rId2" Type="http://schemas.openxmlformats.org/officeDocument/2006/relationships/notesSlide" Target="../notesSlides/notesSlide21.xml"/><Relationship Id="rId1" Type="http://schemas.openxmlformats.org/officeDocument/2006/relationships/slideLayout" Target="../slideLayouts/slideLayout5.xml"/><Relationship Id="rId4" Type="http://schemas.openxmlformats.org/officeDocument/2006/relationships/image" Target="../media/image45.png"/></Relationships>
</file>

<file path=ppt/slides/_rels/slide22.xml.rels><?xml version="1.0" encoding="UTF-8" standalone="yes"?>
<Relationships xmlns="http://schemas.openxmlformats.org/package/2006/relationships"><Relationship Id="rId3" Type="http://schemas.openxmlformats.org/officeDocument/2006/relationships/hyperlink" Target="https://pixabay.com/service/license-summary/" TargetMode="External"/><Relationship Id="rId2" Type="http://schemas.openxmlformats.org/officeDocument/2006/relationships/notesSlide" Target="../notesSlides/notesSlide22.xml"/><Relationship Id="rId1" Type="http://schemas.openxmlformats.org/officeDocument/2006/relationships/slideLayout" Target="../slideLayouts/slideLayout5.xml"/><Relationship Id="rId6" Type="http://schemas.openxmlformats.org/officeDocument/2006/relationships/hyperlink" Target="https://www.freepik.com/free-vector/effective-coworking-colleagues-togetherness-workers-collaboration-teamwork-regulation-workflow-efficiency-increase-team-members-arranging-mechanism_11667074.htm" TargetMode="External"/><Relationship Id="rId5" Type="http://schemas.openxmlformats.org/officeDocument/2006/relationships/image" Target="../media/image47.jpg"/><Relationship Id="rId4" Type="http://schemas.openxmlformats.org/officeDocument/2006/relationships/image" Target="../media/image46.png"/></Relationships>
</file>

<file path=ppt/slides/_rels/slide2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3.xml"/><Relationship Id="rId1" Type="http://schemas.openxmlformats.org/officeDocument/2006/relationships/slideLayout" Target="../slideLayouts/slideLayout4.xml"/><Relationship Id="rId5" Type="http://schemas.openxmlformats.org/officeDocument/2006/relationships/hyperlink" Target="https://pixabay.com/service/license/" TargetMode="External"/><Relationship Id="rId4" Type="http://schemas.openxmlformats.org/officeDocument/2006/relationships/hyperlink" Target="https://pixabay.com/de/photos/fragezeichen-symbol-charakter-2309040/"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pixabay.com/de/vectors/h%C3%A4nde-h%C3%A4ndedruck-handeln-vertrag-6030186/" TargetMode="External"/><Relationship Id="rId2" Type="http://schemas.openxmlformats.org/officeDocument/2006/relationships/notesSlide" Target="../notesSlides/notesSlide24.xml"/><Relationship Id="rId1" Type="http://schemas.openxmlformats.org/officeDocument/2006/relationships/slideLayout" Target="../slideLayouts/slideLayout5.xml"/><Relationship Id="rId5" Type="http://schemas.openxmlformats.org/officeDocument/2006/relationships/image" Target="../media/image49.png"/><Relationship Id="rId4" Type="http://schemas.openxmlformats.org/officeDocument/2006/relationships/hyperlink" Target="https://pixabay.com/service/license-summary/"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pixabay.com/de/vectors/silhouette-herbst-fallen-3347559/" TargetMode="External"/><Relationship Id="rId2" Type="http://schemas.openxmlformats.org/officeDocument/2006/relationships/notesSlide" Target="../notesSlides/notesSlide25.xml"/><Relationship Id="rId1" Type="http://schemas.openxmlformats.org/officeDocument/2006/relationships/slideLayout" Target="../slideLayouts/slideLayout5.xml"/><Relationship Id="rId5" Type="http://schemas.openxmlformats.org/officeDocument/2006/relationships/image" Target="../media/image50.png"/><Relationship Id="rId4" Type="http://schemas.openxmlformats.org/officeDocument/2006/relationships/hyperlink" Target="https://pixabay.com/service/license-summary/"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s://pixabay.com/de/photos/experiment-chemie-fl%C3%BCssig-220023/" TargetMode="External"/><Relationship Id="rId2" Type="http://schemas.openxmlformats.org/officeDocument/2006/relationships/notesSlide" Target="../notesSlides/notesSlide26.xml"/><Relationship Id="rId1" Type="http://schemas.openxmlformats.org/officeDocument/2006/relationships/slideLayout" Target="../slideLayouts/slideLayout5.xml"/><Relationship Id="rId5" Type="http://schemas.openxmlformats.org/officeDocument/2006/relationships/image" Target="../media/image51.png"/><Relationship Id="rId4" Type="http://schemas.openxmlformats.org/officeDocument/2006/relationships/hyperlink" Target="https://pixabay.com/service/license-summary/"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pixabay.com/de/photos/datenschutz-sicherheit-4394633/" TargetMode="External"/><Relationship Id="rId2" Type="http://schemas.openxmlformats.org/officeDocument/2006/relationships/notesSlide" Target="../notesSlides/notesSlide27.xml"/><Relationship Id="rId1" Type="http://schemas.openxmlformats.org/officeDocument/2006/relationships/slideLayout" Target="../slideLayouts/slideLayout5.xml"/><Relationship Id="rId5" Type="http://schemas.openxmlformats.org/officeDocument/2006/relationships/image" Target="../media/image52.jpg"/><Relationship Id="rId4" Type="http://schemas.openxmlformats.org/officeDocument/2006/relationships/hyperlink" Target="https://pixabay.com/service/license-summary/"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s://pixabay.com/de/photos/unternehmer-idee-kompetenz-vision-1340649/" TargetMode="External"/><Relationship Id="rId2" Type="http://schemas.openxmlformats.org/officeDocument/2006/relationships/notesSlide" Target="../notesSlides/notesSlide28.xml"/><Relationship Id="rId1" Type="http://schemas.openxmlformats.org/officeDocument/2006/relationships/slideLayout" Target="../slideLayouts/slideLayout5.xml"/><Relationship Id="rId5" Type="http://schemas.openxmlformats.org/officeDocument/2006/relationships/image" Target="../media/image53.png"/><Relationship Id="rId4" Type="http://schemas.openxmlformats.org/officeDocument/2006/relationships/hyperlink" Target="https://pixabay.com/service/license-summary/" TargetMode="Externa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0.xml"/><Relationship Id="rId1" Type="http://schemas.openxmlformats.org/officeDocument/2006/relationships/slideLayout" Target="../slideLayouts/slideLayout5.xml"/><Relationship Id="rId4" Type="http://schemas.openxmlformats.org/officeDocument/2006/relationships/hyperlink" Target="https://www.freepik.com/free-vector/effective-coworking-colleagues-togetherness-workers-collaboration-teamwork-regulation-workflow-efficiency-increase-team-members-arranging-mechanism_11667074.htm"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s://apps.apple.com/de/app/headspace-meditation-schlaf/id493145008" TargetMode="External"/><Relationship Id="rId2" Type="http://schemas.openxmlformats.org/officeDocument/2006/relationships/notesSlide" Target="../notesSlides/notesSlide31.xml"/><Relationship Id="rId1" Type="http://schemas.openxmlformats.org/officeDocument/2006/relationships/slideLayout" Target="../slideLayouts/slideLayout5.xml"/><Relationship Id="rId4" Type="http://schemas.openxmlformats.org/officeDocument/2006/relationships/image" Target="../media/image54.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hyperlink" Target="https://apps.apple.com/de/app/sleepio/id1538191784" TargetMode="External"/><Relationship Id="rId2" Type="http://schemas.openxmlformats.org/officeDocument/2006/relationships/notesSlide" Target="../notesSlides/notesSlide33.xml"/><Relationship Id="rId1" Type="http://schemas.openxmlformats.org/officeDocument/2006/relationships/slideLayout" Target="../slideLayouts/slideLayout5.xml"/><Relationship Id="rId4" Type="http://schemas.openxmlformats.org/officeDocument/2006/relationships/image" Target="../media/image55.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5.xml"/><Relationship Id="rId1" Type="http://schemas.openxmlformats.org/officeDocument/2006/relationships/slideLayout" Target="../slideLayouts/slideLayout5.xml"/><Relationship Id="rId4" Type="http://schemas.openxmlformats.org/officeDocument/2006/relationships/hyperlink" Target="https://www.freepik.com/free-vector/effective-coworking-colleagues-togetherness-workers-collaboration-teamwork-regulation-workflow-efficiency-increase-team-members-arranging-mechanism_11667074.htm" TargetMode="Externa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37.xml"/><Relationship Id="rId1" Type="http://schemas.openxmlformats.org/officeDocument/2006/relationships/slideLayout" Target="../slideLayouts/slideLayout4.xml"/><Relationship Id="rId5" Type="http://schemas.openxmlformats.org/officeDocument/2006/relationships/hyperlink" Target="https://pixabay.com/service/license/" TargetMode="External"/><Relationship Id="rId4" Type="http://schemas.openxmlformats.org/officeDocument/2006/relationships/hyperlink" Target="https://pixabay.com/illustrations/center-centered-gears-visor-target-2064908/"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8.xml"/><Relationship Id="rId1" Type="http://schemas.openxmlformats.org/officeDocument/2006/relationships/slideLayout" Target="../slideLayouts/slideLayout6.xml"/><Relationship Id="rId5" Type="http://schemas.openxmlformats.org/officeDocument/2006/relationships/hyperlink" Target="https://pixabay.com/service/license/" TargetMode="External"/><Relationship Id="rId4" Type="http://schemas.openxmlformats.org/officeDocument/2006/relationships/hyperlink" Target="https://pixabay.com/vectors/questions-man-head-success-lamp-2519654/" TargetMode="Externa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3.xml"/><Relationship Id="rId1" Type="http://schemas.openxmlformats.org/officeDocument/2006/relationships/slideLayout" Target="../slideLayouts/slideLayout8.xml"/><Relationship Id="rId5" Type="http://schemas.openxmlformats.org/officeDocument/2006/relationships/image" Target="../media/image4.png"/><Relationship Id="rId4" Type="http://schemas.openxmlformats.org/officeDocument/2006/relationships/image" Target="../media/image59.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1"/>
          <p:cNvSpPr txBox="1"/>
          <p:nvPr/>
        </p:nvSpPr>
        <p:spPr>
          <a:xfrm>
            <a:off x="4310344" y="3513902"/>
            <a:ext cx="7307007" cy="2015774"/>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C00000"/>
              </a:buClr>
              <a:buSzPts val="3400"/>
              <a:buFont typeface="Calibri"/>
              <a:buNone/>
            </a:pPr>
            <a:r>
              <a:rPr lang="el-GR" sz="3400" b="0" i="0" u="none" strike="noStrike" cap="none" dirty="0">
                <a:solidFill>
                  <a:srgbClr val="C00000"/>
                </a:solidFill>
                <a:latin typeface="Calibri"/>
                <a:ea typeface="Calibri"/>
                <a:cs typeface="Calibri"/>
                <a:sym typeface="Calibri"/>
              </a:rPr>
              <a:t>Ενότητα 2 - Διδακτική συνεδρία (2.1)</a:t>
            </a:r>
            <a:br>
              <a:rPr lang="el-GR" sz="3400" b="0" i="0" u="none" strike="noStrike" cap="none" dirty="0">
                <a:solidFill>
                  <a:srgbClr val="C00000"/>
                </a:solidFill>
                <a:latin typeface="Calibri"/>
                <a:ea typeface="Calibri"/>
                <a:cs typeface="Calibri"/>
                <a:sym typeface="Calibri"/>
              </a:rPr>
            </a:br>
            <a:r>
              <a:rPr lang="el-GR" sz="3400" b="0" i="0" u="none" strike="noStrike" cap="none" dirty="0">
                <a:solidFill>
                  <a:schemeClr val="dk1"/>
                </a:solidFill>
                <a:latin typeface="Calibri"/>
                <a:ea typeface="Calibri"/>
                <a:cs typeface="Calibri"/>
                <a:sym typeface="Calibri"/>
              </a:rPr>
              <a:t>Πώς να αναζητήσετε και να επιλέξετε εφαρμογές υγείας;</a:t>
            </a:r>
            <a:endParaRPr sz="3400" b="0" i="0" u="none" strike="noStrike" cap="none" dirty="0">
              <a:solidFill>
                <a:schemeClr val="dk1"/>
              </a:solidFill>
              <a:latin typeface="Calibri"/>
              <a:ea typeface="Calibri"/>
              <a:cs typeface="Calibri"/>
              <a:sym typeface="Calibri"/>
            </a:endParaRPr>
          </a:p>
        </p:txBody>
      </p:sp>
      <p:sp>
        <p:nvSpPr>
          <p:cNvPr id="68" name="Google Shape;68;p1"/>
          <p:cNvSpPr/>
          <p:nvPr/>
        </p:nvSpPr>
        <p:spPr>
          <a:xfrm>
            <a:off x="-2" y="671930"/>
            <a:ext cx="722376" cy="868136"/>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GR" sz="2400" b="0" i="0" u="none" strike="noStrike" cap="none">
                <a:solidFill>
                  <a:srgbClr val="F2F2F2"/>
                </a:solidFill>
                <a:latin typeface="Calibri"/>
                <a:ea typeface="Calibri"/>
                <a:cs typeface="Calibri"/>
                <a:sym typeface="Calibri"/>
              </a:rPr>
              <a:t>1</a:t>
            </a:r>
            <a:endParaRPr sz="2400" b="0" i="0" u="none" strike="noStrike" cap="none">
              <a:solidFill>
                <a:srgbClr val="F2F2F2"/>
              </a:solidFill>
              <a:latin typeface="Calibri"/>
              <a:ea typeface="Calibri"/>
              <a:cs typeface="Calibri"/>
              <a:sym typeface="Calibri"/>
            </a:endParaRPr>
          </a:p>
        </p:txBody>
      </p:sp>
      <p:sp>
        <p:nvSpPr>
          <p:cNvPr id="69" name="Google Shape;69;p1"/>
          <p:cNvSpPr/>
          <p:nvPr/>
        </p:nvSpPr>
        <p:spPr>
          <a:xfrm>
            <a:off x="-56" y="2302518"/>
            <a:ext cx="722376" cy="868136"/>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GR" sz="2400" b="0" i="0" u="none" strike="noStrike" cap="none">
                <a:solidFill>
                  <a:srgbClr val="F2F2F2"/>
                </a:solidFill>
                <a:latin typeface="Calibri"/>
                <a:ea typeface="Calibri"/>
                <a:cs typeface="Calibri"/>
                <a:sym typeface="Calibri"/>
              </a:rPr>
              <a:t>3</a:t>
            </a:r>
            <a:endParaRPr sz="2400" b="0" i="0" u="none" strike="noStrike" cap="none">
              <a:solidFill>
                <a:srgbClr val="F2F2F2"/>
              </a:solidFill>
              <a:latin typeface="Calibri"/>
              <a:ea typeface="Calibri"/>
              <a:cs typeface="Calibri"/>
              <a:sym typeface="Calibri"/>
            </a:endParaRPr>
          </a:p>
        </p:txBody>
      </p:sp>
      <p:sp>
        <p:nvSpPr>
          <p:cNvPr id="70" name="Google Shape;70;p1"/>
          <p:cNvSpPr/>
          <p:nvPr/>
        </p:nvSpPr>
        <p:spPr>
          <a:xfrm>
            <a:off x="-2" y="3170974"/>
            <a:ext cx="722376" cy="868136"/>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GR" sz="2400" b="0" i="0" u="none" strike="noStrike" cap="none">
                <a:solidFill>
                  <a:srgbClr val="F2F2F2"/>
                </a:solidFill>
                <a:latin typeface="Calibri"/>
                <a:ea typeface="Calibri"/>
                <a:cs typeface="Calibri"/>
                <a:sym typeface="Calibri"/>
              </a:rPr>
              <a:t>4</a:t>
            </a:r>
            <a:endParaRPr sz="2400" b="0" i="0" u="none" strike="noStrike" cap="none">
              <a:solidFill>
                <a:srgbClr val="F2F2F2"/>
              </a:solidFill>
              <a:latin typeface="Calibri"/>
              <a:ea typeface="Calibri"/>
              <a:cs typeface="Calibri"/>
              <a:sym typeface="Calibri"/>
            </a:endParaRPr>
          </a:p>
        </p:txBody>
      </p:sp>
      <p:sp>
        <p:nvSpPr>
          <p:cNvPr id="71" name="Google Shape;71;p1"/>
          <p:cNvSpPr/>
          <p:nvPr/>
        </p:nvSpPr>
        <p:spPr>
          <a:xfrm>
            <a:off x="1655" y="4036937"/>
            <a:ext cx="722376" cy="868136"/>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GR" sz="2400" b="0" i="0" u="none" strike="noStrike" cap="none">
                <a:solidFill>
                  <a:srgbClr val="F2F2F2"/>
                </a:solidFill>
                <a:latin typeface="Calibri"/>
                <a:ea typeface="Calibri"/>
                <a:cs typeface="Calibri"/>
                <a:sym typeface="Calibri"/>
              </a:rPr>
              <a:t>5</a:t>
            </a:r>
            <a:endParaRPr sz="2400" b="0" i="0" u="none" strike="noStrike" cap="none">
              <a:solidFill>
                <a:srgbClr val="F2F2F2"/>
              </a:solidFill>
              <a:latin typeface="Calibri"/>
              <a:ea typeface="Calibri"/>
              <a:cs typeface="Calibri"/>
              <a:sym typeface="Calibri"/>
            </a:endParaRPr>
          </a:p>
        </p:txBody>
      </p:sp>
      <p:pic>
        <p:nvPicPr>
          <p:cNvPr id="72" name="Google Shape;72;p1" descr="Εικόνα που περιέχει κείμενο, γραμματοσειρά, λογότυπο, γραφικά&#10;&#10;Περιγραφή που δημιουργήθηκε αυτόματα"/>
          <p:cNvPicPr preferRelativeResize="0"/>
          <p:nvPr/>
        </p:nvPicPr>
        <p:blipFill rotWithShape="1">
          <a:blip r:embed="rId3">
            <a:alphaModFix/>
          </a:blip>
          <a:srcRect l="19107"/>
          <a:stretch/>
        </p:blipFill>
        <p:spPr>
          <a:xfrm>
            <a:off x="4310344" y="1134849"/>
            <a:ext cx="6563496" cy="2084244"/>
          </a:xfrm>
          <a:prstGeom prst="rect">
            <a:avLst/>
          </a:prstGeom>
          <a:noFill/>
          <a:ln>
            <a:noFill/>
          </a:ln>
        </p:spPr>
      </p:pic>
      <p:sp>
        <p:nvSpPr>
          <p:cNvPr id="73" name="Google Shape;73;p1"/>
          <p:cNvSpPr txBox="1"/>
          <p:nvPr/>
        </p:nvSpPr>
        <p:spPr>
          <a:xfrm>
            <a:off x="4863323" y="2899483"/>
            <a:ext cx="6094902" cy="369332"/>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800" b="0" i="0" u="none" strike="noStrike" cap="none">
                <a:solidFill>
                  <a:srgbClr val="ABC7F1"/>
                </a:solidFill>
                <a:latin typeface="Calibri"/>
                <a:ea typeface="Calibri"/>
                <a:cs typeface="Calibri"/>
                <a:sym typeface="Calibri"/>
              </a:rPr>
              <a:t>https://apps4health.eu/</a:t>
            </a:r>
            <a:endParaRPr/>
          </a:p>
        </p:txBody>
      </p:sp>
      <p:pic>
        <p:nvPicPr>
          <p:cNvPr id="74" name="Google Shape;74;p1"/>
          <p:cNvPicPr preferRelativeResize="0"/>
          <p:nvPr/>
        </p:nvPicPr>
        <p:blipFill rotWithShape="1">
          <a:blip r:embed="rId4">
            <a:alphaModFix/>
          </a:blip>
          <a:srcRect/>
          <a:stretch/>
        </p:blipFill>
        <p:spPr>
          <a:xfrm>
            <a:off x="-8249" y="5991490"/>
            <a:ext cx="12191695" cy="869554"/>
          </a:xfrm>
          <a:prstGeom prst="rect">
            <a:avLst/>
          </a:prstGeom>
          <a:noFill/>
          <a:ln>
            <a:noFill/>
          </a:ln>
        </p:spPr>
      </p:pic>
      <p:pic>
        <p:nvPicPr>
          <p:cNvPr id="75" name="Google Shape;75;p1"/>
          <p:cNvPicPr preferRelativeResize="0"/>
          <p:nvPr/>
        </p:nvPicPr>
        <p:blipFill rotWithShape="1">
          <a:blip r:embed="rId5">
            <a:alphaModFix/>
          </a:blip>
          <a:srcRect/>
          <a:stretch/>
        </p:blipFill>
        <p:spPr>
          <a:xfrm>
            <a:off x="10748048" y="6336215"/>
            <a:ext cx="1406013" cy="492105"/>
          </a:xfrm>
          <a:prstGeom prst="rect">
            <a:avLst/>
          </a:prstGeom>
          <a:noFill/>
          <a:ln>
            <a:noFill/>
          </a:ln>
        </p:spPr>
      </p:pic>
      <p:pic>
        <p:nvPicPr>
          <p:cNvPr id="76" name="Google Shape;76;p1"/>
          <p:cNvPicPr preferRelativeResize="0"/>
          <p:nvPr/>
        </p:nvPicPr>
        <p:blipFill rotWithShape="1">
          <a:blip r:embed="rId4">
            <a:alphaModFix/>
          </a:blip>
          <a:srcRect b="59835"/>
          <a:stretch/>
        </p:blipFill>
        <p:spPr>
          <a:xfrm rot="10800000">
            <a:off x="-8250" y="-4107"/>
            <a:ext cx="12191695" cy="349261"/>
          </a:xfrm>
          <a:prstGeom prst="rect">
            <a:avLst/>
          </a:prstGeom>
          <a:noFill/>
          <a:ln>
            <a:noFill/>
          </a:ln>
        </p:spPr>
      </p:pic>
      <p:pic>
        <p:nvPicPr>
          <p:cNvPr id="77" name="Google Shape;77;p1" descr="Εικόνα που περιέχει clipart, σύμβολο, καρτούν, λογότυπο&#10;&#10;Περιγραφή που δημιουργήθηκε αυτόματα"/>
          <p:cNvPicPr preferRelativeResize="0"/>
          <p:nvPr/>
        </p:nvPicPr>
        <p:blipFill rotWithShape="1">
          <a:blip r:embed="rId6">
            <a:alphaModFix/>
          </a:blip>
          <a:srcRect/>
          <a:stretch/>
        </p:blipFill>
        <p:spPr>
          <a:xfrm>
            <a:off x="1996896" y="1576370"/>
            <a:ext cx="1880187" cy="3365007"/>
          </a:xfrm>
          <a:prstGeom prst="rect">
            <a:avLst/>
          </a:prstGeom>
          <a:noFill/>
          <a:ln>
            <a:noFill/>
          </a:ln>
        </p:spPr>
      </p:pic>
      <p:sp>
        <p:nvSpPr>
          <p:cNvPr id="78" name="Google Shape;78;p1"/>
          <p:cNvSpPr/>
          <p:nvPr/>
        </p:nvSpPr>
        <p:spPr>
          <a:xfrm>
            <a:off x="728869" y="1172199"/>
            <a:ext cx="722376" cy="868136"/>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GR" sz="2400" b="0" i="0" u="none" strike="noStrike" cap="none">
                <a:solidFill>
                  <a:srgbClr val="F2F2F2"/>
                </a:solidFill>
                <a:latin typeface="Calibri"/>
                <a:ea typeface="Calibri"/>
                <a:cs typeface="Calibri"/>
                <a:sym typeface="Calibri"/>
              </a:rPr>
              <a:t>7</a:t>
            </a:r>
            <a:endParaRPr sz="2400" b="0" i="0" u="none" strike="noStrike" cap="none">
              <a:solidFill>
                <a:srgbClr val="F2F2F2"/>
              </a:solidFill>
              <a:latin typeface="Calibri"/>
              <a:ea typeface="Calibri"/>
              <a:cs typeface="Calibri"/>
              <a:sym typeface="Calibri"/>
            </a:endParaRPr>
          </a:p>
        </p:txBody>
      </p:sp>
      <p:sp>
        <p:nvSpPr>
          <p:cNvPr id="79" name="Google Shape;79;p1"/>
          <p:cNvSpPr/>
          <p:nvPr/>
        </p:nvSpPr>
        <p:spPr>
          <a:xfrm>
            <a:off x="721541" y="2008020"/>
            <a:ext cx="722376" cy="868136"/>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GR" sz="2400" b="0" i="0" u="none" strike="noStrike" cap="none">
                <a:solidFill>
                  <a:srgbClr val="F2F2F2"/>
                </a:solidFill>
                <a:latin typeface="Calibri"/>
                <a:ea typeface="Calibri"/>
                <a:cs typeface="Calibri"/>
                <a:sym typeface="Calibri"/>
              </a:rPr>
              <a:t>8</a:t>
            </a:r>
            <a:endParaRPr sz="2400" b="0" i="0" u="none" strike="noStrike" cap="none">
              <a:solidFill>
                <a:srgbClr val="F2F2F2"/>
              </a:solidFill>
              <a:latin typeface="Calibri"/>
              <a:ea typeface="Calibri"/>
              <a:cs typeface="Calibri"/>
              <a:sym typeface="Calibri"/>
            </a:endParaRPr>
          </a:p>
        </p:txBody>
      </p:sp>
      <p:sp>
        <p:nvSpPr>
          <p:cNvPr id="80" name="Google Shape;80;p1"/>
          <p:cNvSpPr/>
          <p:nvPr/>
        </p:nvSpPr>
        <p:spPr>
          <a:xfrm>
            <a:off x="728815" y="2802787"/>
            <a:ext cx="722376" cy="868136"/>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GR" sz="2400" b="0" i="0" u="none" strike="noStrike" cap="none">
                <a:solidFill>
                  <a:srgbClr val="F2F2F2"/>
                </a:solidFill>
                <a:latin typeface="Calibri"/>
                <a:ea typeface="Calibri"/>
                <a:cs typeface="Calibri"/>
                <a:sym typeface="Calibri"/>
              </a:rPr>
              <a:t>9</a:t>
            </a:r>
            <a:endParaRPr sz="2400" b="0" i="0" u="none" strike="noStrike" cap="none">
              <a:solidFill>
                <a:srgbClr val="F2F2F2"/>
              </a:solidFill>
              <a:latin typeface="Calibri"/>
              <a:ea typeface="Calibri"/>
              <a:cs typeface="Calibri"/>
              <a:sym typeface="Calibri"/>
            </a:endParaRPr>
          </a:p>
        </p:txBody>
      </p:sp>
      <p:sp>
        <p:nvSpPr>
          <p:cNvPr id="81" name="Google Shape;81;p1"/>
          <p:cNvSpPr/>
          <p:nvPr/>
        </p:nvSpPr>
        <p:spPr>
          <a:xfrm>
            <a:off x="728869" y="3671243"/>
            <a:ext cx="722376" cy="868136"/>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GR" sz="2400" b="0" i="0" u="none" strike="noStrike" cap="none">
                <a:solidFill>
                  <a:srgbClr val="F2F2F2"/>
                </a:solidFill>
                <a:latin typeface="Calibri"/>
                <a:ea typeface="Calibri"/>
                <a:cs typeface="Calibri"/>
                <a:sym typeface="Calibri"/>
              </a:rPr>
              <a:t>10</a:t>
            </a:r>
            <a:endParaRPr sz="2400" b="0" i="0" u="none" strike="noStrike" cap="none">
              <a:solidFill>
                <a:srgbClr val="F2F2F2"/>
              </a:solidFill>
              <a:latin typeface="Calibri"/>
              <a:ea typeface="Calibri"/>
              <a:cs typeface="Calibri"/>
              <a:sym typeface="Calibri"/>
            </a:endParaRPr>
          </a:p>
        </p:txBody>
      </p:sp>
      <p:sp>
        <p:nvSpPr>
          <p:cNvPr id="82" name="Google Shape;82;p1"/>
          <p:cNvSpPr/>
          <p:nvPr/>
        </p:nvSpPr>
        <p:spPr>
          <a:xfrm>
            <a:off x="730526" y="4537206"/>
            <a:ext cx="722376" cy="868136"/>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GR" sz="2400" b="0" i="0" u="none" strike="noStrike" cap="none">
                <a:solidFill>
                  <a:srgbClr val="F2F2F2"/>
                </a:solidFill>
                <a:latin typeface="Calibri"/>
                <a:ea typeface="Calibri"/>
                <a:cs typeface="Calibri"/>
                <a:sym typeface="Calibri"/>
              </a:rPr>
              <a:t>11</a:t>
            </a:r>
            <a:endParaRPr sz="2400" b="0" i="0" u="none" strike="noStrike" cap="none">
              <a:solidFill>
                <a:srgbClr val="F2F2F2"/>
              </a:solidFill>
              <a:latin typeface="Calibri"/>
              <a:ea typeface="Calibri"/>
              <a:cs typeface="Calibri"/>
              <a:sym typeface="Calibri"/>
            </a:endParaRPr>
          </a:p>
        </p:txBody>
      </p:sp>
      <p:sp>
        <p:nvSpPr>
          <p:cNvPr id="83" name="Google Shape;83;p1"/>
          <p:cNvSpPr/>
          <p:nvPr/>
        </p:nvSpPr>
        <p:spPr>
          <a:xfrm>
            <a:off x="1996896" y="6299882"/>
            <a:ext cx="8751152" cy="632422"/>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None/>
            </a:pPr>
            <a:r>
              <a:rPr lang="el-GR" sz="1000" b="0" i="0" u="none" strike="noStrike" cap="none" dirty="0">
                <a:solidFill>
                  <a:srgbClr val="DDEAF6"/>
                </a:solidFill>
                <a:latin typeface="Calibri"/>
                <a:ea typeface="Calibri"/>
                <a:cs typeface="Calibri"/>
                <a:sym typeface="Calibri"/>
              </a:rPr>
              <a:t>Με τη συγχρηματοδότηση της Ευρωπαϊκής Ένωσης. Οι απόψεις και οι γνώμες που διατυπώνονται εκφράζουν αποκλειστικά τις απόψεις των συντακτών και δεν αντιπροσωπεύουν κατ’ ανάγκη τις απόψεις της Ευρωπαϊκής Ένωσης ή του Ευρωπαϊκού Εκτελεστικού Οργανισμού Εκπαίδευσης και Πολιτισμού (EACEA). Η Ευρωπαϊκή Ένωση και ο EACEA δεν μπορούν να θεωρηθούν υπεύθυνοι για τις εκφραζόμενες απόψεις.</a:t>
            </a:r>
            <a:endParaRPr sz="1000" b="0" i="0" u="none" strike="noStrike" cap="none" dirty="0">
              <a:solidFill>
                <a:srgbClr val="DDEAF6"/>
              </a:solidFill>
              <a:latin typeface="Calibri"/>
              <a:ea typeface="Calibri"/>
              <a:cs typeface="Calibri"/>
              <a:sym typeface="Calibri"/>
            </a:endParaRPr>
          </a:p>
        </p:txBody>
      </p:sp>
      <p:sp>
        <p:nvSpPr>
          <p:cNvPr id="84" name="Google Shape;84;p1"/>
          <p:cNvSpPr/>
          <p:nvPr/>
        </p:nvSpPr>
        <p:spPr>
          <a:xfrm>
            <a:off x="-835" y="4892447"/>
            <a:ext cx="722376" cy="868136"/>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GR" sz="2400" b="0" i="0" u="none" strike="noStrike" cap="none">
                <a:solidFill>
                  <a:srgbClr val="F2F2F2"/>
                </a:solidFill>
                <a:latin typeface="Calibri"/>
                <a:ea typeface="Calibri"/>
                <a:cs typeface="Calibri"/>
                <a:sym typeface="Calibri"/>
              </a:rPr>
              <a:t>6</a:t>
            </a:r>
            <a:endParaRPr sz="2400" b="0" i="0" u="none" strike="noStrike" cap="none">
              <a:solidFill>
                <a:srgbClr val="F2F2F2"/>
              </a:solidFill>
              <a:latin typeface="Calibri"/>
              <a:ea typeface="Calibri"/>
              <a:cs typeface="Calibri"/>
              <a:sym typeface="Calibri"/>
            </a:endParaRPr>
          </a:p>
        </p:txBody>
      </p:sp>
      <p:sp>
        <p:nvSpPr>
          <p:cNvPr id="85" name="Google Shape;85;p1"/>
          <p:cNvSpPr/>
          <p:nvPr/>
        </p:nvSpPr>
        <p:spPr>
          <a:xfrm>
            <a:off x="-8163" y="1495460"/>
            <a:ext cx="722376" cy="868136"/>
          </a:xfrm>
          <a:prstGeom prst="rect">
            <a:avLst/>
          </a:prstGeom>
          <a:solidFill>
            <a:srgbClr val="C00000"/>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GR" sz="2400" b="1" i="0" u="none" strike="noStrike" cap="none">
                <a:solidFill>
                  <a:schemeClr val="lt1"/>
                </a:solidFill>
                <a:latin typeface="Calibri"/>
                <a:ea typeface="Calibri"/>
                <a:cs typeface="Calibri"/>
                <a:sym typeface="Calibri"/>
              </a:rPr>
              <a:t>2</a:t>
            </a:r>
            <a:endParaRPr sz="2400" b="1" i="0" u="none" strike="noStrike" cap="none">
              <a:solidFill>
                <a:schemeClr val="lt1"/>
              </a:solidFill>
              <a:latin typeface="Calibri"/>
              <a:ea typeface="Calibri"/>
              <a:cs typeface="Calibri"/>
              <a:sym typeface="Calibri"/>
            </a:endParaRPr>
          </a:p>
        </p:txBody>
      </p:sp>
      <p:pic>
        <p:nvPicPr>
          <p:cNvPr id="22" name="Εικόνα 2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6494051"/>
            <a:ext cx="1961727" cy="368375"/>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97079" y="1364597"/>
            <a:ext cx="4660558" cy="4660558"/>
          </a:xfrm>
          <a:prstGeom prst="rect">
            <a:avLst/>
          </a:prstGeom>
        </p:spPr>
      </p:pic>
      <p:sp>
        <p:nvSpPr>
          <p:cNvPr id="4" name="Τίτλος 3">
            <a:extLst>
              <a:ext uri="{FF2B5EF4-FFF2-40B4-BE49-F238E27FC236}">
                <a16:creationId xmlns:a16="http://schemas.microsoft.com/office/drawing/2014/main" id="{122BC770-408C-50C8-126F-18790E99F2CB}"/>
              </a:ext>
            </a:extLst>
          </p:cNvPr>
          <p:cNvSpPr txBox="1">
            <a:spLocks/>
          </p:cNvSpPr>
          <p:nvPr/>
        </p:nvSpPr>
        <p:spPr>
          <a:xfrm>
            <a:off x="296684" y="2656652"/>
            <a:ext cx="7755374" cy="2015774"/>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rgbClr val="E3E98B"/>
                </a:solidFill>
                <a:effectLst>
                  <a:outerShdw blurRad="38100" dist="38100" dir="2700000" algn="tl">
                    <a:srgbClr val="000000">
                      <a:alpha val="43137"/>
                    </a:srgbClr>
                  </a:outerShdw>
                </a:effectLst>
                <a:latin typeface="Gill Sans MT" panose="020B0502020104020203" pitchFamily="34" charset="0"/>
                <a:ea typeface="+mj-ea"/>
                <a:cs typeface="+mj-cs"/>
              </a:defRPr>
            </a:lvl1pPr>
          </a:lstStyle>
          <a:p>
            <a:pPr>
              <a:spcAft>
                <a:spcPts val="600"/>
              </a:spcAft>
            </a:pPr>
            <a:r>
              <a:rPr lang="en-US" sz="7200" b="1" kern="1200" dirty="0" smtClean="0">
                <a:solidFill>
                  <a:srgbClr val="C00000"/>
                </a:solidFill>
                <a:effectLst/>
                <a:latin typeface="+mj-lt"/>
                <a:ea typeface="+mj-ea"/>
                <a:cs typeface="+mj-cs"/>
              </a:rPr>
              <a:t>2 </a:t>
            </a:r>
            <a:r>
              <a:rPr lang="en-US" kern="1200" dirty="0" smtClean="0">
                <a:solidFill>
                  <a:srgbClr val="C00000"/>
                </a:solidFill>
                <a:effectLst/>
                <a:latin typeface="+mj-lt"/>
                <a:ea typeface="+mj-ea"/>
                <a:cs typeface="+mj-cs"/>
              </a:rPr>
              <a:t> </a:t>
            </a:r>
            <a:endParaRPr lang="en-US" dirty="0">
              <a:solidFill>
                <a:srgbClr val="C00000"/>
              </a:solidFill>
              <a:effectLst/>
              <a:latin typeface="+mj-lt"/>
            </a:endParaRPr>
          </a:p>
          <a:p>
            <a:pPr lvl="0">
              <a:spcBef>
                <a:spcPts val="0"/>
              </a:spcBef>
              <a:buClr>
                <a:srgbClr val="C00000"/>
              </a:buClr>
              <a:buSzPts val="3400"/>
            </a:pPr>
            <a:r>
              <a:rPr lang="el-GR" sz="4000" dirty="0">
                <a:solidFill>
                  <a:schemeClr val="dk1"/>
                </a:solidFill>
                <a:effectLst/>
                <a:latin typeface="Calibri"/>
                <a:ea typeface="Calibri"/>
                <a:cs typeface="Calibri"/>
                <a:sym typeface="Calibri"/>
              </a:rPr>
              <a:t>Πώς να αναζητήσετε και να επιλέξετε εφαρμογές υγείας;</a:t>
            </a:r>
            <a:endParaRPr lang="el-GR" sz="4000" dirty="0">
              <a:solidFill>
                <a:schemeClr val="dk1"/>
              </a:solidFill>
              <a:effectLst/>
              <a:latin typeface="Calibri"/>
              <a:ea typeface="Calibri"/>
              <a:cs typeface="Calibri"/>
              <a:sym typeface="Calibri"/>
            </a:endParaRPr>
          </a:p>
        </p:txBody>
      </p:sp>
      <p:pic>
        <p:nvPicPr>
          <p:cNvPr id="11" name="Εικόνα 10"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300ED21F-BA4A-76D4-938D-43CD49C53764}"/>
              </a:ext>
            </a:extLst>
          </p:cNvPr>
          <p:cNvPicPr>
            <a:picLocks noChangeAspect="1"/>
          </p:cNvPicPr>
          <p:nvPr/>
        </p:nvPicPr>
        <p:blipFill rotWithShape="1">
          <a:blip r:embed="rId4">
            <a:extLst>
              <a:ext uri="{28A0092B-C50C-407E-A947-70E740481C1C}">
                <a14:useLocalDpi xmlns:a14="http://schemas.microsoft.com/office/drawing/2010/main" val="0"/>
              </a:ext>
            </a:extLst>
          </a:blip>
          <a:srcRect l="19107"/>
          <a:stretch/>
        </p:blipFill>
        <p:spPr>
          <a:xfrm>
            <a:off x="1488562" y="374456"/>
            <a:ext cx="6563496" cy="2084244"/>
          </a:xfrm>
          <a:prstGeom prst="rect">
            <a:avLst/>
          </a:prstGeom>
        </p:spPr>
      </p:pic>
      <p:pic>
        <p:nvPicPr>
          <p:cNvPr id="13" name="Εικόνα 12">
            <a:extLst>
              <a:ext uri="{FF2B5EF4-FFF2-40B4-BE49-F238E27FC236}">
                <a16:creationId xmlns:a16="http://schemas.microsoft.com/office/drawing/2014/main" id="{7C86EE4D-CAC2-9380-C65D-7DA71C9CBC3B}"/>
              </a:ext>
            </a:extLst>
          </p:cNvPr>
          <p:cNvPicPr>
            <a:picLocks noChangeAspect="1"/>
          </p:cNvPicPr>
          <p:nvPr/>
        </p:nvPicPr>
        <p:blipFill>
          <a:blip r:embed="rId5"/>
          <a:stretch>
            <a:fillRect/>
          </a:stretch>
        </p:blipFill>
        <p:spPr>
          <a:xfrm>
            <a:off x="305" y="5991103"/>
            <a:ext cx="12191695" cy="869554"/>
          </a:xfrm>
          <a:prstGeom prst="rect">
            <a:avLst/>
          </a:prstGeom>
        </p:spPr>
      </p:pic>
      <p:pic>
        <p:nvPicPr>
          <p:cNvPr id="17" name="Εικόνα 16">
            <a:extLst>
              <a:ext uri="{FF2B5EF4-FFF2-40B4-BE49-F238E27FC236}">
                <a16:creationId xmlns:a16="http://schemas.microsoft.com/office/drawing/2014/main" id="{776D3A79-A4EA-011B-EE3F-2B5EC1352C1D}"/>
              </a:ext>
            </a:extLst>
          </p:cNvPr>
          <p:cNvPicPr>
            <a:picLocks noChangeAspect="1"/>
          </p:cNvPicPr>
          <p:nvPr/>
        </p:nvPicPr>
        <p:blipFill rotWithShape="1">
          <a:blip r:embed="rId5"/>
          <a:srcRect b="59835"/>
          <a:stretch/>
        </p:blipFill>
        <p:spPr>
          <a:xfrm rot="10800000">
            <a:off x="-8250" y="-4107"/>
            <a:ext cx="12191695" cy="349261"/>
          </a:xfrm>
          <a:prstGeom prst="rect">
            <a:avLst/>
          </a:prstGeom>
        </p:spPr>
      </p:pic>
      <p:pic>
        <p:nvPicPr>
          <p:cNvPr id="18" name="Εικόνα 17"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9A217B1-02FB-0D22-229B-F635B22A400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6684" y="803957"/>
            <a:ext cx="860604" cy="1540240"/>
          </a:xfrm>
          <a:prstGeom prst="rect">
            <a:avLst/>
          </a:prstGeom>
        </p:spPr>
      </p:pic>
    </p:spTree>
    <p:extLst>
      <p:ext uri="{BB962C8B-B14F-4D97-AF65-F5344CB8AC3E}">
        <p14:creationId xmlns:p14="http://schemas.microsoft.com/office/powerpoint/2010/main" val="20540029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203864"/>
              </a:buClr>
              <a:buSzPts val="4800"/>
              <a:buFont typeface="Calibri"/>
              <a:buNone/>
            </a:pPr>
            <a:r>
              <a:rPr lang="el-GR" sz="4800" b="1">
                <a:solidFill>
                  <a:srgbClr val="203864"/>
                </a:solidFill>
                <a:latin typeface="Calibri"/>
                <a:ea typeface="Calibri"/>
                <a:cs typeface="Calibri"/>
                <a:sym typeface="Calibri"/>
              </a:rPr>
              <a:t>Εταίροι</a:t>
            </a:r>
            <a:endParaRPr/>
          </a:p>
        </p:txBody>
      </p:sp>
      <p:grpSp>
        <p:nvGrpSpPr>
          <p:cNvPr id="93" name="Google Shape;93;p2"/>
          <p:cNvGrpSpPr/>
          <p:nvPr/>
        </p:nvGrpSpPr>
        <p:grpSpPr>
          <a:xfrm>
            <a:off x="6606686" y="1812884"/>
            <a:ext cx="6096000" cy="1677637"/>
            <a:chOff x="-1066801" y="1523553"/>
            <a:chExt cx="6096000" cy="1677637"/>
          </a:xfrm>
        </p:grpSpPr>
        <p:pic>
          <p:nvPicPr>
            <p:cNvPr id="94" name="Google Shape;94;p2"/>
            <p:cNvPicPr preferRelativeResize="0"/>
            <p:nvPr/>
          </p:nvPicPr>
          <p:blipFill rotWithShape="1">
            <a:blip r:embed="rId3">
              <a:alphaModFix/>
            </a:blip>
            <a:srcRect/>
            <a:stretch/>
          </p:blipFill>
          <p:spPr>
            <a:xfrm>
              <a:off x="1256678" y="1523553"/>
              <a:ext cx="1449043" cy="997191"/>
            </a:xfrm>
            <a:prstGeom prst="rect">
              <a:avLst/>
            </a:prstGeom>
            <a:noFill/>
            <a:ln>
              <a:noFill/>
            </a:ln>
          </p:spPr>
        </p:pic>
        <p:sp>
          <p:nvSpPr>
            <p:cNvPr id="95" name="Google Shape;95;p2"/>
            <p:cNvSpPr txBox="1"/>
            <p:nvPr/>
          </p:nvSpPr>
          <p:spPr>
            <a:xfrm>
              <a:off x="-1066801" y="2462526"/>
              <a:ext cx="6096000" cy="73866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1050" b="0" i="0" u="none" strike="noStrike" cap="none">
                  <a:solidFill>
                    <a:srgbClr val="203864"/>
                  </a:solidFill>
                  <a:latin typeface="Roboto"/>
                  <a:ea typeface="Roboto"/>
                  <a:cs typeface="Roboto"/>
                  <a:sym typeface="Roboto"/>
                </a:rPr>
                <a:t>WESTFALISCHE </a:t>
              </a:r>
              <a:r>
                <a:rPr lang="el-GR" sz="1000" b="0" i="0" u="none" strike="noStrike" cap="none">
                  <a:solidFill>
                    <a:srgbClr val="203864"/>
                  </a:solidFill>
                  <a:latin typeface="Roboto"/>
                  <a:ea typeface="Roboto"/>
                  <a:cs typeface="Roboto"/>
                  <a:sym typeface="Roboto"/>
                </a:rPr>
                <a:t>HOCHSCHULE</a:t>
              </a:r>
              <a:r>
                <a:rPr lang="el-GR" sz="1050" b="0" i="0" u="none" strike="noStrike" cap="none">
                  <a:solidFill>
                    <a:srgbClr val="203864"/>
                  </a:solidFill>
                  <a:latin typeface="Roboto"/>
                  <a:ea typeface="Roboto"/>
                  <a:cs typeface="Roboto"/>
                  <a:sym typeface="Roboto"/>
                </a:rPr>
                <a:t> GELSENKIRCHEN,</a:t>
              </a:r>
              <a:br>
                <a:rPr lang="el-GR" sz="1050" b="0" i="0" u="none" strike="noStrike" cap="none">
                  <a:solidFill>
                    <a:srgbClr val="203864"/>
                  </a:solidFill>
                  <a:latin typeface="Roboto"/>
                  <a:ea typeface="Roboto"/>
                  <a:cs typeface="Roboto"/>
                  <a:sym typeface="Roboto"/>
                </a:rPr>
              </a:br>
              <a:r>
                <a:rPr lang="el-GR" sz="1050" b="0" i="0" u="none" strike="noStrike" cap="none">
                  <a:solidFill>
                    <a:srgbClr val="203864"/>
                  </a:solidFill>
                  <a:latin typeface="Roboto"/>
                  <a:ea typeface="Roboto"/>
                  <a:cs typeface="Roboto"/>
                  <a:sym typeface="Roboto"/>
                </a:rPr>
                <a:t>BOCHOLT, RECKLINGHAUSEN</a:t>
              </a:r>
              <a:endParaRPr/>
            </a:p>
            <a:p>
              <a:pPr marL="0" marR="0" lvl="0" indent="0" algn="ctr" rtl="0">
                <a:spcBef>
                  <a:spcPts val="0"/>
                </a:spcBef>
                <a:spcAft>
                  <a:spcPts val="0"/>
                </a:spcAft>
                <a:buNone/>
              </a:pPr>
              <a:r>
                <a:rPr lang="el-GR" sz="1050" b="0" i="0" u="none" strike="noStrike" cap="none">
                  <a:solidFill>
                    <a:srgbClr val="414042"/>
                  </a:solidFill>
                  <a:latin typeface="Roboto"/>
                  <a:ea typeface="Roboto"/>
                  <a:cs typeface="Roboto"/>
                  <a:sym typeface="Roboto"/>
                </a:rPr>
                <a:t>GELSENKIRCHEN, GERMANY</a:t>
              </a:r>
              <a:endParaRPr/>
            </a:p>
            <a:p>
              <a:pPr marL="0" marR="0" lvl="0" indent="0" algn="ctr" rtl="0">
                <a:spcBef>
                  <a:spcPts val="0"/>
                </a:spcBef>
                <a:spcAft>
                  <a:spcPts val="0"/>
                </a:spcAft>
                <a:buNone/>
              </a:pPr>
              <a:r>
                <a:rPr lang="el-GR" sz="1050" b="0" i="0" u="sng" strike="noStrike" cap="none">
                  <a:solidFill>
                    <a:srgbClr val="D71920"/>
                  </a:solidFill>
                  <a:latin typeface="Roboto"/>
                  <a:ea typeface="Roboto"/>
                  <a:cs typeface="Roboto"/>
                  <a:sym typeface="Roboto"/>
                  <a:hlinkClick r:id="rId4">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www.w-hs.de</a:t>
              </a:r>
              <a:endParaRPr sz="1050" b="0" i="0" u="none" strike="noStrike" cap="none">
                <a:solidFill>
                  <a:srgbClr val="414042"/>
                </a:solidFill>
                <a:latin typeface="Roboto"/>
                <a:ea typeface="Roboto"/>
                <a:cs typeface="Roboto"/>
                <a:sym typeface="Roboto"/>
              </a:endParaRPr>
            </a:p>
          </p:txBody>
        </p:sp>
      </p:grpSp>
      <p:grpSp>
        <p:nvGrpSpPr>
          <p:cNvPr id="96" name="Google Shape;96;p2"/>
          <p:cNvGrpSpPr/>
          <p:nvPr/>
        </p:nvGrpSpPr>
        <p:grpSpPr>
          <a:xfrm>
            <a:off x="3483817" y="4504058"/>
            <a:ext cx="6629400" cy="1738414"/>
            <a:chOff x="2579204" y="1882706"/>
            <a:chExt cx="6629400" cy="1738414"/>
          </a:xfrm>
        </p:grpSpPr>
        <p:pic>
          <p:nvPicPr>
            <p:cNvPr id="97" name="Google Shape;97;p2"/>
            <p:cNvPicPr preferRelativeResize="0"/>
            <p:nvPr/>
          </p:nvPicPr>
          <p:blipFill rotWithShape="1">
            <a:blip r:embed="rId5">
              <a:alphaModFix/>
            </a:blip>
            <a:srcRect/>
            <a:stretch/>
          </p:blipFill>
          <p:spPr>
            <a:xfrm>
              <a:off x="4627079" y="1882706"/>
              <a:ext cx="2533650" cy="1047750"/>
            </a:xfrm>
            <a:prstGeom prst="rect">
              <a:avLst/>
            </a:prstGeom>
            <a:noFill/>
            <a:ln>
              <a:noFill/>
            </a:ln>
          </p:spPr>
        </p:pic>
        <p:sp>
          <p:nvSpPr>
            <p:cNvPr id="98" name="Google Shape;98;p2"/>
            <p:cNvSpPr txBox="1"/>
            <p:nvPr/>
          </p:nvSpPr>
          <p:spPr>
            <a:xfrm>
              <a:off x="2579204" y="2913234"/>
              <a:ext cx="6629400"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1000" b="0" i="0" u="none" strike="noStrike" cap="none">
                  <a:solidFill>
                    <a:srgbClr val="203864"/>
                  </a:solidFill>
                  <a:latin typeface="Roboto"/>
                  <a:ea typeface="Roboto"/>
                  <a:cs typeface="Roboto"/>
                  <a:sym typeface="Roboto"/>
                </a:rPr>
                <a:t>COORDINA ORGANIZACIÓN DE EMPRESAS Y</a:t>
              </a:r>
              <a:br>
                <a:rPr lang="el-GR" sz="1000" b="0" i="0" u="none" strike="noStrike" cap="none">
                  <a:solidFill>
                    <a:srgbClr val="203864"/>
                  </a:solidFill>
                  <a:latin typeface="Roboto"/>
                  <a:ea typeface="Roboto"/>
                  <a:cs typeface="Roboto"/>
                  <a:sym typeface="Roboto"/>
                </a:rPr>
              </a:br>
              <a:r>
                <a:rPr lang="el-GR" sz="1000" b="0" i="0" u="none" strike="noStrike" cap="none">
                  <a:solidFill>
                    <a:srgbClr val="203864"/>
                  </a:solidFill>
                  <a:latin typeface="Roboto"/>
                  <a:ea typeface="Roboto"/>
                  <a:cs typeface="Roboto"/>
                  <a:sym typeface="Roboto"/>
                </a:rPr>
                <a:t>RECURSOS HUMANOS, S.L.</a:t>
              </a:r>
              <a:endParaRPr/>
            </a:p>
            <a:p>
              <a:pPr marL="0" marR="0" lvl="0" indent="0" algn="ctr" rtl="0">
                <a:spcBef>
                  <a:spcPts val="0"/>
                </a:spcBef>
                <a:spcAft>
                  <a:spcPts val="0"/>
                </a:spcAft>
                <a:buNone/>
              </a:pPr>
              <a:r>
                <a:rPr lang="el-GR" sz="1000" b="0" i="0" u="none" strike="noStrike" cap="none">
                  <a:solidFill>
                    <a:srgbClr val="414042"/>
                  </a:solidFill>
                  <a:latin typeface="Roboto"/>
                  <a:ea typeface="Roboto"/>
                  <a:cs typeface="Roboto"/>
                  <a:sym typeface="Roboto"/>
                </a:rPr>
                <a:t>VALENCIA, SPAIN</a:t>
              </a:r>
              <a:endParaRPr/>
            </a:p>
            <a:p>
              <a:pPr marL="0" marR="0" lvl="0" indent="0" algn="ctr" rtl="0">
                <a:spcBef>
                  <a:spcPts val="0"/>
                </a:spcBef>
                <a:spcAft>
                  <a:spcPts val="0"/>
                </a:spcAft>
                <a:buNone/>
              </a:pPr>
              <a:r>
                <a:rPr lang="el-GR" sz="1000" b="0" i="0" u="sng" strike="noStrike" cap="none">
                  <a:solidFill>
                    <a:srgbClr val="D71920"/>
                  </a:solidFill>
                  <a:latin typeface="Roboto"/>
                  <a:ea typeface="Roboto"/>
                  <a:cs typeface="Roboto"/>
                  <a:sym typeface="Roboto"/>
                  <a:hlinkClick r:id="rId6">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coordina-oerh.com</a:t>
              </a:r>
              <a:endParaRPr sz="1000" b="0" i="0" u="none" strike="noStrike" cap="none">
                <a:solidFill>
                  <a:srgbClr val="414042"/>
                </a:solidFill>
                <a:latin typeface="Roboto"/>
                <a:ea typeface="Roboto"/>
                <a:cs typeface="Roboto"/>
                <a:sym typeface="Roboto"/>
              </a:endParaRPr>
            </a:p>
          </p:txBody>
        </p:sp>
      </p:grpSp>
      <p:grpSp>
        <p:nvGrpSpPr>
          <p:cNvPr id="99" name="Google Shape;99;p2"/>
          <p:cNvGrpSpPr/>
          <p:nvPr/>
        </p:nvGrpSpPr>
        <p:grpSpPr>
          <a:xfrm>
            <a:off x="3020318" y="1776505"/>
            <a:ext cx="6634368" cy="1584248"/>
            <a:chOff x="6639106" y="2919412"/>
            <a:chExt cx="6634368" cy="1584248"/>
          </a:xfrm>
        </p:grpSpPr>
        <p:pic>
          <p:nvPicPr>
            <p:cNvPr id="100" name="Google Shape;100;p2"/>
            <p:cNvPicPr preferRelativeResize="0"/>
            <p:nvPr/>
          </p:nvPicPr>
          <p:blipFill rotWithShape="1">
            <a:blip r:embed="rId7">
              <a:alphaModFix/>
            </a:blip>
            <a:srcRect/>
            <a:stretch/>
          </p:blipFill>
          <p:spPr>
            <a:xfrm>
              <a:off x="8684703" y="2919412"/>
              <a:ext cx="2543175" cy="1047750"/>
            </a:xfrm>
            <a:prstGeom prst="rect">
              <a:avLst/>
            </a:prstGeom>
            <a:noFill/>
            <a:ln>
              <a:noFill/>
            </a:ln>
          </p:spPr>
        </p:pic>
        <p:sp>
          <p:nvSpPr>
            <p:cNvPr id="101" name="Google Shape;101;p2"/>
            <p:cNvSpPr txBox="1"/>
            <p:nvPr/>
          </p:nvSpPr>
          <p:spPr>
            <a:xfrm>
              <a:off x="6639106" y="3949662"/>
              <a:ext cx="6634368" cy="55399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1000" b="0" i="0" u="none" strike="noStrike" cap="none">
                  <a:solidFill>
                    <a:srgbClr val="203864"/>
                  </a:solidFill>
                  <a:latin typeface="Roboto"/>
                  <a:ea typeface="Roboto"/>
                  <a:cs typeface="Roboto"/>
                  <a:sym typeface="Roboto"/>
                </a:rPr>
                <a:t>PROLEPSIS</a:t>
              </a:r>
              <a:endParaRPr/>
            </a:p>
            <a:p>
              <a:pPr marL="0" marR="0" lvl="0" indent="0" algn="ctr" rtl="0">
                <a:spcBef>
                  <a:spcPts val="0"/>
                </a:spcBef>
                <a:spcAft>
                  <a:spcPts val="0"/>
                </a:spcAft>
                <a:buNone/>
              </a:pPr>
              <a:r>
                <a:rPr lang="el-GR" sz="1000" b="0" i="0" u="none" strike="noStrike" cap="none">
                  <a:solidFill>
                    <a:srgbClr val="666666"/>
                  </a:solidFill>
                  <a:latin typeface="Roboto"/>
                  <a:ea typeface="Roboto"/>
                  <a:cs typeface="Roboto"/>
                  <a:sym typeface="Roboto"/>
                </a:rPr>
                <a:t>ATHENS, GREECE</a:t>
              </a:r>
              <a:br>
                <a:rPr lang="el-GR" sz="1000" b="0" i="0" u="none" strike="noStrike" cap="none">
                  <a:solidFill>
                    <a:srgbClr val="666666"/>
                  </a:solidFill>
                  <a:latin typeface="Roboto"/>
                  <a:ea typeface="Roboto"/>
                  <a:cs typeface="Roboto"/>
                  <a:sym typeface="Roboto"/>
                </a:rPr>
              </a:br>
              <a:r>
                <a:rPr lang="el-GR" sz="1000" b="0" i="0" u="sng" strike="noStrike" cap="none">
                  <a:solidFill>
                    <a:srgbClr val="D71920"/>
                  </a:solidFill>
                  <a:latin typeface="Roboto"/>
                  <a:ea typeface="Roboto"/>
                  <a:cs typeface="Roboto"/>
                  <a:sym typeface="Roboto"/>
                  <a:hlinkClick r:id="rId8">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www.prolepsis.gr</a:t>
              </a:r>
              <a:endParaRPr sz="1000" b="0" i="0" u="none" strike="noStrike" cap="none">
                <a:solidFill>
                  <a:srgbClr val="666666"/>
                </a:solidFill>
                <a:latin typeface="Roboto"/>
                <a:ea typeface="Roboto"/>
                <a:cs typeface="Roboto"/>
                <a:sym typeface="Roboto"/>
              </a:endParaRPr>
            </a:p>
          </p:txBody>
        </p:sp>
      </p:grpSp>
      <p:grpSp>
        <p:nvGrpSpPr>
          <p:cNvPr id="102" name="Google Shape;102;p2"/>
          <p:cNvGrpSpPr/>
          <p:nvPr/>
        </p:nvGrpSpPr>
        <p:grpSpPr>
          <a:xfrm>
            <a:off x="-1974174" y="1729933"/>
            <a:ext cx="6952420" cy="1601615"/>
            <a:chOff x="-1240501" y="3160643"/>
            <a:chExt cx="6952420" cy="1601615"/>
          </a:xfrm>
        </p:grpSpPr>
        <p:pic>
          <p:nvPicPr>
            <p:cNvPr id="103" name="Google Shape;103;p2"/>
            <p:cNvPicPr preferRelativeResize="0"/>
            <p:nvPr/>
          </p:nvPicPr>
          <p:blipFill rotWithShape="1">
            <a:blip r:embed="rId9">
              <a:alphaModFix/>
            </a:blip>
            <a:srcRect/>
            <a:stretch/>
          </p:blipFill>
          <p:spPr>
            <a:xfrm>
              <a:off x="964123" y="3160643"/>
              <a:ext cx="2543175" cy="1038225"/>
            </a:xfrm>
            <a:prstGeom prst="rect">
              <a:avLst/>
            </a:prstGeom>
            <a:noFill/>
            <a:ln>
              <a:noFill/>
            </a:ln>
          </p:spPr>
        </p:pic>
        <p:sp>
          <p:nvSpPr>
            <p:cNvPr id="104" name="Google Shape;104;p2"/>
            <p:cNvSpPr txBox="1"/>
            <p:nvPr/>
          </p:nvSpPr>
          <p:spPr>
            <a:xfrm>
              <a:off x="-1240501" y="4208260"/>
              <a:ext cx="6952420" cy="55399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1000" b="0" i="0" u="none" strike="noStrike" cap="none">
                  <a:solidFill>
                    <a:srgbClr val="203864"/>
                  </a:solidFill>
                  <a:latin typeface="Roboto"/>
                  <a:ea typeface="Roboto"/>
                  <a:cs typeface="Roboto"/>
                  <a:sym typeface="Roboto"/>
                </a:rPr>
                <a:t>UNIVERSITAT DE VALENCIA</a:t>
              </a:r>
              <a:endParaRPr/>
            </a:p>
            <a:p>
              <a:pPr marL="0" marR="0" lvl="0" indent="0" algn="ctr" rtl="0">
                <a:spcBef>
                  <a:spcPts val="0"/>
                </a:spcBef>
                <a:spcAft>
                  <a:spcPts val="0"/>
                </a:spcAft>
                <a:buNone/>
              </a:pPr>
              <a:r>
                <a:rPr lang="el-GR" sz="1000" b="0" i="0" u="none" strike="noStrike" cap="none">
                  <a:solidFill>
                    <a:srgbClr val="414042"/>
                  </a:solidFill>
                  <a:latin typeface="Roboto"/>
                  <a:ea typeface="Roboto"/>
                  <a:cs typeface="Roboto"/>
                  <a:sym typeface="Roboto"/>
                </a:rPr>
                <a:t>VALENCIA, SPAIN</a:t>
              </a:r>
              <a:endParaRPr/>
            </a:p>
            <a:p>
              <a:pPr marL="0" marR="0" lvl="0" indent="0" algn="ctr" rtl="0">
                <a:spcBef>
                  <a:spcPts val="0"/>
                </a:spcBef>
                <a:spcAft>
                  <a:spcPts val="0"/>
                </a:spcAft>
                <a:buNone/>
              </a:pPr>
              <a:r>
                <a:rPr lang="el-GR" sz="1000" b="0" i="0" u="sng" strike="noStrike" cap="none">
                  <a:solidFill>
                    <a:srgbClr val="D71920"/>
                  </a:solidFill>
                  <a:latin typeface="Roboto"/>
                  <a:ea typeface="Roboto"/>
                  <a:cs typeface="Roboto"/>
                  <a:sym typeface="Roboto"/>
                  <a:hlinkClick r:id="rId10">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www.uv.es</a:t>
              </a:r>
              <a:endParaRPr sz="1000" b="0" i="0" u="none" strike="noStrike" cap="none">
                <a:solidFill>
                  <a:srgbClr val="414042"/>
                </a:solidFill>
                <a:latin typeface="Roboto"/>
                <a:ea typeface="Roboto"/>
                <a:cs typeface="Roboto"/>
                <a:sym typeface="Roboto"/>
              </a:endParaRPr>
            </a:p>
          </p:txBody>
        </p:sp>
      </p:grpSp>
      <p:grpSp>
        <p:nvGrpSpPr>
          <p:cNvPr id="105" name="Google Shape;105;p2"/>
          <p:cNvGrpSpPr/>
          <p:nvPr/>
        </p:nvGrpSpPr>
        <p:grpSpPr>
          <a:xfrm>
            <a:off x="2776075" y="4478327"/>
            <a:ext cx="2543175" cy="1592961"/>
            <a:chOff x="4517932" y="3531206"/>
            <a:chExt cx="2543175" cy="1592961"/>
          </a:xfrm>
        </p:grpSpPr>
        <p:pic>
          <p:nvPicPr>
            <p:cNvPr id="106" name="Google Shape;106;p2"/>
            <p:cNvPicPr preferRelativeResize="0"/>
            <p:nvPr/>
          </p:nvPicPr>
          <p:blipFill rotWithShape="1">
            <a:blip r:embed="rId11">
              <a:alphaModFix/>
            </a:blip>
            <a:srcRect/>
            <a:stretch/>
          </p:blipFill>
          <p:spPr>
            <a:xfrm>
              <a:off x="4517932" y="3531206"/>
              <a:ext cx="2543175" cy="1020916"/>
            </a:xfrm>
            <a:prstGeom prst="rect">
              <a:avLst/>
            </a:prstGeom>
            <a:noFill/>
            <a:ln>
              <a:noFill/>
            </a:ln>
          </p:spPr>
        </p:pic>
        <p:sp>
          <p:nvSpPr>
            <p:cNvPr id="107" name="Google Shape;107;p2"/>
            <p:cNvSpPr txBox="1"/>
            <p:nvPr/>
          </p:nvSpPr>
          <p:spPr>
            <a:xfrm>
              <a:off x="4824413" y="4570169"/>
              <a:ext cx="2037497" cy="55399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1000" b="0" i="0" u="none" strike="noStrike" cap="none">
                  <a:solidFill>
                    <a:srgbClr val="203864"/>
                  </a:solidFill>
                  <a:latin typeface="Roboto"/>
                  <a:ea typeface="Roboto"/>
                  <a:cs typeface="Roboto"/>
                  <a:sym typeface="Roboto"/>
                </a:rPr>
                <a:t>media k GmbH</a:t>
              </a:r>
              <a:endParaRPr/>
            </a:p>
            <a:p>
              <a:pPr marL="0" marR="0" lvl="0" indent="0" algn="ctr" rtl="0">
                <a:spcBef>
                  <a:spcPts val="0"/>
                </a:spcBef>
                <a:spcAft>
                  <a:spcPts val="0"/>
                </a:spcAft>
                <a:buNone/>
              </a:pPr>
              <a:r>
                <a:rPr lang="el-GR" sz="1000" b="0" i="0" u="none" strike="noStrike" cap="none">
                  <a:solidFill>
                    <a:srgbClr val="414042"/>
                  </a:solidFill>
                  <a:latin typeface="Roboto"/>
                  <a:ea typeface="Roboto"/>
                  <a:cs typeface="Roboto"/>
                  <a:sym typeface="Roboto"/>
                </a:rPr>
                <a:t>Bad Mergentheim, GERMANY</a:t>
              </a:r>
              <a:endParaRPr/>
            </a:p>
            <a:p>
              <a:pPr marL="0" marR="0" lvl="0" indent="0" algn="ctr" rtl="0">
                <a:spcBef>
                  <a:spcPts val="0"/>
                </a:spcBef>
                <a:spcAft>
                  <a:spcPts val="0"/>
                </a:spcAft>
                <a:buNone/>
              </a:pPr>
              <a:r>
                <a:rPr lang="el-GR" sz="1000" b="0" i="0" u="sng" strike="noStrike" cap="none">
                  <a:solidFill>
                    <a:srgbClr val="D71920"/>
                  </a:solidFill>
                  <a:latin typeface="Roboto"/>
                  <a:ea typeface="Roboto"/>
                  <a:cs typeface="Roboto"/>
                  <a:sym typeface="Roboto"/>
                  <a:hlinkClick r:id="rId12">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www.media-k.eu</a:t>
              </a:r>
              <a:endParaRPr sz="1000" b="0" i="0" u="none" strike="noStrike" cap="none">
                <a:solidFill>
                  <a:srgbClr val="414042"/>
                </a:solidFill>
                <a:latin typeface="Roboto"/>
                <a:ea typeface="Roboto"/>
                <a:cs typeface="Roboto"/>
                <a:sym typeface="Roboto"/>
              </a:endParaRPr>
            </a:p>
          </p:txBody>
        </p:sp>
      </p:grpSp>
      <p:grpSp>
        <p:nvGrpSpPr>
          <p:cNvPr id="108" name="Google Shape;108;p2"/>
          <p:cNvGrpSpPr/>
          <p:nvPr/>
        </p:nvGrpSpPr>
        <p:grpSpPr>
          <a:xfrm>
            <a:off x="2859813" y="1422238"/>
            <a:ext cx="1973150" cy="2726448"/>
            <a:chOff x="9320178" y="2976204"/>
            <a:chExt cx="1973150" cy="2726448"/>
          </a:xfrm>
        </p:grpSpPr>
        <p:pic>
          <p:nvPicPr>
            <p:cNvPr id="109" name="Google Shape;109;p2"/>
            <p:cNvPicPr preferRelativeResize="0"/>
            <p:nvPr/>
          </p:nvPicPr>
          <p:blipFill rotWithShape="1">
            <a:blip r:embed="rId13">
              <a:alphaModFix/>
            </a:blip>
            <a:srcRect/>
            <a:stretch/>
          </p:blipFill>
          <p:spPr>
            <a:xfrm>
              <a:off x="9320178" y="2976204"/>
              <a:ext cx="1962150" cy="2152650"/>
            </a:xfrm>
            <a:prstGeom prst="rect">
              <a:avLst/>
            </a:prstGeom>
            <a:noFill/>
            <a:ln>
              <a:noFill/>
            </a:ln>
          </p:spPr>
        </p:pic>
        <p:sp>
          <p:nvSpPr>
            <p:cNvPr id="110" name="Google Shape;110;p2"/>
            <p:cNvSpPr txBox="1"/>
            <p:nvPr/>
          </p:nvSpPr>
          <p:spPr>
            <a:xfrm>
              <a:off x="9331178" y="5148654"/>
              <a:ext cx="1962150" cy="55399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1000" b="0" i="0" u="none" strike="noStrike" cap="none">
                  <a:solidFill>
                    <a:srgbClr val="203864"/>
                  </a:solidFill>
                  <a:latin typeface="Roboto"/>
                  <a:ea typeface="Roboto"/>
                  <a:cs typeface="Roboto"/>
                  <a:sym typeface="Roboto"/>
                </a:rPr>
                <a:t>OXFAM ITALIA INTERCULTURA</a:t>
              </a:r>
              <a:endParaRPr/>
            </a:p>
            <a:p>
              <a:pPr marL="0" marR="0" lvl="0" indent="0" algn="ctr" rtl="0">
                <a:spcBef>
                  <a:spcPts val="0"/>
                </a:spcBef>
                <a:spcAft>
                  <a:spcPts val="0"/>
                </a:spcAft>
                <a:buNone/>
              </a:pPr>
              <a:r>
                <a:rPr lang="el-GR" sz="1000" b="0" i="0" u="none" strike="noStrike" cap="none">
                  <a:solidFill>
                    <a:srgbClr val="414042"/>
                  </a:solidFill>
                  <a:latin typeface="Roboto"/>
                  <a:ea typeface="Roboto"/>
                  <a:cs typeface="Roboto"/>
                  <a:sym typeface="Roboto"/>
                </a:rPr>
                <a:t>AREZZO, ITALY</a:t>
              </a:r>
              <a:endParaRPr/>
            </a:p>
            <a:p>
              <a:pPr marL="0" marR="0" lvl="0" indent="0" algn="ctr" rtl="0">
                <a:spcBef>
                  <a:spcPts val="0"/>
                </a:spcBef>
                <a:spcAft>
                  <a:spcPts val="0"/>
                </a:spcAft>
                <a:buNone/>
              </a:pPr>
              <a:r>
                <a:rPr lang="el-GR" sz="1000" b="0" i="0" u="sng" strike="noStrike" cap="none">
                  <a:solidFill>
                    <a:srgbClr val="D71920"/>
                  </a:solidFill>
                  <a:latin typeface="Roboto"/>
                  <a:ea typeface="Roboto"/>
                  <a:cs typeface="Roboto"/>
                  <a:sym typeface="Roboto"/>
                  <a:hlinkClick r:id="rId14">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www.oxfamitalia.org/</a:t>
              </a:r>
              <a:endParaRPr sz="1000" b="0" i="0" u="none" strike="noStrike" cap="none">
                <a:solidFill>
                  <a:srgbClr val="414042"/>
                </a:solidFill>
                <a:latin typeface="Roboto"/>
                <a:ea typeface="Roboto"/>
                <a:cs typeface="Roboto"/>
                <a:sym typeface="Roboto"/>
              </a:endParaRPr>
            </a:p>
          </p:txBody>
        </p:sp>
      </p:grpSp>
      <p:sp>
        <p:nvSpPr>
          <p:cNvPr id="111" name="Google Shape;111;p2"/>
          <p:cNvSpPr txBox="1"/>
          <p:nvPr/>
        </p:nvSpPr>
        <p:spPr>
          <a:xfrm>
            <a:off x="5662539" y="3702651"/>
            <a:ext cx="8558520" cy="60016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1100" b="0" i="0" u="none" strike="noStrike" cap="none">
                <a:solidFill>
                  <a:srgbClr val="203864"/>
                </a:solidFill>
                <a:latin typeface="Roboto"/>
                <a:ea typeface="Roboto"/>
                <a:cs typeface="Roboto"/>
                <a:sym typeface="Roboto"/>
              </a:rPr>
              <a:t>CONNEXIONS</a:t>
            </a:r>
            <a:endParaRPr/>
          </a:p>
          <a:p>
            <a:pPr marL="0" marR="0" lvl="0" indent="0" algn="ctr" rtl="0">
              <a:spcBef>
                <a:spcPts val="0"/>
              </a:spcBef>
              <a:spcAft>
                <a:spcPts val="0"/>
              </a:spcAft>
              <a:buNone/>
            </a:pPr>
            <a:r>
              <a:rPr lang="el-GR" sz="1100" b="0" i="0" u="none" strike="noStrike" cap="none">
                <a:solidFill>
                  <a:srgbClr val="414042"/>
                </a:solidFill>
                <a:latin typeface="Roboto"/>
                <a:ea typeface="Roboto"/>
                <a:cs typeface="Roboto"/>
                <a:sym typeface="Roboto"/>
              </a:rPr>
              <a:t>ATHENS, GREECE</a:t>
            </a:r>
            <a:endParaRPr/>
          </a:p>
          <a:p>
            <a:pPr marL="0" marR="0" lvl="0" indent="0" algn="ctr" rtl="0">
              <a:spcBef>
                <a:spcPts val="0"/>
              </a:spcBef>
              <a:spcAft>
                <a:spcPts val="0"/>
              </a:spcAft>
              <a:buNone/>
            </a:pPr>
            <a:r>
              <a:rPr lang="el-GR" sz="1100" b="0" i="0" u="sng" strike="noStrike" cap="none">
                <a:solidFill>
                  <a:srgbClr val="D71920"/>
                </a:solidFill>
                <a:latin typeface="Roboto"/>
                <a:ea typeface="Roboto"/>
                <a:cs typeface="Roboto"/>
                <a:sym typeface="Roboto"/>
                <a:hlinkClick r:id="rId15">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www.connexions.gr</a:t>
            </a:r>
            <a:r>
              <a:rPr lang="el-GR" sz="1100" b="0" i="0" u="none" strike="noStrike" cap="none">
                <a:solidFill>
                  <a:srgbClr val="D71920"/>
                </a:solidFill>
                <a:latin typeface="Roboto"/>
                <a:ea typeface="Roboto"/>
                <a:cs typeface="Roboto"/>
                <a:sym typeface="Roboto"/>
              </a:rPr>
              <a:t> </a:t>
            </a:r>
            <a:endParaRPr sz="1100" b="0" i="0" u="none" strike="noStrike" cap="none">
              <a:solidFill>
                <a:srgbClr val="414042"/>
              </a:solidFill>
              <a:latin typeface="Roboto"/>
              <a:ea typeface="Roboto"/>
              <a:cs typeface="Roboto"/>
              <a:sym typeface="Roboto"/>
            </a:endParaRPr>
          </a:p>
        </p:txBody>
      </p:sp>
      <p:pic>
        <p:nvPicPr>
          <p:cNvPr id="112" name="Google Shape;112;p2"/>
          <p:cNvPicPr preferRelativeResize="0"/>
          <p:nvPr/>
        </p:nvPicPr>
        <p:blipFill rotWithShape="1">
          <a:blip r:embed="rId16">
            <a:alphaModFix/>
          </a:blip>
          <a:srcRect/>
          <a:stretch/>
        </p:blipFill>
        <p:spPr>
          <a:xfrm>
            <a:off x="588861" y="4109931"/>
            <a:ext cx="2083037" cy="1322563"/>
          </a:xfrm>
          <a:prstGeom prst="rect">
            <a:avLst/>
          </a:prstGeom>
          <a:noFill/>
          <a:ln>
            <a:noFill/>
          </a:ln>
        </p:spPr>
      </p:pic>
      <p:pic>
        <p:nvPicPr>
          <p:cNvPr id="113" name="Google Shape;113;p2"/>
          <p:cNvPicPr preferRelativeResize="0"/>
          <p:nvPr/>
        </p:nvPicPr>
        <p:blipFill rotWithShape="1">
          <a:blip r:embed="rId17">
            <a:alphaModFix/>
          </a:blip>
          <a:srcRect/>
          <a:stretch/>
        </p:blipFill>
        <p:spPr>
          <a:xfrm>
            <a:off x="8766354" y="4519731"/>
            <a:ext cx="2158782" cy="886067"/>
          </a:xfrm>
          <a:prstGeom prst="rect">
            <a:avLst/>
          </a:prstGeom>
          <a:noFill/>
          <a:ln>
            <a:noFill/>
          </a:ln>
        </p:spPr>
      </p:pic>
      <p:sp>
        <p:nvSpPr>
          <p:cNvPr id="114" name="Google Shape;114;p2"/>
          <p:cNvSpPr txBox="1"/>
          <p:nvPr/>
        </p:nvSpPr>
        <p:spPr>
          <a:xfrm>
            <a:off x="5662539" y="5551538"/>
            <a:ext cx="8558520" cy="60016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1100" b="0" i="0" u="none" strike="noStrike" cap="none">
                <a:solidFill>
                  <a:srgbClr val="203864"/>
                </a:solidFill>
                <a:latin typeface="Roboto"/>
                <a:ea typeface="Roboto"/>
                <a:cs typeface="Roboto"/>
                <a:sym typeface="Roboto"/>
              </a:rPr>
              <a:t>AMSED</a:t>
            </a:r>
            <a:endParaRPr/>
          </a:p>
          <a:p>
            <a:pPr marL="0" marR="0" lvl="0" indent="0" algn="ctr" rtl="0">
              <a:spcBef>
                <a:spcPts val="0"/>
              </a:spcBef>
              <a:spcAft>
                <a:spcPts val="0"/>
              </a:spcAft>
              <a:buNone/>
            </a:pPr>
            <a:r>
              <a:rPr lang="el-GR" sz="1100" b="0" i="0" u="none" strike="noStrike" cap="none">
                <a:solidFill>
                  <a:srgbClr val="414042"/>
                </a:solidFill>
                <a:latin typeface="Roboto"/>
                <a:ea typeface="Roboto"/>
                <a:cs typeface="Roboto"/>
                <a:sym typeface="Roboto"/>
              </a:rPr>
              <a:t>STRASBOURG, FRANCE</a:t>
            </a:r>
            <a:endParaRPr/>
          </a:p>
          <a:p>
            <a:pPr marL="0" marR="0" lvl="0" indent="0" algn="ctr" rtl="0">
              <a:spcBef>
                <a:spcPts val="0"/>
              </a:spcBef>
              <a:spcAft>
                <a:spcPts val="0"/>
              </a:spcAft>
              <a:buNone/>
            </a:pPr>
            <a:r>
              <a:rPr lang="el-GR" sz="1100" b="0" i="0" u="sng" strike="noStrike" cap="none">
                <a:solidFill>
                  <a:srgbClr val="D71920"/>
                </a:solidFill>
                <a:latin typeface="Roboto"/>
                <a:ea typeface="Roboto"/>
                <a:cs typeface="Roboto"/>
                <a:sym typeface="Roboto"/>
                <a:hlinkClick r:id="rId18">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www.amsed.fr</a:t>
            </a:r>
            <a:r>
              <a:rPr lang="el-GR" sz="1100" b="0" i="0" u="none" strike="noStrike" cap="none">
                <a:solidFill>
                  <a:srgbClr val="D71920"/>
                </a:solidFill>
                <a:latin typeface="Roboto"/>
                <a:ea typeface="Roboto"/>
                <a:cs typeface="Roboto"/>
                <a:sym typeface="Roboto"/>
              </a:rPr>
              <a:t> </a:t>
            </a:r>
            <a:endParaRPr sz="1100" b="0" i="0" u="none" strike="noStrike" cap="none">
              <a:solidFill>
                <a:srgbClr val="414042"/>
              </a:solidFill>
              <a:latin typeface="Roboto"/>
              <a:ea typeface="Roboto"/>
              <a:cs typeface="Roboto"/>
              <a:sym typeface="Roboto"/>
            </a:endParaRPr>
          </a:p>
        </p:txBody>
      </p:sp>
      <p:sp>
        <p:nvSpPr>
          <p:cNvPr id="115" name="Google Shape;115;p2"/>
          <p:cNvSpPr txBox="1"/>
          <p:nvPr/>
        </p:nvSpPr>
        <p:spPr>
          <a:xfrm>
            <a:off x="-2994706" y="5494738"/>
            <a:ext cx="8558520" cy="60016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l-GR" sz="1100" b="0" i="0" u="none" strike="noStrike" cap="none">
                <a:solidFill>
                  <a:srgbClr val="203864"/>
                </a:solidFill>
                <a:latin typeface="Roboto"/>
                <a:ea typeface="Roboto"/>
                <a:cs typeface="Roboto"/>
                <a:sym typeface="Roboto"/>
              </a:rPr>
              <a:t>RESET</a:t>
            </a:r>
            <a:endParaRPr/>
          </a:p>
          <a:p>
            <a:pPr marL="0" marR="0" lvl="0" indent="0" algn="ctr" rtl="0">
              <a:spcBef>
                <a:spcPts val="0"/>
              </a:spcBef>
              <a:spcAft>
                <a:spcPts val="0"/>
              </a:spcAft>
              <a:buNone/>
            </a:pPr>
            <a:r>
              <a:rPr lang="el-GR" sz="1100" b="0" i="0" u="none" strike="noStrike" cap="none">
                <a:solidFill>
                  <a:srgbClr val="414042"/>
                </a:solidFill>
                <a:latin typeface="Roboto"/>
                <a:ea typeface="Roboto"/>
                <a:cs typeface="Roboto"/>
                <a:sym typeface="Roboto"/>
              </a:rPr>
              <a:t>CYPRUS</a:t>
            </a:r>
            <a:endParaRPr/>
          </a:p>
          <a:p>
            <a:pPr marL="0" marR="0" lvl="0" indent="0" algn="ctr" rtl="0">
              <a:spcBef>
                <a:spcPts val="0"/>
              </a:spcBef>
              <a:spcAft>
                <a:spcPts val="0"/>
              </a:spcAft>
              <a:buNone/>
            </a:pPr>
            <a:r>
              <a:rPr lang="el-GR" sz="1100" b="0" i="0" u="sng" strike="noStrike" cap="none">
                <a:solidFill>
                  <a:srgbClr val="D71920"/>
                </a:solidFill>
                <a:latin typeface="Roboto"/>
                <a:ea typeface="Roboto"/>
                <a:cs typeface="Roboto"/>
                <a:sym typeface="Roboto"/>
                <a:hlinkClick r:id="rId19">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www.resetcy.com</a:t>
            </a:r>
            <a:r>
              <a:rPr lang="el-GR" sz="1100" b="0" i="0" u="none" strike="noStrike" cap="none">
                <a:solidFill>
                  <a:srgbClr val="D71920"/>
                </a:solidFill>
                <a:latin typeface="Roboto"/>
                <a:ea typeface="Roboto"/>
                <a:cs typeface="Roboto"/>
                <a:sym typeface="Roboto"/>
              </a:rPr>
              <a:t>  </a:t>
            </a:r>
            <a:endParaRPr sz="1100" b="0" i="0" u="none" strike="noStrike" cap="none">
              <a:solidFill>
                <a:srgbClr val="414042"/>
              </a:solidFill>
              <a:latin typeface="Roboto"/>
              <a:ea typeface="Roboto"/>
              <a:cs typeface="Roboto"/>
              <a:sym typeface="Roboto"/>
            </a:endParaRPr>
          </a:p>
        </p:txBody>
      </p:sp>
      <p:pic>
        <p:nvPicPr>
          <p:cNvPr id="116" name="Google Shape;116;p2" descr="Εικόνα που περιέχει γραφικά, κείμενο, γραφιστική, γραμματοσειρά&#10;&#10;Περιγραφή που δημιουργήθηκε αυτόματα"/>
          <p:cNvPicPr preferRelativeResize="0"/>
          <p:nvPr/>
        </p:nvPicPr>
        <p:blipFill rotWithShape="1">
          <a:blip r:embed="rId20">
            <a:alphaModFix/>
          </a:blip>
          <a:srcRect/>
          <a:stretch/>
        </p:blipFill>
        <p:spPr>
          <a:xfrm>
            <a:off x="6337502" y="3609276"/>
            <a:ext cx="2687298" cy="812537"/>
          </a:xfrm>
          <a:prstGeom prst="rect">
            <a:avLst/>
          </a:prstGeom>
          <a:noFill/>
          <a:ln>
            <a:noFill/>
          </a:ln>
        </p:spPr>
      </p:pic>
      <p:pic>
        <p:nvPicPr>
          <p:cNvPr id="117" name="Google Shape;117;p2" descr="A close up of a logo&#10;&#10;Description automatically generated"/>
          <p:cNvPicPr preferRelativeResize="0"/>
          <p:nvPr/>
        </p:nvPicPr>
        <p:blipFill rotWithShape="1">
          <a:blip r:embed="rId21">
            <a:alphaModFix/>
          </a:blip>
          <a:srcRect/>
          <a:stretch/>
        </p:blipFill>
        <p:spPr>
          <a:xfrm>
            <a:off x="267150" y="1608940"/>
            <a:ext cx="2543175" cy="1038225"/>
          </a:xfrm>
          <a:prstGeom prst="rect">
            <a:avLst/>
          </a:prstGeom>
          <a:noFill/>
          <a:ln>
            <a:noFill/>
          </a:ln>
        </p:spPr>
      </p:pic>
      <p:pic>
        <p:nvPicPr>
          <p:cNvPr id="118" name="Google Shape;118;p2"/>
          <p:cNvPicPr preferRelativeResize="0"/>
          <p:nvPr/>
        </p:nvPicPr>
        <p:blipFill rotWithShape="1">
          <a:blip r:embed="rId22">
            <a:alphaModFix/>
          </a:blip>
          <a:srcRect/>
          <a:stretch/>
        </p:blipFill>
        <p:spPr>
          <a:xfrm>
            <a:off x="2949707" y="1129701"/>
            <a:ext cx="1971950" cy="2238687"/>
          </a:xfrm>
          <a:prstGeom prst="rect">
            <a:avLst/>
          </a:prstGeom>
          <a:noFill/>
          <a:ln>
            <a:noFill/>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5400"/>
              <a:buFont typeface="Gill Sans"/>
              <a:buNone/>
            </a:pPr>
            <a:r>
              <a:rPr lang="el-GR" sz="5400"/>
              <a:t>Διδακτική Συνεδρία: Περιεχόμενο</a:t>
            </a:r>
            <a:endParaRPr/>
          </a:p>
        </p:txBody>
      </p:sp>
      <p:pic>
        <p:nvPicPr>
          <p:cNvPr id="125" name="Google Shape;125;p3"/>
          <p:cNvPicPr preferRelativeResize="0"/>
          <p:nvPr/>
        </p:nvPicPr>
        <p:blipFill rotWithShape="1">
          <a:blip r:embed="rId3">
            <a:alphaModFix/>
          </a:blip>
          <a:srcRect b="59835"/>
          <a:stretch/>
        </p:blipFill>
        <p:spPr>
          <a:xfrm rot="10800000">
            <a:off x="-8250" y="-4107"/>
            <a:ext cx="12191695" cy="349261"/>
          </a:xfrm>
          <a:prstGeom prst="rect">
            <a:avLst/>
          </a:prstGeom>
          <a:noFill/>
          <a:ln>
            <a:noFill/>
          </a:ln>
        </p:spPr>
      </p:pic>
      <p:sp>
        <p:nvSpPr>
          <p:cNvPr id="126" name="Google Shape;126;p3"/>
          <p:cNvSpPr txBox="1"/>
          <p:nvPr/>
        </p:nvSpPr>
        <p:spPr>
          <a:xfrm>
            <a:off x="1798320" y="2358026"/>
            <a:ext cx="9037320" cy="461665"/>
          </a:xfrm>
          <a:prstGeom prst="rect">
            <a:avLst/>
          </a:prstGeom>
          <a:solidFill>
            <a:srgbClr val="DDE0E5"/>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2400" b="0" i="0" u="none" strike="noStrike" cap="none" dirty="0">
                <a:solidFill>
                  <a:schemeClr val="dk1"/>
                </a:solidFill>
                <a:latin typeface="Calibri"/>
                <a:ea typeface="Calibri"/>
                <a:cs typeface="Calibri"/>
                <a:sym typeface="Calibri"/>
              </a:rPr>
              <a:t>1. </a:t>
            </a:r>
            <a:r>
              <a:rPr lang="el-GR" sz="2400" b="0" i="0" u="none" strike="noStrike" cap="none" dirty="0">
                <a:solidFill>
                  <a:schemeClr val="dk1"/>
                </a:solidFill>
                <a:latin typeface="Calibri"/>
                <a:ea typeface="Calibri"/>
                <a:cs typeface="Calibri"/>
                <a:sym typeface="Calibri"/>
                <a:hlinkClick r:id="rId4" action="ppaction://hlinksldjump"/>
              </a:rPr>
              <a:t>Γιατί υπάρχουν κριτήρια αναζήτησης για τις εφαρμογές υγείας;</a:t>
            </a:r>
            <a:endParaRPr dirty="0"/>
          </a:p>
        </p:txBody>
      </p:sp>
      <p:sp>
        <p:nvSpPr>
          <p:cNvPr id="127" name="Google Shape;127;p3"/>
          <p:cNvSpPr txBox="1"/>
          <p:nvPr/>
        </p:nvSpPr>
        <p:spPr>
          <a:xfrm>
            <a:off x="1798320" y="3008630"/>
            <a:ext cx="9037320" cy="461665"/>
          </a:xfrm>
          <a:prstGeom prst="rect">
            <a:avLst/>
          </a:prstGeom>
          <a:solidFill>
            <a:srgbClr val="DDE0E5"/>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2400" b="0" i="0" u="none" strike="noStrike" cap="none" dirty="0">
                <a:solidFill>
                  <a:schemeClr val="dk1"/>
                </a:solidFill>
                <a:latin typeface="Calibri"/>
                <a:ea typeface="Calibri"/>
                <a:cs typeface="Calibri"/>
                <a:sym typeface="Calibri"/>
              </a:rPr>
              <a:t>2. </a:t>
            </a:r>
            <a:r>
              <a:rPr lang="el-GR" sz="2400" b="0" i="0" u="none" strike="noStrike" cap="none" dirty="0">
                <a:solidFill>
                  <a:schemeClr val="dk1"/>
                </a:solidFill>
                <a:latin typeface="Calibri"/>
                <a:ea typeface="Calibri"/>
                <a:cs typeface="Calibri"/>
                <a:sym typeface="Calibri"/>
                <a:hlinkClick r:id="rId5" action="ppaction://hlinksldjump"/>
              </a:rPr>
              <a:t>Τυπικοί τομείς και είδη εφαρμογών υγείας</a:t>
            </a:r>
            <a:endParaRPr sz="2400" b="0" i="0" u="none" strike="noStrike" cap="none" dirty="0">
              <a:solidFill>
                <a:schemeClr val="dk1"/>
              </a:solidFill>
              <a:latin typeface="Calibri"/>
              <a:ea typeface="Calibri"/>
              <a:cs typeface="Calibri"/>
              <a:sym typeface="Calibri"/>
            </a:endParaRPr>
          </a:p>
        </p:txBody>
      </p:sp>
      <p:sp>
        <p:nvSpPr>
          <p:cNvPr id="128" name="Google Shape;128;p3"/>
          <p:cNvSpPr txBox="1"/>
          <p:nvPr/>
        </p:nvSpPr>
        <p:spPr>
          <a:xfrm>
            <a:off x="1798320" y="3618537"/>
            <a:ext cx="9037320" cy="461665"/>
          </a:xfrm>
          <a:prstGeom prst="rect">
            <a:avLst/>
          </a:prstGeom>
          <a:solidFill>
            <a:srgbClr val="DDE0E5"/>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2400" b="0" i="0" u="none" strike="noStrike" cap="none" dirty="0">
                <a:solidFill>
                  <a:schemeClr val="dk1"/>
                </a:solidFill>
                <a:latin typeface="Calibri"/>
                <a:ea typeface="Calibri"/>
                <a:cs typeface="Calibri"/>
                <a:sym typeface="Calibri"/>
              </a:rPr>
              <a:t>3. </a:t>
            </a:r>
            <a:r>
              <a:rPr lang="el-GR" sz="2400" b="0" i="0" u="none" strike="noStrike" cap="none" dirty="0">
                <a:solidFill>
                  <a:schemeClr val="dk1"/>
                </a:solidFill>
                <a:latin typeface="Calibri"/>
                <a:ea typeface="Calibri"/>
                <a:cs typeface="Calibri"/>
                <a:sym typeface="Calibri"/>
                <a:hlinkClick r:id="rId6" action="ppaction://hlinksldjump"/>
              </a:rPr>
              <a:t>Πού και πώς να αναζητήσετε εφαρμογές υγείας;</a:t>
            </a:r>
            <a:endParaRPr dirty="0"/>
          </a:p>
        </p:txBody>
      </p:sp>
      <p:sp>
        <p:nvSpPr>
          <p:cNvPr id="129" name="Google Shape;129;p3"/>
          <p:cNvSpPr txBox="1"/>
          <p:nvPr/>
        </p:nvSpPr>
        <p:spPr>
          <a:xfrm>
            <a:off x="1798320" y="4241462"/>
            <a:ext cx="9037319" cy="461665"/>
          </a:xfrm>
          <a:prstGeom prst="rect">
            <a:avLst/>
          </a:prstGeom>
          <a:solidFill>
            <a:srgbClr val="DDE0E5"/>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2400" b="0" i="0" u="none" strike="noStrike" cap="none" dirty="0">
                <a:solidFill>
                  <a:schemeClr val="dk1"/>
                </a:solidFill>
                <a:latin typeface="Calibri"/>
                <a:ea typeface="Calibri"/>
                <a:cs typeface="Calibri"/>
                <a:sym typeface="Calibri"/>
              </a:rPr>
              <a:t>4. </a:t>
            </a:r>
            <a:r>
              <a:rPr lang="el-GR" sz="2400" b="0" i="0" u="none" strike="noStrike" cap="none" dirty="0">
                <a:solidFill>
                  <a:schemeClr val="dk1"/>
                </a:solidFill>
                <a:latin typeface="Calibri"/>
                <a:ea typeface="Calibri"/>
                <a:cs typeface="Calibri"/>
                <a:sym typeface="Calibri"/>
                <a:hlinkClick r:id="rId7" action="ppaction://hlinksldjump"/>
              </a:rPr>
              <a:t>Κριτήρια για την εύρεση καλών και αξιόπιστων εφαρμογών υγείας</a:t>
            </a:r>
            <a:endParaRPr sz="2400" b="0" i="0" u="none" strike="noStrike" cap="none" dirty="0">
              <a:solidFill>
                <a:schemeClr val="dk1"/>
              </a:solidFill>
              <a:latin typeface="Calibri"/>
              <a:ea typeface="Calibri"/>
              <a:cs typeface="Calibri"/>
              <a:sym typeface="Calibri"/>
            </a:endParaRPr>
          </a:p>
        </p:txBody>
      </p:sp>
      <p:sp>
        <p:nvSpPr>
          <p:cNvPr id="130" name="Google Shape;130;p3"/>
          <p:cNvSpPr txBox="1"/>
          <p:nvPr/>
        </p:nvSpPr>
        <p:spPr>
          <a:xfrm>
            <a:off x="1798320" y="4908800"/>
            <a:ext cx="9037319" cy="461665"/>
          </a:xfrm>
          <a:prstGeom prst="rect">
            <a:avLst/>
          </a:prstGeom>
          <a:solidFill>
            <a:srgbClr val="DDE0E5"/>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2400" b="0" i="0" u="none" strike="noStrike" cap="none" dirty="0">
                <a:solidFill>
                  <a:schemeClr val="dk1"/>
                </a:solidFill>
                <a:latin typeface="Calibri"/>
                <a:ea typeface="Calibri"/>
                <a:cs typeface="Calibri"/>
                <a:sym typeface="Calibri"/>
              </a:rPr>
              <a:t>5. </a:t>
            </a:r>
            <a:r>
              <a:rPr lang="el-GR" sz="2400" b="0" i="0" u="none" strike="noStrike" cap="none" dirty="0">
                <a:solidFill>
                  <a:schemeClr val="dk1"/>
                </a:solidFill>
                <a:latin typeface="Calibri"/>
                <a:ea typeface="Calibri"/>
                <a:cs typeface="Calibri"/>
                <a:sym typeface="Calibri"/>
                <a:hlinkClick r:id="rId8" action="ppaction://hlinksldjump"/>
              </a:rPr>
              <a:t>Συζήτηση και αξιολόγηση</a:t>
            </a:r>
            <a:endParaRPr sz="2400" b="0" i="0" u="none" strike="noStrike" cap="none" dirty="0">
              <a:solidFill>
                <a:schemeClr val="dk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4"/>
          <p:cNvSpPr txBox="1">
            <a:spLocks noGrp="1"/>
          </p:cNvSpPr>
          <p:nvPr>
            <p:ph type="title"/>
          </p:nvPr>
        </p:nvSpPr>
        <p:spPr>
          <a:xfrm>
            <a:off x="570032" y="1352412"/>
            <a:ext cx="10515600" cy="618346"/>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l-GR" dirty="0">
                <a:solidFill>
                  <a:srgbClr val="203864"/>
                </a:solidFill>
              </a:rPr>
              <a:t>Στόχοι</a:t>
            </a:r>
            <a:endParaRPr dirty="0"/>
          </a:p>
        </p:txBody>
      </p:sp>
      <p:sp>
        <p:nvSpPr>
          <p:cNvPr id="137" name="Google Shape;137;p4"/>
          <p:cNvSpPr/>
          <p:nvPr/>
        </p:nvSpPr>
        <p:spPr>
          <a:xfrm>
            <a:off x="36957" y="348995"/>
            <a:ext cx="489461" cy="615675"/>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39" name="Google Shape;139;p4"/>
          <p:cNvSpPr/>
          <p:nvPr/>
        </p:nvSpPr>
        <p:spPr>
          <a:xfrm>
            <a:off x="117332" y="438863"/>
            <a:ext cx="426720"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2200" b="1" i="0" u="none" strike="noStrike" cap="none">
                <a:solidFill>
                  <a:schemeClr val="lt1"/>
                </a:solidFill>
                <a:latin typeface="Gill Sans"/>
                <a:ea typeface="Gill Sans"/>
                <a:cs typeface="Gill Sans"/>
                <a:sym typeface="Gill Sans"/>
              </a:rPr>
              <a:t>2 </a:t>
            </a:r>
            <a:endParaRPr sz="2200" b="1">
              <a:solidFill>
                <a:schemeClr val="lt1"/>
              </a:solidFill>
              <a:latin typeface="Gill Sans"/>
              <a:ea typeface="Gill Sans"/>
              <a:cs typeface="Gill Sans"/>
              <a:sym typeface="Gill Sans"/>
            </a:endParaRPr>
          </a:p>
        </p:txBody>
      </p:sp>
      <p:sp>
        <p:nvSpPr>
          <p:cNvPr id="140" name="Google Shape;140;p4"/>
          <p:cNvSpPr txBox="1">
            <a:spLocks noGrp="1"/>
          </p:cNvSpPr>
          <p:nvPr>
            <p:ph type="body" idx="1"/>
          </p:nvPr>
        </p:nvSpPr>
        <p:spPr>
          <a:xfrm>
            <a:off x="526418" y="2356368"/>
            <a:ext cx="7754134" cy="3800347"/>
          </a:xfrm>
          <a:prstGeom prst="rect">
            <a:avLst/>
          </a:prstGeom>
          <a:noFill/>
          <a:ln>
            <a:noFill/>
          </a:ln>
        </p:spPr>
        <p:txBody>
          <a:bodyPr spcFirstLastPara="1" wrap="square" lIns="91425" tIns="45700" rIns="91425" bIns="45700" anchor="t" anchorCtr="0">
            <a:normAutofit/>
          </a:bodyPr>
          <a:lstStyle/>
          <a:p>
            <a:pPr marL="228600" lvl="0" indent="-228600" algn="l" rtl="0">
              <a:lnSpc>
                <a:spcPct val="100000"/>
              </a:lnSpc>
              <a:spcBef>
                <a:spcPts val="0"/>
              </a:spcBef>
              <a:spcAft>
                <a:spcPts val="0"/>
              </a:spcAft>
              <a:buClr>
                <a:srgbClr val="C00000"/>
              </a:buClr>
              <a:buSzPts val="2200"/>
              <a:buFont typeface="Noto Sans Symbols"/>
              <a:buChar char="✔"/>
            </a:pPr>
            <a:r>
              <a:rPr lang="el-GR"/>
              <a:t>Παροχή στους συμμετέχοντες γνώσεων σχετικά με τον τρόπο αναζήτησης εφαρμογών υγείας και εύρεσης αυτού που αναζητούν.</a:t>
            </a:r>
            <a:endParaRPr/>
          </a:p>
          <a:p>
            <a:pPr marL="228600" lvl="0" indent="-228600" algn="l" rtl="0">
              <a:lnSpc>
                <a:spcPct val="100000"/>
              </a:lnSpc>
              <a:spcBef>
                <a:spcPts val="1200"/>
              </a:spcBef>
              <a:spcAft>
                <a:spcPts val="0"/>
              </a:spcAft>
              <a:buClr>
                <a:srgbClr val="C00000"/>
              </a:buClr>
              <a:buSzPts val="2200"/>
              <a:buFont typeface="Noto Sans Symbols"/>
              <a:buChar char="✔"/>
            </a:pPr>
            <a:r>
              <a:rPr lang="el-GR"/>
              <a:t>Παροχή κριτηρίων στους συμμετέχοντες για την επιλογή αξιόπιστων εφαρμογών υγείας, ειδικά επειδή τα δεδομένα υγείας είναι ιδιαίτερα ευαίσθητα δεδομένα.</a:t>
            </a:r>
            <a:endParaRPr/>
          </a:p>
          <a:p>
            <a:pPr marL="228600" lvl="0" indent="-228600" algn="l" rtl="0">
              <a:lnSpc>
                <a:spcPct val="100000"/>
              </a:lnSpc>
              <a:spcBef>
                <a:spcPts val="1200"/>
              </a:spcBef>
              <a:spcAft>
                <a:spcPts val="0"/>
              </a:spcAft>
              <a:buClr>
                <a:srgbClr val="C00000"/>
              </a:buClr>
              <a:buSzPts val="2200"/>
              <a:buFont typeface="Noto Sans Symbols"/>
              <a:buChar char="✔"/>
            </a:pPr>
            <a:r>
              <a:rPr lang="el-GR"/>
              <a:t>Παροχή γενικών πληροφοριών και δεξιοτήτων σε αυτόν τον τομέα που μπορούν να είναι χρήσιμες σε όλους.</a:t>
            </a:r>
            <a:endParaRPr/>
          </a:p>
        </p:txBody>
      </p:sp>
      <p:sp>
        <p:nvSpPr>
          <p:cNvPr id="141" name="Google Shape;141;p4"/>
          <p:cNvSpPr txBox="1"/>
          <p:nvPr/>
        </p:nvSpPr>
        <p:spPr>
          <a:xfrm>
            <a:off x="8312134" y="6156715"/>
            <a:ext cx="3879866"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u="sng">
                <a:solidFill>
                  <a:schemeClr val="dk1"/>
                </a:solidFill>
                <a:latin typeface="Calibri"/>
                <a:ea typeface="Calibri"/>
                <a:cs typeface="Calibri"/>
                <a:sym typeface="Calibri"/>
                <a:hlinkClick r:id="rId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Πηγή: Πηγή:  nuraghies on Freepik</a:t>
            </a:r>
            <a:endParaRPr sz="1200">
              <a:solidFill>
                <a:schemeClr val="dk1"/>
              </a:solidFill>
              <a:latin typeface="Calibri"/>
              <a:ea typeface="Calibri"/>
              <a:cs typeface="Calibri"/>
              <a:sym typeface="Calibri"/>
            </a:endParaRPr>
          </a:p>
        </p:txBody>
      </p:sp>
      <p:pic>
        <p:nvPicPr>
          <p:cNvPr id="142" name="Google Shape;142;p4"/>
          <p:cNvPicPr preferRelativeResize="0"/>
          <p:nvPr/>
        </p:nvPicPr>
        <p:blipFill rotWithShape="1">
          <a:blip r:embed="rId4">
            <a:alphaModFix/>
          </a:blip>
          <a:srcRect/>
          <a:stretch/>
        </p:blipFill>
        <p:spPr>
          <a:xfrm>
            <a:off x="8458200" y="2205318"/>
            <a:ext cx="3747247" cy="3875442"/>
          </a:xfrm>
          <a:prstGeom prst="rect">
            <a:avLst/>
          </a:prstGeom>
          <a:noFill/>
          <a:ln>
            <a:noFill/>
          </a:ln>
        </p:spPr>
      </p:pic>
      <p:sp>
        <p:nvSpPr>
          <p:cNvPr id="9" name="Google Shape;150;p5"/>
          <p:cNvSpPr txBox="1"/>
          <p:nvPr/>
        </p:nvSpPr>
        <p:spPr>
          <a:xfrm>
            <a:off x="526419" y="348996"/>
            <a:ext cx="6781581" cy="613530"/>
          </a:xfrm>
          <a:prstGeom prst="rect">
            <a:avLst/>
          </a:prstGeom>
          <a:solidFill>
            <a:srgbClr val="DDE0E5"/>
          </a:solidFill>
          <a:ln>
            <a:noFill/>
          </a:ln>
        </p:spPr>
        <p:txBody>
          <a:bodyPr spcFirstLastPara="1" wrap="square" lIns="91425" tIns="45700" rIns="91425" bIns="45700" anchor="ctr" anchorCtr="0">
            <a:normAutofit fontScale="92500"/>
          </a:bodyPr>
          <a:lstStyle/>
          <a:p>
            <a:pPr marL="0" marR="0" lvl="0" indent="0" algn="l" rtl="0">
              <a:lnSpc>
                <a:spcPct val="90000"/>
              </a:lnSpc>
              <a:spcBef>
                <a:spcPts val="0"/>
              </a:spcBef>
              <a:spcAft>
                <a:spcPts val="0"/>
              </a:spcAft>
              <a:buClr>
                <a:schemeClr val="dk1"/>
              </a:buClr>
              <a:buSzPct val="100000"/>
              <a:buFont typeface="Calibri"/>
              <a:buNone/>
            </a:pPr>
            <a:r>
              <a:rPr lang="el-GR" sz="2200" b="1" dirty="0">
                <a:solidFill>
                  <a:schemeClr val="dk1"/>
                </a:solidFill>
                <a:latin typeface="Calibri"/>
                <a:ea typeface="Calibri"/>
                <a:cs typeface="Calibri"/>
                <a:sym typeface="Calibri"/>
              </a:rPr>
              <a:t>Πώς να αναζητήσετε και να επιλέξετε εφαρμογές υγείας;</a:t>
            </a:r>
            <a:endParaRPr sz="2200" b="1" dirty="0">
              <a:solidFill>
                <a:schemeClr val="dk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5"/>
          <p:cNvSpPr txBox="1">
            <a:spLocks noGrp="1"/>
          </p:cNvSpPr>
          <p:nvPr>
            <p:ph type="title"/>
          </p:nvPr>
        </p:nvSpPr>
        <p:spPr>
          <a:xfrm>
            <a:off x="570032" y="1352412"/>
            <a:ext cx="10515600" cy="618346"/>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l-GR">
                <a:solidFill>
                  <a:srgbClr val="203864"/>
                </a:solidFill>
              </a:rPr>
              <a:t>Δεξιότητες</a:t>
            </a:r>
            <a:endParaRPr/>
          </a:p>
        </p:txBody>
      </p:sp>
      <p:sp>
        <p:nvSpPr>
          <p:cNvPr id="149" name="Google Shape;149;p5"/>
          <p:cNvSpPr/>
          <p:nvPr/>
        </p:nvSpPr>
        <p:spPr>
          <a:xfrm>
            <a:off x="36957" y="348995"/>
            <a:ext cx="489461" cy="615675"/>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50" name="Google Shape;150;p5"/>
          <p:cNvSpPr txBox="1"/>
          <p:nvPr/>
        </p:nvSpPr>
        <p:spPr>
          <a:xfrm>
            <a:off x="526419" y="348996"/>
            <a:ext cx="6781581" cy="613530"/>
          </a:xfrm>
          <a:prstGeom prst="rect">
            <a:avLst/>
          </a:prstGeom>
          <a:solidFill>
            <a:srgbClr val="DDE0E5"/>
          </a:solidFill>
          <a:ln>
            <a:noFill/>
          </a:ln>
        </p:spPr>
        <p:txBody>
          <a:bodyPr spcFirstLastPara="1" wrap="square" lIns="91425" tIns="45700" rIns="91425" bIns="45700" anchor="ctr" anchorCtr="0">
            <a:normAutofit fontScale="92500"/>
          </a:bodyPr>
          <a:lstStyle/>
          <a:p>
            <a:pPr marL="0" marR="0" lvl="0" indent="0" algn="l" rtl="0">
              <a:lnSpc>
                <a:spcPct val="90000"/>
              </a:lnSpc>
              <a:spcBef>
                <a:spcPts val="0"/>
              </a:spcBef>
              <a:spcAft>
                <a:spcPts val="0"/>
              </a:spcAft>
              <a:buClr>
                <a:schemeClr val="dk1"/>
              </a:buClr>
              <a:buSzPct val="100000"/>
              <a:buFont typeface="Calibri"/>
              <a:buNone/>
            </a:pPr>
            <a:r>
              <a:rPr lang="el-GR" sz="2200" b="1" dirty="0">
                <a:solidFill>
                  <a:schemeClr val="dk1"/>
                </a:solidFill>
                <a:latin typeface="Calibri"/>
                <a:ea typeface="Calibri"/>
                <a:cs typeface="Calibri"/>
                <a:sym typeface="Calibri"/>
              </a:rPr>
              <a:t>Πώς να αναζητήσετε και να επιλέξετε εφαρμογές υγείας;</a:t>
            </a:r>
            <a:endParaRPr sz="2200" b="1" dirty="0">
              <a:solidFill>
                <a:schemeClr val="dk1"/>
              </a:solidFill>
              <a:latin typeface="Calibri"/>
              <a:ea typeface="Calibri"/>
              <a:cs typeface="Calibri"/>
              <a:sym typeface="Calibri"/>
            </a:endParaRPr>
          </a:p>
        </p:txBody>
      </p:sp>
      <p:sp>
        <p:nvSpPr>
          <p:cNvPr id="151" name="Google Shape;151;p5"/>
          <p:cNvSpPr/>
          <p:nvPr/>
        </p:nvSpPr>
        <p:spPr>
          <a:xfrm>
            <a:off x="117332" y="438863"/>
            <a:ext cx="426720"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2200" b="1">
                <a:solidFill>
                  <a:schemeClr val="lt1"/>
                </a:solidFill>
                <a:latin typeface="Gill Sans"/>
                <a:ea typeface="Gill Sans"/>
                <a:cs typeface="Gill Sans"/>
                <a:sym typeface="Gill Sans"/>
              </a:rPr>
              <a:t>2 </a:t>
            </a:r>
            <a:endParaRPr sz="2200" b="1">
              <a:solidFill>
                <a:schemeClr val="lt1"/>
              </a:solidFill>
              <a:latin typeface="Gill Sans"/>
              <a:ea typeface="Gill Sans"/>
              <a:cs typeface="Gill Sans"/>
              <a:sym typeface="Gill Sans"/>
            </a:endParaRPr>
          </a:p>
        </p:txBody>
      </p:sp>
      <p:sp>
        <p:nvSpPr>
          <p:cNvPr id="152" name="Google Shape;152;p5"/>
          <p:cNvSpPr txBox="1">
            <a:spLocks noGrp="1"/>
          </p:cNvSpPr>
          <p:nvPr>
            <p:ph type="body" idx="1"/>
          </p:nvPr>
        </p:nvSpPr>
        <p:spPr>
          <a:xfrm>
            <a:off x="558000" y="2616322"/>
            <a:ext cx="6314063" cy="3389344"/>
          </a:xfrm>
          <a:prstGeom prst="rect">
            <a:avLst/>
          </a:prstGeom>
          <a:noFill/>
          <a:ln>
            <a:noFill/>
          </a:ln>
        </p:spPr>
        <p:txBody>
          <a:bodyPr spcFirstLastPara="1" wrap="square" lIns="91425" tIns="45700" rIns="91425" bIns="45700" anchor="t" anchorCtr="0">
            <a:normAutofit/>
          </a:bodyPr>
          <a:lstStyle/>
          <a:p>
            <a:pPr marL="228600" lvl="0" indent="-228600" algn="l" rtl="0">
              <a:lnSpc>
                <a:spcPct val="100000"/>
              </a:lnSpc>
              <a:spcBef>
                <a:spcPts val="0"/>
              </a:spcBef>
              <a:spcAft>
                <a:spcPts val="0"/>
              </a:spcAft>
              <a:buClr>
                <a:srgbClr val="C00000"/>
              </a:buClr>
              <a:buSzPts val="2200"/>
              <a:buFont typeface="Noto Sans Symbols"/>
              <a:buChar char="✔"/>
            </a:pPr>
            <a:r>
              <a:rPr lang="el-GR"/>
              <a:t>Οι εκπαιδευόμενοι θα μπορούν να αναζητούν εφαρμογές υγείας, οι οποίες είναι πιο σχετικές με αυτούς.</a:t>
            </a:r>
            <a:endParaRPr/>
          </a:p>
          <a:p>
            <a:pPr marL="228600" lvl="0" indent="-228600" algn="l" rtl="0">
              <a:lnSpc>
                <a:spcPct val="100000"/>
              </a:lnSpc>
              <a:spcBef>
                <a:spcPts val="1200"/>
              </a:spcBef>
              <a:spcAft>
                <a:spcPts val="0"/>
              </a:spcAft>
              <a:buClr>
                <a:srgbClr val="C00000"/>
              </a:buClr>
              <a:buSzPts val="2200"/>
              <a:buFont typeface="Noto Sans Symbols"/>
              <a:buChar char="✔"/>
            </a:pPr>
            <a:r>
              <a:rPr lang="el-GR"/>
              <a:t>Οι εκπαιδευόμενοι θα μπορούν να επιλέγουν αξιόπιστες και σχετικές εφαρμογές υγείας.</a:t>
            </a:r>
            <a:endParaRPr/>
          </a:p>
        </p:txBody>
      </p:sp>
      <p:sp>
        <p:nvSpPr>
          <p:cNvPr id="153" name="Google Shape;153;p5"/>
          <p:cNvSpPr/>
          <p:nvPr/>
        </p:nvSpPr>
        <p:spPr>
          <a:xfrm>
            <a:off x="3419912" y="6129356"/>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u="sng">
                <a:solidFill>
                  <a:schemeClr val="dk1"/>
                </a:solidFill>
                <a:latin typeface="Calibri"/>
                <a:ea typeface="Calibri"/>
                <a:cs typeface="Calibri"/>
                <a:sym typeface="Calibri"/>
                <a:hlinkClick r:id="rId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Πηγή:  vectorjuice on Freepik</a:t>
            </a:r>
            <a:endParaRPr sz="1200">
              <a:solidFill>
                <a:schemeClr val="dk1"/>
              </a:solidFill>
              <a:latin typeface="Calibri"/>
              <a:ea typeface="Calibri"/>
              <a:cs typeface="Calibri"/>
              <a:sym typeface="Calibri"/>
            </a:endParaRPr>
          </a:p>
        </p:txBody>
      </p:sp>
      <p:pic>
        <p:nvPicPr>
          <p:cNvPr id="154" name="Google Shape;154;p5"/>
          <p:cNvPicPr preferRelativeResize="0"/>
          <p:nvPr/>
        </p:nvPicPr>
        <p:blipFill rotWithShape="1">
          <a:blip r:embed="rId4">
            <a:alphaModFix/>
          </a:blip>
          <a:srcRect l="9128" t="16689" r="8040" b="16682"/>
          <a:stretch/>
        </p:blipFill>
        <p:spPr>
          <a:xfrm>
            <a:off x="7308000" y="2217090"/>
            <a:ext cx="4884000" cy="3845310"/>
          </a:xfrm>
          <a:prstGeom prst="rect">
            <a:avLst/>
          </a:prstGeom>
          <a:noFill/>
          <a:ln>
            <a:noFill/>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6"/>
          <p:cNvSpPr txBox="1">
            <a:spLocks noGrp="1"/>
          </p:cNvSpPr>
          <p:nvPr>
            <p:ph type="title"/>
          </p:nvPr>
        </p:nvSpPr>
        <p:spPr>
          <a:xfrm>
            <a:off x="570032" y="1352412"/>
            <a:ext cx="10515600" cy="618346"/>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l-GR">
                <a:solidFill>
                  <a:srgbClr val="203864"/>
                </a:solidFill>
              </a:rPr>
              <a:t>Γενικές πληροφορίες – αναφορικά με τους μετανάστες</a:t>
            </a:r>
            <a:endParaRPr/>
          </a:p>
        </p:txBody>
      </p:sp>
      <p:sp>
        <p:nvSpPr>
          <p:cNvPr id="161" name="Google Shape;161;p6"/>
          <p:cNvSpPr/>
          <p:nvPr/>
        </p:nvSpPr>
        <p:spPr>
          <a:xfrm>
            <a:off x="36957" y="348995"/>
            <a:ext cx="489461" cy="615675"/>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63" name="Google Shape;163;p6"/>
          <p:cNvSpPr/>
          <p:nvPr/>
        </p:nvSpPr>
        <p:spPr>
          <a:xfrm>
            <a:off x="117332" y="438863"/>
            <a:ext cx="426720"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2200" b="1">
                <a:solidFill>
                  <a:schemeClr val="lt1"/>
                </a:solidFill>
                <a:latin typeface="Gill Sans"/>
                <a:ea typeface="Gill Sans"/>
                <a:cs typeface="Gill Sans"/>
                <a:sym typeface="Gill Sans"/>
              </a:rPr>
              <a:t>2 </a:t>
            </a:r>
            <a:endParaRPr sz="2200" b="1">
              <a:solidFill>
                <a:schemeClr val="lt1"/>
              </a:solidFill>
              <a:latin typeface="Gill Sans"/>
              <a:ea typeface="Gill Sans"/>
              <a:cs typeface="Gill Sans"/>
              <a:sym typeface="Gill Sans"/>
            </a:endParaRPr>
          </a:p>
        </p:txBody>
      </p:sp>
      <p:sp>
        <p:nvSpPr>
          <p:cNvPr id="164" name="Google Shape;164;p6"/>
          <p:cNvSpPr txBox="1">
            <a:spLocks noGrp="1"/>
          </p:cNvSpPr>
          <p:nvPr>
            <p:ph type="body" idx="1"/>
          </p:nvPr>
        </p:nvSpPr>
        <p:spPr>
          <a:xfrm>
            <a:off x="558000" y="2673626"/>
            <a:ext cx="8089043" cy="3332039"/>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2200"/>
              <a:buNone/>
            </a:pPr>
            <a:r>
              <a:rPr lang="el-GR"/>
              <a:t>Οι μετανάστες, όπως όλοι οι άλλοι, είναι μια ετερογενής ομάδα με διαφορετικά επίπεδα πρόσβασης και εμπειρίας με smartphones και εφαρμογές. Ακόμη και με εμπειρία, δεν σκέφτονται όλοι τη διαδικασία επιλογής και επιλογής εφαρμογών. Καθώς θέλουμε να προωθήσουμε τη χρήση εφαρμογών υγείας ως πρόσθετου και συμπληρωματικού εργαλείου σε διάφορους τομείς υγείας, είναι σημαντικό να επιτευχθεί κοινή γνώση και κατανόηση σχετικά με την αναζήτηση και την επιλογή εφαρμογών.</a:t>
            </a:r>
            <a:endParaRPr/>
          </a:p>
        </p:txBody>
      </p:sp>
      <p:sp>
        <p:nvSpPr>
          <p:cNvPr id="7" name="Google Shape;150;p5"/>
          <p:cNvSpPr txBox="1"/>
          <p:nvPr/>
        </p:nvSpPr>
        <p:spPr>
          <a:xfrm>
            <a:off x="526419" y="348996"/>
            <a:ext cx="6781581" cy="613530"/>
          </a:xfrm>
          <a:prstGeom prst="rect">
            <a:avLst/>
          </a:prstGeom>
          <a:solidFill>
            <a:srgbClr val="DDE0E5"/>
          </a:solidFill>
          <a:ln>
            <a:noFill/>
          </a:ln>
        </p:spPr>
        <p:txBody>
          <a:bodyPr spcFirstLastPara="1" wrap="square" lIns="91425" tIns="45700" rIns="91425" bIns="45700" anchor="ctr" anchorCtr="0">
            <a:normAutofit fontScale="92500"/>
          </a:bodyPr>
          <a:lstStyle/>
          <a:p>
            <a:pPr marL="0" marR="0" lvl="0" indent="0" algn="l" rtl="0">
              <a:lnSpc>
                <a:spcPct val="90000"/>
              </a:lnSpc>
              <a:spcBef>
                <a:spcPts val="0"/>
              </a:spcBef>
              <a:spcAft>
                <a:spcPts val="0"/>
              </a:spcAft>
              <a:buClr>
                <a:schemeClr val="dk1"/>
              </a:buClr>
              <a:buSzPct val="100000"/>
              <a:buFont typeface="Calibri"/>
              <a:buNone/>
            </a:pPr>
            <a:r>
              <a:rPr lang="el-GR" sz="2200" b="1" dirty="0">
                <a:solidFill>
                  <a:schemeClr val="dk1"/>
                </a:solidFill>
                <a:latin typeface="Calibri"/>
                <a:ea typeface="Calibri"/>
                <a:cs typeface="Calibri"/>
                <a:sym typeface="Calibri"/>
              </a:rPr>
              <a:t>Πώς να αναζητήσετε και να επιλέξετε εφαρμογές υγείας;</a:t>
            </a:r>
            <a:endParaRPr sz="2200" b="1" dirty="0">
              <a:solidFill>
                <a:schemeClr val="dk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7"/>
          <p:cNvSpPr txBox="1">
            <a:spLocks noGrp="1"/>
          </p:cNvSpPr>
          <p:nvPr>
            <p:ph type="title"/>
          </p:nvPr>
        </p:nvSpPr>
        <p:spPr>
          <a:xfrm>
            <a:off x="558000" y="1079999"/>
            <a:ext cx="10515600" cy="893179"/>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C01E24"/>
              </a:buClr>
              <a:buSzPts val="2000"/>
              <a:buFont typeface="Calibri"/>
              <a:buNone/>
            </a:pPr>
            <a:r>
              <a:rPr lang="el-GR" sz="2000">
                <a:solidFill>
                  <a:srgbClr val="C01E24"/>
                </a:solidFill>
              </a:rPr>
              <a:t>2.1.1</a:t>
            </a:r>
            <a:br>
              <a:rPr lang="el-GR" sz="2000">
                <a:solidFill>
                  <a:srgbClr val="C01E24"/>
                </a:solidFill>
              </a:rPr>
            </a:br>
            <a:r>
              <a:rPr lang="el-GR" sz="2800">
                <a:solidFill>
                  <a:srgbClr val="C01E24"/>
                </a:solidFill>
              </a:rPr>
              <a:t>Γιατί υπάρχουν κριτήρια αναζήτησης για τις εφαρμογές υγείας;</a:t>
            </a:r>
            <a:endParaRPr sz="2800">
              <a:solidFill>
                <a:srgbClr val="C01E24"/>
              </a:solidFill>
            </a:endParaRPr>
          </a:p>
        </p:txBody>
      </p:sp>
      <p:sp>
        <p:nvSpPr>
          <p:cNvPr id="171" name="Google Shape;171;p7"/>
          <p:cNvSpPr txBox="1">
            <a:spLocks noGrp="1"/>
          </p:cNvSpPr>
          <p:nvPr>
            <p:ph type="body" idx="1"/>
          </p:nvPr>
        </p:nvSpPr>
        <p:spPr>
          <a:xfrm>
            <a:off x="558000" y="2160000"/>
            <a:ext cx="5157787" cy="50302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SzPts val="2200"/>
              <a:buNone/>
            </a:pPr>
            <a:r>
              <a:rPr lang="el-GR" sz="2200">
                <a:solidFill>
                  <a:srgbClr val="203864"/>
                </a:solidFill>
              </a:rPr>
              <a:t>Εισαγωγή</a:t>
            </a:r>
            <a:endParaRPr sz="2200">
              <a:solidFill>
                <a:srgbClr val="203864"/>
              </a:solidFill>
            </a:endParaRPr>
          </a:p>
        </p:txBody>
      </p:sp>
      <p:sp>
        <p:nvSpPr>
          <p:cNvPr id="172" name="Google Shape;172;p7"/>
          <p:cNvSpPr txBox="1">
            <a:spLocks noGrp="1"/>
          </p:cNvSpPr>
          <p:nvPr>
            <p:ph type="body" idx="2"/>
          </p:nvPr>
        </p:nvSpPr>
        <p:spPr>
          <a:xfrm>
            <a:off x="558000" y="2687950"/>
            <a:ext cx="10515600" cy="3684588"/>
          </a:xfrm>
          <a:prstGeom prst="rect">
            <a:avLst/>
          </a:prstGeom>
          <a:noFill/>
          <a:ln>
            <a:noFill/>
          </a:ln>
        </p:spPr>
        <p:txBody>
          <a:bodyPr spcFirstLastPara="1" wrap="square" lIns="91425" tIns="45700" rIns="91425" bIns="45700" anchor="t" anchorCtr="0">
            <a:normAutofit/>
          </a:bodyPr>
          <a:lstStyle/>
          <a:p>
            <a:pPr marL="228600" lvl="0" indent="-228600" algn="l" rtl="0">
              <a:lnSpc>
                <a:spcPct val="150000"/>
              </a:lnSpc>
              <a:spcBef>
                <a:spcPts val="0"/>
              </a:spcBef>
              <a:spcAft>
                <a:spcPts val="0"/>
              </a:spcAft>
              <a:buClr>
                <a:srgbClr val="C01E24"/>
              </a:buClr>
              <a:buSzPts val="2200"/>
              <a:buChar char="▪"/>
            </a:pPr>
            <a:r>
              <a:rPr lang="el-GR"/>
              <a:t>Η χρήση των εφαρμογών υγείας γίνεται όλο και πιο διαδεδομένη μέρα με τη μέρα.</a:t>
            </a:r>
            <a:endParaRPr/>
          </a:p>
          <a:p>
            <a:pPr marL="228600" lvl="0" indent="-228600" algn="l" rtl="0">
              <a:lnSpc>
                <a:spcPct val="150000"/>
              </a:lnSpc>
              <a:spcBef>
                <a:spcPts val="1200"/>
              </a:spcBef>
              <a:spcAft>
                <a:spcPts val="0"/>
              </a:spcAft>
              <a:buClr>
                <a:srgbClr val="C01E24"/>
              </a:buClr>
              <a:buSzPts val="2200"/>
              <a:buChar char="▪"/>
            </a:pPr>
            <a:r>
              <a:rPr lang="el-GR"/>
              <a:t>Ωστόσο, σε αντίθεση με τη λήψη μιας θεραπείας από γιατρό, η αποτελεσματικότητα και η ειλικρίνεια μιας εφαρμογής υγείας σε πολλές περιπτώσεις δεν επαληθεύεται επιστημονικά ούτε επικυρώνεται με κανέναν τρόπο.</a:t>
            </a:r>
            <a:endParaRPr/>
          </a:p>
          <a:p>
            <a:pPr marL="228600" lvl="0" indent="-228600" algn="l" rtl="0">
              <a:lnSpc>
                <a:spcPct val="150000"/>
              </a:lnSpc>
              <a:spcBef>
                <a:spcPts val="1200"/>
              </a:spcBef>
              <a:spcAft>
                <a:spcPts val="0"/>
              </a:spcAft>
              <a:buClr>
                <a:srgbClr val="C01E24"/>
              </a:buClr>
              <a:buSzPts val="2200"/>
              <a:buChar char="▪"/>
            </a:pPr>
            <a:r>
              <a:rPr lang="el-GR"/>
              <a:t>Ως εκ τούτου, η ενδυνάμωση των χρηστών ώστε να είναι σε θέση να κάνουν διάκριση μεταξύ «καλών» και «κακών» εφαρμογών υγείας γίνεται ακόμη πιο σημαντική.</a:t>
            </a:r>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8"/>
          <p:cNvSpPr txBox="1">
            <a:spLocks noGrp="1"/>
          </p:cNvSpPr>
          <p:nvPr>
            <p:ph type="title"/>
          </p:nvPr>
        </p:nvSpPr>
        <p:spPr>
          <a:xfrm>
            <a:off x="558000" y="1080000"/>
            <a:ext cx="11396576" cy="59918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03864"/>
              </a:buClr>
              <a:buSzPts val="2800"/>
              <a:buFont typeface="Calibri"/>
              <a:buNone/>
            </a:pPr>
            <a:r>
              <a:rPr lang="el-GR"/>
              <a:t>Ανταλλαγή ιδεών</a:t>
            </a:r>
            <a:endParaRPr/>
          </a:p>
        </p:txBody>
      </p:sp>
      <p:sp>
        <p:nvSpPr>
          <p:cNvPr id="179" name="Google Shape;179;p8"/>
          <p:cNvSpPr/>
          <p:nvPr/>
        </p:nvSpPr>
        <p:spPr>
          <a:xfrm>
            <a:off x="7015663" y="-3933"/>
            <a:ext cx="5175078" cy="398569"/>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r" rtl="0">
              <a:lnSpc>
                <a:spcPct val="70000"/>
              </a:lnSpc>
              <a:spcBef>
                <a:spcPts val="0"/>
              </a:spcBef>
              <a:spcAft>
                <a:spcPts val="0"/>
              </a:spcAft>
              <a:buNone/>
            </a:pPr>
            <a:r>
              <a:rPr lang="el-GR" sz="1395" b="1">
                <a:solidFill>
                  <a:schemeClr val="lt1"/>
                </a:solidFill>
                <a:latin typeface="Calibri"/>
                <a:ea typeface="Calibri"/>
                <a:cs typeface="Calibri"/>
                <a:sym typeface="Calibri"/>
              </a:rPr>
              <a:t>2.1.1 Γιατί υπάρχουν κριτήρια αναζήτησης για τις εφαρμογές υγείας;</a:t>
            </a:r>
            <a:endParaRPr sz="1395" b="1">
              <a:solidFill>
                <a:schemeClr val="lt1"/>
              </a:solidFill>
              <a:latin typeface="Calibri"/>
              <a:ea typeface="Calibri"/>
              <a:cs typeface="Calibri"/>
              <a:sym typeface="Calibri"/>
            </a:endParaRPr>
          </a:p>
        </p:txBody>
      </p:sp>
      <p:sp>
        <p:nvSpPr>
          <p:cNvPr id="180" name="Google Shape;180;p8"/>
          <p:cNvSpPr txBox="1"/>
          <p:nvPr/>
        </p:nvSpPr>
        <p:spPr>
          <a:xfrm>
            <a:off x="610139" y="1679188"/>
            <a:ext cx="5409663" cy="4893408"/>
          </a:xfrm>
          <a:prstGeom prst="rect">
            <a:avLst/>
          </a:prstGeom>
          <a:noFill/>
          <a:ln>
            <a:noFill/>
          </a:ln>
        </p:spPr>
        <p:txBody>
          <a:bodyPr spcFirstLastPara="1" wrap="square" lIns="91425" tIns="45700" rIns="91425" bIns="45700" anchor="t" anchorCtr="0">
            <a:normAutofit/>
          </a:bodyPr>
          <a:lstStyle/>
          <a:p>
            <a:pPr marL="228600" marR="0" lvl="0" indent="-228600" algn="l" rtl="0">
              <a:lnSpc>
                <a:spcPct val="120000"/>
              </a:lnSpc>
              <a:spcBef>
                <a:spcPts val="0"/>
              </a:spcBef>
              <a:spcAft>
                <a:spcPts val="0"/>
              </a:spcAft>
              <a:buClr>
                <a:srgbClr val="C01E24"/>
              </a:buClr>
              <a:buSzPts val="2600"/>
              <a:buFont typeface="Noto Sans Symbols"/>
              <a:buChar char="▪"/>
            </a:pPr>
            <a:r>
              <a:rPr lang="el-GR" sz="2600">
                <a:solidFill>
                  <a:schemeClr val="dk1"/>
                </a:solidFill>
                <a:latin typeface="Calibri"/>
                <a:ea typeface="Calibri"/>
                <a:cs typeface="Calibri"/>
                <a:sym typeface="Calibri"/>
              </a:rPr>
              <a:t>Ποιους κινδύνους μπορείτε να σκεφτείτε όταν χρησιμοποιείτε εφαρμογές υγείας;</a:t>
            </a:r>
            <a:endParaRPr sz="2600">
              <a:solidFill>
                <a:schemeClr val="dk1"/>
              </a:solidFill>
              <a:latin typeface="Calibri"/>
              <a:ea typeface="Calibri"/>
              <a:cs typeface="Calibri"/>
              <a:sym typeface="Calibri"/>
            </a:endParaRPr>
          </a:p>
        </p:txBody>
      </p:sp>
      <p:pic>
        <p:nvPicPr>
          <p:cNvPr id="181" name="Google Shape;181;p8"/>
          <p:cNvPicPr preferRelativeResize="0"/>
          <p:nvPr/>
        </p:nvPicPr>
        <p:blipFill rotWithShape="1">
          <a:blip r:embed="rId3">
            <a:alphaModFix/>
          </a:blip>
          <a:srcRect/>
          <a:stretch/>
        </p:blipFill>
        <p:spPr>
          <a:xfrm>
            <a:off x="7015663" y="1679188"/>
            <a:ext cx="3765922" cy="3757516"/>
          </a:xfrm>
          <a:prstGeom prst="rect">
            <a:avLst/>
          </a:prstGeom>
          <a:noFill/>
          <a:ln>
            <a:noFill/>
          </a:ln>
        </p:spPr>
      </p:pic>
      <p:sp>
        <p:nvSpPr>
          <p:cNvPr id="182" name="Google Shape;182;p8"/>
          <p:cNvSpPr/>
          <p:nvPr/>
        </p:nvSpPr>
        <p:spPr>
          <a:xfrm>
            <a:off x="9752970" y="6394648"/>
            <a:ext cx="241171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u="sng">
                <a:solidFill>
                  <a:schemeClr val="dk1"/>
                </a:solidFill>
                <a:latin typeface="Calibri"/>
                <a:ea typeface="Calibri"/>
                <a:cs typeface="Calibri"/>
                <a:sym typeface="Calibri"/>
                <a:hlinkClick r:id="rId4">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Πηγή</a:t>
            </a:r>
            <a:r>
              <a:rPr lang="el-GR" sz="1200">
                <a:solidFill>
                  <a:schemeClr val="dk1"/>
                </a:solidFill>
                <a:latin typeface="Calibri"/>
                <a:ea typeface="Calibri"/>
                <a:cs typeface="Calibri"/>
                <a:sym typeface="Calibri"/>
              </a:rPr>
              <a:t>| </a:t>
            </a:r>
            <a:r>
              <a:rPr lang="el-GR" sz="1200" u="sng">
                <a:solidFill>
                  <a:schemeClr val="dk1"/>
                </a:solidFill>
                <a:latin typeface="Calibri"/>
                <a:ea typeface="Calibri"/>
                <a:cs typeface="Calibri"/>
                <a:sym typeface="Calibri"/>
                <a:hlinkClick r:id="rId5">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Άδεια Pixabay</a:t>
            </a:r>
            <a:endParaRPr sz="1200">
              <a:solidFill>
                <a:schemeClr val="dk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9"/>
          <p:cNvSpPr txBox="1">
            <a:spLocks noGrp="1"/>
          </p:cNvSpPr>
          <p:nvPr>
            <p:ph type="title"/>
          </p:nvPr>
        </p:nvSpPr>
        <p:spPr>
          <a:xfrm>
            <a:off x="558000" y="1080000"/>
            <a:ext cx="11396576" cy="59918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03864"/>
              </a:buClr>
              <a:buSzPts val="2800"/>
              <a:buFont typeface="Calibri"/>
              <a:buNone/>
            </a:pPr>
            <a:r>
              <a:rPr lang="el-GR"/>
              <a:t>(Παρά)πληροφόρηση</a:t>
            </a:r>
            <a:endParaRPr/>
          </a:p>
        </p:txBody>
      </p:sp>
      <p:sp>
        <p:nvSpPr>
          <p:cNvPr id="189" name="Google Shape;189;p9"/>
          <p:cNvSpPr txBox="1"/>
          <p:nvPr/>
        </p:nvSpPr>
        <p:spPr>
          <a:xfrm>
            <a:off x="610139" y="1679188"/>
            <a:ext cx="5409663" cy="4893408"/>
          </a:xfrm>
          <a:prstGeom prst="rect">
            <a:avLst/>
          </a:prstGeom>
          <a:noFill/>
          <a:ln>
            <a:noFill/>
          </a:ln>
        </p:spPr>
        <p:txBody>
          <a:bodyPr spcFirstLastPara="1" wrap="square" lIns="91425" tIns="45700" rIns="91425" bIns="45700" anchor="t" anchorCtr="0">
            <a:normAutofit fontScale="92500" lnSpcReduction="10000"/>
          </a:bodyPr>
          <a:lstStyle/>
          <a:p>
            <a:pPr marL="228600" marR="0" lvl="0" indent="-228600" algn="l" rtl="0">
              <a:lnSpc>
                <a:spcPct val="120000"/>
              </a:lnSpc>
              <a:spcBef>
                <a:spcPts val="0"/>
              </a:spcBef>
              <a:spcAft>
                <a:spcPts val="0"/>
              </a:spcAft>
              <a:buClr>
                <a:srgbClr val="C01E24"/>
              </a:buClr>
              <a:buSzPct val="100000"/>
              <a:buFont typeface="Noto Sans Symbols"/>
              <a:buChar char="▪"/>
            </a:pPr>
            <a:r>
              <a:rPr lang="el-GR" sz="2600">
                <a:solidFill>
                  <a:schemeClr val="dk1"/>
                </a:solidFill>
                <a:latin typeface="Calibri"/>
                <a:ea typeface="Calibri"/>
                <a:cs typeface="Calibri"/>
                <a:sym typeface="Calibri"/>
              </a:rPr>
              <a:t>Οι εφαρμογές ενδέχεται να περιέχουν ψευδείς ισχυρισμούς υγείας</a:t>
            </a:r>
            <a:endParaRPr/>
          </a:p>
          <a:p>
            <a:pPr marL="228600" marR="0" lvl="0" indent="-228600" algn="l" rtl="0">
              <a:lnSpc>
                <a:spcPct val="120000"/>
              </a:lnSpc>
              <a:spcBef>
                <a:spcPts val="1200"/>
              </a:spcBef>
              <a:spcAft>
                <a:spcPts val="0"/>
              </a:spcAft>
              <a:buClr>
                <a:srgbClr val="C01E24"/>
              </a:buClr>
              <a:buSzPct val="100000"/>
              <a:buFont typeface="Noto Sans Symbols"/>
              <a:buChar char="▪"/>
            </a:pPr>
            <a:r>
              <a:rPr lang="el-GR" sz="2600">
                <a:solidFill>
                  <a:schemeClr val="dk1"/>
                </a:solidFill>
                <a:latin typeface="Calibri"/>
                <a:ea typeface="Calibri"/>
                <a:cs typeface="Calibri"/>
                <a:sym typeface="Calibri"/>
              </a:rPr>
              <a:t>Οι εφαρμογές ενδέχεται να υποκρύπτουν κακές ή ακόμα και εσφαλμένες πληροφορίες</a:t>
            </a:r>
            <a:endParaRPr/>
          </a:p>
          <a:p>
            <a:pPr marL="228600" marR="0" lvl="0" indent="-228600" algn="l" rtl="0">
              <a:lnSpc>
                <a:spcPct val="120000"/>
              </a:lnSpc>
              <a:spcBef>
                <a:spcPts val="1200"/>
              </a:spcBef>
              <a:spcAft>
                <a:spcPts val="0"/>
              </a:spcAft>
              <a:buClr>
                <a:srgbClr val="C01E24"/>
              </a:buClr>
              <a:buSzPct val="100000"/>
              <a:buFont typeface="Noto Sans Symbols"/>
              <a:buChar char="▪"/>
            </a:pPr>
            <a:r>
              <a:rPr lang="el-GR" sz="2600">
                <a:solidFill>
                  <a:schemeClr val="dk1"/>
                </a:solidFill>
                <a:latin typeface="Calibri"/>
                <a:ea typeface="Calibri"/>
                <a:cs typeface="Calibri"/>
                <a:sym typeface="Calibri"/>
              </a:rPr>
              <a:t>Η (παρα)πληροφόρηση από μία εφαρμογή θα μπορούσε να οδηγήσει σε εσφαλμένη αξιολόγηση μιας νόσου, καθώς και σε λανθασμένες θεραπείες, κακή λήψη αποφάσεων γενικά και σε δυσμενείς επιπτώσεις στην υγεία.</a:t>
            </a:r>
            <a:endParaRPr sz="2600">
              <a:solidFill>
                <a:schemeClr val="dk1"/>
              </a:solidFill>
              <a:latin typeface="Calibri"/>
              <a:ea typeface="Calibri"/>
              <a:cs typeface="Calibri"/>
              <a:sym typeface="Calibri"/>
            </a:endParaRPr>
          </a:p>
        </p:txBody>
      </p:sp>
      <p:pic>
        <p:nvPicPr>
          <p:cNvPr id="190" name="Google Shape;190;p9"/>
          <p:cNvPicPr preferRelativeResize="0"/>
          <p:nvPr/>
        </p:nvPicPr>
        <p:blipFill rotWithShape="1">
          <a:blip r:embed="rId3">
            <a:alphaModFix/>
          </a:blip>
          <a:srcRect/>
          <a:stretch/>
        </p:blipFill>
        <p:spPr>
          <a:xfrm>
            <a:off x="6322651" y="1679188"/>
            <a:ext cx="5631925" cy="2869498"/>
          </a:xfrm>
          <a:prstGeom prst="rect">
            <a:avLst/>
          </a:prstGeom>
          <a:noFill/>
          <a:ln>
            <a:noFill/>
          </a:ln>
        </p:spPr>
      </p:pic>
      <p:sp>
        <p:nvSpPr>
          <p:cNvPr id="191" name="Google Shape;191;p9"/>
          <p:cNvSpPr/>
          <p:nvPr/>
        </p:nvSpPr>
        <p:spPr>
          <a:xfrm>
            <a:off x="9752970" y="6394648"/>
            <a:ext cx="241171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u="sng">
                <a:solidFill>
                  <a:schemeClr val="dk1"/>
                </a:solidFill>
                <a:latin typeface="Calibri"/>
                <a:ea typeface="Calibri"/>
                <a:cs typeface="Calibri"/>
                <a:sym typeface="Calibri"/>
                <a:hlinkClick r:id="rId4">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Πηγή</a:t>
            </a:r>
            <a:r>
              <a:rPr lang="el-GR" sz="1200">
                <a:solidFill>
                  <a:schemeClr val="dk1"/>
                </a:solidFill>
                <a:latin typeface="Calibri"/>
                <a:ea typeface="Calibri"/>
                <a:cs typeface="Calibri"/>
                <a:sym typeface="Calibri"/>
              </a:rPr>
              <a:t>| </a:t>
            </a:r>
            <a:r>
              <a:rPr lang="el-GR" sz="1200" u="sng">
                <a:solidFill>
                  <a:schemeClr val="dk1"/>
                </a:solidFill>
                <a:latin typeface="Calibri"/>
                <a:ea typeface="Calibri"/>
                <a:cs typeface="Calibri"/>
                <a:sym typeface="Calibri"/>
                <a:hlinkClick r:id="rId5">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Άδεια Pixabay</a:t>
            </a:r>
            <a:endParaRPr sz="1200">
              <a:solidFill>
                <a:schemeClr val="dk1"/>
              </a:solidFill>
              <a:latin typeface="Calibri"/>
              <a:ea typeface="Calibri"/>
              <a:cs typeface="Calibri"/>
              <a:sym typeface="Calibri"/>
            </a:endParaRPr>
          </a:p>
        </p:txBody>
      </p:sp>
      <p:sp>
        <p:nvSpPr>
          <p:cNvPr id="192" name="Google Shape;192;p9"/>
          <p:cNvSpPr/>
          <p:nvPr/>
        </p:nvSpPr>
        <p:spPr>
          <a:xfrm>
            <a:off x="6949440" y="-3933"/>
            <a:ext cx="5241301" cy="398569"/>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r" rtl="0">
              <a:lnSpc>
                <a:spcPct val="70000"/>
              </a:lnSpc>
              <a:spcBef>
                <a:spcPts val="0"/>
              </a:spcBef>
              <a:spcAft>
                <a:spcPts val="0"/>
              </a:spcAft>
              <a:buNone/>
            </a:pPr>
            <a:r>
              <a:rPr lang="el-GR" sz="1395">
                <a:solidFill>
                  <a:schemeClr val="lt1"/>
                </a:solidFill>
                <a:latin typeface="Calibri"/>
                <a:ea typeface="Calibri"/>
                <a:cs typeface="Calibri"/>
                <a:sym typeface="Calibri"/>
              </a:rPr>
              <a:t>2.1.1 Γιατί υπάρχουν κριτήρια αναζήτησης για τις εφαρμογές υγείας;</a:t>
            </a:r>
            <a:endParaRPr sz="1395">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10"/>
          <p:cNvSpPr txBox="1">
            <a:spLocks noGrp="1"/>
          </p:cNvSpPr>
          <p:nvPr>
            <p:ph type="title"/>
          </p:nvPr>
        </p:nvSpPr>
        <p:spPr>
          <a:xfrm>
            <a:off x="558000" y="1080000"/>
            <a:ext cx="11396576" cy="59918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03864"/>
              </a:buClr>
              <a:buSzPts val="2800"/>
              <a:buFont typeface="Calibri"/>
              <a:buNone/>
            </a:pPr>
            <a:r>
              <a:rPr lang="el-GR"/>
              <a:t>Κακή σχεδίαση εφαρμογής</a:t>
            </a:r>
            <a:endParaRPr/>
          </a:p>
        </p:txBody>
      </p:sp>
      <p:sp>
        <p:nvSpPr>
          <p:cNvPr id="199" name="Google Shape;199;p10"/>
          <p:cNvSpPr txBox="1"/>
          <p:nvPr/>
        </p:nvSpPr>
        <p:spPr>
          <a:xfrm>
            <a:off x="610139" y="1679188"/>
            <a:ext cx="5409663" cy="4893408"/>
          </a:xfrm>
          <a:prstGeom prst="rect">
            <a:avLst/>
          </a:prstGeom>
          <a:noFill/>
          <a:ln>
            <a:noFill/>
          </a:ln>
        </p:spPr>
        <p:txBody>
          <a:bodyPr spcFirstLastPara="1" wrap="square" lIns="91425" tIns="45700" rIns="91425" bIns="45700" anchor="t" anchorCtr="0">
            <a:normAutofit/>
          </a:bodyPr>
          <a:lstStyle/>
          <a:p>
            <a:pPr marL="0" marR="0" lvl="0" indent="0" algn="l" rtl="0">
              <a:lnSpc>
                <a:spcPct val="120000"/>
              </a:lnSpc>
              <a:spcBef>
                <a:spcPts val="0"/>
              </a:spcBef>
              <a:spcAft>
                <a:spcPts val="0"/>
              </a:spcAft>
              <a:buClr>
                <a:srgbClr val="C01E24"/>
              </a:buClr>
              <a:buSzPts val="2600"/>
              <a:buFont typeface="Noto Sans Symbols"/>
              <a:buNone/>
            </a:pPr>
            <a:r>
              <a:rPr lang="el-GR" sz="2600">
                <a:solidFill>
                  <a:schemeClr val="dk1"/>
                </a:solidFill>
                <a:latin typeface="Calibri"/>
                <a:ea typeface="Calibri"/>
                <a:cs typeface="Calibri"/>
                <a:sym typeface="Calibri"/>
              </a:rPr>
              <a:t>Ο κακός σχεδιασμός εφαρμογών, όπως ένα άβολο περιβάλλον εργασίας χρήστη, μπορεί να οδηγήσει σε σπάνια χρήση και χαμηλότερη συμμόρφωση στη θεραπεία όταν χρησιμοποιείται επιπλέον μιας θεραπείας</a:t>
            </a:r>
            <a:endParaRPr sz="2600">
              <a:solidFill>
                <a:schemeClr val="dk1"/>
              </a:solidFill>
              <a:latin typeface="Calibri"/>
              <a:ea typeface="Calibri"/>
              <a:cs typeface="Calibri"/>
              <a:sym typeface="Calibri"/>
            </a:endParaRPr>
          </a:p>
        </p:txBody>
      </p:sp>
      <p:pic>
        <p:nvPicPr>
          <p:cNvPr id="200" name="Google Shape;200;p10"/>
          <p:cNvPicPr preferRelativeResize="0"/>
          <p:nvPr/>
        </p:nvPicPr>
        <p:blipFill rotWithShape="1">
          <a:blip r:embed="rId3">
            <a:alphaModFix/>
          </a:blip>
          <a:srcRect/>
          <a:stretch/>
        </p:blipFill>
        <p:spPr>
          <a:xfrm>
            <a:off x="8240158" y="1778952"/>
            <a:ext cx="3025624" cy="2869498"/>
          </a:xfrm>
          <a:prstGeom prst="rect">
            <a:avLst/>
          </a:prstGeom>
          <a:noFill/>
          <a:ln>
            <a:noFill/>
          </a:ln>
        </p:spPr>
      </p:pic>
      <p:sp>
        <p:nvSpPr>
          <p:cNvPr id="201" name="Google Shape;201;p10"/>
          <p:cNvSpPr/>
          <p:nvPr/>
        </p:nvSpPr>
        <p:spPr>
          <a:xfrm>
            <a:off x="9752970" y="6394648"/>
            <a:ext cx="241171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u="sng">
                <a:solidFill>
                  <a:schemeClr val="dk1"/>
                </a:solidFill>
                <a:latin typeface="Calibri"/>
                <a:ea typeface="Calibri"/>
                <a:cs typeface="Calibri"/>
                <a:sym typeface="Calibri"/>
                <a:hlinkClick r:id="rId4">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Πηγή</a:t>
            </a:r>
            <a:r>
              <a:rPr lang="el-GR" sz="1200">
                <a:solidFill>
                  <a:schemeClr val="dk1"/>
                </a:solidFill>
                <a:latin typeface="Calibri"/>
                <a:ea typeface="Calibri"/>
                <a:cs typeface="Calibri"/>
                <a:sym typeface="Calibri"/>
              </a:rPr>
              <a:t>| </a:t>
            </a:r>
            <a:r>
              <a:rPr lang="el-GR" sz="1200" u="sng">
                <a:solidFill>
                  <a:schemeClr val="dk1"/>
                </a:solidFill>
                <a:latin typeface="Calibri"/>
                <a:ea typeface="Calibri"/>
                <a:cs typeface="Calibri"/>
                <a:sym typeface="Calibri"/>
                <a:hlinkClick r:id="rId5">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Άδεια Pixabay</a:t>
            </a:r>
            <a:endParaRPr sz="1200">
              <a:solidFill>
                <a:schemeClr val="dk1"/>
              </a:solidFill>
              <a:latin typeface="Calibri"/>
              <a:ea typeface="Calibri"/>
              <a:cs typeface="Calibri"/>
              <a:sym typeface="Calibri"/>
            </a:endParaRPr>
          </a:p>
        </p:txBody>
      </p:sp>
      <p:sp>
        <p:nvSpPr>
          <p:cNvPr id="7" name="Google Shape;192;p9"/>
          <p:cNvSpPr/>
          <p:nvPr/>
        </p:nvSpPr>
        <p:spPr>
          <a:xfrm>
            <a:off x="6949440" y="-3933"/>
            <a:ext cx="5241301" cy="398569"/>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r" rtl="0">
              <a:lnSpc>
                <a:spcPct val="70000"/>
              </a:lnSpc>
              <a:spcBef>
                <a:spcPts val="0"/>
              </a:spcBef>
              <a:spcAft>
                <a:spcPts val="0"/>
              </a:spcAft>
              <a:buNone/>
            </a:pPr>
            <a:r>
              <a:rPr lang="el-GR" sz="1395">
                <a:solidFill>
                  <a:schemeClr val="lt1"/>
                </a:solidFill>
                <a:latin typeface="Calibri"/>
                <a:ea typeface="Calibri"/>
                <a:cs typeface="Calibri"/>
                <a:sym typeface="Calibri"/>
              </a:rPr>
              <a:t>2.1.1 Γιατί υπάρχουν κριτήρια αναζήτησης για τις εφαρμογές υγείας;</a:t>
            </a:r>
            <a:endParaRPr sz="1395">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11"/>
          <p:cNvSpPr txBox="1">
            <a:spLocks noGrp="1"/>
          </p:cNvSpPr>
          <p:nvPr>
            <p:ph type="body" idx="1"/>
          </p:nvPr>
        </p:nvSpPr>
        <p:spPr>
          <a:xfrm>
            <a:off x="558001" y="1991385"/>
            <a:ext cx="10007296" cy="4058541"/>
          </a:xfrm>
          <a:prstGeom prst="rect">
            <a:avLst/>
          </a:prstGeom>
          <a:noFill/>
          <a:ln>
            <a:noFill/>
          </a:ln>
        </p:spPr>
        <p:txBody>
          <a:bodyPr spcFirstLastPara="1" wrap="square" lIns="91425" tIns="45700" rIns="91425" bIns="45700" anchor="t" anchorCtr="0">
            <a:normAutofit/>
          </a:bodyPr>
          <a:lstStyle/>
          <a:p>
            <a:pPr marL="228600" lvl="0" indent="-228600" algn="l" rtl="0">
              <a:lnSpc>
                <a:spcPct val="100000"/>
              </a:lnSpc>
              <a:spcBef>
                <a:spcPts val="0"/>
              </a:spcBef>
              <a:spcAft>
                <a:spcPts val="0"/>
              </a:spcAft>
              <a:buSzPts val="2200"/>
              <a:buChar char="▪"/>
            </a:pPr>
            <a:r>
              <a:rPr lang="el-GR"/>
              <a:t>Οι εφαρμογές υγείας ενδέχεται να απαιτούν προσωπικά δεδομένα προκειμένου να χρησιμοποιηθούν και να λειτουργήσουν σωστά. </a:t>
            </a:r>
            <a:endParaRPr/>
          </a:p>
          <a:p>
            <a:pPr marL="228600" lvl="0" indent="-228600" algn="l" rtl="0">
              <a:lnSpc>
                <a:spcPct val="100000"/>
              </a:lnSpc>
              <a:spcBef>
                <a:spcPts val="1800"/>
              </a:spcBef>
              <a:spcAft>
                <a:spcPts val="0"/>
              </a:spcAft>
              <a:buSzPts val="2200"/>
              <a:buChar char="▪"/>
            </a:pPr>
            <a:r>
              <a:rPr lang="el-GR"/>
              <a:t>Αυτό μπορεί σε πολλές περιπτώσεις να είναι προβληματικό, καθώς οι εφαρμογές υγείας είναι συχνά δωρεάν και, ως εκ τούτου, βασίζονται σε άλλες μεθόδους χρηματοδότησης, όπως η κοινή χρήση προσωπικών δεδομένων χρηστών για διαφημιστικούς σκοπούς με πλατφόρμες κοινωνικών μέσων όπως το Facebook ή το Instagram. </a:t>
            </a:r>
            <a:endParaRPr/>
          </a:p>
          <a:p>
            <a:pPr marL="228600" lvl="0" indent="-228600" algn="l" rtl="0">
              <a:lnSpc>
                <a:spcPct val="100000"/>
              </a:lnSpc>
              <a:spcBef>
                <a:spcPts val="1800"/>
              </a:spcBef>
              <a:spcAft>
                <a:spcPts val="0"/>
              </a:spcAft>
              <a:buSzPts val="2200"/>
              <a:buChar char="▪"/>
            </a:pPr>
            <a:r>
              <a:rPr lang="el-GR"/>
              <a:t>Επίσης, τα χαμηλά πρότυπα προστασίας δεδομένων ενδέχεται να αυξήσουν τον κίνδυνο διαρροής δεδομένων πληροφοριών για την υγεία και να προκαλέσουν ανεπανόρθωτη ζημία στους χρήστες τους.</a:t>
            </a:r>
            <a:endParaRPr/>
          </a:p>
        </p:txBody>
      </p:sp>
      <p:sp>
        <p:nvSpPr>
          <p:cNvPr id="209" name="Google Shape;209;p11"/>
          <p:cNvSpPr txBox="1">
            <a:spLocks noGrp="1"/>
          </p:cNvSpPr>
          <p:nvPr>
            <p:ph type="title"/>
          </p:nvPr>
        </p:nvSpPr>
        <p:spPr>
          <a:xfrm>
            <a:off x="558000" y="1080000"/>
            <a:ext cx="11059692" cy="605096"/>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03864"/>
              </a:buClr>
              <a:buSzPts val="2800"/>
              <a:buFont typeface="Calibri"/>
              <a:buNone/>
            </a:pPr>
            <a:r>
              <a:rPr lang="el-GR"/>
              <a:t>Προστασία ευαίσθητων προσωπικών δεδομένων</a:t>
            </a:r>
            <a:endParaRPr/>
          </a:p>
        </p:txBody>
      </p:sp>
      <p:sp>
        <p:nvSpPr>
          <p:cNvPr id="5" name="Google Shape;192;p9"/>
          <p:cNvSpPr/>
          <p:nvPr/>
        </p:nvSpPr>
        <p:spPr>
          <a:xfrm>
            <a:off x="6949440" y="-3933"/>
            <a:ext cx="5241301" cy="398569"/>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r" rtl="0">
              <a:lnSpc>
                <a:spcPct val="70000"/>
              </a:lnSpc>
              <a:spcBef>
                <a:spcPts val="0"/>
              </a:spcBef>
              <a:spcAft>
                <a:spcPts val="0"/>
              </a:spcAft>
              <a:buNone/>
            </a:pPr>
            <a:r>
              <a:rPr lang="el-GR" sz="1395">
                <a:solidFill>
                  <a:schemeClr val="lt1"/>
                </a:solidFill>
                <a:latin typeface="Calibri"/>
                <a:ea typeface="Calibri"/>
                <a:cs typeface="Calibri"/>
                <a:sym typeface="Calibri"/>
              </a:rPr>
              <a:t>2.1.1 Γιατί υπάρχουν κριτήρια αναζήτησης για τις εφαρμογές υγείας;</a:t>
            </a:r>
            <a:endParaRPr sz="1395">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pic>
        <p:nvPicPr>
          <p:cNvPr id="216" name="Google Shape;216;p12" descr="Talk, Reden, Sprechblase, Konversation"/>
          <p:cNvPicPr preferRelativeResize="0"/>
          <p:nvPr/>
        </p:nvPicPr>
        <p:blipFill rotWithShape="1">
          <a:blip r:embed="rId3">
            <a:alphaModFix/>
          </a:blip>
          <a:srcRect/>
          <a:stretch/>
        </p:blipFill>
        <p:spPr>
          <a:xfrm>
            <a:off x="7392941" y="1851965"/>
            <a:ext cx="3680659" cy="3926036"/>
          </a:xfrm>
          <a:prstGeom prst="rect">
            <a:avLst/>
          </a:prstGeom>
          <a:noFill/>
          <a:ln>
            <a:noFill/>
          </a:ln>
        </p:spPr>
      </p:pic>
      <p:sp>
        <p:nvSpPr>
          <p:cNvPr id="217" name="Google Shape;217;p12"/>
          <p:cNvSpPr txBox="1">
            <a:spLocks noGrp="1"/>
          </p:cNvSpPr>
          <p:nvPr>
            <p:ph type="title"/>
          </p:nvPr>
        </p:nvSpPr>
        <p:spPr>
          <a:xfrm>
            <a:off x="558000" y="1079999"/>
            <a:ext cx="10515600" cy="893179"/>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C01E24"/>
              </a:buClr>
              <a:buSzPct val="100000"/>
              <a:buFont typeface="Calibri"/>
              <a:buNone/>
            </a:pPr>
            <a:r>
              <a:rPr lang="el-GR" sz="2000">
                <a:solidFill>
                  <a:srgbClr val="C01E24"/>
                </a:solidFill>
              </a:rPr>
              <a:t>2.1.2</a:t>
            </a:r>
            <a:r>
              <a:rPr lang="el-GR"/>
              <a:t/>
            </a:r>
            <a:br>
              <a:rPr lang="el-GR"/>
            </a:br>
            <a:r>
              <a:rPr lang="el-GR">
                <a:solidFill>
                  <a:srgbClr val="C01E24"/>
                </a:solidFill>
              </a:rPr>
              <a:t>Τυπικοί τομείς εφαρμογών υγείας και γνωστές εφαρμογές</a:t>
            </a:r>
            <a:endParaRPr>
              <a:solidFill>
                <a:srgbClr val="C01E24"/>
              </a:solidFill>
            </a:endParaRPr>
          </a:p>
        </p:txBody>
      </p:sp>
      <p:sp>
        <p:nvSpPr>
          <p:cNvPr id="218" name="Google Shape;218;p12"/>
          <p:cNvSpPr txBox="1">
            <a:spLocks noGrp="1"/>
          </p:cNvSpPr>
          <p:nvPr>
            <p:ph type="body" idx="1"/>
          </p:nvPr>
        </p:nvSpPr>
        <p:spPr>
          <a:xfrm>
            <a:off x="558000" y="2160000"/>
            <a:ext cx="5157787" cy="50302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SzPts val="2200"/>
              <a:buNone/>
            </a:pPr>
            <a:r>
              <a:rPr lang="el-GR" sz="2200">
                <a:solidFill>
                  <a:srgbClr val="203864"/>
                </a:solidFill>
              </a:rPr>
              <a:t>Ας μοιραστούμε την εμπειρία μας</a:t>
            </a:r>
            <a:endParaRPr sz="2200">
              <a:solidFill>
                <a:srgbClr val="203864"/>
              </a:solidFill>
            </a:endParaRPr>
          </a:p>
        </p:txBody>
      </p:sp>
      <p:sp>
        <p:nvSpPr>
          <p:cNvPr id="219" name="Google Shape;219;p12"/>
          <p:cNvSpPr txBox="1">
            <a:spLocks noGrp="1"/>
          </p:cNvSpPr>
          <p:nvPr>
            <p:ph type="body" idx="2"/>
          </p:nvPr>
        </p:nvSpPr>
        <p:spPr>
          <a:xfrm>
            <a:off x="617621" y="2849843"/>
            <a:ext cx="5637259" cy="4008158"/>
          </a:xfrm>
          <a:prstGeom prst="rect">
            <a:avLst/>
          </a:prstGeom>
          <a:noFill/>
          <a:ln>
            <a:noFill/>
          </a:ln>
        </p:spPr>
        <p:txBody>
          <a:bodyPr spcFirstLastPara="1" wrap="square" lIns="91425" tIns="45700" rIns="91425" bIns="45700" anchor="t" anchorCtr="0">
            <a:normAutofit/>
          </a:bodyPr>
          <a:lstStyle/>
          <a:p>
            <a:pPr marL="228600" lvl="0" indent="-228600" algn="l" rtl="0">
              <a:lnSpc>
                <a:spcPct val="150000"/>
              </a:lnSpc>
              <a:spcBef>
                <a:spcPts val="0"/>
              </a:spcBef>
              <a:spcAft>
                <a:spcPts val="0"/>
              </a:spcAft>
              <a:buSzPts val="2400"/>
              <a:buChar char="▪"/>
            </a:pPr>
            <a:r>
              <a:rPr lang="el-GR" sz="2400"/>
              <a:t>Όταν σκέφτεστε τη δική σας εμπειρία με τις εφαρμογές υγείας, υπάρχουν κάποιες που χρησιμοποιείτε αυτήν τη στιγμή ή έχετε χρησιμοποιήσει στο παρελθόν;</a:t>
            </a:r>
            <a:endParaRPr/>
          </a:p>
          <a:p>
            <a:pPr marL="228600" lvl="0" indent="-228600" algn="l" rtl="0">
              <a:lnSpc>
                <a:spcPct val="150000"/>
              </a:lnSpc>
              <a:spcBef>
                <a:spcPts val="1200"/>
              </a:spcBef>
              <a:spcAft>
                <a:spcPts val="0"/>
              </a:spcAft>
              <a:buSzPts val="2400"/>
              <a:buChar char="▪"/>
            </a:pPr>
            <a:r>
              <a:rPr lang="el-GR" sz="2400"/>
              <a:t>Ποιες εφαρμογές υγείας μπορείτε να σκεφτείτε;</a:t>
            </a:r>
            <a:endParaRPr sz="2400"/>
          </a:p>
        </p:txBody>
      </p:sp>
      <p:sp>
        <p:nvSpPr>
          <p:cNvPr id="220" name="Google Shape;220;p12"/>
          <p:cNvSpPr/>
          <p:nvPr/>
        </p:nvSpPr>
        <p:spPr>
          <a:xfrm>
            <a:off x="9780282" y="6042956"/>
            <a:ext cx="241171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u="sng">
                <a:solidFill>
                  <a:schemeClr val="dk1"/>
                </a:solidFill>
                <a:latin typeface="Calibri"/>
                <a:ea typeface="Calibri"/>
                <a:cs typeface="Calibri"/>
                <a:sym typeface="Calibri"/>
                <a:hlinkClick r:id="rId4">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Πηγή</a:t>
            </a:r>
            <a:r>
              <a:rPr lang="el-GR" sz="1200">
                <a:solidFill>
                  <a:schemeClr val="dk1"/>
                </a:solidFill>
                <a:latin typeface="Calibri"/>
                <a:ea typeface="Calibri"/>
                <a:cs typeface="Calibri"/>
                <a:sym typeface="Calibri"/>
              </a:rPr>
              <a:t> | </a:t>
            </a:r>
            <a:r>
              <a:rPr lang="el-GR" sz="1200" u="sng">
                <a:solidFill>
                  <a:schemeClr val="dk1"/>
                </a:solidFill>
                <a:latin typeface="Calibri"/>
                <a:ea typeface="Calibri"/>
                <a:cs typeface="Calibri"/>
                <a:sym typeface="Calibri"/>
                <a:hlinkClick r:id="rId5">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Άδεια Pixabay</a:t>
            </a:r>
            <a:endParaRPr sz="1200">
              <a:solidFill>
                <a:schemeClr val="dk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13"/>
          <p:cNvSpPr txBox="1">
            <a:spLocks noGrp="1"/>
          </p:cNvSpPr>
          <p:nvPr>
            <p:ph type="title"/>
          </p:nvPr>
        </p:nvSpPr>
        <p:spPr>
          <a:xfrm>
            <a:off x="553702" y="976820"/>
            <a:ext cx="11396576" cy="599188"/>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203864"/>
              </a:buClr>
              <a:buSzPct val="100000"/>
              <a:buFont typeface="Calibri"/>
              <a:buNone/>
            </a:pPr>
            <a:r>
              <a:rPr lang="el-GR"/>
              <a:t>Παραδείγματα εφαρμογών υγείας: Τρέξιμο και τζόκινγκ, Παρακολούθηση τρεξίματος</a:t>
            </a:r>
            <a:endParaRPr/>
          </a:p>
        </p:txBody>
      </p:sp>
      <p:sp>
        <p:nvSpPr>
          <p:cNvPr id="227" name="Google Shape;227;p13"/>
          <p:cNvSpPr/>
          <p:nvPr/>
        </p:nvSpPr>
        <p:spPr>
          <a:xfrm>
            <a:off x="9752970" y="6394648"/>
            <a:ext cx="2411718"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200">
                <a:solidFill>
                  <a:schemeClr val="dk1"/>
                </a:solidFill>
                <a:latin typeface="Calibri"/>
                <a:ea typeface="Calibri"/>
                <a:cs typeface="Calibri"/>
                <a:sym typeface="Calibri"/>
              </a:rPr>
              <a:t>Πηγή: </a:t>
            </a:r>
            <a:r>
              <a:rPr lang="el-GR" sz="1200" u="sng">
                <a:solidFill>
                  <a:schemeClr val="dk1"/>
                </a:solidFill>
                <a:latin typeface="Calibri"/>
                <a:ea typeface="Calibri"/>
                <a:cs typeface="Calibri"/>
                <a:sym typeface="Calibri"/>
                <a:hlinkClick r:id="rId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Google Play Store - Zeopoxa</a:t>
            </a:r>
            <a:endParaRPr sz="1200">
              <a:solidFill>
                <a:schemeClr val="dk1"/>
              </a:solidFill>
              <a:latin typeface="Calibri"/>
              <a:ea typeface="Calibri"/>
              <a:cs typeface="Calibri"/>
              <a:sym typeface="Calibri"/>
            </a:endParaRPr>
          </a:p>
        </p:txBody>
      </p:sp>
      <p:sp>
        <p:nvSpPr>
          <p:cNvPr id="228" name="Google Shape;228;p13"/>
          <p:cNvSpPr/>
          <p:nvPr/>
        </p:nvSpPr>
        <p:spPr>
          <a:xfrm>
            <a:off x="8108576" y="-10991"/>
            <a:ext cx="4082163" cy="398569"/>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r" rtl="0">
              <a:lnSpc>
                <a:spcPct val="80000"/>
              </a:lnSpc>
              <a:spcBef>
                <a:spcPts val="0"/>
              </a:spcBef>
              <a:spcAft>
                <a:spcPts val="0"/>
              </a:spcAft>
              <a:buNone/>
            </a:pPr>
            <a:r>
              <a:rPr lang="el-GR" sz="1530">
                <a:solidFill>
                  <a:schemeClr val="lt1"/>
                </a:solidFill>
                <a:latin typeface="Calibri"/>
                <a:ea typeface="Calibri"/>
                <a:cs typeface="Calibri"/>
                <a:sym typeface="Calibri"/>
              </a:rPr>
              <a:t>2.1.2 Τυπικές κατηγορίες και εφαρμογές υγείας</a:t>
            </a:r>
            <a:endParaRPr sz="1530">
              <a:solidFill>
                <a:schemeClr val="lt1"/>
              </a:solidFill>
              <a:latin typeface="Calibri"/>
              <a:ea typeface="Calibri"/>
              <a:cs typeface="Calibri"/>
              <a:sym typeface="Calibri"/>
            </a:endParaRPr>
          </a:p>
        </p:txBody>
      </p:sp>
      <p:pic>
        <p:nvPicPr>
          <p:cNvPr id="229" name="Google Shape;229;p13"/>
          <p:cNvPicPr preferRelativeResize="0"/>
          <p:nvPr/>
        </p:nvPicPr>
        <p:blipFill rotWithShape="1">
          <a:blip r:embed="rId4">
            <a:alphaModFix/>
          </a:blip>
          <a:srcRect/>
          <a:stretch/>
        </p:blipFill>
        <p:spPr>
          <a:xfrm>
            <a:off x="553702" y="2371610"/>
            <a:ext cx="1633578" cy="3684588"/>
          </a:xfrm>
          <a:prstGeom prst="rect">
            <a:avLst/>
          </a:prstGeom>
          <a:noFill/>
          <a:ln>
            <a:noFill/>
          </a:ln>
        </p:spPr>
      </p:pic>
      <p:pic>
        <p:nvPicPr>
          <p:cNvPr id="230" name="Google Shape;230;p13"/>
          <p:cNvPicPr preferRelativeResize="0"/>
          <p:nvPr/>
        </p:nvPicPr>
        <p:blipFill rotWithShape="1">
          <a:blip r:embed="rId5">
            <a:alphaModFix/>
          </a:blip>
          <a:srcRect/>
          <a:stretch/>
        </p:blipFill>
        <p:spPr>
          <a:xfrm>
            <a:off x="2382495" y="2371610"/>
            <a:ext cx="1628074" cy="3684588"/>
          </a:xfrm>
          <a:prstGeom prst="rect">
            <a:avLst/>
          </a:prstGeom>
          <a:noFill/>
          <a:ln>
            <a:noFill/>
          </a:ln>
        </p:spPr>
      </p:pic>
      <p:pic>
        <p:nvPicPr>
          <p:cNvPr id="231" name="Google Shape;231;p13"/>
          <p:cNvPicPr preferRelativeResize="0"/>
          <p:nvPr/>
        </p:nvPicPr>
        <p:blipFill rotWithShape="1">
          <a:blip r:embed="rId6">
            <a:alphaModFix/>
          </a:blip>
          <a:srcRect/>
          <a:stretch/>
        </p:blipFill>
        <p:spPr>
          <a:xfrm>
            <a:off x="4251518" y="2371610"/>
            <a:ext cx="1633577" cy="3684587"/>
          </a:xfrm>
          <a:prstGeom prst="rect">
            <a:avLst/>
          </a:prstGeom>
          <a:noFill/>
          <a:ln>
            <a:noFill/>
          </a:ln>
        </p:spPr>
      </p:pic>
      <p:pic>
        <p:nvPicPr>
          <p:cNvPr id="232" name="Google Shape;232;p13"/>
          <p:cNvPicPr preferRelativeResize="0"/>
          <p:nvPr/>
        </p:nvPicPr>
        <p:blipFill rotWithShape="1">
          <a:blip r:embed="rId7">
            <a:alphaModFix/>
          </a:blip>
          <a:srcRect/>
          <a:stretch/>
        </p:blipFill>
        <p:spPr>
          <a:xfrm>
            <a:off x="6120031" y="2371610"/>
            <a:ext cx="1628455" cy="3684587"/>
          </a:xfrm>
          <a:prstGeom prst="rect">
            <a:avLst/>
          </a:prstGeom>
          <a:noFill/>
          <a:ln>
            <a:noFill/>
          </a:ln>
        </p:spPr>
      </p:pic>
      <p:pic>
        <p:nvPicPr>
          <p:cNvPr id="233" name="Google Shape;233;p13"/>
          <p:cNvPicPr preferRelativeResize="0"/>
          <p:nvPr/>
        </p:nvPicPr>
        <p:blipFill rotWithShape="1">
          <a:blip r:embed="rId8">
            <a:alphaModFix/>
          </a:blip>
          <a:srcRect/>
          <a:stretch/>
        </p:blipFill>
        <p:spPr>
          <a:xfrm>
            <a:off x="7983310" y="2371610"/>
            <a:ext cx="1625166" cy="3684587"/>
          </a:xfrm>
          <a:prstGeom prst="rect">
            <a:avLst/>
          </a:prstGeom>
          <a:noFill/>
          <a:ln>
            <a:noFill/>
          </a:ln>
        </p:spPr>
      </p:pic>
      <p:pic>
        <p:nvPicPr>
          <p:cNvPr id="234" name="Google Shape;234;p13"/>
          <p:cNvPicPr preferRelativeResize="0"/>
          <p:nvPr/>
        </p:nvPicPr>
        <p:blipFill rotWithShape="1">
          <a:blip r:embed="rId9">
            <a:alphaModFix/>
          </a:blip>
          <a:srcRect/>
          <a:stretch/>
        </p:blipFill>
        <p:spPr>
          <a:xfrm>
            <a:off x="9847598" y="1379594"/>
            <a:ext cx="1790700" cy="1895475"/>
          </a:xfrm>
          <a:prstGeom prst="rect">
            <a:avLst/>
          </a:prstGeom>
          <a:noFill/>
          <a:ln>
            <a:noFill/>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14"/>
          <p:cNvSpPr txBox="1">
            <a:spLocks noGrp="1"/>
          </p:cNvSpPr>
          <p:nvPr>
            <p:ph type="title"/>
          </p:nvPr>
        </p:nvSpPr>
        <p:spPr>
          <a:xfrm>
            <a:off x="557448" y="793307"/>
            <a:ext cx="11396576" cy="59918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03864"/>
              </a:buClr>
              <a:buSzPts val="2800"/>
              <a:buFont typeface="Calibri"/>
              <a:buNone/>
            </a:pPr>
            <a:r>
              <a:rPr lang="el-GR"/>
              <a:t>Παραδείγματα εφαρμογών υγείας: NeuroNation - Εκπαίδευση εγκεφάλου</a:t>
            </a:r>
            <a:endParaRPr/>
          </a:p>
        </p:txBody>
      </p:sp>
      <p:sp>
        <p:nvSpPr>
          <p:cNvPr id="241" name="Google Shape;241;p14"/>
          <p:cNvSpPr txBox="1"/>
          <p:nvPr/>
        </p:nvSpPr>
        <p:spPr>
          <a:xfrm>
            <a:off x="610139" y="1679188"/>
            <a:ext cx="7077923" cy="4893408"/>
          </a:xfrm>
          <a:prstGeom prst="rect">
            <a:avLst/>
          </a:prstGeom>
          <a:noFill/>
          <a:ln>
            <a:noFill/>
          </a:ln>
        </p:spPr>
        <p:txBody>
          <a:bodyPr spcFirstLastPara="1" wrap="square" lIns="91425" tIns="45700" rIns="91425" bIns="45700" anchor="t" anchorCtr="0">
            <a:normAutofit/>
          </a:bodyPr>
          <a:lstStyle/>
          <a:p>
            <a:pPr marL="228600" marR="0" lvl="0" indent="-228600" algn="l" rtl="0">
              <a:lnSpc>
                <a:spcPct val="120000"/>
              </a:lnSpc>
              <a:spcBef>
                <a:spcPts val="0"/>
              </a:spcBef>
              <a:spcAft>
                <a:spcPts val="0"/>
              </a:spcAft>
              <a:buClr>
                <a:srgbClr val="C01E24"/>
              </a:buClr>
              <a:buSzPts val="2600"/>
              <a:buFont typeface="Noto Sans Symbols"/>
              <a:buChar char="▪"/>
            </a:pPr>
            <a:r>
              <a:rPr lang="el-GR" sz="2600" u="sng">
                <a:solidFill>
                  <a:schemeClr val="dk1"/>
                </a:solidFill>
                <a:latin typeface="Calibri"/>
                <a:ea typeface="Calibri"/>
                <a:cs typeface="Calibri"/>
                <a:sym typeface="Calibri"/>
                <a:hlinkClick r:id="rId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https://www.youtube.com/watch?v=8zyLk8PY03I</a:t>
            </a:r>
            <a:r>
              <a:rPr lang="el-GR" sz="2600">
                <a:solidFill>
                  <a:schemeClr val="dk1"/>
                </a:solidFill>
                <a:latin typeface="Calibri"/>
                <a:ea typeface="Calibri"/>
                <a:cs typeface="Calibri"/>
                <a:sym typeface="Calibri"/>
              </a:rPr>
              <a:t> </a:t>
            </a:r>
            <a:endParaRPr/>
          </a:p>
          <a:p>
            <a:pPr marL="228600" marR="0" lvl="0" indent="-63500" algn="l" rtl="0">
              <a:lnSpc>
                <a:spcPct val="120000"/>
              </a:lnSpc>
              <a:spcBef>
                <a:spcPts val="1200"/>
              </a:spcBef>
              <a:spcAft>
                <a:spcPts val="0"/>
              </a:spcAft>
              <a:buClr>
                <a:srgbClr val="C01E24"/>
              </a:buClr>
              <a:buSzPts val="2600"/>
              <a:buFont typeface="Noto Sans Symbols"/>
              <a:buNone/>
            </a:pPr>
            <a:endParaRPr sz="2600">
              <a:solidFill>
                <a:schemeClr val="dk1"/>
              </a:solidFill>
              <a:latin typeface="Calibri"/>
              <a:ea typeface="Calibri"/>
              <a:cs typeface="Calibri"/>
              <a:sym typeface="Calibri"/>
            </a:endParaRPr>
          </a:p>
        </p:txBody>
      </p:sp>
      <p:pic>
        <p:nvPicPr>
          <p:cNvPr id="242" name="Google Shape;242;p14"/>
          <p:cNvPicPr preferRelativeResize="0"/>
          <p:nvPr/>
        </p:nvPicPr>
        <p:blipFill rotWithShape="1">
          <a:blip r:embed="rId4">
            <a:alphaModFix/>
          </a:blip>
          <a:srcRect/>
          <a:stretch/>
        </p:blipFill>
        <p:spPr>
          <a:xfrm>
            <a:off x="8159708" y="3460363"/>
            <a:ext cx="3794316" cy="2528556"/>
          </a:xfrm>
          <a:prstGeom prst="rect">
            <a:avLst/>
          </a:prstGeom>
          <a:noFill/>
          <a:ln>
            <a:noFill/>
          </a:ln>
        </p:spPr>
      </p:pic>
      <p:sp>
        <p:nvSpPr>
          <p:cNvPr id="243" name="Google Shape;243;p14"/>
          <p:cNvSpPr/>
          <p:nvPr/>
        </p:nvSpPr>
        <p:spPr>
          <a:xfrm>
            <a:off x="9752970" y="6394648"/>
            <a:ext cx="241171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a:solidFill>
                  <a:schemeClr val="dk1"/>
                </a:solidFill>
                <a:latin typeface="Calibri"/>
                <a:ea typeface="Calibri"/>
                <a:cs typeface="Calibri"/>
                <a:sym typeface="Calibri"/>
              </a:rPr>
              <a:t>Πηγή| </a:t>
            </a:r>
            <a:r>
              <a:rPr lang="el-GR" sz="1200" u="sng">
                <a:solidFill>
                  <a:schemeClr val="dk1"/>
                </a:solidFill>
                <a:latin typeface="Calibri"/>
                <a:ea typeface="Calibri"/>
                <a:cs typeface="Calibri"/>
                <a:sym typeface="Calibri"/>
                <a:hlinkClick r:id="rId5">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Άδεια Pixabay</a:t>
            </a:r>
            <a:endParaRPr sz="1200">
              <a:solidFill>
                <a:schemeClr val="dk1"/>
              </a:solidFill>
              <a:latin typeface="Calibri"/>
              <a:ea typeface="Calibri"/>
              <a:cs typeface="Calibri"/>
              <a:sym typeface="Calibri"/>
            </a:endParaRPr>
          </a:p>
        </p:txBody>
      </p:sp>
      <p:pic>
        <p:nvPicPr>
          <p:cNvPr id="244" name="Google Shape;244;p14"/>
          <p:cNvPicPr preferRelativeResize="0"/>
          <p:nvPr/>
        </p:nvPicPr>
        <p:blipFill rotWithShape="1">
          <a:blip r:embed="rId6">
            <a:alphaModFix/>
          </a:blip>
          <a:srcRect/>
          <a:stretch/>
        </p:blipFill>
        <p:spPr>
          <a:xfrm>
            <a:off x="9867361" y="1379594"/>
            <a:ext cx="1714500" cy="1781175"/>
          </a:xfrm>
          <a:prstGeom prst="rect">
            <a:avLst/>
          </a:prstGeom>
          <a:noFill/>
          <a:ln>
            <a:noFill/>
          </a:ln>
        </p:spPr>
      </p:pic>
      <p:sp>
        <p:nvSpPr>
          <p:cNvPr id="245" name="Google Shape;245;p14"/>
          <p:cNvSpPr/>
          <p:nvPr/>
        </p:nvSpPr>
        <p:spPr>
          <a:xfrm>
            <a:off x="9557949" y="3206447"/>
            <a:ext cx="2606739"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a:solidFill>
                  <a:schemeClr val="dk1"/>
                </a:solidFill>
                <a:latin typeface="Calibri"/>
                <a:ea typeface="Calibri"/>
                <a:cs typeface="Calibri"/>
                <a:sym typeface="Calibri"/>
              </a:rPr>
              <a:t>πηγή: </a:t>
            </a:r>
            <a:r>
              <a:rPr lang="el-GR" sz="1200" u="sng">
                <a:solidFill>
                  <a:schemeClr val="dk1"/>
                </a:solidFill>
                <a:latin typeface="Calibri"/>
                <a:ea typeface="Calibri"/>
                <a:cs typeface="Calibri"/>
                <a:sym typeface="Calibri"/>
                <a:hlinkClick r:id="rId7">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Google Play Store - NeuroNation</a:t>
            </a:r>
            <a:endParaRPr sz="1200">
              <a:solidFill>
                <a:schemeClr val="dk1"/>
              </a:solidFill>
              <a:latin typeface="Calibri"/>
              <a:ea typeface="Calibri"/>
              <a:cs typeface="Calibri"/>
              <a:sym typeface="Calibri"/>
            </a:endParaRPr>
          </a:p>
        </p:txBody>
      </p:sp>
      <p:sp>
        <p:nvSpPr>
          <p:cNvPr id="246" name="Google Shape;246;p14"/>
          <p:cNvSpPr/>
          <p:nvPr/>
        </p:nvSpPr>
        <p:spPr>
          <a:xfrm>
            <a:off x="8108576" y="-10991"/>
            <a:ext cx="4082163" cy="398569"/>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r" rtl="0">
              <a:lnSpc>
                <a:spcPct val="80000"/>
              </a:lnSpc>
              <a:spcBef>
                <a:spcPts val="0"/>
              </a:spcBef>
              <a:spcAft>
                <a:spcPts val="0"/>
              </a:spcAft>
              <a:buNone/>
            </a:pPr>
            <a:r>
              <a:rPr lang="el-GR" sz="1530">
                <a:solidFill>
                  <a:schemeClr val="lt1"/>
                </a:solidFill>
                <a:latin typeface="Calibri"/>
                <a:ea typeface="Calibri"/>
                <a:cs typeface="Calibri"/>
                <a:sym typeface="Calibri"/>
              </a:rPr>
              <a:t>2.1.2 Τυπικές κατηγορίες και εφαρμογές υγείας</a:t>
            </a:r>
            <a:endParaRPr sz="1530">
              <a:solidFill>
                <a:schemeClr val="lt1"/>
              </a:solidFill>
              <a:latin typeface="Calibri"/>
              <a:ea typeface="Calibri"/>
              <a:cs typeface="Calibri"/>
              <a:sym typeface="Calibri"/>
            </a:endParaRPr>
          </a:p>
        </p:txBody>
      </p:sp>
      <p:sp>
        <p:nvSpPr>
          <p:cNvPr id="247" name="Google Shape;247;p14"/>
          <p:cNvSpPr txBox="1"/>
          <p:nvPr/>
        </p:nvSpPr>
        <p:spPr>
          <a:xfrm>
            <a:off x="882793" y="2270181"/>
            <a:ext cx="7999857"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400" b="0" i="1">
                <a:solidFill>
                  <a:srgbClr val="222222"/>
                </a:solidFill>
                <a:highlight>
                  <a:srgbClr val="FFFFFF"/>
                </a:highlight>
                <a:latin typeface="Calibri"/>
                <a:ea typeface="Calibri"/>
                <a:cs typeface="Calibri"/>
                <a:sym typeface="Calibri"/>
              </a:rPr>
              <a:t>Πατωντας τον σύνδεσμο αποδέχεστε τους όρους ιδιωτικότητας του YouTube.</a:t>
            </a:r>
            <a:endParaRPr sz="1400" b="0" i="0">
              <a:solidFill>
                <a:srgbClr val="222222"/>
              </a:solidFill>
              <a:highlight>
                <a:srgbClr val="FFFFFF"/>
              </a:highlight>
              <a:latin typeface="Arial"/>
              <a:ea typeface="Arial"/>
              <a:cs typeface="Arial"/>
              <a:sym typeface="Arial"/>
            </a:endParaRPr>
          </a:p>
          <a:p>
            <a:pPr marL="0" marR="0" lvl="0" indent="0" algn="l" rtl="0">
              <a:spcBef>
                <a:spcPts val="0"/>
              </a:spcBef>
              <a:spcAft>
                <a:spcPts val="0"/>
              </a:spcAft>
              <a:buNone/>
            </a:pPr>
            <a:r>
              <a:rPr lang="el-GR" sz="1400" b="0" i="1" u="sng">
                <a:solidFill>
                  <a:srgbClr val="1155CC"/>
                </a:solidFill>
                <a:highlight>
                  <a:srgbClr val="FFFFFF"/>
                </a:highlight>
                <a:latin typeface="Calibri"/>
                <a:ea typeface="Calibri"/>
                <a:cs typeface="Calibri"/>
                <a:sym typeface="Calibri"/>
              </a:rPr>
              <a:t>Μάθετε περισσότερα</a:t>
            </a:r>
            <a:endParaRPr sz="1400" b="0" i="0">
              <a:solidFill>
                <a:srgbClr val="222222"/>
              </a:solidFill>
              <a:highlight>
                <a:srgbClr val="FFFFFF"/>
              </a:highlight>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15"/>
          <p:cNvSpPr txBox="1">
            <a:spLocks noGrp="1"/>
          </p:cNvSpPr>
          <p:nvPr>
            <p:ph type="title"/>
          </p:nvPr>
        </p:nvSpPr>
        <p:spPr>
          <a:xfrm>
            <a:off x="558000" y="1080000"/>
            <a:ext cx="11396576" cy="59918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03864"/>
              </a:buClr>
              <a:buSzPts val="2800"/>
              <a:buFont typeface="Calibri"/>
              <a:buNone/>
            </a:pPr>
            <a:r>
              <a:rPr lang="el-GR"/>
              <a:t>Ανταλλαγή ιδεών</a:t>
            </a:r>
            <a:endParaRPr/>
          </a:p>
        </p:txBody>
      </p:sp>
      <p:sp>
        <p:nvSpPr>
          <p:cNvPr id="254" name="Google Shape;254;p15"/>
          <p:cNvSpPr txBox="1"/>
          <p:nvPr/>
        </p:nvSpPr>
        <p:spPr>
          <a:xfrm>
            <a:off x="610139" y="1679188"/>
            <a:ext cx="5409663" cy="4893408"/>
          </a:xfrm>
          <a:prstGeom prst="rect">
            <a:avLst/>
          </a:prstGeom>
          <a:noFill/>
          <a:ln>
            <a:noFill/>
          </a:ln>
        </p:spPr>
        <p:txBody>
          <a:bodyPr spcFirstLastPara="1" wrap="square" lIns="91425" tIns="45700" rIns="91425" bIns="45700" anchor="t" anchorCtr="0">
            <a:normAutofit/>
          </a:bodyPr>
          <a:lstStyle/>
          <a:p>
            <a:pPr marL="228600" marR="0" lvl="0" indent="-228600" algn="l" rtl="0">
              <a:lnSpc>
                <a:spcPct val="120000"/>
              </a:lnSpc>
              <a:spcBef>
                <a:spcPts val="0"/>
              </a:spcBef>
              <a:spcAft>
                <a:spcPts val="0"/>
              </a:spcAft>
              <a:buClr>
                <a:srgbClr val="C01E24"/>
              </a:buClr>
              <a:buSzPts val="2600"/>
              <a:buFont typeface="Noto Sans Symbols"/>
              <a:buChar char="▪"/>
            </a:pPr>
            <a:r>
              <a:rPr lang="el-GR" sz="2600">
                <a:solidFill>
                  <a:schemeClr val="dk1"/>
                </a:solidFill>
                <a:latin typeface="Calibri"/>
                <a:ea typeface="Calibri"/>
                <a:cs typeface="Calibri"/>
                <a:sym typeface="Calibri"/>
              </a:rPr>
              <a:t>Ας ρίξουμε μια ευρύτερη ματιά.</a:t>
            </a:r>
            <a:endParaRPr/>
          </a:p>
          <a:p>
            <a:pPr marL="228600" marR="0" lvl="0" indent="-228600" algn="l" rtl="0">
              <a:lnSpc>
                <a:spcPct val="120000"/>
              </a:lnSpc>
              <a:spcBef>
                <a:spcPts val="1200"/>
              </a:spcBef>
              <a:spcAft>
                <a:spcPts val="0"/>
              </a:spcAft>
              <a:buClr>
                <a:srgbClr val="C01E24"/>
              </a:buClr>
              <a:buSzPts val="2600"/>
              <a:buFont typeface="Noto Sans Symbols"/>
              <a:buChar char="▪"/>
            </a:pPr>
            <a:r>
              <a:rPr lang="el-GR" sz="2600">
                <a:solidFill>
                  <a:schemeClr val="dk1"/>
                </a:solidFill>
                <a:latin typeface="Calibri"/>
                <a:ea typeface="Calibri"/>
                <a:cs typeface="Calibri"/>
                <a:sym typeface="Calibri"/>
              </a:rPr>
              <a:t>Ποιους διαφορετικούς τομείς εφαρμογών υγείας μπορείτε να σκεφτείτε;</a:t>
            </a:r>
            <a:endParaRPr sz="2600">
              <a:solidFill>
                <a:schemeClr val="dk1"/>
              </a:solidFill>
              <a:latin typeface="Calibri"/>
              <a:ea typeface="Calibri"/>
              <a:cs typeface="Calibri"/>
              <a:sym typeface="Calibri"/>
            </a:endParaRPr>
          </a:p>
        </p:txBody>
      </p:sp>
      <p:sp>
        <p:nvSpPr>
          <p:cNvPr id="255" name="Google Shape;255;p15"/>
          <p:cNvSpPr/>
          <p:nvPr/>
        </p:nvSpPr>
        <p:spPr>
          <a:xfrm>
            <a:off x="9752970" y="6394648"/>
            <a:ext cx="241171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u="sng">
                <a:solidFill>
                  <a:schemeClr val="dk1"/>
                </a:solidFill>
                <a:latin typeface="Calibri"/>
                <a:ea typeface="Calibri"/>
                <a:cs typeface="Calibri"/>
                <a:sym typeface="Calibri"/>
                <a:hlinkClick r:id="rId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Πηγή</a:t>
            </a:r>
            <a:r>
              <a:rPr lang="el-GR" sz="1200">
                <a:solidFill>
                  <a:schemeClr val="dk1"/>
                </a:solidFill>
                <a:latin typeface="Calibri"/>
                <a:ea typeface="Calibri"/>
                <a:cs typeface="Calibri"/>
                <a:sym typeface="Calibri"/>
              </a:rPr>
              <a:t>| </a:t>
            </a:r>
            <a:r>
              <a:rPr lang="el-GR" sz="1200" u="sng">
                <a:solidFill>
                  <a:schemeClr val="dk1"/>
                </a:solidFill>
                <a:latin typeface="Calibri"/>
                <a:ea typeface="Calibri"/>
                <a:cs typeface="Calibri"/>
                <a:sym typeface="Calibri"/>
                <a:hlinkClick r:id="rId4">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Άδεια Pixabay</a:t>
            </a:r>
            <a:endParaRPr sz="1200">
              <a:solidFill>
                <a:schemeClr val="dk1"/>
              </a:solidFill>
              <a:latin typeface="Calibri"/>
              <a:ea typeface="Calibri"/>
              <a:cs typeface="Calibri"/>
              <a:sym typeface="Calibri"/>
            </a:endParaRPr>
          </a:p>
        </p:txBody>
      </p:sp>
      <p:pic>
        <p:nvPicPr>
          <p:cNvPr id="256" name="Google Shape;256;p15"/>
          <p:cNvPicPr preferRelativeResize="0"/>
          <p:nvPr/>
        </p:nvPicPr>
        <p:blipFill rotWithShape="1">
          <a:blip r:embed="rId5">
            <a:alphaModFix/>
          </a:blip>
          <a:srcRect/>
          <a:stretch/>
        </p:blipFill>
        <p:spPr>
          <a:xfrm>
            <a:off x="9125153" y="1679188"/>
            <a:ext cx="1833676" cy="3667352"/>
          </a:xfrm>
          <a:prstGeom prst="rect">
            <a:avLst/>
          </a:prstGeom>
          <a:noFill/>
          <a:ln>
            <a:noFill/>
          </a:ln>
        </p:spPr>
      </p:pic>
      <p:sp>
        <p:nvSpPr>
          <p:cNvPr id="257" name="Google Shape;257;p15"/>
          <p:cNvSpPr/>
          <p:nvPr/>
        </p:nvSpPr>
        <p:spPr>
          <a:xfrm>
            <a:off x="8108576" y="-10991"/>
            <a:ext cx="4082163" cy="398569"/>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r" rtl="0">
              <a:lnSpc>
                <a:spcPct val="80000"/>
              </a:lnSpc>
              <a:spcBef>
                <a:spcPts val="0"/>
              </a:spcBef>
              <a:spcAft>
                <a:spcPts val="0"/>
              </a:spcAft>
              <a:buNone/>
            </a:pPr>
            <a:r>
              <a:rPr lang="el-GR" sz="1530">
                <a:solidFill>
                  <a:schemeClr val="lt1"/>
                </a:solidFill>
                <a:latin typeface="Calibri"/>
                <a:ea typeface="Calibri"/>
                <a:cs typeface="Calibri"/>
                <a:sym typeface="Calibri"/>
              </a:rPr>
              <a:t>2.1.2 Τυπικές κατηγορίες και εφαρμογές υγείας</a:t>
            </a:r>
            <a:endParaRPr sz="153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sp>
        <p:nvSpPr>
          <p:cNvPr id="263" name="Google Shape;263;p16"/>
          <p:cNvSpPr txBox="1">
            <a:spLocks noGrp="1"/>
          </p:cNvSpPr>
          <p:nvPr>
            <p:ph type="title"/>
          </p:nvPr>
        </p:nvSpPr>
        <p:spPr>
          <a:xfrm>
            <a:off x="558000" y="1080000"/>
            <a:ext cx="11396576" cy="59918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03864"/>
              </a:buClr>
              <a:buSzPts val="2800"/>
              <a:buFont typeface="Calibri"/>
              <a:buNone/>
            </a:pPr>
            <a:r>
              <a:rPr lang="el-GR"/>
              <a:t>Παραδείγματα</a:t>
            </a:r>
            <a:endParaRPr/>
          </a:p>
        </p:txBody>
      </p:sp>
      <p:sp>
        <p:nvSpPr>
          <p:cNvPr id="264" name="Google Shape;264;p16"/>
          <p:cNvSpPr txBox="1"/>
          <p:nvPr/>
        </p:nvSpPr>
        <p:spPr>
          <a:xfrm>
            <a:off x="610139" y="1679188"/>
            <a:ext cx="7416261" cy="4893408"/>
          </a:xfrm>
          <a:prstGeom prst="rect">
            <a:avLst/>
          </a:prstGeom>
          <a:noFill/>
          <a:ln>
            <a:noFill/>
          </a:ln>
        </p:spPr>
        <p:txBody>
          <a:bodyPr spcFirstLastPara="1" wrap="square" lIns="91425" tIns="45700" rIns="91425" bIns="45700" anchor="t" anchorCtr="0">
            <a:normAutofit/>
          </a:bodyPr>
          <a:lstStyle/>
          <a:p>
            <a:pPr marL="228600" marR="0" lvl="0" indent="-228600" algn="l" rtl="0">
              <a:lnSpc>
                <a:spcPct val="120000"/>
              </a:lnSpc>
              <a:spcBef>
                <a:spcPts val="0"/>
              </a:spcBef>
              <a:spcAft>
                <a:spcPts val="0"/>
              </a:spcAft>
              <a:buClr>
                <a:srgbClr val="C01E24"/>
              </a:buClr>
              <a:buSzPts val="2600"/>
              <a:buFont typeface="Noto Sans Symbols"/>
              <a:buChar char="▪"/>
            </a:pPr>
            <a:r>
              <a:rPr lang="el-GR" sz="2600">
                <a:solidFill>
                  <a:schemeClr val="dk1"/>
                </a:solidFill>
                <a:latin typeface="Calibri"/>
                <a:ea typeface="Calibri"/>
                <a:cs typeface="Calibri"/>
                <a:sym typeface="Calibri"/>
              </a:rPr>
              <a:t>Βηματόμετρο και παρακολούθηση δραστηριότητας </a:t>
            </a:r>
            <a:br>
              <a:rPr lang="el-GR" sz="2600">
                <a:solidFill>
                  <a:schemeClr val="dk1"/>
                </a:solidFill>
                <a:latin typeface="Calibri"/>
                <a:ea typeface="Calibri"/>
                <a:cs typeface="Calibri"/>
                <a:sym typeface="Calibri"/>
              </a:rPr>
            </a:br>
            <a:r>
              <a:rPr lang="el-GR" sz="2600">
                <a:solidFill>
                  <a:schemeClr val="dk1"/>
                </a:solidFill>
                <a:latin typeface="Calibri"/>
                <a:ea typeface="Calibri"/>
                <a:cs typeface="Calibri"/>
                <a:sym typeface="Calibri"/>
              </a:rPr>
              <a:t>Γυμναστική και φυσική κατάσταση</a:t>
            </a:r>
            <a:br>
              <a:rPr lang="el-GR" sz="2600">
                <a:solidFill>
                  <a:schemeClr val="dk1"/>
                </a:solidFill>
                <a:latin typeface="Calibri"/>
                <a:ea typeface="Calibri"/>
                <a:cs typeface="Calibri"/>
                <a:sym typeface="Calibri"/>
              </a:rPr>
            </a:br>
            <a:r>
              <a:rPr lang="el-GR" sz="2600">
                <a:solidFill>
                  <a:schemeClr val="dk1"/>
                </a:solidFill>
                <a:latin typeface="Calibri"/>
                <a:ea typeface="Calibri"/>
                <a:cs typeface="Calibri"/>
                <a:sym typeface="Calibri"/>
              </a:rPr>
              <a:t>Δίαιτα και διατροφή</a:t>
            </a:r>
            <a:br>
              <a:rPr lang="el-GR" sz="2600">
                <a:solidFill>
                  <a:schemeClr val="dk1"/>
                </a:solidFill>
                <a:latin typeface="Calibri"/>
                <a:ea typeface="Calibri"/>
                <a:cs typeface="Calibri"/>
                <a:sym typeface="Calibri"/>
              </a:rPr>
            </a:br>
            <a:r>
              <a:rPr lang="el-GR" sz="2600">
                <a:solidFill>
                  <a:schemeClr val="dk1"/>
                </a:solidFill>
                <a:latin typeface="Calibri"/>
                <a:ea typeface="Calibri"/>
                <a:cs typeface="Calibri"/>
                <a:sym typeface="Calibri"/>
              </a:rPr>
              <a:t>Ψυχική και γνωστική υγεία</a:t>
            </a:r>
            <a:br>
              <a:rPr lang="el-GR" sz="2600">
                <a:solidFill>
                  <a:schemeClr val="dk1"/>
                </a:solidFill>
                <a:latin typeface="Calibri"/>
                <a:ea typeface="Calibri"/>
                <a:cs typeface="Calibri"/>
                <a:sym typeface="Calibri"/>
              </a:rPr>
            </a:br>
            <a:r>
              <a:rPr lang="el-GR" sz="2600">
                <a:solidFill>
                  <a:schemeClr val="dk1"/>
                </a:solidFill>
                <a:latin typeface="Calibri"/>
                <a:ea typeface="Calibri"/>
                <a:cs typeface="Calibri"/>
                <a:sym typeface="Calibri"/>
              </a:rPr>
              <a:t>Εφαρμογές διαχείρισης Medicare (ραντεβού και αρχεία υγείας)</a:t>
            </a:r>
            <a:br>
              <a:rPr lang="el-GR" sz="2600">
                <a:solidFill>
                  <a:schemeClr val="dk1"/>
                </a:solidFill>
                <a:latin typeface="Calibri"/>
                <a:ea typeface="Calibri"/>
                <a:cs typeface="Calibri"/>
                <a:sym typeface="Calibri"/>
              </a:rPr>
            </a:br>
            <a:r>
              <a:rPr lang="el-GR" sz="2600">
                <a:solidFill>
                  <a:schemeClr val="dk1"/>
                </a:solidFill>
                <a:latin typeface="Calibri"/>
                <a:ea typeface="Calibri"/>
                <a:cs typeface="Calibri"/>
                <a:sym typeface="Calibri"/>
              </a:rPr>
              <a:t>Διαχείριση χρόνιων παθήσεων</a:t>
            </a:r>
            <a:endParaRPr sz="2600">
              <a:solidFill>
                <a:schemeClr val="dk1"/>
              </a:solidFill>
              <a:latin typeface="Calibri"/>
              <a:ea typeface="Calibri"/>
              <a:cs typeface="Calibri"/>
              <a:sym typeface="Calibri"/>
            </a:endParaRPr>
          </a:p>
        </p:txBody>
      </p:sp>
      <p:sp>
        <p:nvSpPr>
          <p:cNvPr id="265" name="Google Shape;265;p16"/>
          <p:cNvSpPr/>
          <p:nvPr/>
        </p:nvSpPr>
        <p:spPr>
          <a:xfrm>
            <a:off x="9752970" y="6394648"/>
            <a:ext cx="241171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a:solidFill>
                  <a:schemeClr val="dk1"/>
                </a:solidFill>
                <a:latin typeface="Calibri"/>
                <a:ea typeface="Calibri"/>
                <a:cs typeface="Calibri"/>
                <a:sym typeface="Calibri"/>
              </a:rPr>
              <a:t>Πηγή| </a:t>
            </a:r>
            <a:r>
              <a:rPr lang="el-GR" sz="1200" u="sng">
                <a:solidFill>
                  <a:schemeClr val="dk1"/>
                </a:solidFill>
                <a:latin typeface="Calibri"/>
                <a:ea typeface="Calibri"/>
                <a:cs typeface="Calibri"/>
                <a:sym typeface="Calibri"/>
                <a:hlinkClick r:id="rId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Άδεια Pixabay</a:t>
            </a:r>
            <a:endParaRPr sz="1200">
              <a:solidFill>
                <a:schemeClr val="dk1"/>
              </a:solidFill>
              <a:latin typeface="Calibri"/>
              <a:ea typeface="Calibri"/>
              <a:cs typeface="Calibri"/>
              <a:sym typeface="Calibri"/>
            </a:endParaRPr>
          </a:p>
        </p:txBody>
      </p:sp>
      <p:pic>
        <p:nvPicPr>
          <p:cNvPr id="266" name="Google Shape;266;p16"/>
          <p:cNvPicPr preferRelativeResize="0"/>
          <p:nvPr/>
        </p:nvPicPr>
        <p:blipFill rotWithShape="1">
          <a:blip r:embed="rId4">
            <a:alphaModFix/>
          </a:blip>
          <a:srcRect/>
          <a:stretch/>
        </p:blipFill>
        <p:spPr>
          <a:xfrm>
            <a:off x="7385958" y="2190336"/>
            <a:ext cx="3609806" cy="2408612"/>
          </a:xfrm>
          <a:prstGeom prst="rect">
            <a:avLst/>
          </a:prstGeom>
          <a:noFill/>
          <a:ln>
            <a:noFill/>
          </a:ln>
        </p:spPr>
      </p:pic>
      <p:sp>
        <p:nvSpPr>
          <p:cNvPr id="267" name="Google Shape;267;p16"/>
          <p:cNvSpPr/>
          <p:nvPr/>
        </p:nvSpPr>
        <p:spPr>
          <a:xfrm>
            <a:off x="8108576" y="-10991"/>
            <a:ext cx="4082163" cy="398569"/>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r" rtl="0">
              <a:lnSpc>
                <a:spcPct val="80000"/>
              </a:lnSpc>
              <a:spcBef>
                <a:spcPts val="0"/>
              </a:spcBef>
              <a:spcAft>
                <a:spcPts val="0"/>
              </a:spcAft>
              <a:buNone/>
            </a:pPr>
            <a:r>
              <a:rPr lang="el-GR" sz="1530">
                <a:solidFill>
                  <a:schemeClr val="lt1"/>
                </a:solidFill>
                <a:latin typeface="Calibri"/>
                <a:ea typeface="Calibri"/>
                <a:cs typeface="Calibri"/>
                <a:sym typeface="Calibri"/>
              </a:rPr>
              <a:t>2.1.2 Τυπικές κατηγορίες και εφαρμογές υγείας</a:t>
            </a:r>
            <a:endParaRPr sz="153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p17"/>
          <p:cNvSpPr txBox="1">
            <a:spLocks noGrp="1"/>
          </p:cNvSpPr>
          <p:nvPr>
            <p:ph type="title"/>
          </p:nvPr>
        </p:nvSpPr>
        <p:spPr>
          <a:xfrm>
            <a:off x="558000" y="1080000"/>
            <a:ext cx="11396576" cy="59918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03864"/>
              </a:buClr>
              <a:buSzPts val="2800"/>
              <a:buFont typeface="Calibri"/>
              <a:buNone/>
            </a:pPr>
            <a:r>
              <a:rPr lang="el-GR"/>
              <a:t>Βηματόμετρο και παρακολούθηση δραστηριότητας</a:t>
            </a:r>
            <a:endParaRPr/>
          </a:p>
        </p:txBody>
      </p:sp>
      <p:sp>
        <p:nvSpPr>
          <p:cNvPr id="274" name="Google Shape;274;p17"/>
          <p:cNvSpPr txBox="1"/>
          <p:nvPr/>
        </p:nvSpPr>
        <p:spPr>
          <a:xfrm>
            <a:off x="610139" y="1679188"/>
            <a:ext cx="6276083" cy="4893408"/>
          </a:xfrm>
          <a:prstGeom prst="rect">
            <a:avLst/>
          </a:prstGeom>
          <a:noFill/>
          <a:ln>
            <a:noFill/>
          </a:ln>
        </p:spPr>
        <p:txBody>
          <a:bodyPr spcFirstLastPara="1" wrap="square" lIns="91425" tIns="45700" rIns="91425" bIns="45700" anchor="t" anchorCtr="0">
            <a:normAutofit/>
          </a:bodyPr>
          <a:lstStyle/>
          <a:p>
            <a:pPr marL="228600" marR="0" lvl="0" indent="-228600" algn="l" rtl="0">
              <a:lnSpc>
                <a:spcPct val="120000"/>
              </a:lnSpc>
              <a:spcBef>
                <a:spcPts val="0"/>
              </a:spcBef>
              <a:spcAft>
                <a:spcPts val="0"/>
              </a:spcAft>
              <a:buClr>
                <a:srgbClr val="C01E24"/>
              </a:buClr>
              <a:buSzPts val="2600"/>
              <a:buFont typeface="Noto Sans Symbols"/>
              <a:buChar char="▪"/>
            </a:pPr>
            <a:r>
              <a:rPr lang="el-GR" sz="2600">
                <a:solidFill>
                  <a:schemeClr val="dk1"/>
                </a:solidFill>
                <a:latin typeface="Calibri"/>
                <a:ea typeface="Calibri"/>
                <a:cs typeface="Calibri"/>
                <a:sym typeface="Calibri"/>
              </a:rPr>
              <a:t>Παρακολουθήστε τα βήματά σας</a:t>
            </a:r>
            <a:br>
              <a:rPr lang="el-GR" sz="2600">
                <a:solidFill>
                  <a:schemeClr val="dk1"/>
                </a:solidFill>
                <a:latin typeface="Calibri"/>
                <a:ea typeface="Calibri"/>
                <a:cs typeface="Calibri"/>
                <a:sym typeface="Calibri"/>
              </a:rPr>
            </a:br>
            <a:r>
              <a:rPr lang="el-GR" sz="2600">
                <a:solidFill>
                  <a:schemeClr val="dk1"/>
                </a:solidFill>
                <a:latin typeface="Calibri"/>
                <a:ea typeface="Calibri"/>
                <a:cs typeface="Calibri"/>
                <a:sym typeface="Calibri"/>
              </a:rPr>
              <a:t>Ορίστε καθημερινούς στόχους  </a:t>
            </a:r>
            <a:br>
              <a:rPr lang="el-GR" sz="2600">
                <a:solidFill>
                  <a:schemeClr val="dk1"/>
                </a:solidFill>
                <a:latin typeface="Calibri"/>
                <a:ea typeface="Calibri"/>
                <a:cs typeface="Calibri"/>
                <a:sym typeface="Calibri"/>
              </a:rPr>
            </a:br>
            <a:r>
              <a:rPr lang="el-GR" sz="2600">
                <a:solidFill>
                  <a:schemeClr val="dk1"/>
                </a:solidFill>
                <a:latin typeface="Calibri"/>
                <a:ea typeface="Calibri"/>
                <a:cs typeface="Calibri"/>
                <a:sym typeface="Calibri"/>
              </a:rPr>
              <a:t>Προώθηση μηνυμάτων για να σας υπενθυμίζουνε το ημερήσιο όριό σας</a:t>
            </a:r>
            <a:br>
              <a:rPr lang="el-GR" sz="2600">
                <a:solidFill>
                  <a:schemeClr val="dk1"/>
                </a:solidFill>
                <a:latin typeface="Calibri"/>
                <a:ea typeface="Calibri"/>
                <a:cs typeface="Calibri"/>
                <a:sym typeface="Calibri"/>
              </a:rPr>
            </a:br>
            <a:r>
              <a:rPr lang="el-GR" sz="2600">
                <a:solidFill>
                  <a:schemeClr val="dk1"/>
                </a:solidFill>
                <a:latin typeface="Calibri"/>
                <a:ea typeface="Calibri"/>
                <a:cs typeface="Calibri"/>
                <a:sym typeface="Calibri"/>
              </a:rPr>
              <a:t>Κίνητρα με απεικόνιση της προόδου </a:t>
            </a:r>
            <a:br>
              <a:rPr lang="el-GR" sz="2600">
                <a:solidFill>
                  <a:schemeClr val="dk1"/>
                </a:solidFill>
                <a:latin typeface="Calibri"/>
                <a:ea typeface="Calibri"/>
                <a:cs typeface="Calibri"/>
                <a:sym typeface="Calibri"/>
              </a:rPr>
            </a:br>
            <a:r>
              <a:rPr lang="el-GR" sz="2600">
                <a:solidFill>
                  <a:schemeClr val="dk1"/>
                </a:solidFill>
                <a:latin typeface="Calibri"/>
                <a:ea typeface="Calibri"/>
                <a:cs typeface="Calibri"/>
                <a:sym typeface="Calibri"/>
              </a:rPr>
              <a:t>Βελτίωση των παραμέτρων υγείας</a:t>
            </a:r>
            <a:endParaRPr sz="2600">
              <a:solidFill>
                <a:schemeClr val="dk1"/>
              </a:solidFill>
              <a:latin typeface="Calibri"/>
              <a:ea typeface="Calibri"/>
              <a:cs typeface="Calibri"/>
              <a:sym typeface="Calibri"/>
            </a:endParaRPr>
          </a:p>
        </p:txBody>
      </p:sp>
      <p:sp>
        <p:nvSpPr>
          <p:cNvPr id="275" name="Google Shape;275;p17"/>
          <p:cNvSpPr/>
          <p:nvPr/>
        </p:nvSpPr>
        <p:spPr>
          <a:xfrm>
            <a:off x="9752970" y="6394648"/>
            <a:ext cx="241171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a:solidFill>
                  <a:schemeClr val="dk1"/>
                </a:solidFill>
                <a:latin typeface="Calibri"/>
                <a:ea typeface="Calibri"/>
                <a:cs typeface="Calibri"/>
                <a:sym typeface="Calibri"/>
              </a:rPr>
              <a:t>Πηγή| </a:t>
            </a:r>
            <a:r>
              <a:rPr lang="el-GR" sz="1200" u="sng">
                <a:solidFill>
                  <a:schemeClr val="dk1"/>
                </a:solidFill>
                <a:latin typeface="Calibri"/>
                <a:ea typeface="Calibri"/>
                <a:cs typeface="Calibri"/>
                <a:sym typeface="Calibri"/>
                <a:hlinkClick r:id="rId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Άδεια Pixabay</a:t>
            </a:r>
            <a:endParaRPr sz="1200">
              <a:solidFill>
                <a:schemeClr val="dk1"/>
              </a:solidFill>
              <a:latin typeface="Calibri"/>
              <a:ea typeface="Calibri"/>
              <a:cs typeface="Calibri"/>
              <a:sym typeface="Calibri"/>
            </a:endParaRPr>
          </a:p>
        </p:txBody>
      </p:sp>
      <p:pic>
        <p:nvPicPr>
          <p:cNvPr id="276" name="Google Shape;276;p17"/>
          <p:cNvPicPr preferRelativeResize="0"/>
          <p:nvPr/>
        </p:nvPicPr>
        <p:blipFill rotWithShape="1">
          <a:blip r:embed="rId4">
            <a:alphaModFix/>
          </a:blip>
          <a:srcRect/>
          <a:stretch/>
        </p:blipFill>
        <p:spPr>
          <a:xfrm>
            <a:off x="7086260" y="1679188"/>
            <a:ext cx="4868316" cy="3651237"/>
          </a:xfrm>
          <a:prstGeom prst="rect">
            <a:avLst/>
          </a:prstGeom>
          <a:noFill/>
          <a:ln>
            <a:noFill/>
          </a:ln>
        </p:spPr>
      </p:pic>
      <p:sp>
        <p:nvSpPr>
          <p:cNvPr id="277" name="Google Shape;277;p17"/>
          <p:cNvSpPr/>
          <p:nvPr/>
        </p:nvSpPr>
        <p:spPr>
          <a:xfrm>
            <a:off x="8108576" y="-10991"/>
            <a:ext cx="4082163" cy="398569"/>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r" rtl="0">
              <a:lnSpc>
                <a:spcPct val="80000"/>
              </a:lnSpc>
              <a:spcBef>
                <a:spcPts val="0"/>
              </a:spcBef>
              <a:spcAft>
                <a:spcPts val="0"/>
              </a:spcAft>
              <a:buNone/>
            </a:pPr>
            <a:r>
              <a:rPr lang="el-GR" sz="1530">
                <a:solidFill>
                  <a:schemeClr val="lt1"/>
                </a:solidFill>
                <a:latin typeface="Calibri"/>
                <a:ea typeface="Calibri"/>
                <a:cs typeface="Calibri"/>
                <a:sym typeface="Calibri"/>
              </a:rPr>
              <a:t>2.1.2 Τυπικές κατηγορίες και εφαρμογές υγείας</a:t>
            </a:r>
            <a:endParaRPr sz="153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18"/>
          <p:cNvSpPr txBox="1">
            <a:spLocks noGrp="1"/>
          </p:cNvSpPr>
          <p:nvPr>
            <p:ph type="title"/>
          </p:nvPr>
        </p:nvSpPr>
        <p:spPr>
          <a:xfrm>
            <a:off x="558000" y="1080000"/>
            <a:ext cx="11396576" cy="59918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03864"/>
              </a:buClr>
              <a:buSzPts val="2800"/>
              <a:buFont typeface="Calibri"/>
              <a:buNone/>
            </a:pPr>
            <a:r>
              <a:rPr lang="el-GR"/>
              <a:t>Δίαιτα και διατροφή</a:t>
            </a:r>
            <a:endParaRPr/>
          </a:p>
        </p:txBody>
      </p:sp>
      <p:sp>
        <p:nvSpPr>
          <p:cNvPr id="284" name="Google Shape;284;p18"/>
          <p:cNvSpPr txBox="1"/>
          <p:nvPr/>
        </p:nvSpPr>
        <p:spPr>
          <a:xfrm>
            <a:off x="610139" y="1679188"/>
            <a:ext cx="5409663" cy="4893408"/>
          </a:xfrm>
          <a:prstGeom prst="rect">
            <a:avLst/>
          </a:prstGeom>
          <a:noFill/>
          <a:ln>
            <a:noFill/>
          </a:ln>
        </p:spPr>
        <p:txBody>
          <a:bodyPr spcFirstLastPara="1" wrap="square" lIns="91425" tIns="45700" rIns="91425" bIns="45700" anchor="t" anchorCtr="0">
            <a:normAutofit/>
          </a:bodyPr>
          <a:lstStyle/>
          <a:p>
            <a:pPr marL="228600" marR="0" lvl="0" indent="-228600" algn="l" rtl="0">
              <a:lnSpc>
                <a:spcPct val="120000"/>
              </a:lnSpc>
              <a:spcBef>
                <a:spcPts val="0"/>
              </a:spcBef>
              <a:spcAft>
                <a:spcPts val="0"/>
              </a:spcAft>
              <a:buClr>
                <a:srgbClr val="C01E24"/>
              </a:buClr>
              <a:buSzPts val="2600"/>
              <a:buFont typeface="Noto Sans Symbols"/>
              <a:buChar char="▪"/>
            </a:pPr>
            <a:r>
              <a:rPr lang="el-GR" sz="2600">
                <a:solidFill>
                  <a:schemeClr val="dk1"/>
                </a:solidFill>
                <a:latin typeface="Calibri"/>
                <a:ea typeface="Calibri"/>
                <a:cs typeface="Calibri"/>
                <a:sym typeface="Calibri"/>
              </a:rPr>
              <a:t>Παρακολούθηση διατροφής και θερμίδων με σάρωση κωδικού</a:t>
            </a:r>
            <a:br>
              <a:rPr lang="el-GR" sz="2600">
                <a:solidFill>
                  <a:schemeClr val="dk1"/>
                </a:solidFill>
                <a:latin typeface="Calibri"/>
                <a:ea typeface="Calibri"/>
                <a:cs typeface="Calibri"/>
                <a:sym typeface="Calibri"/>
              </a:rPr>
            </a:br>
            <a:r>
              <a:rPr lang="el-GR" sz="2600">
                <a:solidFill>
                  <a:schemeClr val="dk1"/>
                </a:solidFill>
                <a:latin typeface="Calibri"/>
                <a:ea typeface="Calibri"/>
                <a:cs typeface="Calibri"/>
                <a:sym typeface="Calibri"/>
              </a:rPr>
              <a:t>Σχέδια γευμάτων και συνταγές με βάση τις προτιμήσεις σας</a:t>
            </a:r>
            <a:br>
              <a:rPr lang="el-GR" sz="2600">
                <a:solidFill>
                  <a:schemeClr val="dk1"/>
                </a:solidFill>
                <a:latin typeface="Calibri"/>
                <a:ea typeface="Calibri"/>
                <a:cs typeface="Calibri"/>
                <a:sym typeface="Calibri"/>
              </a:rPr>
            </a:br>
            <a:r>
              <a:rPr lang="el-GR" sz="2600">
                <a:solidFill>
                  <a:schemeClr val="dk1"/>
                </a:solidFill>
                <a:latin typeface="Calibri"/>
                <a:ea typeface="Calibri"/>
                <a:cs typeface="Calibri"/>
                <a:sym typeface="Calibri"/>
              </a:rPr>
              <a:t>Φόρουμ για υποστήριξη και κίνητρα</a:t>
            </a:r>
            <a:endParaRPr sz="2600">
              <a:solidFill>
                <a:schemeClr val="dk1"/>
              </a:solidFill>
              <a:latin typeface="Calibri"/>
              <a:ea typeface="Calibri"/>
              <a:cs typeface="Calibri"/>
              <a:sym typeface="Calibri"/>
            </a:endParaRPr>
          </a:p>
        </p:txBody>
      </p:sp>
      <p:sp>
        <p:nvSpPr>
          <p:cNvPr id="285" name="Google Shape;285;p18"/>
          <p:cNvSpPr/>
          <p:nvPr/>
        </p:nvSpPr>
        <p:spPr>
          <a:xfrm>
            <a:off x="9752970" y="6394648"/>
            <a:ext cx="241171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a:solidFill>
                  <a:schemeClr val="dk1"/>
                </a:solidFill>
                <a:latin typeface="Calibri"/>
                <a:ea typeface="Calibri"/>
                <a:cs typeface="Calibri"/>
                <a:sym typeface="Calibri"/>
              </a:rPr>
              <a:t>Πηγή| </a:t>
            </a:r>
            <a:r>
              <a:rPr lang="el-GR" sz="1200" u="sng">
                <a:solidFill>
                  <a:schemeClr val="dk1"/>
                </a:solidFill>
                <a:latin typeface="Calibri"/>
                <a:ea typeface="Calibri"/>
                <a:cs typeface="Calibri"/>
                <a:sym typeface="Calibri"/>
                <a:hlinkClick r:id="rId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Άδεια Pixabay</a:t>
            </a:r>
            <a:endParaRPr sz="1200">
              <a:solidFill>
                <a:schemeClr val="dk1"/>
              </a:solidFill>
              <a:latin typeface="Calibri"/>
              <a:ea typeface="Calibri"/>
              <a:cs typeface="Calibri"/>
              <a:sym typeface="Calibri"/>
            </a:endParaRPr>
          </a:p>
        </p:txBody>
      </p:sp>
      <p:pic>
        <p:nvPicPr>
          <p:cNvPr id="286" name="Google Shape;286;p18"/>
          <p:cNvPicPr preferRelativeResize="0"/>
          <p:nvPr/>
        </p:nvPicPr>
        <p:blipFill rotWithShape="1">
          <a:blip r:embed="rId4">
            <a:alphaModFix/>
          </a:blip>
          <a:srcRect/>
          <a:stretch/>
        </p:blipFill>
        <p:spPr>
          <a:xfrm>
            <a:off x="7821804" y="1675623"/>
            <a:ext cx="3862331" cy="2139369"/>
          </a:xfrm>
          <a:prstGeom prst="rect">
            <a:avLst/>
          </a:prstGeom>
          <a:noFill/>
          <a:ln>
            <a:noFill/>
          </a:ln>
        </p:spPr>
      </p:pic>
      <p:sp>
        <p:nvSpPr>
          <p:cNvPr id="287" name="Google Shape;287;p18"/>
          <p:cNvSpPr/>
          <p:nvPr/>
        </p:nvSpPr>
        <p:spPr>
          <a:xfrm>
            <a:off x="8108576" y="-10991"/>
            <a:ext cx="4082163" cy="398569"/>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r" rtl="0">
              <a:lnSpc>
                <a:spcPct val="80000"/>
              </a:lnSpc>
              <a:spcBef>
                <a:spcPts val="0"/>
              </a:spcBef>
              <a:spcAft>
                <a:spcPts val="0"/>
              </a:spcAft>
              <a:buNone/>
            </a:pPr>
            <a:r>
              <a:rPr lang="el-GR" sz="1530">
                <a:solidFill>
                  <a:schemeClr val="lt1"/>
                </a:solidFill>
                <a:latin typeface="Calibri"/>
                <a:ea typeface="Calibri"/>
                <a:cs typeface="Calibri"/>
                <a:sym typeface="Calibri"/>
              </a:rPr>
              <a:t>2.1.2 Τυπικές κατηγορίες και εφαρμογές υγείας</a:t>
            </a:r>
            <a:endParaRPr sz="153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3" name="Google Shape;293;p19"/>
          <p:cNvSpPr txBox="1">
            <a:spLocks noGrp="1"/>
          </p:cNvSpPr>
          <p:nvPr>
            <p:ph type="title"/>
          </p:nvPr>
        </p:nvSpPr>
        <p:spPr>
          <a:xfrm>
            <a:off x="558000" y="1079999"/>
            <a:ext cx="10515600" cy="893179"/>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C01E24"/>
              </a:buClr>
              <a:buSzPts val="2800"/>
              <a:buFont typeface="Calibri"/>
              <a:buNone/>
            </a:pPr>
            <a:r>
              <a:rPr lang="el-GR" sz="2800">
                <a:solidFill>
                  <a:srgbClr val="C01E24"/>
                </a:solidFill>
              </a:rPr>
              <a:t>2.1.3</a:t>
            </a:r>
            <a:br>
              <a:rPr lang="el-GR" sz="2800">
                <a:solidFill>
                  <a:srgbClr val="C01E24"/>
                </a:solidFill>
              </a:rPr>
            </a:br>
            <a:r>
              <a:rPr lang="el-GR" sz="2800">
                <a:solidFill>
                  <a:srgbClr val="C01E24"/>
                </a:solidFill>
              </a:rPr>
              <a:t>Πού και πώς να αναζητήσετε εφαρμογές υγείας;</a:t>
            </a:r>
            <a:endParaRPr sz="2800">
              <a:solidFill>
                <a:srgbClr val="C01E24"/>
              </a:solidFill>
            </a:endParaRPr>
          </a:p>
        </p:txBody>
      </p:sp>
      <p:sp>
        <p:nvSpPr>
          <p:cNvPr id="294" name="Google Shape;294;p19"/>
          <p:cNvSpPr txBox="1">
            <a:spLocks noGrp="1"/>
          </p:cNvSpPr>
          <p:nvPr>
            <p:ph type="body" idx="1"/>
          </p:nvPr>
        </p:nvSpPr>
        <p:spPr>
          <a:xfrm>
            <a:off x="558000" y="2160000"/>
            <a:ext cx="5157787" cy="50302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SzPts val="2200"/>
              <a:buNone/>
            </a:pPr>
            <a:r>
              <a:rPr lang="el-GR" sz="2200">
                <a:solidFill>
                  <a:srgbClr val="203864"/>
                </a:solidFill>
              </a:rPr>
              <a:t>Καταστήματα εφαρμογών</a:t>
            </a:r>
            <a:endParaRPr sz="2200">
              <a:solidFill>
                <a:srgbClr val="203864"/>
              </a:solidFill>
            </a:endParaRPr>
          </a:p>
        </p:txBody>
      </p:sp>
      <p:sp>
        <p:nvSpPr>
          <p:cNvPr id="295" name="Google Shape;295;p19"/>
          <p:cNvSpPr txBox="1">
            <a:spLocks noGrp="1"/>
          </p:cNvSpPr>
          <p:nvPr>
            <p:ph type="body" idx="2"/>
          </p:nvPr>
        </p:nvSpPr>
        <p:spPr>
          <a:xfrm>
            <a:off x="617621" y="2849843"/>
            <a:ext cx="5637259" cy="4008158"/>
          </a:xfrm>
          <a:prstGeom prst="rect">
            <a:avLst/>
          </a:prstGeom>
          <a:noFill/>
          <a:ln>
            <a:noFill/>
          </a:ln>
        </p:spPr>
        <p:txBody>
          <a:bodyPr spcFirstLastPara="1" wrap="square" lIns="91425" tIns="45700" rIns="91425" bIns="45700" anchor="t" anchorCtr="0">
            <a:normAutofit/>
          </a:bodyPr>
          <a:lstStyle/>
          <a:p>
            <a:pPr marL="228600" lvl="0" indent="-228600" algn="l" rtl="0">
              <a:lnSpc>
                <a:spcPct val="150000"/>
              </a:lnSpc>
              <a:spcBef>
                <a:spcPts val="0"/>
              </a:spcBef>
              <a:spcAft>
                <a:spcPts val="0"/>
              </a:spcAft>
              <a:buSzPts val="2400"/>
              <a:buChar char="▪"/>
            </a:pPr>
            <a:r>
              <a:rPr lang="el-GR" sz="2400"/>
              <a:t>Google Play Store (Android)</a:t>
            </a:r>
            <a:endParaRPr/>
          </a:p>
          <a:p>
            <a:pPr marL="228600" lvl="0" indent="-228600" algn="l" rtl="0">
              <a:lnSpc>
                <a:spcPct val="150000"/>
              </a:lnSpc>
              <a:spcBef>
                <a:spcPts val="1200"/>
              </a:spcBef>
              <a:spcAft>
                <a:spcPts val="0"/>
              </a:spcAft>
              <a:buSzPts val="2400"/>
              <a:buChar char="▪"/>
            </a:pPr>
            <a:r>
              <a:rPr lang="el-GR" sz="2400"/>
              <a:t>App Store (Apple)</a:t>
            </a:r>
            <a:endParaRPr/>
          </a:p>
          <a:p>
            <a:pPr marL="228600" lvl="0" indent="-76200" algn="l" rtl="0">
              <a:lnSpc>
                <a:spcPct val="150000"/>
              </a:lnSpc>
              <a:spcBef>
                <a:spcPts val="1200"/>
              </a:spcBef>
              <a:spcAft>
                <a:spcPts val="0"/>
              </a:spcAft>
              <a:buSzPts val="2400"/>
              <a:buNone/>
            </a:pPr>
            <a:endParaRPr sz="2400"/>
          </a:p>
          <a:p>
            <a:pPr marL="228600" lvl="0" indent="-76200" algn="l" rtl="0">
              <a:lnSpc>
                <a:spcPct val="150000"/>
              </a:lnSpc>
              <a:spcBef>
                <a:spcPts val="1200"/>
              </a:spcBef>
              <a:spcAft>
                <a:spcPts val="0"/>
              </a:spcAft>
              <a:buSzPts val="2400"/>
              <a:buNone/>
            </a:pPr>
            <a:endParaRPr sz="2400"/>
          </a:p>
          <a:p>
            <a:pPr marL="228600" lvl="0" indent="-76200" algn="l" rtl="0">
              <a:lnSpc>
                <a:spcPct val="150000"/>
              </a:lnSpc>
              <a:spcBef>
                <a:spcPts val="1200"/>
              </a:spcBef>
              <a:spcAft>
                <a:spcPts val="0"/>
              </a:spcAft>
              <a:buSzPts val="2400"/>
              <a:buNone/>
            </a:pPr>
            <a:endParaRPr sz="2400"/>
          </a:p>
        </p:txBody>
      </p:sp>
      <p:sp>
        <p:nvSpPr>
          <p:cNvPr id="296" name="Google Shape;296;p19"/>
          <p:cNvSpPr/>
          <p:nvPr/>
        </p:nvSpPr>
        <p:spPr>
          <a:xfrm>
            <a:off x="9177251" y="6042956"/>
            <a:ext cx="3014749"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a:solidFill>
                  <a:schemeClr val="dk1"/>
                </a:solidFill>
                <a:latin typeface="Calibri"/>
                <a:ea typeface="Calibri"/>
                <a:cs typeface="Calibri"/>
                <a:sym typeface="Calibri"/>
              </a:rPr>
              <a:t>Πηγή: </a:t>
            </a:r>
            <a:r>
              <a:rPr lang="el-GR" sz="1200" u="sng">
                <a:solidFill>
                  <a:schemeClr val="dk1"/>
                </a:solidFill>
                <a:latin typeface="Calibri"/>
                <a:ea typeface="Calibri"/>
                <a:cs typeface="Calibri"/>
                <a:sym typeface="Calibri"/>
                <a:hlinkClick r:id="rId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Apple App Store</a:t>
            </a:r>
            <a:r>
              <a:rPr lang="el-GR" sz="1200">
                <a:solidFill>
                  <a:schemeClr val="dk1"/>
                </a:solidFill>
                <a:latin typeface="Calibri"/>
                <a:ea typeface="Calibri"/>
                <a:cs typeface="Calibri"/>
                <a:sym typeface="Calibri"/>
              </a:rPr>
              <a:t>; </a:t>
            </a:r>
            <a:r>
              <a:rPr lang="el-GR" sz="1200" u="sng">
                <a:solidFill>
                  <a:schemeClr val="dk1"/>
                </a:solidFill>
                <a:latin typeface="Calibri"/>
                <a:ea typeface="Calibri"/>
                <a:cs typeface="Calibri"/>
                <a:sym typeface="Calibri"/>
                <a:hlinkClick r:id="rId4">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Google Play Store</a:t>
            </a:r>
            <a:endParaRPr sz="1200">
              <a:solidFill>
                <a:schemeClr val="dk1"/>
              </a:solidFill>
              <a:latin typeface="Calibri"/>
              <a:ea typeface="Calibri"/>
              <a:cs typeface="Calibri"/>
              <a:sym typeface="Calibri"/>
            </a:endParaRPr>
          </a:p>
        </p:txBody>
      </p:sp>
      <p:pic>
        <p:nvPicPr>
          <p:cNvPr id="297" name="Google Shape;297;p19" descr="App Store – Benutzerhandbuch für den Mac - Apple Support (DE)"/>
          <p:cNvPicPr preferRelativeResize="0"/>
          <p:nvPr/>
        </p:nvPicPr>
        <p:blipFill rotWithShape="1">
          <a:blip r:embed="rId5">
            <a:alphaModFix/>
          </a:blip>
          <a:srcRect/>
          <a:stretch/>
        </p:blipFill>
        <p:spPr>
          <a:xfrm>
            <a:off x="5815800" y="2806979"/>
            <a:ext cx="1771650" cy="1771650"/>
          </a:xfrm>
          <a:prstGeom prst="rect">
            <a:avLst/>
          </a:prstGeom>
          <a:noFill/>
          <a:ln>
            <a:noFill/>
          </a:ln>
        </p:spPr>
      </p:pic>
      <p:pic>
        <p:nvPicPr>
          <p:cNvPr id="298" name="Google Shape;298;p19" descr="Google Play Store: Entwickler müssen euch jetzt über Umgang mit Daten  informieren | NETZWELT"/>
          <p:cNvPicPr preferRelativeResize="0"/>
          <p:nvPr/>
        </p:nvPicPr>
        <p:blipFill rotWithShape="1">
          <a:blip r:embed="rId6">
            <a:alphaModFix/>
          </a:blip>
          <a:srcRect/>
          <a:stretch/>
        </p:blipFill>
        <p:spPr>
          <a:xfrm>
            <a:off x="8266603" y="2806979"/>
            <a:ext cx="2466975" cy="1857375"/>
          </a:xfrm>
          <a:prstGeom prst="rect">
            <a:avLst/>
          </a:prstGeom>
          <a:noFill/>
          <a:ln>
            <a:noFill/>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sp>
        <p:nvSpPr>
          <p:cNvPr id="304" name="Google Shape;304;p20"/>
          <p:cNvSpPr txBox="1">
            <a:spLocks noGrp="1"/>
          </p:cNvSpPr>
          <p:nvPr>
            <p:ph type="title"/>
          </p:nvPr>
        </p:nvSpPr>
        <p:spPr>
          <a:xfrm>
            <a:off x="558000" y="1080000"/>
            <a:ext cx="11396576" cy="59918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03864"/>
              </a:buClr>
              <a:buSzPts val="2800"/>
              <a:buFont typeface="Calibri"/>
              <a:buNone/>
            </a:pPr>
            <a:r>
              <a:rPr lang="el-GR"/>
              <a:t>Πώς να βρείτε μια εφαρμογή που είναι κατάλληλη για εσάς!</a:t>
            </a:r>
            <a:endParaRPr/>
          </a:p>
        </p:txBody>
      </p:sp>
      <p:sp>
        <p:nvSpPr>
          <p:cNvPr id="305" name="Google Shape;305;p20"/>
          <p:cNvSpPr txBox="1"/>
          <p:nvPr/>
        </p:nvSpPr>
        <p:spPr>
          <a:xfrm>
            <a:off x="610139" y="1679188"/>
            <a:ext cx="5409663" cy="4893408"/>
          </a:xfrm>
          <a:prstGeom prst="rect">
            <a:avLst/>
          </a:prstGeom>
          <a:noFill/>
          <a:ln>
            <a:noFill/>
          </a:ln>
        </p:spPr>
        <p:txBody>
          <a:bodyPr spcFirstLastPara="1" wrap="square" lIns="91425" tIns="45700" rIns="91425" bIns="45700" anchor="t" anchorCtr="0">
            <a:normAutofit/>
          </a:bodyPr>
          <a:lstStyle/>
          <a:p>
            <a:pPr marL="228600" marR="0" lvl="0" indent="-228600" algn="l" rtl="0">
              <a:lnSpc>
                <a:spcPct val="120000"/>
              </a:lnSpc>
              <a:spcBef>
                <a:spcPts val="0"/>
              </a:spcBef>
              <a:spcAft>
                <a:spcPts val="0"/>
              </a:spcAft>
              <a:buClr>
                <a:srgbClr val="C01E24"/>
              </a:buClr>
              <a:buSzPts val="2400"/>
              <a:buFont typeface="Noto Sans Symbols"/>
              <a:buChar char="▪"/>
            </a:pPr>
            <a:r>
              <a:rPr lang="el-GR" sz="2400">
                <a:solidFill>
                  <a:schemeClr val="dk1"/>
                </a:solidFill>
                <a:latin typeface="Calibri"/>
                <a:ea typeface="Calibri"/>
                <a:cs typeface="Calibri"/>
                <a:sym typeface="Calibri"/>
              </a:rPr>
              <a:t>Είναι τα κορυφαία αποτελέσματά σας με χορηγούμενο περιεχόμενο;</a:t>
            </a:r>
            <a:br>
              <a:rPr lang="el-GR" sz="2400">
                <a:solidFill>
                  <a:schemeClr val="dk1"/>
                </a:solidFill>
                <a:latin typeface="Calibri"/>
                <a:ea typeface="Calibri"/>
                <a:cs typeface="Calibri"/>
                <a:sym typeface="Calibri"/>
              </a:rPr>
            </a:br>
            <a:r>
              <a:rPr lang="el-GR" sz="2400">
                <a:solidFill>
                  <a:schemeClr val="dk1"/>
                </a:solidFill>
                <a:latin typeface="Calibri"/>
                <a:ea typeface="Calibri"/>
                <a:cs typeface="Calibri"/>
                <a:sym typeface="Calibri"/>
              </a:rPr>
              <a:t>Μην ξεγελιέστε από τοποθετήσεις προϊόντων στα αποτελέσματα αναζήτησής σας!</a:t>
            </a:r>
            <a:br>
              <a:rPr lang="el-GR" sz="2400">
                <a:solidFill>
                  <a:schemeClr val="dk1"/>
                </a:solidFill>
                <a:latin typeface="Calibri"/>
                <a:ea typeface="Calibri"/>
                <a:cs typeface="Calibri"/>
                <a:sym typeface="Calibri"/>
              </a:rPr>
            </a:br>
            <a:r>
              <a:rPr lang="el-GR" sz="2400">
                <a:solidFill>
                  <a:schemeClr val="dk1"/>
                </a:solidFill>
                <a:latin typeface="Calibri"/>
                <a:ea typeface="Calibri"/>
                <a:cs typeface="Calibri"/>
                <a:sym typeface="Calibri"/>
              </a:rPr>
              <a:t>Ελέγξτε για την ετικέτα "διαφήμιση" στα αποτελέσματα αναζήτησής σας και αποφύγετε αυτές τις επισκέψεις!</a:t>
            </a:r>
            <a:endParaRPr sz="2400">
              <a:solidFill>
                <a:schemeClr val="dk1"/>
              </a:solidFill>
              <a:latin typeface="Calibri"/>
              <a:ea typeface="Calibri"/>
              <a:cs typeface="Calibri"/>
              <a:sym typeface="Calibri"/>
            </a:endParaRPr>
          </a:p>
        </p:txBody>
      </p:sp>
      <p:sp>
        <p:nvSpPr>
          <p:cNvPr id="306" name="Google Shape;306;p20"/>
          <p:cNvSpPr/>
          <p:nvPr/>
        </p:nvSpPr>
        <p:spPr>
          <a:xfrm>
            <a:off x="9752970" y="6394648"/>
            <a:ext cx="241171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a:solidFill>
                  <a:schemeClr val="dk1"/>
                </a:solidFill>
                <a:latin typeface="Calibri"/>
                <a:ea typeface="Calibri"/>
                <a:cs typeface="Calibri"/>
                <a:sym typeface="Calibri"/>
              </a:rPr>
              <a:t>Πηγή| </a:t>
            </a:r>
            <a:r>
              <a:rPr lang="el-GR" sz="1200" u="sng">
                <a:solidFill>
                  <a:schemeClr val="dk1"/>
                </a:solidFill>
                <a:latin typeface="Calibri"/>
                <a:ea typeface="Calibri"/>
                <a:cs typeface="Calibri"/>
                <a:sym typeface="Calibri"/>
                <a:hlinkClick r:id="rId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Άδεια Pixabay</a:t>
            </a:r>
            <a:endParaRPr sz="1200">
              <a:solidFill>
                <a:schemeClr val="dk1"/>
              </a:solidFill>
              <a:latin typeface="Calibri"/>
              <a:ea typeface="Calibri"/>
              <a:cs typeface="Calibri"/>
              <a:sym typeface="Calibri"/>
            </a:endParaRPr>
          </a:p>
        </p:txBody>
      </p:sp>
      <p:pic>
        <p:nvPicPr>
          <p:cNvPr id="307" name="Google Shape;307;p20"/>
          <p:cNvPicPr preferRelativeResize="0"/>
          <p:nvPr/>
        </p:nvPicPr>
        <p:blipFill rotWithShape="1">
          <a:blip r:embed="rId4">
            <a:alphaModFix/>
          </a:blip>
          <a:srcRect/>
          <a:stretch/>
        </p:blipFill>
        <p:spPr>
          <a:xfrm>
            <a:off x="7648688" y="1679188"/>
            <a:ext cx="3768092" cy="2510515"/>
          </a:xfrm>
          <a:prstGeom prst="rect">
            <a:avLst/>
          </a:prstGeom>
          <a:noFill/>
          <a:ln>
            <a:noFill/>
          </a:ln>
        </p:spPr>
      </p:pic>
      <p:sp>
        <p:nvSpPr>
          <p:cNvPr id="308" name="Google Shape;308;p20"/>
          <p:cNvSpPr/>
          <p:nvPr/>
        </p:nvSpPr>
        <p:spPr>
          <a:xfrm>
            <a:off x="6644640" y="-3933"/>
            <a:ext cx="5546101" cy="398569"/>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l-GR" sz="1800">
                <a:solidFill>
                  <a:schemeClr val="lt1"/>
                </a:solidFill>
                <a:latin typeface="Calibri"/>
                <a:ea typeface="Calibri"/>
                <a:cs typeface="Calibri"/>
                <a:sym typeface="Calibri"/>
              </a:rPr>
              <a:t>2.1.3 Πού και πώς να αναζητήσετε εφαρμογές υγείας;</a:t>
            </a:r>
            <a:endParaRPr sz="180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4" name="Google Shape;314;p21"/>
          <p:cNvSpPr txBox="1">
            <a:spLocks noGrp="1"/>
          </p:cNvSpPr>
          <p:nvPr>
            <p:ph type="title"/>
          </p:nvPr>
        </p:nvSpPr>
        <p:spPr>
          <a:xfrm>
            <a:off x="558000" y="1080000"/>
            <a:ext cx="11396576" cy="599188"/>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494CF3"/>
              </a:buClr>
              <a:buSzPts val="4800"/>
              <a:buFont typeface="Calibri"/>
              <a:buNone/>
            </a:pPr>
            <a:r>
              <a:rPr lang="el-GR" sz="4800">
                <a:solidFill>
                  <a:srgbClr val="494CF3"/>
                </a:solidFill>
              </a:rPr>
              <a:t>Δραστηριότητα</a:t>
            </a:r>
            <a:endParaRPr sz="4800">
              <a:solidFill>
                <a:srgbClr val="494CF3"/>
              </a:solidFill>
            </a:endParaRPr>
          </a:p>
        </p:txBody>
      </p:sp>
      <p:sp>
        <p:nvSpPr>
          <p:cNvPr id="315" name="Google Shape;315;p21"/>
          <p:cNvSpPr txBox="1"/>
          <p:nvPr/>
        </p:nvSpPr>
        <p:spPr>
          <a:xfrm>
            <a:off x="610139" y="1679188"/>
            <a:ext cx="5953947" cy="4893408"/>
          </a:xfrm>
          <a:prstGeom prst="rect">
            <a:avLst/>
          </a:prstGeom>
          <a:noFill/>
          <a:ln>
            <a:noFill/>
          </a:ln>
        </p:spPr>
        <p:txBody>
          <a:bodyPr spcFirstLastPara="1" wrap="square" lIns="91425" tIns="45700" rIns="91425" bIns="45700" anchor="t" anchorCtr="0">
            <a:normAutofit/>
          </a:bodyPr>
          <a:lstStyle/>
          <a:p>
            <a:pPr marL="228600" marR="0" lvl="0" indent="-228600" algn="l" rtl="0">
              <a:lnSpc>
                <a:spcPct val="120000"/>
              </a:lnSpc>
              <a:spcBef>
                <a:spcPts val="0"/>
              </a:spcBef>
              <a:spcAft>
                <a:spcPts val="0"/>
              </a:spcAft>
              <a:buClr>
                <a:srgbClr val="C01E24"/>
              </a:buClr>
              <a:buSzPts val="2600"/>
              <a:buFont typeface="Noto Sans Symbols"/>
              <a:buChar char="▪"/>
            </a:pPr>
            <a:r>
              <a:rPr lang="el-GR" sz="2600">
                <a:solidFill>
                  <a:schemeClr val="dk1"/>
                </a:solidFill>
                <a:latin typeface="Calibri"/>
                <a:ea typeface="Calibri"/>
                <a:cs typeface="Calibri"/>
                <a:sym typeface="Calibri"/>
              </a:rPr>
              <a:t>Τώρα είναι η σειρά σας: ποιες εφαρμογές υγείας μπορείτε να βρείτε στους αναγνωρισμένους τομείς υγείας;</a:t>
            </a:r>
            <a:br>
              <a:rPr lang="el-GR" sz="2600">
                <a:solidFill>
                  <a:schemeClr val="dk1"/>
                </a:solidFill>
                <a:latin typeface="Calibri"/>
                <a:ea typeface="Calibri"/>
                <a:cs typeface="Calibri"/>
                <a:sym typeface="Calibri"/>
              </a:rPr>
            </a:br>
            <a:r>
              <a:rPr lang="el-GR" sz="2600">
                <a:solidFill>
                  <a:schemeClr val="dk1"/>
                </a:solidFill>
                <a:latin typeface="Calibri"/>
                <a:ea typeface="Calibri"/>
                <a:cs typeface="Calibri"/>
                <a:sym typeface="Calibri"/>
              </a:rPr>
              <a:t>Κρατήστε σημειώσεις, θα επανέλθουμε στα ευρήματά σας στο τέλος της συνεδρίας!</a:t>
            </a:r>
            <a:endParaRPr sz="2600">
              <a:solidFill>
                <a:schemeClr val="dk1"/>
              </a:solidFill>
              <a:latin typeface="Calibri"/>
              <a:ea typeface="Calibri"/>
              <a:cs typeface="Calibri"/>
              <a:sym typeface="Calibri"/>
            </a:endParaRPr>
          </a:p>
        </p:txBody>
      </p:sp>
      <p:sp>
        <p:nvSpPr>
          <p:cNvPr id="316" name="Google Shape;316;p21"/>
          <p:cNvSpPr/>
          <p:nvPr/>
        </p:nvSpPr>
        <p:spPr>
          <a:xfrm>
            <a:off x="3565976" y="6585157"/>
            <a:ext cx="241171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a:solidFill>
                  <a:schemeClr val="dk1"/>
                </a:solidFill>
                <a:latin typeface="Calibri"/>
                <a:ea typeface="Calibri"/>
                <a:cs typeface="Calibri"/>
                <a:sym typeface="Calibri"/>
              </a:rPr>
              <a:t>Πηγή| </a:t>
            </a:r>
            <a:r>
              <a:rPr lang="el-GR" sz="1200" u="sng">
                <a:solidFill>
                  <a:schemeClr val="dk1"/>
                </a:solidFill>
                <a:latin typeface="Calibri"/>
                <a:ea typeface="Calibri"/>
                <a:cs typeface="Calibri"/>
                <a:sym typeface="Calibri"/>
                <a:hlinkClick r:id="rId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Άδεια Pixabay</a:t>
            </a:r>
            <a:endParaRPr sz="1200">
              <a:solidFill>
                <a:schemeClr val="dk1"/>
              </a:solidFill>
              <a:latin typeface="Calibri"/>
              <a:ea typeface="Calibri"/>
              <a:cs typeface="Calibri"/>
              <a:sym typeface="Calibri"/>
            </a:endParaRPr>
          </a:p>
        </p:txBody>
      </p:sp>
      <p:pic>
        <p:nvPicPr>
          <p:cNvPr id="317" name="Google Shape;317;p21"/>
          <p:cNvPicPr preferRelativeResize="0"/>
          <p:nvPr/>
        </p:nvPicPr>
        <p:blipFill rotWithShape="1">
          <a:blip r:embed="rId4">
            <a:alphaModFix/>
          </a:blip>
          <a:srcRect/>
          <a:stretch/>
        </p:blipFill>
        <p:spPr>
          <a:xfrm>
            <a:off x="463865" y="4955473"/>
            <a:ext cx="3768092" cy="1850133"/>
          </a:xfrm>
          <a:prstGeom prst="rect">
            <a:avLst/>
          </a:prstGeom>
          <a:noFill/>
          <a:ln>
            <a:noFill/>
          </a:ln>
        </p:spPr>
      </p:pic>
      <p:sp>
        <p:nvSpPr>
          <p:cNvPr id="318" name="Google Shape;318;p21"/>
          <p:cNvSpPr/>
          <p:nvPr/>
        </p:nvSpPr>
        <p:spPr>
          <a:xfrm>
            <a:off x="6690360" y="-3933"/>
            <a:ext cx="5500381" cy="398569"/>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l-GR" sz="1800">
                <a:solidFill>
                  <a:schemeClr val="lt1"/>
                </a:solidFill>
                <a:latin typeface="Calibri"/>
                <a:ea typeface="Calibri"/>
                <a:cs typeface="Calibri"/>
                <a:sym typeface="Calibri"/>
              </a:rPr>
              <a:t>2.1.3 Πού και πώς να αναζητήσετε εφαρμογές υγείας;</a:t>
            </a:r>
            <a:endParaRPr sz="1800">
              <a:solidFill>
                <a:schemeClr val="lt1"/>
              </a:solidFill>
              <a:latin typeface="Calibri"/>
              <a:ea typeface="Calibri"/>
              <a:cs typeface="Calibri"/>
              <a:sym typeface="Calibri"/>
            </a:endParaRPr>
          </a:p>
        </p:txBody>
      </p:sp>
      <p:pic>
        <p:nvPicPr>
          <p:cNvPr id="319" name="Google Shape;319;p21" descr="Effective coworking. colleagues togetherness, workers collaboration, teamwork regulation. workflow efficiency increase. team members arranging mechanism."/>
          <p:cNvPicPr preferRelativeResize="0"/>
          <p:nvPr/>
        </p:nvPicPr>
        <p:blipFill rotWithShape="1">
          <a:blip r:embed="rId5">
            <a:alphaModFix/>
          </a:blip>
          <a:srcRect/>
          <a:stretch/>
        </p:blipFill>
        <p:spPr>
          <a:xfrm>
            <a:off x="6564086" y="615043"/>
            <a:ext cx="5627914" cy="5627914"/>
          </a:xfrm>
          <a:prstGeom prst="rect">
            <a:avLst/>
          </a:prstGeom>
          <a:noFill/>
          <a:ln>
            <a:noFill/>
          </a:ln>
        </p:spPr>
      </p:pic>
      <p:sp>
        <p:nvSpPr>
          <p:cNvPr id="320" name="Google Shape;320;p21"/>
          <p:cNvSpPr txBox="1"/>
          <p:nvPr/>
        </p:nvSpPr>
        <p:spPr>
          <a:xfrm>
            <a:off x="8347303" y="6463364"/>
            <a:ext cx="323455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u="sng">
                <a:solidFill>
                  <a:schemeClr val="dk1"/>
                </a:solidFill>
                <a:latin typeface="Calibri"/>
                <a:ea typeface="Calibri"/>
                <a:cs typeface="Calibri"/>
                <a:sym typeface="Calibri"/>
                <a:hlinkClick r:id="rId6">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Πηγή:  vectorjuice on Freepik</a:t>
            </a:r>
            <a:endParaRPr sz="1200">
              <a:solidFill>
                <a:schemeClr val="dk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pic>
        <p:nvPicPr>
          <p:cNvPr id="326" name="Google Shape;326;p22"/>
          <p:cNvPicPr preferRelativeResize="0"/>
          <p:nvPr/>
        </p:nvPicPr>
        <p:blipFill rotWithShape="1">
          <a:blip r:embed="rId3">
            <a:alphaModFix/>
          </a:blip>
          <a:srcRect/>
          <a:stretch/>
        </p:blipFill>
        <p:spPr>
          <a:xfrm>
            <a:off x="7392941" y="2167737"/>
            <a:ext cx="3680659" cy="3680659"/>
          </a:xfrm>
          <a:prstGeom prst="rect">
            <a:avLst/>
          </a:prstGeom>
          <a:noFill/>
          <a:ln>
            <a:noFill/>
          </a:ln>
        </p:spPr>
      </p:pic>
      <p:sp>
        <p:nvSpPr>
          <p:cNvPr id="327" name="Google Shape;327;p22"/>
          <p:cNvSpPr txBox="1">
            <a:spLocks noGrp="1"/>
          </p:cNvSpPr>
          <p:nvPr>
            <p:ph type="title"/>
          </p:nvPr>
        </p:nvSpPr>
        <p:spPr>
          <a:xfrm>
            <a:off x="437880" y="982888"/>
            <a:ext cx="11634000" cy="893179"/>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C01E24"/>
              </a:buClr>
              <a:buSzPct val="100000"/>
              <a:buFont typeface="Calibri"/>
              <a:buNone/>
            </a:pPr>
            <a:r>
              <a:rPr lang="el-GR" sz="2000">
                <a:solidFill>
                  <a:srgbClr val="C01E24"/>
                </a:solidFill>
              </a:rPr>
              <a:t>2.1.4</a:t>
            </a:r>
            <a:r>
              <a:rPr lang="el-GR"/>
              <a:t/>
            </a:r>
            <a:br>
              <a:rPr lang="el-GR"/>
            </a:br>
            <a:r>
              <a:rPr lang="el-GR">
                <a:solidFill>
                  <a:srgbClr val="C01E24"/>
                </a:solidFill>
              </a:rPr>
              <a:t>Κριτήρια για την εύρεση καλών και αξιόπιστων εφαρμογών υγείας</a:t>
            </a:r>
            <a:endParaRPr>
              <a:solidFill>
                <a:srgbClr val="C01E24"/>
              </a:solidFill>
            </a:endParaRPr>
          </a:p>
        </p:txBody>
      </p:sp>
      <p:sp>
        <p:nvSpPr>
          <p:cNvPr id="328" name="Google Shape;328;p22"/>
          <p:cNvSpPr txBox="1">
            <a:spLocks noGrp="1"/>
          </p:cNvSpPr>
          <p:nvPr>
            <p:ph type="body" idx="1"/>
          </p:nvPr>
        </p:nvSpPr>
        <p:spPr>
          <a:xfrm>
            <a:off x="558000" y="2160000"/>
            <a:ext cx="5157787" cy="50302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SzPts val="2200"/>
              <a:buNone/>
            </a:pPr>
            <a:r>
              <a:rPr lang="el-GR" sz="2200">
                <a:solidFill>
                  <a:srgbClr val="203864"/>
                </a:solidFill>
              </a:rPr>
              <a:t>Ανταλλαγή ιδεών:</a:t>
            </a:r>
            <a:endParaRPr sz="2200">
              <a:solidFill>
                <a:srgbClr val="203864"/>
              </a:solidFill>
            </a:endParaRPr>
          </a:p>
        </p:txBody>
      </p:sp>
      <p:sp>
        <p:nvSpPr>
          <p:cNvPr id="329" name="Google Shape;329;p22"/>
          <p:cNvSpPr txBox="1">
            <a:spLocks noGrp="1"/>
          </p:cNvSpPr>
          <p:nvPr>
            <p:ph type="body" idx="2"/>
          </p:nvPr>
        </p:nvSpPr>
        <p:spPr>
          <a:xfrm>
            <a:off x="617621" y="2849843"/>
            <a:ext cx="5637259" cy="4008158"/>
          </a:xfrm>
          <a:prstGeom prst="rect">
            <a:avLst/>
          </a:prstGeom>
          <a:noFill/>
          <a:ln>
            <a:noFill/>
          </a:ln>
        </p:spPr>
        <p:txBody>
          <a:bodyPr spcFirstLastPara="1" wrap="square" lIns="91425" tIns="45700" rIns="91425" bIns="45700" anchor="t" anchorCtr="0">
            <a:normAutofit/>
          </a:bodyPr>
          <a:lstStyle/>
          <a:p>
            <a:pPr marL="228600" lvl="0" indent="-228600" algn="l" rtl="0">
              <a:lnSpc>
                <a:spcPct val="150000"/>
              </a:lnSpc>
              <a:spcBef>
                <a:spcPts val="0"/>
              </a:spcBef>
              <a:spcAft>
                <a:spcPts val="0"/>
              </a:spcAft>
              <a:buSzPts val="2400"/>
              <a:buChar char="▪"/>
            </a:pPr>
            <a:r>
              <a:rPr lang="el-GR" sz="2400"/>
              <a:t>Ποια κριτήρια μπορείτε να σκεφτείτε για να βρείτε καλές και αξιόπιστες εφαρμογές υγείας;</a:t>
            </a:r>
            <a:endParaRPr sz="2400"/>
          </a:p>
        </p:txBody>
      </p:sp>
      <p:sp>
        <p:nvSpPr>
          <p:cNvPr id="330" name="Google Shape;330;p22"/>
          <p:cNvSpPr/>
          <p:nvPr/>
        </p:nvSpPr>
        <p:spPr>
          <a:xfrm>
            <a:off x="9780282" y="6042956"/>
            <a:ext cx="241171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u="sng">
                <a:solidFill>
                  <a:schemeClr val="dk1"/>
                </a:solidFill>
                <a:latin typeface="Calibri"/>
                <a:ea typeface="Calibri"/>
                <a:cs typeface="Calibri"/>
                <a:sym typeface="Calibri"/>
                <a:hlinkClick r:id="rId4">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Πηγή</a:t>
            </a:r>
            <a:r>
              <a:rPr lang="el-GR" sz="1200">
                <a:solidFill>
                  <a:schemeClr val="dk1"/>
                </a:solidFill>
                <a:latin typeface="Calibri"/>
                <a:ea typeface="Calibri"/>
                <a:cs typeface="Calibri"/>
                <a:sym typeface="Calibri"/>
              </a:rPr>
              <a:t> | </a:t>
            </a:r>
            <a:r>
              <a:rPr lang="el-GR" sz="1200" u="sng">
                <a:solidFill>
                  <a:schemeClr val="dk1"/>
                </a:solidFill>
                <a:latin typeface="Calibri"/>
                <a:ea typeface="Calibri"/>
                <a:cs typeface="Calibri"/>
                <a:sym typeface="Calibri"/>
                <a:hlinkClick r:id="rId5">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Άδεια Pixabay</a:t>
            </a:r>
            <a:endParaRPr sz="1200">
              <a:solidFill>
                <a:schemeClr val="dk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sp>
        <p:nvSpPr>
          <p:cNvPr id="336" name="Google Shape;336;p23"/>
          <p:cNvSpPr txBox="1">
            <a:spLocks noGrp="1"/>
          </p:cNvSpPr>
          <p:nvPr>
            <p:ph type="title"/>
          </p:nvPr>
        </p:nvSpPr>
        <p:spPr>
          <a:xfrm>
            <a:off x="558000" y="1080000"/>
            <a:ext cx="11396576" cy="599188"/>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20000"/>
              </a:lnSpc>
              <a:spcBef>
                <a:spcPts val="0"/>
              </a:spcBef>
              <a:spcAft>
                <a:spcPts val="0"/>
              </a:spcAft>
              <a:buClr>
                <a:srgbClr val="203864"/>
              </a:buClr>
              <a:buSzPct val="100000"/>
              <a:buFont typeface="Calibri"/>
              <a:buNone/>
            </a:pPr>
            <a:r>
              <a:rPr lang="el-GR"/>
              <a:t>Λίστα ελέγχου: Ελέγξτε αν μια εφαρμογή μπορεί να είναι αξιόπιστη και ασφαλής στη χρήση (1)</a:t>
            </a:r>
            <a:endParaRPr/>
          </a:p>
        </p:txBody>
      </p:sp>
      <p:sp>
        <p:nvSpPr>
          <p:cNvPr id="337" name="Google Shape;337;p23"/>
          <p:cNvSpPr txBox="1"/>
          <p:nvPr/>
        </p:nvSpPr>
        <p:spPr>
          <a:xfrm>
            <a:off x="610139" y="2000922"/>
            <a:ext cx="6662030" cy="4571674"/>
          </a:xfrm>
          <a:prstGeom prst="rect">
            <a:avLst/>
          </a:prstGeom>
          <a:noFill/>
          <a:ln>
            <a:noFill/>
          </a:ln>
        </p:spPr>
        <p:txBody>
          <a:bodyPr spcFirstLastPara="1" wrap="square" lIns="91425" tIns="45700" rIns="91425" bIns="45700" anchor="t" anchorCtr="0">
            <a:normAutofit/>
          </a:bodyPr>
          <a:lstStyle/>
          <a:p>
            <a:pPr marL="228600" marR="0" lvl="0" indent="-228600" algn="l" rtl="0">
              <a:lnSpc>
                <a:spcPct val="120000"/>
              </a:lnSpc>
              <a:spcBef>
                <a:spcPts val="0"/>
              </a:spcBef>
              <a:spcAft>
                <a:spcPts val="0"/>
              </a:spcAft>
              <a:buClr>
                <a:srgbClr val="C01E24"/>
              </a:buClr>
              <a:buSzPts val="2400"/>
              <a:buFont typeface="Noto Sans Symbols"/>
              <a:buChar char="▪"/>
            </a:pPr>
            <a:r>
              <a:rPr lang="el-GR" sz="2400">
                <a:solidFill>
                  <a:schemeClr val="dk1"/>
                </a:solidFill>
                <a:latin typeface="Calibri"/>
                <a:ea typeface="Calibri"/>
                <a:cs typeface="Calibri"/>
                <a:sym typeface="Calibri"/>
              </a:rPr>
              <a:t>Ελέγξτε για τους προγραμματιστές της εφαρμογής</a:t>
            </a:r>
            <a:br>
              <a:rPr lang="el-GR" sz="2400">
                <a:solidFill>
                  <a:schemeClr val="dk1"/>
                </a:solidFill>
                <a:latin typeface="Calibri"/>
                <a:ea typeface="Calibri"/>
                <a:cs typeface="Calibri"/>
                <a:sym typeface="Calibri"/>
              </a:rPr>
            </a:br>
            <a:r>
              <a:rPr lang="el-GR" sz="2400">
                <a:solidFill>
                  <a:schemeClr val="dk1"/>
                </a:solidFill>
                <a:latin typeface="Calibri"/>
                <a:ea typeface="Calibri"/>
                <a:cs typeface="Calibri"/>
                <a:sym typeface="Calibri"/>
              </a:rPr>
              <a:t>Έχουν σχεδιάσει άλλες εφαρμογές υγείας στο παρελθόν;</a:t>
            </a:r>
            <a:br>
              <a:rPr lang="el-GR" sz="2400">
                <a:solidFill>
                  <a:schemeClr val="dk1"/>
                </a:solidFill>
                <a:latin typeface="Calibri"/>
                <a:ea typeface="Calibri"/>
                <a:cs typeface="Calibri"/>
                <a:sym typeface="Calibri"/>
              </a:rPr>
            </a:br>
            <a:r>
              <a:rPr lang="el-GR" sz="2400">
                <a:solidFill>
                  <a:schemeClr val="dk1"/>
                </a:solidFill>
                <a:latin typeface="Calibri"/>
                <a:ea typeface="Calibri"/>
                <a:cs typeface="Calibri"/>
                <a:sym typeface="Calibri"/>
              </a:rPr>
              <a:t>Πόσο καιρό αναπτύσσουν εφαρμογές υγείας;</a:t>
            </a:r>
            <a:br>
              <a:rPr lang="el-GR" sz="2400">
                <a:solidFill>
                  <a:schemeClr val="dk1"/>
                </a:solidFill>
                <a:latin typeface="Calibri"/>
                <a:ea typeface="Calibri"/>
                <a:cs typeface="Calibri"/>
                <a:sym typeface="Calibri"/>
              </a:rPr>
            </a:br>
            <a:r>
              <a:rPr lang="el-GR" sz="2400">
                <a:solidFill>
                  <a:schemeClr val="dk1"/>
                </a:solidFill>
                <a:latin typeface="Calibri"/>
                <a:ea typeface="Calibri"/>
                <a:cs typeface="Calibri"/>
                <a:sym typeface="Calibri"/>
              </a:rPr>
              <a:t>Συμβουλεύτηκαν ή συνεργάστηκαν με επαγγελματίες υγείας κατά την ανάπτυξη αυτής της εφαρμογής;</a:t>
            </a:r>
            <a:endParaRPr sz="2400">
              <a:solidFill>
                <a:schemeClr val="dk1"/>
              </a:solidFill>
              <a:latin typeface="Calibri"/>
              <a:ea typeface="Calibri"/>
              <a:cs typeface="Calibri"/>
              <a:sym typeface="Calibri"/>
            </a:endParaRPr>
          </a:p>
        </p:txBody>
      </p:sp>
      <p:sp>
        <p:nvSpPr>
          <p:cNvPr id="338" name="Google Shape;338;p23"/>
          <p:cNvSpPr/>
          <p:nvPr/>
        </p:nvSpPr>
        <p:spPr>
          <a:xfrm>
            <a:off x="9752970" y="6394648"/>
            <a:ext cx="241171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u="sng">
                <a:solidFill>
                  <a:schemeClr val="dk1"/>
                </a:solidFill>
                <a:latin typeface="Calibri"/>
                <a:ea typeface="Calibri"/>
                <a:cs typeface="Calibri"/>
                <a:sym typeface="Calibri"/>
                <a:hlinkClick r:id="rId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Πηγή</a:t>
            </a:r>
            <a:r>
              <a:rPr lang="el-GR" sz="1200">
                <a:solidFill>
                  <a:schemeClr val="dk1"/>
                </a:solidFill>
                <a:latin typeface="Calibri"/>
                <a:ea typeface="Calibri"/>
                <a:cs typeface="Calibri"/>
                <a:sym typeface="Calibri"/>
              </a:rPr>
              <a:t>| </a:t>
            </a:r>
            <a:r>
              <a:rPr lang="el-GR" sz="1200" u="sng">
                <a:solidFill>
                  <a:schemeClr val="dk1"/>
                </a:solidFill>
                <a:latin typeface="Calibri"/>
                <a:ea typeface="Calibri"/>
                <a:cs typeface="Calibri"/>
                <a:sym typeface="Calibri"/>
                <a:hlinkClick r:id="rId4">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Άδεια Pixabay</a:t>
            </a:r>
            <a:endParaRPr sz="1200">
              <a:solidFill>
                <a:schemeClr val="dk1"/>
              </a:solidFill>
              <a:latin typeface="Calibri"/>
              <a:ea typeface="Calibri"/>
              <a:cs typeface="Calibri"/>
              <a:sym typeface="Calibri"/>
            </a:endParaRPr>
          </a:p>
        </p:txBody>
      </p:sp>
      <p:pic>
        <p:nvPicPr>
          <p:cNvPr id="339" name="Google Shape;339;p23"/>
          <p:cNvPicPr preferRelativeResize="0"/>
          <p:nvPr/>
        </p:nvPicPr>
        <p:blipFill rotWithShape="1">
          <a:blip r:embed="rId5">
            <a:alphaModFix/>
          </a:blip>
          <a:srcRect/>
          <a:stretch/>
        </p:blipFill>
        <p:spPr>
          <a:xfrm>
            <a:off x="7998569" y="2448974"/>
            <a:ext cx="3229607" cy="2510515"/>
          </a:xfrm>
          <a:prstGeom prst="rect">
            <a:avLst/>
          </a:prstGeom>
          <a:noFill/>
          <a:ln>
            <a:noFill/>
          </a:ln>
        </p:spPr>
      </p:pic>
      <p:sp>
        <p:nvSpPr>
          <p:cNvPr id="340" name="Google Shape;340;p23"/>
          <p:cNvSpPr/>
          <p:nvPr/>
        </p:nvSpPr>
        <p:spPr>
          <a:xfrm>
            <a:off x="6513816" y="-3933"/>
            <a:ext cx="5676925" cy="569696"/>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l-GR" sz="1800">
                <a:solidFill>
                  <a:schemeClr val="lt1"/>
                </a:solidFill>
                <a:latin typeface="Calibri"/>
                <a:ea typeface="Calibri"/>
                <a:cs typeface="Calibri"/>
                <a:sym typeface="Calibri"/>
              </a:rPr>
              <a:t>2.1.4 Κριτήρια για την εύρεση καλών και αξιόπιστων εφαρμογών υγείας</a:t>
            </a:r>
            <a:endParaRPr sz="180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sp>
        <p:nvSpPr>
          <p:cNvPr id="346" name="Google Shape;346;p24"/>
          <p:cNvSpPr txBox="1">
            <a:spLocks noGrp="1"/>
          </p:cNvSpPr>
          <p:nvPr>
            <p:ph type="title"/>
          </p:nvPr>
        </p:nvSpPr>
        <p:spPr>
          <a:xfrm>
            <a:off x="558000" y="1080000"/>
            <a:ext cx="11396576" cy="599188"/>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20000"/>
              </a:lnSpc>
              <a:spcBef>
                <a:spcPts val="0"/>
              </a:spcBef>
              <a:spcAft>
                <a:spcPts val="0"/>
              </a:spcAft>
              <a:buClr>
                <a:srgbClr val="203864"/>
              </a:buClr>
              <a:buSzPct val="100000"/>
              <a:buFont typeface="Calibri"/>
              <a:buNone/>
            </a:pPr>
            <a:r>
              <a:rPr lang="el-GR"/>
              <a:t>Λίστα ελέγχου: Ελέγξτε αν μια εφαρμογή μπορεί να είναι αξιόπιστη και ασφαλής στη χρήση (2)</a:t>
            </a:r>
            <a:endParaRPr/>
          </a:p>
        </p:txBody>
      </p:sp>
      <p:sp>
        <p:nvSpPr>
          <p:cNvPr id="347" name="Google Shape;347;p24"/>
          <p:cNvSpPr txBox="1"/>
          <p:nvPr/>
        </p:nvSpPr>
        <p:spPr>
          <a:xfrm>
            <a:off x="610139" y="2119256"/>
            <a:ext cx="6072883" cy="4453340"/>
          </a:xfrm>
          <a:prstGeom prst="rect">
            <a:avLst/>
          </a:prstGeom>
          <a:noFill/>
          <a:ln>
            <a:noFill/>
          </a:ln>
        </p:spPr>
        <p:txBody>
          <a:bodyPr spcFirstLastPara="1" wrap="square" lIns="91425" tIns="45700" rIns="91425" bIns="45700" anchor="t" anchorCtr="0">
            <a:normAutofit/>
          </a:bodyPr>
          <a:lstStyle/>
          <a:p>
            <a:pPr marL="228600" marR="0" lvl="0" indent="-228600" algn="l" rtl="0">
              <a:lnSpc>
                <a:spcPct val="120000"/>
              </a:lnSpc>
              <a:spcBef>
                <a:spcPts val="0"/>
              </a:spcBef>
              <a:spcAft>
                <a:spcPts val="0"/>
              </a:spcAft>
              <a:buClr>
                <a:srgbClr val="C01E24"/>
              </a:buClr>
              <a:buSzPts val="2600"/>
              <a:buFont typeface="Noto Sans Symbols"/>
              <a:buChar char="▪"/>
            </a:pPr>
            <a:r>
              <a:rPr lang="el-GR" sz="2600">
                <a:solidFill>
                  <a:schemeClr val="dk1"/>
                </a:solidFill>
                <a:latin typeface="Calibri"/>
                <a:ea typeface="Calibri"/>
                <a:cs typeface="Calibri"/>
                <a:sym typeface="Calibri"/>
              </a:rPr>
              <a:t>Υπάρχουν αξιόπιστα νοσοκομεία ή οργανισμοί υγείας που υποστηρίζουν την εφαρμογή;</a:t>
            </a:r>
            <a:br>
              <a:rPr lang="el-GR" sz="2600">
                <a:solidFill>
                  <a:schemeClr val="dk1"/>
                </a:solidFill>
                <a:latin typeface="Calibri"/>
                <a:ea typeface="Calibri"/>
                <a:cs typeface="Calibri"/>
                <a:sym typeface="Calibri"/>
              </a:rPr>
            </a:br>
            <a:r>
              <a:rPr lang="el-GR" sz="2600">
                <a:solidFill>
                  <a:schemeClr val="dk1"/>
                </a:solidFill>
                <a:latin typeface="Calibri"/>
                <a:ea typeface="Calibri"/>
                <a:cs typeface="Calibri"/>
                <a:sym typeface="Calibri"/>
              </a:rPr>
              <a:t>Υποψιαστείτε εάν μια εφαρμογή υπόσχεται εξαιρετικά αποτελέσματα σε σύντομο χρονικό διάστημα</a:t>
            </a:r>
            <a:br>
              <a:rPr lang="el-GR" sz="2600">
                <a:solidFill>
                  <a:schemeClr val="dk1"/>
                </a:solidFill>
                <a:latin typeface="Calibri"/>
                <a:ea typeface="Calibri"/>
                <a:cs typeface="Calibri"/>
                <a:sym typeface="Calibri"/>
              </a:rPr>
            </a:br>
            <a:r>
              <a:rPr lang="el-GR" sz="2600">
                <a:solidFill>
                  <a:schemeClr val="dk1"/>
                </a:solidFill>
                <a:latin typeface="Calibri"/>
                <a:ea typeface="Calibri"/>
                <a:cs typeface="Calibri"/>
                <a:sym typeface="Calibri"/>
              </a:rPr>
              <a:t>Μην αφήσετε τον εαυτό σας να ξεγελαστεί από ωραία γραφικά και εικονογραφήσεις</a:t>
            </a:r>
            <a:endParaRPr sz="2600">
              <a:solidFill>
                <a:schemeClr val="dk1"/>
              </a:solidFill>
              <a:latin typeface="Calibri"/>
              <a:ea typeface="Calibri"/>
              <a:cs typeface="Calibri"/>
              <a:sym typeface="Calibri"/>
            </a:endParaRPr>
          </a:p>
        </p:txBody>
      </p:sp>
      <p:sp>
        <p:nvSpPr>
          <p:cNvPr id="348" name="Google Shape;348;p24"/>
          <p:cNvSpPr/>
          <p:nvPr/>
        </p:nvSpPr>
        <p:spPr>
          <a:xfrm>
            <a:off x="9752970" y="6394648"/>
            <a:ext cx="241171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u="sng">
                <a:solidFill>
                  <a:schemeClr val="dk1"/>
                </a:solidFill>
                <a:latin typeface="Calibri"/>
                <a:ea typeface="Calibri"/>
                <a:cs typeface="Calibri"/>
                <a:sym typeface="Calibri"/>
                <a:hlinkClick r:id="rId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Πηγή</a:t>
            </a:r>
            <a:r>
              <a:rPr lang="el-GR" sz="1200">
                <a:solidFill>
                  <a:schemeClr val="dk1"/>
                </a:solidFill>
                <a:latin typeface="Calibri"/>
                <a:ea typeface="Calibri"/>
                <a:cs typeface="Calibri"/>
                <a:sym typeface="Calibri"/>
              </a:rPr>
              <a:t>| </a:t>
            </a:r>
            <a:r>
              <a:rPr lang="el-GR" sz="1200" u="sng">
                <a:solidFill>
                  <a:schemeClr val="dk1"/>
                </a:solidFill>
                <a:latin typeface="Calibri"/>
                <a:ea typeface="Calibri"/>
                <a:cs typeface="Calibri"/>
                <a:sym typeface="Calibri"/>
                <a:hlinkClick r:id="rId4">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Άδεια Pixabay</a:t>
            </a:r>
            <a:endParaRPr sz="1200">
              <a:solidFill>
                <a:schemeClr val="dk1"/>
              </a:solidFill>
              <a:latin typeface="Calibri"/>
              <a:ea typeface="Calibri"/>
              <a:cs typeface="Calibri"/>
              <a:sym typeface="Calibri"/>
            </a:endParaRPr>
          </a:p>
        </p:txBody>
      </p:sp>
      <p:pic>
        <p:nvPicPr>
          <p:cNvPr id="349" name="Google Shape;349;p24"/>
          <p:cNvPicPr preferRelativeResize="0"/>
          <p:nvPr/>
        </p:nvPicPr>
        <p:blipFill rotWithShape="1">
          <a:blip r:embed="rId5">
            <a:alphaModFix/>
          </a:blip>
          <a:srcRect/>
          <a:stretch/>
        </p:blipFill>
        <p:spPr>
          <a:xfrm>
            <a:off x="7504492" y="2623620"/>
            <a:ext cx="3120211" cy="2510515"/>
          </a:xfrm>
          <a:prstGeom prst="rect">
            <a:avLst/>
          </a:prstGeom>
          <a:noFill/>
          <a:ln>
            <a:noFill/>
          </a:ln>
        </p:spPr>
      </p:pic>
      <p:sp>
        <p:nvSpPr>
          <p:cNvPr id="7" name="Google Shape;340;p23"/>
          <p:cNvSpPr/>
          <p:nvPr/>
        </p:nvSpPr>
        <p:spPr>
          <a:xfrm>
            <a:off x="6513816" y="-3933"/>
            <a:ext cx="5676925" cy="569696"/>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l-GR" sz="1800">
                <a:solidFill>
                  <a:schemeClr val="lt1"/>
                </a:solidFill>
                <a:latin typeface="Calibri"/>
                <a:ea typeface="Calibri"/>
                <a:cs typeface="Calibri"/>
                <a:sym typeface="Calibri"/>
              </a:rPr>
              <a:t>2.1.4 Κριτήρια για την εύρεση καλών και αξιόπιστων εφαρμογών υγείας</a:t>
            </a:r>
            <a:endParaRPr sz="180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356" name="Google Shape;356;p25"/>
          <p:cNvSpPr txBox="1">
            <a:spLocks noGrp="1"/>
          </p:cNvSpPr>
          <p:nvPr>
            <p:ph type="title"/>
          </p:nvPr>
        </p:nvSpPr>
        <p:spPr>
          <a:xfrm>
            <a:off x="558000" y="1080000"/>
            <a:ext cx="11396576" cy="599188"/>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20000"/>
              </a:lnSpc>
              <a:spcBef>
                <a:spcPts val="0"/>
              </a:spcBef>
              <a:spcAft>
                <a:spcPts val="0"/>
              </a:spcAft>
              <a:buClr>
                <a:srgbClr val="203864"/>
              </a:buClr>
              <a:buSzPct val="100000"/>
              <a:buFont typeface="Calibri"/>
              <a:buNone/>
            </a:pPr>
            <a:r>
              <a:rPr lang="el-GR"/>
              <a:t>Λίστα ελέγχου: Η αποτελεσματικότητα της εφαρμογής επικυρώνεται από ανεξάρτητο φορέα;</a:t>
            </a:r>
            <a:endParaRPr/>
          </a:p>
        </p:txBody>
      </p:sp>
      <p:sp>
        <p:nvSpPr>
          <p:cNvPr id="357" name="Google Shape;357;p25"/>
          <p:cNvSpPr txBox="1"/>
          <p:nvPr/>
        </p:nvSpPr>
        <p:spPr>
          <a:xfrm>
            <a:off x="610139" y="2364552"/>
            <a:ext cx="7770068" cy="4208044"/>
          </a:xfrm>
          <a:prstGeom prst="rect">
            <a:avLst/>
          </a:prstGeom>
          <a:noFill/>
          <a:ln>
            <a:noFill/>
          </a:ln>
        </p:spPr>
        <p:txBody>
          <a:bodyPr spcFirstLastPara="1" wrap="square" lIns="91425" tIns="45700" rIns="91425" bIns="45700" anchor="t" anchorCtr="0">
            <a:normAutofit/>
          </a:bodyPr>
          <a:lstStyle/>
          <a:p>
            <a:pPr marL="228600" marR="0" lvl="0" indent="-228600" algn="l" rtl="0">
              <a:lnSpc>
                <a:spcPct val="120000"/>
              </a:lnSpc>
              <a:spcBef>
                <a:spcPts val="0"/>
              </a:spcBef>
              <a:spcAft>
                <a:spcPts val="0"/>
              </a:spcAft>
              <a:buClr>
                <a:srgbClr val="C01E24"/>
              </a:buClr>
              <a:buSzPts val="2600"/>
              <a:buFont typeface="Noto Sans Symbols"/>
              <a:buChar char="▪"/>
            </a:pPr>
            <a:r>
              <a:rPr lang="el-GR" sz="2600">
                <a:solidFill>
                  <a:schemeClr val="dk1"/>
                </a:solidFill>
                <a:latin typeface="Calibri"/>
                <a:ea typeface="Calibri"/>
                <a:cs typeface="Calibri"/>
                <a:sym typeface="Calibri"/>
              </a:rPr>
              <a:t>Ελέγξτε εάν η εφαρμογή έχει δοκιμαστεί και κριθεί επιτυχής μέσω μελέτης ή άλλου ανεξάρτητου και αξιόπιστου φορέα.</a:t>
            </a:r>
            <a:br>
              <a:rPr lang="el-GR" sz="2600">
                <a:solidFill>
                  <a:schemeClr val="dk1"/>
                </a:solidFill>
                <a:latin typeface="Calibri"/>
                <a:ea typeface="Calibri"/>
                <a:cs typeface="Calibri"/>
                <a:sym typeface="Calibri"/>
              </a:rPr>
            </a:br>
            <a:r>
              <a:rPr lang="el-GR" sz="2600">
                <a:solidFill>
                  <a:schemeClr val="dk1"/>
                </a:solidFill>
                <a:latin typeface="Calibri"/>
                <a:ea typeface="Calibri"/>
                <a:cs typeface="Calibri"/>
                <a:sym typeface="Calibri"/>
              </a:rPr>
              <a:t>Να είστε σκεπτικοί όταν τα μόνα δεδομένα σχετικά με την αποτελεσματικότητά του παρέχονται από την ίδια την εταιρεία.</a:t>
            </a:r>
            <a:br>
              <a:rPr lang="el-GR" sz="2600">
                <a:solidFill>
                  <a:schemeClr val="dk1"/>
                </a:solidFill>
                <a:latin typeface="Calibri"/>
                <a:ea typeface="Calibri"/>
                <a:cs typeface="Calibri"/>
                <a:sym typeface="Calibri"/>
              </a:rPr>
            </a:br>
            <a:r>
              <a:rPr lang="el-GR" sz="2600">
                <a:solidFill>
                  <a:schemeClr val="dk1"/>
                </a:solidFill>
                <a:latin typeface="Calibri"/>
                <a:ea typeface="Calibri"/>
                <a:cs typeface="Calibri"/>
                <a:sym typeface="Calibri"/>
              </a:rPr>
              <a:t>Ελέγξτε για κριτικές ή/και αναφορές εμπειρίας από άλλους χρήστες.</a:t>
            </a:r>
            <a:endParaRPr sz="2600">
              <a:solidFill>
                <a:schemeClr val="dk1"/>
              </a:solidFill>
              <a:latin typeface="Calibri"/>
              <a:ea typeface="Calibri"/>
              <a:cs typeface="Calibri"/>
              <a:sym typeface="Calibri"/>
            </a:endParaRPr>
          </a:p>
        </p:txBody>
      </p:sp>
      <p:sp>
        <p:nvSpPr>
          <p:cNvPr id="358" name="Google Shape;358;p25"/>
          <p:cNvSpPr/>
          <p:nvPr/>
        </p:nvSpPr>
        <p:spPr>
          <a:xfrm>
            <a:off x="9752970" y="6394648"/>
            <a:ext cx="241171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u="sng">
                <a:solidFill>
                  <a:schemeClr val="dk1"/>
                </a:solidFill>
                <a:latin typeface="Calibri"/>
                <a:ea typeface="Calibri"/>
                <a:cs typeface="Calibri"/>
                <a:sym typeface="Calibri"/>
                <a:hlinkClick r:id="rId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Πηγή</a:t>
            </a:r>
            <a:r>
              <a:rPr lang="el-GR" sz="1200">
                <a:solidFill>
                  <a:schemeClr val="dk1"/>
                </a:solidFill>
                <a:latin typeface="Calibri"/>
                <a:ea typeface="Calibri"/>
                <a:cs typeface="Calibri"/>
                <a:sym typeface="Calibri"/>
              </a:rPr>
              <a:t>| </a:t>
            </a:r>
            <a:r>
              <a:rPr lang="el-GR" sz="1200" u="sng">
                <a:solidFill>
                  <a:schemeClr val="dk1"/>
                </a:solidFill>
                <a:latin typeface="Calibri"/>
                <a:ea typeface="Calibri"/>
                <a:cs typeface="Calibri"/>
                <a:sym typeface="Calibri"/>
                <a:hlinkClick r:id="rId4">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Άδεια Pixabay</a:t>
            </a:r>
            <a:endParaRPr sz="1200">
              <a:solidFill>
                <a:schemeClr val="dk1"/>
              </a:solidFill>
              <a:latin typeface="Calibri"/>
              <a:ea typeface="Calibri"/>
              <a:cs typeface="Calibri"/>
              <a:sym typeface="Calibri"/>
            </a:endParaRPr>
          </a:p>
        </p:txBody>
      </p:sp>
      <p:pic>
        <p:nvPicPr>
          <p:cNvPr id="359" name="Google Shape;359;p25"/>
          <p:cNvPicPr preferRelativeResize="0"/>
          <p:nvPr/>
        </p:nvPicPr>
        <p:blipFill rotWithShape="1">
          <a:blip r:embed="rId5">
            <a:alphaModFix/>
          </a:blip>
          <a:srcRect/>
          <a:stretch/>
        </p:blipFill>
        <p:spPr>
          <a:xfrm>
            <a:off x="9067715" y="2364552"/>
            <a:ext cx="1972937" cy="2955945"/>
          </a:xfrm>
          <a:prstGeom prst="rect">
            <a:avLst/>
          </a:prstGeom>
          <a:noFill/>
          <a:ln>
            <a:noFill/>
          </a:ln>
        </p:spPr>
      </p:pic>
      <p:sp>
        <p:nvSpPr>
          <p:cNvPr id="7" name="Google Shape;340;p23"/>
          <p:cNvSpPr/>
          <p:nvPr/>
        </p:nvSpPr>
        <p:spPr>
          <a:xfrm>
            <a:off x="6513816" y="-3933"/>
            <a:ext cx="5676925" cy="569696"/>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l-GR" sz="1800">
                <a:solidFill>
                  <a:schemeClr val="lt1"/>
                </a:solidFill>
                <a:latin typeface="Calibri"/>
                <a:ea typeface="Calibri"/>
                <a:cs typeface="Calibri"/>
                <a:sym typeface="Calibri"/>
              </a:rPr>
              <a:t>2.1.4 Κριτήρια για την εύρεση καλών και αξιόπιστων εφαρμογών υγείας</a:t>
            </a:r>
            <a:endParaRPr sz="180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sp>
        <p:nvSpPr>
          <p:cNvPr id="366" name="Google Shape;366;p26"/>
          <p:cNvSpPr txBox="1">
            <a:spLocks noGrp="1"/>
          </p:cNvSpPr>
          <p:nvPr>
            <p:ph type="title"/>
          </p:nvPr>
        </p:nvSpPr>
        <p:spPr>
          <a:xfrm>
            <a:off x="558000" y="1080000"/>
            <a:ext cx="11396576" cy="599188"/>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20000"/>
              </a:lnSpc>
              <a:spcBef>
                <a:spcPts val="0"/>
              </a:spcBef>
              <a:spcAft>
                <a:spcPts val="0"/>
              </a:spcAft>
              <a:buClr>
                <a:srgbClr val="203864"/>
              </a:buClr>
              <a:buSzPts val="2800"/>
              <a:buFont typeface="Calibri"/>
              <a:buNone/>
            </a:pPr>
            <a:r>
              <a:rPr lang="el-GR"/>
              <a:t>Λίστα ελέγχου: Ελέγξτε για ζητήματα απορρήτου και ασφάλειας</a:t>
            </a:r>
            <a:endParaRPr/>
          </a:p>
        </p:txBody>
      </p:sp>
      <p:sp>
        <p:nvSpPr>
          <p:cNvPr id="367" name="Google Shape;367;p26"/>
          <p:cNvSpPr txBox="1"/>
          <p:nvPr/>
        </p:nvSpPr>
        <p:spPr>
          <a:xfrm>
            <a:off x="610139" y="1679188"/>
            <a:ext cx="6597485" cy="4893408"/>
          </a:xfrm>
          <a:prstGeom prst="rect">
            <a:avLst/>
          </a:prstGeom>
          <a:noFill/>
          <a:ln>
            <a:noFill/>
          </a:ln>
        </p:spPr>
        <p:txBody>
          <a:bodyPr spcFirstLastPara="1" wrap="square" lIns="91425" tIns="45700" rIns="91425" bIns="45700" anchor="t" anchorCtr="0">
            <a:normAutofit fontScale="92500" lnSpcReduction="10000"/>
          </a:bodyPr>
          <a:lstStyle/>
          <a:p>
            <a:pPr marL="228600" marR="0" lvl="0" indent="-228600" algn="l" rtl="0">
              <a:lnSpc>
                <a:spcPct val="120000"/>
              </a:lnSpc>
              <a:spcBef>
                <a:spcPts val="0"/>
              </a:spcBef>
              <a:spcAft>
                <a:spcPts val="0"/>
              </a:spcAft>
              <a:buClr>
                <a:srgbClr val="C01E24"/>
              </a:buClr>
              <a:buSzPct val="100000"/>
              <a:buFont typeface="Noto Sans Symbols"/>
              <a:buChar char="▪"/>
            </a:pPr>
            <a:r>
              <a:rPr lang="el-GR" sz="2600">
                <a:solidFill>
                  <a:schemeClr val="dk1"/>
                </a:solidFill>
                <a:latin typeface="Calibri"/>
                <a:ea typeface="Calibri"/>
                <a:cs typeface="Calibri"/>
                <a:sym typeface="Calibri"/>
              </a:rPr>
              <a:t>Διαθέτει η εφαρμογή σαφείς οδηγίες προστασίας προσωπικών δεδομένων σχετικά με τον τρόπο αποθήκευσης και χρήσης των δεδομένων που κοινοποιούνται μέσω της εφαρμογής;</a:t>
            </a:r>
            <a:br>
              <a:rPr lang="el-GR" sz="2600">
                <a:solidFill>
                  <a:schemeClr val="dk1"/>
                </a:solidFill>
                <a:latin typeface="Calibri"/>
                <a:ea typeface="Calibri"/>
                <a:cs typeface="Calibri"/>
                <a:sym typeface="Calibri"/>
              </a:rPr>
            </a:br>
            <a:r>
              <a:rPr lang="el-GR" sz="2600">
                <a:solidFill>
                  <a:schemeClr val="dk1"/>
                </a:solidFill>
                <a:latin typeface="Calibri"/>
                <a:ea typeface="Calibri"/>
                <a:cs typeface="Calibri"/>
                <a:sym typeface="Calibri"/>
              </a:rPr>
              <a:t>Ζητά η εφαρμογή άδεια πρόσβασης σε άσχετες πληροφορίες που μπορούν να χρησιμοποιηθούν για διαφημιστικούς ή άλλους εμπορικούς σκοπούς;</a:t>
            </a:r>
            <a:br>
              <a:rPr lang="el-GR" sz="2600">
                <a:solidFill>
                  <a:schemeClr val="dk1"/>
                </a:solidFill>
                <a:latin typeface="Calibri"/>
                <a:ea typeface="Calibri"/>
                <a:cs typeface="Calibri"/>
                <a:sym typeface="Calibri"/>
              </a:rPr>
            </a:br>
            <a:r>
              <a:rPr lang="el-GR" sz="2600">
                <a:solidFill>
                  <a:schemeClr val="dk1"/>
                </a:solidFill>
                <a:latin typeface="Calibri"/>
                <a:ea typeface="Calibri"/>
                <a:cs typeface="Calibri"/>
                <a:sym typeface="Calibri"/>
              </a:rPr>
              <a:t>Απαιτεί η εφαρμογή τα στοιχεία της πιστωτικής σας κάρτας πριν τη χρησιμοποιήσετε;</a:t>
            </a:r>
            <a:endParaRPr sz="2600">
              <a:solidFill>
                <a:schemeClr val="dk1"/>
              </a:solidFill>
              <a:latin typeface="Calibri"/>
              <a:ea typeface="Calibri"/>
              <a:cs typeface="Calibri"/>
              <a:sym typeface="Calibri"/>
            </a:endParaRPr>
          </a:p>
        </p:txBody>
      </p:sp>
      <p:sp>
        <p:nvSpPr>
          <p:cNvPr id="368" name="Google Shape;368;p26"/>
          <p:cNvSpPr/>
          <p:nvPr/>
        </p:nvSpPr>
        <p:spPr>
          <a:xfrm>
            <a:off x="9752970" y="6394648"/>
            <a:ext cx="241171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u="sng">
                <a:solidFill>
                  <a:schemeClr val="dk1"/>
                </a:solidFill>
                <a:latin typeface="Calibri"/>
                <a:ea typeface="Calibri"/>
                <a:cs typeface="Calibri"/>
                <a:sym typeface="Calibri"/>
                <a:hlinkClick r:id="rId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Πηγή</a:t>
            </a:r>
            <a:r>
              <a:rPr lang="el-GR" sz="1200">
                <a:solidFill>
                  <a:schemeClr val="dk1"/>
                </a:solidFill>
                <a:latin typeface="Calibri"/>
                <a:ea typeface="Calibri"/>
                <a:cs typeface="Calibri"/>
                <a:sym typeface="Calibri"/>
              </a:rPr>
              <a:t>| </a:t>
            </a:r>
            <a:r>
              <a:rPr lang="el-GR" sz="1200" u="sng">
                <a:solidFill>
                  <a:schemeClr val="dk1"/>
                </a:solidFill>
                <a:latin typeface="Calibri"/>
                <a:ea typeface="Calibri"/>
                <a:cs typeface="Calibri"/>
                <a:sym typeface="Calibri"/>
                <a:hlinkClick r:id="rId4">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Άδεια Pixabay</a:t>
            </a:r>
            <a:endParaRPr sz="1200">
              <a:solidFill>
                <a:schemeClr val="dk1"/>
              </a:solidFill>
              <a:latin typeface="Calibri"/>
              <a:ea typeface="Calibri"/>
              <a:cs typeface="Calibri"/>
              <a:sym typeface="Calibri"/>
            </a:endParaRPr>
          </a:p>
        </p:txBody>
      </p:sp>
      <p:pic>
        <p:nvPicPr>
          <p:cNvPr id="369" name="Google Shape;369;p26"/>
          <p:cNvPicPr preferRelativeResize="0"/>
          <p:nvPr/>
        </p:nvPicPr>
        <p:blipFill rotWithShape="1">
          <a:blip r:embed="rId5">
            <a:alphaModFix/>
          </a:blip>
          <a:srcRect/>
          <a:stretch/>
        </p:blipFill>
        <p:spPr>
          <a:xfrm>
            <a:off x="7558926" y="1837909"/>
            <a:ext cx="4044348" cy="2695179"/>
          </a:xfrm>
          <a:prstGeom prst="rect">
            <a:avLst/>
          </a:prstGeom>
          <a:noFill/>
          <a:ln>
            <a:noFill/>
          </a:ln>
        </p:spPr>
      </p:pic>
      <p:sp>
        <p:nvSpPr>
          <p:cNvPr id="7" name="Google Shape;340;p23"/>
          <p:cNvSpPr/>
          <p:nvPr/>
        </p:nvSpPr>
        <p:spPr>
          <a:xfrm>
            <a:off x="6513816" y="-3933"/>
            <a:ext cx="5676925" cy="569696"/>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l-GR" sz="1800">
                <a:solidFill>
                  <a:schemeClr val="lt1"/>
                </a:solidFill>
                <a:latin typeface="Calibri"/>
                <a:ea typeface="Calibri"/>
                <a:cs typeface="Calibri"/>
                <a:sym typeface="Calibri"/>
              </a:rPr>
              <a:t>2.1.4 Κριτήρια για την εύρεση καλών και αξιόπιστων εφαρμογών υγείας</a:t>
            </a:r>
            <a:endParaRPr sz="180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75"/>
        <p:cNvGrpSpPr/>
        <p:nvPr/>
      </p:nvGrpSpPr>
      <p:grpSpPr>
        <a:xfrm>
          <a:off x="0" y="0"/>
          <a:ext cx="0" cy="0"/>
          <a:chOff x="0" y="0"/>
          <a:chExt cx="0" cy="0"/>
        </a:xfrm>
      </p:grpSpPr>
      <p:sp>
        <p:nvSpPr>
          <p:cNvPr id="376" name="Google Shape;376;p27"/>
          <p:cNvSpPr txBox="1">
            <a:spLocks noGrp="1"/>
          </p:cNvSpPr>
          <p:nvPr>
            <p:ph type="title"/>
          </p:nvPr>
        </p:nvSpPr>
        <p:spPr>
          <a:xfrm>
            <a:off x="558000" y="1080000"/>
            <a:ext cx="11396576" cy="599188"/>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20000"/>
              </a:lnSpc>
              <a:spcBef>
                <a:spcPts val="0"/>
              </a:spcBef>
              <a:spcAft>
                <a:spcPts val="0"/>
              </a:spcAft>
              <a:buClr>
                <a:srgbClr val="203864"/>
              </a:buClr>
              <a:buSzPct val="100000"/>
              <a:buFont typeface="Calibri"/>
              <a:buNone/>
            </a:pPr>
            <a:r>
              <a:rPr lang="el-GR"/>
              <a:t>Λίστα ελέγχου: Επιλέξτε εφαρμογές που χρησιμοποιούν στρατηγικές βάσει αποδεικτικών στοιχείων</a:t>
            </a:r>
            <a:endParaRPr/>
          </a:p>
        </p:txBody>
      </p:sp>
      <p:sp>
        <p:nvSpPr>
          <p:cNvPr id="377" name="Google Shape;377;p27"/>
          <p:cNvSpPr txBox="1"/>
          <p:nvPr/>
        </p:nvSpPr>
        <p:spPr>
          <a:xfrm>
            <a:off x="610139" y="2364552"/>
            <a:ext cx="5409663" cy="4208044"/>
          </a:xfrm>
          <a:prstGeom prst="rect">
            <a:avLst/>
          </a:prstGeom>
          <a:noFill/>
          <a:ln>
            <a:noFill/>
          </a:ln>
        </p:spPr>
        <p:txBody>
          <a:bodyPr spcFirstLastPara="1" wrap="square" lIns="91425" tIns="45700" rIns="91425" bIns="45700" anchor="t" anchorCtr="0">
            <a:normAutofit/>
          </a:bodyPr>
          <a:lstStyle/>
          <a:p>
            <a:pPr marL="228600" marR="0" lvl="0" indent="-228600" algn="l" rtl="0">
              <a:lnSpc>
                <a:spcPct val="120000"/>
              </a:lnSpc>
              <a:spcBef>
                <a:spcPts val="0"/>
              </a:spcBef>
              <a:spcAft>
                <a:spcPts val="0"/>
              </a:spcAft>
              <a:buClr>
                <a:srgbClr val="C01E24"/>
              </a:buClr>
              <a:buSzPts val="2600"/>
              <a:buFont typeface="Noto Sans Symbols"/>
              <a:buChar char="▪"/>
            </a:pPr>
            <a:r>
              <a:rPr lang="el-GR" sz="2600">
                <a:solidFill>
                  <a:schemeClr val="dk1"/>
                </a:solidFill>
                <a:latin typeface="Calibri"/>
                <a:ea typeface="Calibri"/>
                <a:cs typeface="Calibri"/>
                <a:sym typeface="Calibri"/>
              </a:rPr>
              <a:t>Αυτό-παρακολούθηση</a:t>
            </a:r>
            <a:br>
              <a:rPr lang="el-GR" sz="2600">
                <a:solidFill>
                  <a:schemeClr val="dk1"/>
                </a:solidFill>
                <a:latin typeface="Calibri"/>
                <a:ea typeface="Calibri"/>
                <a:cs typeface="Calibri"/>
                <a:sym typeface="Calibri"/>
              </a:rPr>
            </a:br>
            <a:r>
              <a:rPr lang="el-GR" sz="2600">
                <a:solidFill>
                  <a:schemeClr val="dk1"/>
                </a:solidFill>
                <a:latin typeface="Calibri"/>
                <a:ea typeface="Calibri"/>
                <a:cs typeface="Calibri"/>
                <a:sym typeface="Calibri"/>
              </a:rPr>
              <a:t>Ρύθμιση στόχου</a:t>
            </a:r>
            <a:br>
              <a:rPr lang="el-GR" sz="2600">
                <a:solidFill>
                  <a:schemeClr val="dk1"/>
                </a:solidFill>
                <a:latin typeface="Calibri"/>
                <a:ea typeface="Calibri"/>
                <a:cs typeface="Calibri"/>
                <a:sym typeface="Calibri"/>
              </a:rPr>
            </a:br>
            <a:r>
              <a:rPr lang="el-GR" sz="2600">
                <a:solidFill>
                  <a:schemeClr val="dk1"/>
                </a:solidFill>
                <a:latin typeface="Calibri"/>
                <a:ea typeface="Calibri"/>
                <a:cs typeface="Calibri"/>
                <a:sym typeface="Calibri"/>
              </a:rPr>
              <a:t>Υποδείξεις ή ειδοποιήσεις push</a:t>
            </a:r>
            <a:br>
              <a:rPr lang="el-GR" sz="2600">
                <a:solidFill>
                  <a:schemeClr val="dk1"/>
                </a:solidFill>
                <a:latin typeface="Calibri"/>
                <a:ea typeface="Calibri"/>
                <a:cs typeface="Calibri"/>
                <a:sym typeface="Calibri"/>
              </a:rPr>
            </a:br>
            <a:r>
              <a:rPr lang="el-GR" sz="2600">
                <a:solidFill>
                  <a:schemeClr val="dk1"/>
                </a:solidFill>
                <a:latin typeface="Calibri"/>
                <a:ea typeface="Calibri"/>
                <a:cs typeface="Calibri"/>
                <a:sym typeface="Calibri"/>
              </a:rPr>
              <a:t>Ανταμοιβές κοινωνικής υποστήριξης</a:t>
            </a:r>
            <a:endParaRPr sz="2600">
              <a:solidFill>
                <a:schemeClr val="dk1"/>
              </a:solidFill>
              <a:latin typeface="Calibri"/>
              <a:ea typeface="Calibri"/>
              <a:cs typeface="Calibri"/>
              <a:sym typeface="Calibri"/>
            </a:endParaRPr>
          </a:p>
        </p:txBody>
      </p:sp>
      <p:sp>
        <p:nvSpPr>
          <p:cNvPr id="378" name="Google Shape;378;p27"/>
          <p:cNvSpPr/>
          <p:nvPr/>
        </p:nvSpPr>
        <p:spPr>
          <a:xfrm>
            <a:off x="9752970" y="6394648"/>
            <a:ext cx="241171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u="sng">
                <a:solidFill>
                  <a:schemeClr val="dk1"/>
                </a:solidFill>
                <a:latin typeface="Calibri"/>
                <a:ea typeface="Calibri"/>
                <a:cs typeface="Calibri"/>
                <a:sym typeface="Calibri"/>
                <a:hlinkClick r:id="rId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Πηγή</a:t>
            </a:r>
            <a:r>
              <a:rPr lang="el-GR" sz="1200">
                <a:solidFill>
                  <a:schemeClr val="dk1"/>
                </a:solidFill>
                <a:latin typeface="Calibri"/>
                <a:ea typeface="Calibri"/>
                <a:cs typeface="Calibri"/>
                <a:sym typeface="Calibri"/>
              </a:rPr>
              <a:t>| </a:t>
            </a:r>
            <a:r>
              <a:rPr lang="el-GR" sz="1200" u="sng">
                <a:solidFill>
                  <a:schemeClr val="dk1"/>
                </a:solidFill>
                <a:latin typeface="Calibri"/>
                <a:ea typeface="Calibri"/>
                <a:cs typeface="Calibri"/>
                <a:sym typeface="Calibri"/>
                <a:hlinkClick r:id="rId4">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Άδεια Pixabay</a:t>
            </a:r>
            <a:endParaRPr sz="1200">
              <a:solidFill>
                <a:schemeClr val="dk1"/>
              </a:solidFill>
              <a:latin typeface="Calibri"/>
              <a:ea typeface="Calibri"/>
              <a:cs typeface="Calibri"/>
              <a:sym typeface="Calibri"/>
            </a:endParaRPr>
          </a:p>
        </p:txBody>
      </p:sp>
      <p:pic>
        <p:nvPicPr>
          <p:cNvPr id="379" name="Google Shape;379;p27"/>
          <p:cNvPicPr preferRelativeResize="0"/>
          <p:nvPr/>
        </p:nvPicPr>
        <p:blipFill rotWithShape="1">
          <a:blip r:embed="rId5">
            <a:alphaModFix/>
          </a:blip>
          <a:srcRect/>
          <a:stretch/>
        </p:blipFill>
        <p:spPr>
          <a:xfrm>
            <a:off x="7037813" y="2414917"/>
            <a:ext cx="3812691" cy="2695179"/>
          </a:xfrm>
          <a:prstGeom prst="rect">
            <a:avLst/>
          </a:prstGeom>
          <a:noFill/>
          <a:ln>
            <a:noFill/>
          </a:ln>
        </p:spPr>
      </p:pic>
      <p:sp>
        <p:nvSpPr>
          <p:cNvPr id="7" name="Google Shape;340;p23"/>
          <p:cNvSpPr/>
          <p:nvPr/>
        </p:nvSpPr>
        <p:spPr>
          <a:xfrm>
            <a:off x="6513816" y="-3933"/>
            <a:ext cx="5676925" cy="569696"/>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l-GR" sz="1800">
                <a:solidFill>
                  <a:schemeClr val="lt1"/>
                </a:solidFill>
                <a:latin typeface="Calibri"/>
                <a:ea typeface="Calibri"/>
                <a:cs typeface="Calibri"/>
                <a:sym typeface="Calibri"/>
              </a:rPr>
              <a:t>2.1.4 Κριτήρια για την εύρεση καλών και αξιόπιστων εφαρμογών υγείας</a:t>
            </a:r>
            <a:endParaRPr sz="180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sp>
        <p:nvSpPr>
          <p:cNvPr id="386" name="Google Shape;386;p28"/>
          <p:cNvSpPr txBox="1">
            <a:spLocks noGrp="1"/>
          </p:cNvSpPr>
          <p:nvPr>
            <p:ph type="body" idx="1"/>
          </p:nvPr>
        </p:nvSpPr>
        <p:spPr>
          <a:xfrm>
            <a:off x="558001" y="2463501"/>
            <a:ext cx="10007296" cy="3586425"/>
          </a:xfrm>
          <a:prstGeom prst="rect">
            <a:avLst/>
          </a:prstGeom>
          <a:noFill/>
          <a:ln>
            <a:noFill/>
          </a:ln>
        </p:spPr>
        <p:txBody>
          <a:bodyPr spcFirstLastPara="1" wrap="square" lIns="91425" tIns="45700" rIns="91425" bIns="45700" anchor="t" anchorCtr="0">
            <a:normAutofit/>
          </a:bodyPr>
          <a:lstStyle/>
          <a:p>
            <a:pPr marL="228600" lvl="0" indent="-228600" algn="l" rtl="0">
              <a:lnSpc>
                <a:spcPct val="100000"/>
              </a:lnSpc>
              <a:spcBef>
                <a:spcPts val="0"/>
              </a:spcBef>
              <a:spcAft>
                <a:spcPts val="0"/>
              </a:spcAft>
              <a:buSzPts val="2600"/>
              <a:buChar char="▪"/>
            </a:pPr>
            <a:r>
              <a:rPr lang="el-GR" sz="2600"/>
              <a:t>Λάβετε υπόψη ότι, εάν η χρήση είναι άβολη, οι πιθανότητες να μην την χρησιμοποιείτε τακτικά είναι υψηλές.</a:t>
            </a:r>
            <a:br>
              <a:rPr lang="el-GR" sz="2600"/>
            </a:br>
            <a:r>
              <a:rPr lang="el-GR" sz="2600"/>
              <a:t>Ελέγξτε αν οι αγορές που απαιτούνται εντός εφαρμογής είναι χρήσιμες.</a:t>
            </a:r>
            <a:endParaRPr sz="2600"/>
          </a:p>
        </p:txBody>
      </p:sp>
      <p:sp>
        <p:nvSpPr>
          <p:cNvPr id="387" name="Google Shape;387;p28"/>
          <p:cNvSpPr txBox="1">
            <a:spLocks noGrp="1"/>
          </p:cNvSpPr>
          <p:nvPr>
            <p:ph type="title"/>
          </p:nvPr>
        </p:nvSpPr>
        <p:spPr>
          <a:xfrm>
            <a:off x="558000" y="1080000"/>
            <a:ext cx="11059692" cy="605096"/>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800"/>
              <a:buFont typeface="Calibri"/>
              <a:buNone/>
            </a:pPr>
            <a:r>
              <a:rPr lang="el-GR"/>
              <a:t>Λίστα ελέγχου: Δοκιμάστε πολλές εφαρμογές πριν από τη δέσμευση (για παράδειγμα, μέσω συνδρομής)</a:t>
            </a:r>
            <a:endParaRPr/>
          </a:p>
        </p:txBody>
      </p:sp>
      <p:sp>
        <p:nvSpPr>
          <p:cNvPr id="5" name="Google Shape;340;p23"/>
          <p:cNvSpPr/>
          <p:nvPr/>
        </p:nvSpPr>
        <p:spPr>
          <a:xfrm>
            <a:off x="6513816" y="-3933"/>
            <a:ext cx="5676925" cy="569696"/>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l-GR" sz="1800">
                <a:solidFill>
                  <a:schemeClr val="lt1"/>
                </a:solidFill>
                <a:latin typeface="Calibri"/>
                <a:ea typeface="Calibri"/>
                <a:cs typeface="Calibri"/>
                <a:sym typeface="Calibri"/>
              </a:rPr>
              <a:t>2.1.4 Κριτήρια για την εύρεση καλών και αξιόπιστων εφαρμογών υγείας</a:t>
            </a:r>
            <a:endParaRPr sz="180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pic>
        <p:nvPicPr>
          <p:cNvPr id="394" name="Google Shape;394;p29" descr="Effective coworking. colleagues togetherness, workers collaboration, teamwork regulation. workflow efficiency increase. team members arranging mechanism."/>
          <p:cNvPicPr preferRelativeResize="0"/>
          <p:nvPr/>
        </p:nvPicPr>
        <p:blipFill rotWithShape="1">
          <a:blip r:embed="rId3">
            <a:alphaModFix/>
          </a:blip>
          <a:srcRect/>
          <a:stretch/>
        </p:blipFill>
        <p:spPr>
          <a:xfrm>
            <a:off x="6642233" y="761126"/>
            <a:ext cx="5627914" cy="5627914"/>
          </a:xfrm>
          <a:prstGeom prst="rect">
            <a:avLst/>
          </a:prstGeom>
          <a:noFill/>
          <a:ln>
            <a:noFill/>
          </a:ln>
        </p:spPr>
      </p:pic>
      <p:sp>
        <p:nvSpPr>
          <p:cNvPr id="395" name="Google Shape;395;p29"/>
          <p:cNvSpPr txBox="1">
            <a:spLocks noGrp="1"/>
          </p:cNvSpPr>
          <p:nvPr>
            <p:ph type="body" idx="1"/>
          </p:nvPr>
        </p:nvSpPr>
        <p:spPr>
          <a:xfrm>
            <a:off x="558001" y="1991385"/>
            <a:ext cx="6412954" cy="4058541"/>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2600"/>
              <a:buNone/>
            </a:pPr>
            <a:r>
              <a:rPr lang="el-GR" sz="2600" i="1"/>
              <a:t>Τώρα που έχουμε καλύτερη κατανόηση των κριτηρίων που πρέπει να προσέξουμε όταν επιλέγουμε μια εφαρμογή υγείας, σχηματίστε ομάδες 3-5 ατόμων και συζητήστε ποια εφαρμογή από τις παρακάτω διαφάνειες πρέπει να επιλέξετε με βάση αυτά τα κριτήρια!</a:t>
            </a:r>
            <a:endParaRPr sz="2600" i="1"/>
          </a:p>
        </p:txBody>
      </p:sp>
      <p:sp>
        <p:nvSpPr>
          <p:cNvPr id="396" name="Google Shape;396;p29"/>
          <p:cNvSpPr txBox="1">
            <a:spLocks noGrp="1"/>
          </p:cNvSpPr>
          <p:nvPr>
            <p:ph type="title"/>
          </p:nvPr>
        </p:nvSpPr>
        <p:spPr>
          <a:xfrm>
            <a:off x="558000" y="1080000"/>
            <a:ext cx="11059692" cy="605096"/>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494CF3"/>
              </a:buClr>
              <a:buSzPts val="4800"/>
              <a:buFont typeface="Calibri"/>
              <a:buNone/>
            </a:pPr>
            <a:r>
              <a:rPr lang="el-GR" sz="4800">
                <a:solidFill>
                  <a:srgbClr val="494CF3"/>
                </a:solidFill>
              </a:rPr>
              <a:t>Δραστηριότητα</a:t>
            </a:r>
            <a:endParaRPr sz="4800">
              <a:solidFill>
                <a:srgbClr val="494CF3"/>
              </a:solidFill>
            </a:endParaRPr>
          </a:p>
        </p:txBody>
      </p:sp>
      <p:sp>
        <p:nvSpPr>
          <p:cNvPr id="398" name="Google Shape;398;p29"/>
          <p:cNvSpPr txBox="1"/>
          <p:nvPr/>
        </p:nvSpPr>
        <p:spPr>
          <a:xfrm>
            <a:off x="8828690" y="6488668"/>
            <a:ext cx="323455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u="sng">
                <a:solidFill>
                  <a:schemeClr val="dk1"/>
                </a:solidFill>
                <a:latin typeface="Calibri"/>
                <a:ea typeface="Calibri"/>
                <a:cs typeface="Calibri"/>
                <a:sym typeface="Calibri"/>
                <a:hlinkClick r:id="rId4">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Πηγή:  vectorjuice on Freepik</a:t>
            </a:r>
            <a:endParaRPr sz="1200">
              <a:solidFill>
                <a:schemeClr val="dk1"/>
              </a:solidFill>
              <a:latin typeface="Calibri"/>
              <a:ea typeface="Calibri"/>
              <a:cs typeface="Calibri"/>
              <a:sym typeface="Calibri"/>
            </a:endParaRPr>
          </a:p>
        </p:txBody>
      </p:sp>
      <p:sp>
        <p:nvSpPr>
          <p:cNvPr id="7" name="Google Shape;340;p23"/>
          <p:cNvSpPr/>
          <p:nvPr/>
        </p:nvSpPr>
        <p:spPr>
          <a:xfrm>
            <a:off x="6513816" y="-3933"/>
            <a:ext cx="5676925" cy="569696"/>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l-GR" sz="1800">
                <a:solidFill>
                  <a:schemeClr val="lt1"/>
                </a:solidFill>
                <a:latin typeface="Calibri"/>
                <a:ea typeface="Calibri"/>
                <a:cs typeface="Calibri"/>
                <a:sym typeface="Calibri"/>
              </a:rPr>
              <a:t>2.1.4 Κριτήρια για την εύρεση καλών και αξιόπιστων εφαρμογών υγείας</a:t>
            </a:r>
            <a:endParaRPr sz="180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03"/>
        <p:cNvGrpSpPr/>
        <p:nvPr/>
      </p:nvGrpSpPr>
      <p:grpSpPr>
        <a:xfrm>
          <a:off x="0" y="0"/>
          <a:ext cx="0" cy="0"/>
          <a:chOff x="0" y="0"/>
          <a:chExt cx="0" cy="0"/>
        </a:xfrm>
      </p:grpSpPr>
      <p:sp>
        <p:nvSpPr>
          <p:cNvPr id="404" name="Google Shape;404;p30"/>
          <p:cNvSpPr txBox="1">
            <a:spLocks noGrp="1"/>
          </p:cNvSpPr>
          <p:nvPr>
            <p:ph type="title"/>
          </p:nvPr>
        </p:nvSpPr>
        <p:spPr>
          <a:xfrm>
            <a:off x="558000" y="1080000"/>
            <a:ext cx="11396576" cy="599188"/>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20000"/>
              </a:lnSpc>
              <a:spcBef>
                <a:spcPts val="0"/>
              </a:spcBef>
              <a:spcAft>
                <a:spcPts val="0"/>
              </a:spcAft>
              <a:buClr>
                <a:srgbClr val="203864"/>
              </a:buClr>
              <a:buSzPts val="2800"/>
              <a:buFont typeface="Calibri"/>
              <a:buNone/>
            </a:pPr>
            <a:r>
              <a:rPr lang="el-GR"/>
              <a:t>Παράδειγμα 1: Headspace</a:t>
            </a:r>
            <a:endParaRPr/>
          </a:p>
        </p:txBody>
      </p:sp>
      <p:sp>
        <p:nvSpPr>
          <p:cNvPr id="405" name="Google Shape;405;p30"/>
          <p:cNvSpPr txBox="1"/>
          <p:nvPr/>
        </p:nvSpPr>
        <p:spPr>
          <a:xfrm>
            <a:off x="610139" y="1679188"/>
            <a:ext cx="7721061" cy="4893408"/>
          </a:xfrm>
          <a:prstGeom prst="rect">
            <a:avLst/>
          </a:prstGeom>
          <a:noFill/>
          <a:ln>
            <a:noFill/>
          </a:ln>
        </p:spPr>
        <p:txBody>
          <a:bodyPr spcFirstLastPara="1" wrap="square" lIns="91425" tIns="45700" rIns="91425" bIns="45700" anchor="t" anchorCtr="0">
            <a:normAutofit fontScale="85000" lnSpcReduction="20000"/>
          </a:bodyPr>
          <a:lstStyle/>
          <a:p>
            <a:pPr marL="228600" marR="0" lvl="0" indent="-228600" algn="l" rtl="0">
              <a:lnSpc>
                <a:spcPct val="120000"/>
              </a:lnSpc>
              <a:spcBef>
                <a:spcPts val="0"/>
              </a:spcBef>
              <a:spcAft>
                <a:spcPts val="0"/>
              </a:spcAft>
              <a:buClr>
                <a:srgbClr val="C01E24"/>
              </a:buClr>
              <a:buSzPct val="100000"/>
              <a:buFont typeface="Noto Sans Symbols"/>
              <a:buChar char="▪"/>
            </a:pPr>
            <a:r>
              <a:rPr lang="el-GR" sz="2600">
                <a:solidFill>
                  <a:schemeClr val="dk1"/>
                </a:solidFill>
                <a:latin typeface="Calibri"/>
                <a:ea typeface="Calibri"/>
                <a:cs typeface="Calibri"/>
                <a:sym typeface="Calibri"/>
              </a:rPr>
              <a:t>Εφαρμογή για τη βελτίωση της ψυχικής σας υγείας μέσω καθοδηγούμενων διαλογισμών και ασκήσεων ενσυνειδητότητας </a:t>
            </a:r>
            <a:br>
              <a:rPr lang="el-GR" sz="2600">
                <a:solidFill>
                  <a:schemeClr val="dk1"/>
                </a:solidFill>
                <a:latin typeface="Calibri"/>
                <a:ea typeface="Calibri"/>
                <a:cs typeface="Calibri"/>
                <a:sym typeface="Calibri"/>
              </a:rPr>
            </a:br>
            <a:r>
              <a:rPr lang="el-GR" sz="2600">
                <a:solidFill>
                  <a:schemeClr val="dk1"/>
                </a:solidFill>
                <a:latin typeface="Calibri"/>
                <a:ea typeface="Calibri"/>
                <a:cs typeface="Calibri"/>
                <a:sym typeface="Calibri"/>
              </a:rPr>
              <a:t>Καλές κριτικές από τους χρήστες του - βαθμολογήθηκε με 4.8 από 5 αστέρια στο App Store (Apple)</a:t>
            </a:r>
            <a:br>
              <a:rPr lang="el-GR" sz="2600">
                <a:solidFill>
                  <a:schemeClr val="dk1"/>
                </a:solidFill>
                <a:latin typeface="Calibri"/>
                <a:ea typeface="Calibri"/>
                <a:cs typeface="Calibri"/>
                <a:sym typeface="Calibri"/>
              </a:rPr>
            </a:br>
            <a:r>
              <a:rPr lang="el-GR" sz="2600">
                <a:solidFill>
                  <a:schemeClr val="dk1"/>
                </a:solidFill>
                <a:latin typeface="Calibri"/>
                <a:ea typeface="Calibri"/>
                <a:cs typeface="Calibri"/>
                <a:sym typeface="Calibri"/>
              </a:rPr>
              <a:t>Υποστηρίζεται από διάφορες επιστημονικές μελέτες ανεξάρτητων, αναγνωρισμένων φορέων και δημοσιεύεται σε επιστημονικά περιοδικά</a:t>
            </a:r>
            <a:endParaRPr sz="2600">
              <a:solidFill>
                <a:schemeClr val="dk1"/>
              </a:solidFill>
              <a:latin typeface="Calibri"/>
              <a:ea typeface="Calibri"/>
              <a:cs typeface="Calibri"/>
              <a:sym typeface="Calibri"/>
            </a:endParaRPr>
          </a:p>
          <a:p>
            <a:pPr marL="685800" marR="0" lvl="1" indent="-228600" algn="l" rtl="0">
              <a:lnSpc>
                <a:spcPct val="120000"/>
              </a:lnSpc>
              <a:spcBef>
                <a:spcPts val="1200"/>
              </a:spcBef>
              <a:spcAft>
                <a:spcPts val="0"/>
              </a:spcAft>
              <a:buClr>
                <a:srgbClr val="C01E24"/>
              </a:buClr>
              <a:buSzPct val="120000"/>
              <a:buFont typeface="Noto Sans Symbols"/>
              <a:buChar char="▪"/>
            </a:pPr>
            <a:r>
              <a:rPr lang="el-GR" sz="2600" b="0" i="0" u="none" strike="noStrike" cap="none">
                <a:solidFill>
                  <a:schemeClr val="dk1"/>
                </a:solidFill>
                <a:latin typeface="Calibri"/>
                <a:ea typeface="Calibri"/>
                <a:cs typeface="Calibri"/>
                <a:sym typeface="Calibri"/>
              </a:rPr>
              <a:t>North Eastern University</a:t>
            </a:r>
            <a:endParaRPr/>
          </a:p>
          <a:p>
            <a:pPr marL="685800" marR="0" lvl="1" indent="-228600" algn="l" rtl="0">
              <a:lnSpc>
                <a:spcPct val="120000"/>
              </a:lnSpc>
              <a:spcBef>
                <a:spcPts val="1200"/>
              </a:spcBef>
              <a:spcAft>
                <a:spcPts val="0"/>
              </a:spcAft>
              <a:buClr>
                <a:srgbClr val="C01E24"/>
              </a:buClr>
              <a:buSzPct val="120000"/>
              <a:buFont typeface="Noto Sans Symbols"/>
              <a:buChar char="▪"/>
            </a:pPr>
            <a:r>
              <a:rPr lang="el-GR" sz="2600" b="0" i="0" u="none" strike="noStrike" cap="none">
                <a:solidFill>
                  <a:schemeClr val="dk1"/>
                </a:solidFill>
                <a:latin typeface="Calibri"/>
                <a:ea typeface="Calibri"/>
                <a:cs typeface="Calibri"/>
                <a:sym typeface="Calibri"/>
              </a:rPr>
              <a:t>Journal of Pediatric Nursing</a:t>
            </a:r>
            <a:endParaRPr/>
          </a:p>
          <a:p>
            <a:pPr marL="228600" marR="0" lvl="0" indent="-228600" algn="l" rtl="0">
              <a:lnSpc>
                <a:spcPct val="120000"/>
              </a:lnSpc>
              <a:spcBef>
                <a:spcPts val="1200"/>
              </a:spcBef>
              <a:spcAft>
                <a:spcPts val="0"/>
              </a:spcAft>
              <a:buClr>
                <a:srgbClr val="C01E24"/>
              </a:buClr>
              <a:buSzPct val="100000"/>
              <a:buFont typeface="Noto Sans Symbols"/>
              <a:buChar char="▪"/>
            </a:pPr>
            <a:r>
              <a:rPr lang="el-GR" sz="2600">
                <a:solidFill>
                  <a:schemeClr val="dk1"/>
                </a:solidFill>
                <a:latin typeface="Calibri"/>
                <a:ea typeface="Calibri"/>
                <a:cs typeface="Calibri"/>
                <a:sym typeface="Calibri"/>
              </a:rPr>
              <a:t>Δεν υπάρχει ρητή ένδειξη στο App Store ότι τα προσωπικά δεδομένα θα διαβιβαστούν σε τρίτους</a:t>
            </a:r>
            <a:endParaRPr sz="2600">
              <a:solidFill>
                <a:schemeClr val="dk1"/>
              </a:solidFill>
              <a:latin typeface="Calibri"/>
              <a:ea typeface="Calibri"/>
              <a:cs typeface="Calibri"/>
              <a:sym typeface="Calibri"/>
            </a:endParaRPr>
          </a:p>
        </p:txBody>
      </p:sp>
      <p:sp>
        <p:nvSpPr>
          <p:cNvPr id="406" name="Google Shape;406;p30"/>
          <p:cNvSpPr/>
          <p:nvPr/>
        </p:nvSpPr>
        <p:spPr>
          <a:xfrm>
            <a:off x="9752970" y="6394648"/>
            <a:ext cx="241171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a:solidFill>
                  <a:schemeClr val="dk1"/>
                </a:solidFill>
                <a:latin typeface="Calibri"/>
                <a:ea typeface="Calibri"/>
                <a:cs typeface="Calibri"/>
                <a:sym typeface="Calibri"/>
              </a:rPr>
              <a:t>Πηγή: </a:t>
            </a:r>
            <a:r>
              <a:rPr lang="el-GR" sz="1200" u="sng">
                <a:solidFill>
                  <a:schemeClr val="dk1"/>
                </a:solidFill>
                <a:latin typeface="Calibri"/>
                <a:ea typeface="Calibri"/>
                <a:cs typeface="Calibri"/>
                <a:sym typeface="Calibri"/>
                <a:hlinkClick r:id="rId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Apple Store - Headspace</a:t>
            </a:r>
            <a:endParaRPr sz="1200">
              <a:solidFill>
                <a:schemeClr val="dk1"/>
              </a:solidFill>
              <a:latin typeface="Calibri"/>
              <a:ea typeface="Calibri"/>
              <a:cs typeface="Calibri"/>
              <a:sym typeface="Calibri"/>
            </a:endParaRPr>
          </a:p>
        </p:txBody>
      </p:sp>
      <p:pic>
        <p:nvPicPr>
          <p:cNvPr id="407" name="Google Shape;407;p30"/>
          <p:cNvPicPr preferRelativeResize="0"/>
          <p:nvPr/>
        </p:nvPicPr>
        <p:blipFill rotWithShape="1">
          <a:blip r:embed="rId4">
            <a:alphaModFix/>
          </a:blip>
          <a:srcRect/>
          <a:stretch/>
        </p:blipFill>
        <p:spPr>
          <a:xfrm>
            <a:off x="8062897" y="1777707"/>
            <a:ext cx="3812691" cy="2535882"/>
          </a:xfrm>
          <a:prstGeom prst="rect">
            <a:avLst/>
          </a:prstGeom>
          <a:noFill/>
          <a:ln>
            <a:noFill/>
          </a:ln>
        </p:spPr>
      </p:pic>
      <p:sp>
        <p:nvSpPr>
          <p:cNvPr id="7" name="Google Shape;340;p23"/>
          <p:cNvSpPr/>
          <p:nvPr/>
        </p:nvSpPr>
        <p:spPr>
          <a:xfrm>
            <a:off x="6513816" y="-3933"/>
            <a:ext cx="5676925" cy="569696"/>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l-GR" sz="1800">
                <a:solidFill>
                  <a:schemeClr val="lt1"/>
                </a:solidFill>
                <a:latin typeface="Calibri"/>
                <a:ea typeface="Calibri"/>
                <a:cs typeface="Calibri"/>
                <a:sym typeface="Calibri"/>
              </a:rPr>
              <a:t>2.1.4 Κριτήρια για την εύρεση καλών και αξιόπιστων εφαρμογών υγείας</a:t>
            </a:r>
            <a:endParaRPr sz="180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13"/>
        <p:cNvGrpSpPr/>
        <p:nvPr/>
      </p:nvGrpSpPr>
      <p:grpSpPr>
        <a:xfrm>
          <a:off x="0" y="0"/>
          <a:ext cx="0" cy="0"/>
          <a:chOff x="0" y="0"/>
          <a:chExt cx="0" cy="0"/>
        </a:xfrm>
      </p:grpSpPr>
      <p:sp>
        <p:nvSpPr>
          <p:cNvPr id="414" name="Google Shape;414;p31"/>
          <p:cNvSpPr txBox="1">
            <a:spLocks noGrp="1"/>
          </p:cNvSpPr>
          <p:nvPr>
            <p:ph type="title"/>
          </p:nvPr>
        </p:nvSpPr>
        <p:spPr>
          <a:xfrm>
            <a:off x="558000" y="1080000"/>
            <a:ext cx="11059692" cy="605096"/>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494CF3"/>
              </a:buClr>
              <a:buSzPts val="2800"/>
              <a:buFont typeface="Calibri"/>
              <a:buNone/>
            </a:pPr>
            <a:r>
              <a:rPr lang="el-GR">
                <a:solidFill>
                  <a:srgbClr val="494CF3"/>
                </a:solidFill>
              </a:rPr>
              <a:t>Δραστηριότητα:</a:t>
            </a:r>
            <a:endParaRPr>
              <a:solidFill>
                <a:srgbClr val="494CF3"/>
              </a:solidFill>
            </a:endParaRPr>
          </a:p>
        </p:txBody>
      </p:sp>
      <p:sp>
        <p:nvSpPr>
          <p:cNvPr id="415" name="Google Shape;415;p31"/>
          <p:cNvSpPr/>
          <p:nvPr/>
        </p:nvSpPr>
        <p:spPr>
          <a:xfrm>
            <a:off x="1831893" y="2849842"/>
            <a:ext cx="7534275" cy="904875"/>
          </a:xfrm>
          <a:prstGeom prst="roundRect">
            <a:avLst>
              <a:gd name="adj" fmla="val 16667"/>
            </a:avLst>
          </a:prstGeom>
          <a:solidFill>
            <a:schemeClr val="lt1"/>
          </a:solidFill>
          <a:ln w="12700" cap="flat" cmpd="sng">
            <a:solidFill>
              <a:srgbClr val="C01E2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GR" sz="2000" b="1">
                <a:solidFill>
                  <a:srgbClr val="203864"/>
                </a:solidFill>
                <a:latin typeface="Calibri"/>
                <a:ea typeface="Calibri"/>
                <a:cs typeface="Calibri"/>
                <a:sym typeface="Calibri"/>
              </a:rPr>
              <a:t>Καλό ή κακό παράδειγμα;</a:t>
            </a:r>
            <a:br>
              <a:rPr lang="el-GR" sz="2000" b="1">
                <a:solidFill>
                  <a:srgbClr val="203864"/>
                </a:solidFill>
                <a:latin typeface="Calibri"/>
                <a:ea typeface="Calibri"/>
                <a:cs typeface="Calibri"/>
                <a:sym typeface="Calibri"/>
              </a:rPr>
            </a:br>
            <a:r>
              <a:rPr lang="el-GR" sz="2000" b="1">
                <a:solidFill>
                  <a:srgbClr val="203864"/>
                </a:solidFill>
                <a:latin typeface="Calibri"/>
                <a:ea typeface="Calibri"/>
                <a:cs typeface="Calibri"/>
                <a:sym typeface="Calibri"/>
              </a:rPr>
              <a:t>Συζητήστε!</a:t>
            </a:r>
            <a:endParaRPr/>
          </a:p>
        </p:txBody>
      </p:sp>
      <p:sp>
        <p:nvSpPr>
          <p:cNvPr id="416" name="Google Shape;416;p31"/>
          <p:cNvSpPr/>
          <p:nvPr/>
        </p:nvSpPr>
        <p:spPr>
          <a:xfrm>
            <a:off x="1831893" y="4300817"/>
            <a:ext cx="3505200" cy="904875"/>
          </a:xfrm>
          <a:prstGeom prst="rect">
            <a:avLst/>
          </a:prstGeom>
          <a:solidFill>
            <a:schemeClr val="lt1"/>
          </a:solidFill>
          <a:ln w="12700" cap="flat" cmpd="sng">
            <a:solidFill>
              <a:schemeClr val="accent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GR" sz="1800">
                <a:solidFill>
                  <a:schemeClr val="dk1"/>
                </a:solidFill>
                <a:latin typeface="Calibri"/>
                <a:ea typeface="Calibri"/>
                <a:cs typeface="Calibri"/>
                <a:sym typeface="Calibri"/>
              </a:rPr>
              <a:t>Κακό</a:t>
            </a:r>
            <a:endParaRPr/>
          </a:p>
        </p:txBody>
      </p:sp>
      <p:sp>
        <p:nvSpPr>
          <p:cNvPr id="417" name="Google Shape;417;p31"/>
          <p:cNvSpPr/>
          <p:nvPr/>
        </p:nvSpPr>
        <p:spPr>
          <a:xfrm>
            <a:off x="5860968" y="4300816"/>
            <a:ext cx="3505200" cy="904875"/>
          </a:xfrm>
          <a:prstGeom prst="rect">
            <a:avLst/>
          </a:prstGeom>
          <a:solidFill>
            <a:schemeClr val="lt1"/>
          </a:solidFill>
          <a:ln w="12700" cap="flat" cmpd="sng">
            <a:solidFill>
              <a:schemeClr val="accent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GR" sz="1800">
                <a:solidFill>
                  <a:schemeClr val="dk1"/>
                </a:solidFill>
                <a:latin typeface="Calibri"/>
                <a:ea typeface="Calibri"/>
                <a:cs typeface="Calibri"/>
                <a:sym typeface="Calibri"/>
              </a:rPr>
              <a:t>Καλό</a:t>
            </a:r>
            <a:endParaRPr/>
          </a:p>
        </p:txBody>
      </p:sp>
      <p:sp>
        <p:nvSpPr>
          <p:cNvPr id="7" name="Google Shape;340;p23"/>
          <p:cNvSpPr/>
          <p:nvPr/>
        </p:nvSpPr>
        <p:spPr>
          <a:xfrm>
            <a:off x="6513816" y="-3933"/>
            <a:ext cx="5676925" cy="569696"/>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l-GR" sz="1800">
                <a:solidFill>
                  <a:schemeClr val="lt1"/>
                </a:solidFill>
                <a:latin typeface="Calibri"/>
                <a:ea typeface="Calibri"/>
                <a:cs typeface="Calibri"/>
                <a:sym typeface="Calibri"/>
              </a:rPr>
              <a:t>2.1.4 Κριτήρια για την εύρεση καλών και αξιόπιστων εφαρμογών υγείας</a:t>
            </a:r>
            <a:endParaRPr sz="180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23"/>
        <p:cNvGrpSpPr/>
        <p:nvPr/>
      </p:nvGrpSpPr>
      <p:grpSpPr>
        <a:xfrm>
          <a:off x="0" y="0"/>
          <a:ext cx="0" cy="0"/>
          <a:chOff x="0" y="0"/>
          <a:chExt cx="0" cy="0"/>
        </a:xfrm>
      </p:grpSpPr>
      <p:sp>
        <p:nvSpPr>
          <p:cNvPr id="424" name="Google Shape;424;p32"/>
          <p:cNvSpPr txBox="1">
            <a:spLocks noGrp="1"/>
          </p:cNvSpPr>
          <p:nvPr>
            <p:ph type="title"/>
          </p:nvPr>
        </p:nvSpPr>
        <p:spPr>
          <a:xfrm>
            <a:off x="558000" y="1080000"/>
            <a:ext cx="11396576" cy="599188"/>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20000"/>
              </a:lnSpc>
              <a:spcBef>
                <a:spcPts val="0"/>
              </a:spcBef>
              <a:spcAft>
                <a:spcPts val="0"/>
              </a:spcAft>
              <a:buClr>
                <a:srgbClr val="203864"/>
              </a:buClr>
              <a:buSzPts val="2800"/>
              <a:buFont typeface="Calibri"/>
              <a:buNone/>
            </a:pPr>
            <a:r>
              <a:rPr lang="el-GR"/>
              <a:t>Παράδειγμα 2: Sleepio</a:t>
            </a:r>
            <a:endParaRPr/>
          </a:p>
        </p:txBody>
      </p:sp>
      <p:sp>
        <p:nvSpPr>
          <p:cNvPr id="425" name="Google Shape;425;p32"/>
          <p:cNvSpPr txBox="1"/>
          <p:nvPr/>
        </p:nvSpPr>
        <p:spPr>
          <a:xfrm>
            <a:off x="610139" y="1679188"/>
            <a:ext cx="6414605" cy="4893408"/>
          </a:xfrm>
          <a:prstGeom prst="rect">
            <a:avLst/>
          </a:prstGeom>
          <a:noFill/>
          <a:ln>
            <a:noFill/>
          </a:ln>
        </p:spPr>
        <p:txBody>
          <a:bodyPr spcFirstLastPara="1" wrap="square" lIns="91425" tIns="45700" rIns="91425" bIns="45700" anchor="t" anchorCtr="0">
            <a:normAutofit fontScale="70000" lnSpcReduction="20000"/>
          </a:bodyPr>
          <a:lstStyle/>
          <a:p>
            <a:pPr marL="228600" marR="0" lvl="0" indent="-228600" algn="l" rtl="0">
              <a:lnSpc>
                <a:spcPct val="120000"/>
              </a:lnSpc>
              <a:spcBef>
                <a:spcPts val="0"/>
              </a:spcBef>
              <a:spcAft>
                <a:spcPts val="0"/>
              </a:spcAft>
              <a:buClr>
                <a:srgbClr val="C01E24"/>
              </a:buClr>
              <a:buSzPct val="100000"/>
              <a:buFont typeface="Noto Sans Symbols"/>
              <a:buChar char="▪"/>
            </a:pPr>
            <a:r>
              <a:rPr lang="el-GR" sz="2600">
                <a:solidFill>
                  <a:schemeClr val="dk1"/>
                </a:solidFill>
                <a:latin typeface="Calibri"/>
                <a:ea typeface="Calibri"/>
                <a:cs typeface="Calibri"/>
                <a:sym typeface="Calibri"/>
              </a:rPr>
              <a:t>Εφαρμογή για τη βελτίωση του ύπνου σας μέσω μιας γνωστικής συμπεριφορικής προσέγγισης κατά τη διάρκεια έξι εβδομάδων, για παράδειγμα ποιες συμπεριφορές πρέπει να αλλάξετε για να ηρεμήσετε ένα κατά τα άλλα αγωνιστικό μυαλό</a:t>
            </a:r>
            <a:br>
              <a:rPr lang="el-GR" sz="2600">
                <a:solidFill>
                  <a:schemeClr val="dk1"/>
                </a:solidFill>
                <a:latin typeface="Calibri"/>
                <a:ea typeface="Calibri"/>
                <a:cs typeface="Calibri"/>
                <a:sym typeface="Calibri"/>
              </a:rPr>
            </a:br>
            <a:r>
              <a:rPr lang="el-GR" sz="2600">
                <a:solidFill>
                  <a:schemeClr val="dk1"/>
                </a:solidFill>
                <a:latin typeface="Calibri"/>
                <a:ea typeface="Calibri"/>
                <a:cs typeface="Calibri"/>
                <a:sym typeface="Calibri"/>
              </a:rPr>
              <a:t>Γνωστικές συμπεριφορικές τεχνικές που υποστηρίζονται από δεκαετίες κλινικής έρευνας και δώδεκα τυχαιοποιημένες ελεγχόμενες μελέτες που αφορούσαν την ίδια την εφαρμογή</a:t>
            </a:r>
            <a:br>
              <a:rPr lang="el-GR" sz="2600">
                <a:solidFill>
                  <a:schemeClr val="dk1"/>
                </a:solidFill>
                <a:latin typeface="Calibri"/>
                <a:ea typeface="Calibri"/>
                <a:cs typeface="Calibri"/>
                <a:sym typeface="Calibri"/>
              </a:rPr>
            </a:br>
            <a:r>
              <a:rPr lang="el-GR" sz="2600">
                <a:solidFill>
                  <a:schemeClr val="dk1"/>
                </a:solidFill>
                <a:latin typeface="Calibri"/>
                <a:ea typeface="Calibri"/>
                <a:cs typeface="Calibri"/>
                <a:sym typeface="Calibri"/>
              </a:rPr>
              <a:t>Έλλειψη διαφάνειας σχετικά με το ποιες οντότητες διεξήγαγαν τις μελέτες</a:t>
            </a:r>
            <a:br>
              <a:rPr lang="el-GR" sz="2600">
                <a:solidFill>
                  <a:schemeClr val="dk1"/>
                </a:solidFill>
                <a:latin typeface="Calibri"/>
                <a:ea typeface="Calibri"/>
                <a:cs typeface="Calibri"/>
                <a:sym typeface="Calibri"/>
              </a:rPr>
            </a:br>
            <a:r>
              <a:rPr lang="el-GR" sz="2600">
                <a:solidFill>
                  <a:schemeClr val="dk1"/>
                </a:solidFill>
                <a:latin typeface="Calibri"/>
                <a:ea typeface="Calibri"/>
                <a:cs typeface="Calibri"/>
                <a:sym typeface="Calibri"/>
              </a:rPr>
              <a:t>Σαφής ένδειξη σχετικά με το τι μπορεί και τι δεν μπορεί να επιτύχει η εφαρμογή</a:t>
            </a:r>
            <a:br>
              <a:rPr lang="el-GR" sz="2600">
                <a:solidFill>
                  <a:schemeClr val="dk1"/>
                </a:solidFill>
                <a:latin typeface="Calibri"/>
                <a:ea typeface="Calibri"/>
                <a:cs typeface="Calibri"/>
                <a:sym typeface="Calibri"/>
              </a:rPr>
            </a:br>
            <a:r>
              <a:rPr lang="el-GR" sz="2600">
                <a:solidFill>
                  <a:schemeClr val="dk1"/>
                </a:solidFill>
                <a:latin typeface="Calibri"/>
                <a:ea typeface="Calibri"/>
                <a:cs typeface="Calibri"/>
                <a:sym typeface="Calibri"/>
              </a:rPr>
              <a:t>Δεν υπάρχει διαφάνεια, ούτε για τον αριθμό των λήψεων ούτε για τη βαθμολογία από τους χρήστες του στο App Store</a:t>
            </a:r>
            <a:endParaRPr/>
          </a:p>
        </p:txBody>
      </p:sp>
      <p:sp>
        <p:nvSpPr>
          <p:cNvPr id="426" name="Google Shape;426;p32"/>
          <p:cNvSpPr/>
          <p:nvPr/>
        </p:nvSpPr>
        <p:spPr>
          <a:xfrm>
            <a:off x="9752970" y="6394648"/>
            <a:ext cx="241171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a:solidFill>
                  <a:schemeClr val="dk1"/>
                </a:solidFill>
                <a:latin typeface="Calibri"/>
                <a:ea typeface="Calibri"/>
                <a:cs typeface="Calibri"/>
                <a:sym typeface="Calibri"/>
              </a:rPr>
              <a:t>Πηγή: </a:t>
            </a:r>
            <a:r>
              <a:rPr lang="el-GR" sz="1200" u="sng">
                <a:solidFill>
                  <a:schemeClr val="dk1"/>
                </a:solidFill>
                <a:latin typeface="Calibri"/>
                <a:ea typeface="Calibri"/>
                <a:cs typeface="Calibri"/>
                <a:sym typeface="Calibri"/>
                <a:hlinkClick r:id="rId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Apple Store - Sleepio</a:t>
            </a:r>
            <a:endParaRPr sz="1200">
              <a:solidFill>
                <a:schemeClr val="dk1"/>
              </a:solidFill>
              <a:latin typeface="Calibri"/>
              <a:ea typeface="Calibri"/>
              <a:cs typeface="Calibri"/>
              <a:sym typeface="Calibri"/>
            </a:endParaRPr>
          </a:p>
        </p:txBody>
      </p:sp>
      <p:pic>
        <p:nvPicPr>
          <p:cNvPr id="427" name="Google Shape;427;p32"/>
          <p:cNvPicPr preferRelativeResize="0"/>
          <p:nvPr/>
        </p:nvPicPr>
        <p:blipFill rotWithShape="1">
          <a:blip r:embed="rId4">
            <a:alphaModFix/>
          </a:blip>
          <a:srcRect/>
          <a:stretch/>
        </p:blipFill>
        <p:spPr>
          <a:xfrm>
            <a:off x="8324784" y="1679188"/>
            <a:ext cx="2535882" cy="2535882"/>
          </a:xfrm>
          <a:prstGeom prst="rect">
            <a:avLst/>
          </a:prstGeom>
          <a:noFill/>
          <a:ln>
            <a:noFill/>
          </a:ln>
        </p:spPr>
      </p:pic>
      <p:sp>
        <p:nvSpPr>
          <p:cNvPr id="7" name="Google Shape;340;p23"/>
          <p:cNvSpPr/>
          <p:nvPr/>
        </p:nvSpPr>
        <p:spPr>
          <a:xfrm>
            <a:off x="6513816" y="-3933"/>
            <a:ext cx="5676925" cy="569696"/>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l-GR" sz="1800">
                <a:solidFill>
                  <a:schemeClr val="lt1"/>
                </a:solidFill>
                <a:latin typeface="Calibri"/>
                <a:ea typeface="Calibri"/>
                <a:cs typeface="Calibri"/>
                <a:sym typeface="Calibri"/>
              </a:rPr>
              <a:t>2.1.4 Κριτήρια για την εύρεση καλών και αξιόπιστων εφαρμογών υγείας</a:t>
            </a:r>
            <a:endParaRPr sz="180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33"/>
        <p:cNvGrpSpPr/>
        <p:nvPr/>
      </p:nvGrpSpPr>
      <p:grpSpPr>
        <a:xfrm>
          <a:off x="0" y="0"/>
          <a:ext cx="0" cy="0"/>
          <a:chOff x="0" y="0"/>
          <a:chExt cx="0" cy="0"/>
        </a:xfrm>
      </p:grpSpPr>
      <p:sp>
        <p:nvSpPr>
          <p:cNvPr id="434" name="Google Shape;434;p33"/>
          <p:cNvSpPr txBox="1">
            <a:spLocks noGrp="1"/>
          </p:cNvSpPr>
          <p:nvPr>
            <p:ph type="title"/>
          </p:nvPr>
        </p:nvSpPr>
        <p:spPr>
          <a:xfrm>
            <a:off x="558000" y="1080000"/>
            <a:ext cx="11059692" cy="605096"/>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494CF3"/>
              </a:buClr>
              <a:buSzPts val="2800"/>
              <a:buFont typeface="Calibri"/>
              <a:buNone/>
            </a:pPr>
            <a:r>
              <a:rPr lang="el-GR">
                <a:solidFill>
                  <a:srgbClr val="494CF3"/>
                </a:solidFill>
              </a:rPr>
              <a:t>Δραστηριότητα:</a:t>
            </a:r>
            <a:endParaRPr>
              <a:solidFill>
                <a:srgbClr val="494CF3"/>
              </a:solidFill>
            </a:endParaRPr>
          </a:p>
        </p:txBody>
      </p:sp>
      <p:sp>
        <p:nvSpPr>
          <p:cNvPr id="435" name="Google Shape;435;p33"/>
          <p:cNvSpPr/>
          <p:nvPr/>
        </p:nvSpPr>
        <p:spPr>
          <a:xfrm>
            <a:off x="1831893" y="2849842"/>
            <a:ext cx="7534275" cy="904875"/>
          </a:xfrm>
          <a:prstGeom prst="roundRect">
            <a:avLst>
              <a:gd name="adj" fmla="val 16667"/>
            </a:avLst>
          </a:prstGeom>
          <a:solidFill>
            <a:schemeClr val="lt1"/>
          </a:solidFill>
          <a:ln w="12700" cap="flat" cmpd="sng">
            <a:solidFill>
              <a:srgbClr val="C01E2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GR" sz="2000" b="1">
                <a:solidFill>
                  <a:srgbClr val="203864"/>
                </a:solidFill>
                <a:latin typeface="Calibri"/>
                <a:ea typeface="Calibri"/>
                <a:cs typeface="Calibri"/>
                <a:sym typeface="Calibri"/>
              </a:rPr>
              <a:t>Καλό ή κακό παράδειγμα;</a:t>
            </a:r>
            <a:br>
              <a:rPr lang="el-GR" sz="2000" b="1">
                <a:solidFill>
                  <a:srgbClr val="203864"/>
                </a:solidFill>
                <a:latin typeface="Calibri"/>
                <a:ea typeface="Calibri"/>
                <a:cs typeface="Calibri"/>
                <a:sym typeface="Calibri"/>
              </a:rPr>
            </a:br>
            <a:r>
              <a:rPr lang="el-GR" sz="2000" b="1">
                <a:solidFill>
                  <a:srgbClr val="203864"/>
                </a:solidFill>
                <a:latin typeface="Calibri"/>
                <a:ea typeface="Calibri"/>
                <a:cs typeface="Calibri"/>
                <a:sym typeface="Calibri"/>
              </a:rPr>
              <a:t>Συζητήστε!</a:t>
            </a:r>
            <a:endParaRPr/>
          </a:p>
        </p:txBody>
      </p:sp>
      <p:sp>
        <p:nvSpPr>
          <p:cNvPr id="436" name="Google Shape;436;p33"/>
          <p:cNvSpPr/>
          <p:nvPr/>
        </p:nvSpPr>
        <p:spPr>
          <a:xfrm>
            <a:off x="1831893" y="4300817"/>
            <a:ext cx="3505200" cy="904875"/>
          </a:xfrm>
          <a:prstGeom prst="rect">
            <a:avLst/>
          </a:prstGeom>
          <a:solidFill>
            <a:schemeClr val="lt1"/>
          </a:solidFill>
          <a:ln w="12700" cap="flat" cmpd="sng">
            <a:solidFill>
              <a:schemeClr val="accent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GR" sz="1800">
                <a:solidFill>
                  <a:schemeClr val="dk1"/>
                </a:solidFill>
                <a:latin typeface="Calibri"/>
                <a:ea typeface="Calibri"/>
                <a:cs typeface="Calibri"/>
                <a:sym typeface="Calibri"/>
              </a:rPr>
              <a:t>Κακό</a:t>
            </a:r>
            <a:endParaRPr/>
          </a:p>
        </p:txBody>
      </p:sp>
      <p:sp>
        <p:nvSpPr>
          <p:cNvPr id="437" name="Google Shape;437;p33"/>
          <p:cNvSpPr/>
          <p:nvPr/>
        </p:nvSpPr>
        <p:spPr>
          <a:xfrm>
            <a:off x="5860968" y="4300816"/>
            <a:ext cx="3505200" cy="904875"/>
          </a:xfrm>
          <a:prstGeom prst="rect">
            <a:avLst/>
          </a:prstGeom>
          <a:solidFill>
            <a:schemeClr val="lt1"/>
          </a:solidFill>
          <a:ln w="12700" cap="flat" cmpd="sng">
            <a:solidFill>
              <a:schemeClr val="accent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l-GR" sz="1800">
                <a:solidFill>
                  <a:schemeClr val="dk1"/>
                </a:solidFill>
                <a:latin typeface="Calibri"/>
                <a:ea typeface="Calibri"/>
                <a:cs typeface="Calibri"/>
                <a:sym typeface="Calibri"/>
              </a:rPr>
              <a:t>Καλό</a:t>
            </a:r>
            <a:endParaRPr/>
          </a:p>
        </p:txBody>
      </p:sp>
      <p:sp>
        <p:nvSpPr>
          <p:cNvPr id="7" name="Google Shape;340;p23"/>
          <p:cNvSpPr/>
          <p:nvPr/>
        </p:nvSpPr>
        <p:spPr>
          <a:xfrm>
            <a:off x="6513816" y="-3933"/>
            <a:ext cx="5676925" cy="569696"/>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l-GR" sz="1800">
                <a:solidFill>
                  <a:schemeClr val="lt1"/>
                </a:solidFill>
                <a:latin typeface="Calibri"/>
                <a:ea typeface="Calibri"/>
                <a:cs typeface="Calibri"/>
                <a:sym typeface="Calibri"/>
              </a:rPr>
              <a:t>2.1.4 Κριτήρια για την εύρεση καλών και αξιόπιστων εφαρμογών υγείας</a:t>
            </a:r>
            <a:endParaRPr sz="180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43"/>
        <p:cNvGrpSpPr/>
        <p:nvPr/>
      </p:nvGrpSpPr>
      <p:grpSpPr>
        <a:xfrm>
          <a:off x="0" y="0"/>
          <a:ext cx="0" cy="0"/>
          <a:chOff x="0" y="0"/>
          <a:chExt cx="0" cy="0"/>
        </a:xfrm>
      </p:grpSpPr>
      <p:pic>
        <p:nvPicPr>
          <p:cNvPr id="444" name="Google Shape;444;p34" descr="Effective coworking. colleagues togetherness, workers collaboration, teamwork regulation. workflow efficiency increase. team members arranging mechanism."/>
          <p:cNvPicPr preferRelativeResize="0"/>
          <p:nvPr/>
        </p:nvPicPr>
        <p:blipFill rotWithShape="1">
          <a:blip r:embed="rId3">
            <a:alphaModFix/>
          </a:blip>
          <a:srcRect/>
          <a:stretch/>
        </p:blipFill>
        <p:spPr>
          <a:xfrm>
            <a:off x="6642233" y="761126"/>
            <a:ext cx="5627914" cy="5627914"/>
          </a:xfrm>
          <a:prstGeom prst="rect">
            <a:avLst/>
          </a:prstGeom>
          <a:noFill/>
          <a:ln>
            <a:noFill/>
          </a:ln>
        </p:spPr>
      </p:pic>
      <p:sp>
        <p:nvSpPr>
          <p:cNvPr id="445" name="Google Shape;445;p34"/>
          <p:cNvSpPr txBox="1">
            <a:spLocks noGrp="1"/>
          </p:cNvSpPr>
          <p:nvPr>
            <p:ph type="body" idx="1"/>
          </p:nvPr>
        </p:nvSpPr>
        <p:spPr>
          <a:xfrm>
            <a:off x="558001" y="1991385"/>
            <a:ext cx="6084232" cy="4058541"/>
          </a:xfrm>
          <a:prstGeom prst="rect">
            <a:avLst/>
          </a:prstGeom>
          <a:noFill/>
          <a:ln>
            <a:noFill/>
          </a:ln>
        </p:spPr>
        <p:txBody>
          <a:bodyPr spcFirstLastPara="1" wrap="square" lIns="91425" tIns="45700" rIns="91425" bIns="45700" anchor="t" anchorCtr="0">
            <a:normAutofit/>
          </a:bodyPr>
          <a:lstStyle/>
          <a:p>
            <a:pPr marL="228600" lvl="0" indent="-228600" algn="l" rtl="0">
              <a:lnSpc>
                <a:spcPct val="100000"/>
              </a:lnSpc>
              <a:spcBef>
                <a:spcPts val="0"/>
              </a:spcBef>
              <a:spcAft>
                <a:spcPts val="0"/>
              </a:spcAft>
              <a:buSzPts val="2200"/>
              <a:buChar char="▪"/>
            </a:pPr>
            <a:r>
              <a:rPr lang="el-GR" i="1"/>
              <a:t>Ποια είναι τα αποτελέσματά σας σχετικά με την εφαρμογή που πρέπει να επιλέξετε;</a:t>
            </a:r>
            <a:br>
              <a:rPr lang="el-GR" i="1"/>
            </a:br>
            <a:r>
              <a:rPr lang="el-GR" i="1"/>
              <a:t>Ας συζητήσουμε τα αποτελέσματα όλοι μαζί!</a:t>
            </a:r>
            <a:endParaRPr i="1"/>
          </a:p>
        </p:txBody>
      </p:sp>
      <p:sp>
        <p:nvSpPr>
          <p:cNvPr id="446" name="Google Shape;446;p34"/>
          <p:cNvSpPr txBox="1">
            <a:spLocks noGrp="1"/>
          </p:cNvSpPr>
          <p:nvPr>
            <p:ph type="title"/>
          </p:nvPr>
        </p:nvSpPr>
        <p:spPr>
          <a:xfrm>
            <a:off x="558000" y="1080000"/>
            <a:ext cx="11059692" cy="605096"/>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494CF3"/>
              </a:buClr>
              <a:buSzPts val="4800"/>
              <a:buFont typeface="Calibri"/>
              <a:buNone/>
            </a:pPr>
            <a:r>
              <a:rPr lang="el-GR" sz="4800">
                <a:solidFill>
                  <a:srgbClr val="494CF3"/>
                </a:solidFill>
              </a:rPr>
              <a:t>Δραστηριότητα</a:t>
            </a:r>
            <a:endParaRPr sz="4800">
              <a:solidFill>
                <a:srgbClr val="494CF3"/>
              </a:solidFill>
            </a:endParaRPr>
          </a:p>
        </p:txBody>
      </p:sp>
      <p:sp>
        <p:nvSpPr>
          <p:cNvPr id="448" name="Google Shape;448;p34"/>
          <p:cNvSpPr txBox="1"/>
          <p:nvPr/>
        </p:nvSpPr>
        <p:spPr>
          <a:xfrm>
            <a:off x="8828690" y="6488668"/>
            <a:ext cx="323455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u="sng">
                <a:solidFill>
                  <a:schemeClr val="dk1"/>
                </a:solidFill>
                <a:latin typeface="Calibri"/>
                <a:ea typeface="Calibri"/>
                <a:cs typeface="Calibri"/>
                <a:sym typeface="Calibri"/>
                <a:hlinkClick r:id="rId4">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Πηγή:  vectorjuice on Freepik</a:t>
            </a:r>
            <a:endParaRPr sz="1200">
              <a:solidFill>
                <a:schemeClr val="dk1"/>
              </a:solidFill>
              <a:latin typeface="Calibri"/>
              <a:ea typeface="Calibri"/>
              <a:cs typeface="Calibri"/>
              <a:sym typeface="Calibri"/>
            </a:endParaRPr>
          </a:p>
        </p:txBody>
      </p:sp>
      <p:sp>
        <p:nvSpPr>
          <p:cNvPr id="7" name="Google Shape;340;p23"/>
          <p:cNvSpPr/>
          <p:nvPr/>
        </p:nvSpPr>
        <p:spPr>
          <a:xfrm>
            <a:off x="6513816" y="-3933"/>
            <a:ext cx="5676925" cy="569696"/>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l-GR" sz="1800">
                <a:solidFill>
                  <a:schemeClr val="lt1"/>
                </a:solidFill>
                <a:latin typeface="Calibri"/>
                <a:ea typeface="Calibri"/>
                <a:cs typeface="Calibri"/>
                <a:sym typeface="Calibri"/>
              </a:rPr>
              <a:t>2.1.4 Κριτήρια για την εύρεση καλών και αξιόπιστων εφαρμογών υγείας</a:t>
            </a:r>
            <a:endParaRPr sz="180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53"/>
        <p:cNvGrpSpPr/>
        <p:nvPr/>
      </p:nvGrpSpPr>
      <p:grpSpPr>
        <a:xfrm>
          <a:off x="0" y="0"/>
          <a:ext cx="0" cy="0"/>
          <a:chOff x="0" y="0"/>
          <a:chExt cx="0" cy="0"/>
        </a:xfrm>
      </p:grpSpPr>
      <p:sp>
        <p:nvSpPr>
          <p:cNvPr id="454" name="Google Shape;454;p35"/>
          <p:cNvSpPr txBox="1">
            <a:spLocks noGrp="1"/>
          </p:cNvSpPr>
          <p:nvPr>
            <p:ph type="body" idx="1"/>
          </p:nvPr>
        </p:nvSpPr>
        <p:spPr>
          <a:xfrm>
            <a:off x="558001" y="1991385"/>
            <a:ext cx="10007296" cy="4058541"/>
          </a:xfrm>
          <a:prstGeom prst="rect">
            <a:avLst/>
          </a:prstGeom>
          <a:noFill/>
          <a:ln>
            <a:noFill/>
          </a:ln>
        </p:spPr>
        <p:txBody>
          <a:bodyPr spcFirstLastPara="1" wrap="square" lIns="91425" tIns="45700" rIns="91425" bIns="45700" anchor="t" anchorCtr="0">
            <a:normAutofit/>
          </a:bodyPr>
          <a:lstStyle/>
          <a:p>
            <a:pPr marL="228600" lvl="0" indent="-228600" algn="l" rtl="0">
              <a:lnSpc>
                <a:spcPct val="100000"/>
              </a:lnSpc>
              <a:spcBef>
                <a:spcPts val="0"/>
              </a:spcBef>
              <a:spcAft>
                <a:spcPts val="0"/>
              </a:spcAft>
              <a:buSzPts val="2200"/>
              <a:buChar char="▪"/>
            </a:pPr>
            <a:r>
              <a:rPr lang="el-GR" i="1"/>
              <a:t>Τώρα, επιστρέψτε στα αποτελέσματά σας για εφαρμογές υγείας που αναζητήσατε νωρίτερα σήμερα. </a:t>
            </a:r>
            <a:br>
              <a:rPr lang="el-GR" i="1"/>
            </a:br>
            <a:r>
              <a:rPr lang="el-GR" i="1"/>
              <a:t>Ελέγξτε τις εφαρμογές που βρήκατε με τα κριτήρια τα οποία μόλις μάθατε!</a:t>
            </a:r>
            <a:br>
              <a:rPr lang="el-GR" i="1"/>
            </a:br>
            <a:r>
              <a:rPr lang="el-GR" i="1"/>
              <a:t>Ποιο είναι το αποτέλεσμά σας; Θα εξακολουθούσατε να χρησιμοποιείτε την εφαρμογή ή θα τη χρησιμοποιούσατε τώρα με ορισμένους περιορισμούς;</a:t>
            </a:r>
            <a:endParaRPr/>
          </a:p>
        </p:txBody>
      </p:sp>
      <p:sp>
        <p:nvSpPr>
          <p:cNvPr id="455" name="Google Shape;455;p35"/>
          <p:cNvSpPr txBox="1">
            <a:spLocks noGrp="1"/>
          </p:cNvSpPr>
          <p:nvPr>
            <p:ph type="title"/>
          </p:nvPr>
        </p:nvSpPr>
        <p:spPr>
          <a:xfrm>
            <a:off x="558000" y="1080000"/>
            <a:ext cx="11059692" cy="605096"/>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2800"/>
              <a:buFont typeface="Calibri"/>
              <a:buNone/>
            </a:pPr>
            <a:r>
              <a:rPr lang="el-GR">
                <a:solidFill>
                  <a:schemeClr val="dk1"/>
                </a:solidFill>
              </a:rPr>
              <a:t>Δραστηριότητα</a:t>
            </a:r>
            <a:endParaRPr>
              <a:solidFill>
                <a:schemeClr val="dk1"/>
              </a:solidFill>
            </a:endParaRPr>
          </a:p>
        </p:txBody>
      </p:sp>
      <p:sp>
        <p:nvSpPr>
          <p:cNvPr id="5" name="Google Shape;340;p23"/>
          <p:cNvSpPr/>
          <p:nvPr/>
        </p:nvSpPr>
        <p:spPr>
          <a:xfrm>
            <a:off x="6513816" y="-3933"/>
            <a:ext cx="5676925" cy="569696"/>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l-GR" sz="1800">
                <a:solidFill>
                  <a:schemeClr val="lt1"/>
                </a:solidFill>
                <a:latin typeface="Calibri"/>
                <a:ea typeface="Calibri"/>
                <a:cs typeface="Calibri"/>
                <a:sym typeface="Calibri"/>
              </a:rPr>
              <a:t>2.1.4 Κριτήρια για την εύρεση καλών και αξιόπιστων εφαρμογών υγείας</a:t>
            </a:r>
            <a:endParaRPr sz="180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61"/>
        <p:cNvGrpSpPr/>
        <p:nvPr/>
      </p:nvGrpSpPr>
      <p:grpSpPr>
        <a:xfrm>
          <a:off x="0" y="0"/>
          <a:ext cx="0" cy="0"/>
          <a:chOff x="0" y="0"/>
          <a:chExt cx="0" cy="0"/>
        </a:xfrm>
      </p:grpSpPr>
      <p:sp>
        <p:nvSpPr>
          <p:cNvPr id="462" name="Google Shape;462;p36"/>
          <p:cNvSpPr txBox="1">
            <a:spLocks noGrp="1"/>
          </p:cNvSpPr>
          <p:nvPr>
            <p:ph type="title"/>
          </p:nvPr>
        </p:nvSpPr>
        <p:spPr>
          <a:xfrm>
            <a:off x="558000" y="1079999"/>
            <a:ext cx="10515600" cy="893179"/>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C01E24"/>
              </a:buClr>
              <a:buSzPts val="2000"/>
              <a:buFont typeface="Calibri"/>
              <a:buNone/>
            </a:pPr>
            <a:r>
              <a:rPr lang="el-GR" sz="2000">
                <a:solidFill>
                  <a:srgbClr val="C01E24"/>
                </a:solidFill>
              </a:rPr>
              <a:t>2.1.5</a:t>
            </a:r>
            <a:r>
              <a:rPr lang="el-GR"/>
              <a:t/>
            </a:r>
            <a:br>
              <a:rPr lang="el-GR"/>
            </a:br>
            <a:r>
              <a:rPr lang="el-GR">
                <a:solidFill>
                  <a:srgbClr val="C01E24"/>
                </a:solidFill>
              </a:rPr>
              <a:t>Συζήτηση και αξιολόγηση</a:t>
            </a:r>
            <a:endParaRPr>
              <a:solidFill>
                <a:srgbClr val="C01E24"/>
              </a:solidFill>
            </a:endParaRPr>
          </a:p>
        </p:txBody>
      </p:sp>
      <p:sp>
        <p:nvSpPr>
          <p:cNvPr id="463" name="Google Shape;463;p36"/>
          <p:cNvSpPr txBox="1">
            <a:spLocks noGrp="1"/>
          </p:cNvSpPr>
          <p:nvPr>
            <p:ph type="body" idx="1"/>
          </p:nvPr>
        </p:nvSpPr>
        <p:spPr>
          <a:xfrm>
            <a:off x="558000" y="2160000"/>
            <a:ext cx="5157787" cy="50302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SzPts val="2200"/>
              <a:buNone/>
            </a:pPr>
            <a:r>
              <a:rPr lang="el-GR" sz="2200">
                <a:solidFill>
                  <a:srgbClr val="203864"/>
                </a:solidFill>
              </a:rPr>
              <a:t>Στόχοι</a:t>
            </a:r>
            <a:endParaRPr sz="2200">
              <a:solidFill>
                <a:srgbClr val="203864"/>
              </a:solidFill>
            </a:endParaRPr>
          </a:p>
        </p:txBody>
      </p:sp>
      <p:sp>
        <p:nvSpPr>
          <p:cNvPr id="464" name="Google Shape;464;p36"/>
          <p:cNvSpPr txBox="1">
            <a:spLocks noGrp="1"/>
          </p:cNvSpPr>
          <p:nvPr>
            <p:ph type="body" idx="2"/>
          </p:nvPr>
        </p:nvSpPr>
        <p:spPr>
          <a:xfrm>
            <a:off x="617621" y="2849843"/>
            <a:ext cx="5637260" cy="3731827"/>
          </a:xfrm>
          <a:prstGeom prst="rect">
            <a:avLst/>
          </a:prstGeom>
          <a:noFill/>
          <a:ln>
            <a:noFill/>
          </a:ln>
        </p:spPr>
        <p:txBody>
          <a:bodyPr spcFirstLastPara="1" wrap="square" lIns="91425" tIns="45700" rIns="91425" bIns="45700" anchor="t" anchorCtr="0">
            <a:normAutofit/>
          </a:bodyPr>
          <a:lstStyle/>
          <a:p>
            <a:pPr marL="228600" lvl="0" indent="-228600" algn="l" rtl="0">
              <a:lnSpc>
                <a:spcPct val="150000"/>
              </a:lnSpc>
              <a:spcBef>
                <a:spcPts val="0"/>
              </a:spcBef>
              <a:spcAft>
                <a:spcPts val="0"/>
              </a:spcAft>
              <a:buSzPts val="2000"/>
              <a:buChar char="▪"/>
            </a:pPr>
            <a:r>
              <a:rPr lang="el-GR" sz="2000"/>
              <a:t>Να επιλύσει και να αποσαφηνίσει παρεξηγήσεις που προέκυψαν από όλες τις προηγούμενες θεωρητικές πληροφορίες.</a:t>
            </a:r>
            <a:br>
              <a:rPr lang="el-GR" sz="2000"/>
            </a:br>
            <a:r>
              <a:rPr lang="el-GR" sz="2000"/>
              <a:t>Να εξασφαλίσει σε βάθος κατανόηση του περιεχομένου της ενότητας. </a:t>
            </a:r>
            <a:br>
              <a:rPr lang="el-GR" sz="2000"/>
            </a:br>
            <a:r>
              <a:rPr lang="el-GR" sz="2000"/>
              <a:t>Να γίνει αξιολόγηση της ενότητας.</a:t>
            </a:r>
            <a:endParaRPr sz="2000"/>
          </a:p>
        </p:txBody>
      </p:sp>
      <p:pic>
        <p:nvPicPr>
          <p:cNvPr id="465" name="Google Shape;465;p36" descr="Free center centered gears illustration"/>
          <p:cNvPicPr preferRelativeResize="0"/>
          <p:nvPr/>
        </p:nvPicPr>
        <p:blipFill rotWithShape="1">
          <a:blip r:embed="rId3">
            <a:alphaModFix/>
          </a:blip>
          <a:srcRect/>
          <a:stretch/>
        </p:blipFill>
        <p:spPr>
          <a:xfrm>
            <a:off x="6254880" y="2550964"/>
            <a:ext cx="5937120" cy="3956249"/>
          </a:xfrm>
          <a:prstGeom prst="rect">
            <a:avLst/>
          </a:prstGeom>
          <a:noFill/>
          <a:ln>
            <a:noFill/>
          </a:ln>
        </p:spPr>
      </p:pic>
      <p:sp>
        <p:nvSpPr>
          <p:cNvPr id="466" name="Google Shape;466;p36"/>
          <p:cNvSpPr/>
          <p:nvPr/>
        </p:nvSpPr>
        <p:spPr>
          <a:xfrm>
            <a:off x="9780282" y="6042956"/>
            <a:ext cx="241171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u="sng">
                <a:solidFill>
                  <a:schemeClr val="dk1"/>
                </a:solidFill>
                <a:latin typeface="Calibri"/>
                <a:ea typeface="Calibri"/>
                <a:cs typeface="Calibri"/>
                <a:sym typeface="Calibri"/>
                <a:hlinkClick r:id="rId4">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Πηγή</a:t>
            </a:r>
            <a:r>
              <a:rPr lang="el-GR" sz="1200">
                <a:solidFill>
                  <a:schemeClr val="dk1"/>
                </a:solidFill>
                <a:latin typeface="Calibri"/>
                <a:ea typeface="Calibri"/>
                <a:cs typeface="Calibri"/>
                <a:sym typeface="Calibri"/>
              </a:rPr>
              <a:t> | </a:t>
            </a:r>
            <a:r>
              <a:rPr lang="el-GR" sz="1200" u="sng">
                <a:solidFill>
                  <a:schemeClr val="dk1"/>
                </a:solidFill>
                <a:latin typeface="Calibri"/>
                <a:ea typeface="Calibri"/>
                <a:cs typeface="Calibri"/>
                <a:sym typeface="Calibri"/>
                <a:hlinkClick r:id="rId5">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Άδεια Pixabay</a:t>
            </a:r>
            <a:endParaRPr sz="1200">
              <a:solidFill>
                <a:schemeClr val="dk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71"/>
        <p:cNvGrpSpPr/>
        <p:nvPr/>
      </p:nvGrpSpPr>
      <p:grpSpPr>
        <a:xfrm>
          <a:off x="0" y="0"/>
          <a:ext cx="0" cy="0"/>
          <a:chOff x="0" y="0"/>
          <a:chExt cx="0" cy="0"/>
        </a:xfrm>
      </p:grpSpPr>
      <p:sp>
        <p:nvSpPr>
          <p:cNvPr id="472" name="Google Shape;472;p37"/>
          <p:cNvSpPr txBox="1">
            <a:spLocks noGrp="1"/>
          </p:cNvSpPr>
          <p:nvPr>
            <p:ph type="title"/>
          </p:nvPr>
        </p:nvSpPr>
        <p:spPr>
          <a:xfrm>
            <a:off x="558000" y="1080000"/>
            <a:ext cx="11059692" cy="7281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800"/>
              <a:buFont typeface="Calibri"/>
              <a:buNone/>
            </a:pPr>
            <a:r>
              <a:rPr lang="el-GR" sz="2800"/>
              <a:t>Συζήτηση</a:t>
            </a:r>
            <a:endParaRPr sz="2800"/>
          </a:p>
        </p:txBody>
      </p:sp>
      <p:sp>
        <p:nvSpPr>
          <p:cNvPr id="473" name="Google Shape;473;p37"/>
          <p:cNvSpPr txBox="1">
            <a:spLocks noGrp="1"/>
          </p:cNvSpPr>
          <p:nvPr>
            <p:ph type="body" idx="1"/>
          </p:nvPr>
        </p:nvSpPr>
        <p:spPr>
          <a:xfrm>
            <a:off x="557999" y="2459736"/>
            <a:ext cx="11059693" cy="3941326"/>
          </a:xfrm>
          <a:prstGeom prst="rect">
            <a:avLst/>
          </a:prstGeom>
          <a:noFill/>
          <a:ln>
            <a:noFill/>
          </a:ln>
        </p:spPr>
        <p:txBody>
          <a:bodyPr spcFirstLastPara="1" wrap="square" lIns="91425" tIns="45700" rIns="91425" bIns="45700" anchor="t" anchorCtr="0">
            <a:normAutofit/>
          </a:bodyPr>
          <a:lstStyle/>
          <a:p>
            <a:pPr marL="228600" lvl="0" indent="-228600" algn="l" rtl="0">
              <a:lnSpc>
                <a:spcPct val="100000"/>
              </a:lnSpc>
              <a:spcBef>
                <a:spcPts val="0"/>
              </a:spcBef>
              <a:spcAft>
                <a:spcPts val="0"/>
              </a:spcAft>
              <a:buSzPts val="3200"/>
              <a:buChar char="▪"/>
            </a:pPr>
            <a:r>
              <a:rPr lang="el-GR" sz="3200" i="1"/>
              <a:t>Ερωτήσεις?</a:t>
            </a:r>
            <a:endParaRPr/>
          </a:p>
          <a:p>
            <a:pPr marL="0" lvl="0" indent="0" algn="l" rtl="0">
              <a:lnSpc>
                <a:spcPct val="100000"/>
              </a:lnSpc>
              <a:spcBef>
                <a:spcPts val="1200"/>
              </a:spcBef>
              <a:spcAft>
                <a:spcPts val="0"/>
              </a:spcAft>
              <a:buSzPts val="3200"/>
              <a:buNone/>
            </a:pPr>
            <a:endParaRPr sz="3200" i="1"/>
          </a:p>
          <a:p>
            <a:pPr marL="228600" lvl="0" indent="-228600" algn="l" rtl="0">
              <a:lnSpc>
                <a:spcPct val="100000"/>
              </a:lnSpc>
              <a:spcBef>
                <a:spcPts val="1200"/>
              </a:spcBef>
              <a:spcAft>
                <a:spcPts val="0"/>
              </a:spcAft>
              <a:buSzPts val="3200"/>
              <a:buChar char="▪"/>
            </a:pPr>
            <a:r>
              <a:rPr lang="el-GR" sz="3200" i="1"/>
              <a:t>Διευκρινίσεις?</a:t>
            </a:r>
            <a:endParaRPr/>
          </a:p>
          <a:p>
            <a:pPr marL="228600" lvl="0" indent="-25400" algn="l" rtl="0">
              <a:lnSpc>
                <a:spcPct val="100000"/>
              </a:lnSpc>
              <a:spcBef>
                <a:spcPts val="1200"/>
              </a:spcBef>
              <a:spcAft>
                <a:spcPts val="0"/>
              </a:spcAft>
              <a:buSzPts val="3200"/>
              <a:buNone/>
            </a:pPr>
            <a:endParaRPr sz="3200" i="1"/>
          </a:p>
          <a:p>
            <a:pPr marL="228600" lvl="0" indent="-228600" algn="l" rtl="0">
              <a:lnSpc>
                <a:spcPct val="100000"/>
              </a:lnSpc>
              <a:spcBef>
                <a:spcPts val="1200"/>
              </a:spcBef>
              <a:spcAft>
                <a:spcPts val="0"/>
              </a:spcAft>
              <a:buSzPts val="3200"/>
              <a:buChar char="▪"/>
            </a:pPr>
            <a:r>
              <a:rPr lang="el-GR" sz="3200" i="1"/>
              <a:t>Σχόλια?</a:t>
            </a:r>
            <a:endParaRPr/>
          </a:p>
          <a:p>
            <a:pPr marL="228600" lvl="0" indent="-88900" algn="l" rtl="0">
              <a:lnSpc>
                <a:spcPct val="100000"/>
              </a:lnSpc>
              <a:spcBef>
                <a:spcPts val="1200"/>
              </a:spcBef>
              <a:spcAft>
                <a:spcPts val="0"/>
              </a:spcAft>
              <a:buSzPts val="2200"/>
              <a:buNone/>
            </a:pPr>
            <a:endParaRPr/>
          </a:p>
        </p:txBody>
      </p:sp>
      <p:sp>
        <p:nvSpPr>
          <p:cNvPr id="474" name="Google Shape;474;p37"/>
          <p:cNvSpPr/>
          <p:nvPr/>
        </p:nvSpPr>
        <p:spPr>
          <a:xfrm>
            <a:off x="8799755" y="-3933"/>
            <a:ext cx="3390985" cy="398569"/>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l-GR" sz="1800">
                <a:solidFill>
                  <a:schemeClr val="lt1"/>
                </a:solidFill>
                <a:latin typeface="Calibri"/>
                <a:ea typeface="Calibri"/>
                <a:cs typeface="Calibri"/>
                <a:sym typeface="Calibri"/>
              </a:rPr>
              <a:t>2.1.5 Συζήτηση και αξιολόγηση</a:t>
            </a:r>
            <a:endParaRPr sz="1800">
              <a:solidFill>
                <a:schemeClr val="lt1"/>
              </a:solidFill>
              <a:latin typeface="Calibri"/>
              <a:ea typeface="Calibri"/>
              <a:cs typeface="Calibri"/>
              <a:sym typeface="Calibri"/>
            </a:endParaRPr>
          </a:p>
        </p:txBody>
      </p:sp>
      <p:pic>
        <p:nvPicPr>
          <p:cNvPr id="475" name="Google Shape;475;p37" descr="Free questions man head vector"/>
          <p:cNvPicPr preferRelativeResize="0"/>
          <p:nvPr/>
        </p:nvPicPr>
        <p:blipFill rotWithShape="1">
          <a:blip r:embed="rId3">
            <a:alphaModFix/>
          </a:blip>
          <a:srcRect/>
          <a:stretch/>
        </p:blipFill>
        <p:spPr>
          <a:xfrm>
            <a:off x="6999888" y="1444081"/>
            <a:ext cx="4509286" cy="4509286"/>
          </a:xfrm>
          <a:prstGeom prst="rect">
            <a:avLst/>
          </a:prstGeom>
          <a:noFill/>
          <a:ln>
            <a:noFill/>
          </a:ln>
        </p:spPr>
      </p:pic>
      <p:sp>
        <p:nvSpPr>
          <p:cNvPr id="476" name="Google Shape;476;p37"/>
          <p:cNvSpPr/>
          <p:nvPr/>
        </p:nvSpPr>
        <p:spPr>
          <a:xfrm>
            <a:off x="9780282" y="6042956"/>
            <a:ext cx="241171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u="sng">
                <a:solidFill>
                  <a:schemeClr val="dk1"/>
                </a:solidFill>
                <a:latin typeface="Calibri"/>
                <a:ea typeface="Calibri"/>
                <a:cs typeface="Calibri"/>
                <a:sym typeface="Calibri"/>
                <a:hlinkClick r:id="rId4">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Πηγή</a:t>
            </a:r>
            <a:r>
              <a:rPr lang="el-GR" sz="1200">
                <a:solidFill>
                  <a:schemeClr val="dk1"/>
                </a:solidFill>
                <a:latin typeface="Calibri"/>
                <a:ea typeface="Calibri"/>
                <a:cs typeface="Calibri"/>
                <a:sym typeface="Calibri"/>
              </a:rPr>
              <a:t> | </a:t>
            </a:r>
            <a:r>
              <a:rPr lang="el-GR" sz="1200" u="sng">
                <a:solidFill>
                  <a:schemeClr val="dk1"/>
                </a:solidFill>
                <a:latin typeface="Calibri"/>
                <a:ea typeface="Calibri"/>
                <a:cs typeface="Calibri"/>
                <a:sym typeface="Calibri"/>
                <a:hlinkClick r:id="rId5">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Άδεια Pixabay</a:t>
            </a:r>
            <a:endParaRPr sz="1200">
              <a:solidFill>
                <a:schemeClr val="dk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80"/>
        <p:cNvGrpSpPr/>
        <p:nvPr/>
      </p:nvGrpSpPr>
      <p:grpSpPr>
        <a:xfrm>
          <a:off x="0" y="0"/>
          <a:ext cx="0" cy="0"/>
          <a:chOff x="0" y="0"/>
          <a:chExt cx="0" cy="0"/>
        </a:xfrm>
      </p:grpSpPr>
      <p:sp>
        <p:nvSpPr>
          <p:cNvPr id="481" name="Google Shape;481;p38"/>
          <p:cNvSpPr txBox="1">
            <a:spLocks noGrp="1"/>
          </p:cNvSpPr>
          <p:nvPr>
            <p:ph type="title"/>
          </p:nvPr>
        </p:nvSpPr>
        <p:spPr>
          <a:xfrm>
            <a:off x="558000" y="1080000"/>
            <a:ext cx="11059692" cy="7281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03864"/>
              </a:buClr>
              <a:buSzPts val="2400"/>
              <a:buFont typeface="Calibri"/>
              <a:buNone/>
            </a:pPr>
            <a:r>
              <a:rPr lang="el-GR"/>
              <a:t>Ερωτηματολόγιο Αξιολόγησης</a:t>
            </a:r>
            <a:endParaRPr/>
          </a:p>
        </p:txBody>
      </p:sp>
      <p:graphicFrame>
        <p:nvGraphicFramePr>
          <p:cNvPr id="482" name="Google Shape;482;p38"/>
          <p:cNvGraphicFramePr/>
          <p:nvPr/>
        </p:nvGraphicFramePr>
        <p:xfrm>
          <a:off x="558000" y="2127443"/>
          <a:ext cx="11060125" cy="767100"/>
        </p:xfrm>
        <a:graphic>
          <a:graphicData uri="http://schemas.openxmlformats.org/drawingml/2006/table">
            <a:tbl>
              <a:tblPr firstRow="1" bandRow="1">
                <a:noFill/>
                <a:tableStyleId>{F6B1BE85-80F1-48EE-8A26-5DC816CD44D5}</a:tableStyleId>
              </a:tblPr>
              <a:tblGrid>
                <a:gridCol w="2212025">
                  <a:extLst>
                    <a:ext uri="{9D8B030D-6E8A-4147-A177-3AD203B41FA5}">
                      <a16:colId xmlns:a16="http://schemas.microsoft.com/office/drawing/2014/main" val="20000"/>
                    </a:ext>
                  </a:extLst>
                </a:gridCol>
                <a:gridCol w="2212025">
                  <a:extLst>
                    <a:ext uri="{9D8B030D-6E8A-4147-A177-3AD203B41FA5}">
                      <a16:colId xmlns:a16="http://schemas.microsoft.com/office/drawing/2014/main" val="20001"/>
                    </a:ext>
                  </a:extLst>
                </a:gridCol>
                <a:gridCol w="2212025">
                  <a:extLst>
                    <a:ext uri="{9D8B030D-6E8A-4147-A177-3AD203B41FA5}">
                      <a16:colId xmlns:a16="http://schemas.microsoft.com/office/drawing/2014/main" val="20002"/>
                    </a:ext>
                  </a:extLst>
                </a:gridCol>
                <a:gridCol w="2212025">
                  <a:extLst>
                    <a:ext uri="{9D8B030D-6E8A-4147-A177-3AD203B41FA5}">
                      <a16:colId xmlns:a16="http://schemas.microsoft.com/office/drawing/2014/main" val="20003"/>
                    </a:ext>
                  </a:extLst>
                </a:gridCol>
                <a:gridCol w="2212025">
                  <a:extLst>
                    <a:ext uri="{9D8B030D-6E8A-4147-A177-3AD203B41FA5}">
                      <a16:colId xmlns:a16="http://schemas.microsoft.com/office/drawing/2014/main" val="20004"/>
                    </a:ext>
                  </a:extLst>
                </a:gridCol>
              </a:tblGrid>
              <a:tr h="370850">
                <a:tc gridSpan="5">
                  <a:txBody>
                    <a:bodyPr/>
                    <a:lstStyle/>
                    <a:p>
                      <a:pPr marL="0" marR="0" lvl="0" indent="0" algn="l" rtl="0">
                        <a:spcBef>
                          <a:spcPts val="0"/>
                        </a:spcBef>
                        <a:spcAft>
                          <a:spcPts val="0"/>
                        </a:spcAft>
                        <a:buNone/>
                      </a:pPr>
                      <a:r>
                        <a:rPr lang="el-GR" sz="2000" i="0" u="none" strike="noStrike" cap="none"/>
                        <a:t>Το περιεχόμενο της ενότητας ήταν ενθαρρυντικό και ενδιαφέρον </a:t>
                      </a:r>
                      <a:r>
                        <a:rPr lang="el-GR" sz="1800" i="1" u="none" strike="noStrike" cap="none"/>
                        <a:t>(1 ελάχιστο, 5 μέγιστο)</a:t>
                      </a:r>
                      <a:endParaRPr/>
                    </a:p>
                  </a:txBody>
                  <a:tcPr marL="91450" marR="91450" marT="45725" marB="45725"/>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70850">
                <a:tc>
                  <a:txBody>
                    <a:bodyPr/>
                    <a:lstStyle/>
                    <a:p>
                      <a:pPr marL="0" marR="0" lvl="0" indent="0" algn="ctr" rtl="0">
                        <a:spcBef>
                          <a:spcPts val="0"/>
                        </a:spcBef>
                        <a:spcAft>
                          <a:spcPts val="0"/>
                        </a:spcAft>
                        <a:buNone/>
                      </a:pPr>
                      <a:r>
                        <a:rPr lang="el-GR" sz="1800"/>
                        <a:t>1</a:t>
                      </a:r>
                      <a:endParaRPr sz="1800"/>
                    </a:p>
                  </a:txBody>
                  <a:tcPr marL="91450" marR="91450" marT="45725" marB="45725"/>
                </a:tc>
                <a:tc>
                  <a:txBody>
                    <a:bodyPr/>
                    <a:lstStyle/>
                    <a:p>
                      <a:pPr marL="0" marR="0" lvl="0" indent="0" algn="ctr" rtl="0">
                        <a:spcBef>
                          <a:spcPts val="0"/>
                        </a:spcBef>
                        <a:spcAft>
                          <a:spcPts val="0"/>
                        </a:spcAft>
                        <a:buNone/>
                      </a:pPr>
                      <a:r>
                        <a:rPr lang="el-GR" sz="1800"/>
                        <a:t>2</a:t>
                      </a:r>
                      <a:endParaRPr sz="1800"/>
                    </a:p>
                  </a:txBody>
                  <a:tcPr marL="91450" marR="91450" marT="45725" marB="45725"/>
                </a:tc>
                <a:tc>
                  <a:txBody>
                    <a:bodyPr/>
                    <a:lstStyle/>
                    <a:p>
                      <a:pPr marL="0" marR="0" lvl="0" indent="0" algn="ctr" rtl="0">
                        <a:spcBef>
                          <a:spcPts val="0"/>
                        </a:spcBef>
                        <a:spcAft>
                          <a:spcPts val="0"/>
                        </a:spcAft>
                        <a:buNone/>
                      </a:pPr>
                      <a:r>
                        <a:rPr lang="el-GR" sz="1800"/>
                        <a:t>3</a:t>
                      </a:r>
                      <a:endParaRPr sz="1800"/>
                    </a:p>
                  </a:txBody>
                  <a:tcPr marL="91450" marR="91450" marT="45725" marB="45725"/>
                </a:tc>
                <a:tc>
                  <a:txBody>
                    <a:bodyPr/>
                    <a:lstStyle/>
                    <a:p>
                      <a:pPr marL="0" marR="0" lvl="0" indent="0" algn="ctr" rtl="0">
                        <a:spcBef>
                          <a:spcPts val="0"/>
                        </a:spcBef>
                        <a:spcAft>
                          <a:spcPts val="0"/>
                        </a:spcAft>
                        <a:buNone/>
                      </a:pPr>
                      <a:r>
                        <a:rPr lang="el-GR" sz="1800"/>
                        <a:t>4</a:t>
                      </a:r>
                      <a:endParaRPr sz="1800"/>
                    </a:p>
                  </a:txBody>
                  <a:tcPr marL="91450" marR="91450" marT="45725" marB="45725"/>
                </a:tc>
                <a:tc>
                  <a:txBody>
                    <a:bodyPr/>
                    <a:lstStyle/>
                    <a:p>
                      <a:pPr marL="0" marR="0" lvl="0" indent="0" algn="ctr" rtl="0">
                        <a:spcBef>
                          <a:spcPts val="0"/>
                        </a:spcBef>
                        <a:spcAft>
                          <a:spcPts val="0"/>
                        </a:spcAft>
                        <a:buNone/>
                      </a:pPr>
                      <a:r>
                        <a:rPr lang="el-GR" sz="1800"/>
                        <a:t>5</a:t>
                      </a:r>
                      <a:endParaRPr sz="1800"/>
                    </a:p>
                  </a:txBody>
                  <a:tcPr marL="91450" marR="91450" marT="45725" marB="45725"/>
                </a:tc>
                <a:extLst>
                  <a:ext uri="{0D108BD9-81ED-4DB2-BD59-A6C34878D82A}">
                    <a16:rowId xmlns:a16="http://schemas.microsoft.com/office/drawing/2014/main" val="10001"/>
                  </a:ext>
                </a:extLst>
              </a:tr>
            </a:tbl>
          </a:graphicData>
        </a:graphic>
      </p:graphicFrame>
      <p:graphicFrame>
        <p:nvGraphicFramePr>
          <p:cNvPr id="483" name="Google Shape;483;p38"/>
          <p:cNvGraphicFramePr/>
          <p:nvPr/>
        </p:nvGraphicFramePr>
        <p:xfrm>
          <a:off x="557582" y="3646419"/>
          <a:ext cx="11060125" cy="1041420"/>
        </p:xfrm>
        <a:graphic>
          <a:graphicData uri="http://schemas.openxmlformats.org/drawingml/2006/table">
            <a:tbl>
              <a:tblPr firstRow="1" bandRow="1">
                <a:noFill/>
                <a:tableStyleId>{F6B1BE85-80F1-48EE-8A26-5DC816CD44D5}</a:tableStyleId>
              </a:tblPr>
              <a:tblGrid>
                <a:gridCol w="2212025">
                  <a:extLst>
                    <a:ext uri="{9D8B030D-6E8A-4147-A177-3AD203B41FA5}">
                      <a16:colId xmlns:a16="http://schemas.microsoft.com/office/drawing/2014/main" val="20000"/>
                    </a:ext>
                  </a:extLst>
                </a:gridCol>
                <a:gridCol w="2212025">
                  <a:extLst>
                    <a:ext uri="{9D8B030D-6E8A-4147-A177-3AD203B41FA5}">
                      <a16:colId xmlns:a16="http://schemas.microsoft.com/office/drawing/2014/main" val="20001"/>
                    </a:ext>
                  </a:extLst>
                </a:gridCol>
                <a:gridCol w="2212025">
                  <a:extLst>
                    <a:ext uri="{9D8B030D-6E8A-4147-A177-3AD203B41FA5}">
                      <a16:colId xmlns:a16="http://schemas.microsoft.com/office/drawing/2014/main" val="20002"/>
                    </a:ext>
                  </a:extLst>
                </a:gridCol>
                <a:gridCol w="2212025">
                  <a:extLst>
                    <a:ext uri="{9D8B030D-6E8A-4147-A177-3AD203B41FA5}">
                      <a16:colId xmlns:a16="http://schemas.microsoft.com/office/drawing/2014/main" val="20003"/>
                    </a:ext>
                  </a:extLst>
                </a:gridCol>
                <a:gridCol w="2212025">
                  <a:extLst>
                    <a:ext uri="{9D8B030D-6E8A-4147-A177-3AD203B41FA5}">
                      <a16:colId xmlns:a16="http://schemas.microsoft.com/office/drawing/2014/main" val="20004"/>
                    </a:ext>
                  </a:extLst>
                </a:gridCol>
              </a:tblGrid>
              <a:tr h="370850">
                <a:tc gridSpan="5">
                  <a:txBody>
                    <a:bodyPr/>
                    <a:lstStyle/>
                    <a:p>
                      <a:pPr marL="0" marR="0" lvl="0" indent="0" algn="l" rtl="0">
                        <a:spcBef>
                          <a:spcPts val="0"/>
                        </a:spcBef>
                        <a:spcAft>
                          <a:spcPts val="0"/>
                        </a:spcAft>
                        <a:buNone/>
                      </a:pPr>
                      <a:r>
                        <a:rPr lang="el-GR" sz="2000"/>
                        <a:t>Το περιεχόμενο της ενότητας ήταν σαφές, κατανοητό και εύκολο στην παρακολούθηση </a:t>
                      </a:r>
                      <a:r>
                        <a:rPr lang="el-GR" sz="1800" i="1"/>
                        <a:t>(1 ελάχιστο, 5 μέγιστο)</a:t>
                      </a:r>
                      <a:endParaRPr/>
                    </a:p>
                  </a:txBody>
                  <a:tcPr marL="91450" marR="91450" marT="45725" marB="45725"/>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70850">
                <a:tc>
                  <a:txBody>
                    <a:bodyPr/>
                    <a:lstStyle/>
                    <a:p>
                      <a:pPr marL="0" marR="0" lvl="0" indent="0" algn="ctr" rtl="0">
                        <a:spcBef>
                          <a:spcPts val="0"/>
                        </a:spcBef>
                        <a:spcAft>
                          <a:spcPts val="0"/>
                        </a:spcAft>
                        <a:buNone/>
                      </a:pPr>
                      <a:r>
                        <a:rPr lang="el-GR" sz="1800"/>
                        <a:t>1</a:t>
                      </a:r>
                      <a:endParaRPr sz="1800"/>
                    </a:p>
                  </a:txBody>
                  <a:tcPr marL="91450" marR="91450" marT="45725" marB="45725"/>
                </a:tc>
                <a:tc>
                  <a:txBody>
                    <a:bodyPr/>
                    <a:lstStyle/>
                    <a:p>
                      <a:pPr marL="0" marR="0" lvl="0" indent="0" algn="ctr" rtl="0">
                        <a:spcBef>
                          <a:spcPts val="0"/>
                        </a:spcBef>
                        <a:spcAft>
                          <a:spcPts val="0"/>
                        </a:spcAft>
                        <a:buNone/>
                      </a:pPr>
                      <a:r>
                        <a:rPr lang="el-GR" sz="1800"/>
                        <a:t>2</a:t>
                      </a:r>
                      <a:endParaRPr sz="1800"/>
                    </a:p>
                  </a:txBody>
                  <a:tcPr marL="91450" marR="91450" marT="45725" marB="45725"/>
                </a:tc>
                <a:tc>
                  <a:txBody>
                    <a:bodyPr/>
                    <a:lstStyle/>
                    <a:p>
                      <a:pPr marL="0" marR="0" lvl="0" indent="0" algn="ctr" rtl="0">
                        <a:spcBef>
                          <a:spcPts val="0"/>
                        </a:spcBef>
                        <a:spcAft>
                          <a:spcPts val="0"/>
                        </a:spcAft>
                        <a:buNone/>
                      </a:pPr>
                      <a:r>
                        <a:rPr lang="el-GR" sz="1800"/>
                        <a:t>3</a:t>
                      </a:r>
                      <a:endParaRPr sz="1800"/>
                    </a:p>
                  </a:txBody>
                  <a:tcPr marL="91450" marR="91450" marT="45725" marB="45725"/>
                </a:tc>
                <a:tc>
                  <a:txBody>
                    <a:bodyPr/>
                    <a:lstStyle/>
                    <a:p>
                      <a:pPr marL="0" marR="0" lvl="0" indent="0" algn="ctr" rtl="0">
                        <a:spcBef>
                          <a:spcPts val="0"/>
                        </a:spcBef>
                        <a:spcAft>
                          <a:spcPts val="0"/>
                        </a:spcAft>
                        <a:buNone/>
                      </a:pPr>
                      <a:r>
                        <a:rPr lang="el-GR" sz="1800"/>
                        <a:t>4</a:t>
                      </a:r>
                      <a:endParaRPr sz="1800"/>
                    </a:p>
                  </a:txBody>
                  <a:tcPr marL="91450" marR="91450" marT="45725" marB="45725"/>
                </a:tc>
                <a:tc>
                  <a:txBody>
                    <a:bodyPr/>
                    <a:lstStyle/>
                    <a:p>
                      <a:pPr marL="0" marR="0" lvl="0" indent="0" algn="ctr" rtl="0">
                        <a:spcBef>
                          <a:spcPts val="0"/>
                        </a:spcBef>
                        <a:spcAft>
                          <a:spcPts val="0"/>
                        </a:spcAft>
                        <a:buNone/>
                      </a:pPr>
                      <a:r>
                        <a:rPr lang="el-GR" sz="1800"/>
                        <a:t>5</a:t>
                      </a:r>
                      <a:endParaRPr sz="1800"/>
                    </a:p>
                  </a:txBody>
                  <a:tcPr marL="91450" marR="91450" marT="45725" marB="45725"/>
                </a:tc>
                <a:extLst>
                  <a:ext uri="{0D108BD9-81ED-4DB2-BD59-A6C34878D82A}">
                    <a16:rowId xmlns:a16="http://schemas.microsoft.com/office/drawing/2014/main" val="10001"/>
                  </a:ext>
                </a:extLst>
              </a:tr>
            </a:tbl>
          </a:graphicData>
        </a:graphic>
      </p:graphicFrame>
      <p:graphicFrame>
        <p:nvGraphicFramePr>
          <p:cNvPr id="484" name="Google Shape;484;p38"/>
          <p:cNvGraphicFramePr/>
          <p:nvPr/>
        </p:nvGraphicFramePr>
        <p:xfrm>
          <a:off x="558000" y="5213962"/>
          <a:ext cx="11060125" cy="767100"/>
        </p:xfrm>
        <a:graphic>
          <a:graphicData uri="http://schemas.openxmlformats.org/drawingml/2006/table">
            <a:tbl>
              <a:tblPr firstRow="1" bandRow="1">
                <a:noFill/>
                <a:tableStyleId>{F6B1BE85-80F1-48EE-8A26-5DC816CD44D5}</a:tableStyleId>
              </a:tblPr>
              <a:tblGrid>
                <a:gridCol w="2212025">
                  <a:extLst>
                    <a:ext uri="{9D8B030D-6E8A-4147-A177-3AD203B41FA5}">
                      <a16:colId xmlns:a16="http://schemas.microsoft.com/office/drawing/2014/main" val="20000"/>
                    </a:ext>
                  </a:extLst>
                </a:gridCol>
                <a:gridCol w="2212025">
                  <a:extLst>
                    <a:ext uri="{9D8B030D-6E8A-4147-A177-3AD203B41FA5}">
                      <a16:colId xmlns:a16="http://schemas.microsoft.com/office/drawing/2014/main" val="20001"/>
                    </a:ext>
                  </a:extLst>
                </a:gridCol>
                <a:gridCol w="2212025">
                  <a:extLst>
                    <a:ext uri="{9D8B030D-6E8A-4147-A177-3AD203B41FA5}">
                      <a16:colId xmlns:a16="http://schemas.microsoft.com/office/drawing/2014/main" val="20002"/>
                    </a:ext>
                  </a:extLst>
                </a:gridCol>
                <a:gridCol w="2212025">
                  <a:extLst>
                    <a:ext uri="{9D8B030D-6E8A-4147-A177-3AD203B41FA5}">
                      <a16:colId xmlns:a16="http://schemas.microsoft.com/office/drawing/2014/main" val="20003"/>
                    </a:ext>
                  </a:extLst>
                </a:gridCol>
                <a:gridCol w="2212025">
                  <a:extLst>
                    <a:ext uri="{9D8B030D-6E8A-4147-A177-3AD203B41FA5}">
                      <a16:colId xmlns:a16="http://schemas.microsoft.com/office/drawing/2014/main" val="20004"/>
                    </a:ext>
                  </a:extLst>
                </a:gridCol>
              </a:tblGrid>
              <a:tr h="370850">
                <a:tc gridSpan="5">
                  <a:txBody>
                    <a:bodyPr/>
                    <a:lstStyle/>
                    <a:p>
                      <a:pPr marL="0" marR="0" lvl="0" indent="0" algn="l" rtl="0">
                        <a:spcBef>
                          <a:spcPts val="0"/>
                        </a:spcBef>
                        <a:spcAft>
                          <a:spcPts val="0"/>
                        </a:spcAft>
                        <a:buNone/>
                      </a:pPr>
                      <a:r>
                        <a:rPr lang="el-GR" sz="2000"/>
                        <a:t>Ο εκπαιδευτής ήταν καλά προετοιμασμένος </a:t>
                      </a:r>
                      <a:r>
                        <a:rPr lang="el-GR" sz="1800" i="1"/>
                        <a:t>(1 ελάχιστο, 5 μέγιστο)</a:t>
                      </a:r>
                      <a:endParaRPr/>
                    </a:p>
                  </a:txBody>
                  <a:tcPr marL="91450" marR="91450" marT="45725" marB="45725"/>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70850">
                <a:tc>
                  <a:txBody>
                    <a:bodyPr/>
                    <a:lstStyle/>
                    <a:p>
                      <a:pPr marL="0" marR="0" lvl="0" indent="0" algn="ctr" rtl="0">
                        <a:spcBef>
                          <a:spcPts val="0"/>
                        </a:spcBef>
                        <a:spcAft>
                          <a:spcPts val="0"/>
                        </a:spcAft>
                        <a:buNone/>
                      </a:pPr>
                      <a:r>
                        <a:rPr lang="el-GR" sz="1800"/>
                        <a:t>1</a:t>
                      </a:r>
                      <a:endParaRPr sz="1800"/>
                    </a:p>
                  </a:txBody>
                  <a:tcPr marL="91450" marR="91450" marT="45725" marB="45725"/>
                </a:tc>
                <a:tc>
                  <a:txBody>
                    <a:bodyPr/>
                    <a:lstStyle/>
                    <a:p>
                      <a:pPr marL="0" marR="0" lvl="0" indent="0" algn="ctr" rtl="0">
                        <a:spcBef>
                          <a:spcPts val="0"/>
                        </a:spcBef>
                        <a:spcAft>
                          <a:spcPts val="0"/>
                        </a:spcAft>
                        <a:buNone/>
                      </a:pPr>
                      <a:r>
                        <a:rPr lang="el-GR" sz="1800"/>
                        <a:t>2</a:t>
                      </a:r>
                      <a:endParaRPr sz="1800"/>
                    </a:p>
                  </a:txBody>
                  <a:tcPr marL="91450" marR="91450" marT="45725" marB="45725"/>
                </a:tc>
                <a:tc>
                  <a:txBody>
                    <a:bodyPr/>
                    <a:lstStyle/>
                    <a:p>
                      <a:pPr marL="0" marR="0" lvl="0" indent="0" algn="ctr" rtl="0">
                        <a:spcBef>
                          <a:spcPts val="0"/>
                        </a:spcBef>
                        <a:spcAft>
                          <a:spcPts val="0"/>
                        </a:spcAft>
                        <a:buNone/>
                      </a:pPr>
                      <a:r>
                        <a:rPr lang="el-GR" sz="1800"/>
                        <a:t>3</a:t>
                      </a:r>
                      <a:endParaRPr sz="1800"/>
                    </a:p>
                  </a:txBody>
                  <a:tcPr marL="91450" marR="91450" marT="45725" marB="45725"/>
                </a:tc>
                <a:tc>
                  <a:txBody>
                    <a:bodyPr/>
                    <a:lstStyle/>
                    <a:p>
                      <a:pPr marL="0" marR="0" lvl="0" indent="0" algn="ctr" rtl="0">
                        <a:spcBef>
                          <a:spcPts val="0"/>
                        </a:spcBef>
                        <a:spcAft>
                          <a:spcPts val="0"/>
                        </a:spcAft>
                        <a:buNone/>
                      </a:pPr>
                      <a:r>
                        <a:rPr lang="el-GR" sz="1800"/>
                        <a:t>4</a:t>
                      </a:r>
                      <a:endParaRPr sz="1800"/>
                    </a:p>
                  </a:txBody>
                  <a:tcPr marL="91450" marR="91450" marT="45725" marB="45725"/>
                </a:tc>
                <a:tc>
                  <a:txBody>
                    <a:bodyPr/>
                    <a:lstStyle/>
                    <a:p>
                      <a:pPr marL="0" marR="0" lvl="0" indent="0" algn="ctr" rtl="0">
                        <a:spcBef>
                          <a:spcPts val="0"/>
                        </a:spcBef>
                        <a:spcAft>
                          <a:spcPts val="0"/>
                        </a:spcAft>
                        <a:buNone/>
                      </a:pPr>
                      <a:r>
                        <a:rPr lang="el-GR" sz="1800"/>
                        <a:t>5</a:t>
                      </a:r>
                      <a:endParaRPr sz="1800"/>
                    </a:p>
                  </a:txBody>
                  <a:tcPr marL="91450" marR="91450" marT="45725" marB="45725"/>
                </a:tc>
                <a:extLst>
                  <a:ext uri="{0D108BD9-81ED-4DB2-BD59-A6C34878D82A}">
                    <a16:rowId xmlns:a16="http://schemas.microsoft.com/office/drawing/2014/main" val="10001"/>
                  </a:ext>
                </a:extLst>
              </a:tr>
            </a:tbl>
          </a:graphicData>
        </a:graphic>
      </p:graphicFrame>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88"/>
        <p:cNvGrpSpPr/>
        <p:nvPr/>
      </p:nvGrpSpPr>
      <p:grpSpPr>
        <a:xfrm>
          <a:off x="0" y="0"/>
          <a:ext cx="0" cy="0"/>
          <a:chOff x="0" y="0"/>
          <a:chExt cx="0" cy="0"/>
        </a:xfrm>
      </p:grpSpPr>
      <p:sp>
        <p:nvSpPr>
          <p:cNvPr id="489" name="Google Shape;489;p39"/>
          <p:cNvSpPr txBox="1">
            <a:spLocks noGrp="1"/>
          </p:cNvSpPr>
          <p:nvPr>
            <p:ph type="title"/>
          </p:nvPr>
        </p:nvSpPr>
        <p:spPr>
          <a:xfrm>
            <a:off x="558000" y="1080000"/>
            <a:ext cx="11059692" cy="7281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03864"/>
              </a:buClr>
              <a:buSzPts val="2400"/>
              <a:buFont typeface="Calibri"/>
              <a:buNone/>
            </a:pPr>
            <a:r>
              <a:rPr lang="el-GR"/>
              <a:t>Ερωτηματολόγιο Αξιολόγησης</a:t>
            </a:r>
            <a:endParaRPr/>
          </a:p>
        </p:txBody>
      </p:sp>
      <p:graphicFrame>
        <p:nvGraphicFramePr>
          <p:cNvPr id="490" name="Google Shape;490;p39"/>
          <p:cNvGraphicFramePr/>
          <p:nvPr/>
        </p:nvGraphicFramePr>
        <p:xfrm>
          <a:off x="558000" y="5212288"/>
          <a:ext cx="11060125" cy="767100"/>
        </p:xfrm>
        <a:graphic>
          <a:graphicData uri="http://schemas.openxmlformats.org/drawingml/2006/table">
            <a:tbl>
              <a:tblPr firstRow="1" bandRow="1">
                <a:noFill/>
                <a:tableStyleId>{F6B1BE85-80F1-48EE-8A26-5DC816CD44D5}</a:tableStyleId>
              </a:tblPr>
              <a:tblGrid>
                <a:gridCol w="2212025">
                  <a:extLst>
                    <a:ext uri="{9D8B030D-6E8A-4147-A177-3AD203B41FA5}">
                      <a16:colId xmlns:a16="http://schemas.microsoft.com/office/drawing/2014/main" val="20000"/>
                    </a:ext>
                  </a:extLst>
                </a:gridCol>
                <a:gridCol w="2212025">
                  <a:extLst>
                    <a:ext uri="{9D8B030D-6E8A-4147-A177-3AD203B41FA5}">
                      <a16:colId xmlns:a16="http://schemas.microsoft.com/office/drawing/2014/main" val="20001"/>
                    </a:ext>
                  </a:extLst>
                </a:gridCol>
                <a:gridCol w="2212025">
                  <a:extLst>
                    <a:ext uri="{9D8B030D-6E8A-4147-A177-3AD203B41FA5}">
                      <a16:colId xmlns:a16="http://schemas.microsoft.com/office/drawing/2014/main" val="20002"/>
                    </a:ext>
                  </a:extLst>
                </a:gridCol>
                <a:gridCol w="2212025">
                  <a:extLst>
                    <a:ext uri="{9D8B030D-6E8A-4147-A177-3AD203B41FA5}">
                      <a16:colId xmlns:a16="http://schemas.microsoft.com/office/drawing/2014/main" val="20003"/>
                    </a:ext>
                  </a:extLst>
                </a:gridCol>
                <a:gridCol w="2212025">
                  <a:extLst>
                    <a:ext uri="{9D8B030D-6E8A-4147-A177-3AD203B41FA5}">
                      <a16:colId xmlns:a16="http://schemas.microsoft.com/office/drawing/2014/main" val="20004"/>
                    </a:ext>
                  </a:extLst>
                </a:gridCol>
              </a:tblGrid>
              <a:tr h="370850">
                <a:tc gridSpan="5">
                  <a:txBody>
                    <a:bodyPr/>
                    <a:lstStyle/>
                    <a:p>
                      <a:pPr marL="0" marR="0" lvl="0" indent="0" algn="l" rtl="0">
                        <a:spcBef>
                          <a:spcPts val="0"/>
                        </a:spcBef>
                        <a:spcAft>
                          <a:spcPts val="0"/>
                        </a:spcAft>
                        <a:buNone/>
                      </a:pPr>
                      <a:r>
                        <a:rPr lang="el-GR" sz="2000"/>
                        <a:t>Είμαι ικανοποιημένος με την ενότητα συνολικά </a:t>
                      </a:r>
                      <a:r>
                        <a:rPr lang="el-GR" sz="1800" i="1"/>
                        <a:t>(1 ελάχιστο, 5 μέγιστο)</a:t>
                      </a:r>
                      <a:endParaRPr sz="1800" i="1"/>
                    </a:p>
                  </a:txBody>
                  <a:tcPr marL="91450" marR="91450" marT="45725" marB="45725"/>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70850">
                <a:tc>
                  <a:txBody>
                    <a:bodyPr/>
                    <a:lstStyle/>
                    <a:p>
                      <a:pPr marL="0" marR="0" lvl="0" indent="0" algn="ctr" rtl="0">
                        <a:spcBef>
                          <a:spcPts val="0"/>
                        </a:spcBef>
                        <a:spcAft>
                          <a:spcPts val="0"/>
                        </a:spcAft>
                        <a:buNone/>
                      </a:pPr>
                      <a:r>
                        <a:rPr lang="el-GR" sz="1800"/>
                        <a:t>1</a:t>
                      </a:r>
                      <a:endParaRPr sz="1800"/>
                    </a:p>
                  </a:txBody>
                  <a:tcPr marL="91450" marR="91450" marT="45725" marB="45725"/>
                </a:tc>
                <a:tc>
                  <a:txBody>
                    <a:bodyPr/>
                    <a:lstStyle/>
                    <a:p>
                      <a:pPr marL="0" marR="0" lvl="0" indent="0" algn="ctr" rtl="0">
                        <a:spcBef>
                          <a:spcPts val="0"/>
                        </a:spcBef>
                        <a:spcAft>
                          <a:spcPts val="0"/>
                        </a:spcAft>
                        <a:buNone/>
                      </a:pPr>
                      <a:r>
                        <a:rPr lang="el-GR" sz="1800"/>
                        <a:t>2</a:t>
                      </a:r>
                      <a:endParaRPr sz="1800"/>
                    </a:p>
                  </a:txBody>
                  <a:tcPr marL="91450" marR="91450" marT="45725" marB="45725"/>
                </a:tc>
                <a:tc>
                  <a:txBody>
                    <a:bodyPr/>
                    <a:lstStyle/>
                    <a:p>
                      <a:pPr marL="0" marR="0" lvl="0" indent="0" algn="ctr" rtl="0">
                        <a:spcBef>
                          <a:spcPts val="0"/>
                        </a:spcBef>
                        <a:spcAft>
                          <a:spcPts val="0"/>
                        </a:spcAft>
                        <a:buNone/>
                      </a:pPr>
                      <a:r>
                        <a:rPr lang="el-GR" sz="1800"/>
                        <a:t>3</a:t>
                      </a:r>
                      <a:endParaRPr sz="1800"/>
                    </a:p>
                  </a:txBody>
                  <a:tcPr marL="91450" marR="91450" marT="45725" marB="45725"/>
                </a:tc>
                <a:tc>
                  <a:txBody>
                    <a:bodyPr/>
                    <a:lstStyle/>
                    <a:p>
                      <a:pPr marL="0" marR="0" lvl="0" indent="0" algn="ctr" rtl="0">
                        <a:spcBef>
                          <a:spcPts val="0"/>
                        </a:spcBef>
                        <a:spcAft>
                          <a:spcPts val="0"/>
                        </a:spcAft>
                        <a:buNone/>
                      </a:pPr>
                      <a:r>
                        <a:rPr lang="el-GR" sz="1800"/>
                        <a:t>4</a:t>
                      </a:r>
                      <a:endParaRPr sz="1800"/>
                    </a:p>
                  </a:txBody>
                  <a:tcPr marL="91450" marR="91450" marT="45725" marB="45725"/>
                </a:tc>
                <a:tc>
                  <a:txBody>
                    <a:bodyPr/>
                    <a:lstStyle/>
                    <a:p>
                      <a:pPr marL="0" marR="0" lvl="0" indent="0" algn="ctr" rtl="0">
                        <a:spcBef>
                          <a:spcPts val="0"/>
                        </a:spcBef>
                        <a:spcAft>
                          <a:spcPts val="0"/>
                        </a:spcAft>
                        <a:buNone/>
                      </a:pPr>
                      <a:r>
                        <a:rPr lang="el-GR" sz="1800"/>
                        <a:t>5</a:t>
                      </a:r>
                      <a:endParaRPr sz="1800"/>
                    </a:p>
                  </a:txBody>
                  <a:tcPr marL="91450" marR="91450" marT="45725" marB="45725"/>
                </a:tc>
                <a:extLst>
                  <a:ext uri="{0D108BD9-81ED-4DB2-BD59-A6C34878D82A}">
                    <a16:rowId xmlns:a16="http://schemas.microsoft.com/office/drawing/2014/main" val="10001"/>
                  </a:ext>
                </a:extLst>
              </a:tr>
            </a:tbl>
          </a:graphicData>
        </a:graphic>
      </p:graphicFrame>
      <p:graphicFrame>
        <p:nvGraphicFramePr>
          <p:cNvPr id="491" name="Google Shape;491;p39"/>
          <p:cNvGraphicFramePr/>
          <p:nvPr/>
        </p:nvGraphicFramePr>
        <p:xfrm>
          <a:off x="558000" y="3646420"/>
          <a:ext cx="11060125" cy="767100"/>
        </p:xfrm>
        <a:graphic>
          <a:graphicData uri="http://schemas.openxmlformats.org/drawingml/2006/table">
            <a:tbl>
              <a:tblPr firstRow="1" bandRow="1">
                <a:noFill/>
                <a:tableStyleId>{F6B1BE85-80F1-48EE-8A26-5DC816CD44D5}</a:tableStyleId>
              </a:tblPr>
              <a:tblGrid>
                <a:gridCol w="2212025">
                  <a:extLst>
                    <a:ext uri="{9D8B030D-6E8A-4147-A177-3AD203B41FA5}">
                      <a16:colId xmlns:a16="http://schemas.microsoft.com/office/drawing/2014/main" val="20000"/>
                    </a:ext>
                  </a:extLst>
                </a:gridCol>
                <a:gridCol w="2212025">
                  <a:extLst>
                    <a:ext uri="{9D8B030D-6E8A-4147-A177-3AD203B41FA5}">
                      <a16:colId xmlns:a16="http://schemas.microsoft.com/office/drawing/2014/main" val="20001"/>
                    </a:ext>
                  </a:extLst>
                </a:gridCol>
                <a:gridCol w="2212025">
                  <a:extLst>
                    <a:ext uri="{9D8B030D-6E8A-4147-A177-3AD203B41FA5}">
                      <a16:colId xmlns:a16="http://schemas.microsoft.com/office/drawing/2014/main" val="20002"/>
                    </a:ext>
                  </a:extLst>
                </a:gridCol>
                <a:gridCol w="2212025">
                  <a:extLst>
                    <a:ext uri="{9D8B030D-6E8A-4147-A177-3AD203B41FA5}">
                      <a16:colId xmlns:a16="http://schemas.microsoft.com/office/drawing/2014/main" val="20003"/>
                    </a:ext>
                  </a:extLst>
                </a:gridCol>
                <a:gridCol w="2212025">
                  <a:extLst>
                    <a:ext uri="{9D8B030D-6E8A-4147-A177-3AD203B41FA5}">
                      <a16:colId xmlns:a16="http://schemas.microsoft.com/office/drawing/2014/main" val="20004"/>
                    </a:ext>
                  </a:extLst>
                </a:gridCol>
              </a:tblGrid>
              <a:tr h="370850">
                <a:tc gridSpan="5">
                  <a:txBody>
                    <a:bodyPr/>
                    <a:lstStyle/>
                    <a:p>
                      <a:pPr marL="0" marR="0" lvl="0" indent="0" algn="l" rtl="0">
                        <a:spcBef>
                          <a:spcPts val="0"/>
                        </a:spcBef>
                        <a:spcAft>
                          <a:spcPts val="0"/>
                        </a:spcAft>
                        <a:buNone/>
                      </a:pPr>
                      <a:r>
                        <a:rPr lang="el-GR" sz="2000"/>
                        <a:t> Θα συνιστούσα αυτήν την ενότητα σε άλλους </a:t>
                      </a:r>
                      <a:r>
                        <a:rPr lang="el-GR" sz="2000" i="1"/>
                        <a:t>(1 ελάχιστο, 5 μέγιστο)</a:t>
                      </a:r>
                      <a:endParaRPr sz="2000"/>
                    </a:p>
                  </a:txBody>
                  <a:tcPr marL="91450" marR="91450" marT="45725" marB="45725"/>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70850">
                <a:tc>
                  <a:txBody>
                    <a:bodyPr/>
                    <a:lstStyle/>
                    <a:p>
                      <a:pPr marL="0" marR="0" lvl="0" indent="0" algn="ctr" rtl="0">
                        <a:spcBef>
                          <a:spcPts val="0"/>
                        </a:spcBef>
                        <a:spcAft>
                          <a:spcPts val="0"/>
                        </a:spcAft>
                        <a:buNone/>
                      </a:pPr>
                      <a:r>
                        <a:rPr lang="el-GR" sz="1800"/>
                        <a:t>1</a:t>
                      </a:r>
                      <a:endParaRPr sz="1800"/>
                    </a:p>
                  </a:txBody>
                  <a:tcPr marL="91450" marR="91450" marT="45725" marB="45725"/>
                </a:tc>
                <a:tc>
                  <a:txBody>
                    <a:bodyPr/>
                    <a:lstStyle/>
                    <a:p>
                      <a:pPr marL="0" marR="0" lvl="0" indent="0" algn="ctr" rtl="0">
                        <a:spcBef>
                          <a:spcPts val="0"/>
                        </a:spcBef>
                        <a:spcAft>
                          <a:spcPts val="0"/>
                        </a:spcAft>
                        <a:buNone/>
                      </a:pPr>
                      <a:r>
                        <a:rPr lang="el-GR" sz="1800"/>
                        <a:t>2</a:t>
                      </a:r>
                      <a:endParaRPr sz="1800"/>
                    </a:p>
                  </a:txBody>
                  <a:tcPr marL="91450" marR="91450" marT="45725" marB="45725"/>
                </a:tc>
                <a:tc>
                  <a:txBody>
                    <a:bodyPr/>
                    <a:lstStyle/>
                    <a:p>
                      <a:pPr marL="0" marR="0" lvl="0" indent="0" algn="ctr" rtl="0">
                        <a:spcBef>
                          <a:spcPts val="0"/>
                        </a:spcBef>
                        <a:spcAft>
                          <a:spcPts val="0"/>
                        </a:spcAft>
                        <a:buNone/>
                      </a:pPr>
                      <a:r>
                        <a:rPr lang="el-GR" sz="1800"/>
                        <a:t>3</a:t>
                      </a:r>
                      <a:endParaRPr sz="1800"/>
                    </a:p>
                  </a:txBody>
                  <a:tcPr marL="91450" marR="91450" marT="45725" marB="45725"/>
                </a:tc>
                <a:tc>
                  <a:txBody>
                    <a:bodyPr/>
                    <a:lstStyle/>
                    <a:p>
                      <a:pPr marL="0" marR="0" lvl="0" indent="0" algn="ctr" rtl="0">
                        <a:spcBef>
                          <a:spcPts val="0"/>
                        </a:spcBef>
                        <a:spcAft>
                          <a:spcPts val="0"/>
                        </a:spcAft>
                        <a:buNone/>
                      </a:pPr>
                      <a:r>
                        <a:rPr lang="el-GR" sz="1800"/>
                        <a:t>4</a:t>
                      </a:r>
                      <a:endParaRPr sz="1800"/>
                    </a:p>
                  </a:txBody>
                  <a:tcPr marL="91450" marR="91450" marT="45725" marB="45725"/>
                </a:tc>
                <a:tc>
                  <a:txBody>
                    <a:bodyPr/>
                    <a:lstStyle/>
                    <a:p>
                      <a:pPr marL="0" marR="0" lvl="0" indent="0" algn="ctr" rtl="0">
                        <a:spcBef>
                          <a:spcPts val="0"/>
                        </a:spcBef>
                        <a:spcAft>
                          <a:spcPts val="0"/>
                        </a:spcAft>
                        <a:buNone/>
                      </a:pPr>
                      <a:r>
                        <a:rPr lang="el-GR" sz="1800"/>
                        <a:t>5</a:t>
                      </a:r>
                      <a:endParaRPr sz="1800"/>
                    </a:p>
                  </a:txBody>
                  <a:tcPr marL="91450" marR="91450" marT="45725" marB="45725"/>
                </a:tc>
                <a:extLst>
                  <a:ext uri="{0D108BD9-81ED-4DB2-BD59-A6C34878D82A}">
                    <a16:rowId xmlns:a16="http://schemas.microsoft.com/office/drawing/2014/main" val="10001"/>
                  </a:ext>
                </a:extLst>
              </a:tr>
            </a:tbl>
          </a:graphicData>
        </a:graphic>
      </p:graphicFrame>
      <p:graphicFrame>
        <p:nvGraphicFramePr>
          <p:cNvPr id="492" name="Google Shape;492;p39"/>
          <p:cNvGraphicFramePr/>
          <p:nvPr/>
        </p:nvGraphicFramePr>
        <p:xfrm>
          <a:off x="557582" y="2123325"/>
          <a:ext cx="11060125" cy="767100"/>
        </p:xfrm>
        <a:graphic>
          <a:graphicData uri="http://schemas.openxmlformats.org/drawingml/2006/table">
            <a:tbl>
              <a:tblPr firstRow="1" bandRow="1">
                <a:noFill/>
                <a:tableStyleId>{F6B1BE85-80F1-48EE-8A26-5DC816CD44D5}</a:tableStyleId>
              </a:tblPr>
              <a:tblGrid>
                <a:gridCol w="2212025">
                  <a:extLst>
                    <a:ext uri="{9D8B030D-6E8A-4147-A177-3AD203B41FA5}">
                      <a16:colId xmlns:a16="http://schemas.microsoft.com/office/drawing/2014/main" val="20000"/>
                    </a:ext>
                  </a:extLst>
                </a:gridCol>
                <a:gridCol w="2212025">
                  <a:extLst>
                    <a:ext uri="{9D8B030D-6E8A-4147-A177-3AD203B41FA5}">
                      <a16:colId xmlns:a16="http://schemas.microsoft.com/office/drawing/2014/main" val="20001"/>
                    </a:ext>
                  </a:extLst>
                </a:gridCol>
                <a:gridCol w="2212025">
                  <a:extLst>
                    <a:ext uri="{9D8B030D-6E8A-4147-A177-3AD203B41FA5}">
                      <a16:colId xmlns:a16="http://schemas.microsoft.com/office/drawing/2014/main" val="20002"/>
                    </a:ext>
                  </a:extLst>
                </a:gridCol>
                <a:gridCol w="2212025">
                  <a:extLst>
                    <a:ext uri="{9D8B030D-6E8A-4147-A177-3AD203B41FA5}">
                      <a16:colId xmlns:a16="http://schemas.microsoft.com/office/drawing/2014/main" val="20003"/>
                    </a:ext>
                  </a:extLst>
                </a:gridCol>
                <a:gridCol w="2212025">
                  <a:extLst>
                    <a:ext uri="{9D8B030D-6E8A-4147-A177-3AD203B41FA5}">
                      <a16:colId xmlns:a16="http://schemas.microsoft.com/office/drawing/2014/main" val="20004"/>
                    </a:ext>
                  </a:extLst>
                </a:gridCol>
              </a:tblGrid>
              <a:tr h="370850">
                <a:tc gridSpan="5">
                  <a:txBody>
                    <a:bodyPr/>
                    <a:lstStyle/>
                    <a:p>
                      <a:pPr marL="0" marR="0" lvl="0" indent="0" algn="l" rtl="0">
                        <a:spcBef>
                          <a:spcPts val="0"/>
                        </a:spcBef>
                        <a:spcAft>
                          <a:spcPts val="0"/>
                        </a:spcAft>
                        <a:buNone/>
                      </a:pPr>
                      <a:r>
                        <a:rPr lang="el-GR" sz="2000"/>
                        <a:t>Η ενότητα ενίσχυσε τις γνώσεις μου για το αντικείμενο </a:t>
                      </a:r>
                      <a:r>
                        <a:rPr lang="el-GR" sz="1800" i="1"/>
                        <a:t>(1 ελάχιστο, 5 μέγιστο)</a:t>
                      </a:r>
                      <a:endParaRPr sz="1800" i="1"/>
                    </a:p>
                  </a:txBody>
                  <a:tcPr marL="91450" marR="91450" marT="45725" marB="45725"/>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70850">
                <a:tc>
                  <a:txBody>
                    <a:bodyPr/>
                    <a:lstStyle/>
                    <a:p>
                      <a:pPr marL="0" marR="0" lvl="0" indent="0" algn="ctr" rtl="0">
                        <a:spcBef>
                          <a:spcPts val="0"/>
                        </a:spcBef>
                        <a:spcAft>
                          <a:spcPts val="0"/>
                        </a:spcAft>
                        <a:buNone/>
                      </a:pPr>
                      <a:r>
                        <a:rPr lang="el-GR" sz="1800"/>
                        <a:t>1</a:t>
                      </a:r>
                      <a:endParaRPr sz="1800"/>
                    </a:p>
                  </a:txBody>
                  <a:tcPr marL="91450" marR="91450" marT="45725" marB="45725"/>
                </a:tc>
                <a:tc>
                  <a:txBody>
                    <a:bodyPr/>
                    <a:lstStyle/>
                    <a:p>
                      <a:pPr marL="0" marR="0" lvl="0" indent="0" algn="ctr" rtl="0">
                        <a:spcBef>
                          <a:spcPts val="0"/>
                        </a:spcBef>
                        <a:spcAft>
                          <a:spcPts val="0"/>
                        </a:spcAft>
                        <a:buNone/>
                      </a:pPr>
                      <a:r>
                        <a:rPr lang="el-GR" sz="1800"/>
                        <a:t>2</a:t>
                      </a:r>
                      <a:endParaRPr sz="1800"/>
                    </a:p>
                  </a:txBody>
                  <a:tcPr marL="91450" marR="91450" marT="45725" marB="45725"/>
                </a:tc>
                <a:tc>
                  <a:txBody>
                    <a:bodyPr/>
                    <a:lstStyle/>
                    <a:p>
                      <a:pPr marL="0" marR="0" lvl="0" indent="0" algn="ctr" rtl="0">
                        <a:spcBef>
                          <a:spcPts val="0"/>
                        </a:spcBef>
                        <a:spcAft>
                          <a:spcPts val="0"/>
                        </a:spcAft>
                        <a:buNone/>
                      </a:pPr>
                      <a:r>
                        <a:rPr lang="el-GR" sz="1800"/>
                        <a:t>3</a:t>
                      </a:r>
                      <a:endParaRPr sz="1800"/>
                    </a:p>
                  </a:txBody>
                  <a:tcPr marL="91450" marR="91450" marT="45725" marB="45725"/>
                </a:tc>
                <a:tc>
                  <a:txBody>
                    <a:bodyPr/>
                    <a:lstStyle/>
                    <a:p>
                      <a:pPr marL="0" marR="0" lvl="0" indent="0" algn="ctr" rtl="0">
                        <a:spcBef>
                          <a:spcPts val="0"/>
                        </a:spcBef>
                        <a:spcAft>
                          <a:spcPts val="0"/>
                        </a:spcAft>
                        <a:buNone/>
                      </a:pPr>
                      <a:r>
                        <a:rPr lang="el-GR" sz="1800"/>
                        <a:t>4</a:t>
                      </a:r>
                      <a:endParaRPr sz="1800"/>
                    </a:p>
                  </a:txBody>
                  <a:tcPr marL="91450" marR="91450" marT="45725" marB="45725"/>
                </a:tc>
                <a:tc>
                  <a:txBody>
                    <a:bodyPr/>
                    <a:lstStyle/>
                    <a:p>
                      <a:pPr marL="0" marR="0" lvl="0" indent="0" algn="ctr" rtl="0">
                        <a:spcBef>
                          <a:spcPts val="0"/>
                        </a:spcBef>
                        <a:spcAft>
                          <a:spcPts val="0"/>
                        </a:spcAft>
                        <a:buNone/>
                      </a:pPr>
                      <a:r>
                        <a:rPr lang="el-GR" sz="1800"/>
                        <a:t>5</a:t>
                      </a:r>
                      <a:endParaRPr sz="1800"/>
                    </a:p>
                  </a:txBody>
                  <a:tcPr marL="91450" marR="91450" marT="45725" marB="45725"/>
                </a:tc>
                <a:extLst>
                  <a:ext uri="{0D108BD9-81ED-4DB2-BD59-A6C34878D82A}">
                    <a16:rowId xmlns:a16="http://schemas.microsoft.com/office/drawing/2014/main" val="10001"/>
                  </a:ext>
                </a:extLst>
              </a:tr>
            </a:tbl>
          </a:graphicData>
        </a:graphic>
      </p:graphicFrame>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97"/>
        <p:cNvGrpSpPr/>
        <p:nvPr/>
      </p:nvGrpSpPr>
      <p:grpSpPr>
        <a:xfrm>
          <a:off x="0" y="0"/>
          <a:ext cx="0" cy="0"/>
          <a:chOff x="0" y="0"/>
          <a:chExt cx="0" cy="0"/>
        </a:xfrm>
      </p:grpSpPr>
      <p:sp>
        <p:nvSpPr>
          <p:cNvPr id="498" name="Google Shape;498;p40"/>
          <p:cNvSpPr txBox="1">
            <a:spLocks noGrp="1"/>
          </p:cNvSpPr>
          <p:nvPr>
            <p:ph type="title"/>
          </p:nvPr>
        </p:nvSpPr>
        <p:spPr>
          <a:xfrm>
            <a:off x="558000" y="1080000"/>
            <a:ext cx="11059692" cy="605096"/>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C01E24"/>
              </a:buClr>
              <a:buSzPts val="3600"/>
              <a:buFont typeface="Calibri"/>
              <a:buNone/>
            </a:pPr>
            <a:r>
              <a:rPr lang="el-GR" sz="3600">
                <a:solidFill>
                  <a:srgbClr val="C01E24"/>
                </a:solidFill>
              </a:rPr>
              <a:t>Παραπομπές και περαιτέρω αναγνώσεις</a:t>
            </a:r>
            <a:endParaRPr/>
          </a:p>
        </p:txBody>
      </p:sp>
      <p:sp>
        <p:nvSpPr>
          <p:cNvPr id="499" name="Google Shape;499;p40"/>
          <p:cNvSpPr txBox="1">
            <a:spLocks noGrp="1"/>
          </p:cNvSpPr>
          <p:nvPr>
            <p:ph type="body" idx="1"/>
          </p:nvPr>
        </p:nvSpPr>
        <p:spPr>
          <a:xfrm>
            <a:off x="557999" y="1799999"/>
            <a:ext cx="10816017" cy="4865977"/>
          </a:xfrm>
          <a:prstGeom prst="rect">
            <a:avLst/>
          </a:prstGeom>
          <a:noFill/>
          <a:ln>
            <a:noFill/>
          </a:ln>
        </p:spPr>
        <p:txBody>
          <a:bodyPr spcFirstLastPara="1" wrap="square" lIns="91425" tIns="45700" rIns="91425" bIns="45700" anchor="t" anchorCtr="0">
            <a:normAutofit/>
          </a:bodyPr>
          <a:lstStyle/>
          <a:p>
            <a:pPr marL="228600" lvl="0" indent="-228600" algn="l" rtl="0">
              <a:lnSpc>
                <a:spcPct val="100000"/>
              </a:lnSpc>
              <a:spcBef>
                <a:spcPts val="0"/>
              </a:spcBef>
              <a:spcAft>
                <a:spcPts val="0"/>
              </a:spcAft>
              <a:buSzPts val="1800"/>
              <a:buChar char="▪"/>
            </a:pPr>
            <a:r>
              <a:rPr lang="el-GR" sz="1800"/>
              <a:t>Akbar, S., Coiera, E., &amp; Magrabi, F. (2020). Safety concerns with consumer-facing mobile health applications and their consequences: A scoping review. Journal of the American Medical Informatics Association : JAMIA, 27(2), 330–340. https://doi.org/10.1093/jamia/ocz175</a:t>
            </a:r>
            <a:endParaRPr/>
          </a:p>
          <a:p>
            <a:pPr marL="228600" lvl="0" indent="-228600" algn="l" rtl="0">
              <a:lnSpc>
                <a:spcPct val="100000"/>
              </a:lnSpc>
              <a:spcBef>
                <a:spcPts val="1200"/>
              </a:spcBef>
              <a:spcAft>
                <a:spcPts val="0"/>
              </a:spcAft>
              <a:buSzPts val="1800"/>
              <a:buChar char="▪"/>
            </a:pPr>
            <a:r>
              <a:rPr lang="el-GR" sz="1800"/>
              <a:t>Albrecht, U.‑V. (2016). Chances and Risks of Mobile Health Apps (CHARISMHA). Advance online publication. https://doi.org/10.24355/dbbs.084-201210110913-73</a:t>
            </a:r>
            <a:endParaRPr/>
          </a:p>
          <a:p>
            <a:pPr marL="228600" lvl="0" indent="-228600" algn="l" rtl="0">
              <a:lnSpc>
                <a:spcPct val="100000"/>
              </a:lnSpc>
              <a:spcBef>
                <a:spcPts val="1200"/>
              </a:spcBef>
              <a:spcAft>
                <a:spcPts val="0"/>
              </a:spcAft>
              <a:buSzPts val="1800"/>
              <a:buChar char="▪"/>
            </a:pPr>
            <a:r>
              <a:rPr lang="el-GR" sz="1800"/>
              <a:t>Boudreaux, E. D., Waring, M. E., Hayes, R. B., Sadasivam, R. S., Mullen, S., &amp; Pagoto, S. (2014). Evaluating and selecting mobile health apps: Strategies for healthcare providers and healthcare organizations. Translational Behavioral Medicine, 4(4), 363–371. https://doi.org/10.1007/s13142-014-0293-9</a:t>
            </a:r>
            <a:endParaRPr/>
          </a:p>
          <a:p>
            <a:pPr marL="228600" lvl="0" indent="-228600" algn="l" rtl="0">
              <a:lnSpc>
                <a:spcPct val="100000"/>
              </a:lnSpc>
              <a:spcBef>
                <a:spcPts val="1200"/>
              </a:spcBef>
              <a:spcAft>
                <a:spcPts val="0"/>
              </a:spcAft>
              <a:buSzPts val="1800"/>
              <a:buChar char="▪"/>
            </a:pPr>
            <a:r>
              <a:rPr lang="el-GR" sz="1800"/>
              <a:t>Boulos, M. N. K., Brewer, A. C., Karimkhani, C., Buller, D. B., &amp; Dellavalle, R. P. (2014). Mobile medical and health apps: State of the art, concerns, regulatory control and certification. Online Journal of Public Health Informatics, 5(3), 229. https://doi.org/10.5210/ojphi.v5i3.4814</a:t>
            </a:r>
            <a:endParaRPr/>
          </a:p>
          <a:p>
            <a:pPr marL="228600" lvl="0" indent="-228600" algn="l" rtl="0">
              <a:lnSpc>
                <a:spcPct val="100000"/>
              </a:lnSpc>
              <a:spcBef>
                <a:spcPts val="1200"/>
              </a:spcBef>
              <a:spcAft>
                <a:spcPts val="0"/>
              </a:spcAft>
              <a:buSzPts val="1800"/>
              <a:buChar char="▪"/>
            </a:pPr>
            <a:r>
              <a:rPr lang="el-GR" sz="1800"/>
              <a:t>Bundesamt für Sicherheit in der Informationstechnik. (2023, September 5). Sicherheit bei Apps. https://www.bsi.bund.de/DE/Themen/Verbraucherinnen-und-Verbraucher/Informationen-und-Empfehlungen/Cyber-Sicherheitsempfehlungen/Basisschutz-fuer-Computer-Mobilgeraete/Schutz-fuer-Mobilgeraete/Sicherheit-bei-Apps/sicherheit-bei-apps_node.html</a:t>
            </a:r>
            <a:endParaRPr/>
          </a:p>
          <a:p>
            <a:pPr marL="0" lvl="0" indent="0" algn="l" rtl="0">
              <a:lnSpc>
                <a:spcPct val="100000"/>
              </a:lnSpc>
              <a:spcBef>
                <a:spcPts val="1200"/>
              </a:spcBef>
              <a:spcAft>
                <a:spcPts val="0"/>
              </a:spcAft>
              <a:buSzPts val="1800"/>
              <a:buNone/>
            </a:pPr>
            <a:endParaRPr sz="180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504"/>
        <p:cNvGrpSpPr/>
        <p:nvPr/>
      </p:nvGrpSpPr>
      <p:grpSpPr>
        <a:xfrm>
          <a:off x="0" y="0"/>
          <a:ext cx="0" cy="0"/>
          <a:chOff x="0" y="0"/>
          <a:chExt cx="0" cy="0"/>
        </a:xfrm>
      </p:grpSpPr>
      <p:sp>
        <p:nvSpPr>
          <p:cNvPr id="505" name="Google Shape;505;p41"/>
          <p:cNvSpPr txBox="1">
            <a:spLocks noGrp="1"/>
          </p:cNvSpPr>
          <p:nvPr>
            <p:ph type="title"/>
          </p:nvPr>
        </p:nvSpPr>
        <p:spPr>
          <a:xfrm>
            <a:off x="558000" y="1080000"/>
            <a:ext cx="11059692" cy="605096"/>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C01E24"/>
              </a:buClr>
              <a:buSzPts val="3600"/>
              <a:buFont typeface="Calibri"/>
              <a:buNone/>
            </a:pPr>
            <a:r>
              <a:rPr lang="el-GR" sz="3600">
                <a:solidFill>
                  <a:srgbClr val="C01E24"/>
                </a:solidFill>
              </a:rPr>
              <a:t>Παραπομπές και περαιτέρω αναγνώσεις</a:t>
            </a:r>
            <a:endParaRPr/>
          </a:p>
        </p:txBody>
      </p:sp>
      <p:sp>
        <p:nvSpPr>
          <p:cNvPr id="506" name="Google Shape;506;p41"/>
          <p:cNvSpPr txBox="1">
            <a:spLocks noGrp="1"/>
          </p:cNvSpPr>
          <p:nvPr>
            <p:ph type="body" idx="1"/>
          </p:nvPr>
        </p:nvSpPr>
        <p:spPr>
          <a:xfrm>
            <a:off x="557999" y="1799999"/>
            <a:ext cx="10816017" cy="4865977"/>
          </a:xfrm>
          <a:prstGeom prst="rect">
            <a:avLst/>
          </a:prstGeom>
          <a:noFill/>
          <a:ln>
            <a:noFill/>
          </a:ln>
        </p:spPr>
        <p:txBody>
          <a:bodyPr spcFirstLastPara="1" wrap="square" lIns="91425" tIns="45700" rIns="91425" bIns="45700" anchor="t" anchorCtr="0">
            <a:normAutofit fontScale="92500" lnSpcReduction="10000"/>
          </a:bodyPr>
          <a:lstStyle/>
          <a:p>
            <a:pPr marL="228600" lvl="0" indent="-228600" algn="l" rtl="0">
              <a:lnSpc>
                <a:spcPct val="100000"/>
              </a:lnSpc>
              <a:spcBef>
                <a:spcPts val="0"/>
              </a:spcBef>
              <a:spcAft>
                <a:spcPts val="0"/>
              </a:spcAft>
              <a:buSzPct val="100000"/>
              <a:buChar char="▪"/>
            </a:pPr>
            <a:r>
              <a:rPr lang="el-GR" sz="1800"/>
              <a:t>Lecomte, T., Potvin, S., Corbière, M., Guay, S., Samson, C., Cloutier, B., Francoeur, A., Pennou, A., &amp; Khazaal, Y. (2020). Mobile Apps for Mental Health Issues: Meta-Review of Meta-Analyses. JMIR MHealth and UHealth, 8(5), e17458. https://doi.org/10.2196/17458</a:t>
            </a:r>
            <a:endParaRPr/>
          </a:p>
          <a:p>
            <a:pPr marL="228600" lvl="0" indent="-228600" algn="l" rtl="0">
              <a:lnSpc>
                <a:spcPct val="100000"/>
              </a:lnSpc>
              <a:spcBef>
                <a:spcPts val="1200"/>
              </a:spcBef>
              <a:spcAft>
                <a:spcPts val="0"/>
              </a:spcAft>
              <a:buSzPct val="100000"/>
              <a:buChar char="▪"/>
            </a:pPr>
            <a:r>
              <a:rPr lang="el-GR" sz="1800"/>
              <a:t>Martínez-Pérez, B., La Torre-Díez, I. de, &amp; López-Coronado, M. (2015). Privacy and security in mobile health apps: A review and recommendations. Journal of Medical Systems, 39(1), 181. https://doi.org/10.1007/s10916-014-0181-3</a:t>
            </a:r>
            <a:endParaRPr/>
          </a:p>
          <a:p>
            <a:pPr marL="228600" lvl="0" indent="-228600" algn="l" rtl="0">
              <a:lnSpc>
                <a:spcPct val="100000"/>
              </a:lnSpc>
              <a:spcBef>
                <a:spcPts val="1200"/>
              </a:spcBef>
              <a:spcAft>
                <a:spcPts val="0"/>
              </a:spcAft>
              <a:buSzPct val="100000"/>
              <a:buChar char="▪"/>
            </a:pPr>
            <a:r>
              <a:rPr lang="el-GR" sz="1800"/>
              <a:t>Milne-Ives, M., Lam, C., Cock, C. de, van Velthoven, M. H., &amp; Meinert, E. (2020). Mobile Apps for Health Behavior Change in Physical Activity, Diet, Drug and Alcohol Use, and Mental Health: Systematic Review. JMIR MHealth and UHealth, 8(3), e17046. https://doi.org/10.2196/17046</a:t>
            </a:r>
            <a:endParaRPr/>
          </a:p>
          <a:p>
            <a:pPr marL="228600" lvl="0" indent="-228600" algn="l" rtl="0">
              <a:lnSpc>
                <a:spcPct val="100000"/>
              </a:lnSpc>
              <a:spcBef>
                <a:spcPts val="1200"/>
              </a:spcBef>
              <a:spcAft>
                <a:spcPts val="0"/>
              </a:spcAft>
              <a:buSzPct val="100000"/>
              <a:buChar char="▪"/>
            </a:pPr>
            <a:r>
              <a:rPr lang="el-GR" sz="1800"/>
              <a:t>National Institute on Aging. (2024, February 28). How To Find Reliable Health Information Online. https://www.nia.nih.gov/health/healthy-aging/how-find-reliable-health-information-online#apps</a:t>
            </a:r>
            <a:endParaRPr/>
          </a:p>
          <a:p>
            <a:pPr marL="228600" lvl="0" indent="-228600" algn="l" rtl="0">
              <a:lnSpc>
                <a:spcPct val="100000"/>
              </a:lnSpc>
              <a:spcBef>
                <a:spcPts val="1200"/>
              </a:spcBef>
              <a:spcAft>
                <a:spcPts val="0"/>
              </a:spcAft>
              <a:buSzPct val="100000"/>
              <a:buChar char="▪"/>
            </a:pPr>
            <a:r>
              <a:rPr lang="el-GR" sz="1800"/>
              <a:t>Papageorgiou, A., Strigkos, M., Politou, E., Alepis, E., Solanas, A., &amp; Patsakis, C. (2018). Security and Privacy Analysis of Mobile Health Applications: The Alarming State of Practice. IEEE Access, 6, 9390–9403. https://doi.org/10.1109/ACCESS.2018.2799522</a:t>
            </a:r>
            <a:endParaRPr/>
          </a:p>
          <a:p>
            <a:pPr marL="228600" lvl="0" indent="-228600" algn="l" rtl="0">
              <a:lnSpc>
                <a:spcPct val="100000"/>
              </a:lnSpc>
              <a:spcBef>
                <a:spcPts val="1200"/>
              </a:spcBef>
              <a:spcAft>
                <a:spcPts val="0"/>
              </a:spcAft>
              <a:buSzPct val="100000"/>
              <a:buChar char="▪"/>
            </a:pPr>
            <a:r>
              <a:rPr lang="el-GR" sz="1800"/>
              <a:t>Plachkinova, M., Andres, S., &amp; Chatterjee, S. (2015). A Taxonomy of mHealth Apps -- Security and Privacy Concerns. In T. X. Bui &amp; R. H. Sprague (Eds.), 2015 48th Hawaii International Conference on System Sciences (HICSS 2015): Kauai, Hawaii, USA, 5 - 8 January 2015 (pp. 3187–3196). IEEE. https://doi.org/10.1109/HICSS.2015.385</a:t>
            </a:r>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203864"/>
        </a:solidFill>
        <a:effectLst/>
      </p:bgPr>
    </p:bg>
    <p:spTree>
      <p:nvGrpSpPr>
        <p:cNvPr id="1" name="Shape 511"/>
        <p:cNvGrpSpPr/>
        <p:nvPr/>
      </p:nvGrpSpPr>
      <p:grpSpPr>
        <a:xfrm>
          <a:off x="0" y="0"/>
          <a:ext cx="0" cy="0"/>
          <a:chOff x="0" y="0"/>
          <a:chExt cx="0" cy="0"/>
        </a:xfrm>
      </p:grpSpPr>
      <p:sp>
        <p:nvSpPr>
          <p:cNvPr id="512" name="Google Shape;512;p42"/>
          <p:cNvSpPr/>
          <p:nvPr/>
        </p:nvSpPr>
        <p:spPr>
          <a:xfrm flipH="1">
            <a:off x="0" y="0"/>
            <a:ext cx="6172782" cy="6858000"/>
          </a:xfrm>
          <a:custGeom>
            <a:avLst/>
            <a:gdLst/>
            <a:ahLst/>
            <a:cxnLst/>
            <a:rect l="l" t="t" r="r" b="b"/>
            <a:pathLst>
              <a:path w="6172782" h="6858000" extrusionOk="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513" name="Google Shape;513;p42"/>
          <p:cNvSpPr/>
          <p:nvPr/>
        </p:nvSpPr>
        <p:spPr>
          <a:xfrm flipH="1">
            <a:off x="0" y="0"/>
            <a:ext cx="6024154" cy="6858000"/>
          </a:xfrm>
          <a:custGeom>
            <a:avLst/>
            <a:gdLst/>
            <a:ahLst/>
            <a:cxnLst/>
            <a:rect l="l" t="t" r="r" b="b"/>
            <a:pathLst>
              <a:path w="6024154" h="6858000" extrusionOk="0">
                <a:moveTo>
                  <a:pt x="70374" y="0"/>
                </a:moveTo>
                <a:lnTo>
                  <a:pt x="6024154" y="0"/>
                </a:lnTo>
                <a:lnTo>
                  <a:pt x="6024154" y="6858000"/>
                </a:lnTo>
                <a:lnTo>
                  <a:pt x="3587167" y="6858000"/>
                </a:lnTo>
                <a:lnTo>
                  <a:pt x="3474220" y="6800152"/>
                </a:lnTo>
                <a:cubicBezTo>
                  <a:pt x="1404818" y="5675986"/>
                  <a:pt x="0" y="3483472"/>
                  <a:pt x="0" y="962844"/>
                </a:cubicBezTo>
                <a:cubicBezTo>
                  <a:pt x="0" y="733696"/>
                  <a:pt x="11610" y="507260"/>
                  <a:pt x="34274" y="284091"/>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514" name="Google Shape;514;p42"/>
          <p:cNvPicPr preferRelativeResize="0"/>
          <p:nvPr/>
        </p:nvPicPr>
        <p:blipFill rotWithShape="1">
          <a:blip r:embed="rId3">
            <a:alphaModFix/>
          </a:blip>
          <a:srcRect/>
          <a:stretch/>
        </p:blipFill>
        <p:spPr>
          <a:xfrm>
            <a:off x="429768" y="3471531"/>
            <a:ext cx="2323213" cy="2323213"/>
          </a:xfrm>
          <a:prstGeom prst="rect">
            <a:avLst/>
          </a:prstGeom>
          <a:noFill/>
          <a:ln>
            <a:noFill/>
          </a:ln>
        </p:spPr>
      </p:pic>
      <p:pic>
        <p:nvPicPr>
          <p:cNvPr id="515" name="Google Shape;515;p42"/>
          <p:cNvPicPr preferRelativeResize="0"/>
          <p:nvPr/>
        </p:nvPicPr>
        <p:blipFill rotWithShape="1">
          <a:blip r:embed="rId3">
            <a:alphaModFix/>
          </a:blip>
          <a:srcRect/>
          <a:stretch/>
        </p:blipFill>
        <p:spPr>
          <a:xfrm>
            <a:off x="7476818" y="1708146"/>
            <a:ext cx="3265071" cy="3265071"/>
          </a:xfrm>
          <a:prstGeom prst="rect">
            <a:avLst/>
          </a:prstGeom>
          <a:solidFill>
            <a:srgbClr val="203864"/>
          </a:solidFill>
          <a:ln>
            <a:noFill/>
          </a:ln>
        </p:spPr>
      </p:pic>
      <p:sp>
        <p:nvSpPr>
          <p:cNvPr id="516" name="Google Shape;516;p42"/>
          <p:cNvSpPr txBox="1"/>
          <p:nvPr/>
        </p:nvSpPr>
        <p:spPr>
          <a:xfrm>
            <a:off x="340474" y="2922021"/>
            <a:ext cx="5034783" cy="1325563"/>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C01E24"/>
              </a:buClr>
              <a:buSzPts val="2800"/>
              <a:buFont typeface="Calibri"/>
              <a:buNone/>
            </a:pPr>
            <a:r>
              <a:rPr lang="el-GR" sz="2800">
                <a:solidFill>
                  <a:srgbClr val="C01E24"/>
                </a:solidFill>
                <a:latin typeface="Calibri"/>
                <a:ea typeface="Calibri"/>
                <a:cs typeface="Calibri"/>
                <a:sym typeface="Calibri"/>
              </a:rPr>
              <a:t>Συγχαρητήρια!</a:t>
            </a:r>
            <a:br>
              <a:rPr lang="el-GR" sz="2800">
                <a:solidFill>
                  <a:srgbClr val="C01E24"/>
                </a:solidFill>
                <a:latin typeface="Calibri"/>
                <a:ea typeface="Calibri"/>
                <a:cs typeface="Calibri"/>
                <a:sym typeface="Calibri"/>
              </a:rPr>
            </a:br>
            <a:r>
              <a:rPr lang="el-GR" sz="2800">
                <a:solidFill>
                  <a:srgbClr val="C01E24"/>
                </a:solidFill>
                <a:latin typeface="Calibri"/>
                <a:ea typeface="Calibri"/>
                <a:cs typeface="Calibri"/>
                <a:sym typeface="Calibri"/>
              </a:rPr>
              <a:t>Ολοκληρώσατε τη διδασκαλία αυτής της ενότητας!</a:t>
            </a:r>
            <a:endParaRPr sz="2800">
              <a:solidFill>
                <a:srgbClr val="C01E24"/>
              </a:solidFill>
              <a:latin typeface="Calibri"/>
              <a:ea typeface="Calibri"/>
              <a:cs typeface="Calibri"/>
              <a:sym typeface="Calibri"/>
            </a:endParaRPr>
          </a:p>
        </p:txBody>
      </p:sp>
      <p:sp>
        <p:nvSpPr>
          <p:cNvPr id="517" name="Google Shape;517;p42"/>
          <p:cNvSpPr/>
          <p:nvPr/>
        </p:nvSpPr>
        <p:spPr>
          <a:xfrm>
            <a:off x="4842933" y="6223967"/>
            <a:ext cx="7293288" cy="632422"/>
          </a:xfrm>
          <a:prstGeom prst="rect">
            <a:avLst/>
          </a:prstGeom>
          <a:noFill/>
          <a:ln>
            <a:noFill/>
          </a:ln>
        </p:spPr>
        <p:txBody>
          <a:bodyPr spcFirstLastPara="1" wrap="square" lIns="91425" tIns="45700" rIns="91425" bIns="45700" anchor="ctr" anchorCtr="0">
            <a:normAutofit/>
          </a:bodyPr>
          <a:lstStyle/>
          <a:p>
            <a:pPr marL="0" marR="0" lvl="0" indent="0" algn="r" rtl="0">
              <a:lnSpc>
                <a:spcPct val="70000"/>
              </a:lnSpc>
              <a:spcBef>
                <a:spcPts val="0"/>
              </a:spcBef>
              <a:spcAft>
                <a:spcPts val="0"/>
              </a:spcAft>
              <a:buNone/>
            </a:pPr>
            <a:r>
              <a:rPr lang="el-GR" sz="1000" dirty="0">
                <a:solidFill>
                  <a:srgbClr val="DDEAF6"/>
                </a:solidFill>
                <a:latin typeface="Calibri"/>
                <a:ea typeface="Calibri"/>
                <a:cs typeface="Calibri"/>
                <a:sym typeface="Calibri"/>
              </a:rPr>
              <a:t>Με τη συγχρηματοδότηση της Ευρωπαϊκής Ένωσης. Οι απόψεις και οι γνώμες που διατυπώνονται εκφράζουν αποκλειστικά τις απόψεις των συντακτών και δεν αντιπροσωπεύουν κατ’ ανάγκη τις απόψεις της Ευρωπαϊκής Ένωσης ή του Ευρωπαϊκού Εκτελεστικού Οργανισμού Εκπαίδευσης και Πολιτισμού (EACEA). Η Ευρωπαϊκή Ένωση και ο EACEA δεν μπορούν να θεωρηθούν υπεύθυνοι για τις εκφραζόμενες απόψεις.</a:t>
            </a:r>
            <a:endParaRPr sz="1000" dirty="0">
              <a:solidFill>
                <a:srgbClr val="DDEAF6"/>
              </a:solidFill>
              <a:latin typeface="Calibri"/>
              <a:ea typeface="Calibri"/>
              <a:cs typeface="Calibri"/>
              <a:sym typeface="Calibri"/>
            </a:endParaRPr>
          </a:p>
        </p:txBody>
      </p:sp>
      <p:pic>
        <p:nvPicPr>
          <p:cNvPr id="518" name="Google Shape;518;p42" descr="Εικόνα που περιέχει κείμενο, γραμματοσειρά, λογότυπο, γραφικά&#10;&#10;Περιγραφή που δημιουργήθηκε αυτόματα"/>
          <p:cNvPicPr preferRelativeResize="0"/>
          <p:nvPr/>
        </p:nvPicPr>
        <p:blipFill rotWithShape="1">
          <a:blip r:embed="rId4">
            <a:alphaModFix/>
          </a:blip>
          <a:srcRect/>
          <a:stretch/>
        </p:blipFill>
        <p:spPr>
          <a:xfrm>
            <a:off x="197847" y="934357"/>
            <a:ext cx="5598661" cy="1438154"/>
          </a:xfrm>
          <a:prstGeom prst="rect">
            <a:avLst/>
          </a:prstGeom>
          <a:noFill/>
          <a:ln>
            <a:noFill/>
          </a:ln>
        </p:spPr>
      </p:pic>
      <p:pic>
        <p:nvPicPr>
          <p:cNvPr id="10" name="Εικόνα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6477312"/>
            <a:ext cx="2085654" cy="391566"/>
          </a:xfrm>
          <a:prstGeom prst="rect">
            <a:avLst/>
          </a:prstGeom>
        </p:spPr>
      </p:pic>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COURSE_TITLE" val="ETA 2 Teaching session"/>
  <p:tag name="ISPRING_PLAYERS_CUSTOMIZATION_2" val="UEsDBBQAAgAIAKl+UE82YVgCRwMAAOEJAAAUAAAAdW5pdmVyc2FsL3BsYXllci54bWytVl1P2zAUfS4S/yHyO3FLxwYoATEktIcxIXVse6vc5DbxmtiZ7RC6X78b5zukbEir1Cq5vuf4fhxf17t+ThPnCZTmUvhk4c6JAyKQIReRTx6/3p2ck+ur4yMvS9gelMNDn+SClwCWECcEHSieGQQ/MBP7pGdwkZk4meJScbP3yXKO3O1Oyzk5Ppqhi9A+iY3JLiktisLlGhEi0jLJSxLtBjKlmQINwoCiVRjEabCX5u9o/KZSULPPQPeQmXn7xjVJy/Gs+YCkWLpSRfR0Pl/QH/efV0EMKTvhQhsmAiAOVnJmS7lhwe5ehnkCurTNvCrIFRhTBmFtM89c8sW5cLQKfFI5rFPQmkWg3UREhLZ+DWdDUGEa65qJcC3YE49Ymdta1162RR2JjqUyQW5q9A72G8lUuG7tPX+PTkTsbROm45pPD3Kx/DteJ2P91uX7ZCw2o3yTcB3jUh/SWaeToMNdvdTW2Mr2sZHtXclEHAW/cq4gtK/f2hMwX5Bqw1bmNk5XFwEu4NMdC4xU+1uEoXRr2bitUtxKKa4FtRxuu/uqoyBNtltgJlfQlGrmPfEQ5BemlO3XlVE5eHRkrLF0CPZolXLdpK4hXmzS5OwfelP6jVrzU7/WGQv4H435hERtTbgI4fmOo4+BFGtqAItd2lyTJW65ZxeTzjdp7zANTN1JwKZgIo5hKgI8+yEzjHZ2eggKiml0CXI1wvYWDoJjHsUJfs0kw3j1IE3K1G6SobdwEJzIYDcBbc0HgRslC8xQ51mGA+Bl8V6utx2h45aMdNmK0aMT49ALcm1kyn9bpQ/mpLm0kn7l9B4fOYc+Degm4y3kw/w1xGgSDOJq5sL2NQKcC08citWA56S2uhkO8YlZXz6NBnxpeihnTDOdS8M6qyzjOQ4mzyqv5hzn2cgnhC3LE3PbT2h4eVjoKOHpe2OK6zueVVms+G9wCh6Wfw0WSyy1E0Opd5+8P1/2GFCLOBkH21vToR23UjR1cF1q36pf247mhqq1UsnskKS8uhcVppoHH1GOkZK5CEcCsA2r6XWC8/hGAXMS2GJGi1M8HjLzyTt8qHO+OLvoUv6wuGiwNq6HauMqljdcR3XAnfxofZDaRLx6ruHjH1BLAwQUAAIACAB4d9pYtTf0qBwFAADhEwAAHQAAAHVuaXZlcnNhbC9jb21tb25fbWVzc2FnZXMubG5nrVj/bts2EP6/QN+BEFBgA7q0HdBgGBIXtMTEQmTJleik2TAIjMTYRCjR1Q8n3l97mj3YnmRHSnbttoGkpIANmJLvuyP5fXdHnnx4yCRa86IUKj+13h29tRDPE5WKfHFqzenZL79ZqKxYnjKpcn5q5cpCH0YvX5xIli9qtuDw++ULhE4yXpYwLEd69GWMRHpqzcbxGNsXMQ1iPJvF4zmlgR97eEw8azRmyd3Jm/bvj1jbwXSG/evYC86DeOyeWyNbZSuWb5CnFuqnX4+PH969P/55EEw0xZ53CIQM0vu3PYB8GgZeDGjEi33yiVqjYTbBnHquT6xR+2OY9Swklz08zsOQ+DSOPNchsRvFfkDNGniEEscaXasaLdmao0qhteD3qFpy2P1KFByVUqTmRaLgQV7zLmdOMMWuH4ckoqFrUzfwrVGkimLz2sCyulqqAtyVKBUlu5E8NT6BZ+b9quAluGYV8BDBp1oK+KfKmMiPul1f+V6AHUOuKYkifA4LS3eTAqQD+HtRLeFdytVrcHGfS8VSdFtwAAwixFYrKZLmnyJaFTrCmWSbzihCfOX650DywIti4jvbJ9aI5ClyCqYnOxAlxBEJAaBgJS+eYBsbjhtzhKUchjBxzycefKkOYSIWSwnfamgcMwJMmPG8ywqYSkLgdxRdBaGjFw1cIYZWrCzvVZEesHR/P7uAXd8OQAg23QOnGmMLDPwQkPOKgidVNxhEiQ2/W13BVIGAMTVJQEsqq8sKZJOtJK+4iVboqbDEUOqG3yrQl+Rs3XAfvBuxddLcw3PfnsRjukudHqvzZNnTDsT5XX3sq6EGmuxzvjOmFi0eB58gu1gjPxhiEVxA/rsYYnFNIlhkEnXZ+PjSPcdmlyDvbZPSNuklTOcYuUEsScBOs2ktVF3CE70kkJrMjpRHw9xE5OMcWOxi75Hc2qACHcxoIdYc4ihSXnQ6goRvE0eL6uPc/SM+w65HnO9Qj21QrirE0jXLEw5kS5je0w28S0Vq3mnaG/+fa/E3YlWb6l+1VcJ3yKdXQ+M5KCyPKIJVFc9WVZdrvWBt+E+JQkv80RD6TP1p/iOb+Dh0gx+zM6XIatlUoGfvzy6yoXvUGcQzV6r/bv3oSKKm1BBoWHRxhB5D9reaaLdjN9AVMeX97Vz/DGxmTd2Cwubmt6q/tR+0AL5CT8WIJrDGJvIIWp0MqlB/20uY9UH4l7pg9Le/IuPIpVB1rvhNKapOz0bPveurkfPTC+tez3pQbKhLPQjZB8BF2w+WSIoM4k97YM6nZLsCTYk4mMmVqmVq5C/FnSkTsLZ1xr/thm8LlZmnkpVb+jdl6sNzomgmFzZOZwP6qZ2Ce+/PnoCfvksRwSG0MTb2bd372FrtsqcRyEcvhUejbesEOspYlSyhHN+qOk97AjXHL4ecYQBr59zT9KsAmqeoffr7IBDdy0H6JDuwP31V8fKvwSB6AjuMqDny8YeqE4ji8WEAZtDHqj3ubu06TVyg7w85U7KmqmUqg0dH3X5BHe1uY0qxPZmCgCKjF1UX0DUOQdjyxQ7mIZzJWunZAAQdABWV5Ig8MC2YIahTHF5AajWnLGs0ZcUd5GWqlBwUm9k5rYdq2Jy+XGDUlRT5oMifVxX1hKk7i7HjmJscWEk4sN81TUAKJ8akvdKRatEbzJ5gH9L+V3g8FdVQwJCQ3W2NvpUwNwCeYvpK7b9//u2yN5V2m1QhbzXjL1lr/W3h3Y1Kcxl38mbvbu5/UEsDBBQAAgAIAHh32lgVHmAbowAAAH8BAAAuAAAAdW5pdmVyc2FsL3BsYXliYWNrX2FuZF9uYXZpZ2F0aW9uX3NldHRpbmdzLnhtbHWQQQqDMBBF957CGwhdh0DXpUWoFxhxlECSCZlR8PZNRG1p02Xe+z/DjGIUMX5iXdW1glnoKRBFS5xRNe93tgwLXr1xIIZ8woK850omNyxRaCMyetmUHsFyyv/wY3hrYT0/4iNeMOVCZxzqS6mwmVzysJhpY90aUI8R04AvmHPoobd4w7UniMPjDOwb/9W5mzabHd5pQB0iuSCq+UBVutdx9BdQSwMEFAACAAgAeHfaWHRJNR88BAAADBUAACcAAAB1bml2ZXJzYWwvZmxhc2hfcHVibGlzaGluZ19zZXR0aW5ncy54bWztWN1y2jgUvucpNN7pZTFpkk3KGDJZMBOmBFLs7jbT6WSELbA2suRaMpRe9Wn6YH2SPbLAgUBakw3T7WwvMsRH53zn6Ds/0sg5+xgzNCWppII3rINqzUKEByKkfNKw3vid56cWkgrzEDPBScPiwkJnzYqTZCNGZeQRpUBVIoDhsp6ohhUpldRtezabValMUr0qWKYAX1YDEdtJSiThiqR2wvAcftQ8IdJaIJQAgL9Y8IVZs1JByDFIlyLMGEE0hMg51ZvCrMOwjCzbqI1wcDtJRcbDlmAiRelk1LB+a7ntg/bhUsdAtWlMuOZENkGoxaqOw5DqKDDz6CeCIkInEYR7cmShGQ1V1LAOay80DKjbmzA5uNk71jAtASRwtcCPicIhVth8GoeKfFRyKTCicM5xTAMfVpAmoGG1/Ruv1227N/2B73o3F/5lz8Swg5HvvvV3MPK7fs/dRb8s/MX1lTvsdfuvbvzBoOd3r+6sgNE1Qhx7nTEHmBVZGpCCMEdFWTzimDIo0ns0SqKgzBlOJ8QXHQpZHGMmiYX+TsjkdYYZVXPohhp0wy0hyblMSKCGOm0NS6UZse7gDCAEBrksauL4ZVETJ6drW7eN97ttbY3SwUrhIILiAVkemmOvipZqVPcRDhSdQmWSe5scZ4x5WZKIVDV10LnvVWERwwMwzljwNeb0NxoJFhZ8kXhEwj6OyUrLebeUd0DzwEJjyDEDJgcJ4cjDHNqcKmA3KABkNpKKqry9Owvt85RihgAP5hBBl94G20GEU7mW1CKxureC5ru+UES+N2wb0YOqHqPgRZdWKf2/RMZCNBcZYvQW7ASCysti+C8iaLW/0TgVcS6FEaSQzN1MKZmR8KyMo2twEWdgCfMuYUQZDx8y+gmNyFikgEvwFKYjyKk0+NWdgBMs5R0oXsb4zHRtt9923z7TG8ThFPNgR3AoVxInai/4eI64UEs7oCPAmSR5UkIa5mtl9lZ9fBqKjoE8P1E21vAljTOGnxK+IGQFeo8p34+XXRL/3QhKu43wNG903bw5NLQ4hZQYTFgIYNpRvpiwJQADzJHgbI5wAAeW1GNjSkUmQWIGhIGWj4/Q2EOZ5l8TmMzgMQ1JWgqydvDi8Oj495PTl/Wq/fXzl+ffNFoc5VcMa3fmLG89eFcoZ3XvxvAdo2/cGzZsOyKNdaGGG06334VKmHf7vjs8b/ndP7v+9RaAnL3NM8ux9Xm6/XjNLxn/1dPVc8+HrQs0dL03Pd+rl6movoDmVUEENTnW9+9SNjofpTqgnFp/UEZr8KqM1tCc+Vcr532pEGCGT8xMginOaEyhkn6KjizVHI9q5p+jIf/1fdd09H4a8lHV8f8YhL9o/zHlvtcD6MmIX2fOcy+7fwx67V8T40cxaL6KJ561Nx3H3vp6pldiymkMtOpLb/Hk1jw+qjn29qVKBdDWXzCblX8AUEsDBBQAAgAIAHh32lg3i4dqewMAAKwMAAAhAAAAdW5pdmVyc2FsL2ZsYXNoX3NraW5fc2V0dGluZ3MueG1slVdtb9s2EP6eX2F4wLB+iVcnnRtMEeDYHlA0a4MlyHfaOttEKFIgT07973cUKYm0pcqNECC8ex7yXh4ekcS8cTk6gDZcyfvxdJxejUbJptQaJL5AXgiGMJIsh/vxE5MIgpvRH78L/Dv9MJ44sBJKPwMilztjLbVtxLP78bpEVPJ6o4gr8VoqnTMxTn/7p/pJJhVyiKUowEs5W7aB9phP088Py4so/ozbh9lycddH2Ki8YPL4qHbqes02bzutSpnZ0G7s10fbHwvQgsu3wYiovPgFIY9iWn1cTVfTyyiFBmPAhnS3nE/nfw2yBFuDaLKf3X6+nV/IaY/6eWNOaAduOFa02XR2M7vtoxVsB3GRF6vlx+VNP17S7nFXfhqXIyD8wMHM6RocQf/S5qooi1/RSKHVzhb0hDOz3yBHKJbR9SPC8s5+gwSbkD1oUJBG8IzaoHTmpPin/frAfbX0f4ZDIrF3WyvxZJtwMj2sQtYCUtQlJJN65Xxmr96/l0iXCdItE4YAoakFPVGGT6w0Eaw1tsD/4J3LLER5Swt5VaLMYeEiDpGxoyUsFg/VaAmxjS2IUcPBG12uJ8YW+Y0qe4YMjC3y2TbsuxTHM/ipx3FqSTww38+gAT76qAPkBslomfmt61XttUc92ptugrO9ocbkKoO0ktYLz8F2LplUNhfT5CyoRLID3zGkV+pfi1sfq2xMMjlxeLV1aytBjgK6JLdRpTYUDLlf4+Q7PI7iHg8zx0fYYo2OjW1X7IsRiqFaXw0Wuz6kKZxbj5AelPtxzvQb6BelhBmPPI8uIRXdPc3nDDuy6UEF/UVuVcCpzu4jSYVgLgUrdxEvhTNEttnnFFNfCk1NXWu7O5j4Y7taK8t8DXpFiuBQSzK2Odye7/aCfvGVwztkMaHH6Zi4p+0k443iA4OXADC92df3wS2cJy8FcgEHEN4bGKqE+zJLDOm/K18rr1iUgeUiRfop1ColGqGRo4PwSnF1M5xneMYjW5sqs2im1CO+HSrR0K8HpRVreLozeClFO5O/q4TUrKierET1jEyjP7ld++TZAeaS59UMIgc2ounyOI5QqvBlqZx1wGf2NgT7dDWbNRl2ePoodtKm0y5K5Tkdsy90P9OtBghHbGW8Ch6Br3BcK6azbw0kehU63I5NOdLDWU1smvV5gckkMLnmNG2gv+m/lPR/UEsDBBQAAgAIAHh32limr1YjNgQAAJYUAAAmAAAAdW5pdmVyc2FsL2h0bWxfcHVibGlzaGluZ19zZXR0aW5ncy54bWztWN1u2kgUvucpRl71sjhp2k2KDFEWjIJKgGJ3t9FqFY3tAc9mPOP1jKH0ap+mD7ZPsmc84EAgqYlCV5H2IiI+Puc7Z77zN7Jz/iVhaEYySQVvWsf1IwsRHoqI8mnT+uR3X59ZSCrMI8wEJ02LCwudt2pOmgeMytgjSoGqRADDZSNVTStWKm3Y9nw+r1OZZvqtYLkCfFkPRWKnGZGEK5LZKcML+FGLlEhriVABAP4SwZdmrVoNIccgXYkoZwTRCCLnVB8Ks0uVMMs2WgEOb6eZyHnUFkxkKJsGTeuntts57pysdAxShyaEa0pkC4RarBo4iqgOAjOPfiUoJnQaQ7Snby00p5GKm9bJ0RsNA+r2NkwBbo6ONUxbAAdcLfETonCEFTaPxqEiX5RcCYwoWnCc0NCHN0ifv2l1/Buv3+u4N4Oh73o3l/5V38Swh5Hvfvb3MPJ7ft/dR78q/OX1yB33e4MPN/5w2Pd7ozsrYHSDEMfeZMwBZkWehaQkzFFxngQcUwY1eo9GSRRUOcPZlPiiSyGLE8wksdCfKZl+zDGjagHNcATNcEtIeiFTEqqxTlvTUllOrDs4AwiBQS7Lmnj3vqyJ07ONo9vG+92xdkbpYKVwGEPxgKwIzbHXRSs1qtsIh4rOoDLJvUNOcsa8PE1Fplo66ML3urCM4QEYZyL4BnP6GQWCRSVfJAlINMAJ5G/U5RaaQFIZUDdMCUce5tDWVAGdYWkh80Aqqop27i61LzKKGYKWhblD0JW3RW8Y40xuZLHMpG6msPX7QCgi/zD0GtGDqh6j4EXXUiX930TOIrQQOWL0FuwEglLLE/gvJmi9odEkE0khZVgqJAs3M0rmJDqv4ugaXCQ5WMJ8SxlRxsNfOf2KAjIRGeASPINpCHIqDX59L+AUS3kHilcxvjJt2ht03M+v9AFxNMM83BMc6pMkqToIPl4gLtTKDugIcS5JkZSIRsW7KmerPz0NZYtAnp8pGxv4kiY5w88JXxKyBn3AlB/Gyz6J/24Eld3GeFY0um7eAhpanEJKDCa8CGEQUr4cqRUAQ8yR4GyBcAgbSuqxMaMilyAxA8JAy6dHaOyhTIunKVx+wGMWkawS5NHxm5O3734+PXvfqNv//P3t9aNGy909Yli7M8u7/eDloJrVvSvCd4weuShs2XZFluhCjbac7r78VDDvDXx3fNH2e7/2/OsdAAV72zvLsfUC3b1Pi1vFvXUa/Hf71HMvxu1LNHa9T33fa1SpoYGAdlVhDFU40VfsSjY6A5VqvpraYFhFa/ihitbYbPnR2oavFAJM7amZQjC3GU0o1M6L6MFK7fCk9n0ZLbjzSksf7UHTtYdpwSfVwwsedv8z/aNqWu5aLMgjCdVGP2jDPBvpm6x57lXvl2G/c1D6aDX+XkTNPi995qn8RrPxUcaxd37+qoF881tiq/YvUEsDBBQAAgAIAHh32lgmD37osAEAAG8GAAAfAAAAdW5pdmVyc2FsL2h0bWxfc2tpbl9zZXR0aW5ncy5qc42UwU/CMBTG7/wVZF4NkYEOvIHDxMSDidyMh248xkLX17QFRcP/7joUuu4NWS/0y4/v9b2t33enWz5BGnTvu9/V72r/Ut9XGljNqA1c13XeohdWDzTPFzDPC+C5gMBDthZZMq7hqO9PCOUciMo12b1aX+0YBng0c0RJiYrw1RS4JcAPCvykxK+/f3ecxg5NOaNONsag6KUoDAjTE6gKVjHB1WP1uD16MG5B/YMuWQo109twNI1byZPjcBrFD2OXS7GQTOyeMcNewtJ1pnAjFr/1B3a59GonQZUvfd1WlufaPBko/MKz/iyche2kVKA1/NYdx5NwckfCnCXA3Yai4Wg4OYPWjJsD9ehtrnPzR0dhNIiGLi1ZBo0pPczifjyoY6L0akyzUfzAGfg0bc1IznagLrFCuZEXvECpMLMTaaKRXSTKkS1ykR24eGwXydnDWtu2b6NKjV6CanH8Km7scpnGMGrXDL1rtiKuctGWL1Q2eJohL7f2qj5TucApUVAiEoXl2aCqncb4UWP3b2XfTK1BzRF5GaDdgBnD0lVRBkp5/Hc3GMiTphf35MX7vrP/AVBLAwQUAAIACAB4d9pYFQaV5GsAAABvAAAAHAAAAHVuaXZlcnNhbC9sb2NhbF9zZXR0aW5ncy54bWwNyrEKwkAMANC9XxEySB3Uugn2rpujCK0fENogB7mk9ELRv/e2N7x++GaBnbeSTANezx0C62xL0k/A9/Q43RCKky4kphxQDWGITS82k4zsXmOBVejH28S5wvlJuc4XqbOkAu1B/B6PeInNH1BLAwQUAAIACAB5d9pY9XSmfq0RAACrOQAAFwAAAHVuaXZlcnNhbC91bml2ZXJzYWwucG5n7VsLWJJn37e31dbK/NauzV4r2LXa9r3rLXNm5gFYa9OsNXdqVobUXFlaoENBEXhWLX13EFat2XTC3s4HgU4GgkCLJZUan5ZgcspQUREQER7OfA+KqXvffd91fYfr+65deOn13MD9//3/9+9/uP8Pj/dX77+XGv5s1LNhYWHhaeve/jAsbAY2LGz658/MhN4ZHvrwV+gyDf9h6lth7HsL+6EXT+Ws2bgmLOwyfbZnxwzo9az8dVvwYWFzJYG/aVLcuc/CwhLeTHt7zcfFWUZ1K51VitZafMS4jQ3/drw4+/6vC0ZuLvj02z3rN248ebzx+PaGoQOd2zNpUV8j3n5HebDnVNnzb9Fm1K069f60pTl5ET8/XvNyoo2bIOsvPysOL6XYiRGxV7M43TVbYg1b8nbZLT/uQlI2WyMgk6Ef3kdzuKMD4rddLwauj2gxqj8FBqqYsszA9YukxvzZgUG+dD52WmBgmi9ZFrjeWJTNmzEKkv37IJHhXGAkFViSdgT6HXkkeKAQ2euqOeSepfG4BktjC8bXg1nPH5bLDthid3j37kYnj0omf1ZpggMgESBae6KBkiTNOr5JLiuzxZ7YMarzGehj9pVjIy1bUYujRg39Ir/fd3lB7pK/5I2ZeaDrk7bC8FFL31yhWl/FDgqWZabdjxuz95f8pXv4ZaMmvzQf+8pGxYpR3U9JWKf6g6DbecdWoiWjBPzLHO6RM/+/wb/s77K3nkyNh/sdUlwWxdZeXYmhbmmbvqfmvkGVpXeYVLKg6hUIlWj47lI60yrzDcqwIlc7Zz3pJRaeVKM0LNTWuLcEzTpTrizaqcGOHB5ZsXWyPGR6YdrYMPO/MGafjSZ3zY43l2rdWCoUHiMsqkcKeHoPwj2P7A70pIknZRQTPl7rFmpLrTVaZ42S2ldO3e3m4SfmwKiG9cq4ZvZ+eyRgiYSLARV3prqo3cg3nwVcZ8VdBYIx0rg38pciPPLN7payhwsJGIgeY0zqZBit36v1O3bOG16vxOddolRdxIaPCW4n8Y6dCtL9bgTX8LUoGnA2HTG9z/QO5uB83em+z0ox9pVSFp5MNOUEXXcchoUjSNcWlS6huF0SlEdSTQc8unjApwdEQqDunrqo2fXjJYF/9yJuEnh1Ah2AmGgYk+p+DVVi7YoAHL0g4Ae5INC/AcN39qWiXI7jKO99lBqGv3bPoq5nBsNiB4mHloGNC3Dr+NnCkbYN8WLXRbGr+Cd0hgYGB4x1CizS8UsEUoSrozW5Zb+1VnGMIric2sblFm0y4rxynNpzM9pzkzvoNQN+nY4ou/obVd6DKMdBY8fifuy1e62RWcVdLKpRQTX2EqG8xVFNeqqpN4fam6MZQJhLZC2RYscto46op8qfxCrBW3BS7DOIfyiUuZpzkHjr8yjL8/EoezbKzisqpQySVYnSKQL2bLi7wx8/so4Pp7juM0XOw3DnYSlLKciWJ4imkAh33k7F+h6btSKXJV3l6d0gplh9ER5Xi9jdA6bxy1lWYo3UQM7S26Kwit/IRlP61sabS8wcVYMb4c9qm55bo+AAULhGiz3D9skp5BsGHO3GvsX9PlAZ7aeNIjxaBUGIh3BawSLyErVfvokbDDFovqkRlhbx2ijhN5ZBqc1fEhzzWF32VF9/0sgNpZeokBjaMzBqxpMkxOJ5FK9NYXuz1HIrkutX24ZII32t9knJ2P52mdKwh6hhTpSQ5/+M5ZxVlwAT1WPjZzwhg6D31j8pHHGHu+ykzhpQHwIKAf0fABUukxijRWAGVuPfj9FqiCYF1YrCoZDtrkS54qrAXHI9ySx7suVd/Kqzy16pAeE4X18ss3QgZgT0u/0851GZ2B7OonO4Le/zkX6TLj2XQtPhe43oJpNOW2tVHJUViDheBrNuqvIHc7h5hR4UlNm90T6fH8sgfEFu2/wwi8JP0amlzI9pddqBAeVO0IKTOw13zDYycyy/p8Wqck/s4nnTxd4uKS76zy8xCwf588D5HyiMcRdELi3SIu+oN2WaOTQpMAxQB3o5Yle7VFYPwycrWk0xBmOMiu22FsB9HHiJwVFUmmBKEjFOqo+JBBy9Y5vUygLpdBbXibMcplMHWXqtd8HGuqk0MHrisLLp3fGGNGmvVGHUeePY7DV49EOBBsMCFQUGe+Jypr5vD+woV7FCkKKIS+HQmeXKuJc4MfZitlrfok+6q7+tvFg0SGrmCxl4Cs3my6Usa3nhdvp9UwNqolF5ld/SRQi/YDC+znkXwchWI9m9aNZzRYjeYmjTEtMQANm2kn5HmbcandHce7mJJGCzEQBDJ9oL2roLSkrraAiRPu4Bsl/UPzVaWtGCx3Zyc8EMI/91W/GPB4qaE1fRm0Tt2cN2y7wZ0uyMpgKVZd4zW2ClC4k+h2WhfszWAgwSHCju/9s/oMGxdLlU8Td+SktR6SJB0vLSNggpap+Mc1SwUGpkaxBcN4mmX63N6gHrkzmVKau5U/l8FWpyigyk8weSe/vIgyadPlv+c8m3VQYjxuP117DdGfrK+atdu+hbZGIkg6tQNNASYGJTJg1UUKQvXDI4CRkSk4hBpvXwhonHtHrSj2VFh4YKtBaLvnUqn6Qfugjo81Vre7E3khPhArfDebyotOKnVOfWawa7q8OZ+/A1xC6KZ/UqHEduGIBJmZwbaCmMmVfkI6fqOTlqpClTMmhx2HyJuxBmvrDxEdlHVhUKrL5tT7rIqr4tZZlqTqjyhID+8ECq3vyL5cok3y2xygd1TXkT4jdH8t0M0DdMGDxc6M/UgxNpGOgiT/uHhwlD/+yTOgWsfuAT0hcsK6lGOymvoNug9hwUKI2P9rlwWCk8DeQUITlWElFkzg1qtEL3YWjif/ueMD9TYsR5GnF9+7luM9tQGwThJqhEPpeB9LPQ8fgbpd/EvzeZusydT/TmvixhXZlM9CdbJmrD7fyLtZPZ3CSfqE1vqF6fwv2xSQVyDvduSN1/rK6wRWLM4wgJ1q/SPRq7CF250H93KWcviqqYpBedqGJbhtFm18NqrthbDgdlGosMh7SdT99Hb5F/V5K8q46RTVTtI5A3CtyEHot24LJ/KMnXatcRhRNmfBCr8nUnAQOsi+lQy6Ex0RBbJSYiBQRVDSNt5bAIRrTIsV+KI0o1u2RvqKgXL+LCuenbRy2FJQZ2IXnl+uIqC36RleJ3MPeaM1lrQLXZp6BnnjRZLHEOEXgIQ/JY4ubCs80uR4FnwOHIRd8RpLQ3AEJABSRrW4+K7HF3YdKFMqbWwEdxorIwYIGHXyMxOg0lVUu/F6MnNytFPPTiHi7/MSG80vC1Mq6KYc6c3qekPnoajpJFpSiM2f+KXqznnyAKxYkzO+IYbLlU3idgJJmbpLXQvq8l+Yt9OpE6XyC6l2xy8KF2x9FAIQMl7xTM5Rq0ORUNUrwRqUefn3DFyF8lRv7nhRXf5X2nUjNZBfjw03mPth0cjLkGW2woUBVsGuALaQgk9VqZxtouMCTQCoooiLw3Eaam/UXh5/I+VqsrWdny/FJfMYzJVeiRjV0ns3kIXwUBVN+aFCjGfMHMO3G1vX2ulSwp67B1foriXD2Ww02V8vgLVhOz82hCg8hTNezAEbT1ugvKODsset93Ur3R40mVKkS0TP97ho6/0oUbJpFVBfUHywQpLQ0k2xG5jr4DX3G85NDe67QEdjNi6+IBZ26H7Y2nSm4ZjzY+tOrvuhkPYhrYSylWR4MwRUkWKjfN5eo54PLJHVwhD5GijPue/cHwbgq54oIghkghhzOlbsNxXc9cuZFcoSpSxcjZS/GyjCtsuR41swNqtdi6Cx1xZ9gc/WqCGjlTbtVvlQkXYBV4GEZi8UjBemisv1eJ2wz2tN80iHRujKzS/yKRNaknOy0xRqEU20tMvJeLQP41vbTWslLaFPcnvTfhc7bF7nCQGDZLEQBjZrSyl2Ks9QpjQxRBfU9aw/keXcP0F3s7yWyrla1PpKEw+wW0FnM2mGBeP5GYJ3Kcus9Ixf+7RaNqPlZrYzOFzl9fo+JKtQKtlwPnCtKJnH/MxQUawHIrQkUe+IhJMtiXchqG5ZQypXvTpL6sDfLtFjda60VoV9yGSYwDRpy/Syox8XFCAIZVSOWXBImNWeqaSatoyXdHiHVwYZyITWddts//VGufjiq2aiKp/RY3R2jvjJ/DNXjNbqm/m7WDqF6l0bAmS294pbZrlRZVprQaocgw1OVjSP1rcWquBmW6rz43qXZVQwmDQx8WaNjyF7hlSsFks6+XKxumLjlJxVZcRGhQEVwD/dgisCcfkqtMXQ1hXpxyd+UfXOT3sCqTN5v1+QLfioekWV/aLtvKmz/nobPNpEE+zhYgg31DmD0lAz6J4IY2lD+0OqiZGeiyDzdF4/wCQ+J4y7YvnHuEffaP9HV8CDwEHgIPgYfAQ+Ah8BB4CDwEHgIPgYfAQ+Ah8BB4CDwEHgIPgYfAQ+Ah8BD4Hwy88ZaENXruo22tyabAAPhZJYmCwylHrjS+M3aARLs7vm3dh8HHTskH1esWpwUfGA3NISyuWBJ8snQjtqNi5ZHvg9Cy7b8nxB1swjiV1UTxiKslKcvh0YncGC8nSWGpY3HwFGFFnhNJnEBVnUhHuQZaQKEhVvmchX1dpLEVYR5vFcl2TuDfWEbSu+H7UiUCjYsfXbBMq7+yYM/4CZNHLxobb7rbXiHQxdHo3MlCneGHwNMbBmEAhv8Ae+rwqdoCS74g65z7kNb5WBdpoiplANY93XREjq/Vb5U9FD2zOmBPpEBbYd5Q2YHwiQrPjy5Ld6LL3lrp660XXXKQTLaEwH+f/r3TiyRj+L+aLJAKY0pU2t2oyHCu2WVDKX1vVu+lzIUmFZ8jiGdrK5dfLvVQ+j8cp9xobei0756YEO/V5IiHe2M1ySJh0i4+ZC+qdR9ZW9k5SvbyKCwR1cxIDTjjfSM1QnQtwGu1zG4TvxNrid/NODMq4Mqy4rprgW/UBbK206M+q8iBYZndW7I+CYQK7ILa/EvliB2wirXkM5zSAJv0Uhj6U9BxXg7+JBffMfGuB5ch28mjyBU3oVD6ojwXLB16heJqzYCkqqszkM4MZTYjA+KGesUmhAfEjo+L6STG2WLrLWNB5VOQwoh2E/jo7D7vPcrm6Mj8BcA3rwogqo6yzAjMGzs+pa8OOiQGqWLDq2Qu1Adh4+ruj9Aikf7eWLKaBBBV1sF5Amk62ODbuLxu1OXfhnPhLqEfnJFs8HPggdD7WKA9yDyD029YsjCwHn2rtfjOl0GjFkuMlqrrBuMO76W90swg40+jNpqp/bZ4Zpch8l2hUY/iIkwlhK/UurOZ/pnOz2cZtLuJqtPBUCru7bJ7ym/Lm5bUQoYOH5k17ghqJ0MP7yZVBbxbKDO83j1OX7LKtPWg8WrDvWVPrLuudz5dP+aph1bP2n1B3zKa8gWGI/5ZT49PjO6vMQMjvbEU9VXf/qENgej6iGVOYAFH1QXjQtidPDTA2wu2zUp3AduCoQgj73E+fZPZg2ve1gklAnM3heOcBy3kU6Lq6ngQ10dwzcVdVhzSZfDfP5Rdi8Yp3HpdxkRgxWUhXW3aBue38fFwRwcTR682Bci/JlJIXPHFsJO2YGBl1j8meKddlUTlKdwG45Uk2HiA/SbZ8jgF1bp9nYtmj8fD1CTl1XURjgEWy6Wkub8HMOq9HEH2tPFVTk047hsq5J5raIJ0OpTta+vcCIeoEHIjlLxBqmyn5zFWjXpdY7cylb7lZEUmBnyF3ePeNraUb8qU5lJFznXUg1czmdNHzbBJBURxhNbGGEmVMruf1CHebp6wAs5viVgXOGgXDaP047A9N8/dkSsEItOGbU1g/eB4EZC5y6GyMi9wQu/oaG0LFEE7USeQuxIVCiXvBzN+HBLNUESoc5zTRqPKOFbUto2dvBvyjwGObQE5Q40LcHvLo9K2spjPjZdjR6dCdH1R3pI9ddSUlcGq3Ifz23E43wDHl5vUuY5/Ty770nb17zv/8wOC/xOnDP8SH++PfDZvb8aPxOaywDtp77z3Nvut7Qf+HVBLAwQUAAIACAB5d9pYOp3ncEsAAABrAAAAGwAAAHVuaXZlcnNhbC91bml2ZXJzYWwucG5nLnhtbLOxr8jNUShLLSrOzM+zVTLUM1Cyt+PlsikoSi3LTC1XqACKAQUhQEmhEsg1QnDLM1NKMoBCBhYWCMGM1Mz0jBJbJQtDM7igPtBMAFBLAQIAABQAAgAIAKl+UE82YVgCRwMAAOEJAAAUAAAAAAAAAAEAAAAAAAAAAAB1bml2ZXJzYWwvcGxheWVyLnhtbFBLAQIAABQAAgAIAHh32li1N/SoHAUAAOETAAAdAAAAAAAAAAEAAAAAAHkDAAB1bml2ZXJzYWwvY29tbW9uX21lc3NhZ2VzLmxuZ1BLAQIAABQAAgAIAHh32lgVHmAbowAAAH8BAAAuAAAAAAAAAAEAAAAAANAIAAB1bml2ZXJzYWwvcGxheWJhY2tfYW5kX25hdmlnYXRpb25fc2V0dGluZ3MueG1sUEsBAgAAFAACAAgAeHfaWHRJNR88BAAADBUAACcAAAAAAAAAAQAAAAAAvwkAAHVuaXZlcnNhbC9mbGFzaF9wdWJsaXNoaW5nX3NldHRpbmdzLnhtbFBLAQIAABQAAgAIAHh32lg3i4dqewMAAKwMAAAhAAAAAAAAAAEAAAAAAEAOAAB1bml2ZXJzYWwvZmxhc2hfc2tpbl9zZXR0aW5ncy54bWxQSwECAAAUAAIACAB4d9pYpq9WIzYEAACWFAAAJgAAAAAAAAABAAAAAAD6EQAAdW5pdmVyc2FsL2h0bWxfcHVibGlzaGluZ19zZXR0aW5ncy54bWxQSwECAAAUAAIACAB4d9pYJg9+6LABAABvBgAAHwAAAAAAAAABAAAAAAB0FgAAdW5pdmVyc2FsL2h0bWxfc2tpbl9zZXR0aW5ncy5qc1BLAQIAABQAAgAIAHh32lgVBpXkawAAAG8AAAAcAAAAAAAAAAEAAAAAAGEYAAB1bml2ZXJzYWwvbG9jYWxfc2V0dGluZ3MueG1sUEsBAgAAFAACAAgAeXfaWPV0pn6tEQAAqzkAABcAAAAAAAAAAAAAAAAABhkAAHVuaXZlcnNhbC91bml2ZXJzYWwucG5nUEsBAgAAFAACAAgAeXfaWDqd53BLAAAAawAAABsAAAAAAAAAAQAAAAAA6CoAAHVuaXZlcnNhbC91bml2ZXJzYWwucG5nLnhtbFBLBQYAAAAACgAKAAYDAABsKwAAAAA="/>
  <p:tag name="ISPRING_LMS_API_VERSION" val="SCORM 1.2"/>
  <p:tag name="ISPRING_ULTRA_SCORM_COURSE_ID" val="A68D958D-B19F-4668-BECB-1C870CFCCB9C"/>
  <p:tag name="ISPRING_CMI5_LAUNCH_METHOD" val="any window"/>
  <p:tag name="ISPRINGCLOUDFOLDERID" val="1"/>
  <p:tag name="ISPRINGONLINEFOLDERID" val="1"/>
  <p:tag name="ISPRING_OUTPUT_FOLDER" val="[[&quot;\u007F\uFFFD\uFFFD{A396230D-9A3A-426D-B380-67D82CDE4863}&quot;,&quot;C:\\Users\\pantelis\\Documents\\MHAPPS\\EL\\Greek\\Greek\\ETA 2&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FIT_TO_WINDOW&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SCORM_PASSING_SCORE" val="0.000000"/>
  <p:tag name="ISPRING_CURRENT_PLAYER_ID" val="universal"/>
  <p:tag name="ISPRING_PRESENTATION_TITLE" val="ETA 2 Teaching session"/>
  <p:tag name="ISPRING_FIRST_PUBLISH" val="1"/>
  <p:tag name="ISPRING_SCORM_ENDPOINT" val="&lt;endpoint&gt;&lt;enable&gt;0&lt;/enable&gt;&lt;lrs&gt;http://&lt;/lrs&gt;&lt;auth&gt;0&lt;/auth&gt;&lt;login&gt;&lt;/login&gt;&lt;password&gt;&lt;/password&gt;&lt;key&gt;&lt;/key&gt;&lt;name&gt;&lt;/name&gt;&lt;email&gt;&lt;/email&gt;&lt;/endpoint&gt;&#10;"/>
  <p:tag name="ISPRING_SCORM_RATE_QUIZZES" val="0"/>
</p:tagLst>
</file>

<file path=ppt/theme/theme1.xml><?xml version="1.0" encoding="utf-8"?>
<a:theme xmlns:a="http://schemas.openxmlformats.org/drawingml/2006/main" name="Θέμα του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Θέμα του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1228</TotalTime>
  <Words>2851</Words>
  <Application>Microsoft Office PowerPoint</Application>
  <PresentationFormat>Ευρεία οθόνη</PresentationFormat>
  <Paragraphs>305</Paragraphs>
  <Slides>43</Slides>
  <Notes>43</Notes>
  <HiddenSlides>0</HiddenSlides>
  <MMClips>0</MMClips>
  <ScaleCrop>false</ScaleCrop>
  <HeadingPairs>
    <vt:vector size="6" baseType="variant">
      <vt:variant>
        <vt:lpstr>Γραμματοσειρές που χρησιμοποιούνται</vt:lpstr>
      </vt:variant>
      <vt:variant>
        <vt:i4>6</vt:i4>
      </vt:variant>
      <vt:variant>
        <vt:lpstr>Θέμα</vt:lpstr>
      </vt:variant>
      <vt:variant>
        <vt:i4>2</vt:i4>
      </vt:variant>
      <vt:variant>
        <vt:lpstr>Τίτλοι διαφανειών</vt:lpstr>
      </vt:variant>
      <vt:variant>
        <vt:i4>43</vt:i4>
      </vt:variant>
    </vt:vector>
  </HeadingPairs>
  <TitlesOfParts>
    <vt:vector size="51" baseType="lpstr">
      <vt:lpstr>Calibri</vt:lpstr>
      <vt:lpstr>Arial</vt:lpstr>
      <vt:lpstr>Impact</vt:lpstr>
      <vt:lpstr>Gill Sans</vt:lpstr>
      <vt:lpstr>Roboto</vt:lpstr>
      <vt:lpstr>Noto Sans Symbols</vt:lpstr>
      <vt:lpstr>Θέμα του Office</vt:lpstr>
      <vt:lpstr>Θέμα του Office</vt:lpstr>
      <vt:lpstr>Παρουσίαση του PowerPoint</vt:lpstr>
      <vt:lpstr>Παρουσίαση του PowerPoint</vt:lpstr>
      <vt:lpstr>Εταίροι</vt:lpstr>
      <vt:lpstr>Διδακτική Συνεδρία: Περιεχόμενο</vt:lpstr>
      <vt:lpstr>Στόχοι</vt:lpstr>
      <vt:lpstr>Δεξιότητες</vt:lpstr>
      <vt:lpstr>Γενικές πληροφορίες – αναφορικά με τους μετανάστες</vt:lpstr>
      <vt:lpstr>2.1.1 Γιατί υπάρχουν κριτήρια αναζήτησης για τις εφαρμογές υγείας;</vt:lpstr>
      <vt:lpstr>Ανταλλαγή ιδεών</vt:lpstr>
      <vt:lpstr>(Παρά)πληροφόρηση</vt:lpstr>
      <vt:lpstr>Κακή σχεδίαση εφαρμογής</vt:lpstr>
      <vt:lpstr>Προστασία ευαίσθητων προσωπικών δεδομένων</vt:lpstr>
      <vt:lpstr>2.1.2 Τυπικοί τομείς εφαρμογών υγείας και γνωστές εφαρμογές</vt:lpstr>
      <vt:lpstr>Παραδείγματα εφαρμογών υγείας: Τρέξιμο και τζόκινγκ, Παρακολούθηση τρεξίματος</vt:lpstr>
      <vt:lpstr>Παραδείγματα εφαρμογών υγείας: NeuroNation - Εκπαίδευση εγκεφάλου</vt:lpstr>
      <vt:lpstr>Ανταλλαγή ιδεών</vt:lpstr>
      <vt:lpstr>Παραδείγματα</vt:lpstr>
      <vt:lpstr>Βηματόμετρο και παρακολούθηση δραστηριότητας</vt:lpstr>
      <vt:lpstr>Δίαιτα και διατροφή</vt:lpstr>
      <vt:lpstr>2.1.3 Πού και πώς να αναζητήσετε εφαρμογές υγείας;</vt:lpstr>
      <vt:lpstr>Πώς να βρείτε μια εφαρμογή που είναι κατάλληλη για εσάς!</vt:lpstr>
      <vt:lpstr>Δραστηριότητα</vt:lpstr>
      <vt:lpstr>2.1.4 Κριτήρια για την εύρεση καλών και αξιόπιστων εφαρμογών υγείας</vt:lpstr>
      <vt:lpstr>Λίστα ελέγχου: Ελέγξτε αν μια εφαρμογή μπορεί να είναι αξιόπιστη και ασφαλής στη χρήση (1)</vt:lpstr>
      <vt:lpstr>Λίστα ελέγχου: Ελέγξτε αν μια εφαρμογή μπορεί να είναι αξιόπιστη και ασφαλής στη χρήση (2)</vt:lpstr>
      <vt:lpstr>Λίστα ελέγχου: Η αποτελεσματικότητα της εφαρμογής επικυρώνεται από ανεξάρτητο φορέα;</vt:lpstr>
      <vt:lpstr>Λίστα ελέγχου: Ελέγξτε για ζητήματα απορρήτου και ασφάλειας</vt:lpstr>
      <vt:lpstr>Λίστα ελέγχου: Επιλέξτε εφαρμογές που χρησιμοποιούν στρατηγικές βάσει αποδεικτικών στοιχείων</vt:lpstr>
      <vt:lpstr>Λίστα ελέγχου: Δοκιμάστε πολλές εφαρμογές πριν από τη δέσμευση (για παράδειγμα, μέσω συνδρομής)</vt:lpstr>
      <vt:lpstr>Δραστηριότητα</vt:lpstr>
      <vt:lpstr>Παράδειγμα 1: Headspace</vt:lpstr>
      <vt:lpstr>Δραστηριότητα:</vt:lpstr>
      <vt:lpstr>Παράδειγμα 2: Sleepio</vt:lpstr>
      <vt:lpstr>Δραστηριότητα:</vt:lpstr>
      <vt:lpstr>Δραστηριότητα</vt:lpstr>
      <vt:lpstr>Δραστηριότητα</vt:lpstr>
      <vt:lpstr>2.1.5 Συζήτηση και αξιολόγηση</vt:lpstr>
      <vt:lpstr>Συζήτηση</vt:lpstr>
      <vt:lpstr>Ερωτηματολόγιο Αξιολόγησης</vt:lpstr>
      <vt:lpstr>Ερωτηματολόγιο Αξιολόγησης</vt:lpstr>
      <vt:lpstr>Παραπομπές και περαιτέρω αναγνώσεις</vt:lpstr>
      <vt:lpstr>Παραπομπές και περαιτέρω αναγνώσεις</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ETA 2 Teaching session</dc:title>
  <dc:creator>pantelis bbalaouras</dc:creator>
  <cp:lastModifiedBy>pantelis</cp:lastModifiedBy>
  <cp:revision>9</cp:revision>
  <dcterms:created xsi:type="dcterms:W3CDTF">2020-06-02T13:31:56Z</dcterms:created>
  <dcterms:modified xsi:type="dcterms:W3CDTF">2024-07-04T15:39:36Z</dcterms:modified>
</cp:coreProperties>
</file>