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embeddedFontLst>
    <p:embeddedFont>
      <p:font typeface="Impact" panose="020B0806030902050204" pitchFamily="34" charset="0"/>
      <p:regular r:id="rId23"/>
    </p:embeddedFont>
    <p:embeddedFont>
      <p:font typeface="Gill Sans" panose="020B0604020202020204" charset="0"/>
      <p:regular r:id="rId24"/>
      <p:bold r:id="rId25"/>
    </p:embeddedFont>
    <p:embeddedFont>
      <p:font typeface="Roboto" panose="02000000000000000000" pitchFamily="2" charset="0"/>
      <p:regular r:id="rId26"/>
      <p:bold r:id="rId27"/>
      <p:italic r:id="rId28"/>
      <p:boldItalic r:id="rId29"/>
    </p:embeddedFont>
    <p:embeddedFont>
      <p:font typeface="Calibri" panose="020F0502020204030204" pitchFamily="34" charset="0"/>
      <p:regular r:id="rId30"/>
      <p:bold r:id="rId31"/>
      <p:italic r:id="rId32"/>
      <p:boldItalic r:id="rId33"/>
    </p:embeddedFont>
  </p:embeddedFontLst>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OE4gxbzx6HOSpf13n3iZDE2K+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37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https://www.youtube.com/watch?v=5YbVnT7tafM </a:t>
            </a:r>
            <a:endParaRPr/>
          </a:p>
        </p:txBody>
      </p:sp>
      <p:sp>
        <p:nvSpPr>
          <p:cNvPr id="302" name="Google Shape;30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2"/>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FFFFFF"/>
                </a:solidFill>
                <a:latin typeface="Impact"/>
                <a:ea typeface="Impact"/>
                <a:cs typeface="Impact"/>
                <a:sym typeface="Impact"/>
              </a:rPr>
              <a:t>2. Empower</a:t>
            </a:r>
            <a:endParaRPr/>
          </a:p>
        </p:txBody>
      </p:sp>
      <p:sp>
        <p:nvSpPr>
          <p:cNvPr id="20" name="Google Shape;20;p22"/>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FFFFFF"/>
                </a:solidFill>
                <a:latin typeface="Impact"/>
                <a:ea typeface="Impact"/>
                <a:cs typeface="Impact"/>
                <a:sym typeface="Impact"/>
              </a:rPr>
              <a:t>3. Participate</a:t>
            </a:r>
            <a:endParaRPr/>
          </a:p>
        </p:txBody>
      </p:sp>
      <p:sp>
        <p:nvSpPr>
          <p:cNvPr id="21" name="Google Shape;21;p22"/>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FFFFFF"/>
                </a:solidFill>
                <a:latin typeface="Impact"/>
                <a:ea typeface="Impact"/>
                <a:cs typeface="Impact"/>
                <a:sym typeface="Impact"/>
              </a:rPr>
              <a:t>1. Prevent</a:t>
            </a:r>
            <a:endParaRPr/>
          </a:p>
        </p:txBody>
      </p:sp>
      <p:pic>
        <p:nvPicPr>
          <p:cNvPr id="22" name="Google Shape;22;p22"/>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24" name="Google Shape;24;p22"/>
          <p:cNvPicPr preferRelativeResize="0"/>
          <p:nvPr/>
        </p:nvPicPr>
        <p:blipFill rotWithShape="1">
          <a:blip r:embed="rId2">
            <a:alphaModFix/>
          </a:blip>
          <a:srcRect b="59835"/>
          <a:stretch/>
        </p:blipFill>
        <p:spPr>
          <a:xfrm rot="10800000">
            <a:off x="-8250" y="-4107"/>
            <a:ext cx="12191695" cy="349261"/>
          </a:xfrm>
          <a:prstGeom prst="rect">
            <a:avLst/>
          </a:prstGeom>
          <a:noFill/>
          <a:ln>
            <a:noFill/>
          </a:ln>
        </p:spPr>
      </p:pic>
      <p:pic>
        <p:nvPicPr>
          <p:cNvPr id="25" name="Google Shape;25;p22"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31635" y="365125"/>
            <a:ext cx="591924" cy="1059378"/>
          </a:xfrm>
          <a:prstGeom prst="rect">
            <a:avLst/>
          </a:prstGeom>
          <a:noFill/>
          <a:ln>
            <a:noFill/>
          </a:ln>
        </p:spPr>
      </p:pic>
      <p:pic>
        <p:nvPicPr>
          <p:cNvPr id="10" name="Εικόνα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26"/>
        <p:cNvGrpSpPr/>
        <p:nvPr/>
      </p:nvGrpSpPr>
      <p:grpSpPr>
        <a:xfrm>
          <a:off x="0" y="0"/>
          <a:ext cx="0" cy="0"/>
          <a:chOff x="0" y="0"/>
          <a:chExt cx="0" cy="0"/>
        </a:xfrm>
      </p:grpSpPr>
      <p:sp>
        <p:nvSpPr>
          <p:cNvPr id="27" name="Google Shape;27;p23"/>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285750" marR="0" lvl="0" indent="-171450" algn="ctr" rtl="0">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28" name="Google Shape;28;p23"/>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p23"/>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1" name="Google Shape;31;p23"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24"/>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68300" algn="l">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24"/>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8" name="Google Shape;38;p24"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Unit slide single column">
  <p:cSld name="Unit slide single column">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5"/>
          <p:cNvSpPr txBox="1"/>
          <p:nvPr/>
        </p:nvSpPr>
        <p:spPr>
          <a:xfrm>
            <a:off x="0" y="98623"/>
            <a:ext cx="8709225"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a:solidFill>
                  <a:schemeClr val="lt1"/>
                </a:solidFill>
                <a:highlight>
                  <a:srgbClr val="C01E24"/>
                </a:highlight>
                <a:latin typeface="Arial"/>
                <a:ea typeface="Arial"/>
                <a:cs typeface="Arial"/>
                <a:sym typeface="Arial"/>
              </a:rPr>
              <a:t> </a:t>
            </a:r>
            <a:r>
              <a:rPr lang="en-US" sz="1800" b="1">
                <a:solidFill>
                  <a:schemeClr val="lt1"/>
                </a:solidFill>
                <a:highlight>
                  <a:srgbClr val="C01E24"/>
                </a:highlight>
                <a:latin typeface="Calibri"/>
                <a:ea typeface="Calibri"/>
                <a:cs typeface="Calibri"/>
                <a:sym typeface="Calibri"/>
              </a:rPr>
              <a:t>4.2</a:t>
            </a:r>
            <a:r>
              <a:rPr lang="en-US" sz="1800" b="1">
                <a:solidFill>
                  <a:schemeClr val="lt1"/>
                </a:solidFill>
                <a:highlight>
                  <a:srgbClr val="C01E24"/>
                </a:highlight>
                <a:latin typeface="Arial"/>
                <a:ea typeface="Arial"/>
                <a:cs typeface="Arial"/>
                <a:sym typeface="Arial"/>
              </a:rPr>
              <a:t> </a:t>
            </a:r>
            <a:r>
              <a:rPr lang="en-US" sz="1800">
                <a:solidFill>
                  <a:srgbClr val="7F7F7F"/>
                </a:solidFill>
                <a:latin typeface="Arial"/>
                <a:ea typeface="Arial"/>
                <a:cs typeface="Arial"/>
                <a:sym typeface="Arial"/>
              </a:rPr>
              <a:t> </a:t>
            </a:r>
            <a:r>
              <a:rPr lang="en-US" sz="1800">
                <a:solidFill>
                  <a:srgbClr val="7F7F7F"/>
                </a:solidFill>
                <a:latin typeface="Calibri"/>
                <a:ea typeface="Calibri"/>
                <a:cs typeface="Calibri"/>
                <a:sym typeface="Calibri"/>
              </a:rPr>
              <a:t>Health Apps for Rest Routines</a:t>
            </a:r>
            <a:endParaRPr/>
          </a:p>
        </p:txBody>
      </p:sp>
      <p:pic>
        <p:nvPicPr>
          <p:cNvPr id="44" name="Google Shape;44;p25"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8"/>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8"/>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28"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50" name="Google Shape;50;p28"/>
          <p:cNvSpPr txBox="1"/>
          <p:nvPr/>
        </p:nvSpPr>
        <p:spPr>
          <a:xfrm>
            <a:off x="0" y="98623"/>
            <a:ext cx="8709225"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a:solidFill>
                  <a:schemeClr val="lt1"/>
                </a:solidFill>
                <a:highlight>
                  <a:srgbClr val="C01E24"/>
                </a:highlight>
                <a:latin typeface="Arial"/>
                <a:ea typeface="Arial"/>
                <a:cs typeface="Arial"/>
                <a:sym typeface="Arial"/>
              </a:rPr>
              <a:t> </a:t>
            </a:r>
            <a:r>
              <a:rPr lang="en-US" sz="1800" b="1">
                <a:solidFill>
                  <a:schemeClr val="lt1"/>
                </a:solidFill>
                <a:highlight>
                  <a:srgbClr val="C01E24"/>
                </a:highlight>
                <a:latin typeface="Calibri"/>
                <a:ea typeface="Calibri"/>
                <a:cs typeface="Calibri"/>
                <a:sym typeface="Calibri"/>
              </a:rPr>
              <a:t>4.2</a:t>
            </a:r>
            <a:r>
              <a:rPr lang="en-US" sz="1800" b="1">
                <a:solidFill>
                  <a:schemeClr val="lt1"/>
                </a:solidFill>
                <a:highlight>
                  <a:srgbClr val="C01E24"/>
                </a:highlight>
                <a:latin typeface="Arial"/>
                <a:ea typeface="Arial"/>
                <a:cs typeface="Arial"/>
                <a:sym typeface="Arial"/>
              </a:rPr>
              <a:t> </a:t>
            </a:r>
            <a:r>
              <a:rPr lang="en-US" sz="1800">
                <a:solidFill>
                  <a:srgbClr val="7F7F7F"/>
                </a:solidFill>
                <a:latin typeface="Arial"/>
                <a:ea typeface="Arial"/>
                <a:cs typeface="Arial"/>
                <a:sym typeface="Arial"/>
              </a:rPr>
              <a:t> </a:t>
            </a:r>
            <a:r>
              <a:rPr lang="en-US" sz="1800">
                <a:solidFill>
                  <a:srgbClr val="7F7F7F"/>
                </a:solidFill>
                <a:latin typeface="Calibri"/>
                <a:ea typeface="Calibri"/>
                <a:cs typeface="Calibri"/>
                <a:sym typeface="Calibri"/>
              </a:rPr>
              <a:t>Health Apps for Rest Routines</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51"/>
        <p:cNvGrpSpPr/>
        <p:nvPr/>
      </p:nvGrpSpPr>
      <p:grpSpPr>
        <a:xfrm>
          <a:off x="0" y="0"/>
          <a:ext cx="0" cy="0"/>
          <a:chOff x="0" y="0"/>
          <a:chExt cx="0" cy="0"/>
        </a:xfrm>
      </p:grpSpPr>
      <p:sp>
        <p:nvSpPr>
          <p:cNvPr id="52" name="Google Shape;52;p29"/>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9"/>
          <p:cNvSpPr txBox="1">
            <a:spLocks noGrp="1"/>
          </p:cNvSpPr>
          <p:nvPr>
            <p:ph type="body" idx="1"/>
          </p:nvPr>
        </p:nvSpPr>
        <p:spPr>
          <a:xfrm>
            <a:off x="557999" y="2459736"/>
            <a:ext cx="11059693" cy="394132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9"/>
          <p:cNvSpPr txBox="1"/>
          <p:nvPr/>
        </p:nvSpPr>
        <p:spPr>
          <a:xfrm>
            <a:off x="0" y="98623"/>
            <a:ext cx="8709225"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a:solidFill>
                  <a:schemeClr val="lt1"/>
                </a:solidFill>
                <a:highlight>
                  <a:srgbClr val="C01E24"/>
                </a:highlight>
                <a:latin typeface="Arial"/>
                <a:ea typeface="Arial"/>
                <a:cs typeface="Arial"/>
                <a:sym typeface="Arial"/>
              </a:rPr>
              <a:t> </a:t>
            </a:r>
            <a:r>
              <a:rPr lang="en-US" sz="1800" b="1">
                <a:solidFill>
                  <a:schemeClr val="lt1"/>
                </a:solidFill>
                <a:highlight>
                  <a:srgbClr val="C01E24"/>
                </a:highlight>
                <a:latin typeface="Calibri"/>
                <a:ea typeface="Calibri"/>
                <a:cs typeface="Calibri"/>
                <a:sym typeface="Calibri"/>
              </a:rPr>
              <a:t>4.2</a:t>
            </a:r>
            <a:r>
              <a:rPr lang="en-US" sz="1800" b="1">
                <a:solidFill>
                  <a:schemeClr val="lt1"/>
                </a:solidFill>
                <a:highlight>
                  <a:srgbClr val="C01E24"/>
                </a:highlight>
                <a:latin typeface="Arial"/>
                <a:ea typeface="Arial"/>
                <a:cs typeface="Arial"/>
                <a:sym typeface="Arial"/>
              </a:rPr>
              <a:t> </a:t>
            </a:r>
            <a:r>
              <a:rPr lang="en-US" sz="1800">
                <a:solidFill>
                  <a:srgbClr val="7F7F7F"/>
                </a:solidFill>
                <a:latin typeface="Arial"/>
                <a:ea typeface="Arial"/>
                <a:cs typeface="Arial"/>
                <a:sym typeface="Arial"/>
              </a:rPr>
              <a:t> </a:t>
            </a:r>
            <a:r>
              <a:rPr lang="en-US" sz="1800">
                <a:solidFill>
                  <a:srgbClr val="7F7F7F"/>
                </a:solidFill>
                <a:latin typeface="Calibri"/>
                <a:ea typeface="Calibri"/>
                <a:cs typeface="Calibri"/>
                <a:sym typeface="Calibri"/>
              </a:rPr>
              <a:t>Health Apps for Rest Routines</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61"/>
        <p:cNvGrpSpPr/>
        <p:nvPr/>
      </p:nvGrpSpPr>
      <p:grpSpPr>
        <a:xfrm>
          <a:off x="0" y="0"/>
          <a:ext cx="0" cy="0"/>
          <a:chOff x="0" y="0"/>
          <a:chExt cx="0" cy="0"/>
        </a:xfrm>
      </p:grpSpPr>
      <p:pic>
        <p:nvPicPr>
          <p:cNvPr id="62" name="Google Shape;62;p27"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
        <p:cNvGrpSpPr/>
        <p:nvPr/>
      </p:nvGrpSpPr>
      <p:grpSpPr>
        <a:xfrm>
          <a:off x="0" y="0"/>
          <a:ext cx="0" cy="0"/>
          <a:chOff x="0" y="0"/>
          <a:chExt cx="0" cy="0"/>
        </a:xfrm>
      </p:grpSpPr>
      <p:sp>
        <p:nvSpPr>
          <p:cNvPr id="56" name="Google Shape;5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26"/>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lt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5YbVnT7tafM"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policies.google.com/privacy" TargetMode="Externa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8.jpg"/><Relationship Id="rId5" Type="http://schemas.openxmlformats.org/officeDocument/2006/relationships/hyperlink" Target="https://pixabay.com/service/license/" TargetMode="External"/><Relationship Id="rId4" Type="http://schemas.openxmlformats.org/officeDocument/2006/relationships/hyperlink" Target="https://pixabay.com/vectors/webdesign-design-man-fellow-238947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3.jpg"/><Relationship Id="rId18" Type="http://schemas.openxmlformats.org/officeDocument/2006/relationships/hyperlink" Target="http://www.amsed.fr/" TargetMode="External"/><Relationship Id="rId3" Type="http://schemas.openxmlformats.org/officeDocument/2006/relationships/image" Target="../media/image8.jpg"/><Relationship Id="rId21" Type="http://schemas.openxmlformats.org/officeDocument/2006/relationships/image" Target="../media/image17.jpg"/><Relationship Id="rId7" Type="http://schemas.openxmlformats.org/officeDocument/2006/relationships/image" Target="../media/image10.jpg"/><Relationship Id="rId12" Type="http://schemas.openxmlformats.org/officeDocument/2006/relationships/hyperlink" Target="https://www.media-k.eu/" TargetMode="External"/><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www.coordina-oerh.com/" TargetMode="External"/><Relationship Id="rId11" Type="http://schemas.openxmlformats.org/officeDocument/2006/relationships/image" Target="../media/image12.jpg"/><Relationship Id="rId5" Type="http://schemas.openxmlformats.org/officeDocument/2006/relationships/image" Target="../media/image9.jp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1.jpg"/><Relationship Id="rId14" Type="http://schemas.openxmlformats.org/officeDocument/2006/relationships/hyperlink" Target="https://www.oxfamitalia.org/" TargetMode="External"/><Relationship Id="rId22"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p:nvPr/>
        </p:nvSpPr>
        <p:spPr>
          <a:xfrm>
            <a:off x="4310344" y="3513902"/>
            <a:ext cx="7881656" cy="201577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400"/>
              <a:buFont typeface="Calibri"/>
              <a:buNone/>
            </a:pPr>
            <a:r>
              <a:rPr lang="en-US" sz="3400" b="1" i="0" u="none" strike="noStrike" cap="none">
                <a:solidFill>
                  <a:srgbClr val="C00000"/>
                </a:solidFill>
                <a:latin typeface="Calibri"/>
                <a:ea typeface="Calibri"/>
                <a:cs typeface="Calibri"/>
                <a:sym typeface="Calibri"/>
              </a:rPr>
              <a:t>Module 4 - Session de formation expérientielle </a:t>
            </a:r>
            <a:r>
              <a:rPr lang="en-US" sz="2400" b="1" i="0" u="none" strike="noStrike" cap="none">
                <a:solidFill>
                  <a:srgbClr val="C00000"/>
                </a:solidFill>
                <a:latin typeface="Calibri"/>
                <a:ea typeface="Calibri"/>
                <a:cs typeface="Calibri"/>
                <a:sym typeface="Calibri"/>
              </a:rPr>
              <a:t>(4.2)</a:t>
            </a:r>
            <a:r>
              <a:rPr lang="en-US" sz="2400" b="1" i="0" u="none" strike="noStrike" cap="none">
                <a:solidFill>
                  <a:schemeClr val="dk1"/>
                </a:solidFill>
                <a:latin typeface="Calibri"/>
                <a:ea typeface="Calibri"/>
                <a:cs typeface="Calibri"/>
                <a:sym typeface="Calibri"/>
              </a:rPr>
              <a:t/>
            </a:r>
            <a:br>
              <a:rPr lang="en-US" sz="2400" b="1" i="0" u="none" strike="noStrike" cap="none">
                <a:solidFill>
                  <a:schemeClr val="dk1"/>
                </a:solidFill>
                <a:latin typeface="Calibri"/>
                <a:ea typeface="Calibri"/>
                <a:cs typeface="Calibri"/>
                <a:sym typeface="Calibri"/>
              </a:rPr>
            </a:br>
            <a:r>
              <a:rPr lang="en-US" sz="3400" b="1" i="0" u="none" strike="noStrike" cap="none">
                <a:solidFill>
                  <a:schemeClr val="dk1"/>
                </a:solidFill>
                <a:latin typeface="Calibri"/>
                <a:ea typeface="Calibri"/>
                <a:cs typeface="Calibri"/>
                <a:sym typeface="Calibri"/>
              </a:rPr>
              <a:t>Applications de santé pour les routines de repos</a:t>
            </a:r>
            <a:endParaRPr/>
          </a:p>
        </p:txBody>
      </p:sp>
      <p:sp>
        <p:nvSpPr>
          <p:cNvPr id="68" name="Google Shape;68;p1"/>
          <p:cNvSpPr/>
          <p:nvPr/>
        </p:nvSpPr>
        <p:spPr>
          <a:xfrm>
            <a:off x="-2" y="671930"/>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1</a:t>
            </a:r>
            <a:endParaRPr sz="2400" b="0" i="0" u="none" strike="noStrike" cap="none">
              <a:solidFill>
                <a:srgbClr val="F2F2F2"/>
              </a:solidFill>
              <a:latin typeface="Calibri"/>
              <a:ea typeface="Calibri"/>
              <a:cs typeface="Calibri"/>
              <a:sym typeface="Calibri"/>
            </a:endParaRPr>
          </a:p>
        </p:txBody>
      </p:sp>
      <p:sp>
        <p:nvSpPr>
          <p:cNvPr id="69" name="Google Shape;69;p1"/>
          <p:cNvSpPr/>
          <p:nvPr/>
        </p:nvSpPr>
        <p:spPr>
          <a:xfrm>
            <a:off x="2609" y="1507751"/>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2</a:t>
            </a:r>
            <a:endParaRPr sz="2400" b="0" i="0" u="none" strike="noStrike" cap="none">
              <a:solidFill>
                <a:srgbClr val="F2F2F2"/>
              </a:solidFill>
              <a:latin typeface="Calibri"/>
              <a:ea typeface="Calibri"/>
              <a:cs typeface="Calibri"/>
              <a:sym typeface="Calibri"/>
            </a:endParaRPr>
          </a:p>
        </p:txBody>
      </p:sp>
      <p:sp>
        <p:nvSpPr>
          <p:cNvPr id="70" name="Google Shape;70;p1"/>
          <p:cNvSpPr/>
          <p:nvPr/>
        </p:nvSpPr>
        <p:spPr>
          <a:xfrm>
            <a:off x="-56" y="2302518"/>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3</a:t>
            </a:r>
            <a:endParaRPr sz="2400" b="0" i="0" u="none" strike="noStrike" cap="none">
              <a:solidFill>
                <a:srgbClr val="F2F2F2"/>
              </a:solidFill>
              <a:latin typeface="Calibri"/>
              <a:ea typeface="Calibri"/>
              <a:cs typeface="Calibri"/>
              <a:sym typeface="Calibri"/>
            </a:endParaRPr>
          </a:p>
        </p:txBody>
      </p:sp>
      <p:sp>
        <p:nvSpPr>
          <p:cNvPr id="71" name="Google Shape;71;p1"/>
          <p:cNvSpPr/>
          <p:nvPr/>
        </p:nvSpPr>
        <p:spPr>
          <a:xfrm>
            <a:off x="-2" y="3170974"/>
            <a:ext cx="722376" cy="868136"/>
          </a:xfrm>
          <a:prstGeom prst="rect">
            <a:avLst/>
          </a:prstGeom>
          <a:solidFill>
            <a:srgbClr val="C01E2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rgbClr val="F2F2F2"/>
                </a:solidFill>
                <a:latin typeface="Calibri"/>
                <a:ea typeface="Calibri"/>
                <a:cs typeface="Calibri"/>
                <a:sym typeface="Calibri"/>
              </a:rPr>
              <a:t>4</a:t>
            </a:r>
            <a:endParaRPr sz="2400" b="1" i="0" u="none" strike="noStrike" cap="none">
              <a:solidFill>
                <a:srgbClr val="F2F2F2"/>
              </a:solidFill>
              <a:latin typeface="Calibri"/>
              <a:ea typeface="Calibri"/>
              <a:cs typeface="Calibri"/>
              <a:sym typeface="Calibri"/>
            </a:endParaRPr>
          </a:p>
        </p:txBody>
      </p:sp>
      <p:sp>
        <p:nvSpPr>
          <p:cNvPr id="72" name="Google Shape;72;p1"/>
          <p:cNvSpPr/>
          <p:nvPr/>
        </p:nvSpPr>
        <p:spPr>
          <a:xfrm>
            <a:off x="1655" y="4036937"/>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5</a:t>
            </a:r>
            <a:endParaRPr sz="2400" b="0" i="0" u="none" strike="noStrike" cap="none">
              <a:solidFill>
                <a:srgbClr val="F2F2F2"/>
              </a:solidFill>
              <a:latin typeface="Calibri"/>
              <a:ea typeface="Calibri"/>
              <a:cs typeface="Calibri"/>
              <a:sym typeface="Calibri"/>
            </a:endParaRPr>
          </a:p>
        </p:txBody>
      </p:sp>
      <p:pic>
        <p:nvPicPr>
          <p:cNvPr id="73" name="Google Shape;73;p1" descr="Εικόνα που περιέχει κείμενο, γραμματοσειρά, λογότυπο, γραφικά&#10;&#10;Περιγραφή που δημιουργήθηκε αυτόματα"/>
          <p:cNvPicPr preferRelativeResize="0"/>
          <p:nvPr/>
        </p:nvPicPr>
        <p:blipFill rotWithShape="1">
          <a:blip r:embed="rId3">
            <a:alphaModFix/>
          </a:blip>
          <a:srcRect l="19107"/>
          <a:stretch/>
        </p:blipFill>
        <p:spPr>
          <a:xfrm>
            <a:off x="4310344" y="1134849"/>
            <a:ext cx="6563496" cy="2084244"/>
          </a:xfrm>
          <a:prstGeom prst="rect">
            <a:avLst/>
          </a:prstGeom>
          <a:noFill/>
          <a:ln>
            <a:noFill/>
          </a:ln>
        </p:spPr>
      </p:pic>
      <p:sp>
        <p:nvSpPr>
          <p:cNvPr id="74" name="Google Shape;74;p1"/>
          <p:cNvSpPr txBox="1"/>
          <p:nvPr/>
        </p:nvSpPr>
        <p:spPr>
          <a:xfrm>
            <a:off x="4863323" y="2899483"/>
            <a:ext cx="6094902"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rgbClr val="ABC7F1"/>
                </a:solidFill>
                <a:latin typeface="Calibri"/>
                <a:ea typeface="Calibri"/>
                <a:cs typeface="Calibri"/>
                <a:sym typeface="Calibri"/>
              </a:rPr>
              <a:t>https://apps4health.eu/</a:t>
            </a:r>
            <a:endParaRPr/>
          </a:p>
        </p:txBody>
      </p:sp>
      <p:pic>
        <p:nvPicPr>
          <p:cNvPr id="75" name="Google Shape;75;p1"/>
          <p:cNvPicPr preferRelativeResize="0"/>
          <p:nvPr/>
        </p:nvPicPr>
        <p:blipFill rotWithShape="1">
          <a:blip r:embed="rId4">
            <a:alphaModFix/>
          </a:blip>
          <a:srcRect/>
          <a:stretch/>
        </p:blipFill>
        <p:spPr>
          <a:xfrm>
            <a:off x="-8249" y="5991490"/>
            <a:ext cx="12191695" cy="869554"/>
          </a:xfrm>
          <a:prstGeom prst="rect">
            <a:avLst/>
          </a:prstGeom>
          <a:noFill/>
          <a:ln>
            <a:noFill/>
          </a:ln>
        </p:spPr>
      </p:pic>
      <p:pic>
        <p:nvPicPr>
          <p:cNvPr id="76" name="Google Shape;76;p1"/>
          <p:cNvPicPr preferRelativeResize="0"/>
          <p:nvPr/>
        </p:nvPicPr>
        <p:blipFill rotWithShape="1">
          <a:blip r:embed="rId5">
            <a:alphaModFix/>
          </a:blip>
          <a:srcRect/>
          <a:stretch/>
        </p:blipFill>
        <p:spPr>
          <a:xfrm>
            <a:off x="10748048" y="6336215"/>
            <a:ext cx="1406013" cy="492105"/>
          </a:xfrm>
          <a:prstGeom prst="rect">
            <a:avLst/>
          </a:prstGeom>
          <a:noFill/>
          <a:ln>
            <a:noFill/>
          </a:ln>
        </p:spPr>
      </p:pic>
      <p:sp>
        <p:nvSpPr>
          <p:cNvPr id="77" name="Google Shape;77;p1"/>
          <p:cNvSpPr/>
          <p:nvPr/>
        </p:nvSpPr>
        <p:spPr>
          <a:xfrm>
            <a:off x="510" y="4903744"/>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chemeClr val="lt1"/>
                </a:solidFill>
                <a:latin typeface="Calibri"/>
                <a:ea typeface="Calibri"/>
                <a:cs typeface="Calibri"/>
                <a:sym typeface="Calibri"/>
              </a:rPr>
              <a:t>6</a:t>
            </a:r>
            <a:endParaRPr sz="2400" b="0" i="0" u="none" strike="noStrike" cap="none">
              <a:solidFill>
                <a:schemeClr val="lt1"/>
              </a:solidFill>
              <a:latin typeface="Calibri"/>
              <a:ea typeface="Calibri"/>
              <a:cs typeface="Calibri"/>
              <a:sym typeface="Calibri"/>
            </a:endParaRPr>
          </a:p>
        </p:txBody>
      </p:sp>
      <p:pic>
        <p:nvPicPr>
          <p:cNvPr id="78" name="Google Shape;78;p1"/>
          <p:cNvPicPr preferRelativeResize="0"/>
          <p:nvPr/>
        </p:nvPicPr>
        <p:blipFill rotWithShape="1">
          <a:blip r:embed="rId4">
            <a:alphaModFix/>
          </a:blip>
          <a:srcRect b="59835"/>
          <a:stretch/>
        </p:blipFill>
        <p:spPr>
          <a:xfrm rot="10800000">
            <a:off x="-8250" y="-4107"/>
            <a:ext cx="12191695" cy="349261"/>
          </a:xfrm>
          <a:prstGeom prst="rect">
            <a:avLst/>
          </a:prstGeom>
          <a:noFill/>
          <a:ln>
            <a:noFill/>
          </a:ln>
        </p:spPr>
      </p:pic>
      <p:pic>
        <p:nvPicPr>
          <p:cNvPr id="79" name="Google Shape;79;p1" descr="Εικόνα που περιέχει clipart, σύμβολο, καρτούν, λογότυπο&#10;&#10;Περιγραφή που δημιουργήθηκε αυτόματα"/>
          <p:cNvPicPr preferRelativeResize="0"/>
          <p:nvPr/>
        </p:nvPicPr>
        <p:blipFill rotWithShape="1">
          <a:blip r:embed="rId6">
            <a:alphaModFix/>
          </a:blip>
          <a:srcRect/>
          <a:stretch/>
        </p:blipFill>
        <p:spPr>
          <a:xfrm>
            <a:off x="1996896" y="1576370"/>
            <a:ext cx="1880187" cy="3365007"/>
          </a:xfrm>
          <a:prstGeom prst="rect">
            <a:avLst/>
          </a:prstGeom>
          <a:noFill/>
          <a:ln>
            <a:noFill/>
          </a:ln>
        </p:spPr>
      </p:pic>
      <p:sp>
        <p:nvSpPr>
          <p:cNvPr id="80" name="Google Shape;80;p1"/>
          <p:cNvSpPr/>
          <p:nvPr/>
        </p:nvSpPr>
        <p:spPr>
          <a:xfrm>
            <a:off x="728869" y="1172199"/>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7</a:t>
            </a:r>
            <a:endParaRPr sz="2400" b="0" i="0" u="none" strike="noStrike" cap="none">
              <a:solidFill>
                <a:srgbClr val="F2F2F2"/>
              </a:solidFill>
              <a:latin typeface="Calibri"/>
              <a:ea typeface="Calibri"/>
              <a:cs typeface="Calibri"/>
              <a:sym typeface="Calibri"/>
            </a:endParaRPr>
          </a:p>
        </p:txBody>
      </p:sp>
      <p:sp>
        <p:nvSpPr>
          <p:cNvPr id="81" name="Google Shape;81;p1"/>
          <p:cNvSpPr/>
          <p:nvPr/>
        </p:nvSpPr>
        <p:spPr>
          <a:xfrm>
            <a:off x="721541" y="2008020"/>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8</a:t>
            </a:r>
            <a:endParaRPr sz="2400" b="0" i="0" u="none" strike="noStrike" cap="none">
              <a:solidFill>
                <a:srgbClr val="F2F2F2"/>
              </a:solidFill>
              <a:latin typeface="Calibri"/>
              <a:ea typeface="Calibri"/>
              <a:cs typeface="Calibri"/>
              <a:sym typeface="Calibri"/>
            </a:endParaRPr>
          </a:p>
        </p:txBody>
      </p:sp>
      <p:sp>
        <p:nvSpPr>
          <p:cNvPr id="82" name="Google Shape;82;p1"/>
          <p:cNvSpPr/>
          <p:nvPr/>
        </p:nvSpPr>
        <p:spPr>
          <a:xfrm>
            <a:off x="728815" y="2802787"/>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9</a:t>
            </a:r>
            <a:endParaRPr sz="2400" b="0" i="0" u="none" strike="noStrike" cap="none">
              <a:solidFill>
                <a:srgbClr val="F2F2F2"/>
              </a:solidFill>
              <a:latin typeface="Calibri"/>
              <a:ea typeface="Calibri"/>
              <a:cs typeface="Calibri"/>
              <a:sym typeface="Calibri"/>
            </a:endParaRPr>
          </a:p>
        </p:txBody>
      </p:sp>
      <p:sp>
        <p:nvSpPr>
          <p:cNvPr id="83" name="Google Shape;83;p1"/>
          <p:cNvSpPr/>
          <p:nvPr/>
        </p:nvSpPr>
        <p:spPr>
          <a:xfrm>
            <a:off x="728869" y="3671243"/>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10</a:t>
            </a:r>
            <a:endParaRPr sz="2400" b="0" i="0" u="none" strike="noStrike" cap="none">
              <a:solidFill>
                <a:srgbClr val="F2F2F2"/>
              </a:solidFill>
              <a:latin typeface="Calibri"/>
              <a:ea typeface="Calibri"/>
              <a:cs typeface="Calibri"/>
              <a:sym typeface="Calibri"/>
            </a:endParaRPr>
          </a:p>
        </p:txBody>
      </p:sp>
      <p:sp>
        <p:nvSpPr>
          <p:cNvPr id="84" name="Google Shape;84;p1"/>
          <p:cNvSpPr/>
          <p:nvPr/>
        </p:nvSpPr>
        <p:spPr>
          <a:xfrm>
            <a:off x="730526" y="4537206"/>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11</a:t>
            </a:r>
            <a:endParaRPr sz="2400" b="0" i="0" u="none" strike="noStrike" cap="none">
              <a:solidFill>
                <a:srgbClr val="F2F2F2"/>
              </a:solidFill>
              <a:latin typeface="Calibri"/>
              <a:ea typeface="Calibri"/>
              <a:cs typeface="Calibri"/>
              <a:sym typeface="Calibri"/>
            </a:endParaRPr>
          </a:p>
        </p:txBody>
      </p:sp>
      <p:sp>
        <p:nvSpPr>
          <p:cNvPr id="85" name="Google Shape;85;p1"/>
          <p:cNvSpPr/>
          <p:nvPr/>
        </p:nvSpPr>
        <p:spPr>
          <a:xfrm>
            <a:off x="2425150" y="6376653"/>
            <a:ext cx="8293082"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1000" b="0" i="0" u="none" strike="noStrike" cap="none">
                <a:solidFill>
                  <a:srgbClr val="DDEAF6"/>
                </a:solidFill>
                <a:latin typeface="Calibri"/>
                <a:ea typeface="Calibri"/>
                <a:cs typeface="Calibri"/>
                <a:sym typeface="Calibri"/>
              </a:rPr>
              <a:t>Financé par l'Union européenne. Les points de vue et opinions exprimés n'engagent que leurs auteurs et ne reflètent pas nécessairement ceux de l'Union européenne ou de l'Agence exécutive européenne pour l'éducation et la culture (EACEA). Ni l'Union européenne ni l'EACEA ne peuvent en être tenues pour responsables.</a:t>
            </a:r>
            <a:endParaRPr sz="1000" b="0" i="0" u="none" strike="noStrike" cap="none">
              <a:solidFill>
                <a:srgbClr val="DDEAF6"/>
              </a:solidFill>
              <a:latin typeface="Calibri"/>
              <a:ea typeface="Calibri"/>
              <a:cs typeface="Calibri"/>
              <a:sym typeface="Calibri"/>
            </a:endParaRPr>
          </a:p>
        </p:txBody>
      </p:sp>
      <p:pic>
        <p:nvPicPr>
          <p:cNvPr id="86" name="Google Shape;86;p1"/>
          <p:cNvPicPr preferRelativeResize="0"/>
          <p:nvPr/>
        </p:nvPicPr>
        <p:blipFill>
          <a:blip r:embed="rId7"/>
          <a:srcRect/>
          <a:stretch/>
        </p:blipFill>
        <p:spPr>
          <a:xfrm>
            <a:off x="19458" y="6414599"/>
            <a:ext cx="1938951" cy="43609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Application pour un meilleur sommeil (2)</a:t>
            </a:r>
            <a:endParaRPr/>
          </a:p>
        </p:txBody>
      </p:sp>
      <p:sp>
        <p:nvSpPr>
          <p:cNvPr id="204" name="Google Shape;204;p10"/>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C01E24"/>
              </a:buClr>
              <a:buSzPts val="2200"/>
              <a:buChar char="▪"/>
            </a:pPr>
            <a:r>
              <a:rPr lang="en-US" sz="2200" b="0" i="1" u="none" strike="noStrike" cap="none"/>
              <a:t>Commençons...</a:t>
            </a:r>
            <a:endParaRPr/>
          </a:p>
        </p:txBody>
      </p:sp>
      <p:pic>
        <p:nvPicPr>
          <p:cNvPr id="205" name="Google Shape;205;p10"/>
          <p:cNvPicPr preferRelativeResize="0"/>
          <p:nvPr/>
        </p:nvPicPr>
        <p:blipFill rotWithShape="1">
          <a:blip r:embed="rId3">
            <a:alphaModFix/>
          </a:blip>
          <a:srcRect t="3713" b="4810"/>
          <a:stretch/>
        </p:blipFill>
        <p:spPr>
          <a:xfrm>
            <a:off x="1033715" y="2258505"/>
            <a:ext cx="2173364" cy="4308654"/>
          </a:xfrm>
          <a:prstGeom prst="rect">
            <a:avLst/>
          </a:prstGeom>
          <a:noFill/>
          <a:ln>
            <a:noFill/>
          </a:ln>
        </p:spPr>
      </p:pic>
      <p:pic>
        <p:nvPicPr>
          <p:cNvPr id="206" name="Google Shape;206;p10"/>
          <p:cNvPicPr preferRelativeResize="0"/>
          <p:nvPr/>
        </p:nvPicPr>
        <p:blipFill rotWithShape="1">
          <a:blip r:embed="rId4">
            <a:alphaModFix/>
          </a:blip>
          <a:srcRect l="12" t="3761" r="1960" b="5485"/>
          <a:stretch/>
        </p:blipFill>
        <p:spPr>
          <a:xfrm>
            <a:off x="5325086" y="1898815"/>
            <a:ext cx="2326747" cy="4668344"/>
          </a:xfrm>
          <a:prstGeom prst="rect">
            <a:avLst/>
          </a:prstGeom>
          <a:noFill/>
          <a:ln>
            <a:noFill/>
          </a:ln>
        </p:spPr>
      </p:pic>
      <p:sp>
        <p:nvSpPr>
          <p:cNvPr id="207" name="Google Shape;207;p10"/>
          <p:cNvSpPr txBox="1"/>
          <p:nvPr/>
        </p:nvSpPr>
        <p:spPr>
          <a:xfrm>
            <a:off x="3598626" y="3102222"/>
            <a:ext cx="1516047" cy="226152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0" i="1">
                <a:solidFill>
                  <a:schemeClr val="dk1"/>
                </a:solidFill>
                <a:latin typeface="Calibri"/>
                <a:ea typeface="Calibri"/>
                <a:cs typeface="Calibri"/>
                <a:sym typeface="Calibri"/>
              </a:rPr>
              <a:t>1. Type de son que vous souhaitez essayer </a:t>
            </a:r>
            <a:endParaRPr/>
          </a:p>
        </p:txBody>
      </p:sp>
      <p:sp>
        <p:nvSpPr>
          <p:cNvPr id="208" name="Google Shape;208;p10"/>
          <p:cNvSpPr txBox="1"/>
          <p:nvPr/>
        </p:nvSpPr>
        <p:spPr>
          <a:xfrm>
            <a:off x="7974166" y="3207449"/>
            <a:ext cx="1516047" cy="226152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0" i="1">
                <a:solidFill>
                  <a:schemeClr val="dk1"/>
                </a:solidFill>
                <a:latin typeface="Calibri"/>
                <a:ea typeface="Calibri"/>
                <a:cs typeface="Calibri"/>
                <a:sym typeface="Calibri"/>
              </a:rPr>
              <a:t>2. Détection des habitudes de sommeil</a:t>
            </a:r>
            <a:endParaRPr/>
          </a:p>
        </p:txBody>
      </p:sp>
      <p:pic>
        <p:nvPicPr>
          <p:cNvPr id="209" name="Google Shape;209;p10"/>
          <p:cNvPicPr preferRelativeResize="0"/>
          <p:nvPr/>
        </p:nvPicPr>
        <p:blipFill rotWithShape="1">
          <a:blip r:embed="rId5">
            <a:alphaModFix/>
          </a:blip>
          <a:srcRect l="3303" t="7389" r="4887" b="8017"/>
          <a:stretch/>
        </p:blipFill>
        <p:spPr>
          <a:xfrm>
            <a:off x="9534926" y="1799999"/>
            <a:ext cx="2326746" cy="4646257"/>
          </a:xfrm>
          <a:prstGeom prst="rect">
            <a:avLst/>
          </a:prstGeom>
          <a:noFill/>
          <a:ln>
            <a:noFill/>
          </a:ln>
        </p:spPr>
      </p:pic>
      <p:sp>
        <p:nvSpPr>
          <p:cNvPr id="210" name="Google Shape;210;p10"/>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10"/>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212" name="Google Shape;212;p10"/>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1"/>
          <p:cNvSpPr txBox="1">
            <a:spLocks noGrp="1"/>
          </p:cNvSpPr>
          <p:nvPr>
            <p:ph type="body" idx="1"/>
          </p:nvPr>
        </p:nvSpPr>
        <p:spPr>
          <a:xfrm>
            <a:off x="558000" y="2128975"/>
            <a:ext cx="4428600" cy="46152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C01E24"/>
              </a:buClr>
              <a:buSzPts val="2200"/>
              <a:buChar char="▪"/>
            </a:pPr>
            <a:r>
              <a:rPr lang="en-US" sz="2200" b="0" u="none" strike="noStrike" cap="none"/>
              <a:t>Page d'accueil : examen rapide des options et activités personnelles pour </a:t>
            </a:r>
            <a:r>
              <a:rPr lang="en-US" sz="2200" b="0"/>
              <a:t>améliorer le sommeil </a:t>
            </a:r>
            <a:endParaRPr/>
          </a:p>
          <a:p>
            <a:pPr marL="228600" marR="0" lvl="0" indent="-88900" algn="l" rtl="0">
              <a:lnSpc>
                <a:spcPct val="100000"/>
              </a:lnSpc>
              <a:spcBef>
                <a:spcPts val="1200"/>
              </a:spcBef>
              <a:spcAft>
                <a:spcPts val="0"/>
              </a:spcAft>
              <a:buClr>
                <a:srgbClr val="C01E24"/>
              </a:buClr>
              <a:buSzPts val="2200"/>
              <a:buNone/>
            </a:pPr>
            <a:endParaRPr sz="2200" b="0"/>
          </a:p>
          <a:p>
            <a:pPr marL="228600" marR="0" lvl="0" indent="-88900" algn="l" rtl="0">
              <a:lnSpc>
                <a:spcPct val="100000"/>
              </a:lnSpc>
              <a:spcBef>
                <a:spcPts val="1200"/>
              </a:spcBef>
              <a:spcAft>
                <a:spcPts val="0"/>
              </a:spcAft>
              <a:buClr>
                <a:srgbClr val="C01E24"/>
              </a:buClr>
              <a:buSzPts val="2200"/>
              <a:buNone/>
            </a:pPr>
            <a:endParaRPr sz="2200" b="0"/>
          </a:p>
          <a:p>
            <a:pPr marL="228600" marR="0" lvl="0" indent="-88900" algn="l" rtl="0">
              <a:lnSpc>
                <a:spcPct val="100000"/>
              </a:lnSpc>
              <a:spcBef>
                <a:spcPts val="1200"/>
              </a:spcBef>
              <a:spcAft>
                <a:spcPts val="0"/>
              </a:spcAft>
              <a:buClr>
                <a:srgbClr val="C01E24"/>
              </a:buClr>
              <a:buSzPts val="2200"/>
              <a:buNone/>
            </a:pPr>
            <a:endParaRPr sz="2200" b="0"/>
          </a:p>
          <a:p>
            <a:pPr marL="228600" marR="0" lvl="0" indent="-88900" algn="l" rtl="0">
              <a:lnSpc>
                <a:spcPct val="100000"/>
              </a:lnSpc>
              <a:spcBef>
                <a:spcPts val="1200"/>
              </a:spcBef>
              <a:spcAft>
                <a:spcPts val="0"/>
              </a:spcAft>
              <a:buClr>
                <a:srgbClr val="C01E24"/>
              </a:buClr>
              <a:buSzPts val="2200"/>
              <a:buNone/>
            </a:pPr>
            <a:endParaRPr sz="2200" b="0"/>
          </a:p>
          <a:p>
            <a:pPr marL="0" marR="0" lvl="0" indent="0" algn="l" rtl="0">
              <a:lnSpc>
                <a:spcPct val="100000"/>
              </a:lnSpc>
              <a:spcBef>
                <a:spcPts val="1200"/>
              </a:spcBef>
              <a:spcAft>
                <a:spcPts val="0"/>
              </a:spcAft>
              <a:buClr>
                <a:srgbClr val="C01E24"/>
              </a:buClr>
              <a:buSzPts val="2200"/>
              <a:buNone/>
            </a:pPr>
            <a:r>
              <a:rPr lang="en-US" sz="2200" b="1" i="1"/>
              <a:t>Explorons les différentes caractéristiques...</a:t>
            </a:r>
            <a:endParaRPr/>
          </a:p>
          <a:p>
            <a:pPr marL="228600" marR="0" lvl="0" indent="-88900" algn="l" rtl="0">
              <a:lnSpc>
                <a:spcPct val="100000"/>
              </a:lnSpc>
              <a:spcBef>
                <a:spcPts val="1200"/>
              </a:spcBef>
              <a:spcAft>
                <a:spcPts val="0"/>
              </a:spcAft>
              <a:buClr>
                <a:srgbClr val="C01E24"/>
              </a:buClr>
              <a:buSzPts val="2200"/>
              <a:buNone/>
            </a:pPr>
            <a:endParaRPr sz="2200" b="0" u="none" strike="noStrike" cap="none"/>
          </a:p>
          <a:p>
            <a:pPr marL="228600" marR="0" lvl="0" indent="-88900" algn="l" rtl="0">
              <a:lnSpc>
                <a:spcPct val="100000"/>
              </a:lnSpc>
              <a:spcBef>
                <a:spcPts val="1200"/>
              </a:spcBef>
              <a:spcAft>
                <a:spcPts val="0"/>
              </a:spcAft>
              <a:buClr>
                <a:srgbClr val="C01E24"/>
              </a:buClr>
              <a:buSzPts val="2200"/>
              <a:buNone/>
            </a:pPr>
            <a:endParaRPr sz="2200" b="0"/>
          </a:p>
          <a:p>
            <a:pPr marL="228600" marR="0" lvl="0" indent="-88900" algn="l" rtl="0">
              <a:lnSpc>
                <a:spcPct val="100000"/>
              </a:lnSpc>
              <a:spcBef>
                <a:spcPts val="1200"/>
              </a:spcBef>
              <a:spcAft>
                <a:spcPts val="0"/>
              </a:spcAft>
              <a:buClr>
                <a:srgbClr val="C01E24"/>
              </a:buClr>
              <a:buSzPts val="2200"/>
              <a:buNone/>
            </a:pPr>
            <a:endParaRPr sz="2200" b="0" u="none" strike="noStrike" cap="none"/>
          </a:p>
        </p:txBody>
      </p:sp>
      <p:pic>
        <p:nvPicPr>
          <p:cNvPr id="219" name="Google Shape;219;p11"/>
          <p:cNvPicPr preferRelativeResize="0"/>
          <p:nvPr/>
        </p:nvPicPr>
        <p:blipFill rotWithShape="1">
          <a:blip r:embed="rId3">
            <a:alphaModFix/>
          </a:blip>
          <a:srcRect l="376" t="4051" r="1230" b="5315"/>
          <a:stretch/>
        </p:blipFill>
        <p:spPr>
          <a:xfrm>
            <a:off x="5594589" y="583037"/>
            <a:ext cx="3011551" cy="6011906"/>
          </a:xfrm>
          <a:prstGeom prst="rect">
            <a:avLst/>
          </a:prstGeom>
          <a:noFill/>
          <a:ln>
            <a:noFill/>
          </a:ln>
        </p:spPr>
      </p:pic>
      <p:pic>
        <p:nvPicPr>
          <p:cNvPr id="220" name="Google Shape;220;p11"/>
          <p:cNvPicPr preferRelativeResize="0"/>
          <p:nvPr/>
        </p:nvPicPr>
        <p:blipFill rotWithShape="1">
          <a:blip r:embed="rId4">
            <a:alphaModFix/>
          </a:blip>
          <a:srcRect l="1578" t="7389" r="1595" b="3966"/>
          <a:stretch/>
        </p:blipFill>
        <p:spPr>
          <a:xfrm>
            <a:off x="8878186" y="543230"/>
            <a:ext cx="3011552" cy="5975150"/>
          </a:xfrm>
          <a:prstGeom prst="rect">
            <a:avLst/>
          </a:prstGeom>
          <a:noFill/>
          <a:ln>
            <a:noFill/>
          </a:ln>
        </p:spPr>
      </p:pic>
      <p:sp>
        <p:nvSpPr>
          <p:cNvPr id="221" name="Google Shape;221;p11"/>
          <p:cNvSpPr txBox="1">
            <a:spLocks noGrp="1"/>
          </p:cNvSpPr>
          <p:nvPr>
            <p:ph type="title"/>
          </p:nvPr>
        </p:nvSpPr>
        <p:spPr>
          <a:xfrm>
            <a:off x="558000" y="953450"/>
            <a:ext cx="4958700" cy="605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en-US"/>
              <a:t>Application pour un meilleur sommeil (3)</a:t>
            </a:r>
            <a:endParaRPr/>
          </a:p>
        </p:txBody>
      </p:sp>
      <p:sp>
        <p:nvSpPr>
          <p:cNvPr id="222" name="Google Shape;222;p11"/>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3" name="Google Shape;223;p11"/>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224" name="Google Shape;224;p11"/>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406150" y="947575"/>
            <a:ext cx="6216000" cy="605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en-US"/>
              <a:t>Application pour un meilleur sommeil (4)</a:t>
            </a:r>
            <a:endParaRPr/>
          </a:p>
        </p:txBody>
      </p:sp>
      <p:sp>
        <p:nvSpPr>
          <p:cNvPr id="231" name="Google Shape;231;p12"/>
          <p:cNvSpPr txBox="1">
            <a:spLocks noGrp="1"/>
          </p:cNvSpPr>
          <p:nvPr>
            <p:ph type="body" idx="1"/>
          </p:nvPr>
        </p:nvSpPr>
        <p:spPr>
          <a:xfrm>
            <a:off x="100125" y="2756400"/>
            <a:ext cx="1595400" cy="5382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C01E24"/>
              </a:buClr>
              <a:buSzPts val="2200"/>
              <a:buChar char="▪"/>
            </a:pPr>
            <a:r>
              <a:rPr lang="en-US" sz="2200" b="1" u="none" strike="noStrike" cap="none">
                <a:latin typeface="Arial"/>
                <a:ea typeface="Arial"/>
                <a:cs typeface="Arial"/>
                <a:sym typeface="Arial"/>
              </a:rPr>
              <a:t>Sons</a:t>
            </a:r>
            <a:endParaRPr/>
          </a:p>
        </p:txBody>
      </p:sp>
      <p:pic>
        <p:nvPicPr>
          <p:cNvPr id="232" name="Google Shape;232;p12"/>
          <p:cNvPicPr preferRelativeResize="0"/>
          <p:nvPr/>
        </p:nvPicPr>
        <p:blipFill rotWithShape="1">
          <a:blip r:embed="rId3">
            <a:alphaModFix/>
          </a:blip>
          <a:srcRect l="376" t="4051" r="1230" b="5315"/>
          <a:stretch/>
        </p:blipFill>
        <p:spPr>
          <a:xfrm>
            <a:off x="1642922" y="1552682"/>
            <a:ext cx="2459521" cy="4909899"/>
          </a:xfrm>
          <a:prstGeom prst="rect">
            <a:avLst/>
          </a:prstGeom>
          <a:noFill/>
          <a:ln>
            <a:noFill/>
          </a:ln>
        </p:spPr>
      </p:pic>
      <p:sp>
        <p:nvSpPr>
          <p:cNvPr id="233" name="Google Shape;233;p12"/>
          <p:cNvSpPr/>
          <p:nvPr/>
        </p:nvSpPr>
        <p:spPr>
          <a:xfrm>
            <a:off x="2560165" y="5920450"/>
            <a:ext cx="625033" cy="538223"/>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7CAAC"/>
              </a:solidFill>
              <a:latin typeface="Calibri"/>
              <a:ea typeface="Calibri"/>
              <a:cs typeface="Calibri"/>
              <a:sym typeface="Calibri"/>
            </a:endParaRPr>
          </a:p>
        </p:txBody>
      </p:sp>
      <p:pic>
        <p:nvPicPr>
          <p:cNvPr id="234" name="Google Shape;234;p12"/>
          <p:cNvPicPr preferRelativeResize="0"/>
          <p:nvPr/>
        </p:nvPicPr>
        <p:blipFill rotWithShape="1">
          <a:blip r:embed="rId4">
            <a:alphaModFix/>
          </a:blip>
          <a:srcRect l="1288" t="4726" r="864" b="4640"/>
          <a:stretch/>
        </p:blipFill>
        <p:spPr>
          <a:xfrm>
            <a:off x="6681230" y="1079999"/>
            <a:ext cx="2681355" cy="5382582"/>
          </a:xfrm>
          <a:prstGeom prst="rect">
            <a:avLst/>
          </a:prstGeom>
          <a:noFill/>
          <a:ln>
            <a:noFill/>
          </a:ln>
        </p:spPr>
      </p:pic>
      <p:sp>
        <p:nvSpPr>
          <p:cNvPr id="235" name="Google Shape;235;p12"/>
          <p:cNvSpPr txBox="1"/>
          <p:nvPr/>
        </p:nvSpPr>
        <p:spPr>
          <a:xfrm>
            <a:off x="4162612" y="1632262"/>
            <a:ext cx="2459521" cy="286438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0" i="1">
                <a:solidFill>
                  <a:schemeClr val="dk1"/>
                </a:solidFill>
                <a:latin typeface="Calibri"/>
                <a:ea typeface="Calibri"/>
                <a:cs typeface="Calibri"/>
                <a:sym typeface="Calibri"/>
              </a:rPr>
              <a:t>Choisissez différents types de sons ou de musique pour vous détendre et vous endormir.</a:t>
            </a:r>
            <a:endParaRPr/>
          </a:p>
        </p:txBody>
      </p:sp>
      <p:pic>
        <p:nvPicPr>
          <p:cNvPr id="236" name="Google Shape;236;p12"/>
          <p:cNvPicPr preferRelativeResize="0"/>
          <p:nvPr/>
        </p:nvPicPr>
        <p:blipFill rotWithShape="1">
          <a:blip r:embed="rId5">
            <a:alphaModFix/>
          </a:blip>
          <a:srcRect l="1289" t="4051" r="1229" b="5485"/>
          <a:stretch/>
        </p:blipFill>
        <p:spPr>
          <a:xfrm>
            <a:off x="9480778" y="1079999"/>
            <a:ext cx="2674371" cy="5378673"/>
          </a:xfrm>
          <a:prstGeom prst="rect">
            <a:avLst/>
          </a:prstGeom>
          <a:noFill/>
          <a:ln>
            <a:noFill/>
          </a:ln>
        </p:spPr>
      </p:pic>
      <p:sp>
        <p:nvSpPr>
          <p:cNvPr id="237" name="Google Shape;237;p12"/>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8" name="Google Shape;238;p12"/>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239" name="Google Shape;239;p12"/>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3"/>
          <p:cNvSpPr txBox="1">
            <a:spLocks noGrp="1"/>
          </p:cNvSpPr>
          <p:nvPr>
            <p:ph type="title"/>
          </p:nvPr>
        </p:nvSpPr>
        <p:spPr>
          <a:xfrm>
            <a:off x="566150" y="9215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Application pour un meilleur sommeil (5)</a:t>
            </a:r>
            <a:endParaRPr/>
          </a:p>
        </p:txBody>
      </p:sp>
      <p:sp>
        <p:nvSpPr>
          <p:cNvPr id="246" name="Google Shape;246;p13"/>
          <p:cNvSpPr txBox="1">
            <a:spLocks noGrp="1"/>
          </p:cNvSpPr>
          <p:nvPr>
            <p:ph type="body" idx="1"/>
          </p:nvPr>
        </p:nvSpPr>
        <p:spPr>
          <a:xfrm>
            <a:off x="-67571" y="3668864"/>
            <a:ext cx="5852132" cy="149856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C01E24"/>
              </a:buClr>
              <a:buSzPts val="2200"/>
              <a:buChar char="▪"/>
            </a:pPr>
            <a:r>
              <a:rPr lang="en-US" sz="2200" b="1" u="none" strike="noStrike" cap="none">
                <a:latin typeface="Arial"/>
                <a:ea typeface="Arial"/>
                <a:cs typeface="Arial"/>
                <a:sym typeface="Arial"/>
              </a:rPr>
              <a:t>Sommeil</a:t>
            </a:r>
            <a:endParaRPr/>
          </a:p>
        </p:txBody>
      </p:sp>
      <p:pic>
        <p:nvPicPr>
          <p:cNvPr id="247" name="Google Shape;247;p13"/>
          <p:cNvPicPr preferRelativeResize="0"/>
          <p:nvPr/>
        </p:nvPicPr>
        <p:blipFill rotWithShape="1">
          <a:blip r:embed="rId3">
            <a:alphaModFix/>
          </a:blip>
          <a:srcRect l="1107" t="3713" r="1231" b="6329"/>
          <a:stretch/>
        </p:blipFill>
        <p:spPr>
          <a:xfrm>
            <a:off x="5303020" y="1542957"/>
            <a:ext cx="2459521" cy="4909832"/>
          </a:xfrm>
          <a:prstGeom prst="rect">
            <a:avLst/>
          </a:prstGeom>
          <a:noFill/>
          <a:ln>
            <a:noFill/>
          </a:ln>
        </p:spPr>
      </p:pic>
      <p:pic>
        <p:nvPicPr>
          <p:cNvPr id="248" name="Google Shape;248;p13"/>
          <p:cNvPicPr preferRelativeResize="0"/>
          <p:nvPr/>
        </p:nvPicPr>
        <p:blipFill rotWithShape="1">
          <a:blip r:embed="rId4">
            <a:alphaModFix/>
          </a:blip>
          <a:srcRect l="-355" t="3543" r="134" b="5992"/>
          <a:stretch/>
        </p:blipFill>
        <p:spPr>
          <a:xfrm>
            <a:off x="9549751" y="1526588"/>
            <a:ext cx="2509910" cy="4909899"/>
          </a:xfrm>
          <a:prstGeom prst="rect">
            <a:avLst/>
          </a:prstGeom>
          <a:noFill/>
          <a:ln>
            <a:noFill/>
          </a:ln>
        </p:spPr>
      </p:pic>
      <p:sp>
        <p:nvSpPr>
          <p:cNvPr id="249" name="Google Shape;249;p13"/>
          <p:cNvSpPr txBox="1"/>
          <p:nvPr/>
        </p:nvSpPr>
        <p:spPr>
          <a:xfrm>
            <a:off x="3915774" y="1807413"/>
            <a:ext cx="1516047" cy="226152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0" i="1">
                <a:solidFill>
                  <a:schemeClr val="dk1"/>
                </a:solidFill>
                <a:latin typeface="Calibri"/>
                <a:ea typeface="Calibri"/>
                <a:cs typeface="Calibri"/>
                <a:sym typeface="Calibri"/>
              </a:rPr>
              <a:t>1. Réglage de l'heure de l'alarme</a:t>
            </a:r>
            <a:endParaRPr/>
          </a:p>
        </p:txBody>
      </p:sp>
      <p:sp>
        <p:nvSpPr>
          <p:cNvPr id="250" name="Google Shape;250;p13"/>
          <p:cNvSpPr txBox="1"/>
          <p:nvPr/>
        </p:nvSpPr>
        <p:spPr>
          <a:xfrm>
            <a:off x="7871503" y="1768319"/>
            <a:ext cx="1748476" cy="226152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0" i="1">
                <a:solidFill>
                  <a:schemeClr val="dk1"/>
                </a:solidFill>
                <a:latin typeface="Calibri"/>
                <a:ea typeface="Calibri"/>
                <a:cs typeface="Calibri"/>
                <a:sym typeface="Calibri"/>
              </a:rPr>
              <a:t>2. Connectez votre téléphone au chargeur</a:t>
            </a:r>
            <a:endParaRPr/>
          </a:p>
        </p:txBody>
      </p:sp>
      <p:pic>
        <p:nvPicPr>
          <p:cNvPr id="251" name="Google Shape;251;p13"/>
          <p:cNvPicPr preferRelativeResize="0"/>
          <p:nvPr/>
        </p:nvPicPr>
        <p:blipFill rotWithShape="1">
          <a:blip r:embed="rId5">
            <a:alphaModFix/>
          </a:blip>
          <a:srcRect l="376" t="4051" r="1230" b="5315"/>
          <a:stretch/>
        </p:blipFill>
        <p:spPr>
          <a:xfrm>
            <a:off x="1527596" y="1605842"/>
            <a:ext cx="2459521" cy="4909899"/>
          </a:xfrm>
          <a:prstGeom prst="rect">
            <a:avLst/>
          </a:prstGeom>
          <a:noFill/>
          <a:ln>
            <a:noFill/>
          </a:ln>
        </p:spPr>
      </p:pic>
      <p:sp>
        <p:nvSpPr>
          <p:cNvPr id="252" name="Google Shape;252;p13"/>
          <p:cNvSpPr/>
          <p:nvPr/>
        </p:nvSpPr>
        <p:spPr>
          <a:xfrm>
            <a:off x="1977735" y="6025807"/>
            <a:ext cx="625033" cy="538223"/>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7CAAC"/>
              </a:solidFill>
              <a:latin typeface="Calibri"/>
              <a:ea typeface="Calibri"/>
              <a:cs typeface="Calibri"/>
              <a:sym typeface="Calibri"/>
            </a:endParaRPr>
          </a:p>
        </p:txBody>
      </p:sp>
      <p:sp>
        <p:nvSpPr>
          <p:cNvPr id="253" name="Google Shape;253;p13"/>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4" name="Google Shape;254;p13"/>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255" name="Google Shape;255;p13"/>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4"/>
          <p:cNvSpPr txBox="1">
            <a:spLocks noGrp="1"/>
          </p:cNvSpPr>
          <p:nvPr>
            <p:ph type="title"/>
          </p:nvPr>
        </p:nvSpPr>
        <p:spPr>
          <a:xfrm>
            <a:off x="566150" y="763675"/>
            <a:ext cx="65955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Application pour un meilleur sommeil (6)</a:t>
            </a:r>
            <a:endParaRPr/>
          </a:p>
        </p:txBody>
      </p:sp>
      <p:sp>
        <p:nvSpPr>
          <p:cNvPr id="262" name="Google Shape;262;p14"/>
          <p:cNvSpPr txBox="1">
            <a:spLocks noGrp="1"/>
          </p:cNvSpPr>
          <p:nvPr>
            <p:ph type="body" idx="1"/>
          </p:nvPr>
        </p:nvSpPr>
        <p:spPr>
          <a:xfrm>
            <a:off x="22704" y="3667910"/>
            <a:ext cx="5852132" cy="370423"/>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28600" algn="l" rtl="0">
              <a:lnSpc>
                <a:spcPct val="100000"/>
              </a:lnSpc>
              <a:spcBef>
                <a:spcPts val="0"/>
              </a:spcBef>
              <a:spcAft>
                <a:spcPts val="0"/>
              </a:spcAft>
              <a:buClr>
                <a:srgbClr val="C01E24"/>
              </a:buClr>
              <a:buSzPct val="100000"/>
              <a:buChar char="▪"/>
            </a:pPr>
            <a:r>
              <a:rPr lang="en-US" sz="2200" b="1" u="none" strike="noStrike" cap="none">
                <a:solidFill>
                  <a:srgbClr val="203864"/>
                </a:solidFill>
                <a:latin typeface="Arial"/>
                <a:ea typeface="Arial"/>
                <a:cs typeface="Arial"/>
                <a:sym typeface="Arial"/>
              </a:rPr>
              <a:t>Sommeil</a:t>
            </a:r>
            <a:endParaRPr/>
          </a:p>
        </p:txBody>
      </p:sp>
      <p:pic>
        <p:nvPicPr>
          <p:cNvPr id="263" name="Google Shape;263;p14"/>
          <p:cNvPicPr preferRelativeResize="0"/>
          <p:nvPr/>
        </p:nvPicPr>
        <p:blipFill rotWithShape="1">
          <a:blip r:embed="rId3">
            <a:alphaModFix/>
          </a:blip>
          <a:srcRect l="13" t="3881" r="2325" b="5992"/>
          <a:stretch/>
        </p:blipFill>
        <p:spPr>
          <a:xfrm>
            <a:off x="6194949" y="1685096"/>
            <a:ext cx="2459521" cy="4919043"/>
          </a:xfrm>
          <a:prstGeom prst="rect">
            <a:avLst/>
          </a:prstGeom>
          <a:noFill/>
          <a:ln>
            <a:noFill/>
          </a:ln>
        </p:spPr>
      </p:pic>
      <p:sp>
        <p:nvSpPr>
          <p:cNvPr id="264" name="Google Shape;264;p14"/>
          <p:cNvSpPr txBox="1"/>
          <p:nvPr/>
        </p:nvSpPr>
        <p:spPr>
          <a:xfrm>
            <a:off x="4121992" y="1939507"/>
            <a:ext cx="2301316" cy="226152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0" i="1">
                <a:solidFill>
                  <a:schemeClr val="dk1"/>
                </a:solidFill>
                <a:latin typeface="Calibri"/>
                <a:ea typeface="Calibri"/>
                <a:cs typeface="Calibri"/>
                <a:sym typeface="Calibri"/>
              </a:rPr>
              <a:t>3. Commencez à suivre votre sommeil</a:t>
            </a:r>
            <a:endParaRPr/>
          </a:p>
        </p:txBody>
      </p:sp>
      <p:sp>
        <p:nvSpPr>
          <p:cNvPr id="265" name="Google Shape;265;p14"/>
          <p:cNvSpPr txBox="1"/>
          <p:nvPr/>
        </p:nvSpPr>
        <p:spPr>
          <a:xfrm>
            <a:off x="8654470" y="1757112"/>
            <a:ext cx="2966512" cy="2981309"/>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rgbClr val="C01E24"/>
              </a:buClr>
              <a:buSzPts val="2200"/>
              <a:buFont typeface="Noto Sans Symbols"/>
              <a:buNone/>
            </a:pPr>
            <a:r>
              <a:rPr lang="en-US" sz="2200" b="0" i="1" u="sng">
                <a:solidFill>
                  <a:schemeClr val="dk1"/>
                </a:solidFill>
                <a:latin typeface="Calibri"/>
                <a:ea typeface="Calibri"/>
                <a:cs typeface="Calibri"/>
                <a:sym typeface="Calibri"/>
              </a:rPr>
              <a:t>Supplémentaire : </a:t>
            </a:r>
            <a:r>
              <a:rPr lang="en-US" sz="2200" b="0" i="1">
                <a:solidFill>
                  <a:schemeClr val="dk1"/>
                </a:solidFill>
                <a:latin typeface="Calibri"/>
                <a:ea typeface="Calibri"/>
                <a:cs typeface="Calibri"/>
                <a:sym typeface="Calibri"/>
              </a:rPr>
              <a:t>Si vous souhaitez avoir un son ou une musique pour vous endormir, vous pouvez le choisir dans l'option son (voir les diapositives précédentes), avant de régler le suivi.</a:t>
            </a:r>
            <a:endParaRPr sz="2200" b="0" i="1" u="sng">
              <a:solidFill>
                <a:schemeClr val="dk1"/>
              </a:solidFill>
              <a:latin typeface="Calibri"/>
              <a:ea typeface="Calibri"/>
              <a:cs typeface="Calibri"/>
              <a:sym typeface="Calibri"/>
            </a:endParaRPr>
          </a:p>
        </p:txBody>
      </p:sp>
      <p:pic>
        <p:nvPicPr>
          <p:cNvPr id="266" name="Google Shape;266;p14"/>
          <p:cNvPicPr preferRelativeResize="0"/>
          <p:nvPr/>
        </p:nvPicPr>
        <p:blipFill rotWithShape="1">
          <a:blip r:embed="rId4">
            <a:alphaModFix/>
          </a:blip>
          <a:srcRect l="376" t="4051" r="1230" b="5315"/>
          <a:stretch/>
        </p:blipFill>
        <p:spPr>
          <a:xfrm>
            <a:off x="1662471" y="1757112"/>
            <a:ext cx="2459521" cy="4909899"/>
          </a:xfrm>
          <a:prstGeom prst="rect">
            <a:avLst/>
          </a:prstGeom>
          <a:noFill/>
          <a:ln>
            <a:noFill/>
          </a:ln>
        </p:spPr>
      </p:pic>
      <p:sp>
        <p:nvSpPr>
          <p:cNvPr id="267" name="Google Shape;267;p14"/>
          <p:cNvSpPr/>
          <p:nvPr/>
        </p:nvSpPr>
        <p:spPr>
          <a:xfrm>
            <a:off x="2105326" y="6117763"/>
            <a:ext cx="625033" cy="538223"/>
          </a:xfrm>
          <a:prstGeom prst="ellipse">
            <a:avLst/>
          </a:prstGeom>
          <a:noFill/>
          <a:ln w="762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7CAAC"/>
              </a:solidFill>
              <a:latin typeface="Calibri"/>
              <a:ea typeface="Calibri"/>
              <a:cs typeface="Calibri"/>
              <a:sym typeface="Calibri"/>
            </a:endParaRPr>
          </a:p>
        </p:txBody>
      </p:sp>
      <p:sp>
        <p:nvSpPr>
          <p:cNvPr id="268" name="Google Shape;268;p14"/>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9" name="Google Shape;269;p14"/>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270" name="Google Shape;270;p14"/>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Application pour un meilleur sommeil (7)</a:t>
            </a:r>
            <a:endParaRPr/>
          </a:p>
        </p:txBody>
      </p:sp>
      <p:sp>
        <p:nvSpPr>
          <p:cNvPr id="277" name="Google Shape;277;p15"/>
          <p:cNvSpPr txBox="1">
            <a:spLocks noGrp="1"/>
          </p:cNvSpPr>
          <p:nvPr>
            <p:ph type="body" idx="1"/>
          </p:nvPr>
        </p:nvSpPr>
        <p:spPr>
          <a:xfrm>
            <a:off x="159079" y="3619340"/>
            <a:ext cx="2217099" cy="1250371"/>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C01E24"/>
              </a:buClr>
              <a:buSzPts val="2200"/>
              <a:buChar char="▪"/>
            </a:pPr>
            <a:r>
              <a:rPr lang="en-US" sz="2200" b="1" u="none" strike="noStrike" cap="none">
                <a:solidFill>
                  <a:srgbClr val="203864"/>
                </a:solidFill>
                <a:latin typeface="Arial"/>
                <a:ea typeface="Arial"/>
                <a:cs typeface="Arial"/>
                <a:sym typeface="Arial"/>
              </a:rPr>
              <a:t>Journal </a:t>
            </a:r>
            <a:endParaRPr/>
          </a:p>
        </p:txBody>
      </p:sp>
      <p:pic>
        <p:nvPicPr>
          <p:cNvPr id="278" name="Google Shape;278;p15"/>
          <p:cNvPicPr preferRelativeResize="0"/>
          <p:nvPr/>
        </p:nvPicPr>
        <p:blipFill rotWithShape="1">
          <a:blip r:embed="rId3">
            <a:alphaModFix/>
          </a:blip>
          <a:srcRect l="376" t="4051" r="1230" b="5315"/>
          <a:stretch/>
        </p:blipFill>
        <p:spPr>
          <a:xfrm>
            <a:off x="1758111" y="1664866"/>
            <a:ext cx="2459521" cy="4909899"/>
          </a:xfrm>
          <a:prstGeom prst="rect">
            <a:avLst/>
          </a:prstGeom>
          <a:noFill/>
          <a:ln>
            <a:noFill/>
          </a:ln>
        </p:spPr>
      </p:pic>
      <p:sp>
        <p:nvSpPr>
          <p:cNvPr id="279" name="Google Shape;279;p15"/>
          <p:cNvSpPr/>
          <p:nvPr/>
        </p:nvSpPr>
        <p:spPr>
          <a:xfrm>
            <a:off x="3081994" y="5763720"/>
            <a:ext cx="625033" cy="538223"/>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7CAAC"/>
              </a:solidFill>
              <a:latin typeface="Calibri"/>
              <a:ea typeface="Calibri"/>
              <a:cs typeface="Calibri"/>
              <a:sym typeface="Calibri"/>
            </a:endParaRPr>
          </a:p>
        </p:txBody>
      </p:sp>
      <p:pic>
        <p:nvPicPr>
          <p:cNvPr id="280" name="Google Shape;280;p15"/>
          <p:cNvPicPr preferRelativeResize="0"/>
          <p:nvPr/>
        </p:nvPicPr>
        <p:blipFill rotWithShape="1">
          <a:blip r:embed="rId4">
            <a:alphaModFix/>
          </a:blip>
          <a:srcRect l="1289" t="5064" r="2327" b="5315"/>
          <a:stretch/>
        </p:blipFill>
        <p:spPr>
          <a:xfrm>
            <a:off x="7974369" y="1685096"/>
            <a:ext cx="2459520" cy="4956213"/>
          </a:xfrm>
          <a:prstGeom prst="rect">
            <a:avLst/>
          </a:prstGeom>
          <a:noFill/>
          <a:ln>
            <a:noFill/>
          </a:ln>
        </p:spPr>
      </p:pic>
      <p:sp>
        <p:nvSpPr>
          <p:cNvPr id="281" name="Google Shape;281;p15"/>
          <p:cNvSpPr txBox="1"/>
          <p:nvPr/>
        </p:nvSpPr>
        <p:spPr>
          <a:xfrm>
            <a:off x="5417743" y="2044320"/>
            <a:ext cx="2301316" cy="315003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0" i="1">
                <a:solidFill>
                  <a:schemeClr val="dk1"/>
                </a:solidFill>
                <a:latin typeface="Calibri"/>
                <a:ea typeface="Calibri"/>
                <a:cs typeface="Calibri"/>
                <a:sym typeface="Calibri"/>
              </a:rPr>
              <a:t>Dans le journal, vous trouverez les archives de votre suivi du sommeil, à savoir les sons enregistrés qui peuvent affecter votre sommeil. </a:t>
            </a:r>
            <a:endParaRPr/>
          </a:p>
        </p:txBody>
      </p:sp>
      <p:sp>
        <p:nvSpPr>
          <p:cNvPr id="282" name="Google Shape;282;p15"/>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3" name="Google Shape;283;p15"/>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284" name="Google Shape;284;p15"/>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Application pour un meilleur sommeil (8)</a:t>
            </a:r>
            <a:endParaRPr/>
          </a:p>
        </p:txBody>
      </p:sp>
      <p:sp>
        <p:nvSpPr>
          <p:cNvPr id="291" name="Google Shape;291;p16"/>
          <p:cNvSpPr txBox="1">
            <a:spLocks noGrp="1"/>
          </p:cNvSpPr>
          <p:nvPr>
            <p:ph type="body" idx="1"/>
          </p:nvPr>
        </p:nvSpPr>
        <p:spPr>
          <a:xfrm>
            <a:off x="557999" y="3429000"/>
            <a:ext cx="5852132" cy="3236976"/>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C01E24"/>
              </a:buClr>
              <a:buSzPts val="2200"/>
              <a:buChar char="▪"/>
            </a:pPr>
            <a:r>
              <a:rPr lang="en-US" sz="2200" b="1">
                <a:solidFill>
                  <a:srgbClr val="203864"/>
                </a:solidFill>
                <a:latin typeface="Arial"/>
                <a:ea typeface="Arial"/>
                <a:cs typeface="Arial"/>
                <a:sym typeface="Arial"/>
              </a:rPr>
              <a:t>Profil </a:t>
            </a:r>
            <a:endParaRPr/>
          </a:p>
        </p:txBody>
      </p:sp>
      <p:pic>
        <p:nvPicPr>
          <p:cNvPr id="292" name="Google Shape;292;p16"/>
          <p:cNvPicPr preferRelativeResize="0"/>
          <p:nvPr/>
        </p:nvPicPr>
        <p:blipFill rotWithShape="1">
          <a:blip r:embed="rId3">
            <a:alphaModFix/>
          </a:blip>
          <a:srcRect l="376" t="4051" r="1230" b="5315"/>
          <a:stretch/>
        </p:blipFill>
        <p:spPr>
          <a:xfrm>
            <a:off x="3088950" y="1660019"/>
            <a:ext cx="2459521" cy="4909899"/>
          </a:xfrm>
          <a:prstGeom prst="rect">
            <a:avLst/>
          </a:prstGeom>
          <a:noFill/>
          <a:ln>
            <a:noFill/>
          </a:ln>
        </p:spPr>
      </p:pic>
      <p:sp>
        <p:nvSpPr>
          <p:cNvPr id="293" name="Google Shape;293;p16"/>
          <p:cNvSpPr/>
          <p:nvPr/>
        </p:nvSpPr>
        <p:spPr>
          <a:xfrm>
            <a:off x="4996695" y="6031695"/>
            <a:ext cx="625033" cy="538223"/>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7CAAC"/>
              </a:solidFill>
              <a:latin typeface="Calibri"/>
              <a:ea typeface="Calibri"/>
              <a:cs typeface="Calibri"/>
              <a:sym typeface="Calibri"/>
            </a:endParaRPr>
          </a:p>
        </p:txBody>
      </p:sp>
      <p:pic>
        <p:nvPicPr>
          <p:cNvPr id="294" name="Google Shape;294;p16"/>
          <p:cNvPicPr preferRelativeResize="0"/>
          <p:nvPr/>
        </p:nvPicPr>
        <p:blipFill rotWithShape="1">
          <a:blip r:embed="rId4">
            <a:alphaModFix/>
          </a:blip>
          <a:srcRect l="377" t="2869" b="4809"/>
          <a:stretch/>
        </p:blipFill>
        <p:spPr>
          <a:xfrm>
            <a:off x="8658639" y="1685096"/>
            <a:ext cx="2432267" cy="4884822"/>
          </a:xfrm>
          <a:prstGeom prst="rect">
            <a:avLst/>
          </a:prstGeom>
          <a:noFill/>
          <a:ln>
            <a:noFill/>
          </a:ln>
        </p:spPr>
      </p:pic>
      <p:sp>
        <p:nvSpPr>
          <p:cNvPr id="295" name="Google Shape;295;p16"/>
          <p:cNvSpPr txBox="1"/>
          <p:nvPr/>
        </p:nvSpPr>
        <p:spPr>
          <a:xfrm>
            <a:off x="6410131" y="2096761"/>
            <a:ext cx="2301316" cy="315003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0" i="1">
                <a:solidFill>
                  <a:schemeClr val="dk1"/>
                </a:solidFill>
                <a:latin typeface="Calibri"/>
                <a:ea typeface="Calibri"/>
                <a:cs typeface="Calibri"/>
                <a:sym typeface="Calibri"/>
              </a:rPr>
              <a:t>Vous pouvez y trouver le résumé de vos objectifs de sommeil et les modifier.</a:t>
            </a:r>
            <a:endParaRPr/>
          </a:p>
        </p:txBody>
      </p:sp>
      <p:sp>
        <p:nvSpPr>
          <p:cNvPr id="296" name="Google Shape;296;p16"/>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7" name="Google Shape;297;p16"/>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298" name="Google Shape;298;p16"/>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b="1"/>
              <a:t>Tutoriel YouTube de l'application BetterSleep</a:t>
            </a:r>
            <a:endParaRPr/>
          </a:p>
        </p:txBody>
      </p:sp>
      <p:pic>
        <p:nvPicPr>
          <p:cNvPr id="305" name="Google Shape;305;p17">
            <a:hlinkClick r:id="rId3"/>
          </p:cNvPr>
          <p:cNvPicPr preferRelativeResize="0"/>
          <p:nvPr/>
        </p:nvPicPr>
        <p:blipFill rotWithShape="1">
          <a:blip r:embed="rId4">
            <a:alphaModFix/>
          </a:blip>
          <a:srcRect/>
          <a:stretch/>
        </p:blipFill>
        <p:spPr>
          <a:xfrm>
            <a:off x="4858926" y="1973851"/>
            <a:ext cx="6758766" cy="3804149"/>
          </a:xfrm>
          <a:prstGeom prst="rect">
            <a:avLst/>
          </a:prstGeom>
          <a:noFill/>
          <a:ln>
            <a:noFill/>
          </a:ln>
        </p:spPr>
      </p:pic>
      <p:sp>
        <p:nvSpPr>
          <p:cNvPr id="306" name="Google Shape;306;p17"/>
          <p:cNvSpPr txBox="1"/>
          <p:nvPr/>
        </p:nvSpPr>
        <p:spPr>
          <a:xfrm>
            <a:off x="407525" y="2536199"/>
            <a:ext cx="36321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Voir le tutoriel </a:t>
            </a:r>
            <a:endParaRPr/>
          </a:p>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https://www.youtube.com/watch?v=5YbVnT7tafM </a:t>
            </a:r>
            <a:endParaRPr sz="1600">
              <a:solidFill>
                <a:schemeClr val="dk1"/>
              </a:solidFill>
              <a:latin typeface="Calibri"/>
              <a:ea typeface="Calibri"/>
              <a:cs typeface="Calibri"/>
              <a:sym typeface="Calibri"/>
            </a:endParaRPr>
          </a:p>
        </p:txBody>
      </p:sp>
      <p:sp>
        <p:nvSpPr>
          <p:cNvPr id="307" name="Google Shape;307;p17"/>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8" name="Google Shape;308;p17"/>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309" name="Google Shape;309;p17"/>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
        <p:nvSpPr>
          <p:cNvPr id="310" name="Google Shape;310;p17"/>
          <p:cNvSpPr txBox="1"/>
          <p:nvPr/>
        </p:nvSpPr>
        <p:spPr>
          <a:xfrm>
            <a:off x="407525" y="3649324"/>
            <a:ext cx="36321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SzPts val="1100"/>
              <a:buNone/>
            </a:pPr>
            <a:r>
              <a:rPr lang="en-US" sz="900">
                <a:solidFill>
                  <a:srgbClr val="222222"/>
                </a:solidFill>
                <a:highlight>
                  <a:srgbClr val="FFFFFF"/>
                </a:highlight>
              </a:rPr>
              <a:t>"En chargeant la vidéo, vous acceptez la politique de confidentialité de YouTube. </a:t>
            </a:r>
            <a:r>
              <a:rPr lang="en-US" sz="900" u="sng">
                <a:solidFill>
                  <a:schemeClr val="hlink"/>
                </a:solidFill>
                <a:highlight>
                  <a:srgbClr val="FFFFFF"/>
                </a:highlight>
                <a:hlinkClick r:id="rId5"/>
              </a:rPr>
              <a:t>En savoir plus</a:t>
            </a:r>
            <a:r>
              <a:rPr lang="en-US" sz="900">
                <a:solidFill>
                  <a:srgbClr val="222222"/>
                </a:solidFill>
                <a:highlight>
                  <a:srgbClr val="FFFFFF"/>
                </a:highlight>
              </a:rPr>
              <a:t>"</a:t>
            </a:r>
            <a:endParaRPr sz="16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18"/>
          <p:cNvPicPr preferRelativeResize="0"/>
          <p:nvPr/>
        </p:nvPicPr>
        <p:blipFill rotWithShape="1">
          <a:blip r:embed="rId3">
            <a:alphaModFix/>
          </a:blip>
          <a:srcRect/>
          <a:stretch/>
        </p:blipFill>
        <p:spPr>
          <a:xfrm>
            <a:off x="468086" y="4390058"/>
            <a:ext cx="5665696" cy="2832848"/>
          </a:xfrm>
          <a:prstGeom prst="rect">
            <a:avLst/>
          </a:prstGeom>
          <a:noFill/>
          <a:ln>
            <a:noFill/>
          </a:ln>
        </p:spPr>
      </p:pic>
      <p:sp>
        <p:nvSpPr>
          <p:cNvPr id="317" name="Google Shape;317;p18"/>
          <p:cNvSpPr txBox="1">
            <a:spLocks noGrp="1"/>
          </p:cNvSpPr>
          <p:nvPr>
            <p:ph type="title"/>
          </p:nvPr>
        </p:nvSpPr>
        <p:spPr>
          <a:xfrm>
            <a:off x="558000" y="851400"/>
            <a:ext cx="11059800" cy="60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74AF1"/>
              </a:buClr>
              <a:buSzPts val="4400"/>
              <a:buFont typeface="Calibri"/>
              <a:buNone/>
            </a:pPr>
            <a:r>
              <a:rPr lang="en-US" sz="4400">
                <a:solidFill>
                  <a:srgbClr val="474AF1"/>
                </a:solidFill>
              </a:rPr>
              <a:t>Activité : Il est temps d'agir !</a:t>
            </a:r>
            <a:endParaRPr/>
          </a:p>
        </p:txBody>
      </p:sp>
      <p:sp>
        <p:nvSpPr>
          <p:cNvPr id="318" name="Google Shape;318;p18"/>
          <p:cNvSpPr txBox="1">
            <a:spLocks noGrp="1"/>
          </p:cNvSpPr>
          <p:nvPr>
            <p:ph type="body" idx="1"/>
          </p:nvPr>
        </p:nvSpPr>
        <p:spPr>
          <a:xfrm>
            <a:off x="557998" y="1571399"/>
            <a:ext cx="7093500" cy="4866000"/>
          </a:xfrm>
          <a:prstGeom prst="rect">
            <a:avLst/>
          </a:prstGeom>
          <a:noFill/>
          <a:ln>
            <a:noFill/>
          </a:ln>
        </p:spPr>
        <p:txBody>
          <a:bodyPr spcFirstLastPara="1" wrap="square" lIns="91425" tIns="45700" rIns="91425" bIns="45700" anchor="t" anchorCtr="0">
            <a:normAutofit/>
          </a:bodyPr>
          <a:lstStyle/>
          <a:p>
            <a:pPr marL="342900" lvl="0" indent="-333375" algn="l" rtl="0">
              <a:lnSpc>
                <a:spcPct val="100000"/>
              </a:lnSpc>
              <a:spcBef>
                <a:spcPts val="0"/>
              </a:spcBef>
              <a:spcAft>
                <a:spcPts val="0"/>
              </a:spcAft>
              <a:buSzPct val="100000"/>
              <a:buFont typeface="Noto Sans Symbols"/>
              <a:buChar char="✔"/>
            </a:pPr>
            <a:r>
              <a:rPr lang="en-US" sz="2000" b="0"/>
              <a:t>Ouvrir l'application BetterSleep</a:t>
            </a:r>
            <a:endParaRPr/>
          </a:p>
          <a:p>
            <a:pPr marL="342900" lvl="0" indent="-333375" algn="l" rtl="0">
              <a:lnSpc>
                <a:spcPct val="100000"/>
              </a:lnSpc>
              <a:spcBef>
                <a:spcPts val="900"/>
              </a:spcBef>
              <a:spcAft>
                <a:spcPts val="0"/>
              </a:spcAft>
              <a:buSzPct val="100000"/>
              <a:buFont typeface="Noto Sans Symbols"/>
              <a:buChar char="✔"/>
            </a:pPr>
            <a:r>
              <a:rPr lang="en-US" sz="2000" b="0"/>
              <a:t>Allez dans l'option sons et choisissez un son ou une musique spécifique pour la relaxation.</a:t>
            </a:r>
            <a:endParaRPr/>
          </a:p>
          <a:p>
            <a:pPr marL="342900" lvl="0" indent="-333375" algn="l" rtl="0">
              <a:lnSpc>
                <a:spcPct val="100000"/>
              </a:lnSpc>
              <a:spcBef>
                <a:spcPts val="900"/>
              </a:spcBef>
              <a:spcAft>
                <a:spcPts val="0"/>
              </a:spcAft>
              <a:buSzPct val="100000"/>
              <a:buFont typeface="Noto Sans Symbols"/>
              <a:buChar char="✔"/>
            </a:pPr>
            <a:r>
              <a:rPr lang="en-US" sz="2000" b="0"/>
              <a:t>Appliquer la session (la plupart des sessions ont une durée de 10-15 minutes)</a:t>
            </a:r>
            <a:endParaRPr/>
          </a:p>
          <a:p>
            <a:pPr marL="342900" lvl="0" indent="-333375" algn="l" rtl="0">
              <a:lnSpc>
                <a:spcPct val="100000"/>
              </a:lnSpc>
              <a:spcBef>
                <a:spcPts val="900"/>
              </a:spcBef>
              <a:spcAft>
                <a:spcPts val="0"/>
              </a:spcAft>
              <a:buSzPct val="100000"/>
              <a:buFont typeface="Noto Sans Symbols"/>
              <a:buChar char="✔"/>
            </a:pPr>
            <a:r>
              <a:rPr lang="en-US" sz="2000" b="0"/>
              <a:t>Après avoir terminé la session :</a:t>
            </a:r>
            <a:endParaRPr/>
          </a:p>
          <a:p>
            <a:pPr marL="800100" lvl="1" indent="-331469" algn="l" rtl="0">
              <a:lnSpc>
                <a:spcPct val="100000"/>
              </a:lnSpc>
              <a:spcBef>
                <a:spcPts val="900"/>
              </a:spcBef>
              <a:spcAft>
                <a:spcPts val="0"/>
              </a:spcAft>
              <a:buSzPct val="120000"/>
              <a:buFont typeface="Courier New"/>
              <a:buChar char="o"/>
            </a:pPr>
            <a:r>
              <a:rPr lang="en-US" sz="2000" b="0"/>
              <a:t>Partager l'expérience</a:t>
            </a:r>
            <a:endParaRPr/>
          </a:p>
          <a:p>
            <a:pPr marL="800100" lvl="1" indent="-331469" algn="l" rtl="0">
              <a:lnSpc>
                <a:spcPct val="100000"/>
              </a:lnSpc>
              <a:spcBef>
                <a:spcPts val="900"/>
              </a:spcBef>
              <a:spcAft>
                <a:spcPts val="0"/>
              </a:spcAft>
              <a:buSzPct val="120000"/>
              <a:buFont typeface="Courier New"/>
              <a:buChar char="o"/>
            </a:pPr>
            <a:r>
              <a:rPr lang="en-US" sz="2000" b="0"/>
              <a:t>Enseignements tirés</a:t>
            </a:r>
            <a:endParaRPr/>
          </a:p>
          <a:p>
            <a:pPr marL="800100" lvl="1" indent="-331469" algn="l" rtl="0">
              <a:lnSpc>
                <a:spcPct val="100000"/>
              </a:lnSpc>
              <a:spcBef>
                <a:spcPts val="900"/>
              </a:spcBef>
              <a:spcAft>
                <a:spcPts val="0"/>
              </a:spcAft>
              <a:buSzPct val="120000"/>
              <a:buFont typeface="Courier New"/>
              <a:buChar char="o"/>
            </a:pPr>
            <a:r>
              <a:rPr lang="en-US" sz="2000" b="0"/>
              <a:t>Défis ou difficultés </a:t>
            </a:r>
            <a:endParaRPr/>
          </a:p>
          <a:p>
            <a:pPr marL="342900" lvl="0" indent="-215900" algn="l" rtl="0">
              <a:lnSpc>
                <a:spcPct val="100000"/>
              </a:lnSpc>
              <a:spcBef>
                <a:spcPts val="900"/>
              </a:spcBef>
              <a:spcAft>
                <a:spcPts val="0"/>
              </a:spcAft>
              <a:buSzPct val="100000"/>
              <a:buFont typeface="Noto Sans Symbols"/>
              <a:buNone/>
            </a:pPr>
            <a:endParaRPr sz="2000" b="0">
              <a:solidFill>
                <a:srgbClr val="203864"/>
              </a:solidFill>
            </a:endParaRPr>
          </a:p>
          <a:p>
            <a:pPr marL="342900" lvl="0" indent="-203200" algn="l" rtl="0">
              <a:lnSpc>
                <a:spcPct val="100000"/>
              </a:lnSpc>
              <a:spcBef>
                <a:spcPts val="1200"/>
              </a:spcBef>
              <a:spcAft>
                <a:spcPts val="0"/>
              </a:spcAft>
              <a:buSzPct val="100000"/>
              <a:buFont typeface="Noto Sans Symbols"/>
              <a:buNone/>
            </a:pPr>
            <a:endParaRPr sz="2200" b="0">
              <a:solidFill>
                <a:srgbClr val="203864"/>
              </a:solidFill>
            </a:endParaRPr>
          </a:p>
          <a:p>
            <a:pPr marL="342900" lvl="0" indent="-203200" algn="l" rtl="0">
              <a:lnSpc>
                <a:spcPct val="100000"/>
              </a:lnSpc>
              <a:spcBef>
                <a:spcPts val="1200"/>
              </a:spcBef>
              <a:spcAft>
                <a:spcPts val="0"/>
              </a:spcAft>
              <a:buSzPct val="100000"/>
              <a:buFont typeface="Noto Sans Symbols"/>
              <a:buNone/>
            </a:pPr>
            <a:endParaRPr sz="2200" b="0">
              <a:solidFill>
                <a:srgbClr val="203864"/>
              </a:solidFill>
            </a:endParaRPr>
          </a:p>
          <a:p>
            <a:pPr marL="228600" lvl="0" indent="-88900" algn="l" rtl="0">
              <a:lnSpc>
                <a:spcPct val="100000"/>
              </a:lnSpc>
              <a:spcBef>
                <a:spcPts val="1200"/>
              </a:spcBef>
              <a:spcAft>
                <a:spcPts val="0"/>
              </a:spcAft>
              <a:buSzPct val="100000"/>
              <a:buNone/>
            </a:pPr>
            <a:endParaRPr sz="2200" b="0">
              <a:solidFill>
                <a:srgbClr val="203864"/>
              </a:solidFill>
            </a:endParaRPr>
          </a:p>
        </p:txBody>
      </p:sp>
      <p:sp>
        <p:nvSpPr>
          <p:cNvPr id="319" name="Google Shape;319;p18"/>
          <p:cNvSpPr/>
          <p:nvPr/>
        </p:nvSpPr>
        <p:spPr>
          <a:xfrm>
            <a:off x="5415596" y="6503880"/>
            <a:ext cx="24117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en-US" sz="1200">
                <a:solidFill>
                  <a:schemeClr val="dk1"/>
                </a:solidFill>
                <a:latin typeface="Calibri"/>
                <a:ea typeface="Calibri"/>
                <a:cs typeface="Calibri"/>
                <a:sym typeface="Calibri"/>
              </a:rPr>
              <a:t>: </a:t>
            </a:r>
            <a:r>
              <a:rPr lang="en-US" sz="1200" u="sng">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a:solidFill>
                <a:schemeClr val="dk1"/>
              </a:solidFill>
              <a:latin typeface="Calibri"/>
              <a:ea typeface="Calibri"/>
              <a:cs typeface="Calibri"/>
              <a:sym typeface="Calibri"/>
            </a:endParaRPr>
          </a:p>
        </p:txBody>
      </p:sp>
      <p:pic>
        <p:nvPicPr>
          <p:cNvPr id="320" name="Google Shape;320;p18" descr="Effective coworking. colleagues togetherness, workers collaboration, teamwork regulation. workflow efficiency increase. team members arranging mechanism."/>
          <p:cNvPicPr preferRelativeResize="0"/>
          <p:nvPr/>
        </p:nvPicPr>
        <p:blipFill rotWithShape="1">
          <a:blip r:embed="rId6">
            <a:alphaModFix/>
          </a:blip>
          <a:srcRect/>
          <a:stretch/>
        </p:blipFill>
        <p:spPr>
          <a:xfrm>
            <a:off x="6913172" y="860754"/>
            <a:ext cx="5627914" cy="5627914"/>
          </a:xfrm>
          <a:prstGeom prst="rect">
            <a:avLst/>
          </a:prstGeom>
          <a:noFill/>
          <a:ln>
            <a:noFill/>
          </a:ln>
        </p:spPr>
      </p:pic>
      <p:sp>
        <p:nvSpPr>
          <p:cNvPr id="321" name="Google Shape;321;p18"/>
          <p:cNvSpPr txBox="1"/>
          <p:nvPr/>
        </p:nvSpPr>
        <p:spPr>
          <a:xfrm>
            <a:off x="8828690" y="6488668"/>
            <a:ext cx="323455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Image by vectorjuice on Freepik</a:t>
            </a:r>
            <a:endParaRPr sz="1200">
              <a:solidFill>
                <a:schemeClr val="dk1"/>
              </a:solidFill>
              <a:latin typeface="Calibri"/>
              <a:ea typeface="Calibri"/>
              <a:cs typeface="Calibri"/>
              <a:sym typeface="Calibri"/>
            </a:endParaRPr>
          </a:p>
        </p:txBody>
      </p:sp>
      <p:sp>
        <p:nvSpPr>
          <p:cNvPr id="322" name="Google Shape;322;p18"/>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3" name="Google Shape;323;p18"/>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324" name="Google Shape;324;p18"/>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329"/>
        <p:cNvGrpSpPr/>
        <p:nvPr/>
      </p:nvGrpSpPr>
      <p:grpSpPr>
        <a:xfrm>
          <a:off x="0" y="0"/>
          <a:ext cx="0" cy="0"/>
          <a:chOff x="0" y="0"/>
          <a:chExt cx="0" cy="0"/>
        </a:xfrm>
      </p:grpSpPr>
      <p:sp>
        <p:nvSpPr>
          <p:cNvPr id="330" name="Google Shape;330;p19"/>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1" name="Google Shape;331;p19"/>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32" name="Google Shape;332;p19"/>
          <p:cNvPicPr preferRelativeResize="0"/>
          <p:nvPr/>
        </p:nvPicPr>
        <p:blipFill rotWithShape="1">
          <a:blip r:embed="rId3">
            <a:alphaModFix/>
          </a:blip>
          <a:srcRect/>
          <a:stretch/>
        </p:blipFill>
        <p:spPr>
          <a:xfrm>
            <a:off x="429768" y="3471531"/>
            <a:ext cx="2323213" cy="2323213"/>
          </a:xfrm>
          <a:prstGeom prst="rect">
            <a:avLst/>
          </a:prstGeom>
          <a:noFill/>
          <a:ln>
            <a:noFill/>
          </a:ln>
        </p:spPr>
      </p:pic>
      <p:pic>
        <p:nvPicPr>
          <p:cNvPr id="333" name="Google Shape;333;p19"/>
          <p:cNvPicPr preferRelativeResize="0"/>
          <p:nvPr/>
        </p:nvPicPr>
        <p:blipFill rotWithShape="1">
          <a:blip r:embed="rId3">
            <a:alphaModFix/>
          </a:blip>
          <a:srcRect/>
          <a:stretch/>
        </p:blipFill>
        <p:spPr>
          <a:xfrm>
            <a:off x="7476818" y="1708146"/>
            <a:ext cx="3265071" cy="3265071"/>
          </a:xfrm>
          <a:prstGeom prst="rect">
            <a:avLst/>
          </a:prstGeom>
          <a:solidFill>
            <a:srgbClr val="203864"/>
          </a:solidFill>
          <a:ln>
            <a:noFill/>
          </a:ln>
        </p:spPr>
      </p:pic>
      <p:sp>
        <p:nvSpPr>
          <p:cNvPr id="334" name="Google Shape;334;p19"/>
          <p:cNvSpPr txBox="1"/>
          <p:nvPr/>
        </p:nvSpPr>
        <p:spPr>
          <a:xfrm>
            <a:off x="340474" y="2922021"/>
            <a:ext cx="503478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en-US" sz="2800">
                <a:solidFill>
                  <a:srgbClr val="C01E24"/>
                </a:solidFill>
                <a:latin typeface="Calibri"/>
                <a:ea typeface="Calibri"/>
                <a:cs typeface="Calibri"/>
                <a:sym typeface="Calibri"/>
              </a:rPr>
              <a:t>Félicitations !</a:t>
            </a:r>
            <a:br>
              <a:rPr lang="en-US" sz="2800">
                <a:solidFill>
                  <a:srgbClr val="C01E24"/>
                </a:solidFill>
                <a:latin typeface="Calibri"/>
                <a:ea typeface="Calibri"/>
                <a:cs typeface="Calibri"/>
                <a:sym typeface="Calibri"/>
              </a:rPr>
            </a:br>
            <a:r>
              <a:rPr lang="en-US" sz="2800">
                <a:solidFill>
                  <a:srgbClr val="C01E24"/>
                </a:solidFill>
                <a:latin typeface="Calibri"/>
                <a:ea typeface="Calibri"/>
                <a:cs typeface="Calibri"/>
                <a:sym typeface="Calibri"/>
              </a:rPr>
              <a:t>Vous avez terminé ce module !</a:t>
            </a:r>
            <a:endParaRPr/>
          </a:p>
        </p:txBody>
      </p:sp>
      <p:pic>
        <p:nvPicPr>
          <p:cNvPr id="336" name="Google Shape;336;p19" descr="Εικόνα που περιέχει κείμενο, γραμματοσειρά, λογότυπο, γραφικά&#10;&#10;Περιγραφή που δημιουργήθηκε αυτόματα"/>
          <p:cNvPicPr preferRelativeResize="0"/>
          <p:nvPr/>
        </p:nvPicPr>
        <p:blipFill rotWithShape="1">
          <a:blip r:embed="rId4">
            <a:alphaModFix/>
          </a:blip>
          <a:srcRect/>
          <a:stretch/>
        </p:blipFill>
        <p:spPr>
          <a:xfrm>
            <a:off x="197847" y="934357"/>
            <a:ext cx="5598661" cy="1438154"/>
          </a:xfrm>
          <a:prstGeom prst="rect">
            <a:avLst/>
          </a:prstGeom>
          <a:noFill/>
          <a:ln>
            <a:noFill/>
          </a:ln>
        </p:spPr>
      </p:pic>
      <p:pic>
        <p:nvPicPr>
          <p:cNvPr id="10" name="Εικόνα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
        <p:nvSpPr>
          <p:cNvPr id="11" name="Google Shape;197;p9"/>
          <p:cNvSpPr/>
          <p:nvPr/>
        </p:nvSpPr>
        <p:spPr>
          <a:xfrm>
            <a:off x="3987250" y="6328066"/>
            <a:ext cx="8293082"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1000" b="0" i="0" dirty="0" err="1">
                <a:solidFill>
                  <a:srgbClr val="DDEAF6"/>
                </a:solidFill>
                <a:latin typeface="Arial"/>
                <a:ea typeface="Arial"/>
                <a:cs typeface="Arial"/>
                <a:sym typeface="Arial"/>
              </a:rPr>
              <a:t>Financé</a:t>
            </a:r>
            <a:r>
              <a:rPr lang="en-US" sz="1000" b="0" i="0" dirty="0">
                <a:solidFill>
                  <a:srgbClr val="DDEAF6"/>
                </a:solidFill>
                <a:latin typeface="Arial"/>
                <a:ea typeface="Arial"/>
                <a:cs typeface="Arial"/>
                <a:sym typeface="Arial"/>
              </a:rPr>
              <a:t> par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Les points de </a:t>
            </a:r>
            <a:r>
              <a:rPr lang="en-US" sz="1000" b="0" i="0" dirty="0" err="1">
                <a:solidFill>
                  <a:srgbClr val="DDEAF6"/>
                </a:solidFill>
                <a:latin typeface="Arial"/>
                <a:ea typeface="Arial"/>
                <a:cs typeface="Arial"/>
                <a:sym typeface="Arial"/>
              </a:rPr>
              <a:t>vue</a:t>
            </a:r>
            <a:r>
              <a:rPr lang="en-US" sz="1000" b="0" i="0" dirty="0">
                <a:solidFill>
                  <a:srgbClr val="DDEAF6"/>
                </a:solidFill>
                <a:latin typeface="Arial"/>
                <a:ea typeface="Arial"/>
                <a:cs typeface="Arial"/>
                <a:sym typeface="Arial"/>
              </a:rPr>
              <a:t> et opinions </a:t>
            </a:r>
            <a:r>
              <a:rPr lang="en-US" sz="1000" b="0" i="0" dirty="0" err="1">
                <a:solidFill>
                  <a:srgbClr val="DDEAF6"/>
                </a:solidFill>
                <a:latin typeface="Arial"/>
                <a:ea typeface="Arial"/>
                <a:cs typeface="Arial"/>
                <a:sym typeface="Arial"/>
              </a:rPr>
              <a:t>exprimés</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n'engagent</a:t>
            </a:r>
            <a:r>
              <a:rPr lang="en-US" sz="1000" b="0" i="0" dirty="0">
                <a:solidFill>
                  <a:srgbClr val="DDEAF6"/>
                </a:solidFill>
                <a:latin typeface="Arial"/>
                <a:ea typeface="Arial"/>
                <a:cs typeface="Arial"/>
                <a:sym typeface="Arial"/>
              </a:rPr>
              <a:t> que </a:t>
            </a:r>
            <a:r>
              <a:rPr lang="en-US" sz="1000" b="0" i="0" dirty="0" err="1">
                <a:solidFill>
                  <a:srgbClr val="DDEAF6"/>
                </a:solidFill>
                <a:latin typeface="Arial"/>
                <a:ea typeface="Arial"/>
                <a:cs typeface="Arial"/>
                <a:sym typeface="Arial"/>
              </a:rPr>
              <a:t>leurs</a:t>
            </a:r>
            <a:r>
              <a:rPr lang="en-US" sz="1000" b="0" i="0" dirty="0">
                <a:solidFill>
                  <a:srgbClr val="DDEAF6"/>
                </a:solidFill>
                <a:latin typeface="Arial"/>
                <a:ea typeface="Arial"/>
                <a:cs typeface="Arial"/>
                <a:sym typeface="Arial"/>
              </a:rPr>
              <a:t> auteurs et ne </a:t>
            </a:r>
            <a:r>
              <a:rPr lang="en-US" sz="1000" b="0" i="0" dirty="0" err="1">
                <a:solidFill>
                  <a:srgbClr val="DDEAF6"/>
                </a:solidFill>
                <a:latin typeface="Arial"/>
                <a:ea typeface="Arial"/>
                <a:cs typeface="Arial"/>
                <a:sym typeface="Arial"/>
              </a:rPr>
              <a:t>reflètent</a:t>
            </a:r>
            <a:r>
              <a:rPr lang="en-US" sz="1000" b="0" i="0" dirty="0">
                <a:solidFill>
                  <a:srgbClr val="DDEAF6"/>
                </a:solidFill>
                <a:latin typeface="Arial"/>
                <a:ea typeface="Arial"/>
                <a:cs typeface="Arial"/>
                <a:sym typeface="Arial"/>
              </a:rPr>
              <a:t> pas </a:t>
            </a:r>
            <a:r>
              <a:rPr lang="en-US" sz="1000" b="0" i="0" dirty="0" err="1">
                <a:solidFill>
                  <a:srgbClr val="DDEAF6"/>
                </a:solidFill>
                <a:latin typeface="Arial"/>
                <a:ea typeface="Arial"/>
                <a:cs typeface="Arial"/>
                <a:sym typeface="Arial"/>
              </a:rPr>
              <a:t>nécessairement</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ceux</a:t>
            </a:r>
            <a:r>
              <a:rPr lang="en-US" sz="1000" b="0" i="0" dirty="0">
                <a:solidFill>
                  <a:srgbClr val="DDEAF6"/>
                </a:solidFill>
                <a:latin typeface="Arial"/>
                <a:ea typeface="Arial"/>
                <a:cs typeface="Arial"/>
                <a:sym typeface="Arial"/>
              </a:rPr>
              <a:t> de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ou</a:t>
            </a:r>
            <a:r>
              <a:rPr lang="en-US" sz="1000" b="0" i="0" dirty="0">
                <a:solidFill>
                  <a:srgbClr val="DDEAF6"/>
                </a:solidFill>
                <a:latin typeface="Arial"/>
                <a:ea typeface="Arial"/>
                <a:cs typeface="Arial"/>
                <a:sym typeface="Arial"/>
              </a:rPr>
              <a:t> de </a:t>
            </a:r>
            <a:r>
              <a:rPr lang="en-US" sz="1000" b="0" i="0" dirty="0" err="1">
                <a:solidFill>
                  <a:srgbClr val="DDEAF6"/>
                </a:solidFill>
                <a:latin typeface="Arial"/>
                <a:ea typeface="Arial"/>
                <a:cs typeface="Arial"/>
                <a:sym typeface="Arial"/>
              </a:rPr>
              <a:t>l'Agence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exécutive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pour </a:t>
            </a:r>
            <a:r>
              <a:rPr lang="en-US" sz="1000" b="0" i="0" dirty="0" err="1">
                <a:solidFill>
                  <a:srgbClr val="DDEAF6"/>
                </a:solidFill>
                <a:latin typeface="Arial"/>
                <a:ea typeface="Arial"/>
                <a:cs typeface="Arial"/>
                <a:sym typeface="Arial"/>
              </a:rPr>
              <a:t>l'éducation</a:t>
            </a:r>
            <a:r>
              <a:rPr lang="en-US" sz="1000" b="0" i="0" dirty="0">
                <a:solidFill>
                  <a:srgbClr val="DDEAF6"/>
                </a:solidFill>
                <a:latin typeface="Arial"/>
                <a:ea typeface="Arial"/>
                <a:cs typeface="Arial"/>
                <a:sym typeface="Arial"/>
              </a:rPr>
              <a:t> et la culture (EACEA). Ni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ni</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l'EACEA</a:t>
            </a:r>
            <a:r>
              <a:rPr lang="en-US" sz="1000" b="0" i="0" dirty="0">
                <a:solidFill>
                  <a:srgbClr val="DDEAF6"/>
                </a:solidFill>
                <a:latin typeface="Arial"/>
                <a:ea typeface="Arial"/>
                <a:cs typeface="Arial"/>
                <a:sym typeface="Arial"/>
              </a:rPr>
              <a:t> ne </a:t>
            </a:r>
            <a:r>
              <a:rPr lang="en-US" sz="1000" b="0" i="0" dirty="0" err="1">
                <a:solidFill>
                  <a:srgbClr val="DDEAF6"/>
                </a:solidFill>
                <a:latin typeface="Arial"/>
                <a:ea typeface="Arial"/>
                <a:cs typeface="Arial"/>
                <a:sym typeface="Arial"/>
              </a:rPr>
              <a:t>peuvent</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être</a:t>
            </a:r>
            <a:r>
              <a:rPr lang="en-US" sz="1000" b="0" i="0" dirty="0">
                <a:solidFill>
                  <a:srgbClr val="DDEAF6"/>
                </a:solidFill>
                <a:latin typeface="Arial"/>
                <a:ea typeface="Arial"/>
                <a:cs typeface="Arial"/>
                <a:sym typeface="Arial"/>
              </a:rPr>
              <a:t> tenues pour </a:t>
            </a:r>
            <a:r>
              <a:rPr lang="en-US" sz="1000" b="0" i="0" dirty="0" err="1">
                <a:solidFill>
                  <a:srgbClr val="DDEAF6"/>
                </a:solidFill>
                <a:latin typeface="Arial"/>
                <a:ea typeface="Arial"/>
                <a:cs typeface="Arial"/>
                <a:sym typeface="Arial"/>
              </a:rPr>
              <a:t>responsables</a:t>
            </a:r>
            <a:r>
              <a:rPr lang="en-US" sz="1000" b="0" i="0" dirty="0">
                <a:solidFill>
                  <a:srgbClr val="DDEAF6"/>
                </a:solidFill>
                <a:latin typeface="Arial"/>
                <a:ea typeface="Arial"/>
                <a:cs typeface="Arial"/>
                <a:sym typeface="Arial"/>
              </a:rPr>
              <a:t>.</a:t>
            </a:r>
            <a:endParaRPr sz="1000" dirty="0">
              <a:solidFill>
                <a:srgbClr val="DDEAF6"/>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n-US" sz="4800" b="1">
                <a:solidFill>
                  <a:srgbClr val="203864"/>
                </a:solidFill>
                <a:latin typeface="Calibri"/>
                <a:ea typeface="Calibri"/>
                <a:cs typeface="Calibri"/>
                <a:sym typeface="Calibri"/>
              </a:rPr>
              <a:t>Partenaires</a:t>
            </a:r>
            <a:endParaRPr sz="4800" b="1">
              <a:solidFill>
                <a:srgbClr val="203864"/>
              </a:solidFill>
              <a:latin typeface="Calibri"/>
              <a:ea typeface="Calibri"/>
              <a:cs typeface="Calibri"/>
              <a:sym typeface="Calibri"/>
            </a:endParaRPr>
          </a:p>
        </p:txBody>
      </p:sp>
      <p:grpSp>
        <p:nvGrpSpPr>
          <p:cNvPr id="93" name="Google Shape;93;p2"/>
          <p:cNvGrpSpPr/>
          <p:nvPr/>
        </p:nvGrpSpPr>
        <p:grpSpPr>
          <a:xfrm>
            <a:off x="6606686" y="1812884"/>
            <a:ext cx="6096000" cy="1677637"/>
            <a:chOff x="-1066801" y="1523553"/>
            <a:chExt cx="6096000" cy="1677637"/>
          </a:xfrm>
        </p:grpSpPr>
        <p:pic>
          <p:nvPicPr>
            <p:cNvPr id="94" name="Google Shape;94;p2"/>
            <p:cNvPicPr preferRelativeResize="0"/>
            <p:nvPr/>
          </p:nvPicPr>
          <p:blipFill rotWithShape="1">
            <a:blip r:embed="rId3">
              <a:alphaModFix/>
            </a:blip>
            <a:srcRect/>
            <a:stretch/>
          </p:blipFill>
          <p:spPr>
            <a:xfrm>
              <a:off x="1256678" y="1523553"/>
              <a:ext cx="1449043" cy="997191"/>
            </a:xfrm>
            <a:prstGeom prst="rect">
              <a:avLst/>
            </a:prstGeom>
            <a:noFill/>
            <a:ln>
              <a:noFill/>
            </a:ln>
          </p:spPr>
        </p:pic>
        <p:sp>
          <p:nvSpPr>
            <p:cNvPr id="95" name="Google Shape;95;p2"/>
            <p:cNvSpPr txBox="1"/>
            <p:nvPr/>
          </p:nvSpPr>
          <p:spPr>
            <a:xfrm>
              <a:off x="-1066801" y="2462526"/>
              <a:ext cx="609600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u="none" strike="noStrike" cap="none">
                  <a:solidFill>
                    <a:srgbClr val="203864"/>
                  </a:solidFill>
                  <a:latin typeface="Roboto"/>
                  <a:ea typeface="Roboto"/>
                  <a:cs typeface="Roboto"/>
                  <a:sym typeface="Roboto"/>
                </a:rPr>
                <a:t>WESTFALISCHE </a:t>
              </a:r>
              <a:r>
                <a:rPr lang="en-US" sz="1000" b="0" i="0" u="none" strike="noStrike" cap="none">
                  <a:solidFill>
                    <a:srgbClr val="203864"/>
                  </a:solidFill>
                  <a:latin typeface="Roboto"/>
                  <a:ea typeface="Roboto"/>
                  <a:cs typeface="Roboto"/>
                  <a:sym typeface="Roboto"/>
                </a:rPr>
                <a:t>HOCHSCHULE </a:t>
              </a:r>
              <a:r>
                <a:rPr lang="en-US" sz="1050" b="0" i="0" u="none" strike="noStrike" cap="none">
                  <a:solidFill>
                    <a:srgbClr val="203864"/>
                  </a:solidFill>
                  <a:latin typeface="Roboto"/>
                  <a:ea typeface="Roboto"/>
                  <a:cs typeface="Roboto"/>
                  <a:sym typeface="Roboto"/>
                </a:rPr>
                <a:t>GELSENKIRCHEN,</a:t>
              </a:r>
              <a:br>
                <a:rPr lang="en-US" sz="1050" b="0" i="0" u="none" strike="noStrike" cap="none">
                  <a:solidFill>
                    <a:srgbClr val="203864"/>
                  </a:solidFill>
                  <a:latin typeface="Roboto"/>
                  <a:ea typeface="Roboto"/>
                  <a:cs typeface="Roboto"/>
                  <a:sym typeface="Roboto"/>
                </a:rPr>
              </a:br>
              <a:r>
                <a:rPr lang="en-US" sz="1050" b="0" i="0" u="none" strike="noStrike" cap="none">
                  <a:solidFill>
                    <a:srgbClr val="203864"/>
                  </a:solidFill>
                  <a:latin typeface="Roboto"/>
                  <a:ea typeface="Roboto"/>
                  <a:cs typeface="Roboto"/>
                  <a:sym typeface="Roboto"/>
                </a:rPr>
                <a:t>BOCHOLT, RECKLINGHAUSEN</a:t>
              </a:r>
              <a:endParaRPr/>
            </a:p>
            <a:p>
              <a:pPr marL="0" marR="0" lvl="0" indent="0" algn="ctr" rtl="0">
                <a:spcBef>
                  <a:spcPts val="0"/>
                </a:spcBef>
                <a:spcAft>
                  <a:spcPts val="0"/>
                </a:spcAft>
                <a:buNone/>
              </a:pPr>
              <a:r>
                <a:rPr lang="en-US" sz="1050" b="0" i="0" u="none" strike="noStrike" cap="none">
                  <a:solidFill>
                    <a:srgbClr val="414042"/>
                  </a:solidFill>
                  <a:latin typeface="Roboto"/>
                  <a:ea typeface="Roboto"/>
                  <a:cs typeface="Roboto"/>
                  <a:sym typeface="Roboto"/>
                </a:rPr>
                <a:t>GELSENKIRCHEN, ALLEMAGNE</a:t>
              </a:r>
              <a:endParaRPr/>
            </a:p>
            <a:p>
              <a:pPr marL="0" marR="0" lvl="0" indent="0" algn="ctr" rtl="0">
                <a:spcBef>
                  <a:spcPts val="0"/>
                </a:spcBef>
                <a:spcAft>
                  <a:spcPts val="0"/>
                </a:spcAft>
                <a:buNone/>
              </a:pPr>
              <a:r>
                <a:rPr lang="en-US" sz="1050" b="0" i="0" u="sng" strike="noStrike" cap="none">
                  <a:solidFill>
                    <a:srgbClr val="D71920"/>
                  </a:solidFill>
                  <a:latin typeface="Roboto"/>
                  <a:ea typeface="Roboto"/>
                  <a:cs typeface="Roboto"/>
                  <a:sym typeface="Roboto"/>
                  <a:hlinkClick r:id="rId4">
                    <a:extLst>
                      <a:ext uri="{A12FA001-AC4F-418D-AE19-62706E023703}">
                        <ahyp:hlinkClr xmlns="" xmlns:ahyp="http://schemas.microsoft.com/office/drawing/2018/hyperlinkcolor" val="tx"/>
                      </a:ext>
                    </a:extLst>
                  </a:hlinkClick>
                </a:rPr>
                <a:t>www.w-hs.de</a:t>
              </a:r>
              <a:endParaRPr sz="1050" b="0" i="0" u="none" strike="noStrike" cap="none">
                <a:solidFill>
                  <a:srgbClr val="414042"/>
                </a:solidFill>
                <a:latin typeface="Roboto"/>
                <a:ea typeface="Roboto"/>
                <a:cs typeface="Roboto"/>
                <a:sym typeface="Roboto"/>
              </a:endParaRPr>
            </a:p>
          </p:txBody>
        </p:sp>
      </p:grpSp>
      <p:grpSp>
        <p:nvGrpSpPr>
          <p:cNvPr id="96" name="Google Shape;96;p2"/>
          <p:cNvGrpSpPr/>
          <p:nvPr/>
        </p:nvGrpSpPr>
        <p:grpSpPr>
          <a:xfrm>
            <a:off x="3483817" y="4504058"/>
            <a:ext cx="6629400" cy="1738414"/>
            <a:chOff x="2579204" y="1882706"/>
            <a:chExt cx="6629400" cy="1738414"/>
          </a:xfrm>
        </p:grpSpPr>
        <p:pic>
          <p:nvPicPr>
            <p:cNvPr id="97" name="Google Shape;97;p2"/>
            <p:cNvPicPr preferRelativeResize="0"/>
            <p:nvPr/>
          </p:nvPicPr>
          <p:blipFill rotWithShape="1">
            <a:blip r:embed="rId5">
              <a:alphaModFix/>
            </a:blip>
            <a:srcRect/>
            <a:stretch/>
          </p:blipFill>
          <p:spPr>
            <a:xfrm>
              <a:off x="4627079" y="1882706"/>
              <a:ext cx="2533650" cy="1047750"/>
            </a:xfrm>
            <a:prstGeom prst="rect">
              <a:avLst/>
            </a:prstGeom>
            <a:noFill/>
            <a:ln>
              <a:noFill/>
            </a:ln>
          </p:spPr>
        </p:pic>
        <p:sp>
          <p:nvSpPr>
            <p:cNvPr id="98" name="Google Shape;98;p2"/>
            <p:cNvSpPr txBox="1"/>
            <p:nvPr/>
          </p:nvSpPr>
          <p:spPr>
            <a:xfrm>
              <a:off x="2579204" y="2913234"/>
              <a:ext cx="66294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COORDINA ORGANIZACIÓN DE EMPRESAS Y</a:t>
              </a:r>
              <a:br>
                <a:rPr lang="en-US" sz="1000" b="0" i="0" u="none" strike="noStrike" cap="none">
                  <a:solidFill>
                    <a:srgbClr val="203864"/>
                  </a:solidFill>
                  <a:latin typeface="Roboto"/>
                  <a:ea typeface="Roboto"/>
                  <a:cs typeface="Roboto"/>
                  <a:sym typeface="Roboto"/>
                </a:rPr>
              </a:br>
              <a:r>
                <a:rPr lang="en-US" sz="1000" b="0" i="0" u="none" strike="noStrike" cap="none">
                  <a:solidFill>
                    <a:srgbClr val="203864"/>
                  </a:solidFill>
                  <a:latin typeface="Roboto"/>
                  <a:ea typeface="Roboto"/>
                  <a:cs typeface="Roboto"/>
                  <a:sym typeface="Roboto"/>
                </a:rPr>
                <a:t>RECURSOS HUMANOS, S.L.</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VALENCIA, ESPAGNE</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6">
                    <a:extLst>
                      <a:ext uri="{A12FA001-AC4F-418D-AE19-62706E023703}">
                        <ahyp:hlinkClr xmlns="" xmlns:ahyp="http://schemas.microsoft.com/office/drawing/2018/hyperlinkcolor" val="tx"/>
                      </a:ext>
                    </a:extLst>
                  </a:hlinkClick>
                </a:rPr>
                <a:t>coordina-oerh.com</a:t>
              </a:r>
              <a:endParaRPr sz="1000" b="0" i="0" u="none" strike="noStrike" cap="none">
                <a:solidFill>
                  <a:srgbClr val="414042"/>
                </a:solidFill>
                <a:latin typeface="Roboto"/>
                <a:ea typeface="Roboto"/>
                <a:cs typeface="Roboto"/>
                <a:sym typeface="Roboto"/>
              </a:endParaRPr>
            </a:p>
          </p:txBody>
        </p:sp>
      </p:grpSp>
      <p:grpSp>
        <p:nvGrpSpPr>
          <p:cNvPr id="99" name="Google Shape;99;p2"/>
          <p:cNvGrpSpPr/>
          <p:nvPr/>
        </p:nvGrpSpPr>
        <p:grpSpPr>
          <a:xfrm>
            <a:off x="3020318" y="1776505"/>
            <a:ext cx="6634368" cy="1584248"/>
            <a:chOff x="6639106" y="2919412"/>
            <a:chExt cx="6634368" cy="1584248"/>
          </a:xfrm>
        </p:grpSpPr>
        <p:pic>
          <p:nvPicPr>
            <p:cNvPr id="100" name="Google Shape;100;p2"/>
            <p:cNvPicPr preferRelativeResize="0"/>
            <p:nvPr/>
          </p:nvPicPr>
          <p:blipFill rotWithShape="1">
            <a:blip r:embed="rId7">
              <a:alphaModFix/>
            </a:blip>
            <a:srcRect/>
            <a:stretch/>
          </p:blipFill>
          <p:spPr>
            <a:xfrm>
              <a:off x="8684703" y="2919412"/>
              <a:ext cx="2543175" cy="1047750"/>
            </a:xfrm>
            <a:prstGeom prst="rect">
              <a:avLst/>
            </a:prstGeom>
            <a:noFill/>
            <a:ln>
              <a:noFill/>
            </a:ln>
          </p:spPr>
        </p:pic>
        <p:sp>
          <p:nvSpPr>
            <p:cNvPr id="101" name="Google Shape;101;p2"/>
            <p:cNvSpPr txBox="1"/>
            <p:nvPr/>
          </p:nvSpPr>
          <p:spPr>
            <a:xfrm>
              <a:off x="6639106" y="3949662"/>
              <a:ext cx="663436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PROLEPSIS</a:t>
              </a:r>
              <a:endParaRPr/>
            </a:p>
            <a:p>
              <a:pPr marL="0" marR="0" lvl="0" indent="0" algn="ctr" rtl="0">
                <a:spcBef>
                  <a:spcPts val="0"/>
                </a:spcBef>
                <a:spcAft>
                  <a:spcPts val="0"/>
                </a:spcAft>
                <a:buNone/>
              </a:pPr>
              <a:r>
                <a:rPr lang="en-US" sz="1000" b="0" i="0" u="none" strike="noStrike" cap="none">
                  <a:solidFill>
                    <a:srgbClr val="666666"/>
                  </a:solidFill>
                  <a:latin typeface="Roboto"/>
                  <a:ea typeface="Roboto"/>
                  <a:cs typeface="Roboto"/>
                  <a:sym typeface="Roboto"/>
                </a:rPr>
                <a:t>ATHENES, GRECE</a:t>
              </a:r>
              <a:br>
                <a:rPr lang="en-US" sz="1000" b="0" i="0" u="none" strike="noStrike" cap="none">
                  <a:solidFill>
                    <a:srgbClr val="666666"/>
                  </a:solidFill>
                  <a:latin typeface="Roboto"/>
                  <a:ea typeface="Roboto"/>
                  <a:cs typeface="Roboto"/>
                  <a:sym typeface="Roboto"/>
                </a:rPr>
              </a:br>
              <a:r>
                <a:rPr lang="en-US" sz="1000" b="0" i="0" u="sng" strike="noStrike" cap="none">
                  <a:solidFill>
                    <a:srgbClr val="D71920"/>
                  </a:solidFill>
                  <a:latin typeface="Roboto"/>
                  <a:ea typeface="Roboto"/>
                  <a:cs typeface="Roboto"/>
                  <a:sym typeface="Roboto"/>
                  <a:hlinkClick r:id="rId8">
                    <a:extLst>
                      <a:ext uri="{A12FA001-AC4F-418D-AE19-62706E023703}">
                        <ahyp:hlinkClr xmlns="" xmlns:ahyp="http://schemas.microsoft.com/office/drawing/2018/hyperlinkcolor" val="tx"/>
                      </a:ext>
                    </a:extLst>
                  </a:hlinkClick>
                </a:rPr>
                <a:t>www.prolepsis.gr</a:t>
              </a:r>
              <a:endParaRPr sz="1000" b="0" i="0" u="none" strike="noStrike" cap="none">
                <a:solidFill>
                  <a:srgbClr val="666666"/>
                </a:solidFill>
                <a:latin typeface="Roboto"/>
                <a:ea typeface="Roboto"/>
                <a:cs typeface="Roboto"/>
                <a:sym typeface="Roboto"/>
              </a:endParaRPr>
            </a:p>
          </p:txBody>
        </p:sp>
      </p:grpSp>
      <p:grpSp>
        <p:nvGrpSpPr>
          <p:cNvPr id="102" name="Google Shape;102;p2"/>
          <p:cNvGrpSpPr/>
          <p:nvPr/>
        </p:nvGrpSpPr>
        <p:grpSpPr>
          <a:xfrm>
            <a:off x="-1974174" y="1729933"/>
            <a:ext cx="6952420" cy="1601615"/>
            <a:chOff x="-1240501" y="3160643"/>
            <a:chExt cx="6952420" cy="1601615"/>
          </a:xfrm>
        </p:grpSpPr>
        <p:pic>
          <p:nvPicPr>
            <p:cNvPr id="103" name="Google Shape;103;p2"/>
            <p:cNvPicPr preferRelativeResize="0"/>
            <p:nvPr/>
          </p:nvPicPr>
          <p:blipFill rotWithShape="1">
            <a:blip r:embed="rId9">
              <a:alphaModFix/>
            </a:blip>
            <a:srcRect/>
            <a:stretch/>
          </p:blipFill>
          <p:spPr>
            <a:xfrm>
              <a:off x="964123" y="3160643"/>
              <a:ext cx="2543175" cy="1038225"/>
            </a:xfrm>
            <a:prstGeom prst="rect">
              <a:avLst/>
            </a:prstGeom>
            <a:noFill/>
            <a:ln>
              <a:noFill/>
            </a:ln>
          </p:spPr>
        </p:pic>
        <p:sp>
          <p:nvSpPr>
            <p:cNvPr id="104" name="Google Shape;104;p2"/>
            <p:cNvSpPr txBox="1"/>
            <p:nvPr/>
          </p:nvSpPr>
          <p:spPr>
            <a:xfrm>
              <a:off x="-1240501" y="4208260"/>
              <a:ext cx="695242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UNIVERSITAT DE VALENCIA</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VALENCIA, ESPAGNE</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0">
                    <a:extLst>
                      <a:ext uri="{A12FA001-AC4F-418D-AE19-62706E023703}">
                        <ahyp:hlinkClr xmlns="" xmlns:ahyp="http://schemas.microsoft.com/office/drawing/2018/hyperlinkcolor" val="tx"/>
                      </a:ext>
                    </a:extLst>
                  </a:hlinkClick>
                </a:rPr>
                <a:t>www.uv.es</a:t>
              </a:r>
              <a:endParaRPr sz="1000" b="0" i="0" u="none" strike="noStrike" cap="none">
                <a:solidFill>
                  <a:srgbClr val="414042"/>
                </a:solidFill>
                <a:latin typeface="Roboto"/>
                <a:ea typeface="Roboto"/>
                <a:cs typeface="Roboto"/>
                <a:sym typeface="Roboto"/>
              </a:endParaRPr>
            </a:p>
          </p:txBody>
        </p:sp>
      </p:grpSp>
      <p:grpSp>
        <p:nvGrpSpPr>
          <p:cNvPr id="105" name="Google Shape;105;p2"/>
          <p:cNvGrpSpPr/>
          <p:nvPr/>
        </p:nvGrpSpPr>
        <p:grpSpPr>
          <a:xfrm>
            <a:off x="2776075" y="4478327"/>
            <a:ext cx="2543175" cy="1592961"/>
            <a:chOff x="4517932" y="3531206"/>
            <a:chExt cx="2543175" cy="1592961"/>
          </a:xfrm>
        </p:grpSpPr>
        <p:pic>
          <p:nvPicPr>
            <p:cNvPr id="106" name="Google Shape;106;p2"/>
            <p:cNvPicPr preferRelativeResize="0"/>
            <p:nvPr/>
          </p:nvPicPr>
          <p:blipFill rotWithShape="1">
            <a:blip r:embed="rId11">
              <a:alphaModFix/>
            </a:blip>
            <a:srcRect/>
            <a:stretch/>
          </p:blipFill>
          <p:spPr>
            <a:xfrm>
              <a:off x="4517932" y="3531206"/>
              <a:ext cx="2543175" cy="1020916"/>
            </a:xfrm>
            <a:prstGeom prst="rect">
              <a:avLst/>
            </a:prstGeom>
            <a:noFill/>
            <a:ln>
              <a:noFill/>
            </a:ln>
          </p:spPr>
        </p:pic>
        <p:sp>
          <p:nvSpPr>
            <p:cNvPr id="107" name="Google Shape;107;p2"/>
            <p:cNvSpPr txBox="1"/>
            <p:nvPr/>
          </p:nvSpPr>
          <p:spPr>
            <a:xfrm>
              <a:off x="4824413" y="4570169"/>
              <a:ext cx="203749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media k GmbH</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Bad Mergentheim, ALLEMAGNE</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2">
                    <a:extLst>
                      <a:ext uri="{A12FA001-AC4F-418D-AE19-62706E023703}">
                        <ahyp:hlinkClr xmlns="" xmlns:ahyp="http://schemas.microsoft.com/office/drawing/2018/hyperlinkcolor" val="tx"/>
                      </a:ext>
                    </a:extLst>
                  </a:hlinkClick>
                </a:rPr>
                <a:t>www.media-k.eu</a:t>
              </a:r>
              <a:endParaRPr sz="1000" b="0" i="0" u="none" strike="noStrike" cap="none">
                <a:solidFill>
                  <a:srgbClr val="414042"/>
                </a:solidFill>
                <a:latin typeface="Roboto"/>
                <a:ea typeface="Roboto"/>
                <a:cs typeface="Roboto"/>
                <a:sym typeface="Roboto"/>
              </a:endParaRPr>
            </a:p>
          </p:txBody>
        </p:sp>
      </p:grpSp>
      <p:grpSp>
        <p:nvGrpSpPr>
          <p:cNvPr id="108" name="Google Shape;108;p2"/>
          <p:cNvGrpSpPr/>
          <p:nvPr/>
        </p:nvGrpSpPr>
        <p:grpSpPr>
          <a:xfrm>
            <a:off x="2859813" y="1422238"/>
            <a:ext cx="1973150" cy="2726448"/>
            <a:chOff x="9320178" y="2976204"/>
            <a:chExt cx="1973150" cy="2726448"/>
          </a:xfrm>
        </p:grpSpPr>
        <p:pic>
          <p:nvPicPr>
            <p:cNvPr id="109" name="Google Shape;109;p2"/>
            <p:cNvPicPr preferRelativeResize="0"/>
            <p:nvPr/>
          </p:nvPicPr>
          <p:blipFill rotWithShape="1">
            <a:blip r:embed="rId13">
              <a:alphaModFix/>
            </a:blip>
            <a:srcRect/>
            <a:stretch/>
          </p:blipFill>
          <p:spPr>
            <a:xfrm>
              <a:off x="9320178" y="2976204"/>
              <a:ext cx="1962150" cy="2152650"/>
            </a:xfrm>
            <a:prstGeom prst="rect">
              <a:avLst/>
            </a:prstGeom>
            <a:noFill/>
            <a:ln>
              <a:noFill/>
            </a:ln>
          </p:spPr>
        </p:pic>
        <p:sp>
          <p:nvSpPr>
            <p:cNvPr id="110" name="Google Shape;110;p2"/>
            <p:cNvSpPr txBox="1"/>
            <p:nvPr/>
          </p:nvSpPr>
          <p:spPr>
            <a:xfrm>
              <a:off x="9331178" y="5148654"/>
              <a:ext cx="196215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OXFAM ITALIA INTERCULTURA</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AREZZO, ITALIE</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4">
                    <a:extLst>
                      <a:ext uri="{A12FA001-AC4F-418D-AE19-62706E023703}">
                        <ahyp:hlinkClr xmlns="" xmlns:ahyp="http://schemas.microsoft.com/office/drawing/2018/hyperlinkcolor" val="tx"/>
                      </a:ext>
                    </a:extLst>
                  </a:hlinkClick>
                </a:rPr>
                <a:t>www.oxfamitalia.org/</a:t>
              </a:r>
              <a:endParaRPr sz="1000" b="0" i="0" u="none" strike="noStrike" cap="none">
                <a:solidFill>
                  <a:srgbClr val="414042"/>
                </a:solidFill>
                <a:latin typeface="Roboto"/>
                <a:ea typeface="Roboto"/>
                <a:cs typeface="Roboto"/>
                <a:sym typeface="Roboto"/>
              </a:endParaRPr>
            </a:p>
          </p:txBody>
        </p:sp>
      </p:grpSp>
      <p:sp>
        <p:nvSpPr>
          <p:cNvPr id="111" name="Google Shape;111;p2"/>
          <p:cNvSpPr txBox="1"/>
          <p:nvPr/>
        </p:nvSpPr>
        <p:spPr>
          <a:xfrm>
            <a:off x="5662539" y="3702651"/>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rgbClr val="203864"/>
                </a:solidFill>
                <a:latin typeface="Roboto"/>
                <a:ea typeface="Roboto"/>
                <a:cs typeface="Roboto"/>
                <a:sym typeface="Roboto"/>
              </a:rPr>
              <a:t>CONNEXIONS</a:t>
            </a:r>
            <a:endParaRPr/>
          </a:p>
          <a:p>
            <a:pPr marL="0" marR="0" lvl="0" indent="0" algn="ctr" rtl="0">
              <a:spcBef>
                <a:spcPts val="0"/>
              </a:spcBef>
              <a:spcAft>
                <a:spcPts val="0"/>
              </a:spcAft>
              <a:buNone/>
            </a:pPr>
            <a:r>
              <a:rPr lang="en-US" sz="1100" b="0" i="0" u="none" strike="noStrike" cap="none">
                <a:solidFill>
                  <a:srgbClr val="414042"/>
                </a:solidFill>
                <a:latin typeface="Roboto"/>
                <a:ea typeface="Roboto"/>
                <a:cs typeface="Roboto"/>
                <a:sym typeface="Roboto"/>
              </a:rPr>
              <a:t>ATHENES, GRECE</a:t>
            </a:r>
            <a:endParaRPr/>
          </a:p>
          <a:p>
            <a:pPr marL="0" marR="0" lvl="0" indent="0" algn="ctr" rtl="0">
              <a:spcBef>
                <a:spcPts val="0"/>
              </a:spcBef>
              <a:spcAft>
                <a:spcPts val="0"/>
              </a:spcAft>
              <a:buNone/>
            </a:pPr>
            <a:r>
              <a:rPr lang="en-US" sz="1100" b="0" i="0" u="sng" strike="noStrike" cap="none">
                <a:solidFill>
                  <a:srgbClr val="D71920"/>
                </a:solidFill>
                <a:latin typeface="Roboto"/>
                <a:ea typeface="Roboto"/>
                <a:cs typeface="Roboto"/>
                <a:sym typeface="Roboto"/>
                <a:hlinkClick r:id="rId15">
                  <a:extLst>
                    <a:ext uri="{A12FA001-AC4F-418D-AE19-62706E023703}">
                      <ahyp:hlinkClr xmlns="" xmlns:ahyp="http://schemas.microsoft.com/office/drawing/2018/hyperlinkcolor" val="tx"/>
                    </a:ext>
                  </a:extLst>
                </a:hlinkClick>
              </a:rPr>
              <a:t>www.connexions.gr </a:t>
            </a:r>
            <a:endParaRPr sz="1100" b="0" i="0" u="none" strike="noStrike" cap="none">
              <a:solidFill>
                <a:srgbClr val="414042"/>
              </a:solidFill>
              <a:latin typeface="Roboto"/>
              <a:ea typeface="Roboto"/>
              <a:cs typeface="Roboto"/>
              <a:sym typeface="Roboto"/>
            </a:endParaRPr>
          </a:p>
        </p:txBody>
      </p:sp>
      <p:pic>
        <p:nvPicPr>
          <p:cNvPr id="112" name="Google Shape;112;p2"/>
          <p:cNvPicPr preferRelativeResize="0"/>
          <p:nvPr/>
        </p:nvPicPr>
        <p:blipFill rotWithShape="1">
          <a:blip r:embed="rId16">
            <a:alphaModFix/>
          </a:blip>
          <a:srcRect/>
          <a:stretch/>
        </p:blipFill>
        <p:spPr>
          <a:xfrm>
            <a:off x="588861" y="4109931"/>
            <a:ext cx="2083037" cy="1322563"/>
          </a:xfrm>
          <a:prstGeom prst="rect">
            <a:avLst/>
          </a:prstGeom>
          <a:noFill/>
          <a:ln>
            <a:noFill/>
          </a:ln>
        </p:spPr>
      </p:pic>
      <p:pic>
        <p:nvPicPr>
          <p:cNvPr id="113" name="Google Shape;113;p2"/>
          <p:cNvPicPr preferRelativeResize="0"/>
          <p:nvPr/>
        </p:nvPicPr>
        <p:blipFill rotWithShape="1">
          <a:blip r:embed="rId17">
            <a:alphaModFix/>
          </a:blip>
          <a:srcRect/>
          <a:stretch/>
        </p:blipFill>
        <p:spPr>
          <a:xfrm>
            <a:off x="8766354" y="4519731"/>
            <a:ext cx="2158782" cy="886067"/>
          </a:xfrm>
          <a:prstGeom prst="rect">
            <a:avLst/>
          </a:prstGeom>
          <a:noFill/>
          <a:ln>
            <a:noFill/>
          </a:ln>
        </p:spPr>
      </p:pic>
      <p:sp>
        <p:nvSpPr>
          <p:cNvPr id="114" name="Google Shape;114;p2"/>
          <p:cNvSpPr txBox="1"/>
          <p:nvPr/>
        </p:nvSpPr>
        <p:spPr>
          <a:xfrm>
            <a:off x="5662539" y="5551538"/>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rgbClr val="203864"/>
                </a:solidFill>
                <a:latin typeface="Roboto"/>
                <a:ea typeface="Roboto"/>
                <a:cs typeface="Roboto"/>
                <a:sym typeface="Roboto"/>
              </a:rPr>
              <a:t>AMSED</a:t>
            </a:r>
            <a:endParaRPr/>
          </a:p>
          <a:p>
            <a:pPr marL="0" marR="0" lvl="0" indent="0" algn="ctr" rtl="0">
              <a:spcBef>
                <a:spcPts val="0"/>
              </a:spcBef>
              <a:spcAft>
                <a:spcPts val="0"/>
              </a:spcAft>
              <a:buNone/>
            </a:pPr>
            <a:r>
              <a:rPr lang="en-US" sz="1100" b="0" i="0" u="none" strike="noStrike" cap="none">
                <a:solidFill>
                  <a:srgbClr val="414042"/>
                </a:solidFill>
                <a:latin typeface="Roboto"/>
                <a:ea typeface="Roboto"/>
                <a:cs typeface="Roboto"/>
                <a:sym typeface="Roboto"/>
              </a:rPr>
              <a:t>STRASBOURG, FRANCE</a:t>
            </a:r>
            <a:endParaRPr/>
          </a:p>
          <a:p>
            <a:pPr marL="0" marR="0" lvl="0" indent="0" algn="ctr" rtl="0">
              <a:spcBef>
                <a:spcPts val="0"/>
              </a:spcBef>
              <a:spcAft>
                <a:spcPts val="0"/>
              </a:spcAft>
              <a:buNone/>
            </a:pPr>
            <a:r>
              <a:rPr lang="en-US" sz="1100" b="0" i="0" u="sng" strike="noStrike" cap="none">
                <a:solidFill>
                  <a:srgbClr val="D71920"/>
                </a:solidFill>
                <a:latin typeface="Roboto"/>
                <a:ea typeface="Roboto"/>
                <a:cs typeface="Roboto"/>
                <a:sym typeface="Roboto"/>
                <a:hlinkClick r:id="rId18">
                  <a:extLst>
                    <a:ext uri="{A12FA001-AC4F-418D-AE19-62706E023703}">
                      <ahyp:hlinkClr xmlns="" xmlns:ahyp="http://schemas.microsoft.com/office/drawing/2018/hyperlinkcolor" val="tx"/>
                    </a:ext>
                  </a:extLst>
                </a:hlinkClick>
              </a:rPr>
              <a:t>www.amsed.fr </a:t>
            </a:r>
            <a:endParaRPr sz="1100" b="0" i="0" u="none" strike="noStrike" cap="none">
              <a:solidFill>
                <a:srgbClr val="414042"/>
              </a:solidFill>
              <a:latin typeface="Roboto"/>
              <a:ea typeface="Roboto"/>
              <a:cs typeface="Roboto"/>
              <a:sym typeface="Roboto"/>
            </a:endParaRPr>
          </a:p>
        </p:txBody>
      </p:sp>
      <p:sp>
        <p:nvSpPr>
          <p:cNvPr id="115" name="Google Shape;115;p2"/>
          <p:cNvSpPr txBox="1"/>
          <p:nvPr/>
        </p:nvSpPr>
        <p:spPr>
          <a:xfrm>
            <a:off x="-2994706" y="5494738"/>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rgbClr val="203864"/>
                </a:solidFill>
                <a:latin typeface="Roboto"/>
                <a:ea typeface="Roboto"/>
                <a:cs typeface="Roboto"/>
                <a:sym typeface="Roboto"/>
              </a:rPr>
              <a:t>RESET</a:t>
            </a:r>
            <a:endParaRPr/>
          </a:p>
          <a:p>
            <a:pPr marL="0" marR="0" lvl="0" indent="0" algn="ctr" rtl="0">
              <a:spcBef>
                <a:spcPts val="0"/>
              </a:spcBef>
              <a:spcAft>
                <a:spcPts val="0"/>
              </a:spcAft>
              <a:buNone/>
            </a:pPr>
            <a:r>
              <a:rPr lang="en-US" sz="1100" b="0" i="0" u="none" strike="noStrike" cap="none">
                <a:solidFill>
                  <a:srgbClr val="414042"/>
                </a:solidFill>
                <a:latin typeface="Roboto"/>
                <a:ea typeface="Roboto"/>
                <a:cs typeface="Roboto"/>
                <a:sym typeface="Roboto"/>
              </a:rPr>
              <a:t>CHYPRE</a:t>
            </a:r>
            <a:endParaRPr/>
          </a:p>
          <a:p>
            <a:pPr marL="0" marR="0" lvl="0" indent="0" algn="ctr" rtl="0">
              <a:spcBef>
                <a:spcPts val="0"/>
              </a:spcBef>
              <a:spcAft>
                <a:spcPts val="0"/>
              </a:spcAft>
              <a:buNone/>
            </a:pPr>
            <a:r>
              <a:rPr lang="en-US" sz="1100" b="0" i="0" u="sng" strike="noStrike" cap="none">
                <a:solidFill>
                  <a:srgbClr val="D71920"/>
                </a:solidFill>
                <a:latin typeface="Roboto"/>
                <a:ea typeface="Roboto"/>
                <a:cs typeface="Roboto"/>
                <a:sym typeface="Roboto"/>
                <a:hlinkClick r:id="rId19">
                  <a:extLst>
                    <a:ext uri="{A12FA001-AC4F-418D-AE19-62706E023703}">
                      <ahyp:hlinkClr xmlns="" xmlns:ahyp="http://schemas.microsoft.com/office/drawing/2018/hyperlinkcolor" val="tx"/>
                    </a:ext>
                  </a:extLst>
                </a:hlinkClick>
              </a:rPr>
              <a:t>www.resetcy.com  </a:t>
            </a:r>
            <a:endParaRPr sz="1100" b="0" i="0" u="none" strike="noStrike" cap="none">
              <a:solidFill>
                <a:srgbClr val="414042"/>
              </a:solidFill>
              <a:latin typeface="Roboto"/>
              <a:ea typeface="Roboto"/>
              <a:cs typeface="Roboto"/>
              <a:sym typeface="Roboto"/>
            </a:endParaRPr>
          </a:p>
        </p:txBody>
      </p:sp>
      <p:pic>
        <p:nvPicPr>
          <p:cNvPr id="116" name="Google Shape;116;p2" descr="Εικόνα που περιέχει γραφικά, κείμενο, γραφιστική, γραμματοσειρά&#10;&#10;Περιγραφή που δημιουργήθηκε αυτόματα"/>
          <p:cNvPicPr preferRelativeResize="0"/>
          <p:nvPr/>
        </p:nvPicPr>
        <p:blipFill rotWithShape="1">
          <a:blip r:embed="rId20">
            <a:alphaModFix/>
          </a:blip>
          <a:srcRect/>
          <a:stretch/>
        </p:blipFill>
        <p:spPr>
          <a:xfrm>
            <a:off x="6337502" y="3609276"/>
            <a:ext cx="2687298" cy="812537"/>
          </a:xfrm>
          <a:prstGeom prst="rect">
            <a:avLst/>
          </a:prstGeom>
          <a:noFill/>
          <a:ln>
            <a:noFill/>
          </a:ln>
        </p:spPr>
      </p:pic>
      <p:pic>
        <p:nvPicPr>
          <p:cNvPr id="117" name="Google Shape;117;p2" descr="A close up of a logo&#10;&#10;Description automatically generated"/>
          <p:cNvPicPr preferRelativeResize="0"/>
          <p:nvPr/>
        </p:nvPicPr>
        <p:blipFill rotWithShape="1">
          <a:blip r:embed="rId21">
            <a:alphaModFix/>
          </a:blip>
          <a:srcRect/>
          <a:stretch/>
        </p:blipFill>
        <p:spPr>
          <a:xfrm>
            <a:off x="267150" y="1608940"/>
            <a:ext cx="2543175" cy="1038225"/>
          </a:xfrm>
          <a:prstGeom prst="rect">
            <a:avLst/>
          </a:prstGeom>
          <a:noFill/>
          <a:ln>
            <a:noFill/>
          </a:ln>
        </p:spPr>
      </p:pic>
      <p:pic>
        <p:nvPicPr>
          <p:cNvPr id="118" name="Google Shape;118;p2"/>
          <p:cNvPicPr preferRelativeResize="0"/>
          <p:nvPr/>
        </p:nvPicPr>
        <p:blipFill rotWithShape="1">
          <a:blip r:embed="rId22">
            <a:alphaModFix/>
          </a:blip>
          <a:srcRect/>
          <a:stretch/>
        </p:blipFill>
        <p:spPr>
          <a:xfrm>
            <a:off x="2949707" y="1129701"/>
            <a:ext cx="1971950" cy="2238687"/>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838200" y="593725"/>
            <a:ext cx="10515600" cy="1325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sz="5400"/>
              <a:t>Session de formation expérientielle :  Contenu</a:t>
            </a:r>
            <a:endParaRPr sz="5400"/>
          </a:p>
        </p:txBody>
      </p:sp>
      <p:pic>
        <p:nvPicPr>
          <p:cNvPr id="125" name="Google Shape;125;p3"/>
          <p:cNvPicPr preferRelativeResize="0"/>
          <p:nvPr/>
        </p:nvPicPr>
        <p:blipFill rotWithShape="1">
          <a:blip r:embed="rId3">
            <a:alphaModFix/>
          </a:blip>
          <a:srcRect b="59835"/>
          <a:stretch/>
        </p:blipFill>
        <p:spPr>
          <a:xfrm rot="10800000">
            <a:off x="-8250" y="-4107"/>
            <a:ext cx="12191695" cy="349261"/>
          </a:xfrm>
          <a:prstGeom prst="rect">
            <a:avLst/>
          </a:prstGeom>
          <a:noFill/>
          <a:ln>
            <a:noFill/>
          </a:ln>
        </p:spPr>
      </p:pic>
      <p:sp>
        <p:nvSpPr>
          <p:cNvPr id="126" name="Google Shape;126;p3"/>
          <p:cNvSpPr txBox="1"/>
          <p:nvPr/>
        </p:nvSpPr>
        <p:spPr>
          <a:xfrm>
            <a:off x="1512005" y="2425261"/>
            <a:ext cx="84537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1. </a:t>
            </a:r>
            <a:r>
              <a:rPr lang="en-US" sz="2400" b="0" i="0" u="sng" strike="noStrike" cap="none">
                <a:solidFill>
                  <a:schemeClr val="dk1"/>
                </a:solidFill>
                <a:latin typeface="Calibri"/>
                <a:ea typeface="Calibri"/>
                <a:cs typeface="Calibri"/>
                <a:sym typeface="Calibri"/>
                <a:hlinkClick r:id="rId4" action="ppaction://hlinksldjump">
                  <a:extLst>
                    <a:ext uri="{A12FA001-AC4F-418D-AE19-62706E023703}">
                      <ahyp:hlinkClr xmlns="" xmlns:ahyp="http://schemas.microsoft.com/office/drawing/2018/hyperlinkcolor" val="tx"/>
                    </a:ext>
                  </a:extLst>
                </a:hlinkClick>
              </a:rPr>
              <a:t>Utilisation interactive des applications de routines de repos</a:t>
            </a:r>
            <a:endParaRPr sz="2400" b="0" i="0" u="none" strike="noStrike" cap="none">
              <a:solidFill>
                <a:schemeClr val="dk1"/>
              </a:solidFill>
              <a:latin typeface="Calibri"/>
              <a:ea typeface="Calibri"/>
              <a:cs typeface="Calibri"/>
              <a:sym typeface="Calibri"/>
            </a:endParaRPr>
          </a:p>
        </p:txBody>
      </p:sp>
      <p:sp>
        <p:nvSpPr>
          <p:cNvPr id="127" name="Google Shape;127;p3"/>
          <p:cNvSpPr txBox="1"/>
          <p:nvPr/>
        </p:nvSpPr>
        <p:spPr>
          <a:xfrm>
            <a:off x="1488397" y="3027590"/>
            <a:ext cx="59622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2. </a:t>
            </a:r>
            <a:r>
              <a:rPr lang="en-US" sz="2400" b="0" i="0" u="sng" strike="noStrike" cap="none">
                <a:solidFill>
                  <a:schemeClr val="dk1"/>
                </a:solidFill>
                <a:latin typeface="Calibri"/>
                <a:ea typeface="Calibri"/>
                <a:cs typeface="Calibri"/>
                <a:sym typeface="Calibri"/>
                <a:hlinkClick r:id="rId5" action="ppaction://hlinksldjump">
                  <a:extLst>
                    <a:ext uri="{A12FA001-AC4F-418D-AE19-62706E023703}">
                      <ahyp:hlinkClr xmlns="" xmlns:ahyp="http://schemas.microsoft.com/office/drawing/2018/hyperlinkcolor" val="tx"/>
                    </a:ext>
                  </a:extLst>
                </a:hlinkClick>
              </a:rPr>
              <a:t>Il est temps d'agir !</a:t>
            </a:r>
            <a:endParaRPr sz="24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200" b="1">
                <a:solidFill>
                  <a:srgbClr val="203864"/>
                </a:solidFill>
              </a:rPr>
              <a:t>Objectifs</a:t>
            </a:r>
            <a:endParaRPr>
              <a:solidFill>
                <a:srgbClr val="203864"/>
              </a:solidFill>
            </a:endParaRPr>
          </a:p>
        </p:txBody>
      </p:sp>
      <p:sp>
        <p:nvSpPr>
          <p:cNvPr id="134" name="Google Shape;134;p4"/>
          <p:cNvSpPr/>
          <p:nvPr/>
        </p:nvSpPr>
        <p:spPr>
          <a:xfrm>
            <a:off x="36957" y="348995"/>
            <a:ext cx="489461"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5" name="Google Shape;135;p4"/>
          <p:cNvSpPr txBox="1"/>
          <p:nvPr/>
        </p:nvSpPr>
        <p:spPr>
          <a:xfrm>
            <a:off x="526419" y="348996"/>
            <a:ext cx="8471838" cy="61353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Des applications de santé pour se reposer</a:t>
            </a:r>
            <a:endParaRPr/>
          </a:p>
        </p:txBody>
      </p:sp>
      <p:sp>
        <p:nvSpPr>
          <p:cNvPr id="136" name="Google Shape;136;p4"/>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0" u="none" strike="noStrike" cap="none">
                <a:solidFill>
                  <a:schemeClr val="lt1"/>
                </a:solidFill>
                <a:latin typeface="Gill Sans"/>
                <a:ea typeface="Gill Sans"/>
                <a:cs typeface="Gill Sans"/>
                <a:sym typeface="Gill Sans"/>
              </a:rPr>
              <a:t>4 </a:t>
            </a:r>
            <a:endParaRPr sz="2200" b="1">
              <a:solidFill>
                <a:schemeClr val="lt1"/>
              </a:solidFill>
              <a:latin typeface="Gill Sans"/>
              <a:ea typeface="Gill Sans"/>
              <a:cs typeface="Gill Sans"/>
              <a:sym typeface="Gill Sans"/>
            </a:endParaRPr>
          </a:p>
        </p:txBody>
      </p:sp>
      <p:sp>
        <p:nvSpPr>
          <p:cNvPr id="137" name="Google Shape;137;p4"/>
          <p:cNvSpPr txBox="1">
            <a:spLocks noGrp="1"/>
          </p:cNvSpPr>
          <p:nvPr>
            <p:ph type="body" idx="1"/>
          </p:nvPr>
        </p:nvSpPr>
        <p:spPr>
          <a:xfrm>
            <a:off x="570025" y="2426742"/>
            <a:ext cx="7872900" cy="34326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rgbClr val="C00000"/>
              </a:buClr>
              <a:buSzPts val="2200"/>
              <a:buFont typeface="Noto Sans Symbols"/>
              <a:buChar char="✔"/>
            </a:pPr>
            <a:r>
              <a:rPr lang="en-US"/>
              <a:t>Sensibilisation à ce qu'est une routine de repos et à l'importance d'une routine de repos </a:t>
            </a:r>
            <a:endParaRPr/>
          </a:p>
          <a:p>
            <a:pPr marL="228600" lvl="0" indent="-228600" algn="l" rtl="0">
              <a:lnSpc>
                <a:spcPct val="100000"/>
              </a:lnSpc>
              <a:spcBef>
                <a:spcPts val="1200"/>
              </a:spcBef>
              <a:spcAft>
                <a:spcPts val="0"/>
              </a:spcAft>
              <a:buClr>
                <a:srgbClr val="C00000"/>
              </a:buClr>
              <a:buSzPts val="2200"/>
              <a:buFont typeface="Noto Sans Symbols"/>
              <a:buChar char="✔"/>
            </a:pPr>
            <a:r>
              <a:rPr lang="en-US"/>
              <a:t>Identifier les principales activités nécessaires à la mise en place d'une routine de repos et la manière dont les applications de routine de repos peuvent y contribuer </a:t>
            </a:r>
            <a:endParaRPr/>
          </a:p>
          <a:p>
            <a:pPr marL="228600" lvl="0" indent="-228600" algn="l" rtl="0">
              <a:lnSpc>
                <a:spcPct val="100000"/>
              </a:lnSpc>
              <a:spcBef>
                <a:spcPts val="1200"/>
              </a:spcBef>
              <a:spcAft>
                <a:spcPts val="0"/>
              </a:spcAft>
              <a:buClr>
                <a:srgbClr val="C00000"/>
              </a:buClr>
              <a:buSzPts val="2200"/>
              <a:buFont typeface="Noto Sans Symbols"/>
              <a:buChar char="✔"/>
            </a:pPr>
            <a:r>
              <a:rPr lang="en-US"/>
              <a:t>Comprendre les principaux concepts liés aux applications de santé et comment elles peuvent être utiles aux migrants </a:t>
            </a:r>
            <a:endParaRPr/>
          </a:p>
          <a:p>
            <a:pPr marL="228600" lvl="0" indent="-228600" algn="l" rtl="0">
              <a:lnSpc>
                <a:spcPct val="100000"/>
              </a:lnSpc>
              <a:spcBef>
                <a:spcPts val="1200"/>
              </a:spcBef>
              <a:spcAft>
                <a:spcPts val="0"/>
              </a:spcAft>
              <a:buClr>
                <a:srgbClr val="C00000"/>
              </a:buClr>
              <a:buSzPts val="2200"/>
              <a:buFont typeface="Noto Sans Symbols"/>
              <a:buChar char="✔"/>
            </a:pPr>
            <a:r>
              <a:rPr lang="en-US"/>
              <a:t>Développer les compétences numériques et se familiariser avec l'utilisation des applications de routine de repos</a:t>
            </a:r>
            <a:endParaRPr/>
          </a:p>
        </p:txBody>
      </p:sp>
      <p:sp>
        <p:nvSpPr>
          <p:cNvPr id="138" name="Google Shape;138;p4"/>
          <p:cNvSpPr txBox="1"/>
          <p:nvPr/>
        </p:nvSpPr>
        <p:spPr>
          <a:xfrm>
            <a:off x="8312134" y="6156715"/>
            <a:ext cx="387986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 Image par nuraghies sur Freepik</a:t>
            </a:r>
            <a:endParaRPr sz="1200">
              <a:solidFill>
                <a:schemeClr val="dk1"/>
              </a:solidFill>
              <a:latin typeface="Calibri"/>
              <a:ea typeface="Calibri"/>
              <a:cs typeface="Calibri"/>
              <a:sym typeface="Calibri"/>
            </a:endParaRPr>
          </a:p>
        </p:txBody>
      </p:sp>
      <p:pic>
        <p:nvPicPr>
          <p:cNvPr id="139" name="Google Shape;139;p4"/>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6957" y="348995"/>
            <a:ext cx="489461"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5"/>
          <p:cNvSpPr txBox="1"/>
          <p:nvPr/>
        </p:nvSpPr>
        <p:spPr>
          <a:xfrm>
            <a:off x="526419" y="348996"/>
            <a:ext cx="8471838" cy="61353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a:solidFill>
                  <a:schemeClr val="dk1"/>
                </a:solidFill>
                <a:latin typeface="Calibri"/>
                <a:ea typeface="Calibri"/>
                <a:cs typeface="Calibri"/>
                <a:sym typeface="Calibri"/>
              </a:rPr>
              <a:t>Des applications de santé pour se reposer</a:t>
            </a:r>
            <a:endParaRPr/>
          </a:p>
        </p:txBody>
      </p:sp>
      <p:sp>
        <p:nvSpPr>
          <p:cNvPr id="147" name="Google Shape;147;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4 </a:t>
            </a:r>
            <a:endParaRPr sz="2200" b="1">
              <a:solidFill>
                <a:schemeClr val="lt1"/>
              </a:solidFill>
              <a:latin typeface="Gill Sans"/>
              <a:ea typeface="Gill Sans"/>
              <a:cs typeface="Gill Sans"/>
              <a:sym typeface="Gill Sans"/>
            </a:endParaRPr>
          </a:p>
        </p:txBody>
      </p:sp>
      <p:sp>
        <p:nvSpPr>
          <p:cNvPr id="148" name="Google Shape;148;p5"/>
          <p:cNvSpPr txBox="1">
            <a:spLocks noGrp="1"/>
          </p:cNvSpPr>
          <p:nvPr>
            <p:ph type="body" idx="1"/>
          </p:nvPr>
        </p:nvSpPr>
        <p:spPr>
          <a:xfrm>
            <a:off x="558000" y="2679405"/>
            <a:ext cx="7872768" cy="332626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C00000"/>
              </a:buClr>
              <a:buSzPts val="2200"/>
              <a:buFont typeface="Noto Sans Symbols"/>
              <a:buChar char="✔"/>
            </a:pPr>
            <a:r>
              <a:rPr lang="en-US"/>
              <a:t>Définition de ce qu'est une routine de repos et de son importance</a:t>
            </a:r>
            <a:endParaRPr/>
          </a:p>
          <a:p>
            <a:pPr marL="228600" lvl="0" indent="-228600" algn="l" rtl="0">
              <a:lnSpc>
                <a:spcPct val="100000"/>
              </a:lnSpc>
              <a:spcBef>
                <a:spcPts val="1200"/>
              </a:spcBef>
              <a:spcAft>
                <a:spcPts val="0"/>
              </a:spcAft>
              <a:buClr>
                <a:srgbClr val="C00000"/>
              </a:buClr>
              <a:buSzPts val="2200"/>
              <a:buFont typeface="Noto Sans Symbols"/>
              <a:buChar char="✔"/>
            </a:pPr>
            <a:r>
              <a:rPr lang="en-US"/>
              <a:t>Explication de la manière dont les applications de routine de repos peuvent favoriser la mise en place d'une routine de sommeil et améliorer le sommeil en général </a:t>
            </a:r>
            <a:endParaRPr/>
          </a:p>
          <a:p>
            <a:pPr marL="228600" lvl="0" indent="-228600" algn="l" rtl="0">
              <a:lnSpc>
                <a:spcPct val="100000"/>
              </a:lnSpc>
              <a:spcBef>
                <a:spcPts val="1200"/>
              </a:spcBef>
              <a:spcAft>
                <a:spcPts val="0"/>
              </a:spcAft>
              <a:buClr>
                <a:srgbClr val="C00000"/>
              </a:buClr>
              <a:buSzPts val="2200"/>
              <a:buFont typeface="Noto Sans Symbols"/>
              <a:buChar char="✔"/>
            </a:pPr>
            <a:r>
              <a:rPr lang="en-US"/>
              <a:t>Familiarisation et capacité à naviguer dans différentes applications de routine de repos et à les intégrer dans la vie quotidienne </a:t>
            </a:r>
            <a:endParaRPr/>
          </a:p>
        </p:txBody>
      </p:sp>
      <p:sp>
        <p:nvSpPr>
          <p:cNvPr id="149" name="Google Shape;149;p5"/>
          <p:cNvSpPr txBox="1"/>
          <p:nvPr/>
        </p:nvSpPr>
        <p:spPr>
          <a:xfrm>
            <a:off x="536509" y="1352412"/>
            <a:ext cx="10515600" cy="61834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03864"/>
              </a:buClr>
              <a:buSzPts val="2200"/>
              <a:buFont typeface="Calibri"/>
              <a:buNone/>
            </a:pPr>
            <a:r>
              <a:rPr lang="en-US" sz="2200" b="1">
                <a:solidFill>
                  <a:srgbClr val="203864"/>
                </a:solidFill>
                <a:latin typeface="Calibri"/>
                <a:ea typeface="Calibri"/>
                <a:cs typeface="Calibri"/>
                <a:sym typeface="Calibri"/>
              </a:rPr>
              <a:t>Compétences</a:t>
            </a:r>
            <a:endParaRPr/>
          </a:p>
        </p:txBody>
      </p:sp>
      <p:sp>
        <p:nvSpPr>
          <p:cNvPr id="150" name="Google Shape;150;p5"/>
          <p:cNvSpPr/>
          <p:nvPr/>
        </p:nvSpPr>
        <p:spPr>
          <a:xfrm>
            <a:off x="3419912" y="6129356"/>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Image par vectorjuice on Freepik</a:t>
            </a:r>
            <a:endParaRPr sz="1200">
              <a:solidFill>
                <a:schemeClr val="dk1"/>
              </a:solidFill>
              <a:latin typeface="Calibri"/>
              <a:ea typeface="Calibri"/>
              <a:cs typeface="Calibri"/>
              <a:sym typeface="Calibri"/>
            </a:endParaRPr>
          </a:p>
        </p:txBody>
      </p:sp>
      <p:pic>
        <p:nvPicPr>
          <p:cNvPr id="151" name="Google Shape;151;p5"/>
          <p:cNvPicPr preferRelativeResize="0"/>
          <p:nvPr/>
        </p:nvPicPr>
        <p:blipFill rotWithShape="1">
          <a:blip r:embed="rId4">
            <a:alphaModFix/>
          </a:blip>
          <a:srcRect l="9128" t="10193" r="8040" b="10723"/>
          <a:stretch/>
        </p:blipFill>
        <p:spPr>
          <a:xfrm>
            <a:off x="7570694" y="1842247"/>
            <a:ext cx="4621306" cy="4163419"/>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descr="Ambition abstract concept"/>
          <p:cNvPicPr preferRelativeResize="0"/>
          <p:nvPr/>
        </p:nvPicPr>
        <p:blipFill rotWithShape="1">
          <a:blip r:embed="rId3">
            <a:alphaModFix/>
          </a:blip>
          <a:srcRect/>
          <a:stretch/>
        </p:blipFill>
        <p:spPr>
          <a:xfrm>
            <a:off x="6668162" y="1079999"/>
            <a:ext cx="5517062" cy="5343950"/>
          </a:xfrm>
          <a:prstGeom prst="rect">
            <a:avLst/>
          </a:prstGeom>
          <a:noFill/>
          <a:ln>
            <a:noFill/>
          </a:ln>
        </p:spPr>
      </p:pic>
      <p:sp>
        <p:nvSpPr>
          <p:cNvPr id="158" name="Google Shape;158;p6"/>
          <p:cNvSpPr txBox="1"/>
          <p:nvPr/>
        </p:nvSpPr>
        <p:spPr>
          <a:xfrm>
            <a:off x="6000589" y="6199679"/>
            <a:ext cx="609958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sp>
        <p:nvSpPr>
          <p:cNvPr id="159" name="Google Shape;159;p6"/>
          <p:cNvSpPr txBox="1">
            <a:spLocks noGrp="1"/>
          </p:cNvSpPr>
          <p:nvPr>
            <p:ph type="title"/>
          </p:nvPr>
        </p:nvSpPr>
        <p:spPr>
          <a:xfrm>
            <a:off x="558000" y="1079998"/>
            <a:ext cx="10515600" cy="89317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en-US" sz="2700">
                <a:solidFill>
                  <a:srgbClr val="C01E24"/>
                </a:solidFill>
              </a:rPr>
              <a:t>4.2.1</a:t>
            </a:r>
            <a:r>
              <a:rPr lang="en-US">
                <a:solidFill>
                  <a:srgbClr val="C01E24"/>
                </a:solidFill>
              </a:rPr>
              <a:t/>
            </a:r>
            <a:br>
              <a:rPr lang="en-US">
                <a:solidFill>
                  <a:srgbClr val="C01E24"/>
                </a:solidFill>
              </a:rPr>
            </a:br>
            <a:r>
              <a:rPr lang="en-US">
                <a:solidFill>
                  <a:srgbClr val="C01E24"/>
                </a:solidFill>
              </a:rPr>
              <a:t>Utilisation interactive des applications de routines de repos</a:t>
            </a:r>
            <a:endParaRPr>
              <a:solidFill>
                <a:srgbClr val="C01E24"/>
              </a:solidFill>
            </a:endParaRPr>
          </a:p>
        </p:txBody>
      </p:sp>
      <p:sp>
        <p:nvSpPr>
          <p:cNvPr id="160" name="Google Shape;160;p6"/>
          <p:cNvSpPr txBox="1">
            <a:spLocks noGrp="1"/>
          </p:cNvSpPr>
          <p:nvPr>
            <p:ph type="body" idx="1"/>
          </p:nvPr>
        </p:nvSpPr>
        <p:spPr>
          <a:xfrm>
            <a:off x="558000" y="2546425"/>
            <a:ext cx="6515100" cy="3231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ct val="100000"/>
              <a:buNone/>
            </a:pPr>
            <a:r>
              <a:rPr lang="en-US" sz="2200">
                <a:solidFill>
                  <a:srgbClr val="203864"/>
                </a:solidFill>
              </a:rPr>
              <a:t>Objectifs</a:t>
            </a:r>
            <a:endParaRPr/>
          </a:p>
          <a:p>
            <a:pPr marL="0" lvl="0" indent="0" algn="l" rtl="0">
              <a:lnSpc>
                <a:spcPct val="100000"/>
              </a:lnSpc>
              <a:spcBef>
                <a:spcPts val="1200"/>
              </a:spcBef>
              <a:spcAft>
                <a:spcPts val="0"/>
              </a:spcAft>
              <a:buSzPct val="100000"/>
              <a:buNone/>
            </a:pPr>
            <a:endParaRPr sz="2200">
              <a:solidFill>
                <a:srgbClr val="203864"/>
              </a:solidFill>
            </a:endParaRPr>
          </a:p>
          <a:p>
            <a:pPr marL="342900" lvl="0" indent="-323850" algn="l" rtl="0">
              <a:lnSpc>
                <a:spcPct val="100000"/>
              </a:lnSpc>
              <a:spcBef>
                <a:spcPts val="1200"/>
              </a:spcBef>
              <a:spcAft>
                <a:spcPts val="0"/>
              </a:spcAft>
              <a:buSzPct val="100000"/>
              <a:buFont typeface="Noto Sans Symbols"/>
              <a:buChar char="▪"/>
            </a:pPr>
            <a:r>
              <a:rPr lang="en-US" sz="2000" b="0">
                <a:solidFill>
                  <a:schemeClr val="dk1"/>
                </a:solidFill>
                <a:latin typeface="Calibri"/>
                <a:ea typeface="Calibri"/>
                <a:cs typeface="Calibri"/>
                <a:sym typeface="Calibri"/>
              </a:rPr>
              <a:t>Explorer de manière interactive une application spécifique de la routine de repos</a:t>
            </a:r>
            <a:endParaRPr/>
          </a:p>
          <a:p>
            <a:pPr marL="342900" lvl="0" indent="-323850" algn="l" rtl="0">
              <a:lnSpc>
                <a:spcPct val="100000"/>
              </a:lnSpc>
              <a:spcBef>
                <a:spcPts val="1200"/>
              </a:spcBef>
              <a:spcAft>
                <a:spcPts val="0"/>
              </a:spcAft>
              <a:buSzPct val="100000"/>
              <a:buFont typeface="Noto Sans Symbols"/>
              <a:buChar char="▪"/>
            </a:pPr>
            <a:r>
              <a:rPr lang="en-US" sz="2000" b="0">
                <a:solidFill>
                  <a:schemeClr val="dk1"/>
                </a:solidFill>
                <a:latin typeface="Calibri"/>
                <a:ea typeface="Calibri"/>
                <a:cs typeface="Calibri"/>
                <a:sym typeface="Calibri"/>
              </a:rPr>
              <a:t>Essayer de manière pratique les fonctionnalités de l'application</a:t>
            </a:r>
            <a:endParaRPr/>
          </a:p>
          <a:p>
            <a:pPr marL="342900" lvl="0" indent="-323850" algn="l" rtl="0">
              <a:lnSpc>
                <a:spcPct val="100000"/>
              </a:lnSpc>
              <a:spcBef>
                <a:spcPts val="1200"/>
              </a:spcBef>
              <a:spcAft>
                <a:spcPts val="0"/>
              </a:spcAft>
              <a:buSzPct val="100000"/>
              <a:buFont typeface="Noto Sans Symbols"/>
              <a:buChar char="▪"/>
            </a:pPr>
            <a:r>
              <a:rPr lang="en-US" sz="2000" b="0">
                <a:solidFill>
                  <a:schemeClr val="dk1"/>
                </a:solidFill>
                <a:latin typeface="Calibri"/>
                <a:ea typeface="Calibri"/>
                <a:cs typeface="Calibri"/>
                <a:sym typeface="Calibri"/>
              </a:rPr>
              <a:t>Partager les expériences et les enseignements tirés</a:t>
            </a:r>
            <a:endParaRPr/>
          </a:p>
          <a:p>
            <a:pPr marL="342900" lvl="0" indent="-203200" algn="l" rtl="0">
              <a:lnSpc>
                <a:spcPct val="100000"/>
              </a:lnSpc>
              <a:spcBef>
                <a:spcPts val="1200"/>
              </a:spcBef>
              <a:spcAft>
                <a:spcPts val="0"/>
              </a:spcAft>
              <a:buSzPct val="100000"/>
              <a:buFont typeface="Noto Sans Symbols"/>
              <a:buNone/>
            </a:pPr>
            <a:endParaRPr sz="2200" b="0">
              <a:solidFill>
                <a:srgbClr val="203864"/>
              </a:solidFill>
            </a:endParaRPr>
          </a:p>
          <a:p>
            <a:pPr marL="342900" lvl="0" indent="-203200" algn="l" rtl="0">
              <a:lnSpc>
                <a:spcPct val="100000"/>
              </a:lnSpc>
              <a:spcBef>
                <a:spcPts val="1200"/>
              </a:spcBef>
              <a:spcAft>
                <a:spcPts val="0"/>
              </a:spcAft>
              <a:buSzPct val="100000"/>
              <a:buFont typeface="Noto Sans Symbols"/>
              <a:buNone/>
            </a:pPr>
            <a:endParaRPr sz="2200" b="0">
              <a:solidFill>
                <a:srgbClr val="203864"/>
              </a:solidFill>
            </a:endParaRPr>
          </a:p>
          <a:p>
            <a:pPr marL="0" lvl="0" indent="0" algn="l" rtl="0">
              <a:lnSpc>
                <a:spcPct val="100000"/>
              </a:lnSpc>
              <a:spcBef>
                <a:spcPts val="1200"/>
              </a:spcBef>
              <a:spcAft>
                <a:spcPts val="0"/>
              </a:spcAft>
              <a:buSzPct val="100000"/>
              <a:buNone/>
            </a:pPr>
            <a:endParaRPr sz="2200" b="0">
              <a:solidFill>
                <a:srgbClr val="203864"/>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BetterSleep : L'application que nous allons explorer dans ce module </a:t>
            </a:r>
            <a:endParaRPr/>
          </a:p>
        </p:txBody>
      </p:sp>
      <p:cxnSp>
        <p:nvCxnSpPr>
          <p:cNvPr id="167" name="Google Shape;167;p7"/>
          <p:cNvCxnSpPr/>
          <p:nvPr/>
        </p:nvCxnSpPr>
        <p:spPr>
          <a:xfrm>
            <a:off x="6551272" y="1761694"/>
            <a:ext cx="0" cy="1782501"/>
          </a:xfrm>
          <a:prstGeom prst="straightConnector1">
            <a:avLst/>
          </a:prstGeom>
          <a:noFill/>
          <a:ln w="57150" cap="flat" cmpd="sng">
            <a:solidFill>
              <a:schemeClr val="accent2"/>
            </a:solidFill>
            <a:prstDash val="dash"/>
            <a:miter lim="800000"/>
            <a:headEnd type="none" w="sm" len="sm"/>
            <a:tailEnd type="triangle" w="med" len="med"/>
          </a:ln>
        </p:spPr>
      </p:cxnSp>
      <p:pic>
        <p:nvPicPr>
          <p:cNvPr id="168" name="Google Shape;168;p7"/>
          <p:cNvPicPr preferRelativeResize="0"/>
          <p:nvPr/>
        </p:nvPicPr>
        <p:blipFill rotWithShape="1">
          <a:blip r:embed="rId3">
            <a:alphaModFix/>
          </a:blip>
          <a:srcRect l="855" t="15748" r="6107" b="25400"/>
          <a:stretch/>
        </p:blipFill>
        <p:spPr>
          <a:xfrm>
            <a:off x="6366077" y="3731016"/>
            <a:ext cx="4907666" cy="1746193"/>
          </a:xfrm>
          <a:prstGeom prst="rect">
            <a:avLst/>
          </a:prstGeom>
          <a:noFill/>
          <a:ln>
            <a:noFill/>
          </a:ln>
          <a:effectLst>
            <a:outerShdw blurRad="190500" algn="tl" rotWithShape="0">
              <a:srgbClr val="000000">
                <a:alpha val="69803"/>
              </a:srgbClr>
            </a:outerShdw>
          </a:effectLst>
        </p:spPr>
      </p:pic>
      <p:pic>
        <p:nvPicPr>
          <p:cNvPr id="169" name="Google Shape;169;p7"/>
          <p:cNvPicPr preferRelativeResize="0"/>
          <p:nvPr/>
        </p:nvPicPr>
        <p:blipFill rotWithShape="1">
          <a:blip r:embed="rId4">
            <a:alphaModFix/>
          </a:blip>
          <a:srcRect l="9173" t="22616" r="37532" b="25907"/>
          <a:stretch/>
        </p:blipFill>
        <p:spPr>
          <a:xfrm>
            <a:off x="558000" y="2849716"/>
            <a:ext cx="5131929" cy="2788220"/>
          </a:xfrm>
          <a:prstGeom prst="rect">
            <a:avLst/>
          </a:prstGeom>
          <a:noFill/>
          <a:ln>
            <a:noFill/>
          </a:ln>
          <a:effectLst>
            <a:outerShdw blurRad="190500" algn="tl" rotWithShape="0">
              <a:srgbClr val="000000">
                <a:alpha val="69803"/>
              </a:srgbClr>
            </a:outerShdw>
          </a:effectLst>
        </p:spPr>
      </p:pic>
      <p:cxnSp>
        <p:nvCxnSpPr>
          <p:cNvPr id="170" name="Google Shape;170;p7"/>
          <p:cNvCxnSpPr/>
          <p:nvPr/>
        </p:nvCxnSpPr>
        <p:spPr>
          <a:xfrm>
            <a:off x="4423459" y="1761694"/>
            <a:ext cx="0" cy="1387036"/>
          </a:xfrm>
          <a:prstGeom prst="straightConnector1">
            <a:avLst/>
          </a:prstGeom>
          <a:noFill/>
          <a:ln w="57150" cap="flat" cmpd="sng">
            <a:solidFill>
              <a:schemeClr val="accent2"/>
            </a:solidFill>
            <a:prstDash val="dash"/>
            <a:miter lim="800000"/>
            <a:headEnd type="none" w="sm" len="sm"/>
            <a:tailEnd type="triangle" w="med" len="med"/>
          </a:ln>
        </p:spPr>
      </p:cxnSp>
      <p:sp>
        <p:nvSpPr>
          <p:cNvPr id="171" name="Google Shape;171;p7"/>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2" name="Google Shape;172;p7"/>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173" name="Google Shape;173;p7"/>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8"/>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Trouver l'application</a:t>
            </a:r>
            <a:endParaRPr/>
          </a:p>
        </p:txBody>
      </p:sp>
      <p:sp>
        <p:nvSpPr>
          <p:cNvPr id="180" name="Google Shape;180;p8"/>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C01E24"/>
              </a:buClr>
              <a:buSzPts val="2200"/>
              <a:buFont typeface="Noto Sans Symbols"/>
              <a:buChar char="✔"/>
            </a:pPr>
            <a:r>
              <a:rPr lang="en-US" sz="2200" b="0" i="0" u="none" strike="noStrike" cap="none"/>
              <a:t>Aller sur Play Store (pour Android) ou AppStore (pour IOS)</a:t>
            </a:r>
            <a:endParaRPr/>
          </a:p>
          <a:p>
            <a:pPr marL="342900" marR="0" lvl="0" indent="-342900" algn="l" rtl="0">
              <a:lnSpc>
                <a:spcPct val="100000"/>
              </a:lnSpc>
              <a:spcBef>
                <a:spcPts val="1200"/>
              </a:spcBef>
              <a:spcAft>
                <a:spcPts val="0"/>
              </a:spcAft>
              <a:buClr>
                <a:srgbClr val="C01E24"/>
              </a:buClr>
              <a:buSzPts val="2200"/>
              <a:buFont typeface="Noto Sans Symbols"/>
              <a:buChar char="✔"/>
            </a:pPr>
            <a:r>
              <a:rPr lang="en-US" sz="2200" b="0"/>
              <a:t>Recherchez l'application en cliquant sur : </a:t>
            </a:r>
            <a:r>
              <a:rPr lang="en-US" sz="2200" b="0" i="1"/>
              <a:t>Cycle du sommeil : Suivi du sommeil</a:t>
            </a:r>
            <a:endParaRPr/>
          </a:p>
          <a:p>
            <a:pPr marL="342900" marR="0" lvl="0" indent="-342900" algn="l" rtl="0">
              <a:lnSpc>
                <a:spcPct val="100000"/>
              </a:lnSpc>
              <a:spcBef>
                <a:spcPts val="1200"/>
              </a:spcBef>
              <a:spcAft>
                <a:spcPts val="0"/>
              </a:spcAft>
              <a:buClr>
                <a:srgbClr val="C01E24"/>
              </a:buClr>
              <a:buSzPts val="2200"/>
              <a:buFont typeface="Noto Sans Symbols"/>
              <a:buChar char="✔"/>
            </a:pPr>
            <a:r>
              <a:rPr lang="en-US" sz="2200" b="0" u="none" strike="noStrike" cap="none"/>
              <a:t>Cliquez sur installer pour télécharger l'application</a:t>
            </a:r>
            <a:endParaRPr/>
          </a:p>
        </p:txBody>
      </p:sp>
      <p:sp>
        <p:nvSpPr>
          <p:cNvPr id="181" name="Google Shape;181;p8"/>
          <p:cNvSpPr/>
          <p:nvPr/>
        </p:nvSpPr>
        <p:spPr>
          <a:xfrm>
            <a:off x="4412250" y="3962089"/>
            <a:ext cx="1400537" cy="2082210"/>
          </a:xfrm>
          <a:prstGeom prst="curvedRightArrow">
            <a:avLst>
              <a:gd name="adj1" fmla="val 25000"/>
              <a:gd name="adj2" fmla="val 50000"/>
              <a:gd name="adj3"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82" name="Google Shape;182;p8"/>
          <p:cNvPicPr preferRelativeResize="0"/>
          <p:nvPr/>
        </p:nvPicPr>
        <p:blipFill rotWithShape="1">
          <a:blip r:embed="rId3">
            <a:alphaModFix/>
          </a:blip>
          <a:srcRect l="855" t="15748" r="6107" b="25400"/>
          <a:stretch/>
        </p:blipFill>
        <p:spPr>
          <a:xfrm>
            <a:off x="5904456" y="4744125"/>
            <a:ext cx="4907666" cy="1746193"/>
          </a:xfrm>
          <a:prstGeom prst="rect">
            <a:avLst/>
          </a:prstGeom>
          <a:noFill/>
          <a:ln>
            <a:noFill/>
          </a:ln>
          <a:effectLst>
            <a:outerShdw blurRad="190500" algn="tl" rotWithShape="0">
              <a:srgbClr val="000000">
                <a:alpha val="69803"/>
              </a:srgbClr>
            </a:outerShdw>
          </a:effectLst>
        </p:spPr>
      </p:pic>
      <p:pic>
        <p:nvPicPr>
          <p:cNvPr id="183" name="Google Shape;183;p8"/>
          <p:cNvPicPr preferRelativeResize="0"/>
          <p:nvPr/>
        </p:nvPicPr>
        <p:blipFill rotWithShape="1">
          <a:blip r:embed="rId4">
            <a:alphaModFix/>
          </a:blip>
          <a:srcRect l="9173" t="22616" r="37532" b="25907"/>
          <a:stretch/>
        </p:blipFill>
        <p:spPr>
          <a:xfrm>
            <a:off x="6689161" y="1535376"/>
            <a:ext cx="5131929" cy="2788220"/>
          </a:xfrm>
          <a:prstGeom prst="rect">
            <a:avLst/>
          </a:prstGeom>
          <a:noFill/>
          <a:ln>
            <a:noFill/>
          </a:ln>
          <a:effectLst>
            <a:outerShdw blurRad="190500" algn="tl" rotWithShape="0">
              <a:srgbClr val="000000">
                <a:alpha val="69803"/>
              </a:srgbClr>
            </a:outerShdw>
          </a:effectLst>
        </p:spPr>
      </p:pic>
      <p:sp>
        <p:nvSpPr>
          <p:cNvPr id="184" name="Google Shape;184;p8"/>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5" name="Google Shape;185;p8"/>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186" name="Google Shape;186;p8"/>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Application pour un meilleur sommeil (1)</a:t>
            </a:r>
            <a:endParaRPr/>
          </a:p>
        </p:txBody>
      </p:sp>
      <p:sp>
        <p:nvSpPr>
          <p:cNvPr id="193" name="Google Shape;193;p9"/>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1E24"/>
              </a:buClr>
              <a:buSzPts val="2200"/>
              <a:buNone/>
            </a:pPr>
            <a:r>
              <a:rPr lang="en-US" sz="2200" b="0" u="none" strike="noStrike" cap="none"/>
              <a:t>L'application "Mieux dormir" comprend </a:t>
            </a:r>
            <a:endParaRPr/>
          </a:p>
          <a:p>
            <a:pPr marL="342900" marR="0" lvl="0" indent="-342900" algn="l" rtl="0">
              <a:lnSpc>
                <a:spcPct val="100000"/>
              </a:lnSpc>
              <a:spcBef>
                <a:spcPts val="1200"/>
              </a:spcBef>
              <a:spcAft>
                <a:spcPts val="0"/>
              </a:spcAft>
              <a:buClr>
                <a:srgbClr val="C01E24"/>
              </a:buClr>
              <a:buSzPts val="2200"/>
              <a:buFont typeface="Noto Sans Symbols"/>
              <a:buChar char="✔"/>
            </a:pPr>
            <a:r>
              <a:rPr lang="en-US" sz="2200" b="0" u="none" strike="noStrike" cap="none"/>
              <a:t>Enregistrement des habitudes de sommeil</a:t>
            </a:r>
            <a:endParaRPr/>
          </a:p>
          <a:p>
            <a:pPr marL="342900" marR="0" lvl="0" indent="-342900" algn="l" rtl="0">
              <a:lnSpc>
                <a:spcPct val="100000"/>
              </a:lnSpc>
              <a:spcBef>
                <a:spcPts val="1200"/>
              </a:spcBef>
              <a:spcAft>
                <a:spcPts val="0"/>
              </a:spcAft>
              <a:buClr>
                <a:srgbClr val="C01E24"/>
              </a:buClr>
              <a:buSzPts val="2200"/>
              <a:buFont typeface="Noto Sans Symbols"/>
              <a:buChar char="✔"/>
            </a:pPr>
            <a:r>
              <a:rPr lang="en-US" sz="2200" b="0"/>
              <a:t>Musique et sons pour la relaxation </a:t>
            </a:r>
            <a:endParaRPr/>
          </a:p>
          <a:p>
            <a:pPr marL="342900" marR="0" lvl="0" indent="-342900" algn="l" rtl="0">
              <a:lnSpc>
                <a:spcPct val="100000"/>
              </a:lnSpc>
              <a:spcBef>
                <a:spcPts val="1200"/>
              </a:spcBef>
              <a:spcAft>
                <a:spcPts val="0"/>
              </a:spcAft>
              <a:buClr>
                <a:srgbClr val="C01E24"/>
              </a:buClr>
              <a:buSzPts val="2200"/>
              <a:buFont typeface="Noto Sans Symbols"/>
              <a:buChar char="✔"/>
            </a:pPr>
            <a:r>
              <a:rPr lang="en-US" sz="2200" b="0" u="none" strike="noStrike" cap="none"/>
              <a:t>Conseils personnalisés pour le sommeil </a:t>
            </a:r>
            <a:endParaRPr/>
          </a:p>
          <a:p>
            <a:pPr marL="342900" marR="0" lvl="0" indent="-203200" algn="l" rtl="0">
              <a:lnSpc>
                <a:spcPct val="100000"/>
              </a:lnSpc>
              <a:spcBef>
                <a:spcPts val="1200"/>
              </a:spcBef>
              <a:spcAft>
                <a:spcPts val="0"/>
              </a:spcAft>
              <a:buClr>
                <a:srgbClr val="C01E24"/>
              </a:buClr>
              <a:buSzPts val="2200"/>
              <a:buFont typeface="Noto Sans Symbols"/>
              <a:buNone/>
            </a:pPr>
            <a:endParaRPr sz="2200" b="0" u="none" strike="noStrike" cap="none">
              <a:solidFill>
                <a:srgbClr val="203864"/>
              </a:solidFill>
              <a:latin typeface="Arial"/>
              <a:ea typeface="Arial"/>
              <a:cs typeface="Arial"/>
              <a:sym typeface="Arial"/>
            </a:endParaRPr>
          </a:p>
        </p:txBody>
      </p:sp>
      <p:pic>
        <p:nvPicPr>
          <p:cNvPr id="194" name="Google Shape;194;p9"/>
          <p:cNvPicPr preferRelativeResize="0"/>
          <p:nvPr/>
        </p:nvPicPr>
        <p:blipFill rotWithShape="1">
          <a:blip r:embed="rId3">
            <a:alphaModFix/>
          </a:blip>
          <a:srcRect l="10829" t="36505" r="70178" b="26524"/>
          <a:stretch/>
        </p:blipFill>
        <p:spPr>
          <a:xfrm>
            <a:off x="7757385" y="2038783"/>
            <a:ext cx="2314936" cy="2534708"/>
          </a:xfrm>
          <a:prstGeom prst="rect">
            <a:avLst/>
          </a:prstGeom>
          <a:noFill/>
          <a:ln>
            <a:noFill/>
          </a:ln>
        </p:spPr>
      </p:pic>
      <p:sp>
        <p:nvSpPr>
          <p:cNvPr id="195" name="Google Shape;195;p9"/>
          <p:cNvSpPr/>
          <p:nvPr/>
        </p:nvSpPr>
        <p:spPr>
          <a:xfrm>
            <a:off x="0" y="-3925"/>
            <a:ext cx="660600" cy="432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6" name="Google Shape;196;p9"/>
          <p:cNvSpPr txBox="1"/>
          <p:nvPr/>
        </p:nvSpPr>
        <p:spPr>
          <a:xfrm>
            <a:off x="660601" y="-3925"/>
            <a:ext cx="5133000" cy="430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Calibri"/>
              <a:buNone/>
            </a:pPr>
            <a:r>
              <a:rPr lang="en-US" sz="2000" b="1">
                <a:solidFill>
                  <a:srgbClr val="000000"/>
                </a:solidFill>
                <a:latin typeface="Calibri"/>
                <a:ea typeface="Calibri"/>
                <a:cs typeface="Calibri"/>
                <a:sym typeface="Calibri"/>
              </a:rPr>
              <a:t>Des applications de santé pour se reposer</a:t>
            </a:r>
            <a:endParaRPr sz="1200"/>
          </a:p>
        </p:txBody>
      </p:sp>
      <p:sp>
        <p:nvSpPr>
          <p:cNvPr id="197" name="Google Shape;197;p9"/>
          <p:cNvSpPr/>
          <p:nvPr/>
        </p:nvSpPr>
        <p:spPr>
          <a:xfrm>
            <a:off x="55301" y="59144"/>
            <a:ext cx="605400" cy="30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Calibri"/>
                <a:ea typeface="Calibri"/>
                <a:cs typeface="Calibri"/>
                <a:sym typeface="Calibri"/>
              </a:rPr>
              <a:t>4.2</a:t>
            </a:r>
            <a:endParaRPr sz="2000" b="1">
              <a:solidFill>
                <a:srgbClr val="FFFFFF"/>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 4.2 Séance de formation expérientielle"/>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iXSdZ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CJdJ1k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Il0nWX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CJdJ1k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CJdJ1m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CJdJ1k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AiXSdZFQaV5GsAAABvAAAAHAAAAHVuaXZlcnNhbC9sb2NhbF9zZXR0aW5ncy54bWwNyrEKwkAMANC9XxEySB3Uugn2rpujCK0fENogB7mk9ELRv/e2N7x++GaBnbeSTANezx0C62xL0k/A9/Q43RCKky4kphxQDWGITS82k4zsXmOBVejH28S5wvlJuc4XqbOkAu1B/B6PeInNH1BLAwQUAAIACAAjXSdZupx5WEgSAABQSgAAFwAAAHVuaXZlcnNhbC91bml2ZXJzYWwucG5n7Zx7WFNXtsBRe3VadWjrp1YMpF/VaquFVpvKw4CPjkidSttp5ZmkigoaJSCQQEJy7AvGWpIRR7EqpBYtVgwpAgYISWyjnCqVNCCJCknEiAFDEgNJDnmdc08I0EBn7j93vvvduTd8QM45e6/1W3vttddeJ4Rz+L1tsXOfCXomICBgbtyWtz8ICJjJDgh46p0/zESvZLM+daAv03I+iN0YUNOOGUBPnkrf8O6GgIBazmzXjv9Az5/O2pKUExDwR6nnZxpIubArICCuL+7tDR/mEw0qDeeAnfAIctHWBB2e/ezza7/a/KB1zcKexCWff2v+5pu/mlds3IJ/8OnswKNxD4qOpnUsaP1b/eGU2p6N2+d1P/vSSuoP72Zhz1yZe/KtBUVfSvrU+LaVmisyVnsOOybPpl8myqN2ERlKzp75HfSWavhIVMDo10io9DnvETQn1nvQswYzbfQgS5b11OjBVfx/t5PpYm+/DB6ULY0rHf2O/57M1EVpmpwKgTgPenSaonbf0rhKzi2muFclxsxTyIpud42pYyqJgBsEXKCQwho+3X0ELM0UWut2uL/a8gJ7tMPMRpujOmFRnGMDj/vc016pqwGolIqw4sS5tIkrRUviDM8XLfGcHJo2J7b03rIxO2e8wF7asHVc2+uYuH1lr3sNn/NxeOnt0B3h0z0nL1zNWvo94SfvcF8/1LvlA+HnvX/wnHwcID16jvpvCPoGj8HTLf3GTi5sUZH5Iip0cyV/C31bss4SKVBGiKMgzoTK+uLKBBLTCkdIHF18NdPZrTlhOVPfPpCXyc8ppBmxE7iMwFj98aeFR9pLKziKyTpQswjHvEO5H7EnvDT33THrdSd7t3TgFnk1VKShA1Pu8tqYz140RSizis80kGlY1/1ZJhasA2ADy7wQMBsrse5+2wjBR2NzidjVF6Zx345331Zx3Hc4B5x3ue67Bm27D2nAThF1ZMzdRH7RUaIZKXEKwiDehr2ixxkqqE3iatNAjb4q6XBKmjwwqIgt7UD9dQX/qNTHsgqE9Sid9QhW3g4m7c3NnLuZM3xxydhk5VzCY+I+GJ/U9YzwZH7GyKO1klf2vkdydJQZ4Qdh8E6GphaMyCzXCnOQRJ+u6BTJbTvrzmEJgKMKoEMD8YDDyIcf869AfEWTkJ0UM48KkZJBQ7v7t3A3oCsOcckEC08vc/c7enTRNMjMAVxGDjLCEUCAdrGm0SmNcUmdafBQGHKQ8cv5PLZpsoIMvOY0RfzK3sQwiWtIRUFsFA1nk/54bBkkgR16GurvWJMphadlQ9wU3YixJ+bEeJT9GsJWrFxM9bAzUvivOtwaxC0kIVYScpbZvwnbHMOC1ukxmnInOBG/96RyrusGd3/YW1tPySNjSYXm6wJnucZeLoxxVMY0O7tI7i4hyX6cVCCEJIibRkIcSgFnqgqH1gFANGD5wCfW62Ess7GMNVBmZPUuZPWK8xgiU2FPJEjTwbXj6+mQLcvyfTzzMUI7m9Qh7Z9NGvlJJXP3yFSCTBM76XdjirbfiFe7rTSEaejkNjlFZch94yYs/LMKQFKwf7cEpOhMkRylvaVdj8PwfrcqwoDBNJoJuQo0MzROZFac7H19C0tLJgkZfccTrkyxKgXRUihhkVvpI+4fV3LHbFgnQ4fIR2jYO8SsE5YnKfzI1WMNINpgRENEt3w83n7JWjpwamzhyWrTcRh3D2APwesMsFBv1zcoid0VPq6r6MuytC6m9EcYzpcR78E05bCyMpbjaxSaeoIWsTOrVAWAT6I6t7mosnsvTc31yTbfH+3tp94rh3Q+uWnfrvDmcqrO3eRX51f3b6JOzpsTKzF/guRCZwOBXQxNk8YuQnY74e364USuzCiuumtsifHZWD+ozA133AqE42mA7XpYjO2FYRABkQJoIanA7Uw2kZCXN91yjKDZ6y/6tNToR2ZbzW4Ixt62D0dEg3axhczqmGroMqk8CA9r1oqpkFLjlpwGg9er966KIzHrNlernJrvtYkWKZFZP6hGPosEokG+tZDrlT4U6ZVGXLOwEgQ6Ne1hOZvAf7v5q3C9LSiP6NTEDNvuXDamUPihHKQHsdqFEqdNYOLm4B8NpZZROUkIsagyDzFnYxFNtN1m1tsONpmG7Kn3RB17IXtqtKLPrugug3gAR3MkHu6tUrNgFXSha6o/ltsXx+qmPZxl3QaGaCSZJDVR2x70oWLlaUV3tdUWmakigsFcXYd23aN8BroDW5LS7tCRgvDkGYqgz0JlDc5GUCfMLWRrDV2RVPweFVHWFN1KZzRElz2cn8jpnEpLj8DwNqS7hZHi1bohjN7W1/XnatyDS2CqWlzPJoEVGgn9DIih8Hv3iHb25w9ehgn80EjgTBsTpHJl5kYPxTaE45/tLzeSBVEmmU/Zcjvj3kp2O5hK3FBPPJ5jx2XrT+YNmhvTYgbfALvLSM/RCgb3NWFo9vm5IBsksqMkyBBG112dN0j/pU+szeGHSpr5qqn2Dkjl560wauH7u1FHGNlRtm2cCDWxUm43LX2tTEvlEyMFzsJQWbZYFMkqb+t0dOXqpkYIrrjS+rjCWv2ADaZGYoUMxH4SdyF183GriQRAyDalu3qYny+0fBZSVwGIkHwGs11/sk2rZLb1GfI0ffPX6+1U/sx7zGhQlxjKL0wOlrRbyUOKledCIYIaeXPqYrIslcrp59uzt9ydu6KsHTSqgWh0Vpa0nddqXkoWKJ3t/AX0KvASRGLj1USepDo3AnY9cy5vsC+N1441ddiHkzzV1Y7+oRF09vfgTc2i1gvaYSxWmTl16R2bE0tPNLQ7c3yKXdxqjGqbcBhO9SmNS+bECqYGwhKp3FA/Zf5+zsqN8qvzq/u/pk52MLxjuJsBVyN0p4YgI/nq9dw5ILNYZEYtWttSyjVT2+wAczfjx3/c5rbGEvOW4ot5w/TfNSYzB9oAFtQRy6IwzKg4uVymb1GXm4S/VZOtaPF55V94pyvbF+5QadwEb/n61oTm/BNS+WJKy1ldfRmRvhf1gCBpslcjT0zy6FH2ZG9OensAnZiBRL/4/wbxzAJPCCpN0cNfyzJN3Xm3zHyx47HN3Tlpk2hAy6N4Yn5vTI/IqUIcYmC4AmBAdhnAYgzW4s6lhtQly2qjjElU+xkqZIgMQaQhznh4IKZbDNB96e8UVQKQGkBs1RSFARdiYIvqi85jkcPcFoa9j6MKDA0TWXqdAA2MbqvYFe7YwY9ejRHNGFPQucNT6Lg/yuOsEV9KYzm4yBEDsxq3QmRiImYx7lWCWjKzKrBl5DRkImlv796fbJJgJM0tQAPxRv3mcq1bb2hzl+mElm1cZ9AXoWBqBTLSUOPk8E8lc6G+kTxnOKY8hgsWfKHgXPTd+PEDWfWbS7G2LytxZy4lYHjyR4WaoI/V1jCkyz18accelXgOjrwriZ+RjNZ4M34NomzXM8m5yTJmi2nkZB6jAa39SBXIQU1meDJXZ25s04kySewYtbiQCSZ8GIxWFe6kJZ19TVRszju+rqKX9maIDu4peZH87F0VsL9kJflC0oy2oM9DN8l2P0QroIKP2ptFbFEL0hF0qp1PTJZlL6IpdHUzPVXWJ+lzw8m376po+4PriiqHnRwQS+FzmIuqQglFlW1QBk1zzbfY+PsfY8nPJknbsy0FZxRaxc8HF+1RXLicyQfCCK3lqquXFzPYaZ3NppGIYA6yASoXtjzOKHm3jPQabR2c7xwxhxGiobweRzQvjRPMKf/QN7o8Y0jOKHkVTDCldtJduxOTltw0z98IKt4oS3iZkLyk3d61Xq+8GkzKtmzT/mpPCzYxqkKlMvr5TvOI1oALCkbU8seeedHc8A3q/nu9/auDeGf3lLxUpnAqL9QtPoa+PDlYwAjOsefl6G1mylKeNjRNTt/dYT++rtpqDpvxK1rYKvs+2kD+JYkr67uT51z95EyMgm5UZdVXDA9FoNEwlGcsqrTWciTRFBWtsOF2s2nIytdFscK+O+5bTJKLK3HiSz8+7OmbHyGUbM1l/RJEYWtvBJ1lQ9jYE7gQNAwr0kWAClgHj7z6rfUmF61Ku8GEGbxuECwnvVIfGYP0mRYGc/WuFn1TKMglfVLPxrOChZyI875hdx7QbpGl/88ljsrWLMtPs5Fe4xqufdAmhkSmGLVAGD/8jk8eeH81xi2EYKeJ4TxfFl3oSQCwoduTMLqhReyQ7b64Zmp4Mn+Vw8wduWFa/HmoVP5YZYKVkLSjmSJihrAVTsUP9c1fvXvqL5PjpZ/r6gRstpE6taD127ZnLTWAnW+MfvKAopa4HXo+oMmqV8MDABymDjmhOKCVX5oUyK6LzThMsEY8Jxa9J9Bm1cMLOtrCgEGDE72Hcr5ZOWlZt/VmqATEo/UwgZeAWcTeM2mS0/GYYFNny5RVojfNJ6ijA2M9WUpgikIvaKz6gVBoL3FqkkPzo9PGP5NCwRZXjqYkyaeZIpPHtdDcWPL+ZA4B4rFcy1kdK/9WNAm8C60yUvybk1/8vxJf19a7RUbhtwzdtEmEmXUT72am4zBxzeX+P734QX6QH+QH+UF+kB/kB/lBfpAf5Af5QX6QH+QH+UF+kB/kB/lBfpAf5Af5QX6QH+QH+UF+kB/kB/lBfpAf5Af5QX7Q/wtQQmCs93ERpedYlBZza0rCTqzM+FLt0uCtqTiv9tel3vMxcsg3qj/tjJv4iOK69cIj10pzV43R8w9RFx5eNvGBxicBhtDnt3aM/4fz/Wn3CEt/e2BEz18pLD3WqIaGFtNMBeaVkPsaMAxw9ENNPFkOU3w4xR5J89W29v5sjpgJdYYVZkft/PMBplg/LG7lFZa3+Rp4f2YLtIlzpfK6RaFjlqAqynztvTr3Tsn8wPPkwRDkvWbFZLnBoi+LO3BUDrCCQKYdTSxlL6sJYSuw+xjmeSQJIj1gcjSEUYCrhE4625qqj+iMmT7LI+j6WEjOmaIS9R3e0aqJ6YpZJahgMOd4+n1DpuGNZ3NLVFrsO0qvHw5XF1UujB7qMgTW79GnjbqXICRn/wNltxIWE5KxMzw9+u8Rjmx1DJaJrYo1apVGHdxpDBKCa+kLSFCD1/kPLvZmQNLBvaNOyzXUSAndTiJLy0t3qjUbKa65FnDAI5FM0psp9XzTdWPj8oFk7zSar0nlUQWlJPKsCdlOIdKN6HjpjgqI1S+3NVbJUR9RGsSPKq34u8FlVJ7Xv/mvSuXH4NeWjg012HhK/KS/m4LvVKmquc5uwxvx1eioNPuZhoV6xuWolw1jxPexbKLrmlIAEuZ5RH9tEP4RauSRWQv1ygb8EckXrEGPrSkkpzlBgaspJo575XZxpXXTcBzp26fHLcVv8wQRBS+FLgloIP5WTS2jUFhlxTeNSxRVcpi2GGB6vEMSOersZqqyN6QK28e/IPTMC3dzvDZBMT756Hj6KEE8IEwR2Ja7bvpv/SGRqzVF9kSE/DgiZBnaurUVe5R38GKVIwQDENDfBrbwCtkb99fmBcaWyfs7HLg8ffGjY66bkRPuyWYE8WuavvP4xLhX9IzeZwJqcC/gb2gifkMKrKe/YPN/KEADURMC1Te3Gs23FEpWrXh5/NDyqPZxiytuZtXrT5X9MN0bSPospUUdiKfrvxbr4uBirZKKjjGFx7dnMOOp4PkJqRtZlloZfMuWoBR1IjnTxqk1Bwg6YX6pJJt1wDM8uSOZI/k2kxlGBfFx4/FbFY0R6a7zW6z9JlHu8OoFPEDZrdMmeFSsVxojexp45ofytTDMS28ROp9UwfsYqULPiDOYPDQKnry5uW7cUWsKrstnY+2PPY41Z4hEMIEKzhgfx5QFsa5Okp2L4bCp4PR/2qM3w/pguRhWrHGnC7WjybRGldc4ZX1X3M3KtZ/enC5Mm/bPeqDO2VYpvxwVMrb0ihkrCGnQSHHH+Fr7Gr7YDM4dbaUr+cwCxmuZ9Ml5CV2/bstsUg/8HvlK9MzRILf+FCtuFoWsFVkLSNrt4vbdY/kmiF1xPVD1cNboKnry2WgOOYbsyK+z2mtkziDBUF6oN0yyu7Is9UD/dzEvjlqONY5mxoqFksuit9byrAU1srXZK0m6CQNei9cXG4+5Do2mhEbcmBKrN69e5ainpPi1msIcxtnE0u369LcnUrnncUJ3iatOnOtyLDo6nv7fQ54EIlmQAHAKuo+0lmbWWdfscO/fMvb0l4DGdO++EHC/wrsFBBxieDe3gADjv6yTWG80IjPg6dFHgLf29XquxP1p29s1Gz/+9D8BUEsDBBQAAgAIACNdJ1mRjA8hSgAAAGwAAAAbAAAAdW5pdmVyc2FsL3VuaXZlcnNhbC5wbmcueG1ss7GvyM1RKEstKs7Mz7NVMtQzULK34+WyKShKLctMLVeoAIoBBSFASaESyDVCcMszU0oygELG5mYIwYzUzPSMEqCogTFCqT7QUABQSwECAAAUAAIACACpflBPNmFYAkcDAADhCQAAFAAAAAAAAAABAAAAAAAAAAAAdW5pdmVyc2FsL3BsYXllci54bWxQSwECAAAUAAIACAAiXSdZtTf0qBwFAADhEwAAHQAAAAAAAAABAAAAAAB5AwAAdW5pdmVyc2FsL2NvbW1vbl9tZXNzYWdlcy5sbmdQSwECAAAUAAIACAAiXSdZFR5gG6MAAAB/AQAALgAAAAAAAAABAAAAAADQCAAAdW5pdmVyc2FsL3BsYXliYWNrX2FuZF9uYXZpZ2F0aW9uX3NldHRpbmdzLnhtbFBLAQIAABQAAgAIACJdJ1l0STUfPAQAAAwVAAAnAAAAAAAAAAEAAAAAAL8JAAB1bml2ZXJzYWwvZmxhc2hfcHVibGlzaGluZ19zZXR0aW5ncy54bWxQSwECAAAUAAIACAAiXSdZN4uHansDAACsDAAAIQAAAAAAAAABAAAAAABADgAAdW5pdmVyc2FsL2ZsYXNoX3NraW5fc2V0dGluZ3MueG1sUEsBAgAAFAACAAgAIl0nWaavViM2BAAAlhQAACYAAAAAAAAAAQAAAAAA+hEAAHVuaXZlcnNhbC9odG1sX3B1Ymxpc2hpbmdfc2V0dGluZ3MueG1sUEsBAgAAFAACAAgAIl0nWSYPfuiwAQAAbwYAAB8AAAAAAAAAAQAAAAAAdBYAAHVuaXZlcnNhbC9odG1sX3NraW5fc2V0dGluZ3MuanNQSwECAAAUAAIACAAiXSdZFQaV5GsAAABvAAAAHAAAAAAAAAABAAAAAABhGAAAdW5pdmVyc2FsL2xvY2FsX3NldHRpbmdzLnhtbFBLAQIAABQAAgAIACNdJ1m6nHlYSBIAAFBKAAAXAAAAAAAAAAAAAAAAAAYZAAB1bml2ZXJzYWwvdW5pdmVyc2FsLnBuZ1BLAQIAABQAAgAIACNdJ1mRjA8hSgAAAGwAAAAbAAAAAAAAAAEAAAAAAIMrAAB1bml2ZXJzYWwvdW5pdmVyc2FsLnBuZy54bWxQSwUGAAAAAAoACgAGAwAABiwAAAAA"/>
  <p:tag name="ISPRING_LMS_API_VERSION" val="SCORM 1.2"/>
  <p:tag name="ISPRING_ULTRA_SCORM_COURSE_ID" val="FE1F884C-87B9-4053-A6C3-81C43EB5AAFC"/>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French\\Training material for ETA 04_F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ETA 4.2 Séance de formation expérientielle"/>
  <p:tag name="ISPRING_FIRST_PUBLISH" val="1"/>
</p:tagLst>
</file>

<file path=ppt/theme/theme1.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935</Words>
  <Application>Microsoft Office PowerPoint</Application>
  <PresentationFormat>Ευρεία οθόνη</PresentationFormat>
  <Paragraphs>167</Paragraphs>
  <Slides>19</Slides>
  <Notes>19</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2</vt:i4>
      </vt:variant>
      <vt:variant>
        <vt:lpstr>Τίτλοι διαφανειών</vt:lpstr>
      </vt:variant>
      <vt:variant>
        <vt:i4>19</vt:i4>
      </vt:variant>
    </vt:vector>
  </HeadingPairs>
  <TitlesOfParts>
    <vt:vector size="28" baseType="lpstr">
      <vt:lpstr>Noto Sans Symbols</vt:lpstr>
      <vt:lpstr>Arial</vt:lpstr>
      <vt:lpstr>Impact</vt:lpstr>
      <vt:lpstr>Gill Sans</vt:lpstr>
      <vt:lpstr>Courier New</vt:lpstr>
      <vt:lpstr>Roboto</vt:lpstr>
      <vt:lpstr>Calibri</vt:lpstr>
      <vt:lpstr>Θέμα του Office</vt:lpstr>
      <vt:lpstr>Θέμα του Office</vt:lpstr>
      <vt:lpstr>Παρουσίαση του PowerPoint</vt:lpstr>
      <vt:lpstr>Partenaires</vt:lpstr>
      <vt:lpstr>Session de formation expérientielle :  Contenu</vt:lpstr>
      <vt:lpstr>Objectifs</vt:lpstr>
      <vt:lpstr>Παρουσίαση του PowerPoint</vt:lpstr>
      <vt:lpstr>4.2.1 Utilisation interactive des applications de routines de repos</vt:lpstr>
      <vt:lpstr>BetterSleep : L'application que nous allons explorer dans ce module </vt:lpstr>
      <vt:lpstr>Trouver l'application</vt:lpstr>
      <vt:lpstr>Application pour un meilleur sommeil (1)</vt:lpstr>
      <vt:lpstr>Application pour un meilleur sommeil (2)</vt:lpstr>
      <vt:lpstr>Application pour un meilleur sommeil (3)</vt:lpstr>
      <vt:lpstr>Application pour un meilleur sommeil (4)</vt:lpstr>
      <vt:lpstr>Application pour un meilleur sommeil (5)</vt:lpstr>
      <vt:lpstr>Application pour un meilleur sommeil (6)</vt:lpstr>
      <vt:lpstr>Application pour un meilleur sommeil (7)</vt:lpstr>
      <vt:lpstr>Application pour un meilleur sommeil (8)</vt:lpstr>
      <vt:lpstr>Tutoriel YouTube de l'application BetterSleep</vt:lpstr>
      <vt:lpstr>Activité : Il est temps d'agir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 4.2 Séance de formation expérientielle</dc:title>
  <dc:creator>pantelis bbalaouras</dc:creator>
  <cp:lastModifiedBy>pantelis</cp:lastModifiedBy>
  <cp:revision>4</cp:revision>
  <dcterms:created xsi:type="dcterms:W3CDTF">2020-06-02T13:31:56Z</dcterms:created>
  <dcterms:modified xsi:type="dcterms:W3CDTF">2024-09-07T08:41:45Z</dcterms:modified>
</cp:coreProperties>
</file>