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embeddedFontLst>
    <p:embeddedFont>
      <p:font typeface="Impact" panose="020B0806030902050204" pitchFamily="34" charset="0"/>
      <p:regular r:id="rId23"/>
    </p:embeddedFont>
    <p:embeddedFont>
      <p:font typeface="Gill Sans" panose="020B0604020202020204" charset="0"/>
      <p:regular r:id="rId24"/>
      <p:bold r:id="rId25"/>
    </p:embeddedFont>
    <p:embeddedFont>
      <p:font typeface="Roboto" panose="02000000000000000000" pitchFamily="2" charset="0"/>
      <p:regular r:id="rId26"/>
      <p:bold r:id="rId27"/>
      <p:italic r:id="rId28"/>
      <p:boldItalic r:id="rId29"/>
    </p:embeddedFont>
    <p:embeddedFont>
      <p:font typeface="Calibri" panose="020F0502020204030204" pitchFamily="34" charset="0"/>
      <p:regular r:id="rId30"/>
      <p:bold r:id="rId31"/>
      <p:italic r:id="rId32"/>
      <p:boldItalic r:id="rId33"/>
    </p:embeddedFont>
  </p:embeddedFontLst>
  <p:custDataLst>
    <p:tags r:id="rId3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iOE4gxbzx6HOSpf13n3iZDE2K+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customschemas.google.com/relationships/presentationmetadata" Target="meta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https://www.youtube.com/watch?v=5YbVnT7tafM </a:t>
            </a:r>
            <a:endParaRPr/>
          </a:p>
        </p:txBody>
      </p:sp>
      <p:sp>
        <p:nvSpPr>
          <p:cNvPr id="302" name="Google Shape;30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22"/>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22"/>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2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4" name="Google Shape;24;p22"/>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2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2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p2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2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2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2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24"/>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2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2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a:t>
            </a:r>
            <a:r>
              <a:rPr lang="en-US" sz="1800">
                <a:solidFill>
                  <a:srgbClr val="7F7F7F"/>
                </a:solidFill>
                <a:latin typeface="Calibri"/>
                <a:ea typeface="Calibri"/>
                <a:cs typeface="Calibri"/>
                <a:sym typeface="Calibri"/>
              </a:rPr>
              <a:t>Health Apps for Rest Routines</a:t>
            </a:r>
            <a:endParaRPr/>
          </a:p>
        </p:txBody>
      </p:sp>
      <p:pic>
        <p:nvPicPr>
          <p:cNvPr id="44" name="Google Shape;44;p2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2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8"/>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8"/>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28"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2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a:t>
            </a:r>
            <a:r>
              <a:rPr lang="en-US" sz="1800">
                <a:solidFill>
                  <a:srgbClr val="7F7F7F"/>
                </a:solidFill>
                <a:latin typeface="Calibri"/>
                <a:ea typeface="Calibri"/>
                <a:cs typeface="Calibri"/>
                <a:sym typeface="Calibri"/>
              </a:rPr>
              <a:t>Health Apps for Rest Routines</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2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9"/>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a:t>
            </a:r>
            <a:r>
              <a:rPr lang="en-US" sz="1800">
                <a:solidFill>
                  <a:srgbClr val="7F7F7F"/>
                </a:solidFill>
                <a:latin typeface="Calibri"/>
                <a:ea typeface="Calibri"/>
                <a:cs typeface="Calibri"/>
                <a:sym typeface="Calibri"/>
              </a:rPr>
              <a:t>Health Apps for Rest Routines</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2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6.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5YbVnT7tafM"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hyperlink" Target="https://policies.google.com/privacy" TargetMode="Externa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8.jpg"/><Relationship Id="rId5" Type="http://schemas.openxmlformats.org/officeDocument/2006/relationships/hyperlink" Target="https://pixabay.com/service/license/" TargetMode="External"/><Relationship Id="rId4" Type="http://schemas.openxmlformats.org/officeDocument/2006/relationships/hyperlink" Target="https://pixabay.com/vectors/webdesign-design-man-fellow-238947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3.jpg"/><Relationship Id="rId18" Type="http://schemas.openxmlformats.org/officeDocument/2006/relationships/hyperlink" Target="http://www.amsed.fr/" TargetMode="External"/><Relationship Id="rId3" Type="http://schemas.openxmlformats.org/officeDocument/2006/relationships/image" Target="../media/image8.jpg"/><Relationship Id="rId21" Type="http://schemas.openxmlformats.org/officeDocument/2006/relationships/image" Target="../media/image17.jpg"/><Relationship Id="rId7" Type="http://schemas.openxmlformats.org/officeDocument/2006/relationships/image" Target="../media/image10.jpg"/><Relationship Id="rId12" Type="http://schemas.openxmlformats.org/officeDocument/2006/relationships/hyperlink" Target="https://www.media-k.eu/" TargetMode="External"/><Relationship Id="rId17" Type="http://schemas.openxmlformats.org/officeDocument/2006/relationships/image" Target="../media/image15.png"/><Relationship Id="rId2" Type="http://schemas.openxmlformats.org/officeDocument/2006/relationships/notesSlide" Target="../notesSlides/notesSlide2.xml"/><Relationship Id="rId16" Type="http://schemas.openxmlformats.org/officeDocument/2006/relationships/image" Target="../media/image14.png"/><Relationship Id="rId20"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2.jpg"/><Relationship Id="rId5" Type="http://schemas.openxmlformats.org/officeDocument/2006/relationships/image" Target="../media/image9.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1.jpg"/><Relationship Id="rId14" Type="http://schemas.openxmlformats.org/officeDocument/2006/relationships/hyperlink" Target="https://www.oxfamitalia.org/" TargetMode="External"/><Relationship Id="rId22"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18.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881656"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4 - Session de formation expérientielle </a:t>
            </a:r>
            <a:r>
              <a:rPr lang="en-US" sz="2400" b="1" i="0" u="none" strike="noStrike" cap="none">
                <a:solidFill>
                  <a:srgbClr val="C00000"/>
                </a:solidFill>
                <a:latin typeface="Calibri"/>
                <a:ea typeface="Calibri"/>
                <a:cs typeface="Calibri"/>
                <a:sym typeface="Calibri"/>
              </a:rPr>
              <a:t>(4.2)</a:t>
            </a:r>
            <a:r>
              <a:rPr lang="en-US" sz="2400" b="1" i="0" u="none" strike="noStrike" cap="none">
                <a:solidFill>
                  <a:schemeClr val="dk1"/>
                </a:solidFill>
                <a:latin typeface="Calibri"/>
                <a:ea typeface="Calibri"/>
                <a:cs typeface="Calibri"/>
                <a:sym typeface="Calibri"/>
              </a:rPr>
              <a:t/>
            </a:r>
            <a:br>
              <a:rPr lang="en-US" sz="2400" b="1" i="0" u="none" strike="noStrike" cap="none">
                <a:solidFill>
                  <a:schemeClr val="dk1"/>
                </a:solidFill>
                <a:latin typeface="Calibri"/>
                <a:ea typeface="Calibri"/>
                <a:cs typeface="Calibri"/>
                <a:sym typeface="Calibri"/>
              </a:rPr>
            </a:br>
            <a:r>
              <a:rPr lang="en-US" sz="3400" b="1" i="0" u="none" strike="noStrike" cap="none">
                <a:solidFill>
                  <a:schemeClr val="dk1"/>
                </a:solidFill>
                <a:latin typeface="Calibri"/>
                <a:ea typeface="Calibri"/>
                <a:cs typeface="Calibri"/>
                <a:sym typeface="Calibri"/>
              </a:rPr>
              <a:t>Applications de santé pour les routines de repos</a:t>
            </a:r>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C01E24"/>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rgbClr val="F2F2F2"/>
                </a:solidFill>
                <a:latin typeface="Calibri"/>
                <a:ea typeface="Calibri"/>
                <a:cs typeface="Calibri"/>
                <a:sym typeface="Calibri"/>
              </a:rPr>
              <a:t>4</a:t>
            </a:r>
            <a:endParaRPr sz="2400" b="1" i="0" u="none" strike="noStrike" cap="none">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 pour un meilleur sommeil (2)</a:t>
            </a:r>
            <a:endParaRPr/>
          </a:p>
        </p:txBody>
      </p:sp>
      <p:sp>
        <p:nvSpPr>
          <p:cNvPr id="204" name="Google Shape;204;p10"/>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200"/>
              <a:buChar char="▪"/>
            </a:pPr>
            <a:r>
              <a:rPr lang="en-US" sz="2200" b="0" i="1" u="none" strike="noStrike" cap="none"/>
              <a:t>Commençons...</a:t>
            </a:r>
            <a:endParaRPr/>
          </a:p>
        </p:txBody>
      </p:sp>
      <p:pic>
        <p:nvPicPr>
          <p:cNvPr id="205" name="Google Shape;205;p10"/>
          <p:cNvPicPr preferRelativeResize="0"/>
          <p:nvPr/>
        </p:nvPicPr>
        <p:blipFill rotWithShape="1">
          <a:blip r:embed="rId3">
            <a:alphaModFix/>
          </a:blip>
          <a:srcRect t="3713" b="4810"/>
          <a:stretch/>
        </p:blipFill>
        <p:spPr>
          <a:xfrm>
            <a:off x="1033715" y="2258505"/>
            <a:ext cx="2173364" cy="4308654"/>
          </a:xfrm>
          <a:prstGeom prst="rect">
            <a:avLst/>
          </a:prstGeom>
          <a:noFill/>
          <a:ln>
            <a:noFill/>
          </a:ln>
        </p:spPr>
      </p:pic>
      <p:pic>
        <p:nvPicPr>
          <p:cNvPr id="206" name="Google Shape;206;p10"/>
          <p:cNvPicPr preferRelativeResize="0"/>
          <p:nvPr/>
        </p:nvPicPr>
        <p:blipFill rotWithShape="1">
          <a:blip r:embed="rId4">
            <a:alphaModFix/>
          </a:blip>
          <a:srcRect l="12" t="3761" r="1960" b="5485"/>
          <a:stretch/>
        </p:blipFill>
        <p:spPr>
          <a:xfrm>
            <a:off x="5325086" y="1898815"/>
            <a:ext cx="2326747" cy="4668344"/>
          </a:xfrm>
          <a:prstGeom prst="rect">
            <a:avLst/>
          </a:prstGeom>
          <a:noFill/>
          <a:ln>
            <a:noFill/>
          </a:ln>
        </p:spPr>
      </p:pic>
      <p:sp>
        <p:nvSpPr>
          <p:cNvPr id="207" name="Google Shape;207;p10"/>
          <p:cNvSpPr txBox="1"/>
          <p:nvPr/>
        </p:nvSpPr>
        <p:spPr>
          <a:xfrm>
            <a:off x="3598626" y="3102222"/>
            <a:ext cx="1516047" cy="226152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1. Type de son que vous souhaitez essayer </a:t>
            </a:r>
            <a:endParaRPr/>
          </a:p>
        </p:txBody>
      </p:sp>
      <p:sp>
        <p:nvSpPr>
          <p:cNvPr id="208" name="Google Shape;208;p10"/>
          <p:cNvSpPr txBox="1"/>
          <p:nvPr/>
        </p:nvSpPr>
        <p:spPr>
          <a:xfrm>
            <a:off x="7974166" y="3207449"/>
            <a:ext cx="1516047" cy="226152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2. Détection des habitudes de sommeil</a:t>
            </a:r>
            <a:endParaRPr/>
          </a:p>
        </p:txBody>
      </p:sp>
      <p:pic>
        <p:nvPicPr>
          <p:cNvPr id="209" name="Google Shape;209;p10"/>
          <p:cNvPicPr preferRelativeResize="0"/>
          <p:nvPr/>
        </p:nvPicPr>
        <p:blipFill rotWithShape="1">
          <a:blip r:embed="rId5">
            <a:alphaModFix/>
          </a:blip>
          <a:srcRect l="3303" t="7389" r="4887" b="8017"/>
          <a:stretch/>
        </p:blipFill>
        <p:spPr>
          <a:xfrm>
            <a:off x="9534926" y="1799999"/>
            <a:ext cx="2326746" cy="4646257"/>
          </a:xfrm>
          <a:prstGeom prst="rect">
            <a:avLst/>
          </a:prstGeom>
          <a:noFill/>
          <a:ln>
            <a:noFill/>
          </a:ln>
        </p:spPr>
      </p:pic>
      <p:sp>
        <p:nvSpPr>
          <p:cNvPr id="210" name="Google Shape;210;p10"/>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1" name="Google Shape;211;p10"/>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12" name="Google Shape;212;p10"/>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1"/>
          <p:cNvSpPr txBox="1">
            <a:spLocks noGrp="1"/>
          </p:cNvSpPr>
          <p:nvPr>
            <p:ph type="body" idx="1"/>
          </p:nvPr>
        </p:nvSpPr>
        <p:spPr>
          <a:xfrm>
            <a:off x="558000" y="2128975"/>
            <a:ext cx="4428600" cy="46152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200"/>
              <a:buChar char="▪"/>
            </a:pPr>
            <a:r>
              <a:rPr lang="en-US" sz="2200" b="0" u="none" strike="noStrike" cap="none"/>
              <a:t>Page d'accueil : examen rapide des options et activités personnelles pour </a:t>
            </a:r>
            <a:r>
              <a:rPr lang="en-US" sz="2200" b="0"/>
              <a:t>améliorer le sommeil </a:t>
            </a:r>
            <a:endParaRPr/>
          </a:p>
          <a:p>
            <a:pPr marL="228600" marR="0" lvl="0" indent="-88900" algn="l" rtl="0">
              <a:lnSpc>
                <a:spcPct val="100000"/>
              </a:lnSpc>
              <a:spcBef>
                <a:spcPts val="1200"/>
              </a:spcBef>
              <a:spcAft>
                <a:spcPts val="0"/>
              </a:spcAft>
              <a:buClr>
                <a:srgbClr val="C01E24"/>
              </a:buClr>
              <a:buSzPts val="2200"/>
              <a:buNone/>
            </a:pPr>
            <a:endParaRPr sz="2200" b="0"/>
          </a:p>
          <a:p>
            <a:pPr marL="228600" marR="0" lvl="0" indent="-88900" algn="l" rtl="0">
              <a:lnSpc>
                <a:spcPct val="100000"/>
              </a:lnSpc>
              <a:spcBef>
                <a:spcPts val="1200"/>
              </a:spcBef>
              <a:spcAft>
                <a:spcPts val="0"/>
              </a:spcAft>
              <a:buClr>
                <a:srgbClr val="C01E24"/>
              </a:buClr>
              <a:buSzPts val="2200"/>
              <a:buNone/>
            </a:pPr>
            <a:endParaRPr sz="2200" b="0"/>
          </a:p>
          <a:p>
            <a:pPr marL="228600" marR="0" lvl="0" indent="-88900" algn="l" rtl="0">
              <a:lnSpc>
                <a:spcPct val="100000"/>
              </a:lnSpc>
              <a:spcBef>
                <a:spcPts val="1200"/>
              </a:spcBef>
              <a:spcAft>
                <a:spcPts val="0"/>
              </a:spcAft>
              <a:buClr>
                <a:srgbClr val="C01E24"/>
              </a:buClr>
              <a:buSzPts val="2200"/>
              <a:buNone/>
            </a:pPr>
            <a:endParaRPr sz="2200" b="0"/>
          </a:p>
          <a:p>
            <a:pPr marL="228600" marR="0" lvl="0" indent="-88900" algn="l" rtl="0">
              <a:lnSpc>
                <a:spcPct val="100000"/>
              </a:lnSpc>
              <a:spcBef>
                <a:spcPts val="1200"/>
              </a:spcBef>
              <a:spcAft>
                <a:spcPts val="0"/>
              </a:spcAft>
              <a:buClr>
                <a:srgbClr val="C01E24"/>
              </a:buClr>
              <a:buSzPts val="2200"/>
              <a:buNone/>
            </a:pPr>
            <a:endParaRPr sz="2200" b="0"/>
          </a:p>
          <a:p>
            <a:pPr marL="0" marR="0" lvl="0" indent="0" algn="l" rtl="0">
              <a:lnSpc>
                <a:spcPct val="100000"/>
              </a:lnSpc>
              <a:spcBef>
                <a:spcPts val="1200"/>
              </a:spcBef>
              <a:spcAft>
                <a:spcPts val="0"/>
              </a:spcAft>
              <a:buClr>
                <a:srgbClr val="C01E24"/>
              </a:buClr>
              <a:buSzPts val="2200"/>
              <a:buNone/>
            </a:pPr>
            <a:r>
              <a:rPr lang="en-US" sz="2200" b="1" i="1"/>
              <a:t>Explorons les différentes caractéristiques...</a:t>
            </a:r>
            <a:endParaRPr/>
          </a:p>
          <a:p>
            <a:pPr marL="228600" marR="0" lvl="0" indent="-88900" algn="l" rtl="0">
              <a:lnSpc>
                <a:spcPct val="100000"/>
              </a:lnSpc>
              <a:spcBef>
                <a:spcPts val="1200"/>
              </a:spcBef>
              <a:spcAft>
                <a:spcPts val="0"/>
              </a:spcAft>
              <a:buClr>
                <a:srgbClr val="C01E24"/>
              </a:buClr>
              <a:buSzPts val="2200"/>
              <a:buNone/>
            </a:pPr>
            <a:endParaRPr sz="2200" b="0" u="none" strike="noStrike" cap="none"/>
          </a:p>
          <a:p>
            <a:pPr marL="228600" marR="0" lvl="0" indent="-88900" algn="l" rtl="0">
              <a:lnSpc>
                <a:spcPct val="100000"/>
              </a:lnSpc>
              <a:spcBef>
                <a:spcPts val="1200"/>
              </a:spcBef>
              <a:spcAft>
                <a:spcPts val="0"/>
              </a:spcAft>
              <a:buClr>
                <a:srgbClr val="C01E24"/>
              </a:buClr>
              <a:buSzPts val="2200"/>
              <a:buNone/>
            </a:pPr>
            <a:endParaRPr sz="2200" b="0"/>
          </a:p>
          <a:p>
            <a:pPr marL="228600" marR="0" lvl="0" indent="-88900" algn="l" rtl="0">
              <a:lnSpc>
                <a:spcPct val="100000"/>
              </a:lnSpc>
              <a:spcBef>
                <a:spcPts val="1200"/>
              </a:spcBef>
              <a:spcAft>
                <a:spcPts val="0"/>
              </a:spcAft>
              <a:buClr>
                <a:srgbClr val="C01E24"/>
              </a:buClr>
              <a:buSzPts val="2200"/>
              <a:buNone/>
            </a:pPr>
            <a:endParaRPr sz="2200" b="0" u="none" strike="noStrike" cap="none"/>
          </a:p>
        </p:txBody>
      </p:sp>
      <p:pic>
        <p:nvPicPr>
          <p:cNvPr id="219" name="Google Shape;219;p11"/>
          <p:cNvPicPr preferRelativeResize="0"/>
          <p:nvPr/>
        </p:nvPicPr>
        <p:blipFill rotWithShape="1">
          <a:blip r:embed="rId3">
            <a:alphaModFix/>
          </a:blip>
          <a:srcRect l="376" t="4051" r="1230" b="5315"/>
          <a:stretch/>
        </p:blipFill>
        <p:spPr>
          <a:xfrm>
            <a:off x="5594589" y="583037"/>
            <a:ext cx="3011551" cy="6011906"/>
          </a:xfrm>
          <a:prstGeom prst="rect">
            <a:avLst/>
          </a:prstGeom>
          <a:noFill/>
          <a:ln>
            <a:noFill/>
          </a:ln>
        </p:spPr>
      </p:pic>
      <p:pic>
        <p:nvPicPr>
          <p:cNvPr id="220" name="Google Shape;220;p11"/>
          <p:cNvPicPr preferRelativeResize="0"/>
          <p:nvPr/>
        </p:nvPicPr>
        <p:blipFill rotWithShape="1">
          <a:blip r:embed="rId4">
            <a:alphaModFix/>
          </a:blip>
          <a:srcRect l="1578" t="7389" r="1595" b="3966"/>
          <a:stretch/>
        </p:blipFill>
        <p:spPr>
          <a:xfrm>
            <a:off x="8878186" y="543230"/>
            <a:ext cx="3011552" cy="5975150"/>
          </a:xfrm>
          <a:prstGeom prst="rect">
            <a:avLst/>
          </a:prstGeom>
          <a:noFill/>
          <a:ln>
            <a:noFill/>
          </a:ln>
        </p:spPr>
      </p:pic>
      <p:sp>
        <p:nvSpPr>
          <p:cNvPr id="221" name="Google Shape;221;p11"/>
          <p:cNvSpPr txBox="1">
            <a:spLocks noGrp="1"/>
          </p:cNvSpPr>
          <p:nvPr>
            <p:ph type="title"/>
          </p:nvPr>
        </p:nvSpPr>
        <p:spPr>
          <a:xfrm>
            <a:off x="558000" y="953450"/>
            <a:ext cx="49587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Application pour un meilleur sommeil (3)</a:t>
            </a:r>
            <a:endParaRPr/>
          </a:p>
        </p:txBody>
      </p:sp>
      <p:sp>
        <p:nvSpPr>
          <p:cNvPr id="222" name="Google Shape;222;p11"/>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3" name="Google Shape;223;p11"/>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24" name="Google Shape;224;p11"/>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2"/>
          <p:cNvSpPr txBox="1">
            <a:spLocks noGrp="1"/>
          </p:cNvSpPr>
          <p:nvPr>
            <p:ph type="title"/>
          </p:nvPr>
        </p:nvSpPr>
        <p:spPr>
          <a:xfrm>
            <a:off x="406150" y="947575"/>
            <a:ext cx="62160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Application pour un meilleur sommeil (4)</a:t>
            </a:r>
            <a:endParaRPr/>
          </a:p>
        </p:txBody>
      </p:sp>
      <p:sp>
        <p:nvSpPr>
          <p:cNvPr id="231" name="Google Shape;231;p12"/>
          <p:cNvSpPr txBox="1">
            <a:spLocks noGrp="1"/>
          </p:cNvSpPr>
          <p:nvPr>
            <p:ph type="body" idx="1"/>
          </p:nvPr>
        </p:nvSpPr>
        <p:spPr>
          <a:xfrm>
            <a:off x="100125" y="2756400"/>
            <a:ext cx="1595400" cy="5382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200"/>
              <a:buChar char="▪"/>
            </a:pPr>
            <a:r>
              <a:rPr lang="en-US" sz="2200" b="1" u="none" strike="noStrike" cap="none">
                <a:latin typeface="Arial"/>
                <a:ea typeface="Arial"/>
                <a:cs typeface="Arial"/>
                <a:sym typeface="Arial"/>
              </a:rPr>
              <a:t>Sons</a:t>
            </a:r>
            <a:endParaRPr/>
          </a:p>
        </p:txBody>
      </p:sp>
      <p:pic>
        <p:nvPicPr>
          <p:cNvPr id="232" name="Google Shape;232;p12"/>
          <p:cNvPicPr preferRelativeResize="0"/>
          <p:nvPr/>
        </p:nvPicPr>
        <p:blipFill rotWithShape="1">
          <a:blip r:embed="rId3">
            <a:alphaModFix/>
          </a:blip>
          <a:srcRect l="376" t="4051" r="1230" b="5315"/>
          <a:stretch/>
        </p:blipFill>
        <p:spPr>
          <a:xfrm>
            <a:off x="1642922" y="1552682"/>
            <a:ext cx="2459521" cy="4909899"/>
          </a:xfrm>
          <a:prstGeom prst="rect">
            <a:avLst/>
          </a:prstGeom>
          <a:noFill/>
          <a:ln>
            <a:noFill/>
          </a:ln>
        </p:spPr>
      </p:pic>
      <p:sp>
        <p:nvSpPr>
          <p:cNvPr id="233" name="Google Shape;233;p12"/>
          <p:cNvSpPr/>
          <p:nvPr/>
        </p:nvSpPr>
        <p:spPr>
          <a:xfrm>
            <a:off x="2560165" y="5920450"/>
            <a:ext cx="625033" cy="538223"/>
          </a:xfrm>
          <a:prstGeom prst="ellipse">
            <a:avLst/>
          </a:prstGeom>
          <a:noFill/>
          <a:ln w="762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7CAAC"/>
              </a:solidFill>
              <a:latin typeface="Calibri"/>
              <a:ea typeface="Calibri"/>
              <a:cs typeface="Calibri"/>
              <a:sym typeface="Calibri"/>
            </a:endParaRPr>
          </a:p>
        </p:txBody>
      </p:sp>
      <p:pic>
        <p:nvPicPr>
          <p:cNvPr id="234" name="Google Shape;234;p12"/>
          <p:cNvPicPr preferRelativeResize="0"/>
          <p:nvPr/>
        </p:nvPicPr>
        <p:blipFill rotWithShape="1">
          <a:blip r:embed="rId4">
            <a:alphaModFix/>
          </a:blip>
          <a:srcRect l="1288" t="4726" r="864" b="4640"/>
          <a:stretch/>
        </p:blipFill>
        <p:spPr>
          <a:xfrm>
            <a:off x="6681230" y="1079999"/>
            <a:ext cx="2681355" cy="5382582"/>
          </a:xfrm>
          <a:prstGeom prst="rect">
            <a:avLst/>
          </a:prstGeom>
          <a:noFill/>
          <a:ln>
            <a:noFill/>
          </a:ln>
        </p:spPr>
      </p:pic>
      <p:sp>
        <p:nvSpPr>
          <p:cNvPr id="235" name="Google Shape;235;p12"/>
          <p:cNvSpPr txBox="1"/>
          <p:nvPr/>
        </p:nvSpPr>
        <p:spPr>
          <a:xfrm>
            <a:off x="4162612" y="1632262"/>
            <a:ext cx="2459521" cy="286438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Choisissez différents types de sons ou de musique pour vous détendre et vous endormir.</a:t>
            </a:r>
            <a:endParaRPr/>
          </a:p>
        </p:txBody>
      </p:sp>
      <p:pic>
        <p:nvPicPr>
          <p:cNvPr id="236" name="Google Shape;236;p12"/>
          <p:cNvPicPr preferRelativeResize="0"/>
          <p:nvPr/>
        </p:nvPicPr>
        <p:blipFill rotWithShape="1">
          <a:blip r:embed="rId5">
            <a:alphaModFix/>
          </a:blip>
          <a:srcRect l="1289" t="4051" r="1229" b="5485"/>
          <a:stretch/>
        </p:blipFill>
        <p:spPr>
          <a:xfrm>
            <a:off x="9480778" y="1079999"/>
            <a:ext cx="2674371" cy="5378673"/>
          </a:xfrm>
          <a:prstGeom prst="rect">
            <a:avLst/>
          </a:prstGeom>
          <a:noFill/>
          <a:ln>
            <a:noFill/>
          </a:ln>
        </p:spPr>
      </p:pic>
      <p:sp>
        <p:nvSpPr>
          <p:cNvPr id="237" name="Google Shape;237;p12"/>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8" name="Google Shape;238;p12"/>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39" name="Google Shape;239;p12"/>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3"/>
          <p:cNvSpPr txBox="1">
            <a:spLocks noGrp="1"/>
          </p:cNvSpPr>
          <p:nvPr>
            <p:ph type="title"/>
          </p:nvPr>
        </p:nvSpPr>
        <p:spPr>
          <a:xfrm>
            <a:off x="566150" y="9215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 pour un meilleur sommeil (5)</a:t>
            </a:r>
            <a:endParaRPr/>
          </a:p>
        </p:txBody>
      </p:sp>
      <p:sp>
        <p:nvSpPr>
          <p:cNvPr id="246" name="Google Shape;246;p13"/>
          <p:cNvSpPr txBox="1">
            <a:spLocks noGrp="1"/>
          </p:cNvSpPr>
          <p:nvPr>
            <p:ph type="body" idx="1"/>
          </p:nvPr>
        </p:nvSpPr>
        <p:spPr>
          <a:xfrm>
            <a:off x="-67571" y="3668864"/>
            <a:ext cx="5852132" cy="149856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200"/>
              <a:buChar char="▪"/>
            </a:pPr>
            <a:r>
              <a:rPr lang="en-US" sz="2200" b="1" u="none" strike="noStrike" cap="none">
                <a:latin typeface="Arial"/>
                <a:ea typeface="Arial"/>
                <a:cs typeface="Arial"/>
                <a:sym typeface="Arial"/>
              </a:rPr>
              <a:t>Sommeil</a:t>
            </a:r>
            <a:endParaRPr/>
          </a:p>
        </p:txBody>
      </p:sp>
      <p:pic>
        <p:nvPicPr>
          <p:cNvPr id="247" name="Google Shape;247;p13"/>
          <p:cNvPicPr preferRelativeResize="0"/>
          <p:nvPr/>
        </p:nvPicPr>
        <p:blipFill rotWithShape="1">
          <a:blip r:embed="rId3">
            <a:alphaModFix/>
          </a:blip>
          <a:srcRect l="1107" t="3713" r="1231" b="6329"/>
          <a:stretch/>
        </p:blipFill>
        <p:spPr>
          <a:xfrm>
            <a:off x="5303020" y="1542957"/>
            <a:ext cx="2459521" cy="4909832"/>
          </a:xfrm>
          <a:prstGeom prst="rect">
            <a:avLst/>
          </a:prstGeom>
          <a:noFill/>
          <a:ln>
            <a:noFill/>
          </a:ln>
        </p:spPr>
      </p:pic>
      <p:pic>
        <p:nvPicPr>
          <p:cNvPr id="248" name="Google Shape;248;p13"/>
          <p:cNvPicPr preferRelativeResize="0"/>
          <p:nvPr/>
        </p:nvPicPr>
        <p:blipFill rotWithShape="1">
          <a:blip r:embed="rId4">
            <a:alphaModFix/>
          </a:blip>
          <a:srcRect l="-355" t="3543" r="134" b="5992"/>
          <a:stretch/>
        </p:blipFill>
        <p:spPr>
          <a:xfrm>
            <a:off x="9549751" y="1526588"/>
            <a:ext cx="2509910" cy="4909899"/>
          </a:xfrm>
          <a:prstGeom prst="rect">
            <a:avLst/>
          </a:prstGeom>
          <a:noFill/>
          <a:ln>
            <a:noFill/>
          </a:ln>
        </p:spPr>
      </p:pic>
      <p:sp>
        <p:nvSpPr>
          <p:cNvPr id="249" name="Google Shape;249;p13"/>
          <p:cNvSpPr txBox="1"/>
          <p:nvPr/>
        </p:nvSpPr>
        <p:spPr>
          <a:xfrm>
            <a:off x="3915774" y="1807413"/>
            <a:ext cx="1516047" cy="226152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1. Réglage de l'heure de l'alarme</a:t>
            </a:r>
            <a:endParaRPr/>
          </a:p>
        </p:txBody>
      </p:sp>
      <p:sp>
        <p:nvSpPr>
          <p:cNvPr id="250" name="Google Shape;250;p13"/>
          <p:cNvSpPr txBox="1"/>
          <p:nvPr/>
        </p:nvSpPr>
        <p:spPr>
          <a:xfrm>
            <a:off x="7871503" y="1768319"/>
            <a:ext cx="1748476" cy="226152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2. Connectez votre téléphone au chargeur</a:t>
            </a:r>
            <a:endParaRPr/>
          </a:p>
        </p:txBody>
      </p:sp>
      <p:pic>
        <p:nvPicPr>
          <p:cNvPr id="251" name="Google Shape;251;p13"/>
          <p:cNvPicPr preferRelativeResize="0"/>
          <p:nvPr/>
        </p:nvPicPr>
        <p:blipFill rotWithShape="1">
          <a:blip r:embed="rId5">
            <a:alphaModFix/>
          </a:blip>
          <a:srcRect l="376" t="4051" r="1230" b="5315"/>
          <a:stretch/>
        </p:blipFill>
        <p:spPr>
          <a:xfrm>
            <a:off x="1527596" y="1605842"/>
            <a:ext cx="2459521" cy="4909899"/>
          </a:xfrm>
          <a:prstGeom prst="rect">
            <a:avLst/>
          </a:prstGeom>
          <a:noFill/>
          <a:ln>
            <a:noFill/>
          </a:ln>
        </p:spPr>
      </p:pic>
      <p:sp>
        <p:nvSpPr>
          <p:cNvPr id="252" name="Google Shape;252;p13"/>
          <p:cNvSpPr/>
          <p:nvPr/>
        </p:nvSpPr>
        <p:spPr>
          <a:xfrm>
            <a:off x="1977735" y="6025807"/>
            <a:ext cx="625033" cy="538223"/>
          </a:xfrm>
          <a:prstGeom prst="ellipse">
            <a:avLst/>
          </a:prstGeom>
          <a:noFill/>
          <a:ln w="762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7CAAC"/>
              </a:solidFill>
              <a:latin typeface="Calibri"/>
              <a:ea typeface="Calibri"/>
              <a:cs typeface="Calibri"/>
              <a:sym typeface="Calibri"/>
            </a:endParaRPr>
          </a:p>
        </p:txBody>
      </p:sp>
      <p:sp>
        <p:nvSpPr>
          <p:cNvPr id="253" name="Google Shape;253;p13"/>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4" name="Google Shape;254;p13"/>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55" name="Google Shape;255;p13"/>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4"/>
          <p:cNvSpPr txBox="1">
            <a:spLocks noGrp="1"/>
          </p:cNvSpPr>
          <p:nvPr>
            <p:ph type="title"/>
          </p:nvPr>
        </p:nvSpPr>
        <p:spPr>
          <a:xfrm>
            <a:off x="566150" y="763675"/>
            <a:ext cx="65955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 pour un meilleur sommeil (6)</a:t>
            </a:r>
            <a:endParaRPr/>
          </a:p>
        </p:txBody>
      </p:sp>
      <p:sp>
        <p:nvSpPr>
          <p:cNvPr id="262" name="Google Shape;262;p14"/>
          <p:cNvSpPr txBox="1">
            <a:spLocks noGrp="1"/>
          </p:cNvSpPr>
          <p:nvPr>
            <p:ph type="body" idx="1"/>
          </p:nvPr>
        </p:nvSpPr>
        <p:spPr>
          <a:xfrm>
            <a:off x="22704" y="3667910"/>
            <a:ext cx="5852132" cy="370423"/>
          </a:xfrm>
          <a:prstGeom prst="rect">
            <a:avLst/>
          </a:prstGeom>
          <a:noFill/>
          <a:ln>
            <a:noFill/>
          </a:ln>
        </p:spPr>
        <p:txBody>
          <a:bodyPr spcFirstLastPara="1" wrap="square" lIns="91425" tIns="45700" rIns="91425" bIns="45700" anchor="t" anchorCtr="0">
            <a:normAutofit fontScale="92500" lnSpcReduction="10000"/>
          </a:bodyPr>
          <a:lstStyle/>
          <a:p>
            <a:pPr marL="228600" marR="0" lvl="0" indent="-228600" algn="l" rtl="0">
              <a:lnSpc>
                <a:spcPct val="100000"/>
              </a:lnSpc>
              <a:spcBef>
                <a:spcPts val="0"/>
              </a:spcBef>
              <a:spcAft>
                <a:spcPts val="0"/>
              </a:spcAft>
              <a:buClr>
                <a:srgbClr val="C01E24"/>
              </a:buClr>
              <a:buSzPct val="100000"/>
              <a:buChar char="▪"/>
            </a:pPr>
            <a:r>
              <a:rPr lang="en-US" sz="2200" b="1" u="none" strike="noStrike" cap="none">
                <a:solidFill>
                  <a:srgbClr val="203864"/>
                </a:solidFill>
                <a:latin typeface="Arial"/>
                <a:ea typeface="Arial"/>
                <a:cs typeface="Arial"/>
                <a:sym typeface="Arial"/>
              </a:rPr>
              <a:t>Sommeil</a:t>
            </a:r>
            <a:endParaRPr/>
          </a:p>
        </p:txBody>
      </p:sp>
      <p:pic>
        <p:nvPicPr>
          <p:cNvPr id="263" name="Google Shape;263;p14"/>
          <p:cNvPicPr preferRelativeResize="0"/>
          <p:nvPr/>
        </p:nvPicPr>
        <p:blipFill rotWithShape="1">
          <a:blip r:embed="rId3">
            <a:alphaModFix/>
          </a:blip>
          <a:srcRect l="13" t="3881" r="2325" b="5992"/>
          <a:stretch/>
        </p:blipFill>
        <p:spPr>
          <a:xfrm>
            <a:off x="6194949" y="1685096"/>
            <a:ext cx="2459521" cy="4919043"/>
          </a:xfrm>
          <a:prstGeom prst="rect">
            <a:avLst/>
          </a:prstGeom>
          <a:noFill/>
          <a:ln>
            <a:noFill/>
          </a:ln>
        </p:spPr>
      </p:pic>
      <p:sp>
        <p:nvSpPr>
          <p:cNvPr id="264" name="Google Shape;264;p14"/>
          <p:cNvSpPr txBox="1"/>
          <p:nvPr/>
        </p:nvSpPr>
        <p:spPr>
          <a:xfrm>
            <a:off x="4121992" y="1939507"/>
            <a:ext cx="2301316" cy="226152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3. Commencez à suivre votre sommeil</a:t>
            </a:r>
            <a:endParaRPr/>
          </a:p>
        </p:txBody>
      </p:sp>
      <p:sp>
        <p:nvSpPr>
          <p:cNvPr id="265" name="Google Shape;265;p14"/>
          <p:cNvSpPr txBox="1"/>
          <p:nvPr/>
        </p:nvSpPr>
        <p:spPr>
          <a:xfrm>
            <a:off x="8654470" y="1757112"/>
            <a:ext cx="2966512" cy="2981309"/>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u="sng">
                <a:solidFill>
                  <a:schemeClr val="dk1"/>
                </a:solidFill>
                <a:latin typeface="Calibri"/>
                <a:ea typeface="Calibri"/>
                <a:cs typeface="Calibri"/>
                <a:sym typeface="Calibri"/>
              </a:rPr>
              <a:t>Supplémentaire : </a:t>
            </a:r>
            <a:r>
              <a:rPr lang="en-US" sz="2200" b="0" i="1">
                <a:solidFill>
                  <a:schemeClr val="dk1"/>
                </a:solidFill>
                <a:latin typeface="Calibri"/>
                <a:ea typeface="Calibri"/>
                <a:cs typeface="Calibri"/>
                <a:sym typeface="Calibri"/>
              </a:rPr>
              <a:t>Si vous souhaitez avoir un son ou une musique pour vous endormir, vous pouvez le choisir dans l'option son (voir les diapositives précédentes), avant de régler le suivi.</a:t>
            </a:r>
            <a:endParaRPr sz="2200" b="0" i="1" u="sng">
              <a:solidFill>
                <a:schemeClr val="dk1"/>
              </a:solidFill>
              <a:latin typeface="Calibri"/>
              <a:ea typeface="Calibri"/>
              <a:cs typeface="Calibri"/>
              <a:sym typeface="Calibri"/>
            </a:endParaRPr>
          </a:p>
        </p:txBody>
      </p:sp>
      <p:pic>
        <p:nvPicPr>
          <p:cNvPr id="266" name="Google Shape;266;p14"/>
          <p:cNvPicPr preferRelativeResize="0"/>
          <p:nvPr/>
        </p:nvPicPr>
        <p:blipFill rotWithShape="1">
          <a:blip r:embed="rId4">
            <a:alphaModFix/>
          </a:blip>
          <a:srcRect l="376" t="4051" r="1230" b="5315"/>
          <a:stretch/>
        </p:blipFill>
        <p:spPr>
          <a:xfrm>
            <a:off x="1662471" y="1757112"/>
            <a:ext cx="2459521" cy="4909899"/>
          </a:xfrm>
          <a:prstGeom prst="rect">
            <a:avLst/>
          </a:prstGeom>
          <a:noFill/>
          <a:ln>
            <a:noFill/>
          </a:ln>
        </p:spPr>
      </p:pic>
      <p:sp>
        <p:nvSpPr>
          <p:cNvPr id="267" name="Google Shape;267;p14"/>
          <p:cNvSpPr/>
          <p:nvPr/>
        </p:nvSpPr>
        <p:spPr>
          <a:xfrm>
            <a:off x="2105326" y="6117763"/>
            <a:ext cx="625033" cy="538223"/>
          </a:xfrm>
          <a:prstGeom prst="ellipse">
            <a:avLst/>
          </a:prstGeom>
          <a:noFill/>
          <a:ln w="762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7CAAC"/>
              </a:solidFill>
              <a:latin typeface="Calibri"/>
              <a:ea typeface="Calibri"/>
              <a:cs typeface="Calibri"/>
              <a:sym typeface="Calibri"/>
            </a:endParaRPr>
          </a:p>
        </p:txBody>
      </p:sp>
      <p:sp>
        <p:nvSpPr>
          <p:cNvPr id="268" name="Google Shape;268;p14"/>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9" name="Google Shape;269;p14"/>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70" name="Google Shape;270;p14"/>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 pour un meilleur sommeil (7)</a:t>
            </a:r>
            <a:endParaRPr/>
          </a:p>
        </p:txBody>
      </p:sp>
      <p:sp>
        <p:nvSpPr>
          <p:cNvPr id="277" name="Google Shape;277;p15"/>
          <p:cNvSpPr txBox="1">
            <a:spLocks noGrp="1"/>
          </p:cNvSpPr>
          <p:nvPr>
            <p:ph type="body" idx="1"/>
          </p:nvPr>
        </p:nvSpPr>
        <p:spPr>
          <a:xfrm>
            <a:off x="159079" y="3619340"/>
            <a:ext cx="2217099" cy="1250371"/>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200"/>
              <a:buChar char="▪"/>
            </a:pPr>
            <a:r>
              <a:rPr lang="en-US" sz="2200" b="1" u="none" strike="noStrike" cap="none">
                <a:solidFill>
                  <a:srgbClr val="203864"/>
                </a:solidFill>
                <a:latin typeface="Arial"/>
                <a:ea typeface="Arial"/>
                <a:cs typeface="Arial"/>
                <a:sym typeface="Arial"/>
              </a:rPr>
              <a:t>Journal </a:t>
            </a:r>
            <a:endParaRPr/>
          </a:p>
        </p:txBody>
      </p:sp>
      <p:pic>
        <p:nvPicPr>
          <p:cNvPr id="278" name="Google Shape;278;p15"/>
          <p:cNvPicPr preferRelativeResize="0"/>
          <p:nvPr/>
        </p:nvPicPr>
        <p:blipFill rotWithShape="1">
          <a:blip r:embed="rId3">
            <a:alphaModFix/>
          </a:blip>
          <a:srcRect l="376" t="4051" r="1230" b="5315"/>
          <a:stretch/>
        </p:blipFill>
        <p:spPr>
          <a:xfrm>
            <a:off x="1758111" y="1664866"/>
            <a:ext cx="2459521" cy="4909899"/>
          </a:xfrm>
          <a:prstGeom prst="rect">
            <a:avLst/>
          </a:prstGeom>
          <a:noFill/>
          <a:ln>
            <a:noFill/>
          </a:ln>
        </p:spPr>
      </p:pic>
      <p:sp>
        <p:nvSpPr>
          <p:cNvPr id="279" name="Google Shape;279;p15"/>
          <p:cNvSpPr/>
          <p:nvPr/>
        </p:nvSpPr>
        <p:spPr>
          <a:xfrm>
            <a:off x="3081994" y="5763720"/>
            <a:ext cx="625033" cy="538223"/>
          </a:xfrm>
          <a:prstGeom prst="ellipse">
            <a:avLst/>
          </a:prstGeom>
          <a:noFill/>
          <a:ln w="762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7CAAC"/>
              </a:solidFill>
              <a:latin typeface="Calibri"/>
              <a:ea typeface="Calibri"/>
              <a:cs typeface="Calibri"/>
              <a:sym typeface="Calibri"/>
            </a:endParaRPr>
          </a:p>
        </p:txBody>
      </p:sp>
      <p:pic>
        <p:nvPicPr>
          <p:cNvPr id="280" name="Google Shape;280;p15"/>
          <p:cNvPicPr preferRelativeResize="0"/>
          <p:nvPr/>
        </p:nvPicPr>
        <p:blipFill rotWithShape="1">
          <a:blip r:embed="rId4">
            <a:alphaModFix/>
          </a:blip>
          <a:srcRect l="1289" t="5064" r="2327" b="5315"/>
          <a:stretch/>
        </p:blipFill>
        <p:spPr>
          <a:xfrm>
            <a:off x="7974369" y="1685096"/>
            <a:ext cx="2459520" cy="4956213"/>
          </a:xfrm>
          <a:prstGeom prst="rect">
            <a:avLst/>
          </a:prstGeom>
          <a:noFill/>
          <a:ln>
            <a:noFill/>
          </a:ln>
        </p:spPr>
      </p:pic>
      <p:sp>
        <p:nvSpPr>
          <p:cNvPr id="281" name="Google Shape;281;p15"/>
          <p:cNvSpPr txBox="1"/>
          <p:nvPr/>
        </p:nvSpPr>
        <p:spPr>
          <a:xfrm>
            <a:off x="5417743" y="2044320"/>
            <a:ext cx="2301316" cy="315003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Dans le journal, vous trouverez les archives de votre suivi du sommeil, à savoir les sons enregistrés qui peuvent affecter votre sommeil. </a:t>
            </a:r>
            <a:endParaRPr/>
          </a:p>
        </p:txBody>
      </p:sp>
      <p:sp>
        <p:nvSpPr>
          <p:cNvPr id="282" name="Google Shape;282;p15"/>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3" name="Google Shape;283;p15"/>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84" name="Google Shape;284;p15"/>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 pour un meilleur sommeil (8)</a:t>
            </a:r>
            <a:endParaRPr/>
          </a:p>
        </p:txBody>
      </p:sp>
      <p:sp>
        <p:nvSpPr>
          <p:cNvPr id="291" name="Google Shape;291;p16"/>
          <p:cNvSpPr txBox="1">
            <a:spLocks noGrp="1"/>
          </p:cNvSpPr>
          <p:nvPr>
            <p:ph type="body" idx="1"/>
          </p:nvPr>
        </p:nvSpPr>
        <p:spPr>
          <a:xfrm>
            <a:off x="557999" y="3429000"/>
            <a:ext cx="5852132" cy="3236976"/>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200"/>
              <a:buChar char="▪"/>
            </a:pPr>
            <a:r>
              <a:rPr lang="en-US" sz="2200" b="1">
                <a:solidFill>
                  <a:srgbClr val="203864"/>
                </a:solidFill>
                <a:latin typeface="Arial"/>
                <a:ea typeface="Arial"/>
                <a:cs typeface="Arial"/>
                <a:sym typeface="Arial"/>
              </a:rPr>
              <a:t>Profil </a:t>
            </a:r>
            <a:endParaRPr/>
          </a:p>
        </p:txBody>
      </p:sp>
      <p:pic>
        <p:nvPicPr>
          <p:cNvPr id="292" name="Google Shape;292;p16"/>
          <p:cNvPicPr preferRelativeResize="0"/>
          <p:nvPr/>
        </p:nvPicPr>
        <p:blipFill rotWithShape="1">
          <a:blip r:embed="rId3">
            <a:alphaModFix/>
          </a:blip>
          <a:srcRect l="376" t="4051" r="1230" b="5315"/>
          <a:stretch/>
        </p:blipFill>
        <p:spPr>
          <a:xfrm>
            <a:off x="3088950" y="1660019"/>
            <a:ext cx="2459521" cy="4909899"/>
          </a:xfrm>
          <a:prstGeom prst="rect">
            <a:avLst/>
          </a:prstGeom>
          <a:noFill/>
          <a:ln>
            <a:noFill/>
          </a:ln>
        </p:spPr>
      </p:pic>
      <p:sp>
        <p:nvSpPr>
          <p:cNvPr id="293" name="Google Shape;293;p16"/>
          <p:cNvSpPr/>
          <p:nvPr/>
        </p:nvSpPr>
        <p:spPr>
          <a:xfrm>
            <a:off x="4996695" y="6031695"/>
            <a:ext cx="625033" cy="538223"/>
          </a:xfrm>
          <a:prstGeom prst="ellipse">
            <a:avLst/>
          </a:prstGeom>
          <a:noFill/>
          <a:ln w="762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7CAAC"/>
              </a:solidFill>
              <a:latin typeface="Calibri"/>
              <a:ea typeface="Calibri"/>
              <a:cs typeface="Calibri"/>
              <a:sym typeface="Calibri"/>
            </a:endParaRPr>
          </a:p>
        </p:txBody>
      </p:sp>
      <p:pic>
        <p:nvPicPr>
          <p:cNvPr id="294" name="Google Shape;294;p16"/>
          <p:cNvPicPr preferRelativeResize="0"/>
          <p:nvPr/>
        </p:nvPicPr>
        <p:blipFill rotWithShape="1">
          <a:blip r:embed="rId4">
            <a:alphaModFix/>
          </a:blip>
          <a:srcRect l="377" t="2869" b="4809"/>
          <a:stretch/>
        </p:blipFill>
        <p:spPr>
          <a:xfrm>
            <a:off x="8658639" y="1685096"/>
            <a:ext cx="2432267" cy="4884822"/>
          </a:xfrm>
          <a:prstGeom prst="rect">
            <a:avLst/>
          </a:prstGeom>
          <a:noFill/>
          <a:ln>
            <a:noFill/>
          </a:ln>
        </p:spPr>
      </p:pic>
      <p:sp>
        <p:nvSpPr>
          <p:cNvPr id="295" name="Google Shape;295;p16"/>
          <p:cNvSpPr txBox="1"/>
          <p:nvPr/>
        </p:nvSpPr>
        <p:spPr>
          <a:xfrm>
            <a:off x="6410131" y="2096761"/>
            <a:ext cx="2301316" cy="315003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0" i="1">
                <a:solidFill>
                  <a:schemeClr val="dk1"/>
                </a:solidFill>
                <a:latin typeface="Calibri"/>
                <a:ea typeface="Calibri"/>
                <a:cs typeface="Calibri"/>
                <a:sym typeface="Calibri"/>
              </a:rPr>
              <a:t>Vous pouvez y trouver le résumé de vos objectifs de sommeil et les modifier.</a:t>
            </a:r>
            <a:endParaRPr/>
          </a:p>
        </p:txBody>
      </p:sp>
      <p:sp>
        <p:nvSpPr>
          <p:cNvPr id="296" name="Google Shape;296;p16"/>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7" name="Google Shape;297;p16"/>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298" name="Google Shape;298;p16"/>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b="1"/>
              <a:t>Tutoriel YouTube de l'application BetterSleep</a:t>
            </a:r>
            <a:endParaRPr/>
          </a:p>
        </p:txBody>
      </p:sp>
      <p:pic>
        <p:nvPicPr>
          <p:cNvPr id="305" name="Google Shape;305;p17">
            <a:hlinkClick r:id="rId3"/>
          </p:cNvPr>
          <p:cNvPicPr preferRelativeResize="0"/>
          <p:nvPr/>
        </p:nvPicPr>
        <p:blipFill rotWithShape="1">
          <a:blip r:embed="rId4">
            <a:alphaModFix/>
          </a:blip>
          <a:srcRect/>
          <a:stretch/>
        </p:blipFill>
        <p:spPr>
          <a:xfrm>
            <a:off x="4858926" y="1973851"/>
            <a:ext cx="6758766" cy="3804149"/>
          </a:xfrm>
          <a:prstGeom prst="rect">
            <a:avLst/>
          </a:prstGeom>
          <a:noFill/>
          <a:ln>
            <a:noFill/>
          </a:ln>
        </p:spPr>
      </p:pic>
      <p:sp>
        <p:nvSpPr>
          <p:cNvPr id="306" name="Google Shape;306;p17"/>
          <p:cNvSpPr txBox="1"/>
          <p:nvPr/>
        </p:nvSpPr>
        <p:spPr>
          <a:xfrm>
            <a:off x="407525" y="2536199"/>
            <a:ext cx="36321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Voir le tutoriel </a:t>
            </a:r>
            <a:endParaRPr/>
          </a:p>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https://www.youtube.com/watch?v=5YbVnT7tafM </a:t>
            </a:r>
            <a:endParaRPr sz="1600">
              <a:solidFill>
                <a:schemeClr val="dk1"/>
              </a:solidFill>
              <a:latin typeface="Calibri"/>
              <a:ea typeface="Calibri"/>
              <a:cs typeface="Calibri"/>
              <a:sym typeface="Calibri"/>
            </a:endParaRPr>
          </a:p>
        </p:txBody>
      </p:sp>
      <p:sp>
        <p:nvSpPr>
          <p:cNvPr id="307" name="Google Shape;307;p17"/>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8" name="Google Shape;308;p17"/>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309" name="Google Shape;309;p17"/>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
        <p:nvSpPr>
          <p:cNvPr id="310" name="Google Shape;310;p17"/>
          <p:cNvSpPr txBox="1"/>
          <p:nvPr/>
        </p:nvSpPr>
        <p:spPr>
          <a:xfrm>
            <a:off x="407525" y="3649324"/>
            <a:ext cx="36321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chemeClr val="hlink"/>
                </a:solidFill>
                <a:highlight>
                  <a:srgbClr val="FFFFFF"/>
                </a:highlight>
                <a:hlinkClick r:id="rId5"/>
              </a:rPr>
              <a:t>En savoir plus</a:t>
            </a:r>
            <a:r>
              <a:rPr lang="en-US" sz="900">
                <a:solidFill>
                  <a:srgbClr val="222222"/>
                </a:solidFill>
                <a:highlight>
                  <a:srgbClr val="FFFFFF"/>
                </a:highlight>
              </a:rPr>
              <a:t>"</a:t>
            </a:r>
            <a:endParaRPr sz="16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18"/>
          <p:cNvPicPr preferRelativeResize="0"/>
          <p:nvPr/>
        </p:nvPicPr>
        <p:blipFill rotWithShape="1">
          <a:blip r:embed="rId3">
            <a:alphaModFix/>
          </a:blip>
          <a:srcRect/>
          <a:stretch/>
        </p:blipFill>
        <p:spPr>
          <a:xfrm>
            <a:off x="468086" y="4390058"/>
            <a:ext cx="5665696" cy="2832848"/>
          </a:xfrm>
          <a:prstGeom prst="rect">
            <a:avLst/>
          </a:prstGeom>
          <a:noFill/>
          <a:ln>
            <a:noFill/>
          </a:ln>
        </p:spPr>
      </p:pic>
      <p:sp>
        <p:nvSpPr>
          <p:cNvPr id="317" name="Google Shape;317;p18"/>
          <p:cNvSpPr txBox="1">
            <a:spLocks noGrp="1"/>
          </p:cNvSpPr>
          <p:nvPr>
            <p:ph type="title"/>
          </p:nvPr>
        </p:nvSpPr>
        <p:spPr>
          <a:xfrm>
            <a:off x="558000" y="851400"/>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74AF1"/>
              </a:buClr>
              <a:buSzPts val="4400"/>
              <a:buFont typeface="Calibri"/>
              <a:buNone/>
            </a:pPr>
            <a:r>
              <a:rPr lang="en-US" sz="4400">
                <a:solidFill>
                  <a:srgbClr val="474AF1"/>
                </a:solidFill>
              </a:rPr>
              <a:t>Activité : Il est temps d'agir !</a:t>
            </a:r>
            <a:endParaRPr/>
          </a:p>
        </p:txBody>
      </p:sp>
      <p:sp>
        <p:nvSpPr>
          <p:cNvPr id="318" name="Google Shape;318;p18"/>
          <p:cNvSpPr txBox="1">
            <a:spLocks noGrp="1"/>
          </p:cNvSpPr>
          <p:nvPr>
            <p:ph type="body" idx="1"/>
          </p:nvPr>
        </p:nvSpPr>
        <p:spPr>
          <a:xfrm>
            <a:off x="557998" y="1571399"/>
            <a:ext cx="7093500" cy="4866000"/>
          </a:xfrm>
          <a:prstGeom prst="rect">
            <a:avLst/>
          </a:prstGeom>
          <a:noFill/>
          <a:ln>
            <a:noFill/>
          </a:ln>
        </p:spPr>
        <p:txBody>
          <a:bodyPr spcFirstLastPara="1" wrap="square" lIns="91425" tIns="45700" rIns="91425" bIns="45700" anchor="t" anchorCtr="0">
            <a:normAutofit/>
          </a:bodyPr>
          <a:lstStyle/>
          <a:p>
            <a:pPr marL="342900" lvl="0" indent="-333375" algn="l" rtl="0">
              <a:lnSpc>
                <a:spcPct val="100000"/>
              </a:lnSpc>
              <a:spcBef>
                <a:spcPts val="0"/>
              </a:spcBef>
              <a:spcAft>
                <a:spcPts val="0"/>
              </a:spcAft>
              <a:buSzPct val="100000"/>
              <a:buFont typeface="Noto Sans Symbols"/>
              <a:buChar char="✔"/>
            </a:pPr>
            <a:r>
              <a:rPr lang="en-US" sz="2000" b="0"/>
              <a:t>Ouvrir l'application BetterSleep</a:t>
            </a:r>
            <a:endParaRPr/>
          </a:p>
          <a:p>
            <a:pPr marL="342900" lvl="0" indent="-333375" algn="l" rtl="0">
              <a:lnSpc>
                <a:spcPct val="100000"/>
              </a:lnSpc>
              <a:spcBef>
                <a:spcPts val="900"/>
              </a:spcBef>
              <a:spcAft>
                <a:spcPts val="0"/>
              </a:spcAft>
              <a:buSzPct val="100000"/>
              <a:buFont typeface="Noto Sans Symbols"/>
              <a:buChar char="✔"/>
            </a:pPr>
            <a:r>
              <a:rPr lang="en-US" sz="2000" b="0"/>
              <a:t>Allez dans l'option sons et choisissez un son ou une musique spécifique pour la relaxation.</a:t>
            </a:r>
            <a:endParaRPr/>
          </a:p>
          <a:p>
            <a:pPr marL="342900" lvl="0" indent="-333375" algn="l" rtl="0">
              <a:lnSpc>
                <a:spcPct val="100000"/>
              </a:lnSpc>
              <a:spcBef>
                <a:spcPts val="900"/>
              </a:spcBef>
              <a:spcAft>
                <a:spcPts val="0"/>
              </a:spcAft>
              <a:buSzPct val="100000"/>
              <a:buFont typeface="Noto Sans Symbols"/>
              <a:buChar char="✔"/>
            </a:pPr>
            <a:r>
              <a:rPr lang="en-US" sz="2000" b="0"/>
              <a:t>Appliquer la session (la plupart des sessions ont une durée de 10-15 minutes)</a:t>
            </a:r>
            <a:endParaRPr/>
          </a:p>
          <a:p>
            <a:pPr marL="342900" lvl="0" indent="-333375" algn="l" rtl="0">
              <a:lnSpc>
                <a:spcPct val="100000"/>
              </a:lnSpc>
              <a:spcBef>
                <a:spcPts val="900"/>
              </a:spcBef>
              <a:spcAft>
                <a:spcPts val="0"/>
              </a:spcAft>
              <a:buSzPct val="100000"/>
              <a:buFont typeface="Noto Sans Symbols"/>
              <a:buChar char="✔"/>
            </a:pPr>
            <a:r>
              <a:rPr lang="en-US" sz="2000" b="0"/>
              <a:t>Après avoir terminé la session :</a:t>
            </a:r>
            <a:endParaRPr/>
          </a:p>
          <a:p>
            <a:pPr marL="800100" lvl="1" indent="-331469" algn="l" rtl="0">
              <a:lnSpc>
                <a:spcPct val="100000"/>
              </a:lnSpc>
              <a:spcBef>
                <a:spcPts val="900"/>
              </a:spcBef>
              <a:spcAft>
                <a:spcPts val="0"/>
              </a:spcAft>
              <a:buSzPct val="120000"/>
              <a:buFont typeface="Courier New"/>
              <a:buChar char="o"/>
            </a:pPr>
            <a:r>
              <a:rPr lang="en-US" sz="2000" b="0"/>
              <a:t>Partager l'expérience</a:t>
            </a:r>
            <a:endParaRPr/>
          </a:p>
          <a:p>
            <a:pPr marL="800100" lvl="1" indent="-331469" algn="l" rtl="0">
              <a:lnSpc>
                <a:spcPct val="100000"/>
              </a:lnSpc>
              <a:spcBef>
                <a:spcPts val="900"/>
              </a:spcBef>
              <a:spcAft>
                <a:spcPts val="0"/>
              </a:spcAft>
              <a:buSzPct val="120000"/>
              <a:buFont typeface="Courier New"/>
              <a:buChar char="o"/>
            </a:pPr>
            <a:r>
              <a:rPr lang="en-US" sz="2000" b="0"/>
              <a:t>Enseignements tirés</a:t>
            </a:r>
            <a:endParaRPr/>
          </a:p>
          <a:p>
            <a:pPr marL="800100" lvl="1" indent="-331469" algn="l" rtl="0">
              <a:lnSpc>
                <a:spcPct val="100000"/>
              </a:lnSpc>
              <a:spcBef>
                <a:spcPts val="900"/>
              </a:spcBef>
              <a:spcAft>
                <a:spcPts val="0"/>
              </a:spcAft>
              <a:buSzPct val="120000"/>
              <a:buFont typeface="Courier New"/>
              <a:buChar char="o"/>
            </a:pPr>
            <a:r>
              <a:rPr lang="en-US" sz="2000" b="0"/>
              <a:t>Défis ou difficultés </a:t>
            </a:r>
            <a:endParaRPr/>
          </a:p>
          <a:p>
            <a:pPr marL="342900" lvl="0" indent="-215900" algn="l" rtl="0">
              <a:lnSpc>
                <a:spcPct val="100000"/>
              </a:lnSpc>
              <a:spcBef>
                <a:spcPts val="900"/>
              </a:spcBef>
              <a:spcAft>
                <a:spcPts val="0"/>
              </a:spcAft>
              <a:buSzPct val="100000"/>
              <a:buFont typeface="Noto Sans Symbols"/>
              <a:buNone/>
            </a:pPr>
            <a:endParaRPr sz="2000" b="0">
              <a:solidFill>
                <a:srgbClr val="203864"/>
              </a:solidFill>
            </a:endParaRPr>
          </a:p>
          <a:p>
            <a:pPr marL="342900" lvl="0" indent="-203200" algn="l" rtl="0">
              <a:lnSpc>
                <a:spcPct val="100000"/>
              </a:lnSpc>
              <a:spcBef>
                <a:spcPts val="1200"/>
              </a:spcBef>
              <a:spcAft>
                <a:spcPts val="0"/>
              </a:spcAft>
              <a:buSzPct val="100000"/>
              <a:buFont typeface="Noto Sans Symbols"/>
              <a:buNone/>
            </a:pPr>
            <a:endParaRPr sz="2200" b="0">
              <a:solidFill>
                <a:srgbClr val="203864"/>
              </a:solidFill>
            </a:endParaRPr>
          </a:p>
          <a:p>
            <a:pPr marL="342900" lvl="0" indent="-203200" algn="l" rtl="0">
              <a:lnSpc>
                <a:spcPct val="100000"/>
              </a:lnSpc>
              <a:spcBef>
                <a:spcPts val="1200"/>
              </a:spcBef>
              <a:spcAft>
                <a:spcPts val="0"/>
              </a:spcAft>
              <a:buSzPct val="100000"/>
              <a:buFont typeface="Noto Sans Symbols"/>
              <a:buNone/>
            </a:pPr>
            <a:endParaRPr sz="2200" b="0">
              <a:solidFill>
                <a:srgbClr val="203864"/>
              </a:solidFill>
            </a:endParaRPr>
          </a:p>
          <a:p>
            <a:pPr marL="228600" lvl="0" indent="-88900" algn="l" rtl="0">
              <a:lnSpc>
                <a:spcPct val="100000"/>
              </a:lnSpc>
              <a:spcBef>
                <a:spcPts val="1200"/>
              </a:spcBef>
              <a:spcAft>
                <a:spcPts val="0"/>
              </a:spcAft>
              <a:buSzPct val="100000"/>
              <a:buNone/>
            </a:pPr>
            <a:endParaRPr sz="2200" b="0">
              <a:solidFill>
                <a:srgbClr val="203864"/>
              </a:solidFill>
            </a:endParaRPr>
          </a:p>
        </p:txBody>
      </p:sp>
      <p:sp>
        <p:nvSpPr>
          <p:cNvPr id="319" name="Google Shape;319;p18"/>
          <p:cNvSpPr/>
          <p:nvPr/>
        </p:nvSpPr>
        <p:spPr>
          <a:xfrm>
            <a:off x="5415596" y="650388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20" name="Google Shape;320;p18" descr="Effective coworking. colleagues togetherness, workers collaboration, teamwork regulation. workflow efficiency increase. team members arranging mechanism."/>
          <p:cNvPicPr preferRelativeResize="0"/>
          <p:nvPr/>
        </p:nvPicPr>
        <p:blipFill rotWithShape="1">
          <a:blip r:embed="rId6">
            <a:alphaModFix/>
          </a:blip>
          <a:srcRect/>
          <a:stretch/>
        </p:blipFill>
        <p:spPr>
          <a:xfrm>
            <a:off x="6913172" y="860754"/>
            <a:ext cx="5627914" cy="5627914"/>
          </a:xfrm>
          <a:prstGeom prst="rect">
            <a:avLst/>
          </a:prstGeom>
          <a:noFill/>
          <a:ln>
            <a:noFill/>
          </a:ln>
        </p:spPr>
      </p:pic>
      <p:sp>
        <p:nvSpPr>
          <p:cNvPr id="321" name="Google Shape;321;p18"/>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322" name="Google Shape;322;p18"/>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3" name="Google Shape;323;p18"/>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324" name="Google Shape;324;p18"/>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29"/>
        <p:cNvGrpSpPr/>
        <p:nvPr/>
      </p:nvGrpSpPr>
      <p:grpSpPr>
        <a:xfrm>
          <a:off x="0" y="0"/>
          <a:ext cx="0" cy="0"/>
          <a:chOff x="0" y="0"/>
          <a:chExt cx="0" cy="0"/>
        </a:xfrm>
      </p:grpSpPr>
      <p:sp>
        <p:nvSpPr>
          <p:cNvPr id="330" name="Google Shape;330;p1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1" name="Google Shape;331;p19"/>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32" name="Google Shape;332;p19"/>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33" name="Google Shape;333;p19"/>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34" name="Google Shape;334;p19"/>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ce module !</a:t>
            </a:r>
            <a:endParaRPr/>
          </a:p>
        </p:txBody>
      </p:sp>
      <p:pic>
        <p:nvPicPr>
          <p:cNvPr id="336" name="Google Shape;336;p19"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593725"/>
            <a:ext cx="10515600" cy="1325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US" sz="5400"/>
              <a:t>Session de formation expérientielle :  Contenu</a:t>
            </a:r>
            <a:endParaRPr sz="54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1512005" y="2425261"/>
            <a:ext cx="84537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Utilisation interactive des applications de routines de repos</a:t>
            </a:r>
            <a:endParaRPr sz="2400" b="0" i="0" u="none" strike="noStrike" cap="none">
              <a:solidFill>
                <a:schemeClr val="dk1"/>
              </a:solidFill>
              <a:latin typeface="Calibri"/>
              <a:ea typeface="Calibri"/>
              <a:cs typeface="Calibri"/>
              <a:sym typeface="Calibri"/>
            </a:endParaRPr>
          </a:p>
        </p:txBody>
      </p:sp>
      <p:sp>
        <p:nvSpPr>
          <p:cNvPr id="127" name="Google Shape;127;p3"/>
          <p:cNvSpPr txBox="1"/>
          <p:nvPr/>
        </p:nvSpPr>
        <p:spPr>
          <a:xfrm>
            <a:off x="1488397" y="3027590"/>
            <a:ext cx="5962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chemeClr val="dk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Il est temps d'agir !</a:t>
            </a:r>
            <a:endParaRPr sz="24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4" name="Google Shape;134;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5" name="Google Shape;135;p4"/>
          <p:cNvSpPr txBox="1"/>
          <p:nvPr/>
        </p:nvSpPr>
        <p:spPr>
          <a:xfrm>
            <a:off x="526419" y="348996"/>
            <a:ext cx="8471838"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Des applications de santé pour se reposer</a:t>
            </a:r>
            <a:endParaRPr/>
          </a:p>
        </p:txBody>
      </p:sp>
      <p:sp>
        <p:nvSpPr>
          <p:cNvPr id="136" name="Google Shape;136;p4"/>
          <p:cNvSpPr/>
          <p:nvPr/>
        </p:nvSpPr>
        <p:spPr>
          <a:xfrm>
            <a:off x="117332" y="438863"/>
            <a:ext cx="40908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4 </a:t>
            </a:r>
            <a:endParaRPr sz="2200" b="1">
              <a:solidFill>
                <a:schemeClr val="lt1"/>
              </a:solidFill>
              <a:latin typeface="Gill Sans"/>
              <a:ea typeface="Gill Sans"/>
              <a:cs typeface="Gill Sans"/>
              <a:sym typeface="Gill Sans"/>
            </a:endParaRPr>
          </a:p>
        </p:txBody>
      </p:sp>
      <p:sp>
        <p:nvSpPr>
          <p:cNvPr id="137" name="Google Shape;137;p4"/>
          <p:cNvSpPr txBox="1">
            <a:spLocks noGrp="1"/>
          </p:cNvSpPr>
          <p:nvPr>
            <p:ph type="body" idx="1"/>
          </p:nvPr>
        </p:nvSpPr>
        <p:spPr>
          <a:xfrm>
            <a:off x="570025" y="2426742"/>
            <a:ext cx="7872900" cy="34326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Sensibilisation à ce qu'est une routine de repos et à l'importance d'une routine de repos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Identifier les principales activités nécessaires à la mise en place d'une routine de repos et la manière dont les applications de routine de repos peuvent y contribuer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Comprendre les principaux concepts liés aux applications de santé et comment elles peuvent être utiles aux migrants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Développer les compétences numériques et se familiariser avec l'utilisation des applications de routine de repos</a:t>
            </a:r>
            <a:endParaRPr/>
          </a:p>
        </p:txBody>
      </p:sp>
      <p:sp>
        <p:nvSpPr>
          <p:cNvPr id="138" name="Google Shape;138;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39" name="Google Shape;139;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5"/>
          <p:cNvSpPr txBox="1"/>
          <p:nvPr/>
        </p:nvSpPr>
        <p:spPr>
          <a:xfrm>
            <a:off x="526419" y="348996"/>
            <a:ext cx="8471838"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Des applications de santé pour se reposer</a:t>
            </a:r>
            <a:endParaRPr/>
          </a:p>
        </p:txBody>
      </p:sp>
      <p:sp>
        <p:nvSpPr>
          <p:cNvPr id="147" name="Google Shape;147;p5"/>
          <p:cNvSpPr/>
          <p:nvPr/>
        </p:nvSpPr>
        <p:spPr>
          <a:xfrm>
            <a:off x="117332" y="438863"/>
            <a:ext cx="40908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4 </a:t>
            </a:r>
            <a:endParaRPr sz="2200" b="1">
              <a:solidFill>
                <a:schemeClr val="lt1"/>
              </a:solidFill>
              <a:latin typeface="Gill Sans"/>
              <a:ea typeface="Gill Sans"/>
              <a:cs typeface="Gill Sans"/>
              <a:sym typeface="Gill Sans"/>
            </a:endParaRPr>
          </a:p>
        </p:txBody>
      </p:sp>
      <p:sp>
        <p:nvSpPr>
          <p:cNvPr id="148" name="Google Shape;148;p5"/>
          <p:cNvSpPr txBox="1">
            <a:spLocks noGrp="1"/>
          </p:cNvSpPr>
          <p:nvPr>
            <p:ph type="body" idx="1"/>
          </p:nvPr>
        </p:nvSpPr>
        <p:spPr>
          <a:xfrm>
            <a:off x="558000" y="2679405"/>
            <a:ext cx="7872768" cy="33262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Définition de ce qu'est une routine de repos et de son importance</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Explication de la manière dont les applications de routine de repos peuvent favoriser la mise en place d'une routine de sommeil et améliorer le sommeil en général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Familiarisation et capacité à naviguer dans différentes applications de routine de repos et à les intégrer dans la vie quotidienne </a:t>
            </a:r>
            <a:endParaRPr/>
          </a:p>
        </p:txBody>
      </p:sp>
      <p:sp>
        <p:nvSpPr>
          <p:cNvPr id="149" name="Google Shape;149;p5"/>
          <p:cNvSpPr txBox="1"/>
          <p:nvPr/>
        </p:nvSpPr>
        <p:spPr>
          <a:xfrm>
            <a:off x="536509" y="1352412"/>
            <a:ext cx="10515600" cy="61834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203864"/>
              </a:buClr>
              <a:buSzPts val="2200"/>
              <a:buFont typeface="Calibri"/>
              <a:buNone/>
            </a:pPr>
            <a:r>
              <a:rPr lang="en-US" sz="2200" b="1">
                <a:solidFill>
                  <a:srgbClr val="203864"/>
                </a:solidFill>
                <a:latin typeface="Calibri"/>
                <a:ea typeface="Calibri"/>
                <a:cs typeface="Calibri"/>
                <a:sym typeface="Calibri"/>
              </a:rPr>
              <a:t>Compétences</a:t>
            </a:r>
            <a:endParaRPr/>
          </a:p>
        </p:txBody>
      </p:sp>
      <p:sp>
        <p:nvSpPr>
          <p:cNvPr id="150" name="Google Shape;150;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par vectorjuice on Freepik</a:t>
            </a:r>
            <a:endParaRPr sz="1200">
              <a:solidFill>
                <a:schemeClr val="dk1"/>
              </a:solidFill>
              <a:latin typeface="Calibri"/>
              <a:ea typeface="Calibri"/>
              <a:cs typeface="Calibri"/>
              <a:sym typeface="Calibri"/>
            </a:endParaRPr>
          </a:p>
        </p:txBody>
      </p:sp>
      <p:pic>
        <p:nvPicPr>
          <p:cNvPr id="151" name="Google Shape;151;p5"/>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158" name="Google Shape;158;p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159" name="Google Shape;159;p6"/>
          <p:cNvSpPr txBox="1">
            <a:spLocks noGrp="1"/>
          </p:cNvSpPr>
          <p:nvPr>
            <p:ph type="title"/>
          </p:nvPr>
        </p:nvSpPr>
        <p:spPr>
          <a:xfrm>
            <a:off x="558000" y="1079998"/>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700">
                <a:solidFill>
                  <a:srgbClr val="C01E24"/>
                </a:solidFill>
              </a:rPr>
              <a:t>4.2.1</a:t>
            </a:r>
            <a:r>
              <a:rPr lang="en-US">
                <a:solidFill>
                  <a:srgbClr val="C01E24"/>
                </a:solidFill>
              </a:rPr>
              <a:t/>
            </a:r>
            <a:br>
              <a:rPr lang="en-US">
                <a:solidFill>
                  <a:srgbClr val="C01E24"/>
                </a:solidFill>
              </a:rPr>
            </a:br>
            <a:r>
              <a:rPr lang="en-US">
                <a:solidFill>
                  <a:srgbClr val="C01E24"/>
                </a:solidFill>
              </a:rPr>
              <a:t>Utilisation interactive des applications de routines de repos</a:t>
            </a:r>
            <a:endParaRPr>
              <a:solidFill>
                <a:srgbClr val="C01E24"/>
              </a:solidFill>
            </a:endParaRPr>
          </a:p>
        </p:txBody>
      </p:sp>
      <p:sp>
        <p:nvSpPr>
          <p:cNvPr id="160" name="Google Shape;160;p6"/>
          <p:cNvSpPr txBox="1">
            <a:spLocks noGrp="1"/>
          </p:cNvSpPr>
          <p:nvPr>
            <p:ph type="body" idx="1"/>
          </p:nvPr>
        </p:nvSpPr>
        <p:spPr>
          <a:xfrm>
            <a:off x="558000" y="2546425"/>
            <a:ext cx="6515100" cy="3231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ct val="100000"/>
              <a:buNone/>
            </a:pPr>
            <a:r>
              <a:rPr lang="en-US" sz="2200">
                <a:solidFill>
                  <a:srgbClr val="203864"/>
                </a:solidFill>
              </a:rPr>
              <a:t>Objectifs</a:t>
            </a:r>
            <a:endParaRPr/>
          </a:p>
          <a:p>
            <a:pPr marL="0" lvl="0" indent="0" algn="l" rtl="0">
              <a:lnSpc>
                <a:spcPct val="100000"/>
              </a:lnSpc>
              <a:spcBef>
                <a:spcPts val="1200"/>
              </a:spcBef>
              <a:spcAft>
                <a:spcPts val="0"/>
              </a:spcAft>
              <a:buSzPct val="100000"/>
              <a:buNone/>
            </a:pPr>
            <a:endParaRPr sz="2200">
              <a:solidFill>
                <a:srgbClr val="203864"/>
              </a:solidFill>
            </a:endParaRPr>
          </a:p>
          <a:p>
            <a:pPr marL="342900" lvl="0" indent="-323850" algn="l" rtl="0">
              <a:lnSpc>
                <a:spcPct val="100000"/>
              </a:lnSpc>
              <a:spcBef>
                <a:spcPts val="1200"/>
              </a:spcBef>
              <a:spcAft>
                <a:spcPts val="0"/>
              </a:spcAft>
              <a:buSzPct val="100000"/>
              <a:buFont typeface="Noto Sans Symbols"/>
              <a:buChar char="▪"/>
            </a:pPr>
            <a:r>
              <a:rPr lang="en-US" sz="2000" b="0">
                <a:solidFill>
                  <a:schemeClr val="dk1"/>
                </a:solidFill>
                <a:latin typeface="Calibri"/>
                <a:ea typeface="Calibri"/>
                <a:cs typeface="Calibri"/>
                <a:sym typeface="Calibri"/>
              </a:rPr>
              <a:t>Explorer de manière interactive une application spécifique de la routine de repos</a:t>
            </a:r>
            <a:endParaRPr/>
          </a:p>
          <a:p>
            <a:pPr marL="342900" lvl="0" indent="-323850" algn="l" rtl="0">
              <a:lnSpc>
                <a:spcPct val="100000"/>
              </a:lnSpc>
              <a:spcBef>
                <a:spcPts val="1200"/>
              </a:spcBef>
              <a:spcAft>
                <a:spcPts val="0"/>
              </a:spcAft>
              <a:buSzPct val="100000"/>
              <a:buFont typeface="Noto Sans Symbols"/>
              <a:buChar char="▪"/>
            </a:pPr>
            <a:r>
              <a:rPr lang="en-US" sz="2000" b="0">
                <a:solidFill>
                  <a:schemeClr val="dk1"/>
                </a:solidFill>
                <a:latin typeface="Calibri"/>
                <a:ea typeface="Calibri"/>
                <a:cs typeface="Calibri"/>
                <a:sym typeface="Calibri"/>
              </a:rPr>
              <a:t>Essayer de manière pratique les fonctionnalités de l'application</a:t>
            </a:r>
            <a:endParaRPr/>
          </a:p>
          <a:p>
            <a:pPr marL="342900" lvl="0" indent="-323850" algn="l" rtl="0">
              <a:lnSpc>
                <a:spcPct val="100000"/>
              </a:lnSpc>
              <a:spcBef>
                <a:spcPts val="1200"/>
              </a:spcBef>
              <a:spcAft>
                <a:spcPts val="0"/>
              </a:spcAft>
              <a:buSzPct val="100000"/>
              <a:buFont typeface="Noto Sans Symbols"/>
              <a:buChar char="▪"/>
            </a:pPr>
            <a:r>
              <a:rPr lang="en-US" sz="2000" b="0">
                <a:solidFill>
                  <a:schemeClr val="dk1"/>
                </a:solidFill>
                <a:latin typeface="Calibri"/>
                <a:ea typeface="Calibri"/>
                <a:cs typeface="Calibri"/>
                <a:sym typeface="Calibri"/>
              </a:rPr>
              <a:t>Partager les expériences et les enseignements tirés</a:t>
            </a:r>
            <a:endParaRPr/>
          </a:p>
          <a:p>
            <a:pPr marL="342900" lvl="0" indent="-203200" algn="l" rtl="0">
              <a:lnSpc>
                <a:spcPct val="100000"/>
              </a:lnSpc>
              <a:spcBef>
                <a:spcPts val="1200"/>
              </a:spcBef>
              <a:spcAft>
                <a:spcPts val="0"/>
              </a:spcAft>
              <a:buSzPct val="100000"/>
              <a:buFont typeface="Noto Sans Symbols"/>
              <a:buNone/>
            </a:pPr>
            <a:endParaRPr sz="2200" b="0">
              <a:solidFill>
                <a:srgbClr val="203864"/>
              </a:solidFill>
            </a:endParaRPr>
          </a:p>
          <a:p>
            <a:pPr marL="342900" lvl="0" indent="-203200" algn="l" rtl="0">
              <a:lnSpc>
                <a:spcPct val="100000"/>
              </a:lnSpc>
              <a:spcBef>
                <a:spcPts val="1200"/>
              </a:spcBef>
              <a:spcAft>
                <a:spcPts val="0"/>
              </a:spcAft>
              <a:buSzPct val="100000"/>
              <a:buFont typeface="Noto Sans Symbols"/>
              <a:buNone/>
            </a:pPr>
            <a:endParaRPr sz="2200" b="0">
              <a:solidFill>
                <a:srgbClr val="203864"/>
              </a:solidFill>
            </a:endParaRPr>
          </a:p>
          <a:p>
            <a:pPr marL="0" lvl="0" indent="0" algn="l" rtl="0">
              <a:lnSpc>
                <a:spcPct val="100000"/>
              </a:lnSpc>
              <a:spcBef>
                <a:spcPts val="1200"/>
              </a:spcBef>
              <a:spcAft>
                <a:spcPts val="0"/>
              </a:spcAft>
              <a:buSzPct val="100000"/>
              <a:buNone/>
            </a:pPr>
            <a:endParaRPr sz="2200" b="0">
              <a:solidFill>
                <a:srgbClr val="203864"/>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BetterSleep : L'application que nous allons explorer dans ce module </a:t>
            </a:r>
            <a:endParaRPr/>
          </a:p>
        </p:txBody>
      </p:sp>
      <p:cxnSp>
        <p:nvCxnSpPr>
          <p:cNvPr id="167" name="Google Shape;167;p7"/>
          <p:cNvCxnSpPr/>
          <p:nvPr/>
        </p:nvCxnSpPr>
        <p:spPr>
          <a:xfrm>
            <a:off x="6551272" y="1761694"/>
            <a:ext cx="0" cy="1782501"/>
          </a:xfrm>
          <a:prstGeom prst="straightConnector1">
            <a:avLst/>
          </a:prstGeom>
          <a:noFill/>
          <a:ln w="57150" cap="flat" cmpd="sng">
            <a:solidFill>
              <a:schemeClr val="accent2"/>
            </a:solidFill>
            <a:prstDash val="dash"/>
            <a:miter lim="800000"/>
            <a:headEnd type="none" w="sm" len="sm"/>
            <a:tailEnd type="triangle" w="med" len="med"/>
          </a:ln>
        </p:spPr>
      </p:cxnSp>
      <p:pic>
        <p:nvPicPr>
          <p:cNvPr id="168" name="Google Shape;168;p7"/>
          <p:cNvPicPr preferRelativeResize="0"/>
          <p:nvPr/>
        </p:nvPicPr>
        <p:blipFill rotWithShape="1">
          <a:blip r:embed="rId3">
            <a:alphaModFix/>
          </a:blip>
          <a:srcRect l="855" t="15748" r="6107" b="25400"/>
          <a:stretch/>
        </p:blipFill>
        <p:spPr>
          <a:xfrm>
            <a:off x="6366077" y="3731016"/>
            <a:ext cx="4907666" cy="1746193"/>
          </a:xfrm>
          <a:prstGeom prst="rect">
            <a:avLst/>
          </a:prstGeom>
          <a:noFill/>
          <a:ln>
            <a:noFill/>
          </a:ln>
          <a:effectLst>
            <a:outerShdw blurRad="190500" algn="tl" rotWithShape="0">
              <a:srgbClr val="000000">
                <a:alpha val="69803"/>
              </a:srgbClr>
            </a:outerShdw>
          </a:effectLst>
        </p:spPr>
      </p:pic>
      <p:pic>
        <p:nvPicPr>
          <p:cNvPr id="169" name="Google Shape;169;p7"/>
          <p:cNvPicPr preferRelativeResize="0"/>
          <p:nvPr/>
        </p:nvPicPr>
        <p:blipFill rotWithShape="1">
          <a:blip r:embed="rId4">
            <a:alphaModFix/>
          </a:blip>
          <a:srcRect l="9173" t="22616" r="37532" b="25907"/>
          <a:stretch/>
        </p:blipFill>
        <p:spPr>
          <a:xfrm>
            <a:off x="558000" y="2849716"/>
            <a:ext cx="5131929" cy="2788220"/>
          </a:xfrm>
          <a:prstGeom prst="rect">
            <a:avLst/>
          </a:prstGeom>
          <a:noFill/>
          <a:ln>
            <a:noFill/>
          </a:ln>
          <a:effectLst>
            <a:outerShdw blurRad="190500" algn="tl" rotWithShape="0">
              <a:srgbClr val="000000">
                <a:alpha val="69803"/>
              </a:srgbClr>
            </a:outerShdw>
          </a:effectLst>
        </p:spPr>
      </p:pic>
      <p:cxnSp>
        <p:nvCxnSpPr>
          <p:cNvPr id="170" name="Google Shape;170;p7"/>
          <p:cNvCxnSpPr/>
          <p:nvPr/>
        </p:nvCxnSpPr>
        <p:spPr>
          <a:xfrm>
            <a:off x="4423459" y="1761694"/>
            <a:ext cx="0" cy="1387036"/>
          </a:xfrm>
          <a:prstGeom prst="straightConnector1">
            <a:avLst/>
          </a:prstGeom>
          <a:noFill/>
          <a:ln w="57150" cap="flat" cmpd="sng">
            <a:solidFill>
              <a:schemeClr val="accent2"/>
            </a:solidFill>
            <a:prstDash val="dash"/>
            <a:miter lim="800000"/>
            <a:headEnd type="none" w="sm" len="sm"/>
            <a:tailEnd type="triangle" w="med" len="med"/>
          </a:ln>
        </p:spPr>
      </p:cxnSp>
      <p:sp>
        <p:nvSpPr>
          <p:cNvPr id="171" name="Google Shape;171;p7"/>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2" name="Google Shape;172;p7"/>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73" name="Google Shape;173;p7"/>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Trouver l'application</a:t>
            </a:r>
            <a:endParaRPr/>
          </a:p>
        </p:txBody>
      </p:sp>
      <p:sp>
        <p:nvSpPr>
          <p:cNvPr id="180" name="Google Shape;180;p8"/>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rgbClr val="C01E24"/>
              </a:buClr>
              <a:buSzPts val="2200"/>
              <a:buFont typeface="Noto Sans Symbols"/>
              <a:buChar char="✔"/>
            </a:pPr>
            <a:r>
              <a:rPr lang="en-US" sz="2200" b="0" i="0" u="none" strike="noStrike" cap="none"/>
              <a:t>Aller sur Play Store (pour Android) ou AppStore (pour IOS)</a:t>
            </a:r>
            <a:endParaRPr/>
          </a:p>
          <a:p>
            <a:pPr marL="342900" marR="0" lvl="0" indent="-342900" algn="l" rtl="0">
              <a:lnSpc>
                <a:spcPct val="100000"/>
              </a:lnSpc>
              <a:spcBef>
                <a:spcPts val="1200"/>
              </a:spcBef>
              <a:spcAft>
                <a:spcPts val="0"/>
              </a:spcAft>
              <a:buClr>
                <a:srgbClr val="C01E24"/>
              </a:buClr>
              <a:buSzPts val="2200"/>
              <a:buFont typeface="Noto Sans Symbols"/>
              <a:buChar char="✔"/>
            </a:pPr>
            <a:r>
              <a:rPr lang="en-US" sz="2200" b="0"/>
              <a:t>Recherchez l'application en cliquant sur : </a:t>
            </a:r>
            <a:r>
              <a:rPr lang="en-US" sz="2200" b="0" i="1"/>
              <a:t>Cycle du sommeil : Suivi du sommeil</a:t>
            </a:r>
            <a:endParaRPr/>
          </a:p>
          <a:p>
            <a:pPr marL="342900" marR="0" lvl="0" indent="-342900" algn="l" rtl="0">
              <a:lnSpc>
                <a:spcPct val="100000"/>
              </a:lnSpc>
              <a:spcBef>
                <a:spcPts val="1200"/>
              </a:spcBef>
              <a:spcAft>
                <a:spcPts val="0"/>
              </a:spcAft>
              <a:buClr>
                <a:srgbClr val="C01E24"/>
              </a:buClr>
              <a:buSzPts val="2200"/>
              <a:buFont typeface="Noto Sans Symbols"/>
              <a:buChar char="✔"/>
            </a:pPr>
            <a:r>
              <a:rPr lang="en-US" sz="2200" b="0" u="none" strike="noStrike" cap="none"/>
              <a:t>Cliquez sur installer pour télécharger l'application</a:t>
            </a:r>
            <a:endParaRPr/>
          </a:p>
        </p:txBody>
      </p:sp>
      <p:sp>
        <p:nvSpPr>
          <p:cNvPr id="181" name="Google Shape;181;p8"/>
          <p:cNvSpPr/>
          <p:nvPr/>
        </p:nvSpPr>
        <p:spPr>
          <a:xfrm>
            <a:off x="4412250" y="3962089"/>
            <a:ext cx="1400537" cy="2082210"/>
          </a:xfrm>
          <a:prstGeom prst="curvedRightArrow">
            <a:avLst>
              <a:gd name="adj1" fmla="val 25000"/>
              <a:gd name="adj2" fmla="val 50000"/>
              <a:gd name="adj3" fmla="val 25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82" name="Google Shape;182;p8"/>
          <p:cNvPicPr preferRelativeResize="0"/>
          <p:nvPr/>
        </p:nvPicPr>
        <p:blipFill rotWithShape="1">
          <a:blip r:embed="rId3">
            <a:alphaModFix/>
          </a:blip>
          <a:srcRect l="855" t="15748" r="6107" b="25400"/>
          <a:stretch/>
        </p:blipFill>
        <p:spPr>
          <a:xfrm>
            <a:off x="5904456" y="4744125"/>
            <a:ext cx="4907666" cy="1746193"/>
          </a:xfrm>
          <a:prstGeom prst="rect">
            <a:avLst/>
          </a:prstGeom>
          <a:noFill/>
          <a:ln>
            <a:noFill/>
          </a:ln>
          <a:effectLst>
            <a:outerShdw blurRad="190500" algn="tl" rotWithShape="0">
              <a:srgbClr val="000000">
                <a:alpha val="69803"/>
              </a:srgbClr>
            </a:outerShdw>
          </a:effectLst>
        </p:spPr>
      </p:pic>
      <p:pic>
        <p:nvPicPr>
          <p:cNvPr id="183" name="Google Shape;183;p8"/>
          <p:cNvPicPr preferRelativeResize="0"/>
          <p:nvPr/>
        </p:nvPicPr>
        <p:blipFill rotWithShape="1">
          <a:blip r:embed="rId4">
            <a:alphaModFix/>
          </a:blip>
          <a:srcRect l="9173" t="22616" r="37532" b="25907"/>
          <a:stretch/>
        </p:blipFill>
        <p:spPr>
          <a:xfrm>
            <a:off x="6689161" y="1535376"/>
            <a:ext cx="5131929" cy="2788220"/>
          </a:xfrm>
          <a:prstGeom prst="rect">
            <a:avLst/>
          </a:prstGeom>
          <a:noFill/>
          <a:ln>
            <a:noFill/>
          </a:ln>
          <a:effectLst>
            <a:outerShdw blurRad="190500" algn="tl" rotWithShape="0">
              <a:srgbClr val="000000">
                <a:alpha val="69803"/>
              </a:srgbClr>
            </a:outerShdw>
          </a:effectLst>
        </p:spPr>
      </p:pic>
      <p:sp>
        <p:nvSpPr>
          <p:cNvPr id="184" name="Google Shape;184;p8"/>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5" name="Google Shape;185;p8"/>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86" name="Google Shape;186;p8"/>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 pour un meilleur sommeil (1)</a:t>
            </a:r>
            <a:endParaRPr/>
          </a:p>
        </p:txBody>
      </p:sp>
      <p:sp>
        <p:nvSpPr>
          <p:cNvPr id="193" name="Google Shape;193;p9"/>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200"/>
              <a:buNone/>
            </a:pPr>
            <a:r>
              <a:rPr lang="en-US" sz="2200" b="0" u="none" strike="noStrike" cap="none"/>
              <a:t>L'application "Mieux dormir" comprend </a:t>
            </a:r>
            <a:endParaRPr/>
          </a:p>
          <a:p>
            <a:pPr marL="342900" marR="0" lvl="0" indent="-342900" algn="l" rtl="0">
              <a:lnSpc>
                <a:spcPct val="100000"/>
              </a:lnSpc>
              <a:spcBef>
                <a:spcPts val="1200"/>
              </a:spcBef>
              <a:spcAft>
                <a:spcPts val="0"/>
              </a:spcAft>
              <a:buClr>
                <a:srgbClr val="C01E24"/>
              </a:buClr>
              <a:buSzPts val="2200"/>
              <a:buFont typeface="Noto Sans Symbols"/>
              <a:buChar char="✔"/>
            </a:pPr>
            <a:r>
              <a:rPr lang="en-US" sz="2200" b="0" u="none" strike="noStrike" cap="none"/>
              <a:t>Enregistrement des habitudes de sommeil</a:t>
            </a:r>
            <a:endParaRPr/>
          </a:p>
          <a:p>
            <a:pPr marL="342900" marR="0" lvl="0" indent="-342900" algn="l" rtl="0">
              <a:lnSpc>
                <a:spcPct val="100000"/>
              </a:lnSpc>
              <a:spcBef>
                <a:spcPts val="1200"/>
              </a:spcBef>
              <a:spcAft>
                <a:spcPts val="0"/>
              </a:spcAft>
              <a:buClr>
                <a:srgbClr val="C01E24"/>
              </a:buClr>
              <a:buSzPts val="2200"/>
              <a:buFont typeface="Noto Sans Symbols"/>
              <a:buChar char="✔"/>
            </a:pPr>
            <a:r>
              <a:rPr lang="en-US" sz="2200" b="0"/>
              <a:t>Musique et sons pour la relaxation </a:t>
            </a:r>
            <a:endParaRPr/>
          </a:p>
          <a:p>
            <a:pPr marL="342900" marR="0" lvl="0" indent="-342900" algn="l" rtl="0">
              <a:lnSpc>
                <a:spcPct val="100000"/>
              </a:lnSpc>
              <a:spcBef>
                <a:spcPts val="1200"/>
              </a:spcBef>
              <a:spcAft>
                <a:spcPts val="0"/>
              </a:spcAft>
              <a:buClr>
                <a:srgbClr val="C01E24"/>
              </a:buClr>
              <a:buSzPts val="2200"/>
              <a:buFont typeface="Noto Sans Symbols"/>
              <a:buChar char="✔"/>
            </a:pPr>
            <a:r>
              <a:rPr lang="en-US" sz="2200" b="0" u="none" strike="noStrike" cap="none"/>
              <a:t>Conseils personnalisés pour le sommeil </a:t>
            </a:r>
            <a:endParaRPr/>
          </a:p>
          <a:p>
            <a:pPr marL="342900" marR="0" lvl="0" indent="-203200" algn="l" rtl="0">
              <a:lnSpc>
                <a:spcPct val="100000"/>
              </a:lnSpc>
              <a:spcBef>
                <a:spcPts val="1200"/>
              </a:spcBef>
              <a:spcAft>
                <a:spcPts val="0"/>
              </a:spcAft>
              <a:buClr>
                <a:srgbClr val="C01E24"/>
              </a:buClr>
              <a:buSzPts val="2200"/>
              <a:buFont typeface="Noto Sans Symbols"/>
              <a:buNone/>
            </a:pPr>
            <a:endParaRPr sz="2200" b="0" u="none" strike="noStrike" cap="none">
              <a:solidFill>
                <a:srgbClr val="203864"/>
              </a:solidFill>
              <a:latin typeface="Arial"/>
              <a:ea typeface="Arial"/>
              <a:cs typeface="Arial"/>
              <a:sym typeface="Arial"/>
            </a:endParaRPr>
          </a:p>
        </p:txBody>
      </p:sp>
      <p:pic>
        <p:nvPicPr>
          <p:cNvPr id="194" name="Google Shape;194;p9"/>
          <p:cNvPicPr preferRelativeResize="0"/>
          <p:nvPr/>
        </p:nvPicPr>
        <p:blipFill rotWithShape="1">
          <a:blip r:embed="rId3">
            <a:alphaModFix/>
          </a:blip>
          <a:srcRect l="10829" t="36505" r="70178" b="26524"/>
          <a:stretch/>
        </p:blipFill>
        <p:spPr>
          <a:xfrm>
            <a:off x="7757385" y="2038783"/>
            <a:ext cx="2314936" cy="2534708"/>
          </a:xfrm>
          <a:prstGeom prst="rect">
            <a:avLst/>
          </a:prstGeom>
          <a:noFill/>
          <a:ln>
            <a:noFill/>
          </a:ln>
        </p:spPr>
      </p:pic>
      <p:sp>
        <p:nvSpPr>
          <p:cNvPr id="195" name="Google Shape;195;p9"/>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6" name="Google Shape;196;p9"/>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97" name="Google Shape;197;p9"/>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4.2</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4.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iXS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CJd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Il0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CJd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CJd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CJd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iXSdZFQaV5GsAAABvAAAAHAAAAHVuaXZlcnNhbC9sb2NhbF9zZXR0aW5ncy54bWwNyrEKwkAMANC9XxEySB3Uugn2rpujCK0fENogB7mk9ELRv/e2N7x++GaBnbeSTANezx0C62xL0k/A9/Q43RCKky4kphxQDWGITS82k4zsXmOBVejH28S5wvlJuc4XqbOkAu1B/B6PeInNH1BLAwQUAAIACAAjXS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CNdJ1mRjA8hSgAAAGwAAAAbAAAAdW5pdmVyc2FsL3VuaXZlcnNhbC5wbmcueG1ss7GvyM1RKEstKs7Mz7NVMtQzULK34+WyKShKLctMLVeoAIoBBSFASaESyDVCcMszU0oygELG5mYIwYzUzPSMEqCogTFCqT7QUABQSwECAAAUAAIACACpflBPNmFYAkcDAADhCQAAFAAAAAAAAAABAAAAAAAAAAAAdW5pdmVyc2FsL3BsYXllci54bWxQSwECAAAUAAIACAAiXSdZtTf0qBwFAADhEwAAHQAAAAAAAAABAAAAAAB5AwAAdW5pdmVyc2FsL2NvbW1vbl9tZXNzYWdlcy5sbmdQSwECAAAUAAIACAAiXSdZFR5gG6MAAAB/AQAALgAAAAAAAAABAAAAAADQCAAAdW5pdmVyc2FsL3BsYXliYWNrX2FuZF9uYXZpZ2F0aW9uX3NldHRpbmdzLnhtbFBLAQIAABQAAgAIACJdJ1l0STUfPAQAAAwVAAAnAAAAAAAAAAEAAAAAAL8JAAB1bml2ZXJzYWwvZmxhc2hfcHVibGlzaGluZ19zZXR0aW5ncy54bWxQSwECAAAUAAIACAAiXSdZN4uHansDAACsDAAAIQAAAAAAAAABAAAAAABADgAAdW5pdmVyc2FsL2ZsYXNoX3NraW5fc2V0dGluZ3MueG1sUEsBAgAAFAACAAgAIl0nWaavViM2BAAAlhQAACYAAAAAAAAAAQAAAAAA+hEAAHVuaXZlcnNhbC9odG1sX3B1Ymxpc2hpbmdfc2V0dGluZ3MueG1sUEsBAgAAFAACAAgAIl0nWSYPfuiwAQAAbwYAAB8AAAAAAAAAAQAAAAAAdBYAAHVuaXZlcnNhbC9odG1sX3NraW5fc2V0dGluZ3MuanNQSwECAAAUAAIACAAiXSdZFQaV5GsAAABvAAAAHAAAAAAAAAABAAAAAABhGAAAdW5pdmVyc2FsL2xvY2FsX3NldHRpbmdzLnhtbFBLAQIAABQAAgAIACNdJ1m6nHlYSBIAAFBKAAAXAAAAAAAAAAAAAAAAAAYZAAB1bml2ZXJzYWwvdW5pdmVyc2FsLnBuZ1BLAQIAABQAAgAIACNdJ1mRjA8hSgAAAGwAAAAbAAAAAAAAAAEAAAAAAIMrAAB1bml2ZXJzYWwvdW5pdmVyc2FsLnBuZy54bWxQSwUGAAAAAAoACgAGAwAABiwAAAAA"/>
  <p:tag name="ISPRING_LMS_API_VERSION" val="SCORM 1.2"/>
  <p:tag name="ISPRING_ULTRA_SCORM_COURSE_ID" val="FE1F884C-87B9-4053-A6C3-81C43EB5AAFC"/>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4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4.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935</Words>
  <Application>Microsoft Office PowerPoint</Application>
  <PresentationFormat>Ευρεία οθόνη</PresentationFormat>
  <Paragraphs>167</Paragraphs>
  <Slides>19</Slides>
  <Notes>19</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19</vt:i4>
      </vt:variant>
    </vt:vector>
  </HeadingPairs>
  <TitlesOfParts>
    <vt:vector size="28" baseType="lpstr">
      <vt:lpstr>Noto Sans Symbols</vt:lpstr>
      <vt:lpstr>Arial</vt:lpstr>
      <vt:lpstr>Impact</vt:lpstr>
      <vt:lpstr>Gill Sans</vt:lpstr>
      <vt:lpstr>Courier New</vt:lpstr>
      <vt:lpstr>Roboto</vt:lpstr>
      <vt:lpstr>Calibri</vt:lpstr>
      <vt:lpstr>Θέμα του Office</vt:lpstr>
      <vt:lpstr>Θέμα του Office</vt:lpstr>
      <vt:lpstr>Παρουσίαση του PowerPoint</vt:lpstr>
      <vt:lpstr>Partenaires</vt:lpstr>
      <vt:lpstr>Session de formation expérientielle :  Contenu</vt:lpstr>
      <vt:lpstr>Objectifs</vt:lpstr>
      <vt:lpstr>Παρουσίαση του PowerPoint</vt:lpstr>
      <vt:lpstr>4.2.1 Utilisation interactive des applications de routines de repos</vt:lpstr>
      <vt:lpstr>BetterSleep : L'application que nous allons explorer dans ce module </vt:lpstr>
      <vt:lpstr>Trouver l'application</vt:lpstr>
      <vt:lpstr>Application pour un meilleur sommeil (1)</vt:lpstr>
      <vt:lpstr>Application pour un meilleur sommeil (2)</vt:lpstr>
      <vt:lpstr>Application pour un meilleur sommeil (3)</vt:lpstr>
      <vt:lpstr>Application pour un meilleur sommeil (4)</vt:lpstr>
      <vt:lpstr>Application pour un meilleur sommeil (5)</vt:lpstr>
      <vt:lpstr>Application pour un meilleur sommeil (6)</vt:lpstr>
      <vt:lpstr>Application pour un meilleur sommeil (7)</vt:lpstr>
      <vt:lpstr>Application pour un meilleur sommeil (8)</vt:lpstr>
      <vt:lpstr>Tutoriel YouTube de l'application BetterSleep</vt:lpstr>
      <vt:lpstr>Activité : Il est temps d'agir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4.2 Séance de formation expérientielle</dc:title>
  <dc:creator>pantelis bbalaouras</dc:creator>
  <cp:lastModifiedBy>pantelis</cp:lastModifiedBy>
  <cp:revision>4</cp:revision>
  <dcterms:created xsi:type="dcterms:W3CDTF">2020-06-02T13:31:56Z</dcterms:created>
  <dcterms:modified xsi:type="dcterms:W3CDTF">2024-09-07T08:41:45Z</dcterms:modified>
</cp:coreProperties>
</file>