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6" r:id="rId2"/>
  </p:sldMasterIdLst>
  <p:notesMasterIdLst>
    <p:notesMasterId r:id="rId19"/>
  </p:notesMasterIdLst>
  <p:sldIdLst>
    <p:sldId id="256" r:id="rId3"/>
    <p:sldId id="257" r:id="rId4"/>
    <p:sldId id="258" r:id="rId5"/>
    <p:sldId id="259" r:id="rId6"/>
    <p:sldId id="260" r:id="rId7"/>
    <p:sldId id="261" r:id="rId8"/>
    <p:sldId id="302" r:id="rId9"/>
    <p:sldId id="303" r:id="rId10"/>
    <p:sldId id="304" r:id="rId11"/>
    <p:sldId id="305" r:id="rId12"/>
    <p:sldId id="306" r:id="rId13"/>
    <p:sldId id="307" r:id="rId14"/>
    <p:sldId id="308" r:id="rId15"/>
    <p:sldId id="309" r:id="rId16"/>
    <p:sldId id="310" r:id="rId17"/>
    <p:sldId id="311" r:id="rId18"/>
  </p:sldIdLst>
  <p:sldSz cx="12192000" cy="6858000"/>
  <p:notesSz cx="6858000" cy="9144000"/>
  <p:embeddedFontLst>
    <p:embeddedFont>
      <p:font typeface="Impact" panose="020B0806030902050204" pitchFamily="34" charset="0"/>
      <p:regular r:id="rId20"/>
    </p:embeddedFont>
    <p:embeddedFont>
      <p:font typeface="Lato" panose="020F0502020204030203" pitchFamily="34" charset="0"/>
      <p:regular r:id="rId21"/>
      <p:bold r:id="rId22"/>
      <p:italic r:id="rId23"/>
      <p:boldItalic r:id="rId24"/>
    </p:embeddedFont>
    <p:embeddedFont>
      <p:font typeface="Gill Sans" panose="020B0604020202020204" charset="0"/>
      <p:regular r:id="rId25"/>
      <p:bold r:id="rId26"/>
    </p:embeddedFont>
    <p:embeddedFont>
      <p:font typeface="Roboto" panose="02000000000000000000" pitchFamily="2" charset="0"/>
      <p:regular r:id="rId27"/>
      <p:bold r:id="rId28"/>
      <p:italic r:id="rId29"/>
      <p:boldItalic r:id="rId30"/>
    </p:embeddedFont>
    <p:embeddedFont>
      <p:font typeface="Calibri" panose="020F0502020204030204" pitchFamily="34" charset="0"/>
      <p:regular r:id="rId31"/>
      <p:bold r:id="rId32"/>
      <p:italic r:id="rId33"/>
      <p:boldItalic r:id="rId34"/>
    </p:embeddedFont>
  </p:embeddedFontLst>
  <p:custDataLst>
    <p:tags r:id="rId3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3" roundtripDataSignature="AMtx7mhrNw0nzu8qyQB42BAYPhmPFSk6k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37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font" Target="fonts/font15.fntdata"/><Relationship Id="rId76"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6.fntdata"/><Relationship Id="rId33" Type="http://schemas.openxmlformats.org/officeDocument/2006/relationships/font" Target="fonts/font14.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29" Type="http://schemas.openxmlformats.org/officeDocument/2006/relationships/font" Target="fonts/font10.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5.fntdata"/><Relationship Id="rId32" Type="http://schemas.openxmlformats.org/officeDocument/2006/relationships/font" Target="fonts/font13.fntdata"/><Relationship Id="rId7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notesMaster" Target="notesMasters/notesMaster1.xml"/><Relationship Id="rId31" Type="http://schemas.openxmlformats.org/officeDocument/2006/relationships/font" Target="fonts/font12.fntdata"/><Relationship Id="rId73"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ags" Target="tags/tag1.xml"/><Relationship Id="rId77"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 name="Google Shape;6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 name="Google Shape;9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5" name="Google Shape;12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 name="Google Shape;13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b="1"/>
          </a:p>
        </p:txBody>
      </p:sp>
      <p:sp>
        <p:nvSpPr>
          <p:cNvPr id="147" name="Google Shape;14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57" name="Google Shape;15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7" name="Google Shape;627;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628" name="Google Shape;628;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7" name="Google Shape;637;p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638" name="Google Shape;638;p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2" name="Google Shape;652;p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653" name="Google Shape;653;p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8" name="Google Shape;668;p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669" name="Google Shape;669;p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4" name="Google Shape;684;p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685" name="Google Shape;685;p5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0" name="Google Shape;700;p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701" name="Google Shape;701;p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6" name="Google Shape;716;p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717" name="Google Shape;717;p5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1" name="Google Shape;731;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732" name="Google Shape;732;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7" name="Google Shape;747;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748" name="Google Shape;748;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3" name="Google Shape;763;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4" name="Google Shape;764;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58"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9"/>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20" name="Google Shape;20;p59"/>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21" name="Google Shape;21;p59"/>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22" name="Google Shape;22;p59"/>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3" name="Google Shape;23;p59"/>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4" name="Google Shape;24;p59"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10" name="Εικόνα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03" y="6431622"/>
            <a:ext cx="1976305" cy="444391"/>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26"/>
        <p:cNvGrpSpPr/>
        <p:nvPr/>
      </p:nvGrpSpPr>
      <p:grpSpPr>
        <a:xfrm>
          <a:off x="0" y="0"/>
          <a:ext cx="0" cy="0"/>
          <a:chOff x="0" y="0"/>
          <a:chExt cx="0" cy="0"/>
        </a:xfrm>
      </p:grpSpPr>
      <p:sp>
        <p:nvSpPr>
          <p:cNvPr id="27" name="Google Shape;27;p60"/>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509"/>
              </a:srgbClr>
            </a:outerShdw>
          </a:effectLst>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28" name="Google Shape;28;p60"/>
          <p:cNvSpPr txBox="1">
            <a:spLocks noGrp="1"/>
          </p:cNvSpPr>
          <p:nvPr>
            <p:ph type="title"/>
          </p:nvPr>
        </p:nvSpPr>
        <p:spPr>
          <a:xfrm>
            <a:off x="558000" y="1080000"/>
            <a:ext cx="10515600" cy="6183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60"/>
          <p:cNvSpPr txBox="1">
            <a:spLocks noGrp="1"/>
          </p:cNvSpPr>
          <p:nvPr>
            <p:ph type="body" idx="1"/>
          </p:nvPr>
        </p:nvSpPr>
        <p:spPr>
          <a:xfrm>
            <a:off x="558000" y="2218304"/>
            <a:ext cx="7872768" cy="3787361"/>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 name="Google Shape;30;p60"/>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1" name="Google Shape;31;p60"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 name="Εικόνα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03" y="6431622"/>
            <a:ext cx="1976305" cy="444391"/>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33"/>
        <p:cNvGrpSpPr/>
        <p:nvPr/>
      </p:nvGrpSpPr>
      <p:grpSpPr>
        <a:xfrm>
          <a:off x="0" y="0"/>
          <a:ext cx="0" cy="0"/>
          <a:chOff x="0" y="0"/>
          <a:chExt cx="0" cy="0"/>
        </a:xfrm>
      </p:grpSpPr>
      <p:sp>
        <p:nvSpPr>
          <p:cNvPr id="34" name="Google Shape;34;p61"/>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1"/>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4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61"/>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 name="Google Shape;37;p61"/>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8" name="Google Shape;38;p61"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 name="Εικόνα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03" y="6431622"/>
            <a:ext cx="1976305" cy="444391"/>
          </a:xfrm>
          <a:prstGeom prst="rect">
            <a:avLst/>
          </a:prstGeom>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40"/>
        <p:cNvGrpSpPr/>
        <p:nvPr/>
      </p:nvGrpSpPr>
      <p:grpSpPr>
        <a:xfrm>
          <a:off x="0" y="0"/>
          <a:ext cx="0" cy="0"/>
          <a:chOff x="0" y="0"/>
          <a:chExt cx="0" cy="0"/>
        </a:xfrm>
      </p:grpSpPr>
      <p:sp>
        <p:nvSpPr>
          <p:cNvPr id="41" name="Google Shape;41;p62"/>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2"/>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3" name="Google Shape;43;p62"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44" name="Google Shape;44;p62"/>
          <p:cNvSpPr txBox="1"/>
          <p:nvPr/>
        </p:nvSpPr>
        <p:spPr>
          <a:xfrm>
            <a:off x="0" y="81370"/>
            <a:ext cx="3335383" cy="318805"/>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a:solidFill>
                  <a:schemeClr val="lt1"/>
                </a:solidFill>
                <a:highlight>
                  <a:srgbClr val="C01E24"/>
                </a:highlight>
                <a:latin typeface="Arial"/>
                <a:ea typeface="Arial"/>
                <a:cs typeface="Arial"/>
                <a:sym typeface="Arial"/>
              </a:rPr>
              <a:t> </a:t>
            </a:r>
            <a:r>
              <a:rPr lang="en-US" sz="1800" b="1" i="0" u="none" strike="noStrike" cap="none">
                <a:solidFill>
                  <a:schemeClr val="lt1"/>
                </a:solidFill>
                <a:highlight>
                  <a:srgbClr val="C01E24"/>
                </a:highlight>
                <a:latin typeface="Calibri"/>
                <a:ea typeface="Calibri"/>
                <a:cs typeface="Calibri"/>
                <a:sym typeface="Calibri"/>
              </a:rPr>
              <a:t>11.2</a:t>
            </a:r>
            <a:r>
              <a:rPr lang="en-US" sz="1800" b="1" i="0" u="none" strike="noStrike" cap="none">
                <a:solidFill>
                  <a:schemeClr val="lt1"/>
                </a:solidFill>
                <a:highlight>
                  <a:srgbClr val="C01E24"/>
                </a:highlight>
                <a:latin typeface="Arial"/>
                <a:ea typeface="Arial"/>
                <a:cs typeface="Arial"/>
                <a:sym typeface="Arial"/>
              </a:rPr>
              <a:t> </a:t>
            </a:r>
            <a:r>
              <a:rPr lang="en-US" sz="1800" b="0" i="0" u="none" strike="noStrike" cap="none">
                <a:solidFill>
                  <a:srgbClr val="7F7F7F"/>
                </a:solidFill>
                <a:latin typeface="Arial"/>
                <a:ea typeface="Arial"/>
                <a:cs typeface="Arial"/>
                <a:sym typeface="Arial"/>
              </a:rPr>
              <a:t> Apps for Healthcare Services</a:t>
            </a:r>
            <a:endParaRPr sz="1800" b="0" i="0" u="none" strike="noStrike" cap="none">
              <a:solidFill>
                <a:srgbClr val="7F7F7F"/>
              </a:solidFill>
              <a:latin typeface="Calibri"/>
              <a:ea typeface="Calibri"/>
              <a:cs typeface="Calibri"/>
              <a:sym typeface="Calibri"/>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52"/>
        <p:cNvGrpSpPr/>
        <p:nvPr/>
      </p:nvGrpSpPr>
      <p:grpSpPr>
        <a:xfrm>
          <a:off x="0" y="0"/>
          <a:ext cx="0" cy="0"/>
          <a:chOff x="0" y="0"/>
          <a:chExt cx="0" cy="0"/>
        </a:xfrm>
      </p:grpSpPr>
      <p:sp>
        <p:nvSpPr>
          <p:cNvPr id="53" name="Google Shape;53;p66"/>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66"/>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66"/>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6" name="Google Shape;56;p6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57" name="Google Shape;57;p66"/>
          <p:cNvSpPr txBox="1"/>
          <p:nvPr/>
        </p:nvSpPr>
        <p:spPr>
          <a:xfrm>
            <a:off x="0" y="81370"/>
            <a:ext cx="3335383" cy="318805"/>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a:solidFill>
                  <a:schemeClr val="lt1"/>
                </a:solidFill>
                <a:highlight>
                  <a:srgbClr val="C01E24"/>
                </a:highlight>
                <a:latin typeface="Arial"/>
                <a:ea typeface="Arial"/>
                <a:cs typeface="Arial"/>
                <a:sym typeface="Arial"/>
              </a:rPr>
              <a:t> </a:t>
            </a:r>
            <a:r>
              <a:rPr lang="en-US" sz="1800" b="1" i="0" u="none" strike="noStrike" cap="none">
                <a:solidFill>
                  <a:schemeClr val="lt1"/>
                </a:solidFill>
                <a:highlight>
                  <a:srgbClr val="C01E24"/>
                </a:highlight>
                <a:latin typeface="Calibri"/>
                <a:ea typeface="Calibri"/>
                <a:cs typeface="Calibri"/>
                <a:sym typeface="Calibri"/>
              </a:rPr>
              <a:t>11.2</a:t>
            </a:r>
            <a:r>
              <a:rPr lang="en-US" sz="1800" b="1" i="0" u="none" strike="noStrike" cap="none">
                <a:solidFill>
                  <a:schemeClr val="lt1"/>
                </a:solidFill>
                <a:highlight>
                  <a:srgbClr val="C01E24"/>
                </a:highlight>
                <a:latin typeface="Arial"/>
                <a:ea typeface="Arial"/>
                <a:cs typeface="Arial"/>
                <a:sym typeface="Arial"/>
              </a:rPr>
              <a:t> </a:t>
            </a:r>
            <a:r>
              <a:rPr lang="en-US" sz="1800" b="0" i="0" u="none" strike="noStrike" cap="none">
                <a:solidFill>
                  <a:srgbClr val="7F7F7F"/>
                </a:solidFill>
                <a:latin typeface="Arial"/>
                <a:ea typeface="Arial"/>
                <a:cs typeface="Arial"/>
                <a:sym typeface="Arial"/>
              </a:rPr>
              <a:t> Apps for Healthcare Services</a:t>
            </a:r>
            <a:endParaRPr sz="1800" b="0" i="0" u="none" strike="noStrike" cap="none">
              <a:solidFill>
                <a:srgbClr val="7F7F7F"/>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64"/>
        <p:cNvGrpSpPr/>
        <p:nvPr/>
      </p:nvGrpSpPr>
      <p:grpSpPr>
        <a:xfrm>
          <a:off x="0" y="0"/>
          <a:ext cx="0" cy="0"/>
          <a:chOff x="0" y="0"/>
          <a:chExt cx="0" cy="0"/>
        </a:xfrm>
      </p:grpSpPr>
      <p:pic>
        <p:nvPicPr>
          <p:cNvPr id="65" name="Google Shape;65;p65"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7"/>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8"/>
        <p:cNvGrpSpPr/>
        <p:nvPr/>
      </p:nvGrpSpPr>
      <p:grpSpPr>
        <a:xfrm>
          <a:off x="0" y="0"/>
          <a:ext cx="0" cy="0"/>
          <a:chOff x="0" y="0"/>
          <a:chExt cx="0" cy="0"/>
        </a:xfrm>
      </p:grpSpPr>
      <p:sp>
        <p:nvSpPr>
          <p:cNvPr id="59" name="Google Shape;59;p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0" name="Google Shape;60;p64"/>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lt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lt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61" name="Google Shape;61;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62" name="Google Shape;62;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63" name="Google Shape;63;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g"/><Relationship Id="rId18" Type="http://schemas.openxmlformats.org/officeDocument/2006/relationships/hyperlink" Target="http://www.amsed.fr/" TargetMode="External"/><Relationship Id="rId3" Type="http://schemas.openxmlformats.org/officeDocument/2006/relationships/image" Target="../media/image11.jpg"/><Relationship Id="rId21" Type="http://schemas.openxmlformats.org/officeDocument/2006/relationships/image" Target="../media/image20.jpg"/><Relationship Id="rId7" Type="http://schemas.openxmlformats.org/officeDocument/2006/relationships/image" Target="../media/image13.jp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5.jpg"/><Relationship Id="rId5" Type="http://schemas.openxmlformats.org/officeDocument/2006/relationships/image" Target="../media/image12.jpg"/><Relationship Id="rId15" Type="http://schemas.openxmlformats.org/officeDocument/2006/relationships/hyperlink" Target="http://www.connexions.gr/" TargetMode="External"/><Relationship Id="rId23" Type="http://schemas.openxmlformats.org/officeDocument/2006/relationships/image" Target="../media/image22.jpg"/><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4.xml.rels><?xml version="1.0" encoding="UTF-8" standalone="yes"?>
<Relationships xmlns="http://schemas.openxmlformats.org/package/2006/relationships"><Relationship Id="rId3" Type="http://schemas.openxmlformats.org/officeDocument/2006/relationships/hyperlink" Target="https://pixabay.com/illustrations/teamwork-team-gear-gears-drive-2207743/" TargetMode="External"/><Relationship Id="rId7" Type="http://schemas.openxmlformats.org/officeDocument/2006/relationships/image" Target="../media/image22.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3.jpg"/><Relationship Id="rId5"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4" Type="http://schemas.openxmlformats.org/officeDocument/2006/relationships/hyperlink" Target="https://pixabay.com/service/licens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2.jpg"/><Relationship Id="rId4" Type="http://schemas.openxmlformats.org/officeDocument/2006/relationships/image" Target="../media/image23.jpg"/></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de/illustrations/social-media-internet-smartphone-6389437/"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hyperlink" Target="https://pixabay.com/de/service/license-summary/"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de/illustrations/frankreich-flagge-karte-1020956/"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2.jpg"/><Relationship Id="rId5" Type="http://schemas.openxmlformats.org/officeDocument/2006/relationships/image" Target="../media/image25.jpg"/><Relationship Id="rId4" Type="http://schemas.openxmlformats.org/officeDocument/2006/relationships/hyperlink" Target="https://pixabay.com/service/licens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hyperlink" Target="https://www.freepikcompany.com/legal?_gl=1*l549nh*_ga*MTQ3ODg4MTIwNi4xNzA1OTMxNDE2*_ga_QWX66025LC*MTcwOTgyNDk3Ny40LjEuMTcwOTgyNTE5MS42MC4wLjA.*_ga_18B6QPTJPC*MTcwOTgyNDk3Ny40LjEuMTcwOTgyNTE5MS42MC4wLjA.#nav-freepik-agreement" TargetMode="External"/><Relationship Id="rId4" Type="http://schemas.openxmlformats.org/officeDocument/2006/relationships/hyperlink" Target="https://www.freepik.com/free-photo/medical-banner-with-stethoscope_30555914.htm#fromView=search&amp;page=1&amp;position=7&amp;uuid=993a6d08-37dc-4c33-a82d-48366ea06b00"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play.google.com/store/apps/details?id=fr.cnamts.it.activity&amp;hl=fr&amp;gl=US&amp;pli=1"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www.ameli.fr/" TargetMode="External"/><Relationship Id="rId5" Type="http://schemas.openxmlformats.org/officeDocument/2006/relationships/image" Target="../media/image27.png"/><Relationship Id="rId4" Type="http://schemas.openxmlformats.org/officeDocument/2006/relationships/hyperlink" Target="https://apps.apple.com/fr/app/compte-ameli/id620447173"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hyperlink" Target="https://www.malakoffhumanis.com/" TargetMode="External"/><Relationship Id="rId5" Type="http://schemas.openxmlformats.org/officeDocument/2006/relationships/hyperlink" Target="https://apps.apple.com/fr/app/mon-espace-sant%C3%A9/id1589255019" TargetMode="External"/><Relationship Id="rId4" Type="http://schemas.openxmlformats.org/officeDocument/2006/relationships/hyperlink" Target="https://play.google.com/store/apps/details?id=fr.assurancemaladie.monespacesante&amp;hl=fr&amp;gl=U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lay.google.com/store/apps/details?id=fr.gouv.android.stopcovid&amp;hl=fr&amp;gl=US"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hyperlink" Target="https://www.capeb.fr/actualites/covid-19-avez-vous-telecharge-l-application-tousanticovid-parlez-en-a-vos-salaries-b54nyw" TargetMode="External"/><Relationship Id="rId5" Type="http://schemas.openxmlformats.org/officeDocument/2006/relationships/image" Target="../media/image29.jpg"/><Relationship Id="rId4" Type="http://schemas.openxmlformats.org/officeDocument/2006/relationships/hyperlink" Target="https://apps.apple.com/us/app/tousanticovid/id1511279125"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play.google.com/store/apps/details?id=com.gep.controller&amp;hl=fr&amp;gl=US"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hyperlink" Target="https://www.doctissimo.fr/famille/diaporamas/appli-famille-pour-faciliter-la-vie/mes-vaccins-appli-famille" TargetMode="External"/><Relationship Id="rId5" Type="http://schemas.openxmlformats.org/officeDocument/2006/relationships/image" Target="../media/image30.png"/><Relationship Id="rId4" Type="http://schemas.openxmlformats.org/officeDocument/2006/relationships/hyperlink" Target="https://apps.apple.com/us/app/tousanticovid/id1511279125"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hyperlink" Target="https://www.freepikcompany.com/legal?_gl=1*l549nh*_ga*MTQ3ODg4MTIwNi4xNzA1OTMxNDE2*_ga_QWX66025LC*MTcwOTgyNDk3Ny40LjEuMTcwOTgyNTE5MS42MC4wLjA.*_ga_18B6QPTJPC*MTcwOTgyNDk3Ny40LjEuMTcwOTgyNTE5MS42MC4wLjA.#nav-freepik-agreement"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hyperlink" Target="https://www.freepik.com/free-vector/appointment-booking-with-smartphone_8963223.htm#fromView=search&amp;page=2&amp;position=18&amp;uuid=7e282e43-3825-4e8d-abec-2dd7e017152b" TargetMode="External"/><Relationship Id="rId5" Type="http://schemas.openxmlformats.org/officeDocument/2006/relationships/hyperlink" Target="https://apps.apple.com/fr/app/doctolib-trouvez-un-m%C3%A9decin/id925339063" TargetMode="External"/><Relationship Id="rId4" Type="http://schemas.openxmlformats.org/officeDocument/2006/relationships/hyperlink" Target="https://play.google.com/store/apps/details?id=fr.doctolib.www&amp;hl=fr&amp;gl=U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4" Type="http://schemas.openxmlformats.org/officeDocument/2006/relationships/image" Target="../media/image33.jp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4" Type="http://schemas.openxmlformats.org/officeDocument/2006/relationships/image" Target="../media/image33.jp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
          <p:cNvSpPr txBox="1"/>
          <p:nvPr/>
        </p:nvSpPr>
        <p:spPr>
          <a:xfrm>
            <a:off x="4151587" y="3513902"/>
            <a:ext cx="8031858" cy="2015774"/>
          </a:xfrm>
          <a:prstGeom prst="rect">
            <a:avLst/>
          </a:prstGeom>
          <a:noFill/>
          <a:ln>
            <a:noFill/>
          </a:ln>
        </p:spPr>
        <p:txBody>
          <a:bodyPr spcFirstLastPara="1" wrap="square" lIns="91425" tIns="45700" rIns="91425" bIns="45700" anchor="ctr" anchorCtr="0">
            <a:normAutofit lnSpcReduction="10000"/>
          </a:bodyPr>
          <a:lstStyle/>
          <a:p>
            <a:pPr marL="0" marR="0" lvl="0" indent="0" algn="l" rtl="0">
              <a:lnSpc>
                <a:spcPct val="90000"/>
              </a:lnSpc>
              <a:spcBef>
                <a:spcPts val="0"/>
              </a:spcBef>
              <a:spcAft>
                <a:spcPts val="0"/>
              </a:spcAft>
              <a:buClr>
                <a:srgbClr val="C00000"/>
              </a:buClr>
              <a:buSzPts val="3400"/>
              <a:buFont typeface="Calibri"/>
              <a:buNone/>
            </a:pPr>
            <a:r>
              <a:rPr lang="en-US" sz="3400" b="1" i="0" u="none" strike="noStrike" cap="none">
                <a:solidFill>
                  <a:srgbClr val="C00000"/>
                </a:solidFill>
                <a:latin typeface="Calibri"/>
                <a:ea typeface="Calibri"/>
                <a:cs typeface="Calibri"/>
                <a:sym typeface="Calibri"/>
              </a:rPr>
              <a:t>Module 11 - Session de formation expérientielle </a:t>
            </a:r>
            <a:r>
              <a:rPr lang="en-US" sz="2400" b="1" i="0" u="none" strike="noStrike" cap="none">
                <a:solidFill>
                  <a:srgbClr val="C00000"/>
                </a:solidFill>
                <a:latin typeface="Calibri"/>
                <a:ea typeface="Calibri"/>
                <a:cs typeface="Calibri"/>
                <a:sym typeface="Calibri"/>
              </a:rPr>
              <a:t>(11.2)</a:t>
            </a:r>
            <a:r>
              <a:rPr lang="en-US" sz="3400" b="1" i="0" u="none" strike="noStrike" cap="none">
                <a:solidFill>
                  <a:schemeClr val="dk1"/>
                </a:solidFill>
                <a:latin typeface="Calibri"/>
                <a:ea typeface="Calibri"/>
                <a:cs typeface="Calibri"/>
                <a:sym typeface="Calibri"/>
              </a:rPr>
              <a:t/>
            </a:r>
            <a:br>
              <a:rPr lang="en-US" sz="3400" b="1" i="0" u="none" strike="noStrike" cap="none">
                <a:solidFill>
                  <a:schemeClr val="dk1"/>
                </a:solidFill>
                <a:latin typeface="Calibri"/>
                <a:ea typeface="Calibri"/>
                <a:cs typeface="Calibri"/>
                <a:sym typeface="Calibri"/>
              </a:rPr>
            </a:br>
            <a:r>
              <a:rPr lang="en-US" sz="4000" b="1" i="0" u="none" strike="noStrike" cap="none">
                <a:solidFill>
                  <a:schemeClr val="dk1"/>
                </a:solidFill>
                <a:latin typeface="Calibri"/>
                <a:ea typeface="Calibri"/>
                <a:cs typeface="Calibri"/>
                <a:sym typeface="Calibri"/>
              </a:rPr>
              <a:t>Applications pour les services de santé</a:t>
            </a:r>
            <a:endParaRPr sz="3400" b="1" i="0" u="none" strike="noStrike" cap="none">
              <a:solidFill>
                <a:schemeClr val="dk1"/>
              </a:solidFill>
              <a:latin typeface="Calibri"/>
              <a:ea typeface="Calibri"/>
              <a:cs typeface="Calibri"/>
              <a:sym typeface="Calibri"/>
            </a:endParaRPr>
          </a:p>
        </p:txBody>
      </p:sp>
      <p:sp>
        <p:nvSpPr>
          <p:cNvPr id="71" name="Google Shape;71;p1"/>
          <p:cNvSpPr/>
          <p:nvPr/>
        </p:nvSpPr>
        <p:spPr>
          <a:xfrm>
            <a:off x="-2" y="671930"/>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a:t>
            </a:r>
            <a:endParaRPr sz="2400" b="0" i="0" u="none" strike="noStrike" cap="none">
              <a:solidFill>
                <a:srgbClr val="F2F2F2"/>
              </a:solidFill>
              <a:latin typeface="Calibri"/>
              <a:ea typeface="Calibri"/>
              <a:cs typeface="Calibri"/>
              <a:sym typeface="Calibri"/>
            </a:endParaRPr>
          </a:p>
        </p:txBody>
      </p:sp>
      <p:sp>
        <p:nvSpPr>
          <p:cNvPr id="72" name="Google Shape;72;p1"/>
          <p:cNvSpPr/>
          <p:nvPr/>
        </p:nvSpPr>
        <p:spPr>
          <a:xfrm>
            <a:off x="2609" y="1507751"/>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73" name="Google Shape;73;p1"/>
          <p:cNvSpPr/>
          <p:nvPr/>
        </p:nvSpPr>
        <p:spPr>
          <a:xfrm>
            <a:off x="-56" y="2302518"/>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74" name="Google Shape;74;p1"/>
          <p:cNvSpPr/>
          <p:nvPr/>
        </p:nvSpPr>
        <p:spPr>
          <a:xfrm>
            <a:off x="-2" y="3170974"/>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75" name="Google Shape;75;p1"/>
          <p:cNvSpPr/>
          <p:nvPr/>
        </p:nvSpPr>
        <p:spPr>
          <a:xfrm>
            <a:off x="1655" y="4036937"/>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76" name="Google Shape;76;p1"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7"/>
          <a:stretch/>
        </p:blipFill>
        <p:spPr>
          <a:xfrm>
            <a:off x="4310344" y="1134849"/>
            <a:ext cx="6563496" cy="2084244"/>
          </a:xfrm>
          <a:prstGeom prst="rect">
            <a:avLst/>
          </a:prstGeom>
          <a:noFill/>
          <a:ln>
            <a:noFill/>
          </a:ln>
        </p:spPr>
      </p:pic>
      <p:sp>
        <p:nvSpPr>
          <p:cNvPr id="77" name="Google Shape;77;p1"/>
          <p:cNvSpPr txBox="1"/>
          <p:nvPr/>
        </p:nvSpPr>
        <p:spPr>
          <a:xfrm>
            <a:off x="4863323" y="2899483"/>
            <a:ext cx="6094902" cy="369332"/>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78" name="Google Shape;78;p1"/>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79" name="Google Shape;79;p1"/>
          <p:cNvPicPr preferRelativeResize="0"/>
          <p:nvPr/>
        </p:nvPicPr>
        <p:blipFill rotWithShape="1">
          <a:blip r:embed="rId5">
            <a:alphaModFix/>
          </a:blip>
          <a:srcRect/>
          <a:stretch/>
        </p:blipFill>
        <p:spPr>
          <a:xfrm>
            <a:off x="10748048" y="6336215"/>
            <a:ext cx="1406013" cy="492105"/>
          </a:xfrm>
          <a:prstGeom prst="rect">
            <a:avLst/>
          </a:prstGeom>
          <a:noFill/>
          <a:ln>
            <a:noFill/>
          </a:ln>
        </p:spPr>
      </p:pic>
      <p:sp>
        <p:nvSpPr>
          <p:cNvPr id="80" name="Google Shape;80;p1"/>
          <p:cNvSpPr/>
          <p:nvPr/>
        </p:nvSpPr>
        <p:spPr>
          <a:xfrm>
            <a:off x="510" y="4903744"/>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6</a:t>
            </a:r>
            <a:endParaRPr sz="2400" b="0" i="0" u="none" strike="noStrike" cap="none">
              <a:solidFill>
                <a:schemeClr val="lt1"/>
              </a:solidFill>
              <a:latin typeface="Calibri"/>
              <a:ea typeface="Calibri"/>
              <a:cs typeface="Calibri"/>
              <a:sym typeface="Calibri"/>
            </a:endParaRPr>
          </a:p>
        </p:txBody>
      </p:sp>
      <p:pic>
        <p:nvPicPr>
          <p:cNvPr id="81" name="Google Shape;81;p1"/>
          <p:cNvPicPr preferRelativeResize="0"/>
          <p:nvPr/>
        </p:nvPicPr>
        <p:blipFill rotWithShape="1">
          <a:blip r:embed="rId4">
            <a:alphaModFix/>
          </a:blip>
          <a:srcRect b="59835"/>
          <a:stretch/>
        </p:blipFill>
        <p:spPr>
          <a:xfrm rot="10800000">
            <a:off x="-8250" y="-4107"/>
            <a:ext cx="12191695" cy="349261"/>
          </a:xfrm>
          <a:prstGeom prst="rect">
            <a:avLst/>
          </a:prstGeom>
          <a:noFill/>
          <a:ln>
            <a:noFill/>
          </a:ln>
        </p:spPr>
      </p:pic>
      <p:pic>
        <p:nvPicPr>
          <p:cNvPr id="82" name="Google Shape;82;p1"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996896" y="1576370"/>
            <a:ext cx="1880187" cy="3365007"/>
          </a:xfrm>
          <a:prstGeom prst="rect">
            <a:avLst/>
          </a:prstGeom>
          <a:noFill/>
          <a:ln>
            <a:noFill/>
          </a:ln>
        </p:spPr>
      </p:pic>
      <p:sp>
        <p:nvSpPr>
          <p:cNvPr id="83" name="Google Shape;83;p1"/>
          <p:cNvSpPr/>
          <p:nvPr/>
        </p:nvSpPr>
        <p:spPr>
          <a:xfrm>
            <a:off x="728869" y="1172199"/>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84" name="Google Shape;84;p1"/>
          <p:cNvSpPr/>
          <p:nvPr/>
        </p:nvSpPr>
        <p:spPr>
          <a:xfrm>
            <a:off x="721541" y="2008020"/>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85" name="Google Shape;85;p1"/>
          <p:cNvSpPr/>
          <p:nvPr/>
        </p:nvSpPr>
        <p:spPr>
          <a:xfrm>
            <a:off x="728815" y="2802787"/>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86" name="Google Shape;86;p1"/>
          <p:cNvSpPr/>
          <p:nvPr/>
        </p:nvSpPr>
        <p:spPr>
          <a:xfrm>
            <a:off x="728869" y="3671243"/>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10</a:t>
            </a:r>
            <a:endParaRPr sz="2400" b="0" i="0" u="none" strike="noStrike" cap="none">
              <a:solidFill>
                <a:srgbClr val="F2F2F2"/>
              </a:solidFill>
              <a:latin typeface="Calibri"/>
              <a:ea typeface="Calibri"/>
              <a:cs typeface="Calibri"/>
              <a:sym typeface="Calibri"/>
            </a:endParaRPr>
          </a:p>
        </p:txBody>
      </p:sp>
      <p:sp>
        <p:nvSpPr>
          <p:cNvPr id="87" name="Google Shape;87;p1"/>
          <p:cNvSpPr/>
          <p:nvPr/>
        </p:nvSpPr>
        <p:spPr>
          <a:xfrm>
            <a:off x="730526" y="4537206"/>
            <a:ext cx="722376" cy="868136"/>
          </a:xfrm>
          <a:prstGeom prst="rect">
            <a:avLst/>
          </a:prstGeom>
          <a:solidFill>
            <a:srgbClr val="C00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11</a:t>
            </a:r>
            <a:endParaRPr sz="2400" b="0" i="0" u="none" strike="noStrike" cap="none">
              <a:solidFill>
                <a:srgbClr val="F2F2F2"/>
              </a:solidFill>
              <a:latin typeface="Calibri"/>
              <a:ea typeface="Calibri"/>
              <a:cs typeface="Calibri"/>
              <a:sym typeface="Calibri"/>
            </a:endParaRPr>
          </a:p>
        </p:txBody>
      </p:sp>
      <p:sp>
        <p:nvSpPr>
          <p:cNvPr id="88" name="Google Shape;88;p1"/>
          <p:cNvSpPr/>
          <p:nvPr/>
        </p:nvSpPr>
        <p:spPr>
          <a:xfrm>
            <a:off x="2425150" y="6376653"/>
            <a:ext cx="8293082" cy="63242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1000"/>
              <a:buFont typeface="Arial"/>
              <a:buNone/>
            </a:pPr>
            <a:r>
              <a:rPr lang="en-US" sz="1000" b="0" i="0" u="none" strike="noStrike" cap="none">
                <a:solidFill>
                  <a:srgbClr val="DDEAF6"/>
                </a:solidFill>
                <a:latin typeface="Calibri"/>
                <a:ea typeface="Calibri"/>
                <a:cs typeface="Calibri"/>
                <a:sym typeface="Calibri"/>
              </a:rPr>
              <a:t>Financé par l'Union européenne. Les points de vue et opinions exprimés n'engagent que leurs auteurs et ne reflètent pas nécessairement ceux de l'Union européenne ou de l'Agence exécutive européenne pour l'éducation et la culture (EACEA). Ni l'Union européenne ni l'EACEA ne peuvent en être tenues pour responsables.</a:t>
            </a:r>
            <a:endParaRPr sz="1000" b="0" i="0" u="none" strike="noStrike" cap="none">
              <a:solidFill>
                <a:srgbClr val="DDEAF6"/>
              </a:solidFill>
              <a:latin typeface="Calibri"/>
              <a:ea typeface="Calibri"/>
              <a:cs typeface="Calibri"/>
              <a:sym typeface="Calibri"/>
            </a:endParaRPr>
          </a:p>
        </p:txBody>
      </p:sp>
      <p:pic>
        <p:nvPicPr>
          <p:cNvPr id="89" name="Google Shape;89;p1"/>
          <p:cNvPicPr preferRelativeResize="0"/>
          <p:nvPr/>
        </p:nvPicPr>
        <p:blipFill>
          <a:blip r:embed="rId7"/>
          <a:srcRect/>
          <a:stretch/>
        </p:blipFill>
        <p:spPr>
          <a:xfrm>
            <a:off x="19458" y="6414599"/>
            <a:ext cx="1938951" cy="436098"/>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grpSp>
        <p:nvGrpSpPr>
          <p:cNvPr id="95" name="Google Shape;95;p2"/>
          <p:cNvGrpSpPr/>
          <p:nvPr/>
        </p:nvGrpSpPr>
        <p:grpSpPr>
          <a:xfrm>
            <a:off x="6606686" y="1812884"/>
            <a:ext cx="6096000" cy="1677637"/>
            <a:chOff x="-1066801" y="1523553"/>
            <a:chExt cx="6096000" cy="1677637"/>
          </a:xfrm>
        </p:grpSpPr>
        <p:pic>
          <p:nvPicPr>
            <p:cNvPr id="96" name="Google Shape;96;p2"/>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97" name="Google Shape;97;p2"/>
            <p:cNvSpPr txBox="1"/>
            <p:nvPr/>
          </p:nvSpPr>
          <p:spPr>
            <a:xfrm>
              <a:off x="-1066801" y="2462526"/>
              <a:ext cx="6096000"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203864"/>
                  </a:solidFill>
                  <a:latin typeface="Roboto"/>
                  <a:ea typeface="Roboto"/>
                  <a:cs typeface="Roboto"/>
                  <a:sym typeface="Roboto"/>
                </a:rPr>
                <a:t>WESTFALISCHE </a:t>
              </a:r>
              <a:r>
                <a:rPr lang="en-US" sz="1000" b="0" i="0" u="none" strike="noStrike" cap="none">
                  <a:solidFill>
                    <a:srgbClr val="203864"/>
                  </a:solidFill>
                  <a:latin typeface="Roboto"/>
                  <a:ea typeface="Roboto"/>
                  <a:cs typeface="Roboto"/>
                  <a:sym typeface="Roboto"/>
                </a:rPr>
                <a:t>HOCHSCHULE </a:t>
              </a:r>
              <a:r>
                <a:rPr lang="en-US" sz="1050" b="0" i="0" u="none" strike="noStrike" cap="none">
                  <a:solidFill>
                    <a:srgbClr val="203864"/>
                  </a:solidFill>
                  <a:latin typeface="Roboto"/>
                  <a:ea typeface="Roboto"/>
                  <a:cs typeface="Roboto"/>
                  <a:sym typeface="Roboto"/>
                </a:rPr>
                <a:t>GELSENKIRCHEN,</a:t>
              </a:r>
              <a:br>
                <a:rPr lang="en-US" sz="1050" b="0" i="0" u="none" strike="noStrike" cap="none">
                  <a:solidFill>
                    <a:srgbClr val="203864"/>
                  </a:solidFill>
                  <a:latin typeface="Roboto"/>
                  <a:ea typeface="Roboto"/>
                  <a:cs typeface="Roboto"/>
                  <a:sym typeface="Roboto"/>
                </a:rPr>
              </a:br>
              <a:r>
                <a:rPr lang="en-US" sz="1050" b="0" i="0" u="none" strike="noStrike" cap="none">
                  <a:solidFill>
                    <a:srgbClr val="203864"/>
                  </a:solidFill>
                  <a:latin typeface="Roboto"/>
                  <a:ea typeface="Roboto"/>
                  <a:cs typeface="Roboto"/>
                  <a:sym typeface="Roboto"/>
                </a:rPr>
                <a:t>BOCHOLT, RECKLINGHAUSEN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414042"/>
                  </a:solidFill>
                  <a:latin typeface="Roboto"/>
                  <a:ea typeface="Roboto"/>
                  <a:cs typeface="Roboto"/>
                  <a:sym typeface="Roboto"/>
                </a:rPr>
                <a:t>GELSENKIRCHEN, ALLEMAGNE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sng" strike="noStrike" cap="none">
                  <a:solidFill>
                    <a:srgbClr val="D71920"/>
                  </a:solidFill>
                  <a:latin typeface="Roboto"/>
                  <a:ea typeface="Roboto"/>
                  <a:cs typeface="Roboto"/>
                  <a:sym typeface="Roboto"/>
                  <a:hlinkClick r:id="rId4">
                    <a:extLst>
                      <a:ext uri="{A12FA001-AC4F-418D-AE19-62706E023703}">
                        <ahyp:hlinkClr xmlns="" xmlns:ahyp="http://schemas.microsoft.com/office/drawing/2018/hyperlinkcolor" val="tx"/>
                      </a:ext>
                    </a:extLst>
                  </a:hlinkClick>
                </a:rPr>
                <a:t>www.w-hs.de</a:t>
              </a:r>
              <a:endParaRPr sz="1050" b="0" i="0" u="none" strike="noStrike" cap="none">
                <a:solidFill>
                  <a:srgbClr val="414042"/>
                </a:solidFill>
                <a:latin typeface="Roboto"/>
                <a:ea typeface="Roboto"/>
                <a:cs typeface="Roboto"/>
                <a:sym typeface="Roboto"/>
              </a:endParaRPr>
            </a:p>
          </p:txBody>
        </p:sp>
      </p:grpSp>
      <p:grpSp>
        <p:nvGrpSpPr>
          <p:cNvPr id="98" name="Google Shape;98;p2"/>
          <p:cNvGrpSpPr/>
          <p:nvPr/>
        </p:nvGrpSpPr>
        <p:grpSpPr>
          <a:xfrm>
            <a:off x="3483817" y="4504058"/>
            <a:ext cx="6629400" cy="1738414"/>
            <a:chOff x="2579204" y="1882706"/>
            <a:chExt cx="6629400" cy="1738414"/>
          </a:xfrm>
        </p:grpSpPr>
        <p:pic>
          <p:nvPicPr>
            <p:cNvPr id="99" name="Google Shape;99;p2"/>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00" name="Google Shape;100;p2"/>
            <p:cNvSpPr txBox="1"/>
            <p:nvPr/>
          </p:nvSpPr>
          <p:spPr>
            <a:xfrm>
              <a:off x="2579204" y="2913234"/>
              <a:ext cx="662940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COORDINA ORGANIZACIÓN DE EMPRESAS Y</a:t>
              </a:r>
              <a:br>
                <a:rPr lang="en-US" sz="1000" b="0" i="0" u="none" strike="noStrike" cap="none">
                  <a:solidFill>
                    <a:srgbClr val="203864"/>
                  </a:solidFill>
                  <a:latin typeface="Roboto"/>
                  <a:ea typeface="Roboto"/>
                  <a:cs typeface="Roboto"/>
                  <a:sym typeface="Roboto"/>
                </a:rPr>
              </a:br>
              <a:r>
                <a:rPr lang="en-US" sz="1000" b="0" i="0" u="none" strike="noStrike" cap="none">
                  <a:solidFill>
                    <a:srgbClr val="203864"/>
                  </a:solidFill>
                  <a:latin typeface="Roboto"/>
                  <a:ea typeface="Roboto"/>
                  <a:cs typeface="Roboto"/>
                  <a:sym typeface="Roboto"/>
                </a:rPr>
                <a:t>RECURSOS HUMANOS, S.L.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ESPAGNE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6">
                    <a:extLst>
                      <a:ext uri="{A12FA001-AC4F-418D-AE19-62706E023703}">
                        <ahyp:hlinkClr xmlns="" xmlns:ahyp="http://schemas.microsoft.com/office/drawing/2018/hyperlinkcolor" val="tx"/>
                      </a:ext>
                    </a:extLst>
                  </a:hlinkClick>
                </a:rPr>
                <a:t>coordina-oerh.com</a:t>
              </a:r>
              <a:endParaRPr sz="1000" b="0" i="0" u="none" strike="noStrike" cap="none">
                <a:solidFill>
                  <a:srgbClr val="414042"/>
                </a:solidFill>
                <a:latin typeface="Roboto"/>
                <a:ea typeface="Roboto"/>
                <a:cs typeface="Roboto"/>
                <a:sym typeface="Roboto"/>
              </a:endParaRPr>
            </a:p>
          </p:txBody>
        </p:sp>
      </p:grpSp>
      <p:grpSp>
        <p:nvGrpSpPr>
          <p:cNvPr id="101" name="Google Shape;101;p2"/>
          <p:cNvGrpSpPr/>
          <p:nvPr/>
        </p:nvGrpSpPr>
        <p:grpSpPr>
          <a:xfrm>
            <a:off x="3020318" y="1776505"/>
            <a:ext cx="6634368" cy="1584248"/>
            <a:chOff x="6639106" y="2919412"/>
            <a:chExt cx="6634368" cy="1584248"/>
          </a:xfrm>
        </p:grpSpPr>
        <p:pic>
          <p:nvPicPr>
            <p:cNvPr id="102" name="Google Shape;102;p2"/>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03" name="Google Shape;103;p2"/>
            <p:cNvSpPr txBox="1"/>
            <p:nvPr/>
          </p:nvSpPr>
          <p:spPr>
            <a:xfrm>
              <a:off x="6639106" y="3949662"/>
              <a:ext cx="6634368"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PROLEPSIS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666666"/>
                  </a:solidFill>
                  <a:latin typeface="Roboto"/>
                  <a:ea typeface="Roboto"/>
                  <a:cs typeface="Roboto"/>
                  <a:sym typeface="Roboto"/>
                </a:rPr>
                <a:t>ATHENES, GRECE</a:t>
              </a:r>
              <a:br>
                <a:rPr lang="en-US" sz="1000" b="0" i="0" u="none" strike="noStrike" cap="none">
                  <a:solidFill>
                    <a:srgbClr val="666666"/>
                  </a:solidFill>
                  <a:latin typeface="Roboto"/>
                  <a:ea typeface="Roboto"/>
                  <a:cs typeface="Roboto"/>
                  <a:sym typeface="Roboto"/>
                </a:rPr>
              </a:br>
              <a:r>
                <a:rPr lang="en-US" sz="1000" b="0" i="0" u="sng" strike="noStrike" cap="none">
                  <a:solidFill>
                    <a:srgbClr val="D71920"/>
                  </a:solidFill>
                  <a:latin typeface="Roboto"/>
                  <a:ea typeface="Roboto"/>
                  <a:cs typeface="Roboto"/>
                  <a:sym typeface="Roboto"/>
                  <a:hlinkClick r:id="rId8">
                    <a:extLst>
                      <a:ext uri="{A12FA001-AC4F-418D-AE19-62706E023703}">
                        <ahyp:hlinkClr xmlns="" xmlns:ahyp="http://schemas.microsoft.com/office/drawing/2018/hyperlinkcolor" val="tx"/>
                      </a:ext>
                    </a:extLst>
                  </a:hlinkClick>
                </a:rPr>
                <a:t>www.prolepsis.gr</a:t>
              </a:r>
              <a:endParaRPr sz="1000" b="0" i="0" u="none" strike="noStrike" cap="none">
                <a:solidFill>
                  <a:srgbClr val="666666"/>
                </a:solidFill>
                <a:latin typeface="Roboto"/>
                <a:ea typeface="Roboto"/>
                <a:cs typeface="Roboto"/>
                <a:sym typeface="Roboto"/>
              </a:endParaRPr>
            </a:p>
          </p:txBody>
        </p:sp>
      </p:grpSp>
      <p:grpSp>
        <p:nvGrpSpPr>
          <p:cNvPr id="104" name="Google Shape;104;p2"/>
          <p:cNvGrpSpPr/>
          <p:nvPr/>
        </p:nvGrpSpPr>
        <p:grpSpPr>
          <a:xfrm>
            <a:off x="-1974174" y="1729933"/>
            <a:ext cx="6952420" cy="1601615"/>
            <a:chOff x="-1240501" y="3160643"/>
            <a:chExt cx="6952420" cy="1601615"/>
          </a:xfrm>
        </p:grpSpPr>
        <p:pic>
          <p:nvPicPr>
            <p:cNvPr id="105" name="Google Shape;105;p2"/>
            <p:cNvPicPr preferRelativeResize="0"/>
            <p:nvPr/>
          </p:nvPicPr>
          <p:blipFill rotWithShape="1">
            <a:blip r:embed="rId9">
              <a:alphaModFix/>
            </a:blip>
            <a:srcRect/>
            <a:stretch/>
          </p:blipFill>
          <p:spPr>
            <a:xfrm>
              <a:off x="964123" y="3160643"/>
              <a:ext cx="2543175" cy="1038225"/>
            </a:xfrm>
            <a:prstGeom prst="rect">
              <a:avLst/>
            </a:prstGeom>
            <a:noFill/>
            <a:ln>
              <a:noFill/>
            </a:ln>
          </p:spPr>
        </p:pic>
        <p:sp>
          <p:nvSpPr>
            <p:cNvPr id="106" name="Google Shape;106;p2"/>
            <p:cNvSpPr txBox="1"/>
            <p:nvPr/>
          </p:nvSpPr>
          <p:spPr>
            <a:xfrm>
              <a:off x="-1240501" y="4208260"/>
              <a:ext cx="695242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UNIVERSITAT DE VALENCIA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ESPAGNE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0">
                    <a:extLst>
                      <a:ext uri="{A12FA001-AC4F-418D-AE19-62706E023703}">
                        <ahyp:hlinkClr xmlns="" xmlns:ahyp="http://schemas.microsoft.com/office/drawing/2018/hyperlinkcolor" val="tx"/>
                      </a:ext>
                    </a:extLst>
                  </a:hlinkClick>
                </a:rPr>
                <a:t>www.uv.es</a:t>
              </a:r>
              <a:endParaRPr sz="1000" b="0" i="0" u="none" strike="noStrike" cap="none">
                <a:solidFill>
                  <a:srgbClr val="414042"/>
                </a:solidFill>
                <a:latin typeface="Roboto"/>
                <a:ea typeface="Roboto"/>
                <a:cs typeface="Roboto"/>
                <a:sym typeface="Roboto"/>
              </a:endParaRPr>
            </a:p>
          </p:txBody>
        </p:sp>
      </p:grpSp>
      <p:grpSp>
        <p:nvGrpSpPr>
          <p:cNvPr id="107" name="Google Shape;107;p2"/>
          <p:cNvGrpSpPr/>
          <p:nvPr/>
        </p:nvGrpSpPr>
        <p:grpSpPr>
          <a:xfrm>
            <a:off x="2776075" y="4478327"/>
            <a:ext cx="2543175" cy="1592961"/>
            <a:chOff x="4517932" y="3531206"/>
            <a:chExt cx="2543175" cy="1592961"/>
          </a:xfrm>
        </p:grpSpPr>
        <p:pic>
          <p:nvPicPr>
            <p:cNvPr id="108" name="Google Shape;108;p2"/>
            <p:cNvPicPr preferRelativeResize="0"/>
            <p:nvPr/>
          </p:nvPicPr>
          <p:blipFill rotWithShape="1">
            <a:blip r:embed="rId11">
              <a:alphaModFix/>
            </a:blip>
            <a:srcRect/>
            <a:stretch/>
          </p:blipFill>
          <p:spPr>
            <a:xfrm>
              <a:off x="4517932" y="3531206"/>
              <a:ext cx="2543175" cy="1020916"/>
            </a:xfrm>
            <a:prstGeom prst="rect">
              <a:avLst/>
            </a:prstGeom>
            <a:noFill/>
            <a:ln>
              <a:noFill/>
            </a:ln>
          </p:spPr>
        </p:pic>
        <p:sp>
          <p:nvSpPr>
            <p:cNvPr id="109" name="Google Shape;109;p2"/>
            <p:cNvSpPr txBox="1"/>
            <p:nvPr/>
          </p:nvSpPr>
          <p:spPr>
            <a:xfrm>
              <a:off x="4824413" y="4570169"/>
              <a:ext cx="2037497"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media k GmbH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Bad Mergentheim, ALLEMAGNE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2">
                    <a:extLst>
                      <a:ext uri="{A12FA001-AC4F-418D-AE19-62706E023703}">
                        <ahyp:hlinkClr xmlns="" xmlns:ahyp="http://schemas.microsoft.com/office/drawing/2018/hyperlinkcolor" val="tx"/>
                      </a:ext>
                    </a:extLst>
                  </a:hlinkClick>
                </a:rPr>
                <a:t>www.media-k.eu</a:t>
              </a:r>
              <a:endParaRPr sz="1000" b="0" i="0" u="none" strike="noStrike" cap="none">
                <a:solidFill>
                  <a:srgbClr val="414042"/>
                </a:solidFill>
                <a:latin typeface="Roboto"/>
                <a:ea typeface="Roboto"/>
                <a:cs typeface="Roboto"/>
                <a:sym typeface="Roboto"/>
              </a:endParaRPr>
            </a:p>
          </p:txBody>
        </p:sp>
      </p:grpSp>
      <p:grpSp>
        <p:nvGrpSpPr>
          <p:cNvPr id="110" name="Google Shape;110;p2"/>
          <p:cNvGrpSpPr/>
          <p:nvPr/>
        </p:nvGrpSpPr>
        <p:grpSpPr>
          <a:xfrm>
            <a:off x="2859813" y="1422238"/>
            <a:ext cx="1973150" cy="2726448"/>
            <a:chOff x="9320178" y="2976204"/>
            <a:chExt cx="1973150" cy="2726448"/>
          </a:xfrm>
        </p:grpSpPr>
        <p:pic>
          <p:nvPicPr>
            <p:cNvPr id="111" name="Google Shape;111;p2"/>
            <p:cNvPicPr preferRelativeResize="0"/>
            <p:nvPr/>
          </p:nvPicPr>
          <p:blipFill rotWithShape="1">
            <a:blip r:embed="rId13">
              <a:alphaModFix/>
            </a:blip>
            <a:srcRect/>
            <a:stretch/>
          </p:blipFill>
          <p:spPr>
            <a:xfrm>
              <a:off x="9320178" y="2976204"/>
              <a:ext cx="1962150" cy="2152650"/>
            </a:xfrm>
            <a:prstGeom prst="rect">
              <a:avLst/>
            </a:prstGeom>
            <a:noFill/>
            <a:ln>
              <a:noFill/>
            </a:ln>
          </p:spPr>
        </p:pic>
        <p:sp>
          <p:nvSpPr>
            <p:cNvPr id="112" name="Google Shape;112;p2"/>
            <p:cNvSpPr txBox="1"/>
            <p:nvPr/>
          </p:nvSpPr>
          <p:spPr>
            <a:xfrm>
              <a:off x="9331178" y="5148654"/>
              <a:ext cx="196215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OXFAM ITALIA INTERCULTURA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AREZZO, ITALIE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4">
                    <a:extLst>
                      <a:ext uri="{A12FA001-AC4F-418D-AE19-62706E023703}">
                        <ahyp:hlinkClr xmlns="" xmlns:ahyp="http://schemas.microsoft.com/office/drawing/2018/hyperlinkcolor" val="tx"/>
                      </a:ext>
                    </a:extLst>
                  </a:hlinkClick>
                </a:rPr>
                <a:t>www.oxfamitalia.org/</a:t>
              </a:r>
              <a:endParaRPr sz="1000" b="0" i="0" u="none" strike="noStrike" cap="none">
                <a:solidFill>
                  <a:srgbClr val="414042"/>
                </a:solidFill>
                <a:latin typeface="Roboto"/>
                <a:ea typeface="Roboto"/>
                <a:cs typeface="Roboto"/>
                <a:sym typeface="Roboto"/>
              </a:endParaRPr>
            </a:p>
          </p:txBody>
        </p:sp>
      </p:grpSp>
      <p:sp>
        <p:nvSpPr>
          <p:cNvPr id="113" name="Google Shape;113;p2"/>
          <p:cNvSpPr txBox="1"/>
          <p:nvPr/>
        </p:nvSpPr>
        <p:spPr>
          <a:xfrm>
            <a:off x="5662539" y="3702651"/>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CONNEXIONS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ATHENES, GRECE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5">
                  <a:extLst>
                    <a:ext uri="{A12FA001-AC4F-418D-AE19-62706E023703}">
                      <ahyp:hlinkClr xmlns="" xmlns:ahyp="http://schemas.microsoft.com/office/drawing/2018/hyperlinkcolor" val="tx"/>
                    </a:ext>
                  </a:extLst>
                </a:hlinkClick>
              </a:rPr>
              <a:t>www.connexions.gr </a:t>
            </a:r>
            <a:endParaRPr sz="1100" b="0" i="0" u="none" strike="noStrike" cap="none">
              <a:solidFill>
                <a:srgbClr val="414042"/>
              </a:solidFill>
              <a:latin typeface="Roboto"/>
              <a:ea typeface="Roboto"/>
              <a:cs typeface="Roboto"/>
              <a:sym typeface="Roboto"/>
            </a:endParaRPr>
          </a:p>
        </p:txBody>
      </p:sp>
      <p:pic>
        <p:nvPicPr>
          <p:cNvPr id="114" name="Google Shape;114;p2"/>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115" name="Google Shape;115;p2"/>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116" name="Google Shape;116;p2"/>
          <p:cNvSpPr txBox="1"/>
          <p:nvPr/>
        </p:nvSpPr>
        <p:spPr>
          <a:xfrm>
            <a:off x="5662539" y="55515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AMSED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STRASBOURG, FRANCE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8">
                  <a:extLst>
                    <a:ext uri="{A12FA001-AC4F-418D-AE19-62706E023703}">
                      <ahyp:hlinkClr xmlns="" xmlns:ahyp="http://schemas.microsoft.com/office/drawing/2018/hyperlinkcolor" val="tx"/>
                    </a:ext>
                  </a:extLst>
                </a:hlinkClick>
              </a:rPr>
              <a:t>www.amsed.fr </a:t>
            </a:r>
            <a:endParaRPr sz="1100" b="0" i="0" u="none" strike="noStrike" cap="none">
              <a:solidFill>
                <a:srgbClr val="414042"/>
              </a:solidFill>
              <a:latin typeface="Roboto"/>
              <a:ea typeface="Roboto"/>
              <a:cs typeface="Roboto"/>
              <a:sym typeface="Roboto"/>
            </a:endParaRPr>
          </a:p>
        </p:txBody>
      </p:sp>
      <p:sp>
        <p:nvSpPr>
          <p:cNvPr id="117" name="Google Shape;117;p2"/>
          <p:cNvSpPr txBox="1"/>
          <p:nvPr/>
        </p:nvSpPr>
        <p:spPr>
          <a:xfrm>
            <a:off x="-2994706" y="54947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RESET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CHYPRE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9">
                  <a:extLst>
                    <a:ext uri="{A12FA001-AC4F-418D-AE19-62706E023703}">
                      <ahyp:hlinkClr xmlns="" xmlns:ahyp="http://schemas.microsoft.com/office/drawing/2018/hyperlinkcolor" val="tx"/>
                    </a:ext>
                  </a:extLst>
                </a:hlinkClick>
              </a:rPr>
              <a:t>www.resetcy.com  </a:t>
            </a:r>
            <a:endParaRPr sz="1100" b="0" i="0" u="none" strike="noStrike" cap="none">
              <a:solidFill>
                <a:srgbClr val="414042"/>
              </a:solidFill>
              <a:latin typeface="Roboto"/>
              <a:ea typeface="Roboto"/>
              <a:cs typeface="Roboto"/>
              <a:sym typeface="Roboto"/>
            </a:endParaRPr>
          </a:p>
        </p:txBody>
      </p:sp>
      <p:pic>
        <p:nvPicPr>
          <p:cNvPr id="118" name="Google Shape;118;p2"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119" name="Google Shape;119;p2" descr="A close up of a logo&#10;&#10;Description automatically generated"/>
          <p:cNvPicPr preferRelativeResize="0"/>
          <p:nvPr/>
        </p:nvPicPr>
        <p:blipFill rotWithShape="1">
          <a:blip r:embed="rId21">
            <a:alphaModFix/>
          </a:blip>
          <a:srcRect/>
          <a:stretch/>
        </p:blipFill>
        <p:spPr>
          <a:xfrm>
            <a:off x="267150" y="1608940"/>
            <a:ext cx="2543175" cy="1038225"/>
          </a:xfrm>
          <a:prstGeom prst="rect">
            <a:avLst/>
          </a:prstGeom>
          <a:noFill/>
          <a:ln>
            <a:noFill/>
          </a:ln>
        </p:spPr>
      </p:pic>
      <p:pic>
        <p:nvPicPr>
          <p:cNvPr id="120" name="Google Shape;120;p2"/>
          <p:cNvPicPr preferRelativeResize="0"/>
          <p:nvPr/>
        </p:nvPicPr>
        <p:blipFill rotWithShape="1">
          <a:blip r:embed="rId22">
            <a:alphaModFix/>
          </a:blip>
          <a:srcRect/>
          <a:stretch/>
        </p:blipFill>
        <p:spPr>
          <a:xfrm>
            <a:off x="2949707" y="1129701"/>
            <a:ext cx="1971950" cy="2238687"/>
          </a:xfrm>
          <a:prstGeom prst="rect">
            <a:avLst/>
          </a:prstGeom>
          <a:noFill/>
          <a:ln>
            <a:noFill/>
          </a:ln>
        </p:spPr>
      </p:pic>
      <p:sp>
        <p:nvSpPr>
          <p:cNvPr id="121" name="Google Shape;121;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Partenaires</a:t>
            </a:r>
            <a:endParaRPr sz="4800" b="1">
              <a:solidFill>
                <a:srgbClr val="203864"/>
              </a:solidFill>
              <a:latin typeface="Calibri"/>
              <a:ea typeface="Calibri"/>
              <a:cs typeface="Calibri"/>
              <a:sym typeface="Calibri"/>
            </a:endParaRPr>
          </a:p>
        </p:txBody>
      </p:sp>
      <p:pic>
        <p:nvPicPr>
          <p:cNvPr id="2" name="Image 1">
            <a:extLst>
              <a:ext uri="{FF2B5EF4-FFF2-40B4-BE49-F238E27FC236}">
                <a16:creationId xmlns:a16="http://schemas.microsoft.com/office/drawing/2014/main" id="{BEC0FC15-4313-53A4-A8A8-C16BF8362113}"/>
              </a:ext>
            </a:extLst>
          </p:cNvPr>
          <p:cNvPicPr>
            <a:picLocks noChangeAspect="1"/>
          </p:cNvPicPr>
          <p:nvPr/>
        </p:nvPicPr>
        <p:blipFill>
          <a:blip r:embed="rId23"/>
          <a:srcRect/>
          <a:stretch/>
        </p:blipFill>
        <p:spPr>
          <a:xfrm>
            <a:off x="0" y="6443689"/>
            <a:ext cx="1974836" cy="414311"/>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3"/>
          <p:cNvSpPr txBox="1">
            <a:spLocks noGrp="1"/>
          </p:cNvSpPr>
          <p:nvPr>
            <p:ph type="title"/>
          </p:nvPr>
        </p:nvSpPr>
        <p:spPr>
          <a:xfrm>
            <a:off x="838200" y="608126"/>
            <a:ext cx="10515600" cy="1325563"/>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Gill Sans"/>
              <a:buNone/>
            </a:pPr>
            <a:r>
              <a:rPr lang="en-US" sz="5400"/>
              <a:t>Session de formation expérientielle :  Contenu</a:t>
            </a:r>
            <a:endParaRPr sz="5400"/>
          </a:p>
        </p:txBody>
      </p:sp>
      <p:pic>
        <p:nvPicPr>
          <p:cNvPr id="128" name="Google Shape;128;p3"/>
          <p:cNvPicPr preferRelativeResize="0"/>
          <p:nvPr/>
        </p:nvPicPr>
        <p:blipFill rotWithShape="1">
          <a:blip r:embed="rId3">
            <a:alphaModFix/>
          </a:blip>
          <a:srcRect b="59835"/>
          <a:stretch/>
        </p:blipFill>
        <p:spPr>
          <a:xfrm rot="10800000">
            <a:off x="-8250" y="-4107"/>
            <a:ext cx="12191695" cy="349261"/>
          </a:xfrm>
          <a:prstGeom prst="rect">
            <a:avLst/>
          </a:prstGeom>
          <a:noFill/>
          <a:ln>
            <a:noFill/>
          </a:ln>
        </p:spPr>
      </p:pic>
      <p:sp>
        <p:nvSpPr>
          <p:cNvPr id="129" name="Google Shape;129;p3"/>
          <p:cNvSpPr txBox="1"/>
          <p:nvPr/>
        </p:nvSpPr>
        <p:spPr>
          <a:xfrm>
            <a:off x="1576173" y="2517503"/>
            <a:ext cx="9618450" cy="830956"/>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1. </a:t>
            </a:r>
            <a:r>
              <a:rPr lang="en-US" sz="2400" b="0" i="0" u="sng" strike="noStrike" cap="none" dirty="0">
                <a:solidFill>
                  <a:schemeClr val="dk1"/>
                </a:solidFill>
                <a:latin typeface="Calibri"/>
                <a:ea typeface="Calibri"/>
                <a:cs typeface="Calibri"/>
                <a:sym typeface="Calibri"/>
                <a:hlinkClick r:id="rId4" action="ppaction://hlinksldjump">
                  <a:extLst>
                    <a:ext uri="{A12FA001-AC4F-418D-AE19-62706E023703}">
                      <ahyp:hlinkClr xmlns="" xmlns:ahyp="http://schemas.microsoft.com/office/drawing/2018/hyperlinkcolor" val="tx"/>
                    </a:ext>
                  </a:extLst>
                </a:hlinkClick>
              </a:rPr>
              <a:t>Identification interactive des applications de services de santé et de </a:t>
            </a:r>
            <a:r>
              <a:rPr lang="en-US" sz="2400" b="0" i="0" u="sng" strike="noStrike" cap="none" dirty="0" err="1">
                <a:solidFill>
                  <a:schemeClr val="dk1"/>
                </a:solidFill>
                <a:latin typeface="Calibri"/>
                <a:ea typeface="Calibri"/>
                <a:cs typeface="Calibri"/>
                <a:sym typeface="Calibri"/>
                <a:hlinkClick r:id="rId4" action="ppaction://hlinksldjump">
                  <a:extLst>
                    <a:ext uri="{A12FA001-AC4F-418D-AE19-62706E023703}">
                      <ahyp:hlinkClr xmlns="" xmlns:ahyp="http://schemas.microsoft.com/office/drawing/2018/hyperlinkcolor" val="tx"/>
                    </a:ext>
                  </a:extLst>
                </a:hlinkClick>
              </a:rPr>
              <a:t>leurs</a:t>
            </a:r>
            <a:r>
              <a:rPr lang="en-US" sz="2400" b="0" i="0" u="sng" strike="noStrike" cap="none" dirty="0">
                <a:solidFill>
                  <a:schemeClr val="dk1"/>
                </a:solidFill>
                <a:latin typeface="Calibri"/>
                <a:ea typeface="Calibri"/>
                <a:cs typeface="Calibri"/>
                <a:sym typeface="Calibri"/>
                <a:hlinkClick r:id="rId4" action="ppaction://hlinksldjump">
                  <a:extLst>
                    <a:ext uri="{A12FA001-AC4F-418D-AE19-62706E023703}">
                      <ahyp:hlinkClr xmlns="" xmlns:ahyp="http://schemas.microsoft.com/office/drawing/2018/hyperlinkcolor" val="tx"/>
                    </a:ext>
                  </a:extLst>
                </a:hlinkClick>
              </a:rPr>
              <a:t> </a:t>
            </a:r>
            <a:r>
              <a:rPr lang="en-US" sz="2400" b="0" i="0" u="sng" strike="noStrike" cap="none" dirty="0" err="1">
                <a:solidFill>
                  <a:schemeClr val="dk1"/>
                </a:solidFill>
                <a:latin typeface="Calibri"/>
                <a:ea typeface="Calibri"/>
                <a:cs typeface="Calibri"/>
                <a:sym typeface="Calibri"/>
                <a:hlinkClick r:id="rId4" action="ppaction://hlinksldjump">
                  <a:extLst>
                    <a:ext uri="{A12FA001-AC4F-418D-AE19-62706E023703}">
                      <ahyp:hlinkClr xmlns="" xmlns:ahyp="http://schemas.microsoft.com/office/drawing/2018/hyperlinkcolor" val="tx"/>
                    </a:ext>
                  </a:extLst>
                </a:hlinkClick>
              </a:rPr>
              <a:t>différents</a:t>
            </a:r>
            <a:r>
              <a:rPr lang="en-US" sz="2400" b="0" i="0" u="sng" strike="noStrike" cap="none" dirty="0">
                <a:solidFill>
                  <a:schemeClr val="dk1"/>
                </a:solidFill>
                <a:latin typeface="Calibri"/>
                <a:ea typeface="Calibri"/>
                <a:cs typeface="Calibri"/>
                <a:sym typeface="Calibri"/>
                <a:hlinkClick r:id="rId4" action="ppaction://hlinksldjump">
                  <a:extLst>
                    <a:ext uri="{A12FA001-AC4F-418D-AE19-62706E023703}">
                      <ahyp:hlinkClr xmlns="" xmlns:ahyp="http://schemas.microsoft.com/office/drawing/2018/hyperlinkcolor" val="tx"/>
                    </a:ext>
                  </a:extLst>
                </a:hlinkClick>
              </a:rPr>
              <a:t> </a:t>
            </a:r>
            <a:r>
              <a:rPr lang="en-US" sz="2400" b="0" i="0" u="sng" strike="noStrike" cap="none" dirty="0" smtClean="0">
                <a:solidFill>
                  <a:schemeClr val="dk1"/>
                </a:solidFill>
                <a:latin typeface="Calibri"/>
                <a:ea typeface="Calibri"/>
                <a:cs typeface="Calibri"/>
                <a:sym typeface="Calibri"/>
                <a:hlinkClick r:id="rId4" action="ppaction://hlinksldjump">
                  <a:extLst>
                    <a:ext uri="{A12FA001-AC4F-418D-AE19-62706E023703}">
                      <ahyp:hlinkClr xmlns="" xmlns:ahyp="http://schemas.microsoft.com/office/drawing/2018/hyperlinkcolor" val="tx"/>
                    </a:ext>
                  </a:extLst>
                </a:hlinkClick>
              </a:rPr>
              <a:t>types</a:t>
            </a:r>
            <a:r>
              <a:rPr lang="en-US" sz="2400" b="0" i="0" u="sng" strike="noStrike" cap="none" dirty="0" smtClean="0">
                <a:solidFill>
                  <a:schemeClr val="dk1"/>
                </a:solidFill>
                <a:latin typeface="Calibri"/>
                <a:ea typeface="Calibri"/>
                <a:cs typeface="Calibri"/>
                <a:sym typeface="Calibri"/>
              </a:rPr>
              <a:t> </a:t>
            </a:r>
            <a:endParaRPr sz="2400" b="0" i="0"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4"/>
          <p:cNvSpPr txBox="1">
            <a:spLocks noGrp="1"/>
          </p:cNvSpPr>
          <p:nvPr>
            <p:ph type="body" idx="1"/>
          </p:nvPr>
        </p:nvSpPr>
        <p:spPr>
          <a:xfrm>
            <a:off x="570032" y="2604099"/>
            <a:ext cx="6390605" cy="3389345"/>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rgbClr val="C00000"/>
              </a:buClr>
              <a:buSzPts val="2000"/>
              <a:buFont typeface="Noto Sans Symbols"/>
              <a:buChar char="✔"/>
            </a:pPr>
            <a:r>
              <a:rPr lang="en-US" sz="2000" dirty="0"/>
              <a:t>Donner aux participants les compétences </a:t>
            </a:r>
            <a:r>
              <a:rPr lang="en-US" sz="2000" dirty="0" err="1"/>
              <a:t>nécessaires</a:t>
            </a:r>
            <a:r>
              <a:rPr lang="en-US" sz="2000" dirty="0"/>
              <a:t> pour </a:t>
            </a:r>
            <a:r>
              <a:rPr lang="en-US" sz="2000" dirty="0" err="1"/>
              <a:t>évaluer</a:t>
            </a:r>
            <a:r>
              <a:rPr lang="en-US" sz="2000" dirty="0"/>
              <a:t> le public et </a:t>
            </a:r>
            <a:r>
              <a:rPr lang="en-US" sz="2000" dirty="0" err="1"/>
              <a:t>fournir</a:t>
            </a:r>
            <a:r>
              <a:rPr lang="en-US" sz="2000" dirty="0"/>
              <a:t> des services de santé. </a:t>
            </a:r>
            <a:endParaRPr dirty="0"/>
          </a:p>
          <a:p>
            <a:pPr marL="228600" lvl="0" indent="-228600" algn="l" rtl="0">
              <a:lnSpc>
                <a:spcPct val="100000"/>
              </a:lnSpc>
              <a:spcBef>
                <a:spcPts val="1200"/>
              </a:spcBef>
              <a:spcAft>
                <a:spcPts val="0"/>
              </a:spcAft>
              <a:buClr>
                <a:srgbClr val="C00000"/>
              </a:buClr>
              <a:buSzPts val="2000"/>
              <a:buFont typeface="Noto Sans Symbols"/>
              <a:buChar char="✔"/>
            </a:pPr>
            <a:r>
              <a:rPr lang="en-US" sz="2000" dirty="0"/>
              <a:t>Encourager les participants, par des </a:t>
            </a:r>
            <a:r>
              <a:rPr lang="en-US" sz="2000" dirty="0" err="1"/>
              <a:t>activités</a:t>
            </a:r>
            <a:r>
              <a:rPr lang="en-US" sz="2000" dirty="0"/>
              <a:t> pratiques, à </a:t>
            </a:r>
            <a:r>
              <a:rPr lang="en-US" sz="2000" dirty="0" err="1"/>
              <a:t>mettre</a:t>
            </a:r>
            <a:r>
              <a:rPr lang="en-US" sz="2000" dirty="0"/>
              <a:t> en application les connaissances </a:t>
            </a:r>
            <a:r>
              <a:rPr lang="en-US" sz="2000" dirty="0" err="1"/>
              <a:t>nouvellement</a:t>
            </a:r>
            <a:r>
              <a:rPr lang="en-US" sz="2000" dirty="0"/>
              <a:t> </a:t>
            </a:r>
            <a:r>
              <a:rPr lang="en-US" sz="2000" dirty="0" err="1"/>
              <a:t>acquises</a:t>
            </a:r>
            <a:r>
              <a:rPr lang="en-US" sz="2000" dirty="0"/>
              <a:t>.</a:t>
            </a:r>
            <a:endParaRPr dirty="0"/>
          </a:p>
          <a:p>
            <a:pPr marL="228600" lvl="0" indent="-228600" algn="l" rtl="0">
              <a:lnSpc>
                <a:spcPct val="100000"/>
              </a:lnSpc>
              <a:spcBef>
                <a:spcPts val="1200"/>
              </a:spcBef>
              <a:spcAft>
                <a:spcPts val="0"/>
              </a:spcAft>
              <a:buClr>
                <a:srgbClr val="C00000"/>
              </a:buClr>
              <a:buSzPts val="2000"/>
              <a:buFont typeface="Noto Sans Symbols"/>
              <a:buChar char="✔"/>
            </a:pPr>
            <a:r>
              <a:rPr lang="en-US" sz="2000" dirty="0"/>
              <a:t>Améliorer les compétences </a:t>
            </a:r>
            <a:r>
              <a:rPr lang="en-US" sz="2000" dirty="0" err="1"/>
              <a:t>nécessaires</a:t>
            </a:r>
            <a:r>
              <a:rPr lang="en-US" sz="2000" dirty="0"/>
              <a:t> pour prendre des </a:t>
            </a:r>
            <a:r>
              <a:rPr lang="en-US" sz="2000" dirty="0" err="1"/>
              <a:t>décisions</a:t>
            </a:r>
            <a:r>
              <a:rPr lang="en-US" sz="2000" dirty="0"/>
              <a:t> </a:t>
            </a:r>
            <a:r>
              <a:rPr lang="en-US" sz="2000" dirty="0" err="1"/>
              <a:t>éclairées</a:t>
            </a:r>
            <a:r>
              <a:rPr lang="en-US" sz="2000" dirty="0"/>
              <a:t> concernant la </a:t>
            </a:r>
            <a:r>
              <a:rPr lang="en-US" sz="2000" dirty="0" err="1"/>
              <a:t>sélection</a:t>
            </a:r>
            <a:r>
              <a:rPr lang="en-US" sz="2000" dirty="0"/>
              <a:t>, l'utilisation et </a:t>
            </a:r>
            <a:r>
              <a:rPr lang="en-US" sz="2000" dirty="0" err="1"/>
              <a:t>l'intégration</a:t>
            </a:r>
            <a:r>
              <a:rPr lang="en-US" sz="2000" dirty="0"/>
              <a:t> des applications dans la vie </a:t>
            </a:r>
            <a:r>
              <a:rPr lang="en-US" sz="2000" dirty="0" err="1"/>
              <a:t>quotidienne</a:t>
            </a:r>
            <a:r>
              <a:rPr lang="en-US" sz="2000" dirty="0"/>
              <a:t> des participants.</a:t>
            </a:r>
            <a:endParaRPr dirty="0"/>
          </a:p>
          <a:p>
            <a:pPr marL="228600" lvl="0" indent="-101600" algn="l" rtl="0">
              <a:lnSpc>
                <a:spcPct val="100000"/>
              </a:lnSpc>
              <a:spcBef>
                <a:spcPts val="1200"/>
              </a:spcBef>
              <a:spcAft>
                <a:spcPts val="0"/>
              </a:spcAft>
              <a:buClr>
                <a:srgbClr val="C00000"/>
              </a:buClr>
              <a:buSzPts val="2000"/>
              <a:buFont typeface="Noto Sans Symbols"/>
              <a:buNone/>
            </a:pPr>
            <a:endParaRPr sz="2000" dirty="0">
              <a:highlight>
                <a:srgbClr val="FFFF00"/>
              </a:highlight>
            </a:endParaRPr>
          </a:p>
          <a:p>
            <a:pPr marL="0" lvl="0" indent="0" algn="l" rtl="0">
              <a:lnSpc>
                <a:spcPct val="150000"/>
              </a:lnSpc>
              <a:spcBef>
                <a:spcPts val="1200"/>
              </a:spcBef>
              <a:spcAft>
                <a:spcPts val="0"/>
              </a:spcAft>
              <a:buClr>
                <a:srgbClr val="C01E24"/>
              </a:buClr>
              <a:buSzPts val="2000"/>
              <a:buNone/>
            </a:pPr>
            <a:endParaRPr sz="2000" i="1" dirty="0">
              <a:solidFill>
                <a:srgbClr val="FF0000"/>
              </a:solidFill>
              <a:highlight>
                <a:srgbClr val="FFFF00"/>
              </a:highlight>
            </a:endParaRPr>
          </a:p>
        </p:txBody>
      </p:sp>
      <p:sp>
        <p:nvSpPr>
          <p:cNvPr id="136" name="Google Shape;136;p4"/>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Pixabay</a:t>
            </a:r>
            <a:endParaRPr sz="1200" b="0" i="0" u="none" strike="noStrike" cap="none">
              <a:solidFill>
                <a:schemeClr val="dk1"/>
              </a:solidFill>
              <a:latin typeface="Calibri"/>
              <a:ea typeface="Calibri"/>
              <a:cs typeface="Calibri"/>
              <a:sym typeface="Calibri"/>
            </a:endParaRPr>
          </a:p>
        </p:txBody>
      </p:sp>
      <p:sp>
        <p:nvSpPr>
          <p:cNvPr id="137" name="Google Shape;137;p4"/>
          <p:cNvSpPr txBox="1">
            <a:spLocks noGrp="1"/>
          </p:cNvSpPr>
          <p:nvPr>
            <p:ph type="title"/>
          </p:nvPr>
        </p:nvSpPr>
        <p:spPr>
          <a:xfrm>
            <a:off x="526418" y="1352412"/>
            <a:ext cx="10515600" cy="6183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800"/>
              <a:buFont typeface="Calibri"/>
              <a:buNone/>
            </a:pPr>
            <a:r>
              <a:rPr lang="en-US" sz="2800" b="1">
                <a:solidFill>
                  <a:srgbClr val="203864"/>
                </a:solidFill>
              </a:rPr>
              <a:t>Compétences</a:t>
            </a:r>
            <a:endParaRPr sz="2800">
              <a:solidFill>
                <a:srgbClr val="203864"/>
              </a:solidFill>
            </a:endParaRPr>
          </a:p>
        </p:txBody>
      </p:sp>
      <p:sp>
        <p:nvSpPr>
          <p:cNvPr id="138" name="Google Shape;138;p4"/>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139" name="Google Shape;139;p4"/>
          <p:cNvSpPr/>
          <p:nvPr/>
        </p:nvSpPr>
        <p:spPr>
          <a:xfrm>
            <a:off x="36957" y="348995"/>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0" name="Google Shape;140;p4"/>
          <p:cNvSpPr txBox="1"/>
          <p:nvPr/>
        </p:nvSpPr>
        <p:spPr>
          <a:xfrm>
            <a:off x="526419" y="348996"/>
            <a:ext cx="7044275"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41" name="Google Shape;141;p4"/>
          <p:cNvSpPr/>
          <p:nvPr/>
        </p:nvSpPr>
        <p:spPr>
          <a:xfrm>
            <a:off x="17092" y="420630"/>
            <a:ext cx="587020"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
        <p:nvSpPr>
          <p:cNvPr id="142" name="Google Shape;142;p4"/>
          <p:cNvSpPr/>
          <p:nvPr/>
        </p:nvSpPr>
        <p:spPr>
          <a:xfrm>
            <a:off x="3419912" y="6129356"/>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Image by vectorjuice on Freepik</a:t>
            </a:r>
            <a:endParaRPr sz="1200" b="0" i="0" u="none" strike="noStrike" cap="none">
              <a:solidFill>
                <a:schemeClr val="dk1"/>
              </a:solidFill>
              <a:latin typeface="Calibri"/>
              <a:ea typeface="Calibri"/>
              <a:cs typeface="Calibri"/>
              <a:sym typeface="Calibri"/>
            </a:endParaRPr>
          </a:p>
        </p:txBody>
      </p:sp>
      <p:pic>
        <p:nvPicPr>
          <p:cNvPr id="143" name="Google Shape;143;p4"/>
          <p:cNvPicPr preferRelativeResize="0"/>
          <p:nvPr/>
        </p:nvPicPr>
        <p:blipFill rotWithShape="1">
          <a:blip r:embed="rId6">
            <a:alphaModFix/>
          </a:blip>
          <a:srcRect l="9128" t="10193" r="8039" b="10723"/>
          <a:stretch/>
        </p:blipFill>
        <p:spPr>
          <a:xfrm>
            <a:off x="7570694" y="1842247"/>
            <a:ext cx="4621306" cy="4163419"/>
          </a:xfrm>
          <a:prstGeom prst="rect">
            <a:avLst/>
          </a:prstGeom>
          <a:noFill/>
          <a:ln>
            <a:noFill/>
          </a:ln>
        </p:spPr>
      </p:pic>
      <p:pic>
        <p:nvPicPr>
          <p:cNvPr id="3" name="Image 2">
            <a:extLst>
              <a:ext uri="{FF2B5EF4-FFF2-40B4-BE49-F238E27FC236}">
                <a16:creationId xmlns:a16="http://schemas.microsoft.com/office/drawing/2014/main" id="{339AF00D-A559-64B2-D10A-B593A32D4120}"/>
              </a:ext>
            </a:extLst>
          </p:cNvPr>
          <p:cNvPicPr>
            <a:picLocks noChangeAspect="1"/>
          </p:cNvPicPr>
          <p:nvPr/>
        </p:nvPicPr>
        <p:blipFill>
          <a:blip r:embed="rId7"/>
          <a:srcRect/>
          <a:stretch/>
        </p:blipFill>
        <p:spPr>
          <a:xfrm>
            <a:off x="0" y="6443689"/>
            <a:ext cx="1974836" cy="414311"/>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5"/>
          <p:cNvSpPr txBox="1">
            <a:spLocks noGrp="1"/>
          </p:cNvSpPr>
          <p:nvPr>
            <p:ph type="title"/>
          </p:nvPr>
        </p:nvSpPr>
        <p:spPr>
          <a:xfrm>
            <a:off x="558000" y="622799"/>
            <a:ext cx="10515600" cy="1080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C01E24"/>
              </a:buClr>
              <a:buSzPct val="100000"/>
              <a:buFont typeface="Calibri"/>
              <a:buNone/>
            </a:pPr>
            <a:r>
              <a:rPr lang="en-US" sz="2000">
                <a:solidFill>
                  <a:srgbClr val="C01E24"/>
                </a:solidFill>
              </a:rPr>
              <a:t>11.2.1</a:t>
            </a:r>
            <a:r>
              <a:rPr lang="en-US"/>
              <a:t/>
            </a:r>
            <a:br>
              <a:rPr lang="en-US"/>
            </a:br>
            <a:r>
              <a:rPr lang="en-US">
                <a:solidFill>
                  <a:srgbClr val="C01E24"/>
                </a:solidFill>
              </a:rPr>
              <a:t>Identification interactive des applications de services de santé et de leurs différents types</a:t>
            </a:r>
            <a:endParaRPr>
              <a:solidFill>
                <a:srgbClr val="C01E24"/>
              </a:solidFill>
            </a:endParaRPr>
          </a:p>
        </p:txBody>
      </p:sp>
      <p:sp>
        <p:nvSpPr>
          <p:cNvPr id="150" name="Google Shape;150;p5"/>
          <p:cNvSpPr txBox="1">
            <a:spLocks noGrp="1"/>
          </p:cNvSpPr>
          <p:nvPr>
            <p:ph type="body" idx="1"/>
          </p:nvPr>
        </p:nvSpPr>
        <p:spPr>
          <a:xfrm>
            <a:off x="558000" y="1702800"/>
            <a:ext cx="5157900" cy="5031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n-US" sz="2200">
                <a:solidFill>
                  <a:srgbClr val="203864"/>
                </a:solidFill>
              </a:rPr>
              <a:t>Objectifs</a:t>
            </a:r>
            <a:endParaRPr/>
          </a:p>
        </p:txBody>
      </p:sp>
      <p:sp>
        <p:nvSpPr>
          <p:cNvPr id="151" name="Google Shape;151;p5"/>
          <p:cNvSpPr txBox="1">
            <a:spLocks noGrp="1"/>
          </p:cNvSpPr>
          <p:nvPr>
            <p:ph type="body" idx="2"/>
          </p:nvPr>
        </p:nvSpPr>
        <p:spPr>
          <a:xfrm>
            <a:off x="673239" y="2392643"/>
            <a:ext cx="5866800" cy="3470100"/>
          </a:xfrm>
          <a:prstGeom prst="rect">
            <a:avLst/>
          </a:prstGeom>
          <a:noFill/>
          <a:ln>
            <a:noFill/>
          </a:ln>
        </p:spPr>
        <p:txBody>
          <a:bodyPr spcFirstLastPara="1" wrap="square" lIns="91425" tIns="45700" rIns="91425" bIns="45700" anchor="t" anchorCtr="0">
            <a:normAutofit fontScale="70000" lnSpcReduction="20000"/>
          </a:bodyPr>
          <a:lstStyle/>
          <a:p>
            <a:pPr marL="228600" lvl="0" indent="-228600" algn="l" rtl="0">
              <a:lnSpc>
                <a:spcPct val="150000"/>
              </a:lnSpc>
              <a:spcBef>
                <a:spcPts val="0"/>
              </a:spcBef>
              <a:spcAft>
                <a:spcPts val="0"/>
              </a:spcAft>
              <a:buClr>
                <a:srgbClr val="C01E24"/>
              </a:buClr>
              <a:buSzPct val="100000"/>
              <a:buChar char="▪"/>
            </a:pPr>
            <a:r>
              <a:rPr lang="en-US" sz="2400"/>
              <a:t>Se familiariser avec les applications de services de santé les plus populaires</a:t>
            </a:r>
            <a:endParaRPr/>
          </a:p>
          <a:p>
            <a:pPr marL="228600" lvl="0" indent="-228600" algn="l" rtl="0">
              <a:lnSpc>
                <a:spcPct val="150000"/>
              </a:lnSpc>
              <a:spcBef>
                <a:spcPts val="1200"/>
              </a:spcBef>
              <a:spcAft>
                <a:spcPts val="0"/>
              </a:spcAft>
              <a:buClr>
                <a:srgbClr val="C01E24"/>
              </a:buClr>
              <a:buSzPct val="100000"/>
              <a:buChar char="▪"/>
            </a:pPr>
            <a:r>
              <a:rPr lang="en-US" sz="2400"/>
              <a:t>Différencier les fournisseurs publics et privés d'applications de services de santé et leurs intérêts spécifiques</a:t>
            </a:r>
            <a:endParaRPr/>
          </a:p>
          <a:p>
            <a:pPr marL="228600" lvl="0" indent="-228600" algn="l" rtl="0">
              <a:lnSpc>
                <a:spcPct val="150000"/>
              </a:lnSpc>
              <a:spcBef>
                <a:spcPts val="1200"/>
              </a:spcBef>
              <a:spcAft>
                <a:spcPts val="0"/>
              </a:spcAft>
              <a:buClr>
                <a:srgbClr val="C01E24"/>
              </a:buClr>
              <a:buSzPct val="100000"/>
              <a:buChar char="▪"/>
            </a:pPr>
            <a:r>
              <a:rPr lang="en-US" sz="2400"/>
              <a:t>Recueillir et évaluer plusieurs exemples</a:t>
            </a:r>
            <a:endParaRPr/>
          </a:p>
          <a:p>
            <a:pPr marL="228600" lvl="0" indent="-228600" algn="l" rtl="0">
              <a:lnSpc>
                <a:spcPct val="150000"/>
              </a:lnSpc>
              <a:spcBef>
                <a:spcPts val="1200"/>
              </a:spcBef>
              <a:spcAft>
                <a:spcPts val="0"/>
              </a:spcAft>
              <a:buClr>
                <a:srgbClr val="C01E24"/>
              </a:buClr>
              <a:buSzPct val="100000"/>
              <a:buChar char="▪"/>
            </a:pPr>
            <a:r>
              <a:rPr lang="en-US" sz="2400"/>
              <a:t>Créer un plan personnel pour l'utilisation bénéfique des applications des services de santé</a:t>
            </a:r>
            <a:endParaRPr sz="2000"/>
          </a:p>
        </p:txBody>
      </p:sp>
      <p:sp>
        <p:nvSpPr>
          <p:cNvPr id="152" name="Google Shape;152;p5"/>
          <p:cNvSpPr/>
          <p:nvPr/>
        </p:nvSpPr>
        <p:spPr>
          <a:xfrm>
            <a:off x="3419912" y="6129356"/>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Image by vectorjuice on Freepik</a:t>
            </a:r>
            <a:endParaRPr sz="1200" b="0" i="0" u="none" strike="noStrike" cap="none">
              <a:solidFill>
                <a:schemeClr val="dk1"/>
              </a:solidFill>
              <a:latin typeface="Calibri"/>
              <a:ea typeface="Calibri"/>
              <a:cs typeface="Calibri"/>
              <a:sym typeface="Calibri"/>
            </a:endParaRPr>
          </a:p>
        </p:txBody>
      </p:sp>
      <p:pic>
        <p:nvPicPr>
          <p:cNvPr id="153" name="Google Shape;153;p5"/>
          <p:cNvPicPr preferRelativeResize="0"/>
          <p:nvPr/>
        </p:nvPicPr>
        <p:blipFill rotWithShape="1">
          <a:blip r:embed="rId4">
            <a:alphaModFix/>
          </a:blip>
          <a:srcRect l="9128" t="10193" r="8039" b="10723"/>
          <a:stretch/>
        </p:blipFill>
        <p:spPr>
          <a:xfrm>
            <a:off x="7570694" y="1385047"/>
            <a:ext cx="4621307" cy="4163420"/>
          </a:xfrm>
          <a:prstGeom prst="rect">
            <a:avLst/>
          </a:prstGeom>
          <a:noFill/>
          <a:ln>
            <a:noFill/>
          </a:ln>
        </p:spPr>
      </p:pic>
      <p:pic>
        <p:nvPicPr>
          <p:cNvPr id="3" name="Image 2">
            <a:extLst>
              <a:ext uri="{FF2B5EF4-FFF2-40B4-BE49-F238E27FC236}">
                <a16:creationId xmlns:a16="http://schemas.microsoft.com/office/drawing/2014/main" id="{08AE1BD5-2289-C3F0-6616-D4A7D80FB8B0}"/>
              </a:ext>
            </a:extLst>
          </p:cNvPr>
          <p:cNvPicPr>
            <a:picLocks noChangeAspect="1"/>
          </p:cNvPicPr>
          <p:nvPr/>
        </p:nvPicPr>
        <p:blipFill>
          <a:blip r:embed="rId5"/>
          <a:srcRect/>
          <a:stretch/>
        </p:blipFill>
        <p:spPr>
          <a:xfrm>
            <a:off x="0" y="6443689"/>
            <a:ext cx="1974836" cy="414311"/>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6"/>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Applications pour les services de santé</a:t>
            </a:r>
            <a:endParaRPr sz="2800">
              <a:solidFill>
                <a:srgbClr val="203864"/>
              </a:solidFill>
            </a:endParaRPr>
          </a:p>
        </p:txBody>
      </p:sp>
      <p:sp>
        <p:nvSpPr>
          <p:cNvPr id="160" name="Google Shape;160;p6"/>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600"/>
              </a:spcAft>
              <a:buSzPts val="2400"/>
              <a:buNone/>
            </a:pPr>
            <a:r>
              <a:rPr lang="en-US" sz="2400" b="0" i="0">
                <a:solidFill>
                  <a:srgbClr val="333333"/>
                </a:solidFill>
                <a:latin typeface="Calibri"/>
                <a:ea typeface="Calibri"/>
                <a:cs typeface="Calibri"/>
                <a:sym typeface="Calibri"/>
              </a:rPr>
              <a:t>Les applications orientées services, par exemple, rappellent aux utilisateurs de prendre leurs médicaments, surveillent leur statut vaccinal et leur rappellent les visites de contrôle. Dans certains cas, elles peuvent même être utilisées pour prendre rendez-vous avec un médecin. Elles peuvent également être utilisées pour surveiller les symptômes ou l'évolution d'une maladie.</a:t>
            </a:r>
            <a:endParaRPr sz="2400" b="0" i="0">
              <a:solidFill>
                <a:srgbClr val="333333"/>
              </a:solidFill>
              <a:latin typeface="Calibri"/>
              <a:ea typeface="Calibri"/>
              <a:cs typeface="Calibri"/>
              <a:sym typeface="Calibri"/>
            </a:endParaRPr>
          </a:p>
        </p:txBody>
      </p:sp>
      <p:sp>
        <p:nvSpPr>
          <p:cNvPr id="161" name="Google Shape;161;p6"/>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 icense</a:t>
            </a:r>
            <a:endParaRPr sz="1200" b="0" i="0" u="none" strike="noStrike" cap="none">
              <a:solidFill>
                <a:schemeClr val="dk1"/>
              </a:solidFill>
              <a:latin typeface="Calibri"/>
              <a:ea typeface="Calibri"/>
              <a:cs typeface="Calibri"/>
              <a:sym typeface="Calibri"/>
            </a:endParaRPr>
          </a:p>
        </p:txBody>
      </p:sp>
      <p:sp>
        <p:nvSpPr>
          <p:cNvPr id="162" name="Google Shape;162;p6"/>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163" name="Google Shape;163;p6"/>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
        <p:nvSpPr>
          <p:cNvPr id="164" name="Google Shape;164;p6" descr="Bild für Symbol"/>
          <p:cNvSpPr/>
          <p:nvPr/>
        </p:nvSpPr>
        <p:spPr>
          <a:xfrm>
            <a:off x="5596465" y="2355358"/>
            <a:ext cx="1151467" cy="22289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65" name="Google Shape;165;p6"/>
          <p:cNvPicPr preferRelativeResize="0"/>
          <p:nvPr/>
        </p:nvPicPr>
        <p:blipFill rotWithShape="1">
          <a:blip r:embed="rId5">
            <a:alphaModFix/>
          </a:blip>
          <a:srcRect/>
          <a:stretch/>
        </p:blipFill>
        <p:spPr>
          <a:xfrm>
            <a:off x="6929036" y="2039164"/>
            <a:ext cx="4519561" cy="3011864"/>
          </a:xfrm>
          <a:prstGeom prst="rect">
            <a:avLst/>
          </a:prstGeom>
          <a:noFill/>
          <a:ln>
            <a:noFill/>
          </a:ln>
        </p:spPr>
      </p:pic>
      <p:sp>
        <p:nvSpPr>
          <p:cNvPr id="166" name="Google Shape;166;p6"/>
          <p:cNvSpPr/>
          <p:nvPr/>
        </p:nvSpPr>
        <p:spPr>
          <a:xfrm>
            <a:off x="100232" y="145238"/>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167" name="Google Shape;167;p6"/>
          <p:cNvSpPr/>
          <p:nvPr/>
        </p:nvSpPr>
        <p:spPr>
          <a:xfrm>
            <a:off x="19857" y="55370"/>
            <a:ext cx="4896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8" name="Google Shape;168;p6"/>
          <p:cNvSpPr txBox="1"/>
          <p:nvPr/>
        </p:nvSpPr>
        <p:spPr>
          <a:xfrm>
            <a:off x="509319" y="55371"/>
            <a:ext cx="7044300" cy="6135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69" name="Google Shape;169;p6"/>
          <p:cNvSpPr/>
          <p:nvPr/>
        </p:nvSpPr>
        <p:spPr>
          <a:xfrm>
            <a:off x="-8" y="127005"/>
            <a:ext cx="5871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47"/>
          <p:cNvSpPr txBox="1">
            <a:spLocks noGrp="1"/>
          </p:cNvSpPr>
          <p:nvPr>
            <p:ph type="title"/>
          </p:nvPr>
        </p:nvSpPr>
        <p:spPr>
          <a:xfrm>
            <a:off x="558000" y="546599"/>
            <a:ext cx="10515600" cy="893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sz="2800">
                <a:solidFill>
                  <a:srgbClr val="203864"/>
                </a:solidFill>
              </a:rPr>
              <a:t>Applications pour les services de santé </a:t>
            </a:r>
            <a:r>
              <a:rPr lang="en-US" sz="2800"/>
              <a:t>en France</a:t>
            </a:r>
            <a:endParaRPr sz="2800"/>
          </a:p>
        </p:txBody>
      </p:sp>
      <p:sp>
        <p:nvSpPr>
          <p:cNvPr id="631" name="Google Shape;631;p47"/>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632" name="Google Shape;632;p47"/>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
        <p:nvSpPr>
          <p:cNvPr id="633" name="Google Shape;633;p47"/>
          <p:cNvSpPr/>
          <p:nvPr/>
        </p:nvSpPr>
        <p:spPr>
          <a:xfrm>
            <a:off x="2845604" y="5464359"/>
            <a:ext cx="87720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Pixabay</a:t>
            </a:r>
            <a:endParaRPr sz="1200" b="0" i="0" u="none" strike="noStrike" cap="none">
              <a:solidFill>
                <a:schemeClr val="dk1"/>
              </a:solidFill>
              <a:latin typeface="Calibri"/>
              <a:ea typeface="Calibri"/>
              <a:cs typeface="Calibri"/>
              <a:sym typeface="Calibri"/>
            </a:endParaRPr>
          </a:p>
        </p:txBody>
      </p:sp>
      <p:pic>
        <p:nvPicPr>
          <p:cNvPr id="634" name="Google Shape;634;p47" descr="Frankreich, Flagge, Karte"/>
          <p:cNvPicPr preferRelativeResize="0"/>
          <p:nvPr/>
        </p:nvPicPr>
        <p:blipFill rotWithShape="1">
          <a:blip r:embed="rId5">
            <a:alphaModFix/>
          </a:blip>
          <a:srcRect/>
          <a:stretch/>
        </p:blipFill>
        <p:spPr>
          <a:xfrm>
            <a:off x="3132034" y="1597546"/>
            <a:ext cx="4516726" cy="4595443"/>
          </a:xfrm>
          <a:prstGeom prst="rect">
            <a:avLst/>
          </a:prstGeom>
          <a:noFill/>
          <a:ln>
            <a:noFill/>
          </a:ln>
        </p:spPr>
      </p:pic>
      <p:pic>
        <p:nvPicPr>
          <p:cNvPr id="2" name="Image 1">
            <a:extLst>
              <a:ext uri="{FF2B5EF4-FFF2-40B4-BE49-F238E27FC236}">
                <a16:creationId xmlns:a16="http://schemas.microsoft.com/office/drawing/2014/main" id="{F9AB1690-0BA2-0193-C5F4-A880C34536FE}"/>
              </a:ext>
            </a:extLst>
          </p:cNvPr>
          <p:cNvPicPr>
            <a:picLocks noChangeAspect="1"/>
          </p:cNvPicPr>
          <p:nvPr/>
        </p:nvPicPr>
        <p:blipFill>
          <a:blip r:embed="rId6"/>
          <a:srcRect/>
          <a:stretch/>
        </p:blipFill>
        <p:spPr>
          <a:xfrm>
            <a:off x="0" y="6443689"/>
            <a:ext cx="1974836" cy="414311"/>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48"/>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Applications de services de santé des prestataires </a:t>
            </a:r>
            <a:r>
              <a:rPr lang="en-US" sz="2800" u="sng">
                <a:solidFill>
                  <a:srgbClr val="203864"/>
                </a:solidFill>
              </a:rPr>
              <a:t>publics</a:t>
            </a:r>
            <a:r>
              <a:rPr lang="en-US" sz="2800">
                <a:solidFill>
                  <a:srgbClr val="203864"/>
                </a:solidFill>
              </a:rPr>
              <a:t> en </a:t>
            </a:r>
            <a:r>
              <a:rPr lang="en-US"/>
              <a:t>France</a:t>
            </a:r>
            <a:endParaRPr sz="2800">
              <a:solidFill>
                <a:srgbClr val="203864"/>
              </a:solidFill>
            </a:endParaRPr>
          </a:p>
        </p:txBody>
      </p:sp>
      <p:sp>
        <p:nvSpPr>
          <p:cNvPr id="641" name="Google Shape;641;p48"/>
          <p:cNvSpPr txBox="1">
            <a:spLocks noGrp="1"/>
          </p:cNvSpPr>
          <p:nvPr>
            <p:ph type="body" idx="1"/>
          </p:nvPr>
        </p:nvSpPr>
        <p:spPr>
          <a:xfrm>
            <a:off x="558000" y="1800000"/>
            <a:ext cx="5852100" cy="3982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200"/>
              </a:spcBef>
              <a:spcAft>
                <a:spcPts val="600"/>
              </a:spcAft>
              <a:buSzPts val="2400"/>
              <a:buNone/>
            </a:pPr>
            <a:r>
              <a:rPr lang="en-US"/>
              <a:t>En France, les </a:t>
            </a:r>
            <a:r>
              <a:rPr lang="en-US" b="1"/>
              <a:t>services de santé publique </a:t>
            </a:r>
            <a:r>
              <a:rPr lang="en-US"/>
              <a:t>sont accessibles via un certain nombre de plateformes et d'applications développées par le gouvernement, les hôpitaux, les agences régionales de santé et d'autres organisations du secteur public. Ces applications et services en ligne visent à améliorer l'accès aux soins, la gestion de la santé personnelle et à faciliter la communication entre les patients et les professionnels de santé.</a:t>
            </a:r>
            <a:endParaRPr/>
          </a:p>
        </p:txBody>
      </p:sp>
      <p:sp>
        <p:nvSpPr>
          <p:cNvPr id="642" name="Google Shape;642;p48"/>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200"/>
              <a:buFont typeface="Calibri"/>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643" name="Google Shape;643;p48"/>
          <p:cNvSpPr/>
          <p:nvPr/>
        </p:nvSpPr>
        <p:spPr>
          <a:xfrm>
            <a:off x="269731" y="591263"/>
            <a:ext cx="6741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200"/>
              <a:buFont typeface="Calibri"/>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pic>
        <p:nvPicPr>
          <p:cNvPr id="644" name="Google Shape;644;p48"/>
          <p:cNvPicPr preferRelativeResize="0"/>
          <p:nvPr/>
        </p:nvPicPr>
        <p:blipFill rotWithShape="1">
          <a:blip r:embed="rId3">
            <a:alphaModFix/>
          </a:blip>
          <a:srcRect b="33359"/>
          <a:stretch/>
        </p:blipFill>
        <p:spPr>
          <a:xfrm>
            <a:off x="6910470" y="2218078"/>
            <a:ext cx="5010396" cy="3338957"/>
          </a:xfrm>
          <a:prstGeom prst="rect">
            <a:avLst/>
          </a:prstGeom>
          <a:noFill/>
          <a:ln>
            <a:noFill/>
          </a:ln>
        </p:spPr>
      </p:pic>
      <p:sp>
        <p:nvSpPr>
          <p:cNvPr id="645" name="Google Shape;645;p48"/>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a:solidFill>
                  <a:srgbClr val="000000"/>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 </a:t>
            </a:r>
            <a:r>
              <a:rPr lang="en-US" sz="1200" b="0" i="0" u="none" strike="noStrike" cap="none">
                <a:solidFill>
                  <a:srgbClr val="000000"/>
                </a:solidFill>
                <a:latin typeface="Calibri"/>
                <a:ea typeface="Calibri"/>
                <a:cs typeface="Calibri"/>
                <a:sym typeface="Calibri"/>
              </a:rPr>
              <a:t>: </a:t>
            </a:r>
            <a:r>
              <a:rPr lang="en-US" sz="1200" b="0" i="0" u="sng" strike="noStrike" cap="none">
                <a:solidFill>
                  <a:srgbClr val="000000"/>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licence Freepik</a:t>
            </a:r>
            <a:endParaRPr sz="1200" b="0" i="0" u="none" strike="noStrike" cap="none">
              <a:solidFill>
                <a:srgbClr val="000000"/>
              </a:solidFill>
              <a:latin typeface="Calibri"/>
              <a:ea typeface="Calibri"/>
              <a:cs typeface="Calibri"/>
              <a:sym typeface="Calibri"/>
            </a:endParaRPr>
          </a:p>
        </p:txBody>
      </p:sp>
      <p:sp>
        <p:nvSpPr>
          <p:cNvPr id="646" name="Google Shape;646;p48"/>
          <p:cNvSpPr/>
          <p:nvPr/>
        </p:nvSpPr>
        <p:spPr>
          <a:xfrm>
            <a:off x="100232" y="89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647" name="Google Shape;647;p48"/>
          <p:cNvSpPr/>
          <p:nvPr/>
        </p:nvSpPr>
        <p:spPr>
          <a:xfrm>
            <a:off x="19857" y="-5"/>
            <a:ext cx="4896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48" name="Google Shape;648;p48"/>
          <p:cNvSpPr txBox="1"/>
          <p:nvPr/>
        </p:nvSpPr>
        <p:spPr>
          <a:xfrm>
            <a:off x="509319" y="-4"/>
            <a:ext cx="7044300" cy="6135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649" name="Google Shape;649;p48"/>
          <p:cNvSpPr/>
          <p:nvPr/>
        </p:nvSpPr>
        <p:spPr>
          <a:xfrm>
            <a:off x="-8" y="71630"/>
            <a:ext cx="5871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p49"/>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Applications de services de santé des prestataires </a:t>
            </a:r>
            <a:r>
              <a:rPr lang="en-US" sz="2800" u="sng">
                <a:solidFill>
                  <a:srgbClr val="203864"/>
                </a:solidFill>
              </a:rPr>
              <a:t>publics </a:t>
            </a:r>
            <a:r>
              <a:rPr lang="en-US" sz="2800">
                <a:solidFill>
                  <a:srgbClr val="203864"/>
                </a:solidFill>
              </a:rPr>
              <a:t>en </a:t>
            </a:r>
            <a:r>
              <a:rPr lang="en-US"/>
              <a:t>France</a:t>
            </a:r>
            <a:endParaRPr sz="2800">
              <a:solidFill>
                <a:srgbClr val="203864"/>
              </a:solidFill>
            </a:endParaRPr>
          </a:p>
        </p:txBody>
      </p:sp>
      <p:sp>
        <p:nvSpPr>
          <p:cNvPr id="656" name="Google Shape;656;p49"/>
          <p:cNvSpPr txBox="1">
            <a:spLocks noGrp="1"/>
          </p:cNvSpPr>
          <p:nvPr>
            <p:ph type="body" idx="1"/>
          </p:nvPr>
        </p:nvSpPr>
        <p:spPr>
          <a:xfrm>
            <a:off x="557998" y="1799999"/>
            <a:ext cx="6189900" cy="4866000"/>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400"/>
              <a:buNone/>
            </a:pPr>
            <a:endParaRPr sz="2400" b="1" i="0">
              <a:latin typeface="Calibri"/>
              <a:ea typeface="Calibri"/>
              <a:cs typeface="Calibri"/>
              <a:sym typeface="Calibri"/>
            </a:endParaRPr>
          </a:p>
          <a:p>
            <a:pPr marL="88900" lvl="0" indent="0" algn="l" rtl="0">
              <a:lnSpc>
                <a:spcPct val="100000"/>
              </a:lnSpc>
              <a:spcBef>
                <a:spcPts val="1200"/>
              </a:spcBef>
              <a:spcAft>
                <a:spcPts val="0"/>
              </a:spcAft>
              <a:buSzPts val="2400"/>
              <a:buNone/>
            </a:pPr>
            <a:r>
              <a:rPr lang="en-US" b="1"/>
              <a:t>"Ameli</a:t>
            </a:r>
            <a:r>
              <a:rPr lang="en-US" sz="2400" b="1" i="0">
                <a:latin typeface="Calibri"/>
                <a:ea typeface="Calibri"/>
                <a:cs typeface="Calibri"/>
                <a:sym typeface="Calibri"/>
              </a:rPr>
              <a:t>" </a:t>
            </a:r>
            <a:r>
              <a:rPr lang="en-US" sz="2400" i="0">
                <a:latin typeface="Calibri"/>
                <a:ea typeface="Calibri"/>
                <a:cs typeface="Calibri"/>
                <a:sym typeface="Calibri"/>
              </a:rPr>
              <a:t>du ministère de la Santé : </a:t>
            </a:r>
            <a:r>
              <a:rPr lang="en-US"/>
              <a:t>il s'agit du portail officiel en ligne de l'Assurance maladie. Ameli permet de consulter ses remboursements de soins, de gérer ses informations personnelles, de télécharger une attestation de droits ou de trouver des professionnels de santé.</a:t>
            </a:r>
            <a:endParaRPr/>
          </a:p>
          <a:p>
            <a:pPr marL="88900" lvl="0" indent="0" algn="l" rtl="0">
              <a:lnSpc>
                <a:spcPct val="100000"/>
              </a:lnSpc>
              <a:spcBef>
                <a:spcPts val="1200"/>
              </a:spcBef>
              <a:spcAft>
                <a:spcPts val="0"/>
              </a:spcAft>
              <a:buSzPts val="2400"/>
              <a:buNone/>
            </a:pPr>
            <a:r>
              <a:rPr lang="en-US" u="sng">
                <a:solidFill>
                  <a:schemeClr val="hlink"/>
                </a:solidFill>
                <a:hlinkClick r:id="rId3"/>
              </a:rPr>
              <a:t> APP Android </a:t>
            </a:r>
            <a:r>
              <a:rPr lang="en-US"/>
              <a:t>- </a:t>
            </a:r>
            <a:r>
              <a:rPr lang="en-US" u="sng">
                <a:solidFill>
                  <a:schemeClr val="hlink"/>
                </a:solidFill>
                <a:hlinkClick r:id="rId4"/>
              </a:rPr>
              <a:t>App IOS</a:t>
            </a:r>
            <a:endParaRPr/>
          </a:p>
          <a:p>
            <a:pPr marL="88900" lvl="0" indent="0" algn="l" rtl="0">
              <a:lnSpc>
                <a:spcPct val="100000"/>
              </a:lnSpc>
              <a:spcBef>
                <a:spcPts val="1200"/>
              </a:spcBef>
              <a:spcAft>
                <a:spcPts val="0"/>
              </a:spcAft>
              <a:buSzPts val="2400"/>
              <a:buNone/>
            </a:pPr>
            <a:endParaRPr/>
          </a:p>
        </p:txBody>
      </p:sp>
      <p:sp>
        <p:nvSpPr>
          <p:cNvPr id="657" name="Google Shape;657;p49"/>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200"/>
              <a:buFont typeface="Calibri"/>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658" name="Google Shape;658;p49"/>
          <p:cNvSpPr/>
          <p:nvPr/>
        </p:nvSpPr>
        <p:spPr>
          <a:xfrm>
            <a:off x="269731" y="591263"/>
            <a:ext cx="6741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200"/>
              <a:buFont typeface="Calibri"/>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
        <p:nvSpPr>
          <p:cNvPr id="659" name="Google Shape;659;p49" descr="Bild für Symbol"/>
          <p:cNvSpPr/>
          <p:nvPr/>
        </p:nvSpPr>
        <p:spPr>
          <a:xfrm>
            <a:off x="5596465" y="2355358"/>
            <a:ext cx="1151400" cy="2229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pic>
        <p:nvPicPr>
          <p:cNvPr id="660" name="Google Shape;660;p49"/>
          <p:cNvPicPr preferRelativeResize="0"/>
          <p:nvPr/>
        </p:nvPicPr>
        <p:blipFill rotWithShape="1">
          <a:blip r:embed="rId5">
            <a:alphaModFix/>
          </a:blip>
          <a:srcRect t="2380" b="2380"/>
          <a:stretch/>
        </p:blipFill>
        <p:spPr>
          <a:xfrm>
            <a:off x="7037557" y="2559233"/>
            <a:ext cx="4748841" cy="2374421"/>
          </a:xfrm>
          <a:prstGeom prst="rect">
            <a:avLst/>
          </a:prstGeom>
          <a:noFill/>
          <a:ln>
            <a:noFill/>
          </a:ln>
        </p:spPr>
      </p:pic>
      <p:sp>
        <p:nvSpPr>
          <p:cNvPr id="661" name="Google Shape;661;p49"/>
          <p:cNvSpPr/>
          <p:nvPr/>
        </p:nvSpPr>
        <p:spPr>
          <a:xfrm>
            <a:off x="2845604" y="5997759"/>
            <a:ext cx="87720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hlink"/>
                </a:solidFill>
                <a:latin typeface="Calibri"/>
                <a:ea typeface="Calibri"/>
                <a:cs typeface="Calibri"/>
                <a:sym typeface="Calibri"/>
                <a:hlinkClick r:id="rId6"/>
              </a:rPr>
              <a:t>Source : Ameli.fr</a:t>
            </a:r>
            <a:endParaRPr sz="1200" b="0" i="0" u="none" strike="noStrike" cap="none">
              <a:solidFill>
                <a:schemeClr val="dk1"/>
              </a:solidFill>
              <a:latin typeface="Calibri"/>
              <a:ea typeface="Calibri"/>
              <a:cs typeface="Calibri"/>
              <a:sym typeface="Calibri"/>
            </a:endParaRPr>
          </a:p>
        </p:txBody>
      </p:sp>
      <p:sp>
        <p:nvSpPr>
          <p:cNvPr id="662" name="Google Shape;662;p49"/>
          <p:cNvSpPr/>
          <p:nvPr/>
        </p:nvSpPr>
        <p:spPr>
          <a:xfrm>
            <a:off x="100232" y="89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663" name="Google Shape;663;p49"/>
          <p:cNvSpPr/>
          <p:nvPr/>
        </p:nvSpPr>
        <p:spPr>
          <a:xfrm>
            <a:off x="19857" y="-5"/>
            <a:ext cx="4896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64" name="Google Shape;664;p49"/>
          <p:cNvSpPr txBox="1"/>
          <p:nvPr/>
        </p:nvSpPr>
        <p:spPr>
          <a:xfrm>
            <a:off x="509319" y="-4"/>
            <a:ext cx="7044300" cy="6135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665" name="Google Shape;665;p49"/>
          <p:cNvSpPr/>
          <p:nvPr/>
        </p:nvSpPr>
        <p:spPr>
          <a:xfrm>
            <a:off x="-8" y="71630"/>
            <a:ext cx="5871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pic>
        <p:nvPicPr>
          <p:cNvPr id="671" name="Google Shape;671;p50"/>
          <p:cNvPicPr preferRelativeResize="0"/>
          <p:nvPr/>
        </p:nvPicPr>
        <p:blipFill rotWithShape="1">
          <a:blip r:embed="rId3">
            <a:alphaModFix/>
          </a:blip>
          <a:srcRect l="-1520" t="-15291" r="1520" b="-11097"/>
          <a:stretch/>
        </p:blipFill>
        <p:spPr>
          <a:xfrm>
            <a:off x="7424781" y="2506709"/>
            <a:ext cx="4748852" cy="3376150"/>
          </a:xfrm>
          <a:prstGeom prst="rect">
            <a:avLst/>
          </a:prstGeom>
          <a:noFill/>
          <a:ln>
            <a:noFill/>
          </a:ln>
        </p:spPr>
      </p:pic>
      <p:sp>
        <p:nvSpPr>
          <p:cNvPr id="672" name="Google Shape;672;p50"/>
          <p:cNvSpPr txBox="1">
            <a:spLocks noGrp="1"/>
          </p:cNvSpPr>
          <p:nvPr>
            <p:ph type="title"/>
          </p:nvPr>
        </p:nvSpPr>
        <p:spPr>
          <a:xfrm>
            <a:off x="558000" y="1080000"/>
            <a:ext cx="11396400" cy="605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Applications de services de santé des prestataires </a:t>
            </a:r>
            <a:r>
              <a:rPr lang="en-US" sz="2800" u="sng">
                <a:solidFill>
                  <a:srgbClr val="203864"/>
                </a:solidFill>
              </a:rPr>
              <a:t>publics</a:t>
            </a:r>
            <a:r>
              <a:rPr lang="en-US" sz="2800">
                <a:solidFill>
                  <a:srgbClr val="203864"/>
                </a:solidFill>
              </a:rPr>
              <a:t> en </a:t>
            </a:r>
            <a:r>
              <a:rPr lang="en-US"/>
              <a:t>France</a:t>
            </a:r>
            <a:endParaRPr sz="2800">
              <a:solidFill>
                <a:srgbClr val="203864"/>
              </a:solidFill>
            </a:endParaRPr>
          </a:p>
        </p:txBody>
      </p:sp>
      <p:sp>
        <p:nvSpPr>
          <p:cNvPr id="673" name="Google Shape;673;p50"/>
          <p:cNvSpPr txBox="1">
            <a:spLocks noGrp="1"/>
          </p:cNvSpPr>
          <p:nvPr>
            <p:ph type="body" idx="1"/>
          </p:nvPr>
        </p:nvSpPr>
        <p:spPr>
          <a:xfrm>
            <a:off x="558000" y="1800000"/>
            <a:ext cx="6882000" cy="4866000"/>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000"/>
              <a:buNone/>
            </a:pPr>
            <a:endParaRPr sz="2000" b="1">
              <a:latin typeface="Lato"/>
              <a:ea typeface="Lato"/>
              <a:cs typeface="Lato"/>
              <a:sym typeface="Lato"/>
            </a:endParaRPr>
          </a:p>
          <a:p>
            <a:pPr marL="88900" lvl="0" indent="0" algn="l" rtl="0">
              <a:lnSpc>
                <a:spcPct val="100000"/>
              </a:lnSpc>
              <a:spcBef>
                <a:spcPts val="600"/>
              </a:spcBef>
              <a:spcAft>
                <a:spcPts val="0"/>
              </a:spcAft>
              <a:buSzPts val="2000"/>
              <a:buNone/>
            </a:pPr>
            <a:endParaRPr sz="2000" b="1">
              <a:latin typeface="Lato"/>
              <a:ea typeface="Lato"/>
              <a:cs typeface="Lato"/>
              <a:sym typeface="Lato"/>
            </a:endParaRPr>
          </a:p>
          <a:p>
            <a:pPr marL="88900" lvl="0" indent="0" algn="l" rtl="0">
              <a:lnSpc>
                <a:spcPct val="100000"/>
              </a:lnSpc>
              <a:spcBef>
                <a:spcPts val="600"/>
              </a:spcBef>
              <a:spcAft>
                <a:spcPts val="0"/>
              </a:spcAft>
              <a:buSzPts val="2000"/>
              <a:buNone/>
            </a:pPr>
            <a:r>
              <a:rPr lang="en-US" sz="2000" b="1">
                <a:latin typeface="Lato"/>
                <a:ea typeface="Lato"/>
                <a:cs typeface="Lato"/>
                <a:sym typeface="Lato"/>
              </a:rPr>
              <a:t>Mon Espace Santé</a:t>
            </a:r>
            <a:endParaRPr/>
          </a:p>
          <a:p>
            <a:pPr marL="88900" lvl="0" indent="0" algn="l" rtl="0">
              <a:lnSpc>
                <a:spcPct val="100000"/>
              </a:lnSpc>
              <a:spcBef>
                <a:spcPts val="1200"/>
              </a:spcBef>
              <a:spcAft>
                <a:spcPts val="0"/>
              </a:spcAft>
              <a:buSzPts val="2000"/>
              <a:buNone/>
            </a:pPr>
            <a:r>
              <a:rPr lang="en-US" sz="2000">
                <a:latin typeface="Lato"/>
                <a:ea typeface="Lato"/>
                <a:cs typeface="Lato"/>
                <a:sym typeface="Lato"/>
              </a:rPr>
              <a:t>Lancé début 2022, il est l'évolution du Dossier Médical Partagé (DMP). Mon Espace Santé est un espace numérique personnel de santé pour stocker, gérer et partager des informations et des documents de santé en toute sécurité.</a:t>
            </a:r>
            <a:endParaRPr/>
          </a:p>
          <a:p>
            <a:pPr marL="88900" lvl="0" indent="0" algn="l" rtl="0">
              <a:lnSpc>
                <a:spcPct val="100000"/>
              </a:lnSpc>
              <a:spcBef>
                <a:spcPts val="1200"/>
              </a:spcBef>
              <a:spcAft>
                <a:spcPts val="600"/>
              </a:spcAft>
              <a:buSzPts val="2000"/>
              <a:buNone/>
            </a:pPr>
            <a:r>
              <a:rPr lang="en-US" sz="2000" u="sng">
                <a:solidFill>
                  <a:schemeClr val="hlink"/>
                </a:solidFill>
                <a:latin typeface="Lato"/>
                <a:ea typeface="Lato"/>
                <a:cs typeface="Lato"/>
                <a:sym typeface="Lato"/>
                <a:hlinkClick r:id="rId4"/>
              </a:rPr>
              <a:t>Application Android </a:t>
            </a:r>
            <a:r>
              <a:rPr lang="en-US" sz="2000">
                <a:solidFill>
                  <a:srgbClr val="1A1C1C"/>
                </a:solidFill>
                <a:latin typeface="Lato"/>
                <a:ea typeface="Lato"/>
                <a:cs typeface="Lato"/>
                <a:sym typeface="Lato"/>
              </a:rPr>
              <a:t>- </a:t>
            </a:r>
            <a:r>
              <a:rPr lang="en-US" sz="2000" u="sng">
                <a:solidFill>
                  <a:schemeClr val="hlink"/>
                </a:solidFill>
                <a:latin typeface="Lato"/>
                <a:ea typeface="Lato"/>
                <a:cs typeface="Lato"/>
                <a:sym typeface="Lato"/>
                <a:hlinkClick r:id="rId5"/>
              </a:rPr>
              <a:t>Application IOS</a:t>
            </a:r>
            <a:endParaRPr sz="2000" i="0">
              <a:solidFill>
                <a:srgbClr val="1A1C1C"/>
              </a:solidFill>
              <a:latin typeface="Lato"/>
              <a:ea typeface="Lato"/>
              <a:cs typeface="Lato"/>
              <a:sym typeface="Lato"/>
            </a:endParaRPr>
          </a:p>
        </p:txBody>
      </p:sp>
      <p:sp>
        <p:nvSpPr>
          <p:cNvPr id="674" name="Google Shape;674;p50"/>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200"/>
              <a:buFont typeface="Calibri"/>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675" name="Google Shape;675;p50"/>
          <p:cNvSpPr/>
          <p:nvPr/>
        </p:nvSpPr>
        <p:spPr>
          <a:xfrm>
            <a:off x="269731" y="591263"/>
            <a:ext cx="6741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200"/>
              <a:buFont typeface="Calibri"/>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
        <p:nvSpPr>
          <p:cNvPr id="676" name="Google Shape;676;p50" descr="Bild für Symbol"/>
          <p:cNvSpPr/>
          <p:nvPr/>
        </p:nvSpPr>
        <p:spPr>
          <a:xfrm>
            <a:off x="5596465" y="2355358"/>
            <a:ext cx="1151400" cy="2229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677" name="Google Shape;677;p50"/>
          <p:cNvSpPr/>
          <p:nvPr/>
        </p:nvSpPr>
        <p:spPr>
          <a:xfrm>
            <a:off x="2845604" y="5997759"/>
            <a:ext cx="87720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rPr>
              <a:t>Source : </a:t>
            </a:r>
            <a:r>
              <a:rPr lang="en-US" sz="1200" b="0" i="0" u="sng" strike="noStrike" cap="none">
                <a:solidFill>
                  <a:schemeClr val="hlink"/>
                </a:solidFill>
                <a:latin typeface="Calibri"/>
                <a:ea typeface="Calibri"/>
                <a:cs typeface="Calibri"/>
                <a:sym typeface="Calibri"/>
                <a:hlinkClick r:id="rId6"/>
              </a:rPr>
              <a:t>malakoffhumanis.com</a:t>
            </a:r>
            <a:endParaRPr sz="1200" b="0" i="0" u="none" strike="noStrike" cap="none">
              <a:solidFill>
                <a:schemeClr val="dk1"/>
              </a:solidFill>
              <a:latin typeface="Calibri"/>
              <a:ea typeface="Calibri"/>
              <a:cs typeface="Calibri"/>
              <a:sym typeface="Calibri"/>
            </a:endParaRPr>
          </a:p>
        </p:txBody>
      </p:sp>
      <p:sp>
        <p:nvSpPr>
          <p:cNvPr id="678" name="Google Shape;678;p50"/>
          <p:cNvSpPr/>
          <p:nvPr/>
        </p:nvSpPr>
        <p:spPr>
          <a:xfrm>
            <a:off x="100232" y="89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679" name="Google Shape;679;p50"/>
          <p:cNvSpPr/>
          <p:nvPr/>
        </p:nvSpPr>
        <p:spPr>
          <a:xfrm>
            <a:off x="19857" y="-5"/>
            <a:ext cx="4896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80" name="Google Shape;680;p50"/>
          <p:cNvSpPr txBox="1"/>
          <p:nvPr/>
        </p:nvSpPr>
        <p:spPr>
          <a:xfrm>
            <a:off x="509319" y="-4"/>
            <a:ext cx="7044300" cy="6135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681" name="Google Shape;681;p50"/>
          <p:cNvSpPr/>
          <p:nvPr/>
        </p:nvSpPr>
        <p:spPr>
          <a:xfrm>
            <a:off x="-8" y="71630"/>
            <a:ext cx="5871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51"/>
          <p:cNvSpPr txBox="1">
            <a:spLocks noGrp="1"/>
          </p:cNvSpPr>
          <p:nvPr>
            <p:ph type="title"/>
          </p:nvPr>
        </p:nvSpPr>
        <p:spPr>
          <a:xfrm>
            <a:off x="573575" y="922950"/>
            <a:ext cx="11197200" cy="605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Applications de services de santé des prestataires </a:t>
            </a:r>
            <a:r>
              <a:rPr lang="en-US" sz="2800" u="sng">
                <a:solidFill>
                  <a:srgbClr val="203864"/>
                </a:solidFill>
              </a:rPr>
              <a:t>publics</a:t>
            </a:r>
            <a:r>
              <a:rPr lang="en-US" sz="2800">
                <a:solidFill>
                  <a:srgbClr val="203864"/>
                </a:solidFill>
              </a:rPr>
              <a:t> en </a:t>
            </a:r>
            <a:r>
              <a:rPr lang="en-US"/>
              <a:t>France</a:t>
            </a:r>
            <a:endParaRPr sz="2800">
              <a:solidFill>
                <a:srgbClr val="203864"/>
              </a:solidFill>
            </a:endParaRPr>
          </a:p>
        </p:txBody>
      </p:sp>
      <p:sp>
        <p:nvSpPr>
          <p:cNvPr id="688" name="Google Shape;688;p51"/>
          <p:cNvSpPr txBox="1">
            <a:spLocks noGrp="1"/>
          </p:cNvSpPr>
          <p:nvPr>
            <p:ph type="body" idx="1"/>
          </p:nvPr>
        </p:nvSpPr>
        <p:spPr>
          <a:xfrm>
            <a:off x="558000" y="2028600"/>
            <a:ext cx="6882000" cy="4866000"/>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000"/>
              <a:buNone/>
            </a:pPr>
            <a:r>
              <a:rPr lang="en-US" sz="2000" b="1">
                <a:latin typeface="Lato"/>
                <a:ea typeface="Lato"/>
                <a:cs typeface="Lato"/>
                <a:sym typeface="Lato"/>
              </a:rPr>
              <a:t>TousAntiCovid  </a:t>
            </a:r>
            <a:endParaRPr/>
          </a:p>
          <a:p>
            <a:pPr marL="88900" lvl="0" indent="0" algn="l" rtl="0">
              <a:lnSpc>
                <a:spcPct val="100000"/>
              </a:lnSpc>
              <a:spcBef>
                <a:spcPts val="1200"/>
              </a:spcBef>
              <a:spcAft>
                <a:spcPts val="0"/>
              </a:spcAft>
              <a:buSzPts val="2000"/>
              <a:buNone/>
            </a:pPr>
            <a:r>
              <a:rPr lang="en-US" sz="2000">
                <a:latin typeface="Lato"/>
                <a:ea typeface="Lato"/>
                <a:cs typeface="Lato"/>
                <a:sym typeface="Lato"/>
              </a:rPr>
              <a:t>Application développée dans le cadre de la pandémie de COVID-19 pour faciliter le suivi des contacts, fournir des informations sur l'évolution de l'épidémie et permettre l'accès aux certificats de vaccination et de dépistage. Elle illustre la capacité du secteur public français à s'adapter rapidement à une crise sanitaire grâce aux technologies numériques.</a:t>
            </a:r>
            <a:endParaRPr/>
          </a:p>
          <a:p>
            <a:pPr marL="88900" lvl="0" indent="0" algn="l" rtl="0">
              <a:lnSpc>
                <a:spcPct val="100000"/>
              </a:lnSpc>
              <a:spcBef>
                <a:spcPts val="1200"/>
              </a:spcBef>
              <a:spcAft>
                <a:spcPts val="600"/>
              </a:spcAft>
              <a:buSzPts val="2000"/>
              <a:buNone/>
            </a:pPr>
            <a:r>
              <a:rPr lang="en-US" sz="2400" u="sng">
                <a:solidFill>
                  <a:schemeClr val="hlink"/>
                </a:solidFill>
                <a:latin typeface="Lato"/>
                <a:ea typeface="Lato"/>
                <a:cs typeface="Lato"/>
                <a:sym typeface="Lato"/>
                <a:hlinkClick r:id="rId3"/>
              </a:rPr>
              <a:t>Application Android </a:t>
            </a:r>
            <a:r>
              <a:rPr lang="en-US" sz="2400">
                <a:solidFill>
                  <a:srgbClr val="1A1C1C"/>
                </a:solidFill>
                <a:latin typeface="Lato"/>
                <a:ea typeface="Lato"/>
                <a:cs typeface="Lato"/>
                <a:sym typeface="Lato"/>
              </a:rPr>
              <a:t>- </a:t>
            </a:r>
            <a:r>
              <a:rPr lang="en-US" sz="2400" u="sng">
                <a:solidFill>
                  <a:schemeClr val="hlink"/>
                </a:solidFill>
                <a:latin typeface="Lato"/>
                <a:ea typeface="Lato"/>
                <a:cs typeface="Lato"/>
                <a:sym typeface="Lato"/>
                <a:hlinkClick r:id="rId4"/>
              </a:rPr>
              <a:t>Application IOS</a:t>
            </a:r>
            <a:endParaRPr sz="2000" i="0">
              <a:solidFill>
                <a:srgbClr val="1A1C1C"/>
              </a:solidFill>
              <a:latin typeface="Lato"/>
              <a:ea typeface="Lato"/>
              <a:cs typeface="Lato"/>
              <a:sym typeface="Lato"/>
            </a:endParaRPr>
          </a:p>
        </p:txBody>
      </p:sp>
      <p:sp>
        <p:nvSpPr>
          <p:cNvPr id="689" name="Google Shape;689;p51"/>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200"/>
              <a:buFont typeface="Calibri"/>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690" name="Google Shape;690;p51"/>
          <p:cNvSpPr/>
          <p:nvPr/>
        </p:nvSpPr>
        <p:spPr>
          <a:xfrm>
            <a:off x="269731" y="591263"/>
            <a:ext cx="6741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200"/>
              <a:buFont typeface="Calibri"/>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
        <p:nvSpPr>
          <p:cNvPr id="691" name="Google Shape;691;p51" descr="Bild für Symbol"/>
          <p:cNvSpPr/>
          <p:nvPr/>
        </p:nvSpPr>
        <p:spPr>
          <a:xfrm>
            <a:off x="5596465" y="2583958"/>
            <a:ext cx="1151400" cy="2229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pic>
        <p:nvPicPr>
          <p:cNvPr id="692" name="Google Shape;692;p51"/>
          <p:cNvPicPr preferRelativeResize="0"/>
          <p:nvPr/>
        </p:nvPicPr>
        <p:blipFill rotWithShape="1">
          <a:blip r:embed="rId5">
            <a:alphaModFix/>
          </a:blip>
          <a:srcRect/>
          <a:stretch/>
        </p:blipFill>
        <p:spPr>
          <a:xfrm>
            <a:off x="7592400" y="2066100"/>
            <a:ext cx="4447200" cy="2964800"/>
          </a:xfrm>
          <a:prstGeom prst="rect">
            <a:avLst/>
          </a:prstGeom>
          <a:noFill/>
          <a:ln>
            <a:noFill/>
          </a:ln>
        </p:spPr>
      </p:pic>
      <p:sp>
        <p:nvSpPr>
          <p:cNvPr id="693" name="Google Shape;693;p51"/>
          <p:cNvSpPr/>
          <p:nvPr/>
        </p:nvSpPr>
        <p:spPr>
          <a:xfrm>
            <a:off x="2845604" y="5997759"/>
            <a:ext cx="87720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rPr>
              <a:t>Source : </a:t>
            </a:r>
            <a:r>
              <a:rPr lang="en-US" sz="1200" b="0" i="0" u="sng" strike="noStrike" cap="none">
                <a:solidFill>
                  <a:schemeClr val="hlink"/>
                </a:solidFill>
                <a:latin typeface="Calibri"/>
                <a:ea typeface="Calibri"/>
                <a:cs typeface="Calibri"/>
                <a:sym typeface="Calibri"/>
                <a:hlinkClick r:id="rId6"/>
              </a:rPr>
              <a:t>capeb.fr</a:t>
            </a:r>
            <a:endParaRPr sz="1200" b="0" i="0" u="none" strike="noStrike" cap="none">
              <a:solidFill>
                <a:schemeClr val="dk1"/>
              </a:solidFill>
              <a:latin typeface="Calibri"/>
              <a:ea typeface="Calibri"/>
              <a:cs typeface="Calibri"/>
              <a:sym typeface="Calibri"/>
            </a:endParaRPr>
          </a:p>
        </p:txBody>
      </p:sp>
      <p:sp>
        <p:nvSpPr>
          <p:cNvPr id="694" name="Google Shape;694;p51"/>
          <p:cNvSpPr/>
          <p:nvPr/>
        </p:nvSpPr>
        <p:spPr>
          <a:xfrm>
            <a:off x="100232" y="89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695" name="Google Shape;695;p51"/>
          <p:cNvSpPr/>
          <p:nvPr/>
        </p:nvSpPr>
        <p:spPr>
          <a:xfrm>
            <a:off x="19857" y="-5"/>
            <a:ext cx="4896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96" name="Google Shape;696;p51"/>
          <p:cNvSpPr txBox="1"/>
          <p:nvPr/>
        </p:nvSpPr>
        <p:spPr>
          <a:xfrm>
            <a:off x="509319" y="-4"/>
            <a:ext cx="7044300" cy="6135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697" name="Google Shape;697;p51"/>
          <p:cNvSpPr/>
          <p:nvPr/>
        </p:nvSpPr>
        <p:spPr>
          <a:xfrm>
            <a:off x="-8" y="71630"/>
            <a:ext cx="5871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Google Shape;703;p52"/>
          <p:cNvSpPr txBox="1">
            <a:spLocks noGrp="1"/>
          </p:cNvSpPr>
          <p:nvPr>
            <p:ph type="title"/>
          </p:nvPr>
        </p:nvSpPr>
        <p:spPr>
          <a:xfrm>
            <a:off x="547475" y="904200"/>
            <a:ext cx="11249400" cy="605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Applications de services de santé des prestataires </a:t>
            </a:r>
            <a:r>
              <a:rPr lang="en-US" sz="2800" u="sng">
                <a:solidFill>
                  <a:srgbClr val="203864"/>
                </a:solidFill>
              </a:rPr>
              <a:t>publics </a:t>
            </a:r>
            <a:r>
              <a:rPr lang="en-US" sz="2800">
                <a:solidFill>
                  <a:srgbClr val="203864"/>
                </a:solidFill>
              </a:rPr>
              <a:t>en </a:t>
            </a:r>
            <a:r>
              <a:rPr lang="en-US"/>
              <a:t>France</a:t>
            </a:r>
            <a:endParaRPr sz="2800">
              <a:solidFill>
                <a:srgbClr val="203864"/>
              </a:solidFill>
            </a:endParaRPr>
          </a:p>
        </p:txBody>
      </p:sp>
      <p:sp>
        <p:nvSpPr>
          <p:cNvPr id="704" name="Google Shape;704;p52"/>
          <p:cNvSpPr txBox="1">
            <a:spLocks noGrp="1"/>
          </p:cNvSpPr>
          <p:nvPr>
            <p:ph type="body" idx="1"/>
          </p:nvPr>
        </p:nvSpPr>
        <p:spPr>
          <a:xfrm>
            <a:off x="558000" y="1800000"/>
            <a:ext cx="6882000" cy="4866000"/>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000"/>
              <a:buNone/>
            </a:pPr>
            <a:endParaRPr sz="2000" b="1">
              <a:latin typeface="Lato"/>
              <a:ea typeface="Lato"/>
              <a:cs typeface="Lato"/>
              <a:sym typeface="Lato"/>
            </a:endParaRPr>
          </a:p>
          <a:p>
            <a:pPr marL="88900" lvl="0" indent="0" algn="l" rtl="0">
              <a:lnSpc>
                <a:spcPct val="100000"/>
              </a:lnSpc>
              <a:spcBef>
                <a:spcPts val="600"/>
              </a:spcBef>
              <a:spcAft>
                <a:spcPts val="0"/>
              </a:spcAft>
              <a:buSzPts val="2000"/>
              <a:buNone/>
            </a:pPr>
            <a:endParaRPr sz="2000" b="1">
              <a:latin typeface="Lato"/>
              <a:ea typeface="Lato"/>
              <a:cs typeface="Lato"/>
              <a:sym typeface="Lato"/>
            </a:endParaRPr>
          </a:p>
          <a:p>
            <a:pPr marL="88900" lvl="0" indent="0" algn="l" rtl="0">
              <a:lnSpc>
                <a:spcPct val="100000"/>
              </a:lnSpc>
              <a:spcBef>
                <a:spcPts val="600"/>
              </a:spcBef>
              <a:spcAft>
                <a:spcPts val="0"/>
              </a:spcAft>
              <a:buSzPts val="2000"/>
              <a:buNone/>
            </a:pPr>
            <a:r>
              <a:rPr lang="en-US" sz="2000" b="1"/>
              <a:t>MesVaccins : </a:t>
            </a:r>
            <a:endParaRPr/>
          </a:p>
          <a:p>
            <a:pPr marL="88900" lvl="0" indent="0" algn="l" rtl="0">
              <a:lnSpc>
                <a:spcPct val="100000"/>
              </a:lnSpc>
              <a:spcBef>
                <a:spcPts val="1200"/>
              </a:spcBef>
              <a:spcAft>
                <a:spcPts val="0"/>
              </a:spcAft>
              <a:buSzPts val="2000"/>
              <a:buNone/>
            </a:pPr>
            <a:r>
              <a:rPr lang="en-US" sz="2000"/>
              <a:t>Il permet de gérer son carnet de vaccination électronique et de recevoir des recommandations personnalisées sur les vaccins nécessaires, en fonction de son profil de santé et d'un éventuel voyage à l'étranger.</a:t>
            </a:r>
            <a:endParaRPr/>
          </a:p>
          <a:p>
            <a:pPr marL="88900" lvl="0" indent="0" algn="l" rtl="0">
              <a:lnSpc>
                <a:spcPct val="100000"/>
              </a:lnSpc>
              <a:spcBef>
                <a:spcPts val="1200"/>
              </a:spcBef>
              <a:spcAft>
                <a:spcPts val="600"/>
              </a:spcAft>
              <a:buSzPts val="2000"/>
              <a:buNone/>
            </a:pPr>
            <a:r>
              <a:rPr lang="en-US" sz="2000" u="sng">
                <a:solidFill>
                  <a:schemeClr val="hlink"/>
                </a:solidFill>
                <a:hlinkClick r:id="rId3"/>
              </a:rPr>
              <a:t>Application Android </a:t>
            </a:r>
            <a:r>
              <a:rPr lang="en-US" sz="2000">
                <a:solidFill>
                  <a:srgbClr val="1A1C1C"/>
                </a:solidFill>
              </a:rPr>
              <a:t>- </a:t>
            </a:r>
            <a:r>
              <a:rPr lang="en-US" sz="2000" u="sng">
                <a:solidFill>
                  <a:schemeClr val="hlink"/>
                </a:solidFill>
                <a:hlinkClick r:id="rId4"/>
              </a:rPr>
              <a:t>Application IOS</a:t>
            </a:r>
            <a:endParaRPr sz="2000" i="0">
              <a:solidFill>
                <a:srgbClr val="1A1C1C"/>
              </a:solidFill>
            </a:endParaRPr>
          </a:p>
        </p:txBody>
      </p:sp>
      <p:sp>
        <p:nvSpPr>
          <p:cNvPr id="705" name="Google Shape;705;p52"/>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200"/>
              <a:buFont typeface="Calibri"/>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706" name="Google Shape;706;p52"/>
          <p:cNvSpPr/>
          <p:nvPr/>
        </p:nvSpPr>
        <p:spPr>
          <a:xfrm>
            <a:off x="269731" y="591263"/>
            <a:ext cx="6741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200"/>
              <a:buFont typeface="Calibri"/>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
        <p:nvSpPr>
          <p:cNvPr id="707" name="Google Shape;707;p52" descr="Bild für Symbol"/>
          <p:cNvSpPr/>
          <p:nvPr/>
        </p:nvSpPr>
        <p:spPr>
          <a:xfrm>
            <a:off x="5596465" y="2355358"/>
            <a:ext cx="1151400" cy="2229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pic>
        <p:nvPicPr>
          <p:cNvPr id="708" name="Google Shape;708;p52"/>
          <p:cNvPicPr preferRelativeResize="0"/>
          <p:nvPr/>
        </p:nvPicPr>
        <p:blipFill rotWithShape="1">
          <a:blip r:embed="rId5">
            <a:alphaModFix/>
          </a:blip>
          <a:srcRect l="-1153" t="-3078" b="-5320"/>
          <a:stretch/>
        </p:blipFill>
        <p:spPr>
          <a:xfrm>
            <a:off x="7471915" y="2355358"/>
            <a:ext cx="4498325" cy="3213900"/>
          </a:xfrm>
          <a:prstGeom prst="rect">
            <a:avLst/>
          </a:prstGeom>
          <a:noFill/>
          <a:ln>
            <a:noFill/>
          </a:ln>
        </p:spPr>
      </p:pic>
      <p:sp>
        <p:nvSpPr>
          <p:cNvPr id="709" name="Google Shape;709;p52"/>
          <p:cNvSpPr/>
          <p:nvPr/>
        </p:nvSpPr>
        <p:spPr>
          <a:xfrm>
            <a:off x="2845604" y="5997759"/>
            <a:ext cx="87720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rPr>
              <a:t>Source : </a:t>
            </a:r>
            <a:r>
              <a:rPr lang="en-US" sz="1200" b="0" i="0" u="sng" strike="noStrike" cap="none">
                <a:solidFill>
                  <a:schemeClr val="hlink"/>
                </a:solidFill>
                <a:latin typeface="Calibri"/>
                <a:ea typeface="Calibri"/>
                <a:cs typeface="Calibri"/>
                <a:sym typeface="Calibri"/>
                <a:hlinkClick r:id="rId6"/>
              </a:rPr>
              <a:t>doctissimo.fr</a:t>
            </a:r>
            <a:endParaRPr sz="1200" b="0" i="0" u="none" strike="noStrike" cap="none">
              <a:solidFill>
                <a:schemeClr val="dk1"/>
              </a:solidFill>
              <a:latin typeface="Calibri"/>
              <a:ea typeface="Calibri"/>
              <a:cs typeface="Calibri"/>
              <a:sym typeface="Calibri"/>
            </a:endParaRPr>
          </a:p>
        </p:txBody>
      </p:sp>
      <p:sp>
        <p:nvSpPr>
          <p:cNvPr id="710" name="Google Shape;710;p52"/>
          <p:cNvSpPr/>
          <p:nvPr/>
        </p:nvSpPr>
        <p:spPr>
          <a:xfrm>
            <a:off x="100232" y="89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711" name="Google Shape;711;p52"/>
          <p:cNvSpPr/>
          <p:nvPr/>
        </p:nvSpPr>
        <p:spPr>
          <a:xfrm>
            <a:off x="19857" y="-5"/>
            <a:ext cx="4896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12" name="Google Shape;712;p52"/>
          <p:cNvSpPr txBox="1"/>
          <p:nvPr/>
        </p:nvSpPr>
        <p:spPr>
          <a:xfrm>
            <a:off x="509319" y="-4"/>
            <a:ext cx="7044300" cy="6135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713" name="Google Shape;713;p52"/>
          <p:cNvSpPr/>
          <p:nvPr/>
        </p:nvSpPr>
        <p:spPr>
          <a:xfrm>
            <a:off x="-8" y="71630"/>
            <a:ext cx="5871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53"/>
          <p:cNvSpPr txBox="1">
            <a:spLocks noGrp="1"/>
          </p:cNvSpPr>
          <p:nvPr>
            <p:ph type="title"/>
          </p:nvPr>
        </p:nvSpPr>
        <p:spPr>
          <a:xfrm>
            <a:off x="329400" y="1080000"/>
            <a:ext cx="11059800" cy="605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Services de santé appliqués par les prestataires </a:t>
            </a:r>
            <a:r>
              <a:rPr lang="en-US" sz="2800" u="sng">
                <a:solidFill>
                  <a:srgbClr val="203864"/>
                </a:solidFill>
              </a:rPr>
              <a:t>privés</a:t>
            </a:r>
            <a:r>
              <a:rPr lang="en-US" sz="2800">
                <a:solidFill>
                  <a:srgbClr val="203864"/>
                </a:solidFill>
              </a:rPr>
              <a:t> en </a:t>
            </a:r>
            <a:r>
              <a:rPr lang="en-US"/>
              <a:t>France</a:t>
            </a:r>
            <a:endParaRPr sz="2800">
              <a:solidFill>
                <a:srgbClr val="203864"/>
              </a:solidFill>
            </a:endParaRPr>
          </a:p>
        </p:txBody>
      </p:sp>
      <p:sp>
        <p:nvSpPr>
          <p:cNvPr id="720" name="Google Shape;720;p53"/>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200"/>
              <a:buFont typeface="Calibri"/>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721" name="Google Shape;721;p53"/>
          <p:cNvSpPr/>
          <p:nvPr/>
        </p:nvSpPr>
        <p:spPr>
          <a:xfrm>
            <a:off x="269731" y="591263"/>
            <a:ext cx="6741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200"/>
              <a:buFont typeface="Calibri"/>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pic>
        <p:nvPicPr>
          <p:cNvPr id="722" name="Google Shape;722;p53"/>
          <p:cNvPicPr preferRelativeResize="0"/>
          <p:nvPr/>
        </p:nvPicPr>
        <p:blipFill rotWithShape="1">
          <a:blip r:embed="rId3">
            <a:alphaModFix/>
          </a:blip>
          <a:srcRect t="13164" b="13164"/>
          <a:stretch/>
        </p:blipFill>
        <p:spPr>
          <a:xfrm>
            <a:off x="7211400" y="2205460"/>
            <a:ext cx="4502580" cy="3317135"/>
          </a:xfrm>
          <a:prstGeom prst="rect">
            <a:avLst/>
          </a:prstGeom>
          <a:noFill/>
          <a:ln>
            <a:noFill/>
          </a:ln>
        </p:spPr>
      </p:pic>
      <p:sp>
        <p:nvSpPr>
          <p:cNvPr id="723" name="Google Shape;723;p53"/>
          <p:cNvSpPr txBox="1">
            <a:spLocks noGrp="1"/>
          </p:cNvSpPr>
          <p:nvPr>
            <p:ph type="body" idx="1"/>
          </p:nvPr>
        </p:nvSpPr>
        <p:spPr>
          <a:xfrm>
            <a:off x="329400" y="1800000"/>
            <a:ext cx="6882000" cy="4866000"/>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000"/>
              <a:buNone/>
            </a:pPr>
            <a:endParaRPr sz="2000" b="1">
              <a:latin typeface="Lato"/>
              <a:ea typeface="Lato"/>
              <a:cs typeface="Lato"/>
              <a:sym typeface="Lato"/>
            </a:endParaRPr>
          </a:p>
          <a:p>
            <a:pPr marL="88900" lvl="0" indent="0" algn="l" rtl="0">
              <a:lnSpc>
                <a:spcPct val="100000"/>
              </a:lnSpc>
              <a:spcBef>
                <a:spcPts val="600"/>
              </a:spcBef>
              <a:spcAft>
                <a:spcPts val="0"/>
              </a:spcAft>
              <a:buSzPts val="2000"/>
              <a:buNone/>
            </a:pPr>
            <a:r>
              <a:rPr lang="en-US" sz="2000" b="1"/>
              <a:t>Doctolib</a:t>
            </a:r>
            <a:endParaRPr/>
          </a:p>
          <a:p>
            <a:pPr marL="88900" lvl="0" indent="0" algn="l" rtl="0">
              <a:lnSpc>
                <a:spcPct val="100000"/>
              </a:lnSpc>
              <a:spcBef>
                <a:spcPts val="1200"/>
              </a:spcBef>
              <a:spcAft>
                <a:spcPts val="0"/>
              </a:spcAft>
              <a:buSzPts val="2000"/>
              <a:buNone/>
            </a:pPr>
            <a:r>
              <a:rPr lang="en-US" sz="2000"/>
              <a:t>Bien que Doctolib soit une société privée, elle travaille en étroite collaboration avec de nombreux hôpitaux publics et professionnels de santé indépendants en France pour faciliter la prise de rendez-vous en ligne, la téléconsultation et la gestion de l'agenda médical.</a:t>
            </a:r>
            <a:endParaRPr sz="2000"/>
          </a:p>
          <a:p>
            <a:pPr marL="88900" lvl="0" indent="0" algn="l" rtl="0">
              <a:lnSpc>
                <a:spcPct val="100000"/>
              </a:lnSpc>
              <a:spcBef>
                <a:spcPts val="1200"/>
              </a:spcBef>
              <a:spcAft>
                <a:spcPts val="600"/>
              </a:spcAft>
              <a:buSzPts val="2000"/>
              <a:buNone/>
            </a:pPr>
            <a:r>
              <a:rPr lang="en-US" sz="2000" u="sng">
                <a:solidFill>
                  <a:schemeClr val="hlink"/>
                </a:solidFill>
                <a:hlinkClick r:id="rId4"/>
              </a:rPr>
              <a:t>Application Android </a:t>
            </a:r>
            <a:r>
              <a:rPr lang="en-US" sz="2000">
                <a:solidFill>
                  <a:srgbClr val="1A1C1C"/>
                </a:solidFill>
              </a:rPr>
              <a:t>- </a:t>
            </a:r>
            <a:r>
              <a:rPr lang="en-US" sz="2000" u="sng">
                <a:solidFill>
                  <a:schemeClr val="hlink"/>
                </a:solidFill>
                <a:hlinkClick r:id="rId5"/>
              </a:rPr>
              <a:t>Application IOS</a:t>
            </a:r>
            <a:endParaRPr sz="2000" i="0">
              <a:solidFill>
                <a:srgbClr val="1A1C1C"/>
              </a:solidFill>
            </a:endParaRPr>
          </a:p>
        </p:txBody>
      </p:sp>
      <p:sp>
        <p:nvSpPr>
          <p:cNvPr id="724" name="Google Shape;724;p53"/>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a:solidFill>
                  <a:srgbClr val="000000"/>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Source </a:t>
            </a:r>
            <a:r>
              <a:rPr lang="en-US" sz="1200" b="0" i="0" u="none" strike="noStrike" cap="none">
                <a:solidFill>
                  <a:srgbClr val="000000"/>
                </a:solidFill>
                <a:latin typeface="Calibri"/>
                <a:ea typeface="Calibri"/>
                <a:cs typeface="Calibri"/>
                <a:sym typeface="Calibri"/>
              </a:rPr>
              <a:t>: </a:t>
            </a:r>
            <a:r>
              <a:rPr lang="en-US" sz="1200" b="0" i="0" u="sng" strike="noStrike" cap="none">
                <a:solidFill>
                  <a:srgbClr val="000000"/>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licence Freepik</a:t>
            </a:r>
            <a:endParaRPr sz="1200" b="0" i="0" u="none" strike="noStrike" cap="none">
              <a:solidFill>
                <a:srgbClr val="000000"/>
              </a:solidFill>
              <a:latin typeface="Calibri"/>
              <a:ea typeface="Calibri"/>
              <a:cs typeface="Calibri"/>
              <a:sym typeface="Calibri"/>
            </a:endParaRPr>
          </a:p>
        </p:txBody>
      </p:sp>
      <p:sp>
        <p:nvSpPr>
          <p:cNvPr id="725" name="Google Shape;725;p53"/>
          <p:cNvSpPr/>
          <p:nvPr/>
        </p:nvSpPr>
        <p:spPr>
          <a:xfrm>
            <a:off x="93820" y="89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726" name="Google Shape;726;p53"/>
          <p:cNvSpPr/>
          <p:nvPr/>
        </p:nvSpPr>
        <p:spPr>
          <a:xfrm>
            <a:off x="13445" y="-5"/>
            <a:ext cx="4896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27" name="Google Shape;727;p53"/>
          <p:cNvSpPr txBox="1"/>
          <p:nvPr/>
        </p:nvSpPr>
        <p:spPr>
          <a:xfrm>
            <a:off x="502907" y="-4"/>
            <a:ext cx="7044300" cy="6135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728" name="Google Shape;728;p53"/>
          <p:cNvSpPr/>
          <p:nvPr/>
        </p:nvSpPr>
        <p:spPr>
          <a:xfrm>
            <a:off x="-6420" y="71630"/>
            <a:ext cx="5871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54"/>
          <p:cNvSpPr txBox="1">
            <a:spLocks noGrp="1"/>
          </p:cNvSpPr>
          <p:nvPr>
            <p:ph type="title"/>
          </p:nvPr>
        </p:nvSpPr>
        <p:spPr>
          <a:xfrm>
            <a:off x="1776248" y="1308600"/>
            <a:ext cx="9841500" cy="605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4A4CF5"/>
              </a:buClr>
              <a:buSzPts val="2800"/>
              <a:buFont typeface="Calibri"/>
              <a:buNone/>
            </a:pPr>
            <a:r>
              <a:rPr lang="en-US" sz="2800" i="1" u="none" strike="noStrike">
                <a:solidFill>
                  <a:srgbClr val="4A4CF5"/>
                </a:solidFill>
                <a:latin typeface="Calibri"/>
                <a:ea typeface="Calibri"/>
                <a:cs typeface="Calibri"/>
                <a:sym typeface="Calibri"/>
              </a:rPr>
              <a:t>Activité : </a:t>
            </a:r>
            <a:r>
              <a:rPr lang="en-US" sz="2800" i="1">
                <a:solidFill>
                  <a:srgbClr val="4A4CF5"/>
                </a:solidFill>
                <a:latin typeface="Calibri"/>
                <a:ea typeface="Calibri"/>
                <a:cs typeface="Calibri"/>
                <a:sym typeface="Calibri"/>
              </a:rPr>
              <a:t>Rassembler </a:t>
            </a:r>
            <a:r>
              <a:rPr lang="en-US" sz="2800" i="1" u="none" strike="noStrike">
                <a:solidFill>
                  <a:srgbClr val="4A4CF5"/>
                </a:solidFill>
                <a:latin typeface="Calibri"/>
                <a:ea typeface="Calibri"/>
                <a:cs typeface="Calibri"/>
                <a:sym typeface="Calibri"/>
              </a:rPr>
              <a:t>dans un modèle prédéfini plusieurs applications</a:t>
            </a:r>
            <a:endParaRPr/>
          </a:p>
        </p:txBody>
      </p:sp>
      <p:sp>
        <p:nvSpPr>
          <p:cNvPr id="735" name="Google Shape;735;p54"/>
          <p:cNvSpPr txBox="1">
            <a:spLocks noGrp="1"/>
          </p:cNvSpPr>
          <p:nvPr>
            <p:ph type="body" idx="1"/>
          </p:nvPr>
        </p:nvSpPr>
        <p:spPr>
          <a:xfrm>
            <a:off x="557999" y="2493252"/>
            <a:ext cx="5852100" cy="44013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2400"/>
              <a:buFont typeface="Noto Sans Symbols"/>
              <a:buChar char="▪"/>
            </a:pPr>
            <a:r>
              <a:rPr lang="en-US" sz="2400">
                <a:solidFill>
                  <a:srgbClr val="000000"/>
                </a:solidFill>
                <a:latin typeface="Calibri"/>
                <a:ea typeface="Calibri"/>
                <a:cs typeface="Calibri"/>
                <a:sym typeface="Calibri"/>
              </a:rPr>
              <a:t>Vous avez découvert différents exemples de services de santé publics et privés.</a:t>
            </a:r>
            <a:endParaRPr/>
          </a:p>
          <a:p>
            <a:pPr marL="228600" lvl="0" indent="-228600" algn="l" rtl="0">
              <a:lnSpc>
                <a:spcPct val="100000"/>
              </a:lnSpc>
              <a:spcBef>
                <a:spcPts val="600"/>
              </a:spcBef>
              <a:spcAft>
                <a:spcPts val="0"/>
              </a:spcAft>
              <a:buSzPts val="2400"/>
              <a:buFont typeface="Noto Sans Symbols"/>
              <a:buChar char="▪"/>
            </a:pPr>
            <a:r>
              <a:rPr lang="en-US" sz="2400">
                <a:solidFill>
                  <a:srgbClr val="000000"/>
                </a:solidFill>
                <a:latin typeface="Calibri"/>
                <a:ea typeface="Calibri"/>
                <a:cs typeface="Calibri"/>
                <a:sym typeface="Calibri"/>
              </a:rPr>
              <a:t>Naviguez </a:t>
            </a:r>
            <a:r>
              <a:rPr lang="en-US" sz="2400" b="0" i="0" u="none" strike="noStrike">
                <a:solidFill>
                  <a:srgbClr val="000000"/>
                </a:solidFill>
                <a:latin typeface="Calibri"/>
                <a:ea typeface="Calibri"/>
                <a:cs typeface="Calibri"/>
                <a:sym typeface="Calibri"/>
              </a:rPr>
              <a:t>maintenant </a:t>
            </a:r>
            <a:r>
              <a:rPr lang="en-US" sz="2400">
                <a:solidFill>
                  <a:srgbClr val="000000"/>
                </a:solidFill>
                <a:latin typeface="Calibri"/>
                <a:ea typeface="Calibri"/>
                <a:cs typeface="Calibri"/>
                <a:sym typeface="Calibri"/>
              </a:rPr>
              <a:t>sur Internet et explorez les fonctionnalités et les paramètres de base.</a:t>
            </a:r>
            <a:endParaRPr/>
          </a:p>
          <a:p>
            <a:pPr marL="228600" lvl="0" indent="-228600" algn="l" rtl="0">
              <a:lnSpc>
                <a:spcPct val="100000"/>
              </a:lnSpc>
              <a:spcBef>
                <a:spcPts val="600"/>
              </a:spcBef>
              <a:spcAft>
                <a:spcPts val="0"/>
              </a:spcAft>
              <a:buSzPts val="2400"/>
              <a:buFont typeface="Noto Sans Symbols"/>
              <a:buChar char="▪"/>
            </a:pPr>
            <a:r>
              <a:rPr lang="en-US" sz="2400">
                <a:solidFill>
                  <a:srgbClr val="000000"/>
                </a:solidFill>
                <a:latin typeface="Calibri"/>
                <a:ea typeface="Calibri"/>
                <a:cs typeface="Calibri"/>
                <a:sym typeface="Calibri"/>
              </a:rPr>
              <a:t>Collecter 1 à 3 applications de services de santé dans la langue de votre pays d'arrivée</a:t>
            </a:r>
            <a:endParaRPr/>
          </a:p>
          <a:p>
            <a:pPr marL="228600" lvl="0" indent="-228600" algn="l" rtl="0">
              <a:lnSpc>
                <a:spcPct val="100000"/>
              </a:lnSpc>
              <a:spcBef>
                <a:spcPts val="600"/>
              </a:spcBef>
              <a:spcAft>
                <a:spcPts val="0"/>
              </a:spcAft>
              <a:buSzPts val="2400"/>
              <a:buFont typeface="Noto Sans Symbols"/>
              <a:buChar char="▪"/>
            </a:pPr>
            <a:r>
              <a:rPr lang="en-US" sz="2400">
                <a:solidFill>
                  <a:srgbClr val="000000"/>
                </a:solidFill>
                <a:latin typeface="Calibri"/>
                <a:ea typeface="Calibri"/>
                <a:cs typeface="Calibri"/>
                <a:sym typeface="Calibri"/>
              </a:rPr>
              <a:t>Remplir le modèle prédéfini</a:t>
            </a:r>
            <a:endParaRPr sz="2400">
              <a:solidFill>
                <a:srgbClr val="000000"/>
              </a:solidFill>
              <a:latin typeface="Calibri"/>
              <a:ea typeface="Calibri"/>
              <a:cs typeface="Calibri"/>
              <a:sym typeface="Calibri"/>
            </a:endParaRPr>
          </a:p>
          <a:p>
            <a:pPr marL="228600" lvl="0" indent="-114300" algn="l" rtl="0">
              <a:lnSpc>
                <a:spcPct val="100000"/>
              </a:lnSpc>
              <a:spcBef>
                <a:spcPts val="600"/>
              </a:spcBef>
              <a:spcAft>
                <a:spcPts val="600"/>
              </a:spcAft>
              <a:buSzPts val="1800"/>
              <a:buFont typeface="Noto Sans Symbols"/>
              <a:buNone/>
            </a:pPr>
            <a:endParaRPr sz="1800">
              <a:solidFill>
                <a:srgbClr val="000000"/>
              </a:solidFill>
              <a:latin typeface="Arial"/>
              <a:ea typeface="Arial"/>
              <a:cs typeface="Arial"/>
              <a:sym typeface="Arial"/>
            </a:endParaRPr>
          </a:p>
        </p:txBody>
      </p:sp>
      <p:sp>
        <p:nvSpPr>
          <p:cNvPr id="736" name="Google Shape;736;p54"/>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737" name="Google Shape;737;p54"/>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pic>
        <p:nvPicPr>
          <p:cNvPr id="738" name="Google Shape;738;p54"/>
          <p:cNvPicPr preferRelativeResize="0"/>
          <p:nvPr/>
        </p:nvPicPr>
        <p:blipFill rotWithShape="1">
          <a:blip r:embed="rId3">
            <a:alphaModFix/>
          </a:blip>
          <a:srcRect/>
          <a:stretch/>
        </p:blipFill>
        <p:spPr>
          <a:xfrm>
            <a:off x="6196406" y="2028599"/>
            <a:ext cx="5809630" cy="3792631"/>
          </a:xfrm>
          <a:prstGeom prst="rect">
            <a:avLst/>
          </a:prstGeom>
          <a:noFill/>
          <a:ln>
            <a:noFill/>
          </a:ln>
        </p:spPr>
      </p:pic>
      <p:pic>
        <p:nvPicPr>
          <p:cNvPr id="739" name="Google Shape;739;p54" descr="Effective coworking. colleagues togetherness, workers collaboration, teamwork regulation. workflow efficiency increase. team members arranging mechanism."/>
          <p:cNvPicPr preferRelativeResize="0"/>
          <p:nvPr/>
        </p:nvPicPr>
        <p:blipFill rotWithShape="1">
          <a:blip r:embed="rId4">
            <a:alphaModFix/>
          </a:blip>
          <a:srcRect/>
          <a:stretch/>
        </p:blipFill>
        <p:spPr>
          <a:xfrm>
            <a:off x="0" y="667463"/>
            <a:ext cx="1673389" cy="1673389"/>
          </a:xfrm>
          <a:prstGeom prst="rect">
            <a:avLst/>
          </a:prstGeom>
          <a:noFill/>
          <a:ln>
            <a:noFill/>
          </a:ln>
        </p:spPr>
      </p:pic>
      <p:sp>
        <p:nvSpPr>
          <p:cNvPr id="740" name="Google Shape;740;p54"/>
          <p:cNvSpPr txBox="1"/>
          <p:nvPr/>
        </p:nvSpPr>
        <p:spPr>
          <a:xfrm>
            <a:off x="487429" y="6581001"/>
            <a:ext cx="3234558"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Image by vectorjuice on Freepik</a:t>
            </a:r>
            <a:endParaRPr sz="1200" b="0" i="0" u="none" strike="noStrike" cap="none">
              <a:solidFill>
                <a:schemeClr val="dk1"/>
              </a:solidFill>
              <a:latin typeface="Calibri"/>
              <a:ea typeface="Calibri"/>
              <a:cs typeface="Calibri"/>
              <a:sym typeface="Calibri"/>
            </a:endParaRPr>
          </a:p>
        </p:txBody>
      </p:sp>
      <p:sp>
        <p:nvSpPr>
          <p:cNvPr id="741" name="Google Shape;741;p54"/>
          <p:cNvSpPr/>
          <p:nvPr/>
        </p:nvSpPr>
        <p:spPr>
          <a:xfrm>
            <a:off x="100232" y="89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742" name="Google Shape;742;p54"/>
          <p:cNvSpPr/>
          <p:nvPr/>
        </p:nvSpPr>
        <p:spPr>
          <a:xfrm>
            <a:off x="19857" y="-5"/>
            <a:ext cx="4896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43" name="Google Shape;743;p54"/>
          <p:cNvSpPr txBox="1"/>
          <p:nvPr/>
        </p:nvSpPr>
        <p:spPr>
          <a:xfrm>
            <a:off x="509319" y="-4"/>
            <a:ext cx="7044300" cy="6135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744" name="Google Shape;744;p54"/>
          <p:cNvSpPr/>
          <p:nvPr/>
        </p:nvSpPr>
        <p:spPr>
          <a:xfrm>
            <a:off x="-8" y="71630"/>
            <a:ext cx="5871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Google Shape;750;p55"/>
          <p:cNvSpPr txBox="1">
            <a:spLocks noGrp="1"/>
          </p:cNvSpPr>
          <p:nvPr>
            <p:ph type="title"/>
          </p:nvPr>
        </p:nvSpPr>
        <p:spPr>
          <a:xfrm>
            <a:off x="1673390" y="1080000"/>
            <a:ext cx="994430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4A4CF5"/>
              </a:buClr>
              <a:buSzPts val="2800"/>
              <a:buFont typeface="Calibri"/>
              <a:buNone/>
            </a:pPr>
            <a:r>
              <a:rPr lang="en-US" sz="2800" i="1" u="none" strike="noStrike">
                <a:solidFill>
                  <a:srgbClr val="4A4CF5"/>
                </a:solidFill>
                <a:latin typeface="Calibri"/>
                <a:ea typeface="Calibri"/>
                <a:cs typeface="Calibri"/>
                <a:sym typeface="Calibri"/>
              </a:rPr>
              <a:t>Activité : Créez votre propre plan d'utilisation des applications de services de santé</a:t>
            </a:r>
            <a:endParaRPr/>
          </a:p>
        </p:txBody>
      </p:sp>
      <p:sp>
        <p:nvSpPr>
          <p:cNvPr id="751" name="Google Shape;751;p55"/>
          <p:cNvSpPr txBox="1">
            <a:spLocks noGrp="1"/>
          </p:cNvSpPr>
          <p:nvPr>
            <p:ph type="body" idx="1"/>
          </p:nvPr>
        </p:nvSpPr>
        <p:spPr>
          <a:xfrm>
            <a:off x="558000" y="2264650"/>
            <a:ext cx="5674800" cy="44013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2000"/>
              <a:buFont typeface="Noto Sans Symbols"/>
              <a:buChar char="▪"/>
            </a:pPr>
            <a:r>
              <a:rPr lang="en-US" sz="2000">
                <a:solidFill>
                  <a:srgbClr val="000000"/>
                </a:solidFill>
              </a:rPr>
              <a:t>Existe-t-il des thèmes de santé pertinents pour l'apprenant/l'ami/l'enfant/les membres de sa famille (par exemple, maux de tête récurrents, maladies préexistantes, nécessité de mesures de prévention en matière de santé) ?</a:t>
            </a:r>
            <a:endParaRPr/>
          </a:p>
          <a:p>
            <a:pPr marL="228600" lvl="0" indent="-228600" algn="l" rtl="0">
              <a:lnSpc>
                <a:spcPct val="100000"/>
              </a:lnSpc>
              <a:spcBef>
                <a:spcPts val="600"/>
              </a:spcBef>
              <a:spcAft>
                <a:spcPts val="0"/>
              </a:spcAft>
              <a:buSzPts val="2000"/>
              <a:buFont typeface="Noto Sans Symbols"/>
              <a:buChar char="▪"/>
            </a:pPr>
            <a:r>
              <a:rPr lang="en-US" sz="2000">
                <a:solidFill>
                  <a:srgbClr val="000000"/>
                </a:solidFill>
              </a:rPr>
              <a:t>Quelles sont les applications de services de santé disponibles pour ces sujets (par exemple, capteurs, applications sur les traitements alternatifs, cliniques spéciales) ?</a:t>
            </a:r>
            <a:endParaRPr/>
          </a:p>
          <a:p>
            <a:pPr marL="228600" lvl="0" indent="-228600" algn="l" rtl="0">
              <a:lnSpc>
                <a:spcPct val="100000"/>
              </a:lnSpc>
              <a:spcBef>
                <a:spcPts val="600"/>
              </a:spcBef>
              <a:spcAft>
                <a:spcPts val="0"/>
              </a:spcAft>
              <a:buSzPts val="2000"/>
              <a:buFont typeface="Noto Sans Symbols"/>
              <a:buChar char="▪"/>
            </a:pPr>
            <a:r>
              <a:rPr lang="en-US" sz="2000">
                <a:solidFill>
                  <a:srgbClr val="000000"/>
                </a:solidFill>
              </a:rPr>
              <a:t>Quelle(s) application(s) serait(ent) utile(s) ?</a:t>
            </a:r>
            <a:endParaRPr/>
          </a:p>
          <a:p>
            <a:pPr marL="228600" lvl="0" indent="-228600" algn="l" rtl="0">
              <a:lnSpc>
                <a:spcPct val="100000"/>
              </a:lnSpc>
              <a:spcBef>
                <a:spcPts val="600"/>
              </a:spcBef>
              <a:spcAft>
                <a:spcPts val="600"/>
              </a:spcAft>
              <a:buSzPts val="2000"/>
              <a:buFont typeface="Noto Sans Symbols"/>
              <a:buChar char="▪"/>
            </a:pPr>
            <a:r>
              <a:rPr lang="en-US" sz="2000">
                <a:solidFill>
                  <a:srgbClr val="000000"/>
                </a:solidFill>
              </a:rPr>
              <a:t>Inclure cette application / ces applications dans un modèle prédéfini en tant que plan pour une utilisation future.</a:t>
            </a:r>
            <a:endParaRPr sz="2000">
              <a:solidFill>
                <a:srgbClr val="000000"/>
              </a:solidFill>
            </a:endParaRPr>
          </a:p>
        </p:txBody>
      </p:sp>
      <p:sp>
        <p:nvSpPr>
          <p:cNvPr id="752" name="Google Shape;752;p5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753" name="Google Shape;753;p5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pic>
        <p:nvPicPr>
          <p:cNvPr id="754" name="Google Shape;754;p55"/>
          <p:cNvPicPr preferRelativeResize="0"/>
          <p:nvPr/>
        </p:nvPicPr>
        <p:blipFill rotWithShape="1">
          <a:blip r:embed="rId3">
            <a:alphaModFix/>
          </a:blip>
          <a:srcRect/>
          <a:stretch/>
        </p:blipFill>
        <p:spPr>
          <a:xfrm>
            <a:off x="6380364" y="2057550"/>
            <a:ext cx="5674910" cy="2657700"/>
          </a:xfrm>
          <a:prstGeom prst="rect">
            <a:avLst/>
          </a:prstGeom>
          <a:noFill/>
          <a:ln>
            <a:noFill/>
          </a:ln>
        </p:spPr>
      </p:pic>
      <p:pic>
        <p:nvPicPr>
          <p:cNvPr id="755" name="Google Shape;755;p55" descr="Effective coworking. colleagues togetherness, workers collaboration, teamwork regulation. workflow efficiency increase. team members arranging mechanism."/>
          <p:cNvPicPr preferRelativeResize="0"/>
          <p:nvPr/>
        </p:nvPicPr>
        <p:blipFill rotWithShape="1">
          <a:blip r:embed="rId4">
            <a:alphaModFix/>
          </a:blip>
          <a:srcRect/>
          <a:stretch/>
        </p:blipFill>
        <p:spPr>
          <a:xfrm>
            <a:off x="0" y="438863"/>
            <a:ext cx="1673389" cy="1673389"/>
          </a:xfrm>
          <a:prstGeom prst="rect">
            <a:avLst/>
          </a:prstGeom>
          <a:noFill/>
          <a:ln>
            <a:noFill/>
          </a:ln>
        </p:spPr>
      </p:pic>
      <p:sp>
        <p:nvSpPr>
          <p:cNvPr id="756" name="Google Shape;756;p55"/>
          <p:cNvSpPr txBox="1"/>
          <p:nvPr/>
        </p:nvSpPr>
        <p:spPr>
          <a:xfrm>
            <a:off x="9607151" y="6255925"/>
            <a:ext cx="23157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Image by vectorjuice on Freepik</a:t>
            </a:r>
            <a:endParaRPr sz="1200" b="0" i="0" u="none" strike="noStrike" cap="none">
              <a:solidFill>
                <a:schemeClr val="dk1"/>
              </a:solidFill>
              <a:latin typeface="Calibri"/>
              <a:ea typeface="Calibri"/>
              <a:cs typeface="Calibri"/>
              <a:sym typeface="Calibri"/>
            </a:endParaRPr>
          </a:p>
        </p:txBody>
      </p:sp>
      <p:sp>
        <p:nvSpPr>
          <p:cNvPr id="757" name="Google Shape;757;p55"/>
          <p:cNvSpPr/>
          <p:nvPr/>
        </p:nvSpPr>
        <p:spPr>
          <a:xfrm>
            <a:off x="100232" y="89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758" name="Google Shape;758;p55"/>
          <p:cNvSpPr/>
          <p:nvPr/>
        </p:nvSpPr>
        <p:spPr>
          <a:xfrm>
            <a:off x="19857" y="-5"/>
            <a:ext cx="4896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59" name="Google Shape;759;p55"/>
          <p:cNvSpPr txBox="1"/>
          <p:nvPr/>
        </p:nvSpPr>
        <p:spPr>
          <a:xfrm>
            <a:off x="509319" y="-4"/>
            <a:ext cx="7044300" cy="6135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760" name="Google Shape;760;p55"/>
          <p:cNvSpPr/>
          <p:nvPr/>
        </p:nvSpPr>
        <p:spPr>
          <a:xfrm>
            <a:off x="-8" y="71630"/>
            <a:ext cx="5871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765"/>
        <p:cNvGrpSpPr/>
        <p:nvPr/>
      </p:nvGrpSpPr>
      <p:grpSpPr>
        <a:xfrm>
          <a:off x="0" y="0"/>
          <a:ext cx="0" cy="0"/>
          <a:chOff x="0" y="0"/>
          <a:chExt cx="0" cy="0"/>
        </a:xfrm>
      </p:grpSpPr>
      <p:sp>
        <p:nvSpPr>
          <p:cNvPr id="766" name="Google Shape;766;p56"/>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67" name="Google Shape;767;p56"/>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768" name="Google Shape;768;p56"/>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769" name="Google Shape;769;p56"/>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770" name="Google Shape;770;p56"/>
          <p:cNvSpPr txBox="1"/>
          <p:nvPr/>
        </p:nvSpPr>
        <p:spPr>
          <a:xfrm>
            <a:off x="340474" y="2922021"/>
            <a:ext cx="5034783" cy="1325563"/>
          </a:xfrm>
          <a:prstGeom prst="rect">
            <a:avLst/>
          </a:prstGeom>
          <a:noFill/>
          <a:ln>
            <a:noFill/>
          </a:ln>
        </p:spPr>
        <p:txBody>
          <a:bodyPr spcFirstLastPara="1" wrap="square" lIns="91425" tIns="45700" rIns="91425" bIns="45700" anchor="ctr" anchorCtr="0">
            <a:normAutofit fontScale="92500" lnSpcReduction="20000"/>
          </a:bodyPr>
          <a:lstStyle/>
          <a:p>
            <a:pPr marL="0" marR="0" lvl="0" indent="0" algn="l" rtl="0">
              <a:lnSpc>
                <a:spcPct val="90000"/>
              </a:lnSpc>
              <a:spcBef>
                <a:spcPts val="0"/>
              </a:spcBef>
              <a:spcAft>
                <a:spcPts val="0"/>
              </a:spcAft>
              <a:buClr>
                <a:srgbClr val="C01E24"/>
              </a:buClr>
              <a:buSzPct val="100000"/>
              <a:buFont typeface="Calibri"/>
              <a:buNone/>
            </a:pPr>
            <a:r>
              <a:rPr lang="en-US" sz="2800" b="0" i="0" u="none" strike="noStrike" cap="none">
                <a:solidFill>
                  <a:srgbClr val="C01E24"/>
                </a:solidFill>
                <a:latin typeface="Calibri"/>
                <a:ea typeface="Calibri"/>
                <a:cs typeface="Calibri"/>
                <a:sym typeface="Calibri"/>
              </a:rPr>
              <a:t>Félicitations !</a:t>
            </a:r>
            <a:br>
              <a:rPr lang="en-US" sz="2800" b="0" i="0" u="none" strike="noStrike" cap="none">
                <a:solidFill>
                  <a:srgbClr val="C01E24"/>
                </a:solidFill>
                <a:latin typeface="Calibri"/>
                <a:ea typeface="Calibri"/>
                <a:cs typeface="Calibri"/>
                <a:sym typeface="Calibri"/>
              </a:rPr>
            </a:br>
            <a:r>
              <a:rPr lang="en-US" sz="2800" b="0" i="0" u="none" strike="noStrike" cap="none">
                <a:solidFill>
                  <a:srgbClr val="C01E24"/>
                </a:solidFill>
                <a:latin typeface="Calibri"/>
                <a:ea typeface="Calibri"/>
                <a:cs typeface="Calibri"/>
                <a:sym typeface="Calibri"/>
              </a:rPr>
              <a:t>Vous avez terminé la session de formation expérientielle de ce module !</a:t>
            </a:r>
            <a:endParaRPr sz="1400" b="0" i="0" u="none" strike="noStrike" cap="none">
              <a:solidFill>
                <a:srgbClr val="000000"/>
              </a:solidFill>
              <a:latin typeface="Arial"/>
              <a:ea typeface="Arial"/>
              <a:cs typeface="Arial"/>
              <a:sym typeface="Arial"/>
            </a:endParaRPr>
          </a:p>
        </p:txBody>
      </p:sp>
      <p:pic>
        <p:nvPicPr>
          <p:cNvPr id="771" name="Google Shape;771;p56"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pic>
        <p:nvPicPr>
          <p:cNvPr id="10" name="Εικόνα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3" y="6431622"/>
            <a:ext cx="1976305" cy="444391"/>
          </a:xfrm>
          <a:prstGeom prst="rect">
            <a:avLst/>
          </a:prstGeom>
        </p:spPr>
      </p:pic>
      <p:sp>
        <p:nvSpPr>
          <p:cNvPr id="11" name="Google Shape;197;p9"/>
          <p:cNvSpPr/>
          <p:nvPr/>
        </p:nvSpPr>
        <p:spPr>
          <a:xfrm>
            <a:off x="3987250" y="6328066"/>
            <a:ext cx="8293082" cy="63242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n-US" sz="1000" b="0" i="0" dirty="0" err="1">
                <a:solidFill>
                  <a:srgbClr val="DDEAF6"/>
                </a:solidFill>
                <a:latin typeface="Arial"/>
                <a:ea typeface="Arial"/>
                <a:cs typeface="Arial"/>
                <a:sym typeface="Arial"/>
              </a:rPr>
              <a:t>Financé</a:t>
            </a:r>
            <a:r>
              <a:rPr lang="en-US" sz="1000" b="0" i="0" dirty="0">
                <a:solidFill>
                  <a:srgbClr val="DDEAF6"/>
                </a:solidFill>
                <a:latin typeface="Arial"/>
                <a:ea typeface="Arial"/>
                <a:cs typeface="Arial"/>
                <a:sym typeface="Arial"/>
              </a:rPr>
              <a:t> par </a:t>
            </a:r>
            <a:r>
              <a:rPr lang="en-US" sz="1000" b="0" i="0" dirty="0" err="1">
                <a:solidFill>
                  <a:srgbClr val="DDEAF6"/>
                </a:solidFill>
                <a:latin typeface="Arial"/>
                <a:ea typeface="Arial"/>
                <a:cs typeface="Arial"/>
                <a:sym typeface="Arial"/>
              </a:rPr>
              <a:t>l'Union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Les points de </a:t>
            </a:r>
            <a:r>
              <a:rPr lang="en-US" sz="1000" b="0" i="0" dirty="0" err="1">
                <a:solidFill>
                  <a:srgbClr val="DDEAF6"/>
                </a:solidFill>
                <a:latin typeface="Arial"/>
                <a:ea typeface="Arial"/>
                <a:cs typeface="Arial"/>
                <a:sym typeface="Arial"/>
              </a:rPr>
              <a:t>vue</a:t>
            </a:r>
            <a:r>
              <a:rPr lang="en-US" sz="1000" b="0" i="0" dirty="0">
                <a:solidFill>
                  <a:srgbClr val="DDEAF6"/>
                </a:solidFill>
                <a:latin typeface="Arial"/>
                <a:ea typeface="Arial"/>
                <a:cs typeface="Arial"/>
                <a:sym typeface="Arial"/>
              </a:rPr>
              <a:t> et opinions </a:t>
            </a:r>
            <a:r>
              <a:rPr lang="en-US" sz="1000" b="0" i="0" dirty="0" err="1">
                <a:solidFill>
                  <a:srgbClr val="DDEAF6"/>
                </a:solidFill>
                <a:latin typeface="Arial"/>
                <a:ea typeface="Arial"/>
                <a:cs typeface="Arial"/>
                <a:sym typeface="Arial"/>
              </a:rPr>
              <a:t>exprimés</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n'engagent</a:t>
            </a:r>
            <a:r>
              <a:rPr lang="en-US" sz="1000" b="0" i="0" dirty="0">
                <a:solidFill>
                  <a:srgbClr val="DDEAF6"/>
                </a:solidFill>
                <a:latin typeface="Arial"/>
                <a:ea typeface="Arial"/>
                <a:cs typeface="Arial"/>
                <a:sym typeface="Arial"/>
              </a:rPr>
              <a:t> que </a:t>
            </a:r>
            <a:r>
              <a:rPr lang="en-US" sz="1000" b="0" i="0" dirty="0" err="1">
                <a:solidFill>
                  <a:srgbClr val="DDEAF6"/>
                </a:solidFill>
                <a:latin typeface="Arial"/>
                <a:ea typeface="Arial"/>
                <a:cs typeface="Arial"/>
                <a:sym typeface="Arial"/>
              </a:rPr>
              <a:t>leurs</a:t>
            </a:r>
            <a:r>
              <a:rPr lang="en-US" sz="1000" b="0" i="0" dirty="0">
                <a:solidFill>
                  <a:srgbClr val="DDEAF6"/>
                </a:solidFill>
                <a:latin typeface="Arial"/>
                <a:ea typeface="Arial"/>
                <a:cs typeface="Arial"/>
                <a:sym typeface="Arial"/>
              </a:rPr>
              <a:t> auteurs et ne </a:t>
            </a:r>
            <a:r>
              <a:rPr lang="en-US" sz="1000" b="0" i="0" dirty="0" err="1">
                <a:solidFill>
                  <a:srgbClr val="DDEAF6"/>
                </a:solidFill>
                <a:latin typeface="Arial"/>
                <a:ea typeface="Arial"/>
                <a:cs typeface="Arial"/>
                <a:sym typeface="Arial"/>
              </a:rPr>
              <a:t>reflètent</a:t>
            </a:r>
            <a:r>
              <a:rPr lang="en-US" sz="1000" b="0" i="0" dirty="0">
                <a:solidFill>
                  <a:srgbClr val="DDEAF6"/>
                </a:solidFill>
                <a:latin typeface="Arial"/>
                <a:ea typeface="Arial"/>
                <a:cs typeface="Arial"/>
                <a:sym typeface="Arial"/>
              </a:rPr>
              <a:t> pas </a:t>
            </a:r>
            <a:r>
              <a:rPr lang="en-US" sz="1000" b="0" i="0" dirty="0" err="1">
                <a:solidFill>
                  <a:srgbClr val="DDEAF6"/>
                </a:solidFill>
                <a:latin typeface="Arial"/>
                <a:ea typeface="Arial"/>
                <a:cs typeface="Arial"/>
                <a:sym typeface="Arial"/>
              </a:rPr>
              <a:t>nécessairement</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ceux</a:t>
            </a:r>
            <a:r>
              <a:rPr lang="en-US" sz="1000" b="0" i="0" dirty="0">
                <a:solidFill>
                  <a:srgbClr val="DDEAF6"/>
                </a:solidFill>
                <a:latin typeface="Arial"/>
                <a:ea typeface="Arial"/>
                <a:cs typeface="Arial"/>
                <a:sym typeface="Arial"/>
              </a:rPr>
              <a:t> de </a:t>
            </a:r>
            <a:r>
              <a:rPr lang="en-US" sz="1000" b="0" i="0" dirty="0" err="1">
                <a:solidFill>
                  <a:srgbClr val="DDEAF6"/>
                </a:solidFill>
                <a:latin typeface="Arial"/>
                <a:ea typeface="Arial"/>
                <a:cs typeface="Arial"/>
                <a:sym typeface="Arial"/>
              </a:rPr>
              <a:t>l'Union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ou</a:t>
            </a:r>
            <a:r>
              <a:rPr lang="en-US" sz="1000" b="0" i="0" dirty="0">
                <a:solidFill>
                  <a:srgbClr val="DDEAF6"/>
                </a:solidFill>
                <a:latin typeface="Arial"/>
                <a:ea typeface="Arial"/>
                <a:cs typeface="Arial"/>
                <a:sym typeface="Arial"/>
              </a:rPr>
              <a:t> de </a:t>
            </a:r>
            <a:r>
              <a:rPr lang="en-US" sz="1000" b="0" i="0" dirty="0" err="1">
                <a:solidFill>
                  <a:srgbClr val="DDEAF6"/>
                </a:solidFill>
                <a:latin typeface="Arial"/>
                <a:ea typeface="Arial"/>
                <a:cs typeface="Arial"/>
                <a:sym typeface="Arial"/>
              </a:rPr>
              <a:t>l'Agence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exécutive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pour </a:t>
            </a:r>
            <a:r>
              <a:rPr lang="en-US" sz="1000" b="0" i="0" dirty="0" err="1">
                <a:solidFill>
                  <a:srgbClr val="DDEAF6"/>
                </a:solidFill>
                <a:latin typeface="Arial"/>
                <a:ea typeface="Arial"/>
                <a:cs typeface="Arial"/>
                <a:sym typeface="Arial"/>
              </a:rPr>
              <a:t>l'éducation</a:t>
            </a:r>
            <a:r>
              <a:rPr lang="en-US" sz="1000" b="0" i="0" dirty="0">
                <a:solidFill>
                  <a:srgbClr val="DDEAF6"/>
                </a:solidFill>
                <a:latin typeface="Arial"/>
                <a:ea typeface="Arial"/>
                <a:cs typeface="Arial"/>
                <a:sym typeface="Arial"/>
              </a:rPr>
              <a:t> et la culture (EACEA). Ni </a:t>
            </a:r>
            <a:r>
              <a:rPr lang="en-US" sz="1000" b="0" i="0" dirty="0" err="1">
                <a:solidFill>
                  <a:srgbClr val="DDEAF6"/>
                </a:solidFill>
                <a:latin typeface="Arial"/>
                <a:ea typeface="Arial"/>
                <a:cs typeface="Arial"/>
                <a:sym typeface="Arial"/>
              </a:rPr>
              <a:t>l'Union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ni</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l'EACEA</a:t>
            </a:r>
            <a:r>
              <a:rPr lang="en-US" sz="1000" b="0" i="0" dirty="0">
                <a:solidFill>
                  <a:srgbClr val="DDEAF6"/>
                </a:solidFill>
                <a:latin typeface="Arial"/>
                <a:ea typeface="Arial"/>
                <a:cs typeface="Arial"/>
                <a:sym typeface="Arial"/>
              </a:rPr>
              <a:t> ne </a:t>
            </a:r>
            <a:r>
              <a:rPr lang="en-US" sz="1000" b="0" i="0" dirty="0" err="1">
                <a:solidFill>
                  <a:srgbClr val="DDEAF6"/>
                </a:solidFill>
                <a:latin typeface="Arial"/>
                <a:ea typeface="Arial"/>
                <a:cs typeface="Arial"/>
                <a:sym typeface="Arial"/>
              </a:rPr>
              <a:t>peuvent</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être</a:t>
            </a:r>
            <a:r>
              <a:rPr lang="en-US" sz="1000" b="0" i="0" dirty="0">
                <a:solidFill>
                  <a:srgbClr val="DDEAF6"/>
                </a:solidFill>
                <a:latin typeface="Arial"/>
                <a:ea typeface="Arial"/>
                <a:cs typeface="Arial"/>
                <a:sym typeface="Arial"/>
              </a:rPr>
              <a:t> tenues pour </a:t>
            </a:r>
            <a:r>
              <a:rPr lang="en-US" sz="1000" b="0" i="0" dirty="0" err="1">
                <a:solidFill>
                  <a:srgbClr val="DDEAF6"/>
                </a:solidFill>
                <a:latin typeface="Arial"/>
                <a:ea typeface="Arial"/>
                <a:cs typeface="Arial"/>
                <a:sym typeface="Arial"/>
              </a:rPr>
              <a:t>responsables</a:t>
            </a:r>
            <a:r>
              <a:rPr lang="en-US" sz="1000" b="0" i="0" dirty="0">
                <a:solidFill>
                  <a:srgbClr val="DDEAF6"/>
                </a:solidFill>
                <a:latin typeface="Arial"/>
                <a:ea typeface="Arial"/>
                <a:cs typeface="Arial"/>
                <a:sym typeface="Arial"/>
              </a:rPr>
              <a:t>.</a:t>
            </a:r>
            <a:endParaRPr sz="1000" dirty="0">
              <a:solidFill>
                <a:srgbClr val="DDEAF6"/>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11.2 Séance de formation expérientielle"/>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alChZ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BqUKFk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GpQoWX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BqUKFk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BqUKFm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BqUKFk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alChZFQaV5GsAAABvAAAAHAAAAHVuaXZlcnNhbC9sb2NhbF9zZXR0aW5ncy54bWwNyrEKwkAMANC9XxEySB3Uugn2rpujCK0fENogB7mk9ELRv/e2N7x++GaBnbeSTANezx0C62xL0k/A9/Q43RCKky4kphxQDWGITS82k4zsXmOBVejH28S5wvlJuc4XqbOkAu1B/B6PeInNH1BLAwQUAAIACAAalChZ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GpQoWeohDhNLAAAAbAAAABsAAAB1bml2ZXJzYWwvdW5pdmVyc2FsLnBuZy54bWyzsa/IzVEoSy0qzszPs1Uy1DNQsrfj5bIpKEoty0wtV6gAigEFIUBJoRLINUJwyzNTSjKAQiYmFgjBjNTM9IwSoKiBhRlcVB9oKABQSwECAAAUAAIACACpflBPNmFYAkcDAADhCQAAFAAAAAAAAAABAAAAAAAAAAAAdW5pdmVyc2FsL3BsYXllci54bWxQSwECAAAUAAIACAAalChZtTf0qBwFAADhEwAAHQAAAAAAAAABAAAAAAB5AwAAdW5pdmVyc2FsL2NvbW1vbl9tZXNzYWdlcy5sbmdQSwECAAAUAAIACAAalChZFR5gG6MAAAB/AQAALgAAAAAAAAABAAAAAADQCAAAdW5pdmVyc2FsL3BsYXliYWNrX2FuZF9uYXZpZ2F0aW9uX3NldHRpbmdzLnhtbFBLAQIAABQAAgAIABqUKFl0STUfPAQAAAwVAAAnAAAAAAAAAAEAAAAAAL8JAAB1bml2ZXJzYWwvZmxhc2hfcHVibGlzaGluZ19zZXR0aW5ncy54bWxQSwECAAAUAAIACAAalChZN4uHansDAACsDAAAIQAAAAAAAAABAAAAAABADgAAdW5pdmVyc2FsL2ZsYXNoX3NraW5fc2V0dGluZ3MueG1sUEsBAgAAFAACAAgAGpQoWaavViM2BAAAlhQAACYAAAAAAAAAAQAAAAAA+hEAAHVuaXZlcnNhbC9odG1sX3B1Ymxpc2hpbmdfc2V0dGluZ3MueG1sUEsBAgAAFAACAAgAGpQoWSYPfuiwAQAAbwYAAB8AAAAAAAAAAQAAAAAAdBYAAHVuaXZlcnNhbC9odG1sX3NraW5fc2V0dGluZ3MuanNQSwECAAAUAAIACAAalChZFQaV5GsAAABvAAAAHAAAAAAAAAABAAAAAABhGAAAdW5pdmVyc2FsL2xvY2FsX3NldHRpbmdzLnhtbFBLAQIAABQAAgAIABqUKFnCG66ZaBIAAPdNAAAXAAAAAAAAAAAAAAAAAAYZAAB1bml2ZXJzYWwvdW5pdmVyc2FsLnBuZ1BLAQIAABQAAgAIABqUKFnqIQ4TSwAAAGwAAAAbAAAAAAAAAAEAAAAAAKMrAAB1bml2ZXJzYWwvdW5pdmVyc2FsLnBuZy54bWxQSwUGAAAAAAoACgAGAwAAJywAAAAA"/>
  <p:tag name="ISPRING_LMS_API_VERSION" val="SCORM 1.2"/>
  <p:tag name="ISPRING_ULTRA_SCORM_COURSE_ID" val="72EE7EBD-578F-4C44-87C6-EDACB83AD206"/>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French\\Training material for ETA 11_Fr&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 11.2 Séance de formation expérientielle"/>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1147</Words>
  <Application>Microsoft Office PowerPoint</Application>
  <PresentationFormat>Ευρεία οθόνη</PresentationFormat>
  <Paragraphs>173</Paragraphs>
  <Slides>16</Slides>
  <Notes>16</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2</vt:i4>
      </vt:variant>
      <vt:variant>
        <vt:lpstr>Τίτλοι διαφανειών</vt:lpstr>
      </vt:variant>
      <vt:variant>
        <vt:i4>16</vt:i4>
      </vt:variant>
    </vt:vector>
  </HeadingPairs>
  <TitlesOfParts>
    <vt:vector size="25" baseType="lpstr">
      <vt:lpstr>Noto Sans Symbols</vt:lpstr>
      <vt:lpstr>Arial</vt:lpstr>
      <vt:lpstr>Impact</vt:lpstr>
      <vt:lpstr>Lato</vt:lpstr>
      <vt:lpstr>Gill Sans</vt:lpstr>
      <vt:lpstr>Roboto</vt:lpstr>
      <vt:lpstr>Calibri</vt:lpstr>
      <vt:lpstr>Θέμα του Office</vt:lpstr>
      <vt:lpstr>Θέμα του Office</vt:lpstr>
      <vt:lpstr>Παρουσίαση του PowerPoint</vt:lpstr>
      <vt:lpstr>Partenaires</vt:lpstr>
      <vt:lpstr>Session de formation expérientielle :  Contenu</vt:lpstr>
      <vt:lpstr>Compétences</vt:lpstr>
      <vt:lpstr>11.2.1 Identification interactive des applications de services de santé et de leurs différents types</vt:lpstr>
      <vt:lpstr>Applications pour les services de santé</vt:lpstr>
      <vt:lpstr>Applications pour les services de santé en France</vt:lpstr>
      <vt:lpstr>Applications de services de santé des prestataires publics en France</vt:lpstr>
      <vt:lpstr>Applications de services de santé des prestataires publics en France</vt:lpstr>
      <vt:lpstr>Applications de services de santé des prestataires publics en France</vt:lpstr>
      <vt:lpstr>Applications de services de santé des prestataires publics en France</vt:lpstr>
      <vt:lpstr>Applications de services de santé des prestataires publics en France</vt:lpstr>
      <vt:lpstr>Services de santé appliqués par les prestataires privés en France</vt:lpstr>
      <vt:lpstr>Activité : Rassembler dans un modèle prédéfini plusieurs applications</vt:lpstr>
      <vt:lpstr>Activité : Créez votre propre plan d'utilisation des applications de services de santé</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11.2 Séance de formation expérientielle</dc:title>
  <dc:creator>pantelis bbalaouras</dc:creator>
  <cp:lastModifiedBy>pantelis</cp:lastModifiedBy>
  <cp:revision>5</cp:revision>
  <dcterms:created xsi:type="dcterms:W3CDTF">2020-06-02T13:31:56Z</dcterms:created>
  <dcterms:modified xsi:type="dcterms:W3CDTF">2024-09-08T15:33:25Z</dcterms:modified>
</cp:coreProperties>
</file>