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457" r:id="rId2"/>
    <p:sldId id="458" r:id="rId3"/>
    <p:sldId id="545" r:id="rId4"/>
    <p:sldId id="437" r:id="rId5"/>
    <p:sldId id="439" r:id="rId6"/>
    <p:sldId id="442" r:id="rId7"/>
    <p:sldId id="443" r:id="rId8"/>
    <p:sldId id="444" r:id="rId9"/>
    <p:sldId id="440" r:id="rId10"/>
    <p:sldId id="445" r:id="rId11"/>
    <p:sldId id="452" r:id="rId12"/>
    <p:sldId id="451" r:id="rId13"/>
    <p:sldId id="456" r:id="rId14"/>
    <p:sldId id="454" r:id="rId15"/>
    <p:sldId id="424" r:id="rId16"/>
    <p:sldId id="455" r:id="rId17"/>
    <p:sldId id="438" r:id="rId18"/>
    <p:sldId id="453" r:id="rId19"/>
    <p:sldId id="547" r:id="rId20"/>
    <p:sldId id="447" r:id="rId21"/>
    <p:sldId id="429" r:id="rId22"/>
    <p:sldId id="448" r:id="rId23"/>
    <p:sldId id="404" r:id="rId24"/>
  </p:sldIdLst>
  <p:sldSz cx="12192000" cy="6858000"/>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F8F8F8"/>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77617-08D2-4543-9EDA-E9F17128C697}" v="99" dt="2024-04-29T14:56:00.714"/>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505" autoAdjust="0"/>
  </p:normalViewPr>
  <p:slideViewPr>
    <p:cSldViewPr snapToGrid="0">
      <p:cViewPr varScale="1">
        <p:scale>
          <a:sx n="78" d="100"/>
          <a:sy n="78" d="100"/>
        </p:scale>
        <p:origin x="108" y="46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16377617-08D2-4543-9EDA-E9F17128C697}"/>
    <pc:docChg chg="custSel modSld modMainMaster">
      <pc:chgData name="pantelis balaouras" userId="25e8755020fc1734" providerId="LiveId" clId="{16377617-08D2-4543-9EDA-E9F17128C697}" dt="2024-04-29T14:56:13.643" v="138" actId="1076"/>
      <pc:docMkLst>
        <pc:docMk/>
      </pc:docMkLst>
      <pc:sldChg chg="addSp delSp modSp">
        <pc:chgData name="pantelis balaouras" userId="25e8755020fc1734" providerId="LiveId" clId="{16377617-08D2-4543-9EDA-E9F17128C697}" dt="2024-04-29T14:01:27.701" v="1"/>
        <pc:sldMkLst>
          <pc:docMk/>
          <pc:sldMk cId="1915799683" sldId="404"/>
        </pc:sldMkLst>
        <pc:picChg chg="add mod">
          <ac:chgData name="pantelis balaouras" userId="25e8755020fc1734" providerId="LiveId" clId="{16377617-08D2-4543-9EDA-E9F17128C697}" dt="2024-04-29T14:01:27.701" v="1"/>
          <ac:picMkLst>
            <pc:docMk/>
            <pc:sldMk cId="1915799683" sldId="404"/>
            <ac:picMk id="4" creationId="{2DBBEC9E-B41B-3AA7-3A57-D5CCE12E9EEF}"/>
          </ac:picMkLst>
        </pc:picChg>
        <pc:picChg chg="del">
          <ac:chgData name="pantelis balaouras" userId="25e8755020fc1734" providerId="LiveId" clId="{16377617-08D2-4543-9EDA-E9F17128C697}" dt="2024-04-29T14:01:26.867" v="0" actId="478"/>
          <ac:picMkLst>
            <pc:docMk/>
            <pc:sldMk cId="1915799683" sldId="404"/>
            <ac:picMk id="2050" creationId="{2AB980B0-03D2-2E64-6760-C23D435A121F}"/>
          </ac:picMkLst>
        </pc:picChg>
      </pc:sldChg>
      <pc:sldChg chg="modSp mod">
        <pc:chgData name="pantelis balaouras" userId="25e8755020fc1734" providerId="LiveId" clId="{16377617-08D2-4543-9EDA-E9F17128C697}" dt="2024-04-29T14:53:25.419" v="127" actId="20577"/>
        <pc:sldMkLst>
          <pc:docMk/>
          <pc:sldMk cId="1138894477" sldId="429"/>
        </pc:sldMkLst>
        <pc:spChg chg="mod">
          <ac:chgData name="pantelis balaouras" userId="25e8755020fc1734" providerId="LiveId" clId="{16377617-08D2-4543-9EDA-E9F17128C697}" dt="2024-04-29T14:53:25.419" v="127" actId="20577"/>
          <ac:spMkLst>
            <pc:docMk/>
            <pc:sldMk cId="1138894477" sldId="429"/>
            <ac:spMk id="5" creationId="{88178301-C8A7-4724-8CF8-344EAE75664C}"/>
          </ac:spMkLst>
        </pc:spChg>
        <pc:spChg chg="mod">
          <ac:chgData name="pantelis balaouras" userId="25e8755020fc1734" providerId="LiveId" clId="{16377617-08D2-4543-9EDA-E9F17128C697}" dt="2024-04-29T14:53:20.017" v="122" actId="20577"/>
          <ac:spMkLst>
            <pc:docMk/>
            <pc:sldMk cId="1138894477" sldId="429"/>
            <ac:spMk id="10" creationId="{E448F981-31BC-4A5C-A52A-2CB296CA1B95}"/>
          </ac:spMkLst>
        </pc:spChg>
      </pc:sldChg>
      <pc:sldChg chg="addSp delSp modSp mod delAnim modAnim">
        <pc:chgData name="pantelis balaouras" userId="25e8755020fc1734" providerId="LiveId" clId="{16377617-08D2-4543-9EDA-E9F17128C697}" dt="2024-04-29T14:06:49.430" v="41" actId="1076"/>
        <pc:sldMkLst>
          <pc:docMk/>
          <pc:sldMk cId="3998387987" sldId="437"/>
        </pc:sldMkLst>
        <pc:spChg chg="add mod">
          <ac:chgData name="pantelis balaouras" userId="25e8755020fc1734" providerId="LiveId" clId="{16377617-08D2-4543-9EDA-E9F17128C697}" dt="2024-04-29T14:06:49.430" v="41" actId="1076"/>
          <ac:spMkLst>
            <pc:docMk/>
            <pc:sldMk cId="3998387987" sldId="437"/>
            <ac:spMk id="2" creationId="{F2515CDF-B689-C26B-29D3-087B307C664E}"/>
          </ac:spMkLst>
        </pc:spChg>
        <pc:spChg chg="del mod">
          <ac:chgData name="pantelis balaouras" userId="25e8755020fc1734" providerId="LiveId" clId="{16377617-08D2-4543-9EDA-E9F17128C697}" dt="2024-04-29T14:06:43.542" v="40" actId="478"/>
          <ac:spMkLst>
            <pc:docMk/>
            <pc:sldMk cId="3998387987" sldId="437"/>
            <ac:spMk id="6" creationId="{3CE80171-A83F-B9F7-666E-B2B7E0CC5BB2}"/>
          </ac:spMkLst>
        </pc:spChg>
      </pc:sldChg>
      <pc:sldChg chg="addSp delSp modSp mod delAnim modAnim">
        <pc:chgData name="pantelis balaouras" userId="25e8755020fc1734" providerId="LiveId" clId="{16377617-08D2-4543-9EDA-E9F17128C697}" dt="2024-04-29T14:51:30.303" v="101" actId="1076"/>
        <pc:sldMkLst>
          <pc:docMk/>
          <pc:sldMk cId="394574739" sldId="438"/>
        </pc:sldMkLst>
        <pc:spChg chg="add mod">
          <ac:chgData name="pantelis balaouras" userId="25e8755020fc1734" providerId="LiveId" clId="{16377617-08D2-4543-9EDA-E9F17128C697}" dt="2024-04-29T14:51:16.606" v="98" actId="1076"/>
          <ac:spMkLst>
            <pc:docMk/>
            <pc:sldMk cId="394574739" sldId="438"/>
            <ac:spMk id="3" creationId="{47EB61A0-25F5-587C-D003-3DCDAB8B84E8}"/>
          </ac:spMkLst>
        </pc:spChg>
        <pc:spChg chg="mod">
          <ac:chgData name="pantelis balaouras" userId="25e8755020fc1734" providerId="LiveId" clId="{16377617-08D2-4543-9EDA-E9F17128C697}" dt="2024-04-29T14:51:30.303" v="101" actId="1076"/>
          <ac:spMkLst>
            <pc:docMk/>
            <pc:sldMk cId="394574739" sldId="438"/>
            <ac:spMk id="5" creationId="{88178301-C8A7-4724-8CF8-344EAE75664C}"/>
          </ac:spMkLst>
        </pc:spChg>
        <pc:spChg chg="del">
          <ac:chgData name="pantelis balaouras" userId="25e8755020fc1734" providerId="LiveId" clId="{16377617-08D2-4543-9EDA-E9F17128C697}" dt="2024-04-29T14:51:27.220" v="100" actId="478"/>
          <ac:spMkLst>
            <pc:docMk/>
            <pc:sldMk cId="394574739" sldId="438"/>
            <ac:spMk id="12" creationId="{330EFFD1-979D-4EE1-BDD9-918267F048CC}"/>
          </ac:spMkLst>
        </pc:spChg>
      </pc:sldChg>
      <pc:sldChg chg="modSp mod">
        <pc:chgData name="pantelis balaouras" userId="25e8755020fc1734" providerId="LiveId" clId="{16377617-08D2-4543-9EDA-E9F17128C697}" dt="2024-04-29T14:07:37.876" v="60" actId="20577"/>
        <pc:sldMkLst>
          <pc:docMk/>
          <pc:sldMk cId="2819071015" sldId="443"/>
        </pc:sldMkLst>
        <pc:spChg chg="mod">
          <ac:chgData name="pantelis balaouras" userId="25e8755020fc1734" providerId="LiveId" clId="{16377617-08D2-4543-9EDA-E9F17128C697}" dt="2024-04-29T14:07:31.691" v="55" actId="6549"/>
          <ac:spMkLst>
            <pc:docMk/>
            <pc:sldMk cId="2819071015" sldId="443"/>
            <ac:spMk id="5" creationId="{88178301-C8A7-4724-8CF8-344EAE75664C}"/>
          </ac:spMkLst>
        </pc:spChg>
        <pc:spChg chg="mod">
          <ac:chgData name="pantelis balaouras" userId="25e8755020fc1734" providerId="LiveId" clId="{16377617-08D2-4543-9EDA-E9F17128C697}" dt="2024-04-29T14:07:37.876" v="60" actId="20577"/>
          <ac:spMkLst>
            <pc:docMk/>
            <pc:sldMk cId="2819071015" sldId="443"/>
            <ac:spMk id="10" creationId="{E448F981-31BC-4A5C-A52A-2CB296CA1B95}"/>
          </ac:spMkLst>
        </pc:spChg>
      </pc:sldChg>
      <pc:sldChg chg="modSp mod">
        <pc:chgData name="pantelis balaouras" userId="25e8755020fc1734" providerId="LiveId" clId="{16377617-08D2-4543-9EDA-E9F17128C697}" dt="2024-04-29T14:52:51.465" v="115" actId="20577"/>
        <pc:sldMkLst>
          <pc:docMk/>
          <pc:sldMk cId="99064465" sldId="447"/>
        </pc:sldMkLst>
        <pc:spChg chg="mod">
          <ac:chgData name="pantelis balaouras" userId="25e8755020fc1734" providerId="LiveId" clId="{16377617-08D2-4543-9EDA-E9F17128C697}" dt="2024-04-29T14:52:51.465" v="115" actId="20577"/>
          <ac:spMkLst>
            <pc:docMk/>
            <pc:sldMk cId="99064465" sldId="447"/>
            <ac:spMk id="5" creationId="{88178301-C8A7-4724-8CF8-344EAE75664C}"/>
          </ac:spMkLst>
        </pc:spChg>
        <pc:spChg chg="mod">
          <ac:chgData name="pantelis balaouras" userId="25e8755020fc1734" providerId="LiveId" clId="{16377617-08D2-4543-9EDA-E9F17128C697}" dt="2024-04-29T14:52:45.580" v="111" actId="20577"/>
          <ac:spMkLst>
            <pc:docMk/>
            <pc:sldMk cId="99064465" sldId="447"/>
            <ac:spMk id="10" creationId="{E448F981-31BC-4A5C-A52A-2CB296CA1B95}"/>
          </ac:spMkLst>
        </pc:spChg>
      </pc:sldChg>
      <pc:sldChg chg="modSp mod">
        <pc:chgData name="pantelis balaouras" userId="25e8755020fc1734" providerId="LiveId" clId="{16377617-08D2-4543-9EDA-E9F17128C697}" dt="2024-04-29T14:08:38.736" v="81" actId="6549"/>
        <pc:sldMkLst>
          <pc:docMk/>
          <pc:sldMk cId="1769676193" sldId="452"/>
        </pc:sldMkLst>
        <pc:spChg chg="mod">
          <ac:chgData name="pantelis balaouras" userId="25e8755020fc1734" providerId="LiveId" clId="{16377617-08D2-4543-9EDA-E9F17128C697}" dt="2024-04-29T14:08:32.988" v="72" actId="6549"/>
          <ac:spMkLst>
            <pc:docMk/>
            <pc:sldMk cId="1769676193" sldId="452"/>
            <ac:spMk id="5" creationId="{88178301-C8A7-4724-8CF8-344EAE75664C}"/>
          </ac:spMkLst>
        </pc:spChg>
        <pc:spChg chg="mod">
          <ac:chgData name="pantelis balaouras" userId="25e8755020fc1734" providerId="LiveId" clId="{16377617-08D2-4543-9EDA-E9F17128C697}" dt="2024-04-29T14:08:38.736" v="81" actId="6549"/>
          <ac:spMkLst>
            <pc:docMk/>
            <pc:sldMk cId="1769676193" sldId="452"/>
            <ac:spMk id="10" creationId="{E448F981-31BC-4A5C-A52A-2CB296CA1B95}"/>
          </ac:spMkLst>
        </pc:spChg>
      </pc:sldChg>
      <pc:sldChg chg="modSp mod">
        <pc:chgData name="pantelis balaouras" userId="25e8755020fc1734" providerId="LiveId" clId="{16377617-08D2-4543-9EDA-E9F17128C697}" dt="2024-04-29T14:50:30.857" v="93" actId="20577"/>
        <pc:sldMkLst>
          <pc:docMk/>
          <pc:sldMk cId="4113254764" sldId="454"/>
        </pc:sldMkLst>
        <pc:spChg chg="mod">
          <ac:chgData name="pantelis balaouras" userId="25e8755020fc1734" providerId="LiveId" clId="{16377617-08D2-4543-9EDA-E9F17128C697}" dt="2024-04-29T14:50:30.857" v="93" actId="20577"/>
          <ac:spMkLst>
            <pc:docMk/>
            <pc:sldMk cId="4113254764" sldId="454"/>
            <ac:spMk id="5" creationId="{88178301-C8A7-4724-8CF8-344EAE75664C}"/>
          </ac:spMkLst>
        </pc:spChg>
        <pc:spChg chg="mod">
          <ac:chgData name="pantelis balaouras" userId="25e8755020fc1734" providerId="LiveId" clId="{16377617-08D2-4543-9EDA-E9F17128C697}" dt="2024-04-29T14:50:24.338" v="88" actId="20577"/>
          <ac:spMkLst>
            <pc:docMk/>
            <pc:sldMk cId="4113254764" sldId="454"/>
            <ac:spMk id="10" creationId="{E448F981-31BC-4A5C-A52A-2CB296CA1B95}"/>
          </ac:spMkLst>
        </pc:spChg>
      </pc:sldChg>
      <pc:sldChg chg="modSp mod">
        <pc:chgData name="pantelis balaouras" userId="25e8755020fc1734" providerId="LiveId" clId="{16377617-08D2-4543-9EDA-E9F17128C697}" dt="2024-04-29T14:03:34.049" v="25" actId="255"/>
        <pc:sldMkLst>
          <pc:docMk/>
          <pc:sldMk cId="2775606300" sldId="457"/>
        </pc:sldMkLst>
        <pc:spChg chg="mod">
          <ac:chgData name="pantelis balaouras" userId="25e8755020fc1734" providerId="LiveId" clId="{16377617-08D2-4543-9EDA-E9F17128C697}" dt="2024-04-29T14:03:34.049" v="25" actId="255"/>
          <ac:spMkLst>
            <pc:docMk/>
            <pc:sldMk cId="2775606300" sldId="457"/>
            <ac:spMk id="4" creationId="{122BC770-408C-50C8-126F-18790E99F2CB}"/>
          </ac:spMkLst>
        </pc:spChg>
      </pc:sldChg>
      <pc:sldChg chg="addSp delSp modSp mod delAnim modAnim">
        <pc:chgData name="pantelis balaouras" userId="25e8755020fc1734" providerId="LiveId" clId="{16377617-08D2-4543-9EDA-E9F17128C697}" dt="2024-04-29T14:56:13.643" v="138" actId="1076"/>
        <pc:sldMkLst>
          <pc:docMk/>
          <pc:sldMk cId="292772108" sldId="547"/>
        </pc:sldMkLst>
        <pc:spChg chg="add mod">
          <ac:chgData name="pantelis balaouras" userId="25e8755020fc1734" providerId="LiveId" clId="{16377617-08D2-4543-9EDA-E9F17128C697}" dt="2024-04-29T14:55:47.409" v="133" actId="1076"/>
          <ac:spMkLst>
            <pc:docMk/>
            <pc:sldMk cId="292772108" sldId="547"/>
            <ac:spMk id="2" creationId="{2DD2642A-943F-6749-AB6E-9820A30EF51D}"/>
          </ac:spMkLst>
        </pc:spChg>
        <pc:spChg chg="add del mod">
          <ac:chgData name="pantelis balaouras" userId="25e8755020fc1734" providerId="LiveId" clId="{16377617-08D2-4543-9EDA-E9F17128C697}" dt="2024-04-29T14:55:31.303" v="130" actId="478"/>
          <ac:spMkLst>
            <pc:docMk/>
            <pc:sldMk cId="292772108" sldId="547"/>
            <ac:spMk id="3" creationId="{3F29ACAA-7C01-A5BA-FAAF-FD315CF07EC7}"/>
          </ac:spMkLst>
        </pc:spChg>
        <pc:spChg chg="add mod">
          <ac:chgData name="pantelis balaouras" userId="25e8755020fc1734" providerId="LiveId" clId="{16377617-08D2-4543-9EDA-E9F17128C697}" dt="2024-04-29T14:56:13.643" v="138" actId="1076"/>
          <ac:spMkLst>
            <pc:docMk/>
            <pc:sldMk cId="292772108" sldId="547"/>
            <ac:spMk id="6" creationId="{646F47EC-A5B7-BE1F-C93B-A9AB648267E5}"/>
          </ac:spMkLst>
        </pc:spChg>
        <pc:spChg chg="del">
          <ac:chgData name="pantelis balaouras" userId="25e8755020fc1734" providerId="LiveId" clId="{16377617-08D2-4543-9EDA-E9F17128C697}" dt="2024-04-29T14:56:02.859" v="136" actId="478"/>
          <ac:spMkLst>
            <pc:docMk/>
            <pc:sldMk cId="292772108" sldId="547"/>
            <ac:spMk id="12" creationId="{330EFFD1-979D-4EE1-BDD9-918267F048CC}"/>
          </ac:spMkLst>
        </pc:spChg>
        <pc:spChg chg="del">
          <ac:chgData name="pantelis balaouras" userId="25e8755020fc1734" providerId="LiveId" clId="{16377617-08D2-4543-9EDA-E9F17128C697}" dt="2024-04-29T14:55:42.630" v="132" actId="478"/>
          <ac:spMkLst>
            <pc:docMk/>
            <pc:sldMk cId="292772108" sldId="547"/>
            <ac:spMk id="14" creationId="{F2CF200D-C714-4BA9-AECB-681B7F038870}"/>
          </ac:spMkLst>
        </pc:spChg>
      </pc:sldChg>
      <pc:sldMasterChg chg="modSldLayout">
        <pc:chgData name="pantelis balaouras" userId="25e8755020fc1734" providerId="LiveId" clId="{16377617-08D2-4543-9EDA-E9F17128C697}" dt="2024-04-29T14:02:59.585" v="16"/>
        <pc:sldMasterMkLst>
          <pc:docMk/>
          <pc:sldMasterMk cId="1468923052" sldId="2147483648"/>
        </pc:sldMasterMkLst>
        <pc:sldLayoutChg chg="addSp delSp modSp mod">
          <pc:chgData name="pantelis balaouras" userId="25e8755020fc1734" providerId="LiveId" clId="{16377617-08D2-4543-9EDA-E9F17128C697}" dt="2024-04-29T14:02:45.356" v="12" actId="6549"/>
          <pc:sldLayoutMkLst>
            <pc:docMk/>
            <pc:sldMasterMk cId="1468923052" sldId="2147483648"/>
            <pc:sldLayoutMk cId="2577986437" sldId="2147483661"/>
          </pc:sldLayoutMkLst>
          <pc:spChg chg="add mod">
            <ac:chgData name="pantelis balaouras" userId="25e8755020fc1734" providerId="LiveId" clId="{16377617-08D2-4543-9EDA-E9F17128C697}" dt="2024-04-29T14:02:45.356" v="12" actId="6549"/>
            <ac:spMkLst>
              <pc:docMk/>
              <pc:sldMasterMk cId="1468923052" sldId="2147483648"/>
              <pc:sldLayoutMk cId="2577986437" sldId="2147483661"/>
              <ac:spMk id="5" creationId="{F8C531E1-4735-F0C8-568E-4E3A4327321F}"/>
            </ac:spMkLst>
          </pc:spChg>
          <pc:spChg chg="del">
            <ac:chgData name="pantelis balaouras" userId="25e8755020fc1734" providerId="LiveId" clId="{16377617-08D2-4543-9EDA-E9F17128C697}" dt="2024-04-29T14:02:31.057" v="2" actId="478"/>
            <ac:spMkLst>
              <pc:docMk/>
              <pc:sldMasterMk cId="1468923052" sldId="2147483648"/>
              <pc:sldLayoutMk cId="2577986437" sldId="2147483661"/>
              <ac:spMk id="11" creationId="{2B11A1E7-A92D-4ADD-A414-173299287A7B}"/>
            </ac:spMkLst>
          </pc:spChg>
        </pc:sldLayoutChg>
        <pc:sldLayoutChg chg="addSp delSp modSp">
          <pc:chgData name="pantelis balaouras" userId="25e8755020fc1734" providerId="LiveId" clId="{16377617-08D2-4543-9EDA-E9F17128C697}" dt="2024-04-29T14:02:55.299" v="14"/>
          <pc:sldLayoutMkLst>
            <pc:docMk/>
            <pc:sldMasterMk cId="1468923052" sldId="2147483648"/>
            <pc:sldLayoutMk cId="2515741970" sldId="2147483665"/>
          </pc:sldLayoutMkLst>
          <pc:spChg chg="del">
            <ac:chgData name="pantelis balaouras" userId="25e8755020fc1734" providerId="LiveId" clId="{16377617-08D2-4543-9EDA-E9F17128C697}" dt="2024-04-29T14:02:54.697" v="13" actId="478"/>
            <ac:spMkLst>
              <pc:docMk/>
              <pc:sldMasterMk cId="1468923052" sldId="2147483648"/>
              <pc:sldLayoutMk cId="2515741970" sldId="2147483665"/>
              <ac:spMk id="6" creationId="{CA3CB49D-6037-D654-139D-27D28DCF05C0}"/>
            </ac:spMkLst>
          </pc:spChg>
          <pc:spChg chg="add mod">
            <ac:chgData name="pantelis balaouras" userId="25e8755020fc1734" providerId="LiveId" clId="{16377617-08D2-4543-9EDA-E9F17128C697}" dt="2024-04-29T14:02:55.299" v="14"/>
            <ac:spMkLst>
              <pc:docMk/>
              <pc:sldMasterMk cId="1468923052" sldId="2147483648"/>
              <pc:sldLayoutMk cId="2515741970" sldId="2147483665"/>
              <ac:spMk id="7" creationId="{45DE5024-3585-EBAD-B50F-A0D8F3AAD7DA}"/>
            </ac:spMkLst>
          </pc:spChg>
        </pc:sldLayoutChg>
        <pc:sldLayoutChg chg="addSp delSp modSp">
          <pc:chgData name="pantelis balaouras" userId="25e8755020fc1734" providerId="LiveId" clId="{16377617-08D2-4543-9EDA-E9F17128C697}" dt="2024-04-29T14:02:59.585" v="16"/>
          <pc:sldLayoutMkLst>
            <pc:docMk/>
            <pc:sldMasterMk cId="1468923052" sldId="2147483648"/>
            <pc:sldLayoutMk cId="2336866591" sldId="2147483666"/>
          </pc:sldLayoutMkLst>
          <pc:spChg chg="del">
            <ac:chgData name="pantelis balaouras" userId="25e8755020fc1734" providerId="LiveId" clId="{16377617-08D2-4543-9EDA-E9F17128C697}" dt="2024-04-29T14:02:59.026" v="15" actId="478"/>
            <ac:spMkLst>
              <pc:docMk/>
              <pc:sldMasterMk cId="1468923052" sldId="2147483648"/>
              <pc:sldLayoutMk cId="2336866591" sldId="2147483666"/>
              <ac:spMk id="4" creationId="{28198CF2-91B3-6C1C-0A93-DC5CB01069DA}"/>
            </ac:spMkLst>
          </pc:spChg>
          <pc:spChg chg="add mod">
            <ac:chgData name="pantelis balaouras" userId="25e8755020fc1734" providerId="LiveId" clId="{16377617-08D2-4543-9EDA-E9F17128C697}" dt="2024-04-29T14:02:59.585" v="16"/>
            <ac:spMkLst>
              <pc:docMk/>
              <pc:sldMasterMk cId="1468923052" sldId="2147483648"/>
              <pc:sldLayoutMk cId="2336866591" sldId="2147483666"/>
              <ac:spMk id="5" creationId="{CAC3D757-2171-555E-5F47-A145AB266FED}"/>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3078161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59030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2674530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B</a:t>
            </a:r>
          </a:p>
          <a:p>
            <a:r>
              <a:rPr lang="en-GB" dirty="0"/>
              <a:t>B </a:t>
            </a:r>
            <a:r>
              <a:rPr lang="en-GB" dirty="0">
                <a:sym typeface="Wingdings" panose="05000000000000000000" pitchFamily="2" charset="2"/>
              </a:rPr>
              <a:t></a:t>
            </a:r>
            <a:r>
              <a:rPr lang="en-GB" baseline="0" dirty="0">
                <a:sym typeface="Wingdings" panose="05000000000000000000" pitchFamily="2" charset="2"/>
              </a:rPr>
              <a:t> D</a:t>
            </a:r>
          </a:p>
          <a:p>
            <a:r>
              <a:rPr lang="en-GB" baseline="0" dirty="0">
                <a:sym typeface="Wingdings" panose="05000000000000000000" pitchFamily="2" charset="2"/>
              </a:rPr>
              <a:t>C  A</a:t>
            </a:r>
            <a:br>
              <a:rPr lang="en-GB" baseline="0" dirty="0">
                <a:sym typeface="Wingdings" panose="05000000000000000000" pitchFamily="2" charset="2"/>
              </a:rPr>
            </a:br>
            <a:r>
              <a:rPr lang="en-GB" baseline="0" dirty="0">
                <a:sym typeface="Wingdings" panose="05000000000000000000" pitchFamily="2" charset="2"/>
              </a:rPr>
              <a:t>D 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4961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and C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3470106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 C</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782948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16</a:t>
            </a:fld>
            <a:endParaRPr lang="el-GR"/>
          </a:p>
        </p:txBody>
      </p:sp>
    </p:spTree>
    <p:extLst>
      <p:ext uri="{BB962C8B-B14F-4D97-AF65-F5344CB8AC3E}">
        <p14:creationId xmlns:p14="http://schemas.microsoft.com/office/powerpoint/2010/main" val="3656564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17</a:t>
            </a:fld>
            <a:endParaRPr lang="el-GR"/>
          </a:p>
        </p:txBody>
      </p:sp>
    </p:spTree>
    <p:extLst>
      <p:ext uri="{BB962C8B-B14F-4D97-AF65-F5344CB8AC3E}">
        <p14:creationId xmlns:p14="http://schemas.microsoft.com/office/powerpoint/2010/main" val="3081193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18</a:t>
            </a:fld>
            <a:endParaRPr lang="el-GR"/>
          </a:p>
        </p:txBody>
      </p:sp>
    </p:spTree>
    <p:extLst>
      <p:ext uri="{BB962C8B-B14F-4D97-AF65-F5344CB8AC3E}">
        <p14:creationId xmlns:p14="http://schemas.microsoft.com/office/powerpoint/2010/main" val="16203649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D</a:t>
            </a:r>
          </a:p>
          <a:p>
            <a:r>
              <a:rPr lang="en-GB" dirty="0"/>
              <a:t>B </a:t>
            </a:r>
            <a:r>
              <a:rPr lang="en-GB" dirty="0">
                <a:sym typeface="Wingdings" panose="05000000000000000000" pitchFamily="2" charset="2"/>
              </a:rPr>
              <a:t> B</a:t>
            </a:r>
            <a:r>
              <a:rPr lang="en-GB" baseline="0" dirty="0">
                <a:sym typeface="Wingdings" panose="05000000000000000000" pitchFamily="2" charset="2"/>
              </a:rPr>
              <a:t> </a:t>
            </a:r>
          </a:p>
          <a:p>
            <a:r>
              <a:rPr lang="en-GB" baseline="0" dirty="0">
                <a:sym typeface="Wingdings" panose="05000000000000000000" pitchFamily="2" charset="2"/>
              </a:rPr>
              <a:t>C  </a:t>
            </a:r>
            <a:br>
              <a:rPr lang="en-GB" baseline="0" dirty="0">
                <a:sym typeface="Wingdings" panose="05000000000000000000" pitchFamily="2" charset="2"/>
              </a:rPr>
            </a:br>
            <a:r>
              <a:rPr lang="en-GB" baseline="0" dirty="0">
                <a:sym typeface="Wingdings" panose="05000000000000000000" pitchFamily="2" charset="2"/>
              </a:rPr>
              <a:t>D 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19</a:t>
            </a:fld>
            <a:endParaRPr lang="el-GR"/>
          </a:p>
        </p:txBody>
      </p:sp>
    </p:spTree>
    <p:extLst>
      <p:ext uri="{BB962C8B-B14F-4D97-AF65-F5344CB8AC3E}">
        <p14:creationId xmlns:p14="http://schemas.microsoft.com/office/powerpoint/2010/main" val="3810240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20</a:t>
            </a:fld>
            <a:endParaRPr lang="el-GR"/>
          </a:p>
        </p:txBody>
      </p:sp>
    </p:spTree>
    <p:extLst>
      <p:ext uri="{BB962C8B-B14F-4D97-AF65-F5344CB8AC3E}">
        <p14:creationId xmlns:p14="http://schemas.microsoft.com/office/powerpoint/2010/main" val="24488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21</a:t>
            </a:fld>
            <a:endParaRPr lang="el-GR"/>
          </a:p>
        </p:txBody>
      </p:sp>
    </p:spTree>
    <p:extLst>
      <p:ext uri="{BB962C8B-B14F-4D97-AF65-F5344CB8AC3E}">
        <p14:creationId xmlns:p14="http://schemas.microsoft.com/office/powerpoint/2010/main" val="2295057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22</a:t>
            </a:fld>
            <a:endParaRPr lang="el-GR"/>
          </a:p>
        </p:txBody>
      </p:sp>
    </p:spTree>
    <p:extLst>
      <p:ext uri="{BB962C8B-B14F-4D97-AF65-F5344CB8AC3E}">
        <p14:creationId xmlns:p14="http://schemas.microsoft.com/office/powerpoint/2010/main" val="2560181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23</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252240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D2041BA5-AB54-95BA-53B6-AD5E533A700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5" name="TextBox 12">
            <a:extLst>
              <a:ext uri="{FF2B5EF4-FFF2-40B4-BE49-F238E27FC236}">
                <a16:creationId xmlns:a16="http://schemas.microsoft.com/office/drawing/2014/main" id="{F8C531E1-4735-F0C8-568E-4E3A4327321F}"/>
              </a:ext>
            </a:extLst>
          </p:cNvPr>
          <p:cNvSpPr txBox="1">
            <a:spLocks noChangeArrowheads="1"/>
          </p:cNvSpPr>
          <p:nvPr userDrawn="1"/>
        </p:nvSpPr>
        <p:spPr bwMode="auto">
          <a:xfrm>
            <a:off x="-52550" y="53756"/>
            <a:ext cx="4578178"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7.3 </a:t>
            </a:r>
            <a:r>
              <a:rPr lang="en-US" altLang="el-GR" sz="1800" dirty="0">
                <a:solidFill>
                  <a:schemeClr val="tx1">
                    <a:lumMod val="50000"/>
                    <a:lumOff val="50000"/>
                  </a:schemeClr>
                </a:solidFill>
                <a:latin typeface="Abadi Extra Light" panose="020B0204020104020204" pitchFamily="34" charset="0"/>
              </a:rPr>
              <a:t> Women’s health and relevant Health Apps </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7" name="TextBox 12">
            <a:extLst>
              <a:ext uri="{FF2B5EF4-FFF2-40B4-BE49-F238E27FC236}">
                <a16:creationId xmlns:a16="http://schemas.microsoft.com/office/drawing/2014/main" id="{45DE5024-3585-EBAD-B50F-A0D8F3AAD7DA}"/>
              </a:ext>
            </a:extLst>
          </p:cNvPr>
          <p:cNvSpPr txBox="1">
            <a:spLocks noChangeArrowheads="1"/>
          </p:cNvSpPr>
          <p:nvPr userDrawn="1"/>
        </p:nvSpPr>
        <p:spPr bwMode="auto">
          <a:xfrm>
            <a:off x="-52550" y="53756"/>
            <a:ext cx="4578178"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7.3 </a:t>
            </a:r>
            <a:r>
              <a:rPr lang="en-US" altLang="el-GR" sz="1800" dirty="0">
                <a:solidFill>
                  <a:schemeClr val="tx1">
                    <a:lumMod val="50000"/>
                    <a:lumOff val="50000"/>
                  </a:schemeClr>
                </a:solidFill>
                <a:latin typeface="Abadi Extra Light" panose="020B0204020104020204" pitchFamily="34" charset="0"/>
              </a:rPr>
              <a:t> Women’s health and relevant Health Apps </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5" name="TextBox 12">
            <a:extLst>
              <a:ext uri="{FF2B5EF4-FFF2-40B4-BE49-F238E27FC236}">
                <a16:creationId xmlns:a16="http://schemas.microsoft.com/office/drawing/2014/main" id="{CAC3D757-2171-555E-5F47-A145AB266FED}"/>
              </a:ext>
            </a:extLst>
          </p:cNvPr>
          <p:cNvSpPr txBox="1">
            <a:spLocks noChangeArrowheads="1"/>
          </p:cNvSpPr>
          <p:nvPr userDrawn="1"/>
        </p:nvSpPr>
        <p:spPr bwMode="auto">
          <a:xfrm>
            <a:off x="-52550" y="53756"/>
            <a:ext cx="4578178"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7.3 </a:t>
            </a:r>
            <a:r>
              <a:rPr lang="en-US" altLang="el-GR" sz="1800" dirty="0">
                <a:solidFill>
                  <a:schemeClr val="tx1">
                    <a:lumMod val="50000"/>
                    <a:lumOff val="50000"/>
                  </a:schemeClr>
                </a:solidFill>
                <a:latin typeface="Abadi Extra Light" panose="020B0204020104020204" pitchFamily="34" charset="0"/>
              </a:rPr>
              <a:t> Women’s health and relevant Health Apps </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lgn="ctr">
              <a:spcAft>
                <a:spcPts val="600"/>
              </a:spcAft>
            </a:pPr>
            <a:r>
              <a:rPr lang="en-US" sz="3400" b="1" kern="1200" dirty="0">
                <a:solidFill>
                  <a:srgbClr val="C00000"/>
                </a:solidFill>
                <a:effectLst/>
                <a:latin typeface="+mj-lt"/>
                <a:ea typeface="+mj-ea"/>
                <a:cs typeface="+mj-cs"/>
              </a:rPr>
              <a:t>Module 7  - Self-learning session </a:t>
            </a:r>
            <a:r>
              <a:rPr lang="en-US" sz="2400" b="1" kern="1200" dirty="0">
                <a:solidFill>
                  <a:srgbClr val="C00000"/>
                </a:solidFill>
                <a:effectLst/>
                <a:latin typeface="+mj-lt"/>
                <a:ea typeface="+mj-ea"/>
                <a:cs typeface="+mj-cs"/>
              </a:rPr>
              <a:t>(7.3)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4000" b="1" kern="1200" dirty="0">
                <a:solidFill>
                  <a:schemeClr val="tx1"/>
                </a:solidFill>
                <a:effectLst/>
                <a:latin typeface="+mj-lt"/>
                <a:ea typeface="+mj-ea"/>
                <a:cs typeface="+mj-cs"/>
              </a:rPr>
              <a:t>Women’s Health </a:t>
            </a:r>
            <a:r>
              <a:rPr lang="en-US" sz="4000" b="1" dirty="0">
                <a:solidFill>
                  <a:schemeClr val="tx1"/>
                </a:solidFill>
                <a:effectLst/>
                <a:latin typeface="+mj-lt"/>
              </a:rPr>
              <a:t>and relevant Apps</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7</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Contraception</a:t>
            </a:r>
            <a:r>
              <a:rPr lang="it-IT"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Is dangerous.</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Creates opportunities for women to participate more fully in society.</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Means having unprotected sex.</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Is of only one kind.</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err="1">
                <a:solidFill>
                  <a:srgbClr val="203864"/>
                </a:solidFill>
              </a:rPr>
              <a:t>Period</a:t>
            </a:r>
            <a:r>
              <a:rPr lang="it-IT" b="1" dirty="0">
                <a:solidFill>
                  <a:srgbClr val="203864"/>
                </a:solidFill>
              </a:rPr>
              <a:t> Tracking Apps are </a:t>
            </a:r>
            <a:r>
              <a:rPr lang="it-IT" b="1" dirty="0" err="1">
                <a:solidFill>
                  <a:srgbClr val="203864"/>
                </a:solidFill>
              </a:rPr>
              <a:t>safe</a:t>
            </a:r>
            <a:r>
              <a:rPr lang="it-IT" b="1" dirty="0">
                <a:solidFill>
                  <a:srgbClr val="203864"/>
                </a:solidFill>
              </a:rPr>
              <a:t> </a:t>
            </a:r>
            <a:r>
              <a:rPr lang="it-IT" b="1" dirty="0" err="1">
                <a:solidFill>
                  <a:srgbClr val="203864"/>
                </a:solidFill>
              </a:rPr>
              <a:t>contraception</a:t>
            </a:r>
            <a:r>
              <a:rPr lang="it-IT" b="1" dirty="0">
                <a:solidFill>
                  <a:srgbClr val="203864"/>
                </a:solidFill>
              </a:rPr>
              <a:t> methods</a:t>
            </a: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0960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Tree>
    <p:extLst>
      <p:ext uri="{BB962C8B-B14F-4D97-AF65-F5344CB8AC3E}">
        <p14:creationId xmlns:p14="http://schemas.microsoft.com/office/powerpoint/2010/main" val="17696761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Match the columns.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 full-term pregnancy</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Health of women during pregnancy, childbirth and the postnatal period</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GB" dirty="0"/>
              <a:t>Pulling out</a:t>
            </a:r>
            <a:r>
              <a:rPr lang="en-US" dirty="0"/>
              <a:t>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600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lasts between 39 weeks, 0 days and 40 weeks, 6 days</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1681614" cy="307777"/>
          </a:xfrm>
          <a:prstGeom prst="rect">
            <a:avLst/>
          </a:prstGeom>
        </p:spPr>
        <p:txBody>
          <a:bodyPr wrap="none" rtlCol="0">
            <a:spAutoFit/>
          </a:bodyPr>
          <a:lstStyle/>
          <a:p>
            <a:pPr algn="l"/>
            <a:r>
              <a:rPr lang="en-US" sz="1400" i="1" dirty="0"/>
              <a:t>Match the columns !</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Maternal health</a:t>
            </a:r>
            <a:endParaRPr lang="el-GR" dirty="0"/>
          </a:p>
        </p:txBody>
      </p:sp>
      <p:sp>
        <p:nvSpPr>
          <p:cNvPr id="9" name="Ορθογώνιο 8">
            <a:extLst>
              <a:ext uri="{FF2B5EF4-FFF2-40B4-BE49-F238E27FC236}">
                <a16:creationId xmlns:a16="http://schemas.microsoft.com/office/drawing/2014/main" id="{71A3F062-269C-4402-8F65-5358C806FC03}"/>
              </a:ext>
            </a:extLst>
          </p:cNvPr>
          <p:cNvSpPr/>
          <p:nvPr/>
        </p:nvSpPr>
        <p:spPr>
          <a:xfrm>
            <a:off x="6155866" y="469524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Is four times more common in women than in men</a:t>
            </a:r>
            <a:endParaRPr lang="el-GR" dirty="0"/>
          </a:p>
        </p:txBody>
      </p:sp>
      <p:sp>
        <p:nvSpPr>
          <p:cNvPr id="14" name="Ορθογώνιο 13">
            <a:extLst>
              <a:ext uri="{FF2B5EF4-FFF2-40B4-BE49-F238E27FC236}">
                <a16:creationId xmlns:a16="http://schemas.microsoft.com/office/drawing/2014/main" id="{F2CF200D-C714-4BA9-AECB-681B7F038870}"/>
              </a:ext>
            </a:extLst>
          </p:cNvPr>
          <p:cNvSpPr/>
          <p:nvPr/>
        </p:nvSpPr>
        <p:spPr>
          <a:xfrm>
            <a:off x="6186967" y="571538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Is among the least effective contraceptive methods</a:t>
            </a:r>
            <a:endParaRPr lang="el-GR" dirty="0"/>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Osteoporosis </a:t>
            </a:r>
            <a:endParaRPr lang="el-GR" dirty="0"/>
          </a:p>
        </p:txBody>
      </p:sp>
    </p:spTree>
    <p:extLst>
      <p:ext uri="{BB962C8B-B14F-4D97-AF65-F5344CB8AC3E}">
        <p14:creationId xmlns:p14="http://schemas.microsoft.com/office/powerpoint/2010/main" val="1580276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00B0F0"/>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30" restart="whenNotActive" fill="hold" evtFilter="cancelBubble" nodeType="interactiveSeq">
                <p:stCondLst>
                  <p:cond evt="onClick" delay="0">
                    <p:tgtEl>
                      <p:spTgt spid="8"/>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8"/>
                                        </p:tgtEl>
                                        <p:attrNameLst>
                                          <p:attrName>fillcolor</p:attrName>
                                        </p:attrNameLst>
                                      </p:cBhvr>
                                      <p:to>
                                        <a:srgbClr val="2F5496"/>
                                      </p:to>
                                    </p:animClr>
                                    <p:set>
                                      <p:cBhvr>
                                        <p:cTn id="35" dur="2000" fill="hold"/>
                                        <p:tgtEl>
                                          <p:spTgt spid="8"/>
                                        </p:tgtEl>
                                        <p:attrNameLst>
                                          <p:attrName>fill.type</p:attrName>
                                        </p:attrNameLst>
                                      </p:cBhvr>
                                      <p:to>
                                        <p:strVal val="solid"/>
                                      </p:to>
                                    </p:set>
                                    <p:set>
                                      <p:cBhvr>
                                        <p:cTn id="36"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7" restart="whenNotActive" fill="hold" evtFilter="cancelBubble" nodeType="interactiveSeq">
                <p:stCondLst>
                  <p:cond evt="onClick" delay="0">
                    <p:tgtEl>
                      <p:spTgt spid="9"/>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9"/>
                                        </p:tgtEl>
                                        <p:attrNameLst>
                                          <p:attrName>fillcolor</p:attrName>
                                        </p:attrNameLst>
                                      </p:cBhvr>
                                      <p:to>
                                        <a:srgbClr val="7030A0"/>
                                      </p:to>
                                    </p:animClr>
                                    <p:set>
                                      <p:cBhvr>
                                        <p:cTn id="42" dur="2000" fill="hold"/>
                                        <p:tgtEl>
                                          <p:spTgt spid="9"/>
                                        </p:tgtEl>
                                        <p:attrNameLst>
                                          <p:attrName>fill.type</p:attrName>
                                        </p:attrNameLst>
                                      </p:cBhvr>
                                      <p:to>
                                        <p:strVal val="solid"/>
                                      </p:to>
                                    </p:set>
                                    <p:set>
                                      <p:cBhvr>
                                        <p:cTn id="43"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4"/>
                                        </p:tgtEl>
                                        <p:attrNameLst>
                                          <p:attrName>fillcolor</p:attrName>
                                        </p:attrNameLst>
                                      </p:cBhvr>
                                      <p:to>
                                        <a:srgbClr val="FFC000"/>
                                      </p:to>
                                    </p:animClr>
                                    <p:set>
                                      <p:cBhvr>
                                        <p:cTn id="49" dur="2000" fill="hold"/>
                                        <p:tgtEl>
                                          <p:spTgt spid="14"/>
                                        </p:tgtEl>
                                        <p:attrNameLst>
                                          <p:attrName>fill.type</p:attrName>
                                        </p:attrNameLst>
                                      </p:cBhvr>
                                      <p:to>
                                        <p:strVal val="solid"/>
                                      </p:to>
                                    </p:set>
                                    <p:set>
                                      <p:cBhvr>
                                        <p:cTn id="50"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51" restart="whenNotActive" fill="hold" evtFilter="cancelBubble" nodeType="interactiveSeq">
                <p:stCondLst>
                  <p:cond evt="onClick" delay="0">
                    <p:tgtEl>
                      <p:spTgt spid="15"/>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5"/>
                                        </p:tgtEl>
                                        <p:attrNameLst>
                                          <p:attrName>fillcolor</p:attrName>
                                        </p:attrNameLst>
                                      </p:cBhvr>
                                      <p:to>
                                        <a:srgbClr val="7030A0"/>
                                      </p:to>
                                    </p:animClr>
                                    <p:set>
                                      <p:cBhvr>
                                        <p:cTn id="56" dur="2000" fill="hold"/>
                                        <p:tgtEl>
                                          <p:spTgt spid="15"/>
                                        </p:tgtEl>
                                        <p:attrNameLst>
                                          <p:attrName>fill.type</p:attrName>
                                        </p:attrNameLst>
                                      </p:cBhvr>
                                      <p:to>
                                        <p:strVal val="solid"/>
                                      </p:to>
                                    </p:set>
                                    <p:set>
                                      <p:cBhvr>
                                        <p:cTn id="57"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a:solidFill>
                  <a:srgbClr val="203864"/>
                </a:solidFill>
              </a:rPr>
              <a:t>Gender </a:t>
            </a:r>
            <a:r>
              <a:rPr lang="it-IT" sz="2000" b="1" dirty="0" err="1">
                <a:solidFill>
                  <a:srgbClr val="203864"/>
                </a:solidFill>
              </a:rPr>
              <a:t>differences</a:t>
            </a:r>
            <a:r>
              <a:rPr lang="it-IT" sz="2000" b="1" dirty="0">
                <a:solidFill>
                  <a:srgbClr val="203864"/>
                </a:solidFill>
              </a:rPr>
              <a:t> in health…</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Do not exist </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Appear from birth</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Show that women are generally healthier than men </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047740" cy="307777"/>
          </a:xfrm>
          <a:prstGeom prst="rect">
            <a:avLst/>
          </a:prstGeom>
        </p:spPr>
        <p:txBody>
          <a:bodyPr wrap="none" rtlCol="0">
            <a:spAutoFit/>
          </a:bodyPr>
          <a:lstStyle/>
          <a:p>
            <a:r>
              <a:rPr lang="en-US" sz="1400" b="1" i="1" dirty="0"/>
              <a:t>Two answers are correct!</a:t>
            </a:r>
            <a:endParaRPr lang="el-GR" sz="1400" b="1" i="1" dirty="0" err="1"/>
          </a:p>
        </p:txBody>
      </p:sp>
      <p:sp>
        <p:nvSpPr>
          <p:cNvPr id="2" name="Ορθογώνιο 9">
            <a:extLst>
              <a:ext uri="{FF2B5EF4-FFF2-40B4-BE49-F238E27FC236}">
                <a16:creationId xmlns:a16="http://schemas.microsoft.com/office/drawing/2014/main" id="{53EB3A1B-0DF4-4F3A-9B5F-EBFE4E812BBD}"/>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Are associated with life expectancy and healthy ageing of men and women</a:t>
            </a:r>
            <a:endParaRPr lang="el-GR" dirty="0"/>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1E24"/>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Women</a:t>
            </a:r>
            <a:r>
              <a:rPr lang="it-IT" sz="2000" b="1" dirty="0">
                <a:solidFill>
                  <a:srgbClr val="203864"/>
                </a:solidFill>
              </a:rPr>
              <a:t> live </a:t>
            </a:r>
            <a:r>
              <a:rPr lang="it-IT" sz="2000" b="1" dirty="0" err="1">
                <a:solidFill>
                  <a:srgbClr val="203864"/>
                </a:solidFill>
              </a:rPr>
              <a:t>longer</a:t>
            </a:r>
            <a:r>
              <a:rPr lang="it-IT" sz="2000" b="1" dirty="0">
                <a:solidFill>
                  <a:srgbClr val="203864"/>
                </a:solidFill>
              </a:rPr>
              <a:t> </a:t>
            </a:r>
            <a:r>
              <a:rPr lang="it-IT" sz="2000" b="1" dirty="0" err="1">
                <a:solidFill>
                  <a:srgbClr val="203864"/>
                </a:solidFill>
              </a:rPr>
              <a:t>than</a:t>
            </a:r>
            <a:r>
              <a:rPr lang="it-IT" sz="2000" b="1" dirty="0">
                <a:solidFill>
                  <a:srgbClr val="203864"/>
                </a:solidFill>
              </a:rPr>
              <a:t> men </a:t>
            </a:r>
            <a:r>
              <a:rPr lang="it-IT" sz="2000" b="1" dirty="0" err="1">
                <a:solidFill>
                  <a:srgbClr val="203864"/>
                </a:solidFill>
              </a:rPr>
              <a:t>but</a:t>
            </a:r>
            <a:r>
              <a:rPr lang="it-IT" sz="2000" b="1" dirty="0">
                <a:solidFill>
                  <a:srgbClr val="203864"/>
                </a:solidFill>
              </a:rPr>
              <a:t> with disease and </a:t>
            </a:r>
            <a:r>
              <a:rPr lang="it-IT" sz="2000" b="1" dirty="0" err="1">
                <a:solidFill>
                  <a:srgbClr val="203864"/>
                </a:solidFill>
              </a:rPr>
              <a:t>disability</a:t>
            </a:r>
            <a:r>
              <a:rPr lang="it-IT"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96000" y="2460297"/>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4805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41132547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Cardiovascular</a:t>
            </a:r>
            <a:r>
              <a:rPr lang="it-IT" sz="2000" b="1" dirty="0">
                <a:solidFill>
                  <a:srgbClr val="203864"/>
                </a:solidFill>
              </a:rPr>
              <a:t> </a:t>
            </a:r>
            <a:r>
              <a:rPr lang="it-IT" sz="2000" b="1" dirty="0" err="1">
                <a:solidFill>
                  <a:srgbClr val="203864"/>
                </a:solidFill>
              </a:rPr>
              <a:t>diseases</a:t>
            </a:r>
            <a:r>
              <a:rPr lang="it-IT"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Have the same mechanism, manifestation, prognosis and treatment in men and women.</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it-IT" dirty="0"/>
              <a:t>Do </a:t>
            </a:r>
            <a:r>
              <a:rPr lang="it-IT" dirty="0" err="1"/>
              <a:t>not</a:t>
            </a:r>
            <a:r>
              <a:rPr lang="it-IT" dirty="0"/>
              <a:t> </a:t>
            </a:r>
            <a:r>
              <a:rPr lang="it-IT" dirty="0" err="1"/>
              <a:t>affect</a:t>
            </a:r>
            <a:r>
              <a:rPr lang="it-IT" dirty="0"/>
              <a:t> </a:t>
            </a:r>
            <a:r>
              <a:rPr lang="it-IT" dirty="0" err="1"/>
              <a:t>women</a:t>
            </a:r>
            <a:r>
              <a:rPr lang="el-GR" dirty="0"/>
              <a:t>.</a:t>
            </a:r>
            <a:endParaRPr lang="en-US"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Are more common among men.</a:t>
            </a:r>
            <a:endParaRPr lang="el-GR" dirty="0"/>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1">
            <a:extLst>
              <a:ext uri="{FF2B5EF4-FFF2-40B4-BE49-F238E27FC236}">
                <a16:creationId xmlns:a16="http://schemas.microsoft.com/office/drawing/2014/main" id="{76DC98E3-03AE-05FE-D306-50B5372D125D}"/>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Are </a:t>
            </a:r>
            <a:r>
              <a:rPr lang="en-US" dirty="0">
                <a:solidFill>
                  <a:srgbClr val="000000"/>
                </a:solidFill>
                <a:latin typeface="Calibri" panose="020F0502020204030204" pitchFamily="34" charset="0"/>
              </a:rPr>
              <a:t>the leading cause of death after menopause for women</a:t>
            </a:r>
            <a:r>
              <a:rPr lang="en-US" dirty="0"/>
              <a:t>.  </a:t>
            </a:r>
            <a:endParaRPr lang="el-GR" dirty="0"/>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a:solidFill>
                  <a:srgbClr val="203864"/>
                </a:solidFill>
              </a:rPr>
              <a:t>Of </a:t>
            </a:r>
            <a:r>
              <a:rPr lang="it-IT" sz="2000" b="1" dirty="0" err="1">
                <a:solidFill>
                  <a:srgbClr val="203864"/>
                </a:solidFill>
              </a:rPr>
              <a:t>all</a:t>
            </a:r>
            <a:r>
              <a:rPr lang="it-IT" sz="2000" b="1" dirty="0">
                <a:solidFill>
                  <a:srgbClr val="203864"/>
                </a:solidFill>
              </a:rPr>
              <a:t> the </a:t>
            </a:r>
            <a:r>
              <a:rPr lang="it-IT" sz="2000" b="1" dirty="0" err="1">
                <a:solidFill>
                  <a:srgbClr val="203864"/>
                </a:solidFill>
              </a:rPr>
              <a:t>gynecologic</a:t>
            </a:r>
            <a:r>
              <a:rPr lang="it-IT" sz="2000" b="1" dirty="0">
                <a:solidFill>
                  <a:srgbClr val="203864"/>
                </a:solidFill>
              </a:rPr>
              <a:t> </a:t>
            </a:r>
            <a:r>
              <a:rPr lang="it-IT" sz="2000" b="1" dirty="0" err="1">
                <a:solidFill>
                  <a:srgbClr val="203864"/>
                </a:solidFill>
              </a:rPr>
              <a:t>cancers</a:t>
            </a:r>
            <a:r>
              <a:rPr lang="it-IT" sz="2000" b="1" dirty="0">
                <a:solidFill>
                  <a:srgbClr val="203864"/>
                </a:solidFill>
              </a:rPr>
              <a:t>, </a:t>
            </a:r>
            <a:r>
              <a:rPr lang="it-IT" sz="2000" b="1" dirty="0" err="1">
                <a:solidFill>
                  <a:srgbClr val="203864"/>
                </a:solidFill>
              </a:rPr>
              <a:t>only</a:t>
            </a:r>
            <a:r>
              <a:rPr lang="it-IT" sz="2000" b="1" dirty="0">
                <a:solidFill>
                  <a:srgbClr val="203864"/>
                </a:solidFill>
              </a:rPr>
              <a:t> </a:t>
            </a:r>
            <a:r>
              <a:rPr lang="it-IT" sz="2000" b="1" dirty="0" err="1">
                <a:solidFill>
                  <a:srgbClr val="203864"/>
                </a:solidFill>
              </a:rPr>
              <a:t>cervical</a:t>
            </a:r>
            <a:r>
              <a:rPr lang="it-IT" sz="2000" b="1" dirty="0">
                <a:solidFill>
                  <a:srgbClr val="203864"/>
                </a:solidFill>
              </a:rPr>
              <a:t> </a:t>
            </a:r>
            <a:r>
              <a:rPr lang="it-IT" sz="2000" b="1" dirty="0" err="1">
                <a:solidFill>
                  <a:srgbClr val="203864"/>
                </a:solidFill>
              </a:rPr>
              <a:t>cancer</a:t>
            </a:r>
            <a:r>
              <a:rPr lang="it-IT" sz="2000" b="1" dirty="0">
                <a:solidFill>
                  <a:srgbClr val="203864"/>
                </a:solidFill>
              </a:rPr>
              <a:t> </a:t>
            </a:r>
            <a:r>
              <a:rPr lang="it-IT" sz="2000" b="1" dirty="0" err="1">
                <a:solidFill>
                  <a:srgbClr val="203864"/>
                </a:solidFill>
              </a:rPr>
              <a:t>has</a:t>
            </a:r>
            <a:r>
              <a:rPr lang="it-IT" sz="2000" b="1" dirty="0">
                <a:solidFill>
                  <a:srgbClr val="203864"/>
                </a:solidFill>
              </a:rPr>
              <a:t> </a:t>
            </a:r>
            <a:r>
              <a:rPr lang="it-IT" sz="2000" b="1" dirty="0" err="1">
                <a:solidFill>
                  <a:srgbClr val="203864"/>
                </a:solidFill>
              </a:rPr>
              <a:t>effective</a:t>
            </a:r>
            <a:r>
              <a:rPr lang="it-IT" sz="2000" b="1" dirty="0">
                <a:solidFill>
                  <a:srgbClr val="203864"/>
                </a:solidFill>
              </a:rPr>
              <a:t> screening </a:t>
            </a:r>
            <a:r>
              <a:rPr lang="it-IT" sz="2000" b="1" dirty="0" err="1">
                <a:solidFill>
                  <a:srgbClr val="203864"/>
                </a:solidFill>
              </a:rPr>
              <a:t>tests</a:t>
            </a:r>
            <a:r>
              <a:rPr lang="it-IT" sz="2000" b="1" dirty="0">
                <a:solidFill>
                  <a:srgbClr val="203864"/>
                </a:solidFill>
              </a:rPr>
              <a:t> </a:t>
            </a:r>
            <a:r>
              <a:rPr lang="it-IT" sz="2000" b="1" dirty="0" err="1">
                <a:solidFill>
                  <a:srgbClr val="203864"/>
                </a:solidFill>
              </a:rPr>
              <a:t>at</a:t>
            </a:r>
            <a:r>
              <a:rPr lang="it-IT" sz="2000" b="1" dirty="0">
                <a:solidFill>
                  <a:srgbClr val="203864"/>
                </a:solidFill>
              </a:rPr>
              <a:t> early </a:t>
            </a:r>
            <a:r>
              <a:rPr lang="it-IT" sz="2000" b="1" dirty="0" err="1">
                <a:solidFill>
                  <a:srgbClr val="203864"/>
                </a:solidFill>
              </a:rPr>
              <a:t>stages</a:t>
            </a:r>
            <a:r>
              <a:rPr lang="it-IT"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227468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688370"/>
            <a:ext cx="7534275" cy="124520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a:solidFill>
                  <a:srgbClr val="203864"/>
                </a:solidFill>
              </a:rPr>
              <a:t>Menopause occurs in several stages. Which of the following is the stage that can last between 4 and 8 years, is characterized by changes in the pattern of menstrual periods, and leads up to the last menstrual period?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Premature menopause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Menarche</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Postmenopause</a:t>
            </a:r>
            <a:endParaRPr lang="el-GR" baseline="30000"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3" name="Ορθογώνιο 2">
            <a:extLst>
              <a:ext uri="{FF2B5EF4-FFF2-40B4-BE49-F238E27FC236}">
                <a16:creationId xmlns:a16="http://schemas.microsoft.com/office/drawing/2014/main" id="{47EB61A0-25F5-587C-D003-3DCDAB8B84E8}"/>
              </a:ext>
            </a:extLst>
          </p:cNvPr>
          <p:cNvSpPr/>
          <p:nvPr/>
        </p:nvSpPr>
        <p:spPr>
          <a:xfrm>
            <a:off x="2105025" y="2483507"/>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Perimenopause</a:t>
            </a:r>
            <a:endParaRPr lang="el-GR" dirty="0"/>
          </a:p>
        </p:txBody>
      </p:sp>
    </p:spTree>
    <p:extLst>
      <p:ext uri="{BB962C8B-B14F-4D97-AF65-F5344CB8AC3E}">
        <p14:creationId xmlns:p14="http://schemas.microsoft.com/office/powerpoint/2010/main" val="3945747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It's vital that women check their breasts regularly for any changes and always have any changes examined by a GP.</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3737532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Match the columns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Know Your Lemons</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Menopause Support App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WomanLog</a:t>
            </a:r>
            <a:r>
              <a:rPr lang="en-US" dirty="0"/>
              <a:t> </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1681614" cy="307777"/>
          </a:xfrm>
          <a:prstGeom prst="rect">
            <a:avLst/>
          </a:prstGeom>
        </p:spPr>
        <p:txBody>
          <a:bodyPr wrap="none" rtlCol="0">
            <a:spAutoFit/>
          </a:bodyPr>
          <a:lstStyle/>
          <a:p>
            <a:pPr algn="l"/>
            <a:r>
              <a:rPr lang="en-US" sz="1400" i="1" dirty="0"/>
              <a:t>Match the columns !</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Health &amp; Her </a:t>
            </a:r>
            <a:endParaRPr lang="el-GR" dirty="0"/>
          </a:p>
        </p:txBody>
      </p:sp>
      <p:sp>
        <p:nvSpPr>
          <p:cNvPr id="9" name="Ορθογώνιο 8">
            <a:extLst>
              <a:ext uri="{FF2B5EF4-FFF2-40B4-BE49-F238E27FC236}">
                <a16:creationId xmlns:a16="http://schemas.microsoft.com/office/drawing/2014/main" id="{71A3F062-269C-4402-8F65-5358C806FC03}"/>
              </a:ext>
            </a:extLst>
          </p:cNvPr>
          <p:cNvSpPr/>
          <p:nvPr/>
        </p:nvSpPr>
        <p:spPr>
          <a:xfrm>
            <a:off x="6155866" y="469524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Pregnancy Tracking App</a:t>
            </a:r>
            <a:endParaRPr lang="el-GR" dirty="0"/>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What to Expect</a:t>
            </a:r>
            <a:endParaRPr lang="el-GR" dirty="0"/>
          </a:p>
        </p:txBody>
      </p:sp>
      <p:sp>
        <p:nvSpPr>
          <p:cNvPr id="2" name="Ορθογώνιο 1">
            <a:extLst>
              <a:ext uri="{FF2B5EF4-FFF2-40B4-BE49-F238E27FC236}">
                <a16:creationId xmlns:a16="http://schemas.microsoft.com/office/drawing/2014/main" id="{2DD2642A-943F-6749-AB6E-9820A30EF51D}"/>
              </a:ext>
            </a:extLst>
          </p:cNvPr>
          <p:cNvSpPr/>
          <p:nvPr/>
        </p:nvSpPr>
        <p:spPr>
          <a:xfrm>
            <a:off x="6155866"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App focusing on Screening and Prevention</a:t>
            </a:r>
            <a:endParaRPr lang="el-GR" dirty="0"/>
          </a:p>
        </p:txBody>
      </p:sp>
      <p:sp>
        <p:nvSpPr>
          <p:cNvPr id="6" name="Ορθογώνιο 5">
            <a:extLst>
              <a:ext uri="{FF2B5EF4-FFF2-40B4-BE49-F238E27FC236}">
                <a16:creationId xmlns:a16="http://schemas.microsoft.com/office/drawing/2014/main" id="{646F47EC-A5B7-BE1F-C93B-A9AB648267E5}"/>
              </a:ext>
            </a:extLst>
          </p:cNvPr>
          <p:cNvSpPr/>
          <p:nvPr/>
        </p:nvSpPr>
        <p:spPr>
          <a:xfrm>
            <a:off x="6134100" y="358534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Period Tracking App</a:t>
            </a:r>
            <a:endParaRPr lang="el-GR" dirty="0"/>
          </a:p>
        </p:txBody>
      </p:sp>
    </p:spTree>
    <p:extLst>
      <p:ext uri="{BB962C8B-B14F-4D97-AF65-F5344CB8AC3E}">
        <p14:creationId xmlns:p14="http://schemas.microsoft.com/office/powerpoint/2010/main" val="29277210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8"/>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8"/>
                                        </p:tgtEl>
                                        <p:attrNameLst>
                                          <p:attrName>fillcolor</p:attrName>
                                        </p:attrNameLst>
                                      </p:cBhvr>
                                      <p:to>
                                        <a:srgbClr val="2F5496"/>
                                      </p:to>
                                    </p:animClr>
                                    <p:set>
                                      <p:cBhvr>
                                        <p:cTn id="28" dur="2000" fill="hold"/>
                                        <p:tgtEl>
                                          <p:spTgt spid="8"/>
                                        </p:tgtEl>
                                        <p:attrNameLst>
                                          <p:attrName>fill.type</p:attrName>
                                        </p:attrNameLst>
                                      </p:cBhvr>
                                      <p:to>
                                        <p:strVal val="solid"/>
                                      </p:to>
                                    </p:set>
                                    <p:set>
                                      <p:cBhvr>
                                        <p:cTn id="29"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0" restart="whenNotActive" fill="hold" evtFilter="cancelBubble" nodeType="interactiveSeq">
                <p:stCondLst>
                  <p:cond evt="onClick" delay="0">
                    <p:tgtEl>
                      <p:spTgt spid="9"/>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9"/>
                                        </p:tgtEl>
                                        <p:attrNameLst>
                                          <p:attrName>fillcolor</p:attrName>
                                        </p:attrNameLst>
                                      </p:cBhvr>
                                      <p:to>
                                        <a:srgbClr val="7030A0"/>
                                      </p:to>
                                    </p:animClr>
                                    <p:set>
                                      <p:cBhvr>
                                        <p:cTn id="35" dur="2000" fill="hold"/>
                                        <p:tgtEl>
                                          <p:spTgt spid="9"/>
                                        </p:tgtEl>
                                        <p:attrNameLst>
                                          <p:attrName>fill.type</p:attrName>
                                        </p:attrNameLst>
                                      </p:cBhvr>
                                      <p:to>
                                        <p:strVal val="solid"/>
                                      </p:to>
                                    </p:set>
                                    <p:set>
                                      <p:cBhvr>
                                        <p:cTn id="36"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37" restart="whenNotActive" fill="hold" evtFilter="cancelBubble" nodeType="interactiveSeq">
                <p:stCondLst>
                  <p:cond evt="onClick" delay="0">
                    <p:tgtEl>
                      <p:spTgt spid="15"/>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15"/>
                                        </p:tgtEl>
                                        <p:attrNameLst>
                                          <p:attrName>fillcolor</p:attrName>
                                        </p:attrNameLst>
                                      </p:cBhvr>
                                      <p:to>
                                        <a:srgbClr val="7030A0"/>
                                      </p:to>
                                    </p:animClr>
                                    <p:set>
                                      <p:cBhvr>
                                        <p:cTn id="42" dur="2000" fill="hold"/>
                                        <p:tgtEl>
                                          <p:spTgt spid="15"/>
                                        </p:tgtEl>
                                        <p:attrNameLst>
                                          <p:attrName>fill.type</p:attrName>
                                        </p:attrNameLst>
                                      </p:cBhvr>
                                      <p:to>
                                        <p:strVal val="solid"/>
                                      </p:to>
                                    </p:set>
                                    <p:set>
                                      <p:cBhvr>
                                        <p:cTn id="43"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44" restart="whenNotActive" fill="hold" evtFilter="cancelBubble" nodeType="interactiveSeq">
                <p:stCondLst>
                  <p:cond evt="onClick" delay="0">
                    <p:tgtEl>
                      <p:spTgt spid="2"/>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2"/>
                                        </p:tgtEl>
                                        <p:attrNameLst>
                                          <p:attrName>fillcolor</p:attrName>
                                        </p:attrNameLst>
                                      </p:cBhvr>
                                      <p:to>
                                        <a:srgbClr val="00B0F0"/>
                                      </p:to>
                                    </p:animClr>
                                    <p:set>
                                      <p:cBhvr>
                                        <p:cTn id="49" dur="2000" fill="hold"/>
                                        <p:tgtEl>
                                          <p:spTgt spid="2"/>
                                        </p:tgtEl>
                                        <p:attrNameLst>
                                          <p:attrName>fill.type</p:attrName>
                                        </p:attrNameLst>
                                      </p:cBhvr>
                                      <p:to>
                                        <p:strVal val="solid"/>
                                      </p:to>
                                    </p:set>
                                    <p:set>
                                      <p:cBhvr>
                                        <p:cTn id="50"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51" restart="whenNotActive" fill="hold" evtFilter="cancelBubble" nodeType="interactiveSeq">
                <p:stCondLst>
                  <p:cond evt="onClick" delay="0">
                    <p:tgtEl>
                      <p:spTgt spid="6"/>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6"/>
                                        </p:tgtEl>
                                        <p:attrNameLst>
                                          <p:attrName>fillcolor</p:attrName>
                                        </p:attrNameLst>
                                      </p:cBhvr>
                                      <p:to>
                                        <a:srgbClr val="FFC000"/>
                                      </p:to>
                                    </p:animClr>
                                    <p:set>
                                      <p:cBhvr>
                                        <p:cTn id="56" dur="2000" fill="hold"/>
                                        <p:tgtEl>
                                          <p:spTgt spid="6"/>
                                        </p:tgtEl>
                                        <p:attrNameLst>
                                          <p:attrName>fill.type</p:attrName>
                                        </p:attrNameLst>
                                      </p:cBhvr>
                                      <p:to>
                                        <p:strVal val="solid"/>
                                      </p:to>
                                    </p:set>
                                    <p:set>
                                      <p:cBhvr>
                                        <p:cTn id="57"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25227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Symptoms</a:t>
            </a:r>
            <a:r>
              <a:rPr lang="it-IT" sz="2000" b="1" dirty="0">
                <a:solidFill>
                  <a:srgbClr val="203864"/>
                </a:solidFill>
              </a:rPr>
              <a:t> of Menopause are the </a:t>
            </a:r>
            <a:r>
              <a:rPr lang="it-IT" sz="2000" b="1" dirty="0" err="1">
                <a:solidFill>
                  <a:srgbClr val="203864"/>
                </a:solidFill>
              </a:rPr>
              <a:t>same</a:t>
            </a:r>
            <a:r>
              <a:rPr lang="it-IT" sz="2000" b="1" dirty="0">
                <a:solidFill>
                  <a:srgbClr val="203864"/>
                </a:solidFill>
              </a:rPr>
              <a:t> for </a:t>
            </a:r>
            <a:r>
              <a:rPr lang="it-IT" sz="2000" b="1" dirty="0" err="1">
                <a:solidFill>
                  <a:srgbClr val="203864"/>
                </a:solidFill>
              </a:rPr>
              <a:t>every</a:t>
            </a:r>
            <a:r>
              <a:rPr lang="it-IT" sz="2000" b="1" dirty="0">
                <a:solidFill>
                  <a:srgbClr val="203864"/>
                </a:solidFill>
              </a:rPr>
              <a:t> woman.</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217683" y="27672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096000" y="27672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Tree>
    <p:extLst>
      <p:ext uri="{BB962C8B-B14F-4D97-AF65-F5344CB8AC3E}">
        <p14:creationId xmlns:p14="http://schemas.microsoft.com/office/powerpoint/2010/main" val="990644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One of the best features of some menopause apps is a tracker that allows users to take note of their symptoms, how often they occur, and their severity.</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298653" y="249182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13889447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Women’s</a:t>
            </a:r>
            <a:r>
              <a:rPr lang="it-IT" sz="2000" b="1" dirty="0">
                <a:solidFill>
                  <a:srgbClr val="203864"/>
                </a:solidFill>
              </a:rPr>
              <a:t> Health Apps can </a:t>
            </a:r>
            <a:r>
              <a:rPr lang="it-IT" sz="2000" b="1" dirty="0" err="1">
                <a:solidFill>
                  <a:srgbClr val="203864"/>
                </a:solidFill>
              </a:rPr>
              <a:t>replace</a:t>
            </a:r>
            <a:r>
              <a:rPr lang="it-IT" sz="2000" b="1" dirty="0">
                <a:solidFill>
                  <a:srgbClr val="203864"/>
                </a:solidFill>
              </a:rPr>
              <a:t> a doctor.</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6711138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
            </a:r>
            <a:br>
              <a:rPr lang="en-US" sz="2800" dirty="0">
                <a:solidFill>
                  <a:srgbClr val="C01E24"/>
                </a:solidFill>
                <a:latin typeface="+mj-lt"/>
              </a:rPr>
            </a:br>
            <a:r>
              <a:rPr lang="en-US" sz="2800" dirty="0">
                <a:solidFill>
                  <a:srgbClr val="C01E24"/>
                </a:solidFill>
                <a:latin typeface="+mj-lt"/>
              </a:rPr>
              <a:t>You have completed the self-learning of </a:t>
            </a:r>
            <a:r>
              <a:rPr lang="en-US" sz="2800">
                <a:solidFill>
                  <a:srgbClr val="C01E24"/>
                </a:solidFill>
                <a:latin typeface="+mj-lt"/>
              </a:rPr>
              <a:t>this module!</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3987250" y="6328066"/>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9" descr="Blue text on a black background&#10;&#10;Description automatically generated">
            <a:extLst>
              <a:ext uri="{FF2B5EF4-FFF2-40B4-BE49-F238E27FC236}">
                <a16:creationId xmlns:a16="http://schemas.microsoft.com/office/drawing/2014/main" id="{2DBBEC9E-B41B-3AA7-3A57-D5CCE12E9EE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a:t>Self-learning Session:  Content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and Self-assessment</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Women have always enjoyed an important role in medical science.</a:t>
            </a:r>
            <a:endParaRPr lang="el-GR" sz="2000" b="1" dirty="0">
              <a:solidFill>
                <a:srgbClr val="203864"/>
              </a:solidFill>
            </a:endParaRPr>
          </a:p>
        </p:txBody>
      </p:sp>
      <p:sp>
        <p:nvSpPr>
          <p:cNvPr id="3" name="Ορθογώνιο 11">
            <a:extLst>
              <a:ext uri="{FF2B5EF4-FFF2-40B4-BE49-F238E27FC236}">
                <a16:creationId xmlns:a16="http://schemas.microsoft.com/office/drawing/2014/main" id="{9EB6C1A6-A707-37F2-53A5-9DF59DADD172}"/>
              </a:ext>
            </a:extLst>
          </p:cNvPr>
          <p:cNvSpPr/>
          <p:nvPr/>
        </p:nvSpPr>
        <p:spPr>
          <a:xfrm>
            <a:off x="6134100"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2" name="Ορθογώνιο 1">
            <a:extLst>
              <a:ext uri="{FF2B5EF4-FFF2-40B4-BE49-F238E27FC236}">
                <a16:creationId xmlns:a16="http://schemas.microsoft.com/office/drawing/2014/main" id="{F2515CDF-B689-C26B-29D3-087B307C664E}"/>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3"/>
                                        </p:tgtEl>
                                        <p:attrNameLst>
                                          <p:attrName>fillcolor</p:attrName>
                                        </p:attrNameLst>
                                      </p:cBhvr>
                                      <p:to>
                                        <a:srgbClr val="538135"/>
                                      </p:to>
                                    </p:animClr>
                                    <p:set>
                                      <p:cBhvr>
                                        <p:cTn id="7" dur="2000" fill="hold"/>
                                        <p:tgtEl>
                                          <p:spTgt spid="3"/>
                                        </p:tgtEl>
                                        <p:attrNameLst>
                                          <p:attrName>fill.type</p:attrName>
                                        </p:attrNameLst>
                                      </p:cBhvr>
                                      <p:to>
                                        <p:strVal val="solid"/>
                                      </p:to>
                                    </p:set>
                                    <p:set>
                                      <p:cBhvr>
                                        <p:cTn id="8"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C00000"/>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Which</a:t>
            </a:r>
            <a:r>
              <a:rPr lang="it-IT" sz="2000" b="1" dirty="0">
                <a:solidFill>
                  <a:srgbClr val="203864"/>
                </a:solidFill>
              </a:rPr>
              <a:t> of the following factors </a:t>
            </a:r>
            <a:r>
              <a:rPr lang="it-IT" sz="2000" b="1" dirty="0" err="1">
                <a:solidFill>
                  <a:srgbClr val="203864"/>
                </a:solidFill>
              </a:rPr>
              <a:t>hinder</a:t>
            </a:r>
            <a:r>
              <a:rPr lang="it-IT" sz="2000" b="1" dirty="0">
                <a:solidFill>
                  <a:srgbClr val="203864"/>
                </a:solidFill>
              </a:rPr>
              <a:t> </a:t>
            </a:r>
            <a:r>
              <a:rPr lang="it-IT" sz="2000" b="1" dirty="0" err="1">
                <a:solidFill>
                  <a:srgbClr val="203864"/>
                </a:solidFill>
              </a:rPr>
              <a:t>women’s</a:t>
            </a:r>
            <a:r>
              <a:rPr lang="it-IT" sz="2000" b="1" dirty="0">
                <a:solidFill>
                  <a:srgbClr val="203864"/>
                </a:solidFill>
              </a:rPr>
              <a:t> access to healthcare?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a:t>
            </a:r>
            <a:r>
              <a:rPr lang="en-US" dirty="0">
                <a:latin typeface="Calibri" panose="020F0502020204030204" pitchFamily="34" charset="0"/>
                <a:cs typeface="Calibri" panose="020F0502020204030204" pitchFamily="34" charset="0"/>
              </a:rPr>
              <a:t> Social stigma </a:t>
            </a:r>
            <a:r>
              <a:rPr lang="en-US" dirty="0"/>
              <a:t>  </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Domestic work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Transportation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a:latin typeface="Calibri" panose="020F0502020204030204" pitchFamily="34" charset="0"/>
                <a:cs typeface="Calibri" panose="020F0502020204030204" pitchFamily="34" charset="0"/>
              </a:rPr>
              <a:t>Limited knowledge of women’s health</a:t>
            </a:r>
            <a:r>
              <a:rPr lang="en-US" dirty="0"/>
              <a:t> </a:t>
            </a:r>
            <a:endParaRPr lang="el-GR" dirty="0"/>
          </a:p>
        </p:txBody>
      </p:sp>
      <p:sp>
        <p:nvSpPr>
          <p:cNvPr id="7" name="TextBox 6">
            <a:extLst>
              <a:ext uri="{FF2B5EF4-FFF2-40B4-BE49-F238E27FC236}">
                <a16:creationId xmlns:a16="http://schemas.microsoft.com/office/drawing/2014/main" id="{73416B32-FCBB-490D-A908-2CE22A09220A}"/>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Migrant</a:t>
            </a:r>
            <a:r>
              <a:rPr lang="it-IT" sz="2000" b="1" dirty="0">
                <a:solidFill>
                  <a:srgbClr val="203864"/>
                </a:solidFill>
              </a:rPr>
              <a:t> </a:t>
            </a:r>
            <a:r>
              <a:rPr lang="it-IT" sz="2000" b="1" dirty="0" err="1">
                <a:solidFill>
                  <a:srgbClr val="203864"/>
                </a:solidFill>
              </a:rPr>
              <a:t>women</a:t>
            </a:r>
            <a:r>
              <a:rPr lang="it-IT" sz="2000" b="1" dirty="0">
                <a:solidFill>
                  <a:srgbClr val="203864"/>
                </a:solidFill>
              </a:rPr>
              <a:t> </a:t>
            </a:r>
            <a:r>
              <a:rPr lang="it-IT" sz="2000" b="1" dirty="0" err="1">
                <a:solidFill>
                  <a:srgbClr val="203864"/>
                </a:solidFill>
              </a:rPr>
              <a:t>experience</a:t>
            </a:r>
            <a:r>
              <a:rPr lang="it-IT" sz="2000" b="1" dirty="0">
                <a:solidFill>
                  <a:srgbClr val="203864"/>
                </a:solidFill>
              </a:rPr>
              <a:t> more </a:t>
            </a:r>
            <a:r>
              <a:rPr lang="it-IT" sz="2000" b="1" dirty="0" err="1">
                <a:solidFill>
                  <a:srgbClr val="203864"/>
                </a:solidFill>
              </a:rPr>
              <a:t>inequalities</a:t>
            </a:r>
            <a:r>
              <a:rPr lang="it-IT" sz="2000" b="1" dirty="0">
                <a:solidFill>
                  <a:srgbClr val="203864"/>
                </a:solidFill>
              </a:rPr>
              <a:t> </a:t>
            </a:r>
            <a:r>
              <a:rPr lang="it-IT" sz="2000" b="1" dirty="0" err="1">
                <a:solidFill>
                  <a:srgbClr val="203864"/>
                </a:solidFill>
              </a:rPr>
              <a:t>than</a:t>
            </a:r>
            <a:r>
              <a:rPr lang="it-IT" sz="2000" b="1" dirty="0">
                <a:solidFill>
                  <a:srgbClr val="203864"/>
                </a:solidFill>
              </a:rPr>
              <a:t> </a:t>
            </a:r>
            <a:r>
              <a:rPr lang="it-IT" sz="2000" b="1" dirty="0" err="1">
                <a:solidFill>
                  <a:srgbClr val="203864"/>
                </a:solidFill>
              </a:rPr>
              <a:t>natives</a:t>
            </a:r>
            <a:r>
              <a:rPr lang="it-IT" sz="2000" b="1" dirty="0">
                <a:solidFill>
                  <a:srgbClr val="203864"/>
                </a:solidFill>
              </a:rPr>
              <a:t> in healthcare.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a:solidFill>
                  <a:srgbClr val="203864"/>
                </a:solidFill>
              </a:rPr>
              <a:t>Self-care focuses on equipping and entrusting people to take a central role in their own health.</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0960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a:solidFill>
                  <a:srgbClr val="203864"/>
                </a:solidFill>
              </a:rPr>
              <a:t>The </a:t>
            </a:r>
            <a:r>
              <a:rPr lang="it-IT" sz="2000" b="1" dirty="0" err="1">
                <a:solidFill>
                  <a:srgbClr val="203864"/>
                </a:solidFill>
              </a:rPr>
              <a:t>concept</a:t>
            </a:r>
            <a:r>
              <a:rPr lang="it-IT" sz="2000" b="1" dirty="0">
                <a:solidFill>
                  <a:srgbClr val="203864"/>
                </a:solidFill>
              </a:rPr>
              <a:t> of Self-care </a:t>
            </a:r>
            <a:r>
              <a:rPr lang="it-IT" sz="2000" b="1" dirty="0" err="1">
                <a:solidFill>
                  <a:srgbClr val="203864"/>
                </a:solidFill>
              </a:rPr>
              <a:t>includes</a:t>
            </a:r>
            <a:r>
              <a:rPr lang="it-IT"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Self-testing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Practicing sports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Self-management of medication</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3" name="Ορθογώνιο 10">
            <a:extLst>
              <a:ext uri="{FF2B5EF4-FFF2-40B4-BE49-F238E27FC236}">
                <a16:creationId xmlns:a16="http://schemas.microsoft.com/office/drawing/2014/main" id="{5E85DC22-F1CC-E28F-0278-E49791741548}"/>
              </a:ext>
            </a:extLst>
          </p:cNvPr>
          <p:cNvSpPr/>
          <p:nvPr/>
        </p:nvSpPr>
        <p:spPr>
          <a:xfrm>
            <a:off x="6134100" y="38036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Cooking every meal</a:t>
            </a:r>
            <a:endParaRPr lang="el-GR" dirty="0"/>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it-IT" sz="2000" b="1" dirty="0" err="1">
                <a:solidFill>
                  <a:srgbClr val="203864"/>
                </a:solidFill>
              </a:rPr>
              <a:t>Why</a:t>
            </a:r>
            <a:r>
              <a:rPr lang="it-IT" sz="2000" b="1" dirty="0">
                <a:solidFill>
                  <a:srgbClr val="203864"/>
                </a:solidFill>
              </a:rPr>
              <a:t> use </a:t>
            </a:r>
            <a:r>
              <a:rPr lang="it-IT" sz="2000" b="1" dirty="0" err="1">
                <a:solidFill>
                  <a:srgbClr val="203864"/>
                </a:solidFill>
              </a:rPr>
              <a:t>Period</a:t>
            </a:r>
            <a:r>
              <a:rPr lang="it-IT" sz="2000" b="1" dirty="0">
                <a:solidFill>
                  <a:srgbClr val="203864"/>
                </a:solidFill>
              </a:rPr>
              <a:t> Tracking Apps?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To stop seeing the gynecologist </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it-IT" dirty="0"/>
              <a:t>To keep track of the size of </a:t>
            </a:r>
            <a:r>
              <a:rPr lang="it-IT" dirty="0" err="1"/>
              <a:t>your</a:t>
            </a:r>
            <a:r>
              <a:rPr lang="it-IT" dirty="0"/>
              <a:t> baby</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it-IT" dirty="0"/>
              <a:t>None of the </a:t>
            </a:r>
            <a:r>
              <a:rPr lang="it-IT" dirty="0" err="1"/>
              <a:t>above</a:t>
            </a:r>
            <a:endParaRPr lang="el-GR" dirty="0"/>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it-IT" dirty="0" err="1"/>
              <a:t>Trying</a:t>
            </a:r>
            <a:r>
              <a:rPr lang="it-IT" dirty="0"/>
              <a:t> to </a:t>
            </a:r>
            <a:r>
              <a:rPr lang="it-IT" dirty="0" err="1"/>
              <a:t>have</a:t>
            </a:r>
            <a:r>
              <a:rPr lang="it-IT" dirty="0"/>
              <a:t> or </a:t>
            </a:r>
            <a:r>
              <a:rPr lang="it-IT" dirty="0" err="1"/>
              <a:t>avoid</a:t>
            </a:r>
            <a:r>
              <a:rPr lang="it-IT" dirty="0"/>
              <a:t> </a:t>
            </a:r>
            <a:r>
              <a:rPr lang="it-IT" dirty="0" err="1"/>
              <a:t>having</a:t>
            </a:r>
            <a:r>
              <a:rPr lang="it-IT" dirty="0"/>
              <a:t> a baby</a:t>
            </a:r>
            <a:endParaRPr lang="el-GR" dirty="0"/>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7 3 Women's Health Apps SELF-LEARNING"/>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Ddra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N2t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3a2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N2t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N2t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N2t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DdrahYFQaV5GsAAABvAAAAHAAAAHVuaXZlcnNhbC9sb2NhbF9zZXR0aW5ncy54bWwNyrEKwkAMANC9XxEySB3Uugn2rpujCK0fENogB7mk9ELRv/e2N7x++GaBnbeSTANezx0C62xL0k/A9/Q43RCKky4kphxQDWGITS82k4zsXmOBVejH28S5wvlJuc4XqbOkAu1B/B6PeInNH1BLAwQUAAIACADgra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4K2oWOohDhNLAAAAbAAAABsAAAB1bml2ZXJzYWwvdW5pdmVyc2FsLnBuZy54bWyzsa/IzVEoSy0qzszPs1Uy1DNQsrfj5bIpKEoty0wtV6gAigEFIUBJoRLINUJwyzNTSjKAQiYmFgjBjNTM9IwSoKiBhRlcVB9oKABQSwECAAAUAAIACACpflBPNmFYAkcDAADhCQAAFAAAAAAAAAABAAAAAAAAAAAAdW5pdmVyc2FsL3BsYXllci54bWxQSwECAAAUAAIACADdrahYtTf0qBwFAADhEwAAHQAAAAAAAAABAAAAAAB5AwAAdW5pdmVyc2FsL2NvbW1vbl9tZXNzYWdlcy5sbmdQSwECAAAUAAIACADdrahYFR5gG6MAAAB/AQAALgAAAAAAAAABAAAAAADQCAAAdW5pdmVyc2FsL3BsYXliYWNrX2FuZF9uYXZpZ2F0aW9uX3NldHRpbmdzLnhtbFBLAQIAABQAAgAIAN2tqFh0STUfPAQAAAwVAAAnAAAAAAAAAAEAAAAAAL8JAAB1bml2ZXJzYWwvZmxhc2hfcHVibGlzaGluZ19zZXR0aW5ncy54bWxQSwECAAAUAAIACADdrahYN4uHansDAACsDAAAIQAAAAAAAAABAAAAAABADgAAdW5pdmVyc2FsL2ZsYXNoX3NraW5fc2V0dGluZ3MueG1sUEsBAgAAFAACAAgA3a2oWKavViM2BAAAlhQAACYAAAAAAAAAAQAAAAAA+hEAAHVuaXZlcnNhbC9odG1sX3B1Ymxpc2hpbmdfc2V0dGluZ3MueG1sUEsBAgAAFAACAAgA3a2oWCYPfuiwAQAAbwYAAB8AAAAAAAAAAQAAAAAAdBYAAHVuaXZlcnNhbC9odG1sX3NraW5fc2V0dGluZ3MuanNQSwECAAAUAAIACADdrahYFQaV5GsAAABvAAAAHAAAAAAAAAABAAAAAABhGAAAdW5pdmVyc2FsL2xvY2FsX3NldHRpbmdzLnhtbFBLAQIAABQAAgAIAOCtqFjCG66ZaBIAAPdNAAAXAAAAAAAAAAAAAAAAAAYZAAB1bml2ZXJzYWwvdW5pdmVyc2FsLnBuZ1BLAQIAABQAAgAIAOCtqFjqIQ4TSwAAAGwAAAAbAAAAAAAAAAEAAAAAAKMrAAB1bml2ZXJzYWwvdW5pdmVyc2FsLnBuZy54bWxQSwUGAAAAAAoACgAGAwAAJywAAAAA"/>
  <p:tag name="ISPRING_LMS_API_VERSION" val="SCORM 1.2"/>
  <p:tag name="ISPRING_ULTRA_SCORM_COURSE_ID" val="FA8037C0-79B4-4535-B53C-74A618F35C6E"/>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7&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7 3 Women's Health Apps SELF-LEARNING"/>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8235</TotalTime>
  <Words>944</Words>
  <Application>Microsoft Office PowerPoint</Application>
  <PresentationFormat>Ευρεία οθόνη</PresentationFormat>
  <Paragraphs>185</Paragraphs>
  <Slides>23</Slides>
  <Notes>23</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23</vt:i4>
      </vt:variant>
    </vt:vector>
  </HeadingPairs>
  <TitlesOfParts>
    <vt:vector size="34"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Self-learning Session: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ETA7 3 Women's Health Apps SELF-LEARNING</dc:title>
  <dc:creator>pantelis bbalaouras</dc:creator>
  <cp:lastModifiedBy>pantelis</cp:lastModifiedBy>
  <cp:revision>937</cp:revision>
  <dcterms:created xsi:type="dcterms:W3CDTF">2020-06-02T13:31:56Z</dcterms:created>
  <dcterms:modified xsi:type="dcterms:W3CDTF">2024-05-08T18:47:26Z</dcterms:modified>
</cp:coreProperties>
</file>