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Impact" panose="020B0806030902050204" pitchFamily="34" charset="0"/>
      <p:regular r:id="rId32"/>
    </p:embeddedFont>
    <p:embeddedFont>
      <p:font typeface="Gill Sans" panose="020B0604020202020204" charset="0"/>
      <p:regular r:id="rId33"/>
      <p:bold r:id="rId34"/>
    </p:embeddedFont>
    <p:embeddedFont>
      <p:font typeface="Roboto" panose="02000000000000000000" pitchFamily="2"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custDataLst>
    <p:tags r:id="rId4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VFgncH0ScDdA2V5m85JA4DXoY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09F74D-5F37-4FC8-B49C-86A7C0B47CA2}">
  <a:tblStyle styleId="{1D09F74D-5F37-4FC8-B49C-86A7C0B47CA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3-6-9-12.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2" name="Google Shape;212;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6" name="Google Shape;22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41" name="Google Shape;241;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55" name="Google Shape;255;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9" name="Google Shape;269;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83" name="Google Shape;283;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97" name="Google Shape;297;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11" name="Google Shape;311;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325" name="Google Shape;32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200"/>
              <a:buFont typeface="Calibri"/>
              <a:buNone/>
            </a:pPr>
            <a:r>
              <a:rPr lang="en-US" sz="1200" u="sng">
                <a:solidFill>
                  <a:schemeClr val="hlink"/>
                </a:solidFill>
                <a:hlinkClick r:id="rId3"/>
              </a:rPr>
              <a:t>https://www.3-6-9-12.org/ </a:t>
            </a:r>
            <a:endParaRPr/>
          </a:p>
          <a:p>
            <a:pPr marL="0" lvl="0" indent="0" algn="l" rtl="0">
              <a:spcBef>
                <a:spcPts val="0"/>
              </a:spcBef>
              <a:spcAft>
                <a:spcPts val="0"/>
              </a:spcAft>
              <a:buNone/>
            </a:pPr>
            <a:endParaRPr/>
          </a:p>
        </p:txBody>
      </p:sp>
      <p:sp>
        <p:nvSpPr>
          <p:cNvPr id="335" name="Google Shape;33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6" name="Google Shape;346;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57" name="Google Shape;35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2" name="Google Shape;372;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86" name="Google Shape;386;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00" name="Google Shape;400;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14" name="Google Shape;414;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28" name="Google Shape;428;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38" name="Google Shape;1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50" name="Google Shape;15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8" name="Google Shape;198;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0"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1"/>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31"/>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31"/>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3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1"/>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3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3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8" name="Google Shape;28;p3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3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3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3"/>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4"/>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5</a:t>
            </a:r>
            <a:r>
              <a:rPr lang="en-US" sz="1800" b="1">
                <a:solidFill>
                  <a:schemeClr val="lt1"/>
                </a:solidFill>
                <a:highlight>
                  <a:srgbClr val="C01E24"/>
                </a:highlight>
                <a:latin typeface="Calibri"/>
                <a:ea typeface="Calibri"/>
                <a:cs typeface="Calibri"/>
                <a:sym typeface="Calibri"/>
              </a:rPr>
              <a:t>.2</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addictions and substance use </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5"/>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5.2</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addictions and substance use </a:t>
            </a:r>
            <a:endParaRPr sz="1800">
              <a:solidFill>
                <a:srgbClr val="7F7F7F"/>
              </a:solidFill>
              <a:latin typeface="Calibri"/>
              <a:ea typeface="Calibri"/>
              <a:cs typeface="Calibri"/>
              <a:sym typeface="Calibri"/>
            </a:endParaRPr>
          </a:p>
        </p:txBody>
      </p:sp>
      <p:pic>
        <p:nvPicPr>
          <p:cNvPr id="48" name="Google Shape;48;p3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8"/>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8"/>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38"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4" name="Google Shape;54;p38"/>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5</a:t>
            </a:r>
            <a:r>
              <a:rPr lang="en-US" sz="1800" b="1">
                <a:solidFill>
                  <a:schemeClr val="lt1"/>
                </a:solidFill>
                <a:highlight>
                  <a:srgbClr val="C01E24"/>
                </a:highlight>
                <a:latin typeface="Calibri"/>
                <a:ea typeface="Calibri"/>
                <a:cs typeface="Calibri"/>
                <a:sym typeface="Calibri"/>
              </a:rPr>
              <a:t>.2</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addictions and substance use </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39"/>
          <p:cNvSpPr txBox="1">
            <a:spLocks noGrp="1"/>
          </p:cNvSpPr>
          <p:nvPr>
            <p:ph type="body" idx="1"/>
          </p:nvPr>
        </p:nvSpPr>
        <p:spPr>
          <a:xfrm>
            <a:off x="426000" y="5640767"/>
            <a:ext cx="7998300" cy="7983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4"/>
        <p:cNvGrpSpPr/>
        <p:nvPr/>
      </p:nvGrpSpPr>
      <p:grpSpPr>
        <a:xfrm>
          <a:off x="0" y="0"/>
          <a:ext cx="0" cy="0"/>
          <a:chOff x="0" y="0"/>
          <a:chExt cx="0" cy="0"/>
        </a:xfrm>
      </p:grpSpPr>
      <p:pic>
        <p:nvPicPr>
          <p:cNvPr id="65" name="Google Shape;65;p37"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3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61" name="Google Shape;6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2" name="Google Shape;6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3" name="Google Shape;6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YxDX7kBk1Q8"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www.youtube.com/@kwit-stopsmoking" TargetMode="External"/><Relationship Id="rId5" Type="http://schemas.openxmlformats.org/officeDocument/2006/relationships/hyperlink" Target="https://www.youtube.com/watch?v=YxDX7kBk1Q8" TargetMode="Externa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xDX7kBk1Q8"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hyperlink" Target="http://www.youtube.com/watch?v=fGTl0c_PcL8" TargetMode="External"/><Relationship Id="rId4" Type="http://schemas.openxmlformats.org/officeDocument/2006/relationships/hyperlink" Target="https://www.youtube.com/@kwit-stopsmok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sNCjDg44hw&amp;list=PLi602HCog10y_Uri7SSeRx_NKgw0xfE5B&amp;index=2"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jpg"/><Relationship Id="rId5" Type="http://schemas.openxmlformats.org/officeDocument/2006/relationships/hyperlink" Target="http://www.youtube.com/watch?v=CsNCjDg44hw" TargetMode="External"/><Relationship Id="rId4" Type="http://schemas.openxmlformats.org/officeDocument/2006/relationships/hyperlink" Target="https://www.youtube.com/@kwit-stopsmok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PIdEJmPYI8&amp;list=PLi602HCog10y_Uri7SSeRx_NKgw0xfE5B&amp;index=3"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hyperlink" Target="http://www.youtube.com/watch?v=tPIdEJmPYI8" TargetMode="External"/><Relationship Id="rId4" Type="http://schemas.openxmlformats.org/officeDocument/2006/relationships/hyperlink" Target="https://www.youtube.com/@kwit-stopsmok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0vZVNE0PPyo&amp;list=PLi602HCog10y_Uri7SSeRx_NKgw0xfE5B&amp;index=4"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4.jpg"/><Relationship Id="rId5" Type="http://schemas.openxmlformats.org/officeDocument/2006/relationships/hyperlink" Target="http://www.youtube.com/watch?v=0vZVNE0PPyo" TargetMode="External"/><Relationship Id="rId4" Type="http://schemas.openxmlformats.org/officeDocument/2006/relationships/hyperlink" Target="https://www.youtube.com/@kwit-stopsmok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5nBm0_sIgAM&amp;list=PLi602HCog10y_Uri7SSeRx_NKgw0xfE5B&amp;index=5"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jpg"/><Relationship Id="rId5" Type="http://schemas.openxmlformats.org/officeDocument/2006/relationships/hyperlink" Target="http://www.youtube.com/watch?v=5nBm0_sIgAM" TargetMode="External"/><Relationship Id="rId4" Type="http://schemas.openxmlformats.org/officeDocument/2006/relationships/hyperlink" Target="https://www.youtube.com/@kwit-stopsmok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5nBm0_sIgAM&amp;list=PLi602HCog10y_Uri7SSeRx_NKgw0xfE5B&amp;index=5"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6.jpg"/><Relationship Id="rId5" Type="http://schemas.openxmlformats.org/officeDocument/2006/relationships/hyperlink" Target="http://www.youtube.com/watch?v=cr1cL8jHXas" TargetMode="External"/><Relationship Id="rId4" Type="http://schemas.openxmlformats.org/officeDocument/2006/relationships/hyperlink" Target="https://www.youtube.com/@kwit-stopsmok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apps.apple.com/fr/app/website-app-blocker-freedom/id1269788228" TargetMode="External"/><Relationship Id="rId13" Type="http://schemas.openxmlformats.org/officeDocument/2006/relationships/hyperlink" Target="https://play.google.com/store/apps/details?id=io.familytime.dashboard&amp;hl=fr&amp;gl=US" TargetMode="External"/><Relationship Id="rId3" Type="http://schemas.openxmlformats.org/officeDocument/2006/relationships/hyperlink" Target="https://play.google.com/store/apps/details?id=fr.spacetime.client.app" TargetMode="External"/><Relationship Id="rId7" Type="http://schemas.openxmlformats.org/officeDocument/2006/relationships/hyperlink" Target="https://play.google.com/store/apps/details?id=to.freedom.android2&amp;hl=fr&amp;gl=US" TargetMode="External"/><Relationship Id="rId12" Type="http://schemas.openxmlformats.org/officeDocument/2006/relationships/hyperlink" Target="https://apps.apple.com/us/app/parental-control-app-kidslox/id914825567"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apps.apple.com/fr/app/forest-restez-concentr%C3%A9/id866450515" TargetMode="External"/><Relationship Id="rId11" Type="http://schemas.openxmlformats.org/officeDocument/2006/relationships/hyperlink" Target="https://play.google.com/store/apps/details?id=com.kidslox.app" TargetMode="External"/><Relationship Id="rId5" Type="http://schemas.openxmlformats.org/officeDocument/2006/relationships/hyperlink" Target="https://play.google.com/store/apps/details?id=cc.forestapp&amp;hl=fr&amp;gl=US" TargetMode="External"/><Relationship Id="rId15" Type="http://schemas.openxmlformats.org/officeDocument/2006/relationships/hyperlink" Target="https://moment-track-how-much-you-and-your-family-use-your-phone.appstor.io/" TargetMode="External"/><Relationship Id="rId10" Type="http://schemas.openxmlformats.org/officeDocument/2006/relationships/hyperlink" Target="https://apps.apple.com/fr/app/google-family-link/id1150085200" TargetMode="External"/><Relationship Id="rId4" Type="http://schemas.openxmlformats.org/officeDocument/2006/relationships/hyperlink" Target="https://play.google.com/store/apps/details?id=com.zerodesktop.appdetox.qualitytime&amp;hl=fr&amp;gl=US" TargetMode="External"/><Relationship Id="rId9" Type="http://schemas.openxmlformats.org/officeDocument/2006/relationships/hyperlink" Target="https://play.google.com/store/apps/details?id=com.google.android.apps.kids.familylink&amp;referrer=utm_source%3Dfamilylink%26utm_medium%3Dwebsite%26utm_campaign%3Dhome_footer" TargetMode="External"/><Relationship Id="rId14" Type="http://schemas.openxmlformats.org/officeDocument/2006/relationships/hyperlink" Target="https://apps.apple.com/fr/app/contr%C3%B4le-parental-familytime/id981066103"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GuFJXdYY0NQ"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policies.google.com/privacy" TargetMode="Externa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hyperlink" Target="https://freedom.to/"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hyperlink" Target="https://play.google.com/store/apps/developer?id=Eighty+Percent+Solutions+Corpora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8JbaJGbCOo&amp;list=PLX-gWkCA0IP5AIu_sIV2SUeNNRRDjOJaw&amp;index=8"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9.jpg"/><Relationship Id="rId5" Type="http://schemas.openxmlformats.org/officeDocument/2006/relationships/hyperlink" Target="http://www.youtube.com/watch?v=-8JbaJGbCOo" TargetMode="External"/><Relationship Id="rId4" Type="http://schemas.openxmlformats.org/officeDocument/2006/relationships/hyperlink" Target="https://freedom.t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8JbaJGbCOo&amp;list=PLX-gWkCA0IP5AIu_sIV2SUeNNRRDjOJaw&amp;index=8"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0.jpg"/><Relationship Id="rId5" Type="http://schemas.openxmlformats.org/officeDocument/2006/relationships/hyperlink" Target="http://www.youtube.com/watch?v=RntR7pIG1Eo" TargetMode="External"/><Relationship Id="rId4" Type="http://schemas.openxmlformats.org/officeDocument/2006/relationships/hyperlink" Target="https://freedom.to/"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08cJZeQOBXQ"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1.jpg"/><Relationship Id="rId5" Type="http://schemas.openxmlformats.org/officeDocument/2006/relationships/hyperlink" Target="http://www.youtube.com/watch?v=08cJZeQOBXQ" TargetMode="External"/><Relationship Id="rId4" Type="http://schemas.openxmlformats.org/officeDocument/2006/relationships/hyperlink" Target="https://freedom.t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aMOfbWFW6Y"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2.jpg"/><Relationship Id="rId5" Type="http://schemas.openxmlformats.org/officeDocument/2006/relationships/hyperlink" Target="http://www.youtube.com/watch?v=-aMOfbWFW6Y" TargetMode="External"/><Relationship Id="rId4" Type="http://schemas.openxmlformats.org/officeDocument/2006/relationships/hyperlink" Target="https://freedom.t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kjRE_EKmI34"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3.jpg"/><Relationship Id="rId5" Type="http://schemas.openxmlformats.org/officeDocument/2006/relationships/hyperlink" Target="https://freedom.to/" TargetMode="External"/><Relationship Id="rId4" Type="http://schemas.openxmlformats.org/officeDocument/2006/relationships/hyperlink" Target="https://youtu.be/kjRE_EKmI3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8.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hyperlink" Target="https://fr.freepik.com/vecteurs-libre/illustration-vectorielle-developpement-social-concept-abstrait-enfants-apprennent-competences-sociales-impact-positif-communication-reussie-reussite-professionnelle-metaphore-abstraite-education_11663914.htm#fromView=search&amp;page=1&amp;position=1&amp;uuid=b362f97a-24e5-444e-84d9-36ca13ac6af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freepik.com/" TargetMode="External"/><Relationship Id="rId5" Type="http://schemas.openxmlformats.org/officeDocument/2006/relationships/hyperlink" Target="https://pixabay.com/service/license/" TargetMode="External"/><Relationship Id="rId4" Type="http://schemas.openxmlformats.org/officeDocument/2006/relationships/hyperlink" Target="https://pixabay.com/illustrations/center-centered-gears-visor-target-206490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lay.google.com/store/apps/details?id=com.EAGINsoftware.dejaloYa&amp;hl=fr&amp;gl=US" TargetMode="External"/><Relationship Id="rId13" Type="http://schemas.openxmlformats.org/officeDocument/2006/relationships/hyperlink" Target="https://apps.apple.com/fr/app/stop-tabac/id532494130" TargetMode="External"/><Relationship Id="rId3" Type="http://schemas.openxmlformats.org/officeDocument/2006/relationships/image" Target="../media/image25.jpg"/><Relationship Id="rId7" Type="http://schemas.openxmlformats.org/officeDocument/2006/relationships/hyperlink" Target="https://apps.apple.com/fr/app/smoke-free-arr%C3%AAter-de-fumer/id577767592" TargetMode="External"/><Relationship Id="rId12" Type="http://schemas.openxmlformats.org/officeDocument/2006/relationships/hyperlink" Target="https://apps.apple.com/fr/app/smokerstop/id980579043" TargetMode="External"/><Relationship Id="rId17"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7.xml"/><Relationship Id="rId16" Type="http://schemas.openxmlformats.org/officeDocument/2006/relationships/hyperlink" Target="https://fr.freepik.com/vecteurs-libre/test-optimisation-applications-concepteur-ux-developpeur-interface-smartphone-personnage-dessin-anime-feminin-programmation-illustration-concept-application-telephone-mobile_11668376.htm#fromView=search&amp;page=1&amp;position=8&amp;uuid=3d45f8fb-b16d-4536-932b-27967e05e2d9" TargetMode="External"/><Relationship Id="rId1" Type="http://schemas.openxmlformats.org/officeDocument/2006/relationships/slideLayout" Target="../slideLayouts/slideLayout5.xml"/><Relationship Id="rId6" Type="http://schemas.openxmlformats.org/officeDocument/2006/relationships/hyperlink" Target="https://play.google.com/store/apps/details?id=com.portablepixels.smokefree&amp;hl=fr&amp;gl=US" TargetMode="External"/><Relationship Id="rId11" Type="http://schemas.openxmlformats.org/officeDocument/2006/relationships/hyperlink" Target="https://apps.apple.com/us/app/myquit/id1116910737" TargetMode="External"/><Relationship Id="rId5" Type="http://schemas.openxmlformats.org/officeDocument/2006/relationships/hyperlink" Target="https://apps.apple.com/fr/app/arr%C3%AAter-de-fumer-kwit/id525441365" TargetMode="External"/><Relationship Id="rId15" Type="http://schemas.openxmlformats.org/officeDocument/2006/relationships/hyperlink" Target="https://apps.apple.com/fr/app/tabac-info-service-lappli/id1138311639" TargetMode="External"/><Relationship Id="rId10" Type="http://schemas.openxmlformats.org/officeDocument/2006/relationships/hyperlink" Target="https://play.google.com/store/apps/details?id=de.nichtraucherin30tagen.android&amp;hl=en_US" TargetMode="External"/><Relationship Id="rId4" Type="http://schemas.openxmlformats.org/officeDocument/2006/relationships/hyperlink" Target="https://play.google.com/store/apps/details?id=fr.kwit.android" TargetMode="External"/><Relationship Id="rId9" Type="http://schemas.openxmlformats.org/officeDocument/2006/relationships/hyperlink" Target="https://apps.apple.com/fr/app/quitnow/id483994930" TargetMode="External"/><Relationship Id="rId14" Type="http://schemas.openxmlformats.org/officeDocument/2006/relationships/hyperlink" Target="https://play.google.com/store/apps/details?id=fr.cnamts.tis&amp;hl=f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hs0du77wCJY"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youtube.com/@kwit-stopsmoking" TargetMode="External"/><Relationship Id="rId5" Type="http://schemas.openxmlformats.org/officeDocument/2006/relationships/hyperlink" Target="https://youtu.be/hs0du77wCJY" TargetMode="Externa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apps.apple.com/us/app/quit-smoking-for-good-kwit/id525441365" TargetMode="External"/><Relationship Id="rId4" Type="http://schemas.openxmlformats.org/officeDocument/2006/relationships/hyperlink" Target="https://kwit.app/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p:nvPr/>
        </p:nvSpPr>
        <p:spPr>
          <a:xfrm>
            <a:off x="4310344" y="3513902"/>
            <a:ext cx="7843717" cy="201577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5 - Session de formation expérientielle </a:t>
            </a:r>
            <a:r>
              <a:rPr lang="en-US" sz="2400" b="1" i="0" u="none" strike="noStrike" cap="none">
                <a:solidFill>
                  <a:srgbClr val="C00000"/>
                </a:solidFill>
                <a:latin typeface="Calibri"/>
                <a:ea typeface="Calibri"/>
                <a:cs typeface="Calibri"/>
                <a:sym typeface="Calibri"/>
              </a:rPr>
              <a:t>(5.2)</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Applications de santé pour les addictions et l'usage de substances</a:t>
            </a:r>
            <a:endParaRPr sz="3400" b="1" i="0" u="none" strike="noStrike" cap="none">
              <a:solidFill>
                <a:schemeClr val="dk1"/>
              </a:solidFill>
              <a:latin typeface="Calibri"/>
              <a:ea typeface="Calibri"/>
              <a:cs typeface="Calibri"/>
              <a:sym typeface="Calibri"/>
            </a:endParaRPr>
          </a:p>
        </p:txBody>
      </p:sp>
      <p:sp>
        <p:nvSpPr>
          <p:cNvPr id="72" name="Google Shape;72;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73" name="Google Shape;73;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4" name="Google Shape;74;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5" name="Google Shape;75;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6" name="Google Shape;76;p1"/>
          <p:cNvSpPr/>
          <p:nvPr/>
        </p:nvSpPr>
        <p:spPr>
          <a:xfrm>
            <a:off x="1655" y="4036937"/>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pic>
        <p:nvPicPr>
          <p:cNvPr id="77" name="Google Shape;77;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8" name="Google Shape;78;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79" name="Google Shape;79;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80" name="Google Shape;80;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81" name="Google Shape;81;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82" name="Google Shape;82;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3" name="Google Shape;83;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4" name="Google Shape;84;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6" name="Google Shape;86;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7" name="Google Shape;87;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8" name="Google Shape;88;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9" name="Google Shape;89;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90" name="Google Shape;90;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a:spLocks noGrp="1"/>
          </p:cNvSpPr>
          <p:nvPr>
            <p:ph type="title"/>
          </p:nvPr>
        </p:nvSpPr>
        <p:spPr>
          <a:xfrm>
            <a:off x="882550" y="1038233"/>
            <a:ext cx="3189000" cy="825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US" sz="2800" b="1">
                <a:solidFill>
                  <a:srgbClr val="203864"/>
                </a:solidFill>
              </a:rPr>
              <a:t>Application mobile Kwit (2)</a:t>
            </a:r>
            <a:endParaRPr/>
          </a:p>
        </p:txBody>
      </p:sp>
      <p:sp>
        <p:nvSpPr>
          <p:cNvPr id="215" name="Google Shape;215;p10"/>
          <p:cNvSpPr txBox="1">
            <a:spLocks noGrp="1"/>
          </p:cNvSpPr>
          <p:nvPr>
            <p:ph type="body" idx="1"/>
          </p:nvPr>
        </p:nvSpPr>
        <p:spPr>
          <a:xfrm>
            <a:off x="1112408" y="2178968"/>
            <a:ext cx="2558700" cy="4349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solidFill>
                  <a:srgbClr val="000000"/>
                </a:solidFill>
                <a:latin typeface="Arial"/>
                <a:ea typeface="Arial"/>
                <a:cs typeface="Arial"/>
                <a:sym typeface="Arial"/>
              </a:rPr>
              <a:t>Commencez : Ouvrez l'application Kwit et lisez les informations d'introduction.</a:t>
            </a:r>
            <a:endParaRPr sz="2000" b="1">
              <a:solidFill>
                <a:srgbClr val="000000"/>
              </a:solidFill>
              <a:latin typeface="Arial"/>
              <a:ea typeface="Arial"/>
              <a:cs typeface="Arial"/>
              <a:sym typeface="Arial"/>
            </a:endParaRPr>
          </a:p>
        </p:txBody>
      </p:sp>
      <p:sp>
        <p:nvSpPr>
          <p:cNvPr id="216" name="Google Shape;216;p10"/>
          <p:cNvSpPr txBox="1"/>
          <p:nvPr/>
        </p:nvSpPr>
        <p:spPr>
          <a:xfrm>
            <a:off x="1644145" y="4273346"/>
            <a:ext cx="1929300" cy="17547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Calibri"/>
              <a:buNone/>
            </a:pPr>
            <a:r>
              <a:rPr lang="en-US" sz="1800" b="1">
                <a:solidFill>
                  <a:srgbClr val="000000"/>
                </a:solidFill>
                <a:latin typeface="Calibri"/>
                <a:ea typeface="Calibri"/>
                <a:cs typeface="Calibri"/>
                <a:sym typeface="Calibri"/>
              </a:rPr>
              <a:t>1) Premier écran, </a:t>
            </a:r>
            <a:r>
              <a:rPr lang="en-US" sz="1800">
                <a:solidFill>
                  <a:srgbClr val="000000"/>
                </a:solidFill>
                <a:latin typeface="Calibri"/>
                <a:ea typeface="Calibri"/>
                <a:cs typeface="Calibri"/>
                <a:sym typeface="Calibri"/>
              </a:rPr>
              <a:t>lorsque vous ouvrez l'application. Sélectionnez "Démarrer".</a:t>
            </a:r>
            <a:endParaRPr sz="1800">
              <a:solidFill>
                <a:schemeClr val="dk1"/>
              </a:solidFill>
              <a:latin typeface="Calibri"/>
              <a:ea typeface="Calibri"/>
              <a:cs typeface="Calibri"/>
              <a:sym typeface="Calibri"/>
            </a:endParaRPr>
          </a:p>
        </p:txBody>
      </p:sp>
      <p:sp>
        <p:nvSpPr>
          <p:cNvPr id="217" name="Google Shape;217;p10"/>
          <p:cNvSpPr txBox="1"/>
          <p:nvPr/>
        </p:nvSpPr>
        <p:spPr>
          <a:xfrm>
            <a:off x="6871670" y="2178970"/>
            <a:ext cx="1801500" cy="3971100"/>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Calibri"/>
              <a:buNone/>
            </a:pPr>
            <a:r>
              <a:rPr lang="en-US" sz="1800" b="1">
                <a:solidFill>
                  <a:srgbClr val="000000"/>
                </a:solidFill>
                <a:latin typeface="Calibri"/>
                <a:ea typeface="Calibri"/>
                <a:cs typeface="Calibri"/>
                <a:sym typeface="Calibri"/>
              </a:rPr>
              <a:t>2) Deuxième écran : </a:t>
            </a:r>
            <a:r>
              <a:rPr lang="en-US" sz="1800">
                <a:solidFill>
                  <a:srgbClr val="000000"/>
                </a:solidFill>
                <a:latin typeface="Calibri"/>
                <a:ea typeface="Calibri"/>
                <a:cs typeface="Calibri"/>
                <a:sym typeface="Calibri"/>
              </a:rPr>
              <a:t>Les écrans suivants présentent l'application. Vous </a:t>
            </a:r>
            <a:r>
              <a:rPr lang="en-US" sz="1800">
                <a:solidFill>
                  <a:schemeClr val="dk1"/>
                </a:solidFill>
                <a:latin typeface="Calibri"/>
                <a:ea typeface="Calibri"/>
                <a:cs typeface="Calibri"/>
                <a:sym typeface="Calibri"/>
              </a:rPr>
              <a:t>répondrez à des questions d'introduction afin de personnaliser votre expérience, puis vous serez invité à créer un compte.</a:t>
            </a:r>
            <a:endParaRPr sz="1800">
              <a:solidFill>
                <a:schemeClr val="dk1"/>
              </a:solidFill>
              <a:latin typeface="Calibri"/>
              <a:ea typeface="Calibri"/>
              <a:cs typeface="Calibri"/>
              <a:sym typeface="Calibri"/>
            </a:endParaRPr>
          </a:p>
        </p:txBody>
      </p:sp>
      <p:pic>
        <p:nvPicPr>
          <p:cNvPr id="218" name="Google Shape;218;p10"/>
          <p:cNvPicPr preferRelativeResize="0"/>
          <p:nvPr/>
        </p:nvPicPr>
        <p:blipFill rotWithShape="1">
          <a:blip r:embed="rId3">
            <a:alphaModFix/>
          </a:blip>
          <a:srcRect/>
          <a:stretch/>
        </p:blipFill>
        <p:spPr>
          <a:xfrm>
            <a:off x="8804779" y="1038225"/>
            <a:ext cx="2751046" cy="5649577"/>
          </a:xfrm>
          <a:prstGeom prst="rect">
            <a:avLst/>
          </a:prstGeom>
          <a:noFill/>
          <a:ln>
            <a:noFill/>
          </a:ln>
          <a:effectLst>
            <a:outerShdw blurRad="190500" algn="tl" rotWithShape="0">
              <a:srgbClr val="000000">
                <a:alpha val="69803"/>
              </a:srgbClr>
            </a:outerShdw>
          </a:effectLst>
        </p:spPr>
      </p:pic>
      <p:pic>
        <p:nvPicPr>
          <p:cNvPr id="219" name="Google Shape;219;p10"/>
          <p:cNvPicPr preferRelativeResize="0"/>
          <p:nvPr/>
        </p:nvPicPr>
        <p:blipFill rotWithShape="1">
          <a:blip r:embed="rId4">
            <a:alphaModFix/>
          </a:blip>
          <a:srcRect/>
          <a:stretch/>
        </p:blipFill>
        <p:spPr>
          <a:xfrm>
            <a:off x="3784089" y="1121503"/>
            <a:ext cx="2921624" cy="5483018"/>
          </a:xfrm>
          <a:prstGeom prst="rect">
            <a:avLst/>
          </a:prstGeom>
          <a:noFill/>
          <a:ln>
            <a:noFill/>
          </a:ln>
          <a:effectLst>
            <a:outerShdw blurRad="190500" algn="tl" rotWithShape="0">
              <a:srgbClr val="000000">
                <a:alpha val="69803"/>
              </a:srgbClr>
            </a:outerShdw>
          </a:effectLst>
        </p:spPr>
      </p:pic>
      <p:sp>
        <p:nvSpPr>
          <p:cNvPr id="220" name="Google Shape;220;p10"/>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1" name="Google Shape;221;p10"/>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222" name="Google Shape;222;p10"/>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400"/>
              <a:buFont typeface="Calibri"/>
              <a:buNone/>
            </a:pPr>
            <a:endParaRPr sz="3400" b="1">
              <a:solidFill>
                <a:srgbClr val="203864"/>
              </a:solidFill>
              <a:latin typeface="Calibri"/>
              <a:ea typeface="Calibri"/>
              <a:cs typeface="Calibri"/>
              <a:sym typeface="Calibri"/>
            </a:endParaRPr>
          </a:p>
        </p:txBody>
      </p:sp>
      <p:sp>
        <p:nvSpPr>
          <p:cNvPr id="229" name="Google Shape;229;p11"/>
          <p:cNvSpPr txBox="1">
            <a:spLocks noGrp="1"/>
          </p:cNvSpPr>
          <p:nvPr>
            <p:ph type="title"/>
          </p:nvPr>
        </p:nvSpPr>
        <p:spPr>
          <a:xfrm>
            <a:off x="558000" y="6228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Application mobile Kwit (3)</a:t>
            </a:r>
            <a:endParaRPr/>
          </a:p>
        </p:txBody>
      </p:sp>
      <p:sp>
        <p:nvSpPr>
          <p:cNvPr id="230" name="Google Shape;230;p11"/>
          <p:cNvSpPr txBox="1">
            <a:spLocks noGrp="1"/>
          </p:cNvSpPr>
          <p:nvPr>
            <p:ph type="body" idx="1"/>
          </p:nvPr>
        </p:nvSpPr>
        <p:spPr>
          <a:xfrm>
            <a:off x="557999" y="1342799"/>
            <a:ext cx="5852100" cy="4866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solidFill>
                  <a:srgbClr val="000000"/>
                </a:solidFill>
                <a:latin typeface="Arial"/>
                <a:ea typeface="Arial"/>
                <a:cs typeface="Arial"/>
                <a:sym typeface="Arial"/>
              </a:rPr>
              <a:t>Commencer</a:t>
            </a:r>
            <a:endParaRPr sz="2000" b="1">
              <a:solidFill>
                <a:srgbClr val="000000"/>
              </a:solidFill>
              <a:latin typeface="Arial"/>
              <a:ea typeface="Arial"/>
              <a:cs typeface="Arial"/>
              <a:sym typeface="Arial"/>
            </a:endParaRPr>
          </a:p>
        </p:txBody>
      </p:sp>
      <p:pic>
        <p:nvPicPr>
          <p:cNvPr id="231" name="Google Shape;231;p11" descr="Kwit is one of the leading smoking cessation mobile apps.📱 It relies on evidence-based smoking cessation scientific methods and helps you on a daily basis with positivity and kindness.😌&#10;https://kwit.app/en&#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kwitfr&#10; 👉Instagram -https://www.instagram.com/kwitapp/&#10; 👉Twitter - https://twitter.com/kwitapp&#10; 👉Tiktok - https://www.tiktok.com/@kwitapp&#10;      &#10; &#10;With kindness💚&#10;&#10;Credits: &#10;&#10;﻿Song: Jarico - Island (Vlog No Copyright Music)&#10;Music promoted by Vlog No Copyright Music.&#10;Video Link: https://youtu.be/gZlDn4EmTvo&#10;&#10;#QuitSmoking#KwitApp#NoSmoking#QuitTabac#Arrêterdefumer" title="Kwit's Dashboard Tutorial - Quit smoking for good now!">
            <a:hlinkClick r:id="rId3"/>
          </p:cNvPr>
          <p:cNvPicPr preferRelativeResize="0"/>
          <p:nvPr/>
        </p:nvPicPr>
        <p:blipFill rotWithShape="1">
          <a:blip r:embed="rId4">
            <a:alphaModFix/>
          </a:blip>
          <a:srcRect/>
          <a:stretch/>
        </p:blipFill>
        <p:spPr>
          <a:xfrm>
            <a:off x="3177491" y="1306742"/>
            <a:ext cx="7545800" cy="4244525"/>
          </a:xfrm>
          <a:prstGeom prst="rect">
            <a:avLst/>
          </a:prstGeom>
          <a:noFill/>
          <a:ln>
            <a:noFill/>
          </a:ln>
          <a:effectLst>
            <a:outerShdw blurRad="100013" dist="66675" dir="6840000" algn="bl" rotWithShape="0">
              <a:srgbClr val="000000">
                <a:alpha val="52941"/>
              </a:srgbClr>
            </a:outerShdw>
          </a:effectLst>
        </p:spPr>
      </p:pic>
      <p:sp>
        <p:nvSpPr>
          <p:cNvPr id="232" name="Google Shape;232;p11"/>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5"/>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6"/>
              </a:rPr>
              <a:t>Kwit - Arrêter de fumer </a:t>
            </a:r>
            <a:endParaRPr sz="1200">
              <a:solidFill>
                <a:schemeClr val="dk1"/>
              </a:solidFill>
              <a:latin typeface="Calibri"/>
              <a:ea typeface="Calibri"/>
              <a:cs typeface="Calibri"/>
              <a:sym typeface="Calibri"/>
            </a:endParaRPr>
          </a:p>
        </p:txBody>
      </p:sp>
      <p:sp>
        <p:nvSpPr>
          <p:cNvPr id="233" name="Google Shape;233;p11"/>
          <p:cNvSpPr txBox="1"/>
          <p:nvPr/>
        </p:nvSpPr>
        <p:spPr>
          <a:xfrm>
            <a:off x="2272175" y="5781475"/>
            <a:ext cx="7212300" cy="5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u="sng">
                <a:solidFill>
                  <a:schemeClr val="hlink"/>
                </a:solidFill>
                <a:latin typeface="Calibri"/>
                <a:ea typeface="Calibri"/>
                <a:cs typeface="Calibri"/>
                <a:sym typeface="Calibri"/>
                <a:hlinkClick r:id="rId3"/>
              </a:rPr>
              <a:t>Comment fonctionne le tableau de bord Kwit ?</a:t>
            </a:r>
            <a:endParaRPr sz="2200">
              <a:solidFill>
                <a:schemeClr val="dk1"/>
              </a:solidFill>
              <a:latin typeface="Calibri"/>
              <a:ea typeface="Calibri"/>
              <a:cs typeface="Calibri"/>
              <a:sym typeface="Calibri"/>
            </a:endParaRPr>
          </a:p>
        </p:txBody>
      </p:sp>
      <p:sp>
        <p:nvSpPr>
          <p:cNvPr id="234" name="Google Shape;234;p11"/>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11"/>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236" name="Google Shape;236;p11"/>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237" name="Google Shape;237;p11"/>
          <p:cNvSpPr txBox="1"/>
          <p:nvPr/>
        </p:nvSpPr>
        <p:spPr>
          <a:xfrm>
            <a:off x="2337000" y="6419375"/>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2"/>
          <p:cNvSpPr txBox="1">
            <a:spLocks noGrp="1"/>
          </p:cNvSpPr>
          <p:nvPr>
            <p:ph type="title"/>
          </p:nvPr>
        </p:nvSpPr>
        <p:spPr>
          <a:xfrm>
            <a:off x="786600" y="978300"/>
            <a:ext cx="10275300" cy="562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Application mobile Kwit (4)</a:t>
            </a:r>
            <a:endParaRPr/>
          </a:p>
        </p:txBody>
      </p:sp>
      <p:sp>
        <p:nvSpPr>
          <p:cNvPr id="244" name="Google Shape;244;p12"/>
          <p:cNvSpPr txBox="1">
            <a:spLocks noGrp="1"/>
          </p:cNvSpPr>
          <p:nvPr>
            <p:ph type="body" idx="1"/>
          </p:nvPr>
        </p:nvSpPr>
        <p:spPr>
          <a:xfrm>
            <a:off x="786600" y="1647219"/>
            <a:ext cx="7628400" cy="641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solidFill>
                  <a:srgbClr val="000000"/>
                </a:solidFill>
                <a:latin typeface="Arial"/>
                <a:ea typeface="Arial"/>
                <a:cs typeface="Arial"/>
                <a:sym typeface="Arial"/>
              </a:rPr>
              <a:t>Comment gérer ses émotions au quotidien avec Kwit ?</a:t>
            </a:r>
            <a:endParaRPr sz="2000" b="1">
              <a:solidFill>
                <a:srgbClr val="000000"/>
              </a:solidFill>
              <a:latin typeface="Arial"/>
              <a:ea typeface="Arial"/>
              <a:cs typeface="Arial"/>
              <a:sym typeface="Arial"/>
            </a:endParaRPr>
          </a:p>
        </p:txBody>
      </p:sp>
      <p:sp>
        <p:nvSpPr>
          <p:cNvPr id="245" name="Google Shape;245;p12"/>
          <p:cNvSpPr/>
          <p:nvPr/>
        </p:nvSpPr>
        <p:spPr>
          <a:xfrm>
            <a:off x="9271253" y="6374459"/>
            <a:ext cx="2240400" cy="257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Arrêter de fumer </a:t>
            </a:r>
            <a:endParaRPr sz="1200">
              <a:solidFill>
                <a:schemeClr val="dk1"/>
              </a:solidFill>
              <a:latin typeface="Calibri"/>
              <a:ea typeface="Calibri"/>
              <a:cs typeface="Calibri"/>
              <a:sym typeface="Calibri"/>
            </a:endParaRPr>
          </a:p>
        </p:txBody>
      </p:sp>
      <p:pic>
        <p:nvPicPr>
          <p:cNvPr id="246" name="Google Shape;246;p12" descr="Feeling sad, angry, happy or indifferent? Check-in your daily emotions in our Kwit app and keep track of your mental health. 💚&#10;&#10;Kwit is one of the leading smoking cessation mobile apps.📱 It relies on evidence-based smoking cessation scientific methods and helps you on a daily basis with positivity and kindness. 😌&#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 &#10;With kindness💚&#10;&#10;Credits: &#10;Music offered by La Musique Libre :&#10;Markvard - Dawn : https://youtu.be/fPkSP9XvcUs&#10;Markvard : https://soundcloud.com/markvard&#10;&#10;#QuitSmoking#KwitApp#NoSmoking#QuitTabac#Arrêterdefumer" title="Manage your daily emotions with the Kwit's Daily Check-In - Tutorial">
            <a:hlinkClick r:id="rId5"/>
          </p:cNvPr>
          <p:cNvPicPr preferRelativeResize="0"/>
          <p:nvPr/>
        </p:nvPicPr>
        <p:blipFill rotWithShape="1">
          <a:blip r:embed="rId6">
            <a:alphaModFix/>
          </a:blip>
          <a:srcRect/>
          <a:stretch/>
        </p:blipFill>
        <p:spPr>
          <a:xfrm>
            <a:off x="2116456" y="2143288"/>
            <a:ext cx="6674358" cy="3754306"/>
          </a:xfrm>
          <a:prstGeom prst="rect">
            <a:avLst/>
          </a:prstGeom>
          <a:noFill/>
          <a:ln>
            <a:noFill/>
          </a:ln>
          <a:effectLst>
            <a:outerShdw blurRad="114300" dist="57150" dir="7320000" algn="bl" rotWithShape="0">
              <a:srgbClr val="000000">
                <a:alpha val="49803"/>
              </a:srgbClr>
            </a:outerShdw>
          </a:effectLst>
        </p:spPr>
      </p:pic>
      <p:sp>
        <p:nvSpPr>
          <p:cNvPr id="247" name="Google Shape;247;p12"/>
          <p:cNvSpPr txBox="1"/>
          <p:nvPr/>
        </p:nvSpPr>
        <p:spPr>
          <a:xfrm>
            <a:off x="2378444" y="5994278"/>
            <a:ext cx="6700500" cy="4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u="sng">
                <a:solidFill>
                  <a:schemeClr val="hlink"/>
                </a:solidFill>
                <a:latin typeface="Calibri"/>
                <a:ea typeface="Calibri"/>
                <a:cs typeface="Calibri"/>
                <a:sym typeface="Calibri"/>
                <a:hlinkClick r:id="rId5"/>
              </a:rPr>
              <a:t>Comment fonctionne l'enregistrement quotidien ?</a:t>
            </a:r>
            <a:endParaRPr sz="2200">
              <a:solidFill>
                <a:schemeClr val="dk1"/>
              </a:solidFill>
              <a:latin typeface="Calibri"/>
              <a:ea typeface="Calibri"/>
              <a:cs typeface="Calibri"/>
              <a:sym typeface="Calibri"/>
            </a:endParaRPr>
          </a:p>
        </p:txBody>
      </p:sp>
      <p:sp>
        <p:nvSpPr>
          <p:cNvPr id="248" name="Google Shape;248;p12"/>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9" name="Google Shape;249;p12"/>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250" name="Google Shape;250;p12"/>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251" name="Google Shape;251;p12"/>
          <p:cNvSpPr txBox="1"/>
          <p:nvPr/>
        </p:nvSpPr>
        <p:spPr>
          <a:xfrm>
            <a:off x="2420900" y="6497450"/>
            <a:ext cx="64611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697800" y="677688"/>
            <a:ext cx="10796400" cy="59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Application mobile Kwit (5)</a:t>
            </a:r>
            <a:endParaRPr/>
          </a:p>
        </p:txBody>
      </p:sp>
      <p:sp>
        <p:nvSpPr>
          <p:cNvPr id="258" name="Google Shape;258;p13"/>
          <p:cNvSpPr txBox="1">
            <a:spLocks noGrp="1"/>
          </p:cNvSpPr>
          <p:nvPr>
            <p:ph type="body" idx="1"/>
          </p:nvPr>
        </p:nvSpPr>
        <p:spPr>
          <a:xfrm>
            <a:off x="710400" y="1336511"/>
            <a:ext cx="10201500" cy="706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solidFill>
                  <a:srgbClr val="0F0F0F"/>
                </a:solidFill>
                <a:highlight>
                  <a:srgbClr val="FFFFFF"/>
                </a:highlight>
                <a:latin typeface="Roboto"/>
                <a:ea typeface="Roboto"/>
                <a:cs typeface="Roboto"/>
                <a:sym typeface="Roboto"/>
              </a:rPr>
              <a:t>Boire de l'eau pour surmonter une envie ? C'est possible avec la stratégie de l'eau potable de Kwit </a:t>
            </a:r>
            <a:r>
              <a:rPr lang="en-US" sz="2000" b="1">
                <a:solidFill>
                  <a:srgbClr val="000000"/>
                </a:solidFill>
                <a:latin typeface="Arial"/>
                <a:ea typeface="Arial"/>
                <a:cs typeface="Arial"/>
                <a:sym typeface="Arial"/>
              </a:rPr>
              <a:t>?</a:t>
            </a:r>
            <a:endParaRPr sz="2000" b="1">
              <a:solidFill>
                <a:srgbClr val="000000"/>
              </a:solidFill>
              <a:latin typeface="Arial"/>
              <a:ea typeface="Arial"/>
              <a:cs typeface="Arial"/>
              <a:sym typeface="Arial"/>
            </a:endParaRPr>
          </a:p>
        </p:txBody>
      </p:sp>
      <p:sp>
        <p:nvSpPr>
          <p:cNvPr id="259" name="Google Shape;259;p13"/>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Arrêter de fumer </a:t>
            </a:r>
            <a:endParaRPr sz="1200">
              <a:solidFill>
                <a:schemeClr val="dk1"/>
              </a:solidFill>
              <a:latin typeface="Calibri"/>
              <a:ea typeface="Calibri"/>
              <a:cs typeface="Calibri"/>
              <a:sym typeface="Calibri"/>
            </a:endParaRPr>
          </a:p>
        </p:txBody>
      </p:sp>
      <p:pic>
        <p:nvPicPr>
          <p:cNvPr id="260" name="Google Shape;260;p13" descr="🚰 Did you know that you can fight off a cigarette craving with a simple glass of water? &#10;&#10;We are constantly reminded that staying hydrated is important. So if you're feeling the urge, don't forget to drink water!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 &#10;With kindness💚&#10;&#10;Music credit:&#10;Music offered by La Musique Libre :&#10;Markvard - Dawn: https://youtu.be/fPkSP9XvcUs&#10;Markvard : https://soundcloud.com/markvard&#10;&#10;#QuitSmoking#KwitApp#NoSmoking#QuitTabac#Arrêterdefumer" title="Drinking water to overcome a craving? It's possible with Kwit's Drinking Water strategy - Tutorial">
            <a:hlinkClick r:id="rId5"/>
          </p:cNvPr>
          <p:cNvPicPr preferRelativeResize="0"/>
          <p:nvPr/>
        </p:nvPicPr>
        <p:blipFill rotWithShape="1">
          <a:blip r:embed="rId6">
            <a:alphaModFix/>
          </a:blip>
          <a:srcRect/>
          <a:stretch/>
        </p:blipFill>
        <p:spPr>
          <a:xfrm>
            <a:off x="2595500" y="2043300"/>
            <a:ext cx="6637704" cy="3733700"/>
          </a:xfrm>
          <a:prstGeom prst="rect">
            <a:avLst/>
          </a:prstGeom>
          <a:noFill/>
          <a:ln>
            <a:noFill/>
          </a:ln>
          <a:effectLst>
            <a:outerShdw blurRad="171450" dist="38100" dir="5400000" algn="bl" rotWithShape="0">
              <a:srgbClr val="000000">
                <a:alpha val="52941"/>
              </a:srgbClr>
            </a:outerShdw>
          </a:effectLst>
        </p:spPr>
      </p:pic>
      <p:sp>
        <p:nvSpPr>
          <p:cNvPr id="261" name="Google Shape;261;p13"/>
          <p:cNvSpPr txBox="1"/>
          <p:nvPr/>
        </p:nvSpPr>
        <p:spPr>
          <a:xfrm>
            <a:off x="2477906" y="5859548"/>
            <a:ext cx="7040700" cy="5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u="sng">
                <a:solidFill>
                  <a:schemeClr val="hlink"/>
                </a:solidFill>
                <a:latin typeface="Calibri"/>
                <a:ea typeface="Calibri"/>
                <a:cs typeface="Calibri"/>
                <a:sym typeface="Calibri"/>
                <a:hlinkClick r:id="rId5"/>
              </a:rPr>
              <a:t>How does the Drinking Water strategy work ?</a:t>
            </a:r>
            <a:endParaRPr sz="2200">
              <a:solidFill>
                <a:schemeClr val="dk1"/>
              </a:solidFill>
              <a:latin typeface="Calibri"/>
              <a:ea typeface="Calibri"/>
              <a:cs typeface="Calibri"/>
              <a:sym typeface="Calibri"/>
            </a:endParaRPr>
          </a:p>
        </p:txBody>
      </p:sp>
      <p:sp>
        <p:nvSpPr>
          <p:cNvPr id="262" name="Google Shape;262;p13"/>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3" name="Google Shape;263;p13"/>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264" name="Google Shape;264;p13"/>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265" name="Google Shape;265;p13"/>
          <p:cNvSpPr txBox="1"/>
          <p:nvPr/>
        </p:nvSpPr>
        <p:spPr>
          <a:xfrm>
            <a:off x="2595500" y="6449400"/>
            <a:ext cx="52131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title"/>
          </p:nvPr>
        </p:nvSpPr>
        <p:spPr>
          <a:xfrm>
            <a:off x="862800" y="765750"/>
            <a:ext cx="10516200" cy="575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Application mobile Kwit (6)</a:t>
            </a:r>
            <a:endParaRPr/>
          </a:p>
        </p:txBody>
      </p:sp>
      <p:sp>
        <p:nvSpPr>
          <p:cNvPr id="272" name="Google Shape;272;p14"/>
          <p:cNvSpPr txBox="1">
            <a:spLocks noGrp="1"/>
          </p:cNvSpPr>
          <p:nvPr>
            <p:ph type="body" idx="1"/>
          </p:nvPr>
        </p:nvSpPr>
        <p:spPr>
          <a:xfrm>
            <a:off x="862800" y="1414276"/>
            <a:ext cx="10634400" cy="5163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ct val="100000"/>
              <a:buNone/>
            </a:pPr>
            <a:r>
              <a:rPr lang="en-US" sz="2000" b="1">
                <a:solidFill>
                  <a:srgbClr val="0F0F0F"/>
                </a:solidFill>
                <a:highlight>
                  <a:srgbClr val="FFFFFF"/>
                </a:highlight>
                <a:latin typeface="Roboto"/>
                <a:ea typeface="Roboto"/>
                <a:cs typeface="Roboto"/>
                <a:sym typeface="Roboto"/>
              </a:rPr>
              <a:t>Respirer pour lutter contre une fringale ? C'est possible avec l'exercice de respiration de Kwit</a:t>
            </a:r>
            <a:endParaRPr sz="1700" b="1">
              <a:solidFill>
                <a:srgbClr val="000000"/>
              </a:solidFill>
              <a:latin typeface="Arial"/>
              <a:ea typeface="Arial"/>
              <a:cs typeface="Arial"/>
              <a:sym typeface="Arial"/>
            </a:endParaRPr>
          </a:p>
        </p:txBody>
      </p:sp>
      <p:sp>
        <p:nvSpPr>
          <p:cNvPr id="273" name="Google Shape;273;p14"/>
          <p:cNvSpPr/>
          <p:nvPr/>
        </p:nvSpPr>
        <p:spPr>
          <a:xfrm>
            <a:off x="9546486" y="6216036"/>
            <a:ext cx="2293200" cy="263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Arrêter de fumer </a:t>
            </a:r>
            <a:endParaRPr sz="1200">
              <a:solidFill>
                <a:schemeClr val="dk1"/>
              </a:solidFill>
              <a:latin typeface="Calibri"/>
              <a:ea typeface="Calibri"/>
              <a:cs typeface="Calibri"/>
              <a:sym typeface="Calibri"/>
            </a:endParaRPr>
          </a:p>
        </p:txBody>
      </p:sp>
      <p:pic>
        <p:nvPicPr>
          <p:cNvPr id="274" name="Google Shape;274;p14" descr="Do you have cravings and don't know how to deal with them? 😕&#10;&#10;Find out how our breathing exercise works! 🌬 This will be a big help to fight off your cravings.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10;With kindness💚&#10;&#10;Music credit:&#10;Music offered by La Musique Libre :&#10;Markvard - Dawn: https://youtu.be/fPkSP9XvcUs&#10;Markvard : https://soundcloud.com/markvard&#10;&#10;#QuitSmoking#KwitApp#NoSmoking#QuitTabac#Arrêterdefumer" title="Breathing to fight a craving? It's possible with Kwit's Breathing exercise - Tutorial">
            <a:hlinkClick r:id="rId5"/>
          </p:cNvPr>
          <p:cNvPicPr preferRelativeResize="0"/>
          <p:nvPr/>
        </p:nvPicPr>
        <p:blipFill rotWithShape="1">
          <a:blip r:embed="rId6">
            <a:alphaModFix/>
          </a:blip>
          <a:srcRect/>
          <a:stretch/>
        </p:blipFill>
        <p:spPr>
          <a:xfrm>
            <a:off x="3037975" y="1930575"/>
            <a:ext cx="5947675" cy="3408725"/>
          </a:xfrm>
          <a:prstGeom prst="rect">
            <a:avLst/>
          </a:prstGeom>
          <a:noFill/>
          <a:ln>
            <a:noFill/>
          </a:ln>
          <a:effectLst>
            <a:outerShdw blurRad="128588" dist="57150" dir="5400000" algn="bl" rotWithShape="0">
              <a:srgbClr val="000000">
                <a:alpha val="57647"/>
              </a:srgbClr>
            </a:outerShdw>
          </a:effectLst>
        </p:spPr>
      </p:pic>
      <p:sp>
        <p:nvSpPr>
          <p:cNvPr id="275" name="Google Shape;275;p14"/>
          <p:cNvSpPr txBox="1"/>
          <p:nvPr/>
        </p:nvSpPr>
        <p:spPr>
          <a:xfrm>
            <a:off x="2619850" y="5530613"/>
            <a:ext cx="7413900" cy="4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u="sng">
                <a:solidFill>
                  <a:schemeClr val="hlink"/>
                </a:solidFill>
                <a:latin typeface="Calibri"/>
                <a:ea typeface="Calibri"/>
                <a:cs typeface="Calibri"/>
                <a:sym typeface="Calibri"/>
                <a:hlinkClick r:id="rId5"/>
              </a:rPr>
              <a:t>Comment fonctionne la stratégie de l'exercice de respiration ?</a:t>
            </a:r>
            <a:endParaRPr sz="2200">
              <a:solidFill>
                <a:schemeClr val="dk1"/>
              </a:solidFill>
              <a:latin typeface="Calibri"/>
              <a:ea typeface="Calibri"/>
              <a:cs typeface="Calibri"/>
              <a:sym typeface="Calibri"/>
            </a:endParaRPr>
          </a:p>
        </p:txBody>
      </p:sp>
      <p:sp>
        <p:nvSpPr>
          <p:cNvPr id="276" name="Google Shape;276;p14"/>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7" name="Google Shape;277;p14"/>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278" name="Google Shape;278;p14"/>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279" name="Google Shape;279;p14"/>
          <p:cNvSpPr txBox="1"/>
          <p:nvPr/>
        </p:nvSpPr>
        <p:spPr>
          <a:xfrm>
            <a:off x="2648800" y="6216050"/>
            <a:ext cx="64611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a:spLocks noGrp="1"/>
          </p:cNvSpPr>
          <p:nvPr>
            <p:ph type="title"/>
          </p:nvPr>
        </p:nvSpPr>
        <p:spPr>
          <a:xfrm>
            <a:off x="566150" y="611675"/>
            <a:ext cx="10785000" cy="59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Application mobile Kwit (7)</a:t>
            </a:r>
            <a:endParaRPr/>
          </a:p>
        </p:txBody>
      </p:sp>
      <p:sp>
        <p:nvSpPr>
          <p:cNvPr id="286" name="Google Shape;286;p15"/>
          <p:cNvSpPr txBox="1">
            <a:spLocks noGrp="1"/>
          </p:cNvSpPr>
          <p:nvPr>
            <p:ph type="body" idx="1"/>
          </p:nvPr>
        </p:nvSpPr>
        <p:spPr>
          <a:xfrm>
            <a:off x="566150" y="1165171"/>
            <a:ext cx="5706600" cy="39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solidFill>
                  <a:srgbClr val="0F0F0F"/>
                </a:solidFill>
                <a:highlight>
                  <a:srgbClr val="FFFFFF"/>
                </a:highlight>
                <a:latin typeface="Roboto"/>
                <a:ea typeface="Roboto"/>
                <a:cs typeface="Roboto"/>
                <a:sym typeface="Roboto"/>
              </a:rPr>
              <a:t>Écrivez vos souvenirs avec Kwit </a:t>
            </a:r>
            <a:endParaRPr sz="1700" b="1">
              <a:solidFill>
                <a:srgbClr val="0F0F0F"/>
              </a:solidFill>
              <a:highlight>
                <a:srgbClr val="FFFFFF"/>
              </a:highlight>
              <a:latin typeface="Roboto"/>
              <a:ea typeface="Roboto"/>
              <a:cs typeface="Roboto"/>
              <a:sym typeface="Roboto"/>
            </a:endParaRPr>
          </a:p>
        </p:txBody>
      </p:sp>
      <p:sp>
        <p:nvSpPr>
          <p:cNvPr id="287" name="Google Shape;287;p15"/>
          <p:cNvSpPr/>
          <p:nvPr/>
        </p:nvSpPr>
        <p:spPr>
          <a:xfrm>
            <a:off x="9463845" y="6211453"/>
            <a:ext cx="2351700" cy="2700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Arrêter de fumer </a:t>
            </a:r>
            <a:endParaRPr sz="1200">
              <a:solidFill>
                <a:schemeClr val="dk1"/>
              </a:solidFill>
              <a:latin typeface="Calibri"/>
              <a:ea typeface="Calibri"/>
              <a:cs typeface="Calibri"/>
              <a:sym typeface="Calibri"/>
            </a:endParaRPr>
          </a:p>
        </p:txBody>
      </p:sp>
      <p:pic>
        <p:nvPicPr>
          <p:cNvPr id="288" name="Google Shape;288;p15" descr="🥊 Have you successfully fought a craving and want to remember how you did it?&#10;&#10;With this tutorial, find out how you can record your memories within the app!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 &#10;Music credit:&#10;Music offered by La Musique Libre :&#10;Markvard - Dawn: https://youtu.be/fPkSP9XvcUs&#10;Markvard : https://soundcloud.com/markvard&#10;&#10;#QuitSmoking#KwitApp#NoSmoking#QuitTabac#Arrêterdefumer" title="Write your memories with Kwit - Tutorial">
            <a:hlinkClick r:id="rId5"/>
          </p:cNvPr>
          <p:cNvPicPr preferRelativeResize="0"/>
          <p:nvPr/>
        </p:nvPicPr>
        <p:blipFill rotWithShape="1">
          <a:blip r:embed="rId6">
            <a:alphaModFix/>
          </a:blip>
          <a:srcRect/>
          <a:stretch/>
        </p:blipFill>
        <p:spPr>
          <a:xfrm>
            <a:off x="2675476" y="1711426"/>
            <a:ext cx="6632725" cy="3730925"/>
          </a:xfrm>
          <a:prstGeom prst="rect">
            <a:avLst/>
          </a:prstGeom>
          <a:noFill/>
          <a:ln>
            <a:noFill/>
          </a:ln>
          <a:effectLst>
            <a:outerShdw blurRad="214313" dist="66675" dir="6300000" algn="bl" rotWithShape="0">
              <a:srgbClr val="000000">
                <a:alpha val="49803"/>
              </a:srgbClr>
            </a:outerShdw>
          </a:effectLst>
        </p:spPr>
      </p:pic>
      <p:sp>
        <p:nvSpPr>
          <p:cNvPr id="289" name="Google Shape;289;p15"/>
          <p:cNvSpPr txBox="1"/>
          <p:nvPr/>
        </p:nvSpPr>
        <p:spPr>
          <a:xfrm>
            <a:off x="2779638" y="5521125"/>
            <a:ext cx="66327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u="sng">
                <a:solidFill>
                  <a:schemeClr val="hlink"/>
                </a:solidFill>
                <a:latin typeface="Calibri"/>
                <a:ea typeface="Calibri"/>
                <a:cs typeface="Calibri"/>
                <a:sym typeface="Calibri"/>
                <a:hlinkClick r:id="rId5"/>
              </a:rPr>
              <a:t>Comment fonctionne la stratégie "Écrire une pensée" ?</a:t>
            </a:r>
            <a:endParaRPr sz="2200">
              <a:solidFill>
                <a:schemeClr val="dk1"/>
              </a:solidFill>
              <a:latin typeface="Calibri"/>
              <a:ea typeface="Calibri"/>
              <a:cs typeface="Calibri"/>
              <a:sym typeface="Calibri"/>
            </a:endParaRPr>
          </a:p>
        </p:txBody>
      </p:sp>
      <p:sp>
        <p:nvSpPr>
          <p:cNvPr id="290" name="Google Shape;290;p15"/>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1" name="Google Shape;291;p15"/>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292" name="Google Shape;292;p15"/>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293" name="Google Shape;293;p15"/>
          <p:cNvSpPr txBox="1"/>
          <p:nvPr/>
        </p:nvSpPr>
        <p:spPr>
          <a:xfrm>
            <a:off x="2823500" y="6106600"/>
            <a:ext cx="52194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6"/>
          <p:cNvSpPr txBox="1">
            <a:spLocks noGrp="1"/>
          </p:cNvSpPr>
          <p:nvPr>
            <p:ph type="title"/>
          </p:nvPr>
        </p:nvSpPr>
        <p:spPr>
          <a:xfrm>
            <a:off x="634200" y="756375"/>
            <a:ext cx="10807500" cy="591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Application mobile Kwit (8)</a:t>
            </a:r>
            <a:endParaRPr/>
          </a:p>
        </p:txBody>
      </p:sp>
      <p:sp>
        <p:nvSpPr>
          <p:cNvPr id="300" name="Google Shape;300;p16"/>
          <p:cNvSpPr txBox="1">
            <a:spLocks noGrp="1"/>
          </p:cNvSpPr>
          <p:nvPr>
            <p:ph type="body" idx="1"/>
          </p:nvPr>
        </p:nvSpPr>
        <p:spPr>
          <a:xfrm>
            <a:off x="634200" y="1459953"/>
            <a:ext cx="10187100" cy="482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solidFill>
                  <a:srgbClr val="0F0F0F"/>
                </a:solidFill>
                <a:highlight>
                  <a:srgbClr val="FFFFFF"/>
                </a:highlight>
                <a:latin typeface="Roboto"/>
                <a:ea typeface="Roboto"/>
                <a:cs typeface="Roboto"/>
                <a:sym typeface="Roboto"/>
              </a:rPr>
              <a:t>Besoin de motivation ? Secouez votre téléphone avec Kwit</a:t>
            </a:r>
            <a:endParaRPr sz="1700" b="1">
              <a:solidFill>
                <a:srgbClr val="0F0F0F"/>
              </a:solidFill>
              <a:highlight>
                <a:srgbClr val="FFFFFF"/>
              </a:highlight>
              <a:latin typeface="Roboto"/>
              <a:ea typeface="Roboto"/>
              <a:cs typeface="Roboto"/>
              <a:sym typeface="Roboto"/>
            </a:endParaRPr>
          </a:p>
        </p:txBody>
      </p:sp>
      <p:sp>
        <p:nvSpPr>
          <p:cNvPr id="301" name="Google Shape;301;p16"/>
          <p:cNvSpPr/>
          <p:nvPr/>
        </p:nvSpPr>
        <p:spPr>
          <a:xfrm>
            <a:off x="9558477" y="6208741"/>
            <a:ext cx="2356800" cy="270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Arrêter de fumer </a:t>
            </a:r>
            <a:endParaRPr sz="1200">
              <a:solidFill>
                <a:schemeClr val="dk1"/>
              </a:solidFill>
              <a:latin typeface="Calibri"/>
              <a:ea typeface="Calibri"/>
              <a:cs typeface="Calibri"/>
              <a:sym typeface="Calibri"/>
            </a:endParaRPr>
          </a:p>
        </p:txBody>
      </p:sp>
      <p:pic>
        <p:nvPicPr>
          <p:cNvPr id="302" name="Google Shape;302;p16" descr="Feeling a little unmotivated? 😔&#10;&#10;With this tutorial, find out how to boost your motivation by just shaking your phone!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10;Music credit:&#10;Music offered by La Musique Libre :&#10;Markvard - Dawn: https://youtu.be/fPkSP9XvcUs&#10;Markvard : https://soundcloud.com/markvard&#10;&#10;#QuitSmoking#KwitApp#NoSmoking#QuitTabac#Arrêterdefumer" title="Need motivation? Shake up your phone with Kwit! - Tutorial">
            <a:hlinkClick r:id="rId5"/>
          </p:cNvPr>
          <p:cNvPicPr preferRelativeResize="0"/>
          <p:nvPr/>
        </p:nvPicPr>
        <p:blipFill rotWithShape="1">
          <a:blip r:embed="rId6">
            <a:alphaModFix/>
          </a:blip>
          <a:srcRect/>
          <a:stretch/>
        </p:blipFill>
        <p:spPr>
          <a:xfrm>
            <a:off x="3260837" y="2000576"/>
            <a:ext cx="5974525" cy="3053802"/>
          </a:xfrm>
          <a:prstGeom prst="rect">
            <a:avLst/>
          </a:prstGeom>
          <a:noFill/>
          <a:ln>
            <a:noFill/>
          </a:ln>
          <a:effectLst>
            <a:outerShdw blurRad="142875" dist="57150" dir="6960000" algn="bl" rotWithShape="0">
              <a:srgbClr val="000000">
                <a:alpha val="49803"/>
              </a:srgbClr>
            </a:outerShdw>
          </a:effectLst>
        </p:spPr>
      </p:pic>
      <p:sp>
        <p:nvSpPr>
          <p:cNvPr id="303" name="Google Shape;303;p16"/>
          <p:cNvSpPr txBox="1"/>
          <p:nvPr/>
        </p:nvSpPr>
        <p:spPr>
          <a:xfrm>
            <a:off x="3583944" y="5328037"/>
            <a:ext cx="5328300" cy="5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u="sng">
                <a:solidFill>
                  <a:schemeClr val="hlink"/>
                </a:solidFill>
                <a:latin typeface="Calibri"/>
                <a:ea typeface="Calibri"/>
                <a:cs typeface="Calibri"/>
                <a:sym typeface="Calibri"/>
                <a:hlinkClick r:id="rId5"/>
              </a:rPr>
              <a:t>Comment fonctionne la carte Motivation ?</a:t>
            </a:r>
            <a:endParaRPr sz="2200">
              <a:solidFill>
                <a:schemeClr val="dk1"/>
              </a:solidFill>
              <a:latin typeface="Calibri"/>
              <a:ea typeface="Calibri"/>
              <a:cs typeface="Calibri"/>
              <a:sym typeface="Calibri"/>
            </a:endParaRPr>
          </a:p>
        </p:txBody>
      </p:sp>
      <p:sp>
        <p:nvSpPr>
          <p:cNvPr id="304" name="Google Shape;304;p16"/>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5" name="Google Shape;305;p16"/>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306" name="Google Shape;306;p16"/>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307" name="Google Shape;307;p16"/>
          <p:cNvSpPr txBox="1"/>
          <p:nvPr/>
        </p:nvSpPr>
        <p:spPr>
          <a:xfrm>
            <a:off x="3583950" y="5978050"/>
            <a:ext cx="52341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7"/>
          <p:cNvSpPr txBox="1">
            <a:spLocks noGrp="1"/>
          </p:cNvSpPr>
          <p:nvPr>
            <p:ph type="title"/>
          </p:nvPr>
        </p:nvSpPr>
        <p:spPr>
          <a:xfrm>
            <a:off x="710400" y="842150"/>
            <a:ext cx="10375500" cy="567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Application mobile Kwit (9)</a:t>
            </a:r>
            <a:endParaRPr/>
          </a:p>
        </p:txBody>
      </p:sp>
      <p:sp>
        <p:nvSpPr>
          <p:cNvPr id="314" name="Google Shape;314;p17"/>
          <p:cNvSpPr txBox="1">
            <a:spLocks noGrp="1"/>
          </p:cNvSpPr>
          <p:nvPr>
            <p:ph type="body" idx="1"/>
          </p:nvPr>
        </p:nvSpPr>
        <p:spPr>
          <a:xfrm>
            <a:off x="710400" y="1374635"/>
            <a:ext cx="9732600" cy="519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solidFill>
                  <a:srgbClr val="0F0F0F"/>
                </a:solidFill>
                <a:highlight>
                  <a:srgbClr val="FFFFFF"/>
                </a:highlight>
                <a:latin typeface="Roboto"/>
                <a:ea typeface="Roboto"/>
                <a:cs typeface="Roboto"/>
                <a:sym typeface="Roboto"/>
              </a:rPr>
              <a:t>Suivez votre consommation de produits de substitution avec Kwit</a:t>
            </a:r>
            <a:endParaRPr sz="1700" b="1">
              <a:solidFill>
                <a:srgbClr val="0F0F0F"/>
              </a:solidFill>
              <a:highlight>
                <a:srgbClr val="FFFFFF"/>
              </a:highlight>
              <a:latin typeface="Roboto"/>
              <a:ea typeface="Roboto"/>
              <a:cs typeface="Roboto"/>
              <a:sym typeface="Roboto"/>
            </a:endParaRPr>
          </a:p>
        </p:txBody>
      </p:sp>
      <p:sp>
        <p:nvSpPr>
          <p:cNvPr id="315" name="Google Shape;315;p17"/>
          <p:cNvSpPr/>
          <p:nvPr/>
        </p:nvSpPr>
        <p:spPr>
          <a:xfrm>
            <a:off x="9277954" y="6219556"/>
            <a:ext cx="2262600" cy="259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Arrêter de fumer </a:t>
            </a:r>
            <a:endParaRPr sz="1200">
              <a:solidFill>
                <a:schemeClr val="dk1"/>
              </a:solidFill>
              <a:latin typeface="Calibri"/>
              <a:ea typeface="Calibri"/>
              <a:cs typeface="Calibri"/>
              <a:sym typeface="Calibri"/>
            </a:endParaRPr>
          </a:p>
        </p:txBody>
      </p:sp>
      <p:pic>
        <p:nvPicPr>
          <p:cNvPr id="316" name="Google Shape;316;p17" descr="⚡️ Are you using nicotine replacement products to help you quit smoking? &#10;&#10;With this tutorial, find out how to set them up in the Kwit app. This will also allow you to keep an eye on your consumption!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10;Music credit:&#10;Music offered by La Musique Libre :&#10;Markvard - Dawn: https://youtu.be/fPkSP9XvcUs&#10;Markvard : https://soundcloud.com/markvard &#10;&#10;#QuitSmoking#KwitApp#NoSmoking#QuitTabac#Arrêterdefumer" title="Follow your substitutes consumption with Kwit - Tutorial">
            <a:hlinkClick r:id="rId5"/>
          </p:cNvPr>
          <p:cNvPicPr preferRelativeResize="0"/>
          <p:nvPr/>
        </p:nvPicPr>
        <p:blipFill rotWithShape="1">
          <a:blip r:embed="rId6">
            <a:alphaModFix/>
          </a:blip>
          <a:srcRect/>
          <a:stretch/>
        </p:blipFill>
        <p:spPr>
          <a:xfrm>
            <a:off x="2973876" y="1894125"/>
            <a:ext cx="6233425" cy="3506300"/>
          </a:xfrm>
          <a:prstGeom prst="rect">
            <a:avLst/>
          </a:prstGeom>
          <a:noFill/>
          <a:ln>
            <a:noFill/>
          </a:ln>
          <a:effectLst>
            <a:outerShdw blurRad="185738" dist="66675" dir="6360000" algn="bl" rotWithShape="0">
              <a:srgbClr val="000000">
                <a:alpha val="49803"/>
              </a:srgbClr>
            </a:outerShdw>
          </a:effectLst>
        </p:spPr>
      </p:pic>
      <p:sp>
        <p:nvSpPr>
          <p:cNvPr id="317" name="Google Shape;317;p17"/>
          <p:cNvSpPr txBox="1"/>
          <p:nvPr/>
        </p:nvSpPr>
        <p:spPr>
          <a:xfrm>
            <a:off x="3118051" y="5582925"/>
            <a:ext cx="59559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Calibri"/>
                <a:ea typeface="Calibri"/>
                <a:cs typeface="Calibri"/>
                <a:sym typeface="Calibri"/>
              </a:rPr>
              <a:t>Que dois-je faire lorsque j'intègre un substitut ?</a:t>
            </a:r>
            <a:endParaRPr sz="2200">
              <a:solidFill>
                <a:schemeClr val="dk1"/>
              </a:solidFill>
              <a:latin typeface="Calibri"/>
              <a:ea typeface="Calibri"/>
              <a:cs typeface="Calibri"/>
              <a:sym typeface="Calibri"/>
            </a:endParaRPr>
          </a:p>
        </p:txBody>
      </p:sp>
      <p:sp>
        <p:nvSpPr>
          <p:cNvPr id="318" name="Google Shape;318;p17"/>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9" name="Google Shape;319;p17"/>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320" name="Google Shape;320;p17"/>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321" name="Google Shape;321;p17"/>
          <p:cNvSpPr txBox="1"/>
          <p:nvPr/>
        </p:nvSpPr>
        <p:spPr>
          <a:xfrm>
            <a:off x="3207350" y="6167700"/>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8"/>
          <p:cNvSpPr txBox="1">
            <a:spLocks noGrp="1"/>
          </p:cNvSpPr>
          <p:nvPr>
            <p:ph type="title"/>
          </p:nvPr>
        </p:nvSpPr>
        <p:spPr>
          <a:xfrm>
            <a:off x="558000" y="6989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5.2.2</a:t>
            </a:r>
            <a:r>
              <a:rPr lang="en-US"/>
              <a:t/>
            </a:r>
            <a:br>
              <a:rPr lang="en-US"/>
            </a:br>
            <a:r>
              <a:rPr lang="en-US">
                <a:solidFill>
                  <a:srgbClr val="C01E24"/>
                </a:solidFill>
              </a:rPr>
              <a:t>Informations sur la dépendance aux écrans</a:t>
            </a:r>
            <a:endParaRPr>
              <a:solidFill>
                <a:srgbClr val="C01E24"/>
              </a:solidFill>
            </a:endParaRPr>
          </a:p>
        </p:txBody>
      </p:sp>
      <p:sp>
        <p:nvSpPr>
          <p:cNvPr id="328" name="Google Shape;328;p18"/>
          <p:cNvSpPr txBox="1">
            <a:spLocks noGrp="1"/>
          </p:cNvSpPr>
          <p:nvPr>
            <p:ph type="body" idx="1"/>
          </p:nvPr>
        </p:nvSpPr>
        <p:spPr>
          <a:xfrm>
            <a:off x="558000" y="1779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329" name="Google Shape;329;p18"/>
          <p:cNvSpPr txBox="1">
            <a:spLocks noGrp="1"/>
          </p:cNvSpPr>
          <p:nvPr>
            <p:ph type="body" idx="2"/>
          </p:nvPr>
        </p:nvSpPr>
        <p:spPr>
          <a:xfrm>
            <a:off x="558001" y="2468843"/>
            <a:ext cx="6210600" cy="3470100"/>
          </a:xfrm>
          <a:prstGeom prst="rect">
            <a:avLst/>
          </a:prstGeom>
          <a:noFill/>
          <a:ln>
            <a:noFill/>
          </a:ln>
        </p:spPr>
        <p:txBody>
          <a:bodyPr spcFirstLastPara="1" wrap="square" lIns="91425" tIns="45700" rIns="91425" bIns="45700" anchor="t" anchorCtr="0">
            <a:normAutofit fontScale="92500"/>
          </a:bodyPr>
          <a:lstStyle/>
          <a:p>
            <a:pPr marL="228600" lvl="0" indent="-205740" algn="l" rtl="0">
              <a:lnSpc>
                <a:spcPct val="150000"/>
              </a:lnSpc>
              <a:spcBef>
                <a:spcPts val="0"/>
              </a:spcBef>
              <a:spcAft>
                <a:spcPts val="0"/>
              </a:spcAft>
              <a:buSzPct val="100000"/>
              <a:buChar char="▪"/>
            </a:pPr>
            <a:r>
              <a:rPr lang="en-US" sz="2400" dirty="0"/>
              <a:t>Explorer de manière interactive une application </a:t>
            </a:r>
            <a:r>
              <a:rPr lang="en-US" sz="2400" dirty="0" err="1"/>
              <a:t>spécifique</a:t>
            </a:r>
            <a:r>
              <a:rPr lang="en-US" sz="2400" dirty="0"/>
              <a:t> de dépendance à </a:t>
            </a:r>
            <a:r>
              <a:rPr lang="en-US" sz="2400" dirty="0" err="1"/>
              <a:t>l'écran</a:t>
            </a:r>
            <a:endParaRPr dirty="0"/>
          </a:p>
          <a:p>
            <a:pPr marL="228600" lvl="0" indent="-205740" algn="l" rtl="0">
              <a:lnSpc>
                <a:spcPct val="150000"/>
              </a:lnSpc>
              <a:spcBef>
                <a:spcPts val="1200"/>
              </a:spcBef>
              <a:spcAft>
                <a:spcPts val="0"/>
              </a:spcAft>
              <a:buSzPct val="100000"/>
              <a:buChar char="▪"/>
            </a:pPr>
            <a:r>
              <a:rPr lang="en-US" sz="2400" dirty="0" err="1"/>
              <a:t>Expérimenter</a:t>
            </a:r>
            <a:r>
              <a:rPr lang="en-US" sz="2400" dirty="0"/>
              <a:t> les fonctionnalités de l'application de manière pratique.</a:t>
            </a:r>
            <a:endParaRPr dirty="0"/>
          </a:p>
          <a:p>
            <a:pPr marL="228600" lvl="0" indent="-205740" algn="l" rtl="0">
              <a:lnSpc>
                <a:spcPct val="150000"/>
              </a:lnSpc>
              <a:spcBef>
                <a:spcPts val="1200"/>
              </a:spcBef>
              <a:spcAft>
                <a:spcPts val="0"/>
              </a:spcAft>
              <a:buSzPct val="100000"/>
              <a:buChar char="▪"/>
            </a:pPr>
            <a:r>
              <a:rPr lang="en-US" sz="2400" dirty="0"/>
              <a:t>Partager les expériences et les </a:t>
            </a:r>
            <a:r>
              <a:rPr lang="en-US" sz="2400" dirty="0" err="1"/>
              <a:t>enseignements</a:t>
            </a:r>
            <a:r>
              <a:rPr lang="en-US" sz="2400" dirty="0"/>
              <a:t> </a:t>
            </a:r>
            <a:r>
              <a:rPr lang="en-US" sz="2400" dirty="0" err="1"/>
              <a:t>tirés</a:t>
            </a:r>
            <a:endParaRPr dirty="0"/>
          </a:p>
          <a:p>
            <a:pPr marL="0" lvl="0" indent="0" algn="l" rtl="0">
              <a:lnSpc>
                <a:spcPct val="150000"/>
              </a:lnSpc>
              <a:spcBef>
                <a:spcPts val="1200"/>
              </a:spcBef>
              <a:spcAft>
                <a:spcPts val="0"/>
              </a:spcAft>
              <a:buSzPct val="100000"/>
              <a:buNone/>
            </a:pPr>
            <a:endParaRPr sz="2400" dirty="0"/>
          </a:p>
        </p:txBody>
      </p:sp>
      <p:pic>
        <p:nvPicPr>
          <p:cNvPr id="330" name="Google Shape;330;p18"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331" name="Google Shape;331;p18"/>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9"/>
          <p:cNvSpPr txBox="1">
            <a:spLocks noGrp="1"/>
          </p:cNvSpPr>
          <p:nvPr>
            <p:ph type="title"/>
          </p:nvPr>
        </p:nvSpPr>
        <p:spPr>
          <a:xfrm>
            <a:off x="531603" y="520602"/>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Applications pour la dépendance à l'écran</a:t>
            </a:r>
            <a:endParaRPr/>
          </a:p>
        </p:txBody>
      </p:sp>
      <p:graphicFrame>
        <p:nvGraphicFramePr>
          <p:cNvPr id="338" name="Google Shape;338;p19"/>
          <p:cNvGraphicFramePr/>
          <p:nvPr/>
        </p:nvGraphicFramePr>
        <p:xfrm>
          <a:off x="205715" y="1486623"/>
          <a:ext cx="11780575" cy="5336778"/>
        </p:xfrm>
        <a:graphic>
          <a:graphicData uri="http://schemas.openxmlformats.org/drawingml/2006/table">
            <a:tbl>
              <a:tblPr>
                <a:noFill/>
                <a:tableStyleId>{1D09F74D-5F37-4FC8-B49C-86A7C0B47CA2}</a:tableStyleId>
              </a:tblPr>
              <a:tblGrid>
                <a:gridCol w="1554700">
                  <a:extLst>
                    <a:ext uri="{9D8B030D-6E8A-4147-A177-3AD203B41FA5}">
                      <a16:colId xmlns:a16="http://schemas.microsoft.com/office/drawing/2014/main" val="20000"/>
                    </a:ext>
                  </a:extLst>
                </a:gridCol>
                <a:gridCol w="8661150">
                  <a:extLst>
                    <a:ext uri="{9D8B030D-6E8A-4147-A177-3AD203B41FA5}">
                      <a16:colId xmlns:a16="http://schemas.microsoft.com/office/drawing/2014/main" val="20001"/>
                    </a:ext>
                  </a:extLst>
                </a:gridCol>
                <a:gridCol w="1564725">
                  <a:extLst>
                    <a:ext uri="{9D8B030D-6E8A-4147-A177-3AD203B41FA5}">
                      <a16:colId xmlns:a16="http://schemas.microsoft.com/office/drawing/2014/main" val="20002"/>
                    </a:ext>
                  </a:extLst>
                </a:gridCol>
              </a:tblGrid>
              <a:tr h="381000">
                <a:tc>
                  <a:txBody>
                    <a:bodyPr/>
                    <a:lstStyle/>
                    <a:p>
                      <a:pPr marL="0" marR="0" lvl="0" indent="0" algn="ctr" rtl="0">
                        <a:spcBef>
                          <a:spcPts val="0"/>
                        </a:spcBef>
                        <a:spcAft>
                          <a:spcPts val="0"/>
                        </a:spcAft>
                        <a:buClr>
                          <a:schemeClr val="dk1"/>
                        </a:buClr>
                        <a:buSzPts val="1800"/>
                        <a:buFont typeface="Calibri"/>
                        <a:buNone/>
                      </a:pPr>
                      <a:r>
                        <a:rPr lang="en-US" b="1" u="none" strike="noStrike" cap="none"/>
                        <a:t>Applications</a:t>
                      </a:r>
                      <a:endParaRPr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r>
                        <a:rPr lang="en-US" b="1" u="none" strike="noStrike" cap="none"/>
                        <a:t>Description</a:t>
                      </a:r>
                      <a:endParaRPr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r>
                        <a:rPr lang="en-US" b="1" u="none" strike="noStrike" cap="none"/>
                        <a:t>Lien de téléchargement</a:t>
                      </a:r>
                      <a:endParaRPr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chemeClr val="dk1"/>
                        </a:buClr>
                        <a:buSzPts val="1600"/>
                        <a:buFont typeface="Calibri"/>
                        <a:buNone/>
                      </a:pPr>
                      <a:r>
                        <a:rPr lang="en-US"/>
                        <a:t>Spacetime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600"/>
                        <a:buFont typeface="Calibri"/>
                        <a:buNone/>
                      </a:pPr>
                      <a:r>
                        <a:rPr lang="en-US" u="none" strike="noStrike" cap="none"/>
                        <a:t>Disponible en anglais, français, allemand, espagnol, chinois, japonais, coréen, portugais, russe et italien.</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400"/>
                        <a:buFont typeface="Calibri"/>
                        <a:buNone/>
                      </a:pPr>
                      <a:r>
                        <a:rPr lang="en-US" u="sng" strike="noStrike" cap="none">
                          <a:solidFill>
                            <a:schemeClr val="hlink"/>
                          </a:solidFill>
                          <a:hlinkClick r:id="rId3"/>
                        </a:rPr>
                        <a:t>Android </a:t>
                      </a:r>
                      <a:r>
                        <a:rPr lang="en-US" u="none" strike="noStrike" cap="none"/>
                        <a:t>- </a:t>
                      </a:r>
                      <a:r>
                        <a:rPr lang="en-US" u="sng" strike="noStrike" cap="none">
                          <a:solidFill>
                            <a:schemeClr val="hlink"/>
                          </a:solidFill>
                          <a:hlinkClick r:id="rId3"/>
                        </a:rPr>
                        <a:t>IOS</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chemeClr val="dk1"/>
                        </a:buClr>
                        <a:buSzPts val="1600"/>
                        <a:buFont typeface="Calibri"/>
                        <a:buNone/>
                      </a:pPr>
                      <a:r>
                        <a:rPr lang="en-US"/>
                        <a:t>Digital Detox - QualityTime</a:t>
                      </a:r>
                      <a:endParaRPr/>
                    </a:p>
                    <a:p>
                      <a:pPr marL="0" marR="0" lvl="0" indent="0" algn="l" rtl="0">
                        <a:lnSpc>
                          <a:spcPct val="100000"/>
                        </a:lnSpc>
                        <a:spcBef>
                          <a:spcPts val="0"/>
                        </a:spcBef>
                        <a:spcAft>
                          <a:spcPts val="0"/>
                        </a:spcAft>
                        <a:buClr>
                          <a:schemeClr val="dk1"/>
                        </a:buClr>
                        <a:buSzPts val="1600"/>
                        <a:buFont typeface="Calibri"/>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600"/>
                        <a:buFont typeface="Calibri"/>
                        <a:buNone/>
                      </a:pPr>
                      <a:r>
                        <a:rPr lang="en-US" u="none" strike="noStrike" cap="none"/>
                        <a:t>Disponible sur Android en anglais, français, allemand, espagnol, chinois, japonais, coréen, portugais, russe et italien.</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400"/>
                        <a:buFont typeface="Calibri"/>
                        <a:buNone/>
                      </a:pPr>
                      <a:r>
                        <a:rPr lang="en-US" u="sng" strike="noStrike" cap="none">
                          <a:solidFill>
                            <a:schemeClr val="hlink"/>
                          </a:solidFill>
                          <a:hlinkClick r:id="rId4"/>
                        </a:rPr>
                        <a:t>Android</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chemeClr val="dk1"/>
                        </a:buClr>
                        <a:buSzPts val="1600"/>
                        <a:buFont typeface="Calibri"/>
                        <a:buNone/>
                      </a:pPr>
                      <a:r>
                        <a:rPr lang="en-US"/>
                        <a:t>Forest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600"/>
                        <a:buFont typeface="Calibri"/>
                        <a:buNone/>
                      </a:pPr>
                      <a:r>
                        <a:rPr lang="en-US" u="none" strike="noStrike" cap="none"/>
                        <a:t>Disponible en anglais, français, allemand, espagnol, chinois, japonais, coréen, portugais, russe, italien, néerlandais, polonais, turc et arabe.</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400"/>
                        <a:buFont typeface="Calibri"/>
                        <a:buNone/>
                      </a:pPr>
                      <a:r>
                        <a:rPr lang="en-US" u="sng" strike="noStrike" cap="none">
                          <a:solidFill>
                            <a:schemeClr val="hlink"/>
                          </a:solidFill>
                          <a:hlinkClick r:id="rId5"/>
                        </a:rPr>
                        <a:t>Android </a:t>
                      </a:r>
                      <a:r>
                        <a:rPr lang="en-US" u="none" strike="noStrike" cap="none"/>
                        <a:t>- </a:t>
                      </a:r>
                      <a:r>
                        <a:rPr lang="en-US" u="sng" strike="noStrike" cap="none">
                          <a:solidFill>
                            <a:schemeClr val="hlink"/>
                          </a:solidFill>
                          <a:hlinkClick r:id="rId6"/>
                        </a:rPr>
                        <a:t>IOS</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84250">
                <a:tc>
                  <a:txBody>
                    <a:bodyPr/>
                    <a:lstStyle/>
                    <a:p>
                      <a:pPr marL="0" marR="0" lvl="0" indent="0" algn="l" rtl="0">
                        <a:lnSpc>
                          <a:spcPct val="100000"/>
                        </a:lnSpc>
                        <a:spcBef>
                          <a:spcPts val="0"/>
                        </a:spcBef>
                        <a:spcAft>
                          <a:spcPts val="0"/>
                        </a:spcAft>
                        <a:buClr>
                          <a:schemeClr val="dk1"/>
                        </a:buClr>
                        <a:buSzPts val="1600"/>
                        <a:buFont typeface="Calibri"/>
                        <a:buNone/>
                      </a:pPr>
                      <a:r>
                        <a:rPr lang="en-US"/>
                        <a:t>Freedom | Block Distractions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600"/>
                        <a:buFont typeface="Calibri"/>
                        <a:buNone/>
                      </a:pPr>
                      <a:r>
                        <a:rPr lang="en-US" u="none" strike="noStrike" cap="none"/>
                        <a:t>Disponible en anglais, français, allemand, espagnol, chinois, japonais, coréen, portugais, russe, italien, néerlandais, polonais, turc et arabe.</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400"/>
                        <a:buFont typeface="Calibri"/>
                        <a:buNone/>
                      </a:pPr>
                      <a:r>
                        <a:rPr lang="en-US" u="sng" strike="noStrike" cap="none">
                          <a:solidFill>
                            <a:schemeClr val="hlink"/>
                          </a:solidFill>
                          <a:hlinkClick r:id="rId7"/>
                        </a:rPr>
                        <a:t>Android </a:t>
                      </a:r>
                      <a:r>
                        <a:rPr lang="en-US" u="none" strike="noStrike" cap="none"/>
                        <a:t>- </a:t>
                      </a:r>
                      <a:r>
                        <a:rPr lang="en-US" u="sng" strike="noStrike" cap="none">
                          <a:solidFill>
                            <a:schemeClr val="hlink"/>
                          </a:solidFill>
                          <a:hlinkClick r:id="rId8"/>
                        </a:rPr>
                        <a:t>IOS</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chemeClr val="dk1"/>
                        </a:buClr>
                        <a:buSzPts val="1600"/>
                        <a:buFont typeface="Calibri"/>
                        <a:buNone/>
                      </a:pPr>
                      <a:r>
                        <a:rPr lang="en-US"/>
                        <a:t>Google Family Link</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600"/>
                        <a:buFont typeface="Calibri"/>
                        <a:buNone/>
                      </a:pPr>
                      <a:r>
                        <a:rPr lang="en-US" u="none" strike="noStrike" cap="none"/>
                        <a:t>Cette application permet aux parents de gérer le temps d'écran de leurs enfants sur les appareils Android. Elle est disponible dans plus de 40 langues.</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400"/>
                        <a:buFont typeface="Calibri"/>
                        <a:buNone/>
                      </a:pPr>
                      <a:r>
                        <a:rPr lang="en-US" u="sng" strike="noStrike" cap="none">
                          <a:solidFill>
                            <a:schemeClr val="hlink"/>
                          </a:solidFill>
                          <a:hlinkClick r:id="rId9"/>
                        </a:rPr>
                        <a:t> Android </a:t>
                      </a:r>
                      <a:r>
                        <a:rPr lang="en-US" u="none" strike="noStrike" cap="none"/>
                        <a:t>- </a:t>
                      </a:r>
                      <a:r>
                        <a:rPr lang="en-US" u="sng" strike="noStrike" cap="none">
                          <a:solidFill>
                            <a:schemeClr val="hlink"/>
                          </a:solidFill>
                          <a:hlinkClick r:id="rId10"/>
                        </a:rPr>
                        <a:t>IOS</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chemeClr val="dk1"/>
                        </a:buClr>
                        <a:buSzPts val="1600"/>
                        <a:buFont typeface="Calibri"/>
                        <a:buNone/>
                      </a:pPr>
                      <a:r>
                        <a:rPr lang="en-US"/>
                        <a:t>Contrôle parental Kidslox</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600"/>
                        <a:buFont typeface="Calibri"/>
                        <a:buNone/>
                      </a:pPr>
                      <a:r>
                        <a:rPr lang="en-US" u="none" strike="noStrike" cap="none"/>
                        <a:t>Cette application vous permet de bloquer des applications et des sites web, de fixer des limites de temps d'écran et de suivre l'activité de votre enfant sur son appareil. Elle est disponible dans plus de 20 langues.</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400"/>
                        <a:buFont typeface="Calibri"/>
                        <a:buNone/>
                      </a:pPr>
                      <a:r>
                        <a:rPr lang="en-US" u="sng" strike="noStrike" cap="none">
                          <a:solidFill>
                            <a:schemeClr val="hlink"/>
                          </a:solidFill>
                          <a:hlinkClick r:id="rId11"/>
                        </a:rPr>
                        <a:t> Android </a:t>
                      </a:r>
                      <a:r>
                        <a:rPr lang="en-US" u="none" strike="noStrike" cap="none"/>
                        <a:t>- </a:t>
                      </a:r>
                      <a:r>
                        <a:rPr lang="en-US" u="sng" strike="noStrike" cap="none">
                          <a:solidFill>
                            <a:schemeClr val="hlink"/>
                          </a:solidFill>
                          <a:hlinkClick r:id="rId12"/>
                        </a:rPr>
                        <a:t>IOS</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l" rtl="0">
                        <a:lnSpc>
                          <a:spcPct val="115000"/>
                        </a:lnSpc>
                        <a:spcBef>
                          <a:spcPts val="0"/>
                        </a:spcBef>
                        <a:spcAft>
                          <a:spcPts val="0"/>
                        </a:spcAft>
                        <a:buClr>
                          <a:schemeClr val="dk1"/>
                        </a:buClr>
                        <a:buSzPts val="1100"/>
                        <a:buFont typeface="Arial"/>
                        <a:buNone/>
                      </a:pPr>
                      <a:r>
                        <a:rPr lang="en-US"/>
                        <a:t>FamilyTime</a:t>
                      </a:r>
                      <a:endParaRPr b="1">
                        <a:solidFill>
                          <a:srgbClr val="1F1F1F"/>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600"/>
                        <a:buFont typeface="Calibri"/>
                        <a:buNone/>
                      </a:pPr>
                      <a:r>
                        <a:rPr lang="en-US" u="none" strike="noStrike" cap="none"/>
                        <a:t>Cette application offre des fonctionnalités similaires à celles de Kidslox, ainsi que la possibilité de localiser votre enfant et de geler son appareil. Elle est disponible dans plus de 15 langues.</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400"/>
                        <a:buFont typeface="Calibri"/>
                        <a:buNone/>
                      </a:pPr>
                      <a:r>
                        <a:rPr lang="en-US" u="sng" strike="noStrike" cap="none">
                          <a:solidFill>
                            <a:schemeClr val="hlink"/>
                          </a:solidFill>
                          <a:hlinkClick r:id="rId13"/>
                        </a:rPr>
                        <a:t>Android </a:t>
                      </a:r>
                      <a:r>
                        <a:rPr lang="en-US" u="none" strike="noStrike" cap="none"/>
                        <a:t>- </a:t>
                      </a:r>
                      <a:r>
                        <a:rPr lang="en-US" u="sng" strike="noStrike" cap="none">
                          <a:solidFill>
                            <a:schemeClr val="hlink"/>
                          </a:solidFill>
                          <a:hlinkClick r:id="rId14"/>
                        </a:rPr>
                        <a:t>IOS</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marR="0" lvl="0" indent="0" algn="l" rtl="0">
                        <a:lnSpc>
                          <a:spcPct val="100000"/>
                        </a:lnSpc>
                        <a:spcBef>
                          <a:spcPts val="0"/>
                        </a:spcBef>
                        <a:spcAft>
                          <a:spcPts val="0"/>
                        </a:spcAft>
                        <a:buClr>
                          <a:schemeClr val="dk1"/>
                        </a:buClr>
                        <a:buSzPts val="1600"/>
                        <a:buFont typeface="Calibri"/>
                        <a:buNone/>
                      </a:pPr>
                      <a:r>
                        <a:rPr lang="en-US">
                          <a:solidFill>
                            <a:srgbClr val="1F1F1F"/>
                          </a:solidFill>
                        </a:rPr>
                        <a:t>Moment</a:t>
                      </a:r>
                      <a:endParaRPr u="none" strike="noStrike" cap="none">
                        <a:solidFill>
                          <a:srgbClr val="1F1F1F"/>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600"/>
                        <a:buFont typeface="Calibri"/>
                        <a:buNone/>
                      </a:pPr>
                      <a:r>
                        <a:rPr lang="en-US" u="none" strike="noStrike" cap="none"/>
                        <a:t>Disponible en anglais, français, allemand, espagnol, chinois, japonais, coréen, portugais et russe.</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400"/>
                        <a:buFont typeface="Calibri"/>
                        <a:buNone/>
                      </a:pPr>
                      <a:r>
                        <a:rPr lang="en-US" u="sng" strike="noStrike" cap="none">
                          <a:solidFill>
                            <a:schemeClr val="hlink"/>
                          </a:solidFill>
                          <a:hlinkClick r:id="rId15"/>
                        </a:rPr>
                        <a:t>IOS</a:t>
                      </a:r>
                      <a:endParaRPr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39" name="Google Shape;339;p19"/>
          <p:cNvSpPr txBox="1"/>
          <p:nvPr/>
        </p:nvSpPr>
        <p:spPr>
          <a:xfrm>
            <a:off x="8413739" y="384954"/>
            <a:ext cx="3778261" cy="677078"/>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*Certaines de ces applications sont entièrement gratuites, tandis que d'autres sont payantes.</a:t>
            </a:r>
            <a:endParaRPr sz="1600">
              <a:solidFill>
                <a:schemeClr val="dk1"/>
              </a:solidFill>
              <a:latin typeface="Calibri"/>
              <a:ea typeface="Calibri"/>
              <a:cs typeface="Calibri"/>
              <a:sym typeface="Calibri"/>
            </a:endParaRPr>
          </a:p>
        </p:txBody>
      </p:sp>
      <p:sp>
        <p:nvSpPr>
          <p:cNvPr id="340" name="Google Shape;340;p19"/>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1" name="Google Shape;341;p19"/>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342" name="Google Shape;342;p19"/>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1138250" y="2024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7" name="Google Shape;97;p2"/>
          <p:cNvGrpSpPr/>
          <p:nvPr/>
        </p:nvGrpSpPr>
        <p:grpSpPr>
          <a:xfrm>
            <a:off x="6606686" y="1812884"/>
            <a:ext cx="6096000" cy="1677637"/>
            <a:chOff x="-1066801" y="1523553"/>
            <a:chExt cx="6096000" cy="1677637"/>
          </a:xfrm>
        </p:grpSpPr>
        <p:pic>
          <p:nvPicPr>
            <p:cNvPr id="98" name="Google Shape;98;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9" name="Google Shape;99;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00" name="Google Shape;100;p2"/>
          <p:cNvGrpSpPr/>
          <p:nvPr/>
        </p:nvGrpSpPr>
        <p:grpSpPr>
          <a:xfrm>
            <a:off x="3483817" y="4504058"/>
            <a:ext cx="6629400" cy="1738414"/>
            <a:chOff x="2579204" y="1882706"/>
            <a:chExt cx="6629400" cy="1738414"/>
          </a:xfrm>
        </p:grpSpPr>
        <p:pic>
          <p:nvPicPr>
            <p:cNvPr id="101" name="Google Shape;101;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02" name="Google Shape;102;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03" name="Google Shape;103;p2"/>
          <p:cNvGrpSpPr/>
          <p:nvPr/>
        </p:nvGrpSpPr>
        <p:grpSpPr>
          <a:xfrm>
            <a:off x="3020318" y="1776505"/>
            <a:ext cx="6634368" cy="1584248"/>
            <a:chOff x="6639106" y="2919412"/>
            <a:chExt cx="6634368" cy="1584248"/>
          </a:xfrm>
        </p:grpSpPr>
        <p:pic>
          <p:nvPicPr>
            <p:cNvPr id="104" name="Google Shape;104;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5" name="Google Shape;105;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6" name="Google Shape;106;p2"/>
          <p:cNvGrpSpPr/>
          <p:nvPr/>
        </p:nvGrpSpPr>
        <p:grpSpPr>
          <a:xfrm>
            <a:off x="-1974174" y="1729933"/>
            <a:ext cx="6952420" cy="1601615"/>
            <a:chOff x="-1240501" y="3160643"/>
            <a:chExt cx="6952420" cy="1601615"/>
          </a:xfrm>
        </p:grpSpPr>
        <p:pic>
          <p:nvPicPr>
            <p:cNvPr id="107" name="Google Shape;107;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8" name="Google Shape;108;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9" name="Google Shape;109;p2"/>
          <p:cNvGrpSpPr/>
          <p:nvPr/>
        </p:nvGrpSpPr>
        <p:grpSpPr>
          <a:xfrm>
            <a:off x="2776075" y="4478327"/>
            <a:ext cx="2543175" cy="1592961"/>
            <a:chOff x="4517932" y="3531206"/>
            <a:chExt cx="2543175" cy="1592961"/>
          </a:xfrm>
        </p:grpSpPr>
        <p:pic>
          <p:nvPicPr>
            <p:cNvPr id="110" name="Google Shape;110;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11" name="Google Shape;111;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12" name="Google Shape;112;p2"/>
          <p:cNvGrpSpPr/>
          <p:nvPr/>
        </p:nvGrpSpPr>
        <p:grpSpPr>
          <a:xfrm>
            <a:off x="2859813" y="1422238"/>
            <a:ext cx="1973150" cy="2726448"/>
            <a:chOff x="9320178" y="2976204"/>
            <a:chExt cx="1973150" cy="2726448"/>
          </a:xfrm>
        </p:grpSpPr>
        <p:pic>
          <p:nvPicPr>
            <p:cNvPr id="113" name="Google Shape;113;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4" name="Google Shape;114;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5" name="Google Shape;115;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6" name="Google Shape;116;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7" name="Google Shape;117;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8" name="Google Shape;118;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9" name="Google Shape;119;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20" name="Google Shape;120;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21" name="Google Shape;121;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22" name="Google Shape;122;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0"/>
          <p:cNvSpPr txBox="1">
            <a:spLocks noGrp="1"/>
          </p:cNvSpPr>
          <p:nvPr>
            <p:ph type="title"/>
          </p:nvPr>
        </p:nvSpPr>
        <p:spPr>
          <a:xfrm>
            <a:off x="558000" y="699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Découvrir l'application mobile Freedom - Bloquer les distractions</a:t>
            </a:r>
            <a:endParaRPr/>
          </a:p>
        </p:txBody>
      </p:sp>
      <p:pic>
        <p:nvPicPr>
          <p:cNvPr id="349" name="Google Shape;349;p20" descr="Freedom is the world's best website and app blocker.  Easily block websites, apps or the whole internet in sync across your Mac, Windows, iOS, Android and Chrome devices.  Try Freedom for free at https://freedom.to." title="Introducing Freedom - the World's Best Website and App Blocker">
            <a:hlinkClick r:id="rId3"/>
          </p:cNvPr>
          <p:cNvPicPr preferRelativeResize="0"/>
          <p:nvPr/>
        </p:nvPicPr>
        <p:blipFill rotWithShape="1">
          <a:blip r:embed="rId4">
            <a:alphaModFix/>
          </a:blip>
          <a:srcRect/>
          <a:stretch/>
        </p:blipFill>
        <p:spPr>
          <a:xfrm>
            <a:off x="2044586" y="1539245"/>
            <a:ext cx="7742275" cy="4355025"/>
          </a:xfrm>
          <a:prstGeom prst="rect">
            <a:avLst/>
          </a:prstGeom>
          <a:noFill/>
          <a:ln>
            <a:noFill/>
          </a:ln>
          <a:effectLst>
            <a:outerShdw blurRad="200025" dist="47625" dir="5400000" algn="bl" rotWithShape="0">
              <a:srgbClr val="000000">
                <a:alpha val="51764"/>
              </a:srgbClr>
            </a:outerShdw>
          </a:effectLst>
        </p:spPr>
      </p:pic>
      <p:sp>
        <p:nvSpPr>
          <p:cNvPr id="350" name="Google Shape;350;p20"/>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1" name="Google Shape;351;p20"/>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352" name="Google Shape;352;p20"/>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353" name="Google Shape;353;p20"/>
          <p:cNvSpPr txBox="1"/>
          <p:nvPr/>
        </p:nvSpPr>
        <p:spPr>
          <a:xfrm>
            <a:off x="3207350" y="6167700"/>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5">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a:solidFill>
                <a:srgbClr val="203864"/>
              </a:solidFill>
              <a:latin typeface="Calibri"/>
              <a:ea typeface="Calibri"/>
              <a:cs typeface="Calibri"/>
              <a:sym typeface="Calibri"/>
            </a:endParaRPr>
          </a:p>
        </p:txBody>
      </p:sp>
      <p:sp>
        <p:nvSpPr>
          <p:cNvPr id="360" name="Google Shape;360;p21"/>
          <p:cNvSpPr txBox="1">
            <a:spLocks noGrp="1"/>
          </p:cNvSpPr>
          <p:nvPr>
            <p:ph type="title"/>
          </p:nvPr>
        </p:nvSpPr>
        <p:spPr>
          <a:xfrm>
            <a:off x="566150" y="5908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Freedom - Block Distractions app (1)</a:t>
            </a:r>
            <a:endParaRPr/>
          </a:p>
        </p:txBody>
      </p:sp>
      <p:sp>
        <p:nvSpPr>
          <p:cNvPr id="361" name="Google Shape;361;p21"/>
          <p:cNvSpPr txBox="1">
            <a:spLocks noGrp="1"/>
          </p:cNvSpPr>
          <p:nvPr>
            <p:ph type="body" idx="1"/>
          </p:nvPr>
        </p:nvSpPr>
        <p:spPr>
          <a:xfrm>
            <a:off x="440124" y="1317799"/>
            <a:ext cx="5852100" cy="4866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solidFill>
                  <a:srgbClr val="000000"/>
                </a:solidFill>
                <a:latin typeface="Arial"/>
                <a:ea typeface="Arial"/>
                <a:cs typeface="Arial"/>
                <a:sym typeface="Arial"/>
              </a:rPr>
              <a:t>Fiche d'information</a:t>
            </a:r>
            <a:endParaRPr sz="2000" b="1">
              <a:solidFill>
                <a:srgbClr val="000000"/>
              </a:solidFill>
              <a:latin typeface="Arial"/>
              <a:ea typeface="Arial"/>
              <a:cs typeface="Arial"/>
              <a:sym typeface="Arial"/>
            </a:endParaRPr>
          </a:p>
        </p:txBody>
      </p:sp>
      <p:sp>
        <p:nvSpPr>
          <p:cNvPr id="362" name="Google Shape;362;p21"/>
          <p:cNvSpPr txBox="1"/>
          <p:nvPr/>
        </p:nvSpPr>
        <p:spPr>
          <a:xfrm>
            <a:off x="6031725" y="1415575"/>
            <a:ext cx="5852100" cy="2841600"/>
          </a:xfrm>
          <a:prstGeom prst="rect">
            <a:avLst/>
          </a:prstGeom>
          <a:noFill/>
          <a:ln>
            <a:noFill/>
          </a:ln>
        </p:spPr>
        <p:txBody>
          <a:bodyPr spcFirstLastPara="1" wrap="square" lIns="91425" tIns="45700" rIns="91425" bIns="45700" anchor="t" anchorCtr="0">
            <a:noAutofit/>
          </a:bodyPr>
          <a:lstStyle/>
          <a:p>
            <a:pPr marL="228600" marR="0" lvl="0" indent="-207009" algn="l" rtl="0">
              <a:spcBef>
                <a:spcPts val="1200"/>
              </a:spcBef>
              <a:spcAft>
                <a:spcPts val="0"/>
              </a:spcAft>
              <a:buClr>
                <a:srgbClr val="C01E24"/>
              </a:buClr>
              <a:buSzPts val="1700"/>
              <a:buFont typeface="Noto Sans Symbols"/>
              <a:buChar char="▪"/>
            </a:pPr>
            <a:r>
              <a:rPr lang="en-US" sz="1700" b="1">
                <a:solidFill>
                  <a:srgbClr val="000000"/>
                </a:solidFill>
                <a:latin typeface="Calibri"/>
                <a:ea typeface="Calibri"/>
                <a:cs typeface="Calibri"/>
                <a:sym typeface="Calibri"/>
              </a:rPr>
              <a:t>Langues de </a:t>
            </a:r>
            <a:r>
              <a:rPr lang="en-US" sz="1700">
                <a:solidFill>
                  <a:srgbClr val="000000"/>
                </a:solidFill>
                <a:latin typeface="Calibri"/>
                <a:ea typeface="Calibri"/>
                <a:cs typeface="Calibri"/>
                <a:sym typeface="Calibri"/>
              </a:rPr>
              <a:t>l'application : </a:t>
            </a:r>
            <a:r>
              <a:rPr lang="en-US" sz="1700">
                <a:solidFill>
                  <a:schemeClr val="dk1"/>
                </a:solidFill>
                <a:latin typeface="Calibri"/>
                <a:ea typeface="Calibri"/>
                <a:cs typeface="Calibri"/>
                <a:sym typeface="Calibri"/>
              </a:rPr>
              <a:t>Disponible en anglais, français, allemand, espagnol, chinois, japonais, coréen, portugais, russe, italien, néerlandais, polonais, turc et arabe.</a:t>
            </a:r>
            <a:endParaRPr sz="1700">
              <a:solidFill>
                <a:schemeClr val="dk1"/>
              </a:solidFill>
              <a:latin typeface="Calibri"/>
              <a:ea typeface="Calibri"/>
              <a:cs typeface="Calibri"/>
              <a:sym typeface="Calibri"/>
            </a:endParaRPr>
          </a:p>
          <a:p>
            <a:pPr marL="228600" marR="0" lvl="0" indent="-207009" algn="l" rtl="0">
              <a:spcBef>
                <a:spcPts val="1200"/>
              </a:spcBef>
              <a:spcAft>
                <a:spcPts val="0"/>
              </a:spcAft>
              <a:buClr>
                <a:srgbClr val="C01E24"/>
              </a:buClr>
              <a:buSzPts val="1700"/>
              <a:buFont typeface="Noto Sans Symbols"/>
              <a:buChar char="▪"/>
            </a:pPr>
            <a:r>
              <a:rPr lang="en-US" sz="1700">
                <a:solidFill>
                  <a:schemeClr val="dk1"/>
                </a:solidFill>
                <a:latin typeface="Calibri"/>
                <a:ea typeface="Calibri"/>
                <a:cs typeface="Calibri"/>
                <a:sym typeface="Calibri"/>
              </a:rPr>
              <a:t>Kwit </a:t>
            </a:r>
            <a:r>
              <a:rPr lang="en-US" sz="1700">
                <a:solidFill>
                  <a:srgbClr val="000000"/>
                </a:solidFill>
                <a:latin typeface="Calibri"/>
                <a:ea typeface="Calibri"/>
                <a:cs typeface="Calibri"/>
                <a:sym typeface="Calibri"/>
              </a:rPr>
              <a:t>offre une période d</a:t>
            </a:r>
            <a:r>
              <a:rPr lang="en-US" sz="1700" b="1">
                <a:solidFill>
                  <a:srgbClr val="000000"/>
                </a:solidFill>
                <a:latin typeface="Calibri"/>
                <a:ea typeface="Calibri"/>
                <a:cs typeface="Calibri"/>
                <a:sym typeface="Calibri"/>
              </a:rPr>
              <a:t>'essai gratuite de </a:t>
            </a:r>
            <a:r>
              <a:rPr lang="en-US" sz="1700" b="1">
                <a:solidFill>
                  <a:schemeClr val="dk1"/>
                </a:solidFill>
                <a:latin typeface="Calibri"/>
                <a:ea typeface="Calibri"/>
                <a:cs typeface="Calibri"/>
                <a:sym typeface="Calibri"/>
              </a:rPr>
              <a:t>7 </a:t>
            </a:r>
            <a:r>
              <a:rPr lang="en-US" sz="1700" b="1">
                <a:solidFill>
                  <a:srgbClr val="000000"/>
                </a:solidFill>
                <a:latin typeface="Calibri"/>
                <a:ea typeface="Calibri"/>
                <a:cs typeface="Calibri"/>
                <a:sym typeface="Calibri"/>
              </a:rPr>
              <a:t>jours </a:t>
            </a:r>
            <a:r>
              <a:rPr lang="en-US" sz="1700">
                <a:solidFill>
                  <a:srgbClr val="000000"/>
                </a:solidFill>
                <a:latin typeface="Calibri"/>
                <a:ea typeface="Calibri"/>
                <a:cs typeface="Calibri"/>
                <a:sym typeface="Calibri"/>
              </a:rPr>
              <a:t>- à l'issue de cette période, un abonnement annuel est proposé au prix de </a:t>
            </a:r>
            <a:r>
              <a:rPr lang="en-US" sz="1700">
                <a:solidFill>
                  <a:schemeClr val="dk1"/>
                </a:solidFill>
                <a:latin typeface="Calibri"/>
                <a:ea typeface="Calibri"/>
                <a:cs typeface="Calibri"/>
                <a:sym typeface="Calibri"/>
              </a:rPr>
              <a:t>44</a:t>
            </a:r>
            <a:r>
              <a:rPr lang="en-US" sz="1700">
                <a:solidFill>
                  <a:srgbClr val="000000"/>
                </a:solidFill>
                <a:latin typeface="Calibri"/>
                <a:ea typeface="Calibri"/>
                <a:cs typeface="Calibri"/>
                <a:sym typeface="Calibri"/>
              </a:rPr>
              <a:t>,99€. (4,08€</a:t>
            </a:r>
            <a:r>
              <a:rPr lang="en-US" sz="1700">
                <a:solidFill>
                  <a:schemeClr val="dk1"/>
                </a:solidFill>
                <a:latin typeface="Calibri"/>
                <a:ea typeface="Calibri"/>
                <a:cs typeface="Calibri"/>
                <a:sym typeface="Calibri"/>
              </a:rPr>
              <a:t>)</a:t>
            </a:r>
            <a:endParaRPr sz="1700">
              <a:solidFill>
                <a:srgbClr val="000000"/>
              </a:solidFill>
              <a:latin typeface="Calibri"/>
              <a:ea typeface="Calibri"/>
              <a:cs typeface="Calibri"/>
              <a:sym typeface="Calibri"/>
            </a:endParaRPr>
          </a:p>
          <a:p>
            <a:pPr marL="228600" marR="0" lvl="0" indent="-207009" algn="l" rtl="0">
              <a:spcBef>
                <a:spcPts val="1200"/>
              </a:spcBef>
              <a:spcAft>
                <a:spcPts val="0"/>
              </a:spcAft>
              <a:buClr>
                <a:srgbClr val="C01E24"/>
              </a:buClr>
              <a:buSzPts val="1700"/>
              <a:buFont typeface="Noto Sans Symbols"/>
              <a:buChar char="▪"/>
            </a:pPr>
            <a:r>
              <a:rPr lang="en-US" sz="1700">
                <a:solidFill>
                  <a:srgbClr val="000000"/>
                </a:solidFill>
                <a:latin typeface="Calibri"/>
                <a:ea typeface="Calibri"/>
                <a:cs typeface="Calibri"/>
                <a:sym typeface="Calibri"/>
              </a:rPr>
              <a:t>Vous pouvez annuler votre adhésion pendant les </a:t>
            </a:r>
            <a:r>
              <a:rPr lang="en-US" sz="1700">
                <a:solidFill>
                  <a:schemeClr val="dk1"/>
                </a:solidFill>
                <a:latin typeface="Calibri"/>
                <a:ea typeface="Calibri"/>
                <a:cs typeface="Calibri"/>
                <a:sym typeface="Calibri"/>
              </a:rPr>
              <a:t>7 </a:t>
            </a:r>
            <a:r>
              <a:rPr lang="en-US" sz="1700">
                <a:solidFill>
                  <a:srgbClr val="000000"/>
                </a:solidFill>
                <a:latin typeface="Calibri"/>
                <a:ea typeface="Calibri"/>
                <a:cs typeface="Calibri"/>
                <a:sym typeface="Calibri"/>
              </a:rPr>
              <a:t>premiers jours et profiter de la période d'essai de </a:t>
            </a:r>
            <a:r>
              <a:rPr lang="en-US" sz="1700">
                <a:solidFill>
                  <a:schemeClr val="dk1"/>
                </a:solidFill>
                <a:latin typeface="Calibri"/>
                <a:ea typeface="Calibri"/>
                <a:cs typeface="Calibri"/>
                <a:sym typeface="Calibri"/>
              </a:rPr>
              <a:t>7 </a:t>
            </a:r>
            <a:r>
              <a:rPr lang="en-US" sz="1700">
                <a:solidFill>
                  <a:srgbClr val="000000"/>
                </a:solidFill>
                <a:latin typeface="Calibri"/>
                <a:ea typeface="Calibri"/>
                <a:cs typeface="Calibri"/>
                <a:sym typeface="Calibri"/>
              </a:rPr>
              <a:t>jours sans frais ou utiliser la version gratuite.</a:t>
            </a:r>
            <a:endParaRPr sz="1700">
              <a:solidFill>
                <a:srgbClr val="000000"/>
              </a:solidFill>
              <a:latin typeface="Calibri"/>
              <a:ea typeface="Calibri"/>
              <a:cs typeface="Calibri"/>
              <a:sym typeface="Calibri"/>
            </a:endParaRPr>
          </a:p>
        </p:txBody>
      </p:sp>
      <p:sp>
        <p:nvSpPr>
          <p:cNvPr id="363" name="Google Shape;363;p21"/>
          <p:cNvSpPr/>
          <p:nvPr/>
        </p:nvSpPr>
        <p:spPr>
          <a:xfrm>
            <a:off x="9720457" y="62323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3"/>
              </a:rPr>
              <a:t>Liberté</a:t>
            </a:r>
            <a:endParaRPr sz="1200">
              <a:solidFill>
                <a:schemeClr val="dk1"/>
              </a:solidFill>
              <a:latin typeface="Calibri"/>
              <a:ea typeface="Calibri"/>
              <a:cs typeface="Calibri"/>
              <a:sym typeface="Calibri"/>
            </a:endParaRPr>
          </a:p>
        </p:txBody>
      </p:sp>
      <p:sp>
        <p:nvSpPr>
          <p:cNvPr id="364" name="Google Shape;364;p21"/>
          <p:cNvSpPr txBox="1"/>
          <p:nvPr/>
        </p:nvSpPr>
        <p:spPr>
          <a:xfrm>
            <a:off x="504424" y="1835151"/>
            <a:ext cx="5179800" cy="2112000"/>
          </a:xfrm>
          <a:prstGeom prst="rect">
            <a:avLst/>
          </a:prstGeom>
          <a:noFill/>
          <a:ln>
            <a:noFill/>
          </a:ln>
        </p:spPr>
        <p:txBody>
          <a:bodyPr spcFirstLastPara="1" wrap="square" lIns="91425" tIns="45700" rIns="91425" bIns="45700" anchor="t" anchorCtr="0">
            <a:normAutofit fontScale="92500" lnSpcReduction="20000"/>
          </a:bodyPr>
          <a:lstStyle/>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Nom </a:t>
            </a:r>
            <a:r>
              <a:rPr lang="en-US" sz="1700">
                <a:solidFill>
                  <a:schemeClr val="dk1"/>
                </a:solidFill>
                <a:latin typeface="Calibri"/>
                <a:ea typeface="Calibri"/>
                <a:cs typeface="Calibri"/>
                <a:sym typeface="Calibri"/>
              </a:rPr>
              <a:t>: Liberté - Bloquer les distractions</a:t>
            </a:r>
            <a:endParaRPr sz="1700">
              <a:solidFill>
                <a:schemeClr val="dk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Propriétaire </a:t>
            </a:r>
            <a:r>
              <a:rPr lang="en-US" sz="1700">
                <a:solidFill>
                  <a:schemeClr val="dk1"/>
                </a:solidFill>
                <a:latin typeface="Calibri"/>
                <a:ea typeface="Calibri"/>
                <a:cs typeface="Calibri"/>
                <a:sym typeface="Calibri"/>
              </a:rPr>
              <a:t>: </a:t>
            </a:r>
            <a:r>
              <a:rPr lang="en-US" sz="1700">
                <a:solidFill>
                  <a:schemeClr val="dk1"/>
                </a:solidFill>
                <a:uFill>
                  <a:noFill/>
                </a:uFill>
                <a:latin typeface="Calibri"/>
                <a:ea typeface="Calibri"/>
                <a:cs typeface="Calibri"/>
                <a:sym typeface="Calibri"/>
                <a:hlinkClick r:id="rId4">
                  <a:extLst>
                    <a:ext uri="{A12FA001-AC4F-418D-AE19-62706E023703}">
                      <ahyp:hlinkClr xmlns="" xmlns:ahyp="http://schemas.microsoft.com/office/drawing/2018/hyperlinkcolor" val="tx"/>
                    </a:ext>
                  </a:extLst>
                </a:hlinkClick>
              </a:rPr>
              <a:t>Eighty Percent Solutions </a:t>
            </a:r>
            <a:r>
              <a:rPr lang="en-US" sz="1700">
                <a:solidFill>
                  <a:schemeClr val="dk1"/>
                </a:solidFill>
                <a:latin typeface="Calibri"/>
                <a:ea typeface="Calibri"/>
                <a:cs typeface="Calibri"/>
                <a:sym typeface="Calibri"/>
              </a:rPr>
              <a:t>Corporation </a:t>
            </a:r>
            <a:endParaRPr sz="1700">
              <a:solidFill>
                <a:schemeClr val="dk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Site web </a:t>
            </a:r>
            <a:r>
              <a:rPr lang="en-US" sz="1700" u="sng">
                <a:solidFill>
                  <a:schemeClr val="hlink"/>
                </a:solidFill>
                <a:latin typeface="Calibri"/>
                <a:ea typeface="Calibri"/>
                <a:cs typeface="Calibri"/>
                <a:sym typeface="Calibri"/>
                <a:hlinkClick r:id="rId3"/>
              </a:rPr>
              <a:t>: </a:t>
            </a:r>
            <a:r>
              <a:rPr lang="en-US" sz="1700">
                <a:solidFill>
                  <a:schemeClr val="dk1"/>
                </a:solidFill>
                <a:latin typeface="Calibri"/>
                <a:ea typeface="Calibri"/>
                <a:cs typeface="Calibri"/>
                <a:sym typeface="Calibri"/>
              </a:rPr>
              <a:t>https://freedom.to/ </a:t>
            </a:r>
            <a:endParaRPr sz="1700">
              <a:solidFill>
                <a:schemeClr val="dk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Disponible sur l'</a:t>
            </a:r>
            <a:r>
              <a:rPr lang="en-US" sz="1700">
                <a:solidFill>
                  <a:schemeClr val="dk1"/>
                </a:solidFill>
                <a:latin typeface="Calibri"/>
                <a:ea typeface="Calibri"/>
                <a:cs typeface="Calibri"/>
                <a:sym typeface="Calibri"/>
              </a:rPr>
              <a:t>App Store d'Apple et le Play Store de Google</a:t>
            </a:r>
            <a:endParaRPr sz="1700">
              <a:solidFill>
                <a:schemeClr val="dk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Application utilisable sur les </a:t>
            </a:r>
            <a:r>
              <a:rPr lang="en-US" sz="1700">
                <a:solidFill>
                  <a:schemeClr val="dk1"/>
                </a:solidFill>
                <a:latin typeface="Calibri"/>
                <a:ea typeface="Calibri"/>
                <a:cs typeface="Calibri"/>
                <a:sym typeface="Calibri"/>
              </a:rPr>
              <a:t>smartphones et les tablettes</a:t>
            </a:r>
            <a:endParaRPr sz="1700">
              <a:solidFill>
                <a:schemeClr val="dk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L'application nécessite un </a:t>
            </a:r>
            <a:r>
              <a:rPr lang="en-US" sz="1700">
                <a:solidFill>
                  <a:schemeClr val="dk1"/>
                </a:solidFill>
                <a:latin typeface="Calibri"/>
                <a:ea typeface="Calibri"/>
                <a:cs typeface="Calibri"/>
                <a:sym typeface="Calibri"/>
              </a:rPr>
              <a:t>compte utilisateur</a:t>
            </a:r>
            <a:endParaRPr sz="1700">
              <a:solidFill>
                <a:srgbClr val="000000"/>
              </a:solidFill>
              <a:latin typeface="Calibri"/>
              <a:ea typeface="Calibri"/>
              <a:cs typeface="Calibri"/>
              <a:sym typeface="Calibri"/>
            </a:endParaRPr>
          </a:p>
        </p:txBody>
      </p:sp>
      <p:pic>
        <p:nvPicPr>
          <p:cNvPr id="365" name="Google Shape;365;p21"/>
          <p:cNvPicPr preferRelativeResize="0"/>
          <p:nvPr/>
        </p:nvPicPr>
        <p:blipFill rotWithShape="1">
          <a:blip r:embed="rId5">
            <a:alphaModFix/>
          </a:blip>
          <a:srcRect/>
          <a:stretch/>
        </p:blipFill>
        <p:spPr>
          <a:xfrm>
            <a:off x="2720146" y="4307802"/>
            <a:ext cx="6422436" cy="2271600"/>
          </a:xfrm>
          <a:prstGeom prst="rect">
            <a:avLst/>
          </a:prstGeom>
          <a:noFill/>
          <a:ln>
            <a:noFill/>
          </a:ln>
        </p:spPr>
      </p:pic>
      <p:sp>
        <p:nvSpPr>
          <p:cNvPr id="366" name="Google Shape;366;p21"/>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7" name="Google Shape;367;p21"/>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368" name="Google Shape;368;p21"/>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2"/>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400"/>
              <a:buFont typeface="Calibri"/>
              <a:buNone/>
            </a:pPr>
            <a:endParaRPr sz="3400" b="1">
              <a:solidFill>
                <a:srgbClr val="203864"/>
              </a:solidFill>
              <a:latin typeface="Calibri"/>
              <a:ea typeface="Calibri"/>
              <a:cs typeface="Calibri"/>
              <a:sym typeface="Calibri"/>
            </a:endParaRPr>
          </a:p>
        </p:txBody>
      </p:sp>
      <p:sp>
        <p:nvSpPr>
          <p:cNvPr id="375" name="Google Shape;375;p22"/>
          <p:cNvSpPr txBox="1">
            <a:spLocks noGrp="1"/>
          </p:cNvSpPr>
          <p:nvPr>
            <p:ph type="title"/>
          </p:nvPr>
        </p:nvSpPr>
        <p:spPr>
          <a:xfrm>
            <a:off x="493725" y="69767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Freedom - Block Distractions app (2)</a:t>
            </a:r>
            <a:endParaRPr/>
          </a:p>
        </p:txBody>
      </p:sp>
      <p:sp>
        <p:nvSpPr>
          <p:cNvPr id="376" name="Google Shape;376;p22"/>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solidFill>
                  <a:srgbClr val="000000"/>
                </a:solidFill>
                <a:latin typeface="Arial"/>
                <a:ea typeface="Arial"/>
                <a:cs typeface="Arial"/>
                <a:sym typeface="Arial"/>
              </a:rPr>
              <a:t>Commencer</a:t>
            </a:r>
            <a:endParaRPr sz="2000" b="1">
              <a:solidFill>
                <a:srgbClr val="000000"/>
              </a:solidFill>
              <a:latin typeface="Arial"/>
              <a:ea typeface="Arial"/>
              <a:cs typeface="Arial"/>
              <a:sym typeface="Arial"/>
            </a:endParaRPr>
          </a:p>
        </p:txBody>
      </p:sp>
      <p:sp>
        <p:nvSpPr>
          <p:cNvPr id="377" name="Google Shape;377;p22"/>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Liberté</a:t>
            </a:r>
            <a:endParaRPr sz="1200">
              <a:solidFill>
                <a:schemeClr val="dk1"/>
              </a:solidFill>
              <a:latin typeface="Calibri"/>
              <a:ea typeface="Calibri"/>
              <a:cs typeface="Calibri"/>
              <a:sym typeface="Calibri"/>
            </a:endParaRPr>
          </a:p>
        </p:txBody>
      </p:sp>
      <p:pic>
        <p:nvPicPr>
          <p:cNvPr id="378" name="Google Shape;378;p22" descr="How to use Freedom to block distracting websites and apps on all your devices. https://freedom.to&#10;&#10;Sign up for Freedom on the web 0:12&#10;Sign up for Freedom in iOS or Android app 0:20&#10;Starting sessions from any device 0:26&#10;Download and install Freedom 0:45&#10;Freedom for Windows 1:25&#10;Freedom for Mac 1:32&#10;The Freedom Web Dashboard - set up devices, blocklists 1:52&#10;Starting a Freedom session 2:42&#10;Blocking apps 3:06&#10;See how blocking works 3:47&#10;&#10;For more info: https://freedom.to or for support: https://support.freedom.to" title="Getting Started with Freedom">
            <a:hlinkClick r:id="rId5"/>
          </p:cNvPr>
          <p:cNvPicPr preferRelativeResize="0"/>
          <p:nvPr/>
        </p:nvPicPr>
        <p:blipFill rotWithShape="1">
          <a:blip r:embed="rId6">
            <a:alphaModFix/>
          </a:blip>
          <a:srcRect/>
          <a:stretch/>
        </p:blipFill>
        <p:spPr>
          <a:xfrm>
            <a:off x="2915175" y="1800000"/>
            <a:ext cx="6471775" cy="3640375"/>
          </a:xfrm>
          <a:prstGeom prst="rect">
            <a:avLst/>
          </a:prstGeom>
          <a:noFill/>
          <a:ln>
            <a:noFill/>
          </a:ln>
        </p:spPr>
      </p:pic>
      <p:sp>
        <p:nvSpPr>
          <p:cNvPr id="379" name="Google Shape;379;p22"/>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0" name="Google Shape;380;p22"/>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381" name="Google Shape;381;p22"/>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382" name="Google Shape;382;p22"/>
          <p:cNvSpPr txBox="1"/>
          <p:nvPr/>
        </p:nvSpPr>
        <p:spPr>
          <a:xfrm>
            <a:off x="3280775" y="5632900"/>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3"/>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400"/>
              <a:buFont typeface="Calibri"/>
              <a:buNone/>
            </a:pPr>
            <a:endParaRPr sz="3400" b="1">
              <a:solidFill>
                <a:srgbClr val="203864"/>
              </a:solidFill>
              <a:latin typeface="Calibri"/>
              <a:ea typeface="Calibri"/>
              <a:cs typeface="Calibri"/>
              <a:sym typeface="Calibri"/>
            </a:endParaRPr>
          </a:p>
        </p:txBody>
      </p:sp>
      <p:sp>
        <p:nvSpPr>
          <p:cNvPr id="389" name="Google Shape;389;p23"/>
          <p:cNvSpPr txBox="1">
            <a:spLocks noGrp="1"/>
          </p:cNvSpPr>
          <p:nvPr>
            <p:ph type="title"/>
          </p:nvPr>
        </p:nvSpPr>
        <p:spPr>
          <a:xfrm>
            <a:off x="461550" y="75407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Freedom - Block Distractions app (3)</a:t>
            </a:r>
            <a:endParaRPr/>
          </a:p>
        </p:txBody>
      </p:sp>
      <p:sp>
        <p:nvSpPr>
          <p:cNvPr id="390" name="Google Shape;390;p23"/>
          <p:cNvSpPr txBox="1">
            <a:spLocks noGrp="1"/>
          </p:cNvSpPr>
          <p:nvPr>
            <p:ph type="body" idx="1"/>
          </p:nvPr>
        </p:nvSpPr>
        <p:spPr>
          <a:xfrm>
            <a:off x="536575" y="1532100"/>
            <a:ext cx="9813300" cy="51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0"/>
              <a:buNone/>
            </a:pPr>
            <a:r>
              <a:rPr lang="en-US" sz="2200" b="1">
                <a:solidFill>
                  <a:srgbClr val="0F0F0F"/>
                </a:solidFill>
                <a:highlight>
                  <a:srgbClr val="FFFFFF"/>
                </a:highlight>
                <a:latin typeface="Roboto"/>
                <a:ea typeface="Roboto"/>
                <a:cs typeface="Roboto"/>
                <a:sym typeface="Roboto"/>
              </a:rPr>
              <a:t>Comment bloquer des applications sur l'iPhone avec Freedom</a:t>
            </a:r>
            <a:endParaRPr sz="1900" b="1">
              <a:solidFill>
                <a:srgbClr val="000000"/>
              </a:solidFill>
              <a:latin typeface="Arial"/>
              <a:ea typeface="Arial"/>
              <a:cs typeface="Arial"/>
              <a:sym typeface="Arial"/>
            </a:endParaRPr>
          </a:p>
        </p:txBody>
      </p:sp>
      <p:sp>
        <p:nvSpPr>
          <p:cNvPr id="391" name="Google Shape;391;p23"/>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Liberté</a:t>
            </a:r>
            <a:endParaRPr sz="1200">
              <a:solidFill>
                <a:schemeClr val="dk1"/>
              </a:solidFill>
              <a:latin typeface="Calibri"/>
              <a:ea typeface="Calibri"/>
              <a:cs typeface="Calibri"/>
              <a:sym typeface="Calibri"/>
            </a:endParaRPr>
          </a:p>
        </p:txBody>
      </p:sp>
      <p:pic>
        <p:nvPicPr>
          <p:cNvPr id="392" name="Google Shape;392;p23" descr="Freedom for iOS allows you to selectively block distracting apps and websites on your iPhone or iPad whenever you want to focus, be productive, or just engage with friends and family.  Freedom syncs across all your devices, and blocking sessions can be started from any device, including your iPhone.  Download Freedom for iOS here: https://apps.apple.com/us/app/freedom-screen-time-control/id1269788228&#10;&#10;Learn more about Freedom: https://freedom.to" title="How to Block Apps on iPhone with Freedom">
            <a:hlinkClick r:id="rId5"/>
          </p:cNvPr>
          <p:cNvPicPr preferRelativeResize="0"/>
          <p:nvPr/>
        </p:nvPicPr>
        <p:blipFill rotWithShape="1">
          <a:blip r:embed="rId6">
            <a:alphaModFix/>
          </a:blip>
          <a:srcRect/>
          <a:stretch/>
        </p:blipFill>
        <p:spPr>
          <a:xfrm>
            <a:off x="2821437" y="2049600"/>
            <a:ext cx="6340037" cy="3566275"/>
          </a:xfrm>
          <a:prstGeom prst="rect">
            <a:avLst/>
          </a:prstGeom>
          <a:noFill/>
          <a:ln>
            <a:noFill/>
          </a:ln>
        </p:spPr>
      </p:pic>
      <p:sp>
        <p:nvSpPr>
          <p:cNvPr id="393" name="Google Shape;393;p23"/>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4" name="Google Shape;394;p23"/>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395" name="Google Shape;395;p23"/>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396" name="Google Shape;396;p23"/>
          <p:cNvSpPr txBox="1"/>
          <p:nvPr/>
        </p:nvSpPr>
        <p:spPr>
          <a:xfrm>
            <a:off x="3463500" y="5790175"/>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4"/>
          <p:cNvSpPr txBox="1">
            <a:spLocks noGrp="1"/>
          </p:cNvSpPr>
          <p:nvPr>
            <p:ph type="title"/>
          </p:nvPr>
        </p:nvSpPr>
        <p:spPr>
          <a:xfrm>
            <a:off x="504425" y="5847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Freedom - Block Distractions app (4)</a:t>
            </a:r>
            <a:endParaRPr/>
          </a:p>
        </p:txBody>
      </p:sp>
      <p:sp>
        <p:nvSpPr>
          <p:cNvPr id="403" name="Google Shape;403;p24"/>
          <p:cNvSpPr txBox="1">
            <a:spLocks noGrp="1"/>
          </p:cNvSpPr>
          <p:nvPr>
            <p:ph type="body" idx="1"/>
          </p:nvPr>
        </p:nvSpPr>
        <p:spPr>
          <a:xfrm>
            <a:off x="558000" y="1251125"/>
            <a:ext cx="11059800" cy="605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0"/>
              <a:buNone/>
            </a:pPr>
            <a:r>
              <a:rPr lang="en-US" sz="2200" b="1">
                <a:solidFill>
                  <a:srgbClr val="0F0F0F"/>
                </a:solidFill>
                <a:highlight>
                  <a:srgbClr val="FFFFFF"/>
                </a:highlight>
                <a:latin typeface="Roboto"/>
                <a:ea typeface="Roboto"/>
                <a:cs typeface="Roboto"/>
                <a:sym typeface="Roboto"/>
              </a:rPr>
              <a:t>Comment créer ou modifier une liste de blocage dans l'application Freedom ?</a:t>
            </a:r>
            <a:endParaRPr sz="2200" b="1">
              <a:solidFill>
                <a:srgbClr val="0F0F0F"/>
              </a:solidFill>
              <a:highlight>
                <a:srgbClr val="FFFFFF"/>
              </a:highlight>
              <a:latin typeface="Roboto"/>
              <a:ea typeface="Roboto"/>
              <a:cs typeface="Roboto"/>
              <a:sym typeface="Roboto"/>
            </a:endParaRPr>
          </a:p>
        </p:txBody>
      </p:sp>
      <p:sp>
        <p:nvSpPr>
          <p:cNvPr id="404" name="Google Shape;404;p24"/>
          <p:cNvSpPr/>
          <p:nvPr/>
        </p:nvSpPr>
        <p:spPr>
          <a:xfrm>
            <a:off x="9690557" y="63548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Liberté</a:t>
            </a:r>
            <a:endParaRPr sz="1200">
              <a:solidFill>
                <a:schemeClr val="dk1"/>
              </a:solidFill>
              <a:latin typeface="Calibri"/>
              <a:ea typeface="Calibri"/>
              <a:cs typeface="Calibri"/>
              <a:sym typeface="Calibri"/>
            </a:endParaRPr>
          </a:p>
        </p:txBody>
      </p:sp>
      <p:pic>
        <p:nvPicPr>
          <p:cNvPr id="405" name="Google Shape;405;p24" descr="Freedom makes it easy to select the websites and apps you'd like to block, so that you can quickly get Freedom running across all your devices and be more focused and productive. This video shows how to set up and edit a blocklist in the Freedom Dashboard.  &#10;&#10;Learn more about Freedom: https://freedom.to&#10;Download Freedom for all your devices: https://freedom.to" title="How to Create or Edit a Blocklist in the Freedom App">
            <a:hlinkClick r:id="rId5"/>
          </p:cNvPr>
          <p:cNvPicPr preferRelativeResize="0"/>
          <p:nvPr/>
        </p:nvPicPr>
        <p:blipFill rotWithShape="1">
          <a:blip r:embed="rId6">
            <a:alphaModFix/>
          </a:blip>
          <a:srcRect/>
          <a:stretch/>
        </p:blipFill>
        <p:spPr>
          <a:xfrm>
            <a:off x="2933287" y="1708100"/>
            <a:ext cx="6309225" cy="3548925"/>
          </a:xfrm>
          <a:prstGeom prst="rect">
            <a:avLst/>
          </a:prstGeom>
          <a:noFill/>
          <a:ln>
            <a:noFill/>
          </a:ln>
          <a:effectLst>
            <a:outerShdw blurRad="157163" dist="47625" dir="5400000" algn="bl" rotWithShape="0">
              <a:srgbClr val="000000">
                <a:alpha val="56862"/>
              </a:srgbClr>
            </a:outerShdw>
          </a:effectLst>
        </p:spPr>
      </p:pic>
      <p:sp>
        <p:nvSpPr>
          <p:cNvPr id="406" name="Google Shape;406;p24"/>
          <p:cNvSpPr txBox="1"/>
          <p:nvPr/>
        </p:nvSpPr>
        <p:spPr>
          <a:xfrm>
            <a:off x="3866225" y="5480125"/>
            <a:ext cx="4702200" cy="5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u="sng">
                <a:solidFill>
                  <a:schemeClr val="hlink"/>
                </a:solidFill>
                <a:latin typeface="Calibri"/>
                <a:ea typeface="Calibri"/>
                <a:cs typeface="Calibri"/>
                <a:sym typeface="Calibri"/>
                <a:hlinkClick r:id="rId5"/>
              </a:rPr>
              <a:t>Créer ou modifier une liste de blocage</a:t>
            </a:r>
            <a:endParaRPr sz="2200">
              <a:solidFill>
                <a:schemeClr val="dk1"/>
              </a:solidFill>
              <a:latin typeface="Calibri"/>
              <a:ea typeface="Calibri"/>
              <a:cs typeface="Calibri"/>
              <a:sym typeface="Calibri"/>
            </a:endParaRPr>
          </a:p>
        </p:txBody>
      </p:sp>
      <p:sp>
        <p:nvSpPr>
          <p:cNvPr id="407" name="Google Shape;407;p24"/>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8" name="Google Shape;408;p24"/>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409" name="Google Shape;409;p24"/>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410" name="Google Shape;410;p24"/>
          <p:cNvSpPr txBox="1"/>
          <p:nvPr/>
        </p:nvSpPr>
        <p:spPr>
          <a:xfrm>
            <a:off x="3568050" y="5999725"/>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5"/>
          <p:cNvSpPr txBox="1">
            <a:spLocks noGrp="1"/>
          </p:cNvSpPr>
          <p:nvPr>
            <p:ph type="title"/>
          </p:nvPr>
        </p:nvSpPr>
        <p:spPr>
          <a:xfrm>
            <a:off x="558000" y="6228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Freedom - Block Distractions app (5)</a:t>
            </a:r>
            <a:endParaRPr/>
          </a:p>
        </p:txBody>
      </p:sp>
      <p:sp>
        <p:nvSpPr>
          <p:cNvPr id="417" name="Google Shape;417;p25"/>
          <p:cNvSpPr txBox="1">
            <a:spLocks noGrp="1"/>
          </p:cNvSpPr>
          <p:nvPr>
            <p:ph type="body" idx="1"/>
          </p:nvPr>
        </p:nvSpPr>
        <p:spPr>
          <a:xfrm>
            <a:off x="558000" y="1342799"/>
            <a:ext cx="5852100" cy="43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0"/>
              <a:buNone/>
            </a:pPr>
            <a:r>
              <a:rPr lang="en-US" sz="2200" b="1">
                <a:solidFill>
                  <a:srgbClr val="0F0F0F"/>
                </a:solidFill>
                <a:highlight>
                  <a:srgbClr val="FFFFFF"/>
                </a:highlight>
                <a:latin typeface="Roboto"/>
                <a:ea typeface="Roboto"/>
                <a:cs typeface="Roboto"/>
                <a:sym typeface="Roboto"/>
              </a:rPr>
              <a:t>Comment programmer des sessions Block</a:t>
            </a:r>
            <a:endParaRPr sz="2100" b="1">
              <a:solidFill>
                <a:srgbClr val="0F0F0F"/>
              </a:solidFill>
              <a:highlight>
                <a:srgbClr val="FFFFFF"/>
              </a:highlight>
              <a:latin typeface="Roboto"/>
              <a:ea typeface="Roboto"/>
              <a:cs typeface="Roboto"/>
              <a:sym typeface="Roboto"/>
            </a:endParaRPr>
          </a:p>
        </p:txBody>
      </p:sp>
      <p:sp>
        <p:nvSpPr>
          <p:cNvPr id="418" name="Google Shape;418;p25"/>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Liberté</a:t>
            </a:r>
            <a:endParaRPr sz="1200">
              <a:solidFill>
                <a:schemeClr val="dk1"/>
              </a:solidFill>
              <a:latin typeface="Calibri"/>
              <a:ea typeface="Calibri"/>
              <a:cs typeface="Calibri"/>
              <a:sym typeface="Calibri"/>
            </a:endParaRPr>
          </a:p>
        </p:txBody>
      </p:sp>
      <p:pic>
        <p:nvPicPr>
          <p:cNvPr id="419" name="Google Shape;419;p25" descr="For more info:  https://freedom.to/&#10;&#10;Music: https://www.bensound.com/royalty-free-music" title="How to Schedule Block Sessions">
            <a:hlinkClick r:id="rId5"/>
          </p:cNvPr>
          <p:cNvPicPr preferRelativeResize="0"/>
          <p:nvPr/>
        </p:nvPicPr>
        <p:blipFill rotWithShape="1">
          <a:blip r:embed="rId6">
            <a:alphaModFix/>
          </a:blip>
          <a:srcRect/>
          <a:stretch/>
        </p:blipFill>
        <p:spPr>
          <a:xfrm>
            <a:off x="3239425" y="1822175"/>
            <a:ext cx="5713150" cy="3213650"/>
          </a:xfrm>
          <a:prstGeom prst="rect">
            <a:avLst/>
          </a:prstGeom>
          <a:noFill/>
          <a:ln>
            <a:noFill/>
          </a:ln>
          <a:effectLst>
            <a:outerShdw blurRad="157163" dist="57150" dir="5400000" algn="bl" rotWithShape="0">
              <a:srgbClr val="000000">
                <a:alpha val="55686"/>
              </a:srgbClr>
            </a:outerShdw>
          </a:effectLst>
        </p:spPr>
      </p:pic>
      <p:sp>
        <p:nvSpPr>
          <p:cNvPr id="420" name="Google Shape;420;p25"/>
          <p:cNvSpPr txBox="1"/>
          <p:nvPr/>
        </p:nvSpPr>
        <p:spPr>
          <a:xfrm>
            <a:off x="1245800" y="5173850"/>
            <a:ext cx="9515100" cy="5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Calibri"/>
                <a:ea typeface="Calibri"/>
                <a:cs typeface="Calibri"/>
                <a:sym typeface="Calibri"/>
              </a:rPr>
              <a:t>Comment planifier des sessions en Block sur différents systèmes d'exploitation ?</a:t>
            </a:r>
            <a:endParaRPr sz="2200">
              <a:solidFill>
                <a:schemeClr val="dk1"/>
              </a:solidFill>
              <a:latin typeface="Calibri"/>
              <a:ea typeface="Calibri"/>
              <a:cs typeface="Calibri"/>
              <a:sym typeface="Calibri"/>
            </a:endParaRPr>
          </a:p>
        </p:txBody>
      </p:sp>
      <p:sp>
        <p:nvSpPr>
          <p:cNvPr id="421" name="Google Shape;421;p25"/>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2" name="Google Shape;422;p25"/>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423" name="Google Shape;423;p25"/>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424" name="Google Shape;424;p25"/>
          <p:cNvSpPr txBox="1"/>
          <p:nvPr/>
        </p:nvSpPr>
        <p:spPr>
          <a:xfrm>
            <a:off x="3559950" y="5779725"/>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1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6"/>
          <p:cNvSpPr txBox="1">
            <a:spLocks noGrp="1"/>
          </p:cNvSpPr>
          <p:nvPr>
            <p:ph type="title"/>
          </p:nvPr>
        </p:nvSpPr>
        <p:spPr>
          <a:xfrm>
            <a:off x="558000" y="699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Freedom - Block Distractions app (6)</a:t>
            </a:r>
            <a:endParaRPr/>
          </a:p>
        </p:txBody>
      </p:sp>
      <p:sp>
        <p:nvSpPr>
          <p:cNvPr id="431" name="Google Shape;431;p26">
            <a:hlinkClick r:id="rId3"/>
          </p:cNvPr>
          <p:cNvSpPr txBox="1">
            <a:spLocks noGrp="1"/>
          </p:cNvSpPr>
          <p:nvPr>
            <p:ph type="body" idx="1"/>
          </p:nvPr>
        </p:nvSpPr>
        <p:spPr>
          <a:xfrm>
            <a:off x="3448050" y="4997475"/>
            <a:ext cx="5279700" cy="43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0"/>
              <a:buNone/>
            </a:pPr>
            <a:r>
              <a:rPr lang="en-US" sz="2200">
                <a:solidFill>
                  <a:srgbClr val="0F0F0F"/>
                </a:solidFill>
                <a:highlight>
                  <a:srgbClr val="FFFFFF"/>
                </a:highlight>
                <a:latin typeface="Roboto"/>
                <a:ea typeface="Roboto"/>
                <a:cs typeface="Roboto"/>
                <a:sym typeface="Roboto"/>
              </a:rPr>
              <a:t>Comment mettre fin à une session Block</a:t>
            </a:r>
            <a:endParaRPr sz="2100">
              <a:solidFill>
                <a:srgbClr val="0F0F0F"/>
              </a:solidFill>
              <a:highlight>
                <a:srgbClr val="FFFFFF"/>
              </a:highlight>
              <a:latin typeface="Roboto"/>
              <a:ea typeface="Roboto"/>
              <a:cs typeface="Roboto"/>
              <a:sym typeface="Roboto"/>
            </a:endParaRPr>
          </a:p>
        </p:txBody>
      </p:sp>
      <p:sp>
        <p:nvSpPr>
          <p:cNvPr id="432" name="Google Shape;432;p26"/>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4"/>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5"/>
              </a:rPr>
              <a:t>Liberté</a:t>
            </a:r>
            <a:endParaRPr sz="1200">
              <a:solidFill>
                <a:schemeClr val="dk1"/>
              </a:solidFill>
              <a:latin typeface="Calibri"/>
              <a:ea typeface="Calibri"/>
              <a:cs typeface="Calibri"/>
              <a:sym typeface="Calibri"/>
            </a:endParaRPr>
          </a:p>
        </p:txBody>
      </p:sp>
      <p:pic>
        <p:nvPicPr>
          <p:cNvPr id="433" name="Google Shape;433;p26" descr="How to End a Block Session&#10;&#10;3 Ways to end a block session 0:09&#10;Method 1: Quit Freedom 0:18&#10;Method 2: Delete device or blocklist 0:49&#10;Method 3: Contact Support 1:40&#10;To learn more about Freedom 2:11&#10;&#10;&#10;&#10;For more info:  https://freedom.to/&#10;&#10;Music: https://www.bensound.com/royalty-free..." title="How to End a Block Session">
            <a:hlinkClick r:id="rId3"/>
          </p:cNvPr>
          <p:cNvPicPr preferRelativeResize="0"/>
          <p:nvPr/>
        </p:nvPicPr>
        <p:blipFill rotWithShape="1">
          <a:blip r:embed="rId6">
            <a:alphaModFix/>
          </a:blip>
          <a:srcRect/>
          <a:stretch/>
        </p:blipFill>
        <p:spPr>
          <a:xfrm>
            <a:off x="3060163" y="1393526"/>
            <a:ext cx="6055475" cy="3406200"/>
          </a:xfrm>
          <a:prstGeom prst="rect">
            <a:avLst/>
          </a:prstGeom>
          <a:noFill/>
          <a:ln>
            <a:noFill/>
          </a:ln>
          <a:effectLst>
            <a:outerShdw blurRad="128588" dist="76200" dir="5400000" algn="bl" rotWithShape="0">
              <a:srgbClr val="000000">
                <a:alpha val="49803"/>
              </a:srgbClr>
            </a:outerShdw>
          </a:effectLst>
        </p:spPr>
      </p:pic>
      <p:sp>
        <p:nvSpPr>
          <p:cNvPr id="434" name="Google Shape;434;p26"/>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5" name="Google Shape;435;p26"/>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436" name="Google Shape;436;p26"/>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437" name="Google Shape;437;p26"/>
          <p:cNvSpPr txBox="1"/>
          <p:nvPr/>
        </p:nvSpPr>
        <p:spPr>
          <a:xfrm>
            <a:off x="3568050" y="5507050"/>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10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7"/>
          <p:cNvSpPr txBox="1">
            <a:spLocks noGrp="1"/>
          </p:cNvSpPr>
          <p:nvPr>
            <p:ph type="title"/>
          </p:nvPr>
        </p:nvSpPr>
        <p:spPr>
          <a:xfrm>
            <a:off x="558000" y="775200"/>
            <a:ext cx="11059800"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74AF1"/>
              </a:buClr>
              <a:buSzPct val="100000"/>
              <a:buFont typeface="Calibri"/>
              <a:buNone/>
            </a:pPr>
            <a:r>
              <a:rPr lang="en-US" sz="4400">
                <a:solidFill>
                  <a:srgbClr val="474AF1"/>
                </a:solidFill>
              </a:rPr>
              <a:t>Activité : Il est temps d'agir !</a:t>
            </a:r>
            <a:endParaRPr sz="4400">
              <a:solidFill>
                <a:srgbClr val="474AF1"/>
              </a:solidFill>
            </a:endParaRPr>
          </a:p>
        </p:txBody>
      </p:sp>
      <p:sp>
        <p:nvSpPr>
          <p:cNvPr id="443" name="Google Shape;443;p27"/>
          <p:cNvSpPr txBox="1">
            <a:spLocks noGrp="1"/>
          </p:cNvSpPr>
          <p:nvPr>
            <p:ph type="body" idx="1"/>
          </p:nvPr>
        </p:nvSpPr>
        <p:spPr>
          <a:xfrm>
            <a:off x="557998" y="2093512"/>
            <a:ext cx="6757200" cy="4267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rgbClr val="C01E24"/>
              </a:buClr>
              <a:buSzPts val="2000"/>
              <a:buFont typeface="Noto Sans Symbols"/>
              <a:buChar char="▪"/>
            </a:pPr>
            <a:r>
              <a:rPr lang="en-US" dirty="0" err="1">
                <a:latin typeface="Calibri"/>
                <a:ea typeface="Calibri"/>
                <a:cs typeface="Calibri"/>
                <a:sym typeface="Calibri"/>
              </a:rPr>
              <a:t>Choisissez</a:t>
            </a:r>
            <a:r>
              <a:rPr lang="en-US" dirty="0">
                <a:latin typeface="Calibri"/>
                <a:ea typeface="Calibri"/>
                <a:cs typeface="Calibri"/>
                <a:sym typeface="Calibri"/>
              </a:rPr>
              <a:t> </a:t>
            </a:r>
            <a:r>
              <a:rPr lang="en-US" dirty="0" err="1">
                <a:latin typeface="Calibri"/>
                <a:ea typeface="Calibri"/>
                <a:cs typeface="Calibri"/>
                <a:sym typeface="Calibri"/>
              </a:rPr>
              <a:t>une</a:t>
            </a:r>
            <a:r>
              <a:rPr lang="en-US" dirty="0">
                <a:latin typeface="Calibri"/>
                <a:ea typeface="Calibri"/>
                <a:cs typeface="Calibri"/>
                <a:sym typeface="Calibri"/>
              </a:rPr>
              <a:t> application </a:t>
            </a:r>
            <a:endParaRPr b="1" dirty="0"/>
          </a:p>
          <a:p>
            <a:pPr marL="228600" marR="0" lvl="0" indent="-228600" algn="l" rtl="0">
              <a:lnSpc>
                <a:spcPct val="150000"/>
              </a:lnSpc>
              <a:spcBef>
                <a:spcPts val="0"/>
              </a:spcBef>
              <a:spcAft>
                <a:spcPts val="0"/>
              </a:spcAft>
              <a:buClr>
                <a:srgbClr val="C01E24"/>
              </a:buClr>
              <a:buSzPts val="2000"/>
              <a:buFont typeface="Noto Sans Symbols"/>
              <a:buChar char="▪"/>
            </a:pPr>
            <a:r>
              <a:rPr lang="en-US" dirty="0">
                <a:latin typeface="Calibri"/>
                <a:ea typeface="Calibri"/>
                <a:cs typeface="Calibri"/>
                <a:sym typeface="Calibri"/>
              </a:rPr>
              <a:t>Explorer les </a:t>
            </a:r>
            <a:r>
              <a:rPr lang="en-US" dirty="0" err="1">
                <a:latin typeface="Calibri"/>
                <a:ea typeface="Calibri"/>
                <a:cs typeface="Calibri"/>
                <a:sym typeface="Calibri"/>
              </a:rPr>
              <a:t>différentes</a:t>
            </a:r>
            <a:r>
              <a:rPr lang="en-US" dirty="0">
                <a:latin typeface="Calibri"/>
                <a:ea typeface="Calibri"/>
                <a:cs typeface="Calibri"/>
                <a:sym typeface="Calibri"/>
              </a:rPr>
              <a:t> </a:t>
            </a:r>
            <a:r>
              <a:rPr lang="en-US" dirty="0" err="1">
                <a:latin typeface="Calibri"/>
                <a:ea typeface="Calibri"/>
                <a:cs typeface="Calibri"/>
                <a:sym typeface="Calibri"/>
              </a:rPr>
              <a:t>fonctionnalités</a:t>
            </a:r>
            <a:endParaRPr dirty="0"/>
          </a:p>
          <a:p>
            <a:pPr marL="228600" marR="0" lvl="0" indent="-228600" algn="l" rtl="0">
              <a:lnSpc>
                <a:spcPct val="150000"/>
              </a:lnSpc>
              <a:spcBef>
                <a:spcPts val="0"/>
              </a:spcBef>
              <a:spcAft>
                <a:spcPts val="0"/>
              </a:spcAft>
              <a:buClr>
                <a:srgbClr val="C01E24"/>
              </a:buClr>
              <a:buSzPts val="2000"/>
              <a:buFont typeface="Noto Sans Symbols"/>
              <a:buChar char="▪"/>
            </a:pPr>
            <a:r>
              <a:rPr lang="en-US" dirty="0" err="1">
                <a:latin typeface="Calibri"/>
                <a:ea typeface="Calibri"/>
                <a:cs typeface="Calibri"/>
                <a:sym typeface="Calibri"/>
              </a:rPr>
              <a:t>Appliquer</a:t>
            </a:r>
            <a:r>
              <a:rPr lang="en-US" dirty="0">
                <a:latin typeface="Calibri"/>
                <a:ea typeface="Calibri"/>
                <a:cs typeface="Calibri"/>
                <a:sym typeface="Calibri"/>
              </a:rPr>
              <a:t> la séance </a:t>
            </a:r>
            <a:r>
              <a:rPr lang="en-US" dirty="0" err="1">
                <a:latin typeface="Calibri"/>
                <a:ea typeface="Calibri"/>
                <a:cs typeface="Calibri"/>
                <a:sym typeface="Calibri"/>
              </a:rPr>
              <a:t>en</a:t>
            </a:r>
            <a:r>
              <a:rPr lang="en-US" dirty="0">
                <a:latin typeface="Calibri"/>
                <a:ea typeface="Calibri"/>
                <a:cs typeface="Calibri"/>
                <a:sym typeface="Calibri"/>
              </a:rPr>
              <a:t> 10-15 minutes</a:t>
            </a:r>
            <a:endParaRPr dirty="0"/>
          </a:p>
          <a:p>
            <a:pPr marL="228600" marR="0" lvl="0" indent="0" algn="l" rtl="0">
              <a:lnSpc>
                <a:spcPct val="150000"/>
              </a:lnSpc>
              <a:spcBef>
                <a:spcPts val="0"/>
              </a:spcBef>
              <a:spcAft>
                <a:spcPts val="0"/>
              </a:spcAft>
              <a:buSzPts val="2400"/>
              <a:buNone/>
            </a:pPr>
            <a:endParaRPr dirty="0">
              <a:latin typeface="Calibri"/>
              <a:ea typeface="Calibri"/>
              <a:cs typeface="Calibri"/>
              <a:sym typeface="Calibri"/>
            </a:endParaRPr>
          </a:p>
          <a:p>
            <a:pPr marL="228600" marR="0" lvl="0" indent="228600" algn="l" rtl="0">
              <a:lnSpc>
                <a:spcPct val="150000"/>
              </a:lnSpc>
              <a:spcBef>
                <a:spcPts val="0"/>
              </a:spcBef>
              <a:spcAft>
                <a:spcPts val="0"/>
              </a:spcAft>
              <a:buSzPts val="2400"/>
              <a:buNone/>
            </a:pPr>
            <a:r>
              <a:rPr lang="en-US" b="1" dirty="0">
                <a:latin typeface="Calibri"/>
                <a:ea typeface="Calibri"/>
                <a:cs typeface="Calibri"/>
                <a:sym typeface="Calibri"/>
              </a:rPr>
              <a:t>Après </a:t>
            </a:r>
            <a:r>
              <a:rPr lang="en-US" b="1" dirty="0" err="1">
                <a:latin typeface="Calibri"/>
                <a:ea typeface="Calibri"/>
                <a:cs typeface="Calibri"/>
                <a:sym typeface="Calibri"/>
              </a:rPr>
              <a:t>avoir</a:t>
            </a:r>
            <a:r>
              <a:rPr lang="en-US" b="1" dirty="0">
                <a:latin typeface="Calibri"/>
                <a:ea typeface="Calibri"/>
                <a:cs typeface="Calibri"/>
                <a:sym typeface="Calibri"/>
              </a:rPr>
              <a:t> </a:t>
            </a:r>
            <a:r>
              <a:rPr lang="en-US" b="1" dirty="0" err="1">
                <a:latin typeface="Calibri"/>
                <a:ea typeface="Calibri"/>
                <a:cs typeface="Calibri"/>
                <a:sym typeface="Calibri"/>
              </a:rPr>
              <a:t>terminé</a:t>
            </a:r>
            <a:r>
              <a:rPr lang="en-US" b="1" dirty="0">
                <a:latin typeface="Calibri"/>
                <a:ea typeface="Calibri"/>
                <a:cs typeface="Calibri"/>
                <a:sym typeface="Calibri"/>
              </a:rPr>
              <a:t> la session :</a:t>
            </a:r>
            <a:endParaRPr dirty="0"/>
          </a:p>
          <a:p>
            <a:pPr marL="1143000" marR="0" lvl="2" indent="-228600" algn="l" rtl="0">
              <a:lnSpc>
                <a:spcPct val="150000"/>
              </a:lnSpc>
              <a:spcBef>
                <a:spcPts val="0"/>
              </a:spcBef>
              <a:spcAft>
                <a:spcPts val="0"/>
              </a:spcAft>
              <a:buClr>
                <a:srgbClr val="C01E24"/>
              </a:buClr>
              <a:buSzPts val="2000"/>
              <a:buFont typeface="Noto Sans Symbols"/>
              <a:buChar char="▪"/>
            </a:pPr>
            <a:r>
              <a:rPr lang="en-US" sz="2400" dirty="0" err="1">
                <a:latin typeface="Calibri"/>
                <a:ea typeface="Calibri"/>
                <a:cs typeface="Calibri"/>
                <a:sym typeface="Calibri"/>
              </a:rPr>
              <a:t>Partager</a:t>
            </a:r>
            <a:r>
              <a:rPr lang="en-US" sz="2400" dirty="0">
                <a:latin typeface="Calibri"/>
                <a:ea typeface="Calibri"/>
                <a:cs typeface="Calibri"/>
                <a:sym typeface="Calibri"/>
              </a:rPr>
              <a:t> </a:t>
            </a:r>
            <a:r>
              <a:rPr lang="en-US" sz="2400" dirty="0" err="1">
                <a:latin typeface="Calibri"/>
                <a:ea typeface="Calibri"/>
                <a:cs typeface="Calibri"/>
                <a:sym typeface="Calibri"/>
              </a:rPr>
              <a:t>l'expérience</a:t>
            </a:r>
            <a:endParaRPr dirty="0"/>
          </a:p>
          <a:p>
            <a:pPr marL="1143000" marR="0" lvl="2" indent="-228600" algn="l" rtl="0">
              <a:lnSpc>
                <a:spcPct val="150000"/>
              </a:lnSpc>
              <a:spcBef>
                <a:spcPts val="0"/>
              </a:spcBef>
              <a:spcAft>
                <a:spcPts val="0"/>
              </a:spcAft>
              <a:buClr>
                <a:srgbClr val="C01E24"/>
              </a:buClr>
              <a:buSzPts val="2000"/>
              <a:buFont typeface="Noto Sans Symbols"/>
              <a:buChar char="▪"/>
            </a:pPr>
            <a:r>
              <a:rPr lang="en-US" sz="2400" dirty="0" err="1">
                <a:latin typeface="Calibri"/>
                <a:ea typeface="Calibri"/>
                <a:cs typeface="Calibri"/>
                <a:sym typeface="Calibri"/>
              </a:rPr>
              <a:t>Enseignements</a:t>
            </a:r>
            <a:r>
              <a:rPr lang="en-US" sz="2400" dirty="0">
                <a:latin typeface="Calibri"/>
                <a:ea typeface="Calibri"/>
                <a:cs typeface="Calibri"/>
                <a:sym typeface="Calibri"/>
              </a:rPr>
              <a:t> </a:t>
            </a:r>
            <a:r>
              <a:rPr lang="en-US" sz="2400" dirty="0" err="1">
                <a:latin typeface="Calibri"/>
                <a:ea typeface="Calibri"/>
                <a:cs typeface="Calibri"/>
                <a:sym typeface="Calibri"/>
              </a:rPr>
              <a:t>tirés</a:t>
            </a:r>
            <a:endParaRPr dirty="0"/>
          </a:p>
          <a:p>
            <a:pPr marL="1143000" marR="0" lvl="2" indent="-228600" algn="l" rtl="0">
              <a:lnSpc>
                <a:spcPct val="150000"/>
              </a:lnSpc>
              <a:spcBef>
                <a:spcPts val="0"/>
              </a:spcBef>
              <a:spcAft>
                <a:spcPts val="0"/>
              </a:spcAft>
              <a:buClr>
                <a:srgbClr val="C01E24"/>
              </a:buClr>
              <a:buSzPts val="2000"/>
              <a:buFont typeface="Noto Sans Symbols"/>
              <a:buChar char="▪"/>
            </a:pPr>
            <a:r>
              <a:rPr lang="en-US" sz="2400" dirty="0" err="1">
                <a:latin typeface="Calibri"/>
                <a:ea typeface="Calibri"/>
                <a:cs typeface="Calibri"/>
                <a:sym typeface="Calibri"/>
              </a:rPr>
              <a:t>Défis</a:t>
            </a:r>
            <a:r>
              <a:rPr lang="en-US" sz="2400" dirty="0">
                <a:latin typeface="Calibri"/>
                <a:ea typeface="Calibri"/>
                <a:cs typeface="Calibri"/>
                <a:sym typeface="Calibri"/>
              </a:rPr>
              <a:t> </a:t>
            </a:r>
            <a:r>
              <a:rPr lang="en-US" sz="2400" dirty="0" err="1">
                <a:latin typeface="Calibri"/>
                <a:ea typeface="Calibri"/>
                <a:cs typeface="Calibri"/>
                <a:sym typeface="Calibri"/>
              </a:rPr>
              <a:t>ou</a:t>
            </a:r>
            <a:r>
              <a:rPr lang="en-US" sz="2400" dirty="0">
                <a:latin typeface="Calibri"/>
                <a:ea typeface="Calibri"/>
                <a:cs typeface="Calibri"/>
                <a:sym typeface="Calibri"/>
              </a:rPr>
              <a:t> </a:t>
            </a:r>
            <a:r>
              <a:rPr lang="en-US" sz="2400" dirty="0" err="1">
                <a:latin typeface="Calibri"/>
                <a:ea typeface="Calibri"/>
                <a:cs typeface="Calibri"/>
                <a:sym typeface="Calibri"/>
              </a:rPr>
              <a:t>difficultés</a:t>
            </a:r>
            <a:r>
              <a:rPr lang="en-US" sz="2400" dirty="0">
                <a:latin typeface="Calibri"/>
                <a:ea typeface="Calibri"/>
                <a:cs typeface="Calibri"/>
                <a:sym typeface="Calibri"/>
              </a:rPr>
              <a:t> </a:t>
            </a:r>
            <a:endParaRPr dirty="0"/>
          </a:p>
          <a:p>
            <a:pPr marL="228600" lvl="0" indent="-76200" algn="l" rtl="0">
              <a:lnSpc>
                <a:spcPct val="100000"/>
              </a:lnSpc>
              <a:spcBef>
                <a:spcPts val="600"/>
              </a:spcBef>
              <a:spcAft>
                <a:spcPts val="0"/>
              </a:spcAft>
              <a:buSzPts val="2400"/>
              <a:buNone/>
            </a:pPr>
            <a:endParaRPr dirty="0"/>
          </a:p>
        </p:txBody>
      </p:sp>
      <p:sp>
        <p:nvSpPr>
          <p:cNvPr id="444" name="Google Shape;444;p27"/>
          <p:cNvSpPr txBox="1"/>
          <p:nvPr/>
        </p:nvSpPr>
        <p:spPr>
          <a:xfrm>
            <a:off x="557999" y="1584112"/>
            <a:ext cx="8114400" cy="5094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15000"/>
              </a:lnSpc>
              <a:spcBef>
                <a:spcPts val="0"/>
              </a:spcBef>
              <a:spcAft>
                <a:spcPts val="0"/>
              </a:spcAft>
              <a:buClr>
                <a:srgbClr val="C01E24"/>
              </a:buClr>
              <a:buSzPts val="935"/>
              <a:buFont typeface="Noto Sans Symbols"/>
              <a:buNone/>
            </a:pPr>
            <a:r>
              <a:rPr lang="en-US" sz="2520" b="1">
                <a:solidFill>
                  <a:srgbClr val="000000"/>
                </a:solidFill>
                <a:latin typeface="Arial"/>
                <a:ea typeface="Arial"/>
                <a:cs typeface="Arial"/>
                <a:sym typeface="Arial"/>
              </a:rPr>
              <a:t>Activité - Choisissez une application</a:t>
            </a:r>
            <a:endParaRPr sz="1500">
              <a:solidFill>
                <a:srgbClr val="000000"/>
              </a:solidFill>
              <a:latin typeface="Arial"/>
              <a:ea typeface="Arial"/>
              <a:cs typeface="Arial"/>
              <a:sym typeface="Arial"/>
            </a:endParaRPr>
          </a:p>
        </p:txBody>
      </p:sp>
      <p:pic>
        <p:nvPicPr>
          <p:cNvPr id="445" name="Google Shape;445;p27"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859376" y="1190451"/>
            <a:ext cx="5203875" cy="5203875"/>
          </a:xfrm>
          <a:prstGeom prst="rect">
            <a:avLst/>
          </a:prstGeom>
          <a:noFill/>
          <a:ln>
            <a:noFill/>
          </a:ln>
        </p:spPr>
      </p:pic>
      <p:sp>
        <p:nvSpPr>
          <p:cNvPr id="446" name="Google Shape;446;p27"/>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sp>
        <p:nvSpPr>
          <p:cNvPr id="447" name="Google Shape;447;p27"/>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8" name="Google Shape;448;p27"/>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449" name="Google Shape;449;p27"/>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454"/>
        <p:cNvGrpSpPr/>
        <p:nvPr/>
      </p:nvGrpSpPr>
      <p:grpSpPr>
        <a:xfrm>
          <a:off x="0" y="0"/>
          <a:ext cx="0" cy="0"/>
          <a:chOff x="0" y="0"/>
          <a:chExt cx="0" cy="0"/>
        </a:xfrm>
      </p:grpSpPr>
      <p:sp>
        <p:nvSpPr>
          <p:cNvPr id="455" name="Google Shape;455;p28"/>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6" name="Google Shape;456;p28"/>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7" name="Google Shape;457;p28"/>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458" name="Google Shape;458;p28"/>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459" name="Google Shape;459;p28"/>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la session d'enseignement de ce module !</a:t>
            </a:r>
            <a:endParaRPr/>
          </a:p>
        </p:txBody>
      </p:sp>
      <p:sp>
        <p:nvSpPr>
          <p:cNvPr id="460" name="Google Shape;460;p28"/>
          <p:cNvSpPr/>
          <p:nvPr/>
        </p:nvSpPr>
        <p:spPr>
          <a:xfrm>
            <a:off x="6079935" y="6223967"/>
            <a:ext cx="6056286"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000" b="0" i="0">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Calibri"/>
              <a:ea typeface="Calibri"/>
              <a:cs typeface="Calibri"/>
              <a:sym typeface="Calibri"/>
            </a:endParaRPr>
          </a:p>
        </p:txBody>
      </p:sp>
      <p:pic>
        <p:nvPicPr>
          <p:cNvPr id="461" name="Google Shape;461;p28"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462" name="Google Shape;462;p28"/>
          <p:cNvPicPr preferRelativeResize="0"/>
          <p:nvPr/>
        </p:nvPicPr>
        <p:blipFill>
          <a:blip r:embed="rId5"/>
          <a:srcRect/>
          <a:stretch/>
        </p:blipFill>
        <p:spPr>
          <a:xfrm>
            <a:off x="15788" y="6451864"/>
            <a:ext cx="1828938" cy="41125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Session d'enseignement :  Contenu</a:t>
            </a:r>
            <a:endParaRPr sz="5400"/>
          </a:p>
        </p:txBody>
      </p:sp>
      <p:pic>
        <p:nvPicPr>
          <p:cNvPr id="129" name="Google Shape;129;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30" name="Google Shape;130;p3"/>
          <p:cNvSpPr txBox="1"/>
          <p:nvPr/>
        </p:nvSpPr>
        <p:spPr>
          <a:xfrm>
            <a:off x="203600" y="2196650"/>
            <a:ext cx="119799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1. </a:t>
            </a:r>
            <a:r>
              <a:rPr lang="en-US" sz="2400" u="sng">
                <a:solidFill>
                  <a:schemeClr val="hlink"/>
                </a:solidFill>
                <a:latin typeface="Calibri"/>
                <a:ea typeface="Calibri"/>
                <a:cs typeface="Calibri"/>
                <a:sym typeface="Calibri"/>
                <a:hlinkClick r:id="rId4" action="ppaction://hlinksldjump"/>
              </a:rPr>
              <a:t>Connaissance </a:t>
            </a:r>
            <a:r>
              <a:rPr lang="en-US" sz="2400" u="sng">
                <a:solidFill>
                  <a:schemeClr val="hlink"/>
                </a:solidFill>
                <a:latin typeface="Calibri"/>
                <a:ea typeface="Calibri"/>
                <a:cs typeface="Calibri"/>
                <a:sym typeface="Calibri"/>
              </a:rPr>
              <a:t>générale sur la consommation de substances et le dépistage de la dépendance</a:t>
            </a:r>
            <a:endParaRPr sz="2400" b="0" i="0" u="sng" strike="noStrike" cap="none">
              <a:solidFill>
                <a:srgbClr val="0563C1"/>
              </a:solidFill>
              <a:latin typeface="Calibri"/>
              <a:ea typeface="Calibri"/>
              <a:cs typeface="Calibri"/>
              <a:sym typeface="Calibri"/>
            </a:endParaRPr>
          </a:p>
        </p:txBody>
      </p:sp>
      <p:sp>
        <p:nvSpPr>
          <p:cNvPr id="131" name="Google Shape;131;p3"/>
          <p:cNvSpPr txBox="1"/>
          <p:nvPr/>
        </p:nvSpPr>
        <p:spPr>
          <a:xfrm>
            <a:off x="203598" y="2851328"/>
            <a:ext cx="88080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2. </a:t>
            </a:r>
            <a:r>
              <a:rPr lang="en-US" sz="2400" b="0" i="0" u="sng" strike="noStrike" cap="none">
                <a:solidFill>
                  <a:srgbClr val="0563C1"/>
                </a:solidFill>
                <a:latin typeface="Calibri"/>
                <a:ea typeface="Calibri"/>
                <a:cs typeface="Calibri"/>
                <a:sym typeface="Calibri"/>
              </a:rPr>
              <a:t>Informations sur la </a:t>
            </a:r>
            <a:r>
              <a:rPr lang="en-US" sz="2400" b="0" i="0" u="sng" strike="noStrike" cap="none">
                <a:solidFill>
                  <a:srgbClr val="0563C1"/>
                </a:solidFill>
                <a:latin typeface="Calibri"/>
                <a:ea typeface="Calibri"/>
                <a:cs typeface="Calibri"/>
                <a:sym typeface="Calibri"/>
                <a:hlinkClick r:id="rId5" action="ppaction://hlinksldjump">
                  <a:extLst>
                    <a:ext uri="{A12FA001-AC4F-418D-AE19-62706E023703}">
                      <ahyp:hlinkClr xmlns="" xmlns:ahyp="http://schemas.microsoft.com/office/drawing/2018/hyperlinkcolor" val="tx"/>
                    </a:ext>
                  </a:extLst>
                </a:hlinkClick>
              </a:rPr>
              <a:t>consommation de </a:t>
            </a:r>
            <a:r>
              <a:rPr lang="en-US" sz="2400" b="0" i="0" u="sng" strike="noStrike" cap="none">
                <a:solidFill>
                  <a:srgbClr val="0563C1"/>
                </a:solidFill>
                <a:latin typeface="Calibri"/>
                <a:ea typeface="Calibri"/>
                <a:cs typeface="Calibri"/>
                <a:sym typeface="Calibri"/>
              </a:rPr>
              <a:t>tabac</a:t>
            </a:r>
            <a:endParaRPr sz="2400" b="0" i="0" u="sng" strike="noStrike" cap="none">
              <a:solidFill>
                <a:srgbClr val="0563C1"/>
              </a:solidFill>
              <a:latin typeface="Calibri"/>
              <a:ea typeface="Calibri"/>
              <a:cs typeface="Calibri"/>
              <a:sym typeface="Calibri"/>
            </a:endParaRPr>
          </a:p>
        </p:txBody>
      </p:sp>
      <p:sp>
        <p:nvSpPr>
          <p:cNvPr id="132" name="Google Shape;132;p3"/>
          <p:cNvSpPr txBox="1"/>
          <p:nvPr/>
        </p:nvSpPr>
        <p:spPr>
          <a:xfrm>
            <a:off x="203597" y="3512900"/>
            <a:ext cx="6403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3. </a:t>
            </a:r>
            <a:r>
              <a:rPr lang="en-US" sz="2400" b="0" i="0" u="sng" strike="noStrike" cap="none">
                <a:solidFill>
                  <a:srgbClr val="0563C1"/>
                </a:solidFill>
                <a:latin typeface="Calibri"/>
                <a:ea typeface="Calibri"/>
                <a:cs typeface="Calibri"/>
                <a:sym typeface="Calibri"/>
              </a:rPr>
              <a:t>Informations sur l'</a:t>
            </a:r>
            <a:r>
              <a:rPr lang="en-US" sz="2400" b="0" i="0" u="sng" strike="noStrike" cap="none">
                <a:solidFill>
                  <a:srgbClr val="0563C1"/>
                </a:solidFill>
                <a:latin typeface="Calibri"/>
                <a:ea typeface="Calibri"/>
                <a:cs typeface="Calibri"/>
                <a:sym typeface="Calibri"/>
                <a:hlinkClick r:id="rId6" action="ppaction://hlinksldjump">
                  <a:extLst>
                    <a:ext uri="{A12FA001-AC4F-418D-AE19-62706E023703}">
                      <ahyp:hlinkClr xmlns="" xmlns:ahyp="http://schemas.microsoft.com/office/drawing/2018/hyperlinkcolor" val="tx"/>
                    </a:ext>
                  </a:extLst>
                </a:hlinkClick>
              </a:rPr>
              <a:t>addiction aux </a:t>
            </a:r>
            <a:r>
              <a:rPr lang="en-US" sz="2400" b="0" i="0" u="sng" strike="noStrike" cap="none">
                <a:solidFill>
                  <a:srgbClr val="0563C1"/>
                </a:solidFill>
                <a:latin typeface="Calibri"/>
                <a:ea typeface="Calibri"/>
                <a:cs typeface="Calibri"/>
                <a:sym typeface="Calibri"/>
              </a:rPr>
              <a:t>écrans</a:t>
            </a:r>
            <a:endParaRPr sz="2400" b="0" i="0" u="sng" strike="noStrike" cap="none">
              <a:solidFill>
                <a:srgbClr val="0563C1"/>
              </a:solidFill>
              <a:latin typeface="Calibri"/>
              <a:ea typeface="Calibri"/>
              <a:cs typeface="Calibri"/>
              <a:sym typeface="Calibri"/>
            </a:endParaRPr>
          </a:p>
        </p:txBody>
      </p:sp>
      <p:sp>
        <p:nvSpPr>
          <p:cNvPr id="133" name="Google Shape;133;p3"/>
          <p:cNvSpPr txBox="1"/>
          <p:nvPr/>
        </p:nvSpPr>
        <p:spPr>
          <a:xfrm>
            <a:off x="203599" y="4171050"/>
            <a:ext cx="11905200" cy="8310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4. </a:t>
            </a:r>
            <a:r>
              <a:rPr lang="en-US" sz="2400" b="0" i="0" u="sng" strike="noStrike" cap="none">
                <a:solidFill>
                  <a:srgbClr val="0563C1"/>
                </a:solidFill>
                <a:latin typeface="Calibri"/>
                <a:ea typeface="Calibri"/>
                <a:cs typeface="Calibri"/>
                <a:sym typeface="Calibri"/>
              </a:rPr>
              <a:t>Utilisation interactive d'applications de santé pour la consommation de tabac et l'utilisation rationnelle des écrans</a:t>
            </a:r>
            <a:endParaRPr sz="1800" b="0" i="0" u="none" strike="noStrike" cap="none">
              <a:solidFill>
                <a:schemeClr val="dk1"/>
              </a:solidFill>
              <a:latin typeface="Calibri"/>
              <a:ea typeface="Calibri"/>
              <a:cs typeface="Calibri"/>
              <a:sym typeface="Calibri"/>
            </a:endParaRPr>
          </a:p>
        </p:txBody>
      </p:sp>
      <p:sp>
        <p:nvSpPr>
          <p:cNvPr id="134" name="Google Shape;134;p3"/>
          <p:cNvSpPr txBox="1"/>
          <p:nvPr/>
        </p:nvSpPr>
        <p:spPr>
          <a:xfrm>
            <a:off x="203597" y="5198508"/>
            <a:ext cx="38838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400" b="0" i="0" strike="noStrike" cap="none">
                <a:solidFill>
                  <a:schemeClr val="dk1"/>
                </a:solidFill>
                <a:latin typeface="Calibri"/>
                <a:ea typeface="Calibri"/>
                <a:cs typeface="Calibri"/>
                <a:sym typeface="Calibri"/>
              </a:rPr>
              <a:t>5. </a:t>
            </a:r>
            <a:r>
              <a:rPr lang="en-US" sz="2400" b="0" i="0" u="sng" strike="noStrike" cap="none">
                <a:solidFill>
                  <a:srgbClr val="0563C1"/>
                </a:solidFill>
                <a:latin typeface="Calibri"/>
                <a:ea typeface="Calibri"/>
                <a:cs typeface="Calibri"/>
                <a:sym typeface="Calibri"/>
              </a:rPr>
              <a:t>Discussion et évaluation</a:t>
            </a:r>
            <a:endParaRPr sz="2400" b="0" i="0" u="sng" strike="noStrike" cap="none">
              <a:solidFill>
                <a:srgbClr val="0563C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141" name="Google Shape;141;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143" name="Google Shape;143;p4"/>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 </a:t>
            </a:r>
            <a:endParaRPr sz="2200" b="1">
              <a:solidFill>
                <a:schemeClr val="lt1"/>
              </a:solidFill>
              <a:latin typeface="Gill Sans"/>
              <a:ea typeface="Gill Sans"/>
              <a:cs typeface="Gill Sans"/>
              <a:sym typeface="Gill Sans"/>
            </a:endParaRPr>
          </a:p>
        </p:txBody>
      </p:sp>
      <p:sp>
        <p:nvSpPr>
          <p:cNvPr id="144" name="Google Shape;144;p4"/>
          <p:cNvSpPr txBox="1">
            <a:spLocks noGrp="1"/>
          </p:cNvSpPr>
          <p:nvPr>
            <p:ph type="body" idx="1"/>
          </p:nvPr>
        </p:nvSpPr>
        <p:spPr>
          <a:xfrm>
            <a:off x="558001" y="2360644"/>
            <a:ext cx="7900200" cy="364502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0000"/>
              </a:buClr>
              <a:buSzPts val="2200"/>
              <a:buFont typeface="Noto Sans Symbols"/>
              <a:buChar char="✔"/>
            </a:pPr>
            <a:r>
              <a:rPr lang="en-US"/>
              <a:t>Découvrez des applications pour vous aider à arrêter de fumer et à réduire la dépendance à l'écran</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Identifier les principales activités nécessaires à la mise en place de meilleures habitudes de santé et la manière dont ces applications peuvent y contribuer</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Comprendre les principaux concepts liés aux applications de santé et la manière dont elles peuvent être utiles aux migrants</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Développer des compétences numériques et se familiariser avec l'utilisation d'applications spécifiques à la santé</a:t>
            </a:r>
            <a:endParaRPr/>
          </a:p>
        </p:txBody>
      </p:sp>
      <p:sp>
        <p:nvSpPr>
          <p:cNvPr id="145" name="Google Shape;145;p4"/>
          <p:cNvSpPr txBox="1"/>
          <p:nvPr/>
        </p:nvSpPr>
        <p:spPr>
          <a:xfrm>
            <a:off x="9145699" y="6226777"/>
            <a:ext cx="387986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 Image par nuraghies sur Freepik</a:t>
            </a:r>
            <a:endParaRPr sz="1400">
              <a:solidFill>
                <a:schemeClr val="dk1"/>
              </a:solidFill>
              <a:latin typeface="Calibri"/>
              <a:ea typeface="Calibri"/>
              <a:cs typeface="Calibri"/>
              <a:sym typeface="Calibri"/>
            </a:endParaRPr>
          </a:p>
        </p:txBody>
      </p:sp>
      <p:pic>
        <p:nvPicPr>
          <p:cNvPr id="146" name="Google Shape;146;p4"/>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Compétences</a:t>
            </a:r>
            <a:endParaRPr>
              <a:solidFill>
                <a:srgbClr val="203864"/>
              </a:solidFill>
            </a:endParaRPr>
          </a:p>
        </p:txBody>
      </p:sp>
      <p:sp>
        <p:nvSpPr>
          <p:cNvPr id="153" name="Google Shape;153;p5"/>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5"/>
          <p:cNvSpPr txBox="1"/>
          <p:nvPr/>
        </p:nvSpPr>
        <p:spPr>
          <a:xfrm>
            <a:off x="526418" y="348995"/>
            <a:ext cx="7044276" cy="61353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Applications de santé pour les addictions et l'utilisation de substances  </a:t>
            </a:r>
            <a:endParaRPr/>
          </a:p>
        </p:txBody>
      </p:sp>
      <p:sp>
        <p:nvSpPr>
          <p:cNvPr id="155" name="Google Shape;155;p5"/>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Gill Sans"/>
                <a:ea typeface="Gill Sans"/>
                <a:cs typeface="Gill Sans"/>
                <a:sym typeface="Gill Sans"/>
              </a:rPr>
              <a:t>5 </a:t>
            </a:r>
            <a:endParaRPr sz="2200" b="1">
              <a:solidFill>
                <a:schemeClr val="lt1"/>
              </a:solidFill>
              <a:latin typeface="Gill Sans"/>
              <a:ea typeface="Gill Sans"/>
              <a:cs typeface="Gill Sans"/>
              <a:sym typeface="Gill Sans"/>
            </a:endParaRPr>
          </a:p>
        </p:txBody>
      </p:sp>
      <p:sp>
        <p:nvSpPr>
          <p:cNvPr id="156" name="Google Shape;156;p5"/>
          <p:cNvSpPr txBox="1">
            <a:spLocks noGrp="1"/>
          </p:cNvSpPr>
          <p:nvPr>
            <p:ph type="body" idx="1"/>
          </p:nvPr>
        </p:nvSpPr>
        <p:spPr>
          <a:xfrm>
            <a:off x="570025" y="2439172"/>
            <a:ext cx="6314100" cy="3389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C00000"/>
              </a:buClr>
              <a:buSzPts val="2200"/>
              <a:buFont typeface="Noto Sans Symbols"/>
              <a:buChar char="✔"/>
            </a:pPr>
            <a:r>
              <a:rPr lang="en-US"/>
              <a:t>Définition de ce que sont les applis sur l'utilisation de substances et les addictions</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Explication de la manière dont les applications sur la consommation de substances et les dépendances peuvent contribuer à améliorer la qualité de vie et la santé</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Familiarisation et capacité à naviguer dans différentes applications de santé et à les intégrer dans la vie quotidienne. </a:t>
            </a:r>
            <a:endParaRPr/>
          </a:p>
        </p:txBody>
      </p:sp>
      <p:sp>
        <p:nvSpPr>
          <p:cNvPr id="157" name="Google Shape;157;p5"/>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Image par Freepik</a:t>
            </a:r>
            <a:endParaRPr sz="1200">
              <a:solidFill>
                <a:schemeClr val="dk1"/>
              </a:solidFill>
              <a:latin typeface="Calibri"/>
              <a:ea typeface="Calibri"/>
              <a:cs typeface="Calibri"/>
              <a:sym typeface="Calibri"/>
            </a:endParaRPr>
          </a:p>
        </p:txBody>
      </p:sp>
      <p:pic>
        <p:nvPicPr>
          <p:cNvPr id="158" name="Google Shape;158;p5"/>
          <p:cNvPicPr preferRelativeResize="0"/>
          <p:nvPr/>
        </p:nvPicPr>
        <p:blipFill rotWithShape="1">
          <a:blip r:embed="rId5">
            <a:alphaModFix/>
          </a:blip>
          <a:srcRect l="9128" t="10193" r="8040" b="10723"/>
          <a:stretch/>
        </p:blipFill>
        <p:spPr>
          <a:xfrm>
            <a:off x="7570694" y="1842247"/>
            <a:ext cx="4621306" cy="416341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6"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165" name="Google Shape;165;p6"/>
          <p:cNvSpPr txBox="1">
            <a:spLocks noGrp="1"/>
          </p:cNvSpPr>
          <p:nvPr>
            <p:ph type="title"/>
          </p:nvPr>
        </p:nvSpPr>
        <p:spPr>
          <a:xfrm>
            <a:off x="558000" y="7751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US" sz="2000">
                <a:solidFill>
                  <a:srgbClr val="C01E24"/>
                </a:solidFill>
              </a:rPr>
              <a:t>5.2.1</a:t>
            </a:r>
            <a:r>
              <a:rPr lang="en-US"/>
              <a:t/>
            </a:r>
            <a:br>
              <a:rPr lang="en-US"/>
            </a:br>
            <a:r>
              <a:rPr lang="en-US">
                <a:solidFill>
                  <a:srgbClr val="C01E24"/>
                </a:solidFill>
              </a:rPr>
              <a:t>Utilisation interactive d'applications de sevrage tabagique </a:t>
            </a:r>
            <a:endParaRPr>
              <a:solidFill>
                <a:srgbClr val="C01E24"/>
              </a:solidFill>
            </a:endParaRPr>
          </a:p>
        </p:txBody>
      </p:sp>
      <p:sp>
        <p:nvSpPr>
          <p:cNvPr id="166" name="Google Shape;166;p6"/>
          <p:cNvSpPr txBox="1">
            <a:spLocks noGrp="1"/>
          </p:cNvSpPr>
          <p:nvPr>
            <p:ph type="body" idx="1"/>
          </p:nvPr>
        </p:nvSpPr>
        <p:spPr>
          <a:xfrm>
            <a:off x="558000" y="18552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167" name="Google Shape;167;p6"/>
          <p:cNvSpPr txBox="1">
            <a:spLocks noGrp="1"/>
          </p:cNvSpPr>
          <p:nvPr>
            <p:ph type="body" idx="2"/>
          </p:nvPr>
        </p:nvSpPr>
        <p:spPr>
          <a:xfrm>
            <a:off x="673239" y="2545043"/>
            <a:ext cx="5866800" cy="3470100"/>
          </a:xfrm>
          <a:prstGeom prst="rect">
            <a:avLst/>
          </a:prstGeom>
          <a:noFill/>
          <a:ln>
            <a:noFill/>
          </a:ln>
        </p:spPr>
        <p:txBody>
          <a:bodyPr spcFirstLastPara="1" wrap="square" lIns="91425" tIns="45700" rIns="91425" bIns="45700" anchor="t" anchorCtr="0">
            <a:normAutofit lnSpcReduction="10000"/>
          </a:bodyPr>
          <a:lstStyle/>
          <a:p>
            <a:pPr marL="228600" lvl="0" indent="-217170" algn="l" rtl="0">
              <a:lnSpc>
                <a:spcPct val="150000"/>
              </a:lnSpc>
              <a:spcBef>
                <a:spcPts val="0"/>
              </a:spcBef>
              <a:spcAft>
                <a:spcPts val="0"/>
              </a:spcAft>
              <a:buClr>
                <a:srgbClr val="C01E24"/>
              </a:buClr>
              <a:buSzPct val="100000"/>
              <a:buChar char="▪"/>
            </a:pPr>
            <a:r>
              <a:rPr lang="en-US" sz="2400" dirty="0"/>
              <a:t>Explorer de manière interactive une application </a:t>
            </a:r>
            <a:r>
              <a:rPr lang="en-US" sz="2400" dirty="0" err="1"/>
              <a:t>spécifique</a:t>
            </a:r>
            <a:r>
              <a:rPr lang="en-US" sz="2400" dirty="0"/>
              <a:t> de </a:t>
            </a:r>
            <a:r>
              <a:rPr lang="en-US" sz="2400" dirty="0" err="1"/>
              <a:t>sevrage</a:t>
            </a:r>
            <a:r>
              <a:rPr lang="en-US" sz="2400" dirty="0"/>
              <a:t> </a:t>
            </a:r>
            <a:r>
              <a:rPr lang="en-US" sz="2400" dirty="0" err="1"/>
              <a:t>tabagique</a:t>
            </a:r>
            <a:endParaRPr dirty="0"/>
          </a:p>
          <a:p>
            <a:pPr marL="228600" lvl="0" indent="-217170" algn="l" rtl="0">
              <a:lnSpc>
                <a:spcPct val="150000"/>
              </a:lnSpc>
              <a:spcBef>
                <a:spcPts val="1200"/>
              </a:spcBef>
              <a:spcAft>
                <a:spcPts val="0"/>
              </a:spcAft>
              <a:buClr>
                <a:srgbClr val="C01E24"/>
              </a:buClr>
              <a:buSzPct val="100000"/>
              <a:buChar char="▪"/>
            </a:pPr>
            <a:r>
              <a:rPr lang="en-US" sz="2400" dirty="0" err="1"/>
              <a:t>Expérimenter</a:t>
            </a:r>
            <a:r>
              <a:rPr lang="en-US" sz="2400" dirty="0"/>
              <a:t> les fonctionnalités de l'application de manière pratique</a:t>
            </a:r>
            <a:endParaRPr dirty="0"/>
          </a:p>
          <a:p>
            <a:pPr marL="228600" lvl="0" indent="-217170" algn="l" rtl="0">
              <a:lnSpc>
                <a:spcPct val="150000"/>
              </a:lnSpc>
              <a:spcBef>
                <a:spcPts val="1200"/>
              </a:spcBef>
              <a:spcAft>
                <a:spcPts val="0"/>
              </a:spcAft>
              <a:buClr>
                <a:srgbClr val="C01E24"/>
              </a:buClr>
              <a:buSzPct val="100000"/>
              <a:buChar char="▪"/>
            </a:pPr>
            <a:r>
              <a:rPr lang="en-US" sz="2400" dirty="0"/>
              <a:t>Partager les expériences et les </a:t>
            </a:r>
            <a:r>
              <a:rPr lang="en-US" sz="2400" dirty="0" err="1"/>
              <a:t>enseignements</a:t>
            </a:r>
            <a:r>
              <a:rPr lang="en-US" sz="2400" dirty="0"/>
              <a:t> </a:t>
            </a:r>
            <a:r>
              <a:rPr lang="en-US" sz="2400" dirty="0" err="1"/>
              <a:t>tirés</a:t>
            </a:r>
            <a:r>
              <a:rPr lang="en-US" sz="2400" dirty="0"/>
              <a:t> </a:t>
            </a:r>
            <a:endParaRPr dirty="0"/>
          </a:p>
          <a:p>
            <a:pPr marL="0" lvl="0" indent="0" algn="l" rtl="0">
              <a:lnSpc>
                <a:spcPct val="120000"/>
              </a:lnSpc>
              <a:spcBef>
                <a:spcPts val="1200"/>
              </a:spcBef>
              <a:spcAft>
                <a:spcPts val="0"/>
              </a:spcAft>
              <a:buSzPct val="100000"/>
              <a:buNone/>
            </a:pPr>
            <a:endParaRPr sz="2000" dirty="0"/>
          </a:p>
        </p:txBody>
      </p:sp>
      <p:sp>
        <p:nvSpPr>
          <p:cNvPr id="168" name="Google Shape;168;p6"/>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169" name="Google Shape;169;p6"/>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Image</a:t>
            </a:r>
            <a:r>
              <a:rPr lang="en-US" sz="1200"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7844525" y="516738"/>
            <a:ext cx="1071283" cy="1130875"/>
          </a:xfrm>
          <a:prstGeom prst="rect">
            <a:avLst/>
          </a:prstGeom>
          <a:noFill/>
          <a:ln>
            <a:noFill/>
          </a:ln>
        </p:spPr>
      </p:pic>
      <p:sp>
        <p:nvSpPr>
          <p:cNvPr id="175" name="Google Shape;175;p7"/>
          <p:cNvSpPr txBox="1">
            <a:spLocks noGrp="1"/>
          </p:cNvSpPr>
          <p:nvPr>
            <p:ph type="title"/>
          </p:nvPr>
        </p:nvSpPr>
        <p:spPr>
          <a:xfrm>
            <a:off x="747179" y="516747"/>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Applications pour arrêter de fumer </a:t>
            </a:r>
            <a:endParaRPr/>
          </a:p>
        </p:txBody>
      </p:sp>
      <p:graphicFrame>
        <p:nvGraphicFramePr>
          <p:cNvPr id="176" name="Google Shape;176;p7"/>
          <p:cNvGraphicFramePr/>
          <p:nvPr/>
        </p:nvGraphicFramePr>
        <p:xfrm>
          <a:off x="224951" y="1084349"/>
          <a:ext cx="11866525" cy="5580430"/>
        </p:xfrm>
        <a:graphic>
          <a:graphicData uri="http://schemas.openxmlformats.org/drawingml/2006/table">
            <a:tbl>
              <a:tblPr>
                <a:noFill/>
                <a:tableStyleId>{1D09F74D-5F37-4FC8-B49C-86A7C0B47CA2}</a:tableStyleId>
              </a:tblPr>
              <a:tblGrid>
                <a:gridCol w="1736725">
                  <a:extLst>
                    <a:ext uri="{9D8B030D-6E8A-4147-A177-3AD203B41FA5}">
                      <a16:colId xmlns:a16="http://schemas.microsoft.com/office/drawing/2014/main" val="20000"/>
                    </a:ext>
                  </a:extLst>
                </a:gridCol>
                <a:gridCol w="8447275">
                  <a:extLst>
                    <a:ext uri="{9D8B030D-6E8A-4147-A177-3AD203B41FA5}">
                      <a16:colId xmlns:a16="http://schemas.microsoft.com/office/drawing/2014/main" val="20001"/>
                    </a:ext>
                  </a:extLst>
                </a:gridCol>
                <a:gridCol w="1682525">
                  <a:extLst>
                    <a:ext uri="{9D8B030D-6E8A-4147-A177-3AD203B41FA5}">
                      <a16:colId xmlns:a16="http://schemas.microsoft.com/office/drawing/2014/main" val="20002"/>
                    </a:ext>
                  </a:extLst>
                </a:gridCol>
              </a:tblGrid>
              <a:tr h="819050">
                <a:tc>
                  <a:txBody>
                    <a:bodyPr/>
                    <a:lstStyle/>
                    <a:p>
                      <a:pPr marL="0" marR="0" lvl="0" indent="0" algn="ctr" rtl="0">
                        <a:spcBef>
                          <a:spcPts val="0"/>
                        </a:spcBef>
                        <a:spcAft>
                          <a:spcPts val="0"/>
                        </a:spcAft>
                        <a:buClr>
                          <a:schemeClr val="dk1"/>
                        </a:buClr>
                        <a:buSzPts val="1800"/>
                        <a:buFont typeface="Calibri"/>
                        <a:buNone/>
                      </a:pPr>
                      <a:r>
                        <a:rPr lang="en-US" b="1" u="none" strike="noStrike" cap="none"/>
                        <a:t>Applications</a:t>
                      </a:r>
                      <a:endParaRPr b="1" u="none" strike="noStrike" cap="none"/>
                    </a:p>
                  </a:txBody>
                  <a:tcPr marL="91425" marR="91425" marT="91425" marB="91425"/>
                </a:tc>
                <a:tc>
                  <a:txBody>
                    <a:bodyPr/>
                    <a:lstStyle/>
                    <a:p>
                      <a:pPr marL="0" marR="0" lvl="0" indent="0" algn="ctr" rtl="0">
                        <a:spcBef>
                          <a:spcPts val="0"/>
                        </a:spcBef>
                        <a:spcAft>
                          <a:spcPts val="0"/>
                        </a:spcAft>
                        <a:buClr>
                          <a:schemeClr val="dk1"/>
                        </a:buClr>
                        <a:buSzPts val="1800"/>
                        <a:buFont typeface="Calibri"/>
                        <a:buNone/>
                      </a:pPr>
                      <a:r>
                        <a:rPr lang="en-US" b="1" u="none" strike="noStrike" cap="none"/>
                        <a:t>Description</a:t>
                      </a:r>
                      <a:endParaRPr b="1" u="none" strike="noStrike" cap="none"/>
                    </a:p>
                  </a:txBody>
                  <a:tcPr marL="91425" marR="91425" marT="91425" marB="91425"/>
                </a:tc>
                <a:tc>
                  <a:txBody>
                    <a:bodyPr/>
                    <a:lstStyle/>
                    <a:p>
                      <a:pPr marL="0" marR="0" lvl="0" indent="0" algn="ctr" rtl="0">
                        <a:spcBef>
                          <a:spcPts val="0"/>
                        </a:spcBef>
                        <a:spcAft>
                          <a:spcPts val="0"/>
                        </a:spcAft>
                        <a:buClr>
                          <a:schemeClr val="dk1"/>
                        </a:buClr>
                        <a:buSzPts val="1800"/>
                        <a:buFont typeface="Calibri"/>
                        <a:buNone/>
                      </a:pPr>
                      <a:r>
                        <a:rPr lang="en-US" b="1" u="none" strike="noStrike" cap="none"/>
                        <a:t>Lien de téléchargement</a:t>
                      </a:r>
                      <a:endParaRPr b="1" u="none" strike="noStrike" cap="none"/>
                    </a:p>
                  </a:txBody>
                  <a:tcPr marL="91425" marR="91425" marT="91425" marB="91425"/>
                </a:tc>
                <a:extLst>
                  <a:ext uri="{0D108BD9-81ED-4DB2-BD59-A6C34878D82A}">
                    <a16:rowId xmlns:a16="http://schemas.microsoft.com/office/drawing/2014/main" val="10000"/>
                  </a:ext>
                </a:extLst>
              </a:tr>
              <a:tr h="744575">
                <a:tc>
                  <a:txBody>
                    <a:bodyPr/>
                    <a:lstStyle/>
                    <a:p>
                      <a:pPr marL="0" marR="0" lvl="0" indent="0" algn="l" rtl="0">
                        <a:lnSpc>
                          <a:spcPct val="100000"/>
                        </a:lnSpc>
                        <a:spcBef>
                          <a:spcPts val="0"/>
                        </a:spcBef>
                        <a:spcAft>
                          <a:spcPts val="0"/>
                        </a:spcAft>
                        <a:buClr>
                          <a:schemeClr val="dk1"/>
                        </a:buClr>
                        <a:buSzPts val="1800"/>
                        <a:buFont typeface="Calibri"/>
                        <a:buNone/>
                      </a:pPr>
                      <a:r>
                        <a:rPr lang="en-US" b="1" u="none" strike="noStrike" cap="none"/>
                        <a:t>Kwit</a:t>
                      </a:r>
                      <a:endParaRPr b="1" u="none" strike="noStrike" cap="none">
                        <a:solidFill>
                          <a:srgbClr val="1F1F1F"/>
                        </a:solidFill>
                      </a:endParaRPr>
                    </a:p>
                  </a:txBody>
                  <a:tcPr marL="91425" marR="91425" marT="91425" marB="91425"/>
                </a:tc>
                <a:tc>
                  <a:txBody>
                    <a:bodyPr/>
                    <a:lstStyle/>
                    <a:p>
                      <a:pPr marL="0" marR="0" lvl="0" indent="0" algn="l" rtl="0">
                        <a:spcBef>
                          <a:spcPts val="0"/>
                        </a:spcBef>
                        <a:spcAft>
                          <a:spcPts val="0"/>
                        </a:spcAft>
                        <a:buClr>
                          <a:schemeClr val="dk1"/>
                        </a:buClr>
                        <a:buSzPts val="1600"/>
                        <a:buFont typeface="Calibri"/>
                        <a:buNone/>
                      </a:pPr>
                      <a:r>
                        <a:rPr lang="en-US" u="none" strike="noStrike" cap="none"/>
                        <a:t>Cette application utilise la gamification pour vous aider à arrêter de fumer. Elle vous permet de gagner des points et des badges pour votre abstinence, et vous offre également des conseils et du soutien.</a:t>
                      </a:r>
                      <a:endParaRPr u="none" strike="noStrike" cap="none"/>
                    </a:p>
                  </a:txBody>
                  <a:tcPr marL="91425" marR="91425" marT="91425" marB="91425"/>
                </a:tc>
                <a:tc>
                  <a:txBody>
                    <a:bodyPr/>
                    <a:lstStyle/>
                    <a:p>
                      <a:pPr marL="0" marR="0" lvl="0" indent="0" algn="ctr" rtl="0">
                        <a:spcBef>
                          <a:spcPts val="0"/>
                        </a:spcBef>
                        <a:spcAft>
                          <a:spcPts val="0"/>
                        </a:spcAft>
                        <a:buClr>
                          <a:schemeClr val="hlink"/>
                        </a:buClr>
                        <a:buSzPts val="1400"/>
                        <a:buFont typeface="Calibri"/>
                        <a:buNone/>
                      </a:pPr>
                      <a:r>
                        <a:rPr lang="en-US" u="sng" strike="noStrike" cap="none">
                          <a:solidFill>
                            <a:schemeClr val="hlink"/>
                          </a:solidFill>
                          <a:hlinkClick r:id="rId4"/>
                        </a:rPr>
                        <a:t>Android </a:t>
                      </a:r>
                      <a:r>
                        <a:rPr lang="en-US" u="none" strike="noStrike" cap="none"/>
                        <a:t>- </a:t>
                      </a:r>
                      <a:r>
                        <a:rPr lang="en-US" u="sng" strike="noStrike" cap="none">
                          <a:solidFill>
                            <a:schemeClr val="hlink"/>
                          </a:solidFill>
                          <a:hlinkClick r:id="rId5"/>
                        </a:rPr>
                        <a:t>IOS</a:t>
                      </a:r>
                      <a:endParaRPr u="none" strike="noStrike" cap="none"/>
                    </a:p>
                  </a:txBody>
                  <a:tcPr marL="91425" marR="91425" marT="91425" marB="91425"/>
                </a:tc>
                <a:extLst>
                  <a:ext uri="{0D108BD9-81ED-4DB2-BD59-A6C34878D82A}">
                    <a16:rowId xmlns:a16="http://schemas.microsoft.com/office/drawing/2014/main" val="10001"/>
                  </a:ext>
                </a:extLst>
              </a:tr>
              <a:tr h="1032500">
                <a:tc>
                  <a:txBody>
                    <a:bodyPr/>
                    <a:lstStyle/>
                    <a:p>
                      <a:pPr marL="0" marR="0" lvl="0" indent="0" algn="l" rtl="0">
                        <a:lnSpc>
                          <a:spcPct val="100000"/>
                        </a:lnSpc>
                        <a:spcBef>
                          <a:spcPts val="0"/>
                        </a:spcBef>
                        <a:spcAft>
                          <a:spcPts val="0"/>
                        </a:spcAft>
                        <a:buClr>
                          <a:schemeClr val="dk1"/>
                        </a:buClr>
                        <a:buSzPts val="1800"/>
                        <a:buFont typeface="Calibri"/>
                        <a:buNone/>
                      </a:pPr>
                      <a:r>
                        <a:rPr lang="en-US" b="1" u="none" strike="noStrike" cap="none"/>
                        <a:t>Sans fumée</a:t>
                      </a:r>
                      <a:endParaRPr b="1" u="none" strike="noStrike" cap="none">
                        <a:solidFill>
                          <a:srgbClr val="1F1F1F"/>
                        </a:solidFill>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600"/>
                        <a:buFont typeface="Calibri"/>
                        <a:buNone/>
                      </a:pPr>
                      <a:r>
                        <a:rPr lang="en-US" u="none" strike="noStrike" cap="none"/>
                        <a:t>Cette application est fournie par l'Institut national du cancer des États-Unis et offre des informations et un soutien aux personnes qui souhaitent arrêter de fumer. Elle comprend un suivi des progrès, des conseils personnalisés et un forum communautaire.</a:t>
                      </a:r>
                      <a:endParaRPr u="none" strike="noStrike" cap="none"/>
                    </a:p>
                  </a:txBody>
                  <a:tcPr marL="91425" marR="91425" marT="91425" marB="91425"/>
                </a:tc>
                <a:tc>
                  <a:txBody>
                    <a:bodyPr/>
                    <a:lstStyle/>
                    <a:p>
                      <a:pPr marL="0" marR="0" lvl="0" indent="0" algn="ctr" rtl="0">
                        <a:spcBef>
                          <a:spcPts val="0"/>
                        </a:spcBef>
                        <a:spcAft>
                          <a:spcPts val="0"/>
                        </a:spcAft>
                        <a:buClr>
                          <a:schemeClr val="hlink"/>
                        </a:buClr>
                        <a:buSzPts val="1400"/>
                        <a:buFont typeface="Calibri"/>
                        <a:buNone/>
                      </a:pPr>
                      <a:r>
                        <a:rPr lang="en-US" u="sng" strike="noStrike" cap="none">
                          <a:solidFill>
                            <a:schemeClr val="hlink"/>
                          </a:solidFill>
                          <a:hlinkClick r:id="rId6"/>
                        </a:rPr>
                        <a:t>Android </a:t>
                      </a:r>
                      <a:r>
                        <a:rPr lang="en-US" u="none" strike="noStrike" cap="none"/>
                        <a:t>- </a:t>
                      </a:r>
                      <a:r>
                        <a:rPr lang="en-US" u="sng" strike="noStrike" cap="none">
                          <a:solidFill>
                            <a:schemeClr val="hlink"/>
                          </a:solidFill>
                          <a:hlinkClick r:id="rId7"/>
                        </a:rPr>
                        <a:t>IOS</a:t>
                      </a:r>
                      <a:endParaRPr u="none" strike="noStrike" cap="none"/>
                    </a:p>
                  </a:txBody>
                  <a:tcPr marL="91425" marR="91425" marT="91425" marB="91425"/>
                </a:tc>
                <a:extLst>
                  <a:ext uri="{0D108BD9-81ED-4DB2-BD59-A6C34878D82A}">
                    <a16:rowId xmlns:a16="http://schemas.microsoft.com/office/drawing/2014/main" val="10002"/>
                  </a:ext>
                </a:extLst>
              </a:tr>
              <a:tr h="546025">
                <a:tc>
                  <a:txBody>
                    <a:bodyPr/>
                    <a:lstStyle/>
                    <a:p>
                      <a:pPr marL="0" marR="0" lvl="0" indent="0" algn="l" rtl="0">
                        <a:lnSpc>
                          <a:spcPct val="100000"/>
                        </a:lnSpc>
                        <a:spcBef>
                          <a:spcPts val="0"/>
                        </a:spcBef>
                        <a:spcAft>
                          <a:spcPts val="0"/>
                        </a:spcAft>
                        <a:buClr>
                          <a:schemeClr val="dk1"/>
                        </a:buClr>
                        <a:buSzPts val="1800"/>
                        <a:buFont typeface="Calibri"/>
                        <a:buNone/>
                      </a:pPr>
                      <a:r>
                        <a:rPr lang="en-US" b="1" u="none" strike="noStrike" cap="none"/>
                        <a:t>QuitNow !</a:t>
                      </a:r>
                      <a:endParaRPr b="1" u="none" strike="noStrike" cap="none">
                        <a:solidFill>
                          <a:srgbClr val="1F1F1F"/>
                        </a:solidFill>
                      </a:endParaRPr>
                    </a:p>
                  </a:txBody>
                  <a:tcPr marL="91425" marR="91425" marT="91425" marB="91425"/>
                </a:tc>
                <a:tc>
                  <a:txBody>
                    <a:bodyPr/>
                    <a:lstStyle/>
                    <a:p>
                      <a:pPr marL="0" marR="0" lvl="0" indent="0" algn="l" rtl="0">
                        <a:spcBef>
                          <a:spcPts val="0"/>
                        </a:spcBef>
                        <a:spcAft>
                          <a:spcPts val="0"/>
                        </a:spcAft>
                        <a:buClr>
                          <a:schemeClr val="dk1"/>
                        </a:buClr>
                        <a:buSzPts val="1600"/>
                        <a:buFont typeface="Calibri"/>
                        <a:buNone/>
                      </a:pPr>
                      <a:r>
                        <a:rPr lang="en-US" u="none" strike="noStrike" cap="none"/>
                        <a:t>Cette application est simple et facile à utiliser. Elle offre un suivi des progrès, des conseils et un soutien.</a:t>
                      </a:r>
                      <a:endParaRPr u="none" strike="noStrike" cap="none"/>
                    </a:p>
                  </a:txBody>
                  <a:tcPr marL="91425" marR="91425" marT="91425" marB="91425"/>
                </a:tc>
                <a:tc>
                  <a:txBody>
                    <a:bodyPr/>
                    <a:lstStyle/>
                    <a:p>
                      <a:pPr marL="0" marR="0" lvl="0" indent="0" algn="ctr" rtl="0">
                        <a:spcBef>
                          <a:spcPts val="0"/>
                        </a:spcBef>
                        <a:spcAft>
                          <a:spcPts val="0"/>
                        </a:spcAft>
                        <a:buClr>
                          <a:schemeClr val="hlink"/>
                        </a:buClr>
                        <a:buSzPts val="1400"/>
                        <a:buFont typeface="Calibri"/>
                        <a:buNone/>
                      </a:pPr>
                      <a:r>
                        <a:rPr lang="en-US" u="sng" strike="noStrike" cap="none">
                          <a:solidFill>
                            <a:schemeClr val="hlink"/>
                          </a:solidFill>
                          <a:hlinkClick r:id="rId8"/>
                        </a:rPr>
                        <a:t>Android </a:t>
                      </a:r>
                      <a:r>
                        <a:rPr lang="en-US" u="none" strike="noStrike" cap="none"/>
                        <a:t>- </a:t>
                      </a:r>
                      <a:r>
                        <a:rPr lang="en-US" u="sng" strike="noStrike" cap="none">
                          <a:solidFill>
                            <a:schemeClr val="hlink"/>
                          </a:solidFill>
                          <a:hlinkClick r:id="rId9"/>
                        </a:rPr>
                        <a:t>IOS</a:t>
                      </a:r>
                      <a:endParaRPr u="none" strike="noStrike" cap="none"/>
                    </a:p>
                  </a:txBody>
                  <a:tcPr marL="91425" marR="91425" marT="91425" marB="91425"/>
                </a:tc>
                <a:extLst>
                  <a:ext uri="{0D108BD9-81ED-4DB2-BD59-A6C34878D82A}">
                    <a16:rowId xmlns:a16="http://schemas.microsoft.com/office/drawing/2014/main" val="10003"/>
                  </a:ext>
                </a:extLst>
              </a:tr>
              <a:tr h="819050">
                <a:tc>
                  <a:txBody>
                    <a:bodyPr/>
                    <a:lstStyle/>
                    <a:p>
                      <a:pPr marL="0" marR="0" lvl="0" indent="0" algn="l" rtl="0">
                        <a:lnSpc>
                          <a:spcPct val="100000"/>
                        </a:lnSpc>
                        <a:spcBef>
                          <a:spcPts val="0"/>
                        </a:spcBef>
                        <a:spcAft>
                          <a:spcPts val="0"/>
                        </a:spcAft>
                        <a:buClr>
                          <a:schemeClr val="dk1"/>
                        </a:buClr>
                        <a:buSzPts val="1800"/>
                        <a:buFont typeface="Calibri"/>
                        <a:buNone/>
                      </a:pPr>
                      <a:r>
                        <a:rPr lang="en-US" b="1" u="none" strike="noStrike" cap="none"/>
                        <a:t>Mon coach pour arrêter de fumer</a:t>
                      </a:r>
                      <a:endParaRPr b="1" u="none" strike="noStrike" cap="none">
                        <a:solidFill>
                          <a:srgbClr val="1F1F1F"/>
                        </a:solidFill>
                      </a:endParaRPr>
                    </a:p>
                  </a:txBody>
                  <a:tcPr marL="91425" marR="91425" marT="91425" marB="91425"/>
                </a:tc>
                <a:tc>
                  <a:txBody>
                    <a:bodyPr/>
                    <a:lstStyle/>
                    <a:p>
                      <a:pPr marL="0" marR="0" lvl="0" indent="0" algn="l" rtl="0">
                        <a:spcBef>
                          <a:spcPts val="0"/>
                        </a:spcBef>
                        <a:spcAft>
                          <a:spcPts val="0"/>
                        </a:spcAft>
                        <a:buClr>
                          <a:schemeClr val="dk1"/>
                        </a:buClr>
                        <a:buSzPts val="1600"/>
                        <a:buFont typeface="Calibri"/>
                        <a:buNone/>
                      </a:pPr>
                      <a:r>
                        <a:rPr lang="en-US" u="none" strike="noStrike" cap="none"/>
                        <a:t>Cette application est fournie par Truth Initiative, une organisation américaine à but non lucratif qui lutte contre le tabagisme. Elle propose un suivi des progrès, des conseils personnalisés et un forum communautaire.</a:t>
                      </a:r>
                      <a:endParaRPr u="none" strike="noStrike" cap="none"/>
                    </a:p>
                  </a:txBody>
                  <a:tcPr marL="91425" marR="91425" marT="91425" marB="91425"/>
                </a:tc>
                <a:tc>
                  <a:txBody>
                    <a:bodyPr/>
                    <a:lstStyle/>
                    <a:p>
                      <a:pPr marL="0" marR="0" lvl="0" indent="0" algn="ctr" rtl="0">
                        <a:spcBef>
                          <a:spcPts val="0"/>
                        </a:spcBef>
                        <a:spcAft>
                          <a:spcPts val="0"/>
                        </a:spcAft>
                        <a:buClr>
                          <a:schemeClr val="hlink"/>
                        </a:buClr>
                        <a:buSzPts val="1400"/>
                        <a:buFont typeface="Calibri"/>
                        <a:buNone/>
                      </a:pPr>
                      <a:r>
                        <a:rPr lang="en-US" u="sng" strike="noStrike" cap="none">
                          <a:solidFill>
                            <a:schemeClr val="hlink"/>
                          </a:solidFill>
                          <a:hlinkClick r:id="rId10"/>
                        </a:rPr>
                        <a:t> Android </a:t>
                      </a:r>
                      <a:r>
                        <a:rPr lang="en-US" u="none" strike="noStrike" cap="none"/>
                        <a:t>- </a:t>
                      </a:r>
                      <a:r>
                        <a:rPr lang="en-US" u="sng" strike="noStrike" cap="none">
                          <a:solidFill>
                            <a:schemeClr val="hlink"/>
                          </a:solidFill>
                          <a:hlinkClick r:id="rId11"/>
                        </a:rPr>
                        <a:t>IOS</a:t>
                      </a:r>
                      <a:endParaRPr u="none" strike="noStrike" cap="none"/>
                    </a:p>
                  </a:txBody>
                  <a:tcPr marL="91425" marR="91425" marT="91425" marB="91425"/>
                </a:tc>
                <a:extLst>
                  <a:ext uri="{0D108BD9-81ED-4DB2-BD59-A6C34878D82A}">
                    <a16:rowId xmlns:a16="http://schemas.microsoft.com/office/drawing/2014/main" val="10004"/>
                  </a:ext>
                </a:extLst>
              </a:tr>
              <a:tr h="372275">
                <a:tc>
                  <a:txBody>
                    <a:bodyPr/>
                    <a:lstStyle/>
                    <a:p>
                      <a:pPr marL="0" marR="0" lvl="0" indent="0" algn="l" rtl="0">
                        <a:lnSpc>
                          <a:spcPct val="100000"/>
                        </a:lnSpc>
                        <a:spcBef>
                          <a:spcPts val="0"/>
                        </a:spcBef>
                        <a:spcAft>
                          <a:spcPts val="0"/>
                        </a:spcAft>
                        <a:buClr>
                          <a:srgbClr val="1F1F1F"/>
                        </a:buClr>
                        <a:buSzPts val="1800"/>
                        <a:buFont typeface="Calibri"/>
                        <a:buNone/>
                      </a:pPr>
                      <a:r>
                        <a:rPr lang="en-US" b="1" u="none" strike="noStrike" cap="none">
                          <a:solidFill>
                            <a:srgbClr val="1F1F1F"/>
                          </a:solidFill>
                        </a:rPr>
                        <a:t>Smokerstop</a:t>
                      </a:r>
                      <a:endParaRPr b="1" u="none" strike="noStrike" cap="none">
                        <a:solidFill>
                          <a:srgbClr val="1F1F1F"/>
                        </a:solidFill>
                      </a:endParaRPr>
                    </a:p>
                  </a:txBody>
                  <a:tcPr marL="91425" marR="91425" marT="91425" marB="91425"/>
                </a:tc>
                <a:tc>
                  <a:txBody>
                    <a:bodyPr/>
                    <a:lstStyle/>
                    <a:p>
                      <a:pPr marL="0" marR="0" lvl="0" indent="0" algn="l" rtl="0">
                        <a:spcBef>
                          <a:spcPts val="0"/>
                        </a:spcBef>
                        <a:spcAft>
                          <a:spcPts val="0"/>
                        </a:spcAft>
                        <a:buClr>
                          <a:schemeClr val="dk1"/>
                        </a:buClr>
                        <a:buSzPts val="1600"/>
                        <a:buFont typeface="Calibri"/>
                        <a:buNone/>
                      </a:pPr>
                      <a:r>
                        <a:rPr lang="en-US" u="none" strike="noStrike" cap="none"/>
                        <a:t>Smokerstop est une application gratuite disponible sur iOS.</a:t>
                      </a:r>
                      <a:endParaRPr u="none" strike="noStrike" cap="none"/>
                    </a:p>
                  </a:txBody>
                  <a:tcPr marL="91425" marR="91425" marT="91425" marB="91425"/>
                </a:tc>
                <a:tc>
                  <a:txBody>
                    <a:bodyPr/>
                    <a:lstStyle/>
                    <a:p>
                      <a:pPr marL="0" marR="0" lvl="0" indent="0" algn="ctr" rtl="0">
                        <a:spcBef>
                          <a:spcPts val="0"/>
                        </a:spcBef>
                        <a:spcAft>
                          <a:spcPts val="0"/>
                        </a:spcAft>
                        <a:buClr>
                          <a:schemeClr val="hlink"/>
                        </a:buClr>
                        <a:buSzPts val="1400"/>
                        <a:buFont typeface="Calibri"/>
                        <a:buNone/>
                      </a:pPr>
                      <a:r>
                        <a:rPr lang="en-US" u="sng" strike="noStrike" cap="none">
                          <a:solidFill>
                            <a:schemeClr val="hlink"/>
                          </a:solidFill>
                          <a:hlinkClick r:id="rId12"/>
                        </a:rPr>
                        <a:t>IOS</a:t>
                      </a:r>
                      <a:endParaRPr u="none" strike="noStrike" cap="none"/>
                    </a:p>
                  </a:txBody>
                  <a:tcPr marL="91425" marR="91425" marT="91425" marB="91425"/>
                </a:tc>
                <a:extLst>
                  <a:ext uri="{0D108BD9-81ED-4DB2-BD59-A6C34878D82A}">
                    <a16:rowId xmlns:a16="http://schemas.microsoft.com/office/drawing/2014/main" val="10005"/>
                  </a:ext>
                </a:extLst>
              </a:tr>
              <a:tr h="546025">
                <a:tc>
                  <a:txBody>
                    <a:bodyPr/>
                    <a:lstStyle/>
                    <a:p>
                      <a:pPr marL="0" marR="0" lvl="0" indent="0" algn="l" rtl="0">
                        <a:lnSpc>
                          <a:spcPct val="100000"/>
                        </a:lnSpc>
                        <a:spcBef>
                          <a:spcPts val="0"/>
                        </a:spcBef>
                        <a:spcAft>
                          <a:spcPts val="0"/>
                        </a:spcAft>
                        <a:buClr>
                          <a:srgbClr val="1F1F1F"/>
                        </a:buClr>
                        <a:buSzPts val="1800"/>
                        <a:buFont typeface="Calibri"/>
                        <a:buNone/>
                      </a:pPr>
                      <a:r>
                        <a:rPr lang="en-US" b="1" u="none" strike="noStrike" cap="none">
                          <a:solidFill>
                            <a:srgbClr val="1F1F1F"/>
                          </a:solidFill>
                        </a:rPr>
                        <a:t>Stop-tabac</a:t>
                      </a:r>
                      <a:endParaRPr b="1" u="none" strike="noStrike" cap="none">
                        <a:solidFill>
                          <a:srgbClr val="1F1F1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600"/>
                        <a:buFont typeface="Calibri"/>
                        <a:buNone/>
                      </a:pPr>
                      <a:r>
                        <a:rPr lang="en-US" u="none" strike="noStrike" cap="none"/>
                        <a:t>Développé par des experts de l'Université de Genève. Des conseils spécifiques au quotidien. Un calendrier pour planifier l'avenir. </a:t>
                      </a:r>
                      <a:endParaRPr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hlink"/>
                        </a:buClr>
                        <a:buSzPts val="1400"/>
                        <a:buFont typeface="Calibri"/>
                        <a:buNone/>
                      </a:pPr>
                      <a:r>
                        <a:rPr lang="en-US" u="sng" strike="noStrike" cap="none">
                          <a:solidFill>
                            <a:schemeClr val="hlink"/>
                          </a:solidFill>
                          <a:hlinkClick r:id="rId13"/>
                        </a:rPr>
                        <a:t>Android </a:t>
                      </a:r>
                      <a:r>
                        <a:rPr lang="en-US" u="none" strike="noStrike" cap="none"/>
                        <a:t>- </a:t>
                      </a:r>
                      <a:r>
                        <a:rPr lang="en-US" u="sng" strike="noStrike" cap="none">
                          <a:solidFill>
                            <a:schemeClr val="hlink"/>
                          </a:solidFill>
                          <a:hlinkClick r:id="rId13"/>
                        </a:rPr>
                        <a:t>IOS</a:t>
                      </a:r>
                      <a:endParaRPr u="none" strike="noStrike" cap="none"/>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595650">
                <a:tc>
                  <a:txBody>
                    <a:bodyPr/>
                    <a:lstStyle/>
                    <a:p>
                      <a:pPr marL="0" marR="0" lvl="0" indent="0" algn="l" rtl="0">
                        <a:lnSpc>
                          <a:spcPct val="100000"/>
                        </a:lnSpc>
                        <a:spcBef>
                          <a:spcPts val="0"/>
                        </a:spcBef>
                        <a:spcAft>
                          <a:spcPts val="0"/>
                        </a:spcAft>
                        <a:buClr>
                          <a:schemeClr val="dk1"/>
                        </a:buClr>
                        <a:buSzPts val="1800"/>
                        <a:buFont typeface="Calibri"/>
                        <a:buNone/>
                      </a:pPr>
                      <a:r>
                        <a:rPr lang="en-US" b="1" u="none" strike="noStrike" cap="none"/>
                        <a:t>Tabac Info Service</a:t>
                      </a:r>
                      <a:endParaRPr b="1" u="none" strike="noStrike" cap="none">
                        <a:solidFill>
                          <a:srgbClr val="1F1F1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600"/>
                        <a:buFont typeface="Calibri"/>
                        <a:buNone/>
                      </a:pPr>
                      <a:r>
                        <a:rPr lang="en-US" u="none" strike="noStrike" cap="none"/>
                        <a:t>Cette application est proposée par le gouvernement français et offre des informations et un soutien aux personnes qui souhaitent arrêter de fumer. </a:t>
                      </a:r>
                      <a:endParaRPr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hlink"/>
                        </a:buClr>
                        <a:buSzPts val="1400"/>
                        <a:buFont typeface="Calibri"/>
                        <a:buNone/>
                      </a:pPr>
                      <a:r>
                        <a:rPr lang="en-US" u="sng" strike="noStrike" cap="none">
                          <a:solidFill>
                            <a:schemeClr val="hlink"/>
                          </a:solidFill>
                          <a:hlinkClick r:id="rId14"/>
                        </a:rPr>
                        <a:t>Android </a:t>
                      </a:r>
                      <a:r>
                        <a:rPr lang="en-US" u="none" strike="noStrike" cap="none"/>
                        <a:t>- </a:t>
                      </a:r>
                      <a:r>
                        <a:rPr lang="en-US" u="sng" strike="noStrike" cap="none">
                          <a:solidFill>
                            <a:schemeClr val="hlink"/>
                          </a:solidFill>
                          <a:hlinkClick r:id="rId15"/>
                        </a:rPr>
                        <a:t>IOS</a:t>
                      </a:r>
                      <a:endParaRPr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77" name="Google Shape;177;p7"/>
          <p:cNvSpPr txBox="1"/>
          <p:nvPr/>
        </p:nvSpPr>
        <p:spPr>
          <a:xfrm>
            <a:off x="224942" y="6457484"/>
            <a:ext cx="6285000" cy="2769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00000"/>
              </a:lnSpc>
              <a:spcBef>
                <a:spcPts val="0"/>
              </a:spcBef>
              <a:spcAft>
                <a:spcPts val="0"/>
              </a:spcAft>
              <a:buClr>
                <a:srgbClr val="C01E24"/>
              </a:buClr>
              <a:buSzPts val="1300"/>
              <a:buFont typeface="Noto Sans Symbols"/>
              <a:buNone/>
            </a:pPr>
            <a:r>
              <a:rPr lang="en-US" sz="1300">
                <a:solidFill>
                  <a:srgbClr val="000000"/>
                </a:solidFill>
                <a:latin typeface="Arial"/>
                <a:ea typeface="Arial"/>
                <a:cs typeface="Arial"/>
                <a:sym typeface="Arial"/>
              </a:rPr>
              <a:t>***Certaines de ces applications sont entièrement gratuites, tandis que d'autres sont payantes.</a:t>
            </a:r>
            <a:endParaRPr sz="1300" strike="sngStrike">
              <a:solidFill>
                <a:srgbClr val="000000"/>
              </a:solidFill>
              <a:latin typeface="Arial"/>
              <a:ea typeface="Arial"/>
              <a:cs typeface="Arial"/>
              <a:sym typeface="Arial"/>
            </a:endParaRPr>
          </a:p>
        </p:txBody>
      </p:sp>
      <p:sp>
        <p:nvSpPr>
          <p:cNvPr id="178" name="Google Shape;178;p7"/>
          <p:cNvSpPr/>
          <p:nvPr/>
        </p:nvSpPr>
        <p:spPr>
          <a:xfrm>
            <a:off x="9663663" y="6460380"/>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16"/>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17"/>
              </a:rPr>
              <a:t>Image par Freepik</a:t>
            </a:r>
            <a:endParaRPr sz="1200">
              <a:solidFill>
                <a:schemeClr val="dk1"/>
              </a:solidFill>
              <a:latin typeface="Calibri"/>
              <a:ea typeface="Calibri"/>
              <a:cs typeface="Calibri"/>
              <a:sym typeface="Calibri"/>
            </a:endParaRPr>
          </a:p>
        </p:txBody>
      </p:sp>
      <p:sp>
        <p:nvSpPr>
          <p:cNvPr id="179" name="Google Shape;179;p7"/>
          <p:cNvSpPr/>
          <p:nvPr/>
        </p:nvSpPr>
        <p:spPr>
          <a:xfrm>
            <a:off x="8546275" y="-3925"/>
            <a:ext cx="3644400" cy="5208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5.1.4 Utilisation interactive des applications de santé </a:t>
            </a:r>
            <a:endParaRPr sz="1800">
              <a:solidFill>
                <a:schemeClr val="lt1"/>
              </a:solidFill>
              <a:latin typeface="Calibri"/>
              <a:ea typeface="Calibri"/>
              <a:cs typeface="Calibri"/>
              <a:sym typeface="Calibri"/>
            </a:endParaRPr>
          </a:p>
        </p:txBody>
      </p:sp>
      <p:sp>
        <p:nvSpPr>
          <p:cNvPr id="180" name="Google Shape;180;p7"/>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1" name="Google Shape;181;p7"/>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182" name="Google Shape;182;p7"/>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txBox="1">
            <a:spLocks noGrp="1"/>
          </p:cNvSpPr>
          <p:nvPr>
            <p:ph type="title"/>
          </p:nvPr>
        </p:nvSpPr>
        <p:spPr>
          <a:xfrm>
            <a:off x="566150" y="687750"/>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Découvrir l'application mobile Kwit</a:t>
            </a:r>
            <a:endParaRPr/>
          </a:p>
        </p:txBody>
      </p:sp>
      <p:pic>
        <p:nvPicPr>
          <p:cNvPr id="188" name="Google Shape;188;p8" descr="Kwit is one of the leading smoking cessation mobile apps.📱 It relies on evidence-based smoking cessation scientific methods and helps you on a daily basis with positivity and kindness.😌&#10;https://kwit.app/en&#10;&#10;00:00 Introduction&#10;00:20 What is Gamification ?&#10;01:02 The Mood Tracker&#10;02:01 Cravings Toolkit&#10;02:36 Breathing Exercises&#10;02:53 Drinking Water Strategy&#10;03:05 Writing a Memory Strategy&#10;03:19 Get Motivated&#10;03:31 Nicotine Replacement Therapy Strategy&#10;03:48 The lapses and relapses Management&#10;04:39 Kwit will become your best friend to quit smoking&#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kwitfr&#10; 👉Instagram -https://www.instagram.com/kwitapp/&#10; 👉Twitter - https://twitter.com/kwitapp&#10; 👉Tiktok - https://www.tiktok.com/@kwitapp&#10;      &#10; &#10;With kindness💚&#10;&#10;Credits: &#10;&#10;﻿Song: Jarico - Island (Vlog No Copyright Music)&#10;Music promoted by Vlog No Copyright Music.&#10;Video Link: https://youtu.be/gZlDn4EmTvo&#10;&#10;#QuitSmoking#KwitApp#NoSmoking#QuitTabac#Arrêterdefumer" title="How to quit smoking with the mobile app Kwit? - TUTORIAL">
            <a:hlinkClick r:id="rId3"/>
          </p:cNvPr>
          <p:cNvPicPr preferRelativeResize="0"/>
          <p:nvPr/>
        </p:nvPicPr>
        <p:blipFill rotWithShape="1">
          <a:blip r:embed="rId4">
            <a:alphaModFix/>
          </a:blip>
          <a:srcRect/>
          <a:stretch/>
        </p:blipFill>
        <p:spPr>
          <a:xfrm>
            <a:off x="2282675" y="1415850"/>
            <a:ext cx="7476150" cy="4205350"/>
          </a:xfrm>
          <a:prstGeom prst="rect">
            <a:avLst/>
          </a:prstGeom>
          <a:noFill/>
          <a:ln>
            <a:noFill/>
          </a:ln>
          <a:effectLst>
            <a:outerShdw blurRad="85725" dist="57150" dir="2580000" algn="bl" rotWithShape="0">
              <a:srgbClr val="000000">
                <a:alpha val="49803"/>
              </a:srgbClr>
            </a:outerShdw>
          </a:effectLst>
        </p:spPr>
      </p:pic>
      <p:sp>
        <p:nvSpPr>
          <p:cNvPr id="189" name="Google Shape;189;p8"/>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5"/>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6"/>
              </a:rPr>
              <a:t>Kwit - Arrêter de fumer </a:t>
            </a:r>
            <a:endParaRPr sz="1200">
              <a:solidFill>
                <a:schemeClr val="dk1"/>
              </a:solidFill>
              <a:latin typeface="Calibri"/>
              <a:ea typeface="Calibri"/>
              <a:cs typeface="Calibri"/>
              <a:sym typeface="Calibri"/>
            </a:endParaRPr>
          </a:p>
        </p:txBody>
      </p:sp>
      <p:sp>
        <p:nvSpPr>
          <p:cNvPr id="190" name="Google Shape;190;p8"/>
          <p:cNvSpPr txBox="1"/>
          <p:nvPr/>
        </p:nvSpPr>
        <p:spPr>
          <a:xfrm>
            <a:off x="2282675" y="5770975"/>
            <a:ext cx="7212300" cy="5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u="sng">
                <a:solidFill>
                  <a:schemeClr val="hlink"/>
                </a:solidFill>
                <a:latin typeface="Calibri"/>
                <a:ea typeface="Calibri"/>
                <a:cs typeface="Calibri"/>
                <a:sym typeface="Calibri"/>
                <a:hlinkClick r:id="rId3"/>
              </a:rPr>
              <a:t>Comment arrêter de fumer avec l'application mobile Kwit ?</a:t>
            </a:r>
            <a:endParaRPr sz="2200">
              <a:solidFill>
                <a:schemeClr val="dk1"/>
              </a:solidFill>
              <a:latin typeface="Calibri"/>
              <a:ea typeface="Calibri"/>
              <a:cs typeface="Calibri"/>
              <a:sym typeface="Calibri"/>
            </a:endParaRPr>
          </a:p>
        </p:txBody>
      </p:sp>
      <p:sp>
        <p:nvSpPr>
          <p:cNvPr id="191" name="Google Shape;191;p8"/>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8"/>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193" name="Google Shape;193;p8"/>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
        <p:nvSpPr>
          <p:cNvPr id="194" name="Google Shape;194;p8"/>
          <p:cNvSpPr txBox="1"/>
          <p:nvPr/>
        </p:nvSpPr>
        <p:spPr>
          <a:xfrm>
            <a:off x="2368450" y="6440350"/>
            <a:ext cx="64611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558000" y="699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Application mobile Kwit (1) </a:t>
            </a:r>
            <a:endParaRPr/>
          </a:p>
        </p:txBody>
      </p:sp>
      <p:sp>
        <p:nvSpPr>
          <p:cNvPr id="201" name="Google Shape;201;p9"/>
          <p:cNvSpPr txBox="1">
            <a:spLocks noGrp="1"/>
          </p:cNvSpPr>
          <p:nvPr>
            <p:ph type="body" idx="1"/>
          </p:nvPr>
        </p:nvSpPr>
        <p:spPr>
          <a:xfrm>
            <a:off x="557999" y="1418999"/>
            <a:ext cx="5852100" cy="4866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solidFill>
                  <a:srgbClr val="000000"/>
                </a:solidFill>
                <a:latin typeface="Arial"/>
                <a:ea typeface="Arial"/>
                <a:cs typeface="Arial"/>
                <a:sym typeface="Arial"/>
              </a:rPr>
              <a:t>Fiche d'information</a:t>
            </a:r>
            <a:endParaRPr sz="2000" b="1">
              <a:solidFill>
                <a:srgbClr val="000000"/>
              </a:solidFill>
              <a:latin typeface="Arial"/>
              <a:ea typeface="Arial"/>
              <a:cs typeface="Arial"/>
              <a:sym typeface="Arial"/>
            </a:endParaRPr>
          </a:p>
        </p:txBody>
      </p:sp>
      <p:pic>
        <p:nvPicPr>
          <p:cNvPr id="202" name="Google Shape;202;p9"/>
          <p:cNvPicPr preferRelativeResize="0"/>
          <p:nvPr/>
        </p:nvPicPr>
        <p:blipFill rotWithShape="1">
          <a:blip r:embed="rId3">
            <a:alphaModFix/>
          </a:blip>
          <a:srcRect l="-567" r="-799"/>
          <a:stretch/>
        </p:blipFill>
        <p:spPr>
          <a:xfrm>
            <a:off x="718896" y="4368855"/>
            <a:ext cx="7242425" cy="2447175"/>
          </a:xfrm>
          <a:prstGeom prst="rect">
            <a:avLst/>
          </a:prstGeom>
          <a:noFill/>
          <a:ln>
            <a:noFill/>
          </a:ln>
        </p:spPr>
      </p:pic>
      <p:sp>
        <p:nvSpPr>
          <p:cNvPr id="203" name="Google Shape;203;p9"/>
          <p:cNvSpPr txBox="1"/>
          <p:nvPr/>
        </p:nvSpPr>
        <p:spPr>
          <a:xfrm>
            <a:off x="5841475" y="1454150"/>
            <a:ext cx="5852100" cy="1968000"/>
          </a:xfrm>
          <a:prstGeom prst="rect">
            <a:avLst/>
          </a:prstGeom>
          <a:noFill/>
          <a:ln>
            <a:noFill/>
          </a:ln>
        </p:spPr>
        <p:txBody>
          <a:bodyPr spcFirstLastPara="1" wrap="square" lIns="91425" tIns="45700" rIns="91425" bIns="45700" anchor="t" anchorCtr="0">
            <a:noAutofit/>
          </a:bodyPr>
          <a:lstStyle/>
          <a:p>
            <a:pPr marL="228600" marR="0" lvl="0" indent="-207009" algn="l" rtl="0">
              <a:spcBef>
                <a:spcPts val="1200"/>
              </a:spcBef>
              <a:spcAft>
                <a:spcPts val="0"/>
              </a:spcAft>
              <a:buClr>
                <a:srgbClr val="C01E24"/>
              </a:buClr>
              <a:buSzPts val="1700"/>
              <a:buFont typeface="Noto Sans Symbols"/>
              <a:buChar char="▪"/>
            </a:pPr>
            <a:r>
              <a:rPr lang="en-US" sz="1700" b="1">
                <a:solidFill>
                  <a:srgbClr val="000000"/>
                </a:solidFill>
                <a:latin typeface="Calibri"/>
                <a:ea typeface="Calibri"/>
                <a:cs typeface="Calibri"/>
                <a:sym typeface="Calibri"/>
              </a:rPr>
              <a:t>Langues de </a:t>
            </a:r>
            <a:r>
              <a:rPr lang="en-US" sz="1700">
                <a:solidFill>
                  <a:srgbClr val="000000"/>
                </a:solidFill>
                <a:latin typeface="Calibri"/>
                <a:ea typeface="Calibri"/>
                <a:cs typeface="Calibri"/>
                <a:sym typeface="Calibri"/>
              </a:rPr>
              <a:t>l'application : </a:t>
            </a:r>
            <a:r>
              <a:rPr lang="en-US" sz="1700">
                <a:solidFill>
                  <a:schemeClr val="dk1"/>
                </a:solidFill>
                <a:latin typeface="Calibri"/>
                <a:ea typeface="Calibri"/>
                <a:cs typeface="Calibri"/>
                <a:sym typeface="Calibri"/>
              </a:rPr>
              <a:t>Français, Allemand, Anglais, Espagnol, Italien, Japonais, Néerlandais, Portugais, Russe, Turc, Ukrainien</a:t>
            </a:r>
            <a:endParaRPr sz="1700">
              <a:solidFill>
                <a:srgbClr val="000000"/>
              </a:solidFill>
              <a:latin typeface="Calibri"/>
              <a:ea typeface="Calibri"/>
              <a:cs typeface="Calibri"/>
              <a:sym typeface="Calibri"/>
            </a:endParaRPr>
          </a:p>
          <a:p>
            <a:pPr marL="228600" marR="0" lvl="0" indent="-207009" algn="l" rtl="0">
              <a:spcBef>
                <a:spcPts val="1200"/>
              </a:spcBef>
              <a:spcAft>
                <a:spcPts val="0"/>
              </a:spcAft>
              <a:buClr>
                <a:srgbClr val="C01E24"/>
              </a:buClr>
              <a:buSzPts val="1700"/>
              <a:buFont typeface="Noto Sans Symbols"/>
              <a:buChar char="▪"/>
            </a:pPr>
            <a:r>
              <a:rPr lang="en-US" sz="1700">
                <a:solidFill>
                  <a:schemeClr val="dk1"/>
                </a:solidFill>
                <a:latin typeface="Calibri"/>
                <a:ea typeface="Calibri"/>
                <a:cs typeface="Calibri"/>
                <a:sym typeface="Calibri"/>
              </a:rPr>
              <a:t>Kwit </a:t>
            </a:r>
            <a:r>
              <a:rPr lang="en-US" sz="1700">
                <a:solidFill>
                  <a:srgbClr val="000000"/>
                </a:solidFill>
                <a:latin typeface="Calibri"/>
                <a:ea typeface="Calibri"/>
                <a:cs typeface="Calibri"/>
                <a:sym typeface="Calibri"/>
              </a:rPr>
              <a:t>offre une période d</a:t>
            </a:r>
            <a:r>
              <a:rPr lang="en-US" sz="1700" b="1">
                <a:solidFill>
                  <a:srgbClr val="000000"/>
                </a:solidFill>
                <a:latin typeface="Calibri"/>
                <a:ea typeface="Calibri"/>
                <a:cs typeface="Calibri"/>
                <a:sym typeface="Calibri"/>
              </a:rPr>
              <a:t>'essai gratuite de </a:t>
            </a:r>
            <a:r>
              <a:rPr lang="en-US" sz="1700" b="1">
                <a:solidFill>
                  <a:schemeClr val="dk1"/>
                </a:solidFill>
                <a:latin typeface="Calibri"/>
                <a:ea typeface="Calibri"/>
                <a:cs typeface="Calibri"/>
                <a:sym typeface="Calibri"/>
              </a:rPr>
              <a:t>3 </a:t>
            </a:r>
            <a:r>
              <a:rPr lang="en-US" sz="1700" b="1">
                <a:solidFill>
                  <a:srgbClr val="000000"/>
                </a:solidFill>
                <a:latin typeface="Calibri"/>
                <a:ea typeface="Calibri"/>
                <a:cs typeface="Calibri"/>
                <a:sym typeface="Calibri"/>
              </a:rPr>
              <a:t>jours </a:t>
            </a:r>
            <a:r>
              <a:rPr lang="en-US" sz="1700">
                <a:solidFill>
                  <a:srgbClr val="000000"/>
                </a:solidFill>
                <a:latin typeface="Calibri"/>
                <a:ea typeface="Calibri"/>
                <a:cs typeface="Calibri"/>
                <a:sym typeface="Calibri"/>
              </a:rPr>
              <a:t>- à l'issue de cette période, un abonnement annuel est proposé au prix de </a:t>
            </a:r>
            <a:r>
              <a:rPr lang="en-US" sz="1700">
                <a:solidFill>
                  <a:schemeClr val="dk1"/>
                </a:solidFill>
                <a:latin typeface="Calibri"/>
                <a:ea typeface="Calibri"/>
                <a:cs typeface="Calibri"/>
                <a:sym typeface="Calibri"/>
              </a:rPr>
              <a:t>49</a:t>
            </a:r>
            <a:r>
              <a:rPr lang="en-US" sz="1700">
                <a:solidFill>
                  <a:srgbClr val="000000"/>
                </a:solidFill>
                <a:latin typeface="Calibri"/>
                <a:ea typeface="Calibri"/>
                <a:cs typeface="Calibri"/>
                <a:sym typeface="Calibri"/>
              </a:rPr>
              <a:t>,99€.</a:t>
            </a:r>
            <a:endParaRPr sz="1700">
              <a:solidFill>
                <a:srgbClr val="000000"/>
              </a:solidFill>
              <a:latin typeface="Calibri"/>
              <a:ea typeface="Calibri"/>
              <a:cs typeface="Calibri"/>
              <a:sym typeface="Calibri"/>
            </a:endParaRPr>
          </a:p>
          <a:p>
            <a:pPr marL="228600" marR="0" lvl="0" indent="-207009" algn="l" rtl="0">
              <a:spcBef>
                <a:spcPts val="1200"/>
              </a:spcBef>
              <a:spcAft>
                <a:spcPts val="0"/>
              </a:spcAft>
              <a:buClr>
                <a:srgbClr val="C01E24"/>
              </a:buClr>
              <a:buSzPts val="1700"/>
              <a:buFont typeface="Noto Sans Symbols"/>
              <a:buChar char="▪"/>
            </a:pPr>
            <a:r>
              <a:rPr lang="en-US" sz="1700">
                <a:solidFill>
                  <a:srgbClr val="000000"/>
                </a:solidFill>
                <a:latin typeface="Calibri"/>
                <a:ea typeface="Calibri"/>
                <a:cs typeface="Calibri"/>
                <a:sym typeface="Calibri"/>
              </a:rPr>
              <a:t>Vous pouvez annuler votre adhésion pendant les </a:t>
            </a:r>
            <a:r>
              <a:rPr lang="en-US" sz="1700">
                <a:solidFill>
                  <a:schemeClr val="dk1"/>
                </a:solidFill>
                <a:latin typeface="Calibri"/>
                <a:ea typeface="Calibri"/>
                <a:cs typeface="Calibri"/>
                <a:sym typeface="Calibri"/>
              </a:rPr>
              <a:t>3 </a:t>
            </a:r>
            <a:r>
              <a:rPr lang="en-US" sz="1700">
                <a:solidFill>
                  <a:srgbClr val="000000"/>
                </a:solidFill>
                <a:latin typeface="Calibri"/>
                <a:ea typeface="Calibri"/>
                <a:cs typeface="Calibri"/>
                <a:sym typeface="Calibri"/>
              </a:rPr>
              <a:t>premiers jours et profiter de la période d'essai de </a:t>
            </a:r>
            <a:r>
              <a:rPr lang="en-US" sz="1700">
                <a:solidFill>
                  <a:schemeClr val="dk1"/>
                </a:solidFill>
                <a:latin typeface="Calibri"/>
                <a:ea typeface="Calibri"/>
                <a:cs typeface="Calibri"/>
                <a:sym typeface="Calibri"/>
              </a:rPr>
              <a:t>3 </a:t>
            </a:r>
            <a:r>
              <a:rPr lang="en-US" sz="1700">
                <a:solidFill>
                  <a:srgbClr val="000000"/>
                </a:solidFill>
                <a:latin typeface="Calibri"/>
                <a:ea typeface="Calibri"/>
                <a:cs typeface="Calibri"/>
                <a:sym typeface="Calibri"/>
              </a:rPr>
              <a:t>jours sans frais ou utiliser la version gratuite.</a:t>
            </a:r>
            <a:endParaRPr sz="1700">
              <a:solidFill>
                <a:srgbClr val="000000"/>
              </a:solidFill>
              <a:latin typeface="Calibri"/>
              <a:ea typeface="Calibri"/>
              <a:cs typeface="Calibri"/>
              <a:sym typeface="Calibri"/>
            </a:endParaRPr>
          </a:p>
        </p:txBody>
      </p:sp>
      <p:sp>
        <p:nvSpPr>
          <p:cNvPr id="204" name="Google Shape;204;p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4"/>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Arrêter de fumer </a:t>
            </a:r>
            <a:endParaRPr sz="1200">
              <a:solidFill>
                <a:schemeClr val="dk1"/>
              </a:solidFill>
              <a:latin typeface="Calibri"/>
              <a:ea typeface="Calibri"/>
              <a:cs typeface="Calibri"/>
              <a:sym typeface="Calibri"/>
            </a:endParaRPr>
          </a:p>
        </p:txBody>
      </p:sp>
      <p:sp>
        <p:nvSpPr>
          <p:cNvPr id="205" name="Google Shape;205;p9"/>
          <p:cNvSpPr txBox="1"/>
          <p:nvPr/>
        </p:nvSpPr>
        <p:spPr>
          <a:xfrm>
            <a:off x="498425" y="1841426"/>
            <a:ext cx="5179800" cy="2112000"/>
          </a:xfrm>
          <a:prstGeom prst="rect">
            <a:avLst/>
          </a:prstGeom>
          <a:noFill/>
          <a:ln>
            <a:noFill/>
          </a:ln>
        </p:spPr>
        <p:txBody>
          <a:bodyPr spcFirstLastPara="1" wrap="square" lIns="91425" tIns="45700" rIns="91425" bIns="45700" anchor="t" anchorCtr="0">
            <a:normAutofit fontScale="92500" lnSpcReduction="20000"/>
          </a:bodyPr>
          <a:lstStyle/>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Nom </a:t>
            </a:r>
            <a:r>
              <a:rPr lang="en-US" sz="1700">
                <a:solidFill>
                  <a:schemeClr val="dk1"/>
                </a:solidFill>
                <a:latin typeface="Calibri"/>
                <a:ea typeface="Calibri"/>
                <a:cs typeface="Calibri"/>
                <a:sym typeface="Calibri"/>
              </a:rPr>
              <a:t>: Kwit - </a:t>
            </a:r>
            <a:r>
              <a:rPr lang="en-US" sz="1700">
                <a:solidFill>
                  <a:schemeClr val="dk1"/>
                </a:solidFill>
                <a:uFill>
                  <a:noFill/>
                </a:uFill>
                <a:latin typeface="Calibri"/>
                <a:ea typeface="Calibri"/>
                <a:cs typeface="Calibri"/>
                <a:sym typeface="Calibri"/>
                <a:hlinkClick r:id="rId5">
                  <a:extLst>
                    <a:ext uri="{A12FA001-AC4F-418D-AE19-62706E023703}">
                      <ahyp:hlinkClr xmlns="" xmlns:ahyp="http://schemas.microsoft.com/office/drawing/2018/hyperlinkcolor" val="tx"/>
                    </a:ext>
                  </a:extLst>
                </a:hlinkClick>
              </a:rPr>
              <a:t>Arrêter de fumer pour de bon</a:t>
            </a:r>
            <a:endParaRPr sz="1700">
              <a:solidFill>
                <a:schemeClr val="dk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Propriétaire </a:t>
            </a:r>
            <a:r>
              <a:rPr lang="en-US" sz="1700">
                <a:solidFill>
                  <a:schemeClr val="dk1"/>
                </a:solidFill>
                <a:latin typeface="Calibri"/>
                <a:ea typeface="Calibri"/>
                <a:cs typeface="Calibri"/>
                <a:sym typeface="Calibri"/>
              </a:rPr>
              <a:t>: Kwit SAS</a:t>
            </a:r>
            <a:endParaRPr sz="1700">
              <a:solidFill>
                <a:schemeClr val="dk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Site web </a:t>
            </a:r>
            <a:r>
              <a:rPr lang="en-US" sz="1700" u="sng">
                <a:solidFill>
                  <a:schemeClr val="hlink"/>
                </a:solidFill>
                <a:latin typeface="Calibri"/>
                <a:ea typeface="Calibri"/>
                <a:cs typeface="Calibri"/>
                <a:sym typeface="Calibri"/>
                <a:hlinkClick r:id="rId4"/>
              </a:rPr>
              <a:t>: </a:t>
            </a:r>
            <a:r>
              <a:rPr lang="en-US" sz="1700">
                <a:solidFill>
                  <a:schemeClr val="dk1"/>
                </a:solidFill>
                <a:latin typeface="Calibri"/>
                <a:ea typeface="Calibri"/>
                <a:cs typeface="Calibri"/>
                <a:sym typeface="Calibri"/>
              </a:rPr>
              <a:t>https://kwit.app/en </a:t>
            </a:r>
            <a:endParaRPr sz="1700">
              <a:solidFill>
                <a:schemeClr val="dk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Disponible sur l'</a:t>
            </a:r>
            <a:r>
              <a:rPr lang="en-US" sz="1700">
                <a:solidFill>
                  <a:schemeClr val="dk1"/>
                </a:solidFill>
                <a:latin typeface="Calibri"/>
                <a:ea typeface="Calibri"/>
                <a:cs typeface="Calibri"/>
                <a:sym typeface="Calibri"/>
              </a:rPr>
              <a:t>App Store d'Apple et le Play Store de Google</a:t>
            </a:r>
            <a:endParaRPr sz="1700">
              <a:solidFill>
                <a:schemeClr val="dk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Application utilisable sur les </a:t>
            </a:r>
            <a:r>
              <a:rPr lang="en-US" sz="1700">
                <a:solidFill>
                  <a:schemeClr val="dk1"/>
                </a:solidFill>
                <a:latin typeface="Calibri"/>
                <a:ea typeface="Calibri"/>
                <a:cs typeface="Calibri"/>
                <a:sym typeface="Calibri"/>
              </a:rPr>
              <a:t>smartphones et les tablettes</a:t>
            </a:r>
            <a:endParaRPr sz="1700">
              <a:solidFill>
                <a:schemeClr val="dk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solidFill>
                  <a:schemeClr val="dk1"/>
                </a:solidFill>
                <a:latin typeface="Calibri"/>
                <a:ea typeface="Calibri"/>
                <a:cs typeface="Calibri"/>
                <a:sym typeface="Calibri"/>
              </a:rPr>
              <a:t>L'application nécessite un </a:t>
            </a:r>
            <a:r>
              <a:rPr lang="en-US" sz="1700">
                <a:solidFill>
                  <a:schemeClr val="dk1"/>
                </a:solidFill>
                <a:latin typeface="Calibri"/>
                <a:ea typeface="Calibri"/>
                <a:cs typeface="Calibri"/>
                <a:sym typeface="Calibri"/>
              </a:rPr>
              <a:t>compte utilisateur</a:t>
            </a:r>
            <a:endParaRPr sz="1700">
              <a:solidFill>
                <a:srgbClr val="000000"/>
              </a:solidFill>
              <a:latin typeface="Calibri"/>
              <a:ea typeface="Calibri"/>
              <a:cs typeface="Calibri"/>
              <a:sym typeface="Calibri"/>
            </a:endParaRPr>
          </a:p>
        </p:txBody>
      </p:sp>
      <p:sp>
        <p:nvSpPr>
          <p:cNvPr id="206" name="Google Shape;206;p9"/>
          <p:cNvSpPr/>
          <p:nvPr/>
        </p:nvSpPr>
        <p:spPr>
          <a:xfrm>
            <a:off x="-4" y="-3925"/>
            <a:ext cx="7473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9"/>
          <p:cNvSpPr txBox="1"/>
          <p:nvPr/>
        </p:nvSpPr>
        <p:spPr>
          <a:xfrm>
            <a:off x="747175" y="-3925"/>
            <a:ext cx="7097400" cy="6135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  </a:t>
            </a:r>
            <a:endParaRPr/>
          </a:p>
        </p:txBody>
      </p:sp>
      <p:sp>
        <p:nvSpPr>
          <p:cNvPr id="208" name="Google Shape;208;p9"/>
          <p:cNvSpPr/>
          <p:nvPr/>
        </p:nvSpPr>
        <p:spPr>
          <a:xfrm>
            <a:off x="80372" y="85950"/>
            <a:ext cx="666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5.2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5.2 Séance de formation expérientiell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YiC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iI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mIg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JiI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JiI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JiI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YiChZFQaV5GsAAABvAAAAHAAAAHVuaXZlcnNhbC9sb2NhbF9zZXR0aW5ncy54bWwNyrEKwkAMANC9XxEySB3Uugn2rpujCK0fENogB7mk9ELRv/e2N7x++GaBnbeSTANezx0C62xL0k/A9/Q43RCKky4kphxQDWGITS82k4zsXmOBVejH28S5wvlJuc4XqbOkAu1B/B6PeInNH1BLAwQUAAIACACZiC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mYgoWeohDhNLAAAAbAAAABsAAAB1bml2ZXJzYWwvdW5pdmVyc2FsLnBuZy54bWyzsa/IzVEoSy0qzszPs1Uy1DNQsrfj5bIpKEoty0wtV6gAigEFIUBJoRLINUJwyzNTSjKAQiYmFgjBjNTM9IwSoKiBhRlcVB9oKABQSwECAAAUAAIACACpflBPNmFYAkcDAADhCQAAFAAAAAAAAAABAAAAAAAAAAAAdW5pdmVyc2FsL3BsYXllci54bWxQSwECAAAUAAIACACYiChZtTf0qBwFAADhEwAAHQAAAAAAAAABAAAAAAB5AwAAdW5pdmVyc2FsL2NvbW1vbl9tZXNzYWdlcy5sbmdQSwECAAAUAAIACACYiChZFR5gG6MAAAB/AQAALgAAAAAAAAABAAAAAADQCAAAdW5pdmVyc2FsL3BsYXliYWNrX2FuZF9uYXZpZ2F0aW9uX3NldHRpbmdzLnhtbFBLAQIAABQAAgAIAJiIKFl0STUfPAQAAAwVAAAnAAAAAAAAAAEAAAAAAL8JAAB1bml2ZXJzYWwvZmxhc2hfcHVibGlzaGluZ19zZXR0aW5ncy54bWxQSwECAAAUAAIACACYiChZN4uHansDAACsDAAAIQAAAAAAAAABAAAAAABADgAAdW5pdmVyc2FsL2ZsYXNoX3NraW5fc2V0dGluZ3MueG1sUEsBAgAAFAACAAgAmIgoWaavViM2BAAAlhQAACYAAAAAAAAAAQAAAAAA+hEAAHVuaXZlcnNhbC9odG1sX3B1Ymxpc2hpbmdfc2V0dGluZ3MueG1sUEsBAgAAFAACAAgAmIgoWSYPfuiwAQAAbwYAAB8AAAAAAAAAAQAAAAAAdBYAAHVuaXZlcnNhbC9odG1sX3NraW5fc2V0dGluZ3MuanNQSwECAAAUAAIACACYiChZFQaV5GsAAABvAAAAHAAAAAAAAAABAAAAAABhGAAAdW5pdmVyc2FsL2xvY2FsX3NldHRpbmdzLnhtbFBLAQIAABQAAgAIAJmIKFnCG66ZaBIAAPdNAAAXAAAAAAAAAAAAAAAAAAYZAAB1bml2ZXJzYWwvdW5pdmVyc2FsLnBuZ1BLAQIAABQAAgAIAJmIKFnqIQ4TSwAAAGwAAAAbAAAAAAAAAAEAAAAAAKMrAAB1bml2ZXJzYWwvdW5pdmVyc2FsLnBuZy54bWxQSwUGAAAAAAoACgAGAwAAJywAAAAA"/>
  <p:tag name="ISPRING_LMS_API_VERSION" val="SCORM 1.2"/>
  <p:tag name="ISPRING_ULTRA_SCORM_COURSE_ID" val="A817A229-B761-4C34-A3BF-283EA05E80A7"/>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5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5.2 Séance de formation expérientiell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2335</Words>
  <Application>Microsoft Office PowerPoint</Application>
  <PresentationFormat>Ευρεία οθόνη</PresentationFormat>
  <Paragraphs>302</Paragraphs>
  <Slides>28</Slides>
  <Notes>28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28</vt:i4>
      </vt:variant>
    </vt:vector>
  </HeadingPairs>
  <TitlesOfParts>
    <vt:vector size="36"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Session d'enseignement :  Contenu</vt:lpstr>
      <vt:lpstr>Objectifs</vt:lpstr>
      <vt:lpstr>Compétences</vt:lpstr>
      <vt:lpstr>5.2.1 Utilisation interactive d'applications de sevrage tabagique </vt:lpstr>
      <vt:lpstr>Applications pour arrêter de fumer </vt:lpstr>
      <vt:lpstr>Découvrir l'application mobile Kwit</vt:lpstr>
      <vt:lpstr>Application mobile Kwit (1) </vt:lpstr>
      <vt:lpstr>Application mobile Kwit (2)</vt:lpstr>
      <vt:lpstr>Application mobile Kwit (3)</vt:lpstr>
      <vt:lpstr>Application mobile Kwit (4)</vt:lpstr>
      <vt:lpstr>Application mobile Kwit (5)</vt:lpstr>
      <vt:lpstr>Application mobile Kwit (6)</vt:lpstr>
      <vt:lpstr>Application mobile Kwit (7)</vt:lpstr>
      <vt:lpstr>Application mobile Kwit (8)</vt:lpstr>
      <vt:lpstr>Application mobile Kwit (9)</vt:lpstr>
      <vt:lpstr>5.2.2 Informations sur la dépendance aux écrans</vt:lpstr>
      <vt:lpstr>Applications pour la dépendance à l'écran</vt:lpstr>
      <vt:lpstr>Découvrir l'application mobile Freedom - Bloquer les distractions</vt:lpstr>
      <vt:lpstr>Freedom - Block Distractions app (1)</vt:lpstr>
      <vt:lpstr>Freedom - Block Distractions app (2)</vt:lpstr>
      <vt:lpstr>Freedom - Block Distractions app (3)</vt:lpstr>
      <vt:lpstr>Freedom - Block Distractions app (4)</vt:lpstr>
      <vt:lpstr>Freedom - Block Distractions app (5)</vt:lpstr>
      <vt:lpstr>Freedom - Block Distractions app (6)</vt:lpstr>
      <vt:lpstr>Activité : Il est temps d'agir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5.2 Séance de formation expérientielle</dc:title>
  <dc:creator>pantelis bbalaouras</dc:creator>
  <cp:lastModifiedBy>pantelis</cp:lastModifiedBy>
  <cp:revision>4</cp:revision>
  <dcterms:created xsi:type="dcterms:W3CDTF">2020-06-02T13:31:56Z</dcterms:created>
  <dcterms:modified xsi:type="dcterms:W3CDTF">2024-09-08T14:05:35Z</dcterms:modified>
</cp:coreProperties>
</file>