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6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embeddedFontLst>
    <p:embeddedFont>
      <p:font typeface="Impact" panose="020B0806030902050204" pitchFamily="34" charset="0"/>
      <p:regular r:id="rId13"/>
    </p:embeddedFont>
    <p:embeddedFont>
      <p:font typeface="Gill Sans" panose="020B0604020202020204" charset="0"/>
      <p:regular r:id="rId14"/>
      <p:bold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26SdFO7yek58uRr0hYU3I6HzS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1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/>
          <p:nvPr/>
        </p:nvSpPr>
        <p:spPr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/>
          </a:p>
        </p:txBody>
      </p:sp>
      <p:sp>
        <p:nvSpPr>
          <p:cNvPr id="20" name="Google Shape;20;p12"/>
          <p:cNvSpPr txBox="1"/>
          <p:nvPr/>
        </p:nvSpPr>
        <p:spPr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/>
          </a:p>
        </p:txBody>
      </p:sp>
      <p:sp>
        <p:nvSpPr>
          <p:cNvPr id="21" name="Google Shape;21;p12"/>
          <p:cNvSpPr txBox="1"/>
          <p:nvPr/>
        </p:nvSpPr>
        <p:spPr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/>
          </a:p>
        </p:txBody>
      </p:sp>
      <p:pic>
        <p:nvPicPr>
          <p:cNvPr id="22" name="Google Shape;22;p12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2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2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" y="6431622"/>
            <a:ext cx="1976305" cy="444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768" cy="37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13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3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" y="6431622"/>
            <a:ext cx="1976305" cy="444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14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4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" y="6431622"/>
            <a:ext cx="1976305" cy="444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>
  <p:cSld name="Unit slide single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32" cy="48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/>
          <p:nvPr/>
        </p:nvSpPr>
        <p:spPr>
          <a:xfrm>
            <a:off x="0" y="98623"/>
            <a:ext cx="8709225" cy="32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4.4 </a:t>
            </a:r>
            <a:r>
              <a:rPr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Health Apps for Rest Routines</a:t>
            </a:r>
            <a:endParaRPr/>
          </a:p>
        </p:txBody>
      </p:sp>
      <p:pic>
        <p:nvPicPr>
          <p:cNvPr id="44" name="Google Shape;44;p1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63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377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18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8"/>
          <p:cNvSpPr txBox="1"/>
          <p:nvPr/>
        </p:nvSpPr>
        <p:spPr>
          <a:xfrm>
            <a:off x="0" y="98623"/>
            <a:ext cx="8709225" cy="32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4.4 </a:t>
            </a:r>
            <a:r>
              <a:rPr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Health Apps for Rest Routines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693" cy="394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/>
          <p:nvPr/>
        </p:nvSpPr>
        <p:spPr>
          <a:xfrm>
            <a:off x="0" y="98623"/>
            <a:ext cx="8709225" cy="32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4.4 </a:t>
            </a:r>
            <a:r>
              <a:rPr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Health Apps for Rest Routines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7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lepsis.gr/" TargetMode="External"/><Relationship Id="rId13" Type="http://schemas.openxmlformats.org/officeDocument/2006/relationships/image" Target="../media/image13.jpg"/><Relationship Id="rId18" Type="http://schemas.openxmlformats.org/officeDocument/2006/relationships/hyperlink" Target="http://www.amsed.fr/" TargetMode="External"/><Relationship Id="rId3" Type="http://schemas.openxmlformats.org/officeDocument/2006/relationships/image" Target="../media/image8.jpg"/><Relationship Id="rId21" Type="http://schemas.openxmlformats.org/officeDocument/2006/relationships/image" Target="../media/image17.jpg"/><Relationship Id="rId7" Type="http://schemas.openxmlformats.org/officeDocument/2006/relationships/image" Target="../media/image10.jpg"/><Relationship Id="rId12" Type="http://schemas.openxmlformats.org/officeDocument/2006/relationships/hyperlink" Target="https://www.media-k.eu/" TargetMode="External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ordina-oerh.com/" TargetMode="External"/><Relationship Id="rId11" Type="http://schemas.openxmlformats.org/officeDocument/2006/relationships/image" Target="../media/image12.jpg"/><Relationship Id="rId5" Type="http://schemas.openxmlformats.org/officeDocument/2006/relationships/image" Target="../media/image9.jpg"/><Relationship Id="rId15" Type="http://schemas.openxmlformats.org/officeDocument/2006/relationships/hyperlink" Target="http://www.connexions.gr/" TargetMode="External"/><Relationship Id="rId10" Type="http://schemas.openxmlformats.org/officeDocument/2006/relationships/hyperlink" Target="http://www.uv.es/" TargetMode="External"/><Relationship Id="rId19" Type="http://schemas.openxmlformats.org/officeDocument/2006/relationships/hyperlink" Target="http://www.resetcy.com/" TargetMode="External"/><Relationship Id="rId4" Type="http://schemas.openxmlformats.org/officeDocument/2006/relationships/hyperlink" Target="https://www.w-hs.de/" TargetMode="External"/><Relationship Id="rId9" Type="http://schemas.openxmlformats.org/officeDocument/2006/relationships/image" Target="../media/image11.jpg"/><Relationship Id="rId14" Type="http://schemas.openxmlformats.org/officeDocument/2006/relationships/hyperlink" Target="https://www.oxfamitalia.org/" TargetMode="External"/><Relationship Id="rId2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red-dart-arrow-hitting-target-center-dartboard_28563661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social-development-abstract-concept-vector-illustration-children-learn-social-skills-competence-positive-impact-successful-communication-career-success-education-abstract-metaphor_11663914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pik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effective-coworking-colleagues-togetherness-workers-collaboration-teamwork-regulation-workflow-efficiency-increase-team-members-arranging-mechanism_11667074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hyperlink" Target="https://pixabay.com/service/licens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vectors/boy-caring-cartoon-characters-1296625/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s://www.freepik.com/free-vector/effective-coworking-colleagues-togetherness-workers-collaboration-teamwork-regulation-workflow-efficiency-increase-team-members-arranging-mechanism_11667074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/>
          <p:nvPr/>
        </p:nvSpPr>
        <p:spPr>
          <a:xfrm>
            <a:off x="4310344" y="3513902"/>
            <a:ext cx="7307007" cy="201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400"/>
              <a:buFont typeface="Calibri"/>
              <a:buNone/>
            </a:pPr>
            <a:r>
              <a:rPr lang="en-US" sz="3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Module 4 - Séance de </a:t>
            </a:r>
            <a:r>
              <a:rPr lang="en-US" sz="3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clôture</a:t>
            </a:r>
            <a:r>
              <a:rPr lang="en-US" sz="3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(4.4)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Applications de santé pour les routines de repos</a:t>
            </a:r>
            <a:endParaRPr dirty="0"/>
          </a:p>
        </p:txBody>
      </p:sp>
      <p:sp>
        <p:nvSpPr>
          <p:cNvPr id="69" name="Google Shape;69;p1"/>
          <p:cNvSpPr/>
          <p:nvPr/>
        </p:nvSpPr>
        <p:spPr>
          <a:xfrm>
            <a:off x="-2" y="671930"/>
            <a:ext cx="722376" cy="868136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2609" y="1507751"/>
            <a:ext cx="722376" cy="868136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-56" y="2302518"/>
            <a:ext cx="722376" cy="868136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"/>
          <p:cNvSpPr/>
          <p:nvPr/>
        </p:nvSpPr>
        <p:spPr>
          <a:xfrm>
            <a:off x="-2" y="3170974"/>
            <a:ext cx="722376" cy="868136"/>
          </a:xfrm>
          <a:prstGeom prst="rect">
            <a:avLst/>
          </a:prstGeom>
          <a:solidFill>
            <a:srgbClr val="C01E2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 b="1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"/>
          <p:cNvSpPr/>
          <p:nvPr/>
        </p:nvSpPr>
        <p:spPr>
          <a:xfrm>
            <a:off x="1655" y="4036937"/>
            <a:ext cx="722376" cy="868136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1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 l="19107"/>
          <a:stretch/>
        </p:blipFill>
        <p:spPr>
          <a:xfrm>
            <a:off x="4310344" y="1134849"/>
            <a:ext cx="6563496" cy="208424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"/>
          <p:cNvSpPr txBox="1"/>
          <p:nvPr/>
        </p:nvSpPr>
        <p:spPr>
          <a:xfrm>
            <a:off x="4863323" y="2899483"/>
            <a:ext cx="60949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ABC7F1"/>
                </a:solidFill>
                <a:latin typeface="Calibri"/>
                <a:ea typeface="Calibri"/>
                <a:cs typeface="Calibri"/>
                <a:sym typeface="Calibri"/>
              </a:rPr>
              <a:t>https://apps4health.eu/</a:t>
            </a:r>
            <a:endParaRPr/>
          </a:p>
        </p:txBody>
      </p:sp>
      <p:pic>
        <p:nvPicPr>
          <p:cNvPr id="76" name="Google Shape;7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249" y="5991490"/>
            <a:ext cx="12191695" cy="86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48048" y="6336215"/>
            <a:ext cx="1406013" cy="49210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"/>
          <p:cNvSpPr/>
          <p:nvPr/>
        </p:nvSpPr>
        <p:spPr>
          <a:xfrm>
            <a:off x="510" y="4903744"/>
            <a:ext cx="722376" cy="868136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1"/>
          <p:cNvPicPr preferRelativeResize="0"/>
          <p:nvPr/>
        </p:nvPicPr>
        <p:blipFill rotWithShape="1">
          <a:blip r:embed="rId4">
            <a:alphaModFix/>
          </a:blip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96896" y="1576370"/>
            <a:ext cx="1880187" cy="336500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"/>
          <p:cNvSpPr/>
          <p:nvPr/>
        </p:nvSpPr>
        <p:spPr>
          <a:xfrm>
            <a:off x="728869" y="1172199"/>
            <a:ext cx="722376" cy="868136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"/>
          <p:cNvSpPr/>
          <p:nvPr/>
        </p:nvSpPr>
        <p:spPr>
          <a:xfrm>
            <a:off x="721541" y="2008020"/>
            <a:ext cx="722376" cy="868136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"/>
          <p:cNvSpPr/>
          <p:nvPr/>
        </p:nvSpPr>
        <p:spPr>
          <a:xfrm>
            <a:off x="728815" y="2802787"/>
            <a:ext cx="722376" cy="868136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"/>
          <p:cNvSpPr/>
          <p:nvPr/>
        </p:nvSpPr>
        <p:spPr>
          <a:xfrm>
            <a:off x="728869" y="3671243"/>
            <a:ext cx="722376" cy="868136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730526" y="4537206"/>
            <a:ext cx="722376" cy="868136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2425150" y="6337741"/>
            <a:ext cx="82932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Financé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par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l'Union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européenne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. Les points de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vue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et opinions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exprimés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n'engagent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leurs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auteurs et ne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reflètent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pas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nécessairement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ceux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l'Union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européenne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l'Agence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exécutive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européenne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pour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l'éducation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et la culture (EACEA). Ni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l'Union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européenne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l'EACEA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ne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peuvent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être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tenues pour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responsables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000" dirty="0">
              <a:solidFill>
                <a:srgbClr val="DDEA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>
          <a:blip r:embed="rId7"/>
          <a:srcRect/>
          <a:stretch/>
        </p:blipFill>
        <p:spPr>
          <a:xfrm>
            <a:off x="19458" y="6414599"/>
            <a:ext cx="1938951" cy="436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Partenaires</a:t>
            </a:r>
            <a:endParaRPr sz="4800" b="1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" name="Google Shape;94;p2"/>
          <p:cNvGrpSpPr/>
          <p:nvPr/>
        </p:nvGrpSpPr>
        <p:grpSpPr>
          <a:xfrm>
            <a:off x="6606686" y="1812884"/>
            <a:ext cx="6096000" cy="1677637"/>
            <a:chOff x="-1066801" y="1523553"/>
            <a:chExt cx="6096000" cy="1677637"/>
          </a:xfrm>
        </p:grpSpPr>
        <p:pic>
          <p:nvPicPr>
            <p:cNvPr id="95" name="Google Shape;9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56678" y="1523553"/>
              <a:ext cx="1449043" cy="997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2"/>
            <p:cNvSpPr txBox="1"/>
            <p:nvPr/>
          </p:nvSpPr>
          <p:spPr>
            <a:xfrm>
              <a:off x="-1066801" y="2462526"/>
              <a:ext cx="6096000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WESTFALISCHE </a:t>
              </a: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HOCHSCHULE </a:t>
              </a:r>
              <a:r>
                <a:rPr lang="en-US" sz="105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GELSENKIRCHEN,</a:t>
              </a:r>
              <a:br>
                <a:rPr lang="en-US" sz="105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5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BOCHOLT, RECKLINGHAUSEN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GELSENKIRCHEN, ALLEMAGNE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4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www.w-hs.de</a:t>
              </a:r>
              <a:endParaRPr sz="105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7" name="Google Shape;97;p2"/>
          <p:cNvGrpSpPr/>
          <p:nvPr/>
        </p:nvGrpSpPr>
        <p:grpSpPr>
          <a:xfrm>
            <a:off x="3483817" y="4504058"/>
            <a:ext cx="6629400" cy="1738414"/>
            <a:chOff x="2579204" y="1882706"/>
            <a:chExt cx="6629400" cy="1738414"/>
          </a:xfrm>
        </p:grpSpPr>
        <p:pic>
          <p:nvPicPr>
            <p:cNvPr id="98" name="Google Shape;98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27079" y="1882706"/>
              <a:ext cx="2533650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2"/>
            <p:cNvSpPr txBox="1"/>
            <p:nvPr/>
          </p:nvSpPr>
          <p:spPr>
            <a:xfrm>
              <a:off x="2579204" y="2913234"/>
              <a:ext cx="66294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COORDINA ORGANIZACIÓN DE EMPRESAS Y</a:t>
              </a:r>
              <a:b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RECURSOS HUMANOS, S.L.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VALENCIA, ESPAGNE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6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coordina-oerh.com</a:t>
              </a:r>
              <a:endParaRPr sz="10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0" name="Google Shape;100;p2"/>
          <p:cNvGrpSpPr/>
          <p:nvPr/>
        </p:nvGrpSpPr>
        <p:grpSpPr>
          <a:xfrm>
            <a:off x="3020318" y="1776505"/>
            <a:ext cx="6634368" cy="1584248"/>
            <a:chOff x="6639106" y="2919412"/>
            <a:chExt cx="6634368" cy="1584248"/>
          </a:xfrm>
        </p:grpSpPr>
        <p:pic>
          <p:nvPicPr>
            <p:cNvPr id="101" name="Google Shape;101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4703" y="2919412"/>
              <a:ext cx="2543175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2"/>
            <p:cNvSpPr txBox="1"/>
            <p:nvPr/>
          </p:nvSpPr>
          <p:spPr>
            <a:xfrm>
              <a:off x="6639106" y="3949662"/>
              <a:ext cx="6634368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PROLEPSIS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ATHENES, GRECE</a:t>
              </a:r>
              <a:br>
                <a:rPr lang="en-US" sz="1000" b="0" i="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8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www.prolepsis.gr</a:t>
              </a:r>
              <a:endParaRPr sz="1000" b="0" i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3" name="Google Shape;103;p2"/>
          <p:cNvGrpSpPr/>
          <p:nvPr/>
        </p:nvGrpSpPr>
        <p:grpSpPr>
          <a:xfrm>
            <a:off x="-1974174" y="1729933"/>
            <a:ext cx="6952420" cy="1601615"/>
            <a:chOff x="-1240501" y="3160643"/>
            <a:chExt cx="6952420" cy="1601615"/>
          </a:xfrm>
        </p:grpSpPr>
        <p:pic>
          <p:nvPicPr>
            <p:cNvPr id="104" name="Google Shape;104;p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64123" y="3160643"/>
              <a:ext cx="2543175" cy="1038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2"/>
            <p:cNvSpPr txBox="1"/>
            <p:nvPr/>
          </p:nvSpPr>
          <p:spPr>
            <a:xfrm>
              <a:off x="-1240501" y="4208260"/>
              <a:ext cx="695242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UNIVERSITAT DE VALENCIA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VALENCIA, ESPAGNE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0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www.uv.es</a:t>
              </a:r>
              <a:endParaRPr sz="10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6" name="Google Shape;106;p2"/>
          <p:cNvGrpSpPr/>
          <p:nvPr/>
        </p:nvGrpSpPr>
        <p:grpSpPr>
          <a:xfrm>
            <a:off x="2776075" y="4478327"/>
            <a:ext cx="2543175" cy="1592961"/>
            <a:chOff x="4517932" y="3531206"/>
            <a:chExt cx="2543175" cy="1592961"/>
          </a:xfrm>
        </p:grpSpPr>
        <p:pic>
          <p:nvPicPr>
            <p:cNvPr id="107" name="Google Shape;107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517932" y="3531206"/>
              <a:ext cx="2543175" cy="10209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p2"/>
            <p:cNvSpPr txBox="1"/>
            <p:nvPr/>
          </p:nvSpPr>
          <p:spPr>
            <a:xfrm>
              <a:off x="4824413" y="4570169"/>
              <a:ext cx="2037497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media k GmbH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Bad Mergentheim, ALLEMAGNE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2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www.media-k.eu</a:t>
              </a:r>
              <a:endParaRPr sz="10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9" name="Google Shape;109;p2"/>
          <p:cNvGrpSpPr/>
          <p:nvPr/>
        </p:nvGrpSpPr>
        <p:grpSpPr>
          <a:xfrm>
            <a:off x="2859813" y="1422238"/>
            <a:ext cx="1973150" cy="2726448"/>
            <a:chOff x="9320178" y="2976204"/>
            <a:chExt cx="1973150" cy="2726448"/>
          </a:xfrm>
        </p:grpSpPr>
        <p:pic>
          <p:nvPicPr>
            <p:cNvPr id="110" name="Google Shape;110;p2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320178" y="2976204"/>
              <a:ext cx="1962150" cy="215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2"/>
            <p:cNvSpPr txBox="1"/>
            <p:nvPr/>
          </p:nvSpPr>
          <p:spPr>
            <a:xfrm>
              <a:off x="9331178" y="5148654"/>
              <a:ext cx="196215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OXFAM ITALIA INTERCULTURA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AREZZO, ITALIE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4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www.oxfamitalia.org/</a:t>
              </a:r>
              <a:endParaRPr sz="10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2" name="Google Shape;112;p2"/>
          <p:cNvSpPr txBox="1"/>
          <p:nvPr/>
        </p:nvSpPr>
        <p:spPr>
          <a:xfrm>
            <a:off x="5662539" y="3702651"/>
            <a:ext cx="855852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CONNEXIONS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ATHENES, GRECE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www.connexions.gr </a:t>
            </a:r>
            <a:endParaRPr sz="1100" b="0" i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3" name="Google Shape;113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88861" y="4109931"/>
            <a:ext cx="2083037" cy="132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766354" y="4519731"/>
            <a:ext cx="2158782" cy="88606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 txBox="1"/>
          <p:nvPr/>
        </p:nvSpPr>
        <p:spPr>
          <a:xfrm>
            <a:off x="5662539" y="5551538"/>
            <a:ext cx="855852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AMSED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STRASBOURG, FRANCE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www.amsed.fr </a:t>
            </a:r>
            <a:endParaRPr sz="1100" b="0" i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-2994706" y="5494738"/>
            <a:ext cx="855852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RESET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CHYPRE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www.resetcy.com  </a:t>
            </a:r>
            <a:endParaRPr sz="1100" b="0" i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7" name="Google Shape;117;p2" descr="Εικόνα που περιέχει γραφικά, κείμενο, γραφιστική, γραμματοσειρά&#10;&#10;Περιγραφή που δημιουργήθηκε αυτόματα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337502" y="3609276"/>
            <a:ext cx="2687298" cy="81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 descr="A close up of a logo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67150" y="1608940"/>
            <a:ext cx="254317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949707" y="1129701"/>
            <a:ext cx="1971950" cy="223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ill Sans"/>
              <a:buNone/>
            </a:pPr>
            <a:r>
              <a:rPr lang="en-US" sz="5400"/>
              <a:t>Séance de clôture :  Contenu</a:t>
            </a:r>
            <a:endParaRPr sz="5400"/>
          </a:p>
        </p:txBody>
      </p:sp>
      <p:pic>
        <p:nvPicPr>
          <p:cNvPr id="126" name="Google Shape;126;p3"/>
          <p:cNvPicPr preferRelativeResize="0"/>
          <p:nvPr/>
        </p:nvPicPr>
        <p:blipFill rotWithShape="1">
          <a:blip r:embed="rId3">
            <a:alphaModFix/>
          </a:blip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"/>
          <p:cNvSpPr txBox="1"/>
          <p:nvPr/>
        </p:nvSpPr>
        <p:spPr>
          <a:xfrm>
            <a:off x="1512006" y="2196661"/>
            <a:ext cx="5532300" cy="461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Clôture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200"/>
              <a:buFont typeface="Calibri"/>
              <a:buNone/>
            </a:pPr>
            <a:r>
              <a:rPr lang="en-US" sz="2200" b="1">
                <a:solidFill>
                  <a:srgbClr val="203864"/>
                </a:solidFill>
              </a:rPr>
              <a:t>Objectifs</a:t>
            </a:r>
            <a:endParaRPr>
              <a:solidFill>
                <a:srgbClr val="203864"/>
              </a:solidFill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526419" y="348996"/>
            <a:ext cx="7931781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 applications de santé pour se reposer</a:t>
            </a:r>
            <a:endParaRPr/>
          </a:p>
        </p:txBody>
      </p:sp>
      <p:sp>
        <p:nvSpPr>
          <p:cNvPr id="136" name="Google Shape;136;p4"/>
          <p:cNvSpPr/>
          <p:nvPr/>
        </p:nvSpPr>
        <p:spPr>
          <a:xfrm>
            <a:off x="117332" y="438863"/>
            <a:ext cx="40908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4 </a:t>
            </a:r>
            <a:endParaRPr sz="220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7" name="Google Shape;137;p4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768" cy="37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</a:pPr>
            <a:r>
              <a:rPr lang="en-US"/>
              <a:t>Sensibilisation à ce qu'est une routine de repos et à l'importance d'une routine de repos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</a:pPr>
            <a:r>
              <a:rPr lang="en-US"/>
              <a:t>Identifier les principales activités nécessaires à la mise en place d'une routine de repos et la manière dont les applications de routine de repos peuvent y contribuer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</a:pPr>
            <a:r>
              <a:rPr lang="en-US"/>
              <a:t>Comprendre les principaux concepts liés aux applications de santé et comment elles peuvent être utiles aux migrants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</a:pPr>
            <a:r>
              <a:rPr lang="en-US"/>
              <a:t>Développer les compétences numériques et se familiariser avec l'utilisation des applications de routine de repos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8312134" y="6156715"/>
            <a:ext cx="38798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Source : Image par nuraghies sur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8200" y="2205318"/>
            <a:ext cx="3747247" cy="3875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526419" y="348996"/>
            <a:ext cx="7044275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 applications de santé pour se reposer</a:t>
            </a:r>
            <a:endParaRPr/>
          </a:p>
        </p:txBody>
      </p:sp>
      <p:sp>
        <p:nvSpPr>
          <p:cNvPr id="147" name="Google Shape;147;p5"/>
          <p:cNvSpPr/>
          <p:nvPr/>
        </p:nvSpPr>
        <p:spPr>
          <a:xfrm>
            <a:off x="117332" y="438863"/>
            <a:ext cx="40908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4 </a:t>
            </a:r>
            <a:endParaRPr sz="220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558000" y="2689412"/>
            <a:ext cx="6757200" cy="3316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</a:pPr>
            <a:r>
              <a:rPr lang="en-US"/>
              <a:t>Définition de ce qu'est une routine de repos et de son importance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</a:pPr>
            <a:r>
              <a:rPr lang="en-US"/>
              <a:t>Explication de la manière dont les applications de routine de repos peuvent favoriser la mise en place d'une routine de sommeil et améliorer le sommeil en général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</a:pPr>
            <a:r>
              <a:rPr lang="en-US"/>
              <a:t>Familiarisation et capacité à naviguer dans différentes applications de routine de repos et à les intégrer dans la vie quotidienne </a:t>
            </a: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536509" y="1352412"/>
            <a:ext cx="10515600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200"/>
              <a:buFont typeface="Calibri"/>
              <a:buNone/>
            </a:pPr>
            <a:r>
              <a:rPr lang="en-US" sz="22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Compétences</a:t>
            </a:r>
            <a:endParaRPr/>
          </a:p>
        </p:txBody>
      </p:sp>
      <p:sp>
        <p:nvSpPr>
          <p:cNvPr id="150" name="Google Shape;150;p5"/>
          <p:cNvSpPr/>
          <p:nvPr/>
        </p:nvSpPr>
        <p:spPr>
          <a:xfrm>
            <a:off x="3419912" y="6129356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Image by vectorjuice on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5"/>
          <p:cNvPicPr preferRelativeResize="0"/>
          <p:nvPr/>
        </p:nvPicPr>
        <p:blipFill rotWithShape="1">
          <a:blip r:embed="rId4">
            <a:alphaModFix/>
          </a:blip>
          <a:srcRect l="9128" t="10193" r="8040" b="10723"/>
          <a:stretch/>
        </p:blipFill>
        <p:spPr>
          <a:xfrm>
            <a:off x="7570694" y="1842247"/>
            <a:ext cx="4621306" cy="4163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>
            <a:spLocks noGrp="1"/>
          </p:cNvSpPr>
          <p:nvPr>
            <p:ph type="title"/>
          </p:nvPr>
        </p:nvSpPr>
        <p:spPr>
          <a:xfrm>
            <a:off x="558000" y="1079998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3600"/>
              <a:buFont typeface="Calibri"/>
              <a:buNone/>
            </a:pPr>
            <a:r>
              <a:rPr lang="en-US">
                <a:solidFill>
                  <a:srgbClr val="C01E24"/>
                </a:solidFill>
              </a:rPr>
              <a:t>1. Clôture</a:t>
            </a:r>
            <a:endParaRPr>
              <a:solidFill>
                <a:srgbClr val="C01E24"/>
              </a:solidFill>
            </a:endParaRPr>
          </a:p>
        </p:txBody>
      </p:sp>
      <p:sp>
        <p:nvSpPr>
          <p:cNvPr id="158" name="Google Shape;158;p6"/>
          <p:cNvSpPr txBox="1">
            <a:spLocks noGrp="1"/>
          </p:cNvSpPr>
          <p:nvPr>
            <p:ph type="body" idx="1"/>
          </p:nvPr>
        </p:nvSpPr>
        <p:spPr>
          <a:xfrm>
            <a:off x="558000" y="2546430"/>
            <a:ext cx="6515153" cy="323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>
                <a:solidFill>
                  <a:srgbClr val="203864"/>
                </a:solidFill>
              </a:rPr>
              <a:t>Objectifs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résumer les principaux enseignements tirés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Partager l'expérience de l'utilisation d'une application de routine de repos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Partager les défis pratiques et les idées pour les surmonter </a:t>
            </a:r>
            <a:endParaRPr/>
          </a:p>
          <a:p>
            <a:pPr marL="3429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b="0">
              <a:solidFill>
                <a:schemeClr val="dk1"/>
              </a:solidFill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b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 b="0">
              <a:solidFill>
                <a:srgbClr val="203864"/>
              </a:solidFill>
            </a:endParaRPr>
          </a:p>
        </p:txBody>
      </p:sp>
      <p:pic>
        <p:nvPicPr>
          <p:cNvPr id="159" name="Google Shape;159;p6" descr="Ambition abstract concep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8162" y="1079999"/>
            <a:ext cx="5517062" cy="534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 txBox="1"/>
          <p:nvPr/>
        </p:nvSpPr>
        <p:spPr>
          <a:xfrm>
            <a:off x="6000589" y="6199679"/>
            <a:ext cx="609958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Conçu par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7" descr="Effective coworking. colleagues togetherness, workers collaboration, teamwork regulation. workflow efficiency increase. team members arranging mechanism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1274" y="860754"/>
            <a:ext cx="5627914" cy="562791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CF3"/>
              </a:buClr>
              <a:buSzPts val="2800"/>
              <a:buFont typeface="Calibri"/>
              <a:buNone/>
            </a:pPr>
            <a:r>
              <a:rPr lang="en-US">
                <a:solidFill>
                  <a:srgbClr val="494CF3"/>
                </a:solidFill>
              </a:rPr>
              <a:t>Activité : Prenez quelques minutes pour écrire...</a:t>
            </a:r>
            <a:endParaRPr>
              <a:solidFill>
                <a:srgbClr val="494CF3"/>
              </a:solidFill>
            </a:endParaRPr>
          </a:p>
        </p:txBody>
      </p:sp>
      <p:sp>
        <p:nvSpPr>
          <p:cNvPr id="167" name="Google Shape;167;p7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6810990" cy="48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i="1"/>
              <a:t>Qu'est-ce qu'une routine de repos ?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i="1"/>
              <a:t>Comment puis-je établir une routine de repos et pourquoi est-ce important ?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i="1"/>
              <a:t>Comment puis-je bénéficier de l'utilisation d'une application de routine pour le sommeil ?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i="1"/>
              <a:t>Quels sont les inconvénients de l'utilisation d'une application de routine pour le sommeil ?</a:t>
            </a:r>
            <a:endParaRPr i="1"/>
          </a:p>
        </p:txBody>
      </p:sp>
      <p:sp>
        <p:nvSpPr>
          <p:cNvPr id="168" name="Google Shape;168;p7"/>
          <p:cNvSpPr txBox="1"/>
          <p:nvPr/>
        </p:nvSpPr>
        <p:spPr>
          <a:xfrm>
            <a:off x="8828690" y="6488668"/>
            <a:ext cx="323455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Image by vectorjuice on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0" y="-3925"/>
            <a:ext cx="660600" cy="43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 txBox="1"/>
          <p:nvPr/>
        </p:nvSpPr>
        <p:spPr>
          <a:xfrm>
            <a:off x="660600" y="-3925"/>
            <a:ext cx="4624500" cy="4305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 applications de santé pour se reposer</a:t>
            </a:r>
            <a:endParaRPr sz="1200"/>
          </a:p>
        </p:txBody>
      </p:sp>
      <p:sp>
        <p:nvSpPr>
          <p:cNvPr id="171" name="Google Shape;171;p7"/>
          <p:cNvSpPr/>
          <p:nvPr/>
        </p:nvSpPr>
        <p:spPr>
          <a:xfrm>
            <a:off x="55301" y="59144"/>
            <a:ext cx="6054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4.4</a:t>
            </a:r>
            <a:endParaRPr sz="2000" b="1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8" descr="Effective coworking. colleagues togetherness, workers collaboration, teamwork regulation. workflow efficiency increase. team members arranging mechanism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1274" y="860754"/>
            <a:ext cx="5627914" cy="562791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"/>
          <p:cNvSpPr txBox="1"/>
          <p:nvPr/>
        </p:nvSpPr>
        <p:spPr>
          <a:xfrm>
            <a:off x="8828690" y="6488668"/>
            <a:ext cx="323455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Image by vectorjuice on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8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CF3"/>
              </a:buClr>
              <a:buSzPts val="2800"/>
              <a:buFont typeface="Calibri"/>
              <a:buNone/>
            </a:pPr>
            <a:r>
              <a:rPr lang="en-US">
                <a:solidFill>
                  <a:srgbClr val="494CF3"/>
                </a:solidFill>
              </a:rPr>
              <a:t>Activité : Prenez quelques minutes pour écrire...</a:t>
            </a:r>
            <a:endParaRPr/>
          </a:p>
        </p:txBody>
      </p:sp>
      <p:sp>
        <p:nvSpPr>
          <p:cNvPr id="179" name="Google Shape;179;p8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6937954" cy="48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 b="0" i="1"/>
              <a:t>Comment s'est déroulée l'expérience de l'utilisation d'une application de routine de repos ?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sz="2400" b="0" i="1"/>
              <a:t>Puis-je l'intégrer dans ma routine quotidienne ?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400" b="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2400" b="1"/>
              <a:t>Ceux qui le souhaitent peuvent partager avec l'équipe </a:t>
            </a:r>
            <a:r>
              <a:rPr lang="en-US" sz="2400" b="1">
                <a:solidFill>
                  <a:srgbClr val="203864"/>
                </a:solidFill>
              </a:rPr>
              <a:t>!</a:t>
            </a:r>
            <a:endParaRPr/>
          </a:p>
          <a:p>
            <a:pPr marL="228600" lvl="0" indent="-76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180" name="Google Shape;180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09414" y="4609347"/>
            <a:ext cx="3439123" cy="219512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8"/>
          <p:cNvSpPr/>
          <p:nvPr/>
        </p:nvSpPr>
        <p:spPr>
          <a:xfrm>
            <a:off x="9780282" y="6527476"/>
            <a:ext cx="24117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Source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licence Pixabay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/>
          <p:nvPr/>
        </p:nvSpPr>
        <p:spPr>
          <a:xfrm>
            <a:off x="0" y="-3925"/>
            <a:ext cx="660600" cy="43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 txBox="1"/>
          <p:nvPr/>
        </p:nvSpPr>
        <p:spPr>
          <a:xfrm>
            <a:off x="660600" y="-3925"/>
            <a:ext cx="4624500" cy="4305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 applications de santé pour se reposer</a:t>
            </a:r>
            <a:endParaRPr sz="1200"/>
          </a:p>
        </p:txBody>
      </p:sp>
      <p:sp>
        <p:nvSpPr>
          <p:cNvPr id="184" name="Google Shape;184;p8"/>
          <p:cNvSpPr/>
          <p:nvPr/>
        </p:nvSpPr>
        <p:spPr>
          <a:xfrm>
            <a:off x="55301" y="59144"/>
            <a:ext cx="6054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4.4</a:t>
            </a:r>
            <a:endParaRPr sz="2000" b="1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/>
          <p:nvPr/>
        </p:nvSpPr>
        <p:spPr>
          <a:xfrm flipH="1"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768" y="3471531"/>
            <a:ext cx="2323213" cy="232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6818" y="1708146"/>
            <a:ext cx="3265071" cy="3265071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sp>
        <p:nvSpPr>
          <p:cNvPr id="194" name="Google Shape;194;p9"/>
          <p:cNvSpPr txBox="1"/>
          <p:nvPr/>
        </p:nvSpPr>
        <p:spPr>
          <a:xfrm>
            <a:off x="340474" y="2922021"/>
            <a:ext cx="50347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Félicitations !</a:t>
            </a:r>
            <a:br>
              <a:rPr lang="en-US" sz="2800" b="0" i="0" u="none" strike="noStrike" cap="none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Vous avez terminé ce module !</a:t>
            </a:r>
            <a:endParaRPr/>
          </a:p>
        </p:txBody>
      </p:sp>
      <p:pic>
        <p:nvPicPr>
          <p:cNvPr id="196" name="Google Shape;196;p9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7" y="934357"/>
            <a:ext cx="5598661" cy="1438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" y="6431622"/>
            <a:ext cx="1976305" cy="444391"/>
          </a:xfrm>
          <a:prstGeom prst="rect">
            <a:avLst/>
          </a:prstGeom>
        </p:spPr>
      </p:pic>
      <p:sp>
        <p:nvSpPr>
          <p:cNvPr id="11" name="Google Shape;197;p9"/>
          <p:cNvSpPr/>
          <p:nvPr/>
        </p:nvSpPr>
        <p:spPr>
          <a:xfrm>
            <a:off x="3987250" y="6328066"/>
            <a:ext cx="8293082" cy="63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Financé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par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l'Union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. Les points de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vue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et opinions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exprimés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n'engagent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leurs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auteurs et ne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reflètent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pas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nécessairement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ceux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l'Union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l'Agence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exécutive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pour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l'éducation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et la culture (EACEA). Ni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l'Union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ni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l'EACEA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ne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peuvent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tenues pour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responsables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dirty="0">
              <a:solidFill>
                <a:srgbClr val="DDEAF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ETA 4.4 Session de clôture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OiChZ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A6IKFk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DogoWX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A6IKFk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A6IKFm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A6IKFk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AOiChZFQaV5GsAAABvAAAAHAAAAHVuaXZlcnNhbC9sb2NhbF9zZXR0aW5ncy54bWwNyrEKwkAMANC9XxEySB3Uugn2rpujCK0fENogB7mk9ELRv/e2N7x++GaBnbeSTANezx0C62xL0k/A9/Q43RCKky4kphxQDWGITS82k4zsXmOBVejH28S5wvlJuc4XqbOkAu1B/B6PeInNH1BLAwQUAAIACAAOiChZwhuumWgSAAD3TQAAFwAAAHVuaXZlcnNhbC91bml2ZXJzYWwucG5n7Zx7WFNXtsBxbHV81TrO1KKVtNXqtbXGikghkLQWsegoU20FH0nEF9W0oMYkQB6n33QKVq2paMUHIXdERQskWI0B8qpSjUpNqjwigeSoKRwgnESIJJycJGcOIViwnf/m3u+7t4cPPrJ39m/ttddae+21+Q758m8rl04YO3VsWFjYhKT3E1aFhY1qDAt75rM/jsJ7WIbsI/ivEexVSxeHyQwvdeCNZ9LfXfFuWNgF8Thf2rN4e8zO99eyw8Keq+n/GaHPPLclLGzFgaSEdz/MYnRZwFIYebcNQZzV2x8tnqTuOHvlpEP7KHHqoX9+Gh7e5Rg36RP1X8ft2vanT1+SjN2xZ1bsC5EvJtxaWc/9+stzk0pOHe57I2Hkwwja6DUXvmtbf/P8bPE3sxUMcha7kWFXmZpKvqVyLpC0qC+aHBb8+t60JXVk8NVnpo3/C68eFeUqQMwPFsxMyu//7ph2l9+rBFAlGfCbAH/PGbKwo1Ue6JTPjM+GsGchbAyETTjviSsbEdQWhTUiwOsMOJwMbd81MkPEpt9l8wLgzgDp0PyBMfOd+BAzfUe+dh2ETRpTMzU4s8tq95TItYfmJXleG88Kdv0YWZa0o2CQMlbMOk+/WjEqOE1czYnT3CfoeFa++fcDyePLhA62lI/Ul1B7exrXZ2rUSNvJfOrLkkihwR1jS0nHtP9ImxB0ZzacBh+W+n4u9fjqaP66AjKA1P77kS1Nu3tXZCeRDhjCdbHoMD/kkMMbg42sdblRSc7XQmom11bM6tCEIvT+9vDGmZqCEBX3Jr4eT35IfMnW1MNFJWTBg3FkWu9qWm+PBkQ1zscjaY9GkklYn54s190K2aFuQVmS8U46DW0qcPYddGYhRzORo7Vau0pr73FFRA5Y4dGl8ay7o3XsEnO4wfCZ20YL2ORUrYY7Ssk2mbPhPFF7nvahS7Zg2OjIs0LFgy5RFt9erpwnr9r6i9qnJ4pARAIinfp3rOB5973wegYkixpcZGl8WdKqQTep3RVcx17k4RTdf20/R/PV0ARI/+y1JgdfYn/KcKyJLCnaAs3ThZM7ppmcPoNTLehcLc1B9uv69teakqGuIpYBmyxj6Dgy1VMg8HgpsAe5nZUEVoo8PMDTmiJqTWGI7EqRvaeXhrloAKJgoooUk++m1HezNUr567khv/bxGXLSVPtkad8PtUbfj0b1VKNBwlJCoAiFC8SAzyZnUCR2BxPoKuwuvQgwhy3yQJV3m/p05ieQ7BLTd40pQC6Q0AvypmTscbKuOtAp/PWEOn+zTtiv8zRJpPeOWPRYInKnA+7WaJEtmiHCF/S4NQ/oywM7akiBR7VSf5OULgo0NOnIaQOu2Mjgp6LBsI4GXNH52pvez2l9nxeQfFdIAiTgxAIpEj1Upf8NM+sCdl0AQxNxfQ+KnB6Rs5WvhfgMTgSTzjb0PT1FA9PfUKDzoUzQW1/CFD2YrPP11JHQqgKsezaw7G50GuQrYgsMrhhTeiol3dfZBQ7bfQ8LRB2tNSTESCZ5H2EzO0bWx5ik2NUpDKvAdbt2uBndhzGXcYNoNeNuNKDztWHbQ0GXrchTkFASdTcyITsJ9ElUjYP7phy3fS9uQ1Lhb++kXtEEFugCRVLqfbqfbxotV1pz7D1DVHT6X2qkYojRPtI8LVO9C3HSSWqqp8pIL/Kjf8qNCspsC2+sv1HhjqNLUD3RR/T9nvra1+YqSNgNQIR0iP0trSyxv4vsyywwKmOZeiRHxkDzujpbaEd/OaTPJnZUuCfTenVqX4AkcCv034JeOWaqJWG0TGAJhLhYC7ZIQKwT4dl9EUrQFej+SN/gYpbr5VAgPoK5HPuRmZkCBS48OWtzo6KW5Soix/p1eNqoZQb8QLSc8rym+dgRq4aTqCmFwHL0LZhl0XA3xGMNOb4cB1YmlodO4PvCbamri7ekokwASWH4vYxRp3gqd8tN7rQqgy0yR9PLpPoNL3IYFJI0Q4qpME86I9BWyxT1FkHsDCfH3sk2yJVpsFqEZet6AF8nxSTV62FFs4lt71xZVSqH3HyL1SkQ8B2+HMz4MAWATWA2VgoklssM/s1DCpQdj3t901nikXdS7BaZBgjEaYWC6/LItyUUm0Ff4uqucsRRTRadsdyEFKL69LcpxffCxxld4hpzeJ8hlcuXl4KegD/DotP7bXVVboEhW2B1+SIgWx2yLp/SxygpZWOpQ6qjqRopjqoN8hKUospw7ooAHbkUySG7wADb1kNeNmxzlQxMdS+WV2hh8guZRst2sc4IK1CZtgi1O0hSg0JJc4XftcIK7tMeWafaDHefaJ7+MSSTNYvT4kyFLKdc5WQJDX5bs3ijWujoqKTz0EliDy5a5ehGmvlxVKqEZYRaGCrAWQcv3XxZFesRDymbzt/xVnDtcUCiLDIWP7nMpXYHX2msAgSJCr2uBMbFcTzNm1OYRjg+giR1YIV6Wr1YJPhV+N3Ga7PpXNGfbf4oZYRckxPoPhH5tiWxxGXvj50SqLfOJv6bureBCqmx7ECgGzlhjFIaafLpSrGRpaTcMKB0ywpub2+LTr9LxXbswaA4Wm5PSxqPD7t9tISnLeHNyVWwS0z+n/ZEzbfkqN2diJ6Fh9ZiSzWm+slgc7XYLNuc7hgIaVZ4xMmQk6OiY1mjm6vcbr4kAtCtFzON2QI+PD4d14EkZRnQIn16mQrAUCOLx3GQlr84EMjH0vE4lqen1kWnPK3BgrL4ZKKP6CP6fqPPCVWcnZgBekC/pwCz9l6xD00X/fVp3wxadvDm4JO4hEM3nCmikdqt02WHas5fvWkVoWzHusPUzyRsocHTUAXMHVI1U/wP0rH21q+k6Be1mYbl3jZ7IcSWyQ3oR0/OhMAr+OXQ+J+8BlvlaTAEBKDeEc5OUFV0cagR3IgRYJB+smbZvqoFnDmG4ef+WZRo/99ttx/PUyjxW2prnTRwu9YkyyGbgJ7DUrVApBm6N3LkeEVQIPp5KX4Bx+/IOlGDDtECaM9xo6Ctx4waftqDFtZli0vtVmMGs66BlWJhYgqqh+S3AbsRX87QYubIeBbmALE8nsMaKzZWcjlweaRaaFcK0drZ1O7l8lHno61990qZcpmQhuIHpJzjOZEG00O7py9xPn7am9Dil5nphbEmXx3gNpKZFMkV+D2SN1keW9wMI5E3hD8X07o7kUir5Xqlywd762Ckrmqy4wDDI5eKM+Wg1dmoEsLpC1V0Nh9DafZsf0CmcnFAGU3szFPg5STH8QhN/GZoacB0VnATT8s5enP4UcN0Vnp9jgAe/yH2kBkoTXGyc0tdfYu2SCZ1tkziUamWUd9FZkgM7PQjFKcQM/uhQrxMMyN97oDSJMtVuDhWJg+tNtqaez3iTECLUnoceQqXETqwU+mp9sanLHvq4KbwGJJD7eMTU+Qg73pJ5BbJiM7x25SvdC36u0WmsjRwIqSsTCMY+x5eL2RC8Rk2E5Jj+J7Dh0VhlJGmcI2MoXJuYOcq9JBTrgMEImdzFs++qMwSCKdrLg8r/M7gXj5geMSh7dOshFyGP3KmyQzteyKkzEzLdXnpiM4d41Ukm4HlYdb5e5mwQp/BK5e85XAXTwsKxlCwWghD1S5jxwY+6FcsH1qhfbCgTKK6jUsDPCZ+hyDwaVbsjDr/9G0eCSuDd9kSO8Nks2yB9HOt4AV3hq3J5uRgZhVn2nWDZLfHBNKoxWY/qORWkxojdNbWYRGseY6l/AAevzZ9YTWniFZsarjHLaLV1MM29m1YH1Ok9wBLm6sci85KKM0Rzmco+AVi0dd4Ncm3OF6nbMZNlWEq0itHdHV7Yp3CqDKJRy2coPTo/DFy3FN8EMu65TL7LVxI0SzF1KCftl/x9Ox4IH5+d7OSUi0LMC7pjTG2Rn/lnsRq1ORcei5SZimiOdlFNDnIBIAp5ip2V0BjtKGqmwYbauSr67oe9wWUOhoc0ESAHrUJ9uop9wwKD3CwFGSfGXaRwQ5GCecPrelm1Jxw/E+2i69XuGfQekj4PacDVAsGdlh1zgr+U3714yUnSfvQ1r9va9OpruO8iP4cIoCiaszRKcMuMow8BTvdrBQ1K4FrG7nTGleCfgvmbXjExW9RtOdYUFWkWpKxuZA7bAfgV7ClWJ9UHXlQAhmOcafdClzT+VLIJKQ9We3tg5VgYF8aLPAlY000ID2LIv6KtX6Yhj3FLxsruFj3p6l8gQCPIAN4zf1lsu8uRS7Bk8H24mGJjobvRHNVMezLieWVhTdeHqaJh5+qAp5af2yZREeG3d22Cvf1aSQ+pEDTcFjks8FR8LAMcrPCnal1glrXjOlGvafGvJTqnSwX/WDLdvTnXvmLjYYXeVSPmuttzES5vIqvnoLxUmSoKbek1gmJNtH+zbbVmLaC1BL8K+mwgk3DxIs+aM5gsVmUtmKVakj0J8FDUttMxZBccLh+HgEREAEREAEREAEREAEREAEREAEREAEREAEREAEREAEREAEREAEREAEREAEREAEREAEREAEREAEREAEREAH9f4HuYyznQfqZSmXYQUwsv6xMziSrHdwXFt9qXhtXESn5+lUJfeznh17ev+HxoXN7GYuQbN7NiTFtt2PQk9mRPBqp7+Hkbdclb7ZdiWmih60xblpxt/31uQNTpsbvj0oqLq0Izdk7t3HmV7KrmwY0bbiYenhh9dj9A6r+jsC7OJA/8LExRx2dnZ3zzxfNmnpq+Srmkh0Xgv/LEbb++Ql3XjsvH5Syfnbw7S+uDTwerFy5MKHgtHZQaobk473zkoR/eWHgofaW2DvP0/O9g+pVck69Uj2z96PUgYfRfa3iiSY0L1nm9sxjCjuYWGArZzpzPV8C964prBUmvrcnqXNwLQary6L3S/ZPeZCfXq4wNTN416ta0icPVe1tvocEXz1jMLPkFNsGx8Uvc9vz61PSBpZRqPn4+MVvFpxyKVetGarx/a4l+wvLj0yS6L75bkC501NYcN6rZKkW6ak5xCOpx5N2HjdHmRXmqFLa4jH9zM59H3OrhsraV7/pU4+7roz2SZPMEhiw02tLXLeGy32BNUXMzJt46ZACGHBP0p2y3W9sTYAyz5QNWO38NXOhdA2l8YmIi7eWGUX+nZUPA7XYwYPh9MQ9gb1HK51Phq97PP/kjNBY9q1PJko3TJddBrHuBzmA50rto8o7uHTxOQtLBRW7GQl6yaC+h6ewwN23TIl/6GfnzjmxepvXgYLPpVTvwu7Mi8s4iK9taYOjymQ93F65Y+2AD7etLZN4138SdOTyfW1Hjhc5qRGySyDW51I9OlZ1a6+BtFblKXYXJeg/rN0XtP1bggtc5PGKrA2znuh4XnG8/QM09gfKFPJVW9vrM2KBLbAVlf/jpbfI1KN/CbpzU9+m8viFyf69wU9T+j7/VEzrEQddG7vhQSLK39NS2L+mDJln5hvBQLxWcc080RgQjSgJpIQ/UW61FxA9+/OFA+2+mBO2N165OOCC8WvLpgOry/3Z9RFHG1qn/iI+glqFi28bObrf3+KTF3HujsLz31jsDXfEEv3W0HJ29WyCKz+kNGpHfYfrhyx7/5dV3e7uKPtr+B2k+KR9tSBksJWMsiWKL8xzdBeDEVhx+uOVMQr3bbp/9qV5Uu0Y8clSfJpDCj5th/PmHFr4Y84vhl6ylfqHCYPQ8Y5AseXBsuiVyP13L+PIBwq+Q+GZGStbF/LmkhdYtDg03rfjRqZfOm5wVVsvLxodv4OZ93ZP3Trsw/7IMWvczBFN1v3tlatvhRyEboKtraU1TdEkf/y8OrMUdjJJYDAqUlctLPmx8ehylVL6XEqLE3PVATW2xIJJEtoprnwpHH9s8/ljIX8dSi6jx4mElVdv7y73a/xNCfqRg3GVcQZXuPxIaOAFMNVewNK0pz4x3LAdMvdyKotOFbIr74KnbEFXHv3z7TnKVbjua0IKX7i3Ce47uYO5/+Czg0q2LMPtvn5OKBpe3a/IfLPhRHvWv5nC+9HXq4Papd61jCbXrG0dni0OrSuzVGVNotYnPtmE+NKmG94wMfiWcGi3dMWTDf9lXkbriFA+sDQn7xdUbNwC9142SXbN8zQlBHPX+282tona15C+Di6mJEeLVup4yOuFdFm5O7bZXv52AXpgcNoodvye5Ox3grZ/hzyQgnNCKZg1ZXgKhvyo58HL9Px1cPgHofz2fbkLcUE7j81LKncfOBdKmvfXVGu1Vh3fM++lb5fHGs2R/4yf9m0oF4dt/EMoZ4cd+35AcFjYrIrBzxQb8x8dhm3XYZMfzG4Y2xGzE+zvSVqyMkG2eOPf/wVQSwMEFAACAAgADogoWeohDhNLAAAAbAAAABsAAAB1bml2ZXJzYWwvdW5pdmVyc2FsLnBuZy54bWyzsa/IzVEoSy0qzszPs1Uy1DNQsrfj5bIpKEoty0wtV6gAigEFIUBJoRLINUJwyzNTSjKAQiYmFgjBjNTM9IwSoKiBhRlcVB9oKABQSwECAAAUAAIACACpflBPNmFYAkcDAADhCQAAFAAAAAAAAAABAAAAAAAAAAAAdW5pdmVyc2FsL3BsYXllci54bWxQSwECAAAUAAIACAAOiChZtTf0qBwFAADhEwAAHQAAAAAAAAABAAAAAAB5AwAAdW5pdmVyc2FsL2NvbW1vbl9tZXNzYWdlcy5sbmdQSwECAAAUAAIACAAOiChZFR5gG6MAAAB/AQAALgAAAAAAAAABAAAAAADQCAAAdW5pdmVyc2FsL3BsYXliYWNrX2FuZF9uYXZpZ2F0aW9uX3NldHRpbmdzLnhtbFBLAQIAABQAAgAIAA6IKFl0STUfPAQAAAwVAAAnAAAAAAAAAAEAAAAAAL8JAAB1bml2ZXJzYWwvZmxhc2hfcHVibGlzaGluZ19zZXR0aW5ncy54bWxQSwECAAAUAAIACAAOiChZN4uHansDAACsDAAAIQAAAAAAAAABAAAAAABADgAAdW5pdmVyc2FsL2ZsYXNoX3NraW5fc2V0dGluZ3MueG1sUEsBAgAAFAACAAgADogoWaavViM2BAAAlhQAACYAAAAAAAAAAQAAAAAA+hEAAHVuaXZlcnNhbC9odG1sX3B1Ymxpc2hpbmdfc2V0dGluZ3MueG1sUEsBAgAAFAACAAgADogoWSYPfuiwAQAAbwYAAB8AAAAAAAAAAQAAAAAAdBYAAHVuaXZlcnNhbC9odG1sX3NraW5fc2V0dGluZ3MuanNQSwECAAAUAAIACAAOiChZFQaV5GsAAABvAAAAHAAAAAAAAAABAAAAAABhGAAAdW5pdmVyc2FsL2xvY2FsX3NldHRpbmdzLnhtbFBLAQIAABQAAgAIAA6IKFnCG66ZaBIAAPdNAAAXAAAAAAAAAAAAAAAAAAYZAAB1bml2ZXJzYWwvdW5pdmVyc2FsLnBuZ1BLAQIAABQAAgAIAA6IKFnqIQ4TSwAAAGwAAAAbAAAAAAAAAAEAAAAAAKMrAAB1bml2ZXJzYWwvdW5pdmVyc2FsLnBuZy54bWxQSwUGAAAAAAoACgAGAwAAJywAAAAA"/>
  <p:tag name="ISPRING_LMS_API_VERSION" val="SCORM 1.2"/>
  <p:tag name="ISPRING_ULTRA_SCORM_COURSE_ID" val="374DF51F-D9C7-4745-B69B-62F66D7B5583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MHAPPS\\French\\Training material for ETA 04_Fr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ETA 4.4 Session de clôture"/>
  <p:tag name="ISPRING_FIRST_PUBLI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544</Words>
  <Application>Microsoft Office PowerPoint</Application>
  <PresentationFormat>Ευρεία οθόνη</PresentationFormat>
  <Paragraphs>90</Paragraphs>
  <Slides>9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9</vt:i4>
      </vt:variant>
    </vt:vector>
  </HeadingPairs>
  <TitlesOfParts>
    <vt:vector size="17" baseType="lpstr">
      <vt:lpstr>Noto Sans Symbols</vt:lpstr>
      <vt:lpstr>Arial</vt:lpstr>
      <vt:lpstr>Impact</vt:lpstr>
      <vt:lpstr>Gill Sans</vt:lpstr>
      <vt:lpstr>Roboto</vt:lpstr>
      <vt:lpstr>Calibri</vt:lpstr>
      <vt:lpstr>Θέμα του Office</vt:lpstr>
      <vt:lpstr>Θέμα του Office</vt:lpstr>
      <vt:lpstr>Παρουσίαση του PowerPoint</vt:lpstr>
      <vt:lpstr>Partenaires</vt:lpstr>
      <vt:lpstr>Séance de clôture :  Contenu</vt:lpstr>
      <vt:lpstr>Objectifs</vt:lpstr>
      <vt:lpstr>Παρουσίαση του PowerPoint</vt:lpstr>
      <vt:lpstr>1. Clôture</vt:lpstr>
      <vt:lpstr>Activité : Prenez quelques minutes pour écrire...</vt:lpstr>
      <vt:lpstr>Activité : Prenez quelques minutes pour écrire...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 4.4 Session de clôture</dc:title>
  <dc:creator>pantelis bbalaouras</dc:creator>
  <cp:lastModifiedBy>pantelis</cp:lastModifiedBy>
  <cp:revision>5</cp:revision>
  <dcterms:created xsi:type="dcterms:W3CDTF">2020-06-02T13:31:56Z</dcterms:created>
  <dcterms:modified xsi:type="dcterms:W3CDTF">2024-09-08T14:01:26Z</dcterms:modified>
</cp:coreProperties>
</file>