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5" r:id="rId10"/>
  </p:sldIdLst>
  <p:sldSz cx="12192000" cy="6858000"/>
  <p:notesSz cx="6858000" cy="9144000"/>
  <p:embeddedFontLst>
    <p:embeddedFont>
      <p:font typeface="Impact" panose="020B0806030902050204" pitchFamily="34" charset="0"/>
      <p:regular r:id="rId12"/>
    </p:embeddedFont>
    <p:embeddedFont>
      <p:font typeface="Gill Sans" panose="020B0604020202020204" charset="0"/>
      <p:regular r:id="rId13"/>
      <p:bold r:id="rId14"/>
    </p:embeddedFont>
    <p:embeddedFont>
      <p:font typeface="Calibri" panose="020F0502020204030204" pitchFamily="34" charset="0"/>
      <p:regular r:id="rId15"/>
      <p:bold r:id="rId16"/>
      <p:italic r:id="rId17"/>
      <p:boldItalic r:id="rId18"/>
    </p:embeddedFont>
    <p:embeddedFont>
      <p:font typeface="Roboto" panose="02000000000000000000" pitchFamily="2" charset="0"/>
      <p:regular r:id="rId19"/>
      <p:bold r:id="rId20"/>
      <p:italic r:id="rId21"/>
      <p:boldItalic r:id="rId22"/>
    </p:embeddedFont>
  </p:embeddedFontLst>
  <p:custDataLst>
    <p:tags r:id="rId2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hZLZbO/BLBoyLCCIbuh64lhxCri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15" autoAdjust="0"/>
  </p:normalViewPr>
  <p:slideViewPr>
    <p:cSldViewPr snapToGrid="0">
      <p:cViewPr varScale="1">
        <p:scale>
          <a:sx n="98" d="100"/>
          <a:sy n="98" d="100"/>
        </p:scale>
        <p:origin x="3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2" name="Google Shape;7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B EST CORRECT</a:t>
            </a:r>
            <a:endParaRPr/>
          </a:p>
        </p:txBody>
      </p:sp>
      <p:sp>
        <p:nvSpPr>
          <p:cNvPr id="136" name="Google Shape;13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D est correct</a:t>
            </a:r>
            <a:endParaRPr/>
          </a:p>
        </p:txBody>
      </p:sp>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D EST CORRECT</a:t>
            </a:r>
            <a:endParaRPr/>
          </a:p>
        </p:txBody>
      </p:sp>
      <p:sp>
        <p:nvSpPr>
          <p:cNvPr id="158" name="Google Shape;1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A est correct</a:t>
            </a:r>
            <a:endParaRPr/>
          </a:p>
        </p:txBody>
      </p:sp>
      <p:sp>
        <p:nvSpPr>
          <p:cNvPr id="170" name="Google Shape;17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A ET C SONT CORRECTS</a:t>
            </a:r>
            <a:endParaRPr/>
          </a:p>
        </p:txBody>
      </p:sp>
      <p:sp>
        <p:nvSpPr>
          <p:cNvPr id="179" name="Google Shape;17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1657372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11"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2"/>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20" name="Google Shape;20;p12"/>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21" name="Google Shape;21;p12"/>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22" name="Google Shape;22;p12"/>
          <p:cNvPicPr preferRelativeResize="0"/>
          <p:nvPr/>
        </p:nvPicPr>
        <p:blipFill rotWithShape="1">
          <a:blip r:embed="rId2">
            <a:alphaModFix/>
          </a:blip>
          <a:srcRect b="59833"/>
          <a:stretch/>
        </p:blipFill>
        <p:spPr>
          <a:xfrm>
            <a:off x="4903" y="6508739"/>
            <a:ext cx="12191695" cy="349261"/>
          </a:xfrm>
          <a:prstGeom prst="rect">
            <a:avLst/>
          </a:prstGeom>
          <a:noFill/>
          <a:ln>
            <a:noFill/>
          </a:ln>
        </p:spPr>
      </p:pic>
      <p:pic>
        <p:nvPicPr>
          <p:cNvPr id="23" name="Google Shape;23;p12"/>
          <p:cNvPicPr preferRelativeResize="0"/>
          <p:nvPr/>
        </p:nvPicPr>
        <p:blipFill rotWithShape="1">
          <a:blip r:embed="rId2">
            <a:alphaModFix/>
          </a:blip>
          <a:srcRect b="59833"/>
          <a:stretch/>
        </p:blipFill>
        <p:spPr>
          <a:xfrm rot="10800000">
            <a:off x="-8250" y="-4107"/>
            <a:ext cx="12191695" cy="349261"/>
          </a:xfrm>
          <a:prstGeom prst="rect">
            <a:avLst/>
          </a:prstGeom>
          <a:noFill/>
          <a:ln>
            <a:noFill/>
          </a:ln>
        </p:spPr>
      </p:pic>
      <p:pic>
        <p:nvPicPr>
          <p:cNvPr id="24" name="Google Shape;24;p12"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2" name="Εικόνα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502782"/>
            <a:ext cx="1659841" cy="37323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other slide 1 column" type="obj">
  <p:cSld name="OBJECT">
    <p:spTree>
      <p:nvGrpSpPr>
        <p:cNvPr id="1" name="Shape 26"/>
        <p:cNvGrpSpPr/>
        <p:nvPr/>
      </p:nvGrpSpPr>
      <p:grpSpPr>
        <a:xfrm>
          <a:off x="0" y="0"/>
          <a:ext cx="0" cy="0"/>
          <a:chOff x="0" y="0"/>
          <a:chExt cx="0" cy="0"/>
        </a:xfrm>
      </p:grpSpPr>
      <p:sp>
        <p:nvSpPr>
          <p:cNvPr id="27" name="Google Shape;27;p13"/>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3"/>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3"/>
          <p:cNvSpPr txBox="1"/>
          <p:nvPr/>
        </p:nvSpPr>
        <p:spPr>
          <a:xfrm>
            <a:off x="0" y="98623"/>
            <a:ext cx="8709300"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rgbClr val="FFFFFF"/>
                </a:solidFill>
                <a:highlight>
                  <a:srgbClr val="C01E24"/>
                </a:highlight>
                <a:latin typeface="Arial"/>
                <a:ea typeface="Arial"/>
                <a:cs typeface="Arial"/>
                <a:sym typeface="Arial"/>
              </a:rPr>
              <a:t> 1.3 </a:t>
            </a:r>
            <a:r>
              <a:rPr lang="en-US" sz="1800" b="0" i="0" u="none" strike="noStrike" cap="none">
                <a:solidFill>
                  <a:srgbClr val="7F7F7F"/>
                </a:solidFill>
                <a:latin typeface="Arial"/>
                <a:ea typeface="Arial"/>
                <a:cs typeface="Arial"/>
                <a:sym typeface="Arial"/>
              </a:rPr>
              <a:t> </a:t>
            </a:r>
            <a:r>
              <a:rPr lang="en-US" sz="1800" b="0" i="0" u="none" strike="noStrike" cap="none">
                <a:solidFill>
                  <a:srgbClr val="7F7F7F"/>
                </a:solidFill>
                <a:latin typeface="Calibri"/>
                <a:ea typeface="Calibri"/>
                <a:cs typeface="Calibri"/>
                <a:sym typeface="Calibri"/>
              </a:rPr>
              <a:t>General awareness on the relevance of self-management and Health apps </a:t>
            </a:r>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30"/>
        <p:cNvGrpSpPr/>
        <p:nvPr/>
      </p:nvGrpSpPr>
      <p:grpSpPr>
        <a:xfrm>
          <a:off x="0" y="0"/>
          <a:ext cx="0" cy="0"/>
          <a:chOff x="0" y="0"/>
          <a:chExt cx="0" cy="0"/>
        </a:xfrm>
      </p:grpSpPr>
      <p:sp>
        <p:nvSpPr>
          <p:cNvPr id="31" name="Google Shape;31;p16"/>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509"/>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rgbClr val="000000"/>
              </a:buClr>
              <a:buSzPts val="1800"/>
              <a:buFont typeface="Noto Sans Symbols"/>
              <a:buNone/>
            </a:pPr>
            <a:endParaRPr sz="1800" b="0" i="0" u="none" strike="noStrike" cap="none">
              <a:solidFill>
                <a:srgbClr val="000000"/>
              </a:solidFill>
              <a:latin typeface="Calibri"/>
              <a:ea typeface="Calibri"/>
              <a:cs typeface="Calibri"/>
              <a:sym typeface="Calibri"/>
            </a:endParaRPr>
          </a:p>
        </p:txBody>
      </p:sp>
      <p:sp>
        <p:nvSpPr>
          <p:cNvPr id="32" name="Google Shape;32;p16"/>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6"/>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 name="Google Shape;34;p16"/>
          <p:cNvPicPr preferRelativeResize="0"/>
          <p:nvPr/>
        </p:nvPicPr>
        <p:blipFill rotWithShape="1">
          <a:blip r:embed="rId2">
            <a:alphaModFix/>
          </a:blip>
          <a:srcRect b="59833"/>
          <a:stretch/>
        </p:blipFill>
        <p:spPr>
          <a:xfrm>
            <a:off x="4903" y="6508739"/>
            <a:ext cx="12191695" cy="349261"/>
          </a:xfrm>
          <a:prstGeom prst="rect">
            <a:avLst/>
          </a:prstGeom>
          <a:noFill/>
          <a:ln>
            <a:noFill/>
          </a:ln>
        </p:spPr>
      </p:pic>
      <p:pic>
        <p:nvPicPr>
          <p:cNvPr id="35" name="Google Shape;35;p16"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502782"/>
            <a:ext cx="1659841" cy="37323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7"/>
        <p:cNvGrpSpPr/>
        <p:nvPr/>
      </p:nvGrpSpPr>
      <p:grpSpPr>
        <a:xfrm>
          <a:off x="0" y="0"/>
          <a:ext cx="0" cy="0"/>
          <a:chOff x="0" y="0"/>
          <a:chExt cx="0" cy="0"/>
        </a:xfrm>
      </p:grpSpPr>
      <p:sp>
        <p:nvSpPr>
          <p:cNvPr id="38" name="Google Shape;38;p17"/>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7"/>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17"/>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1" name="Google Shape;41;p17"/>
          <p:cNvPicPr preferRelativeResize="0"/>
          <p:nvPr/>
        </p:nvPicPr>
        <p:blipFill rotWithShape="1">
          <a:blip r:embed="rId2">
            <a:alphaModFix/>
          </a:blip>
          <a:srcRect b="59833"/>
          <a:stretch/>
        </p:blipFill>
        <p:spPr>
          <a:xfrm>
            <a:off x="4903" y="6508739"/>
            <a:ext cx="12191695" cy="349261"/>
          </a:xfrm>
          <a:prstGeom prst="rect">
            <a:avLst/>
          </a:prstGeom>
          <a:noFill/>
          <a:ln>
            <a:noFill/>
          </a:ln>
        </p:spPr>
      </p:pic>
      <p:pic>
        <p:nvPicPr>
          <p:cNvPr id="42" name="Google Shape;42;p17"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502782"/>
            <a:ext cx="1659841" cy="37323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Starting slide">
  <p:cSld name="1_Starting slide">
    <p:spTree>
      <p:nvGrpSpPr>
        <p:cNvPr id="1" name="Shape 44"/>
        <p:cNvGrpSpPr/>
        <p:nvPr/>
      </p:nvGrpSpPr>
      <p:grpSpPr>
        <a:xfrm>
          <a:off x="0" y="0"/>
          <a:ext cx="0" cy="0"/>
          <a:chOff x="0" y="0"/>
          <a:chExt cx="0" cy="0"/>
        </a:xfrm>
      </p:grpSpPr>
      <p:pic>
        <p:nvPicPr>
          <p:cNvPr id="45" name="Google Shape;45;p18"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Overall outline">
  <p:cSld name="1_Overall outline">
    <p:spTree>
      <p:nvGrpSpPr>
        <p:cNvPr id="1" name="Shape 46"/>
        <p:cNvGrpSpPr/>
        <p:nvPr/>
      </p:nvGrpSpPr>
      <p:grpSpPr>
        <a:xfrm>
          <a:off x="0" y="0"/>
          <a:ext cx="0" cy="0"/>
          <a:chOff x="0" y="0"/>
          <a:chExt cx="0" cy="0"/>
        </a:xfrm>
      </p:grpSpPr>
      <p:sp>
        <p:nvSpPr>
          <p:cNvPr id="47" name="Google Shape;47;p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400"/>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49" name="Google Shape;49;p19"/>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50" name="Google Shape;50;p19"/>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51" name="Google Shape;51;p19"/>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52" name="Google Shape;52;p19"/>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53" name="Google Shape;53;p19"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502782"/>
            <a:ext cx="1659841" cy="37323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Intro Unit">
  <p:cSld name="1_Intro Unit">
    <p:spTree>
      <p:nvGrpSpPr>
        <p:cNvPr id="1" name="Shape 55"/>
        <p:cNvGrpSpPr/>
        <p:nvPr/>
      </p:nvGrpSpPr>
      <p:grpSpPr>
        <a:xfrm>
          <a:off x="0" y="0"/>
          <a:ext cx="0" cy="0"/>
          <a:chOff x="0" y="0"/>
          <a:chExt cx="0" cy="0"/>
        </a:xfrm>
      </p:grpSpPr>
      <p:sp>
        <p:nvSpPr>
          <p:cNvPr id="56" name="Google Shape;56;p20"/>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sz="3600" b="1">
                <a:solidFill>
                  <a:srgbClr val="20386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22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640"/>
              <a:buNone/>
              <a:defRPr sz="2000" b="1"/>
            </a:lvl2pPr>
            <a:lvl3pPr marL="1371600" lvl="2" indent="-228600" algn="l">
              <a:lnSpc>
                <a:spcPct val="100000"/>
              </a:lnSpc>
              <a:spcBef>
                <a:spcPts val="600"/>
              </a:spcBef>
              <a:spcAft>
                <a:spcPts val="0"/>
              </a:spcAft>
              <a:buSzPts val="2000"/>
              <a:buNone/>
              <a:defRPr sz="1800" b="1"/>
            </a:lvl3pPr>
            <a:lvl4pPr marL="1828800" lvl="3" indent="-228600" algn="l">
              <a:lnSpc>
                <a:spcPct val="100000"/>
              </a:lnSpc>
              <a:spcBef>
                <a:spcPts val="600"/>
              </a:spcBef>
              <a:spcAft>
                <a:spcPts val="0"/>
              </a:spcAft>
              <a:buSzPts val="2000"/>
              <a:buNone/>
              <a:defRPr sz="1600" b="1"/>
            </a:lvl4pPr>
            <a:lvl5pPr marL="2286000" lvl="4" indent="-228600" algn="l">
              <a:lnSpc>
                <a:spcPct val="100000"/>
              </a:lnSpc>
              <a:spcBef>
                <a:spcPts val="600"/>
              </a:spcBef>
              <a:spcAft>
                <a:spcPts val="0"/>
              </a:spcAft>
              <a:buSzPts val="2000"/>
              <a:buNone/>
              <a:defRPr sz="1600" b="1"/>
            </a:lvl5pPr>
            <a:lvl6pPr marL="2743200" lvl="5" indent="-228600" algn="l">
              <a:lnSpc>
                <a:spcPct val="90000"/>
              </a:lnSpc>
              <a:spcBef>
                <a:spcPts val="600"/>
              </a:spcBef>
              <a:spcAft>
                <a:spcPts val="0"/>
              </a:spcAft>
              <a:buSzPts val="1800"/>
              <a:buNone/>
              <a:defRPr sz="1600" b="1"/>
            </a:lvl6pPr>
            <a:lvl7pPr marL="3200400" lvl="6" indent="-228600" algn="l">
              <a:lnSpc>
                <a:spcPct val="90000"/>
              </a:lnSpc>
              <a:spcBef>
                <a:spcPts val="500"/>
              </a:spcBef>
              <a:spcAft>
                <a:spcPts val="0"/>
              </a:spcAft>
              <a:buSzPts val="1800"/>
              <a:buNone/>
              <a:defRPr sz="1600" b="1"/>
            </a:lvl7pPr>
            <a:lvl8pPr marL="3657600" lvl="7" indent="-228600" algn="l">
              <a:lnSpc>
                <a:spcPct val="90000"/>
              </a:lnSpc>
              <a:spcBef>
                <a:spcPts val="500"/>
              </a:spcBef>
              <a:spcAft>
                <a:spcPts val="0"/>
              </a:spcAft>
              <a:buSzPts val="1800"/>
              <a:buNone/>
              <a:defRPr sz="1600" b="1"/>
            </a:lvl8pPr>
            <a:lvl9pPr marL="4114800" lvl="8" indent="-228600" algn="l">
              <a:lnSpc>
                <a:spcPct val="90000"/>
              </a:lnSpc>
              <a:spcBef>
                <a:spcPts val="500"/>
              </a:spcBef>
              <a:spcAft>
                <a:spcPts val="0"/>
              </a:spcAft>
              <a:buSzPts val="1800"/>
              <a:buNone/>
              <a:defRPr sz="1600" b="1"/>
            </a:lvl9pPr>
          </a:lstStyle>
          <a:p>
            <a:endParaRPr/>
          </a:p>
        </p:txBody>
      </p:sp>
      <p:sp>
        <p:nvSpPr>
          <p:cNvPr id="58" name="Google Shape;58;p20"/>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Arial"/>
                <a:ea typeface="Arial"/>
                <a:cs typeface="Arial"/>
                <a:sym typeface="Arial"/>
              </a:defRPr>
            </a:lvl1pPr>
            <a:lvl2pPr marL="914400" lvl="1" indent="-396240" algn="l">
              <a:lnSpc>
                <a:spcPct val="150000"/>
              </a:lnSpc>
              <a:spcBef>
                <a:spcPts val="600"/>
              </a:spcBef>
              <a:spcAft>
                <a:spcPts val="0"/>
              </a:spcAft>
              <a:buClr>
                <a:srgbClr val="C01E24"/>
              </a:buClr>
              <a:buSzPts val="2640"/>
              <a:buChar char="▪"/>
              <a:defRPr>
                <a:latin typeface="Arial"/>
                <a:ea typeface="Arial"/>
                <a:cs typeface="Arial"/>
                <a:sym typeface="Arial"/>
              </a:defRPr>
            </a:lvl2pPr>
            <a:lvl3pPr marL="1371600" lvl="2" indent="-355600" algn="l">
              <a:lnSpc>
                <a:spcPct val="150000"/>
              </a:lnSpc>
              <a:spcBef>
                <a:spcPts val="600"/>
              </a:spcBef>
              <a:spcAft>
                <a:spcPts val="0"/>
              </a:spcAft>
              <a:buClr>
                <a:srgbClr val="C01E24"/>
              </a:buClr>
              <a:buSzPts val="2000"/>
              <a:buChar char="▪"/>
              <a:defRPr>
                <a:latin typeface="Arial"/>
                <a:ea typeface="Arial"/>
                <a:cs typeface="Arial"/>
                <a:sym typeface="Arial"/>
              </a:defRPr>
            </a:lvl3pPr>
            <a:lvl4pPr marL="1828800" lvl="3" indent="-355600" algn="l">
              <a:lnSpc>
                <a:spcPct val="150000"/>
              </a:lnSpc>
              <a:spcBef>
                <a:spcPts val="600"/>
              </a:spcBef>
              <a:spcAft>
                <a:spcPts val="0"/>
              </a:spcAft>
              <a:buClr>
                <a:srgbClr val="C01E24"/>
              </a:buClr>
              <a:buSzPts val="2000"/>
              <a:buChar char="▪"/>
              <a:defRPr>
                <a:latin typeface="Arial"/>
                <a:ea typeface="Arial"/>
                <a:cs typeface="Arial"/>
                <a:sym typeface="Arial"/>
              </a:defRPr>
            </a:lvl4pPr>
            <a:lvl5pPr marL="2286000" lvl="4" indent="-355600" algn="l">
              <a:lnSpc>
                <a:spcPct val="150000"/>
              </a:lnSpc>
              <a:spcBef>
                <a:spcPts val="600"/>
              </a:spcBef>
              <a:spcAft>
                <a:spcPts val="0"/>
              </a:spcAft>
              <a:buClr>
                <a:srgbClr val="C01E24"/>
              </a:buClr>
              <a:buSzPts val="2000"/>
              <a:buChar char="▪"/>
              <a:defRPr>
                <a:latin typeface="Arial"/>
                <a:ea typeface="Arial"/>
                <a:cs typeface="Arial"/>
                <a:sym typeface="Aria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59" name="Google Shape;59;p20"/>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60" name="Google Shape;60;p20"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61" name="Google Shape;61;p20"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g"/><Relationship Id="rId18" Type="http://schemas.openxmlformats.org/officeDocument/2006/relationships/hyperlink" Target="http://www.amsed.fr/" TargetMode="External"/><Relationship Id="rId3" Type="http://schemas.openxmlformats.org/officeDocument/2006/relationships/image" Target="../media/image11.jpg"/><Relationship Id="rId21" Type="http://schemas.openxmlformats.org/officeDocument/2006/relationships/image" Target="../media/image20.jpg"/><Relationship Id="rId7" Type="http://schemas.openxmlformats.org/officeDocument/2006/relationships/image" Target="../media/image13.jp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5.jpg"/><Relationship Id="rId5" Type="http://schemas.openxmlformats.org/officeDocument/2006/relationships/image" Target="../media/image12.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
          <p:cNvSpPr txBox="1"/>
          <p:nvPr/>
        </p:nvSpPr>
        <p:spPr>
          <a:xfrm>
            <a:off x="3645160" y="3211606"/>
            <a:ext cx="8479084" cy="2015700"/>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rgbClr val="C00000"/>
              </a:buClr>
              <a:buSzPts val="3400"/>
              <a:buFont typeface="Calibri"/>
              <a:buNone/>
            </a:pPr>
            <a:r>
              <a:rPr lang="en-US" sz="3400" b="1" i="0" u="none" strike="noStrike" cap="none">
                <a:solidFill>
                  <a:srgbClr val="C00000"/>
                </a:solidFill>
                <a:latin typeface="Calibri"/>
                <a:ea typeface="Calibri"/>
                <a:cs typeface="Calibri"/>
                <a:sym typeface="Calibri"/>
              </a:rPr>
              <a:t>Module 1 - Session d'auto-apprentissage </a:t>
            </a:r>
            <a:r>
              <a:rPr lang="en-US" sz="2400" b="1" i="0" u="none" strike="noStrike" cap="none">
                <a:solidFill>
                  <a:srgbClr val="C00000"/>
                </a:solidFill>
                <a:latin typeface="Calibri"/>
                <a:ea typeface="Calibri"/>
                <a:cs typeface="Calibri"/>
                <a:sym typeface="Calibri"/>
              </a:rPr>
              <a:t>(1.3)</a:t>
            </a:r>
            <a:r>
              <a:rPr lang="en-US" sz="3400" b="1" i="0" u="none" strike="noStrike" cap="none">
                <a:solidFill>
                  <a:schemeClr val="dk1"/>
                </a:solidFill>
                <a:latin typeface="Calibri"/>
                <a:ea typeface="Calibri"/>
                <a:cs typeface="Calibri"/>
                <a:sym typeface="Calibri"/>
              </a:rPr>
              <a:t/>
            </a:r>
            <a:br>
              <a:rPr lang="en-US" sz="3400" b="1" i="0" u="none" strike="noStrike" cap="none">
                <a:solidFill>
                  <a:schemeClr val="dk1"/>
                </a:solidFill>
                <a:latin typeface="Calibri"/>
                <a:ea typeface="Calibri"/>
                <a:cs typeface="Calibri"/>
                <a:sym typeface="Calibri"/>
              </a:rPr>
            </a:br>
            <a:r>
              <a:rPr lang="en-US" sz="4000" b="1" i="0" u="none" strike="noStrike" cap="none">
                <a:solidFill>
                  <a:schemeClr val="dk1"/>
                </a:solidFill>
                <a:latin typeface="Calibri"/>
                <a:ea typeface="Calibri"/>
                <a:cs typeface="Calibri"/>
                <a:sym typeface="Calibri"/>
              </a:rPr>
              <a:t>Sensibilisation générale à l'importance de l'autogestion et des applications de santé </a:t>
            </a:r>
            <a:endParaRPr sz="3400" b="1"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5" name="Google Shape;75;p1"/>
          <p:cNvSpPr/>
          <p:nvPr/>
        </p:nvSpPr>
        <p:spPr>
          <a:xfrm>
            <a:off x="-2" y="443330"/>
            <a:ext cx="722400" cy="8682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1</a:t>
            </a:r>
            <a:endParaRPr sz="2400" b="1" i="0" u="none" strike="noStrike" cap="none">
              <a:solidFill>
                <a:schemeClr val="lt1"/>
              </a:solidFill>
              <a:latin typeface="Calibri"/>
              <a:ea typeface="Calibri"/>
              <a:cs typeface="Calibri"/>
              <a:sym typeface="Calibri"/>
            </a:endParaRPr>
          </a:p>
        </p:txBody>
      </p:sp>
      <p:sp>
        <p:nvSpPr>
          <p:cNvPr id="76" name="Google Shape;76;p1"/>
          <p:cNvSpPr/>
          <p:nvPr/>
        </p:nvSpPr>
        <p:spPr>
          <a:xfrm>
            <a:off x="2609" y="1279151"/>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77" name="Google Shape;77;p1"/>
          <p:cNvSpPr/>
          <p:nvPr/>
        </p:nvSpPr>
        <p:spPr>
          <a:xfrm>
            <a:off x="-56" y="2073918"/>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78" name="Google Shape;78;p1"/>
          <p:cNvSpPr/>
          <p:nvPr/>
        </p:nvSpPr>
        <p:spPr>
          <a:xfrm>
            <a:off x="-2" y="2942374"/>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79" name="Google Shape;79;p1"/>
          <p:cNvSpPr/>
          <p:nvPr/>
        </p:nvSpPr>
        <p:spPr>
          <a:xfrm>
            <a:off x="1655" y="3808337"/>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80" name="Google Shape;80;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3740499" y="1090274"/>
            <a:ext cx="6563498" cy="2084244"/>
          </a:xfrm>
          <a:prstGeom prst="rect">
            <a:avLst/>
          </a:prstGeom>
          <a:noFill/>
          <a:ln>
            <a:noFill/>
          </a:ln>
        </p:spPr>
      </p:pic>
      <p:sp>
        <p:nvSpPr>
          <p:cNvPr id="81" name="Google Shape;81;p1"/>
          <p:cNvSpPr txBox="1"/>
          <p:nvPr/>
        </p:nvSpPr>
        <p:spPr>
          <a:xfrm>
            <a:off x="4209093" y="2763744"/>
            <a:ext cx="60948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ABC7F1"/>
                </a:solidFill>
                <a:latin typeface="Calibri"/>
                <a:ea typeface="Calibri"/>
                <a:cs typeface="Calibri"/>
                <a:sym typeface="Calibri"/>
              </a:rPr>
              <a:t>https://apps4health.eu/</a:t>
            </a:r>
            <a:endParaRPr sz="1400" b="0" i="0" u="none" strike="noStrike" cap="none">
              <a:solidFill>
                <a:srgbClr val="000000"/>
              </a:solidFill>
              <a:latin typeface="Arial"/>
              <a:ea typeface="Arial"/>
              <a:cs typeface="Arial"/>
              <a:sym typeface="Arial"/>
            </a:endParaRPr>
          </a:p>
        </p:txBody>
      </p:sp>
      <p:pic>
        <p:nvPicPr>
          <p:cNvPr id="82" name="Google Shape;82;p1"/>
          <p:cNvPicPr preferRelativeResize="0"/>
          <p:nvPr/>
        </p:nvPicPr>
        <p:blipFill rotWithShape="1">
          <a:blip r:embed="rId4">
            <a:alphaModFix/>
          </a:blip>
          <a:srcRect/>
          <a:stretch/>
        </p:blipFill>
        <p:spPr>
          <a:xfrm>
            <a:off x="-8250" y="6031151"/>
            <a:ext cx="12191695" cy="869554"/>
          </a:xfrm>
          <a:prstGeom prst="rect">
            <a:avLst/>
          </a:prstGeom>
          <a:noFill/>
          <a:ln>
            <a:noFill/>
          </a:ln>
        </p:spPr>
      </p:pic>
      <p:pic>
        <p:nvPicPr>
          <p:cNvPr id="83" name="Google Shape;83;p1"/>
          <p:cNvPicPr preferRelativeResize="0"/>
          <p:nvPr/>
        </p:nvPicPr>
        <p:blipFill rotWithShape="1">
          <a:blip r:embed="rId5">
            <a:alphaModFix/>
          </a:blip>
          <a:srcRect/>
          <a:stretch/>
        </p:blipFill>
        <p:spPr>
          <a:xfrm>
            <a:off x="10718231" y="6316337"/>
            <a:ext cx="1406013" cy="492105"/>
          </a:xfrm>
          <a:prstGeom prst="rect">
            <a:avLst/>
          </a:prstGeom>
          <a:noFill/>
          <a:ln>
            <a:noFill/>
          </a:ln>
        </p:spPr>
      </p:pic>
      <p:pic>
        <p:nvPicPr>
          <p:cNvPr id="84" name="Google Shape;84;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85" name="Google Shape;85;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888851" y="1620324"/>
            <a:ext cx="1612800" cy="2886434"/>
          </a:xfrm>
          <a:prstGeom prst="rect">
            <a:avLst/>
          </a:prstGeom>
          <a:noFill/>
          <a:ln>
            <a:noFill/>
          </a:ln>
        </p:spPr>
      </p:pic>
      <p:sp>
        <p:nvSpPr>
          <p:cNvPr id="86" name="Google Shape;86;p1"/>
          <p:cNvSpPr/>
          <p:nvPr/>
        </p:nvSpPr>
        <p:spPr>
          <a:xfrm>
            <a:off x="728788" y="94360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87" name="Google Shape;87;p1"/>
          <p:cNvSpPr/>
          <p:nvPr/>
        </p:nvSpPr>
        <p:spPr>
          <a:xfrm>
            <a:off x="721550" y="178595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88" name="Google Shape;88;p1"/>
          <p:cNvSpPr/>
          <p:nvPr/>
        </p:nvSpPr>
        <p:spPr>
          <a:xfrm>
            <a:off x="728735" y="258692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89" name="Google Shape;89;p1"/>
          <p:cNvSpPr/>
          <p:nvPr/>
        </p:nvSpPr>
        <p:spPr>
          <a:xfrm>
            <a:off x="728788" y="346216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10</a:t>
            </a:r>
            <a:endParaRPr sz="2400" b="0" i="0" u="none" strike="noStrike" cap="none">
              <a:solidFill>
                <a:srgbClr val="F2F2F2"/>
              </a:solidFill>
              <a:latin typeface="Calibri"/>
              <a:ea typeface="Calibri"/>
              <a:cs typeface="Calibri"/>
              <a:sym typeface="Calibri"/>
            </a:endParaRPr>
          </a:p>
        </p:txBody>
      </p:sp>
      <p:sp>
        <p:nvSpPr>
          <p:cNvPr id="90" name="Google Shape;90;p1"/>
          <p:cNvSpPr/>
          <p:nvPr/>
        </p:nvSpPr>
        <p:spPr>
          <a:xfrm>
            <a:off x="730425" y="4334893"/>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11</a:t>
            </a:r>
            <a:endParaRPr sz="2400" b="0" i="0" u="none" strike="noStrike" cap="none">
              <a:solidFill>
                <a:srgbClr val="F2F2F2"/>
              </a:solidFill>
              <a:latin typeface="Calibri"/>
              <a:ea typeface="Calibri"/>
              <a:cs typeface="Calibri"/>
              <a:sym typeface="Calibri"/>
            </a:endParaRPr>
          </a:p>
        </p:txBody>
      </p:sp>
      <p:sp>
        <p:nvSpPr>
          <p:cNvPr id="91" name="Google Shape;91;p1"/>
          <p:cNvSpPr/>
          <p:nvPr/>
        </p:nvSpPr>
        <p:spPr>
          <a:xfrm>
            <a:off x="510" y="4675144"/>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6</a:t>
            </a:r>
            <a:endParaRPr sz="2400" b="0" i="0" u="none" strike="noStrike" cap="none">
              <a:solidFill>
                <a:srgbClr val="F2F2F2"/>
              </a:solidFill>
              <a:latin typeface="Calibri"/>
              <a:ea typeface="Calibri"/>
              <a:cs typeface="Calibri"/>
              <a:sym typeface="Calibri"/>
            </a:endParaRPr>
          </a:p>
        </p:txBody>
      </p:sp>
      <p:pic>
        <p:nvPicPr>
          <p:cNvPr id="92" name="Google Shape;92;p1"/>
          <p:cNvPicPr preferRelativeResize="0"/>
          <p:nvPr/>
        </p:nvPicPr>
        <p:blipFill>
          <a:blip r:embed="rId7"/>
          <a:srcRect/>
          <a:stretch/>
        </p:blipFill>
        <p:spPr>
          <a:xfrm>
            <a:off x="19458" y="6414599"/>
            <a:ext cx="1938951" cy="436098"/>
          </a:xfrm>
          <a:prstGeom prst="rect">
            <a:avLst/>
          </a:prstGeom>
          <a:noFill/>
          <a:ln>
            <a:noFill/>
          </a:ln>
        </p:spPr>
      </p:pic>
      <p:sp>
        <p:nvSpPr>
          <p:cNvPr id="93" name="Google Shape;93;p1"/>
          <p:cNvSpPr/>
          <p:nvPr/>
        </p:nvSpPr>
        <p:spPr>
          <a:xfrm>
            <a:off x="2020928" y="6414599"/>
            <a:ext cx="8490857" cy="446357"/>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None/>
            </a:pPr>
            <a:r>
              <a:rPr lang="en-US" sz="925" b="0" i="0" u="none" strike="noStrike" cap="none">
                <a:solidFill>
                  <a:srgbClr val="DDEAF6"/>
                </a:solidFill>
                <a:latin typeface="Arial"/>
                <a:ea typeface="Arial"/>
                <a:cs typeface="Arial"/>
                <a:sym typeface="Arial"/>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tenus responsables.</a:t>
            </a:r>
            <a:endParaRPr sz="925" b="0" i="0" u="none" strike="noStrike" cap="none">
              <a:solidFill>
                <a:srgbClr val="DDEAF6"/>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Gill Sans"/>
              <a:buNone/>
            </a:pPr>
            <a:r>
              <a:rPr lang="en-US" sz="4800" b="1">
                <a:solidFill>
                  <a:srgbClr val="203864"/>
                </a:solidFill>
                <a:latin typeface="Arial"/>
                <a:ea typeface="Arial"/>
                <a:cs typeface="Arial"/>
                <a:sym typeface="Arial"/>
              </a:rPr>
              <a:t>Partenaires</a:t>
            </a:r>
            <a:endParaRPr sz="4800" b="1">
              <a:solidFill>
                <a:srgbClr val="203864"/>
              </a:solidFill>
              <a:latin typeface="Arial"/>
              <a:ea typeface="Arial"/>
              <a:cs typeface="Arial"/>
              <a:sym typeface="Arial"/>
            </a:endParaRPr>
          </a:p>
        </p:txBody>
      </p:sp>
      <p:grpSp>
        <p:nvGrpSpPr>
          <p:cNvPr id="100" name="Google Shape;100;p2"/>
          <p:cNvGrpSpPr/>
          <p:nvPr/>
        </p:nvGrpSpPr>
        <p:grpSpPr>
          <a:xfrm>
            <a:off x="6606686" y="1812884"/>
            <a:ext cx="6096000" cy="1677637"/>
            <a:chOff x="-1066801" y="1523553"/>
            <a:chExt cx="6096000" cy="1677637"/>
          </a:xfrm>
        </p:grpSpPr>
        <p:pic>
          <p:nvPicPr>
            <p:cNvPr id="101" name="Google Shape;101;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102" name="Google Shape;102;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 </a:t>
              </a:r>
              <a:r>
                <a:rPr lang="en-US" sz="1050" b="0" i="0" u="none" strike="noStrike" cap="none">
                  <a:solidFill>
                    <a:srgbClr val="203864"/>
                  </a:solidFill>
                  <a:latin typeface="Roboto"/>
                  <a:ea typeface="Roboto"/>
                  <a:cs typeface="Roboto"/>
                  <a:sym typeface="Roboto"/>
                </a:rPr>
                <a:t>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en-US" sz="1050" b="0" i="0" u="none" strike="noStrike" cap="none">
                  <a:solidFill>
                    <a:srgbClr val="414042"/>
                  </a:solidFill>
                  <a:latin typeface="Roboto"/>
                  <a:ea typeface="Roboto"/>
                  <a:cs typeface="Roboto"/>
                  <a:sym typeface="Roboto"/>
                </a:rPr>
                <a:t>GELSENKIRCHEN, ALLEMAGNE</a:t>
              </a:r>
              <a:endParaRPr/>
            </a:p>
            <a:p>
              <a:pPr marL="0" marR="0" lvl="0" indent="0" algn="ctr" rtl="0">
                <a:spcBef>
                  <a:spcPts val="0"/>
                </a:spcBef>
                <a:spcAft>
                  <a:spcPts val="0"/>
                </a:spcAft>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 xmlns:ahyp="http://schemas.microsoft.com/office/drawing/2018/hyperlinkcolor"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103" name="Google Shape;103;p2"/>
          <p:cNvGrpSpPr/>
          <p:nvPr/>
        </p:nvGrpSpPr>
        <p:grpSpPr>
          <a:xfrm>
            <a:off x="3483817" y="4504058"/>
            <a:ext cx="6629400" cy="1738414"/>
            <a:chOff x="2579204" y="1882706"/>
            <a:chExt cx="6629400" cy="1738414"/>
          </a:xfrm>
        </p:grpSpPr>
        <p:pic>
          <p:nvPicPr>
            <p:cNvPr id="104" name="Google Shape;104;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105" name="Google Shape;105;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 xmlns:ahyp="http://schemas.microsoft.com/office/drawing/2018/hyperlinkcolor"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106" name="Google Shape;106;p2"/>
          <p:cNvGrpSpPr/>
          <p:nvPr/>
        </p:nvGrpSpPr>
        <p:grpSpPr>
          <a:xfrm>
            <a:off x="3020318" y="1776505"/>
            <a:ext cx="6634368" cy="1584248"/>
            <a:chOff x="6639106" y="2919412"/>
            <a:chExt cx="6634368" cy="1584248"/>
          </a:xfrm>
        </p:grpSpPr>
        <p:pic>
          <p:nvPicPr>
            <p:cNvPr id="107" name="Google Shape;107;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08" name="Google Shape;108;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PROLEPSIS</a:t>
              </a:r>
              <a:endParaRPr/>
            </a:p>
            <a:p>
              <a:pPr marL="0" marR="0" lvl="0" indent="0" algn="ctr" rtl="0">
                <a:spcBef>
                  <a:spcPts val="0"/>
                </a:spcBef>
                <a:spcAft>
                  <a:spcPts val="0"/>
                </a:spcAft>
                <a:buNone/>
              </a:pPr>
              <a:r>
                <a:rPr lang="en-US" sz="1000" b="0" i="0" u="none" strike="noStrike" cap="none">
                  <a:solidFill>
                    <a:srgbClr val="666666"/>
                  </a:solidFill>
                  <a:latin typeface="Roboto"/>
                  <a:ea typeface="Roboto"/>
                  <a:cs typeface="Roboto"/>
                  <a:sym typeface="Roboto"/>
                </a:rPr>
                <a:t>ATHENES, GRECE</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 xmlns:ahyp="http://schemas.microsoft.com/office/drawing/2018/hyperlinkcolor"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109" name="Google Shape;109;p2"/>
          <p:cNvGrpSpPr/>
          <p:nvPr/>
        </p:nvGrpSpPr>
        <p:grpSpPr>
          <a:xfrm>
            <a:off x="-1974174" y="1729933"/>
            <a:ext cx="6952420" cy="1601615"/>
            <a:chOff x="-1240501" y="3160643"/>
            <a:chExt cx="6952420" cy="1601615"/>
          </a:xfrm>
        </p:grpSpPr>
        <p:pic>
          <p:nvPicPr>
            <p:cNvPr id="110" name="Google Shape;110;p2"/>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111" name="Google Shape;111;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 xmlns:ahyp="http://schemas.microsoft.com/office/drawing/2018/hyperlinkcolor" val="tx"/>
                      </a:ext>
                    </a:extLst>
                  </a:hlinkClick>
                </a:rPr>
                <a:t>www.uv.es</a:t>
              </a:r>
              <a:endParaRPr sz="1000" b="0" i="0" u="none" strike="noStrike" cap="none">
                <a:solidFill>
                  <a:srgbClr val="414042"/>
                </a:solidFill>
                <a:latin typeface="Roboto"/>
                <a:ea typeface="Roboto"/>
                <a:cs typeface="Roboto"/>
                <a:sym typeface="Roboto"/>
              </a:endParaRPr>
            </a:p>
          </p:txBody>
        </p:sp>
      </p:grpSp>
      <p:grpSp>
        <p:nvGrpSpPr>
          <p:cNvPr id="112" name="Google Shape;112;p2"/>
          <p:cNvGrpSpPr/>
          <p:nvPr/>
        </p:nvGrpSpPr>
        <p:grpSpPr>
          <a:xfrm>
            <a:off x="2776075" y="4478327"/>
            <a:ext cx="2543175" cy="1592961"/>
            <a:chOff x="4517932" y="3531206"/>
            <a:chExt cx="2543175" cy="1592961"/>
          </a:xfrm>
        </p:grpSpPr>
        <p:pic>
          <p:nvPicPr>
            <p:cNvPr id="113" name="Google Shape;113;p2"/>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114" name="Google Shape;114;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Bad Mergentheim, ALLEMAGNE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 xmlns:ahyp="http://schemas.microsoft.com/office/drawing/2018/hyperlinkcolor"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115" name="Google Shape;115;p2"/>
          <p:cNvGrpSpPr/>
          <p:nvPr/>
        </p:nvGrpSpPr>
        <p:grpSpPr>
          <a:xfrm>
            <a:off x="2859813" y="1422238"/>
            <a:ext cx="1973150" cy="2726448"/>
            <a:chOff x="9320178" y="2976204"/>
            <a:chExt cx="1973150" cy="2726448"/>
          </a:xfrm>
        </p:grpSpPr>
        <p:pic>
          <p:nvPicPr>
            <p:cNvPr id="116" name="Google Shape;116;p2"/>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117" name="Google Shape;117;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AREZZO, ITALIE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 xmlns:ahyp="http://schemas.microsoft.com/office/drawing/2018/hyperlinkcolor" val="tx"/>
                      </a:ext>
                    </a:extLst>
                  </a:hlinkClick>
                </a:rPr>
                <a:t>www.oxfamitalia.org/</a:t>
              </a:r>
              <a:endParaRPr sz="1000" b="0" i="0" u="none" strike="noStrike" cap="none">
                <a:solidFill>
                  <a:srgbClr val="414042"/>
                </a:solidFill>
                <a:latin typeface="Roboto"/>
                <a:ea typeface="Roboto"/>
                <a:cs typeface="Roboto"/>
                <a:sym typeface="Roboto"/>
              </a:endParaRPr>
            </a:p>
          </p:txBody>
        </p:sp>
      </p:grpSp>
      <p:sp>
        <p:nvSpPr>
          <p:cNvPr id="118" name="Google Shape;118;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CONNEXIONS</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ATHENES, GRECE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 xmlns:ahyp="http://schemas.microsoft.com/office/drawing/2018/hyperlinkcolor" val="tx"/>
                    </a:ext>
                  </a:extLst>
                </a:hlinkClick>
              </a:rPr>
              <a:t>www.connexions.gr </a:t>
            </a:r>
            <a:endParaRPr sz="1100" b="0" i="0" u="none" strike="noStrike" cap="none">
              <a:solidFill>
                <a:srgbClr val="414042"/>
              </a:solidFill>
              <a:latin typeface="Roboto"/>
              <a:ea typeface="Roboto"/>
              <a:cs typeface="Roboto"/>
              <a:sym typeface="Roboto"/>
            </a:endParaRPr>
          </a:p>
        </p:txBody>
      </p:sp>
      <p:pic>
        <p:nvPicPr>
          <p:cNvPr id="119" name="Google Shape;119;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20" name="Google Shape;120;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21" name="Google Shape;121;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AMSED</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STRASBOURG, FRANCE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 xmlns:ahyp="http://schemas.microsoft.com/office/drawing/2018/hyperlinkcolor" val="tx"/>
                    </a:ext>
                  </a:extLst>
                </a:hlinkClick>
              </a:rPr>
              <a:t>www.amsed.fr </a:t>
            </a:r>
            <a:endParaRPr sz="1100" b="0" i="0" u="none" strike="noStrike" cap="none">
              <a:solidFill>
                <a:srgbClr val="414042"/>
              </a:solidFill>
              <a:latin typeface="Roboto"/>
              <a:ea typeface="Roboto"/>
              <a:cs typeface="Roboto"/>
              <a:sym typeface="Roboto"/>
            </a:endParaRPr>
          </a:p>
        </p:txBody>
      </p:sp>
      <p:sp>
        <p:nvSpPr>
          <p:cNvPr id="122" name="Google Shape;122;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RESET</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CHYPRE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 xmlns:ahyp="http://schemas.microsoft.com/office/drawing/2018/hyperlinkcolor" val="tx"/>
                    </a:ext>
                  </a:extLst>
                </a:hlinkClick>
              </a:rPr>
              <a:t>www.resetcy.com  </a:t>
            </a:r>
            <a:endParaRPr sz="1100" b="0" i="0" u="none" strike="noStrike" cap="none">
              <a:solidFill>
                <a:srgbClr val="414042"/>
              </a:solidFill>
              <a:latin typeface="Roboto"/>
              <a:ea typeface="Roboto"/>
              <a:cs typeface="Roboto"/>
              <a:sym typeface="Roboto"/>
            </a:endParaRPr>
          </a:p>
        </p:txBody>
      </p:sp>
      <p:pic>
        <p:nvPicPr>
          <p:cNvPr id="123" name="Google Shape;123;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124" name="Google Shape;124;p2" descr="A close up of a logo&#10;&#10;Description automatically generated"/>
          <p:cNvPicPr preferRelativeResize="0"/>
          <p:nvPr/>
        </p:nvPicPr>
        <p:blipFill rotWithShape="1">
          <a:blip r:embed="rId21">
            <a:alphaModFix/>
          </a:blip>
          <a:srcRect/>
          <a:stretch/>
        </p:blipFill>
        <p:spPr>
          <a:xfrm>
            <a:off x="267150" y="1608940"/>
            <a:ext cx="2543175" cy="1038225"/>
          </a:xfrm>
          <a:prstGeom prst="rect">
            <a:avLst/>
          </a:prstGeom>
          <a:noFill/>
          <a:ln>
            <a:noFill/>
          </a:ln>
        </p:spPr>
      </p:pic>
      <p:pic>
        <p:nvPicPr>
          <p:cNvPr id="125" name="Google Shape;125;p2"/>
          <p:cNvPicPr preferRelativeResize="0"/>
          <p:nvPr/>
        </p:nvPicPr>
        <p:blipFill rotWithShape="1">
          <a:blip r:embed="rId22">
            <a:alphaModFix/>
          </a:blip>
          <a:srcRect/>
          <a:stretch/>
        </p:blipFill>
        <p:spPr>
          <a:xfrm>
            <a:off x="2949707" y="1129701"/>
            <a:ext cx="1971950" cy="2238687"/>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
          <p:cNvSpPr txBox="1">
            <a:spLocks noGrp="1"/>
          </p:cNvSpPr>
          <p:nvPr>
            <p:ph type="title"/>
          </p:nvPr>
        </p:nvSpPr>
        <p:spPr>
          <a:xfrm>
            <a:off x="838200" y="516950"/>
            <a:ext cx="10515600" cy="13257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74074"/>
              <a:buFont typeface="Gill Sans"/>
              <a:buNone/>
            </a:pPr>
            <a:r>
              <a:rPr lang="en-US" sz="5400"/>
              <a:t>Session d'auto-apprentissage :  Contenu</a:t>
            </a:r>
            <a:endParaRPr sz="5400"/>
          </a:p>
        </p:txBody>
      </p:sp>
      <p:pic>
        <p:nvPicPr>
          <p:cNvPr id="132" name="Google Shape;132;p3"/>
          <p:cNvPicPr preferRelativeResize="0"/>
          <p:nvPr/>
        </p:nvPicPr>
        <p:blipFill rotWithShape="1">
          <a:blip r:embed="rId3">
            <a:alphaModFix/>
          </a:blip>
          <a:srcRect b="59835"/>
          <a:stretch/>
        </p:blipFill>
        <p:spPr>
          <a:xfrm rot="10800000">
            <a:off x="-8250" y="-4107"/>
            <a:ext cx="12191695" cy="349261"/>
          </a:xfrm>
          <a:prstGeom prst="rect">
            <a:avLst/>
          </a:prstGeom>
          <a:noFill/>
          <a:ln>
            <a:noFill/>
          </a:ln>
        </p:spPr>
      </p:pic>
      <p:sp>
        <p:nvSpPr>
          <p:cNvPr id="133" name="Google Shape;133;p3"/>
          <p:cNvSpPr txBox="1"/>
          <p:nvPr/>
        </p:nvSpPr>
        <p:spPr>
          <a:xfrm>
            <a:off x="1512006" y="2196661"/>
            <a:ext cx="4431594"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1. Quiz et auto-évaluation</a:t>
            </a:r>
            <a:endParaRPr sz="240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
          <p:cNvSpPr/>
          <p:nvPr/>
        </p:nvSpPr>
        <p:spPr>
          <a:xfrm>
            <a:off x="2105025" y="1028700"/>
            <a:ext cx="7534275" cy="904875"/>
          </a:xfrm>
          <a:prstGeom prst="roundRect">
            <a:avLst>
              <a:gd name="adj" fmla="val 16667"/>
            </a:avLst>
          </a:prstGeom>
          <a:solidFill>
            <a:schemeClr val="lt1"/>
          </a:solidFill>
          <a:ln w="25400" cap="flat" cmpd="sng">
            <a:solidFill>
              <a:srgbClr val="C01E2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Arial"/>
                <a:ea typeface="Arial"/>
                <a:cs typeface="Arial"/>
                <a:sym typeface="Arial"/>
              </a:rPr>
              <a:t>Quel est l'objectif principal du projet Mig Health Apps ?</a:t>
            </a:r>
            <a:endParaRPr sz="2000" b="1">
              <a:solidFill>
                <a:srgbClr val="203864"/>
              </a:solidFill>
              <a:latin typeface="Arial"/>
              <a:ea typeface="Arial"/>
              <a:cs typeface="Arial"/>
              <a:sym typeface="Arial"/>
            </a:endParaRPr>
          </a:p>
        </p:txBody>
      </p:sp>
      <p:sp>
        <p:nvSpPr>
          <p:cNvPr id="139" name="Google Shape;139;p4"/>
          <p:cNvSpPr txBox="1"/>
          <p:nvPr/>
        </p:nvSpPr>
        <p:spPr>
          <a:xfrm>
            <a:off x="2112607" y="1987414"/>
            <a:ext cx="316277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dirty="0" err="1">
                <a:solidFill>
                  <a:schemeClr val="dk1"/>
                </a:solidFill>
                <a:latin typeface="Arial"/>
                <a:ea typeface="Arial"/>
                <a:cs typeface="Arial"/>
                <a:sym typeface="Arial"/>
              </a:rPr>
              <a:t>Une</a:t>
            </a:r>
            <a:r>
              <a:rPr lang="en-US" sz="1400" b="1" i="1" dirty="0">
                <a:solidFill>
                  <a:schemeClr val="dk1"/>
                </a:solidFill>
                <a:latin typeface="Arial"/>
                <a:ea typeface="Arial"/>
                <a:cs typeface="Arial"/>
                <a:sym typeface="Arial"/>
              </a:rPr>
              <a:t> </a:t>
            </a:r>
            <a:r>
              <a:rPr lang="en-US" sz="1400" b="1" i="1" dirty="0" err="1">
                <a:solidFill>
                  <a:schemeClr val="dk1"/>
                </a:solidFill>
                <a:latin typeface="Arial"/>
                <a:ea typeface="Arial"/>
                <a:cs typeface="Arial"/>
                <a:sym typeface="Arial"/>
              </a:rPr>
              <a:t>seule</a:t>
            </a:r>
            <a:r>
              <a:rPr lang="en-US" sz="1400" b="1" i="1" dirty="0">
                <a:solidFill>
                  <a:schemeClr val="dk1"/>
                </a:solidFill>
                <a:latin typeface="Arial"/>
                <a:ea typeface="Arial"/>
                <a:cs typeface="Arial"/>
                <a:sym typeface="Arial"/>
              </a:rPr>
              <a:t> </a:t>
            </a:r>
            <a:r>
              <a:rPr lang="en-US" sz="1400" b="1" i="1" dirty="0" err="1">
                <a:solidFill>
                  <a:schemeClr val="dk1"/>
                </a:solidFill>
                <a:latin typeface="Arial"/>
                <a:ea typeface="Arial"/>
                <a:cs typeface="Arial"/>
                <a:sym typeface="Arial"/>
              </a:rPr>
              <a:t>réponse</a:t>
            </a:r>
            <a:r>
              <a:rPr lang="en-US" sz="1400" b="1" i="1" dirty="0">
                <a:solidFill>
                  <a:schemeClr val="dk1"/>
                </a:solidFill>
                <a:latin typeface="Arial"/>
                <a:ea typeface="Arial"/>
                <a:cs typeface="Arial"/>
                <a:sym typeface="Arial"/>
              </a:rPr>
              <a:t> </a:t>
            </a:r>
            <a:r>
              <a:rPr lang="en-US" sz="1400" b="1" i="1" dirty="0" err="1">
                <a:solidFill>
                  <a:schemeClr val="dk1"/>
                </a:solidFill>
                <a:latin typeface="Arial"/>
                <a:ea typeface="Arial"/>
                <a:cs typeface="Arial"/>
                <a:sym typeface="Arial"/>
              </a:rPr>
              <a:t>est</a:t>
            </a:r>
            <a:r>
              <a:rPr lang="en-US" sz="1400" b="1" i="1" dirty="0">
                <a:solidFill>
                  <a:schemeClr val="dk1"/>
                </a:solidFill>
                <a:latin typeface="Arial"/>
                <a:ea typeface="Arial"/>
                <a:cs typeface="Arial"/>
                <a:sym typeface="Arial"/>
              </a:rPr>
              <a:t> </a:t>
            </a:r>
            <a:r>
              <a:rPr lang="en-US" sz="1400" b="1" i="1" dirty="0" err="1">
                <a:solidFill>
                  <a:schemeClr val="dk1"/>
                </a:solidFill>
                <a:latin typeface="Arial"/>
                <a:ea typeface="Arial"/>
                <a:cs typeface="Arial"/>
                <a:sym typeface="Arial"/>
              </a:rPr>
              <a:t>correcte</a:t>
            </a:r>
            <a:r>
              <a:rPr lang="en-US" sz="1400" b="1" i="1" dirty="0">
                <a:solidFill>
                  <a:schemeClr val="dk1"/>
                </a:solidFill>
                <a:latin typeface="Arial"/>
                <a:ea typeface="Arial"/>
                <a:cs typeface="Arial"/>
                <a:sym typeface="Arial"/>
              </a:rPr>
              <a:t> !</a:t>
            </a:r>
            <a:endParaRPr sz="1400" b="1" i="1" dirty="0">
              <a:solidFill>
                <a:schemeClr val="dk1"/>
              </a:solidFill>
              <a:latin typeface="Arial"/>
              <a:ea typeface="Arial"/>
              <a:cs typeface="Arial"/>
              <a:sym typeface="Arial"/>
            </a:endParaRPr>
          </a:p>
        </p:txBody>
      </p:sp>
      <p:sp>
        <p:nvSpPr>
          <p:cNvPr id="142" name="Google Shape;142;p4"/>
          <p:cNvSpPr txBox="1"/>
          <p:nvPr/>
        </p:nvSpPr>
        <p:spPr>
          <a:xfrm>
            <a:off x="742400" y="1900"/>
            <a:ext cx="8896900" cy="3861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ct val="112500"/>
              <a:buFont typeface="Arial"/>
              <a:buNone/>
            </a:pPr>
            <a:r>
              <a:rPr lang="en-US" sz="1600" b="1" i="0" u="none" strike="noStrike" cap="none" dirty="0" err="1">
                <a:solidFill>
                  <a:srgbClr val="000000"/>
                </a:solidFill>
                <a:latin typeface="Arial"/>
                <a:ea typeface="Arial"/>
                <a:cs typeface="Arial"/>
                <a:sym typeface="Arial"/>
              </a:rPr>
              <a:t>Sensibilisation</a:t>
            </a:r>
            <a:r>
              <a:rPr lang="en-US" sz="1600" b="1" i="0" u="none" strike="noStrike" cap="none" dirty="0">
                <a:solidFill>
                  <a:srgbClr val="000000"/>
                </a:solidFill>
                <a:latin typeface="Arial"/>
                <a:ea typeface="Arial"/>
                <a:cs typeface="Arial"/>
                <a:sym typeface="Arial"/>
              </a:rPr>
              <a:t> générale à l'importance de </a:t>
            </a:r>
            <a:r>
              <a:rPr lang="en-US" sz="1600" b="1" i="0" u="none" strike="noStrike" cap="none" dirty="0" err="1">
                <a:solidFill>
                  <a:srgbClr val="000000"/>
                </a:solidFill>
                <a:latin typeface="Arial"/>
                <a:ea typeface="Arial"/>
                <a:cs typeface="Arial"/>
                <a:sym typeface="Arial"/>
              </a:rPr>
              <a:t>l'autogestion</a:t>
            </a:r>
            <a:r>
              <a:rPr lang="en-US" sz="1600" b="1" i="0" u="none" strike="noStrike" cap="none" dirty="0">
                <a:solidFill>
                  <a:srgbClr val="000000"/>
                </a:solidFill>
                <a:latin typeface="Arial"/>
                <a:ea typeface="Arial"/>
                <a:cs typeface="Arial"/>
                <a:sym typeface="Arial"/>
              </a:rPr>
              <a:t> et des applications de santé </a:t>
            </a:r>
            <a:endParaRPr sz="1600" b="0" i="0" u="none" strike="noStrike" cap="none" dirty="0">
              <a:solidFill>
                <a:srgbClr val="000000"/>
              </a:solidFill>
              <a:latin typeface="Arial"/>
              <a:ea typeface="Arial"/>
              <a:cs typeface="Arial"/>
              <a:sym typeface="Arial"/>
            </a:endParaRPr>
          </a:p>
        </p:txBody>
      </p:sp>
      <p:sp>
        <p:nvSpPr>
          <p:cNvPr id="143" name="Google Shape;143;p4"/>
          <p:cNvSpPr/>
          <p:nvPr/>
        </p:nvSpPr>
        <p:spPr>
          <a:xfrm>
            <a:off x="0" y="0"/>
            <a:ext cx="7425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rgbClr val="FFFFFF"/>
                </a:solidFill>
                <a:latin typeface="Calibri"/>
                <a:ea typeface="Calibri"/>
                <a:cs typeface="Calibri"/>
                <a:sym typeface="Calibri"/>
              </a:rPr>
              <a:t>1.</a:t>
            </a:r>
            <a:r>
              <a:rPr lang="en-US" sz="1600" b="1">
                <a:solidFill>
                  <a:srgbClr val="FFFFFF"/>
                </a:solidFill>
                <a:latin typeface="Calibri"/>
                <a:ea typeface="Calibri"/>
                <a:cs typeface="Calibri"/>
                <a:sym typeface="Calibri"/>
              </a:rPr>
              <a:t>3</a:t>
            </a:r>
            <a:endParaRPr sz="1600" b="1" i="0" u="none" strike="noStrike" cap="none">
              <a:solidFill>
                <a:srgbClr val="FFFFFF"/>
              </a:solidFill>
              <a:latin typeface="Calibri"/>
              <a:ea typeface="Calibri"/>
              <a:cs typeface="Calibri"/>
              <a:sym typeface="Calibri"/>
            </a:endParaRPr>
          </a:p>
        </p:txBody>
      </p:sp>
      <p:sp>
        <p:nvSpPr>
          <p:cNvPr id="8" name="Ορθογώνιο 11">
            <a:extLst>
              <a:ext uri="{FF2B5EF4-FFF2-40B4-BE49-F238E27FC236}">
                <a16:creationId xmlns:a16="http://schemas.microsoft.com/office/drawing/2014/main" id="{9EB6C1A6-A707-37F2-53A5-9DF59DADD172}"/>
              </a:ext>
            </a:extLst>
          </p:cNvPr>
          <p:cNvSpPr/>
          <p:nvPr/>
        </p:nvSpPr>
        <p:spPr>
          <a:xfrm>
            <a:off x="6007539" y="2881675"/>
            <a:ext cx="3631761" cy="204422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fr-FR" dirty="0">
                <a:latin typeface="Calibri"/>
                <a:ea typeface="Calibri"/>
                <a:cs typeface="Calibri"/>
                <a:sym typeface="Calibri"/>
              </a:rPr>
              <a:t>B. L'objectif de MIG-HEALTH APPS est d'accroître les compétences des migrants dans l'utilisation des applications de santé.</a:t>
            </a:r>
          </a:p>
        </p:txBody>
      </p:sp>
      <p:sp>
        <p:nvSpPr>
          <p:cNvPr id="9" name="Ορθογώνιο 4">
            <a:extLst>
              <a:ext uri="{FF2B5EF4-FFF2-40B4-BE49-F238E27FC236}">
                <a16:creationId xmlns:a16="http://schemas.microsoft.com/office/drawing/2014/main" id="{AF3AB076-ECE7-19FD-E920-A76EBD7DC311}"/>
              </a:ext>
            </a:extLst>
          </p:cNvPr>
          <p:cNvSpPr/>
          <p:nvPr/>
        </p:nvSpPr>
        <p:spPr>
          <a:xfrm>
            <a:off x="2112607" y="2881675"/>
            <a:ext cx="3505200" cy="204422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fr-FR" dirty="0" smtClean="0">
                <a:latin typeface="Calibri"/>
                <a:ea typeface="Calibri"/>
                <a:cs typeface="Calibri"/>
                <a:sym typeface="Calibri"/>
              </a:rPr>
              <a:t>A</a:t>
            </a:r>
            <a:r>
              <a:rPr lang="fr-FR" dirty="0">
                <a:latin typeface="Calibri"/>
                <a:ea typeface="Calibri"/>
                <a:cs typeface="Calibri"/>
                <a:sym typeface="Calibri"/>
              </a:rPr>
              <a:t>. L'objectif de MIG-HEALTH APPS est de présenter aux migrants des opportunités de formation dans différentes langues.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538135"/>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C00000"/>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5"/>
          <p:cNvSpPr/>
          <p:nvPr/>
        </p:nvSpPr>
        <p:spPr>
          <a:xfrm>
            <a:off x="2105025" y="1028700"/>
            <a:ext cx="7534275" cy="904875"/>
          </a:xfrm>
          <a:prstGeom prst="roundRect">
            <a:avLst>
              <a:gd name="adj" fmla="val 16667"/>
            </a:avLst>
          </a:prstGeom>
          <a:solidFill>
            <a:schemeClr val="lt1"/>
          </a:solidFill>
          <a:ln w="25400" cap="flat" cmpd="sng">
            <a:solidFill>
              <a:srgbClr val="C01E2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Arial"/>
                <a:ea typeface="Arial"/>
                <a:cs typeface="Arial"/>
                <a:sym typeface="Arial"/>
              </a:rPr>
              <a:t>Les applications de santé peuvent nous aider à...</a:t>
            </a:r>
            <a:endParaRPr sz="2000" b="1">
              <a:solidFill>
                <a:srgbClr val="203864"/>
              </a:solidFill>
              <a:latin typeface="Arial"/>
              <a:ea typeface="Arial"/>
              <a:cs typeface="Arial"/>
              <a:sym typeface="Arial"/>
            </a:endParaRPr>
          </a:p>
        </p:txBody>
      </p:sp>
      <p:sp>
        <p:nvSpPr>
          <p:cNvPr id="151" name="Google Shape;151;p5"/>
          <p:cNvSpPr txBox="1"/>
          <p:nvPr/>
        </p:nvSpPr>
        <p:spPr>
          <a:xfrm>
            <a:off x="2112600" y="1987425"/>
            <a:ext cx="31410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Arial"/>
                <a:ea typeface="Arial"/>
                <a:cs typeface="Arial"/>
                <a:sym typeface="Arial"/>
              </a:rPr>
              <a:t>Une seule réponse est correcte !</a:t>
            </a:r>
            <a:endParaRPr sz="1400" b="1" i="1">
              <a:solidFill>
                <a:schemeClr val="dk1"/>
              </a:solidFill>
              <a:latin typeface="Arial"/>
              <a:ea typeface="Arial"/>
              <a:cs typeface="Arial"/>
              <a:sym typeface="Arial"/>
            </a:endParaRPr>
          </a:p>
        </p:txBody>
      </p:sp>
      <p:sp>
        <p:nvSpPr>
          <p:cNvPr id="154" name="Google Shape;154;p5"/>
          <p:cNvSpPr txBox="1"/>
          <p:nvPr/>
        </p:nvSpPr>
        <p:spPr>
          <a:xfrm>
            <a:off x="742399" y="1900"/>
            <a:ext cx="9091411" cy="3861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ct val="112500"/>
              <a:buFont typeface="Arial"/>
              <a:buNone/>
            </a:pPr>
            <a:r>
              <a:rPr lang="en-US" sz="1600" b="1" i="0" u="none" strike="noStrike" cap="none" dirty="0" err="1">
                <a:solidFill>
                  <a:srgbClr val="000000"/>
                </a:solidFill>
                <a:latin typeface="Arial"/>
                <a:ea typeface="Arial"/>
                <a:cs typeface="Arial"/>
                <a:sym typeface="Arial"/>
              </a:rPr>
              <a:t>Sensibilisation</a:t>
            </a:r>
            <a:r>
              <a:rPr lang="en-US" sz="1600" b="1" i="0" u="none" strike="noStrike" cap="none" dirty="0">
                <a:solidFill>
                  <a:srgbClr val="000000"/>
                </a:solidFill>
                <a:latin typeface="Arial"/>
                <a:ea typeface="Arial"/>
                <a:cs typeface="Arial"/>
                <a:sym typeface="Arial"/>
              </a:rPr>
              <a:t> générale à l'importance de </a:t>
            </a:r>
            <a:r>
              <a:rPr lang="en-US" sz="1600" b="1" i="0" u="none" strike="noStrike" cap="none" dirty="0" err="1">
                <a:solidFill>
                  <a:srgbClr val="000000"/>
                </a:solidFill>
                <a:latin typeface="Arial"/>
                <a:ea typeface="Arial"/>
                <a:cs typeface="Arial"/>
                <a:sym typeface="Arial"/>
              </a:rPr>
              <a:t>l'autogestion</a:t>
            </a:r>
            <a:r>
              <a:rPr lang="en-US" sz="1600" b="1" i="0" u="none" strike="noStrike" cap="none" dirty="0">
                <a:solidFill>
                  <a:srgbClr val="000000"/>
                </a:solidFill>
                <a:latin typeface="Arial"/>
                <a:ea typeface="Arial"/>
                <a:cs typeface="Arial"/>
                <a:sym typeface="Arial"/>
              </a:rPr>
              <a:t> et des applications de santé </a:t>
            </a:r>
            <a:endParaRPr sz="1600" b="0" i="0" u="none" strike="noStrike" cap="none" dirty="0">
              <a:solidFill>
                <a:srgbClr val="000000"/>
              </a:solidFill>
              <a:latin typeface="Arial"/>
              <a:ea typeface="Arial"/>
              <a:cs typeface="Arial"/>
              <a:sym typeface="Arial"/>
            </a:endParaRPr>
          </a:p>
        </p:txBody>
      </p:sp>
      <p:sp>
        <p:nvSpPr>
          <p:cNvPr id="155" name="Google Shape;155;p5"/>
          <p:cNvSpPr/>
          <p:nvPr/>
        </p:nvSpPr>
        <p:spPr>
          <a:xfrm>
            <a:off x="0" y="0"/>
            <a:ext cx="7425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rgbClr val="FFFFFF"/>
                </a:solidFill>
                <a:latin typeface="Calibri"/>
                <a:ea typeface="Calibri"/>
                <a:cs typeface="Calibri"/>
                <a:sym typeface="Calibri"/>
              </a:rPr>
              <a:t>1.</a:t>
            </a:r>
            <a:r>
              <a:rPr lang="en-US" sz="1600" b="1">
                <a:solidFill>
                  <a:srgbClr val="FFFFFF"/>
                </a:solidFill>
                <a:latin typeface="Calibri"/>
                <a:ea typeface="Calibri"/>
                <a:cs typeface="Calibri"/>
                <a:sym typeface="Calibri"/>
              </a:rPr>
              <a:t>3</a:t>
            </a:r>
            <a:endParaRPr sz="1600" b="1" i="0" u="none" strike="noStrike" cap="none">
              <a:solidFill>
                <a:srgbClr val="FFFFFF"/>
              </a:solidFill>
              <a:latin typeface="Calibri"/>
              <a:ea typeface="Calibri"/>
              <a:cs typeface="Calibri"/>
              <a:sym typeface="Calibri"/>
            </a:endParaRPr>
          </a:p>
        </p:txBody>
      </p:sp>
      <p:sp>
        <p:nvSpPr>
          <p:cNvPr id="10" name="Ορθογώνιο 4">
            <a:extLst>
              <a:ext uri="{FF2B5EF4-FFF2-40B4-BE49-F238E27FC236}">
                <a16:creationId xmlns:a16="http://schemas.microsoft.com/office/drawing/2014/main" id="{88178301-C8A7-4724-8CF8-344EAE75664C}"/>
              </a:ext>
            </a:extLst>
          </p:cNvPr>
          <p:cNvSpPr/>
          <p:nvPr/>
        </p:nvSpPr>
        <p:spPr>
          <a:xfrm>
            <a:off x="6013520" y="26818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 </a:t>
            </a:r>
            <a:r>
              <a:rPr lang="en-US" dirty="0">
                <a:latin typeface="Calibri"/>
                <a:ea typeface="Calibri"/>
                <a:cs typeface="Calibri"/>
                <a:sym typeface="Calibri"/>
              </a:rPr>
              <a:t>B. </a:t>
            </a:r>
            <a:r>
              <a:rPr lang="en-US" dirty="0" err="1">
                <a:latin typeface="Calibri"/>
                <a:ea typeface="Calibri"/>
                <a:cs typeface="Calibri"/>
                <a:sym typeface="Calibri"/>
              </a:rPr>
              <a:t>Accroître</a:t>
            </a:r>
            <a:r>
              <a:rPr lang="en-US" dirty="0">
                <a:latin typeface="Calibri"/>
                <a:ea typeface="Calibri"/>
                <a:cs typeface="Calibri"/>
                <a:sym typeface="Calibri"/>
              </a:rPr>
              <a:t> </a:t>
            </a:r>
            <a:r>
              <a:rPr lang="en-US" dirty="0" err="1">
                <a:latin typeface="Calibri"/>
                <a:ea typeface="Calibri"/>
                <a:cs typeface="Calibri"/>
                <a:sym typeface="Calibri"/>
              </a:rPr>
              <a:t>l'autonomie</a:t>
            </a:r>
            <a:r>
              <a:rPr lang="en-US" dirty="0">
                <a:latin typeface="Calibri"/>
                <a:ea typeface="Calibri"/>
                <a:cs typeface="Calibri"/>
                <a:sym typeface="Calibri"/>
              </a:rPr>
              <a:t> des patients</a:t>
            </a:r>
            <a:endParaRPr lang="el-GR" dirty="0">
              <a:latin typeface="Calibri" panose="020F0502020204030204" pitchFamily="34" charset="0"/>
              <a:ea typeface="Calibri" panose="020F0502020204030204" pitchFamily="34" charset="0"/>
              <a:cs typeface="Calibri" panose="020F0502020204030204" pitchFamily="34" charset="0"/>
            </a:endParaRPr>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43125" y="397564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fr-FR" dirty="0">
                <a:latin typeface="Calibri"/>
                <a:ea typeface="Calibri"/>
                <a:cs typeface="Calibri"/>
                <a:sym typeface="Calibri"/>
              </a:rPr>
              <a:t>C. Améliorer ou surveiller la santé</a:t>
            </a:r>
          </a:p>
        </p:txBody>
      </p:sp>
      <p:sp>
        <p:nvSpPr>
          <p:cNvPr id="12" name="Ορθογώνιο 11">
            <a:extLst>
              <a:ext uri="{FF2B5EF4-FFF2-40B4-BE49-F238E27FC236}">
                <a16:creationId xmlns:a16="http://schemas.microsoft.com/office/drawing/2014/main" id="{7C775E78-6998-05DB-2F40-6BAC787867D6}"/>
              </a:ext>
            </a:extLst>
          </p:cNvPr>
          <p:cNvSpPr/>
          <p:nvPr/>
        </p:nvSpPr>
        <p:spPr>
          <a:xfrm>
            <a:off x="6013520" y="397564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fr-FR" dirty="0">
                <a:latin typeface="Calibri"/>
                <a:ea typeface="Calibri"/>
                <a:cs typeface="Calibri"/>
                <a:sym typeface="Calibri"/>
              </a:rPr>
              <a:t>D. Toutes les réponses sont correctes</a:t>
            </a:r>
          </a:p>
        </p:txBody>
      </p:sp>
      <p:sp>
        <p:nvSpPr>
          <p:cNvPr id="13" name="Ορθογώνιο 4">
            <a:extLst>
              <a:ext uri="{FF2B5EF4-FFF2-40B4-BE49-F238E27FC236}">
                <a16:creationId xmlns:a16="http://schemas.microsoft.com/office/drawing/2014/main" id="{C3029E66-A878-6AD0-A393-01CCF1B129C7}"/>
              </a:ext>
            </a:extLst>
          </p:cNvPr>
          <p:cNvSpPr/>
          <p:nvPr/>
        </p:nvSpPr>
        <p:spPr>
          <a:xfrm>
            <a:off x="2143125" y="26818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dirty="0">
                <a:latin typeface="Calibri"/>
                <a:ea typeface="Calibri"/>
                <a:cs typeface="Calibri"/>
                <a:sym typeface="Calibri"/>
              </a:rPr>
              <a:t>A. </a:t>
            </a:r>
            <a:r>
              <a:rPr lang="en-US" dirty="0" err="1">
                <a:latin typeface="Calibri"/>
                <a:ea typeface="Calibri"/>
                <a:cs typeface="Calibri"/>
                <a:sym typeface="Calibri"/>
              </a:rPr>
              <a:t>Promouvoir</a:t>
            </a:r>
            <a:r>
              <a:rPr lang="en-US" dirty="0">
                <a:latin typeface="Calibri"/>
                <a:ea typeface="Calibri"/>
                <a:cs typeface="Calibri"/>
                <a:sym typeface="Calibri"/>
              </a:rPr>
              <a:t> la santé</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0"/>
                                        </p:tgtEl>
                                        <p:attrNameLst>
                                          <p:attrName>fillcolor</p:attrName>
                                        </p:attrNameLst>
                                      </p:cBhvr>
                                      <p:to>
                                        <a:srgbClr val="C00000"/>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1"/>
                                        </p:tgtEl>
                                        <p:attrNameLst>
                                          <p:attrName>fillcolor</p:attrName>
                                        </p:attrNameLst>
                                      </p:cBhvr>
                                      <p:to>
                                        <a:srgbClr val="C00000"/>
                                      </p:to>
                                    </p:animClr>
                                    <p:set>
                                      <p:cBhvr>
                                        <p:cTn id="14" dur="2000" fill="hold"/>
                                        <p:tgtEl>
                                          <p:spTgt spid="11"/>
                                        </p:tgtEl>
                                        <p:attrNameLst>
                                          <p:attrName>fill.type</p:attrName>
                                        </p:attrNameLst>
                                      </p:cBhvr>
                                      <p:to>
                                        <p:strVal val="solid"/>
                                      </p:to>
                                    </p:set>
                                    <p:set>
                                      <p:cBhvr>
                                        <p:cTn id="15"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2"/>
                                        </p:tgtEl>
                                        <p:attrNameLst>
                                          <p:attrName>fillcolor</p:attrName>
                                        </p:attrNameLst>
                                      </p:cBhvr>
                                      <p:to>
                                        <a:srgbClr val="538135"/>
                                      </p:to>
                                    </p:animClr>
                                    <p:set>
                                      <p:cBhvr>
                                        <p:cTn id="21" dur="2000" fill="hold"/>
                                        <p:tgtEl>
                                          <p:spTgt spid="12"/>
                                        </p:tgtEl>
                                        <p:attrNameLst>
                                          <p:attrName>fill.type</p:attrName>
                                        </p:attrNameLst>
                                      </p:cBhvr>
                                      <p:to>
                                        <p:strVal val="solid"/>
                                      </p:to>
                                    </p:set>
                                    <p:set>
                                      <p:cBhvr>
                                        <p:cTn id="22"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3"/>
                                        </p:tgtEl>
                                        <p:attrNameLst>
                                          <p:attrName>fillcolor</p:attrName>
                                        </p:attrNameLst>
                                      </p:cBhvr>
                                      <p:to>
                                        <a:srgbClr val="C00000"/>
                                      </p:to>
                                    </p:animClr>
                                    <p:set>
                                      <p:cBhvr>
                                        <p:cTn id="28" dur="2000" fill="hold"/>
                                        <p:tgtEl>
                                          <p:spTgt spid="13"/>
                                        </p:tgtEl>
                                        <p:attrNameLst>
                                          <p:attrName>fill.type</p:attrName>
                                        </p:attrNameLst>
                                      </p:cBhvr>
                                      <p:to>
                                        <p:strVal val="solid"/>
                                      </p:to>
                                    </p:set>
                                    <p:set>
                                      <p:cBhvr>
                                        <p:cTn id="29"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6"/>
          <p:cNvSpPr/>
          <p:nvPr/>
        </p:nvSpPr>
        <p:spPr>
          <a:xfrm>
            <a:off x="2105025" y="1028700"/>
            <a:ext cx="7534275" cy="904875"/>
          </a:xfrm>
          <a:prstGeom prst="roundRect">
            <a:avLst>
              <a:gd name="adj" fmla="val 16667"/>
            </a:avLst>
          </a:prstGeom>
          <a:solidFill>
            <a:schemeClr val="lt1"/>
          </a:solidFill>
          <a:ln w="25400" cap="flat" cmpd="sng">
            <a:solidFill>
              <a:srgbClr val="C01E2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Arial"/>
                <a:ea typeface="Arial"/>
                <a:cs typeface="Arial"/>
                <a:sym typeface="Arial"/>
              </a:rPr>
              <a:t>Que trouvera-t-on dans le programme de formation Mig Health Apps ?</a:t>
            </a:r>
            <a:endParaRPr sz="2000" b="1">
              <a:solidFill>
                <a:srgbClr val="203864"/>
              </a:solidFill>
              <a:latin typeface="Arial"/>
              <a:ea typeface="Arial"/>
              <a:cs typeface="Arial"/>
              <a:sym typeface="Arial"/>
            </a:endParaRPr>
          </a:p>
        </p:txBody>
      </p:sp>
      <p:sp>
        <p:nvSpPr>
          <p:cNvPr id="163" name="Google Shape;163;p6"/>
          <p:cNvSpPr txBox="1"/>
          <p:nvPr/>
        </p:nvSpPr>
        <p:spPr>
          <a:xfrm>
            <a:off x="2112597" y="1987425"/>
            <a:ext cx="30780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Arial"/>
                <a:ea typeface="Arial"/>
                <a:cs typeface="Arial"/>
                <a:sym typeface="Arial"/>
              </a:rPr>
              <a:t>Une seule réponse est correcte !</a:t>
            </a:r>
            <a:endParaRPr sz="1400" b="1" i="1">
              <a:solidFill>
                <a:schemeClr val="dk1"/>
              </a:solidFill>
              <a:latin typeface="Arial"/>
              <a:ea typeface="Arial"/>
              <a:cs typeface="Arial"/>
              <a:sym typeface="Arial"/>
            </a:endParaRPr>
          </a:p>
        </p:txBody>
      </p:sp>
      <p:sp>
        <p:nvSpPr>
          <p:cNvPr id="166" name="Google Shape;166;p6"/>
          <p:cNvSpPr txBox="1"/>
          <p:nvPr/>
        </p:nvSpPr>
        <p:spPr>
          <a:xfrm>
            <a:off x="742400" y="1900"/>
            <a:ext cx="8896900" cy="3861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ct val="112500"/>
              <a:buFont typeface="Arial"/>
              <a:buNone/>
            </a:pPr>
            <a:r>
              <a:rPr lang="en-US" sz="1600" b="1" i="0" u="none" strike="noStrike" cap="none" dirty="0" err="1">
                <a:solidFill>
                  <a:srgbClr val="000000"/>
                </a:solidFill>
                <a:latin typeface="Arial"/>
                <a:ea typeface="Arial"/>
                <a:cs typeface="Arial"/>
                <a:sym typeface="Arial"/>
              </a:rPr>
              <a:t>Sensibilisation</a:t>
            </a:r>
            <a:r>
              <a:rPr lang="en-US" sz="1600" b="1" i="0" u="none" strike="noStrike" cap="none" dirty="0">
                <a:solidFill>
                  <a:srgbClr val="000000"/>
                </a:solidFill>
                <a:latin typeface="Arial"/>
                <a:ea typeface="Arial"/>
                <a:cs typeface="Arial"/>
                <a:sym typeface="Arial"/>
              </a:rPr>
              <a:t> générale à l'importance de </a:t>
            </a:r>
            <a:r>
              <a:rPr lang="en-US" sz="1600" b="1" i="0" u="none" strike="noStrike" cap="none" dirty="0" err="1">
                <a:solidFill>
                  <a:srgbClr val="000000"/>
                </a:solidFill>
                <a:latin typeface="Arial"/>
                <a:ea typeface="Arial"/>
                <a:cs typeface="Arial"/>
                <a:sym typeface="Arial"/>
              </a:rPr>
              <a:t>l'autogestion</a:t>
            </a:r>
            <a:r>
              <a:rPr lang="en-US" sz="1600" b="1" i="0" u="none" strike="noStrike" cap="none" dirty="0">
                <a:solidFill>
                  <a:srgbClr val="000000"/>
                </a:solidFill>
                <a:latin typeface="Arial"/>
                <a:ea typeface="Arial"/>
                <a:cs typeface="Arial"/>
                <a:sym typeface="Arial"/>
              </a:rPr>
              <a:t> et des applications de santé </a:t>
            </a:r>
            <a:endParaRPr sz="1600" b="0" i="0" u="none" strike="noStrike" cap="none" dirty="0">
              <a:solidFill>
                <a:srgbClr val="000000"/>
              </a:solidFill>
              <a:latin typeface="Arial"/>
              <a:ea typeface="Arial"/>
              <a:cs typeface="Arial"/>
              <a:sym typeface="Arial"/>
            </a:endParaRPr>
          </a:p>
        </p:txBody>
      </p:sp>
      <p:sp>
        <p:nvSpPr>
          <p:cNvPr id="167" name="Google Shape;167;p6"/>
          <p:cNvSpPr/>
          <p:nvPr/>
        </p:nvSpPr>
        <p:spPr>
          <a:xfrm>
            <a:off x="0" y="0"/>
            <a:ext cx="7425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rgbClr val="FFFFFF"/>
                </a:solidFill>
                <a:latin typeface="Calibri"/>
                <a:ea typeface="Calibri"/>
                <a:cs typeface="Calibri"/>
                <a:sym typeface="Calibri"/>
              </a:rPr>
              <a:t>1.</a:t>
            </a:r>
            <a:r>
              <a:rPr lang="en-US" sz="1600" b="1">
                <a:solidFill>
                  <a:srgbClr val="FFFFFF"/>
                </a:solidFill>
                <a:latin typeface="Calibri"/>
                <a:ea typeface="Calibri"/>
                <a:cs typeface="Calibri"/>
                <a:sym typeface="Calibri"/>
              </a:rPr>
              <a:t>3</a:t>
            </a:r>
            <a:endParaRPr sz="1600" b="1" i="0" u="none" strike="noStrike" cap="none">
              <a:solidFill>
                <a:srgbClr val="FFFFFF"/>
              </a:solidFill>
              <a:latin typeface="Calibri"/>
              <a:ea typeface="Calibri"/>
              <a:cs typeface="Calibri"/>
              <a:sym typeface="Calibri"/>
            </a:endParaRPr>
          </a:p>
        </p:txBody>
      </p:sp>
      <p:sp>
        <p:nvSpPr>
          <p:cNvPr id="10" name="Ορθογώνιο 4">
            <a:extLst>
              <a:ext uri="{FF2B5EF4-FFF2-40B4-BE49-F238E27FC236}">
                <a16:creationId xmlns:a16="http://schemas.microsoft.com/office/drawing/2014/main" id="{88178301-C8A7-4724-8CF8-344EAE75664C}"/>
              </a:ext>
            </a:extLst>
          </p:cNvPr>
          <p:cNvSpPr/>
          <p:nvPr/>
        </p:nvSpPr>
        <p:spPr>
          <a:xfrm>
            <a:off x="6134100" y="276686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 </a:t>
            </a:r>
            <a:r>
              <a:rPr lang="en-US" dirty="0">
                <a:latin typeface="Calibri"/>
                <a:ea typeface="Calibri"/>
                <a:cs typeface="Calibri"/>
                <a:sym typeface="Calibri"/>
              </a:rPr>
              <a:t>B. Livres </a:t>
            </a:r>
            <a:r>
              <a:rPr lang="en-US" dirty="0" err="1">
                <a:latin typeface="Calibri"/>
                <a:ea typeface="Calibri"/>
                <a:cs typeface="Calibri"/>
                <a:sym typeface="Calibri"/>
              </a:rPr>
              <a:t>téléchargeables</a:t>
            </a:r>
            <a:endParaRPr lang="el-GR" dirty="0">
              <a:latin typeface="Calibri" panose="020F0502020204030204" pitchFamily="34" charset="0"/>
              <a:ea typeface="Calibri" panose="020F0502020204030204" pitchFamily="34" charset="0"/>
              <a:cs typeface="Calibri" panose="020F0502020204030204" pitchFamily="34" charset="0"/>
            </a:endParaRPr>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412777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fr-FR" dirty="0">
                <a:latin typeface="Calibri"/>
                <a:ea typeface="Calibri"/>
                <a:cs typeface="Calibri"/>
                <a:sym typeface="Calibri"/>
              </a:rPr>
              <a:t>C. Outils de retouche photo</a:t>
            </a:r>
          </a:p>
        </p:txBody>
      </p:sp>
      <p:sp>
        <p:nvSpPr>
          <p:cNvPr id="12" name="Ορθογώνιο 11">
            <a:extLst>
              <a:ext uri="{FF2B5EF4-FFF2-40B4-BE49-F238E27FC236}">
                <a16:creationId xmlns:a16="http://schemas.microsoft.com/office/drawing/2014/main" id="{CBE488A1-C41E-E593-6BCE-796BF4849DB0}"/>
              </a:ext>
            </a:extLst>
          </p:cNvPr>
          <p:cNvSpPr/>
          <p:nvPr/>
        </p:nvSpPr>
        <p:spPr>
          <a:xfrm>
            <a:off x="6134100" y="412777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latin typeface="Calibri"/>
                <a:ea typeface="Calibri"/>
                <a:cs typeface="Calibri"/>
                <a:sym typeface="Calibri"/>
              </a:rPr>
              <a:t>D. Applications de santé</a:t>
            </a:r>
            <a:endParaRPr lang="el-GR" dirty="0">
              <a:latin typeface="Calibri" panose="020F0502020204030204" pitchFamily="34" charset="0"/>
              <a:ea typeface="Calibri" panose="020F0502020204030204" pitchFamily="34" charset="0"/>
              <a:cs typeface="Calibri" panose="020F0502020204030204" pitchFamily="34" charset="0"/>
            </a:endParaRPr>
          </a:p>
        </p:txBody>
      </p:sp>
      <p:sp>
        <p:nvSpPr>
          <p:cNvPr id="13" name="Ορθογώνιο 4">
            <a:extLst>
              <a:ext uri="{FF2B5EF4-FFF2-40B4-BE49-F238E27FC236}">
                <a16:creationId xmlns:a16="http://schemas.microsoft.com/office/drawing/2014/main" id="{03356001-CE8E-EAF9-950E-23C0A2D3DCA2}"/>
              </a:ext>
            </a:extLst>
          </p:cNvPr>
          <p:cNvSpPr/>
          <p:nvPr/>
        </p:nvSpPr>
        <p:spPr>
          <a:xfrm>
            <a:off x="2112597" y="276686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dirty="0"/>
              <a:t>  </a:t>
            </a:r>
            <a:r>
              <a:rPr lang="en-US" dirty="0">
                <a:latin typeface="Calibri"/>
                <a:ea typeface="Calibri"/>
                <a:cs typeface="Calibri"/>
                <a:sym typeface="Calibri"/>
              </a:rPr>
              <a:t>A. </a:t>
            </a:r>
            <a:r>
              <a:rPr lang="en-US" dirty="0" err="1">
                <a:latin typeface="Calibri"/>
                <a:ea typeface="Calibri"/>
                <a:cs typeface="Calibri"/>
                <a:sym typeface="Calibri"/>
              </a:rPr>
              <a:t>Jeux</a:t>
            </a:r>
            <a:endParaRPr lang="en-US"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0"/>
                                        </p:tgtEl>
                                        <p:attrNameLst>
                                          <p:attrName>fillcolor</p:attrName>
                                        </p:attrNameLst>
                                      </p:cBhvr>
                                      <p:to>
                                        <a:srgbClr val="C00000"/>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1"/>
                                        </p:tgtEl>
                                        <p:attrNameLst>
                                          <p:attrName>fillcolor</p:attrName>
                                        </p:attrNameLst>
                                      </p:cBhvr>
                                      <p:to>
                                        <a:srgbClr val="C00000"/>
                                      </p:to>
                                    </p:animClr>
                                    <p:set>
                                      <p:cBhvr>
                                        <p:cTn id="14" dur="2000" fill="hold"/>
                                        <p:tgtEl>
                                          <p:spTgt spid="11"/>
                                        </p:tgtEl>
                                        <p:attrNameLst>
                                          <p:attrName>fill.type</p:attrName>
                                        </p:attrNameLst>
                                      </p:cBhvr>
                                      <p:to>
                                        <p:strVal val="solid"/>
                                      </p:to>
                                    </p:set>
                                    <p:set>
                                      <p:cBhvr>
                                        <p:cTn id="15"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2"/>
                                        </p:tgtEl>
                                        <p:attrNameLst>
                                          <p:attrName>fillcolor</p:attrName>
                                        </p:attrNameLst>
                                      </p:cBhvr>
                                      <p:to>
                                        <a:srgbClr val="538135"/>
                                      </p:to>
                                    </p:animClr>
                                    <p:set>
                                      <p:cBhvr>
                                        <p:cTn id="21" dur="2000" fill="hold"/>
                                        <p:tgtEl>
                                          <p:spTgt spid="12"/>
                                        </p:tgtEl>
                                        <p:attrNameLst>
                                          <p:attrName>fill.type</p:attrName>
                                        </p:attrNameLst>
                                      </p:cBhvr>
                                      <p:to>
                                        <p:strVal val="solid"/>
                                      </p:to>
                                    </p:set>
                                    <p:set>
                                      <p:cBhvr>
                                        <p:cTn id="22"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3"/>
                                        </p:tgtEl>
                                        <p:attrNameLst>
                                          <p:attrName>fillcolor</p:attrName>
                                        </p:attrNameLst>
                                      </p:cBhvr>
                                      <p:to>
                                        <a:srgbClr val="C00000"/>
                                      </p:to>
                                    </p:animClr>
                                    <p:set>
                                      <p:cBhvr>
                                        <p:cTn id="28" dur="2000" fill="hold"/>
                                        <p:tgtEl>
                                          <p:spTgt spid="13"/>
                                        </p:tgtEl>
                                        <p:attrNameLst>
                                          <p:attrName>fill.type</p:attrName>
                                        </p:attrNameLst>
                                      </p:cBhvr>
                                      <p:to>
                                        <p:strVal val="solid"/>
                                      </p:to>
                                    </p:set>
                                    <p:set>
                                      <p:cBhvr>
                                        <p:cTn id="29"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7"/>
          <p:cNvSpPr/>
          <p:nvPr/>
        </p:nvSpPr>
        <p:spPr>
          <a:xfrm>
            <a:off x="2105025" y="1028700"/>
            <a:ext cx="7534275" cy="904875"/>
          </a:xfrm>
          <a:prstGeom prst="roundRect">
            <a:avLst>
              <a:gd name="adj" fmla="val 16667"/>
            </a:avLst>
          </a:prstGeom>
          <a:solidFill>
            <a:schemeClr val="lt1"/>
          </a:solidFill>
          <a:ln w="25400" cap="flat" cmpd="sng">
            <a:solidFill>
              <a:srgbClr val="C01E2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Arial"/>
                <a:ea typeface="Arial"/>
                <a:cs typeface="Arial"/>
                <a:sym typeface="Arial"/>
              </a:rPr>
              <a:t>Laquelle des réponses suivantes est correcte ?</a:t>
            </a:r>
            <a:endParaRPr sz="2000" b="1">
              <a:solidFill>
                <a:srgbClr val="203864"/>
              </a:solidFill>
              <a:latin typeface="Arial"/>
              <a:ea typeface="Arial"/>
              <a:cs typeface="Arial"/>
              <a:sym typeface="Arial"/>
            </a:endParaRPr>
          </a:p>
        </p:txBody>
      </p:sp>
      <p:sp>
        <p:nvSpPr>
          <p:cNvPr id="175" name="Google Shape;175;p7"/>
          <p:cNvSpPr txBox="1"/>
          <p:nvPr/>
        </p:nvSpPr>
        <p:spPr>
          <a:xfrm>
            <a:off x="742400" y="1900"/>
            <a:ext cx="8896900" cy="3861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ct val="112500"/>
              <a:buFont typeface="Arial"/>
              <a:buNone/>
            </a:pPr>
            <a:r>
              <a:rPr lang="en-US" sz="1600" b="1" i="0" u="none" strike="noStrike" cap="none" dirty="0" err="1">
                <a:solidFill>
                  <a:srgbClr val="000000"/>
                </a:solidFill>
                <a:latin typeface="Arial"/>
                <a:ea typeface="Arial"/>
                <a:cs typeface="Arial"/>
                <a:sym typeface="Arial"/>
              </a:rPr>
              <a:t>Sensibilisation</a:t>
            </a:r>
            <a:r>
              <a:rPr lang="en-US" sz="1600" b="1" i="0" u="none" strike="noStrike" cap="none" dirty="0">
                <a:solidFill>
                  <a:srgbClr val="000000"/>
                </a:solidFill>
                <a:latin typeface="Arial"/>
                <a:ea typeface="Arial"/>
                <a:cs typeface="Arial"/>
                <a:sym typeface="Arial"/>
              </a:rPr>
              <a:t> générale à l'importance de </a:t>
            </a:r>
            <a:r>
              <a:rPr lang="en-US" sz="1600" b="1" i="0" u="none" strike="noStrike" cap="none" dirty="0" err="1">
                <a:solidFill>
                  <a:srgbClr val="000000"/>
                </a:solidFill>
                <a:latin typeface="Arial"/>
                <a:ea typeface="Arial"/>
                <a:cs typeface="Arial"/>
                <a:sym typeface="Arial"/>
              </a:rPr>
              <a:t>l'autogestion</a:t>
            </a:r>
            <a:r>
              <a:rPr lang="en-US" sz="1600" b="1" i="0" u="none" strike="noStrike" cap="none" dirty="0">
                <a:solidFill>
                  <a:srgbClr val="000000"/>
                </a:solidFill>
                <a:latin typeface="Arial"/>
                <a:ea typeface="Arial"/>
                <a:cs typeface="Arial"/>
                <a:sym typeface="Arial"/>
              </a:rPr>
              <a:t> et des applications de santé </a:t>
            </a:r>
            <a:endParaRPr sz="1600" b="0" i="0" u="none" strike="noStrike" cap="none" dirty="0">
              <a:solidFill>
                <a:srgbClr val="000000"/>
              </a:solidFill>
              <a:latin typeface="Arial"/>
              <a:ea typeface="Arial"/>
              <a:cs typeface="Arial"/>
              <a:sym typeface="Arial"/>
            </a:endParaRPr>
          </a:p>
        </p:txBody>
      </p:sp>
      <p:sp>
        <p:nvSpPr>
          <p:cNvPr id="176" name="Google Shape;176;p7"/>
          <p:cNvSpPr/>
          <p:nvPr/>
        </p:nvSpPr>
        <p:spPr>
          <a:xfrm>
            <a:off x="0" y="0"/>
            <a:ext cx="7425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rgbClr val="FFFFFF"/>
                </a:solidFill>
                <a:latin typeface="Calibri"/>
                <a:ea typeface="Calibri"/>
                <a:cs typeface="Calibri"/>
                <a:sym typeface="Calibri"/>
              </a:rPr>
              <a:t>1.</a:t>
            </a:r>
            <a:r>
              <a:rPr lang="en-US" sz="1600" b="1">
                <a:solidFill>
                  <a:srgbClr val="FFFFFF"/>
                </a:solidFill>
                <a:latin typeface="Calibri"/>
                <a:ea typeface="Calibri"/>
                <a:cs typeface="Calibri"/>
                <a:sym typeface="Calibri"/>
              </a:rPr>
              <a:t>3</a:t>
            </a:r>
            <a:endParaRPr sz="1600" b="1" i="0" u="none" strike="noStrike" cap="none">
              <a:solidFill>
                <a:srgbClr val="FFFFFF"/>
              </a:solidFill>
              <a:latin typeface="Calibri"/>
              <a:ea typeface="Calibri"/>
              <a:cs typeface="Calibri"/>
              <a:sym typeface="Calibri"/>
            </a:endParaRPr>
          </a:p>
        </p:txBody>
      </p:sp>
      <p:sp>
        <p:nvSpPr>
          <p:cNvPr id="7" name="Ορθογώνιο 11">
            <a:extLst>
              <a:ext uri="{FF2B5EF4-FFF2-40B4-BE49-F238E27FC236}">
                <a16:creationId xmlns:a16="http://schemas.microsoft.com/office/drawing/2014/main" id="{3CE80171-A83F-B9F7-666E-B2B7E0CC5BB2}"/>
              </a:ext>
            </a:extLst>
          </p:cNvPr>
          <p:cNvSpPr/>
          <p:nvPr/>
        </p:nvSpPr>
        <p:spPr>
          <a:xfrm>
            <a:off x="2169101" y="2736651"/>
            <a:ext cx="3653749" cy="285162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latin typeface="Calibri" panose="020F0502020204030204" pitchFamily="34" charset="0"/>
              <a:ea typeface="Calibri" panose="020F0502020204030204" pitchFamily="34" charset="0"/>
              <a:cs typeface="Calibri" panose="020F0502020204030204" pitchFamily="34" charset="0"/>
            </a:endParaRPr>
          </a:p>
          <a:p>
            <a:pPr lvl="0"/>
            <a:r>
              <a:rPr lang="fr-FR" sz="1600" dirty="0">
                <a:latin typeface="Calibri"/>
                <a:ea typeface="Calibri"/>
                <a:cs typeface="Calibri"/>
                <a:sym typeface="Calibri"/>
              </a:rPr>
              <a:t>A. Le programme de formation comprend les sessions suivantes :</a:t>
            </a:r>
            <a:endParaRPr lang="fr-FR" sz="1600" dirty="0"/>
          </a:p>
          <a:p>
            <a:pPr marL="285750" lvl="0" indent="-285750" algn="just">
              <a:buClr>
                <a:schemeClr val="dk1"/>
              </a:buClr>
              <a:buSzPts val="1800"/>
              <a:buFont typeface="Arial"/>
              <a:buChar char="•"/>
            </a:pPr>
            <a:r>
              <a:rPr lang="fr-FR" sz="1600" dirty="0">
                <a:latin typeface="Calibri"/>
                <a:ea typeface="Calibri"/>
                <a:cs typeface="Calibri"/>
                <a:sym typeface="Calibri"/>
              </a:rPr>
              <a:t>Sessions d'enseignement</a:t>
            </a:r>
            <a:endParaRPr lang="fr-FR" sz="1600" dirty="0"/>
          </a:p>
          <a:p>
            <a:pPr marL="285750" lvl="0" indent="-285750" algn="just">
              <a:buClr>
                <a:schemeClr val="dk1"/>
              </a:buClr>
              <a:buSzPts val="1800"/>
              <a:buFont typeface="Arial"/>
              <a:buChar char="•"/>
            </a:pPr>
            <a:r>
              <a:rPr lang="fr-FR" sz="1600" dirty="0">
                <a:latin typeface="Calibri"/>
                <a:ea typeface="Calibri"/>
                <a:cs typeface="Calibri"/>
                <a:sym typeface="Calibri"/>
              </a:rPr>
              <a:t>Sessions de formation expérimentale</a:t>
            </a:r>
            <a:endParaRPr lang="fr-FR" sz="1600" dirty="0"/>
          </a:p>
          <a:p>
            <a:pPr marL="285750" lvl="0" indent="-285750" algn="just">
              <a:buClr>
                <a:schemeClr val="dk1"/>
              </a:buClr>
              <a:buSzPts val="1800"/>
              <a:buFont typeface="Arial"/>
              <a:buChar char="•"/>
            </a:pPr>
            <a:r>
              <a:rPr lang="fr-FR" sz="1600" dirty="0">
                <a:latin typeface="Calibri"/>
                <a:ea typeface="Calibri"/>
                <a:cs typeface="Calibri"/>
                <a:sym typeface="Calibri"/>
              </a:rPr>
              <a:t>Auto-apprentissage soutenu par des outils de formation en ligne</a:t>
            </a:r>
            <a:endParaRPr lang="fr-FR" sz="1600" dirty="0"/>
          </a:p>
          <a:p>
            <a:pPr marL="285750" lvl="0" indent="-285750" algn="just">
              <a:buClr>
                <a:schemeClr val="dk1"/>
              </a:buClr>
              <a:buSzPts val="1800"/>
              <a:buFont typeface="Arial"/>
              <a:buChar char="•"/>
            </a:pPr>
            <a:r>
              <a:rPr lang="fr-FR" sz="1600" dirty="0">
                <a:latin typeface="Calibri"/>
                <a:ea typeface="Calibri"/>
                <a:cs typeface="Calibri"/>
                <a:sym typeface="Calibri"/>
              </a:rPr>
              <a:t>Séances de clôture</a:t>
            </a:r>
            <a:endParaRPr lang="fr-FR" sz="1600" dirty="0"/>
          </a:p>
          <a:p>
            <a:pPr algn="ctr"/>
            <a:endParaRPr lang="el-GR" dirty="0"/>
          </a:p>
        </p:txBody>
      </p:sp>
      <p:sp>
        <p:nvSpPr>
          <p:cNvPr id="8" name="Ορθογώνιο 4">
            <a:extLst>
              <a:ext uri="{FF2B5EF4-FFF2-40B4-BE49-F238E27FC236}">
                <a16:creationId xmlns:a16="http://schemas.microsoft.com/office/drawing/2014/main" id="{437C96ED-29E3-BD53-C124-28A778B6BAAA}"/>
              </a:ext>
            </a:extLst>
          </p:cNvPr>
          <p:cNvSpPr/>
          <p:nvPr/>
        </p:nvSpPr>
        <p:spPr>
          <a:xfrm>
            <a:off x="6134100" y="2736651"/>
            <a:ext cx="3505200" cy="284143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r>
              <a:rPr lang="fr-FR" sz="1600" dirty="0">
                <a:latin typeface="Calibri"/>
                <a:ea typeface="Calibri"/>
                <a:cs typeface="Calibri"/>
                <a:sym typeface="Calibri"/>
              </a:rPr>
              <a:t>B. Le programme de formation comprend les sessions suivantes :</a:t>
            </a:r>
            <a:endParaRPr lang="fr-FR" sz="1600" dirty="0"/>
          </a:p>
          <a:p>
            <a:pPr marL="285750" lvl="0" indent="-285750">
              <a:buClr>
                <a:schemeClr val="dk1"/>
              </a:buClr>
              <a:buSzPts val="1800"/>
              <a:buFont typeface="Arial"/>
              <a:buChar char="•"/>
            </a:pPr>
            <a:r>
              <a:rPr lang="fr-FR" sz="1600" dirty="0">
                <a:latin typeface="Calibri"/>
                <a:ea typeface="Calibri"/>
                <a:cs typeface="Calibri"/>
                <a:sym typeface="Calibri"/>
              </a:rPr>
              <a:t>Sessions d'enseignement</a:t>
            </a:r>
            <a:endParaRPr lang="fr-FR" sz="1600" dirty="0"/>
          </a:p>
          <a:p>
            <a:pPr marL="285750" lvl="0" indent="-285750">
              <a:buClr>
                <a:schemeClr val="dk1"/>
              </a:buClr>
              <a:buSzPts val="1800"/>
              <a:buFont typeface="Arial"/>
              <a:buChar char="•"/>
            </a:pPr>
            <a:r>
              <a:rPr lang="fr-FR" sz="1600" dirty="0">
                <a:latin typeface="Calibri"/>
                <a:ea typeface="Calibri"/>
                <a:cs typeface="Calibri"/>
                <a:sym typeface="Calibri"/>
              </a:rPr>
              <a:t>Sessions de formation expérimentale</a:t>
            </a:r>
            <a:endParaRPr lang="fr-FR" sz="1600" dirty="0"/>
          </a:p>
          <a:p>
            <a:pPr marL="285750" lvl="0" indent="-285750">
              <a:buClr>
                <a:schemeClr val="dk1"/>
              </a:buClr>
              <a:buSzPts val="1800"/>
              <a:buFont typeface="Arial"/>
              <a:buChar char="•"/>
            </a:pPr>
            <a:r>
              <a:rPr lang="fr-FR" sz="1600" dirty="0">
                <a:latin typeface="Calibri"/>
                <a:ea typeface="Calibri"/>
                <a:cs typeface="Calibri"/>
                <a:sym typeface="Calibri"/>
              </a:rPr>
              <a:t>Séances de clôture</a:t>
            </a:r>
            <a:endParaRPr lang="fr-FR" sz="1600" dirty="0"/>
          </a:p>
          <a:p>
            <a:pPr lvl="0" algn="ctr"/>
            <a:endParaRPr lang="fr-FR" dirty="0">
              <a:latin typeface="Calibri"/>
              <a:ea typeface="Calibri"/>
              <a:cs typeface="Calibri"/>
              <a:sym typeface="Calibri"/>
            </a:endParaRPr>
          </a:p>
          <a:p>
            <a:pPr algn="ctr"/>
            <a:endParaRPr lang="el-GR" dirty="0">
              <a:latin typeface="Calibri"/>
              <a:ea typeface="Calibri"/>
              <a:cs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7"/>
                                        </p:tgtEl>
                                        <p:attrNameLst>
                                          <p:attrName>fillcolor</p:attrName>
                                        </p:attrNameLst>
                                      </p:cBhvr>
                                      <p:to>
                                        <a:srgbClr val="538135"/>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8"/>
                                        </p:tgtEl>
                                        <p:attrNameLst>
                                          <p:attrName>fillcolor</p:attrName>
                                        </p:attrNameLst>
                                      </p:cBhvr>
                                      <p:to>
                                        <a:srgbClr val="C00000"/>
                                      </p:to>
                                    </p:animClr>
                                    <p:set>
                                      <p:cBhvr>
                                        <p:cTn id="14" dur="2000" fill="hold"/>
                                        <p:tgtEl>
                                          <p:spTgt spid="8"/>
                                        </p:tgtEl>
                                        <p:attrNameLst>
                                          <p:attrName>fill.type</p:attrName>
                                        </p:attrNameLst>
                                      </p:cBhvr>
                                      <p:to>
                                        <p:strVal val="solid"/>
                                      </p:to>
                                    </p:set>
                                    <p:set>
                                      <p:cBhvr>
                                        <p:cTn id="15"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8"/>
          <p:cNvSpPr/>
          <p:nvPr/>
        </p:nvSpPr>
        <p:spPr>
          <a:xfrm>
            <a:off x="2105025" y="1028700"/>
            <a:ext cx="7534275" cy="904875"/>
          </a:xfrm>
          <a:prstGeom prst="roundRect">
            <a:avLst>
              <a:gd name="adj" fmla="val 16667"/>
            </a:avLst>
          </a:prstGeom>
          <a:solidFill>
            <a:schemeClr val="lt1"/>
          </a:solidFill>
          <a:ln w="25400" cap="flat" cmpd="sng">
            <a:solidFill>
              <a:srgbClr val="C01E2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Arial"/>
                <a:ea typeface="Arial"/>
                <a:cs typeface="Arial"/>
                <a:sym typeface="Arial"/>
              </a:rPr>
              <a:t>Lesquels de ces thèmes sont abordés dans le programme de formation Mig-Health Apps ?</a:t>
            </a:r>
            <a:endParaRPr sz="2000" b="1">
              <a:solidFill>
                <a:srgbClr val="203864"/>
              </a:solidFill>
              <a:latin typeface="Arial"/>
              <a:ea typeface="Arial"/>
              <a:cs typeface="Arial"/>
              <a:sym typeface="Arial"/>
            </a:endParaRPr>
          </a:p>
        </p:txBody>
      </p:sp>
      <p:sp>
        <p:nvSpPr>
          <p:cNvPr id="184" name="Google Shape;184;p8"/>
          <p:cNvSpPr txBox="1"/>
          <p:nvPr/>
        </p:nvSpPr>
        <p:spPr>
          <a:xfrm>
            <a:off x="2112597" y="1987425"/>
            <a:ext cx="30360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Arial"/>
                <a:ea typeface="Arial"/>
                <a:cs typeface="Arial"/>
                <a:sym typeface="Arial"/>
              </a:rPr>
              <a:t>Deux réponses sont correctes !</a:t>
            </a:r>
            <a:endParaRPr sz="1400" b="1" i="1">
              <a:solidFill>
                <a:schemeClr val="dk1"/>
              </a:solidFill>
              <a:latin typeface="Arial"/>
              <a:ea typeface="Arial"/>
              <a:cs typeface="Arial"/>
              <a:sym typeface="Arial"/>
            </a:endParaRPr>
          </a:p>
        </p:txBody>
      </p:sp>
      <p:sp>
        <p:nvSpPr>
          <p:cNvPr id="187" name="Google Shape;187;p8"/>
          <p:cNvSpPr txBox="1"/>
          <p:nvPr/>
        </p:nvSpPr>
        <p:spPr>
          <a:xfrm>
            <a:off x="742400" y="1900"/>
            <a:ext cx="9011200" cy="3861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ct val="112500"/>
              <a:buFont typeface="Arial"/>
              <a:buNone/>
            </a:pPr>
            <a:r>
              <a:rPr lang="en-US" sz="1600" b="1" i="0" u="none" strike="noStrike" cap="none" dirty="0" err="1">
                <a:solidFill>
                  <a:srgbClr val="000000"/>
                </a:solidFill>
                <a:latin typeface="Arial"/>
                <a:ea typeface="Arial"/>
                <a:cs typeface="Arial"/>
                <a:sym typeface="Arial"/>
              </a:rPr>
              <a:t>Sensibilisation</a:t>
            </a:r>
            <a:r>
              <a:rPr lang="en-US" sz="1600" b="1" i="0" u="none" strike="noStrike" cap="none" dirty="0">
                <a:solidFill>
                  <a:srgbClr val="000000"/>
                </a:solidFill>
                <a:latin typeface="Arial"/>
                <a:ea typeface="Arial"/>
                <a:cs typeface="Arial"/>
                <a:sym typeface="Arial"/>
              </a:rPr>
              <a:t> générale à l'importance de </a:t>
            </a:r>
            <a:r>
              <a:rPr lang="en-US" sz="1600" b="1" i="0" u="none" strike="noStrike" cap="none" dirty="0" err="1">
                <a:solidFill>
                  <a:srgbClr val="000000"/>
                </a:solidFill>
                <a:latin typeface="Arial"/>
                <a:ea typeface="Arial"/>
                <a:cs typeface="Arial"/>
                <a:sym typeface="Arial"/>
              </a:rPr>
              <a:t>l'autogestion</a:t>
            </a:r>
            <a:r>
              <a:rPr lang="en-US" sz="1600" b="1" i="0" u="none" strike="noStrike" cap="none" dirty="0">
                <a:solidFill>
                  <a:srgbClr val="000000"/>
                </a:solidFill>
                <a:latin typeface="Arial"/>
                <a:ea typeface="Arial"/>
                <a:cs typeface="Arial"/>
                <a:sym typeface="Arial"/>
              </a:rPr>
              <a:t> et des applications de santé </a:t>
            </a:r>
            <a:endParaRPr sz="1600" b="0" i="0" u="none" strike="noStrike" cap="none" dirty="0">
              <a:solidFill>
                <a:srgbClr val="000000"/>
              </a:solidFill>
              <a:latin typeface="Arial"/>
              <a:ea typeface="Arial"/>
              <a:cs typeface="Arial"/>
              <a:sym typeface="Arial"/>
            </a:endParaRPr>
          </a:p>
        </p:txBody>
      </p:sp>
      <p:sp>
        <p:nvSpPr>
          <p:cNvPr id="188" name="Google Shape;188;p8"/>
          <p:cNvSpPr/>
          <p:nvPr/>
        </p:nvSpPr>
        <p:spPr>
          <a:xfrm>
            <a:off x="0" y="0"/>
            <a:ext cx="7425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rgbClr val="FFFFFF"/>
                </a:solidFill>
                <a:latin typeface="Calibri"/>
                <a:ea typeface="Calibri"/>
                <a:cs typeface="Calibri"/>
                <a:sym typeface="Calibri"/>
              </a:rPr>
              <a:t>1.</a:t>
            </a:r>
            <a:r>
              <a:rPr lang="en-US" sz="1600" b="1">
                <a:solidFill>
                  <a:srgbClr val="FFFFFF"/>
                </a:solidFill>
                <a:latin typeface="Calibri"/>
                <a:ea typeface="Calibri"/>
                <a:cs typeface="Calibri"/>
                <a:sym typeface="Calibri"/>
              </a:rPr>
              <a:t>3</a:t>
            </a:r>
            <a:endParaRPr sz="1600" b="1" i="0" u="none" strike="noStrike" cap="none">
              <a:solidFill>
                <a:srgbClr val="FFFFFF"/>
              </a:solidFill>
              <a:latin typeface="Calibri"/>
              <a:ea typeface="Calibri"/>
              <a:cs typeface="Calibri"/>
              <a:sym typeface="Calibri"/>
            </a:endParaRPr>
          </a:p>
        </p:txBody>
      </p:sp>
      <p:sp>
        <p:nvSpPr>
          <p:cNvPr id="10" name="Ορθογώνιο 4">
            <a:extLst>
              <a:ext uri="{FF2B5EF4-FFF2-40B4-BE49-F238E27FC236}">
                <a16:creationId xmlns:a16="http://schemas.microsoft.com/office/drawing/2014/main" id="{88178301-C8A7-4724-8CF8-344EAE75664C}"/>
              </a:ext>
            </a:extLst>
          </p:cNvPr>
          <p:cNvSpPr/>
          <p:nvPr/>
        </p:nvSpPr>
        <p:spPr>
          <a:xfrm>
            <a:off x="6134100" y="406081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  </a:t>
            </a:r>
            <a:r>
              <a:rPr lang="fr-FR" dirty="0">
                <a:latin typeface="Calibri"/>
                <a:ea typeface="Calibri"/>
                <a:cs typeface="Calibri"/>
                <a:sym typeface="Calibri"/>
              </a:rPr>
              <a:t>D. Applications thermiques pour le </a:t>
            </a:r>
            <a:r>
              <a:rPr lang="fr-FR" dirty="0" smtClean="0">
                <a:latin typeface="Calibri"/>
                <a:ea typeface="Calibri"/>
                <a:cs typeface="Calibri"/>
                <a:sym typeface="Calibri"/>
              </a:rPr>
              <a:t>recyclage</a:t>
            </a:r>
            <a:endParaRPr lang="fr-FR" dirty="0">
              <a:latin typeface="Calibri"/>
              <a:ea typeface="Calibri"/>
              <a:cs typeface="Calibri"/>
              <a:sym typeface="Calibri"/>
            </a:endParaRPr>
          </a:p>
        </p:txBody>
      </p:sp>
      <p:sp>
        <p:nvSpPr>
          <p:cNvPr id="11" name="Ορθογώνιο 10">
            <a:extLst>
              <a:ext uri="{FF2B5EF4-FFF2-40B4-BE49-F238E27FC236}">
                <a16:creationId xmlns:a16="http://schemas.microsoft.com/office/drawing/2014/main" id="{B08E9EB4-6838-4FCD-B853-E6E51FCAD438}"/>
              </a:ext>
            </a:extLst>
          </p:cNvPr>
          <p:cNvSpPr/>
          <p:nvPr/>
        </p:nvSpPr>
        <p:spPr>
          <a:xfrm>
            <a:off x="6134100" y="282388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fr-FR" dirty="0">
                <a:latin typeface="Calibri"/>
                <a:ea typeface="Calibri"/>
                <a:cs typeface="Calibri"/>
                <a:sym typeface="Calibri"/>
              </a:rPr>
              <a:t>B.  Applications de santé pour les soins aux animaux de compagnie</a:t>
            </a:r>
            <a:endParaRPr lang="fr-FR" dirty="0"/>
          </a:p>
        </p:txBody>
      </p:sp>
      <p:sp>
        <p:nvSpPr>
          <p:cNvPr id="12" name="Ορθογώνιο 11">
            <a:extLst>
              <a:ext uri="{FF2B5EF4-FFF2-40B4-BE49-F238E27FC236}">
                <a16:creationId xmlns:a16="http://schemas.microsoft.com/office/drawing/2014/main" id="{3CE80171-A83F-B9F7-666E-B2B7E0CC5BB2}"/>
              </a:ext>
            </a:extLst>
          </p:cNvPr>
          <p:cNvSpPr/>
          <p:nvPr/>
        </p:nvSpPr>
        <p:spPr>
          <a:xfrm>
            <a:off x="2105025" y="279535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457200" lvl="0" indent="-342900" algn="ctr">
              <a:buClr>
                <a:schemeClr val="dk1"/>
              </a:buClr>
              <a:buSzPts val="1800"/>
              <a:buFont typeface="Calibri"/>
              <a:buAutoNum type="alphaUcPeriod"/>
            </a:pPr>
            <a:r>
              <a:rPr lang="fr-FR" dirty="0">
                <a:latin typeface="Calibri"/>
                <a:ea typeface="Calibri"/>
                <a:cs typeface="Calibri"/>
                <a:sym typeface="Calibri"/>
              </a:rPr>
              <a:t>Applications de santé pour l'activité physique</a:t>
            </a:r>
            <a:endParaRPr lang="fr-FR" dirty="0">
              <a:ea typeface="Arial"/>
              <a:cs typeface="Arial"/>
            </a:endParaRPr>
          </a:p>
        </p:txBody>
      </p:sp>
      <p:sp>
        <p:nvSpPr>
          <p:cNvPr id="13" name="Ορθογώνιο 11">
            <a:extLst>
              <a:ext uri="{FF2B5EF4-FFF2-40B4-BE49-F238E27FC236}">
                <a16:creationId xmlns:a16="http://schemas.microsoft.com/office/drawing/2014/main" id="{E0F21E94-A189-6C5F-0228-35B202B7AA7A}"/>
              </a:ext>
            </a:extLst>
          </p:cNvPr>
          <p:cNvSpPr/>
          <p:nvPr/>
        </p:nvSpPr>
        <p:spPr>
          <a:xfrm>
            <a:off x="2112597" y="406081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fr-FR" dirty="0" smtClean="0">
                <a:latin typeface="Calibri"/>
                <a:ea typeface="Calibri"/>
                <a:cs typeface="Calibri"/>
                <a:sym typeface="Calibri"/>
              </a:rPr>
              <a:t>C</a:t>
            </a:r>
            <a:r>
              <a:rPr lang="fr-FR" dirty="0">
                <a:latin typeface="Calibri"/>
                <a:ea typeface="Calibri"/>
                <a:cs typeface="Calibri"/>
                <a:sym typeface="Calibri"/>
              </a:rPr>
              <a:t>. Santé des femmes et applications pertinentes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0"/>
                                        </p:tgtEl>
                                        <p:attrNameLst>
                                          <p:attrName>fillcolor</p:attrName>
                                        </p:attrNameLst>
                                      </p:cBhvr>
                                      <p:to>
                                        <a:srgbClr val="C00000"/>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1"/>
                                        </p:tgtEl>
                                        <p:attrNameLst>
                                          <p:attrName>fillcolor</p:attrName>
                                        </p:attrNameLst>
                                      </p:cBhvr>
                                      <p:to>
                                        <a:srgbClr val="C00000"/>
                                      </p:to>
                                    </p:animClr>
                                    <p:set>
                                      <p:cBhvr>
                                        <p:cTn id="14" dur="2000" fill="hold"/>
                                        <p:tgtEl>
                                          <p:spTgt spid="11"/>
                                        </p:tgtEl>
                                        <p:attrNameLst>
                                          <p:attrName>fill.type</p:attrName>
                                        </p:attrNameLst>
                                      </p:cBhvr>
                                      <p:to>
                                        <p:strVal val="solid"/>
                                      </p:to>
                                    </p:set>
                                    <p:set>
                                      <p:cBhvr>
                                        <p:cTn id="15"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2"/>
                                        </p:tgtEl>
                                        <p:attrNameLst>
                                          <p:attrName>fillcolor</p:attrName>
                                        </p:attrNameLst>
                                      </p:cBhvr>
                                      <p:to>
                                        <a:srgbClr val="538135"/>
                                      </p:to>
                                    </p:animClr>
                                    <p:set>
                                      <p:cBhvr>
                                        <p:cTn id="21" dur="2000" fill="hold"/>
                                        <p:tgtEl>
                                          <p:spTgt spid="12"/>
                                        </p:tgtEl>
                                        <p:attrNameLst>
                                          <p:attrName>fill.type</p:attrName>
                                        </p:attrNameLst>
                                      </p:cBhvr>
                                      <p:to>
                                        <p:strVal val="solid"/>
                                      </p:to>
                                    </p:set>
                                    <p:set>
                                      <p:cBhvr>
                                        <p:cTn id="22"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3"/>
                                        </p:tgtEl>
                                        <p:attrNameLst>
                                          <p:attrName>fillcolor</p:attrName>
                                        </p:attrNameLst>
                                      </p:cBhvr>
                                      <p:to>
                                        <a:srgbClr val="538135"/>
                                      </p:to>
                                    </p:animClr>
                                    <p:set>
                                      <p:cBhvr>
                                        <p:cTn id="28" dur="2000" fill="hold"/>
                                        <p:tgtEl>
                                          <p:spTgt spid="13"/>
                                        </p:tgtEl>
                                        <p:attrNameLst>
                                          <p:attrName>fill.type</p:attrName>
                                        </p:attrNameLst>
                                      </p:cBhvr>
                                      <p:to>
                                        <p:strVal val="solid"/>
                                      </p:to>
                                    </p:set>
                                    <p:set>
                                      <p:cBhvr>
                                        <p:cTn id="29"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4" name="Ορθογώνιο 3"/>
          <p:cNvSpPr/>
          <p:nvPr/>
        </p:nvSpPr>
        <p:spPr>
          <a:xfrm>
            <a:off x="2752981" y="0"/>
            <a:ext cx="9439019" cy="6858000"/>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Google Shape;382;p26"/>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3" name="Google Shape;383;p26"/>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84" name="Google Shape;384;p26"/>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385" name="Google Shape;385;p26"/>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386" name="Google Shape;386;p26"/>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l" rtl="0">
              <a:lnSpc>
                <a:spcPct val="90000"/>
              </a:lnSpc>
              <a:spcBef>
                <a:spcPts val="0"/>
              </a:spcBef>
              <a:spcAft>
                <a:spcPts val="0"/>
              </a:spcAft>
              <a:buClr>
                <a:srgbClr val="C01E24"/>
              </a:buClr>
              <a:buSzPct val="108108"/>
              <a:buFont typeface="Calibri"/>
              <a:buNone/>
            </a:pPr>
            <a:r>
              <a:rPr lang="en-US" sz="2800" b="0" i="0" u="none" strike="noStrike" cap="none">
                <a:solidFill>
                  <a:srgbClr val="C01E24"/>
                </a:solidFill>
                <a:latin typeface="Calibri"/>
                <a:ea typeface="Calibri"/>
                <a:cs typeface="Calibri"/>
                <a:sym typeface="Calibri"/>
              </a:rPr>
              <a:t>Félicitations !</a:t>
            </a:r>
            <a:endParaRPr/>
          </a:p>
          <a:p>
            <a:pPr marL="0" marR="0" lvl="0" indent="0" algn="l" rtl="0">
              <a:lnSpc>
                <a:spcPct val="90000"/>
              </a:lnSpc>
              <a:spcBef>
                <a:spcPts val="0"/>
              </a:spcBef>
              <a:spcAft>
                <a:spcPts val="0"/>
              </a:spcAft>
              <a:buClr>
                <a:srgbClr val="C01E24"/>
              </a:buClr>
              <a:buSzPct val="108108"/>
              <a:buFont typeface="Calibri"/>
              <a:buNone/>
            </a:pPr>
            <a:r>
              <a:rPr lang="en-US" sz="2800" b="0" i="0" u="none" strike="noStrike" cap="none">
                <a:solidFill>
                  <a:srgbClr val="C01E24"/>
                </a:solidFill>
                <a:latin typeface="Calibri"/>
                <a:ea typeface="Calibri"/>
                <a:cs typeface="Calibri"/>
                <a:sym typeface="Calibri"/>
              </a:rPr>
              <a:t/>
            </a:r>
            <a:br>
              <a:rPr lang="en-US" sz="2800" b="0" i="0" u="none" strike="noStrike" cap="none">
                <a:solidFill>
                  <a:srgbClr val="C01E24"/>
                </a:solidFill>
                <a:latin typeface="Calibri"/>
                <a:ea typeface="Calibri"/>
                <a:cs typeface="Calibri"/>
                <a:sym typeface="Calibri"/>
              </a:rPr>
            </a:br>
            <a:r>
              <a:rPr lang="en-US" sz="2800" b="0" i="0" u="none" strike="noStrike" cap="none">
                <a:solidFill>
                  <a:srgbClr val="C01E24"/>
                </a:solidFill>
                <a:latin typeface="Calibri"/>
                <a:ea typeface="Calibri"/>
                <a:cs typeface="Calibri"/>
                <a:sym typeface="Calibri"/>
              </a:rPr>
              <a:t>Vous avez terminé la session d'enseignement de ce module !</a:t>
            </a:r>
            <a:endParaRPr sz="1400" b="0" i="0" u="none" strike="noStrike" cap="none">
              <a:solidFill>
                <a:srgbClr val="000000"/>
              </a:solidFill>
              <a:latin typeface="Arial"/>
              <a:ea typeface="Arial"/>
              <a:cs typeface="Arial"/>
              <a:sym typeface="Arial"/>
            </a:endParaRPr>
          </a:p>
        </p:txBody>
      </p:sp>
      <p:pic>
        <p:nvPicPr>
          <p:cNvPr id="388" name="Google Shape;388;p26"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sp>
        <p:nvSpPr>
          <p:cNvPr id="14" name="Google Shape;197;p9"/>
          <p:cNvSpPr/>
          <p:nvPr/>
        </p:nvSpPr>
        <p:spPr>
          <a:xfrm>
            <a:off x="3987250" y="6328066"/>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a:solidFill>
                  <a:srgbClr val="DDEAF6"/>
                </a:solidFill>
                <a:latin typeface="Arial"/>
                <a:ea typeface="Arial"/>
                <a:cs typeface="Arial"/>
                <a:sym typeface="Arial"/>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tenues pour responsables.</a:t>
            </a:r>
            <a:endParaRPr sz="1000">
              <a:solidFill>
                <a:srgbClr val="DDEAF6"/>
              </a:solidFill>
              <a:latin typeface="Arial"/>
              <a:ea typeface="Arial"/>
              <a:cs typeface="Arial"/>
              <a:sym typeface="Arial"/>
            </a:endParaRPr>
          </a:p>
        </p:txBody>
      </p:sp>
      <p:pic>
        <p:nvPicPr>
          <p:cNvPr id="11" name="Εικόνα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extLst>
      <p:ext uri="{BB962C8B-B14F-4D97-AF65-F5344CB8AC3E}">
        <p14:creationId xmlns:p14="http://schemas.microsoft.com/office/powerpoint/2010/main" val="10689614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1.3 Session d_auto-apprentissag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2Wdx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LZZ3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tlnc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LZZ3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LZZ3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LZZ3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C2WdxYFQaV5GsAAABvAAAAHAAAAHVuaXZlcnNhbC9sb2NhbF9zZXR0aW5ncy54bWwNyrEKwkAMANC9XxEySB3Uugn2rpujCK0fENogB7mk9ELRv/e2N7x++GaBnbeSTANezx0C62xL0k/A9/Q43RCKky4kphxQDWGITS82k4zsXmOBVejH28S5wvlJuc4XqbOkAu1B/B6PeInNH1BLAwQUAAIACAC3WdxY9XSmfq0RAACrOQAAFwAAAHVuaXZlcnNhbC91bml2ZXJzYWwucG5n7VsLWJJn37e31dbK/NauzV4r2LXa9r3rLXNm5gFYa9OsNXdqVobUXFlaoENBEXhWLX13EFat2XTC3s4HgU4GgkCLJZUan5ZgcspQUREQER7OfA+KqXvffd91fYfr+65deOn13MD9//3/9+9/uP8Pj/dX77+XGv5s1LNhYWHhaeve/jAsbAY2LGz658/MhN4ZHvrwV+gyDf9h6lth7HsL+6EXT+Ws2bgmLOwyfbZnxwzo9az8dVvwYWFzJYG/aVLcuc/CwhLeTHt7zcfFWUZ1K51VitZafMS4jQ3/drw4+/6vC0ZuLvj02z3rN248ebzx+PaGoQOd2zNpUV8j3n5HebDnVNnzb9Fm1K069f60pTl5ET8/XvNyoo2bIOsvPysOL6XYiRGxV7M43TVbYg1b8nbZLT/uQlI2WyMgk6Ef3kdzuKMD4rddLwauj2gxqj8FBqqYsszA9YukxvzZgUG+dD52WmBgmi9ZFrjeWJTNmzEKkv37IJHhXGAkFViSdgT6HXkkeKAQ2euqOeSepfG4BktjC8bXg1nPH5bLDthid3j37kYnj0omf1ZpggMgESBae6KBkiTNOr5JLiuzxZ7YMarzGehj9pVjIy1bUYujRg39Ir/fd3lB7pK/5I2ZeaDrk7bC8FFL31yhWl/FDgqWZabdjxuz95f8pXv4ZaMmvzQf+8pGxYpR3U9JWKf6g6DbecdWoiWjBPzLHO6RM/+/wb/s77K3nkyNh/sdUlwWxdZeXYmhbmmbvqfmvkGVpXeYVLKg6hUIlWj47lI60yrzDcqwIlc7Zz3pJRaeVKM0LNTWuLcEzTpTrizaqcGOHB5ZsXWyPGR6YdrYMPO/MGafjSZ3zY43l2rdWCoUHiMsqkcKeHoPwj2P7A70pIknZRQTPl7rFmpLrTVaZ42S2ldO3e3m4SfmwKiG9cq4ZvZ+eyRgiYSLARV3prqo3cg3nwVcZ8VdBYIx0rg38pciPPLN7payhwsJGIgeY0zqZBit36v1O3bOG16vxOddolRdxIaPCW4n8Y6dCtL9bgTX8LUoGnA2HTG9z/QO5uB83em+z0ox9pVSFp5MNOUEXXcchoUjSNcWlS6huF0SlEdSTQc8unjApwdEQqDunrqo2fXjJYF/9yJuEnh1Ah2AmGgYk+p+DVVi7YoAHL0g4Ae5INC/AcN39qWiXI7jKO99lBqGv3bPoq5nBsNiB4mHloGNC3Dr+NnCkbYN8WLXRbGr+Cd0hgYGB4x1CizS8UsEUoSrozW5Zb+1VnGMIric2sblFm0y4rxynNpzM9pzkzvoNQN+nY4ou/obVd6DKMdBY8fifuy1e62RWcVdLKpRQTX2EqG8xVFNeqqpN4fam6MZQJhLZC2RYscto46op8qfxCrBW3BS7DOIfyiUuZpzkHjr8yjL8/EoezbKzisqpQySVYnSKQL2bLi7wx8/so4Pp7juM0XOw3DnYSlLKciWJ4imkAh33k7F+h6btSKXJV3l6d0gplh9ER5Xi9jdA6bxy1lWYo3UQM7S26Kwit/IRlP61sabS8wcVYMb4c9qm55bo+AAULhGiz3D9skp5BsGHO3GvsX9PlAZ7aeNIjxaBUGIh3BawSLyErVfvokbDDFovqkRlhbx2ijhN5ZBqc1fEhzzWF32VF9/0sgNpZeokBjaMzBqxpMkxOJ5FK9NYXuz1HIrkutX24ZII32t9knJ2P52mdKwh6hhTpSQ5/+M5ZxVlwAT1WPjZzwhg6D31j8pHHGHu+ykzhpQHwIKAf0fABUukxijRWAGVuPfj9FqiCYF1YrCoZDtrkS54qrAXHI9ySx7suVd/Kqzy16pAeE4X18ss3QgZgT0u/0851GZ2B7OonO4Le/zkX6TLj2XQtPhe43oJpNOW2tVHJUViDheBrNuqvIHc7h5hR4UlNm90T6fH8sgfEFu2/wwi8JP0amlzI9pddqBAeVO0IKTOw13zDYycyy/p8Wqck/s4nnTxd4uKS76zy8xCwf588D5HyiMcRdELi3SIu+oN2WaOTQpMAxQB3o5Yle7VFYPwycrWk0xBmOMiu22FsB9HHiJwVFUmmBKEjFOqo+JBBy9Y5vUygLpdBbXibMcplMHWXqtd8HGuqk0MHrisLLp3fGGNGmvVGHUeePY7DV49EOBBsMCFQUGe+Jypr5vD+woV7FCkKKIS+HQmeXKuJc4MfZitlrfok+6q7+tvFg0SGrmCxl4Cs3my6Usa3nhdvp9UwNqolF5ld/SRQi/YDC+znkXwchWI9m9aNZzRYjeYmjTEtMQANm2kn5HmbcandHce7mJJGCzEQBDJ9oL2roLSkrraAiRPu4Bsl/UPzVaWtGCx3Zyc8EMI/91W/GPB4qaE1fRm0Tt2cN2y7wZ0uyMpgKVZd4zW2ClC4k+h2WhfszWAgwSHCju/9s/oMGxdLlU8Td+SktR6SJB0vLSNggpap+Mc1SwUGpkaxBcN4mmX63N6gHrkzmVKau5U/l8FWpyigyk8weSe/vIgyadPlv+c8m3VQYjxuP117DdGfrK+atdu+hbZGIkg6tQNNASYGJTJg1UUKQvXDI4CRkSk4hBpvXwhonHtHrSj2VFh4YKtBaLvnUqn6Qfugjo81Vre7E3khPhArfDebyotOKnVOfWawa7q8OZ+/A1xC6KZ/UqHEduGIBJmZwbaCmMmVfkI6fqOTlqpClTMmhx2HyJuxBmvrDxEdlHVhUKrL5tT7rIqr4tZZlqTqjyhID+8ECq3vyL5cok3y2xygd1TXkT4jdH8t0M0DdMGDxc6M/UgxNpGOgiT/uHhwlD/+yTOgWsfuAT0hcsK6lGOymvoNug9hwUKI2P9rlwWCk8DeQUITlWElFkzg1qtEL3YWjif/ueMD9TYsR5GnF9+7luM9tQGwThJqhEPpeB9LPQ8fgbpd/EvzeZusydT/TmvixhXZlM9CdbJmrD7fyLtZPZ3CSfqE1vqF6fwv2xSQVyDvduSN1/rK6wRWLM4wgJ1q/SPRq7CF250H93KWcviqqYpBedqGJbhtFm18NqrthbDgdlGosMh7SdT99Hb5F/V5K8q46RTVTtI5A3CtyEHot24LJ/KMnXatcRhRNmfBCr8nUnAQOsi+lQy6Ex0RBbJSYiBQRVDSNt5bAIRrTIsV+KI0o1u2RvqKgXL+LCuenbRy2FJQZ2IXnl+uIqC36RleJ3MPeaM1lrQLXZp6BnnjRZLHEOEXgIQ/JY4ubCs80uR4FnwOHIRd8RpLQ3AEJABSRrW4+K7HF3YdKFMqbWwEdxorIwYIGHXyMxOg0lVUu/F6MnNytFPPTiHi7/MSG80vC1Mq6KYc6c3qekPnoajpJFpSiM2f+KXqznnyAKxYkzO+IYbLlU3idgJJmbpLXQvq8l+Yt9OpE6XyC6l2xy8KF2x9FAIQMl7xTM5Rq0ORUNUrwRqUefn3DFyF8lRv7nhRXf5X2nUjNZBfjw03mPth0cjLkGW2woUBVsGuALaQgk9VqZxtouMCTQCoooiLw3Eaam/UXh5/I+VqsrWdny/FJfMYzJVeiRjV0ns3kIXwUBVN+aFCjGfMHMO3G1vX2ulSwp67B1foriXD2Ww02V8vgLVhOz82hCg8hTNezAEbT1ugvKODsset93Ur3R40mVKkS0TP97ho6/0oUbJpFVBfUHywQpLQ0k2xG5jr4DX3G85NDe67QEdjNi6+IBZ26H7Y2nSm4ZjzY+tOrvuhkPYhrYSylWR4MwRUkWKjfN5eo54PLJHVwhD5GijPue/cHwbgq54oIghkghhzOlbsNxXc9cuZFcoSpSxcjZS/GyjCtsuR41swNqtdi6Cx1xZ9gc/WqCGjlTbtVvlQkXYBV4GEZi8UjBemisv1eJ2wz2tN80iHRujKzS/yKRNaknOy0xRqEU20tMvJeLQP41vbTWslLaFPcnvTfhc7bF7nCQGDZLEQBjZrSyl2Ks9QpjQxRBfU9aw/keXcP0F3s7yWyrla1PpKEw+wW0FnM2mGBeP5GYJ3Kcus9Ixf+7RaNqPlZrYzOFzl9fo+JKtQKtlwPnCtKJnH/MxQUawHIrQkUe+IhJMtiXchqG5ZQypXvTpL6sDfLtFjda60VoV9yGSYwDRpy/Syox8XFCAIZVSOWXBImNWeqaSatoyXdHiHVwYZyITWddts//VGufjiq2aiKp/RY3R2jvjJ/DNXjNbqm/m7WDqF6l0bAmS294pbZrlRZVprQaocgw1OVjSP1rcWquBmW6rz43qXZVQwmDQx8WaNjyF7hlSsFks6+XKxumLjlJxVZcRGhQEVwD/dgisCcfkqtMXQ1hXpxyd+UfXOT3sCqTN5v1+QLfioekWV/aLtvKmz/nobPNpEE+zhYgg31DmD0lAz6J4IY2lD+0OqiZGeiyDzdF4/wCQ+J4y7YvnHuEffaP9HV8CDwEHgIPgYfAQ+Ah8BB4CDwEHgIPgYfAQ+Ah8BB4CDwEHgIPgYfAQ+Ah8BD4Hwy88ZaENXruo22tyabAAPhZJYmCwylHrjS+M3aARLs7vm3dh8HHTskH1esWpwUfGA3NISyuWBJ8snQjtqNi5ZHvg9Cy7b8nxB1swjiV1UTxiKslKcvh0YncGC8nSWGpY3HwFGFFnhNJnEBVnUhHuQZaQKEhVvmchX1dpLEVYR5vFcl2TuDfWEbSu+H7UiUCjYsfXbBMq7+yYM/4CZNHLxobb7rbXiHQxdHo3MlCneGHwNMbBmEAhv8Ae+rwqdoCS74g65z7kNb5WBdpoiplANY93XREjq/Vb5U9FD2zOmBPpEBbYd5Q2YHwiQrPjy5Ld6LL3lrp660XXXKQTLaEwH+f/r3TiyRj+L+aLJAKY0pU2t2oyHCu2WVDKX1vVu+lzIUmFZ8jiGdrK5dfLvVQ+j8cp9xobei0756YEO/V5IiHe2M1ySJh0i4+ZC+qdR9ZW9k5SvbyKCwR1cxIDTjjfSM1QnQtwGu1zG4TvxNrid/NODMq4Mqy4rprgW/UBbK206M+q8iBYZndW7I+CYQK7ILa/EvliB2wirXkM5zSAJv0Uhj6U9BxXg7+JBffMfGuB5ch28mjyBU3oVD6ojwXLB16heJqzYCkqqszkM4MZTYjA+KGesUmhAfEjo+L6STG2WLrLWNB5VOQwoh2E/jo7D7vPcrm6Mj8BcA3rwogqo6yzAjMGzs+pa8OOiQGqWLDq2Qu1Adh4+ruj9Aikf7eWLKaBBBV1sF5Amk62ODbuLxu1OXfhnPhLqEfnJFs8HPggdD7WKA9yDyD029YsjCwHn2rtfjOl0GjFkuMlqrrBuMO76W90swg40+jNpqp/bZ4Zpch8l2hUY/iIkwlhK/UurOZ/pnOz2cZtLuJqtPBUCru7bJ7ym/Lm5bUQoYOH5k17ghqJ0MP7yZVBbxbKDO83j1OX7LKtPWg8WrDvWVPrLuudz5dP+aph1bP2n1B3zKa8gWGI/5ZT49PjO6vMQMjvbEU9VXf/qENgej6iGVOYAFH1QXjQtidPDTA2wu2zUp3AduCoQgj73E+fZPZg2ve1gklAnM3heOcBy3kU6Lq6ngQ10dwzcVdVhzSZfDfP5Rdi8Yp3HpdxkRgxWUhXW3aBue38fFwRwcTR682Bci/JlJIXPHFsJO2YGBl1j8meKddlUTlKdwG45Uk2HiA/SbZ8jgF1bp9nYtmj8fD1CTl1XURjgEWy6Wkub8HMOq9HEH2tPFVTk047hsq5J5raIJ0OpTta+vcCIeoEHIjlLxBqmyn5zFWjXpdY7cylb7lZEUmBnyF3ePeNraUb8qU5lJFznXUg1czmdNHzbBJBURxhNbGGEmVMruf1CHebp6wAs5viVgXOGgXDaP047A9N8/dkSsEItOGbU1g/eB4EZC5y6GyMi9wQu/oaG0LFEE7USeQuxIVCiXvBzN+HBLNUESoc5zTRqPKOFbUto2dvBvyjwGObQE5Q40LcHvLo9K2spjPjZdjR6dCdH1R3pI9ddSUlcGq3Ifz23E43wDHl5vUuY5/Ty770nb17zv/8wOC/xOnDP8SH++PfDZvb8aPxOaywDtp77z3Nvut7Qf+HVBLAwQUAAIACAC3WdxYOp3ncEsAAABrAAAAGwAAAHVuaXZlcnNhbC91bml2ZXJzYWwucG5nLnhtbLOxr8jNUShLLSrOzM+zVTLUM1Cyt+PlsikoSi3LTC1XqACKAQUhQEmhEsg1QnDLM1NKMoBCBhYWCMGM1Mz0jBJbJQtDM7igPtBMAFBLAQIAABQAAgAIAKl+UE82YVgCRwMAAOEJAAAUAAAAAAAAAAEAAAAAAAAAAAB1bml2ZXJzYWwvcGxheWVyLnhtbFBLAQIAABQAAgAIALZZ3Fi1N/SoHAUAAOETAAAdAAAAAAAAAAEAAAAAAHkDAAB1bml2ZXJzYWwvY29tbW9uX21lc3NhZ2VzLmxuZ1BLAQIAABQAAgAIALZZ3FgVHmAbowAAAH8BAAAuAAAAAAAAAAEAAAAAANAIAAB1bml2ZXJzYWwvcGxheWJhY2tfYW5kX25hdmlnYXRpb25fc2V0dGluZ3MueG1sUEsBAgAAFAACAAgAtlncWHRJNR88BAAADBUAACcAAAAAAAAAAQAAAAAAvwkAAHVuaXZlcnNhbC9mbGFzaF9wdWJsaXNoaW5nX3NldHRpbmdzLnhtbFBLAQIAABQAAgAIALZZ3Fg3i4dqewMAAKwMAAAhAAAAAAAAAAEAAAAAAEAOAAB1bml2ZXJzYWwvZmxhc2hfc2tpbl9zZXR0aW5ncy54bWxQSwECAAAUAAIACAC2WdxYpq9WIzYEAACWFAAAJgAAAAAAAAABAAAAAAD6EQAAdW5pdmVyc2FsL2h0bWxfcHVibGlzaGluZ19zZXR0aW5ncy54bWxQSwECAAAUAAIACAC2WdxYJg9+6LABAABvBgAAHwAAAAAAAAABAAAAAAB0FgAAdW5pdmVyc2FsL2h0bWxfc2tpbl9zZXR0aW5ncy5qc1BLAQIAABQAAgAIALZZ3FgVBpXkawAAAG8AAAAcAAAAAAAAAAEAAAAAAGEYAAB1bml2ZXJzYWwvbG9jYWxfc2V0dGluZ3MueG1sUEsBAgAAFAACAAgAt1ncWPV0pn6tEQAAqzkAABcAAAAAAAAAAAAAAAAABhkAAHVuaXZlcnNhbC91bml2ZXJzYWwucG5nUEsBAgAAFAACAAgAt1ncWDqd53BLAAAAawAAABsAAAAAAAAAAQAAAAAA6CoAAHVuaXZlcnNhbC91bml2ZXJzYWwucG5nLnhtbFBLBQYAAAAACgAKAAYDAABsKwAAAAA="/>
  <p:tag name="ISPRING_LMS_API_VERSION" val="SCORM 1.2"/>
  <p:tag name="ISPRING_ULTRA_SCORM_COURSE_ID" val="B35FCF14-8DB4-436E-BAAF-E85469FA961B"/>
  <p:tag name="ISPRING_CMI5_LAUNCH_METHOD" val="any window"/>
  <p:tag name="ISPRINGCLOUDFOLDERID" val="1"/>
  <p:tag name="ISPRINGONLINEFOLDERID" val="1"/>
  <p:tag name="ISPRING_OUTPUT_FOLDER" val="[[&quot;\u007F\uFFFD\uFFFD{A396230D-9A3A-426D-B380-67D82CDE4863}&quot;,&quot;C:\\Users\\pantelis\\Documents\\MHAPPS\\French\\Training material for ETA 01_Fr&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ETA 1.3 Session d_auto-apprentissage"/>
  <p:tag name="ISPRING_FIRST_PUBLISH" val="1"/>
  <p:tag name="ISPRING_SCORM_ENDPOINT" val="&lt;endpoint&gt;&lt;enable&gt;0&lt;/enable&gt;&lt;lrs&gt;http://&lt;/lrs&gt;&lt;auth&gt;0&lt;/auth&gt;&lt;login&gt;&lt;/login&gt;&lt;password&gt;&lt;/password&gt;&lt;key&gt;&lt;/key&gt;&lt;name&gt;&lt;/name&gt;&lt;email&gt;&lt;/email&gt;&lt;/endpoint&gt;&#10;"/>
  <p:tag name="ISPRING_SCORM_RATE_QUIZZES" val="0"/>
</p:tagLst>
</file>

<file path=ppt/theme/theme1.xml><?xml version="1.0" encoding="utf-8"?>
<a:theme xmlns:a="http://schemas.openxmlformats.org/drawingml/2006/main" name="1_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549</Words>
  <Application>Microsoft Office PowerPoint</Application>
  <PresentationFormat>Ευρεία οθόνη</PresentationFormat>
  <Paragraphs>97</Paragraphs>
  <Slides>9</Slides>
  <Notes>9</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9</vt:i4>
      </vt:variant>
    </vt:vector>
  </HeadingPairs>
  <TitlesOfParts>
    <vt:vector size="16" baseType="lpstr">
      <vt:lpstr>Arial</vt:lpstr>
      <vt:lpstr>Impact</vt:lpstr>
      <vt:lpstr>Noto Sans Symbols</vt:lpstr>
      <vt:lpstr>Gill Sans</vt:lpstr>
      <vt:lpstr>Calibri</vt:lpstr>
      <vt:lpstr>Roboto</vt:lpstr>
      <vt:lpstr>1_Θέμα του Office</vt:lpstr>
      <vt:lpstr>Παρουσίαση του PowerPoint</vt:lpstr>
      <vt:lpstr>Partenaires</vt:lpstr>
      <vt:lpstr>Session d'auto-apprentissage :  Contenu</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1.3 Session d_auto-apprentissage</dc:title>
  <dc:creator>pantelis bbalaouras</dc:creator>
  <cp:lastModifiedBy>pantelis</cp:lastModifiedBy>
  <cp:revision>17</cp:revision>
  <dcterms:created xsi:type="dcterms:W3CDTF">2020-06-02T13:31:56Z</dcterms:created>
  <dcterms:modified xsi:type="dcterms:W3CDTF">2024-09-06T15:44:53Z</dcterms:modified>
</cp:coreProperties>
</file>