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46"/>
  </p:notesMasterIdLst>
  <p:sldIdLst>
    <p:sldId id="256"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embeddedFontLst>
    <p:embeddedFont>
      <p:font typeface="Impact" panose="020B0806030902050204" pitchFamily="34" charset="0"/>
      <p:regular r:id="rId47"/>
    </p:embeddedFont>
    <p:embeddedFont>
      <p:font typeface="Gill Sans" panose="020B0604020202020204" charset="0"/>
      <p:regular r:id="rId48"/>
      <p:bold r:id="rId49"/>
    </p:embeddedFont>
    <p:embeddedFont>
      <p:font typeface="Roboto" panose="02000000000000000000" pitchFamily="2"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4ZHaY0mToSwCr3Zvc8Mt01CTi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41A386-716F-4F95-ABE9-1F9DCF064C71}">
  <a:tblStyle styleId="{CB41A386-716F-4F95-ABE9-1F9DCF064C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27" name="Google Shape;2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002477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21" name="Google Shape;32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60" name="Google Shape;3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535" name="Google Shape;53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45" name="Google Shape;54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58" name="Google Shape;1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44"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4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4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4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4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4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5" name="Google Shape;25;p4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4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4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6"/>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4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2" name="Google Shape;32;p4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4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4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4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9" name="Google Shape;39;p47"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8"/>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48"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5" name="Google Shape;45;p4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2.1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How to search and select Health Apps</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9"/>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9"/>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2.1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How to search and select Health Apps</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50"/>
        <p:cNvGrpSpPr/>
        <p:nvPr/>
      </p:nvGrpSpPr>
      <p:grpSpPr>
        <a:xfrm>
          <a:off x="0" y="0"/>
          <a:ext cx="0" cy="0"/>
          <a:chOff x="0" y="0"/>
          <a:chExt cx="0" cy="0"/>
        </a:xfrm>
      </p:grpSpPr>
      <p:sp>
        <p:nvSpPr>
          <p:cNvPr id="51" name="Google Shape;51;p5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0"/>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0"/>
          <p:cNvSpPr txBox="1"/>
          <p:nvPr/>
        </p:nvSpPr>
        <p:spPr>
          <a:xfrm>
            <a:off x="0" y="81370"/>
            <a:ext cx="8709225"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2.1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How to search and select Health Apps</a:t>
            </a:r>
            <a:endParaRPr/>
          </a:p>
        </p:txBody>
      </p:sp>
      <p:pic>
        <p:nvPicPr>
          <p:cNvPr id="54" name="Google Shape;54;p5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52"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5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ambulanz-sanit%C3%A4ter-rot-kreuzen-2440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balance-achtung-konzentration-15179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hyperlink" Target="https://pixabay.com/service/license/" TargetMode="External"/><Relationship Id="rId4" Type="http://schemas.openxmlformats.org/officeDocument/2006/relationships/hyperlink" Target="https://pixabay.com/de/vectors/talk-reden-sprechblase-konversation-7228805/"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play.google.com/store/apps/details?id=com.zeopoxa.fitness.running&amp;gl=DE" TargetMode="External"/><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hyperlink" Target="https://play.google.com/store/search?q=neuronation&amp;c=apps&amp;gl=DE" TargetMode="External"/><Relationship Id="rId3" Type="http://schemas.openxmlformats.org/officeDocument/2006/relationships/hyperlink" Target="https://www.youtube.com/watch?v=8zyLk8PY03I" TargetMode="External"/><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photos/hands-puzzle-pieces-connect-20333/" TargetMode="Externa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vectors/idea-the-light-bulb-light-volunteer-197292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hyperlink" Target="https://pixabay.com/service/license-summa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de/photos/iphone-7-isoliert-ber%C3%BChren-app-3171205/"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hyperlink" Target="https://pixabay.com/service/license-summa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de/illustrations/laufen-rennen-sport-sportler-95499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s://pixabay.com/service/license-summar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de/vectors/avocado-lebensmittel-gr%C3%BCn-h%C3%A4lfte-161822/"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hyperlink" Target="https://pixabay.com/service/license-summa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hyperlink" Target="https://www.apple.com/de/app-stor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hyperlink" Target="https://play.googl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de/photos/inhaltsvermarktung-schriftsteller-4111003/"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hyperlink" Target="https://pixabay.com/service/license-summar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photos/vergr%C3%B6%C3%9Ferung-glas-detektiv-2681372/" TargetMode="External"/><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hyperlink" Target="https://pixabay.com/service/license-summa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hyperlink" Target="https://pixabay.com/service/license/" TargetMode="External"/><Relationship Id="rId4" Type="http://schemas.openxmlformats.org/officeDocument/2006/relationships/hyperlink" Target="https://pixabay.com/de/photos/fragezeichen-symbol-charakter-23090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de/vectors/h%C3%A4nde-h%C3%A4ndedruck-handeln-vertrag-6030186/"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hyperlink" Target="https://pixabay.com/service/license-summar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de/vectors/silhouette-herbst-fallen-3347559/"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hyperlink" Target="https://pixabay.com/service/license-summar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de/photos/experiment-chemie-fl%C3%BCssig-220023/"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hyperlink" Target="https://pixabay.com/service/license-summar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de/photos/datenschutz-sicherheit-4394633/"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2.jpg"/><Relationship Id="rId4" Type="http://schemas.openxmlformats.org/officeDocument/2006/relationships/hyperlink" Target="https://pixabay.com/service/license-summar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de/photos/unternehmer-idee-kompetenz-vision-1340649/"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hyperlink" Target="https://pixabay.com/service/license-summar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g"/><Relationship Id="rId18" Type="http://schemas.openxmlformats.org/officeDocument/2006/relationships/hyperlink" Target="http://www.amsed.fr/" TargetMode="External"/><Relationship Id="rId3" Type="http://schemas.openxmlformats.org/officeDocument/2006/relationships/image" Target="../media/image13.jpg"/><Relationship Id="rId21" Type="http://schemas.openxmlformats.org/officeDocument/2006/relationships/image" Target="../media/image22.jpg"/><Relationship Id="rId7" Type="http://schemas.openxmlformats.org/officeDocument/2006/relationships/image" Target="../media/image15.jpg"/><Relationship Id="rId12" Type="http://schemas.openxmlformats.org/officeDocument/2006/relationships/hyperlink" Target="https://www.media-k.eu/"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7.jpg"/><Relationship Id="rId5" Type="http://schemas.openxmlformats.org/officeDocument/2006/relationships/image" Target="../media/image14.jpg"/><Relationship Id="rId15" Type="http://schemas.openxmlformats.org/officeDocument/2006/relationships/hyperlink" Target="http://www.connexions.gr/" TargetMode="External"/><Relationship Id="rId23" Type="http://schemas.openxmlformats.org/officeDocument/2006/relationships/image" Target="../media/image24.jpg"/><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g"/><Relationship Id="rId14" Type="http://schemas.openxmlformats.org/officeDocument/2006/relationships/hyperlink" Target="https://www.oxfamitalia.org/" TargetMode="External"/><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pps.apple.com/de/app/headspace-meditation-schlaf/id493145008"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apps.apple.com/de/app/sleepio/id1538191784"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hyperlink" Target="https://pixabay.com/service/license/" TargetMode="External"/><Relationship Id="rId4" Type="http://schemas.openxmlformats.org/officeDocument/2006/relationships/hyperlink" Target="https://pixabay.com/illustrations/center-centered-gears-visor-target-206490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2.png"/><Relationship Id="rId7"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8.xml"/><Relationship Id="rId9" Type="http://schemas.openxmlformats.org/officeDocument/2006/relationships/image" Target="../media/image2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60.png"/><Relationship Id="rId4" Type="http://schemas.openxmlformats.org/officeDocument/2006/relationships/image" Target="../media/image59.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fragen-mann-kopf-erfolg-lampe-25196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100" cy="201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0" i="0" u="none" strike="noStrike" cap="none" dirty="0">
                <a:solidFill>
                  <a:srgbClr val="C00000"/>
                </a:solidFill>
                <a:latin typeface="Calibri"/>
                <a:ea typeface="Calibri"/>
                <a:cs typeface="Calibri"/>
                <a:sym typeface="Calibri"/>
              </a:rPr>
              <a:t>Module 2 - Session </a:t>
            </a:r>
            <a:r>
              <a:rPr lang="en-US" sz="3400" b="0" i="0" u="none" strike="noStrike" cap="none" dirty="0" err="1">
                <a:solidFill>
                  <a:srgbClr val="C00000"/>
                </a:solidFill>
                <a:latin typeface="Calibri"/>
                <a:ea typeface="Calibri"/>
                <a:cs typeface="Calibri"/>
                <a:sym typeface="Calibri"/>
              </a:rPr>
              <a:t>d'enseignement</a:t>
            </a:r>
            <a:r>
              <a:rPr lang="en-US" sz="3400" b="0" i="0" u="none" strike="noStrike" cap="none" dirty="0">
                <a:solidFill>
                  <a:srgbClr val="C00000"/>
                </a:solidFill>
                <a:latin typeface="Calibri"/>
                <a:ea typeface="Calibri"/>
                <a:cs typeface="Calibri"/>
                <a:sym typeface="Calibri"/>
              </a:rPr>
              <a:t> </a:t>
            </a:r>
            <a:r>
              <a:rPr lang="en-US" sz="2400" b="0" i="0" u="none" strike="noStrike" cap="none" dirty="0">
                <a:solidFill>
                  <a:srgbClr val="C00000"/>
                </a:solidFill>
                <a:latin typeface="Calibri"/>
                <a:ea typeface="Calibri"/>
                <a:cs typeface="Calibri"/>
                <a:sym typeface="Calibri"/>
              </a:rPr>
              <a:t>(2.1)</a:t>
            </a:r>
            <a:r>
              <a:rPr lang="en-US" sz="2400" b="0" i="0" u="none" strike="noStrike" cap="none" dirty="0">
                <a:solidFill>
                  <a:schemeClr val="dk1"/>
                </a:solidFill>
                <a:latin typeface="Calibri"/>
                <a:ea typeface="Calibri"/>
                <a:cs typeface="Calibri"/>
                <a:sym typeface="Calibri"/>
              </a:rPr>
              <a:t/>
            </a:r>
            <a:br>
              <a:rPr lang="en-US" sz="2400" b="0" i="0" u="none" strike="noStrike" cap="none" dirty="0">
                <a:solidFill>
                  <a:schemeClr val="dk1"/>
                </a:solidFill>
                <a:latin typeface="Calibri"/>
                <a:ea typeface="Calibri"/>
                <a:cs typeface="Calibri"/>
                <a:sym typeface="Calibri"/>
              </a:rPr>
            </a:br>
            <a:r>
              <a:rPr lang="en-US" sz="4000" b="0" i="0" u="none" strike="noStrike" cap="none" dirty="0">
                <a:solidFill>
                  <a:schemeClr val="dk1"/>
                </a:solidFill>
                <a:latin typeface="Calibri"/>
                <a:ea typeface="Calibri"/>
                <a:cs typeface="Calibri"/>
                <a:sym typeface="Calibri"/>
              </a:rPr>
              <a:t>Comment </a:t>
            </a:r>
            <a:r>
              <a:rPr lang="en-US" sz="4000" b="0" i="0" u="none" strike="noStrike" cap="none" dirty="0" err="1">
                <a:solidFill>
                  <a:schemeClr val="dk1"/>
                </a:solidFill>
                <a:latin typeface="Calibri"/>
                <a:ea typeface="Calibri"/>
                <a:cs typeface="Calibri"/>
                <a:sym typeface="Calibri"/>
              </a:rPr>
              <a:t>rechercher</a:t>
            </a:r>
            <a:r>
              <a:rPr lang="en-US" sz="4000" b="0" i="0" u="none" strike="noStrike" cap="none" dirty="0">
                <a:solidFill>
                  <a:schemeClr val="dk1"/>
                </a:solidFill>
                <a:latin typeface="Calibri"/>
                <a:ea typeface="Calibri"/>
                <a:cs typeface="Calibri"/>
                <a:sym typeface="Calibri"/>
              </a:rPr>
              <a:t> et </a:t>
            </a:r>
            <a:r>
              <a:rPr lang="en-US" sz="4000" b="0" i="0" u="none" strike="noStrike" cap="none" dirty="0" err="1">
                <a:solidFill>
                  <a:schemeClr val="dk1"/>
                </a:solidFill>
                <a:latin typeface="Calibri"/>
                <a:ea typeface="Calibri"/>
                <a:cs typeface="Calibri"/>
                <a:sym typeface="Calibri"/>
              </a:rPr>
              <a:t>sélectionner</a:t>
            </a:r>
            <a:r>
              <a:rPr lang="en-US" sz="4000" b="0" i="0" u="none" strike="noStrike" cap="none" dirty="0">
                <a:solidFill>
                  <a:schemeClr val="dk1"/>
                </a:solidFill>
                <a:latin typeface="Calibri"/>
                <a:ea typeface="Calibri"/>
                <a:cs typeface="Calibri"/>
                <a:sym typeface="Calibri"/>
              </a:rPr>
              <a:t> des applications de santé</a:t>
            </a:r>
            <a:endParaRPr sz="3400" b="0" i="0" u="none" strike="noStrike" cap="none" dirty="0">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2" name="Google Shape;72;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3" name="Google Shape;73;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4" name="Google Shape;74;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5" name="Google Shape;75;p1"/>
          <p:cNvPicPr preferRelativeResize="0"/>
          <p:nvPr/>
        </p:nvPicPr>
        <p:blipFill rotWithShape="1">
          <a:blip r:embed="rId5">
            <a:alphaModFix/>
          </a:blip>
          <a:srcRect/>
          <a:stretch/>
        </p:blipFill>
        <p:spPr>
          <a:xfrm>
            <a:off x="10748048" y="6336215"/>
            <a:ext cx="1406013" cy="492105"/>
          </a:xfrm>
          <a:prstGeom prst="rect">
            <a:avLst/>
          </a:prstGeom>
          <a:noFill/>
          <a:ln>
            <a:noFill/>
          </a:ln>
        </p:spPr>
      </p:pic>
      <p:pic>
        <p:nvPicPr>
          <p:cNvPr id="76" name="Google Shape;76;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7" name="Google Shape;77;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78" name="Google Shape;78;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9" name="Google Shape;79;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0" name="Google Shape;80;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4" name="Google Shape;84;p1"/>
          <p:cNvPicPr preferRelativeResize="0"/>
          <p:nvPr/>
        </p:nvPicPr>
        <p:blipFill>
          <a:blip r:embed="rId7"/>
          <a:srcRect/>
          <a:stretch/>
        </p:blipFill>
        <p:spPr>
          <a:xfrm>
            <a:off x="19458" y="6414599"/>
            <a:ext cx="1938951" cy="436098"/>
          </a:xfrm>
          <a:prstGeom prst="rect">
            <a:avLst/>
          </a:prstGeom>
          <a:noFill/>
          <a:ln>
            <a:noFill/>
          </a:ln>
        </p:spPr>
      </p:pic>
      <p:sp>
        <p:nvSpPr>
          <p:cNvPr id="85" name="Google Shape;85;p1"/>
          <p:cNvSpPr/>
          <p:nvPr/>
        </p:nvSpPr>
        <p:spPr>
          <a:xfrm>
            <a:off x="-835" y="489244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8163" y="1495460"/>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558000" y="737318"/>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(Mauvaise) information </a:t>
            </a:r>
            <a:endParaRPr/>
          </a:p>
        </p:txBody>
      </p:sp>
      <p:sp>
        <p:nvSpPr>
          <p:cNvPr id="192" name="Google Shape;192;p9"/>
          <p:cNvSpPr txBox="1"/>
          <p:nvPr/>
        </p:nvSpPr>
        <p:spPr>
          <a:xfrm>
            <a:off x="558000" y="1336506"/>
            <a:ext cx="5409663" cy="489340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Les applications peuvent contenir de fausses allégations de santé </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Les applications peuvent regrouper des informations médiocres, voire incorrectes.</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Une (mauvaise) information peut conduire à une évaluation incorrecte d'une maladie ainsi qu'à des traitements erronés, à une mauvaise prise de décision en général et à des effets néfastes sur la santé.</a:t>
            </a:r>
            <a:endParaRPr/>
          </a:p>
        </p:txBody>
      </p:sp>
      <p:pic>
        <p:nvPicPr>
          <p:cNvPr id="193" name="Google Shape;193;p9"/>
          <p:cNvPicPr preferRelativeResize="0"/>
          <p:nvPr/>
        </p:nvPicPr>
        <p:blipFill rotWithShape="1">
          <a:blip r:embed="rId3">
            <a:alphaModFix/>
          </a:blip>
          <a:srcRect/>
          <a:stretch/>
        </p:blipFill>
        <p:spPr>
          <a:xfrm>
            <a:off x="6322651" y="1679188"/>
            <a:ext cx="5631925" cy="2869498"/>
          </a:xfrm>
          <a:prstGeom prst="rect">
            <a:avLst/>
          </a:prstGeom>
          <a:noFill/>
          <a:ln>
            <a:noFill/>
          </a:ln>
        </p:spPr>
      </p:pic>
      <p:sp>
        <p:nvSpPr>
          <p:cNvPr id="194" name="Google Shape;194;p9"/>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195" name="Google Shape;195;p9"/>
          <p:cNvSpPr/>
          <p:nvPr/>
        </p:nvSpPr>
        <p:spPr>
          <a:xfrm>
            <a:off x="6485275" y="-6175"/>
            <a:ext cx="57057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70000"/>
              </a:lnSpc>
              <a:spcBef>
                <a:spcPts val="0"/>
              </a:spcBef>
              <a:spcAft>
                <a:spcPts val="0"/>
              </a:spcAft>
              <a:buNone/>
            </a:pPr>
            <a:r>
              <a:rPr lang="en-US" sz="1260" b="1">
                <a:solidFill>
                  <a:schemeClr val="lt1"/>
                </a:solidFill>
                <a:latin typeface="Calibri"/>
                <a:ea typeface="Calibri"/>
                <a:cs typeface="Calibri"/>
                <a:sym typeface="Calibri"/>
              </a:rPr>
              <a:t>2.1.1 Pourquoi existe-t-il des critères de recherche pour les applications de santé ?</a:t>
            </a:r>
            <a:endParaRPr sz="1260" b="1">
              <a:solidFill>
                <a:schemeClr val="lt1"/>
              </a:solidFill>
              <a:latin typeface="Calibri"/>
              <a:ea typeface="Calibri"/>
              <a:cs typeface="Calibri"/>
              <a:sym typeface="Calibri"/>
            </a:endParaRPr>
          </a:p>
        </p:txBody>
      </p:sp>
      <p:sp>
        <p:nvSpPr>
          <p:cNvPr id="196" name="Google Shape;196;p9"/>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197" name="Google Shape;197;p9"/>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198" name="Google Shape;198;p9"/>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Mauvaise conception de l'application</a:t>
            </a:r>
            <a:endParaRPr/>
          </a:p>
        </p:txBody>
      </p:sp>
      <p:sp>
        <p:nvSpPr>
          <p:cNvPr id="205" name="Google Shape;205;p10"/>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C01E24"/>
              </a:buClr>
              <a:buSzPts val="2600"/>
              <a:buFont typeface="Noto Sans Symbols"/>
              <a:buNone/>
            </a:pPr>
            <a:r>
              <a:rPr lang="en-US" sz="2600">
                <a:solidFill>
                  <a:schemeClr val="dk1"/>
                </a:solidFill>
                <a:latin typeface="Calibri"/>
                <a:ea typeface="Calibri"/>
                <a:cs typeface="Calibri"/>
                <a:sym typeface="Calibri"/>
              </a:rPr>
              <a:t>Une mauvaise conception de l'application, telle qu'une interface utilisateur peu pratique, peut conduire à une utilisation peu fréquente et à une moindre adhésion au traitement lorsqu'elle est utilisée en complément d'une thérapie.</a:t>
            </a:r>
            <a:endParaRPr/>
          </a:p>
        </p:txBody>
      </p:sp>
      <p:pic>
        <p:nvPicPr>
          <p:cNvPr id="206" name="Google Shape;206;p10"/>
          <p:cNvPicPr preferRelativeResize="0"/>
          <p:nvPr/>
        </p:nvPicPr>
        <p:blipFill rotWithShape="1">
          <a:blip r:embed="rId3">
            <a:alphaModFix/>
          </a:blip>
          <a:srcRect/>
          <a:stretch/>
        </p:blipFill>
        <p:spPr>
          <a:xfrm>
            <a:off x="8240158" y="1778952"/>
            <a:ext cx="3025624" cy="2869498"/>
          </a:xfrm>
          <a:prstGeom prst="rect">
            <a:avLst/>
          </a:prstGeom>
          <a:noFill/>
          <a:ln>
            <a:noFill/>
          </a:ln>
        </p:spPr>
      </p:pic>
      <p:sp>
        <p:nvSpPr>
          <p:cNvPr id="207" name="Google Shape;207;p1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208" name="Google Shape;208;p10"/>
          <p:cNvSpPr/>
          <p:nvPr/>
        </p:nvSpPr>
        <p:spPr>
          <a:xfrm>
            <a:off x="7261413" y="-3933"/>
            <a:ext cx="492932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n-US" sz="1260" b="1">
                <a:solidFill>
                  <a:schemeClr val="lt1"/>
                </a:solidFill>
                <a:latin typeface="Calibri"/>
                <a:ea typeface="Calibri"/>
                <a:cs typeface="Calibri"/>
                <a:sym typeface="Calibri"/>
              </a:rPr>
              <a:t>2.1.1 Pourquoi existe-t-il des critères de recherche pour les applications de santé ?</a:t>
            </a:r>
            <a:endParaRPr sz="1260" b="1">
              <a:solidFill>
                <a:schemeClr val="lt1"/>
              </a:solidFill>
              <a:latin typeface="Calibri"/>
              <a:ea typeface="Calibri"/>
              <a:cs typeface="Calibri"/>
              <a:sym typeface="Calibri"/>
            </a:endParaRPr>
          </a:p>
        </p:txBody>
      </p:sp>
      <p:sp>
        <p:nvSpPr>
          <p:cNvPr id="209" name="Google Shape;209;p10"/>
          <p:cNvSpPr/>
          <p:nvPr/>
        </p:nvSpPr>
        <p:spPr>
          <a:xfrm>
            <a:off x="6485275" y="-6175"/>
            <a:ext cx="57057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70000"/>
              </a:lnSpc>
              <a:spcBef>
                <a:spcPts val="0"/>
              </a:spcBef>
              <a:spcAft>
                <a:spcPts val="0"/>
              </a:spcAft>
              <a:buNone/>
            </a:pPr>
            <a:r>
              <a:rPr lang="en-US" sz="1260" b="1">
                <a:solidFill>
                  <a:schemeClr val="lt1"/>
                </a:solidFill>
                <a:latin typeface="Calibri"/>
                <a:ea typeface="Calibri"/>
                <a:cs typeface="Calibri"/>
                <a:sym typeface="Calibri"/>
              </a:rPr>
              <a:t>2.1.1 Pourquoi existe-t-il des critères de recherche pour les applications de santé ?</a:t>
            </a:r>
            <a:endParaRPr sz="1260" b="1">
              <a:solidFill>
                <a:schemeClr val="lt1"/>
              </a:solidFill>
              <a:latin typeface="Calibri"/>
              <a:ea typeface="Calibri"/>
              <a:cs typeface="Calibri"/>
              <a:sym typeface="Calibri"/>
            </a:endParaRPr>
          </a:p>
        </p:txBody>
      </p:sp>
      <p:sp>
        <p:nvSpPr>
          <p:cNvPr id="210" name="Google Shape;210;p10"/>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11" name="Google Shape;211;p10"/>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212" name="Google Shape;212;p10"/>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a:spLocks noGrp="1"/>
          </p:cNvSpPr>
          <p:nvPr>
            <p:ph type="body" idx="1"/>
          </p:nvPr>
        </p:nvSpPr>
        <p:spPr>
          <a:xfrm>
            <a:off x="558001" y="1991385"/>
            <a:ext cx="10007296" cy="405854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a:t>Les applications de santé peuvent nécessiter des données personnelles sensibles pour être utilisées et fonctionner correctement.</a:t>
            </a:r>
            <a:endParaRPr/>
          </a:p>
          <a:p>
            <a:pPr marL="228600" lvl="0" indent="-228600" algn="l" rtl="0">
              <a:lnSpc>
                <a:spcPct val="100000"/>
              </a:lnSpc>
              <a:spcBef>
                <a:spcPts val="1800"/>
              </a:spcBef>
              <a:spcAft>
                <a:spcPts val="0"/>
              </a:spcAft>
              <a:buSzPts val="2200"/>
              <a:buChar char="▪"/>
            </a:pPr>
            <a:r>
              <a:rPr lang="en-US"/>
              <a:t>Cela peut s'avérer problématique dans de nombreux cas, car les applications de santé sont souvent gratuites et reposent donc sur d'autres méthodes de refinancement, telles que le partage des données personnelles des utilisateurs à des fins publicitaires avec des plateformes de médias sociaux comme Facebook ou Instagram. </a:t>
            </a:r>
            <a:endParaRPr/>
          </a:p>
          <a:p>
            <a:pPr marL="228600" lvl="0" indent="-228600" algn="l" rtl="0">
              <a:lnSpc>
                <a:spcPct val="100000"/>
              </a:lnSpc>
              <a:spcBef>
                <a:spcPts val="1800"/>
              </a:spcBef>
              <a:spcAft>
                <a:spcPts val="0"/>
              </a:spcAft>
              <a:buSzPts val="2200"/>
              <a:buChar char="▪"/>
            </a:pPr>
            <a:r>
              <a:rPr lang="en-US"/>
              <a:t>En outre, des normes de protection des données peu exigeantes peuvent accroître le risque de fuite d'informations sur la santé et causer des dommages irrévocables à leurs utilisateurs.</a:t>
            </a:r>
            <a:endParaRPr/>
          </a:p>
          <a:p>
            <a:pPr marL="228600" lvl="0" indent="-88900" algn="l" rtl="0">
              <a:lnSpc>
                <a:spcPct val="100000"/>
              </a:lnSpc>
              <a:spcBef>
                <a:spcPts val="1800"/>
              </a:spcBef>
              <a:spcAft>
                <a:spcPts val="0"/>
              </a:spcAft>
              <a:buSzPts val="2200"/>
              <a:buNone/>
            </a:pPr>
            <a:endParaRPr/>
          </a:p>
        </p:txBody>
      </p:sp>
      <p:sp>
        <p:nvSpPr>
          <p:cNvPr id="219" name="Google Shape;219;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Protection des données personnelles sensibles</a:t>
            </a:r>
            <a:endParaRPr/>
          </a:p>
        </p:txBody>
      </p:sp>
      <p:sp>
        <p:nvSpPr>
          <p:cNvPr id="220" name="Google Shape;220;p11"/>
          <p:cNvSpPr/>
          <p:nvPr/>
        </p:nvSpPr>
        <p:spPr>
          <a:xfrm>
            <a:off x="6485275" y="-6175"/>
            <a:ext cx="57057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70000"/>
              </a:lnSpc>
              <a:spcBef>
                <a:spcPts val="0"/>
              </a:spcBef>
              <a:spcAft>
                <a:spcPts val="0"/>
              </a:spcAft>
              <a:buNone/>
            </a:pPr>
            <a:r>
              <a:rPr lang="en-US" sz="1260" b="1">
                <a:solidFill>
                  <a:schemeClr val="lt1"/>
                </a:solidFill>
                <a:latin typeface="Calibri"/>
                <a:ea typeface="Calibri"/>
                <a:cs typeface="Calibri"/>
                <a:sym typeface="Calibri"/>
              </a:rPr>
              <a:t>2.1.1 Pourquoi existe-t-il des critères de recherche pour les applications de santé ?</a:t>
            </a:r>
            <a:endParaRPr sz="1260" b="1">
              <a:solidFill>
                <a:schemeClr val="lt1"/>
              </a:solidFill>
              <a:latin typeface="Calibri"/>
              <a:ea typeface="Calibri"/>
              <a:cs typeface="Calibri"/>
              <a:sym typeface="Calibri"/>
            </a:endParaRPr>
          </a:p>
        </p:txBody>
      </p:sp>
      <p:sp>
        <p:nvSpPr>
          <p:cNvPr id="221" name="Google Shape;221;p11"/>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22" name="Google Shape;222;p11"/>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223" name="Google Shape;223;p11"/>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2" descr="Talk, Reden, Sprechblase, Konversation"/>
          <p:cNvPicPr preferRelativeResize="0"/>
          <p:nvPr/>
        </p:nvPicPr>
        <p:blipFill rotWithShape="1">
          <a:blip r:embed="rId3">
            <a:alphaModFix/>
          </a:blip>
          <a:srcRect/>
          <a:stretch/>
        </p:blipFill>
        <p:spPr>
          <a:xfrm>
            <a:off x="7392941" y="1851965"/>
            <a:ext cx="3680659" cy="3926036"/>
          </a:xfrm>
          <a:prstGeom prst="rect">
            <a:avLst/>
          </a:prstGeom>
          <a:noFill/>
          <a:ln>
            <a:noFill/>
          </a:ln>
        </p:spPr>
      </p:pic>
      <p:sp>
        <p:nvSpPr>
          <p:cNvPr id="230" name="Google Shape;230;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000">
                <a:solidFill>
                  <a:srgbClr val="C01E24"/>
                </a:solidFill>
              </a:rPr>
              <a:t>2.1.2</a:t>
            </a:r>
            <a:r>
              <a:rPr lang="en-US"/>
              <a:t/>
            </a:r>
            <a:br>
              <a:rPr lang="en-US"/>
            </a:br>
            <a:r>
              <a:rPr lang="en-US">
                <a:solidFill>
                  <a:srgbClr val="C01E24"/>
                </a:solidFill>
              </a:rPr>
              <a:t>Domaines et applications typiques de l'application santé</a:t>
            </a:r>
            <a:endParaRPr>
              <a:solidFill>
                <a:srgbClr val="C01E24"/>
              </a:solidFill>
            </a:endParaRPr>
          </a:p>
        </p:txBody>
      </p:sp>
      <p:sp>
        <p:nvSpPr>
          <p:cNvPr id="231" name="Google Shape;231;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Partageons notre expérience</a:t>
            </a:r>
            <a:endParaRPr/>
          </a:p>
        </p:txBody>
      </p:sp>
      <p:sp>
        <p:nvSpPr>
          <p:cNvPr id="232" name="Google Shape;232;p12"/>
          <p:cNvSpPr txBox="1">
            <a:spLocks noGrp="1"/>
          </p:cNvSpPr>
          <p:nvPr>
            <p:ph type="body" idx="2"/>
          </p:nvPr>
        </p:nvSpPr>
        <p:spPr>
          <a:xfrm>
            <a:off x="617621" y="2849843"/>
            <a:ext cx="5637259"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Lorsque vous pensez à votre propre expérience des applications de santé, y en a-t-il que vous utilisez actuellement ou que vous avez utilisées par le passé ?</a:t>
            </a:r>
            <a:endParaRPr/>
          </a:p>
          <a:p>
            <a:pPr marL="228600" lvl="0" indent="-228600" algn="l" rtl="0">
              <a:lnSpc>
                <a:spcPct val="150000"/>
              </a:lnSpc>
              <a:spcBef>
                <a:spcPts val="1200"/>
              </a:spcBef>
              <a:spcAft>
                <a:spcPts val="0"/>
              </a:spcAft>
              <a:buSzPts val="2400"/>
              <a:buChar char="▪"/>
            </a:pPr>
            <a:r>
              <a:rPr lang="en-US" sz="2400"/>
              <a:t>À quelles applications de santé pensez-vous ?</a:t>
            </a:r>
            <a:endParaRPr/>
          </a:p>
        </p:txBody>
      </p:sp>
      <p:sp>
        <p:nvSpPr>
          <p:cNvPr id="233" name="Google Shape;233;p12"/>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41AF183D-DA81-902A-035E-36844C0B160C}"/>
              </a:ext>
            </a:extLst>
          </p:cNvPr>
          <p:cNvPicPr>
            <a:picLocks noChangeAspect="1"/>
          </p:cNvPicPr>
          <p:nvPr/>
        </p:nvPicPr>
        <p:blipFill>
          <a:blip r:embed="rId6"/>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Exemples d'applications de santé : Course à pied et jogging, Suivi de course</a:t>
            </a:r>
            <a:endParaRPr/>
          </a:p>
        </p:txBody>
      </p:sp>
      <p:sp>
        <p:nvSpPr>
          <p:cNvPr id="240" name="Google Shape;240;p13"/>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 </a:t>
            </a: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Google Play Store - Zeopoxa</a:t>
            </a:r>
            <a:endParaRPr sz="1200">
              <a:solidFill>
                <a:schemeClr val="dk1"/>
              </a:solidFill>
              <a:latin typeface="Calibri"/>
              <a:ea typeface="Calibri"/>
              <a:cs typeface="Calibri"/>
              <a:sym typeface="Calibri"/>
            </a:endParaRPr>
          </a:p>
        </p:txBody>
      </p:sp>
      <p:sp>
        <p:nvSpPr>
          <p:cNvPr id="241" name="Google Shape;241;p13"/>
          <p:cNvSpPr/>
          <p:nvPr/>
        </p:nvSpPr>
        <p:spPr>
          <a:xfrm>
            <a:off x="7843700" y="-11000"/>
            <a:ext cx="4347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2.1.2 Domaines et applications typiques de la santé</a:t>
            </a:r>
            <a:endParaRPr sz="1530">
              <a:solidFill>
                <a:schemeClr val="lt1"/>
              </a:solidFill>
              <a:latin typeface="Calibri"/>
              <a:ea typeface="Calibri"/>
              <a:cs typeface="Calibri"/>
              <a:sym typeface="Calibri"/>
            </a:endParaRPr>
          </a:p>
        </p:txBody>
      </p:sp>
      <p:pic>
        <p:nvPicPr>
          <p:cNvPr id="242" name="Google Shape;242;p13"/>
          <p:cNvPicPr preferRelativeResize="0"/>
          <p:nvPr/>
        </p:nvPicPr>
        <p:blipFill rotWithShape="1">
          <a:blip r:embed="rId4">
            <a:alphaModFix/>
          </a:blip>
          <a:srcRect/>
          <a:stretch/>
        </p:blipFill>
        <p:spPr>
          <a:xfrm>
            <a:off x="553702" y="2371610"/>
            <a:ext cx="1633578" cy="3684588"/>
          </a:xfrm>
          <a:prstGeom prst="rect">
            <a:avLst/>
          </a:prstGeom>
          <a:noFill/>
          <a:ln>
            <a:noFill/>
          </a:ln>
        </p:spPr>
      </p:pic>
      <p:pic>
        <p:nvPicPr>
          <p:cNvPr id="243" name="Google Shape;243;p13"/>
          <p:cNvPicPr preferRelativeResize="0"/>
          <p:nvPr/>
        </p:nvPicPr>
        <p:blipFill rotWithShape="1">
          <a:blip r:embed="rId5">
            <a:alphaModFix/>
          </a:blip>
          <a:srcRect/>
          <a:stretch/>
        </p:blipFill>
        <p:spPr>
          <a:xfrm>
            <a:off x="2382495" y="2371610"/>
            <a:ext cx="1628074" cy="3684588"/>
          </a:xfrm>
          <a:prstGeom prst="rect">
            <a:avLst/>
          </a:prstGeom>
          <a:noFill/>
          <a:ln>
            <a:noFill/>
          </a:ln>
        </p:spPr>
      </p:pic>
      <p:pic>
        <p:nvPicPr>
          <p:cNvPr id="244" name="Google Shape;244;p13"/>
          <p:cNvPicPr preferRelativeResize="0"/>
          <p:nvPr/>
        </p:nvPicPr>
        <p:blipFill rotWithShape="1">
          <a:blip r:embed="rId6">
            <a:alphaModFix/>
          </a:blip>
          <a:srcRect/>
          <a:stretch/>
        </p:blipFill>
        <p:spPr>
          <a:xfrm>
            <a:off x="4251518" y="2371610"/>
            <a:ext cx="1633577" cy="3684587"/>
          </a:xfrm>
          <a:prstGeom prst="rect">
            <a:avLst/>
          </a:prstGeom>
          <a:noFill/>
          <a:ln>
            <a:noFill/>
          </a:ln>
        </p:spPr>
      </p:pic>
      <p:pic>
        <p:nvPicPr>
          <p:cNvPr id="245" name="Google Shape;245;p13"/>
          <p:cNvPicPr preferRelativeResize="0"/>
          <p:nvPr/>
        </p:nvPicPr>
        <p:blipFill rotWithShape="1">
          <a:blip r:embed="rId7">
            <a:alphaModFix/>
          </a:blip>
          <a:srcRect/>
          <a:stretch/>
        </p:blipFill>
        <p:spPr>
          <a:xfrm>
            <a:off x="6120031" y="2371610"/>
            <a:ext cx="1628455" cy="3684587"/>
          </a:xfrm>
          <a:prstGeom prst="rect">
            <a:avLst/>
          </a:prstGeom>
          <a:noFill/>
          <a:ln>
            <a:noFill/>
          </a:ln>
        </p:spPr>
      </p:pic>
      <p:pic>
        <p:nvPicPr>
          <p:cNvPr id="246" name="Google Shape;246;p13"/>
          <p:cNvPicPr preferRelativeResize="0"/>
          <p:nvPr/>
        </p:nvPicPr>
        <p:blipFill rotWithShape="1">
          <a:blip r:embed="rId8">
            <a:alphaModFix/>
          </a:blip>
          <a:srcRect/>
          <a:stretch/>
        </p:blipFill>
        <p:spPr>
          <a:xfrm>
            <a:off x="7983310" y="2371610"/>
            <a:ext cx="1625166" cy="3684587"/>
          </a:xfrm>
          <a:prstGeom prst="rect">
            <a:avLst/>
          </a:prstGeom>
          <a:noFill/>
          <a:ln>
            <a:noFill/>
          </a:ln>
        </p:spPr>
      </p:pic>
      <p:pic>
        <p:nvPicPr>
          <p:cNvPr id="247" name="Google Shape;247;p13"/>
          <p:cNvPicPr preferRelativeResize="0"/>
          <p:nvPr/>
        </p:nvPicPr>
        <p:blipFill rotWithShape="1">
          <a:blip r:embed="rId9">
            <a:alphaModFix/>
          </a:blip>
          <a:srcRect/>
          <a:stretch/>
        </p:blipFill>
        <p:spPr>
          <a:xfrm>
            <a:off x="9847598" y="1953752"/>
            <a:ext cx="1790700" cy="1895475"/>
          </a:xfrm>
          <a:prstGeom prst="rect">
            <a:avLst/>
          </a:prstGeom>
          <a:noFill/>
          <a:ln>
            <a:noFill/>
          </a:ln>
        </p:spPr>
      </p:pic>
      <p:sp>
        <p:nvSpPr>
          <p:cNvPr id="248" name="Google Shape;248;p13"/>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49" name="Google Shape;249;p13"/>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250" name="Google Shape;250;p13"/>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Exemples d'applications de santé : NeuroNation - Entraînement cérébral</a:t>
            </a:r>
            <a:endParaRPr/>
          </a:p>
        </p:txBody>
      </p:sp>
      <p:sp>
        <p:nvSpPr>
          <p:cNvPr id="257" name="Google Shape;257;p14"/>
          <p:cNvSpPr txBox="1"/>
          <p:nvPr/>
        </p:nvSpPr>
        <p:spPr>
          <a:xfrm>
            <a:off x="610139" y="1679188"/>
            <a:ext cx="707792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https://www.youtube.com/watch?v=8zyLk8PY03I </a:t>
            </a:r>
            <a:endParaRPr/>
          </a:p>
          <a:p>
            <a:pPr marL="228600" marR="0" lvl="0" indent="-63500" algn="l" rtl="0">
              <a:lnSpc>
                <a:spcPct val="120000"/>
              </a:lnSpc>
              <a:spcBef>
                <a:spcPts val="1200"/>
              </a:spcBef>
              <a:spcAft>
                <a:spcPts val="0"/>
              </a:spcAft>
              <a:buClr>
                <a:srgbClr val="C01E24"/>
              </a:buClr>
              <a:buSzPts val="2600"/>
              <a:buFont typeface="Noto Sans Symbols"/>
              <a:buNone/>
            </a:pPr>
            <a:endParaRPr sz="2600">
              <a:solidFill>
                <a:schemeClr val="dk1"/>
              </a:solidFill>
              <a:latin typeface="Calibri"/>
              <a:ea typeface="Calibri"/>
              <a:cs typeface="Calibri"/>
              <a:sym typeface="Calibri"/>
            </a:endParaRPr>
          </a:p>
        </p:txBody>
      </p:sp>
      <p:pic>
        <p:nvPicPr>
          <p:cNvPr id="258" name="Google Shape;258;p14"/>
          <p:cNvPicPr preferRelativeResize="0"/>
          <p:nvPr/>
        </p:nvPicPr>
        <p:blipFill rotWithShape="1">
          <a:blip r:embed="rId4">
            <a:alphaModFix/>
          </a:blip>
          <a:srcRect/>
          <a:stretch/>
        </p:blipFill>
        <p:spPr>
          <a:xfrm>
            <a:off x="8160260" y="3866092"/>
            <a:ext cx="3794316" cy="2528556"/>
          </a:xfrm>
          <a:prstGeom prst="rect">
            <a:avLst/>
          </a:prstGeom>
          <a:noFill/>
          <a:ln>
            <a:noFill/>
          </a:ln>
        </p:spPr>
      </p:pic>
      <p:sp>
        <p:nvSpPr>
          <p:cNvPr id="259" name="Google Shape;259;p14"/>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260" name="Google Shape;260;p14"/>
          <p:cNvPicPr preferRelativeResize="0"/>
          <p:nvPr/>
        </p:nvPicPr>
        <p:blipFill rotWithShape="1">
          <a:blip r:embed="rId7">
            <a:alphaModFix/>
          </a:blip>
          <a:srcRect/>
          <a:stretch/>
        </p:blipFill>
        <p:spPr>
          <a:xfrm>
            <a:off x="10101579" y="1763678"/>
            <a:ext cx="1714500" cy="1781175"/>
          </a:xfrm>
          <a:prstGeom prst="rect">
            <a:avLst/>
          </a:prstGeom>
          <a:noFill/>
          <a:ln>
            <a:noFill/>
          </a:ln>
        </p:spPr>
      </p:pic>
      <p:sp>
        <p:nvSpPr>
          <p:cNvPr id="261" name="Google Shape;261;p14"/>
          <p:cNvSpPr/>
          <p:nvPr/>
        </p:nvSpPr>
        <p:spPr>
          <a:xfrm>
            <a:off x="9420996" y="3504603"/>
            <a:ext cx="2714462"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Source : </a:t>
            </a:r>
            <a:r>
              <a:rPr lang="en-US" sz="1200" u="sng">
                <a:solidFill>
                  <a:schemeClr val="dk1"/>
                </a:solidFill>
                <a:latin typeface="Calibri"/>
                <a:ea typeface="Calibri"/>
                <a:cs typeface="Calibri"/>
                <a:sym typeface="Calibri"/>
                <a:hlinkClick r:id="rId8">
                  <a:extLst>
                    <a:ext uri="{A12FA001-AC4F-418D-AE19-62706E023703}">
                      <ahyp:hlinkClr xmlns="" xmlns:ahyp="http://schemas.microsoft.com/office/drawing/2018/hyperlinkcolor" val="tx"/>
                    </a:ext>
                  </a:extLst>
                </a:hlinkClick>
              </a:rPr>
              <a:t>Google Play Store - NeuroNation</a:t>
            </a:r>
            <a:endParaRPr sz="1200">
              <a:solidFill>
                <a:schemeClr val="dk1"/>
              </a:solidFill>
              <a:latin typeface="Calibri"/>
              <a:ea typeface="Calibri"/>
              <a:cs typeface="Calibri"/>
              <a:sym typeface="Calibri"/>
            </a:endParaRPr>
          </a:p>
        </p:txBody>
      </p:sp>
      <p:sp>
        <p:nvSpPr>
          <p:cNvPr id="262" name="Google Shape;262;p14"/>
          <p:cNvSpPr/>
          <p:nvPr/>
        </p:nvSpPr>
        <p:spPr>
          <a:xfrm>
            <a:off x="7487177" y="-11000"/>
            <a:ext cx="47037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2.1.2 Domaines et applications typiques de la santé</a:t>
            </a:r>
            <a:endParaRPr sz="1530">
              <a:solidFill>
                <a:schemeClr val="lt1"/>
              </a:solidFill>
              <a:latin typeface="Calibri"/>
              <a:ea typeface="Calibri"/>
              <a:cs typeface="Calibri"/>
              <a:sym typeface="Calibri"/>
            </a:endParaRPr>
          </a:p>
        </p:txBody>
      </p:sp>
      <p:sp>
        <p:nvSpPr>
          <p:cNvPr id="263" name="Google Shape;263;p14"/>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64" name="Google Shape;264;p14"/>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265" name="Google Shape;265;p14"/>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Remue-méninges</a:t>
            </a:r>
            <a:endParaRPr/>
          </a:p>
        </p:txBody>
      </p:sp>
      <p:sp>
        <p:nvSpPr>
          <p:cNvPr id="272" name="Google Shape;272;p15"/>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Regardons les choses de plus près.</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Quels sont les différents domaines de l'application santé auxquels vous pouvez penser ?</a:t>
            </a:r>
            <a:endParaRPr/>
          </a:p>
        </p:txBody>
      </p:sp>
      <p:sp>
        <p:nvSpPr>
          <p:cNvPr id="273" name="Google Shape;273;p15"/>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274" name="Google Shape;274;p15"/>
          <p:cNvPicPr preferRelativeResize="0"/>
          <p:nvPr/>
        </p:nvPicPr>
        <p:blipFill rotWithShape="1">
          <a:blip r:embed="rId5">
            <a:alphaModFix/>
          </a:blip>
          <a:srcRect/>
          <a:stretch/>
        </p:blipFill>
        <p:spPr>
          <a:xfrm>
            <a:off x="9125153" y="1679188"/>
            <a:ext cx="1833676" cy="3667352"/>
          </a:xfrm>
          <a:prstGeom prst="rect">
            <a:avLst/>
          </a:prstGeom>
          <a:noFill/>
          <a:ln>
            <a:noFill/>
          </a:ln>
        </p:spPr>
      </p:pic>
      <p:sp>
        <p:nvSpPr>
          <p:cNvPr id="275" name="Google Shape;275;p15"/>
          <p:cNvSpPr/>
          <p:nvPr/>
        </p:nvSpPr>
        <p:spPr>
          <a:xfrm>
            <a:off x="7686425" y="-11000"/>
            <a:ext cx="4504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2.1.2 Domaines et applications typiques de la santé</a:t>
            </a:r>
            <a:endParaRPr sz="1530">
              <a:solidFill>
                <a:schemeClr val="lt1"/>
              </a:solidFill>
              <a:latin typeface="Calibri"/>
              <a:ea typeface="Calibri"/>
              <a:cs typeface="Calibri"/>
              <a:sym typeface="Calibri"/>
            </a:endParaRPr>
          </a:p>
        </p:txBody>
      </p:sp>
      <p:sp>
        <p:nvSpPr>
          <p:cNvPr id="276" name="Google Shape;276;p15"/>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77" name="Google Shape;277;p15"/>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278" name="Google Shape;278;p15"/>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Exemples</a:t>
            </a:r>
            <a:endParaRPr/>
          </a:p>
        </p:txBody>
      </p:sp>
      <p:sp>
        <p:nvSpPr>
          <p:cNvPr id="285" name="Google Shape;285;p16"/>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Podomètre et traqueur d'activité </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Gymnastique et fitness</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Régime et nutrition</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Santé mentale et cognitive</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Applications de gestion de l'assurance maladie (rendez-vous et dossiers médicaux)</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Gestion des maladies chroniques</a:t>
            </a:r>
            <a:endParaRPr/>
          </a:p>
        </p:txBody>
      </p:sp>
      <p:sp>
        <p:nvSpPr>
          <p:cNvPr id="286" name="Google Shape;286;p16"/>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287" name="Google Shape;287;p16"/>
          <p:cNvPicPr preferRelativeResize="0"/>
          <p:nvPr/>
        </p:nvPicPr>
        <p:blipFill rotWithShape="1">
          <a:blip r:embed="rId5">
            <a:alphaModFix/>
          </a:blip>
          <a:srcRect/>
          <a:stretch/>
        </p:blipFill>
        <p:spPr>
          <a:xfrm>
            <a:off x="7385958" y="2190336"/>
            <a:ext cx="3609806" cy="2408612"/>
          </a:xfrm>
          <a:prstGeom prst="rect">
            <a:avLst/>
          </a:prstGeom>
          <a:noFill/>
          <a:ln>
            <a:noFill/>
          </a:ln>
        </p:spPr>
      </p:pic>
      <p:sp>
        <p:nvSpPr>
          <p:cNvPr id="288" name="Google Shape;288;p16"/>
          <p:cNvSpPr/>
          <p:nvPr/>
        </p:nvSpPr>
        <p:spPr>
          <a:xfrm>
            <a:off x="7738851" y="-11000"/>
            <a:ext cx="4452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2.1.2 Domaines et applications typiques de la santé</a:t>
            </a:r>
            <a:endParaRPr sz="1530">
              <a:solidFill>
                <a:schemeClr val="lt1"/>
              </a:solidFill>
              <a:latin typeface="Calibri"/>
              <a:ea typeface="Calibri"/>
              <a:cs typeface="Calibri"/>
              <a:sym typeface="Calibri"/>
            </a:endParaRPr>
          </a:p>
        </p:txBody>
      </p:sp>
      <p:sp>
        <p:nvSpPr>
          <p:cNvPr id="289" name="Google Shape;289;p16"/>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90" name="Google Shape;290;p16"/>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291" name="Google Shape;291;p16"/>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Podomètre et traqueur d'activité</a:t>
            </a:r>
            <a:endParaRPr/>
          </a:p>
        </p:txBody>
      </p:sp>
      <p:sp>
        <p:nvSpPr>
          <p:cNvPr id="298" name="Google Shape;298;p17"/>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Suivez vos pas</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Fixer des objectifs quotidiens  </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Messages push pour vous rappeler votre quota quotidien</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Motivation par l'illustration des progrès </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Amélioration des paramètres de santé</a:t>
            </a:r>
            <a:endParaRPr/>
          </a:p>
        </p:txBody>
      </p:sp>
      <p:sp>
        <p:nvSpPr>
          <p:cNvPr id="299" name="Google Shape;299;p1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300" name="Google Shape;300;p17"/>
          <p:cNvPicPr preferRelativeResize="0"/>
          <p:nvPr/>
        </p:nvPicPr>
        <p:blipFill rotWithShape="1">
          <a:blip r:embed="rId5">
            <a:alphaModFix/>
          </a:blip>
          <a:srcRect/>
          <a:stretch/>
        </p:blipFill>
        <p:spPr>
          <a:xfrm>
            <a:off x="7086260" y="1679188"/>
            <a:ext cx="4868316" cy="3651237"/>
          </a:xfrm>
          <a:prstGeom prst="rect">
            <a:avLst/>
          </a:prstGeom>
          <a:noFill/>
          <a:ln>
            <a:noFill/>
          </a:ln>
        </p:spPr>
      </p:pic>
      <p:sp>
        <p:nvSpPr>
          <p:cNvPr id="301" name="Google Shape;301;p17"/>
          <p:cNvSpPr/>
          <p:nvPr/>
        </p:nvSpPr>
        <p:spPr>
          <a:xfrm>
            <a:off x="7791276" y="-11000"/>
            <a:ext cx="4399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2.1.2 Domaines et applications typiques de la santé</a:t>
            </a:r>
            <a:endParaRPr sz="1530">
              <a:solidFill>
                <a:schemeClr val="lt1"/>
              </a:solidFill>
              <a:latin typeface="Calibri"/>
              <a:ea typeface="Calibri"/>
              <a:cs typeface="Calibri"/>
              <a:sym typeface="Calibri"/>
            </a:endParaRPr>
          </a:p>
        </p:txBody>
      </p:sp>
      <p:sp>
        <p:nvSpPr>
          <p:cNvPr id="302" name="Google Shape;302;p17"/>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03" name="Google Shape;303;p17"/>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304" name="Google Shape;304;p17"/>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Régime et nutrition</a:t>
            </a:r>
            <a:endParaRPr/>
          </a:p>
        </p:txBody>
      </p:sp>
      <p:sp>
        <p:nvSpPr>
          <p:cNvPr id="311" name="Google Shape;311;p18"/>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Suivi nutritionnel et calorique par lecture de code-barres</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Des plans de repas et des recettes basés sur vos préférences</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Forum communautaire de soutien et de motivation</a:t>
            </a:r>
            <a:endParaRPr/>
          </a:p>
        </p:txBody>
      </p:sp>
      <p:sp>
        <p:nvSpPr>
          <p:cNvPr id="312" name="Google Shape;312;p1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313" name="Google Shape;313;p18"/>
          <p:cNvPicPr preferRelativeResize="0"/>
          <p:nvPr/>
        </p:nvPicPr>
        <p:blipFill rotWithShape="1">
          <a:blip r:embed="rId5">
            <a:alphaModFix/>
          </a:blip>
          <a:srcRect/>
          <a:stretch/>
        </p:blipFill>
        <p:spPr>
          <a:xfrm>
            <a:off x="7821804" y="1675623"/>
            <a:ext cx="3862331" cy="2139369"/>
          </a:xfrm>
          <a:prstGeom prst="rect">
            <a:avLst/>
          </a:prstGeom>
          <a:noFill/>
          <a:ln>
            <a:noFill/>
          </a:ln>
        </p:spPr>
      </p:pic>
      <p:sp>
        <p:nvSpPr>
          <p:cNvPr id="314" name="Google Shape;314;p18"/>
          <p:cNvSpPr/>
          <p:nvPr/>
        </p:nvSpPr>
        <p:spPr>
          <a:xfrm>
            <a:off x="7644476" y="-11000"/>
            <a:ext cx="45462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2.1.2 Domaines et applications typiques de la santé</a:t>
            </a:r>
            <a:endParaRPr sz="1530">
              <a:solidFill>
                <a:schemeClr val="lt1"/>
              </a:solidFill>
              <a:latin typeface="Calibri"/>
              <a:ea typeface="Calibri"/>
              <a:cs typeface="Calibri"/>
              <a:sym typeface="Calibri"/>
            </a:endParaRPr>
          </a:p>
        </p:txBody>
      </p:sp>
      <p:sp>
        <p:nvSpPr>
          <p:cNvPr id="315" name="Google Shape;315;p18"/>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16" name="Google Shape;316;p18"/>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317" name="Google Shape;317;p18"/>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854" y="1330545"/>
            <a:ext cx="4660558" cy="4660558"/>
          </a:xfrm>
          <a:prstGeom prst="rect">
            <a:avLst/>
          </a:prstGeom>
        </p:spPr>
      </p:pic>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296684" y="2656651"/>
            <a:ext cx="7755374" cy="268383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7200" b="1" kern="1200" dirty="0" smtClean="0">
                <a:solidFill>
                  <a:srgbClr val="C00000"/>
                </a:solidFill>
                <a:effectLst/>
                <a:latin typeface="+mj-lt"/>
                <a:ea typeface="+mj-ea"/>
                <a:cs typeface="+mj-cs"/>
              </a:rPr>
              <a:t>2 </a:t>
            </a:r>
            <a:r>
              <a:rPr lang="en-US" kern="1200" dirty="0" smtClean="0">
                <a:solidFill>
                  <a:srgbClr val="C00000"/>
                </a:solidFill>
                <a:effectLst/>
                <a:latin typeface="+mj-lt"/>
                <a:ea typeface="+mj-ea"/>
                <a:cs typeface="+mj-cs"/>
              </a:rPr>
              <a:t> </a:t>
            </a:r>
            <a:endParaRPr lang="en-US" dirty="0">
              <a:solidFill>
                <a:srgbClr val="C00000"/>
              </a:solidFill>
              <a:effectLst/>
              <a:latin typeface="+mj-lt"/>
            </a:endParaRPr>
          </a:p>
          <a:p>
            <a:pPr>
              <a:spcAft>
                <a:spcPts val="600"/>
              </a:spcAft>
            </a:pPr>
            <a:r>
              <a:rPr lang="fr-FR" sz="4000" dirty="0">
                <a:solidFill>
                  <a:schemeClr val="tx1"/>
                </a:solidFill>
                <a:effectLst/>
                <a:latin typeface="+mj-lt"/>
              </a:rPr>
              <a:t>Comment rechercher et sélectionner des applications de santé</a:t>
            </a: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Tree>
    <p:extLst>
      <p:ext uri="{BB962C8B-B14F-4D97-AF65-F5344CB8AC3E}">
        <p14:creationId xmlns:p14="http://schemas.microsoft.com/office/powerpoint/2010/main" val="2469389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9"/>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2.1.3</a:t>
            </a:r>
            <a:r>
              <a:rPr lang="en-US"/>
              <a:t/>
            </a:r>
            <a:br>
              <a:rPr lang="en-US"/>
            </a:br>
            <a:r>
              <a:rPr lang="en-US">
                <a:solidFill>
                  <a:srgbClr val="C01E24"/>
                </a:solidFill>
              </a:rPr>
              <a:t>Où et comment rechercher des applications de santé ?</a:t>
            </a:r>
            <a:endParaRPr>
              <a:solidFill>
                <a:srgbClr val="C01E24"/>
              </a:solidFill>
            </a:endParaRPr>
          </a:p>
        </p:txBody>
      </p:sp>
      <p:sp>
        <p:nvSpPr>
          <p:cNvPr id="324" name="Google Shape;324;p19"/>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App Stores</a:t>
            </a:r>
            <a:endParaRPr/>
          </a:p>
        </p:txBody>
      </p:sp>
      <p:sp>
        <p:nvSpPr>
          <p:cNvPr id="325" name="Google Shape;325;p19"/>
          <p:cNvSpPr txBox="1">
            <a:spLocks noGrp="1"/>
          </p:cNvSpPr>
          <p:nvPr>
            <p:ph type="body" idx="2"/>
          </p:nvPr>
        </p:nvSpPr>
        <p:spPr>
          <a:xfrm>
            <a:off x="617621" y="2849843"/>
            <a:ext cx="5637259"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Google Play Store (Android)</a:t>
            </a:r>
            <a:endParaRPr/>
          </a:p>
          <a:p>
            <a:pPr marL="228600" lvl="0" indent="-228600" algn="l" rtl="0">
              <a:lnSpc>
                <a:spcPct val="150000"/>
              </a:lnSpc>
              <a:spcBef>
                <a:spcPts val="1200"/>
              </a:spcBef>
              <a:spcAft>
                <a:spcPts val="0"/>
              </a:spcAft>
              <a:buSzPts val="2400"/>
              <a:buChar char="▪"/>
            </a:pPr>
            <a:r>
              <a:rPr lang="en-US" sz="2400"/>
              <a:t>App Store (Apple)</a:t>
            </a:r>
            <a:endParaRPr/>
          </a:p>
          <a:p>
            <a:pPr marL="228600" lvl="0" indent="-76200" algn="l" rtl="0">
              <a:lnSpc>
                <a:spcPct val="150000"/>
              </a:lnSpc>
              <a:spcBef>
                <a:spcPts val="1200"/>
              </a:spcBef>
              <a:spcAft>
                <a:spcPts val="0"/>
              </a:spcAft>
              <a:buSzPts val="2400"/>
              <a:buNone/>
            </a:pPr>
            <a:endParaRPr sz="2400"/>
          </a:p>
          <a:p>
            <a:pPr marL="228600" lvl="0" indent="-76200" algn="l" rtl="0">
              <a:lnSpc>
                <a:spcPct val="150000"/>
              </a:lnSpc>
              <a:spcBef>
                <a:spcPts val="1200"/>
              </a:spcBef>
              <a:spcAft>
                <a:spcPts val="0"/>
              </a:spcAft>
              <a:buSzPts val="2400"/>
              <a:buNone/>
            </a:pPr>
            <a:endParaRPr sz="2400"/>
          </a:p>
          <a:p>
            <a:pPr marL="228600" lvl="0" indent="-76200" algn="l" rtl="0">
              <a:lnSpc>
                <a:spcPct val="150000"/>
              </a:lnSpc>
              <a:spcBef>
                <a:spcPts val="1200"/>
              </a:spcBef>
              <a:spcAft>
                <a:spcPts val="0"/>
              </a:spcAft>
              <a:buSzPts val="2400"/>
              <a:buNone/>
            </a:pPr>
            <a:endParaRPr sz="2400"/>
          </a:p>
        </p:txBody>
      </p:sp>
      <p:sp>
        <p:nvSpPr>
          <p:cNvPr id="326" name="Google Shape;326;p19"/>
          <p:cNvSpPr/>
          <p:nvPr/>
        </p:nvSpPr>
        <p:spPr>
          <a:xfrm>
            <a:off x="9177251" y="6042956"/>
            <a:ext cx="301474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Source : </a:t>
            </a: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Apple App Store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Google Play Store</a:t>
            </a:r>
            <a:endParaRPr sz="1200">
              <a:solidFill>
                <a:schemeClr val="dk1"/>
              </a:solidFill>
              <a:latin typeface="Calibri"/>
              <a:ea typeface="Calibri"/>
              <a:cs typeface="Calibri"/>
              <a:sym typeface="Calibri"/>
            </a:endParaRPr>
          </a:p>
        </p:txBody>
      </p:sp>
      <p:pic>
        <p:nvPicPr>
          <p:cNvPr id="327" name="Google Shape;327;p19" descr="App Store – Benutzerhandbuch für den Mac - Apple Support (DE)"/>
          <p:cNvPicPr preferRelativeResize="0"/>
          <p:nvPr/>
        </p:nvPicPr>
        <p:blipFill rotWithShape="1">
          <a:blip r:embed="rId5">
            <a:alphaModFix/>
          </a:blip>
          <a:srcRect/>
          <a:stretch/>
        </p:blipFill>
        <p:spPr>
          <a:xfrm>
            <a:off x="5815800" y="2806979"/>
            <a:ext cx="1771650" cy="1771650"/>
          </a:xfrm>
          <a:prstGeom prst="rect">
            <a:avLst/>
          </a:prstGeom>
          <a:noFill/>
          <a:ln>
            <a:noFill/>
          </a:ln>
        </p:spPr>
      </p:pic>
      <p:pic>
        <p:nvPicPr>
          <p:cNvPr id="328" name="Google Shape;328;p19" descr="Google Play Store: Entwickler müssen euch jetzt über Umgang mit Daten  informieren | NETZWELT"/>
          <p:cNvPicPr preferRelativeResize="0"/>
          <p:nvPr/>
        </p:nvPicPr>
        <p:blipFill rotWithShape="1">
          <a:blip r:embed="rId6">
            <a:alphaModFix/>
          </a:blip>
          <a:srcRect/>
          <a:stretch/>
        </p:blipFill>
        <p:spPr>
          <a:xfrm>
            <a:off x="8266603" y="2806979"/>
            <a:ext cx="2466975" cy="18573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Comment trouver l'application qui vous convient !</a:t>
            </a:r>
            <a:endParaRPr/>
          </a:p>
        </p:txBody>
      </p:sp>
      <p:sp>
        <p:nvSpPr>
          <p:cNvPr id="335" name="Google Shape;335;p20"/>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Vos premiers résultats sont-ils des contenus sponsorisés ?</a:t>
            </a:r>
            <a:endParaRPr/>
          </a:p>
          <a:p>
            <a:pPr marL="228600" marR="0" lvl="0" indent="-228600" algn="l" rtl="0">
              <a:lnSpc>
                <a:spcPct val="12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Ne vous laissez pas piéger par les placements de produits dans vos résultats de recherche !</a:t>
            </a:r>
            <a:endParaRPr/>
          </a:p>
          <a:p>
            <a:pPr marL="228600" marR="0" lvl="0" indent="-228600" algn="l" rtl="0">
              <a:lnSpc>
                <a:spcPct val="12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Vérifiez la présence du terme "ad" (publicité) dans les résultats de votre recherche et évitez ces résultats !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et évitez ces résultats !</a:t>
            </a:r>
            <a:endParaRPr/>
          </a:p>
        </p:txBody>
      </p:sp>
      <p:sp>
        <p:nvSpPr>
          <p:cNvPr id="336" name="Google Shape;336;p2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337" name="Google Shape;337;p20"/>
          <p:cNvPicPr preferRelativeResize="0"/>
          <p:nvPr/>
        </p:nvPicPr>
        <p:blipFill rotWithShape="1">
          <a:blip r:embed="rId5">
            <a:alphaModFix/>
          </a:blip>
          <a:srcRect/>
          <a:stretch/>
        </p:blipFill>
        <p:spPr>
          <a:xfrm>
            <a:off x="7648688" y="1679188"/>
            <a:ext cx="3768092" cy="2510515"/>
          </a:xfrm>
          <a:prstGeom prst="rect">
            <a:avLst/>
          </a:prstGeom>
          <a:noFill/>
          <a:ln>
            <a:noFill/>
          </a:ln>
        </p:spPr>
      </p:pic>
      <p:sp>
        <p:nvSpPr>
          <p:cNvPr id="338" name="Google Shape;338;p20"/>
          <p:cNvSpPr/>
          <p:nvPr/>
        </p:nvSpPr>
        <p:spPr>
          <a:xfrm>
            <a:off x="6910425" y="-3925"/>
            <a:ext cx="52803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2.1.3 Où et comment rechercher des applications de santé ?</a:t>
            </a:r>
            <a:endParaRPr sz="1600" b="1">
              <a:solidFill>
                <a:schemeClr val="lt1"/>
              </a:solidFill>
              <a:latin typeface="Calibri"/>
              <a:ea typeface="Calibri"/>
              <a:cs typeface="Calibri"/>
              <a:sym typeface="Calibri"/>
            </a:endParaRPr>
          </a:p>
        </p:txBody>
      </p:sp>
      <p:sp>
        <p:nvSpPr>
          <p:cNvPr id="339" name="Google Shape;339;p20"/>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40" name="Google Shape;340;p20"/>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341" name="Google Shape;341;p20"/>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1"/>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n-US" sz="4800">
                <a:solidFill>
                  <a:srgbClr val="494CF3"/>
                </a:solidFill>
              </a:rPr>
              <a:t>Activité</a:t>
            </a:r>
            <a:endParaRPr/>
          </a:p>
        </p:txBody>
      </p:sp>
      <p:sp>
        <p:nvSpPr>
          <p:cNvPr id="348" name="Google Shape;348;p21"/>
          <p:cNvSpPr txBox="1"/>
          <p:nvPr/>
        </p:nvSpPr>
        <p:spPr>
          <a:xfrm>
            <a:off x="610139" y="1679188"/>
            <a:ext cx="5409663"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À vous de jouer : quelles applications de santé pouvez-vous trouver dans les domaines de santé identifiés ?</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Prenez des notes, nous reviendrons sur vos conclusions à la fin de la session !</a:t>
            </a:r>
            <a:endParaRPr/>
          </a:p>
        </p:txBody>
      </p:sp>
      <p:sp>
        <p:nvSpPr>
          <p:cNvPr id="349" name="Google Shape;349;p21"/>
          <p:cNvSpPr/>
          <p:nvPr/>
        </p:nvSpPr>
        <p:spPr>
          <a:xfrm>
            <a:off x="2373980" y="657259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350" name="Google Shape;350;p21"/>
          <p:cNvPicPr preferRelativeResize="0"/>
          <p:nvPr/>
        </p:nvPicPr>
        <p:blipFill rotWithShape="1">
          <a:blip r:embed="rId5">
            <a:alphaModFix/>
          </a:blip>
          <a:srcRect/>
          <a:stretch/>
        </p:blipFill>
        <p:spPr>
          <a:xfrm>
            <a:off x="558000" y="4777034"/>
            <a:ext cx="3768092" cy="1850133"/>
          </a:xfrm>
          <a:prstGeom prst="rect">
            <a:avLst/>
          </a:prstGeom>
          <a:noFill/>
          <a:ln>
            <a:noFill/>
          </a:ln>
        </p:spPr>
      </p:pic>
      <p:sp>
        <p:nvSpPr>
          <p:cNvPr id="351" name="Google Shape;351;p21"/>
          <p:cNvSpPr/>
          <p:nvPr/>
        </p:nvSpPr>
        <p:spPr>
          <a:xfrm>
            <a:off x="6826550" y="-3325"/>
            <a:ext cx="5364600" cy="394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2.1.3 Où et comment rechercher des applications de santé ?</a:t>
            </a:r>
            <a:endParaRPr sz="1600" b="1">
              <a:solidFill>
                <a:schemeClr val="lt1"/>
              </a:solidFill>
              <a:latin typeface="Calibri"/>
              <a:ea typeface="Calibri"/>
              <a:cs typeface="Calibri"/>
              <a:sym typeface="Calibri"/>
            </a:endParaRPr>
          </a:p>
        </p:txBody>
      </p:sp>
      <p:pic>
        <p:nvPicPr>
          <p:cNvPr id="352" name="Google Shape;352;p21" descr="Effective coworking. colleagues togetherness, workers collaboration, teamwork regulation. workflow efficiency increase. team members arranging mechanism."/>
          <p:cNvPicPr preferRelativeResize="0"/>
          <p:nvPr/>
        </p:nvPicPr>
        <p:blipFill rotWithShape="1">
          <a:blip r:embed="rId6">
            <a:alphaModFix/>
          </a:blip>
          <a:srcRect/>
          <a:stretch/>
        </p:blipFill>
        <p:spPr>
          <a:xfrm>
            <a:off x="6564086" y="615043"/>
            <a:ext cx="5627914" cy="5627914"/>
          </a:xfrm>
          <a:prstGeom prst="rect">
            <a:avLst/>
          </a:prstGeom>
          <a:noFill/>
          <a:ln>
            <a:noFill/>
          </a:ln>
        </p:spPr>
      </p:pic>
      <p:sp>
        <p:nvSpPr>
          <p:cNvPr id="353" name="Google Shape;353;p21"/>
          <p:cNvSpPr txBox="1"/>
          <p:nvPr/>
        </p:nvSpPr>
        <p:spPr>
          <a:xfrm>
            <a:off x="8347303" y="6463364"/>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sp>
        <p:nvSpPr>
          <p:cNvPr id="354" name="Google Shape;354;p21"/>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55" name="Google Shape;355;p21"/>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356" name="Google Shape;356;p21"/>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22"/>
          <p:cNvPicPr preferRelativeResize="0"/>
          <p:nvPr/>
        </p:nvPicPr>
        <p:blipFill rotWithShape="1">
          <a:blip r:embed="rId3">
            <a:alphaModFix/>
          </a:blip>
          <a:srcRect/>
          <a:stretch/>
        </p:blipFill>
        <p:spPr>
          <a:xfrm>
            <a:off x="7392941" y="2167737"/>
            <a:ext cx="3680659" cy="3680659"/>
          </a:xfrm>
          <a:prstGeom prst="rect">
            <a:avLst/>
          </a:prstGeom>
          <a:noFill/>
          <a:ln>
            <a:noFill/>
          </a:ln>
        </p:spPr>
      </p:pic>
      <p:sp>
        <p:nvSpPr>
          <p:cNvPr id="363" name="Google Shape;363;p2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000">
                <a:solidFill>
                  <a:srgbClr val="C01E24"/>
                </a:solidFill>
              </a:rPr>
              <a:t>2.1.4</a:t>
            </a:r>
            <a:r>
              <a:rPr lang="en-US"/>
              <a:t/>
            </a:r>
            <a:br>
              <a:rPr lang="en-US"/>
            </a:br>
            <a:r>
              <a:rPr lang="en-US">
                <a:solidFill>
                  <a:srgbClr val="C01E24"/>
                </a:solidFill>
              </a:rPr>
              <a:t>Critères pour trouver des applications de santé de qualité et dignes de confiance</a:t>
            </a:r>
            <a:endParaRPr>
              <a:solidFill>
                <a:srgbClr val="C01E24"/>
              </a:solidFill>
            </a:endParaRPr>
          </a:p>
        </p:txBody>
      </p:sp>
      <p:sp>
        <p:nvSpPr>
          <p:cNvPr id="364" name="Google Shape;364;p2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Remue-méninges :</a:t>
            </a:r>
            <a:endParaRPr/>
          </a:p>
        </p:txBody>
      </p:sp>
      <p:sp>
        <p:nvSpPr>
          <p:cNvPr id="365" name="Google Shape;365;p22"/>
          <p:cNvSpPr txBox="1">
            <a:spLocks noGrp="1"/>
          </p:cNvSpPr>
          <p:nvPr>
            <p:ph type="body" idx="2"/>
          </p:nvPr>
        </p:nvSpPr>
        <p:spPr>
          <a:xfrm>
            <a:off x="617621" y="2849843"/>
            <a:ext cx="5637259" cy="400815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sz="2400"/>
              <a:t>Quels sont les critères qui vous permettent de trouver des applications de santé fiables et de qualité ?</a:t>
            </a:r>
            <a:endParaRPr/>
          </a:p>
        </p:txBody>
      </p:sp>
      <p:sp>
        <p:nvSpPr>
          <p:cNvPr id="366" name="Google Shape;366;p22"/>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F1315048-E1C2-54D8-7CEC-E8E46A6B17CC}"/>
              </a:ext>
            </a:extLst>
          </p:cNvPr>
          <p:cNvPicPr>
            <a:picLocks noChangeAspect="1"/>
          </p:cNvPicPr>
          <p:nvPr/>
        </p:nvPicPr>
        <p:blipFill>
          <a:blip r:embed="rId6"/>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n-US"/>
              <a:t>Liste de contrôle : Vérifier si une application est fiable et peut être utilisée en toute sécurité (1)</a:t>
            </a:r>
            <a:endParaRPr/>
          </a:p>
        </p:txBody>
      </p:sp>
      <p:sp>
        <p:nvSpPr>
          <p:cNvPr id="373" name="Google Shape;373;p23"/>
          <p:cNvSpPr txBox="1"/>
          <p:nvPr/>
        </p:nvSpPr>
        <p:spPr>
          <a:xfrm>
            <a:off x="610139" y="2000922"/>
            <a:ext cx="6662030" cy="457167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Vérification pour les développeurs de l'application</a:t>
            </a:r>
            <a:endParaRPr/>
          </a:p>
          <a:p>
            <a:pPr marL="228600" marR="0" lvl="0" indent="-228600" algn="l" rtl="0">
              <a:lnSpc>
                <a:spcPct val="12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Ont-ils déjà conçu d'autres applications de santé ?</a:t>
            </a:r>
            <a:endParaRPr/>
          </a:p>
          <a:p>
            <a:pPr marL="228600" marR="0" lvl="0" indent="-228600" algn="l" rtl="0">
              <a:lnSpc>
                <a:spcPct val="12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Depuis combien de temps développent-ils des applications de santé ?</a:t>
            </a:r>
            <a:endParaRPr/>
          </a:p>
          <a:p>
            <a:pPr marL="228600" marR="0" lvl="0" indent="-228600" algn="l" rtl="0">
              <a:lnSpc>
                <a:spcPct val="120000"/>
              </a:lnSpc>
              <a:spcBef>
                <a:spcPts val="1200"/>
              </a:spcBef>
              <a:spcAft>
                <a:spcPts val="0"/>
              </a:spcAft>
              <a:buClr>
                <a:srgbClr val="C01E24"/>
              </a:buClr>
              <a:buSzPts val="2400"/>
              <a:buFont typeface="Noto Sans Symbols"/>
              <a:buChar char="▪"/>
            </a:pPr>
            <a:r>
              <a:rPr lang="en-US" sz="2400">
                <a:solidFill>
                  <a:schemeClr val="dk1"/>
                </a:solidFill>
                <a:latin typeface="Calibri"/>
                <a:ea typeface="Calibri"/>
                <a:cs typeface="Calibri"/>
                <a:sym typeface="Calibri"/>
              </a:rPr>
              <a:t>Ont-ils consulté des professionnels de la santé ou coopéré avec eux lors de l'élaboration de cette application ?</a:t>
            </a:r>
            <a:endParaRPr/>
          </a:p>
        </p:txBody>
      </p:sp>
      <p:sp>
        <p:nvSpPr>
          <p:cNvPr id="374" name="Google Shape;374;p23"/>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375" name="Google Shape;375;p23"/>
          <p:cNvPicPr preferRelativeResize="0"/>
          <p:nvPr/>
        </p:nvPicPr>
        <p:blipFill rotWithShape="1">
          <a:blip r:embed="rId5">
            <a:alphaModFix/>
          </a:blip>
          <a:srcRect/>
          <a:stretch/>
        </p:blipFill>
        <p:spPr>
          <a:xfrm>
            <a:off x="7998569" y="2448974"/>
            <a:ext cx="3229607" cy="2510515"/>
          </a:xfrm>
          <a:prstGeom prst="rect">
            <a:avLst/>
          </a:prstGeom>
          <a:noFill/>
          <a:ln>
            <a:noFill/>
          </a:ln>
        </p:spPr>
      </p:pic>
      <p:sp>
        <p:nvSpPr>
          <p:cNvPr id="376" name="Google Shape;376;p23"/>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377" name="Google Shape;377;p23"/>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78" name="Google Shape;378;p23"/>
          <p:cNvSpPr txBox="1"/>
          <p:nvPr/>
        </p:nvSpPr>
        <p:spPr>
          <a:xfrm>
            <a:off x="426450" y="-1675"/>
            <a:ext cx="55611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379" name="Google Shape;379;p23"/>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n-US"/>
              <a:t>Liste de contrôle : Vérifier si une application est fiable et peut être utilisée en toute sécurité (2)</a:t>
            </a:r>
            <a:endParaRPr/>
          </a:p>
        </p:txBody>
      </p:sp>
      <p:sp>
        <p:nvSpPr>
          <p:cNvPr id="386" name="Google Shape;386;p24"/>
          <p:cNvSpPr txBox="1"/>
          <p:nvPr/>
        </p:nvSpPr>
        <p:spPr>
          <a:xfrm>
            <a:off x="610139" y="2119256"/>
            <a:ext cx="5409663" cy="445334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Des hôpitaux ou des organismes de santé réputés soutiennent-ils l'application ?</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Soyez alerté si une application promet d'excellents résultats en peu de temps</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Ne vous laissez pas tromper par de beaux graphiques et illustrations</a:t>
            </a:r>
            <a:endParaRPr/>
          </a:p>
        </p:txBody>
      </p:sp>
      <p:sp>
        <p:nvSpPr>
          <p:cNvPr id="387" name="Google Shape;387;p24"/>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388" name="Google Shape;388;p24"/>
          <p:cNvPicPr preferRelativeResize="0"/>
          <p:nvPr/>
        </p:nvPicPr>
        <p:blipFill rotWithShape="1">
          <a:blip r:embed="rId5">
            <a:alphaModFix/>
          </a:blip>
          <a:srcRect/>
          <a:stretch/>
        </p:blipFill>
        <p:spPr>
          <a:xfrm>
            <a:off x="7504492" y="2623620"/>
            <a:ext cx="3120211" cy="2510515"/>
          </a:xfrm>
          <a:prstGeom prst="rect">
            <a:avLst/>
          </a:prstGeom>
          <a:noFill/>
          <a:ln>
            <a:noFill/>
          </a:ln>
        </p:spPr>
      </p:pic>
      <p:sp>
        <p:nvSpPr>
          <p:cNvPr id="389" name="Google Shape;389;p24"/>
          <p:cNvSpPr/>
          <p:nvPr/>
        </p:nvSpPr>
        <p:spPr>
          <a:xfrm>
            <a:off x="6497625" y="-3923"/>
            <a:ext cx="5693100" cy="4758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390" name="Google Shape;390;p24"/>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91" name="Google Shape;391;p24"/>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392" name="Google Shape;392;p24"/>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n-US"/>
              <a:t>Liste de contrôle : L'efficacité de l'application est-elle validée par un organisme indépendant ?</a:t>
            </a:r>
            <a:endParaRPr/>
          </a:p>
        </p:txBody>
      </p:sp>
      <p:sp>
        <p:nvSpPr>
          <p:cNvPr id="399" name="Google Shape;399;p25"/>
          <p:cNvSpPr txBox="1"/>
          <p:nvPr/>
        </p:nvSpPr>
        <p:spPr>
          <a:xfrm>
            <a:off x="610139" y="2364552"/>
            <a:ext cx="7770068" cy="420804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Vérifiez si l'application a été testée et jugée efficace dans le cadre d'une étude ou d'un autre organisme indépendant et digne de confiance.</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Soyez sceptique lorsque les seules données sur son efficacité sont fournies par l'entreprise elle-même.</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Consultez les avis et les rapports d'expérience d'autres utilisateurs.</a:t>
            </a:r>
            <a:endParaRPr/>
          </a:p>
        </p:txBody>
      </p:sp>
      <p:sp>
        <p:nvSpPr>
          <p:cNvPr id="400" name="Google Shape;400;p25"/>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401" name="Google Shape;401;p25"/>
          <p:cNvPicPr preferRelativeResize="0"/>
          <p:nvPr/>
        </p:nvPicPr>
        <p:blipFill rotWithShape="1">
          <a:blip r:embed="rId5">
            <a:alphaModFix/>
          </a:blip>
          <a:srcRect/>
          <a:stretch/>
        </p:blipFill>
        <p:spPr>
          <a:xfrm>
            <a:off x="9067715" y="2364552"/>
            <a:ext cx="1972937" cy="2955945"/>
          </a:xfrm>
          <a:prstGeom prst="rect">
            <a:avLst/>
          </a:prstGeom>
          <a:noFill/>
          <a:ln>
            <a:noFill/>
          </a:ln>
        </p:spPr>
      </p:pic>
      <p:sp>
        <p:nvSpPr>
          <p:cNvPr id="402" name="Google Shape;402;p25"/>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403" name="Google Shape;403;p25"/>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04" name="Google Shape;404;p25"/>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05" name="Google Shape;405;p25"/>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ts val="2800"/>
              <a:buFont typeface="Calibri"/>
              <a:buNone/>
            </a:pPr>
            <a:r>
              <a:rPr lang="en-US"/>
              <a:t>Liste de contrôle : Vérifier le respect de la vie privée et la sécurité</a:t>
            </a:r>
            <a:endParaRPr/>
          </a:p>
        </p:txBody>
      </p:sp>
      <p:sp>
        <p:nvSpPr>
          <p:cNvPr id="412" name="Google Shape;412;p26"/>
          <p:cNvSpPr txBox="1"/>
          <p:nvPr/>
        </p:nvSpPr>
        <p:spPr>
          <a:xfrm>
            <a:off x="610139" y="1679188"/>
            <a:ext cx="6597485" cy="489340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L'application contient-elle des directives claires en matière de protection de la vie privée sur la manière dont les données partagées par l'intermédiaire de l'application seront stockées et utilisées ?</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L'application demande-t-elle l'autorisation d'accéder à des informations non liées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susceptibles d'être utilisées à des fins publicitaires ou commerciales ?</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L'application requiert-elle les données de votre carte de crédit avant que vous ne l'utilisiez ?</a:t>
            </a:r>
            <a:endParaRPr/>
          </a:p>
        </p:txBody>
      </p:sp>
      <p:sp>
        <p:nvSpPr>
          <p:cNvPr id="413" name="Google Shape;413;p26"/>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414" name="Google Shape;414;p26"/>
          <p:cNvPicPr preferRelativeResize="0"/>
          <p:nvPr/>
        </p:nvPicPr>
        <p:blipFill rotWithShape="1">
          <a:blip r:embed="rId5">
            <a:alphaModFix/>
          </a:blip>
          <a:srcRect/>
          <a:stretch/>
        </p:blipFill>
        <p:spPr>
          <a:xfrm>
            <a:off x="7558926" y="1837909"/>
            <a:ext cx="4044348" cy="2695179"/>
          </a:xfrm>
          <a:prstGeom prst="rect">
            <a:avLst/>
          </a:prstGeom>
          <a:noFill/>
          <a:ln>
            <a:noFill/>
          </a:ln>
        </p:spPr>
      </p:pic>
      <p:sp>
        <p:nvSpPr>
          <p:cNvPr id="415" name="Google Shape;415;p26"/>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416" name="Google Shape;416;p26"/>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17" name="Google Shape;417;p26"/>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18" name="Google Shape;418;p26"/>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ct val="100000"/>
              <a:buFont typeface="Calibri"/>
              <a:buNone/>
            </a:pPr>
            <a:r>
              <a:rPr lang="en-US"/>
              <a:t>Liste de contrôle : Choisissez des applications qui utilisent des stratégies fondées sur des données probantes</a:t>
            </a:r>
            <a:endParaRPr/>
          </a:p>
        </p:txBody>
      </p:sp>
      <p:sp>
        <p:nvSpPr>
          <p:cNvPr id="425" name="Google Shape;425;p27"/>
          <p:cNvSpPr txBox="1"/>
          <p:nvPr/>
        </p:nvSpPr>
        <p:spPr>
          <a:xfrm>
            <a:off x="610139" y="2364552"/>
            <a:ext cx="5409663" cy="420804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Autocontrôle/suivi</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Fixation des objectifs</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Signaux ou notifications push</a:t>
            </a:r>
            <a:endParaRPr/>
          </a:p>
          <a:p>
            <a:pPr marL="228600" marR="0" lvl="0" indent="-228600" algn="l" rtl="0">
              <a:lnSpc>
                <a:spcPct val="120000"/>
              </a:lnSpc>
              <a:spcBef>
                <a:spcPts val="120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Récompenses liées au soutien social</a:t>
            </a:r>
            <a:endParaRPr/>
          </a:p>
        </p:txBody>
      </p:sp>
      <p:sp>
        <p:nvSpPr>
          <p:cNvPr id="426" name="Google Shape;426;p2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427" name="Google Shape;427;p27"/>
          <p:cNvPicPr preferRelativeResize="0"/>
          <p:nvPr/>
        </p:nvPicPr>
        <p:blipFill rotWithShape="1">
          <a:blip r:embed="rId5">
            <a:alphaModFix/>
          </a:blip>
          <a:srcRect/>
          <a:stretch/>
        </p:blipFill>
        <p:spPr>
          <a:xfrm>
            <a:off x="7037813" y="2414917"/>
            <a:ext cx="3812691" cy="2695179"/>
          </a:xfrm>
          <a:prstGeom prst="rect">
            <a:avLst/>
          </a:prstGeom>
          <a:noFill/>
          <a:ln>
            <a:noFill/>
          </a:ln>
        </p:spPr>
      </p:pic>
      <p:sp>
        <p:nvSpPr>
          <p:cNvPr id="428" name="Google Shape;428;p27"/>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429" name="Google Shape;429;p27"/>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30" name="Google Shape;430;p27"/>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31" name="Google Shape;431;p27"/>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8"/>
          <p:cNvSpPr txBox="1">
            <a:spLocks noGrp="1"/>
          </p:cNvSpPr>
          <p:nvPr>
            <p:ph type="body" idx="1"/>
          </p:nvPr>
        </p:nvSpPr>
        <p:spPr>
          <a:xfrm>
            <a:off x="558001" y="2463501"/>
            <a:ext cx="10007296" cy="358642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600"/>
              <a:buChar char="▪"/>
            </a:pPr>
            <a:r>
              <a:rPr lang="en-US" sz="2600"/>
              <a:t>Sachez que si l'utilisation n'est pas pratique, il y a de fortes chances que vous ne l'utilisiez pas régulièrement.</a:t>
            </a:r>
            <a:endParaRPr/>
          </a:p>
          <a:p>
            <a:pPr marL="228600" lvl="0" indent="-228600" algn="l" rtl="0">
              <a:lnSpc>
                <a:spcPct val="100000"/>
              </a:lnSpc>
              <a:spcBef>
                <a:spcPts val="1800"/>
              </a:spcBef>
              <a:spcAft>
                <a:spcPts val="0"/>
              </a:spcAft>
              <a:buSzPts val="2600"/>
              <a:buChar char="▪"/>
            </a:pPr>
            <a:r>
              <a:rPr lang="en-US" sz="2600"/>
              <a:t>Vérifiez si l'application nécessite des achats in-app pour être utile.</a:t>
            </a:r>
            <a:endParaRPr/>
          </a:p>
        </p:txBody>
      </p:sp>
      <p:sp>
        <p:nvSpPr>
          <p:cNvPr id="438" name="Google Shape;438;p2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Liste de contrôle : Testez plusieurs applications avant de vous engager (par exemple via un abonnement).</a:t>
            </a:r>
            <a:endParaRPr/>
          </a:p>
        </p:txBody>
      </p:sp>
      <p:sp>
        <p:nvSpPr>
          <p:cNvPr id="439" name="Google Shape;439;p28"/>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440" name="Google Shape;440;p28"/>
          <p:cNvSpPr/>
          <p:nvPr/>
        </p:nvSpPr>
        <p:spPr>
          <a:xfrm>
            <a:off x="0" y="-2275"/>
            <a:ext cx="4677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41" name="Google Shape;441;p28"/>
          <p:cNvSpPr txBox="1"/>
          <p:nvPr/>
        </p:nvSpPr>
        <p:spPr>
          <a:xfrm>
            <a:off x="407650" y="-1675"/>
            <a:ext cx="54855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42" name="Google Shape;442;p28"/>
          <p:cNvSpPr/>
          <p:nvPr/>
        </p:nvSpPr>
        <p:spPr>
          <a:xfrm>
            <a:off x="5329" y="55475"/>
            <a:ext cx="5280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pic>
        <p:nvPicPr>
          <p:cNvPr id="2" name="Image 1">
            <a:extLst>
              <a:ext uri="{FF2B5EF4-FFF2-40B4-BE49-F238E27FC236}">
                <a16:creationId xmlns:a16="http://schemas.microsoft.com/office/drawing/2014/main" id="{BEC0FC15-4313-53A4-A8A8-C16BF8362113}"/>
              </a:ext>
            </a:extLst>
          </p:cNvPr>
          <p:cNvPicPr>
            <a:picLocks noChangeAspect="1"/>
          </p:cNvPicPr>
          <p:nvPr/>
        </p:nvPicPr>
        <p:blipFill>
          <a:blip r:embed="rId23"/>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n-US" sz="4800">
                <a:solidFill>
                  <a:srgbClr val="494CF3"/>
                </a:solidFill>
              </a:rPr>
              <a:t>Activité</a:t>
            </a:r>
            <a:endParaRPr/>
          </a:p>
        </p:txBody>
      </p:sp>
      <p:sp>
        <p:nvSpPr>
          <p:cNvPr id="449" name="Google Shape;449;p29"/>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pic>
        <p:nvPicPr>
          <p:cNvPr id="450" name="Google Shape;450;p29"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642233" y="761126"/>
            <a:ext cx="5627914" cy="5627914"/>
          </a:xfrm>
          <a:prstGeom prst="rect">
            <a:avLst/>
          </a:prstGeom>
          <a:noFill/>
          <a:ln>
            <a:noFill/>
          </a:ln>
        </p:spPr>
      </p:pic>
      <p:sp>
        <p:nvSpPr>
          <p:cNvPr id="451" name="Google Shape;451;p29"/>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on Freepik</a:t>
            </a:r>
            <a:endParaRPr sz="1200">
              <a:solidFill>
                <a:schemeClr val="dk1"/>
              </a:solidFill>
              <a:latin typeface="Calibri"/>
              <a:ea typeface="Calibri"/>
              <a:cs typeface="Calibri"/>
              <a:sym typeface="Calibri"/>
            </a:endParaRPr>
          </a:p>
        </p:txBody>
      </p:sp>
      <p:sp>
        <p:nvSpPr>
          <p:cNvPr id="452" name="Google Shape;452;p29"/>
          <p:cNvSpPr txBox="1">
            <a:spLocks noGrp="1"/>
          </p:cNvSpPr>
          <p:nvPr>
            <p:ph type="body" idx="1"/>
          </p:nvPr>
        </p:nvSpPr>
        <p:spPr>
          <a:xfrm>
            <a:off x="558001" y="1991385"/>
            <a:ext cx="6412954" cy="405854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600" i="1"/>
              <a:t>Maintenant que nous avons une meilleure compréhension des critères à prendre en compte lors de la sélection d'une application de santé, formez des groupes de 3 à 5 personnes et discutez de l'application que vous devriez choisir parmi les diapositives suivantes en fonction de ces critères !</a:t>
            </a:r>
            <a:endParaRPr/>
          </a:p>
        </p:txBody>
      </p:sp>
      <p:sp>
        <p:nvSpPr>
          <p:cNvPr id="453" name="Google Shape;453;p29"/>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54" name="Google Shape;454;p29"/>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55" name="Google Shape;455;p29"/>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ts val="2800"/>
              <a:buFont typeface="Calibri"/>
              <a:buNone/>
            </a:pPr>
            <a:r>
              <a:rPr lang="en-US"/>
              <a:t>Exemple 1 : Headspace </a:t>
            </a:r>
            <a:endParaRPr/>
          </a:p>
        </p:txBody>
      </p:sp>
      <p:sp>
        <p:nvSpPr>
          <p:cNvPr id="462" name="Google Shape;462;p30"/>
          <p:cNvSpPr txBox="1"/>
          <p:nvPr/>
        </p:nvSpPr>
        <p:spPr>
          <a:xfrm>
            <a:off x="610139" y="1679188"/>
            <a:ext cx="6952487" cy="4893408"/>
          </a:xfrm>
          <a:prstGeom prst="rect">
            <a:avLst/>
          </a:prstGeom>
          <a:noFill/>
          <a:ln>
            <a:noFill/>
          </a:ln>
        </p:spPr>
        <p:txBody>
          <a:bodyPr spcFirstLastPara="1" wrap="square" lIns="91425" tIns="45700" rIns="91425" bIns="45700" anchor="t" anchorCtr="0">
            <a:normAutofit fontScale="77500" lnSpcReduction="2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Une application pour améliorer votre santé mentale grâce à des méditations guidées et des exercices de pleine conscience </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De bonnes critiques de la part des utilisateurs - 4,8 étoiles sur 5 dans l'App Store (Apple)</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Soutenu par diverses études scientifiques menées par des entités indépendantes et reconnues et publiées dans des revues scientifiques. </a:t>
            </a:r>
            <a:endParaRPr/>
          </a:p>
          <a:p>
            <a:pPr marL="685800" marR="0" lvl="1" indent="-228600" algn="l" rtl="0">
              <a:lnSpc>
                <a:spcPct val="120000"/>
              </a:lnSpc>
              <a:spcBef>
                <a:spcPts val="1200"/>
              </a:spcBef>
              <a:spcAft>
                <a:spcPts val="0"/>
              </a:spcAft>
              <a:buClr>
                <a:srgbClr val="C01E24"/>
              </a:buClr>
              <a:buSzPct val="120000"/>
              <a:buFont typeface="Noto Sans Symbols"/>
              <a:buChar char="▪"/>
            </a:pPr>
            <a:r>
              <a:rPr lang="en-US" sz="2600" b="0" i="0" u="none" strike="noStrike" cap="none">
                <a:solidFill>
                  <a:schemeClr val="dk1"/>
                </a:solidFill>
                <a:latin typeface="Calibri"/>
                <a:ea typeface="Calibri"/>
                <a:cs typeface="Calibri"/>
                <a:sym typeface="Calibri"/>
              </a:rPr>
              <a:t>Université du Nord-Est</a:t>
            </a:r>
            <a:endParaRPr/>
          </a:p>
          <a:p>
            <a:pPr marL="685800" marR="0" lvl="1" indent="-228600" algn="l" rtl="0">
              <a:lnSpc>
                <a:spcPct val="120000"/>
              </a:lnSpc>
              <a:spcBef>
                <a:spcPts val="1200"/>
              </a:spcBef>
              <a:spcAft>
                <a:spcPts val="0"/>
              </a:spcAft>
              <a:buClr>
                <a:srgbClr val="C01E24"/>
              </a:buClr>
              <a:buSzPct val="120000"/>
              <a:buFont typeface="Noto Sans Symbols"/>
              <a:buChar char="▪"/>
            </a:pPr>
            <a:r>
              <a:rPr lang="en-US" sz="2600" b="0" i="0" u="none" strike="noStrike" cap="none">
                <a:solidFill>
                  <a:schemeClr val="dk1"/>
                </a:solidFill>
                <a:latin typeface="Calibri"/>
                <a:ea typeface="Calibri"/>
                <a:cs typeface="Calibri"/>
                <a:sym typeface="Calibri"/>
              </a:rPr>
              <a:t>Journal des soins infirmiers pédiatriques</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Aucune indication explicite dans l'App Store que les données personnelles seront transmises à des tiers.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tiers </a:t>
            </a:r>
            <a:endParaRPr/>
          </a:p>
        </p:txBody>
      </p:sp>
      <p:sp>
        <p:nvSpPr>
          <p:cNvPr id="463" name="Google Shape;463;p3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Source : </a:t>
            </a: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Apple Store - Headspace</a:t>
            </a:r>
            <a:endParaRPr sz="1200">
              <a:solidFill>
                <a:schemeClr val="dk1"/>
              </a:solidFill>
              <a:latin typeface="Calibri"/>
              <a:ea typeface="Calibri"/>
              <a:cs typeface="Calibri"/>
              <a:sym typeface="Calibri"/>
            </a:endParaRPr>
          </a:p>
        </p:txBody>
      </p:sp>
      <p:pic>
        <p:nvPicPr>
          <p:cNvPr id="464" name="Google Shape;464;p30"/>
          <p:cNvPicPr preferRelativeResize="0"/>
          <p:nvPr/>
        </p:nvPicPr>
        <p:blipFill rotWithShape="1">
          <a:blip r:embed="rId4">
            <a:alphaModFix/>
          </a:blip>
          <a:srcRect/>
          <a:stretch/>
        </p:blipFill>
        <p:spPr>
          <a:xfrm>
            <a:off x="8062897" y="1777707"/>
            <a:ext cx="3812691" cy="2535882"/>
          </a:xfrm>
          <a:prstGeom prst="rect">
            <a:avLst/>
          </a:prstGeom>
          <a:noFill/>
          <a:ln>
            <a:noFill/>
          </a:ln>
        </p:spPr>
      </p:pic>
      <p:sp>
        <p:nvSpPr>
          <p:cNvPr id="465" name="Google Shape;465;p30"/>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466" name="Google Shape;466;p30"/>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67" name="Google Shape;467;p30"/>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68" name="Google Shape;468;p30"/>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94CF3"/>
              </a:buClr>
              <a:buSzPts val="2800"/>
              <a:buFont typeface="Calibri"/>
              <a:buNone/>
            </a:pPr>
            <a:r>
              <a:rPr lang="en-US">
                <a:solidFill>
                  <a:srgbClr val="494CF3"/>
                </a:solidFill>
              </a:rPr>
              <a:t>Activité :</a:t>
            </a:r>
            <a:endParaRPr/>
          </a:p>
        </p:txBody>
      </p:sp>
      <p:sp>
        <p:nvSpPr>
          <p:cNvPr id="475" name="Google Shape;475;p31"/>
          <p:cNvSpPr/>
          <p:nvPr/>
        </p:nvSpPr>
        <p:spPr>
          <a:xfrm>
            <a:off x="1831893" y="2849842"/>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Bon ou mauvais exemple ?</a:t>
            </a:r>
            <a:br>
              <a:rPr lang="en-US" sz="2000" b="1">
                <a:solidFill>
                  <a:srgbClr val="203864"/>
                </a:solidFill>
                <a:latin typeface="Calibri"/>
                <a:ea typeface="Calibri"/>
                <a:cs typeface="Calibri"/>
                <a:sym typeface="Calibri"/>
              </a:rPr>
            </a:br>
            <a:r>
              <a:rPr lang="en-US" sz="2000" b="1">
                <a:solidFill>
                  <a:srgbClr val="203864"/>
                </a:solidFill>
                <a:latin typeface="Calibri"/>
                <a:ea typeface="Calibri"/>
                <a:cs typeface="Calibri"/>
                <a:sym typeface="Calibri"/>
              </a:rPr>
              <a:t>Discutez-en ! </a:t>
            </a:r>
            <a:endParaRPr sz="2000" b="1">
              <a:solidFill>
                <a:srgbClr val="203864"/>
              </a:solidFill>
              <a:latin typeface="Calibri"/>
              <a:ea typeface="Calibri"/>
              <a:cs typeface="Calibri"/>
              <a:sym typeface="Calibri"/>
            </a:endParaRPr>
          </a:p>
        </p:txBody>
      </p:sp>
      <p:sp>
        <p:nvSpPr>
          <p:cNvPr id="476" name="Google Shape;476;p31"/>
          <p:cNvSpPr/>
          <p:nvPr/>
        </p:nvSpPr>
        <p:spPr>
          <a:xfrm>
            <a:off x="1831893" y="4300817"/>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Mauvais</a:t>
            </a:r>
            <a:endParaRPr sz="1800">
              <a:solidFill>
                <a:schemeClr val="dk1"/>
              </a:solidFill>
              <a:latin typeface="Calibri"/>
              <a:ea typeface="Calibri"/>
              <a:cs typeface="Calibri"/>
              <a:sym typeface="Calibri"/>
            </a:endParaRPr>
          </a:p>
        </p:txBody>
      </p:sp>
      <p:sp>
        <p:nvSpPr>
          <p:cNvPr id="477" name="Google Shape;477;p31"/>
          <p:cNvSpPr/>
          <p:nvPr/>
        </p:nvSpPr>
        <p:spPr>
          <a:xfrm>
            <a:off x="5860968" y="4300816"/>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Bon</a:t>
            </a:r>
            <a:endParaRPr sz="1800">
              <a:solidFill>
                <a:schemeClr val="dk1"/>
              </a:solidFill>
              <a:latin typeface="Calibri"/>
              <a:ea typeface="Calibri"/>
              <a:cs typeface="Calibri"/>
              <a:sym typeface="Calibri"/>
            </a:endParaRPr>
          </a:p>
        </p:txBody>
      </p:sp>
      <p:sp>
        <p:nvSpPr>
          <p:cNvPr id="478" name="Google Shape;478;p31"/>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479" name="Google Shape;479;p31"/>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80" name="Google Shape;480;p31"/>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81" name="Google Shape;481;p31"/>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20000"/>
              </a:lnSpc>
              <a:spcBef>
                <a:spcPts val="0"/>
              </a:spcBef>
              <a:spcAft>
                <a:spcPts val="0"/>
              </a:spcAft>
              <a:buClr>
                <a:srgbClr val="203864"/>
              </a:buClr>
              <a:buSzPts val="2800"/>
              <a:buFont typeface="Calibri"/>
              <a:buNone/>
            </a:pPr>
            <a:r>
              <a:rPr lang="en-US"/>
              <a:t>Exemple 2 : Sleepio</a:t>
            </a:r>
            <a:endParaRPr/>
          </a:p>
        </p:txBody>
      </p:sp>
      <p:sp>
        <p:nvSpPr>
          <p:cNvPr id="488" name="Google Shape;488;p32"/>
          <p:cNvSpPr txBox="1"/>
          <p:nvPr/>
        </p:nvSpPr>
        <p:spPr>
          <a:xfrm>
            <a:off x="610139" y="1679188"/>
            <a:ext cx="6414605" cy="4893408"/>
          </a:xfrm>
          <a:prstGeom prst="rect">
            <a:avLst/>
          </a:prstGeom>
          <a:noFill/>
          <a:ln>
            <a:noFill/>
          </a:ln>
        </p:spPr>
        <p:txBody>
          <a:bodyPr spcFirstLastPara="1" wrap="square" lIns="91425" tIns="45700" rIns="91425" bIns="45700" anchor="t" anchorCtr="0">
            <a:normAutofit fontScale="70000" lnSpcReduction="20000"/>
          </a:bodyPr>
          <a:lstStyle/>
          <a:p>
            <a:pPr marL="228600" marR="0" lvl="0" indent="-228600" algn="l" rtl="0">
              <a:lnSpc>
                <a:spcPct val="120000"/>
              </a:lnSpc>
              <a:spcBef>
                <a:spcPts val="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Application pour améliorer votre sommeil grâce à une approche cognitivo-comportementale sur une période de six semaines, par exemple les comportements à modifier pour calmer un esprit qui s'emballe.</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Techniques cognitivo-comportementales étayées par des décennies de recherche clinique et douze études contrôlées randomisées portant sur l'application elle-même.</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Pas de transparence sur les entités qui ont réalisé les études</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Indication claire de ce que l'application peut faire et de ce qu'elle ne peut pas faire</a:t>
            </a:r>
            <a:endParaRPr/>
          </a:p>
          <a:p>
            <a:pPr marL="228600" marR="0" lvl="0" indent="-228600" algn="l" rtl="0">
              <a:lnSpc>
                <a:spcPct val="120000"/>
              </a:lnSpc>
              <a:spcBef>
                <a:spcPts val="1200"/>
              </a:spcBef>
              <a:spcAft>
                <a:spcPts val="0"/>
              </a:spcAft>
              <a:buClr>
                <a:srgbClr val="C01E24"/>
              </a:buClr>
              <a:buSzPct val="100000"/>
              <a:buFont typeface="Noto Sans Symbols"/>
              <a:buChar char="▪"/>
            </a:pPr>
            <a:r>
              <a:rPr lang="en-US" sz="2600">
                <a:solidFill>
                  <a:schemeClr val="dk1"/>
                </a:solidFill>
                <a:latin typeface="Calibri"/>
                <a:ea typeface="Calibri"/>
                <a:cs typeface="Calibri"/>
                <a:sym typeface="Calibri"/>
              </a:rPr>
              <a:t>Aucune transparence, ni sur le nombre de téléchargements, ni sur l'évaluation par les utilisateurs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dans l'App Store</a:t>
            </a:r>
            <a:endParaRPr/>
          </a:p>
        </p:txBody>
      </p:sp>
      <p:sp>
        <p:nvSpPr>
          <p:cNvPr id="489" name="Google Shape;489;p32"/>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Source : </a:t>
            </a: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Apple Store - Sleepio</a:t>
            </a:r>
            <a:endParaRPr sz="1200">
              <a:solidFill>
                <a:schemeClr val="dk1"/>
              </a:solidFill>
              <a:latin typeface="Calibri"/>
              <a:ea typeface="Calibri"/>
              <a:cs typeface="Calibri"/>
              <a:sym typeface="Calibri"/>
            </a:endParaRPr>
          </a:p>
        </p:txBody>
      </p:sp>
      <p:pic>
        <p:nvPicPr>
          <p:cNvPr id="490" name="Google Shape;490;p32"/>
          <p:cNvPicPr preferRelativeResize="0"/>
          <p:nvPr/>
        </p:nvPicPr>
        <p:blipFill rotWithShape="1">
          <a:blip r:embed="rId4">
            <a:alphaModFix/>
          </a:blip>
          <a:srcRect/>
          <a:stretch/>
        </p:blipFill>
        <p:spPr>
          <a:xfrm>
            <a:off x="8324784" y="1679188"/>
            <a:ext cx="2535882" cy="2535882"/>
          </a:xfrm>
          <a:prstGeom prst="rect">
            <a:avLst/>
          </a:prstGeom>
          <a:noFill/>
          <a:ln>
            <a:noFill/>
          </a:ln>
        </p:spPr>
      </p:pic>
      <p:sp>
        <p:nvSpPr>
          <p:cNvPr id="491" name="Google Shape;491;p32"/>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492" name="Google Shape;492;p32"/>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93" name="Google Shape;493;p32"/>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494" name="Google Shape;494;p32"/>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94CF3"/>
              </a:buClr>
              <a:buSzPts val="2800"/>
              <a:buFont typeface="Calibri"/>
              <a:buNone/>
            </a:pPr>
            <a:r>
              <a:rPr lang="en-US">
                <a:solidFill>
                  <a:srgbClr val="494CF3"/>
                </a:solidFill>
              </a:rPr>
              <a:t>Activité :</a:t>
            </a:r>
            <a:endParaRPr/>
          </a:p>
        </p:txBody>
      </p:sp>
      <p:sp>
        <p:nvSpPr>
          <p:cNvPr id="501" name="Google Shape;501;p33"/>
          <p:cNvSpPr/>
          <p:nvPr/>
        </p:nvSpPr>
        <p:spPr>
          <a:xfrm>
            <a:off x="1831893" y="2849842"/>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Bon ou mauvais exemple ?</a:t>
            </a:r>
            <a:br>
              <a:rPr lang="en-US" sz="2000" b="1">
                <a:solidFill>
                  <a:srgbClr val="203864"/>
                </a:solidFill>
                <a:latin typeface="Calibri"/>
                <a:ea typeface="Calibri"/>
                <a:cs typeface="Calibri"/>
                <a:sym typeface="Calibri"/>
              </a:rPr>
            </a:br>
            <a:r>
              <a:rPr lang="en-US" sz="2000" b="1">
                <a:solidFill>
                  <a:srgbClr val="203864"/>
                </a:solidFill>
                <a:latin typeface="Calibri"/>
                <a:ea typeface="Calibri"/>
                <a:cs typeface="Calibri"/>
                <a:sym typeface="Calibri"/>
              </a:rPr>
              <a:t>Discutez-en ! </a:t>
            </a:r>
            <a:endParaRPr sz="2000" b="1">
              <a:solidFill>
                <a:srgbClr val="203864"/>
              </a:solidFill>
              <a:latin typeface="Calibri"/>
              <a:ea typeface="Calibri"/>
              <a:cs typeface="Calibri"/>
              <a:sym typeface="Calibri"/>
            </a:endParaRPr>
          </a:p>
        </p:txBody>
      </p:sp>
      <p:sp>
        <p:nvSpPr>
          <p:cNvPr id="502" name="Google Shape;502;p33"/>
          <p:cNvSpPr/>
          <p:nvPr/>
        </p:nvSpPr>
        <p:spPr>
          <a:xfrm>
            <a:off x="1831893" y="4300817"/>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Mauvais</a:t>
            </a:r>
            <a:endParaRPr sz="1800">
              <a:solidFill>
                <a:schemeClr val="dk1"/>
              </a:solidFill>
              <a:latin typeface="Calibri"/>
              <a:ea typeface="Calibri"/>
              <a:cs typeface="Calibri"/>
              <a:sym typeface="Calibri"/>
            </a:endParaRPr>
          </a:p>
        </p:txBody>
      </p:sp>
      <p:sp>
        <p:nvSpPr>
          <p:cNvPr id="503" name="Google Shape;503;p33"/>
          <p:cNvSpPr/>
          <p:nvPr/>
        </p:nvSpPr>
        <p:spPr>
          <a:xfrm>
            <a:off x="5860968" y="4300816"/>
            <a:ext cx="3505200" cy="904875"/>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Bon</a:t>
            </a:r>
            <a:endParaRPr sz="1800">
              <a:solidFill>
                <a:schemeClr val="dk1"/>
              </a:solidFill>
              <a:latin typeface="Calibri"/>
              <a:ea typeface="Calibri"/>
              <a:cs typeface="Calibri"/>
              <a:sym typeface="Calibri"/>
            </a:endParaRPr>
          </a:p>
        </p:txBody>
      </p:sp>
      <p:sp>
        <p:nvSpPr>
          <p:cNvPr id="504" name="Google Shape;504;p33"/>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505" name="Google Shape;505;p33"/>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06" name="Google Shape;506;p33"/>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07" name="Google Shape;507;p33"/>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n-US" sz="4800">
                <a:solidFill>
                  <a:srgbClr val="494CF3"/>
                </a:solidFill>
              </a:rPr>
              <a:t>Activité</a:t>
            </a:r>
            <a:endParaRPr/>
          </a:p>
        </p:txBody>
      </p:sp>
      <p:sp>
        <p:nvSpPr>
          <p:cNvPr id="514" name="Google Shape;514;p34"/>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pic>
        <p:nvPicPr>
          <p:cNvPr id="515" name="Google Shape;515;p34"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642233" y="761126"/>
            <a:ext cx="5627914" cy="5627914"/>
          </a:xfrm>
          <a:prstGeom prst="rect">
            <a:avLst/>
          </a:prstGeom>
          <a:noFill/>
          <a:ln>
            <a:noFill/>
          </a:ln>
        </p:spPr>
      </p:pic>
      <p:sp>
        <p:nvSpPr>
          <p:cNvPr id="516" name="Google Shape;516;p34"/>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sp>
        <p:nvSpPr>
          <p:cNvPr id="517" name="Google Shape;517;p34"/>
          <p:cNvSpPr txBox="1">
            <a:spLocks noGrp="1"/>
          </p:cNvSpPr>
          <p:nvPr>
            <p:ph type="body" idx="1"/>
          </p:nvPr>
        </p:nvSpPr>
        <p:spPr>
          <a:xfrm>
            <a:off x="558001" y="1991385"/>
            <a:ext cx="10007296" cy="405854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i="1"/>
              <a:t>Quels sont vos résultats quant à l'application à choisir ?</a:t>
            </a:r>
            <a:endParaRPr/>
          </a:p>
          <a:p>
            <a:pPr marL="228600" lvl="0" indent="-228600" algn="l" rtl="0">
              <a:lnSpc>
                <a:spcPct val="100000"/>
              </a:lnSpc>
              <a:spcBef>
                <a:spcPts val="1800"/>
              </a:spcBef>
              <a:spcAft>
                <a:spcPts val="0"/>
              </a:spcAft>
              <a:buSzPts val="2200"/>
              <a:buChar char="▪"/>
            </a:pPr>
            <a:r>
              <a:rPr lang="en-US" i="1"/>
              <a:t>Discutons des résultats dans le plénum !</a:t>
            </a:r>
            <a:endParaRPr/>
          </a:p>
        </p:txBody>
      </p:sp>
      <p:sp>
        <p:nvSpPr>
          <p:cNvPr id="518" name="Google Shape;518;p34"/>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19" name="Google Shape;519;p34"/>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20" name="Google Shape;520;p34"/>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5"/>
          <p:cNvSpPr txBox="1">
            <a:spLocks noGrp="1"/>
          </p:cNvSpPr>
          <p:nvPr>
            <p:ph type="body" idx="1"/>
          </p:nvPr>
        </p:nvSpPr>
        <p:spPr>
          <a:xfrm>
            <a:off x="558001" y="1991385"/>
            <a:ext cx="10007296" cy="405854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i="1"/>
              <a:t>Revenons maintenant aux résultats de la recherche individuelle d'applications de santé que vous avez effectuée plus tôt dans la journée. </a:t>
            </a:r>
            <a:endParaRPr/>
          </a:p>
          <a:p>
            <a:pPr marL="228600" lvl="0" indent="-228600" algn="l" rtl="0">
              <a:lnSpc>
                <a:spcPct val="100000"/>
              </a:lnSpc>
              <a:spcBef>
                <a:spcPts val="1800"/>
              </a:spcBef>
              <a:spcAft>
                <a:spcPts val="0"/>
              </a:spcAft>
              <a:buSzPts val="2200"/>
              <a:buChar char="▪"/>
            </a:pPr>
            <a:r>
              <a:rPr lang="en-US" i="1"/>
              <a:t>Vérifiez que les applications que vous avez trouvées correspondent aux critères que vous venez d'apprendre !</a:t>
            </a:r>
            <a:endParaRPr/>
          </a:p>
          <a:p>
            <a:pPr marL="228600" lvl="0" indent="-228600" algn="l" rtl="0">
              <a:lnSpc>
                <a:spcPct val="100000"/>
              </a:lnSpc>
              <a:spcBef>
                <a:spcPts val="1800"/>
              </a:spcBef>
              <a:spcAft>
                <a:spcPts val="0"/>
              </a:spcAft>
              <a:buSzPts val="2200"/>
              <a:buChar char="▪"/>
            </a:pPr>
            <a:r>
              <a:rPr lang="en-US" i="1"/>
              <a:t>Quel est votre résultat ? Utiliseriez-vous toujours l'application ou l'utiliseriez-vous désormais avec certaines restrictions ?</a:t>
            </a:r>
            <a:endParaRPr/>
          </a:p>
          <a:p>
            <a:pPr marL="0" lvl="0" indent="0" algn="l" rtl="0">
              <a:lnSpc>
                <a:spcPct val="100000"/>
              </a:lnSpc>
              <a:spcBef>
                <a:spcPts val="1800"/>
              </a:spcBef>
              <a:spcAft>
                <a:spcPts val="0"/>
              </a:spcAft>
              <a:buSzPts val="2200"/>
              <a:buNone/>
            </a:pPr>
            <a:endParaRPr/>
          </a:p>
        </p:txBody>
      </p:sp>
      <p:sp>
        <p:nvSpPr>
          <p:cNvPr id="527" name="Google Shape;527;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a:solidFill>
                  <a:schemeClr val="dk1"/>
                </a:solidFill>
              </a:rPr>
              <a:t>Activité</a:t>
            </a:r>
            <a:endParaRPr/>
          </a:p>
        </p:txBody>
      </p:sp>
      <p:sp>
        <p:nvSpPr>
          <p:cNvPr id="528" name="Google Shape;528;p35"/>
          <p:cNvSpPr/>
          <p:nvPr/>
        </p:nvSpPr>
        <p:spPr>
          <a:xfrm>
            <a:off x="6497619" y="-3933"/>
            <a:ext cx="5693121"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b="1">
                <a:solidFill>
                  <a:schemeClr val="lt1"/>
                </a:solidFill>
                <a:latin typeface="Calibri"/>
                <a:ea typeface="Calibri"/>
                <a:cs typeface="Calibri"/>
                <a:sym typeface="Calibri"/>
              </a:rPr>
              <a:t>2.1.4 Critères pour trouver des applications de santé de qualité et dignes de confiance</a:t>
            </a:r>
            <a:endParaRPr sz="1600" b="1">
              <a:solidFill>
                <a:schemeClr val="lt1"/>
              </a:solidFill>
              <a:latin typeface="Calibri"/>
              <a:ea typeface="Calibri"/>
              <a:cs typeface="Calibri"/>
              <a:sym typeface="Calibri"/>
            </a:endParaRPr>
          </a:p>
        </p:txBody>
      </p:sp>
      <p:sp>
        <p:nvSpPr>
          <p:cNvPr id="529" name="Google Shape;529;p35"/>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30" name="Google Shape;530;p35"/>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31" name="Google Shape;531;p35"/>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6"/>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2.1.5</a:t>
            </a:r>
            <a:r>
              <a:rPr lang="en-US"/>
              <a:t/>
            </a:r>
            <a:br>
              <a:rPr lang="en-US"/>
            </a:br>
            <a:r>
              <a:rPr lang="en-US">
                <a:solidFill>
                  <a:srgbClr val="C01E24"/>
                </a:solidFill>
              </a:rPr>
              <a:t>Discussion et évaluation</a:t>
            </a:r>
            <a:endParaRPr>
              <a:solidFill>
                <a:srgbClr val="C01E24"/>
              </a:solidFill>
            </a:endParaRPr>
          </a:p>
        </p:txBody>
      </p:sp>
      <p:sp>
        <p:nvSpPr>
          <p:cNvPr id="538" name="Google Shape;538;p36"/>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539" name="Google Shape;539;p36"/>
          <p:cNvSpPr txBox="1">
            <a:spLocks noGrp="1"/>
          </p:cNvSpPr>
          <p:nvPr>
            <p:ph type="body" idx="2"/>
          </p:nvPr>
        </p:nvSpPr>
        <p:spPr>
          <a:xfrm>
            <a:off x="617621" y="2849843"/>
            <a:ext cx="5637260" cy="373182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US" sz="2000"/>
              <a:t>Résoudre et clarifier les malentendus qui ont émergé de toutes les informations théoriques précédentes.</a:t>
            </a:r>
            <a:endParaRPr/>
          </a:p>
          <a:p>
            <a:pPr marL="228600" lvl="0" indent="-228600" algn="l" rtl="0">
              <a:lnSpc>
                <a:spcPct val="150000"/>
              </a:lnSpc>
              <a:spcBef>
                <a:spcPts val="1200"/>
              </a:spcBef>
              <a:spcAft>
                <a:spcPts val="0"/>
              </a:spcAft>
              <a:buSzPts val="2000"/>
              <a:buChar char="▪"/>
            </a:pPr>
            <a:r>
              <a:rPr lang="en-US" sz="2000"/>
              <a:t>Assurer une compréhension approfondie du contenu du module. </a:t>
            </a:r>
            <a:endParaRPr/>
          </a:p>
          <a:p>
            <a:pPr marL="228600" lvl="0" indent="-228600" algn="l" rtl="0">
              <a:lnSpc>
                <a:spcPct val="150000"/>
              </a:lnSpc>
              <a:spcBef>
                <a:spcPts val="1200"/>
              </a:spcBef>
              <a:spcAft>
                <a:spcPts val="0"/>
              </a:spcAft>
              <a:buSzPts val="2000"/>
              <a:buChar char="▪"/>
            </a:pPr>
            <a:r>
              <a:rPr lang="en-US" sz="2000"/>
              <a:t>Pour évaluer le module. </a:t>
            </a:r>
            <a:endParaRPr sz="2000"/>
          </a:p>
        </p:txBody>
      </p:sp>
      <p:pic>
        <p:nvPicPr>
          <p:cNvPr id="540" name="Google Shape;540;p36" descr="Free center centered gears illustration"/>
          <p:cNvPicPr preferRelativeResize="0"/>
          <p:nvPr/>
        </p:nvPicPr>
        <p:blipFill rotWithShape="1">
          <a:blip r:embed="rId3">
            <a:alphaModFix/>
          </a:blip>
          <a:srcRect/>
          <a:stretch/>
        </p:blipFill>
        <p:spPr>
          <a:xfrm>
            <a:off x="6254880" y="2550964"/>
            <a:ext cx="5937120" cy="3956249"/>
          </a:xfrm>
          <a:prstGeom prst="rect">
            <a:avLst/>
          </a:prstGeom>
          <a:noFill/>
          <a:ln>
            <a:noFill/>
          </a:ln>
        </p:spPr>
      </p:pic>
      <p:sp>
        <p:nvSpPr>
          <p:cNvPr id="541" name="Google Shape;541;p36"/>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213E204F-B9A7-557F-1CD5-6E4C9778A84A}"/>
              </a:ext>
            </a:extLst>
          </p:cNvPr>
          <p:cNvPicPr>
            <a:picLocks noChangeAspect="1"/>
          </p:cNvPicPr>
          <p:nvPr/>
        </p:nvPicPr>
        <p:blipFill>
          <a:blip r:embed="rId6"/>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Discussion</a:t>
            </a:r>
            <a:endParaRPr sz="2800"/>
          </a:p>
        </p:txBody>
      </p:sp>
      <p:sp>
        <p:nvSpPr>
          <p:cNvPr id="548" name="Google Shape;548;p37"/>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200"/>
              <a:buChar char="▪"/>
            </a:pPr>
            <a:r>
              <a:rPr lang="en-US" sz="3200" i="1"/>
              <a:t>Des questions ?</a:t>
            </a:r>
            <a:endParaRPr/>
          </a:p>
          <a:p>
            <a:pPr marL="0" lvl="0" indent="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éclaircissements ?</a:t>
            </a:r>
            <a:endParaRPr/>
          </a:p>
          <a:p>
            <a:pPr marL="228600" lvl="0" indent="-2540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commentaires ?</a:t>
            </a:r>
            <a:endParaRPr/>
          </a:p>
          <a:p>
            <a:pPr marL="228600" lvl="0" indent="-88900" algn="l" rtl="0">
              <a:lnSpc>
                <a:spcPct val="100000"/>
              </a:lnSpc>
              <a:spcBef>
                <a:spcPts val="1200"/>
              </a:spcBef>
              <a:spcAft>
                <a:spcPts val="0"/>
              </a:spcAft>
              <a:buSzPts val="2200"/>
              <a:buNone/>
            </a:pPr>
            <a:endParaRPr/>
          </a:p>
        </p:txBody>
      </p:sp>
      <p:sp>
        <p:nvSpPr>
          <p:cNvPr id="549" name="Google Shape;549;p37"/>
          <p:cNvSpPr/>
          <p:nvPr/>
        </p:nvSpPr>
        <p:spPr>
          <a:xfrm>
            <a:off x="8799755" y="-3933"/>
            <a:ext cx="3390985"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2.1.5 Discussion et évaluation</a:t>
            </a:r>
            <a:endParaRPr sz="1800">
              <a:solidFill>
                <a:schemeClr val="lt1"/>
              </a:solidFill>
              <a:latin typeface="Calibri"/>
              <a:ea typeface="Calibri"/>
              <a:cs typeface="Calibri"/>
              <a:sym typeface="Calibri"/>
            </a:endParaRPr>
          </a:p>
        </p:txBody>
      </p:sp>
      <p:pic>
        <p:nvPicPr>
          <p:cNvPr id="550" name="Google Shape;550;p37" descr="Free questions man head vector"/>
          <p:cNvPicPr preferRelativeResize="0"/>
          <p:nvPr/>
        </p:nvPicPr>
        <p:blipFill rotWithShape="1">
          <a:blip r:embed="rId3">
            <a:alphaModFix/>
          </a:blip>
          <a:srcRect/>
          <a:stretch/>
        </p:blipFill>
        <p:spPr>
          <a:xfrm>
            <a:off x="6999888" y="1444081"/>
            <a:ext cx="4509286" cy="4509286"/>
          </a:xfrm>
          <a:prstGeom prst="rect">
            <a:avLst/>
          </a:prstGeom>
          <a:noFill/>
          <a:ln>
            <a:noFill/>
          </a:ln>
        </p:spPr>
      </p:pic>
      <p:sp>
        <p:nvSpPr>
          <p:cNvPr id="551" name="Google Shape;551;p37"/>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552" name="Google Shape;552;p37"/>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53" name="Google Shape;553;p37"/>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54" name="Google Shape;554;p37"/>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560" name="Google Shape;560;p38"/>
          <p:cNvGraphicFramePr/>
          <p:nvPr/>
        </p:nvGraphicFramePr>
        <p:xfrm>
          <a:off x="558000" y="2127443"/>
          <a:ext cx="11060125" cy="767100"/>
        </p:xfrm>
        <a:graphic>
          <a:graphicData uri="http://schemas.openxmlformats.org/drawingml/2006/table">
            <a:tbl>
              <a:tblPr firstRow="1" bandRow="1">
                <a:noFill/>
                <a:tableStyleId>{CB41A386-716F-4F95-ABE9-1F9DCF064C71}</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u="none" strike="noStrike" cap="none"/>
                        <a:t>Le contenu du module était stimulant et intéressant </a:t>
                      </a:r>
                      <a:r>
                        <a:rPr lang="en-US" sz="1800" i="1" u="none" strike="noStrike" cap="none"/>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61" name="Google Shape;561;p38"/>
          <p:cNvGraphicFramePr/>
          <p:nvPr/>
        </p:nvGraphicFramePr>
        <p:xfrm>
          <a:off x="557582" y="3646419"/>
          <a:ext cx="11060125" cy="767100"/>
        </p:xfrm>
        <a:graphic>
          <a:graphicData uri="http://schemas.openxmlformats.org/drawingml/2006/table">
            <a:tbl>
              <a:tblPr firstRow="1" bandRow="1">
                <a:noFill/>
                <a:tableStyleId>{CB41A386-716F-4F95-ABE9-1F9DCF064C71}</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contenu du module était clair, compréhensible et facile à suivre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62" name="Google Shape;562;p38"/>
          <p:cNvGraphicFramePr/>
          <p:nvPr/>
        </p:nvGraphicFramePr>
        <p:xfrm>
          <a:off x="558000" y="5213962"/>
          <a:ext cx="11060125" cy="767100"/>
        </p:xfrm>
        <a:graphic>
          <a:graphicData uri="http://schemas.openxmlformats.org/drawingml/2006/table">
            <a:tbl>
              <a:tblPr firstRow="1" bandRow="1">
                <a:noFill/>
                <a:tableStyleId>{CB41A386-716F-4F95-ABE9-1F9DCF064C71}</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formateur était bien préparé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563" name="Google Shape;563;p38"/>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64" name="Google Shape;564;p38"/>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65" name="Google Shape;565;p38"/>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125" name="Google Shape;125;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6" name="Google Shape;126;p3"/>
          <p:cNvSpPr txBox="1"/>
          <p:nvPr/>
        </p:nvSpPr>
        <p:spPr>
          <a:xfrm>
            <a:off x="1792101" y="2401574"/>
            <a:ext cx="998493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1. </a:t>
            </a:r>
            <a:r>
              <a:rPr lang="en-US" sz="2400" b="0" i="0" u="sng" strike="noStrike" cap="none">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Pourquoi existe-t-il des critères de recherche pour les applications de santé ?</a:t>
            </a:r>
            <a:endParaRPr sz="2400" b="0" i="0" u="none" strike="noStrike" cap="none">
              <a:solidFill>
                <a:schemeClr val="dk1"/>
              </a:solidFill>
              <a:latin typeface="Calibri"/>
              <a:ea typeface="Calibri"/>
              <a:cs typeface="Calibri"/>
              <a:sym typeface="Calibri"/>
            </a:endParaRPr>
          </a:p>
        </p:txBody>
      </p:sp>
      <p:sp>
        <p:nvSpPr>
          <p:cNvPr id="127" name="Google Shape;127;p3"/>
          <p:cNvSpPr txBox="1"/>
          <p:nvPr/>
        </p:nvSpPr>
        <p:spPr>
          <a:xfrm>
            <a:off x="1792101" y="2988353"/>
            <a:ext cx="7475676"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2. </a:t>
            </a:r>
            <a:r>
              <a:rPr lang="en-US" sz="2400" b="0" i="0" u="sng" strike="noStrike" cap="none">
                <a:solidFill>
                  <a:schemeClr val="dk1"/>
                </a:solidFill>
                <a:latin typeface="Calibri"/>
                <a:ea typeface="Calibri"/>
                <a:cs typeface="Calibri"/>
                <a:sym typeface="Calibri"/>
                <a:hlinkClick r:id="rId5" action="ppaction://hlinksldjump">
                  <a:extLst>
                    <a:ext uri="{A12FA001-AC4F-418D-AE19-62706E023703}">
                      <ahyp:hlinkClr xmlns="" xmlns:ahyp="http://schemas.microsoft.com/office/drawing/2018/hyperlinkcolor" val="tx"/>
                    </a:ext>
                  </a:extLst>
                </a:hlinkClick>
              </a:rPr>
              <a:t>Domaines et applications typiques de l'application santé</a:t>
            </a:r>
            <a:endParaRPr sz="2400" b="0" i="0" u="none" strike="noStrike" cap="none">
              <a:solidFill>
                <a:schemeClr val="dk1"/>
              </a:solidFill>
              <a:latin typeface="Calibri"/>
              <a:ea typeface="Calibri"/>
              <a:cs typeface="Calibri"/>
              <a:sym typeface="Calibri"/>
            </a:endParaRPr>
          </a:p>
        </p:txBody>
      </p:sp>
      <p:sp>
        <p:nvSpPr>
          <p:cNvPr id="128" name="Google Shape;128;p3"/>
          <p:cNvSpPr txBox="1"/>
          <p:nvPr/>
        </p:nvSpPr>
        <p:spPr>
          <a:xfrm>
            <a:off x="1783699" y="3614907"/>
            <a:ext cx="7484078"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3. </a:t>
            </a:r>
            <a:r>
              <a:rPr lang="en-US" sz="2400" b="0" i="0" u="sng" strike="noStrike" cap="none">
                <a:solidFill>
                  <a:schemeClr val="dk1"/>
                </a:solidFill>
                <a:latin typeface="Calibri"/>
                <a:ea typeface="Calibri"/>
                <a:cs typeface="Calibri"/>
                <a:sym typeface="Calibri"/>
                <a:hlinkClick r:id="rId6" action="ppaction://hlinksldjump">
                  <a:extLst>
                    <a:ext uri="{A12FA001-AC4F-418D-AE19-62706E023703}">
                      <ahyp:hlinkClr xmlns="" xmlns:ahyp="http://schemas.microsoft.com/office/drawing/2018/hyperlinkcolor" val="tx"/>
                    </a:ext>
                  </a:extLst>
                </a:hlinkClick>
              </a:rPr>
              <a:t>Où et comment rechercher des applications de santé ?</a:t>
            </a:r>
            <a:endParaRPr sz="2400" b="0" i="0" u="none" strike="noStrike" cap="none">
              <a:solidFill>
                <a:schemeClr val="dk1"/>
              </a:solidFill>
              <a:latin typeface="Calibri"/>
              <a:ea typeface="Calibri"/>
              <a:cs typeface="Calibri"/>
              <a:sym typeface="Calibri"/>
            </a:endParaRPr>
          </a:p>
        </p:txBody>
      </p:sp>
      <p:sp>
        <p:nvSpPr>
          <p:cNvPr id="129" name="Google Shape;129;p3"/>
          <p:cNvSpPr txBox="1"/>
          <p:nvPr/>
        </p:nvSpPr>
        <p:spPr>
          <a:xfrm>
            <a:off x="1781059" y="4282246"/>
            <a:ext cx="879513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4. </a:t>
            </a:r>
            <a:r>
              <a:rPr lang="en-US" sz="2400" b="0" i="0" u="sng" strike="noStrike" cap="none">
                <a:solidFill>
                  <a:schemeClr val="dk1"/>
                </a:solidFill>
                <a:latin typeface="Calibri"/>
                <a:ea typeface="Calibri"/>
                <a:cs typeface="Calibri"/>
                <a:sym typeface="Calibri"/>
                <a:hlinkClick r:id="rId7" action="ppaction://hlinksldjump">
                  <a:extLst>
                    <a:ext uri="{A12FA001-AC4F-418D-AE19-62706E023703}">
                      <ahyp:hlinkClr xmlns="" xmlns:ahyp="http://schemas.microsoft.com/office/drawing/2018/hyperlinkcolor" val="tx"/>
                    </a:ext>
                  </a:extLst>
                </a:hlinkClick>
              </a:rPr>
              <a:t>Critères pour trouver des applications de santé fiables et de qualité</a:t>
            </a:r>
            <a:endParaRPr sz="2400" b="0" i="0" u="none" strike="noStrike" cap="none">
              <a:solidFill>
                <a:schemeClr val="dk1"/>
              </a:solidFill>
              <a:latin typeface="Calibri"/>
              <a:ea typeface="Calibri"/>
              <a:cs typeface="Calibri"/>
              <a:sym typeface="Calibri"/>
            </a:endParaRPr>
          </a:p>
        </p:txBody>
      </p:sp>
      <p:sp>
        <p:nvSpPr>
          <p:cNvPr id="130" name="Google Shape;130;p3"/>
          <p:cNvSpPr txBox="1"/>
          <p:nvPr/>
        </p:nvSpPr>
        <p:spPr>
          <a:xfrm>
            <a:off x="1792101" y="4993132"/>
            <a:ext cx="3750443"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5. </a:t>
            </a:r>
            <a:r>
              <a:rPr lang="en-US" sz="2400" b="0" i="0" u="sng" strike="noStrike" cap="none">
                <a:solidFill>
                  <a:schemeClr val="dk1"/>
                </a:solidFill>
                <a:latin typeface="Calibri"/>
                <a:ea typeface="Calibri"/>
                <a:cs typeface="Calibri"/>
                <a:sym typeface="Calibri"/>
                <a:hlinkClick r:id="rId8" action="ppaction://hlinksldjump">
                  <a:extLst>
                    <a:ext uri="{A12FA001-AC4F-418D-AE19-62706E023703}">
                      <ahyp:hlinkClr xmlns="" xmlns:ahyp="http://schemas.microsoft.com/office/drawing/2018/hyperlinkcolor" val="tx"/>
                    </a:ext>
                  </a:extLst>
                </a:hlinkClick>
              </a:rPr>
              <a:t>Discussion et évaluation</a:t>
            </a:r>
            <a:endParaRPr sz="2400" b="0" i="0" u="none" strike="noStrike" cap="none">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59182588-4441-6F6E-2110-CEC15B2562A2}"/>
              </a:ext>
            </a:extLst>
          </p:cNvPr>
          <p:cNvPicPr>
            <a:picLocks noChangeAspect="1"/>
          </p:cNvPicPr>
          <p:nvPr/>
        </p:nvPicPr>
        <p:blipFill>
          <a:blip r:embed="rId9"/>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571" name="Google Shape;571;p39"/>
          <p:cNvGraphicFramePr/>
          <p:nvPr/>
        </p:nvGraphicFramePr>
        <p:xfrm>
          <a:off x="558000" y="5212288"/>
          <a:ext cx="11060125" cy="767100"/>
        </p:xfrm>
        <a:graphic>
          <a:graphicData uri="http://schemas.openxmlformats.org/drawingml/2006/table">
            <a:tbl>
              <a:tblPr firstRow="1" bandRow="1">
                <a:noFill/>
                <a:tableStyleId>{CB41A386-716F-4F95-ABE9-1F9DCF064C71}</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Je suis globalement satisfait du module </a:t>
                      </a:r>
                      <a:r>
                        <a:rPr lang="en-US" sz="1800" i="1"/>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72" name="Google Shape;572;p39"/>
          <p:cNvGraphicFramePr/>
          <p:nvPr/>
        </p:nvGraphicFramePr>
        <p:xfrm>
          <a:off x="558000" y="3646420"/>
          <a:ext cx="11060125" cy="767100"/>
        </p:xfrm>
        <a:graphic>
          <a:graphicData uri="http://schemas.openxmlformats.org/drawingml/2006/table">
            <a:tbl>
              <a:tblPr firstRow="1" bandRow="1">
                <a:noFill/>
                <a:tableStyleId>{CB41A386-716F-4F95-ABE9-1F9DCF064C71}</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 Je recommanderais ce module à d'autres personnes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73" name="Google Shape;573;p39"/>
          <p:cNvGraphicFramePr/>
          <p:nvPr/>
        </p:nvGraphicFramePr>
        <p:xfrm>
          <a:off x="557582" y="2123325"/>
          <a:ext cx="11060125" cy="767100"/>
        </p:xfrm>
        <a:graphic>
          <a:graphicData uri="http://schemas.openxmlformats.org/drawingml/2006/table">
            <a:tbl>
              <a:tblPr firstRow="1" bandRow="1">
                <a:noFill/>
                <a:tableStyleId>{CB41A386-716F-4F95-ABE9-1F9DCF064C71}</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module a amélioré ma connaissance du sujet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574" name="Google Shape;574;p39"/>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75" name="Google Shape;575;p39"/>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76" name="Google Shape;576;p39"/>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sz="3600">
                <a:solidFill>
                  <a:srgbClr val="C01E24"/>
                </a:solidFill>
              </a:rPr>
              <a:t>Références et lectures complémentaires</a:t>
            </a:r>
            <a:endParaRPr sz="3600">
              <a:solidFill>
                <a:srgbClr val="C01E24"/>
              </a:solidFill>
            </a:endParaRPr>
          </a:p>
        </p:txBody>
      </p:sp>
      <p:sp>
        <p:nvSpPr>
          <p:cNvPr id="583" name="Google Shape;583;p40"/>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ct val="100000"/>
              <a:buChar char="▪"/>
            </a:pPr>
            <a:r>
              <a:rPr lang="en-US" sz="1800"/>
              <a:t>Akbar, S., Coiera, E. et Magrabi, F. (2020). Préoccupations en matière de sécurité des applications de santé mobile destinées aux consommateurs et leurs conséquences : A scoping review. Journal of the American Medical Informatics Association : JAMIA, 27(2), 330-340. https://doi.org/10.1093/jamia/ocz175</a:t>
            </a:r>
            <a:endParaRPr/>
          </a:p>
          <a:p>
            <a:pPr marL="228600" lvl="0" indent="-228600" algn="l" rtl="0">
              <a:lnSpc>
                <a:spcPct val="100000"/>
              </a:lnSpc>
              <a:spcBef>
                <a:spcPts val="1200"/>
              </a:spcBef>
              <a:spcAft>
                <a:spcPts val="0"/>
              </a:spcAft>
              <a:buSzPct val="100000"/>
              <a:buChar char="▪"/>
            </a:pPr>
            <a:r>
              <a:rPr lang="en-US" sz="1800"/>
              <a:t>Albrecht, U.-V. (2016). Chances et risques des applications mobiles de santé (CHARISMHA). Publication anticipée en ligne. https://doi.org/10.24355/dbbs.084-201210110913-73</a:t>
            </a:r>
            <a:endParaRPr/>
          </a:p>
          <a:p>
            <a:pPr marL="228600" lvl="0" indent="-228600" algn="l" rtl="0">
              <a:lnSpc>
                <a:spcPct val="100000"/>
              </a:lnSpc>
              <a:spcBef>
                <a:spcPts val="1200"/>
              </a:spcBef>
              <a:spcAft>
                <a:spcPts val="0"/>
              </a:spcAft>
              <a:buSzPct val="100000"/>
              <a:buChar char="▪"/>
            </a:pPr>
            <a:r>
              <a:rPr lang="en-US" sz="1800"/>
              <a:t>Boudreaux, E. D., Waring, M. E., Hayes, R. B., Sadasivam, R. S., Mullen, S. et Pagoto, S. (2014). Evaluating and selecting mobile health apps : Strategies for healthcare providers and healthcare organizations (Évaluation et sélection des applications de santé mobile : stratégies pour les prestataires de soins de santé et les organisations de soins de santé). Translational Behavioral Medicine, 4(4), 363-371. https://doi.org/10.1007/s13142-014-0293-9</a:t>
            </a:r>
            <a:endParaRPr/>
          </a:p>
          <a:p>
            <a:pPr marL="228600" lvl="0" indent="-228600" algn="l" rtl="0">
              <a:lnSpc>
                <a:spcPct val="100000"/>
              </a:lnSpc>
              <a:spcBef>
                <a:spcPts val="1200"/>
              </a:spcBef>
              <a:spcAft>
                <a:spcPts val="0"/>
              </a:spcAft>
              <a:buSzPct val="100000"/>
              <a:buChar char="▪"/>
            </a:pPr>
            <a:r>
              <a:rPr lang="en-US" sz="1800"/>
              <a:t>Boulos, M. N. K., Brewer, A. C., Karimkhani, C., Buller, D. B. et Dellavalle, R. P. (2014). Mobile medical and health apps : State of the art, concerns, regulatory control and certification (applications mobiles médicales et de santé : état de l'art, préoccupations, contrôle réglementaire et certification). Online Journal of Public Health Informatics, 5(3), 229. https://doi.org/10.5210/ojphi.v5i3.4814</a:t>
            </a:r>
            <a:endParaRPr/>
          </a:p>
          <a:p>
            <a:pPr marL="228600" lvl="0" indent="-228600" algn="l" rtl="0">
              <a:lnSpc>
                <a:spcPct val="100000"/>
              </a:lnSpc>
              <a:spcBef>
                <a:spcPts val="1200"/>
              </a:spcBef>
              <a:spcAft>
                <a:spcPts val="0"/>
              </a:spcAft>
              <a:buSzPct val="100000"/>
              <a:buChar char="▪"/>
            </a:pPr>
            <a:r>
              <a:rPr lang="en-US" sz="1800"/>
              <a:t>Bundesamt für Sicherheit in der Informationstechnik. (2023, 5 septembre). Sicherheit bei Apps. https://www.bsi.bund.de/DE/Themen/Verbraucherinnen-und-Verbraucher/Informationen-und-Empfehlungen/Cyber-Sicherheitsempfehlungen/Basisschutz-fuer-Computer-Mobilgeraete/Schutz-fuer-Mobilgeraete/Sicherheit-bei-Apps/sicherheit-bei-apps_node.html</a:t>
            </a:r>
            <a:endParaRPr/>
          </a:p>
          <a:p>
            <a:pPr marL="0" lvl="0" indent="0" algn="l" rtl="0">
              <a:lnSpc>
                <a:spcPct val="100000"/>
              </a:lnSpc>
              <a:spcBef>
                <a:spcPts val="1200"/>
              </a:spcBef>
              <a:spcAft>
                <a:spcPts val="0"/>
              </a:spcAft>
              <a:buSzPct val="100000"/>
              <a:buNone/>
            </a:pPr>
            <a:endParaRPr sz="1800"/>
          </a:p>
        </p:txBody>
      </p:sp>
      <p:sp>
        <p:nvSpPr>
          <p:cNvPr id="584" name="Google Shape;584;p40"/>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85" name="Google Shape;585;p40"/>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86" name="Google Shape;586;p40"/>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sz="3600">
                <a:solidFill>
                  <a:srgbClr val="C01E24"/>
                </a:solidFill>
              </a:rPr>
              <a:t>Références et lectures complémentaires</a:t>
            </a:r>
            <a:endParaRPr sz="3600">
              <a:solidFill>
                <a:srgbClr val="C01E24"/>
              </a:solidFill>
            </a:endParaRPr>
          </a:p>
        </p:txBody>
      </p:sp>
      <p:sp>
        <p:nvSpPr>
          <p:cNvPr id="593" name="Google Shape;593;p41"/>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ct val="100000"/>
              <a:buChar char="▪"/>
            </a:pPr>
            <a:r>
              <a:rPr lang="en-US" sz="1800"/>
              <a:t>Lecomte, T., Potvin, S., Corbière, M., Guay, S., Samson, C., Cloutier, B., Francoeur, A., Pennou, A. et Khazaal, Y. (2020). Applications mobiles pour les problèmes de santé mentale : Meta-Review of Meta-Analyses. JMIR MHealth and UHealth, 8(5), e17458. https://doi.org/10.2196/17458</a:t>
            </a:r>
            <a:endParaRPr/>
          </a:p>
          <a:p>
            <a:pPr marL="228600" lvl="0" indent="-228600" algn="l" rtl="0">
              <a:lnSpc>
                <a:spcPct val="100000"/>
              </a:lnSpc>
              <a:spcBef>
                <a:spcPts val="1200"/>
              </a:spcBef>
              <a:spcAft>
                <a:spcPts val="0"/>
              </a:spcAft>
              <a:buSzPct val="100000"/>
              <a:buChar char="▪"/>
            </a:pPr>
            <a:r>
              <a:rPr lang="en-US" sz="1800"/>
              <a:t>Martínez-Pérez, B., La Torre-Díez, I. de, &amp; López-Coronado, M. (2015). Privacy and security in mobile health apps : A review and recommendations. Journal of Medical Systems, 39(1), 181. https://doi.org/10.1007/s10916-014-0181-3</a:t>
            </a:r>
            <a:endParaRPr/>
          </a:p>
          <a:p>
            <a:pPr marL="228600" lvl="0" indent="-228600" algn="l" rtl="0">
              <a:lnSpc>
                <a:spcPct val="100000"/>
              </a:lnSpc>
              <a:spcBef>
                <a:spcPts val="1200"/>
              </a:spcBef>
              <a:spcAft>
                <a:spcPts val="0"/>
              </a:spcAft>
              <a:buSzPct val="100000"/>
              <a:buChar char="▪"/>
            </a:pPr>
            <a:r>
              <a:rPr lang="en-US" sz="1800"/>
              <a:t>Milne-Ives, M., Lam, C., Cock, C. de, van Velthoven, M. H., &amp; Meinert, E. (2020). Mobile Apps for Health Behavior Change in Physical Activity, Diet, Drug and Alcohol Use, and Mental Health (Applications mobiles pour le changement de comportement en matière d'activité physique, d'alimentation, de consommation de drogues et d'alcool, et de santé mentale) : Systematic Review. JMIR MHealth and UHealth, 8(3), e17046. https://doi.org/10.2196/17046</a:t>
            </a:r>
            <a:endParaRPr/>
          </a:p>
          <a:p>
            <a:pPr marL="228600" lvl="0" indent="-228600" algn="l" rtl="0">
              <a:lnSpc>
                <a:spcPct val="100000"/>
              </a:lnSpc>
              <a:spcBef>
                <a:spcPts val="1200"/>
              </a:spcBef>
              <a:spcAft>
                <a:spcPts val="0"/>
              </a:spcAft>
              <a:buSzPct val="100000"/>
              <a:buChar char="▪"/>
            </a:pPr>
            <a:r>
              <a:rPr lang="en-US" sz="1800"/>
              <a:t>Institut national du vieillissement. (2024, 28 février). Comment trouver des informations fiables sur la santé en ligne. https://www.nia.nih.gov/health/healthy-aging/how-find-reliable-health-information-online#apps</a:t>
            </a:r>
            <a:endParaRPr/>
          </a:p>
          <a:p>
            <a:pPr marL="228600" lvl="0" indent="-228600" algn="l" rtl="0">
              <a:lnSpc>
                <a:spcPct val="100000"/>
              </a:lnSpc>
              <a:spcBef>
                <a:spcPts val="1200"/>
              </a:spcBef>
              <a:spcAft>
                <a:spcPts val="0"/>
              </a:spcAft>
              <a:buSzPct val="100000"/>
              <a:buChar char="▪"/>
            </a:pPr>
            <a:r>
              <a:rPr lang="en-US" sz="1800"/>
              <a:t>Papageorgiou, A., Strigkos, M., Politou, E., Alepis, E., Solanas, A., &amp; Patsakis, C. (2018). Analyse de la sécurité et de la confidentialité des applications de santé mobile : L'état alarmant des pratiques. IEEE Access, 6, 9390-9403. https://doi.org/10.1109/ACCESS.2018.2799522</a:t>
            </a:r>
            <a:endParaRPr/>
          </a:p>
          <a:p>
            <a:pPr marL="228600" lvl="0" indent="-228600" algn="l" rtl="0">
              <a:lnSpc>
                <a:spcPct val="100000"/>
              </a:lnSpc>
              <a:spcBef>
                <a:spcPts val="1200"/>
              </a:spcBef>
              <a:spcAft>
                <a:spcPts val="0"/>
              </a:spcAft>
              <a:buSzPct val="100000"/>
              <a:buChar char="▪"/>
            </a:pPr>
            <a:r>
              <a:rPr lang="en-US" sz="1800"/>
              <a:t>Plachkinova, M., Andres, S. et Chatterjee, S. (2015). A Taxonomy of mHealth Apps -- Security and Privacy Concerns. In T. X. Bui &amp; R. H. Sprague (Eds.), 2015 48th Hawaii International Conference on System Sciences (HICSS 2015) : Kauai, Hawaii, USA, 5 - 8 janvier 2015 (pp. 3187-3196). IEEE. https://doi.org/10.1109/HICSS.2015.385</a:t>
            </a:r>
            <a:endParaRPr/>
          </a:p>
        </p:txBody>
      </p:sp>
      <p:sp>
        <p:nvSpPr>
          <p:cNvPr id="594" name="Google Shape;594;p41"/>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95" name="Google Shape;595;p41"/>
          <p:cNvSpPr txBox="1"/>
          <p:nvPr/>
        </p:nvSpPr>
        <p:spPr>
          <a:xfrm>
            <a:off x="426450" y="-1675"/>
            <a:ext cx="54984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596" name="Google Shape;596;p41"/>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01"/>
        <p:cNvGrpSpPr/>
        <p:nvPr/>
      </p:nvGrpSpPr>
      <p:grpSpPr>
        <a:xfrm>
          <a:off x="0" y="0"/>
          <a:ext cx="0" cy="0"/>
          <a:chOff x="0" y="0"/>
          <a:chExt cx="0" cy="0"/>
        </a:xfrm>
      </p:grpSpPr>
      <p:sp>
        <p:nvSpPr>
          <p:cNvPr id="602" name="Google Shape;602;p42"/>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3" name="Google Shape;603;p42"/>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04" name="Google Shape;604;p42"/>
          <p:cNvPicPr preferRelativeResize="0"/>
          <p:nvPr/>
        </p:nvPicPr>
        <p:blipFill rotWithShape="1">
          <a:blip r:embed="rId3">
            <a:alphaModFix/>
          </a:blip>
          <a:srcRect/>
          <a:stretch/>
        </p:blipFill>
        <p:spPr>
          <a:xfrm>
            <a:off x="411838" y="3429000"/>
            <a:ext cx="2323213" cy="2323213"/>
          </a:xfrm>
          <a:prstGeom prst="rect">
            <a:avLst/>
          </a:prstGeom>
          <a:noFill/>
          <a:ln>
            <a:noFill/>
          </a:ln>
        </p:spPr>
      </p:pic>
      <p:pic>
        <p:nvPicPr>
          <p:cNvPr id="605" name="Google Shape;605;p42"/>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606" name="Google Shape;606;p42"/>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d'enseignement de ce module !</a:t>
            </a:r>
            <a:endParaRPr/>
          </a:p>
        </p:txBody>
      </p:sp>
      <p:pic>
        <p:nvPicPr>
          <p:cNvPr id="608" name="Google Shape;608;p42"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37" name="Google Shape;13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Comment rechercher et sélectionner des applications de santé</a:t>
            </a:r>
            <a:endParaRPr/>
          </a:p>
        </p:txBody>
      </p:sp>
      <p:sp>
        <p:nvSpPr>
          <p:cNvPr id="139" name="Google Shape;139;p4"/>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2 </a:t>
            </a:r>
            <a:endParaRPr sz="2200" b="1">
              <a:solidFill>
                <a:schemeClr val="lt1"/>
              </a:solidFill>
              <a:latin typeface="Gill Sans"/>
              <a:ea typeface="Gill Sans"/>
              <a:cs typeface="Gill Sans"/>
              <a:sym typeface="Gill Sans"/>
            </a:endParaRPr>
          </a:p>
        </p:txBody>
      </p:sp>
      <p:sp>
        <p:nvSpPr>
          <p:cNvPr id="140" name="Google Shape;140;p4"/>
          <p:cNvSpPr txBox="1">
            <a:spLocks noGrp="1"/>
          </p:cNvSpPr>
          <p:nvPr>
            <p:ph type="body" idx="1"/>
          </p:nvPr>
        </p:nvSpPr>
        <p:spPr>
          <a:xfrm>
            <a:off x="558001" y="2205318"/>
            <a:ext cx="7754133" cy="395139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C00000"/>
              </a:buClr>
              <a:buSzPts val="2200"/>
              <a:buFont typeface="Noto Sans Symbols"/>
              <a:buChar char="✔"/>
            </a:pPr>
            <a:r>
              <a:rPr lang="en-US"/>
              <a:t>Fournir aux participants les connaissances nécessaires pour rechercher des applications de santé et trouver ce qu'ils recherchent.</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Fournir aux participants des critères de sélection d'une application de santé digne de confiance, d'autant plus que les données de santé sont des données particulièrement sensibles.</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Étant donné que la culture numérique varie considérablement au sein de la communauté diversifiée des migrants, ce module vise à fournir des informations générales et des compétences dans ce domaine qui peuvent être utiles à tous, y compris aux migrants, afin que chacun soit équipé de la même manière.</a:t>
            </a:r>
            <a:endParaRPr/>
          </a:p>
        </p:txBody>
      </p:sp>
      <p:sp>
        <p:nvSpPr>
          <p:cNvPr id="141" name="Google Shape;141;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42" name="Google Shape;142;p4"/>
          <p:cNvPicPr preferRelativeResize="0"/>
          <p:nvPr/>
        </p:nvPicPr>
        <p:blipFill rotWithShape="1">
          <a:blip r:embed="rId4">
            <a:alphaModFix/>
          </a:blip>
          <a:srcRect/>
          <a:stretch/>
        </p:blipFill>
        <p:spPr>
          <a:xfrm>
            <a:off x="8458200" y="2205318"/>
            <a:ext cx="3747247" cy="3875442"/>
          </a:xfrm>
          <a:prstGeom prst="rect">
            <a:avLst/>
          </a:prstGeom>
          <a:noFill/>
          <a:ln>
            <a:noFill/>
          </a:ln>
        </p:spPr>
      </p:pic>
      <p:pic>
        <p:nvPicPr>
          <p:cNvPr id="2" name="Image 1">
            <a:extLst>
              <a:ext uri="{FF2B5EF4-FFF2-40B4-BE49-F238E27FC236}">
                <a16:creationId xmlns:a16="http://schemas.microsoft.com/office/drawing/2014/main" id="{4CBD940E-6BBE-3E43-B495-48665CE76FA7}"/>
              </a:ext>
            </a:extLst>
          </p:cNvPr>
          <p:cNvPicPr>
            <a:picLocks noChangeAspect="1"/>
          </p:cNvPicPr>
          <p:nvPr/>
        </p:nvPicPr>
        <p:blipFill>
          <a:blip r:embed="rId5"/>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49" name="Google Shape;149;p5"/>
          <p:cNvSpPr/>
          <p:nvPr/>
        </p:nvSpPr>
        <p:spPr>
          <a:xfrm>
            <a:off x="0" y="44900"/>
            <a:ext cx="4896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p:nvPr/>
        </p:nvSpPr>
        <p:spPr>
          <a:xfrm>
            <a:off x="489469" y="44903"/>
            <a:ext cx="7485000" cy="394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Comment rechercher et sélectionner des applications de santé</a:t>
            </a:r>
            <a:endParaRPr/>
          </a:p>
        </p:txBody>
      </p:sp>
      <p:sp>
        <p:nvSpPr>
          <p:cNvPr id="151" name="Google Shape;151;p5"/>
          <p:cNvSpPr/>
          <p:nvPr/>
        </p:nvSpPr>
        <p:spPr>
          <a:xfrm>
            <a:off x="80375" y="102647"/>
            <a:ext cx="426600" cy="276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2 </a:t>
            </a:r>
            <a:endParaRPr sz="2200" b="1">
              <a:solidFill>
                <a:schemeClr val="lt1"/>
              </a:solidFill>
              <a:latin typeface="Gill Sans"/>
              <a:ea typeface="Gill Sans"/>
              <a:cs typeface="Gill Sans"/>
              <a:sym typeface="Gill Sans"/>
            </a:endParaRPr>
          </a:p>
        </p:txBody>
      </p:sp>
      <p:sp>
        <p:nvSpPr>
          <p:cNvPr id="152" name="Google Shape;152;p5"/>
          <p:cNvSpPr txBox="1">
            <a:spLocks noGrp="1"/>
          </p:cNvSpPr>
          <p:nvPr>
            <p:ph type="body" idx="1"/>
          </p:nvPr>
        </p:nvSpPr>
        <p:spPr>
          <a:xfrm>
            <a:off x="558000" y="2616322"/>
            <a:ext cx="6314063" cy="338934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en-US"/>
              <a:t>Les apprenants pourront rechercher les applications de santé les plus pertinentes pour eux.</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Les apprenants seront capables de sélectionner des applications de santé fiables et pertinentes.</a:t>
            </a:r>
            <a:endParaRPr/>
          </a:p>
        </p:txBody>
      </p:sp>
      <p:sp>
        <p:nvSpPr>
          <p:cNvPr id="153" name="Google Shape;153;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54" name="Google Shape;154;p5"/>
          <p:cNvPicPr preferRelativeResize="0"/>
          <p:nvPr/>
        </p:nvPicPr>
        <p:blipFill rotWithShape="1">
          <a:blip r:embed="rId4">
            <a:alphaModFix/>
          </a:blip>
          <a:srcRect l="9128" t="16689" r="8040" b="16682"/>
          <a:stretch/>
        </p:blipFill>
        <p:spPr>
          <a:xfrm>
            <a:off x="7308000" y="2217090"/>
            <a:ext cx="4884000" cy="3845310"/>
          </a:xfrm>
          <a:prstGeom prst="rect">
            <a:avLst/>
          </a:prstGeom>
          <a:noFill/>
          <a:ln>
            <a:noFill/>
          </a:ln>
        </p:spPr>
      </p:pic>
      <p:pic>
        <p:nvPicPr>
          <p:cNvPr id="2" name="Image 1">
            <a:extLst>
              <a:ext uri="{FF2B5EF4-FFF2-40B4-BE49-F238E27FC236}">
                <a16:creationId xmlns:a16="http://schemas.microsoft.com/office/drawing/2014/main" id="{D06AC633-3893-D5F4-78BA-BB46FD45424D}"/>
              </a:ext>
            </a:extLst>
          </p:cNvPr>
          <p:cNvPicPr>
            <a:picLocks noChangeAspect="1"/>
          </p:cNvPicPr>
          <p:nvPr/>
        </p:nvPicPr>
        <p:blipFill>
          <a:blip r:embed="rId5"/>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Informations de base - s'adresser aux migrants</a:t>
            </a:r>
            <a:endParaRPr>
              <a:solidFill>
                <a:srgbClr val="203864"/>
              </a:solidFill>
            </a:endParaRPr>
          </a:p>
        </p:txBody>
      </p:sp>
      <p:sp>
        <p:nvSpPr>
          <p:cNvPr id="161" name="Google Shape;161;p6"/>
          <p:cNvSpPr txBox="1">
            <a:spLocks noGrp="1"/>
          </p:cNvSpPr>
          <p:nvPr>
            <p:ph type="body" idx="1"/>
          </p:nvPr>
        </p:nvSpPr>
        <p:spPr>
          <a:xfrm>
            <a:off x="558000" y="2673626"/>
            <a:ext cx="8089043" cy="333203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a:t>Les migrants, comme tout le monde, forment un groupe hétérogène dont les niveaux d'accès et d'expérience en matière de smartphones et d'applications varient. Même avec de l'expérience, tout le monde ne pense pas au processus de choix et de sélection des applications. Comme nous voulons promouvoir l'utilisation des applications de santé en tant qu'outil supplémentaire et complémentaire dans différents domaines de la santé, il est important de parvenir à une connaissance et à une compréhension communes de la recherche et de la sélection des applications.</a:t>
            </a:r>
            <a:endParaRPr/>
          </a:p>
        </p:txBody>
      </p:sp>
      <p:sp>
        <p:nvSpPr>
          <p:cNvPr id="162" name="Google Shape;162;p6"/>
          <p:cNvSpPr/>
          <p:nvPr/>
        </p:nvSpPr>
        <p:spPr>
          <a:xfrm>
            <a:off x="0" y="44900"/>
            <a:ext cx="4896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txBox="1"/>
          <p:nvPr/>
        </p:nvSpPr>
        <p:spPr>
          <a:xfrm>
            <a:off x="489469" y="44903"/>
            <a:ext cx="7485000" cy="394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Comment rechercher et sélectionner des applications de santé</a:t>
            </a:r>
            <a:endParaRPr/>
          </a:p>
        </p:txBody>
      </p:sp>
      <p:sp>
        <p:nvSpPr>
          <p:cNvPr id="164" name="Google Shape;164;p6"/>
          <p:cNvSpPr/>
          <p:nvPr/>
        </p:nvSpPr>
        <p:spPr>
          <a:xfrm>
            <a:off x="80375" y="102647"/>
            <a:ext cx="4266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2 </a:t>
            </a:r>
            <a:endParaRPr sz="2200" b="1">
              <a:solidFill>
                <a:schemeClr val="lt1"/>
              </a:solidFill>
              <a:latin typeface="Gill Sans"/>
              <a:ea typeface="Gill Sans"/>
              <a:cs typeface="Gill Sans"/>
              <a:sym typeface="Gill Sans"/>
            </a:endParaRPr>
          </a:p>
        </p:txBody>
      </p:sp>
      <p:pic>
        <p:nvPicPr>
          <p:cNvPr id="2" name="Image 1">
            <a:extLst>
              <a:ext uri="{FF2B5EF4-FFF2-40B4-BE49-F238E27FC236}">
                <a16:creationId xmlns:a16="http://schemas.microsoft.com/office/drawing/2014/main" id="{B307529D-9EF9-DB86-985A-4547B1DB4CA6}"/>
              </a:ext>
            </a:extLst>
          </p:cNvPr>
          <p:cNvPicPr>
            <a:picLocks noChangeAspect="1"/>
          </p:cNvPicPr>
          <p:nvPr/>
        </p:nvPicPr>
        <p:blipFill>
          <a:blip r:embed="rId3"/>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000">
                <a:solidFill>
                  <a:srgbClr val="C01E24"/>
                </a:solidFill>
              </a:rPr>
              <a:t>2.1.1</a:t>
            </a:r>
            <a:r>
              <a:rPr lang="en-US"/>
              <a:t/>
            </a:r>
            <a:br>
              <a:rPr lang="en-US"/>
            </a:br>
            <a:r>
              <a:rPr lang="en-US">
                <a:solidFill>
                  <a:srgbClr val="C01E24"/>
                </a:solidFill>
              </a:rPr>
              <a:t>Pourquoi y a-t-il des critères de recherche pour les applications de santé ?</a:t>
            </a:r>
            <a:endParaRPr>
              <a:solidFill>
                <a:srgbClr val="C01E24"/>
              </a:solidFill>
            </a:endParaRPr>
          </a:p>
        </p:txBody>
      </p:sp>
      <p:sp>
        <p:nvSpPr>
          <p:cNvPr id="171" name="Google Shape;171;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Introduction</a:t>
            </a:r>
            <a:endParaRPr/>
          </a:p>
        </p:txBody>
      </p:sp>
      <p:sp>
        <p:nvSpPr>
          <p:cNvPr id="172" name="Google Shape;172;p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rgbClr val="C01E24"/>
              </a:buClr>
              <a:buSzPts val="2200"/>
              <a:buChar char="▪"/>
            </a:pPr>
            <a:r>
              <a:rPr lang="en-US"/>
              <a:t>L'utilisation des applications de santé se généralise de jour en jour</a:t>
            </a:r>
            <a:endParaRPr/>
          </a:p>
          <a:p>
            <a:pPr marL="228600" lvl="0" indent="-228600" algn="l" rtl="0">
              <a:lnSpc>
                <a:spcPct val="150000"/>
              </a:lnSpc>
              <a:spcBef>
                <a:spcPts val="1200"/>
              </a:spcBef>
              <a:spcAft>
                <a:spcPts val="0"/>
              </a:spcAft>
              <a:buClr>
                <a:srgbClr val="C01E24"/>
              </a:buClr>
              <a:buSzPts val="2200"/>
              <a:buChar char="▪"/>
            </a:pPr>
            <a:r>
              <a:rPr lang="en-US"/>
              <a:t>Pourtant, contrairement à un traitement médical, l'efficacité et la véracité d'une application de santé ne sont souvent pas vérifiées scientifiquement ni validées de quelque manière que ce soit.  </a:t>
            </a:r>
            <a:endParaRPr/>
          </a:p>
          <a:p>
            <a:pPr marL="228600" lvl="0" indent="-228600" algn="l" rtl="0">
              <a:lnSpc>
                <a:spcPct val="150000"/>
              </a:lnSpc>
              <a:spcBef>
                <a:spcPts val="1200"/>
              </a:spcBef>
              <a:spcAft>
                <a:spcPts val="0"/>
              </a:spcAft>
              <a:buClr>
                <a:srgbClr val="C01E24"/>
              </a:buClr>
              <a:buSzPts val="2200"/>
              <a:buChar char="▪"/>
            </a:pPr>
            <a:r>
              <a:rPr lang="en-US"/>
              <a:t>Il est donc d'autant plus important de donner aux utilisateurs les moyens de faire la différence entre les "bonnes" et les "mauvaises" applications de santé.</a:t>
            </a:r>
            <a:endParaRPr/>
          </a:p>
          <a:p>
            <a:pPr marL="228600" lvl="0" indent="-88900" algn="l" rtl="0">
              <a:lnSpc>
                <a:spcPct val="150000"/>
              </a:lnSpc>
              <a:spcBef>
                <a:spcPts val="1200"/>
              </a:spcBef>
              <a:spcAft>
                <a:spcPts val="0"/>
              </a:spcAft>
              <a:buClr>
                <a:srgbClr val="C01E24"/>
              </a:buClr>
              <a:buSzPts val="2200"/>
              <a:buNone/>
            </a:pPr>
            <a:endParaRPr/>
          </a:p>
        </p:txBody>
      </p:sp>
      <p:pic>
        <p:nvPicPr>
          <p:cNvPr id="2" name="Image 1">
            <a:extLst>
              <a:ext uri="{FF2B5EF4-FFF2-40B4-BE49-F238E27FC236}">
                <a16:creationId xmlns:a16="http://schemas.microsoft.com/office/drawing/2014/main" id="{3C001E8B-7143-636C-11D1-7F2ABB3C2112}"/>
              </a:ext>
            </a:extLst>
          </p:cNvPr>
          <p:cNvPicPr>
            <a:picLocks noChangeAspect="1"/>
          </p:cNvPicPr>
          <p:nvPr/>
        </p:nvPicPr>
        <p:blipFill>
          <a:blip r:embed="rId3"/>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Remue-méninges</a:t>
            </a:r>
            <a:endParaRPr/>
          </a:p>
        </p:txBody>
      </p:sp>
      <p:sp>
        <p:nvSpPr>
          <p:cNvPr id="179" name="Google Shape;179;p8"/>
          <p:cNvSpPr/>
          <p:nvPr/>
        </p:nvSpPr>
        <p:spPr>
          <a:xfrm>
            <a:off x="6485275" y="-6175"/>
            <a:ext cx="57057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n-US" sz="1260" b="1">
                <a:solidFill>
                  <a:schemeClr val="lt1"/>
                </a:solidFill>
                <a:latin typeface="Calibri"/>
                <a:ea typeface="Calibri"/>
                <a:cs typeface="Calibri"/>
                <a:sym typeface="Calibri"/>
              </a:rPr>
              <a:t>2.1.1 Pourquoi existe-t-il des critères de recherche pour les applications de santé ?</a:t>
            </a:r>
            <a:endParaRPr sz="1260" b="1">
              <a:solidFill>
                <a:schemeClr val="lt1"/>
              </a:solidFill>
              <a:latin typeface="Calibri"/>
              <a:ea typeface="Calibri"/>
              <a:cs typeface="Calibri"/>
              <a:sym typeface="Calibri"/>
            </a:endParaRPr>
          </a:p>
        </p:txBody>
      </p:sp>
      <p:sp>
        <p:nvSpPr>
          <p:cNvPr id="180" name="Google Shape;180;p8"/>
          <p:cNvSpPr txBox="1"/>
          <p:nvPr/>
        </p:nvSpPr>
        <p:spPr>
          <a:xfrm>
            <a:off x="610139" y="1679188"/>
            <a:ext cx="5705601" cy="489340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600"/>
              <a:buFont typeface="Noto Sans Symbols"/>
              <a:buChar char="▪"/>
            </a:pPr>
            <a:r>
              <a:rPr lang="en-US" sz="2600">
                <a:solidFill>
                  <a:schemeClr val="dk1"/>
                </a:solidFill>
                <a:latin typeface="Calibri"/>
                <a:ea typeface="Calibri"/>
                <a:cs typeface="Calibri"/>
                <a:sym typeface="Calibri"/>
              </a:rPr>
              <a:t>Quels sont donc les risques liés à l'utilisation des applications de santé ? </a:t>
            </a:r>
            <a:endParaRPr/>
          </a:p>
        </p:txBody>
      </p:sp>
      <p:pic>
        <p:nvPicPr>
          <p:cNvPr id="181" name="Google Shape;181;p8"/>
          <p:cNvPicPr preferRelativeResize="0"/>
          <p:nvPr/>
        </p:nvPicPr>
        <p:blipFill rotWithShape="1">
          <a:blip r:embed="rId3">
            <a:alphaModFix/>
          </a:blip>
          <a:srcRect/>
          <a:stretch/>
        </p:blipFill>
        <p:spPr>
          <a:xfrm>
            <a:off x="7015663" y="1679188"/>
            <a:ext cx="3765922" cy="3757516"/>
          </a:xfrm>
          <a:prstGeom prst="rect">
            <a:avLst/>
          </a:prstGeom>
          <a:noFill/>
          <a:ln>
            <a:noFill/>
          </a:ln>
        </p:spPr>
      </p:pic>
      <p:sp>
        <p:nvSpPr>
          <p:cNvPr id="182" name="Google Shape;182;p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183" name="Google Shape;183;p8"/>
          <p:cNvSpPr/>
          <p:nvPr/>
        </p:nvSpPr>
        <p:spPr>
          <a:xfrm>
            <a:off x="0" y="-2275"/>
            <a:ext cx="489300" cy="39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184" name="Google Shape;184;p8"/>
          <p:cNvSpPr txBox="1"/>
          <p:nvPr/>
        </p:nvSpPr>
        <p:spPr>
          <a:xfrm>
            <a:off x="426450" y="-1675"/>
            <a:ext cx="5826300" cy="394200"/>
          </a:xfrm>
          <a:prstGeom prst="rect">
            <a:avLst/>
          </a:prstGeom>
          <a:solidFill>
            <a:srgbClr val="DDE0E5"/>
          </a:solid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ct val="115789"/>
              <a:buFont typeface="Calibri"/>
              <a:buNone/>
            </a:pPr>
            <a:r>
              <a:rPr lang="en-US" sz="1900" b="1">
                <a:solidFill>
                  <a:schemeClr val="dk1"/>
                </a:solidFill>
                <a:latin typeface="Calibri"/>
                <a:ea typeface="Calibri"/>
                <a:cs typeface="Calibri"/>
                <a:sym typeface="Calibri"/>
              </a:rPr>
              <a:t>Comment rechercher et sélectionner des applications de santé</a:t>
            </a:r>
            <a:endParaRPr sz="1100"/>
          </a:p>
        </p:txBody>
      </p:sp>
      <p:sp>
        <p:nvSpPr>
          <p:cNvPr id="185" name="Google Shape;185;p8"/>
          <p:cNvSpPr/>
          <p:nvPr/>
        </p:nvSpPr>
        <p:spPr>
          <a:xfrm>
            <a:off x="5575" y="55475"/>
            <a:ext cx="552300" cy="27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2.1 Session d_enseignement"/>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7VS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PtV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1U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PtV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PtV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PtV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7VSdZFQaV5GsAAABvAAAAHAAAAHVuaXZlcnNhbC9sb2NhbF9zZXR0aW5ncy54bWwNyrEKwkAMANC9XxEySB3Uugn2rpujCK0fENogB7mk9ELRv/e2N7x++GaBnbeSTANezx0C62xL0k/A9/Q43RCKky4kphxQDWGITS82k4zsXmOBVejH28S5wvlJuc4XqbOkAu1B/B6PeInNH1BLAwQUAAIACAD8VS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PxVJ1mRjA8hSgAAAGwAAAAbAAAAdW5pdmVyc2FsL3VuaXZlcnNhbC5wbmcueG1ss7GvyM1RKEstKs7Mz7NVMtQzULK34+WyKShKLctMLVeoAIoBBSFASaESyDVCcMszU0oygELG5mYIwYzUzPSMEqCogTFCqT7QUABQSwECAAAUAAIACACpflBPNmFYAkcDAADhCQAAFAAAAAAAAAABAAAAAAAAAAAAdW5pdmVyc2FsL3BsYXllci54bWxQSwECAAAUAAIACAD7VSdZtTf0qBwFAADhEwAAHQAAAAAAAAABAAAAAAB5AwAAdW5pdmVyc2FsL2NvbW1vbl9tZXNzYWdlcy5sbmdQSwECAAAUAAIACAD7VSdZFR5gG6MAAAB/AQAALgAAAAAAAAABAAAAAADQCAAAdW5pdmVyc2FsL3BsYXliYWNrX2FuZF9uYXZpZ2F0aW9uX3NldHRpbmdzLnhtbFBLAQIAABQAAgAIAPtVJ1l0STUfPAQAAAwVAAAnAAAAAAAAAAEAAAAAAL8JAAB1bml2ZXJzYWwvZmxhc2hfcHVibGlzaGluZ19zZXR0aW5ncy54bWxQSwECAAAUAAIACAD7VSdZN4uHansDAACsDAAAIQAAAAAAAAABAAAAAABADgAAdW5pdmVyc2FsL2ZsYXNoX3NraW5fc2V0dGluZ3MueG1sUEsBAgAAFAACAAgA+1UnWaavViM2BAAAlhQAACYAAAAAAAAAAQAAAAAA+hEAAHVuaXZlcnNhbC9odG1sX3B1Ymxpc2hpbmdfc2V0dGluZ3MueG1sUEsBAgAAFAACAAgA+1UnWSYPfuiwAQAAbwYAAB8AAAAAAAAAAQAAAAAAdBYAAHVuaXZlcnNhbC9odG1sX3NraW5fc2V0dGluZ3MuanNQSwECAAAUAAIACAD7VSdZFQaV5GsAAABvAAAAHAAAAAAAAAABAAAAAABhGAAAdW5pdmVyc2FsL2xvY2FsX3NldHRpbmdzLnhtbFBLAQIAABQAAgAIAPxVJ1m6nHlYSBIAAFBKAAAXAAAAAAAAAAAAAAAAAAYZAAB1bml2ZXJzYWwvdW5pdmVyc2FsLnBuZ1BLAQIAABQAAgAIAPxVJ1mRjA8hSgAAAGwAAAAbAAAAAAAAAAEAAAAAAIMrAAB1bml2ZXJzYWwvdW5pdmVyc2FsLnBuZy54bWxQSwUGAAAAAAoACgAGAwAABiwAAAAA"/>
  <p:tag name="ISPRING_LMS_API_VERSION" val="SCORM 1.2"/>
  <p:tag name="ISPRING_ULTRA_SCORM_COURSE_ID" val="3681431E-83D5-47AE-9EA9-5E9AB1E3F840"/>
  <p:tag name="ISPRING_CMI5_LAUNCH_METHOD" val="any window"/>
  <p:tag name="ISPRINGCLOUDFOLDERID" val="1"/>
  <p:tag name="ISPRINGONLINEFOLDERID" val="1"/>
  <p:tag name="ISPRING_OUTPUT_FOLDER" val="[[&quot;\u007F\uFFFD\uFFFD{A396230D-9A3A-426D-B380-67D82CDE4863}&quot;,&quot;C:\\Users\\pantelis\\Documents\\MHAPPS\\French\\Training material for ETA 02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ETA2-1"/>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ETA2-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3419</Words>
  <Application>Microsoft Office PowerPoint</Application>
  <PresentationFormat>Ευρεία οθόνη</PresentationFormat>
  <Paragraphs>400</Paragraphs>
  <Slides>43</Slides>
  <Notes>43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43</vt:i4>
      </vt:variant>
    </vt:vector>
  </HeadingPairs>
  <TitlesOfParts>
    <vt:vector size="51"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Παρουσίαση του PowerPoint</vt:lpstr>
      <vt:lpstr>Partenaires</vt:lpstr>
      <vt:lpstr>Session d'enseignement :  Contenu</vt:lpstr>
      <vt:lpstr>Objectifs</vt:lpstr>
      <vt:lpstr>Compétences</vt:lpstr>
      <vt:lpstr>Informations de base - s'adresser aux migrants</vt:lpstr>
      <vt:lpstr>2.1.1 Pourquoi y a-t-il des critères de recherche pour les applications de santé ?</vt:lpstr>
      <vt:lpstr>Remue-méninges</vt:lpstr>
      <vt:lpstr>(Mauvaise) information </vt:lpstr>
      <vt:lpstr>Mauvaise conception de l'application</vt:lpstr>
      <vt:lpstr>Protection des données personnelles sensibles</vt:lpstr>
      <vt:lpstr>2.1.2 Domaines et applications typiques de l'application santé</vt:lpstr>
      <vt:lpstr>Exemples d'applications de santé : Course à pied et jogging, Suivi de course</vt:lpstr>
      <vt:lpstr>Exemples d'applications de santé : NeuroNation - Entraînement cérébral</vt:lpstr>
      <vt:lpstr>Remue-méninges</vt:lpstr>
      <vt:lpstr>Exemples</vt:lpstr>
      <vt:lpstr>Podomètre et traqueur d'activité</vt:lpstr>
      <vt:lpstr>Régime et nutrition</vt:lpstr>
      <vt:lpstr>2.1.3 Où et comment rechercher des applications de santé ?</vt:lpstr>
      <vt:lpstr>Comment trouver l'application qui vous convient !</vt:lpstr>
      <vt:lpstr>Activité</vt:lpstr>
      <vt:lpstr>2.1.4 Critères pour trouver des applications de santé de qualité et dignes de confiance</vt:lpstr>
      <vt:lpstr>Liste de contrôle : Vérifier si une application est fiable et peut être utilisée en toute sécurité (1)</vt:lpstr>
      <vt:lpstr>Liste de contrôle : Vérifier si une application est fiable et peut être utilisée en toute sécurité (2)</vt:lpstr>
      <vt:lpstr>Liste de contrôle : L'efficacité de l'application est-elle validée par un organisme indépendant ?</vt:lpstr>
      <vt:lpstr>Liste de contrôle : Vérifier le respect de la vie privée et la sécurité</vt:lpstr>
      <vt:lpstr>Liste de contrôle : Choisissez des applications qui utilisent des stratégies fondées sur des données probantes</vt:lpstr>
      <vt:lpstr>Liste de contrôle : Testez plusieurs applications avant de vous engager (par exemple via un abonnement).</vt:lpstr>
      <vt:lpstr>Activité</vt:lpstr>
      <vt:lpstr>Exemple 1 : Headspace </vt:lpstr>
      <vt:lpstr>Activité :</vt:lpstr>
      <vt:lpstr>Exemple 2 : Sleepio</vt:lpstr>
      <vt:lpstr>Activité :</vt:lpstr>
      <vt:lpstr>Activité</vt:lpstr>
      <vt:lpstr>Activité</vt:lpstr>
      <vt:lpstr>2.1.5 Discussion et évaluation</vt:lpstr>
      <vt:lpstr>Discussion</vt:lpstr>
      <vt:lpstr>Questionnaire d'évaluation </vt:lpstr>
      <vt:lpstr>Questionnaire d'évaluation </vt:lpstr>
      <vt:lpstr>Références et lectures complémentaires</vt:lpstr>
      <vt:lpstr>Références et lectures complémentaires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ETA2-1</dc:title>
  <dc:creator>pantelis bbalaouras</dc:creator>
  <cp:lastModifiedBy>pantelis</cp:lastModifiedBy>
  <cp:revision>7</cp:revision>
  <dcterms:created xsi:type="dcterms:W3CDTF">2020-06-02T13:31:56Z</dcterms:created>
  <dcterms:modified xsi:type="dcterms:W3CDTF">2024-09-10T07:22:02Z</dcterms:modified>
</cp:coreProperties>
</file>