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457" r:id="rId2"/>
    <p:sldId id="417" r:id="rId3"/>
    <p:sldId id="418" r:id="rId4"/>
    <p:sldId id="437" r:id="rId5"/>
    <p:sldId id="439" r:id="rId6"/>
    <p:sldId id="442" r:id="rId7"/>
    <p:sldId id="444" r:id="rId8"/>
    <p:sldId id="440" r:id="rId9"/>
    <p:sldId id="445" r:id="rId10"/>
    <p:sldId id="452" r:id="rId11"/>
    <p:sldId id="456" r:id="rId12"/>
    <p:sldId id="458" r:id="rId13"/>
    <p:sldId id="459" r:id="rId14"/>
    <p:sldId id="460" r:id="rId15"/>
    <p:sldId id="404" r:id="rId16"/>
  </p:sldIdLst>
  <p:sldSz cx="12192000" cy="6858000"/>
  <p:notesSz cx="6858000" cy="9144000"/>
  <p:custDataLst>
    <p:tags r:id="rId19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ksandra Stevanović" initials="AS" lastIdx="9" clrIdx="0"/>
  <p:cmAuthor id="2" name="user" initials="u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DDE0E5"/>
    <a:srgbClr val="203864"/>
    <a:srgbClr val="ABC7F1"/>
    <a:srgbClr val="ED7D31"/>
    <a:srgbClr val="CFD5EA"/>
    <a:srgbClr val="404040"/>
    <a:srgbClr val="C01E24"/>
    <a:srgbClr val="3F3F3F"/>
    <a:srgbClr val="E3E9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A10022-5FDC-4D79-859D-DF0FECB18ADA}" v="69" dt="2024-05-01T12:04:23.6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43" autoAdjust="0"/>
    <p:restoredTop sz="86903" autoAdjust="0"/>
  </p:normalViewPr>
  <p:slideViewPr>
    <p:cSldViewPr snapToGrid="0">
      <p:cViewPr varScale="1">
        <p:scale>
          <a:sx n="90" d="100"/>
          <a:sy n="90" d="100"/>
        </p:scale>
        <p:origin x="25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267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D5358F-2C12-40D3-A142-40CC932D99A4}" type="doc">
      <dgm:prSet loTypeId="urn:microsoft.com/office/officeart/2005/8/layout/vList2" loCatId="list" qsTypeId="urn:microsoft.com/office/officeart/2005/8/quickstyle/simple2" qsCatId="simple" csTypeId="urn:microsoft.com/office/officeart/2005/8/colors/accent0_3" csCatId="mainScheme" phldr="1"/>
      <dgm:spPr/>
      <dgm:t>
        <a:bodyPr/>
        <a:lstStyle/>
        <a:p>
          <a:endParaRPr lang="el-GR"/>
        </a:p>
      </dgm:t>
    </dgm:pt>
    <dgm:pt modelId="{EC327B3B-64E2-4867-8E05-4626CF7AA557}">
      <dgm:prSet phldrT="[Κείμενο]" custT="1"/>
      <dgm:spPr>
        <a:solidFill>
          <a:srgbClr val="C00000"/>
        </a:solidFill>
      </dgm:spPr>
      <dgm:t>
        <a:bodyPr/>
        <a:lstStyle/>
        <a:p>
          <a:r>
            <a:rPr lang="en-US" sz="2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</a:t>
          </a:r>
          <a:r>
            <a:rPr lang="el-GR" sz="2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 Κουίζ και </a:t>
          </a:r>
          <a:r>
            <a:rPr lang="el-GR" sz="21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αυτοαξιολόγηση</a:t>
          </a:r>
          <a:endParaRPr lang="el-GR" sz="21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F29B433-28C4-4212-B73F-BBA2E55D71FD}" type="parTrans" cxnId="{013F4C26-68C0-4526-9DB3-5EB519553F3C}">
      <dgm:prSet/>
      <dgm:spPr/>
      <dgm:t>
        <a:bodyPr/>
        <a:lstStyle/>
        <a:p>
          <a:endParaRPr lang="el-GR" sz="16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3EA5345-B843-40CC-AF3F-48429EEC6F62}" type="sibTrans" cxnId="{013F4C26-68C0-4526-9DB3-5EB519553F3C}">
      <dgm:prSet/>
      <dgm:spPr/>
      <dgm:t>
        <a:bodyPr/>
        <a:lstStyle/>
        <a:p>
          <a:endParaRPr lang="el-GR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E395D00-6435-47AF-BDD1-99EEEBD551EE}" type="pres">
      <dgm:prSet presAssocID="{C4D5358F-2C12-40D3-A142-40CC932D99A4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470C7429-9401-4802-AB33-313A76532508}" type="pres">
      <dgm:prSet presAssocID="{EC327B3B-64E2-4867-8E05-4626CF7AA557}" presName="parentText" presStyleLbl="node1" presStyleIdx="0" presStyleCnt="1" custScaleY="59573" custLinFactNeighborX="-3215" custLinFactNeighborY="-9452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013F4C26-68C0-4526-9DB3-5EB519553F3C}" srcId="{C4D5358F-2C12-40D3-A142-40CC932D99A4}" destId="{EC327B3B-64E2-4867-8E05-4626CF7AA557}" srcOrd="0" destOrd="0" parTransId="{DF29B433-28C4-4212-B73F-BBA2E55D71FD}" sibTransId="{E3EA5345-B843-40CC-AF3F-48429EEC6F62}"/>
    <dgm:cxn modelId="{71170B66-801D-42B1-BD88-3067EF1E3D30}" type="presOf" srcId="{EC327B3B-64E2-4867-8E05-4626CF7AA557}" destId="{470C7429-9401-4802-AB33-313A76532508}" srcOrd="0" destOrd="0" presId="urn:microsoft.com/office/officeart/2005/8/layout/vList2"/>
    <dgm:cxn modelId="{7533573D-AE90-413F-8D5E-92E484CC53EE}" type="presOf" srcId="{C4D5358F-2C12-40D3-A142-40CC932D99A4}" destId="{1E395D00-6435-47AF-BDD1-99EEEBD551EE}" srcOrd="0" destOrd="0" presId="urn:microsoft.com/office/officeart/2005/8/layout/vList2"/>
    <dgm:cxn modelId="{D194C380-2F5A-4D83-B19D-EDEBF138C04E}" type="presParOf" srcId="{1E395D00-6435-47AF-BDD1-99EEEBD551EE}" destId="{470C7429-9401-4802-AB33-313A76532508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0C7429-9401-4802-AB33-313A76532508}">
      <dsp:nvSpPr>
        <dsp:cNvPr id="0" name=""/>
        <dsp:cNvSpPr/>
      </dsp:nvSpPr>
      <dsp:spPr>
        <a:xfrm>
          <a:off x="0" y="747745"/>
          <a:ext cx="6251110" cy="724884"/>
        </a:xfrm>
        <a:prstGeom prst="roundRect">
          <a:avLst/>
        </a:prstGeom>
        <a:solidFill>
          <a:srgbClr val="C00000"/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</a:t>
          </a:r>
          <a:r>
            <a:rPr lang="el-GR" sz="21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 Κουίζ και </a:t>
          </a:r>
          <a:r>
            <a:rPr lang="el-GR" sz="2100" kern="1200" dirty="0" err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αυτοαξιολόγηση</a:t>
          </a:r>
          <a:endParaRPr lang="el-GR" sz="21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5386" y="783131"/>
        <a:ext cx="6180338" cy="6541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AE6F319F-557A-4033-9A7E-7B30C1709D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ED24FFA-E381-4D15-9323-2E7F167B5D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70361F-8793-4678-8399-75402180233D}" type="datetimeFigureOut">
              <a:rPr lang="el-GR" smtClean="0"/>
              <a:t>26/6/2024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F7A14582-B00E-403A-B9F6-8137B447B5D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29BBD3CB-00AE-4B41-B6C8-39534586D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2EE3A-1E6C-47AF-A0C5-588F1B9CC39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83068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C42A8D-6A8A-4D0C-BE99-5FB2E4FC1A13}" type="datetimeFigureOut">
              <a:rPr lang="el-GR" smtClean="0"/>
              <a:t>26/6/2024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890C62-02BA-4B64-96F1-99D7E3BEEE5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302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525348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Right Answer:</a:t>
            </a:r>
            <a:r>
              <a:rPr lang="el-GR" baseline="0" dirty="0"/>
              <a:t> </a:t>
            </a:r>
            <a:r>
              <a:rPr lang="en-GB" baseline="0" dirty="0"/>
              <a:t>TRUE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45302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Correct</a:t>
            </a:r>
            <a:r>
              <a:rPr lang="en-GB" baseline="0" dirty="0"/>
              <a:t> answer: A and B and C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04934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Right Answer:</a:t>
            </a:r>
            <a:r>
              <a:rPr lang="el-GR" baseline="0" dirty="0"/>
              <a:t> </a:t>
            </a:r>
            <a:r>
              <a:rPr lang="en-GB" baseline="0" dirty="0"/>
              <a:t>TRUE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169504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Correct</a:t>
            </a:r>
            <a:r>
              <a:rPr lang="en-GB" baseline="0" dirty="0"/>
              <a:t> answer: B and D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523733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Right Answer:</a:t>
            </a:r>
            <a:r>
              <a:rPr lang="el-GR" baseline="0" dirty="0"/>
              <a:t> </a:t>
            </a:r>
            <a:r>
              <a:rPr lang="en-GB" baseline="0" dirty="0"/>
              <a:t>FALSE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332275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5236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3197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Corre</a:t>
            </a:r>
            <a:r>
              <a:rPr lang="en-GB" baseline="0" dirty="0"/>
              <a:t>ct answer: A and D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40139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Correct</a:t>
            </a:r>
            <a:r>
              <a:rPr lang="en-GB" baseline="0" dirty="0"/>
              <a:t> answers: C and D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600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Right Answer: FALSE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34636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Correct</a:t>
            </a:r>
            <a:r>
              <a:rPr lang="en-GB" baseline="0" dirty="0"/>
              <a:t> answers: A and B and D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33115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Correct</a:t>
            </a:r>
            <a:r>
              <a:rPr lang="en-GB" baseline="0" dirty="0"/>
              <a:t> answer: B and D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22409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Correct</a:t>
            </a:r>
            <a:r>
              <a:rPr lang="en-GB" baseline="0" dirty="0"/>
              <a:t> answer: B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90301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5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rt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4B636493-E712-4242-8B67-E8BA2B31C8A5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71295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0797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">
            <a:extLst>
              <a:ext uri="{FF2B5EF4-FFF2-40B4-BE49-F238E27FC236}">
                <a16:creationId xmlns:a16="http://schemas.microsoft.com/office/drawing/2014/main" id="{85AC0203-B144-4B95-B9C1-17443F665396}"/>
              </a:ext>
            </a:extLst>
          </p:cNvPr>
          <p:cNvSpPr/>
          <p:nvPr userDrawn="1"/>
        </p:nvSpPr>
        <p:spPr>
          <a:xfrm>
            <a:off x="0" y="2218305"/>
            <a:ext cx="12192001" cy="3787362"/>
          </a:xfrm>
          <a:custGeom>
            <a:avLst/>
            <a:gdLst>
              <a:gd name="connsiteX0" fmla="*/ 0 w 12192001"/>
              <a:gd name="connsiteY0" fmla="*/ 0 h 3787362"/>
              <a:gd name="connsiteX1" fmla="*/ 12192001 w 12192001"/>
              <a:gd name="connsiteY1" fmla="*/ 0 h 3787362"/>
              <a:gd name="connsiteX2" fmla="*/ 12192001 w 12192001"/>
              <a:gd name="connsiteY2" fmla="*/ 3787362 h 3787362"/>
              <a:gd name="connsiteX3" fmla="*/ 0 w 12192001"/>
              <a:gd name="connsiteY3" fmla="*/ 3787362 h 3787362"/>
              <a:gd name="connsiteX4" fmla="*/ 0 w 12192001"/>
              <a:gd name="connsiteY4" fmla="*/ 0 h 378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1" h="3787362" fill="none" extrusionOk="0">
                <a:moveTo>
                  <a:pt x="0" y="0"/>
                </a:moveTo>
                <a:cubicBezTo>
                  <a:pt x="5267857" y="115912"/>
                  <a:pt x="10534044" y="115906"/>
                  <a:pt x="12192001" y="0"/>
                </a:cubicBezTo>
                <a:cubicBezTo>
                  <a:pt x="12023287" y="884214"/>
                  <a:pt x="12337058" y="2861203"/>
                  <a:pt x="12192001" y="3787362"/>
                </a:cubicBezTo>
                <a:cubicBezTo>
                  <a:pt x="6856763" y="3858406"/>
                  <a:pt x="3552369" y="3797966"/>
                  <a:pt x="0" y="3787362"/>
                </a:cubicBezTo>
                <a:cubicBezTo>
                  <a:pt x="-168955" y="3245399"/>
                  <a:pt x="-23238" y="1332813"/>
                  <a:pt x="0" y="0"/>
                </a:cubicBezTo>
                <a:close/>
              </a:path>
              <a:path w="12192001" h="3787362" stroke="0" extrusionOk="0">
                <a:moveTo>
                  <a:pt x="0" y="0"/>
                </a:moveTo>
                <a:cubicBezTo>
                  <a:pt x="4883943" y="25039"/>
                  <a:pt x="6582665" y="-133"/>
                  <a:pt x="12192001" y="0"/>
                </a:cubicBezTo>
                <a:cubicBezTo>
                  <a:pt x="12322435" y="1274441"/>
                  <a:pt x="12072005" y="3367144"/>
                  <a:pt x="12192001" y="3787362"/>
                </a:cubicBezTo>
                <a:cubicBezTo>
                  <a:pt x="10180307" y="3658891"/>
                  <a:pt x="3276446" y="3637757"/>
                  <a:pt x="0" y="3787362"/>
                </a:cubicBezTo>
                <a:cubicBezTo>
                  <a:pt x="-18279" y="2559161"/>
                  <a:pt x="166913" y="1839966"/>
                  <a:pt x="0" y="0"/>
                </a:cubicBezTo>
                <a:close/>
              </a:path>
            </a:pathLst>
          </a:custGeom>
          <a:solidFill>
            <a:srgbClr val="DDE0E5"/>
          </a:solidFill>
          <a:ln w="9525">
            <a:noFill/>
            <a:miter lim="800000"/>
            <a:headEnd/>
            <a:tailEnd/>
            <a:extLst>
              <a:ext uri="{C807C97D-BFC1-408E-A445-0C87EB9F89A2}">
                <ask:lineSketchStyleProps xmlns:ask="http://schemas.microsoft.com/office/drawing/2018/sketchyshapes" xmlns="" sd="94318352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marL="285750" lvl="0" indent="-285750" algn="ctr">
              <a:buFont typeface="Wingdings" panose="05000000000000000000" pitchFamily="2" charset="2"/>
              <a:buChar char="§"/>
            </a:pPr>
            <a:endParaRPr lang="el-GR">
              <a:solidFill>
                <a:schemeClr val="tx1"/>
              </a:solidFill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0515600" cy="618346"/>
          </a:xfrm>
        </p:spPr>
        <p:txBody>
          <a:bodyPr>
            <a:noAutofit/>
          </a:bodyPr>
          <a:lstStyle>
            <a:lvl1pPr>
              <a:defRPr lang="el-GR" sz="2200" kern="1200" dirty="0">
                <a:solidFill>
                  <a:srgbClr val="C01E24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000" y="2218304"/>
            <a:ext cx="7872768" cy="3787361"/>
          </a:xfrm>
        </p:spPr>
        <p:txBody>
          <a:bodyPr/>
          <a:lstStyle>
            <a:lvl1pPr marL="2286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1pPr>
            <a:lvl2pPr marL="6858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2pPr>
            <a:lvl3pPr marL="11430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3pPr>
            <a:lvl4pPr marL="16002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4pPr>
            <a:lvl5pPr marL="2057400" indent="-228600">
              <a:buClr>
                <a:srgbClr val="C00000"/>
              </a:buClr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  <a:effectLst/>
                <a:latin typeface="+mn-lt"/>
              </a:defRPr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15B9CD0-664A-1A57-5482-64081E3C87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6" name="Εικόνα 5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8AD8DA09-CA51-90FC-C37F-AA4EB941D2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8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532CAFD4-E5F6-DB64-4C00-8F6568C21D15}"/>
              </a:ext>
            </a:extLst>
          </p:cNvPr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7980" y="6374858"/>
            <a:ext cx="1684020" cy="495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Εικόνα 8"/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74" y="6487586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6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6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9AC18A60-AF1F-03C0-B0BE-E0F798ADD6AC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7980" y="6374858"/>
            <a:ext cx="1684020" cy="495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74" y="6477426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99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Un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12B5C26-F28B-4AA9-BD2D-9793B5ACAA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8000" y="1079999"/>
            <a:ext cx="10515600" cy="893179"/>
          </a:xfrm>
        </p:spPr>
        <p:txBody>
          <a:bodyPr>
            <a:normAutofit/>
          </a:bodyPr>
          <a:lstStyle>
            <a:lvl1pPr>
              <a:defRPr lang="el-GR" sz="36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n-US"/>
              <a:t>Unit 1</a:t>
            </a:r>
            <a:br>
              <a:rPr lang="en-US"/>
            </a:br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C2867843-C85E-4F95-822E-2E2E06813F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000" y="2160000"/>
            <a:ext cx="5157787" cy="503020"/>
          </a:xfrm>
        </p:spPr>
        <p:txBody>
          <a:bodyPr anchor="b">
            <a:normAutofit/>
          </a:bodyPr>
          <a:lstStyle>
            <a:lvl1pPr marL="0" indent="0">
              <a:buNone/>
              <a:defRPr lang="el-GR" sz="18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8468A7D-D857-4528-93D4-75CB428F46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8000" y="2687950"/>
            <a:ext cx="10515600" cy="3684588"/>
          </a:xfrm>
        </p:spPr>
        <p:txBody>
          <a:bodyPr/>
          <a:lstStyle>
            <a:lvl1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1pPr>
            <a:lvl2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2pPr>
            <a:lvl3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3pPr>
            <a:lvl4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4pPr>
            <a:lvl5pPr>
              <a:lnSpc>
                <a:spcPct val="150000"/>
              </a:lnSpc>
              <a:buClr>
                <a:srgbClr val="C01E24"/>
              </a:buClr>
              <a:defRPr>
                <a:latin typeface="+mn-lt"/>
              </a:defRPr>
            </a:lvl5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D2C6E2-DA3C-03C5-4B1D-9DB2EFCDEC7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B601D7AC-22F9-68D2-2485-EF228EEDE29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652422" y="61782"/>
            <a:ext cx="473524" cy="827819"/>
          </a:xfrm>
          <a:prstGeom prst="rect">
            <a:avLst/>
          </a:prstGeom>
        </p:spPr>
      </p:pic>
      <p:pic>
        <p:nvPicPr>
          <p:cNvPr id="19" name="Picture 13" descr="C:\Users\Georgia-Work\AppData\Roaming\Skype\georgia.aristidou\media_messaging\media_cache\^DD49E969C8C275A0BF0095F3F01442BBA23C6B6D6D2A977CE4^pimgpsh_fullsize_distr.jpg">
            <a:extLst>
              <a:ext uri="{FF2B5EF4-FFF2-40B4-BE49-F238E27FC236}">
                <a16:creationId xmlns:a16="http://schemas.microsoft.com/office/drawing/2014/main" id="{B9911DEF-60F4-4A71-9614-3CF965F78B27}"/>
              </a:ext>
            </a:extLst>
          </p:cNvPr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7980" y="6374858"/>
            <a:ext cx="1684020" cy="495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Εικόνα 8"/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274" y="6487586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548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Unit slide singl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605096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1799999"/>
            <a:ext cx="5852132" cy="4865977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2B11A1E7-A92D-4ADD-A414-173299287A7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2.</a:t>
            </a:r>
            <a:r>
              <a:rPr lang="el-GR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3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Πως να αναζητήσετε και να επιλέξετε εφαρμογές υγείας;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  <p:pic>
        <p:nvPicPr>
          <p:cNvPr id="4" name="Εικόνα 3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A36E9AEE-CF4B-71A4-5EBB-574F1E021CE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9864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Unit slide with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A508F4D-74CD-4DC9-8CC6-A32508E7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396576" cy="599188"/>
          </a:xfrm>
        </p:spPr>
        <p:txBody>
          <a:bodyPr>
            <a:normAutofit/>
          </a:bodyPr>
          <a:lstStyle>
            <a:lvl1pPr>
              <a:defRPr lang="el-GR" sz="28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983499B-D787-4204-9DCD-5D794F92B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7999" y="1800000"/>
            <a:ext cx="5409663" cy="4893408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CB6C04F-453F-4B55-9704-E13D0B2BC9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00000"/>
            <a:ext cx="5782377" cy="489340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pic>
        <p:nvPicPr>
          <p:cNvPr id="5" name="Εικόνα 4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2E2C5BC-041B-E0DB-5C32-C01D4FD312A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5131" y="6258144"/>
            <a:ext cx="311004" cy="556610"/>
          </a:xfrm>
          <a:prstGeom prst="rect">
            <a:avLst/>
          </a:prstGeom>
        </p:spPr>
      </p:pic>
      <p:sp>
        <p:nvSpPr>
          <p:cNvPr id="7" name="TextBox 12">
            <a:extLst>
              <a:ext uri="{FF2B5EF4-FFF2-40B4-BE49-F238E27FC236}">
                <a16:creationId xmlns:a16="http://schemas.microsoft.com/office/drawing/2014/main" id="{C00C87C3-CE4E-1EC5-DBC5-3032FA4CC66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2.</a:t>
            </a:r>
            <a:r>
              <a:rPr lang="el-GR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3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Πως να αναζητήσετε και να επιλέξετε εφαρμογές υγείας;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15741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bmodule other slide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2E2F149-5B82-4AC0-9047-B6440DBA3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00" y="1080000"/>
            <a:ext cx="11059692" cy="728162"/>
          </a:xfrm>
        </p:spPr>
        <p:txBody>
          <a:bodyPr>
            <a:normAutofit/>
          </a:bodyPr>
          <a:lstStyle>
            <a:lvl1pPr>
              <a:defRPr lang="el-GR" sz="2400" b="1" kern="1200" dirty="0">
                <a:solidFill>
                  <a:srgbClr val="203864"/>
                </a:solidFill>
                <a:effectLst/>
                <a:latin typeface="+mn-lt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4A2ACF4-3ABE-4CDD-AD36-30AD91F1B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999" y="2459736"/>
            <a:ext cx="11059693" cy="3941326"/>
          </a:xfrm>
        </p:spPr>
        <p:txBody>
          <a:bodyPr/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5" name="TextBox 12">
            <a:extLst>
              <a:ext uri="{FF2B5EF4-FFF2-40B4-BE49-F238E27FC236}">
                <a16:creationId xmlns:a16="http://schemas.microsoft.com/office/drawing/2014/main" id="{7F70BB0F-9C9F-5642-F9AA-96B52E4EF32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1370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2.</a:t>
            </a:r>
            <a:r>
              <a:rPr lang="el-GR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3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l-GR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Πως να αναζητήσετε και να επιλέξετε εφαρμογές υγείας;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36866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B46BB58A-A75B-4A0C-BE6F-D0731393F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5648635-3CA0-4F1E-817C-A6E98ACC25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95B5D2D-F1A2-4F99-B9AD-6FD2B8D1E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040FA-9906-4CC1-BC45-485E7EF45242}" type="datetimeFigureOut">
              <a:rPr lang="el-GR" smtClean="0"/>
              <a:t>26/6/2024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903A71A-FD73-44B7-9409-E37DDE72B6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06CDE5E-65B0-4D9D-8085-7599318DC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572DE-A66B-47C0-8B9C-780E58F2F0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892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2" r:id="rId4"/>
    <p:sldLayoutId id="2147483661" r:id="rId5"/>
    <p:sldLayoutId id="2147483665" r:id="rId6"/>
    <p:sldLayoutId id="2147483666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03864"/>
          </a:solidFill>
          <a:effectLst/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SzPct val="120000"/>
        <a:buFont typeface="Wingdings" panose="05000000000000000000" pitchFamily="2" charset="2"/>
        <a:buChar char="§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rgbClr val="C01E24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jpg"/><Relationship Id="rId5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1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image" Target="../media/image16.jpeg"/><Relationship Id="rId18" Type="http://schemas.openxmlformats.org/officeDocument/2006/relationships/hyperlink" Target="http://www.amsed.fr/" TargetMode="External"/><Relationship Id="rId3" Type="http://schemas.openxmlformats.org/officeDocument/2006/relationships/image" Target="../media/image11.jpeg"/><Relationship Id="rId7" Type="http://schemas.openxmlformats.org/officeDocument/2006/relationships/image" Target="../media/image13.jpeg"/><Relationship Id="rId12" Type="http://schemas.openxmlformats.org/officeDocument/2006/relationships/hyperlink" Target="https://www.media-k.eu/" TargetMode="External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7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5.jpeg"/><Relationship Id="rId5" Type="http://schemas.openxmlformats.org/officeDocument/2006/relationships/image" Target="../media/image12.jpeg"/><Relationship Id="rId15" Type="http://schemas.openxmlformats.org/officeDocument/2006/relationships/hyperlink" Target="http://www.connexions.gr/" TargetMode="External"/><Relationship Id="rId10" Type="http://schemas.openxmlformats.org/officeDocument/2006/relationships/hyperlink" Target="http://www.uv.es/" TargetMode="External"/><Relationship Id="rId19" Type="http://schemas.openxmlformats.org/officeDocument/2006/relationships/hyperlink" Target="http://www.resetcy.com/" TargetMode="External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4.jpeg"/><Relationship Id="rId14" Type="http://schemas.openxmlformats.org/officeDocument/2006/relationships/hyperlink" Target="https://www.oxfamitalia.org/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9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122BC770-408C-50C8-126F-18790E99F2CB}"/>
              </a:ext>
            </a:extLst>
          </p:cNvPr>
          <p:cNvSpPr txBox="1">
            <a:spLocks/>
          </p:cNvSpPr>
          <p:nvPr/>
        </p:nvSpPr>
        <p:spPr>
          <a:xfrm>
            <a:off x="4310344" y="3513902"/>
            <a:ext cx="7843717" cy="2015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E3E9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l-GR" sz="3400" b="1" dirty="0">
                <a:solidFill>
                  <a:srgbClr val="C00000"/>
                </a:solidFill>
                <a:effectLst/>
                <a:latin typeface="+mj-lt"/>
              </a:rPr>
              <a:t>Ενότητα 2 - Συνεδρία αυτοδιδασκαλίας (2.3)</a:t>
            </a:r>
            <a:br>
              <a:rPr lang="el-GR" sz="3400" b="1" dirty="0">
                <a:solidFill>
                  <a:srgbClr val="C00000"/>
                </a:solidFill>
                <a:effectLst/>
                <a:latin typeface="+mj-lt"/>
              </a:rPr>
            </a:br>
            <a:r>
              <a:rPr lang="el-GR" sz="3400" b="1" dirty="0">
                <a:solidFill>
                  <a:schemeClr val="tx1"/>
                </a:solidFill>
                <a:effectLst/>
                <a:latin typeface="+mj-lt"/>
              </a:rPr>
              <a:t>Πώς να αναζητήσετε και να επιλέξετε εφαρμογές υγείας;</a:t>
            </a:r>
            <a:endParaRPr lang="en-US" sz="3400" b="1" dirty="0"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7AD4A93-931E-A31D-52A4-60E47B032034}"/>
              </a:ext>
            </a:extLst>
          </p:cNvPr>
          <p:cNvSpPr/>
          <p:nvPr/>
        </p:nvSpPr>
        <p:spPr>
          <a:xfrm>
            <a:off x="-2" y="67193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B63E7FEB-73DF-67ED-3B6B-EFAC8BBCBDE5}"/>
              </a:ext>
            </a:extLst>
          </p:cNvPr>
          <p:cNvSpPr/>
          <p:nvPr/>
        </p:nvSpPr>
        <p:spPr>
          <a:xfrm>
            <a:off x="-56" y="2302518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296058F-B1EF-E3C5-E1C3-C7D0F3D64C9C}"/>
              </a:ext>
            </a:extLst>
          </p:cNvPr>
          <p:cNvSpPr/>
          <p:nvPr/>
        </p:nvSpPr>
        <p:spPr>
          <a:xfrm>
            <a:off x="-2" y="317097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D1A44D9-A0E1-CEEC-8556-1AF31A36C35E}"/>
              </a:ext>
            </a:extLst>
          </p:cNvPr>
          <p:cNvSpPr/>
          <p:nvPr/>
        </p:nvSpPr>
        <p:spPr>
          <a:xfrm>
            <a:off x="1655" y="403693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5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1" name="Εικόνα 10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300ED21F-BA4A-76D4-938D-43CD49C537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7"/>
          <a:stretch/>
        </p:blipFill>
        <p:spPr>
          <a:xfrm>
            <a:off x="4310344" y="1134849"/>
            <a:ext cx="6563496" cy="20842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472B88-FA84-AD45-BFBA-453D2E042006}"/>
              </a:ext>
            </a:extLst>
          </p:cNvPr>
          <p:cNvSpPr txBox="1"/>
          <p:nvPr/>
        </p:nvSpPr>
        <p:spPr>
          <a:xfrm>
            <a:off x="4863323" y="2899483"/>
            <a:ext cx="60949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dirty="0">
                <a:solidFill>
                  <a:srgbClr val="ABC7F1"/>
                </a:solidFill>
              </a:rPr>
              <a:t>https://apps4health.eu/</a:t>
            </a: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7C86EE4D-CAC2-9380-C65D-7DA71C9CB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8249" y="5991490"/>
            <a:ext cx="12191695" cy="869554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4C3464-3C1E-988B-5CEF-752563404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048" y="6336215"/>
            <a:ext cx="1406013" cy="49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76D3A79-A4EA-011B-EE3F-2B5EC1352C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18" name="Εικόνα 1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9A217B1-02FB-0D22-229B-F635B22A4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896" y="1576370"/>
            <a:ext cx="1880187" cy="3365007"/>
          </a:xfrm>
          <a:prstGeom prst="rect">
            <a:avLst/>
          </a:prstGeom>
        </p:spPr>
      </p:pic>
      <p:sp>
        <p:nvSpPr>
          <p:cNvPr id="3" name="Ορθογώνιο 5">
            <a:extLst>
              <a:ext uri="{FF2B5EF4-FFF2-40B4-BE49-F238E27FC236}">
                <a16:creationId xmlns:a16="http://schemas.microsoft.com/office/drawing/2014/main" id="{A1482017-CE48-BD3A-636F-4833CBAAF02A}"/>
              </a:ext>
            </a:extLst>
          </p:cNvPr>
          <p:cNvSpPr/>
          <p:nvPr/>
        </p:nvSpPr>
        <p:spPr>
          <a:xfrm>
            <a:off x="728869" y="1172199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7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9" name="Ορθογώνιο 6">
            <a:extLst>
              <a:ext uri="{FF2B5EF4-FFF2-40B4-BE49-F238E27FC236}">
                <a16:creationId xmlns:a16="http://schemas.microsoft.com/office/drawing/2014/main" id="{CAD63FE0-D81D-FCE9-CCA7-3575A1CD6940}"/>
              </a:ext>
            </a:extLst>
          </p:cNvPr>
          <p:cNvSpPr/>
          <p:nvPr/>
        </p:nvSpPr>
        <p:spPr>
          <a:xfrm>
            <a:off x="721541" y="200802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8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Ορθογώνιο 7">
            <a:extLst>
              <a:ext uri="{FF2B5EF4-FFF2-40B4-BE49-F238E27FC236}">
                <a16:creationId xmlns:a16="http://schemas.microsoft.com/office/drawing/2014/main" id="{6C932FDB-0CEA-CF4D-38E2-9F9CD825E408}"/>
              </a:ext>
            </a:extLst>
          </p:cNvPr>
          <p:cNvSpPr/>
          <p:nvPr/>
        </p:nvSpPr>
        <p:spPr>
          <a:xfrm>
            <a:off x="728815" y="280278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9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Ορθογώνιο 8">
            <a:extLst>
              <a:ext uri="{FF2B5EF4-FFF2-40B4-BE49-F238E27FC236}">
                <a16:creationId xmlns:a16="http://schemas.microsoft.com/office/drawing/2014/main" id="{EF7D337B-3CF9-B720-8142-510959218B2D}"/>
              </a:ext>
            </a:extLst>
          </p:cNvPr>
          <p:cNvSpPr/>
          <p:nvPr/>
        </p:nvSpPr>
        <p:spPr>
          <a:xfrm>
            <a:off x="728869" y="3671243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10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Ορθογώνιο 9">
            <a:extLst>
              <a:ext uri="{FF2B5EF4-FFF2-40B4-BE49-F238E27FC236}">
                <a16:creationId xmlns:a16="http://schemas.microsoft.com/office/drawing/2014/main" id="{CC1E6879-142D-AECE-94E7-214111DCC508}"/>
              </a:ext>
            </a:extLst>
          </p:cNvPr>
          <p:cNvSpPr/>
          <p:nvPr/>
        </p:nvSpPr>
        <p:spPr>
          <a:xfrm>
            <a:off x="730526" y="4537206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4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2353887" y="6271701"/>
            <a:ext cx="8364776" cy="632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l-GR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Με τη συγχρηματοδότηση της Ευρωπαϊκής Ένωσης. Οι απόψεις και οι γνώμες που διατυπώνονται εκφράζουν αποκλειστικά τις απόψεις των συντακτών και δεν αντιπροσωπεύουν κατ’ ανάγκη τις απόψεις της Ευρωπαϊκής Ένωσης ή του Ευρωπαϊκού Εκτελεστικού Οργανισμού Εκπαίδευσης και Πολιτισμού (EACEA). Η Ευρωπαϊκή Ένωση και ο EACEA δεν μπορούν να θεωρηθούν υπεύθυνοι για τις εκφραζόμενες απόψεις.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sp>
        <p:nvSpPr>
          <p:cNvPr id="27" name="Ορθογώνιο 6">
            <a:extLst>
              <a:ext uri="{FF2B5EF4-FFF2-40B4-BE49-F238E27FC236}">
                <a16:creationId xmlns:a16="http://schemas.microsoft.com/office/drawing/2014/main" id="{52BA3253-2FE1-4A1C-A187-C823533C3003}"/>
              </a:ext>
            </a:extLst>
          </p:cNvPr>
          <p:cNvSpPr/>
          <p:nvPr/>
        </p:nvSpPr>
        <p:spPr>
          <a:xfrm>
            <a:off x="-835" y="489244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dirty="0">
                <a:solidFill>
                  <a:schemeClr val="bg1">
                    <a:lumMod val="95000"/>
                  </a:schemeClr>
                </a:solidFill>
              </a:rPr>
              <a:t>6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9" name="Ορθογώνιο 15">
            <a:extLst>
              <a:ext uri="{FF2B5EF4-FFF2-40B4-BE49-F238E27FC236}">
                <a16:creationId xmlns:a16="http://schemas.microsoft.com/office/drawing/2014/main" id="{E2D62582-C445-4009-AC95-BBAC912350A5}"/>
              </a:ext>
            </a:extLst>
          </p:cNvPr>
          <p:cNvSpPr/>
          <p:nvPr/>
        </p:nvSpPr>
        <p:spPr>
          <a:xfrm>
            <a:off x="-8163" y="1495460"/>
            <a:ext cx="722376" cy="868136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el-G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3" name="Εικόνα 22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514599"/>
            <a:ext cx="1961727" cy="36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07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880487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Θα πρέπει να είστε δύσπιστοι εάν τα μόνα δεδομένα σχετικά με την αποτελεσματικότητα μιας εφαρμογής προέρχονται από τον ίδιο τον προγραμματιστή.</a:t>
            </a:r>
            <a:endParaRPr lang="el-GR" b="1" i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</p:spTree>
    <p:extLst>
      <p:ext uri="{BB962C8B-B14F-4D97-AF65-F5344CB8AC3E}">
        <p14:creationId xmlns:p14="http://schemas.microsoft.com/office/powerpoint/2010/main" val="1769676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Ποιοι είναι οι κίνδυνοι από τη χρήση εφαρμογών υγείας χαμηλής ποιότητας;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l-GR" dirty="0"/>
              <a:t>Οι εφαρμογές ενδέχεται να παρέχουν κακές ή ακόμα και εσφαλμένες πληροφορίες</a:t>
            </a:r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</a:t>
            </a:r>
            <a:r>
              <a:rPr lang="en-US" dirty="0"/>
              <a:t>. </a:t>
            </a:r>
            <a:r>
              <a:rPr lang="el-GR" dirty="0"/>
              <a:t>Οι εφαρμογές υγείας είναι γενικά ακίνδυνες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DEDE7A-0913-479F-BB67-E02D145BE5E2}"/>
              </a:ext>
            </a:extLst>
          </p:cNvPr>
          <p:cNvSpPr txBox="1"/>
          <p:nvPr/>
        </p:nvSpPr>
        <p:spPr>
          <a:xfrm>
            <a:off x="2112607" y="1987414"/>
            <a:ext cx="2544543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l-GR" sz="1400" b="1" i="1" dirty="0"/>
              <a:t>Τρεις απαντήσεις είναι σωστές!</a:t>
            </a:r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453F1606-7CA3-397D-C6BF-162075F56CBA}"/>
              </a:ext>
            </a:extLst>
          </p:cNvPr>
          <p:cNvSpPr/>
          <p:nvPr/>
        </p:nvSpPr>
        <p:spPr>
          <a:xfrm>
            <a:off x="2105025" y="3727450"/>
            <a:ext cx="3505200" cy="103942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</a:t>
            </a:r>
            <a:r>
              <a:rPr lang="en-US" dirty="0"/>
              <a:t>. </a:t>
            </a:r>
            <a:r>
              <a:rPr lang="el-GR" dirty="0"/>
              <a:t>Μια παραπληροφόρηση εφαρμογών θα μπορούσε να οδηγήσει σε εσφαλμένη αξιολόγηση μιας ασθένειας</a:t>
            </a:r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CAAE83D5-94E1-E69B-F4FC-8082A441E4B5}"/>
              </a:ext>
            </a:extLst>
          </p:cNvPr>
          <p:cNvSpPr/>
          <p:nvPr/>
        </p:nvSpPr>
        <p:spPr>
          <a:xfrm>
            <a:off x="2105025" y="2481213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  <a:r>
              <a:rPr lang="el-GR" dirty="0"/>
              <a:t>. Οι εφαρμογές ενδέχεται να περιέχουν ψευδείς ισχυρισμούς υγείας</a:t>
            </a:r>
          </a:p>
        </p:txBody>
      </p:sp>
    </p:spTree>
    <p:extLst>
      <p:ext uri="{BB962C8B-B14F-4D97-AF65-F5344CB8AC3E}">
        <p14:creationId xmlns:p14="http://schemas.microsoft.com/office/powerpoint/2010/main" val="2417493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328863" y="1028700"/>
            <a:ext cx="7519676" cy="121982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Ο κακός σχεδιασμός εφαρμογών, όπως ένα άβολο περιβάλλον εργασίας χρήστη, μπορεί να οδηγήσει σε σπάνια χρήση και χαμηλότερη συμμόρφωση στη θεραπεία όταν χρησιμοποιείται συμπληρωματικά.</a:t>
            </a:r>
            <a:endParaRPr lang="en-US" sz="2000" b="1" dirty="0">
              <a:solidFill>
                <a:srgbClr val="203864"/>
              </a:solidFill>
            </a:endParaRPr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C76CDE12-5511-424D-19B5-5EC439569320}"/>
              </a:ext>
            </a:extLst>
          </p:cNvPr>
          <p:cNvSpPr/>
          <p:nvPr/>
        </p:nvSpPr>
        <p:spPr>
          <a:xfrm>
            <a:off x="6134100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7DCD47D7-0C88-2FEC-FD06-BC192015A4F3}"/>
              </a:ext>
            </a:extLst>
          </p:cNvPr>
          <p:cNvSpPr/>
          <p:nvPr/>
        </p:nvSpPr>
        <p:spPr>
          <a:xfrm>
            <a:off x="2105025" y="252412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</p:spTree>
    <p:extLst>
      <p:ext uri="{BB962C8B-B14F-4D97-AF65-F5344CB8AC3E}">
        <p14:creationId xmlns:p14="http://schemas.microsoft.com/office/powerpoint/2010/main" val="920710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Τι άλλο πρέπει να προσέξετε πριν δεσμευτείτε σε μια εφαρμογή;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l-GR" dirty="0"/>
              <a:t>Μπορώ να δημιουργήσω λογαριασμό με το αγαπημένο μου όνομα χρήστη;</a:t>
            </a:r>
            <a:endParaRPr lang="en-US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</a:t>
            </a:r>
            <a:r>
              <a:rPr lang="en-US" dirty="0"/>
              <a:t>. </a:t>
            </a:r>
            <a:r>
              <a:rPr lang="el-GR" dirty="0"/>
              <a:t>Δεσμευτείτε μόνο σε εφαρμογές που υπόσχονται αποτελέσματα σε μέγιστο διάστημα 3 ημερών.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144F21-E427-4B8F-B9EF-32DFED7D2EDD}"/>
              </a:ext>
            </a:extLst>
          </p:cNvPr>
          <p:cNvSpPr txBox="1"/>
          <p:nvPr/>
        </p:nvSpPr>
        <p:spPr>
          <a:xfrm>
            <a:off x="2112607" y="1987414"/>
            <a:ext cx="2452082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l-GR" sz="1400" b="1" i="1" dirty="0"/>
              <a:t>Δύο απαντήσεις είναι σωστές!</a:t>
            </a:r>
            <a:endParaRPr lang="en-US" sz="1400" b="1" i="1" dirty="0"/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125F46EE-6CDA-8890-2C52-D9C9E385EB0C}"/>
              </a:ext>
            </a:extLst>
          </p:cNvPr>
          <p:cNvSpPr/>
          <p:nvPr/>
        </p:nvSpPr>
        <p:spPr>
          <a:xfrm>
            <a:off x="6134100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Δ.</a:t>
            </a:r>
            <a:r>
              <a:rPr lang="en-US" dirty="0"/>
              <a:t> </a:t>
            </a:r>
            <a:r>
              <a:rPr lang="el-GR" dirty="0"/>
              <a:t>Είναι η εφαρμογή βολική στη χρήση, ώστε να θέλετε να τη χρησιμοποιείτε τακτικά;</a:t>
            </a:r>
            <a:endParaRPr lang="en-US" dirty="0"/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0F4E5BB2-8B66-2676-A3B1-75DE3D29E88D}"/>
              </a:ext>
            </a:extLst>
          </p:cNvPr>
          <p:cNvSpPr/>
          <p:nvPr/>
        </p:nvSpPr>
        <p:spPr>
          <a:xfrm>
            <a:off x="6134100" y="24542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l-GR" dirty="0"/>
              <a:t>Απαιτεί η εφαρμογή αγορές εντός εφαρμογής για να είναι χρήσιμη;</a:t>
            </a:r>
          </a:p>
        </p:txBody>
      </p:sp>
    </p:spTree>
    <p:extLst>
      <p:ext uri="{BB962C8B-B14F-4D97-AF65-F5344CB8AC3E}">
        <p14:creationId xmlns:p14="http://schemas.microsoft.com/office/powerpoint/2010/main" val="2364836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983730"/>
            <a:ext cx="7534275" cy="880487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Εάν τα δεδομένα σας διαρρεύσουν λόγω χαμηλών προτύπων προστασίας δεδομένων, είναι πολύ εύκολο να διαγράψετε ξανά τα δεδομένα από το Διαδίκτυο.</a:t>
            </a:r>
            <a:endParaRPr lang="en-US" sz="2000" b="1" dirty="0">
              <a:solidFill>
                <a:srgbClr val="203864"/>
              </a:solidFill>
            </a:endParaRPr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2B18EBC2-C597-E149-F7FB-2325398F777F}"/>
              </a:ext>
            </a:extLst>
          </p:cNvPr>
          <p:cNvSpPr/>
          <p:nvPr/>
        </p:nvSpPr>
        <p:spPr>
          <a:xfrm>
            <a:off x="6134100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8E6EDB1D-739B-CB3E-986A-C5618EE44AC4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</p:spTree>
    <p:extLst>
      <p:ext uri="{BB962C8B-B14F-4D97-AF65-F5344CB8AC3E}">
        <p14:creationId xmlns:p14="http://schemas.microsoft.com/office/powerpoint/2010/main" val="1891001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0386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28">
            <a:extLst>
              <a:ext uri="{FF2B5EF4-FFF2-40B4-BE49-F238E27FC236}">
                <a16:creationId xmlns:a16="http://schemas.microsoft.com/office/drawing/2014/main" id="{DCFD1A13-2B88-47B7-AAE9-AD6F3296EE2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: Shape 30">
            <a:extLst>
              <a:ext uri="{FF2B5EF4-FFF2-40B4-BE49-F238E27FC236}">
                <a16:creationId xmlns:a16="http://schemas.microsoft.com/office/drawing/2014/main" id="{F5CE4102-C93A-420A-98A7-5A7DD0C5C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2" name="Picture 5">
            <a:extLst>
              <a:ext uri="{FF2B5EF4-FFF2-40B4-BE49-F238E27FC236}">
                <a16:creationId xmlns:a16="http://schemas.microsoft.com/office/drawing/2014/main" id="{807C98D1-01AE-4DFA-9C42-DDBEB533C1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" y="3471531"/>
            <a:ext cx="2323213" cy="2323213"/>
          </a:xfrm>
          <a:prstGeom prst="rect">
            <a:avLst/>
          </a:prstGeom>
        </p:spPr>
      </p:pic>
      <p:pic>
        <p:nvPicPr>
          <p:cNvPr id="20" name="Picture 5">
            <a:extLst>
              <a:ext uri="{FF2B5EF4-FFF2-40B4-BE49-F238E27FC236}">
                <a16:creationId xmlns:a16="http://schemas.microsoft.com/office/drawing/2014/main" id="{2B4EC7FF-7919-4EE7-8992-C34F2E5481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</p:spPr>
      </p:pic>
      <p:sp>
        <p:nvSpPr>
          <p:cNvPr id="24" name="Τίτλος 6">
            <a:extLst>
              <a:ext uri="{FF2B5EF4-FFF2-40B4-BE49-F238E27FC236}">
                <a16:creationId xmlns:a16="http://schemas.microsoft.com/office/drawing/2014/main" id="{88F39797-8ECA-4CC0-ADFC-28793E1CA72E}"/>
              </a:ext>
            </a:extLst>
          </p:cNvPr>
          <p:cNvSpPr txBox="1">
            <a:spLocks/>
          </p:cNvSpPr>
          <p:nvPr/>
        </p:nvSpPr>
        <p:spPr>
          <a:xfrm>
            <a:off x="340474" y="2922021"/>
            <a:ext cx="5034783" cy="2283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l-GR" sz="2000" kern="1200" dirty="0">
                <a:solidFill>
                  <a:srgbClr val="7030A0"/>
                </a:solidFill>
                <a:latin typeface="Gill Sans Ultra Bold" panose="020B0A02020104020203" pitchFamily="34" charset="0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l-GR" sz="2800" dirty="0">
                <a:solidFill>
                  <a:srgbClr val="C01E24"/>
                </a:solidFill>
                <a:latin typeface="+mj-lt"/>
              </a:rPr>
              <a:t>Συγχαρητήρια!</a:t>
            </a:r>
            <a:br>
              <a:rPr lang="el-GR" sz="2800" dirty="0">
                <a:solidFill>
                  <a:srgbClr val="C01E24"/>
                </a:solidFill>
                <a:latin typeface="+mj-lt"/>
              </a:rPr>
            </a:br>
            <a:r>
              <a:rPr lang="el-GR" sz="2800" dirty="0">
                <a:solidFill>
                  <a:srgbClr val="C01E24"/>
                </a:solidFill>
                <a:latin typeface="+mj-lt"/>
              </a:rPr>
              <a:t/>
            </a:r>
            <a:br>
              <a:rPr lang="el-GR" sz="2800" dirty="0">
                <a:solidFill>
                  <a:srgbClr val="C01E24"/>
                </a:solidFill>
                <a:latin typeface="+mj-lt"/>
              </a:rPr>
            </a:br>
            <a:r>
              <a:rPr lang="el-GR" sz="2800" dirty="0">
                <a:solidFill>
                  <a:srgbClr val="C01E24"/>
                </a:solidFill>
                <a:latin typeface="+mj-lt"/>
              </a:rPr>
              <a:t>Ολοκληρώσατε τη διδασκαλία αυτής της ενότητας!</a:t>
            </a:r>
            <a:endParaRPr lang="en-US" sz="2800" dirty="0">
              <a:solidFill>
                <a:srgbClr val="C01E24"/>
              </a:solidFill>
              <a:latin typeface="+mj-lt"/>
            </a:endParaRPr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252D5588-9D47-4372-A592-FC5F71ED3798}"/>
              </a:ext>
            </a:extLst>
          </p:cNvPr>
          <p:cNvSpPr/>
          <p:nvPr/>
        </p:nvSpPr>
        <p:spPr>
          <a:xfrm>
            <a:off x="4572000" y="6328066"/>
            <a:ext cx="7615911" cy="6324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l-GR" sz="9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Με τη συγχρηματοδότηση της Ευρωπαϊκής Ένωσης. Οι απόψεις και οι γνώμες που διατυπώνονται εκφράζουν αποκλειστικά τις απόψεις των συντακτών και δεν αντιπροσωπεύουν κατ’ ανάγκη τις απόψεις της Ευρωπαϊκής Ένωσης ή του Ευρωπαϊκού Εκτελεστικού Οργανισμού Εκπαίδευσης και Πολιτισμού (EACEA). Η Ευρωπαϊκή Ένωση και ο EACEA δεν μπορούν να θεωρηθούν υπεύθυνοι για τις εκφραζόμενες απόψεις.</a:t>
            </a:r>
            <a:endParaRPr lang="en-US" sz="9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2" name="Εικόνα 1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25F65A2C-3150-4B5A-D0EF-1CEBF92DC4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47" y="934357"/>
            <a:ext cx="5598661" cy="1438154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27" y="6431328"/>
            <a:ext cx="2085654" cy="39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799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800" b="1" dirty="0">
                <a:solidFill>
                  <a:srgbClr val="203864"/>
                </a:solidFill>
                <a:latin typeface="+mn-lt"/>
              </a:rPr>
              <a:t>Εταίροι</a:t>
            </a: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 GELSENKIRCHEN,</a:t>
              </a:r>
              <a:b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</a:p>
            <a:p>
              <a:pPr algn="ctr" fontAlgn="base"/>
              <a:r>
                <a:rPr lang="de-DE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GELSENKIRCHEN, GERMANY</a:t>
              </a: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DE EMPRESAS Y</a:t>
              </a:r>
              <a:b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HUMANOS, S.L.</a:t>
              </a:r>
            </a:p>
            <a:p>
              <a:pPr algn="ctr" fontAlgn="base"/>
              <a:r>
                <a:rPr lang="es-E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SPAIN</a:t>
              </a:r>
            </a:p>
            <a:p>
              <a:pPr algn="ctr" fontAlgn="base"/>
              <a:r>
                <a:rPr lang="es-E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>ATHENS, GREECE</a:t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29933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UNIVERSITAT DE VALENCIA</a:t>
              </a:r>
            </a:p>
            <a:p>
              <a:pPr algn="ctr" fontAlgn="base"/>
              <a:r>
                <a:rPr lang="es-ES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SPAIN</a:t>
              </a: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92961"/>
            <a:chOff x="4517932" y="3531206"/>
            <a:chExt cx="2543175" cy="1592961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824413" y="4570169"/>
              <a:ext cx="2037497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GmbH</a:t>
              </a:r>
            </a:p>
            <a:p>
              <a:pPr algn="ctr" fontAlgn="base"/>
              <a:r>
                <a:rPr lang="nn-NO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Bad Mergentheim, GERMANY</a:t>
              </a:r>
            </a:p>
            <a:p>
              <a:pPr algn="ctr" fontAlgn="base"/>
              <a:r>
                <a:rPr lang="nn-NO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035DA438-FD53-44DC-8C2E-0859E5BA3DDC}"/>
              </a:ext>
            </a:extLst>
          </p:cNvPr>
          <p:cNvGrpSpPr/>
          <p:nvPr/>
        </p:nvGrpSpPr>
        <p:grpSpPr>
          <a:xfrm>
            <a:off x="2859813" y="1422238"/>
            <a:ext cx="1973150" cy="2726448"/>
            <a:chOff x="9320178" y="2976204"/>
            <a:chExt cx="1973150" cy="2726448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A196C504-2EAF-4F15-B589-4ED26D145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20178" y="2976204"/>
              <a:ext cx="1962150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DD61BF-B07B-4EDE-A244-E2458C80016E}"/>
                </a:ext>
              </a:extLst>
            </p:cNvPr>
            <p:cNvSpPr txBox="1"/>
            <p:nvPr/>
          </p:nvSpPr>
          <p:spPr>
            <a:xfrm>
              <a:off x="9331178" y="5148654"/>
              <a:ext cx="196215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OXFAM ITALIA INTERCULTURA</a:t>
              </a:r>
            </a:p>
            <a:p>
              <a:pPr algn="ctr" fontAlgn="base"/>
              <a:r>
                <a:rPr lang="en-U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AREZZO, ITALY</a:t>
              </a:r>
            </a:p>
            <a:p>
              <a:pPr algn="ctr" fontAlgn="base"/>
              <a:r>
                <a:rPr lang="en-U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www.oxfamitalia.org/</a:t>
              </a:r>
              <a:endParaRPr lang="en-U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CONNEXIONS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ATHENS, GREECE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www.connexions.gr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5662539" y="55515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STRASBOURG, FRANCE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www.amsed.fr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2994706" y="54947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CYPRUS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www.resetcy.com</a:t>
            </a:r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</a:rPr>
              <a:t>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20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Τίτλος 6">
            <a:extLst>
              <a:ext uri="{FF2B5EF4-FFF2-40B4-BE49-F238E27FC236}">
                <a16:creationId xmlns:a16="http://schemas.microsoft.com/office/drawing/2014/main" id="{E2D38E87-33DB-46E9-933D-FDECBD945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2198" y="345155"/>
            <a:ext cx="7393940" cy="3257339"/>
          </a:xfrm>
        </p:spPr>
        <p:txBody>
          <a:bodyPr anchor="b">
            <a:noAutofit/>
          </a:bodyPr>
          <a:lstStyle/>
          <a:p>
            <a:r>
              <a:rPr lang="el-GR" sz="4800" dirty="0"/>
              <a:t>Συνεδρία αυτοδιδασκαλίας:</a:t>
            </a:r>
            <a:br>
              <a:rPr lang="el-GR" sz="4800" dirty="0"/>
            </a:br>
            <a:r>
              <a:rPr lang="el-GR" sz="4800" dirty="0"/>
              <a:t>Περιεχόμενο</a:t>
            </a:r>
          </a:p>
        </p:txBody>
      </p:sp>
      <p:graphicFrame>
        <p:nvGraphicFramePr>
          <p:cNvPr id="6" name="Διάγραμμα 5">
            <a:extLst>
              <a:ext uri="{FF2B5EF4-FFF2-40B4-BE49-F238E27FC236}">
                <a16:creationId xmlns:a16="http://schemas.microsoft.com/office/drawing/2014/main" id="{654CCD75-E89A-4C6C-BF75-D840AD7262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5291420"/>
              </p:ext>
            </p:extLst>
          </p:nvPr>
        </p:nvGraphicFramePr>
        <p:xfrm>
          <a:off x="4796610" y="3176388"/>
          <a:ext cx="6251110" cy="24503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6" name="Εικόνα 15">
            <a:extLst>
              <a:ext uri="{FF2B5EF4-FFF2-40B4-BE49-F238E27FC236}">
                <a16:creationId xmlns:a16="http://schemas.microsoft.com/office/drawing/2014/main" id="{34CD108A-15FC-97C2-8658-89950562360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-8249" y="5991490"/>
            <a:ext cx="12191695" cy="869554"/>
          </a:xfrm>
          <a:prstGeom prst="rect">
            <a:avLst/>
          </a:prstGeom>
        </p:spPr>
      </p:pic>
      <p:pic>
        <p:nvPicPr>
          <p:cNvPr id="8" name="Εικόνα 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C764441F-E3A0-6001-A655-5380700E753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532" y="772050"/>
            <a:ext cx="2807395" cy="5024450"/>
          </a:xfrm>
          <a:prstGeom prst="rect">
            <a:avLst/>
          </a:prstGeom>
        </p:spPr>
      </p:pic>
      <p:pic>
        <p:nvPicPr>
          <p:cNvPr id="18" name="Εικόνα 17">
            <a:extLst>
              <a:ext uri="{FF2B5EF4-FFF2-40B4-BE49-F238E27FC236}">
                <a16:creationId xmlns:a16="http://schemas.microsoft.com/office/drawing/2014/main" id="{3AE1B409-01AB-8B54-F592-C862F4DA8564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489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Ποιες είναι μερικές σημαντικές ερωτήσεις που πρέπει να κάνετε σχετικά με τον προγραμματιστή μιας εφαρμογής υγείας;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l-GR" dirty="0"/>
              <a:t>Έχουν ένα καλό όνομα εταιρείας;</a:t>
            </a:r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</a:t>
            </a:r>
            <a:r>
              <a:rPr lang="en-US" dirty="0"/>
              <a:t>. </a:t>
            </a:r>
            <a:r>
              <a:rPr lang="el-GR" dirty="0"/>
              <a:t>Έχουν ωραίο λογότυπο και γραφικά;</a:t>
            </a:r>
            <a:endParaRPr lang="el-GR" baseline="30000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</a:t>
            </a:r>
            <a:r>
              <a:rPr lang="en-US" dirty="0"/>
              <a:t>. </a:t>
            </a:r>
            <a:r>
              <a:rPr lang="el-GR" dirty="0"/>
              <a:t>Συμβουλεύτηκαν επαγγελματίες υγείας κατά τη διάρκεια της ανάπτυξης;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E63C17-BD03-4222-BC8D-E1F551A4DD54}"/>
              </a:ext>
            </a:extLst>
          </p:cNvPr>
          <p:cNvSpPr txBox="1"/>
          <p:nvPr/>
        </p:nvSpPr>
        <p:spPr>
          <a:xfrm>
            <a:off x="2112607" y="1987414"/>
            <a:ext cx="2452082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l-GR" sz="1400" b="1" i="1" dirty="0"/>
              <a:t>Δύο απαντήσεις είναι σωστές!</a:t>
            </a:r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17264997-BBDF-1A84-F3D3-701F3ED59250}"/>
              </a:ext>
            </a:extLst>
          </p:cNvPr>
          <p:cNvSpPr/>
          <p:nvPr/>
        </p:nvSpPr>
        <p:spPr>
          <a:xfrm>
            <a:off x="2105025" y="246096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l-GR" dirty="0"/>
              <a:t>Έχουν σχεδιάσει εφαρμογές υγείας στο παρελθόν;</a:t>
            </a:r>
          </a:p>
        </p:txBody>
      </p:sp>
    </p:spTree>
    <p:extLst>
      <p:ext uri="{BB962C8B-B14F-4D97-AF65-F5344CB8AC3E}">
        <p14:creationId xmlns:p14="http://schemas.microsoft.com/office/powerpoint/2010/main" val="399838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Όσον αφορά ζητήματα απορρήτου και ασφάλειας, θα πρέπει να ελέγξετε: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l-GR" dirty="0"/>
              <a:t>Οι ανησυχίες σχετικά με το απόρρητο δεν έχουν σημασία στην περίπτωση των εφαρμογών υγείας</a:t>
            </a:r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105441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</a:t>
            </a:r>
            <a:r>
              <a:rPr lang="en-US" dirty="0"/>
              <a:t>. </a:t>
            </a:r>
            <a:r>
              <a:rPr lang="el-GR" dirty="0"/>
              <a:t>Εάν η εφαρμογή ζητήσει άδεια πρόσβασης σε άσχετες πληροφορίες που ενδέχεται να χρησιμοποιηθούν για διαφημίσεις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2452082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l-GR" sz="1400" b="1" i="1" dirty="0"/>
              <a:t>Δύο απαντήσεις είναι σωστές!</a:t>
            </a:r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5045F096-306F-A502-A0CD-F942A3196CC0}"/>
              </a:ext>
            </a:extLst>
          </p:cNvPr>
          <p:cNvSpPr/>
          <p:nvPr/>
        </p:nvSpPr>
        <p:spPr>
          <a:xfrm>
            <a:off x="2105025" y="3727449"/>
            <a:ext cx="3505200" cy="105441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</a:t>
            </a:r>
            <a:r>
              <a:rPr lang="en-US" dirty="0"/>
              <a:t>. </a:t>
            </a:r>
            <a:r>
              <a:rPr lang="el-GR" dirty="0"/>
              <a:t>Εάν υπάρχουν σαφείς οδηγίες σχετικά με το ποια δεδομένα θα αποθηκευτούν και πώς και αν τα μοιράζονται</a:t>
            </a:r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404C7ADF-8A63-CE66-7BF4-7B2999D8822F}"/>
              </a:ext>
            </a:extLst>
          </p:cNvPr>
          <p:cNvSpPr/>
          <p:nvPr/>
        </p:nvSpPr>
        <p:spPr>
          <a:xfrm>
            <a:off x="2112607" y="247420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l-GR" dirty="0"/>
              <a:t>Εάν στην περιγραφή της εφαρμογής χρησιμοποιείται η λέξη απόρρητο</a:t>
            </a:r>
          </a:p>
        </p:txBody>
      </p:sp>
    </p:spTree>
    <p:extLst>
      <p:ext uri="{BB962C8B-B14F-4D97-AF65-F5344CB8AC3E}">
        <p14:creationId xmlns:p14="http://schemas.microsoft.com/office/powerpoint/2010/main" val="3833976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Μόνο το χορηγούμενο περιεχόμενο μπορεί να είναι αξιόπιστο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Λάθος</a:t>
            </a: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Σωστό</a:t>
            </a:r>
          </a:p>
        </p:txBody>
      </p:sp>
    </p:spTree>
    <p:extLst>
      <p:ext uri="{BB962C8B-B14F-4D97-AF65-F5344CB8AC3E}">
        <p14:creationId xmlns:p14="http://schemas.microsoft.com/office/powerpoint/2010/main" val="2063507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Ποιες είναι οι τεκμηριωμένες στρατηγικές που χρησιμοποιούνται από εφαρμογές υγείας;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4932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l-GR" dirty="0"/>
              <a:t>Αυτό-παρακολούθηση</a:t>
            </a:r>
            <a:endParaRPr lang="en-US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</a:t>
            </a:r>
            <a:r>
              <a:rPr lang="en-US" dirty="0"/>
              <a:t>. </a:t>
            </a:r>
            <a:r>
              <a:rPr lang="el-GR" dirty="0"/>
              <a:t>Μια ποικιλία αγορών εντός εφαρμογής</a:t>
            </a:r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</a:t>
            </a:r>
            <a:r>
              <a:rPr lang="en-US" dirty="0"/>
              <a:t>. </a:t>
            </a:r>
            <a:r>
              <a:rPr lang="el-GR" dirty="0"/>
              <a:t>Υποδείξεις ή ειδοποιήσεις </a:t>
            </a:r>
            <a:r>
              <a:rPr lang="en-US" dirty="0"/>
              <a:t>push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2544543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l-GR" sz="1400" b="1" i="1" dirty="0"/>
              <a:t>Τρεις απαντήσεις είναι σωστές!</a:t>
            </a:r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A45518AA-F061-EE6C-06B7-F594F1AC7F8C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l-GR" dirty="0"/>
              <a:t>Ρύθμιση στόχου</a:t>
            </a:r>
          </a:p>
        </p:txBody>
      </p:sp>
    </p:spTree>
    <p:extLst>
      <p:ext uri="{BB962C8B-B14F-4D97-AF65-F5344CB8AC3E}">
        <p14:creationId xmlns:p14="http://schemas.microsoft.com/office/powerpoint/2010/main" val="3053928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Τι πρέπει να ελέγξετε για να μάθετε εάν μια εφαρμογή είναι αξιόπιστη;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l-GR" dirty="0"/>
              <a:t>Έχουν καλές και πειστικές διαφημίσεις για την εφαρμογή;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144F21-E427-4B8F-B9EF-32DFED7D2EDD}"/>
              </a:ext>
            </a:extLst>
          </p:cNvPr>
          <p:cNvSpPr txBox="1"/>
          <p:nvPr/>
        </p:nvSpPr>
        <p:spPr>
          <a:xfrm>
            <a:off x="2112607" y="1987414"/>
            <a:ext cx="2452082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l-GR" sz="1400" b="1" i="1" dirty="0"/>
              <a:t>Δύο απαντήσεις είναι σωστές!</a:t>
            </a:r>
            <a:endParaRPr lang="en-US" sz="1400" b="1" i="1" dirty="0"/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2820AE4A-C0AE-8031-8456-F2AC0F597356}"/>
              </a:ext>
            </a:extLst>
          </p:cNvPr>
          <p:cNvSpPr/>
          <p:nvPr/>
        </p:nvSpPr>
        <p:spPr>
          <a:xfrm>
            <a:off x="6096000" y="374650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</a:t>
            </a:r>
            <a:r>
              <a:rPr lang="en-US" dirty="0"/>
              <a:t>. </a:t>
            </a:r>
            <a:r>
              <a:rPr lang="el-GR" dirty="0"/>
              <a:t>Δοκιμάζεται η εφαρμογή και κρίνεται επιτυχής από αξιόπιστο και ανεξάρτητο φορέα;</a:t>
            </a:r>
            <a:endParaRPr lang="en-US" dirty="0"/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40FAAD88-8716-A0B9-716A-49080BB8FEF3}"/>
              </a:ext>
            </a:extLst>
          </p:cNvPr>
          <p:cNvSpPr/>
          <p:nvPr/>
        </p:nvSpPr>
        <p:spPr>
          <a:xfrm>
            <a:off x="6096000" y="2461173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l-GR" dirty="0"/>
              <a:t>Υπάρχουν αξιόπιστα νοσοκομεία ή οργανισμοί υγείας που υποστηρίζουν την εφαρμογή;</a:t>
            </a: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27DAFA60-08FF-E63C-EBDB-145DF7E796E3}"/>
              </a:ext>
            </a:extLst>
          </p:cNvPr>
          <p:cNvSpPr/>
          <p:nvPr/>
        </p:nvSpPr>
        <p:spPr>
          <a:xfrm>
            <a:off x="2105025" y="3746506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</a:t>
            </a:r>
            <a:r>
              <a:rPr lang="en-US" dirty="0"/>
              <a:t>. </a:t>
            </a:r>
            <a:r>
              <a:rPr lang="el-GR" dirty="0"/>
              <a:t>Ο ίδιος ο προγραμματιστής της εφαρμογής λέει καλά πράγματα για την εφαρμογή του;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759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000" b="1" dirty="0">
                <a:solidFill>
                  <a:srgbClr val="203864"/>
                </a:solidFill>
              </a:rPr>
              <a:t>Πού να αναζητήσετε εφαρμογές υγείας;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l-GR" dirty="0"/>
              <a:t>Ομάδες </a:t>
            </a:r>
            <a:r>
              <a:rPr lang="en-US" dirty="0"/>
              <a:t>WhatsApp/Telegram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l-GR" dirty="0"/>
              <a:t>Επίσημα καταστήματα εφαρμογών: </a:t>
            </a:r>
            <a:r>
              <a:rPr lang="en-US" dirty="0"/>
              <a:t>Apples App Store </a:t>
            </a:r>
            <a:r>
              <a:rPr lang="el-GR" dirty="0"/>
              <a:t>ή </a:t>
            </a:r>
            <a:r>
              <a:rPr lang="en-US" dirty="0"/>
              <a:t>Google Play Store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Γ</a:t>
            </a:r>
            <a:r>
              <a:rPr lang="en-US" dirty="0"/>
              <a:t>. </a:t>
            </a:r>
            <a:r>
              <a:rPr lang="el-GR" dirty="0"/>
              <a:t>Μόνο σε μικρά </a:t>
            </a:r>
            <a:r>
              <a:rPr lang="en-US" dirty="0"/>
              <a:t>Blogsites </a:t>
            </a:r>
            <a:r>
              <a:rPr lang="el-GR" dirty="0"/>
              <a:t>στο Διαδίκτυο</a:t>
            </a:r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Δ</a:t>
            </a:r>
            <a:r>
              <a:rPr lang="en-US" dirty="0"/>
              <a:t>. </a:t>
            </a:r>
            <a:r>
              <a:rPr lang="el-GR" dirty="0"/>
              <a:t>«Σκοτεινό διαδίκτυο» (</a:t>
            </a:r>
            <a:r>
              <a:rPr lang="en-US" dirty="0"/>
              <a:t>Dark web)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DEDE7A-0913-479F-BB67-E02D145BE5E2}"/>
              </a:ext>
            </a:extLst>
          </p:cNvPr>
          <p:cNvSpPr txBox="1"/>
          <p:nvPr/>
        </p:nvSpPr>
        <p:spPr>
          <a:xfrm>
            <a:off x="2112607" y="1987414"/>
            <a:ext cx="2711768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r>
              <a:rPr lang="el-GR" sz="1400" b="1" i="1" dirty="0"/>
              <a:t>Μόνο μία απάντηση είναι σωστή!</a:t>
            </a:r>
          </a:p>
        </p:txBody>
      </p:sp>
    </p:spTree>
    <p:extLst>
      <p:ext uri="{BB962C8B-B14F-4D97-AF65-F5344CB8AC3E}">
        <p14:creationId xmlns:p14="http://schemas.microsoft.com/office/powerpoint/2010/main" val="3032865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ΕΤΑ2 Self learning session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AEedpY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AR52lg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BHnaWH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AR52lg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AR52li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AR52lg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AEedpYFQaV5GsAAABvAAAAHAAAAHVuaXZlcnNhbC9sb2NhbF9zZXR0aW5ncy54bWwNyrEKwkAMANC9XxEySB3Uugn2rpujCK0fENogB7mk9ELRv/e2N7x++GaBnbeSTANezx0C62xL0k/A9/Q43RCKky4kphxQDWGITS82k4zsXmOBVejH28S5wvlJuc4XqbOkAu1B/B6PeInNH1BLAwQUAAIACAAFedpY9XSmfq0RAACrOQAAFwAAAHVuaXZlcnNhbC91bml2ZXJzYWwucG5n7VsLWJJn37e31dbK/NauzV4r2LXa9r3rLXNm5gFYa9OsNXdqVobUXFlaoENBEXhWLX13EFat2XTC3s4HgU4GgkCLJZUan5ZgcspQUREQER7OfA+KqXvffd91fYfr+65deOn13MD9//3/9+9/uP8Pj/dX77+XGv5s1LNhYWHhaeve/jAsbAY2LGz658/MhN4ZHvrwV+gyDf9h6lth7HsL+6EXT+Ws2bgmLOwyfbZnxwzo9az8dVvwYWFzJYG/aVLcuc/CwhLeTHt7zcfFWUZ1K51VitZafMS4jQ3/drw4+/6vC0ZuLvj02z3rN248ebzx+PaGoQOd2zNpUV8j3n5HebDnVNnzb9Fm1K069f60pTl5ET8/XvNyoo2bIOsvPysOL6XYiRGxV7M43TVbYg1b8nbZLT/uQlI2WyMgk6Ef3kdzuKMD4rddLwauj2gxqj8FBqqYsszA9YukxvzZgUG+dD52WmBgmi9ZFrjeWJTNmzEKkv37IJHhXGAkFViSdgT6HXkkeKAQ2euqOeSepfG4BktjC8bXg1nPH5bLDthid3j37kYnj0omf1ZpggMgESBae6KBkiTNOr5JLiuzxZ7YMarzGehj9pVjIy1bUYujRg39Ir/fd3lB7pK/5I2ZeaDrk7bC8FFL31yhWl/FDgqWZabdjxuz95f8pXv4ZaMmvzQf+8pGxYpR3U9JWKf6g6DbecdWoiWjBPzLHO6RM/+/wb/s77K3nkyNh/sdUlwWxdZeXYmhbmmbvqfmvkGVpXeYVLKg6hUIlWj47lI60yrzDcqwIlc7Zz3pJRaeVKM0LNTWuLcEzTpTrizaqcGOHB5ZsXWyPGR6YdrYMPO/MGafjSZ3zY43l2rdWCoUHiMsqkcKeHoPwj2P7A70pIknZRQTPl7rFmpLrTVaZ42S2ldO3e3m4SfmwKiG9cq4ZvZ+eyRgiYSLARV3prqo3cg3nwVcZ8VdBYIx0rg38pciPPLN7payhwsJGIgeY0zqZBit36v1O3bOG16vxOddolRdxIaPCW4n8Y6dCtL9bgTX8LUoGnA2HTG9z/QO5uB83em+z0ox9pVSFp5MNOUEXXcchoUjSNcWlS6huF0SlEdSTQc8unjApwdEQqDunrqo2fXjJYF/9yJuEnh1Ah2AmGgYk+p+DVVi7YoAHL0g4Ae5INC/AcN39qWiXI7jKO99lBqGv3bPoq5nBsNiB4mHloGNC3Dr+NnCkbYN8WLXRbGr+Cd0hgYGB4x1CizS8UsEUoSrozW5Zb+1VnGMIric2sblFm0y4rxynNpzM9pzkzvoNQN+nY4ou/obVd6DKMdBY8fifuy1e62RWcVdLKpRQTX2EqG8xVFNeqqpN4fam6MZQJhLZC2RYscto46op8qfxCrBW3BS7DOIfyiUuZpzkHjr8yjL8/EoezbKzisqpQySVYnSKQL2bLi7wx8/so4Pp7juM0XOw3DnYSlLKciWJ4imkAh33k7F+h6btSKXJV3l6d0gplh9ER5Xi9jdA6bxy1lWYo3UQM7S26Kwit/IRlP61sabS8wcVYMb4c9qm55bo+AAULhGiz3D9skp5BsGHO3GvsX9PlAZ7aeNIjxaBUGIh3BawSLyErVfvokbDDFovqkRlhbx2ijhN5ZBqc1fEhzzWF32VF9/0sgNpZeokBjaMzBqxpMkxOJ5FK9NYXuz1HIrkutX24ZII32t9knJ2P52mdKwh6hhTpSQ5/+M5ZxVlwAT1WPjZzwhg6D31j8pHHGHu+ykzhpQHwIKAf0fABUukxijRWAGVuPfj9FqiCYF1YrCoZDtrkS54qrAXHI9ySx7suVd/Kqzy16pAeE4X18ss3QgZgT0u/0851GZ2B7OonO4Le/zkX6TLj2XQtPhe43oJpNOW2tVHJUViDheBrNuqvIHc7h5hR4UlNm90T6fH8sgfEFu2/wwi8JP0amlzI9pddqBAeVO0IKTOw13zDYycyy/p8Wqck/s4nnTxd4uKS76zy8xCwf588D5HyiMcRdELi3SIu+oN2WaOTQpMAxQB3o5Yle7VFYPwycrWk0xBmOMiu22FsB9HHiJwVFUmmBKEjFOqo+JBBy9Y5vUygLpdBbXibMcplMHWXqtd8HGuqk0MHrisLLp3fGGNGmvVGHUeePY7DV49EOBBsMCFQUGe+Jypr5vD+woV7FCkKKIS+HQmeXKuJc4MfZitlrfok+6q7+tvFg0SGrmCxl4Cs3my6Usa3nhdvp9UwNqolF5ld/SRQi/YDC+znkXwchWI9m9aNZzRYjeYmjTEtMQANm2kn5HmbcandHce7mJJGCzEQBDJ9oL2roLSkrraAiRPu4Bsl/UPzVaWtGCx3Zyc8EMI/91W/GPB4qaE1fRm0Tt2cN2y7wZ0uyMpgKVZd4zW2ClC4k+h2WhfszWAgwSHCju/9s/oMGxdLlU8Td+SktR6SJB0vLSNggpap+Mc1SwUGpkaxBcN4mmX63N6gHrkzmVKau5U/l8FWpyigyk8weSe/vIgyadPlv+c8m3VQYjxuP117DdGfrK+atdu+hbZGIkg6tQNNASYGJTJg1UUKQvXDI4CRkSk4hBpvXwhonHtHrSj2VFh4YKtBaLvnUqn6Qfugjo81Vre7E3khPhArfDebyotOKnVOfWawa7q8OZ+/A1xC6KZ/UqHEduGIBJmZwbaCmMmVfkI6fqOTlqpClTMmhx2HyJuxBmvrDxEdlHVhUKrL5tT7rIqr4tZZlqTqjyhID+8ECq3vyL5cok3y2xygd1TXkT4jdH8t0M0DdMGDxc6M/UgxNpGOgiT/uHhwlD/+yTOgWsfuAT0hcsK6lGOymvoNug9hwUKI2P9rlwWCk8DeQUITlWElFkzg1qtEL3YWjif/ueMD9TYsR5GnF9+7luM9tQGwThJqhEPpeB9LPQ8fgbpd/EvzeZusydT/TmvixhXZlM9CdbJmrD7fyLtZPZ3CSfqE1vqF6fwv2xSQVyDvduSN1/rK6wRWLM4wgJ1q/SPRq7CF250H93KWcviqqYpBedqGJbhtFm18NqrthbDgdlGosMh7SdT99Hb5F/V5K8q46RTVTtI5A3CtyEHot24LJ/KMnXatcRhRNmfBCr8nUnAQOsi+lQy6Ex0RBbJSYiBQRVDSNt5bAIRrTIsV+KI0o1u2RvqKgXL+LCuenbRy2FJQZ2IXnl+uIqC36RleJ3MPeaM1lrQLXZp6BnnjRZLHEOEXgIQ/JY4ubCs80uR4FnwOHIRd8RpLQ3AEJABSRrW4+K7HF3YdKFMqbWwEdxorIwYIGHXyMxOg0lVUu/F6MnNytFPPTiHi7/MSG80vC1Mq6KYc6c3qekPnoajpJFpSiM2f+KXqznnyAKxYkzO+IYbLlU3idgJJmbpLXQvq8l+Yt9OpE6XyC6l2xy8KF2x9FAIQMl7xTM5Rq0ORUNUrwRqUefn3DFyF8lRv7nhRXf5X2nUjNZBfjw03mPth0cjLkGW2woUBVsGuALaQgk9VqZxtouMCTQCoooiLw3Eaam/UXh5/I+VqsrWdny/FJfMYzJVeiRjV0ns3kIXwUBVN+aFCjGfMHMO3G1vX2ulSwp67B1foriXD2Ww02V8vgLVhOz82hCg8hTNezAEbT1ugvKODsset93Ur3R40mVKkS0TP97ho6/0oUbJpFVBfUHywQpLQ0k2xG5jr4DX3G85NDe67QEdjNi6+IBZ26H7Y2nSm4ZjzY+tOrvuhkPYhrYSylWR4MwRUkWKjfN5eo54PLJHVwhD5GijPue/cHwbgq54oIghkghhzOlbsNxXc9cuZFcoSpSxcjZS/GyjCtsuR41swNqtdi6Cx1xZ9gc/WqCGjlTbtVvlQkXYBV4GEZi8UjBemisv1eJ2wz2tN80iHRujKzS/yKRNaknOy0xRqEU20tMvJeLQP41vbTWslLaFPcnvTfhc7bF7nCQGDZLEQBjZrSyl2Ks9QpjQxRBfU9aw/keXcP0F3s7yWyrla1PpKEw+wW0FnM2mGBeP5GYJ3Kcus9Ixf+7RaNqPlZrYzOFzl9fo+JKtQKtlwPnCtKJnH/MxQUawHIrQkUe+IhJMtiXchqG5ZQypXvTpL6sDfLtFjda60VoV9yGSYwDRpy/Syox8XFCAIZVSOWXBImNWeqaSatoyXdHiHVwYZyITWddts//VGufjiq2aiKp/RY3R2jvjJ/DNXjNbqm/m7WDqF6l0bAmS294pbZrlRZVprQaocgw1OVjSP1rcWquBmW6rz43qXZVQwmDQx8WaNjyF7hlSsFks6+XKxumLjlJxVZcRGhQEVwD/dgisCcfkqtMXQ1hXpxyd+UfXOT3sCqTN5v1+QLfioekWV/aLtvKmz/nobPNpEE+zhYgg31DmD0lAz6J4IY2lD+0OqiZGeiyDzdF4/wCQ+J4y7YvnHuEffaP9HV8CDwEHgIPgYfAQ+Ah8BB4CDwEHgIPgYfAQ+Ah8BB4CDwEHgIPgYfAQ+Ah8BD4Hwy88ZaENXruo22tyabAAPhZJYmCwylHrjS+M3aARLs7vm3dh8HHTskH1esWpwUfGA3NISyuWBJ8snQjtqNi5ZHvg9Cy7b8nxB1swjiV1UTxiKslKcvh0YncGC8nSWGpY3HwFGFFnhNJnEBVnUhHuQZaQKEhVvmchX1dpLEVYR5vFcl2TuDfWEbSu+H7UiUCjYsfXbBMq7+yYM/4CZNHLxobb7rbXiHQxdHo3MlCneGHwNMbBmEAhv8Ae+rwqdoCS74g65z7kNb5WBdpoiplANY93XREjq/Vb5U9FD2zOmBPpEBbYd5Q2YHwiQrPjy5Ld6LL3lrp660XXXKQTLaEwH+f/r3TiyRj+L+aLJAKY0pU2t2oyHCu2WVDKX1vVu+lzIUmFZ8jiGdrK5dfLvVQ+j8cp9xobei0756YEO/V5IiHe2M1ySJh0i4+ZC+qdR9ZW9k5SvbyKCwR1cxIDTjjfSM1QnQtwGu1zG4TvxNrid/NODMq4Mqy4rprgW/UBbK206M+q8iBYZndW7I+CYQK7ILa/EvliB2wirXkM5zSAJv0Uhj6U9BxXg7+JBffMfGuB5ch28mjyBU3oVD6ojwXLB16heJqzYCkqqszkM4MZTYjA+KGesUmhAfEjo+L6STG2WLrLWNB5VOQwoh2E/jo7D7vPcrm6Mj8BcA3rwogqo6yzAjMGzs+pa8OOiQGqWLDq2Qu1Adh4+ruj9Aikf7eWLKaBBBV1sF5Amk62ODbuLxu1OXfhnPhLqEfnJFs8HPggdD7WKA9yDyD029YsjCwHn2rtfjOl0GjFkuMlqrrBuMO76W90swg40+jNpqp/bZ4Zpch8l2hUY/iIkwlhK/UurOZ/pnOz2cZtLuJqtPBUCru7bJ7ym/Lm5bUQoYOH5k17ghqJ0MP7yZVBbxbKDO83j1OX7LKtPWg8WrDvWVPrLuudz5dP+aph1bP2n1B3zKa8gWGI/5ZT49PjO6vMQMjvbEU9VXf/qENgej6iGVOYAFH1QXjQtidPDTA2wu2zUp3AduCoQgj73E+fZPZg2ve1gklAnM3heOcBy3kU6Lq6ngQ10dwzcVdVhzSZfDfP5Rdi8Yp3HpdxkRgxWUhXW3aBue38fFwRwcTR682Bci/JlJIXPHFsJO2YGBl1j8meKddlUTlKdwG45Uk2HiA/SbZ8jgF1bp9nYtmj8fD1CTl1XURjgEWy6Wkub8HMOq9HEH2tPFVTk047hsq5J5raIJ0OpTta+vcCIeoEHIjlLxBqmyn5zFWjXpdY7cylb7lZEUmBnyF3ePeNraUb8qU5lJFznXUg1czmdNHzbBJBURxhNbGGEmVMruf1CHebp6wAs5viVgXOGgXDaP047A9N8/dkSsEItOGbU1g/eB4EZC5y6GyMi9wQu/oaG0LFEE7USeQuxIVCiXvBzN+HBLNUESoc5zTRqPKOFbUto2dvBvyjwGObQE5Q40LcHvLo9K2spjPjZdjR6dCdH1R3pI9ddSUlcGq3Ifz23E43wDHl5vUuY5/Ty770nb17zv/8wOC/xOnDP8SH++PfDZvb8aPxOaywDtp77z3Nvut7Qf+HVBLAwQUAAIACAAFedpYOp3ncEsAAABrAAAAGwAAAHVuaXZlcnNhbC91bml2ZXJzYWwucG5nLnhtbLOxr8jNUShLLSrOzM+zVTLUM1Cyt+PlsikoSi3LTC1XqACKAQUhQEmhEsg1QnDLM1NKMoBCBhYWCMGM1Mz0jBJbJQtDM7igPtBMAFBLAQIAABQAAgAIAKl+UE82YVgCRwMAAOEJAAAUAAAAAAAAAAEAAAAAAAAAAAB1bml2ZXJzYWwvcGxheWVyLnhtbFBLAQIAABQAAgAIAAR52li1N/SoHAUAAOETAAAdAAAAAAAAAAEAAAAAAHkDAAB1bml2ZXJzYWwvY29tbW9uX21lc3NhZ2VzLmxuZ1BLAQIAABQAAgAIAAR52lgVHmAbowAAAH8BAAAuAAAAAAAAAAEAAAAAANAIAAB1bml2ZXJzYWwvcGxheWJhY2tfYW5kX25hdmlnYXRpb25fc2V0dGluZ3MueG1sUEsBAgAAFAACAAgABHnaWHRJNR88BAAADBUAACcAAAAAAAAAAQAAAAAAvwkAAHVuaXZlcnNhbC9mbGFzaF9wdWJsaXNoaW5nX3NldHRpbmdzLnhtbFBLAQIAABQAAgAIAAR52lg3i4dqewMAAKwMAAAhAAAAAAAAAAEAAAAAAEAOAAB1bml2ZXJzYWwvZmxhc2hfc2tpbl9zZXR0aW5ncy54bWxQSwECAAAUAAIACAAEedpYpq9WIzYEAACWFAAAJgAAAAAAAAABAAAAAAD6EQAAdW5pdmVyc2FsL2h0bWxfcHVibGlzaGluZ19zZXR0aW5ncy54bWxQSwECAAAUAAIACAAEedpYJg9+6LABAABvBgAAHwAAAAAAAAABAAAAAAB0FgAAdW5pdmVyc2FsL2h0bWxfc2tpbl9zZXR0aW5ncy5qc1BLAQIAABQAAgAIAAR52lgVBpXkawAAAG8AAAAcAAAAAAAAAAEAAAAAAGEYAAB1bml2ZXJzYWwvbG9jYWxfc2V0dGluZ3MueG1sUEsBAgAAFAACAAgABXnaWPV0pn6tEQAAqzkAABcAAAAAAAAAAAAAAAAABhkAAHVuaXZlcnNhbC91bml2ZXJzYWwucG5nUEsBAgAAFAACAAgABXnaWDqd53BLAAAAawAAABsAAAAAAAAAAQAAAAAA6CoAAHVuaXZlcnNhbC91bml2ZXJzYWwucG5nLnhtbFBLBQYAAAAACgAKAAYDAABsKwAAAAA="/>
  <p:tag name="ISPRING_LMS_API_VERSION" val="SCORM 1.2"/>
  <p:tag name="ISPRING_ULTRA_SCORM_COURSE_ID" val="9C45D2EE-D282-4EE5-918A-D12664A0149B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007F\uFFFD\uFFFD{A396230D-9A3A-426D-B380-67D82CDE4863}&quot;,&quot;C:\\Users\\pantelis\\Documents\\MHAPPS\\EL\\Greek\\Greek\\ETA 2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ΕΤΑ2 Self learning session"/>
  <p:tag name="ISPRING_FIRST_PUBLISH" val="1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wrap="square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832</Words>
  <Application>Microsoft Office PowerPoint</Application>
  <PresentationFormat>Ευρεία οθόνη</PresentationFormat>
  <Paragraphs>125</Paragraphs>
  <Slides>15</Slides>
  <Notes>15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26" baseType="lpstr">
      <vt:lpstr>Adobe Gothic Std B</vt:lpstr>
      <vt:lpstr>MS PGothic</vt:lpstr>
      <vt:lpstr>Abadi Extra Light</vt:lpstr>
      <vt:lpstr>Arial</vt:lpstr>
      <vt:lpstr>Calibri</vt:lpstr>
      <vt:lpstr>Calibri Light</vt:lpstr>
      <vt:lpstr>Gill Sans Nova</vt:lpstr>
      <vt:lpstr>Impact</vt:lpstr>
      <vt:lpstr>Roboto</vt:lpstr>
      <vt:lpstr>Wingdings</vt:lpstr>
      <vt:lpstr>Θέμα του Office</vt:lpstr>
      <vt:lpstr>Παρουσίαση του PowerPoint</vt:lpstr>
      <vt:lpstr>Εταίροι</vt:lpstr>
      <vt:lpstr>Συνεδρία αυτοδιδασκαλίας: Περιεχόμενο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ΕΤΑ2 Self learning session</dc:title>
  <dc:creator>pantelis bbalaouras</dc:creator>
  <cp:lastModifiedBy>pantelis</cp:lastModifiedBy>
  <cp:revision>928</cp:revision>
  <dcterms:created xsi:type="dcterms:W3CDTF">2020-06-02T13:31:56Z</dcterms:created>
  <dcterms:modified xsi:type="dcterms:W3CDTF">2024-06-26T12:08:32Z</dcterms:modified>
</cp:coreProperties>
</file>