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57" r:id="rId2"/>
    <p:sldId id="458" r:id="rId3"/>
    <p:sldId id="545" r:id="rId4"/>
    <p:sldId id="437" r:id="rId5"/>
    <p:sldId id="439" r:id="rId6"/>
    <p:sldId id="442" r:id="rId7"/>
    <p:sldId id="443" r:id="rId8"/>
    <p:sldId id="444" r:id="rId9"/>
    <p:sldId id="440" r:id="rId10"/>
    <p:sldId id="445" r:id="rId11"/>
    <p:sldId id="456" r:id="rId12"/>
    <p:sldId id="451" r:id="rId13"/>
    <p:sldId id="453" r:id="rId14"/>
    <p:sldId id="424" r:id="rId15"/>
    <p:sldId id="447" r:id="rId16"/>
    <p:sldId id="546" r:id="rId17"/>
    <p:sldId id="404" r:id="rId18"/>
  </p:sldIdLst>
  <p:sldSz cx="12192000" cy="6858000"/>
  <p:notesSz cx="6858000" cy="9144000"/>
  <p:custDataLst>
    <p:tags r:id="rId2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1E24"/>
    <a:srgbClr val="DDE0E5"/>
    <a:srgbClr val="F8F8F8"/>
    <a:srgbClr val="203864"/>
    <a:srgbClr val="ABC7F1"/>
    <a:srgbClr val="ED7D31"/>
    <a:srgbClr val="CFD5EA"/>
    <a:srgbClr val="404040"/>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505" autoAdjust="0"/>
  </p:normalViewPr>
  <p:slideViewPr>
    <p:cSldViewPr snapToGrid="0">
      <p:cViewPr varScale="1">
        <p:scale>
          <a:sx n="78" d="100"/>
          <a:sy n="78" d="100"/>
        </p:scale>
        <p:origin x="108" y="46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236788ED-A7B3-4DBB-9C4B-F302A8ED1EC9}"/>
    <pc:docChg chg="custSel modSld modMainMaster">
      <pc:chgData name="pantelis balaouras" userId="25e8755020fc1734" providerId="LiveId" clId="{236788ED-A7B3-4DBB-9C4B-F302A8ED1EC9}" dt="2024-04-29T15:41:48.937" v="62" actId="20577"/>
      <pc:docMkLst>
        <pc:docMk/>
      </pc:docMkLst>
      <pc:sldChg chg="addSp delSp modSp">
        <pc:chgData name="pantelis balaouras" userId="25e8755020fc1734" providerId="LiveId" clId="{236788ED-A7B3-4DBB-9C4B-F302A8ED1EC9}" dt="2024-04-29T15:36:17.507" v="1"/>
        <pc:sldMkLst>
          <pc:docMk/>
          <pc:sldMk cId="1915799683" sldId="404"/>
        </pc:sldMkLst>
        <pc:picChg chg="add mod">
          <ac:chgData name="pantelis balaouras" userId="25e8755020fc1734" providerId="LiveId" clId="{236788ED-A7B3-4DBB-9C4B-F302A8ED1EC9}" dt="2024-04-29T15:36:17.507" v="1"/>
          <ac:picMkLst>
            <pc:docMk/>
            <pc:sldMk cId="1915799683" sldId="404"/>
            <ac:picMk id="4" creationId="{810433F7-26FC-5291-BB12-739419C4DBB9}"/>
          </ac:picMkLst>
        </pc:picChg>
        <pc:picChg chg="del">
          <ac:chgData name="pantelis balaouras" userId="25e8755020fc1734" providerId="LiveId" clId="{236788ED-A7B3-4DBB-9C4B-F302A8ED1EC9}" dt="2024-04-29T15:36:17.019" v="0" actId="478"/>
          <ac:picMkLst>
            <pc:docMk/>
            <pc:sldMk cId="1915799683" sldId="404"/>
            <ac:picMk id="2050" creationId="{2AB980B0-03D2-2E64-6760-C23D435A121F}"/>
          </ac:picMkLst>
        </pc:picChg>
      </pc:sldChg>
      <pc:sldChg chg="addSp delSp modSp mod delAnim modAnim">
        <pc:chgData name="pantelis balaouras" userId="25e8755020fc1734" providerId="LiveId" clId="{236788ED-A7B3-4DBB-9C4B-F302A8ED1EC9}" dt="2024-04-29T15:40:30.151" v="48" actId="1076"/>
        <pc:sldMkLst>
          <pc:docMk/>
          <pc:sldMk cId="4008420260" sldId="424"/>
        </pc:sldMkLst>
        <pc:spChg chg="del">
          <ac:chgData name="pantelis balaouras" userId="25e8755020fc1734" providerId="LiveId" clId="{236788ED-A7B3-4DBB-9C4B-F302A8ED1EC9}" dt="2024-04-29T15:40:25.338" v="47" actId="478"/>
          <ac:spMkLst>
            <pc:docMk/>
            <pc:sldMk cId="4008420260" sldId="424"/>
            <ac:spMk id="2" creationId="{76DC98E3-03AE-05FE-D306-50B5372D125D}"/>
          </ac:spMkLst>
        </pc:spChg>
        <pc:spChg chg="add mod">
          <ac:chgData name="pantelis balaouras" userId="25e8755020fc1734" providerId="LiveId" clId="{236788ED-A7B3-4DBB-9C4B-F302A8ED1EC9}" dt="2024-04-29T15:39:34.044" v="34" actId="1076"/>
          <ac:spMkLst>
            <pc:docMk/>
            <pc:sldMk cId="4008420260" sldId="424"/>
            <ac:spMk id="3" creationId="{3798647F-0332-6C45-DF6F-4FD96C083571}"/>
          </ac:spMkLst>
        </pc:spChg>
        <pc:spChg chg="mod">
          <ac:chgData name="pantelis balaouras" userId="25e8755020fc1734" providerId="LiveId" clId="{236788ED-A7B3-4DBB-9C4B-F302A8ED1EC9}" dt="2024-04-29T15:40:30.151" v="48" actId="1076"/>
          <ac:spMkLst>
            <pc:docMk/>
            <pc:sldMk cId="4008420260" sldId="424"/>
            <ac:spMk id="5" creationId="{88178301-C8A7-4724-8CF8-344EAE75664C}"/>
          </ac:spMkLst>
        </pc:spChg>
        <pc:spChg chg="add mod">
          <ac:chgData name="pantelis balaouras" userId="25e8755020fc1734" providerId="LiveId" clId="{236788ED-A7B3-4DBB-9C4B-F302A8ED1EC9}" dt="2024-04-29T15:40:00.036" v="40" actId="1076"/>
          <ac:spMkLst>
            <pc:docMk/>
            <pc:sldMk cId="4008420260" sldId="424"/>
            <ac:spMk id="6" creationId="{116D0B91-BE20-7B48-730D-5A23F5D4405E}"/>
          </ac:spMkLst>
        </pc:spChg>
        <pc:spChg chg="del">
          <ac:chgData name="pantelis balaouras" userId="25e8755020fc1734" providerId="LiveId" clId="{236788ED-A7B3-4DBB-9C4B-F302A8ED1EC9}" dt="2024-04-29T15:39:56.623" v="39" actId="478"/>
          <ac:spMkLst>
            <pc:docMk/>
            <pc:sldMk cId="4008420260" sldId="424"/>
            <ac:spMk id="11" creationId="{B08E9EB4-6838-4FCD-B853-E6E51FCAD438}"/>
          </ac:spMkLst>
        </pc:spChg>
      </pc:sldChg>
      <pc:sldChg chg="addSp delSp modSp mod delAnim modAnim">
        <pc:chgData name="pantelis balaouras" userId="25e8755020fc1734" providerId="LiveId" clId="{236788ED-A7B3-4DBB-9C4B-F302A8ED1EC9}" dt="2024-04-29T15:39:01.658" v="29" actId="1076"/>
        <pc:sldMkLst>
          <pc:docMk/>
          <pc:sldMk cId="99064465" sldId="447"/>
        </pc:sldMkLst>
        <pc:spChg chg="add mod">
          <ac:chgData name="pantelis balaouras" userId="25e8755020fc1734" providerId="LiveId" clId="{236788ED-A7B3-4DBB-9C4B-F302A8ED1EC9}" dt="2024-04-29T15:38:59.027" v="28" actId="1076"/>
          <ac:spMkLst>
            <pc:docMk/>
            <pc:sldMk cId="99064465" sldId="447"/>
            <ac:spMk id="2" creationId="{D262914C-3C35-7E7A-B6FB-FDA8AD5866B3}"/>
          </ac:spMkLst>
        </pc:spChg>
        <pc:spChg chg="mod">
          <ac:chgData name="pantelis balaouras" userId="25e8755020fc1734" providerId="LiveId" clId="{236788ED-A7B3-4DBB-9C4B-F302A8ED1EC9}" dt="2024-04-29T15:39:01.658" v="29" actId="1076"/>
          <ac:spMkLst>
            <pc:docMk/>
            <pc:sldMk cId="99064465" sldId="447"/>
            <ac:spMk id="5" creationId="{88178301-C8A7-4724-8CF8-344EAE75664C}"/>
          </ac:spMkLst>
        </pc:spChg>
        <pc:spChg chg="del mod">
          <ac:chgData name="pantelis balaouras" userId="25e8755020fc1734" providerId="LiveId" clId="{236788ED-A7B3-4DBB-9C4B-F302A8ED1EC9}" dt="2024-04-29T15:38:55.783" v="27" actId="478"/>
          <ac:spMkLst>
            <pc:docMk/>
            <pc:sldMk cId="99064465" sldId="447"/>
            <ac:spMk id="10" creationId="{E448F981-31BC-4A5C-A52A-2CB296CA1B95}"/>
          </ac:spMkLst>
        </pc:spChg>
      </pc:sldChg>
      <pc:sldChg chg="modSp mod">
        <pc:chgData name="pantelis balaouras" userId="25e8755020fc1734" providerId="LiveId" clId="{236788ED-A7B3-4DBB-9C4B-F302A8ED1EC9}" dt="2024-04-29T15:41:17.109" v="56" actId="1076"/>
        <pc:sldMkLst>
          <pc:docMk/>
          <pc:sldMk cId="1580276678" sldId="451"/>
        </pc:sldMkLst>
        <pc:spChg chg="mod">
          <ac:chgData name="pantelis balaouras" userId="25e8755020fc1734" providerId="LiveId" clId="{236788ED-A7B3-4DBB-9C4B-F302A8ED1EC9}" dt="2024-04-29T15:41:17.109" v="56" actId="1076"/>
          <ac:spMkLst>
            <pc:docMk/>
            <pc:sldMk cId="1580276678" sldId="451"/>
            <ac:spMk id="9" creationId="{71A3F062-269C-4402-8F65-5358C806FC03}"/>
          </ac:spMkLst>
        </pc:spChg>
        <pc:spChg chg="mod">
          <ac:chgData name="pantelis balaouras" userId="25e8755020fc1734" providerId="LiveId" clId="{236788ED-A7B3-4DBB-9C4B-F302A8ED1EC9}" dt="2024-04-29T15:41:14.028" v="55" actId="1076"/>
          <ac:spMkLst>
            <pc:docMk/>
            <pc:sldMk cId="1580276678" sldId="451"/>
            <ac:spMk id="14" creationId="{F2CF200D-C714-4BA9-AECB-681B7F038870}"/>
          </ac:spMkLst>
        </pc:spChg>
      </pc:sldChg>
      <pc:sldChg chg="modSp mod">
        <pc:chgData name="pantelis balaouras" userId="25e8755020fc1734" providerId="LiveId" clId="{236788ED-A7B3-4DBB-9C4B-F302A8ED1EC9}" dt="2024-04-29T15:36:40.401" v="3" actId="255"/>
        <pc:sldMkLst>
          <pc:docMk/>
          <pc:sldMk cId="2775606300" sldId="457"/>
        </pc:sldMkLst>
        <pc:spChg chg="mod">
          <ac:chgData name="pantelis balaouras" userId="25e8755020fc1734" providerId="LiveId" clId="{236788ED-A7B3-4DBB-9C4B-F302A8ED1EC9}" dt="2024-04-29T15:36:40.401" v="3" actId="255"/>
          <ac:spMkLst>
            <pc:docMk/>
            <pc:sldMk cId="2775606300" sldId="457"/>
            <ac:spMk id="4" creationId="{122BC770-408C-50C8-126F-18790E99F2CB}"/>
          </ac:spMkLst>
        </pc:spChg>
      </pc:sldChg>
      <pc:sldMasterChg chg="modSldLayout">
        <pc:chgData name="pantelis balaouras" userId="25e8755020fc1734" providerId="LiveId" clId="{236788ED-A7B3-4DBB-9C4B-F302A8ED1EC9}" dt="2024-04-29T15:41:48.937" v="62" actId="20577"/>
        <pc:sldMasterMkLst>
          <pc:docMk/>
          <pc:sldMasterMk cId="1468923052" sldId="2147483648"/>
        </pc:sldMasterMkLst>
        <pc:sldLayoutChg chg="modSp mod">
          <pc:chgData name="pantelis balaouras" userId="25e8755020fc1734" providerId="LiveId" clId="{236788ED-A7B3-4DBB-9C4B-F302A8ED1EC9}" dt="2024-04-29T15:41:38.498" v="58" actId="20577"/>
          <pc:sldLayoutMkLst>
            <pc:docMk/>
            <pc:sldMasterMk cId="1468923052" sldId="2147483648"/>
            <pc:sldLayoutMk cId="2577986437" sldId="2147483661"/>
          </pc:sldLayoutMkLst>
          <pc:spChg chg="mod">
            <ac:chgData name="pantelis balaouras" userId="25e8755020fc1734" providerId="LiveId" clId="{236788ED-A7B3-4DBB-9C4B-F302A8ED1EC9}" dt="2024-04-29T15:41:38.498" v="58"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236788ED-A7B3-4DBB-9C4B-F302A8ED1EC9}" dt="2024-04-29T15:41:42.939" v="60" actId="20577"/>
          <pc:sldLayoutMkLst>
            <pc:docMk/>
            <pc:sldMasterMk cId="1468923052" sldId="2147483648"/>
            <pc:sldLayoutMk cId="2515741970" sldId="2147483665"/>
          </pc:sldLayoutMkLst>
          <pc:spChg chg="mod">
            <ac:chgData name="pantelis balaouras" userId="25e8755020fc1734" providerId="LiveId" clId="{236788ED-A7B3-4DBB-9C4B-F302A8ED1EC9}" dt="2024-04-29T15:41:42.939" v="60"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236788ED-A7B3-4DBB-9C4B-F302A8ED1EC9}" dt="2024-04-29T15:41:48.937" v="62" actId="20577"/>
          <pc:sldLayoutMkLst>
            <pc:docMk/>
            <pc:sldMasterMk cId="1468923052" sldId="2147483648"/>
            <pc:sldLayoutMk cId="2336866591" sldId="2147483666"/>
          </pc:sldLayoutMkLst>
          <pc:spChg chg="mod">
            <ac:chgData name="pantelis balaouras" userId="25e8755020fc1734" providerId="LiveId" clId="{236788ED-A7B3-4DBB-9C4B-F302A8ED1EC9}" dt="2024-04-29T15:41:48.937" v="62" actId="20577"/>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3DEC4F1F-DF10-4EB7-AC43-2352FC52E3EB}"/>
    <pc:docChg chg="modSld">
      <pc:chgData name="pantelis balaouras" userId="25e8755020fc1734" providerId="LiveId" clId="{3DEC4F1F-DF10-4EB7-AC43-2352FC52E3EB}" dt="2024-05-02T08:50:43.673" v="0" actId="20577"/>
      <pc:docMkLst>
        <pc:docMk/>
      </pc:docMkLst>
      <pc:sldChg chg="modSp mod">
        <pc:chgData name="pantelis balaouras" userId="25e8755020fc1734" providerId="LiveId" clId="{3DEC4F1F-DF10-4EB7-AC43-2352FC52E3EB}" dt="2024-05-02T08:50:43.673" v="0" actId="20577"/>
        <pc:sldMkLst>
          <pc:docMk/>
          <pc:sldMk cId="2775606300" sldId="457"/>
        </pc:sldMkLst>
        <pc:spChg chg="mod">
          <ac:chgData name="pantelis balaouras" userId="25e8755020fc1734" providerId="LiveId" clId="{3DEC4F1F-DF10-4EB7-AC43-2352FC52E3EB}" dt="2024-05-02T08:50:43.673" v="0" actId="20577"/>
          <ac:spMkLst>
            <pc:docMk/>
            <pc:sldMk cId="2775606300" sldId="457"/>
            <ac:spMk id="4" creationId="{122BC770-408C-50C8-126F-18790E99F2CB}"/>
          </ac:spMkLst>
        </pc:spChg>
      </pc:sld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2171118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59030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C and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3900493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a:t>
            </a:r>
            <a:r>
              <a:rPr lang="en-GB" baseline="0" dirty="0"/>
              <a:t> answers:</a:t>
            </a:r>
          </a:p>
          <a:p>
            <a:r>
              <a:rPr lang="en-GB" baseline="0" dirty="0"/>
              <a:t>A </a:t>
            </a:r>
            <a:r>
              <a:rPr lang="en-GB" baseline="0" dirty="0">
                <a:sym typeface="Wingdings" panose="05000000000000000000" pitchFamily="2" charset="2"/>
              </a:rPr>
              <a:t> B</a:t>
            </a:r>
          </a:p>
          <a:p>
            <a:r>
              <a:rPr lang="en-GB" dirty="0"/>
              <a:t>B </a:t>
            </a:r>
            <a:r>
              <a:rPr lang="en-GB" dirty="0">
                <a:sym typeface="Wingdings" panose="05000000000000000000" pitchFamily="2" charset="2"/>
              </a:rPr>
              <a:t></a:t>
            </a:r>
            <a:r>
              <a:rPr lang="en-GB" baseline="0" dirty="0">
                <a:sym typeface="Wingdings" panose="05000000000000000000" pitchFamily="2" charset="2"/>
              </a:rPr>
              <a:t> D</a:t>
            </a:r>
          </a:p>
          <a:p>
            <a:r>
              <a:rPr lang="en-GB" baseline="0" dirty="0">
                <a:sym typeface="Wingdings" panose="05000000000000000000" pitchFamily="2" charset="2"/>
              </a:rPr>
              <a:t>C  A</a:t>
            </a:r>
            <a:br>
              <a:rPr lang="en-GB" baseline="0" dirty="0">
                <a:sym typeface="Wingdings" panose="05000000000000000000" pitchFamily="2" charset="2"/>
              </a:rPr>
            </a:br>
            <a:r>
              <a:rPr lang="en-GB" baseline="0" dirty="0">
                <a:sym typeface="Wingdings" panose="05000000000000000000" pitchFamily="2" charset="2"/>
              </a:rPr>
              <a:t>D 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4961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1620364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answers. A and D.</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78294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2448828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16</a:t>
            </a:fld>
            <a:endParaRPr lang="el-GR"/>
          </a:p>
        </p:txBody>
      </p:sp>
    </p:spTree>
    <p:extLst>
      <p:ext uri="{BB962C8B-B14F-4D97-AF65-F5344CB8AC3E}">
        <p14:creationId xmlns:p14="http://schemas.microsoft.com/office/powerpoint/2010/main" val="1188569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17</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 and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74013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D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51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76346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1662727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2253311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252240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D2041BA5-AB54-95BA-53B6-AD5E533A700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3F93E0BD-5B57-1B5F-35D9-C24C2560350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9.3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baseline="0" dirty="0">
                <a:solidFill>
                  <a:schemeClr val="tx1">
                    <a:lumMod val="50000"/>
                    <a:lumOff val="50000"/>
                  </a:schemeClr>
                </a:solidFill>
                <a:latin typeface="Abadi Extra Light" panose="020B0204020104020204" pitchFamily="34" charset="0"/>
              </a:rPr>
              <a:t>Health Apps for the Elderly</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9.3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Health Apps for the Elderly</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a:solidFill>
                  <a:schemeClr val="bg1"/>
                </a:solidFill>
                <a:effectLst>
                  <a:outerShdw blurRad="38100" dist="38100" dir="2700000" algn="tl">
                    <a:srgbClr val="000000">
                      <a:alpha val="43137"/>
                    </a:srgbClr>
                  </a:outerShdw>
                </a:effectLst>
                <a:highlight>
                  <a:srgbClr val="C01E24"/>
                </a:highlight>
                <a:latin typeface="+mj-lt"/>
              </a:rPr>
              <a:t>9.3</a:t>
            </a: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a:solidFill>
                  <a:schemeClr val="tx1">
                    <a:lumMod val="50000"/>
                    <a:lumOff val="50000"/>
                  </a:schemeClr>
                </a:solidFill>
                <a:latin typeface="Abadi Extra Light" panose="020B0204020104020204" pitchFamily="34" charset="0"/>
              </a:rPr>
              <a:t> </a:t>
            </a:r>
            <a:r>
              <a:rPr lang="en-US" altLang="el-GR" sz="1800" baseline="0" dirty="0">
                <a:solidFill>
                  <a:schemeClr val="tx1">
                    <a:lumMod val="50000"/>
                    <a:lumOff val="50000"/>
                  </a:schemeClr>
                </a:solidFill>
                <a:latin typeface="Abadi Extra Light" panose="020B0204020104020204" pitchFamily="34" charset="0"/>
              </a:rPr>
              <a:t>Health Apps for the Elderly</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9  - Self-learning session </a:t>
            </a:r>
            <a:r>
              <a:rPr lang="en-US" sz="2400" b="1" kern="1200" dirty="0">
                <a:solidFill>
                  <a:srgbClr val="C00000"/>
                </a:solidFill>
                <a:effectLst/>
                <a:latin typeface="+mj-lt"/>
                <a:ea typeface="+mj-ea"/>
                <a:cs typeface="+mj-cs"/>
              </a:rPr>
              <a:t>(9.3)</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4000" b="1" dirty="0">
                <a:solidFill>
                  <a:schemeClr val="tx1"/>
                </a:solidFill>
                <a:effectLst/>
                <a:latin typeface="+mj-lt"/>
              </a:rPr>
              <a:t>Health Apps for </a:t>
            </a:r>
            <a:r>
              <a:rPr lang="en-US" sz="4000" b="1">
                <a:solidFill>
                  <a:schemeClr val="tx1"/>
                </a:solidFill>
                <a:effectLst/>
                <a:latin typeface="+mj-lt"/>
              </a:rPr>
              <a:t>the Elderly </a:t>
            </a:r>
            <a:endParaRPr lang="en-US" sz="3400" b="1" dirty="0">
              <a:solidFill>
                <a:schemeClr val="tx1"/>
              </a:solidFill>
              <a:effectLst/>
              <a:latin typeface="+mj-lt"/>
            </a:endParaRPr>
          </a:p>
        </p:txBody>
      </p:sp>
      <p:sp>
        <p:nvSpPr>
          <p:cNvPr id="5" name="TextBox 4">
            <a:extLst>
              <a:ext uri="{FF2B5EF4-FFF2-40B4-BE49-F238E27FC236}">
                <a16:creationId xmlns:a16="http://schemas.microsoft.com/office/drawing/2014/main" id="{9C196132-8E2D-3323-B795-861D3CE5DD11}"/>
              </a:ext>
            </a:extLst>
          </p:cNvPr>
          <p:cNvSpPr txBox="1"/>
          <p:nvPr/>
        </p:nvSpPr>
        <p:spPr>
          <a:xfrm>
            <a:off x="3435699" y="4978399"/>
            <a:ext cx="6097554" cy="584775"/>
          </a:xfrm>
          <a:prstGeom prst="rect">
            <a:avLst/>
          </a:prstGeom>
          <a:noFill/>
          <a:ln>
            <a:solidFill>
              <a:schemeClr val="bg1"/>
            </a:solidFill>
          </a:ln>
        </p:spPr>
        <p:txBody>
          <a:bodyPr wrap="square">
            <a:spAutoFit/>
          </a:bodyPr>
          <a:lstStyle/>
          <a:p>
            <a:r>
              <a:rPr lang="en-US" sz="3200" dirty="0">
                <a:solidFill>
                  <a:srgbClr val="C00000"/>
                </a:solidFill>
                <a:latin typeface="+mj-lt"/>
              </a:rPr>
              <a:t>  </a:t>
            </a:r>
            <a:endParaRPr lang="el-GR" sz="2800" dirty="0"/>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C01E2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9</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does the abbreviation “ADL” mean?</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Activities During Lunch.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Activities of daily living.</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Activities of daily laughing.</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Ageing different locally.</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30328657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Healthy ageing is about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Declining in functional ability.</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Maintaining functional ability.</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Declining in health, independence and quality of life.  </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047740" cy="307777"/>
          </a:xfrm>
          <a:prstGeom prst="rect">
            <a:avLst/>
          </a:prstGeom>
        </p:spPr>
        <p:txBody>
          <a:bodyPr wrap="none" rtlCol="0">
            <a:spAutoFit/>
          </a:bodyPr>
          <a:lstStyle/>
          <a:p>
            <a:r>
              <a:rPr lang="en-US" sz="1400" b="1" i="1" dirty="0"/>
              <a:t>Two answers are correct!</a:t>
            </a:r>
            <a:endParaRPr lang="el-GR" sz="1400" b="1" i="1" dirty="0" err="1"/>
          </a:p>
        </p:txBody>
      </p:sp>
      <p:sp>
        <p:nvSpPr>
          <p:cNvPr id="2" name="Ορθογώνιο 9">
            <a:extLst>
              <a:ext uri="{FF2B5EF4-FFF2-40B4-BE49-F238E27FC236}">
                <a16:creationId xmlns:a16="http://schemas.microsoft.com/office/drawing/2014/main" id="{53EB3A1B-0DF4-4F3A-9B5F-EBFE4E812BBD}"/>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Improving health, independence and quality of life.</a:t>
            </a:r>
            <a:endParaRPr lang="el-GR" dirty="0"/>
          </a:p>
        </p:txBody>
      </p:sp>
    </p:spTree>
    <p:extLst>
      <p:ext uri="{BB962C8B-B14F-4D97-AF65-F5344CB8AC3E}">
        <p14:creationId xmlns:p14="http://schemas.microsoft.com/office/powerpoint/2010/main" val="24174938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1E24"/>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Match the columns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Medisafe</a:t>
            </a:r>
            <a:r>
              <a:rPr lang="en-US" dirty="0"/>
              <a:t> – Pill reminder.</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352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App for mental health.</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GB" dirty="0"/>
              <a:t>Elevate – Brain Training</a:t>
            </a:r>
            <a:r>
              <a:rPr lang="en-US" dirty="0"/>
              <a:t>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600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App for Managing Chronic Disease.</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1681614" cy="307777"/>
          </a:xfrm>
          <a:prstGeom prst="rect">
            <a:avLst/>
          </a:prstGeom>
        </p:spPr>
        <p:txBody>
          <a:bodyPr wrap="none" rtlCol="0">
            <a:spAutoFit/>
          </a:bodyPr>
          <a:lstStyle/>
          <a:p>
            <a:pPr algn="l"/>
            <a:r>
              <a:rPr lang="en-US" sz="1400" i="1" dirty="0"/>
              <a:t>Match the columns !</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2126791"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Calm – Mediation practices and sleeping aid.</a:t>
            </a:r>
            <a:endParaRPr lang="el-GR" dirty="0"/>
          </a:p>
        </p:txBody>
      </p:sp>
      <p:sp>
        <p:nvSpPr>
          <p:cNvPr id="9" name="Ορθογώνιο 8">
            <a:extLst>
              <a:ext uri="{FF2B5EF4-FFF2-40B4-BE49-F238E27FC236}">
                <a16:creationId xmlns:a16="http://schemas.microsoft.com/office/drawing/2014/main" id="{71A3F062-269C-4402-8F65-5358C806FC03}"/>
              </a:ext>
            </a:extLst>
          </p:cNvPr>
          <p:cNvSpPr/>
          <p:nvPr/>
        </p:nvSpPr>
        <p:spPr>
          <a:xfrm>
            <a:off x="6134100" y="579003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GB" dirty="0"/>
              <a:t>App for training Physical Activities.</a:t>
            </a:r>
            <a:endParaRPr lang="el-GR" dirty="0"/>
          </a:p>
        </p:txBody>
      </p:sp>
      <p:sp>
        <p:nvSpPr>
          <p:cNvPr id="14" name="Ορθογώνιο 13">
            <a:extLst>
              <a:ext uri="{FF2B5EF4-FFF2-40B4-BE49-F238E27FC236}">
                <a16:creationId xmlns:a16="http://schemas.microsoft.com/office/drawing/2014/main" id="{F2CF200D-C714-4BA9-AECB-681B7F038870}"/>
              </a:ext>
            </a:extLst>
          </p:cNvPr>
          <p:cNvSpPr/>
          <p:nvPr/>
        </p:nvSpPr>
        <p:spPr>
          <a:xfrm>
            <a:off x="6134100" y="46767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App for training Cognitive Activities.</a:t>
            </a:r>
            <a:endParaRPr lang="el-GR" dirty="0"/>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Tai Chi – Beginners vitality.</a:t>
            </a:r>
            <a:endParaRPr lang="el-GR" dirty="0"/>
          </a:p>
        </p:txBody>
      </p:sp>
    </p:spTree>
    <p:extLst>
      <p:ext uri="{BB962C8B-B14F-4D97-AF65-F5344CB8AC3E}">
        <p14:creationId xmlns:p14="http://schemas.microsoft.com/office/powerpoint/2010/main" val="15802766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2F5496"/>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FFC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00B0F0"/>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8"/>
                                        </p:tgtEl>
                                        <p:attrNameLst>
                                          <p:attrName>fillcolor</p:attrName>
                                        </p:attrNameLst>
                                      </p:cBhvr>
                                      <p:to>
                                        <a:srgbClr val="2F5496"/>
                                      </p:to>
                                    </p:animClr>
                                    <p:set>
                                      <p:cBhvr>
                                        <p:cTn id="35" dur="2000" fill="hold"/>
                                        <p:tgtEl>
                                          <p:spTgt spid="8"/>
                                        </p:tgtEl>
                                        <p:attrNameLst>
                                          <p:attrName>fill.type</p:attrName>
                                        </p:attrNameLst>
                                      </p:cBhvr>
                                      <p:to>
                                        <p:strVal val="solid"/>
                                      </p:to>
                                    </p:set>
                                    <p:set>
                                      <p:cBhvr>
                                        <p:cTn id="36"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7" restart="whenNotActive" fill="hold" evtFilter="cancelBubble" nodeType="interactiveSeq">
                <p:stCondLst>
                  <p:cond evt="onClick" delay="0">
                    <p:tgtEl>
                      <p:spTgt spid="9"/>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9"/>
                                        </p:tgtEl>
                                        <p:attrNameLst>
                                          <p:attrName>fillcolor</p:attrName>
                                        </p:attrNameLst>
                                      </p:cBhvr>
                                      <p:to>
                                        <a:srgbClr val="7030A0"/>
                                      </p:to>
                                    </p:animClr>
                                    <p:set>
                                      <p:cBhvr>
                                        <p:cTn id="42" dur="2000" fill="hold"/>
                                        <p:tgtEl>
                                          <p:spTgt spid="9"/>
                                        </p:tgtEl>
                                        <p:attrNameLst>
                                          <p:attrName>fill.type</p:attrName>
                                        </p:attrNameLst>
                                      </p:cBhvr>
                                      <p:to>
                                        <p:strVal val="solid"/>
                                      </p:to>
                                    </p:set>
                                    <p:set>
                                      <p:cBhvr>
                                        <p:cTn id="43"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44" restart="whenNotActive" fill="hold" evtFilter="cancelBubble" nodeType="interactiveSeq">
                <p:stCondLst>
                  <p:cond evt="onClick" delay="0">
                    <p:tgtEl>
                      <p:spTgt spid="14"/>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4"/>
                                        </p:tgtEl>
                                        <p:attrNameLst>
                                          <p:attrName>fillcolor</p:attrName>
                                        </p:attrNameLst>
                                      </p:cBhvr>
                                      <p:to>
                                        <a:srgbClr val="FFC000"/>
                                      </p:to>
                                    </p:animClr>
                                    <p:set>
                                      <p:cBhvr>
                                        <p:cTn id="49" dur="2000" fill="hold"/>
                                        <p:tgtEl>
                                          <p:spTgt spid="14"/>
                                        </p:tgtEl>
                                        <p:attrNameLst>
                                          <p:attrName>fill.type</p:attrName>
                                        </p:attrNameLst>
                                      </p:cBhvr>
                                      <p:to>
                                        <p:strVal val="solid"/>
                                      </p:to>
                                    </p:set>
                                    <p:set>
                                      <p:cBhvr>
                                        <p:cTn id="50"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51" restart="whenNotActive" fill="hold" evtFilter="cancelBubble" nodeType="interactiveSeq">
                <p:stCondLst>
                  <p:cond evt="onClick" delay="0">
                    <p:tgtEl>
                      <p:spTgt spid="15"/>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5"/>
                                        </p:tgtEl>
                                        <p:attrNameLst>
                                          <p:attrName>fillcolor</p:attrName>
                                        </p:attrNameLst>
                                      </p:cBhvr>
                                      <p:to>
                                        <a:srgbClr val="7030A0"/>
                                      </p:to>
                                    </p:animClr>
                                    <p:set>
                                      <p:cBhvr>
                                        <p:cTn id="56" dur="2000" fill="hold"/>
                                        <p:tgtEl>
                                          <p:spTgt spid="15"/>
                                        </p:tgtEl>
                                        <p:attrNameLst>
                                          <p:attrName>fill.type</p:attrName>
                                        </p:attrNameLst>
                                      </p:cBhvr>
                                      <p:to>
                                        <p:strVal val="solid"/>
                                      </p:to>
                                    </p:set>
                                    <p:set>
                                      <p:cBhvr>
                                        <p:cTn id="57"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Apps can help persons with mild dementia be more independent.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13737532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Common basic functionalities of most Health Apps for the Elderly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373303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Drawing pictures.</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Online shopping</a:t>
            </a:r>
            <a:r>
              <a:rPr lang="el-GR" dirty="0"/>
              <a:t>.</a:t>
            </a:r>
            <a:endParaRPr lang="en-US" dirty="0"/>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009653" cy="307777"/>
          </a:xfrm>
          <a:prstGeom prst="rect">
            <a:avLst/>
          </a:prstGeom>
        </p:spPr>
        <p:txBody>
          <a:bodyPr wrap="none" rtlCol="0">
            <a:spAutoFit/>
          </a:bodyPr>
          <a:lstStyle/>
          <a:p>
            <a:pPr algn="l"/>
            <a:r>
              <a:rPr lang="en-US" sz="1400" i="1" dirty="0"/>
              <a:t>Two answers are correct!</a:t>
            </a:r>
            <a:endParaRPr lang="el-GR" sz="1400" i="1" dirty="0" err="1"/>
          </a:p>
        </p:txBody>
      </p:sp>
      <p:sp>
        <p:nvSpPr>
          <p:cNvPr id="3" name="Ορθογώνιο 11">
            <a:extLst>
              <a:ext uri="{FF2B5EF4-FFF2-40B4-BE49-F238E27FC236}">
                <a16:creationId xmlns:a16="http://schemas.microsoft.com/office/drawing/2014/main" id="{3798647F-0332-6C45-DF6F-4FD96C083571}"/>
              </a:ext>
            </a:extLst>
          </p:cNvPr>
          <p:cNvSpPr/>
          <p:nvPr/>
        </p:nvSpPr>
        <p:spPr>
          <a:xfrm>
            <a:off x="2105025" y="2543447"/>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Self monitoring/tracking.</a:t>
            </a:r>
            <a:endParaRPr lang="el-GR" dirty="0"/>
          </a:p>
        </p:txBody>
      </p:sp>
      <p:sp>
        <p:nvSpPr>
          <p:cNvPr id="6" name="Ορθογώνιο 11">
            <a:extLst>
              <a:ext uri="{FF2B5EF4-FFF2-40B4-BE49-F238E27FC236}">
                <a16:creationId xmlns:a16="http://schemas.microsoft.com/office/drawing/2014/main" id="{116D0B91-BE20-7B48-730D-5A23F5D4405E}"/>
              </a:ext>
            </a:extLst>
          </p:cNvPr>
          <p:cNvSpPr/>
          <p:nvPr/>
        </p:nvSpPr>
        <p:spPr>
          <a:xfrm>
            <a:off x="6134100" y="373303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Cues or push notifications.</a:t>
            </a:r>
            <a:endParaRPr lang="el-GR" dirty="0"/>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538135"/>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252276"/>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Apps </a:t>
            </a:r>
            <a:r>
              <a:rPr lang="de-DE" sz="2000" b="1" dirty="0" err="1">
                <a:solidFill>
                  <a:srgbClr val="203864"/>
                </a:solidFill>
              </a:rPr>
              <a:t>can</a:t>
            </a:r>
            <a:r>
              <a:rPr lang="de-DE" sz="2000" b="1" dirty="0">
                <a:solidFill>
                  <a:srgbClr val="203864"/>
                </a:solidFill>
              </a:rPr>
              <a:t> not </a:t>
            </a:r>
            <a:r>
              <a:rPr lang="de-DE" sz="2000" b="1" dirty="0" err="1">
                <a:solidFill>
                  <a:srgbClr val="203864"/>
                </a:solidFill>
              </a:rPr>
              <a:t>help</a:t>
            </a:r>
            <a:r>
              <a:rPr lang="de-DE" sz="2000" b="1" dirty="0">
                <a:solidFill>
                  <a:srgbClr val="203864"/>
                </a:solidFill>
              </a:rPr>
              <a:t> </a:t>
            </a:r>
            <a:r>
              <a:rPr lang="de-DE" sz="2000" b="1" dirty="0" err="1">
                <a:solidFill>
                  <a:srgbClr val="203864"/>
                </a:solidFill>
              </a:rPr>
              <a:t>visiually</a:t>
            </a:r>
            <a:r>
              <a:rPr lang="de-DE" sz="2000" b="1" dirty="0">
                <a:solidFill>
                  <a:srgbClr val="203864"/>
                </a:solidFill>
              </a:rPr>
              <a:t> </a:t>
            </a:r>
            <a:r>
              <a:rPr lang="de-DE" sz="2000" b="1" dirty="0" err="1">
                <a:solidFill>
                  <a:srgbClr val="203864"/>
                </a:solidFill>
              </a:rPr>
              <a:t>impaired</a:t>
            </a:r>
            <a:r>
              <a:rPr lang="de-DE" sz="2000" b="1" dirty="0">
                <a:solidFill>
                  <a:srgbClr val="203864"/>
                </a:solidFill>
              </a:rPr>
              <a:t> </a:t>
            </a:r>
            <a:r>
              <a:rPr lang="de-DE" sz="2000" b="1" dirty="0" err="1">
                <a:solidFill>
                  <a:srgbClr val="203864"/>
                </a:solidFill>
              </a:rPr>
              <a:t>or</a:t>
            </a:r>
            <a:r>
              <a:rPr lang="de-DE" sz="2000" b="1" dirty="0">
                <a:solidFill>
                  <a:srgbClr val="203864"/>
                </a:solidFill>
              </a:rPr>
              <a:t> blind </a:t>
            </a:r>
            <a:r>
              <a:rPr lang="de-DE" sz="2000" b="1" dirty="0" err="1">
                <a:solidFill>
                  <a:srgbClr val="203864"/>
                </a:solidFill>
              </a:rPr>
              <a:t>persons</a:t>
            </a:r>
            <a:r>
              <a:rPr lang="de-DE" sz="2000" b="1" dirty="0">
                <a:solidFill>
                  <a:srgbClr val="203864"/>
                </a:solidFill>
              </a:rPr>
              <a:t>.</a:t>
            </a:r>
            <a:endParaRPr lang="el-GR" b="1" i="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97656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
        <p:nvSpPr>
          <p:cNvPr id="2" name="Ορθογώνιο 1">
            <a:extLst>
              <a:ext uri="{FF2B5EF4-FFF2-40B4-BE49-F238E27FC236}">
                <a16:creationId xmlns:a16="http://schemas.microsoft.com/office/drawing/2014/main" id="{D262914C-3C35-7E7A-B6FB-FDA8AD5866B3}"/>
              </a:ext>
            </a:extLst>
          </p:cNvPr>
          <p:cNvSpPr/>
          <p:nvPr/>
        </p:nvSpPr>
        <p:spPr>
          <a:xfrm>
            <a:off x="6134100" y="297656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Tree>
    <p:extLst>
      <p:ext uri="{BB962C8B-B14F-4D97-AF65-F5344CB8AC3E}">
        <p14:creationId xmlns:p14="http://schemas.microsoft.com/office/powerpoint/2010/main" val="990644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538135"/>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Additional </a:t>
            </a:r>
            <a:r>
              <a:rPr lang="de-DE" dirty="0" err="1"/>
              <a:t>Self</a:t>
            </a:r>
            <a:r>
              <a:rPr lang="de-DE" dirty="0"/>
              <a:t> Learning </a:t>
            </a:r>
            <a:r>
              <a:rPr lang="de-DE" dirty="0" err="1"/>
              <a:t>resource</a:t>
            </a:r>
            <a:r>
              <a:rPr lang="de-DE" dirty="0"/>
              <a:t>: „User-</a:t>
            </a:r>
            <a:r>
              <a:rPr lang="de-DE" dirty="0" err="1"/>
              <a:t>diary</a:t>
            </a:r>
            <a:r>
              <a:rPr lang="de-DE" dirty="0"/>
              <a:t>“-template</a:t>
            </a:r>
          </a:p>
        </p:txBody>
      </p:sp>
      <p:sp>
        <p:nvSpPr>
          <p:cNvPr id="3" name="Inhaltsplatzhalter 2"/>
          <p:cNvSpPr>
            <a:spLocks noGrp="1"/>
          </p:cNvSpPr>
          <p:nvPr>
            <p:ph idx="1"/>
          </p:nvPr>
        </p:nvSpPr>
        <p:spPr>
          <a:xfrm>
            <a:off x="557998" y="1799999"/>
            <a:ext cx="9002561" cy="4865977"/>
          </a:xfrm>
        </p:spPr>
        <p:txBody>
          <a:bodyPr/>
          <a:lstStyle/>
          <a:p>
            <a:r>
              <a:rPr lang="de-DE" dirty="0" err="1"/>
              <a:t>Please</a:t>
            </a:r>
            <a:r>
              <a:rPr lang="de-DE" dirty="0"/>
              <a:t> find </a:t>
            </a:r>
            <a:r>
              <a:rPr lang="de-DE" dirty="0" err="1"/>
              <a:t>the</a:t>
            </a:r>
            <a:r>
              <a:rPr lang="de-DE" dirty="0"/>
              <a:t> „User-</a:t>
            </a:r>
            <a:r>
              <a:rPr lang="de-DE" dirty="0" err="1"/>
              <a:t>diary</a:t>
            </a:r>
            <a:r>
              <a:rPr lang="de-DE" dirty="0"/>
              <a:t>“-template </a:t>
            </a:r>
            <a:r>
              <a:rPr lang="de-DE" dirty="0" err="1"/>
              <a:t>as</a:t>
            </a:r>
            <a:r>
              <a:rPr lang="de-DE" dirty="0"/>
              <a:t> a Word </a:t>
            </a:r>
            <a:r>
              <a:rPr lang="de-DE" dirty="0" err="1"/>
              <a:t>Document</a:t>
            </a:r>
            <a:r>
              <a:rPr lang="de-DE" dirty="0"/>
              <a:t> on </a:t>
            </a:r>
            <a:r>
              <a:rPr lang="de-DE" dirty="0" err="1"/>
              <a:t>the</a:t>
            </a:r>
            <a:r>
              <a:rPr lang="de-DE" dirty="0"/>
              <a:t> e-Training </a:t>
            </a:r>
            <a:r>
              <a:rPr lang="de-DE" dirty="0" err="1"/>
              <a:t>Platform</a:t>
            </a:r>
            <a:r>
              <a:rPr lang="de-DE" dirty="0"/>
              <a:t>! </a:t>
            </a:r>
          </a:p>
          <a:p>
            <a:r>
              <a:rPr lang="de-DE" dirty="0" err="1"/>
              <a:t>To</a:t>
            </a:r>
            <a:r>
              <a:rPr lang="de-DE" dirty="0"/>
              <a:t> </a:t>
            </a:r>
            <a:r>
              <a:rPr lang="de-DE" dirty="0" err="1"/>
              <a:t>complete</a:t>
            </a:r>
            <a:r>
              <a:rPr lang="de-DE" dirty="0"/>
              <a:t> </a:t>
            </a:r>
            <a:r>
              <a:rPr lang="de-DE" dirty="0" err="1"/>
              <a:t>this</a:t>
            </a:r>
            <a:r>
              <a:rPr lang="de-DE" dirty="0"/>
              <a:t> </a:t>
            </a:r>
            <a:r>
              <a:rPr lang="de-DE" dirty="0" err="1"/>
              <a:t>part</a:t>
            </a:r>
            <a:r>
              <a:rPr lang="de-DE" dirty="0"/>
              <a:t> </a:t>
            </a:r>
            <a:r>
              <a:rPr lang="de-DE" dirty="0" err="1"/>
              <a:t>of</a:t>
            </a:r>
            <a:r>
              <a:rPr lang="de-DE" dirty="0"/>
              <a:t> </a:t>
            </a:r>
            <a:r>
              <a:rPr lang="de-DE" dirty="0" err="1"/>
              <a:t>the</a:t>
            </a:r>
            <a:r>
              <a:rPr lang="de-DE" dirty="0"/>
              <a:t> </a:t>
            </a:r>
            <a:r>
              <a:rPr lang="de-DE" dirty="0" err="1"/>
              <a:t>Self</a:t>
            </a:r>
            <a:r>
              <a:rPr lang="de-DE" dirty="0"/>
              <a:t> Learning Session, </a:t>
            </a:r>
            <a:r>
              <a:rPr lang="de-DE" dirty="0" err="1"/>
              <a:t>please</a:t>
            </a:r>
            <a:r>
              <a:rPr lang="de-DE" dirty="0"/>
              <a:t> </a:t>
            </a:r>
            <a:r>
              <a:rPr lang="de-DE" dirty="0" err="1"/>
              <a:t>go</a:t>
            </a:r>
            <a:r>
              <a:rPr lang="de-DE" dirty="0"/>
              <a:t> back </a:t>
            </a:r>
            <a:r>
              <a:rPr lang="de-DE" dirty="0" err="1"/>
              <a:t>to</a:t>
            </a:r>
            <a:r>
              <a:rPr lang="de-DE" dirty="0"/>
              <a:t> </a:t>
            </a:r>
            <a:r>
              <a:rPr lang="de-DE" dirty="0" err="1"/>
              <a:t>the</a:t>
            </a:r>
            <a:r>
              <a:rPr lang="de-DE" dirty="0"/>
              <a:t> </a:t>
            </a:r>
            <a:r>
              <a:rPr lang="de-DE" dirty="0" err="1"/>
              <a:t>Experential</a:t>
            </a:r>
            <a:r>
              <a:rPr lang="de-DE" dirty="0"/>
              <a:t> Training Session </a:t>
            </a:r>
            <a:r>
              <a:rPr lang="de-DE" dirty="0" err="1"/>
              <a:t>and</a:t>
            </a:r>
            <a:r>
              <a:rPr lang="de-DE" dirty="0"/>
              <a:t> </a:t>
            </a:r>
            <a:r>
              <a:rPr lang="de-DE" dirty="0" err="1"/>
              <a:t>read</a:t>
            </a:r>
            <a:r>
              <a:rPr lang="de-DE" dirty="0"/>
              <a:t> </a:t>
            </a:r>
            <a:r>
              <a:rPr lang="de-DE" dirty="0" err="1"/>
              <a:t>the</a:t>
            </a:r>
            <a:r>
              <a:rPr lang="de-DE" dirty="0"/>
              <a:t> </a:t>
            </a:r>
            <a:r>
              <a:rPr lang="de-DE" dirty="0" err="1"/>
              <a:t>instructions</a:t>
            </a:r>
            <a:r>
              <a:rPr lang="de-DE" dirty="0"/>
              <a:t> </a:t>
            </a:r>
            <a:r>
              <a:rPr lang="de-DE" dirty="0" err="1"/>
              <a:t>for</a:t>
            </a:r>
            <a:r>
              <a:rPr lang="de-DE" dirty="0"/>
              <a:t> </a:t>
            </a:r>
            <a:r>
              <a:rPr lang="de-DE" dirty="0" err="1"/>
              <a:t>the</a:t>
            </a:r>
            <a:r>
              <a:rPr lang="de-DE" dirty="0"/>
              <a:t> Real-Life-Integration-Challenge!</a:t>
            </a:r>
          </a:p>
        </p:txBody>
      </p:sp>
    </p:spTree>
    <p:extLst>
      <p:ext uri="{BB962C8B-B14F-4D97-AF65-F5344CB8AC3E}">
        <p14:creationId xmlns:p14="http://schemas.microsoft.com/office/powerpoint/2010/main" val="3869498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
            </a:r>
            <a:br>
              <a:rPr lang="en-US" sz="2800" dirty="0">
                <a:solidFill>
                  <a:srgbClr val="C01E24"/>
                </a:solidFill>
                <a:latin typeface="+mj-lt"/>
              </a:rPr>
            </a:br>
            <a:r>
              <a:rPr lang="en-US" sz="2800" dirty="0">
                <a:solidFill>
                  <a:srgbClr val="C01E24"/>
                </a:solidFill>
                <a:latin typeface="+mj-lt"/>
              </a:rPr>
              <a:t>You have completed the self-learning of </a:t>
            </a:r>
            <a:r>
              <a:rPr lang="en-US" sz="2800">
                <a:solidFill>
                  <a:srgbClr val="C01E24"/>
                </a:solidFill>
                <a:latin typeface="+mj-lt"/>
              </a:rPr>
              <a:t>this module!</a:t>
            </a:r>
            <a:endParaRPr lang="en-US"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EACC3867-A132-BC7C-D317-86418DB8BAEB}"/>
              </a:ext>
            </a:extLst>
          </p:cNvPr>
          <p:cNvSpPr/>
          <p:nvPr/>
        </p:nvSpPr>
        <p:spPr>
          <a:xfrm>
            <a:off x="3987250" y="6328066"/>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9" descr="Blue text on a black background&#10;&#10;Description automatically generated">
            <a:extLst>
              <a:ext uri="{FF2B5EF4-FFF2-40B4-BE49-F238E27FC236}">
                <a16:creationId xmlns:a16="http://schemas.microsoft.com/office/drawing/2014/main" id="{810433F7-26FC-5291-BB12-739419C4DBB9}"/>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a:t>Self-learning Session:  Content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and Self-assessment</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statements about older persons is correct?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60 year olds </a:t>
            </a:r>
            <a:r>
              <a:rPr lang="en-GB" dirty="0"/>
              <a:t>always have better cognitive capabilities than 80 year olds.</a:t>
            </a:r>
            <a:r>
              <a:rPr lang="en-US" dirty="0"/>
              <a:t>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All 80 year olds have the same cognitive capabilities.</a:t>
            </a:r>
            <a:endParaRPr lang="el-GR" baseline="30000"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
        <p:nvSpPr>
          <p:cNvPr id="3" name="Ορθογώνιο 11">
            <a:extLst>
              <a:ext uri="{FF2B5EF4-FFF2-40B4-BE49-F238E27FC236}">
                <a16:creationId xmlns:a16="http://schemas.microsoft.com/office/drawing/2014/main" id="{9EB6C1A6-A707-37F2-53A5-9DF59DADD172}"/>
              </a:ext>
            </a:extLst>
          </p:cNvPr>
          <p:cNvSpPr/>
          <p:nvPr/>
        </p:nvSpPr>
        <p:spPr>
          <a:xfrm>
            <a:off x="6134100"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One 80 year old can have better cognitive capabilities than a 60 year old.</a:t>
            </a:r>
            <a:endParaRPr lang="el-GR" dirty="0"/>
          </a:p>
        </p:txBody>
      </p:sp>
      <p:sp>
        <p:nvSpPr>
          <p:cNvPr id="6" name="Ορθογώνιο 11">
            <a:extLst>
              <a:ext uri="{FF2B5EF4-FFF2-40B4-BE49-F238E27FC236}">
                <a16:creationId xmlns:a16="http://schemas.microsoft.com/office/drawing/2014/main" id="{3CE80171-A83F-B9F7-666E-B2B7E0CC5BB2}"/>
              </a:ext>
            </a:extLst>
          </p:cNvPr>
          <p:cNvSpPr/>
          <p:nvPr/>
        </p:nvSpPr>
        <p:spPr>
          <a:xfrm>
            <a:off x="2105025"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One 80 year olds can have better cognitive capabilities than the another</a:t>
            </a:r>
            <a:r>
              <a:rPr lang="en-GB" dirty="0"/>
              <a:t>.</a:t>
            </a:r>
            <a:endParaRPr lang="el-GR" dirty="0"/>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538135"/>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The United Nations define an “older person” as being…</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Above 60 years old.</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Being 45 years old.</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Being 40 years old.</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Above 65 years old.</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Tree>
    <p:extLst>
      <p:ext uri="{BB962C8B-B14F-4D97-AF65-F5344CB8AC3E}">
        <p14:creationId xmlns:p14="http://schemas.microsoft.com/office/powerpoint/2010/main" val="3833976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Ageing processes progress individually.</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20635077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err="1">
                <a:solidFill>
                  <a:srgbClr val="203864"/>
                </a:solidFill>
              </a:rPr>
              <a:t>Ageing</a:t>
            </a:r>
            <a:r>
              <a:rPr lang="de-DE" sz="2000" b="1" dirty="0">
                <a:solidFill>
                  <a:srgbClr val="203864"/>
                </a:solidFill>
              </a:rPr>
              <a:t> </a:t>
            </a:r>
            <a:r>
              <a:rPr lang="de-DE" sz="2000" b="1" dirty="0" err="1">
                <a:solidFill>
                  <a:srgbClr val="203864"/>
                </a:solidFill>
              </a:rPr>
              <a:t>processes</a:t>
            </a:r>
            <a:r>
              <a:rPr lang="de-DE" sz="2000" b="1" dirty="0">
                <a:solidFill>
                  <a:srgbClr val="203864"/>
                </a:solidFill>
              </a:rPr>
              <a:t> </a:t>
            </a:r>
            <a:r>
              <a:rPr lang="de-DE" sz="2000" b="1" dirty="0" err="1">
                <a:solidFill>
                  <a:srgbClr val="203864"/>
                </a:solidFill>
              </a:rPr>
              <a:t>are</a:t>
            </a:r>
            <a:r>
              <a:rPr lang="de-DE" sz="2000" b="1" dirty="0">
                <a:solidFill>
                  <a:srgbClr val="203864"/>
                </a:solidFill>
              </a:rPr>
              <a:t> </a:t>
            </a:r>
            <a:r>
              <a:rPr lang="de-DE" sz="2000" b="1" dirty="0" err="1">
                <a:solidFill>
                  <a:srgbClr val="203864"/>
                </a:solidFill>
              </a:rPr>
              <a:t>only</a:t>
            </a:r>
            <a:r>
              <a:rPr lang="de-DE" sz="2000" b="1" dirty="0">
                <a:solidFill>
                  <a:srgbClr val="203864"/>
                </a:solidFill>
              </a:rPr>
              <a:t> </a:t>
            </a:r>
            <a:r>
              <a:rPr lang="de-DE" sz="2000" b="1" dirty="0" err="1">
                <a:solidFill>
                  <a:srgbClr val="203864"/>
                </a:solidFill>
              </a:rPr>
              <a:t>influenced</a:t>
            </a:r>
            <a:r>
              <a:rPr lang="de-DE" sz="2000" b="1" dirty="0">
                <a:solidFill>
                  <a:srgbClr val="203864"/>
                </a:solidFill>
              </a:rPr>
              <a:t> </a:t>
            </a:r>
            <a:r>
              <a:rPr lang="de-DE" sz="2000" b="1" dirty="0" err="1">
                <a:solidFill>
                  <a:srgbClr val="203864"/>
                </a:solidFill>
              </a:rPr>
              <a:t>by</a:t>
            </a:r>
            <a:r>
              <a:rPr lang="de-DE" sz="2000" b="1" dirty="0">
                <a:solidFill>
                  <a:srgbClr val="203864"/>
                </a:solidFill>
              </a:rPr>
              <a:t> </a:t>
            </a:r>
            <a:r>
              <a:rPr lang="de-DE" sz="2000" b="1" dirty="0" err="1">
                <a:solidFill>
                  <a:srgbClr val="203864"/>
                </a:solidFill>
              </a:rPr>
              <a:t>biological</a:t>
            </a:r>
            <a:r>
              <a:rPr lang="de-DE" sz="2000" b="1" dirty="0">
                <a:solidFill>
                  <a:srgbClr val="203864"/>
                </a:solidFill>
              </a:rPr>
              <a:t> </a:t>
            </a:r>
            <a:r>
              <a:rPr lang="de-DE" sz="2000" b="1" dirty="0" err="1">
                <a:solidFill>
                  <a:srgbClr val="203864"/>
                </a:solidFill>
              </a:rPr>
              <a:t>declines</a:t>
            </a:r>
            <a:r>
              <a:rPr lang="de-DE"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28190710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Factors influencing ageing processes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Physical activities over life course.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Color of ones pants.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Dietary habits over life course.</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
        <p:nvSpPr>
          <p:cNvPr id="3" name="Ορθογώνιο 10">
            <a:extLst>
              <a:ext uri="{FF2B5EF4-FFF2-40B4-BE49-F238E27FC236}">
                <a16:creationId xmlns:a16="http://schemas.microsoft.com/office/drawing/2014/main" id="{5E85DC22-F1CC-E28F-0278-E49791741548}"/>
              </a:ext>
            </a:extLst>
          </p:cNvPr>
          <p:cNvSpPr/>
          <p:nvPr/>
        </p:nvSpPr>
        <p:spPr>
          <a:xfrm>
            <a:off x="6134100" y="38036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Color of ones shoes. </a:t>
            </a:r>
            <a:endParaRPr lang="el-GR" dirty="0"/>
          </a:p>
        </p:txBody>
      </p:sp>
    </p:spTree>
    <p:extLst>
      <p:ext uri="{BB962C8B-B14F-4D97-AF65-F5344CB8AC3E}">
        <p14:creationId xmlns:p14="http://schemas.microsoft.com/office/powerpoint/2010/main" val="30539283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Older persons 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All the same in regards of physical and mental health</a:t>
            </a:r>
            <a:r>
              <a:rPr lang="el-GR" dirty="0"/>
              <a:t>.</a:t>
            </a:r>
          </a:p>
        </p:txBody>
      </p:sp>
      <p:sp>
        <p:nvSpPr>
          <p:cNvPr id="10" name="Ορθογώνιο 9">
            <a:extLst>
              <a:ext uri="{FF2B5EF4-FFF2-40B4-BE49-F238E27FC236}">
                <a16:creationId xmlns:a16="http://schemas.microsoft.com/office/drawing/2014/main" id="{E448F981-31BC-4A5C-A52A-2CB296CA1B95}"/>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All the same in regards of functional ability</a:t>
            </a:r>
            <a:r>
              <a:rPr lang="el-GR" dirty="0"/>
              <a:t>.</a:t>
            </a: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All the same in regards of performing ADLs</a:t>
            </a:r>
            <a:r>
              <a:rPr lang="el-GR" dirty="0"/>
              <a:t>.</a:t>
            </a:r>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2" name="Ορθογώνιο 10">
            <a:extLst>
              <a:ext uri="{FF2B5EF4-FFF2-40B4-BE49-F238E27FC236}">
                <a16:creationId xmlns:a16="http://schemas.microsoft.com/office/drawing/2014/main" id="{8350A70B-8EA5-D66A-CE84-35016F7ECF64}"/>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Are diverse in regards of physical and mental health</a:t>
            </a:r>
            <a:r>
              <a:rPr lang="el-GR" dirty="0"/>
              <a:t>.</a:t>
            </a:r>
          </a:p>
        </p:txBody>
      </p:sp>
    </p:spTree>
    <p:extLst>
      <p:ext uri="{BB962C8B-B14F-4D97-AF65-F5344CB8AC3E}">
        <p14:creationId xmlns:p14="http://schemas.microsoft.com/office/powerpoint/2010/main" val="1072759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0000"/>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9 3 Health Apps for the Elderly SELF-LEARNING"/>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vsK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C+w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L7C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C+w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C+w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C+w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vsKhYFQaV5GsAAABvAAAAHAAAAHVuaXZlcnNhbC9sb2NhbF9zZXR0aW5ncy54bWwNyrEKwkAMANC9XxEySB3Uugn2rpujCK0fENogB7mk9ELRv/e2N7x++GaBnbeSTANezx0C62xL0k/A9/Q43RCKky4kphxQDWGITS82k4zsXmOBVejH28S5wvlJuc4XqbOkAu1B/B6PeInNH1BLAwQUAAIACAAwsK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MLCoWOohDhNLAAAAbAAAABsAAAB1bml2ZXJzYWwvdW5pdmVyc2FsLnBuZy54bWyzsa/IzVEoSy0qzszPs1Uy1DNQsrfj5bIpKEoty0wtV6gAigEFIUBJoRLINUJwyzNTSjKAQiYmFgjBjNTM9IwSoKiBhRlcVB9oKABQSwECAAAUAAIACACpflBPNmFYAkcDAADhCQAAFAAAAAAAAAABAAAAAAAAAAAAdW5pdmVyc2FsL3BsYXllci54bWxQSwECAAAUAAIACAAvsKhYtTf0qBwFAADhEwAAHQAAAAAAAAABAAAAAAB5AwAAdW5pdmVyc2FsL2NvbW1vbl9tZXNzYWdlcy5sbmdQSwECAAAUAAIACAAvsKhYFR5gG6MAAAB/AQAALgAAAAAAAAABAAAAAADQCAAAdW5pdmVyc2FsL3BsYXliYWNrX2FuZF9uYXZpZ2F0aW9uX3NldHRpbmdzLnhtbFBLAQIAABQAAgAIAC+wqFh0STUfPAQAAAwVAAAnAAAAAAAAAAEAAAAAAL8JAAB1bml2ZXJzYWwvZmxhc2hfcHVibGlzaGluZ19zZXR0aW5ncy54bWxQSwECAAAUAAIACAAvsKhYN4uHansDAACsDAAAIQAAAAAAAAABAAAAAABADgAAdW5pdmVyc2FsL2ZsYXNoX3NraW5fc2V0dGluZ3MueG1sUEsBAgAAFAACAAgAL7CoWKavViM2BAAAlhQAACYAAAAAAAAAAQAAAAAA+hEAAHVuaXZlcnNhbC9odG1sX3B1Ymxpc2hpbmdfc2V0dGluZ3MueG1sUEsBAgAAFAACAAgAL7CoWCYPfuiwAQAAbwYAAB8AAAAAAAAAAQAAAAAAdBYAAHVuaXZlcnNhbC9odG1sX3NraW5fc2V0dGluZ3MuanNQSwECAAAUAAIACAAvsKhYFQaV5GsAAABvAAAAHAAAAAAAAAABAAAAAABhGAAAdW5pdmVyc2FsL2xvY2FsX3NldHRpbmdzLnhtbFBLAQIAABQAAgAIADCwqFjCG66ZaBIAAPdNAAAXAAAAAAAAAAAAAAAAAAYZAAB1bml2ZXJzYWwvdW5pdmVyc2FsLnBuZ1BLAQIAABQAAgAIADCwqFjqIQ4TSwAAAGwAAAAbAAAAAAAAAAEAAAAAAKMrAAB1bml2ZXJzYWwvdW5pdmVyc2FsLnBuZy54bWxQSwUGAAAAAAoACgAGAwAAJywAAAAA"/>
  <p:tag name="ISPRING_LMS_API_VERSION" val="SCORM 1.2"/>
  <p:tag name="ISPRING_ULTRA_SCORM_COURSE_ID" val="60FFA614-333A-4FBA-9C0A-A34E49851F65"/>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9&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9 3 Health Apps for the Elderly SELF-LEARNING"/>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817</Words>
  <Application>Microsoft Office PowerPoint</Application>
  <PresentationFormat>Ευρεία οθόνη</PresentationFormat>
  <Paragraphs>145</Paragraphs>
  <Slides>17</Slides>
  <Notes>17</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17</vt:i4>
      </vt:variant>
    </vt:vector>
  </HeadingPairs>
  <TitlesOfParts>
    <vt:vector size="28"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Self-learning Session:  Content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Additional Self Learning resource: „User-diary“-template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ETA9 3 Health Apps for the Elderly SELF-LEARNING</dc:title>
  <dc:creator>pantelis bbalaouras</dc:creator>
  <cp:lastModifiedBy>pantelis</cp:lastModifiedBy>
  <cp:revision>923</cp:revision>
  <dcterms:created xsi:type="dcterms:W3CDTF">2020-06-02T13:31:56Z</dcterms:created>
  <dcterms:modified xsi:type="dcterms:W3CDTF">2024-05-08T19:01:54Z</dcterms:modified>
</cp:coreProperties>
</file>