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64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embeddedFontLst>
    <p:embeddedFont>
      <p:font typeface="Impact" panose="020B0806030902050204" pitchFamily="34" charset="0"/>
      <p:regular r:id="rId17"/>
    </p:embeddedFont>
    <p:embeddedFont>
      <p:font typeface="Gill Sans" panose="020B0604020202020204" charset="0"/>
      <p:regular r:id="rId18"/>
      <p:bold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Bw2zk3jlOCRB3XsEQHELw+0On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bb380d2b2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2bbb380d2b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Réponse correcte : A</a:t>
            </a:r>
            <a:endParaRPr/>
          </a:p>
        </p:txBody>
      </p:sp>
      <p:sp>
        <p:nvSpPr>
          <p:cNvPr id="292" name="Google Shape;292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Réponse correcte : D</a:t>
            </a:r>
            <a:endParaRPr/>
          </a:p>
        </p:txBody>
      </p:sp>
      <p:sp>
        <p:nvSpPr>
          <p:cNvPr id="305" name="Google Shape;305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bbb380d2b2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2bbb380d2b2_0_4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2bbb380d2b2_0_4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bb380d2b2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bbb380d2b2_0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2bbb380d2b2_0_2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bb380d2b2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2bbb380d2b2_0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2bbb380d2b2_0_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Réponse correcte : A et B</a:t>
            </a:r>
            <a:endParaRPr/>
          </a:p>
        </p:txBody>
      </p:sp>
      <p:sp>
        <p:nvSpPr>
          <p:cNvPr id="214" name="Google Shape;2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Réponse correcte : B</a:t>
            </a: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Réponse correcte : C</a:t>
            </a:r>
            <a:endParaRPr/>
          </a:p>
        </p:txBody>
      </p:sp>
      <p:sp>
        <p:nvSpPr>
          <p:cNvPr id="240" name="Google Shape;2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Réponse correcte : D</a:t>
            </a:r>
            <a:endParaRPr/>
          </a:p>
        </p:txBody>
      </p:sp>
      <p:sp>
        <p:nvSpPr>
          <p:cNvPr id="253" name="Google Shape;25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Réponse correcte : C</a:t>
            </a:r>
            <a:endParaRPr/>
          </a:p>
        </p:txBody>
      </p:sp>
      <p:sp>
        <p:nvSpPr>
          <p:cNvPr id="266" name="Google Shape;26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Réponse correcte : C</a:t>
            </a:r>
            <a:endParaRPr/>
          </a:p>
        </p:txBody>
      </p:sp>
      <p:sp>
        <p:nvSpPr>
          <p:cNvPr id="279" name="Google Shape;27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bb380d2b2_0_265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bb380d2b2_0_26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bbb380d2b2_0_265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g2bbb380d2b2_0_265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bbb380d2b2_0_26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bb380d2b2_0_27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bbb380d2b2_0_27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g2bbb380d2b2_0_272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g2bbb380d2b2_0_272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bb380d2b2_0_27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bb380d2b2_0_27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bbb380d2b2_0_279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g2bbb380d2b2_0_27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bbb380d2b2_0_279"/>
          <p:cNvSpPr txBox="1"/>
          <p:nvPr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b380d2b2_0_28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bbb380d2b2_0_284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2bbb380d2b2_0_284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g2bbb380d2b2_0_28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bbb380d2b2_0_284"/>
          <p:cNvSpPr txBox="1"/>
          <p:nvPr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bb380d2b2_0_2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bbb380d2b2_0_29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2bbb380d2b2_0_290"/>
          <p:cNvSpPr txBox="1"/>
          <p:nvPr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bb380d2b2_0_3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bbb380d2b2_0_362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bbb380d2b2_0_362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bbb380d2b2_0_362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2bbb380d2b2_0_362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bbb380d2b2_0_362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bbb380d2b2_0_36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bbb380d2b2_0_360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bb380d2b2_0_37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bbb380d2b2_0_371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1" name="Google Shape;121;g2bbb380d2b2_0_37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bbb380d2b2_0_371"/>
          <p:cNvSpPr txBox="1"/>
          <p:nvPr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bb380d2b2_0_376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bbb380d2b2_0_37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bbb380d2b2_0_376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g2bbb380d2b2_0_376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bbb380d2b2_0_37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bbb380d2b2_0_376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bb380d2b2_0_383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bbb380d2b2_0_383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g2bbb380d2b2_0_383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4" name="Google Shape;134;g2bbb380d2b2_0_383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bbb380d2b2_0_38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bbb380d2b2_0_383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3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6"/>
          <p:cNvSpPr txBox="1"/>
          <p:nvPr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bb380d2b2_0_3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bbb380d2b2_0_390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2bbb380d2b2_0_390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1" name="Google Shape;141;g2bbb380d2b2_0_39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bbb380d2b2_0_390"/>
          <p:cNvSpPr txBox="1"/>
          <p:nvPr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bb380d2b2_0_39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bbb380d2b2_0_396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bbb380d2b2_0_396"/>
          <p:cNvSpPr txBox="1"/>
          <p:nvPr/>
        </p:nvSpPr>
        <p:spPr>
          <a:xfrm>
            <a:off x="1" y="98623"/>
            <a:ext cx="3657600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Mental Health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5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5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5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37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7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8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8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3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9"/>
          <p:cNvSpPr txBox="1"/>
          <p:nvPr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/>
          <p:nvPr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bb380d2b2_0_2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bbb380d2b2_0_256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bbb380d2b2_0_256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bbb380d2b2_0_256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g2bbb380d2b2_0_256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bbb380d2b2_0_256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2bbb380d2b2_0_25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2bbb380d2b2_0_254" descr="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46746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bb380d2b2_0_2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2bbb380d2b2_0_24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bbb380d2b2_0_2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2bbb380d2b2_0_2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bbb380d2b2_0_2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bb380d2b2_0_3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g2bbb380d2b2_0_35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g2bbb380d2b2_0_3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g2bbb380d2b2_0_3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g2bbb380d2b2_0_3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7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2.jpg"/><Relationship Id="rId21" Type="http://schemas.openxmlformats.org/officeDocument/2006/relationships/image" Target="../media/image21.jpg"/><Relationship Id="rId7" Type="http://schemas.openxmlformats.org/officeDocument/2006/relationships/image" Target="../media/image14.jpg"/><Relationship Id="rId12" Type="http://schemas.openxmlformats.org/officeDocument/2006/relationships/hyperlink" Target="https://www.oxfamitalia.org/" TargetMode="Externa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6.jpg"/><Relationship Id="rId5" Type="http://schemas.openxmlformats.org/officeDocument/2006/relationships/image" Target="../media/image13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s://www.media-k.eu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5.jpg"/><Relationship Id="rId14" Type="http://schemas.openxmlformats.org/officeDocument/2006/relationships/hyperlink" Target="http://www.uv.es/" TargetMode="External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bb380d2b2_0_70"/>
          <p:cNvSpPr txBox="1"/>
          <p:nvPr/>
        </p:nvSpPr>
        <p:spPr>
          <a:xfrm>
            <a:off x="4310344" y="3513902"/>
            <a:ext cx="73071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Module 10 - Session d'auto-apprentissage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(10.3)</a:t>
            </a:r>
            <a:r>
              <a:rPr lang="en-US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Apps de santé pour la santé mentale</a:t>
            </a:r>
            <a:endParaRPr sz="3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bbb380d2b2_0_70"/>
          <p:cNvSpPr/>
          <p:nvPr/>
        </p:nvSpPr>
        <p:spPr>
          <a:xfrm>
            <a:off x="-2" y="6719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bbb380d2b2_0_70"/>
          <p:cNvSpPr/>
          <p:nvPr/>
        </p:nvSpPr>
        <p:spPr>
          <a:xfrm>
            <a:off x="2609" y="1507751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bbb380d2b2_0_70"/>
          <p:cNvSpPr/>
          <p:nvPr/>
        </p:nvSpPr>
        <p:spPr>
          <a:xfrm>
            <a:off x="-56" y="2302518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bbb380d2b2_0_70"/>
          <p:cNvSpPr/>
          <p:nvPr/>
        </p:nvSpPr>
        <p:spPr>
          <a:xfrm>
            <a:off x="-2" y="317097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2bbb380d2b2_0_70"/>
          <p:cNvSpPr/>
          <p:nvPr/>
        </p:nvSpPr>
        <p:spPr>
          <a:xfrm>
            <a:off x="1655" y="403693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2bbb380d2b2_0_7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4310344" y="1134849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bbb380d2b2_0_70"/>
          <p:cNvSpPr txBox="1"/>
          <p:nvPr/>
        </p:nvSpPr>
        <p:spPr>
          <a:xfrm>
            <a:off x="4863323" y="2899483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2bbb380d2b2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634" y="5992517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bbb380d2b2_0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8048" y="6336215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bbb380d2b2_0_70"/>
          <p:cNvSpPr/>
          <p:nvPr/>
        </p:nvSpPr>
        <p:spPr>
          <a:xfrm>
            <a:off x="510" y="49037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2bbb380d2b2_0_70"/>
          <p:cNvPicPr preferRelativeResize="0"/>
          <p:nvPr/>
        </p:nvPicPr>
        <p:blipFill rotWithShape="1">
          <a:blip r:embed="rId4">
            <a:alphaModFix/>
          </a:blip>
          <a:srcRect b="59833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bbb380d2b2_0_7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6896" y="1576370"/>
            <a:ext cx="1880187" cy="336500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bbb380d2b2_0_70"/>
          <p:cNvSpPr/>
          <p:nvPr/>
        </p:nvSpPr>
        <p:spPr>
          <a:xfrm>
            <a:off x="728869" y="1172199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bbb380d2b2_0_70"/>
          <p:cNvSpPr/>
          <p:nvPr/>
        </p:nvSpPr>
        <p:spPr>
          <a:xfrm>
            <a:off x="721541" y="200802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bbb380d2b2_0_70"/>
          <p:cNvSpPr/>
          <p:nvPr/>
        </p:nvSpPr>
        <p:spPr>
          <a:xfrm>
            <a:off x="728815" y="280278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bbb380d2b2_0_70"/>
          <p:cNvSpPr/>
          <p:nvPr/>
        </p:nvSpPr>
        <p:spPr>
          <a:xfrm>
            <a:off x="728869" y="3671243"/>
            <a:ext cx="722400" cy="8682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bbb380d2b2_0_70"/>
          <p:cNvSpPr/>
          <p:nvPr/>
        </p:nvSpPr>
        <p:spPr>
          <a:xfrm>
            <a:off x="730526" y="4537206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bbb380d2b2_0_70"/>
          <p:cNvSpPr/>
          <p:nvPr/>
        </p:nvSpPr>
        <p:spPr>
          <a:xfrm>
            <a:off x="2425150" y="6318285"/>
            <a:ext cx="8293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Financé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par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l'Union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. Les points de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vue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et opinions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exprimés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n'engagent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leurs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auteurs et ne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reflètent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nécessairement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ceux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l'Union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l'Agence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exécutive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pour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l'éducation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et la culture (EACEA). Ni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l'Union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l'EACEA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ne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peuvent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être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tenues pour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responsables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b="0" i="0" u="none" strike="noStrike" cap="none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2bbb380d2b2_0_70"/>
          <p:cNvPicPr preferRelativeResize="0"/>
          <p:nvPr/>
        </p:nvPicPr>
        <p:blipFill>
          <a:blip r:embed="rId7"/>
          <a:srcRect/>
          <a:stretch/>
        </p:blipFill>
        <p:spPr>
          <a:xfrm>
            <a:off x="19459" y="6414599"/>
            <a:ext cx="1938951" cy="43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7"/>
          <p:cNvSpPr/>
          <p:nvPr/>
        </p:nvSpPr>
        <p:spPr>
          <a:xfrm>
            <a:off x="2105025" y="1181100"/>
            <a:ext cx="7993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Quelle application vous aide à </a:t>
            </a:r>
            <a:r>
              <a:rPr lang="en-US" sz="2000" b="1" i="0" u="sng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gérer vos sentiments et vos émotions ?</a:t>
            </a:r>
            <a:endParaRPr sz="2000" b="1" i="0" u="sng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7"/>
          <p:cNvSpPr txBox="1"/>
          <p:nvPr/>
        </p:nvSpPr>
        <p:spPr>
          <a:xfrm>
            <a:off x="2112597" y="2139825"/>
            <a:ext cx="316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seule réponse est correcte 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7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7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77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10.</a:t>
            </a:r>
            <a:r>
              <a:rPr lang="en-US" sz="16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600" b="1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1">
            <a:extLst>
              <a:ext uri="{FF2B5EF4-FFF2-40B4-BE49-F238E27FC236}">
                <a16:creationId xmlns:a16="http://schemas.microsoft.com/office/drawing/2014/main" id="{C6766763-FCF0-B0C1-C4B1-84DFCA6BF751}"/>
              </a:ext>
            </a:extLst>
          </p:cNvPr>
          <p:cNvSpPr/>
          <p:nvPr/>
        </p:nvSpPr>
        <p:spPr>
          <a:xfrm>
            <a:off x="2322002" y="285192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BREATHE2RELAX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BB920AC-C881-ACCA-BE53-376656C66E73}"/>
              </a:ext>
            </a:extLst>
          </p:cNvPr>
          <p:cNvSpPr/>
          <p:nvPr/>
        </p:nvSpPr>
        <p:spPr>
          <a:xfrm>
            <a:off x="6343420" y="414802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Le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côté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thérapeutique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ADB65E96-BA9D-8ED3-FC8A-03A0F8FC27EC}"/>
              </a:ext>
            </a:extLst>
          </p:cNvPr>
          <p:cNvSpPr/>
          <p:nvPr/>
        </p:nvSpPr>
        <p:spPr>
          <a:xfrm>
            <a:off x="6343420" y="285191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PACIFIQUE</a:t>
            </a:r>
            <a:endParaRPr lang="en-US" sz="1800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4697B0C-C0C2-3169-DD50-72BC84FC9E87}"/>
              </a:ext>
            </a:extLst>
          </p:cNvPr>
          <p:cNvSpPr/>
          <p:nvPr/>
        </p:nvSpPr>
        <p:spPr>
          <a:xfrm>
            <a:off x="2322002" y="415502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ENTRAÎNEUR EN MATIÈRE DE STRESS POST-TRAUMATIQUE (PTSD COACH</a:t>
            </a:r>
            <a:r>
              <a:rPr lang="fr-FR" sz="180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9"/>
          <p:cNvSpPr/>
          <p:nvPr/>
        </p:nvSpPr>
        <p:spPr>
          <a:xfrm>
            <a:off x="2105025" y="12573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Quelle application vous aide à </a:t>
            </a:r>
            <a:r>
              <a:rPr lang="en-US" sz="2000" b="1" i="0" u="sng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rechercher un soutien psychologique, forme et informe les professionnels </a:t>
            </a: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b="1" i="0" u="sng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79"/>
          <p:cNvSpPr txBox="1"/>
          <p:nvPr/>
        </p:nvSpPr>
        <p:spPr>
          <a:xfrm>
            <a:off x="2112595" y="2216025"/>
            <a:ext cx="3749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seule réponse est correcte 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9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9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9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10.</a:t>
            </a:r>
            <a:r>
              <a:rPr lang="en-US" sz="16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600" b="1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1">
            <a:extLst>
              <a:ext uri="{FF2B5EF4-FFF2-40B4-BE49-F238E27FC236}">
                <a16:creationId xmlns:a16="http://schemas.microsoft.com/office/drawing/2014/main" id="{05D14CB9-B3E3-707F-2C1A-93B5775738C1}"/>
              </a:ext>
            </a:extLst>
          </p:cNvPr>
          <p:cNvSpPr/>
          <p:nvPr/>
        </p:nvSpPr>
        <p:spPr>
          <a:xfrm>
            <a:off x="6155095" y="422925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Thérapie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2.0</a:t>
            </a:r>
            <a:endParaRPr lang="en-US" sz="18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FD4AD0B-C658-C5FA-4060-51FB312E2397}"/>
              </a:ext>
            </a:extLst>
          </p:cNvPr>
          <p:cNvSpPr/>
          <p:nvPr/>
        </p:nvSpPr>
        <p:spPr>
          <a:xfrm>
            <a:off x="2126095" y="422925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OPTIMISME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4CC63250-16EA-DA26-7F10-3C27CA9D6E6B}"/>
              </a:ext>
            </a:extLst>
          </p:cNvPr>
          <p:cNvSpPr/>
          <p:nvPr/>
        </p:nvSpPr>
        <p:spPr>
          <a:xfrm>
            <a:off x="2112595" y="291719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PACIFICA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1DF4A6B-63AB-25EC-9083-D564336A7ABC}"/>
              </a:ext>
            </a:extLst>
          </p:cNvPr>
          <p:cNvSpPr/>
          <p:nvPr/>
        </p:nvSpPr>
        <p:spPr>
          <a:xfrm>
            <a:off x="6155095" y="291719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Le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côté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thérapeutique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bbb380d2b2_0_420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2bbb380d2b2_0_420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g2bbb380d2b2_0_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bbb380d2b2_0_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0" cy="3265070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325" name="Google Shape;325;g2bbb380d2b2_0_420"/>
          <p:cNvSpPr txBox="1"/>
          <p:nvPr/>
        </p:nvSpPr>
        <p:spPr>
          <a:xfrm>
            <a:off x="340474" y="2922021"/>
            <a:ext cx="5034900" cy="22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Félicitations !</a:t>
            </a:r>
            <a:b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Vous avez terminé l'auto-apprentissage de ce module !</a:t>
            </a:r>
            <a:endParaRPr sz="2800" b="0" i="0" u="none" strike="noStrike" cap="none">
              <a:solidFill>
                <a:srgbClr val="C01E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g2bbb380d2b2_0_42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0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  <p:sp>
        <p:nvSpPr>
          <p:cNvPr id="11" name="Google Shape;197;p9"/>
          <p:cNvSpPr/>
          <p:nvPr/>
        </p:nvSpPr>
        <p:spPr>
          <a:xfrm>
            <a:off x="3987250" y="6328066"/>
            <a:ext cx="829308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. Les points de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vue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et opinions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exprimés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n'engagent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leurs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auteurs et ne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reflètent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nécessairement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ceux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l'Agence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exécutive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l'éducation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et la culture (EACEA). Ni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l'EACEA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ne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peuvent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tenues pour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responsables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dirty="0">
              <a:solidFill>
                <a:srgbClr val="DDEAF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bb380d2b2_0_2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Partenaires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g2bbb380d2b2_0_217"/>
          <p:cNvGrpSpPr/>
          <p:nvPr/>
        </p:nvGrpSpPr>
        <p:grpSpPr>
          <a:xfrm>
            <a:off x="6606686" y="1812884"/>
            <a:ext cx="6096000" cy="1677873"/>
            <a:chOff x="-1066801" y="1523553"/>
            <a:chExt cx="6096000" cy="1677873"/>
          </a:xfrm>
        </p:grpSpPr>
        <p:pic>
          <p:nvPicPr>
            <p:cNvPr id="179" name="Google Shape;179;g2bbb380d2b2_0_2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g2bbb380d2b2_0_217"/>
            <p:cNvSpPr txBox="1"/>
            <p:nvPr/>
          </p:nvSpPr>
          <p:spPr>
            <a:xfrm>
              <a:off x="-1066801" y="2462526"/>
              <a:ext cx="609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ALLEMAGNE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1" name="Google Shape;181;g2bbb380d2b2_0_217"/>
          <p:cNvGrpSpPr/>
          <p:nvPr/>
        </p:nvGrpSpPr>
        <p:grpSpPr>
          <a:xfrm>
            <a:off x="3483817" y="4504058"/>
            <a:ext cx="6629400" cy="1738528"/>
            <a:chOff x="2579204" y="1882706"/>
            <a:chExt cx="6629400" cy="1738528"/>
          </a:xfrm>
        </p:grpSpPr>
        <p:pic>
          <p:nvPicPr>
            <p:cNvPr id="182" name="Google Shape;182;g2bbb380d2b2_0_2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g2bbb380d2b2_0_217"/>
            <p:cNvSpPr txBox="1"/>
            <p:nvPr/>
          </p:nvSpPr>
          <p:spPr>
            <a:xfrm>
              <a:off x="2579204" y="2913234"/>
              <a:ext cx="662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ESPAGNE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4" name="Google Shape;184;g2bbb380d2b2_0_217"/>
          <p:cNvGrpSpPr/>
          <p:nvPr/>
        </p:nvGrpSpPr>
        <p:grpSpPr>
          <a:xfrm>
            <a:off x="3020318" y="1776505"/>
            <a:ext cx="6634500" cy="1584350"/>
            <a:chOff x="6639106" y="2919412"/>
            <a:chExt cx="6634500" cy="1584350"/>
          </a:xfrm>
        </p:grpSpPr>
        <p:pic>
          <p:nvPicPr>
            <p:cNvPr id="185" name="Google Shape;185;g2bbb380d2b2_0_2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g2bbb380d2b2_0_217"/>
            <p:cNvSpPr txBox="1"/>
            <p:nvPr/>
          </p:nvSpPr>
          <p:spPr>
            <a:xfrm>
              <a:off x="6639106" y="3949662"/>
              <a:ext cx="663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ATHENES, GRECE</a:t>
              </a:r>
              <a:b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" name="Google Shape;187;g2bbb380d2b2_0_217"/>
          <p:cNvGrpSpPr/>
          <p:nvPr/>
        </p:nvGrpSpPr>
        <p:grpSpPr>
          <a:xfrm>
            <a:off x="2776075" y="4478327"/>
            <a:ext cx="2543175" cy="1593063"/>
            <a:chOff x="4517932" y="3531206"/>
            <a:chExt cx="2543175" cy="1593063"/>
          </a:xfrm>
        </p:grpSpPr>
        <p:pic>
          <p:nvPicPr>
            <p:cNvPr id="188" name="Google Shape;188;g2bbb380d2b2_0_2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g2bbb380d2b2_0_217"/>
            <p:cNvSpPr txBox="1"/>
            <p:nvPr/>
          </p:nvSpPr>
          <p:spPr>
            <a:xfrm>
              <a:off x="4824413" y="4570169"/>
              <a:ext cx="203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ALLEMAGNE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" name="Google Shape;190;g2bbb380d2b2_0_217"/>
          <p:cNvGrpSpPr/>
          <p:nvPr/>
        </p:nvGrpSpPr>
        <p:grpSpPr>
          <a:xfrm>
            <a:off x="2859813" y="1422238"/>
            <a:ext cx="1973300" cy="2726550"/>
            <a:chOff x="9320178" y="2976204"/>
            <a:chExt cx="1973300" cy="2726550"/>
          </a:xfrm>
        </p:grpSpPr>
        <p:pic>
          <p:nvPicPr>
            <p:cNvPr id="191" name="Google Shape;191;g2bbb380d2b2_0_21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g2bbb380d2b2_0_217"/>
            <p:cNvSpPr txBox="1"/>
            <p:nvPr/>
          </p:nvSpPr>
          <p:spPr>
            <a:xfrm>
              <a:off x="9331178" y="5148654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" name="Google Shape;193;g2bbb380d2b2_0_217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194" name="Google Shape;194;g2bbb380d2b2_0_21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g2bbb380d2b2_0_217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UNIVERSITAT DE VALENCIA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ESPAGNE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6" name="Google Shape;196;g2bbb380d2b2_0_217"/>
          <p:cNvSpPr txBox="1"/>
          <p:nvPr/>
        </p:nvSpPr>
        <p:spPr>
          <a:xfrm>
            <a:off x="5662539" y="3702651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CONNEXIONS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ATHENES, GRECE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7" name="Google Shape;197;g2bbb380d2b2_0_2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bbb380d2b2_0_2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bbb380d2b2_0_217"/>
          <p:cNvSpPr txBox="1"/>
          <p:nvPr/>
        </p:nvSpPr>
        <p:spPr>
          <a:xfrm>
            <a:off x="5662539" y="55515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STRASBOURG, FRANCE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www.amsed.fr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g2bbb380d2b2_0_217"/>
          <p:cNvSpPr txBox="1"/>
          <p:nvPr/>
        </p:nvSpPr>
        <p:spPr>
          <a:xfrm>
            <a:off x="-2994706" y="54947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CHYPRE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 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g2bbb380d2b2_0_217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bbb380d2b2_0_217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40"/>
            <a:ext cx="25431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bbb380d2b2_0_21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49707" y="1129701"/>
            <a:ext cx="1971950" cy="22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bb380d2b2_0_3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116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 sz="5400"/>
              <a:t>Session d'auto-apprentissage :  Contenu</a:t>
            </a:r>
            <a:endParaRPr sz="5400"/>
          </a:p>
        </p:txBody>
      </p:sp>
      <p:pic>
        <p:nvPicPr>
          <p:cNvPr id="210" name="Google Shape;210;g2bbb380d2b2_0_347"/>
          <p:cNvPicPr preferRelativeResize="0"/>
          <p:nvPr/>
        </p:nvPicPr>
        <p:blipFill rotWithShape="1">
          <a:blip r:embed="rId3">
            <a:alphaModFix/>
          </a:blip>
          <a:srcRect b="59833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bbb380d2b2_0_347"/>
          <p:cNvSpPr txBox="1"/>
          <p:nvPr/>
        </p:nvSpPr>
        <p:spPr>
          <a:xfrm>
            <a:off x="1512006" y="2196661"/>
            <a:ext cx="4431600" cy="461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 et auto-évaluation</a:t>
            </a:r>
            <a:endParaRPr sz="24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Que peuvent nous apporter les applications de santé mentale ?</a:t>
            </a:r>
            <a:endParaRPr sz="2000" b="1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"/>
          <p:cNvSpPr txBox="1"/>
          <p:nvPr/>
        </p:nvSpPr>
        <p:spPr>
          <a:xfrm>
            <a:off x="2105032" y="2052714"/>
            <a:ext cx="244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Deux réponses sont correctes 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10.</a:t>
            </a:r>
            <a:r>
              <a:rPr lang="en-US" sz="16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600" b="1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EE59CFF-8940-20E5-2237-E160BDF87D4F}"/>
              </a:ext>
            </a:extLst>
          </p:cNvPr>
          <p:cNvSpPr/>
          <p:nvPr/>
        </p:nvSpPr>
        <p:spPr>
          <a:xfrm>
            <a:off x="2105025" y="400943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Faire du sport</a:t>
            </a:r>
            <a:endParaRPr lang="el-GR"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00510E85-D417-4433-4A1A-BF5BD1873B32}"/>
              </a:ext>
            </a:extLst>
          </p:cNvPr>
          <p:cNvSpPr/>
          <p:nvPr/>
        </p:nvSpPr>
        <p:spPr>
          <a:xfrm>
            <a:off x="2105025" y="277121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Enregistrement de l'humeur de l'utilisateur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91BDEC5E-601B-0C4C-C6C8-E07E1DC3AB2F}"/>
              </a:ext>
            </a:extLst>
          </p:cNvPr>
          <p:cNvSpPr/>
          <p:nvPr/>
        </p:nvSpPr>
        <p:spPr>
          <a:xfrm>
            <a:off x="6126443" y="400943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Contrôler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les habitudes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alimentaires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Ορθογώνιο 11">
            <a:extLst>
              <a:ext uri="{FF2B5EF4-FFF2-40B4-BE49-F238E27FC236}">
                <a16:creationId xmlns:a16="http://schemas.microsoft.com/office/drawing/2014/main" id="{D573ECA5-D061-E3A2-D544-F4DE92BB1BA6}"/>
              </a:ext>
            </a:extLst>
          </p:cNvPr>
          <p:cNvSpPr/>
          <p:nvPr/>
        </p:nvSpPr>
        <p:spPr>
          <a:xfrm>
            <a:off x="6126443" y="277085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Rechercher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soutien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psychologique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"/>
          <p:cNvSpPr/>
          <p:nvPr/>
        </p:nvSpPr>
        <p:spPr>
          <a:xfrm>
            <a:off x="2112607" y="1030212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Que peut-il se passer si nous gérons mal nos émotions ?</a:t>
            </a:r>
            <a:endParaRPr sz="2000" b="1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"/>
          <p:cNvSpPr txBox="1"/>
          <p:nvPr/>
        </p:nvSpPr>
        <p:spPr>
          <a:xfrm>
            <a:off x="2112597" y="1987425"/>
            <a:ext cx="316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seule réponse est correcte 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10.</a:t>
            </a:r>
            <a:r>
              <a:rPr lang="en-US" sz="16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600" b="1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1">
            <a:extLst>
              <a:ext uri="{FF2B5EF4-FFF2-40B4-BE49-F238E27FC236}">
                <a16:creationId xmlns:a16="http://schemas.microsoft.com/office/drawing/2014/main" id="{85E877E6-6973-92FC-B965-7EC308A127BD}"/>
              </a:ext>
            </a:extLst>
          </p:cNvPr>
          <p:cNvSpPr/>
          <p:nvPr/>
        </p:nvSpPr>
        <p:spPr>
          <a:xfrm>
            <a:off x="6134627" y="27642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Elle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peut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entraîner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des troubles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mentaux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tels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l'anxiété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192FB93-D928-354D-E645-AE6B99F3DEAE}"/>
              </a:ext>
            </a:extLst>
          </p:cNvPr>
          <p:cNvSpPr/>
          <p:nvPr/>
        </p:nvSpPr>
        <p:spPr>
          <a:xfrm>
            <a:off x="2112597" y="40073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Nous pouvons perdre notre emploi</a:t>
            </a:r>
            <a:endParaRPr lang="fr-FR" sz="1800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CFCA2CEA-46EA-A465-A278-DCE7EB450080}"/>
              </a:ext>
            </a:extLst>
          </p:cNvPr>
          <p:cNvSpPr/>
          <p:nvPr/>
        </p:nvSpPr>
        <p:spPr>
          <a:xfrm>
            <a:off x="6141597" y="40073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Elle peut conduire à une mauvaise </a:t>
            </a:r>
            <a:r>
              <a:rPr lang="fr-FR" sz="1800" dirty="0" smtClean="0">
                <a:latin typeface="Calibri"/>
                <a:ea typeface="Calibri"/>
                <a:cs typeface="Calibri"/>
                <a:sym typeface="Calibri"/>
              </a:rPr>
              <a:t>alimentation</a:t>
            </a:r>
            <a:endParaRPr lang="fr-FR" sz="1800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A785D95-5E33-F373-7BA9-1E62CE47698D}"/>
              </a:ext>
            </a:extLst>
          </p:cNvPr>
          <p:cNvSpPr/>
          <p:nvPr/>
        </p:nvSpPr>
        <p:spPr>
          <a:xfrm>
            <a:off x="2112597" y="27642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Il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n'a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d'effets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Comment le contrôle de la respiration peut-il nous aider ?</a:t>
            </a:r>
            <a:endParaRPr sz="2000" b="1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"/>
          <p:cNvSpPr txBox="1"/>
          <p:nvPr/>
        </p:nvSpPr>
        <p:spPr>
          <a:xfrm>
            <a:off x="2112596" y="1987425"/>
            <a:ext cx="337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seule réponse est correcte 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10.</a:t>
            </a:r>
            <a:r>
              <a:rPr lang="en-US" sz="16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600" b="1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1">
            <a:extLst>
              <a:ext uri="{FF2B5EF4-FFF2-40B4-BE49-F238E27FC236}">
                <a16:creationId xmlns:a16="http://schemas.microsoft.com/office/drawing/2014/main" id="{A1E17F1D-0198-3126-EA30-472FE5F1EDBE}"/>
              </a:ext>
            </a:extLst>
          </p:cNvPr>
          <p:cNvSpPr/>
          <p:nvPr/>
        </p:nvSpPr>
        <p:spPr>
          <a:xfrm>
            <a:off x="2112596" y="407661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Elle aide à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maîtriser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émotions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331D6A4-34A6-A6D7-6450-E616B48339D2}"/>
              </a:ext>
            </a:extLst>
          </p:cNvPr>
          <p:cNvSpPr/>
          <p:nvPr/>
        </p:nvSpPr>
        <p:spPr>
          <a:xfrm>
            <a:off x="6141596" y="407412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Il surveille les habitudes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alimentaires</a:t>
            </a:r>
            <a:endParaRPr lang="es-E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32703C3A-F246-75C3-5AE7-342F40E45AB3}"/>
              </a:ext>
            </a:extLst>
          </p:cNvPr>
          <p:cNvSpPr/>
          <p:nvPr/>
        </p:nvSpPr>
        <p:spPr>
          <a:xfrm>
            <a:off x="6141596" y="261823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Il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recherche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soutien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psychologique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5B4B4AB-A00F-FD24-E4F9-9D0952911ACD}"/>
              </a:ext>
            </a:extLst>
          </p:cNvPr>
          <p:cNvSpPr/>
          <p:nvPr/>
        </p:nvSpPr>
        <p:spPr>
          <a:xfrm>
            <a:off x="2120178" y="261574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Il surveille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pulsations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1"/>
          <p:cNvSpPr/>
          <p:nvPr/>
        </p:nvSpPr>
        <p:spPr>
          <a:xfrm>
            <a:off x="2105025" y="1028700"/>
            <a:ext cx="77625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Quelle application vous aide à </a:t>
            </a:r>
            <a:r>
              <a:rPr lang="en-US" sz="2000" b="1" i="0" u="sng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rechercher un soutien psychologique </a:t>
            </a: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b="1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1"/>
          <p:cNvSpPr txBox="1"/>
          <p:nvPr/>
        </p:nvSpPr>
        <p:spPr>
          <a:xfrm>
            <a:off x="2112596" y="1987425"/>
            <a:ext cx="350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seule réponse est correcte 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1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1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1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10.</a:t>
            </a:r>
            <a:r>
              <a:rPr lang="en-US" sz="16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600" b="1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1">
            <a:extLst>
              <a:ext uri="{FF2B5EF4-FFF2-40B4-BE49-F238E27FC236}">
                <a16:creationId xmlns:a16="http://schemas.microsoft.com/office/drawing/2014/main" id="{7DF50AE6-65EB-0246-D866-AF8663AEB411}"/>
              </a:ext>
            </a:extLst>
          </p:cNvPr>
          <p:cNvSpPr/>
          <p:nvPr/>
        </p:nvSpPr>
        <p:spPr>
          <a:xfrm>
            <a:off x="6362325" y="38638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Le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côté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thérapeutique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6085474-7F85-0049-76BE-42149E52006C}"/>
              </a:ext>
            </a:extLst>
          </p:cNvPr>
          <p:cNvSpPr/>
          <p:nvPr/>
        </p:nvSpPr>
        <p:spPr>
          <a:xfrm>
            <a:off x="2333325" y="38638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OPTIMISME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C3DDFB07-B88A-D7E3-5921-DBEC2756D125}"/>
              </a:ext>
            </a:extLst>
          </p:cNvPr>
          <p:cNvSpPr/>
          <p:nvPr/>
        </p:nvSpPr>
        <p:spPr>
          <a:xfrm>
            <a:off x="6362325" y="261606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PACIFIQUE</a:t>
            </a:r>
            <a:endParaRPr lang="en-US" sz="1800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6097A0A3-116F-5CE6-9EB7-14F84A0F2D8E}"/>
              </a:ext>
            </a:extLst>
          </p:cNvPr>
          <p:cNvSpPr/>
          <p:nvPr/>
        </p:nvSpPr>
        <p:spPr>
          <a:xfrm>
            <a:off x="2340907" y="261606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Therapy 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3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Quelle application vous permet de </a:t>
            </a:r>
            <a:r>
              <a:rPr lang="en-US" sz="2000" b="1" i="0" u="sng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suivre vos émotions</a:t>
            </a:r>
            <a:r>
              <a:rPr lang="en-US" sz="2000" b="1" i="0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sz="2000" b="1" i="0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3"/>
          <p:cNvSpPr txBox="1"/>
          <p:nvPr/>
        </p:nvSpPr>
        <p:spPr>
          <a:xfrm>
            <a:off x="2112597" y="1987425"/>
            <a:ext cx="3067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seule réponse est correcte 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3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3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3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10.</a:t>
            </a:r>
            <a:r>
              <a:rPr lang="en-US" sz="16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600" b="1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1">
            <a:extLst>
              <a:ext uri="{FF2B5EF4-FFF2-40B4-BE49-F238E27FC236}">
                <a16:creationId xmlns:a16="http://schemas.microsoft.com/office/drawing/2014/main" id="{3D9F2DB9-820C-7A53-A1F9-703E5DC96488}"/>
              </a:ext>
            </a:extLst>
          </p:cNvPr>
          <p:cNvSpPr/>
          <p:nvPr/>
        </p:nvSpPr>
        <p:spPr>
          <a:xfrm>
            <a:off x="2105025" y="395683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Journal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bord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6563E26-F3C0-43E0-C6E4-17D88FDD2A58}"/>
              </a:ext>
            </a:extLst>
          </p:cNvPr>
          <p:cNvSpPr/>
          <p:nvPr/>
        </p:nvSpPr>
        <p:spPr>
          <a:xfrm>
            <a:off x="6134025" y="395683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Thérapie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2.0</a:t>
            </a:r>
            <a:endParaRPr lang="en-US" sz="1800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49987288-9291-A424-A508-8D553BAB2776}"/>
              </a:ext>
            </a:extLst>
          </p:cNvPr>
          <p:cNvSpPr/>
          <p:nvPr/>
        </p:nvSpPr>
        <p:spPr>
          <a:xfrm>
            <a:off x="6134025" y="270905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PACIFIQUE</a:t>
            </a:r>
            <a:endParaRPr lang="en-US" sz="1800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E70CB3B-882E-7EB3-F31B-DDEDAA3C6677}"/>
              </a:ext>
            </a:extLst>
          </p:cNvPr>
          <p:cNvSpPr/>
          <p:nvPr/>
        </p:nvSpPr>
        <p:spPr>
          <a:xfrm>
            <a:off x="2112607" y="270905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BREATHE2RELAX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5"/>
          <p:cNvSpPr/>
          <p:nvPr/>
        </p:nvSpPr>
        <p:spPr>
          <a:xfrm>
            <a:off x="2105025" y="12573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Quelle application vous aide à </a:t>
            </a:r>
            <a:r>
              <a:rPr lang="en-US" sz="2000" b="1" i="0" u="sng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gérer le syndrome de stress post-traumatique</a:t>
            </a:r>
            <a:r>
              <a:rPr lang="en-US" sz="2000" b="1" i="0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sz="2000" b="1" i="0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5"/>
          <p:cNvSpPr txBox="1"/>
          <p:nvPr/>
        </p:nvSpPr>
        <p:spPr>
          <a:xfrm>
            <a:off x="2112595" y="2216025"/>
            <a:ext cx="378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seule réponse est correcte 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5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5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75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10.</a:t>
            </a:r>
            <a:r>
              <a:rPr lang="en-US" sz="16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lang="en-US" sz="16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600" b="1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Ορθογώνιο 11">
            <a:extLst>
              <a:ext uri="{FF2B5EF4-FFF2-40B4-BE49-F238E27FC236}">
                <a16:creationId xmlns:a16="http://schemas.microsoft.com/office/drawing/2014/main" id="{56551DC9-6744-1B88-C3C4-B1FFA8A6BABC}"/>
              </a:ext>
            </a:extLst>
          </p:cNvPr>
          <p:cNvSpPr/>
          <p:nvPr/>
        </p:nvSpPr>
        <p:spPr>
          <a:xfrm>
            <a:off x="2105025" y="417380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ENTRAÎNEUR EN MATIÈRE DE STRESS POST-TRAUMATIQUE (PTSD COACH)</a:t>
            </a:r>
            <a:endParaRPr lang="fr-FR" sz="18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DFE99D1C-C361-0F38-AAFF-3A594D1287B1}"/>
              </a:ext>
            </a:extLst>
          </p:cNvPr>
          <p:cNvSpPr/>
          <p:nvPr/>
        </p:nvSpPr>
        <p:spPr>
          <a:xfrm>
            <a:off x="6134025" y="417380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Thérapie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2.0</a:t>
            </a:r>
            <a:endParaRPr lang="en-US" sz="1800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B9D3F811-A998-B4BA-AD64-D09AA08AD4E7}"/>
              </a:ext>
            </a:extLst>
          </p:cNvPr>
          <p:cNvSpPr/>
          <p:nvPr/>
        </p:nvSpPr>
        <p:spPr>
          <a:xfrm>
            <a:off x="6134025" y="292603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OPTIMISME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1C0A766-67EB-EDDB-05D4-58C9D8FE358E}"/>
              </a:ext>
            </a:extLst>
          </p:cNvPr>
          <p:cNvSpPr/>
          <p:nvPr/>
        </p:nvSpPr>
        <p:spPr>
          <a:xfrm>
            <a:off x="2112607" y="292603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BREATHE2RELAX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10.3 Session d_auto-apprentissage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gkyh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CCTKF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JMo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CCTKF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CCTKF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CCTKF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gkyhZFQaV5GsAAABvAAAAHAAAAHVuaXZlcnNhbC9sb2NhbF9zZXR0aW5ncy54bWwNyrEKwkAMANC9XxEySB3Uugn2rpujCK0fENogB7mk9ELRv/e2N7x++GaBnbeSTANezx0C62xL0k/A9/Q43RCKky4kphxQDWGITS82k4zsXmOBVejH28S5wvlJuc4XqbOkAu1B/B6PeInNH1BLAwQUAAIACAAhkyh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IZMoWeohDhNLAAAAbAAAABsAAAB1bml2ZXJzYWwvdW5pdmVyc2FsLnBuZy54bWyzsa/IzVEoSy0qzszPs1Uy1DNQsrfj5bIpKEoty0wtV6gAigEFIUBJoRLINUJwyzNTSjKAQiYmFgjBjNTM9IwSoKiBhRlcVB9oKABQSwECAAAUAAIACACpflBPNmFYAkcDAADhCQAAFAAAAAAAAAABAAAAAAAAAAAAdW5pdmVyc2FsL3BsYXllci54bWxQSwECAAAUAAIACAAgkyhZtTf0qBwFAADhEwAAHQAAAAAAAAABAAAAAAB5AwAAdW5pdmVyc2FsL2NvbW1vbl9tZXNzYWdlcy5sbmdQSwECAAAUAAIACAAgkyhZFR5gG6MAAAB/AQAALgAAAAAAAAABAAAAAADQCAAAdW5pdmVyc2FsL3BsYXliYWNrX2FuZF9uYXZpZ2F0aW9uX3NldHRpbmdzLnhtbFBLAQIAABQAAgAIACCTKFl0STUfPAQAAAwVAAAnAAAAAAAAAAEAAAAAAL8JAAB1bml2ZXJzYWwvZmxhc2hfcHVibGlzaGluZ19zZXR0aW5ncy54bWxQSwECAAAUAAIACAAgkyhZN4uHansDAACsDAAAIQAAAAAAAAABAAAAAABADgAAdW5pdmVyc2FsL2ZsYXNoX3NraW5fc2V0dGluZ3MueG1sUEsBAgAAFAACAAgAIJMoWaavViM2BAAAlhQAACYAAAAAAAAAAQAAAAAA+hEAAHVuaXZlcnNhbC9odG1sX3B1Ymxpc2hpbmdfc2V0dGluZ3MueG1sUEsBAgAAFAACAAgAIJMoWSYPfuiwAQAAbwYAAB8AAAAAAAAAAQAAAAAAdBYAAHVuaXZlcnNhbC9odG1sX3NraW5fc2V0dGluZ3MuanNQSwECAAAUAAIACAAgkyhZFQaV5GsAAABvAAAAHAAAAAAAAAABAAAAAABhGAAAdW5pdmVyc2FsL2xvY2FsX3NldHRpbmdzLnhtbFBLAQIAABQAAgAIACGTKFnCG66ZaBIAAPdNAAAXAAAAAAAAAAAAAAAAAAYZAAB1bml2ZXJzYWwvdW5pdmVyc2FsLnBuZ1BLAQIAABQAAgAIACGTKFnqIQ4TSwAAAGwAAAAbAAAAAAAAAAEAAAAAAKMrAAB1bml2ZXJzYWwvdW5pdmVyc2FsLnBuZy54bWxQSwUGAAAAAAoACgAGAwAAJywAAAAA"/>
  <p:tag name="ISPRING_LMS_API_VERSION" val="SCORM 1.2"/>
  <p:tag name="ISPRING_ULTRA_SCORM_COURSE_ID" val="A123CD19-8C63-4650-AF13-6D14E8E01DF5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French\\Training material for ETA 10_Fr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ETA 10.3 Session d_auto-apprentissage"/>
  <p:tag name="ISPRING_FIRST_PUBLISH" val="1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622</Words>
  <Application>Microsoft Office PowerPoint</Application>
  <PresentationFormat>Ευρεία οθόνη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21" baseType="lpstr">
      <vt:lpstr>Noto Sans Symbols</vt:lpstr>
      <vt:lpstr>Arial</vt:lpstr>
      <vt:lpstr>Impact</vt:lpstr>
      <vt:lpstr>Gill Sans</vt:lpstr>
      <vt:lpstr>Roboto</vt:lpstr>
      <vt:lpstr>Calibri</vt:lpstr>
      <vt:lpstr>Θέμα του Office</vt:lpstr>
      <vt:lpstr>Θέμα του Office</vt:lpstr>
      <vt:lpstr>Θέμα του Office</vt:lpstr>
      <vt:lpstr>Παρουσίαση του PowerPoint</vt:lpstr>
      <vt:lpstr>Partenaires</vt:lpstr>
      <vt:lpstr>Session d'auto-apprentissage :  Contenu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10.3 Session d_auto-apprentissage</dc:title>
  <dc:creator>pantelis bbalaouras</dc:creator>
  <cp:lastModifiedBy>pantelis</cp:lastModifiedBy>
  <cp:revision>7</cp:revision>
  <dcterms:created xsi:type="dcterms:W3CDTF">2020-06-02T13:31:56Z</dcterms:created>
  <dcterms:modified xsi:type="dcterms:W3CDTF">2024-09-08T15:26:13Z</dcterms:modified>
</cp:coreProperties>
</file>