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6" r:id="rId2"/>
    <p:sldMasterId id="2147483664" r:id="rId3"/>
  </p:sldMasterIdLst>
  <p:notesMasterIdLst>
    <p:notesMasterId r:id="rId1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9144000"/>
  <p:embeddedFontLst>
    <p:embeddedFont>
      <p:font typeface="Impact" panose="020B0806030902050204" pitchFamily="34" charset="0"/>
      <p:regular r:id="rId17"/>
    </p:embeddedFont>
    <p:embeddedFont>
      <p:font typeface="Gill Sans" panose="020B0604020202020204" charset="0"/>
      <p:regular r:id="rId18"/>
      <p:bold r:id="rId19"/>
    </p:embeddedFont>
    <p:embeddedFont>
      <p:font typeface="Roboto" panose="02000000000000000000" pitchFamily="2" charset="0"/>
      <p:regular r:id="rId20"/>
      <p:bold r:id="rId21"/>
      <p:italic r:id="rId22"/>
      <p:boldItalic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</p:embeddedFontLst>
  <p:custDataLst>
    <p:tags r:id="rId2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9" roundtripDataSignature="AMtx7mjBw2zk3jlOCRB3XsEQHELw+0On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3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8.fntdata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7.fntdata"/><Relationship Id="rId28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font" Target="fonts/font3.fntdata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bbb380d2b2_0_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9" name="Google Shape;149;g2bbb380d2b2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/>
              <a:t>Réponse correcte : A</a:t>
            </a:r>
            <a:endParaRPr/>
          </a:p>
        </p:txBody>
      </p:sp>
      <p:sp>
        <p:nvSpPr>
          <p:cNvPr id="292" name="Google Shape;292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/>
              <a:t>Réponse correcte : D</a:t>
            </a:r>
            <a:endParaRPr/>
          </a:p>
        </p:txBody>
      </p:sp>
      <p:sp>
        <p:nvSpPr>
          <p:cNvPr id="305" name="Google Shape;305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2bbb380d2b2_0_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g2bbb380d2b2_0_4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9" name="Google Shape;319;g2bbb380d2b2_0_4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bbb380d2b2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g2bbb380d2b2_0_2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5" name="Google Shape;175;g2bbb380d2b2_0_2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bbb380d2b2_0_3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g2bbb380d2b2_0_3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7" name="Google Shape;207;g2bbb380d2b2_0_3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Réponse correcte : A et B</a:t>
            </a:r>
            <a:endParaRPr/>
          </a:p>
        </p:txBody>
      </p:sp>
      <p:sp>
        <p:nvSpPr>
          <p:cNvPr id="214" name="Google Shape;21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Réponse correcte : B</a:t>
            </a:r>
            <a:endParaRPr/>
          </a:p>
        </p:txBody>
      </p:sp>
      <p:sp>
        <p:nvSpPr>
          <p:cNvPr id="227" name="Google Shape;22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Réponse correcte : C</a:t>
            </a:r>
            <a:endParaRPr/>
          </a:p>
        </p:txBody>
      </p:sp>
      <p:sp>
        <p:nvSpPr>
          <p:cNvPr id="240" name="Google Shape;24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Réponse correcte : D</a:t>
            </a:r>
            <a:endParaRPr/>
          </a:p>
        </p:txBody>
      </p:sp>
      <p:sp>
        <p:nvSpPr>
          <p:cNvPr id="253" name="Google Shape;253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/>
              <a:t>Réponse correcte : C</a:t>
            </a:r>
            <a:endParaRPr/>
          </a:p>
        </p:txBody>
      </p:sp>
      <p:sp>
        <p:nvSpPr>
          <p:cNvPr id="266" name="Google Shape;266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/>
              <a:t>Réponse correcte : C</a:t>
            </a:r>
            <a:endParaRPr/>
          </a:p>
        </p:txBody>
      </p:sp>
      <p:sp>
        <p:nvSpPr>
          <p:cNvPr id="279" name="Google Shape;279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ting slide">
  <p:cSld name="Starting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4" descr="C:\Users\Georgia-Work\AppData\Roaming\Skype\georgia.aristidou\media_messaging\media_cache\^DD49E969C8C275A0BF0095F3F01442BBA23C6B6D6D2A977CE4^pimgpsh_fullsize_distr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371295"/>
            <a:ext cx="1684020" cy="49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module Intro" type="obj">
  <p:cSld name="OBJEC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bbb380d2b2_0_265"/>
          <p:cNvSpPr/>
          <p:nvPr/>
        </p:nvSpPr>
        <p:spPr>
          <a:xfrm>
            <a:off x="0" y="2218305"/>
            <a:ext cx="12192001" cy="3787362"/>
          </a:xfrm>
          <a:custGeom>
            <a:avLst/>
            <a:gdLst/>
            <a:ahLst/>
            <a:cxnLst/>
            <a:rect l="l" t="t" r="r" b="b"/>
            <a:pathLst>
              <a:path w="12192001" h="3787362" fill="none" extrusionOk="0">
                <a:moveTo>
                  <a:pt x="0" y="0"/>
                </a:moveTo>
                <a:cubicBezTo>
                  <a:pt x="5267857" y="115912"/>
                  <a:pt x="10534044" y="115906"/>
                  <a:pt x="12192001" y="0"/>
                </a:cubicBezTo>
                <a:cubicBezTo>
                  <a:pt x="12023287" y="884214"/>
                  <a:pt x="12337058" y="2861203"/>
                  <a:pt x="12192001" y="3787362"/>
                </a:cubicBezTo>
                <a:cubicBezTo>
                  <a:pt x="6856763" y="3858406"/>
                  <a:pt x="3552369" y="3797966"/>
                  <a:pt x="0" y="3787362"/>
                </a:cubicBezTo>
                <a:cubicBezTo>
                  <a:pt x="-168955" y="3245399"/>
                  <a:pt x="-23238" y="1332813"/>
                  <a:pt x="0" y="0"/>
                </a:cubicBezTo>
                <a:close/>
              </a:path>
              <a:path w="12192001" h="3787362" extrusionOk="0">
                <a:moveTo>
                  <a:pt x="0" y="0"/>
                </a:moveTo>
                <a:cubicBezTo>
                  <a:pt x="4883943" y="25039"/>
                  <a:pt x="6582665" y="-133"/>
                  <a:pt x="12192001" y="0"/>
                </a:cubicBezTo>
                <a:cubicBezTo>
                  <a:pt x="12322435" y="1274441"/>
                  <a:pt x="12072005" y="3367144"/>
                  <a:pt x="12192001" y="3787362"/>
                </a:cubicBezTo>
                <a:cubicBezTo>
                  <a:pt x="10180307" y="3658891"/>
                  <a:pt x="3276446" y="3637757"/>
                  <a:pt x="0" y="3787362"/>
                </a:cubicBezTo>
                <a:cubicBezTo>
                  <a:pt x="-18279" y="2559161"/>
                  <a:pt x="166913" y="1839966"/>
                  <a:pt x="0" y="0"/>
                </a:cubicBezTo>
                <a:close/>
              </a:path>
            </a:pathLst>
          </a:custGeom>
          <a:solidFill>
            <a:srgbClr val="DDE0E5"/>
          </a:solidFill>
          <a:ln>
            <a:noFill/>
          </a:ln>
          <a:effectLst>
            <a:outerShdw blurRad="40000" dist="23000" dir="5400000" rotWithShape="0">
              <a:srgbClr val="80808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g2bbb380d2b2_0_265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0515600" cy="61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1E24"/>
              </a:buClr>
              <a:buSzPts val="2200"/>
              <a:buFont typeface="Calibri"/>
              <a:buNone/>
              <a:defRPr sz="2200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g2bbb380d2b2_0_265"/>
          <p:cNvSpPr txBox="1">
            <a:spLocks noGrp="1"/>
          </p:cNvSpPr>
          <p:nvPr>
            <p:ph type="body" idx="1"/>
          </p:nvPr>
        </p:nvSpPr>
        <p:spPr>
          <a:xfrm>
            <a:off x="558000" y="2218304"/>
            <a:ext cx="7872900" cy="37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62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64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6" name="Google Shape;76;g2bbb380d2b2_0_265"/>
          <p:cNvPicPr preferRelativeResize="0"/>
          <p:nvPr/>
        </p:nvPicPr>
        <p:blipFill rotWithShape="1">
          <a:blip r:embed="rId2">
            <a:alphaModFix/>
          </a:blip>
          <a:srcRect b="59833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g2bbb380d2b2_0_265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1652422" y="61782"/>
            <a:ext cx="473524" cy="827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 Unit">
  <p:cSld name="Intro Uni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bbb380d2b2_0_272"/>
          <p:cNvSpPr txBox="1">
            <a:spLocks noGrp="1"/>
          </p:cNvSpPr>
          <p:nvPr>
            <p:ph type="title"/>
          </p:nvPr>
        </p:nvSpPr>
        <p:spPr>
          <a:xfrm>
            <a:off x="558000" y="1079999"/>
            <a:ext cx="10515600" cy="8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3600"/>
              <a:buFont typeface="Calibri"/>
              <a:buNone/>
              <a:defRPr sz="36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g2bbb380d2b2_0_272"/>
          <p:cNvSpPr txBox="1">
            <a:spLocks noGrp="1"/>
          </p:cNvSpPr>
          <p:nvPr>
            <p:ph type="body" idx="1"/>
          </p:nvPr>
        </p:nvSpPr>
        <p:spPr>
          <a:xfrm>
            <a:off x="558000" y="2160000"/>
            <a:ext cx="51579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2" name="Google Shape;82;g2bbb380d2b2_0_272"/>
          <p:cNvSpPr txBox="1">
            <a:spLocks noGrp="1"/>
          </p:cNvSpPr>
          <p:nvPr>
            <p:ph type="body" idx="2"/>
          </p:nvPr>
        </p:nvSpPr>
        <p:spPr>
          <a:xfrm>
            <a:off x="558000" y="2687950"/>
            <a:ext cx="105156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3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2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624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64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3" name="Google Shape;83;g2bbb380d2b2_0_272"/>
          <p:cNvPicPr preferRelativeResize="0"/>
          <p:nvPr/>
        </p:nvPicPr>
        <p:blipFill rotWithShape="1">
          <a:blip r:embed="rId2">
            <a:alphaModFix/>
          </a:blip>
          <a:srcRect b="59833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g2bbb380d2b2_0_272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1652422" y="61782"/>
            <a:ext cx="473524" cy="827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nit slide single column">
  <p:cSld name="Unit slide single colum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bbb380d2b2_0_279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059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800"/>
              <a:buFont typeface="Calibri"/>
              <a:buNone/>
              <a:defRPr sz="28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g2bbb380d2b2_0_279"/>
          <p:cNvSpPr txBox="1">
            <a:spLocks noGrp="1"/>
          </p:cNvSpPr>
          <p:nvPr>
            <p:ph type="body" idx="1"/>
          </p:nvPr>
        </p:nvSpPr>
        <p:spPr>
          <a:xfrm>
            <a:off x="557999" y="1799999"/>
            <a:ext cx="5852100" cy="48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9" name="Google Shape;89;g2bbb380d2b2_0_279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5131" y="6258144"/>
            <a:ext cx="311004" cy="55661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g2bbb380d2b2_0_279"/>
          <p:cNvSpPr txBox="1"/>
          <p:nvPr/>
        </p:nvSpPr>
        <p:spPr>
          <a:xfrm>
            <a:off x="-64395" y="24597"/>
            <a:ext cx="3554569" cy="3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Calibri"/>
                <a:ea typeface="Calibri"/>
                <a:cs typeface="Calibri"/>
                <a:sym typeface="Calibri"/>
              </a:rPr>
              <a:t>10.3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Health Apps for Mental Health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nit slide with 2 columns" type="twoObj">
  <p:cSld name="TWO_OBJECT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bbb380d2b2_0_284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396700" cy="5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800"/>
              <a:buFont typeface="Calibri"/>
              <a:buNone/>
              <a:defRPr sz="28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g2bbb380d2b2_0_284"/>
          <p:cNvSpPr txBox="1">
            <a:spLocks noGrp="1"/>
          </p:cNvSpPr>
          <p:nvPr>
            <p:ph type="body" idx="1"/>
          </p:nvPr>
        </p:nvSpPr>
        <p:spPr>
          <a:xfrm>
            <a:off x="557999" y="1800000"/>
            <a:ext cx="5409600" cy="48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g2bbb380d2b2_0_284"/>
          <p:cNvSpPr txBox="1">
            <a:spLocks noGrp="1"/>
          </p:cNvSpPr>
          <p:nvPr>
            <p:ph type="body" idx="2"/>
          </p:nvPr>
        </p:nvSpPr>
        <p:spPr>
          <a:xfrm>
            <a:off x="6172199" y="1800000"/>
            <a:ext cx="5782500" cy="48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5" name="Google Shape;95;g2bbb380d2b2_0_284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5131" y="6258144"/>
            <a:ext cx="311004" cy="55661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g2bbb380d2b2_0_284"/>
          <p:cNvSpPr txBox="1"/>
          <p:nvPr/>
        </p:nvSpPr>
        <p:spPr>
          <a:xfrm>
            <a:off x="-64395" y="24597"/>
            <a:ext cx="3554569" cy="3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Calibri"/>
                <a:ea typeface="Calibri"/>
                <a:cs typeface="Calibri"/>
                <a:sym typeface="Calibri"/>
              </a:rPr>
              <a:t>10.3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Health Apps for Mental Health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module other slide 1 column">
  <p:cSld name="Submodule other slide 1 column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bbb380d2b2_0_290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059800" cy="7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400"/>
              <a:buFont typeface="Calibri"/>
              <a:buNone/>
              <a:defRPr sz="24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g2bbb380d2b2_0_290"/>
          <p:cNvSpPr txBox="1">
            <a:spLocks noGrp="1"/>
          </p:cNvSpPr>
          <p:nvPr>
            <p:ph type="body" idx="1"/>
          </p:nvPr>
        </p:nvSpPr>
        <p:spPr>
          <a:xfrm>
            <a:off x="557999" y="2459736"/>
            <a:ext cx="11059800" cy="39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g2bbb380d2b2_0_290"/>
          <p:cNvSpPr txBox="1"/>
          <p:nvPr/>
        </p:nvSpPr>
        <p:spPr>
          <a:xfrm>
            <a:off x="-64395" y="24597"/>
            <a:ext cx="3554569" cy="3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Calibri"/>
                <a:ea typeface="Calibri"/>
                <a:cs typeface="Calibri"/>
                <a:sym typeface="Calibri"/>
              </a:rPr>
              <a:t>10.3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Health Apps for Mental Health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verall outline">
  <p:cSld name="Overall outlin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bbb380d2b2_0_3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ill Sans"/>
              <a:buNone/>
              <a:defRPr sz="4000" b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g2bbb380d2b2_0_362"/>
          <p:cNvSpPr txBox="1"/>
          <p:nvPr/>
        </p:nvSpPr>
        <p:spPr>
          <a:xfrm>
            <a:off x="361999" y="5260932"/>
            <a:ext cx="256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2. Empower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g2bbb380d2b2_0_362"/>
          <p:cNvSpPr txBox="1"/>
          <p:nvPr/>
        </p:nvSpPr>
        <p:spPr>
          <a:xfrm>
            <a:off x="6112132" y="5231422"/>
            <a:ext cx="2466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3. Participate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g2bbb380d2b2_0_362"/>
          <p:cNvSpPr txBox="1"/>
          <p:nvPr/>
        </p:nvSpPr>
        <p:spPr>
          <a:xfrm>
            <a:off x="381260" y="2409476"/>
            <a:ext cx="2509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1. Prevent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g2bbb380d2b2_0_362"/>
          <p:cNvPicPr preferRelativeResize="0"/>
          <p:nvPr/>
        </p:nvPicPr>
        <p:blipFill rotWithShape="1">
          <a:blip r:embed="rId2">
            <a:alphaModFix/>
          </a:blip>
          <a:srcRect b="59833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g2bbb380d2b2_0_362"/>
          <p:cNvPicPr preferRelativeResize="0"/>
          <p:nvPr/>
        </p:nvPicPr>
        <p:blipFill rotWithShape="1">
          <a:blip r:embed="rId2">
            <a:alphaModFix/>
          </a:blip>
          <a:srcRect b="59833"/>
          <a:stretch/>
        </p:blipFill>
        <p:spPr>
          <a:xfrm rot="10800000">
            <a:off x="-8250" y="-4107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g2bbb380d2b2_0_362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31635" y="365125"/>
            <a:ext cx="591924" cy="1059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ting slide">
  <p:cSld name="Starting slide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g2bbb380d2b2_0_360" descr="C:\Users\Georgia-Work\AppData\Roaming\Skype\georgia.aristidou\media_messaging\media_cache\^DD49E969C8C275A0BF0095F3F01442BBA23C6B6D6D2A977CE4^pimgpsh_fullsize_distr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371295"/>
            <a:ext cx="1684020" cy="49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nit slide single column" type="obj">
  <p:cSld name="OBJEC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bbb380d2b2_0_371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059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800"/>
              <a:buFont typeface="Calibri"/>
              <a:buNone/>
              <a:defRPr sz="28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g2bbb380d2b2_0_371"/>
          <p:cNvSpPr txBox="1">
            <a:spLocks noGrp="1"/>
          </p:cNvSpPr>
          <p:nvPr>
            <p:ph type="body" idx="1"/>
          </p:nvPr>
        </p:nvSpPr>
        <p:spPr>
          <a:xfrm>
            <a:off x="557999" y="1799999"/>
            <a:ext cx="5852100" cy="48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1" name="Google Shape;121;g2bbb380d2b2_0_371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5131" y="6258144"/>
            <a:ext cx="311004" cy="55661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g2bbb380d2b2_0_371"/>
          <p:cNvSpPr txBox="1"/>
          <p:nvPr/>
        </p:nvSpPr>
        <p:spPr>
          <a:xfrm>
            <a:off x="-64395" y="24597"/>
            <a:ext cx="3554569" cy="3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Calibri"/>
                <a:ea typeface="Calibri"/>
                <a:cs typeface="Calibri"/>
                <a:sym typeface="Calibri"/>
              </a:rPr>
              <a:t>10.3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Health Apps for Mental Health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module Intro">
  <p:cSld name="Submodule Intro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bbb380d2b2_0_376"/>
          <p:cNvSpPr/>
          <p:nvPr/>
        </p:nvSpPr>
        <p:spPr>
          <a:xfrm>
            <a:off x="0" y="2218305"/>
            <a:ext cx="12192001" cy="3787362"/>
          </a:xfrm>
          <a:custGeom>
            <a:avLst/>
            <a:gdLst/>
            <a:ahLst/>
            <a:cxnLst/>
            <a:rect l="l" t="t" r="r" b="b"/>
            <a:pathLst>
              <a:path w="12192001" h="3787362" fill="none" extrusionOk="0">
                <a:moveTo>
                  <a:pt x="0" y="0"/>
                </a:moveTo>
                <a:cubicBezTo>
                  <a:pt x="5267857" y="115912"/>
                  <a:pt x="10534044" y="115906"/>
                  <a:pt x="12192001" y="0"/>
                </a:cubicBezTo>
                <a:cubicBezTo>
                  <a:pt x="12023287" y="884214"/>
                  <a:pt x="12337058" y="2861203"/>
                  <a:pt x="12192001" y="3787362"/>
                </a:cubicBezTo>
                <a:cubicBezTo>
                  <a:pt x="6856763" y="3858406"/>
                  <a:pt x="3552369" y="3797966"/>
                  <a:pt x="0" y="3787362"/>
                </a:cubicBezTo>
                <a:cubicBezTo>
                  <a:pt x="-168955" y="3245399"/>
                  <a:pt x="-23238" y="1332813"/>
                  <a:pt x="0" y="0"/>
                </a:cubicBezTo>
                <a:close/>
              </a:path>
              <a:path w="12192001" h="3787362" extrusionOk="0">
                <a:moveTo>
                  <a:pt x="0" y="0"/>
                </a:moveTo>
                <a:cubicBezTo>
                  <a:pt x="4883943" y="25039"/>
                  <a:pt x="6582665" y="-133"/>
                  <a:pt x="12192001" y="0"/>
                </a:cubicBezTo>
                <a:cubicBezTo>
                  <a:pt x="12322435" y="1274441"/>
                  <a:pt x="12072005" y="3367144"/>
                  <a:pt x="12192001" y="3787362"/>
                </a:cubicBezTo>
                <a:cubicBezTo>
                  <a:pt x="10180307" y="3658891"/>
                  <a:pt x="3276446" y="3637757"/>
                  <a:pt x="0" y="3787362"/>
                </a:cubicBezTo>
                <a:cubicBezTo>
                  <a:pt x="-18279" y="2559161"/>
                  <a:pt x="166913" y="1839966"/>
                  <a:pt x="0" y="0"/>
                </a:cubicBezTo>
                <a:close/>
              </a:path>
            </a:pathLst>
          </a:custGeom>
          <a:solidFill>
            <a:srgbClr val="DDE0E5"/>
          </a:solidFill>
          <a:ln>
            <a:noFill/>
          </a:ln>
          <a:effectLst>
            <a:outerShdw blurRad="40000" dist="23000" dir="5400000" rotWithShape="0">
              <a:srgbClr val="80808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g2bbb380d2b2_0_376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0515600" cy="61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1E24"/>
              </a:buClr>
              <a:buSzPts val="2200"/>
              <a:buFont typeface="Calibri"/>
              <a:buNone/>
              <a:defRPr sz="2200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g2bbb380d2b2_0_376"/>
          <p:cNvSpPr txBox="1">
            <a:spLocks noGrp="1"/>
          </p:cNvSpPr>
          <p:nvPr>
            <p:ph type="body" idx="1"/>
          </p:nvPr>
        </p:nvSpPr>
        <p:spPr>
          <a:xfrm>
            <a:off x="558000" y="2218304"/>
            <a:ext cx="7872900" cy="37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62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64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7" name="Google Shape;127;g2bbb380d2b2_0_376"/>
          <p:cNvPicPr preferRelativeResize="0"/>
          <p:nvPr/>
        </p:nvPicPr>
        <p:blipFill rotWithShape="1">
          <a:blip r:embed="rId2">
            <a:alphaModFix/>
          </a:blip>
          <a:srcRect b="59833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g2bbb380d2b2_0_376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1652422" y="61782"/>
            <a:ext cx="473524" cy="827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g2bbb380d2b2_0_376" descr="Blue text on a black background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28" y="6451864"/>
            <a:ext cx="1843259" cy="4112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 Unit">
  <p:cSld name="Intro Uni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bbb380d2b2_0_383"/>
          <p:cNvSpPr txBox="1">
            <a:spLocks noGrp="1"/>
          </p:cNvSpPr>
          <p:nvPr>
            <p:ph type="title"/>
          </p:nvPr>
        </p:nvSpPr>
        <p:spPr>
          <a:xfrm>
            <a:off x="558000" y="1079999"/>
            <a:ext cx="10515600" cy="8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3600"/>
              <a:buFont typeface="Calibri"/>
              <a:buNone/>
              <a:defRPr sz="36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g2bbb380d2b2_0_383"/>
          <p:cNvSpPr txBox="1">
            <a:spLocks noGrp="1"/>
          </p:cNvSpPr>
          <p:nvPr>
            <p:ph type="body" idx="1"/>
          </p:nvPr>
        </p:nvSpPr>
        <p:spPr>
          <a:xfrm>
            <a:off x="558000" y="2160000"/>
            <a:ext cx="51579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3" name="Google Shape;133;g2bbb380d2b2_0_383"/>
          <p:cNvSpPr txBox="1">
            <a:spLocks noGrp="1"/>
          </p:cNvSpPr>
          <p:nvPr>
            <p:ph type="body" idx="2"/>
          </p:nvPr>
        </p:nvSpPr>
        <p:spPr>
          <a:xfrm>
            <a:off x="558000" y="2687950"/>
            <a:ext cx="105156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3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2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624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64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4" name="Google Shape;134;g2bbb380d2b2_0_383"/>
          <p:cNvPicPr preferRelativeResize="0"/>
          <p:nvPr/>
        </p:nvPicPr>
        <p:blipFill rotWithShape="1">
          <a:blip r:embed="rId2">
            <a:alphaModFix/>
          </a:blip>
          <a:srcRect b="59833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g2bbb380d2b2_0_383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1652422" y="61782"/>
            <a:ext cx="473524" cy="827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g2bbb380d2b2_0_383" descr="Blue text on a black background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28" y="6451864"/>
            <a:ext cx="1843259" cy="4112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nit slide single column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6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059692" cy="605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800"/>
              <a:buFont typeface="Calibri"/>
              <a:buNone/>
              <a:defRPr sz="28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6"/>
          <p:cNvSpPr txBox="1">
            <a:spLocks noGrp="1"/>
          </p:cNvSpPr>
          <p:nvPr>
            <p:ph type="body" idx="1"/>
          </p:nvPr>
        </p:nvSpPr>
        <p:spPr>
          <a:xfrm>
            <a:off x="557999" y="1799999"/>
            <a:ext cx="5852132" cy="486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0" name="Google Shape;20;p36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5131" y="6258144"/>
            <a:ext cx="311004" cy="55661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6"/>
          <p:cNvSpPr txBox="1"/>
          <p:nvPr/>
        </p:nvSpPr>
        <p:spPr>
          <a:xfrm>
            <a:off x="-64395" y="24597"/>
            <a:ext cx="3554569" cy="3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Calibri"/>
                <a:ea typeface="Calibri"/>
                <a:cs typeface="Calibri"/>
                <a:sym typeface="Calibri"/>
              </a:rPr>
              <a:t>10.3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Health Apps for Mental Health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nit slide with 2 columns" type="twoObj">
  <p:cSld name="TWO_OBJECTS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bbb380d2b2_0_390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396700" cy="5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800"/>
              <a:buFont typeface="Calibri"/>
              <a:buNone/>
              <a:defRPr sz="28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g2bbb380d2b2_0_390"/>
          <p:cNvSpPr txBox="1">
            <a:spLocks noGrp="1"/>
          </p:cNvSpPr>
          <p:nvPr>
            <p:ph type="body" idx="1"/>
          </p:nvPr>
        </p:nvSpPr>
        <p:spPr>
          <a:xfrm>
            <a:off x="557999" y="1800000"/>
            <a:ext cx="5409600" cy="48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g2bbb380d2b2_0_390"/>
          <p:cNvSpPr txBox="1">
            <a:spLocks noGrp="1"/>
          </p:cNvSpPr>
          <p:nvPr>
            <p:ph type="body" idx="2"/>
          </p:nvPr>
        </p:nvSpPr>
        <p:spPr>
          <a:xfrm>
            <a:off x="6172199" y="1800000"/>
            <a:ext cx="5782500" cy="48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41" name="Google Shape;141;g2bbb380d2b2_0_390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5131" y="6258144"/>
            <a:ext cx="311004" cy="55661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g2bbb380d2b2_0_390"/>
          <p:cNvSpPr txBox="1"/>
          <p:nvPr/>
        </p:nvSpPr>
        <p:spPr>
          <a:xfrm>
            <a:off x="-64395" y="24597"/>
            <a:ext cx="3554569" cy="3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Calibri"/>
                <a:ea typeface="Calibri"/>
                <a:cs typeface="Calibri"/>
                <a:sym typeface="Calibri"/>
              </a:rPr>
              <a:t>10.3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Health Apps for Mental Health</a:t>
            </a: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module other slide 1 column">
  <p:cSld name="Submodule other slide 1 column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bbb380d2b2_0_396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059800" cy="7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400"/>
              <a:buFont typeface="Calibri"/>
              <a:buNone/>
              <a:defRPr sz="24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g2bbb380d2b2_0_396"/>
          <p:cNvSpPr txBox="1">
            <a:spLocks noGrp="1"/>
          </p:cNvSpPr>
          <p:nvPr>
            <p:ph type="body" idx="1"/>
          </p:nvPr>
        </p:nvSpPr>
        <p:spPr>
          <a:xfrm>
            <a:off x="557999" y="2459736"/>
            <a:ext cx="11059800" cy="39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g2bbb380d2b2_0_396"/>
          <p:cNvSpPr txBox="1"/>
          <p:nvPr/>
        </p:nvSpPr>
        <p:spPr>
          <a:xfrm>
            <a:off x="1" y="98623"/>
            <a:ext cx="3657600" cy="322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Calibri"/>
                <a:ea typeface="Calibri"/>
                <a:cs typeface="Calibri"/>
                <a:sym typeface="Calibri"/>
              </a:rPr>
              <a:t>10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Health Apps for Mental Health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verall outline">
  <p:cSld name="Overall outlin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ill Sans"/>
              <a:buNone/>
              <a:defRPr sz="4000" b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/>
          <p:nvPr/>
        </p:nvSpPr>
        <p:spPr>
          <a:xfrm>
            <a:off x="361999" y="5260932"/>
            <a:ext cx="256243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2. Empower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35"/>
          <p:cNvSpPr txBox="1"/>
          <p:nvPr/>
        </p:nvSpPr>
        <p:spPr>
          <a:xfrm>
            <a:off x="6112132" y="5231422"/>
            <a:ext cx="246586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3. Participate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35"/>
          <p:cNvSpPr txBox="1"/>
          <p:nvPr/>
        </p:nvSpPr>
        <p:spPr>
          <a:xfrm>
            <a:off x="381260" y="2409476"/>
            <a:ext cx="250962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1. Prevent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" name="Google Shape;27;p35"/>
          <p:cNvPicPr preferRelativeResize="0"/>
          <p:nvPr/>
        </p:nvPicPr>
        <p:blipFill rotWithShape="1">
          <a:blip r:embed="rId2">
            <a:alphaModFix/>
          </a:blip>
          <a:srcRect b="59835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35" descr="C:\Users\Georgia-Work\AppData\Roaming\Skype\georgia.aristidou\media_messaging\media_cache\^DD49E969C8C275A0BF0095F3F01442BBA23C6B6D6D2A977CE4^pimgpsh_fullsize_distr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07980" y="6374858"/>
            <a:ext cx="168402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35"/>
          <p:cNvPicPr preferRelativeResize="0"/>
          <p:nvPr/>
        </p:nvPicPr>
        <p:blipFill rotWithShape="1">
          <a:blip r:embed="rId2">
            <a:alphaModFix/>
          </a:blip>
          <a:srcRect b="59835"/>
          <a:stretch/>
        </p:blipFill>
        <p:spPr>
          <a:xfrm rot="10800000">
            <a:off x="-8250" y="-4107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35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131635" y="365125"/>
            <a:ext cx="591924" cy="10593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module Intro">
  <p:cSld name="Submodule Intro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7"/>
          <p:cNvSpPr/>
          <p:nvPr/>
        </p:nvSpPr>
        <p:spPr>
          <a:xfrm>
            <a:off x="0" y="2218305"/>
            <a:ext cx="12192001" cy="3787362"/>
          </a:xfrm>
          <a:custGeom>
            <a:avLst/>
            <a:gdLst/>
            <a:ahLst/>
            <a:cxnLst/>
            <a:rect l="l" t="t" r="r" b="b"/>
            <a:pathLst>
              <a:path w="12192001" h="3787362" fill="none" extrusionOk="0">
                <a:moveTo>
                  <a:pt x="0" y="0"/>
                </a:moveTo>
                <a:cubicBezTo>
                  <a:pt x="5267857" y="115912"/>
                  <a:pt x="10534044" y="115906"/>
                  <a:pt x="12192001" y="0"/>
                </a:cubicBezTo>
                <a:cubicBezTo>
                  <a:pt x="12023287" y="884214"/>
                  <a:pt x="12337058" y="2861203"/>
                  <a:pt x="12192001" y="3787362"/>
                </a:cubicBezTo>
                <a:cubicBezTo>
                  <a:pt x="6856763" y="3858406"/>
                  <a:pt x="3552369" y="3797966"/>
                  <a:pt x="0" y="3787362"/>
                </a:cubicBezTo>
                <a:cubicBezTo>
                  <a:pt x="-168955" y="3245399"/>
                  <a:pt x="-23238" y="1332813"/>
                  <a:pt x="0" y="0"/>
                </a:cubicBezTo>
                <a:close/>
              </a:path>
              <a:path w="12192001" h="3787362" extrusionOk="0">
                <a:moveTo>
                  <a:pt x="0" y="0"/>
                </a:moveTo>
                <a:cubicBezTo>
                  <a:pt x="4883943" y="25039"/>
                  <a:pt x="6582665" y="-133"/>
                  <a:pt x="12192001" y="0"/>
                </a:cubicBezTo>
                <a:cubicBezTo>
                  <a:pt x="12322435" y="1274441"/>
                  <a:pt x="12072005" y="3367144"/>
                  <a:pt x="12192001" y="3787362"/>
                </a:cubicBezTo>
                <a:cubicBezTo>
                  <a:pt x="10180307" y="3658891"/>
                  <a:pt x="3276446" y="3637757"/>
                  <a:pt x="0" y="3787362"/>
                </a:cubicBezTo>
                <a:cubicBezTo>
                  <a:pt x="-18279" y="2559161"/>
                  <a:pt x="166913" y="1839966"/>
                  <a:pt x="0" y="0"/>
                </a:cubicBezTo>
                <a:close/>
              </a:path>
            </a:pathLst>
          </a:custGeom>
          <a:solidFill>
            <a:srgbClr val="DDE0E5"/>
          </a:solidFill>
          <a:ln>
            <a:noFill/>
          </a:ln>
          <a:effectLst>
            <a:outerShdw blurRad="40000" dist="23000" dir="5400000" rotWithShape="0">
              <a:srgbClr val="808080">
                <a:alpha val="3372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37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0515600" cy="618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1E24"/>
              </a:buClr>
              <a:buSzPts val="2200"/>
              <a:buFont typeface="Calibri"/>
              <a:buNone/>
              <a:defRPr sz="2200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7"/>
          <p:cNvSpPr txBox="1">
            <a:spLocks noGrp="1"/>
          </p:cNvSpPr>
          <p:nvPr>
            <p:ph type="body" idx="1"/>
          </p:nvPr>
        </p:nvSpPr>
        <p:spPr>
          <a:xfrm>
            <a:off x="558000" y="2218304"/>
            <a:ext cx="7872768" cy="378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62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64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5" name="Google Shape;35;p37"/>
          <p:cNvPicPr preferRelativeResize="0"/>
          <p:nvPr/>
        </p:nvPicPr>
        <p:blipFill rotWithShape="1">
          <a:blip r:embed="rId2">
            <a:alphaModFix/>
          </a:blip>
          <a:srcRect b="59835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37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1652422" y="61782"/>
            <a:ext cx="473524" cy="827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37" descr="C:\Users\Georgia-Work\AppData\Roaming\Skype\georgia.aristidou\media_messaging\media_cache\^DD49E969C8C275A0BF0095F3F01442BBA23C6B6D6D2A977CE4^pimgpsh_fullsize_distr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07980" y="6374858"/>
            <a:ext cx="1684020" cy="49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 Unit">
  <p:cSld name="Intro Uni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8"/>
          <p:cNvSpPr txBox="1">
            <a:spLocks noGrp="1"/>
          </p:cNvSpPr>
          <p:nvPr>
            <p:ph type="title"/>
          </p:nvPr>
        </p:nvSpPr>
        <p:spPr>
          <a:xfrm>
            <a:off x="558000" y="1079999"/>
            <a:ext cx="10515600" cy="893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3600"/>
              <a:buFont typeface="Calibri"/>
              <a:buNone/>
              <a:defRPr sz="36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8"/>
          <p:cNvSpPr txBox="1">
            <a:spLocks noGrp="1"/>
          </p:cNvSpPr>
          <p:nvPr>
            <p:ph type="body" idx="1"/>
          </p:nvPr>
        </p:nvSpPr>
        <p:spPr>
          <a:xfrm>
            <a:off x="558000" y="2160000"/>
            <a:ext cx="5157787" cy="503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38"/>
          <p:cNvSpPr txBox="1">
            <a:spLocks noGrp="1"/>
          </p:cNvSpPr>
          <p:nvPr>
            <p:ph type="body" idx="2"/>
          </p:nvPr>
        </p:nvSpPr>
        <p:spPr>
          <a:xfrm>
            <a:off x="558000" y="2687950"/>
            <a:ext cx="1051560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3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2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624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64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2" name="Google Shape;42;p38"/>
          <p:cNvPicPr preferRelativeResize="0"/>
          <p:nvPr/>
        </p:nvPicPr>
        <p:blipFill rotWithShape="1">
          <a:blip r:embed="rId2">
            <a:alphaModFix/>
          </a:blip>
          <a:srcRect b="59835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38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1652422" y="61782"/>
            <a:ext cx="473524" cy="827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38" descr="C:\Users\Georgia-Work\AppData\Roaming\Skype\georgia.aristidou\media_messaging\media_cache\^DD49E969C8C275A0BF0095F3F01442BBA23C6B6D6D2A977CE4^pimgpsh_fullsize_distr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07980" y="6374858"/>
            <a:ext cx="1684020" cy="49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nit slide with 2 columns" type="twoObj">
  <p:cSld name="TWO_OBJEC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9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396576" cy="599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800"/>
              <a:buFont typeface="Calibri"/>
              <a:buNone/>
              <a:defRPr sz="28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9"/>
          <p:cNvSpPr txBox="1">
            <a:spLocks noGrp="1"/>
          </p:cNvSpPr>
          <p:nvPr>
            <p:ph type="body" idx="1"/>
          </p:nvPr>
        </p:nvSpPr>
        <p:spPr>
          <a:xfrm>
            <a:off x="557999" y="1800000"/>
            <a:ext cx="5409663" cy="489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39"/>
          <p:cNvSpPr txBox="1">
            <a:spLocks noGrp="1"/>
          </p:cNvSpPr>
          <p:nvPr>
            <p:ph type="body" idx="2"/>
          </p:nvPr>
        </p:nvSpPr>
        <p:spPr>
          <a:xfrm>
            <a:off x="6172199" y="1800000"/>
            <a:ext cx="5782377" cy="489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9" name="Google Shape;49;p39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5131" y="6258144"/>
            <a:ext cx="311004" cy="55661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39"/>
          <p:cNvSpPr txBox="1"/>
          <p:nvPr/>
        </p:nvSpPr>
        <p:spPr>
          <a:xfrm>
            <a:off x="-64395" y="24597"/>
            <a:ext cx="3554569" cy="3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Calibri"/>
                <a:ea typeface="Calibri"/>
                <a:cs typeface="Calibri"/>
                <a:sym typeface="Calibri"/>
              </a:rPr>
              <a:t>10.3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Health Apps for Mental Health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module other slide 1 column">
  <p:cSld name="Submodule other slide 1 colum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0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059692" cy="728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400"/>
              <a:buFont typeface="Calibri"/>
              <a:buNone/>
              <a:defRPr sz="24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0"/>
          <p:cNvSpPr txBox="1">
            <a:spLocks noGrp="1"/>
          </p:cNvSpPr>
          <p:nvPr>
            <p:ph type="body" idx="1"/>
          </p:nvPr>
        </p:nvSpPr>
        <p:spPr>
          <a:xfrm>
            <a:off x="557999" y="2459736"/>
            <a:ext cx="11059693" cy="3941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40"/>
          <p:cNvSpPr txBox="1"/>
          <p:nvPr/>
        </p:nvSpPr>
        <p:spPr>
          <a:xfrm>
            <a:off x="-64395" y="24597"/>
            <a:ext cx="3554569" cy="3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Calibri"/>
                <a:ea typeface="Calibri"/>
                <a:cs typeface="Calibri"/>
                <a:sym typeface="Calibri"/>
              </a:rPr>
              <a:t>10.3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Health Apps for Mental Health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verall outline">
  <p:cSld name="Overall outline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bbb380d2b2_0_2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ill Sans"/>
              <a:buNone/>
              <a:defRPr sz="4000" b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g2bbb380d2b2_0_256"/>
          <p:cNvSpPr txBox="1"/>
          <p:nvPr/>
        </p:nvSpPr>
        <p:spPr>
          <a:xfrm>
            <a:off x="361999" y="5260932"/>
            <a:ext cx="256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2. Empower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g2bbb380d2b2_0_256"/>
          <p:cNvSpPr txBox="1"/>
          <p:nvPr/>
        </p:nvSpPr>
        <p:spPr>
          <a:xfrm>
            <a:off x="6112132" y="5231422"/>
            <a:ext cx="2466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3. Participate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g2bbb380d2b2_0_256"/>
          <p:cNvSpPr txBox="1"/>
          <p:nvPr/>
        </p:nvSpPr>
        <p:spPr>
          <a:xfrm>
            <a:off x="381260" y="2409476"/>
            <a:ext cx="2509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1. Prevent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" name="Google Shape;66;g2bbb380d2b2_0_256"/>
          <p:cNvPicPr preferRelativeResize="0"/>
          <p:nvPr/>
        </p:nvPicPr>
        <p:blipFill rotWithShape="1">
          <a:blip r:embed="rId2">
            <a:alphaModFix/>
          </a:blip>
          <a:srcRect b="59833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g2bbb380d2b2_0_256"/>
          <p:cNvPicPr preferRelativeResize="0"/>
          <p:nvPr/>
        </p:nvPicPr>
        <p:blipFill rotWithShape="1">
          <a:blip r:embed="rId2">
            <a:alphaModFix/>
          </a:blip>
          <a:srcRect b="59833"/>
          <a:stretch/>
        </p:blipFill>
        <p:spPr>
          <a:xfrm rot="10800000">
            <a:off x="-8250" y="-4107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g2bbb380d2b2_0_256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31635" y="365125"/>
            <a:ext cx="591924" cy="1059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ting slide">
  <p:cSld name="Starting slid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g2bbb380d2b2_0_254" descr="Blue text on a blac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446746"/>
            <a:ext cx="1843259" cy="4112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3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200"/>
              <a:buFont typeface="Noto Sans Symbols"/>
              <a:buChar char="▪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624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640"/>
              <a:buFont typeface="Noto Sans Symbols"/>
              <a:buChar char="▪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bbb380d2b2_0_2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g2bbb380d2b2_0_248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5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200"/>
              <a:buFont typeface="Noto Sans Symbols"/>
              <a:buChar char="▪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624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640"/>
              <a:buFont typeface="Noto Sans Symbols"/>
              <a:buChar char="▪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g2bbb380d2b2_0_2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g2bbb380d2b2_0_2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g2bbb380d2b2_0_2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bbb380d2b2_0_35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3" name="Google Shape;103;g2bbb380d2b2_0_354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5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200"/>
              <a:buFont typeface="Noto Sans Symbols"/>
              <a:buChar char="▪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624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640"/>
              <a:buFont typeface="Noto Sans Symbols"/>
              <a:buChar char="▪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4" name="Google Shape;104;g2bbb380d2b2_0_3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Google Shape;105;g2bbb380d2b2_0_3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g2bbb380d2b2_0_3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rolepsis.gr/" TargetMode="External"/><Relationship Id="rId13" Type="http://schemas.openxmlformats.org/officeDocument/2006/relationships/image" Target="../media/image17.jpg"/><Relationship Id="rId18" Type="http://schemas.openxmlformats.org/officeDocument/2006/relationships/hyperlink" Target="http://www.amsed.fr/" TargetMode="External"/><Relationship Id="rId3" Type="http://schemas.openxmlformats.org/officeDocument/2006/relationships/image" Target="../media/image12.jpg"/><Relationship Id="rId21" Type="http://schemas.openxmlformats.org/officeDocument/2006/relationships/image" Target="../media/image21.jpg"/><Relationship Id="rId7" Type="http://schemas.openxmlformats.org/officeDocument/2006/relationships/image" Target="../media/image14.jpg"/><Relationship Id="rId12" Type="http://schemas.openxmlformats.org/officeDocument/2006/relationships/hyperlink" Target="https://www.oxfamitalia.org/" TargetMode="External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www.coordina-oerh.com/" TargetMode="External"/><Relationship Id="rId11" Type="http://schemas.openxmlformats.org/officeDocument/2006/relationships/image" Target="../media/image16.jpg"/><Relationship Id="rId5" Type="http://schemas.openxmlformats.org/officeDocument/2006/relationships/image" Target="../media/image13.jpg"/><Relationship Id="rId15" Type="http://schemas.openxmlformats.org/officeDocument/2006/relationships/hyperlink" Target="http://www.connexions.gr/" TargetMode="External"/><Relationship Id="rId10" Type="http://schemas.openxmlformats.org/officeDocument/2006/relationships/hyperlink" Target="https://www.media-k.eu/" TargetMode="External"/><Relationship Id="rId19" Type="http://schemas.openxmlformats.org/officeDocument/2006/relationships/hyperlink" Target="http://www.resetcy.com/" TargetMode="External"/><Relationship Id="rId4" Type="http://schemas.openxmlformats.org/officeDocument/2006/relationships/hyperlink" Target="https://www.w-hs.de/" TargetMode="External"/><Relationship Id="rId9" Type="http://schemas.openxmlformats.org/officeDocument/2006/relationships/image" Target="../media/image15.jpg"/><Relationship Id="rId14" Type="http://schemas.openxmlformats.org/officeDocument/2006/relationships/hyperlink" Target="http://www.uv.es/" TargetMode="External"/><Relationship Id="rId22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bbb380d2b2_0_70"/>
          <p:cNvSpPr txBox="1"/>
          <p:nvPr/>
        </p:nvSpPr>
        <p:spPr>
          <a:xfrm>
            <a:off x="4310344" y="3513902"/>
            <a:ext cx="7307100" cy="20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400"/>
              <a:buFont typeface="Calibri"/>
              <a:buNone/>
            </a:pPr>
            <a:r>
              <a:rPr lang="en-US" sz="34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Module 10 - Session d'auto-apprentissage </a:t>
            </a:r>
            <a:r>
              <a:rPr lang="en-US" sz="24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(10.3)</a:t>
            </a:r>
            <a:r>
              <a:rPr lang="en-US" sz="3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3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Apps de santé pour la santé mentale</a:t>
            </a:r>
            <a:endParaRPr sz="3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g2bbb380d2b2_0_70"/>
          <p:cNvSpPr/>
          <p:nvPr/>
        </p:nvSpPr>
        <p:spPr>
          <a:xfrm>
            <a:off x="-2" y="671930"/>
            <a:ext cx="722400" cy="868200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0" i="0" u="none" strike="noStrike" cap="non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g2bbb380d2b2_0_70"/>
          <p:cNvSpPr/>
          <p:nvPr/>
        </p:nvSpPr>
        <p:spPr>
          <a:xfrm>
            <a:off x="2609" y="1507751"/>
            <a:ext cx="722400" cy="868200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 b="0" i="0" u="none" strike="noStrike" cap="non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g2bbb380d2b2_0_70"/>
          <p:cNvSpPr/>
          <p:nvPr/>
        </p:nvSpPr>
        <p:spPr>
          <a:xfrm>
            <a:off x="-56" y="2302518"/>
            <a:ext cx="722400" cy="868200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 b="0" i="0" u="none" strike="noStrike" cap="non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g2bbb380d2b2_0_70"/>
          <p:cNvSpPr/>
          <p:nvPr/>
        </p:nvSpPr>
        <p:spPr>
          <a:xfrm>
            <a:off x="-2" y="3170974"/>
            <a:ext cx="722400" cy="868200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400" b="0" i="0" u="none" strike="noStrike" cap="non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g2bbb380d2b2_0_70"/>
          <p:cNvSpPr/>
          <p:nvPr/>
        </p:nvSpPr>
        <p:spPr>
          <a:xfrm>
            <a:off x="1655" y="4036937"/>
            <a:ext cx="722400" cy="868200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400" b="0" i="0" u="none" strike="noStrike" cap="non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8" name="Google Shape;158;g2bbb380d2b2_0_70" descr="Εικόνα που περιέχει κείμενο, γραμματοσειρά, λογότυπο, γραφικά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 l="19106"/>
          <a:stretch/>
        </p:blipFill>
        <p:spPr>
          <a:xfrm>
            <a:off x="4310344" y="1134849"/>
            <a:ext cx="6563498" cy="2084244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g2bbb380d2b2_0_70"/>
          <p:cNvSpPr txBox="1"/>
          <p:nvPr/>
        </p:nvSpPr>
        <p:spPr>
          <a:xfrm>
            <a:off x="4863323" y="2899483"/>
            <a:ext cx="609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ABC7F1"/>
                </a:solidFill>
                <a:latin typeface="Calibri"/>
                <a:ea typeface="Calibri"/>
                <a:cs typeface="Calibri"/>
                <a:sym typeface="Calibri"/>
              </a:rPr>
              <a:t>https://apps4health.eu/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g2bbb380d2b2_0_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37634" y="5992517"/>
            <a:ext cx="12191695" cy="869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g2bbb380d2b2_0_7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48048" y="6336215"/>
            <a:ext cx="1406013" cy="49210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g2bbb380d2b2_0_70"/>
          <p:cNvSpPr/>
          <p:nvPr/>
        </p:nvSpPr>
        <p:spPr>
          <a:xfrm>
            <a:off x="510" y="4903744"/>
            <a:ext cx="722400" cy="868200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400" b="0" i="0" u="none" strike="noStrike" cap="non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Google Shape;163;g2bbb380d2b2_0_70"/>
          <p:cNvPicPr preferRelativeResize="0"/>
          <p:nvPr/>
        </p:nvPicPr>
        <p:blipFill rotWithShape="1">
          <a:blip r:embed="rId4">
            <a:alphaModFix/>
          </a:blip>
          <a:srcRect b="59833"/>
          <a:stretch/>
        </p:blipFill>
        <p:spPr>
          <a:xfrm rot="10800000">
            <a:off x="-8250" y="-4107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g2bbb380d2b2_0_70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96896" y="1576370"/>
            <a:ext cx="1880187" cy="3365007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g2bbb380d2b2_0_70"/>
          <p:cNvSpPr/>
          <p:nvPr/>
        </p:nvSpPr>
        <p:spPr>
          <a:xfrm>
            <a:off x="728869" y="1172199"/>
            <a:ext cx="722400" cy="868200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400" b="0" i="0" u="none" strike="noStrike" cap="non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g2bbb380d2b2_0_70"/>
          <p:cNvSpPr/>
          <p:nvPr/>
        </p:nvSpPr>
        <p:spPr>
          <a:xfrm>
            <a:off x="721541" y="2008020"/>
            <a:ext cx="722400" cy="868200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400" b="0" i="0" u="none" strike="noStrike" cap="non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g2bbb380d2b2_0_70"/>
          <p:cNvSpPr/>
          <p:nvPr/>
        </p:nvSpPr>
        <p:spPr>
          <a:xfrm>
            <a:off x="728815" y="2802787"/>
            <a:ext cx="722400" cy="868200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400" b="0" i="0" u="none" strike="noStrike" cap="non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g2bbb380d2b2_0_70"/>
          <p:cNvSpPr/>
          <p:nvPr/>
        </p:nvSpPr>
        <p:spPr>
          <a:xfrm>
            <a:off x="728869" y="3671243"/>
            <a:ext cx="722400" cy="868200"/>
          </a:xfrm>
          <a:prstGeom prst="rect">
            <a:avLst/>
          </a:prstGeom>
          <a:solidFill>
            <a:srgbClr val="C00000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sz="2400" b="0" i="0" u="none" strike="noStrike" cap="non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g2bbb380d2b2_0_70"/>
          <p:cNvSpPr/>
          <p:nvPr/>
        </p:nvSpPr>
        <p:spPr>
          <a:xfrm>
            <a:off x="730526" y="4537206"/>
            <a:ext cx="722400" cy="868200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sz="2400" b="0" i="0" u="none" strike="noStrike" cap="non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g2bbb380d2b2_0_70"/>
          <p:cNvSpPr/>
          <p:nvPr/>
        </p:nvSpPr>
        <p:spPr>
          <a:xfrm>
            <a:off x="2425150" y="6318285"/>
            <a:ext cx="8293200" cy="6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Financé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par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l'Union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européenne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. Les points de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vue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et opinions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exprimés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n'engagent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leurs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auteurs et ne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reflètent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pas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nécessairement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ceux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l'Union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européenne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l'Agence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exécutive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européenne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pour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l'éducation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et la culture (EACEA). Ni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l'Union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européenne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ni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l'EACEA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ne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peuvent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être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tenues pour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responsables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000" b="0" i="0" u="none" strike="noStrike" cap="none" dirty="0">
              <a:solidFill>
                <a:srgbClr val="DDEAF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1" name="Google Shape;171;g2bbb380d2b2_0_70"/>
          <p:cNvPicPr preferRelativeResize="0"/>
          <p:nvPr/>
        </p:nvPicPr>
        <p:blipFill>
          <a:blip r:embed="rId7"/>
          <a:srcRect/>
          <a:stretch/>
        </p:blipFill>
        <p:spPr>
          <a:xfrm>
            <a:off x="19459" y="6414599"/>
            <a:ext cx="1938951" cy="436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77"/>
          <p:cNvSpPr/>
          <p:nvPr/>
        </p:nvSpPr>
        <p:spPr>
          <a:xfrm>
            <a:off x="2105025" y="1181100"/>
            <a:ext cx="7993200" cy="904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C01E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Quelle application vous aide à </a:t>
            </a:r>
            <a:r>
              <a:rPr lang="en-US" sz="2000" b="1" i="0" u="sng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gérer vos sentiments et vos émotions ?</a:t>
            </a:r>
            <a:endParaRPr sz="2000" b="1" i="0" u="sng" strike="noStrike" cap="none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77"/>
          <p:cNvSpPr txBox="1"/>
          <p:nvPr/>
        </p:nvSpPr>
        <p:spPr>
          <a:xfrm>
            <a:off x="2112597" y="2139825"/>
            <a:ext cx="3162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seule réponse est correcte !</a:t>
            </a:r>
            <a:endParaRPr sz="14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77"/>
          <p:cNvSpPr/>
          <p:nvPr/>
        </p:nvSpPr>
        <p:spPr>
          <a:xfrm>
            <a:off x="7" y="-5"/>
            <a:ext cx="4896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77"/>
          <p:cNvSpPr txBox="1"/>
          <p:nvPr/>
        </p:nvSpPr>
        <p:spPr>
          <a:xfrm>
            <a:off x="489475" y="0"/>
            <a:ext cx="39723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Applis pour la santé mentale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77"/>
          <p:cNvSpPr/>
          <p:nvPr/>
        </p:nvSpPr>
        <p:spPr>
          <a:xfrm>
            <a:off x="4176" y="89875"/>
            <a:ext cx="58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10.</a:t>
            </a:r>
            <a:r>
              <a:rPr lang="en-US" sz="1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3</a:t>
            </a:r>
            <a:r>
              <a:rPr lang="en-US" sz="16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1600" b="1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" name="Ορθογώνιο 11">
            <a:extLst>
              <a:ext uri="{FF2B5EF4-FFF2-40B4-BE49-F238E27FC236}">
                <a16:creationId xmlns:a16="http://schemas.microsoft.com/office/drawing/2014/main" id="{C6766763-FCF0-B0C1-C4B1-84DFCA6BF751}"/>
              </a:ext>
            </a:extLst>
          </p:cNvPr>
          <p:cNvSpPr/>
          <p:nvPr/>
        </p:nvSpPr>
        <p:spPr>
          <a:xfrm>
            <a:off x="2322002" y="2851920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SzPts val="1800"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A. BREATHE2RELAX</a:t>
            </a:r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EBB920AC-C881-ACCA-BE53-376656C66E73}"/>
              </a:ext>
            </a:extLst>
          </p:cNvPr>
          <p:cNvSpPr/>
          <p:nvPr/>
        </p:nvSpPr>
        <p:spPr>
          <a:xfrm>
            <a:off x="6343420" y="4148028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buSzPts val="1800"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D. Le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côté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thérapeutique</a:t>
            </a:r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ADB65E96-BA9D-8ED3-FC8A-03A0F8FC27EC}"/>
              </a:ext>
            </a:extLst>
          </p:cNvPr>
          <p:cNvSpPr/>
          <p:nvPr/>
        </p:nvSpPr>
        <p:spPr>
          <a:xfrm>
            <a:off x="6343420" y="2851919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B. PACIFIQUE</a:t>
            </a:r>
            <a:endParaRPr lang="en-US" sz="1800" dirty="0"/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D4697B0C-C0C2-3169-DD50-72BC84FC9E87}"/>
              </a:ext>
            </a:extLst>
          </p:cNvPr>
          <p:cNvSpPr/>
          <p:nvPr/>
        </p:nvSpPr>
        <p:spPr>
          <a:xfrm>
            <a:off x="2322002" y="4155022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SzPts val="1800"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ENTRAÎNEUR EN MATIÈRE DE STRESS POST-TRAUMATIQUE (PTSD COACH</a:t>
            </a:r>
            <a:r>
              <a:rPr lang="fr-FR" sz="1800" dirty="0" smtClean="0">
                <a:latin typeface="Calibri"/>
                <a:ea typeface="Calibri"/>
                <a:cs typeface="Calibri"/>
                <a:sym typeface="Calibri"/>
              </a:rPr>
              <a:t>)</a:t>
            </a:r>
            <a:endParaRPr lang="fr-FR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79"/>
          <p:cNvSpPr/>
          <p:nvPr/>
        </p:nvSpPr>
        <p:spPr>
          <a:xfrm>
            <a:off x="2105025" y="1257300"/>
            <a:ext cx="7534200" cy="904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C01E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Quelle application vous aide à </a:t>
            </a:r>
            <a:r>
              <a:rPr lang="en-US" sz="2000" b="1" i="0" u="sng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rechercher un soutien psychologique, forme et informe les professionnels </a:t>
            </a:r>
            <a:r>
              <a:rPr lang="en-US" sz="20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000" b="1" i="0" u="sng" strike="noStrike" cap="none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79"/>
          <p:cNvSpPr txBox="1"/>
          <p:nvPr/>
        </p:nvSpPr>
        <p:spPr>
          <a:xfrm>
            <a:off x="2112595" y="2216025"/>
            <a:ext cx="3749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seule réponse est correcte !</a:t>
            </a:r>
            <a:endParaRPr sz="14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79"/>
          <p:cNvSpPr/>
          <p:nvPr/>
        </p:nvSpPr>
        <p:spPr>
          <a:xfrm>
            <a:off x="7" y="-5"/>
            <a:ext cx="4896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79"/>
          <p:cNvSpPr txBox="1"/>
          <p:nvPr/>
        </p:nvSpPr>
        <p:spPr>
          <a:xfrm>
            <a:off x="489475" y="0"/>
            <a:ext cx="39723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Applis pour la santé mentale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79"/>
          <p:cNvSpPr/>
          <p:nvPr/>
        </p:nvSpPr>
        <p:spPr>
          <a:xfrm>
            <a:off x="4176" y="89875"/>
            <a:ext cx="58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10.</a:t>
            </a:r>
            <a:r>
              <a:rPr lang="en-US" sz="1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3</a:t>
            </a:r>
            <a:r>
              <a:rPr lang="en-US" sz="16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1600" b="1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" name="Ορθογώνιο 11">
            <a:extLst>
              <a:ext uri="{FF2B5EF4-FFF2-40B4-BE49-F238E27FC236}">
                <a16:creationId xmlns:a16="http://schemas.microsoft.com/office/drawing/2014/main" id="{05D14CB9-B3E3-707F-2C1A-93B5775738C1}"/>
              </a:ext>
            </a:extLst>
          </p:cNvPr>
          <p:cNvSpPr/>
          <p:nvPr/>
        </p:nvSpPr>
        <p:spPr>
          <a:xfrm>
            <a:off x="6155095" y="4229258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D.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Thérapie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2.0</a:t>
            </a:r>
            <a:endParaRPr lang="en-US" sz="1800" dirty="0"/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FFD4AD0B-C658-C5FA-4060-51FB312E2397}"/>
              </a:ext>
            </a:extLst>
          </p:cNvPr>
          <p:cNvSpPr/>
          <p:nvPr/>
        </p:nvSpPr>
        <p:spPr>
          <a:xfrm>
            <a:off x="2126095" y="4229257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SzPts val="1800"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en-US" sz="1800" dirty="0" smtClean="0">
                <a:latin typeface="Calibri"/>
                <a:ea typeface="Calibri"/>
                <a:cs typeface="Calibri"/>
                <a:sym typeface="Calibri"/>
              </a:rPr>
              <a:t>OPTIMISME</a:t>
            </a:r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4CC63250-16EA-DA26-7F10-3C27CA9D6E6B}"/>
              </a:ext>
            </a:extLst>
          </p:cNvPr>
          <p:cNvSpPr/>
          <p:nvPr/>
        </p:nvSpPr>
        <p:spPr>
          <a:xfrm>
            <a:off x="2112595" y="2917192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buSzPts val="1800"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A. PACIFICA</a:t>
            </a:r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11DF4A6B-63AB-25EC-9083-D564336A7ABC}"/>
              </a:ext>
            </a:extLst>
          </p:cNvPr>
          <p:cNvSpPr/>
          <p:nvPr/>
        </p:nvSpPr>
        <p:spPr>
          <a:xfrm>
            <a:off x="6155095" y="2917192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buSzPts val="1800"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B. Le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côté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thérapeutique</a:t>
            </a:r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864"/>
        </a:solidFill>
        <a:effectLst/>
      </p:bgPr>
    </p:bg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2bbb380d2b2_0_420"/>
          <p:cNvSpPr/>
          <p:nvPr/>
        </p:nvSpPr>
        <p:spPr>
          <a:xfrm flipH="1">
            <a:off x="0" y="0"/>
            <a:ext cx="6172782" cy="6858000"/>
          </a:xfrm>
          <a:custGeom>
            <a:avLst/>
            <a:gdLst/>
            <a:ahLst/>
            <a:cxnLst/>
            <a:rect l="l" t="t" r="r" b="b"/>
            <a:pathLst>
              <a:path w="6172782" h="6858000" extrusionOk="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g2bbb380d2b2_0_420"/>
          <p:cNvSpPr/>
          <p:nvPr/>
        </p:nvSpPr>
        <p:spPr>
          <a:xfrm flipH="1">
            <a:off x="0" y="0"/>
            <a:ext cx="6024154" cy="6858000"/>
          </a:xfrm>
          <a:custGeom>
            <a:avLst/>
            <a:gdLst/>
            <a:ahLst/>
            <a:cxnLst/>
            <a:rect l="l" t="t" r="r" b="b"/>
            <a:pathLst>
              <a:path w="6024154" h="6858000" extrusionOk="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3" name="Google Shape;323;g2bbb380d2b2_0_4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9768" y="3471531"/>
            <a:ext cx="2323213" cy="2323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g2bbb380d2b2_0_4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76818" y="1708146"/>
            <a:ext cx="3265070" cy="3265070"/>
          </a:xfrm>
          <a:prstGeom prst="rect">
            <a:avLst/>
          </a:prstGeom>
          <a:solidFill>
            <a:srgbClr val="203864"/>
          </a:solidFill>
          <a:ln>
            <a:noFill/>
          </a:ln>
        </p:spPr>
      </p:pic>
      <p:sp>
        <p:nvSpPr>
          <p:cNvPr id="325" name="Google Shape;325;g2bbb380d2b2_0_420"/>
          <p:cNvSpPr txBox="1"/>
          <p:nvPr/>
        </p:nvSpPr>
        <p:spPr>
          <a:xfrm>
            <a:off x="340474" y="2922021"/>
            <a:ext cx="5034900" cy="22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1E24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rPr>
              <a:t>Félicitations !</a:t>
            </a:r>
            <a:br>
              <a:rPr lang="en-US" sz="2800" b="0" i="0" u="none" strike="noStrike" cap="none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b="0" i="0" u="none" strike="noStrike" cap="none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2800" b="0" i="0" u="none" strike="noStrike" cap="none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b="0" i="0" u="none" strike="noStrike" cap="none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rPr>
              <a:t>Vous avez terminé l'auto-apprentissage de ce module !</a:t>
            </a:r>
            <a:endParaRPr sz="2800" b="0" i="0" u="none" strike="noStrike" cap="none">
              <a:solidFill>
                <a:srgbClr val="C01E2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6" name="Google Shape;326;g2bbb380d2b2_0_420" descr="Εικόνα που περιέχει κείμενο, γραμματοσειρά, λογότυπο, γραφικά&#10;&#10;Περιγραφή που δημιουργήθηκε αυτόματα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7847" y="934357"/>
            <a:ext cx="5598660" cy="1438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  <p:sp>
        <p:nvSpPr>
          <p:cNvPr id="11" name="Google Shape;197;p9"/>
          <p:cNvSpPr/>
          <p:nvPr/>
        </p:nvSpPr>
        <p:spPr>
          <a:xfrm>
            <a:off x="3987250" y="6328066"/>
            <a:ext cx="8293082" cy="632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Financé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par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l'Union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. Les points de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vue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et opinions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exprimés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n'engagent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leurs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auteurs et ne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reflètent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pas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nécessairement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ceux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l'Union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l'Agence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exécutive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pour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l'éducation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et la culture (EACEA). Ni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l'Union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ni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l'EACEA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ne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peuvent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être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tenues pour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responsables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000" dirty="0">
              <a:solidFill>
                <a:srgbClr val="DDEAF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bbb380d2b2_0_2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4800"/>
              <a:buFont typeface="Calibri"/>
              <a:buNone/>
            </a:pPr>
            <a:r>
              <a:rPr lang="en-US" sz="48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Partenaires</a:t>
            </a:r>
            <a:endParaRPr sz="4800" b="1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8" name="Google Shape;178;g2bbb380d2b2_0_217"/>
          <p:cNvGrpSpPr/>
          <p:nvPr/>
        </p:nvGrpSpPr>
        <p:grpSpPr>
          <a:xfrm>
            <a:off x="6606686" y="1812884"/>
            <a:ext cx="6096000" cy="1677873"/>
            <a:chOff x="-1066801" y="1523553"/>
            <a:chExt cx="6096000" cy="1677873"/>
          </a:xfrm>
        </p:grpSpPr>
        <p:pic>
          <p:nvPicPr>
            <p:cNvPr id="179" name="Google Shape;179;g2bbb380d2b2_0_21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56678" y="1523553"/>
              <a:ext cx="1449043" cy="9971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0" name="Google Shape;180;g2bbb380d2b2_0_217"/>
            <p:cNvSpPr txBox="1"/>
            <p:nvPr/>
          </p:nvSpPr>
          <p:spPr>
            <a:xfrm>
              <a:off x="-1066801" y="2462526"/>
              <a:ext cx="60960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-US" sz="105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WESTFALISCHE </a:t>
              </a:r>
              <a:r>
                <a:rPr lang="en-US" sz="100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HOCHSCHULE </a:t>
              </a:r>
              <a:r>
                <a:rPr lang="en-US" sz="105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GELSENKIRCHEN,</a:t>
              </a:r>
              <a:br>
                <a:rPr lang="en-US" sz="105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-US" sz="105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BOCHOLT, RECKLINGHAUSEN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-US" sz="1050" b="0" i="0" u="none" strike="noStrike" cap="none">
                  <a:solidFill>
                    <a:srgbClr val="414042"/>
                  </a:solidFill>
                  <a:latin typeface="Roboto"/>
                  <a:ea typeface="Roboto"/>
                  <a:cs typeface="Roboto"/>
                  <a:sym typeface="Roboto"/>
                </a:rPr>
                <a:t>GELSENKIRCHEN, ALLEMAGNE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-US" sz="1050" b="0" i="0" u="sng" strike="noStrike" cap="non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4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www.w-hs.de</a:t>
              </a:r>
              <a:endParaRPr sz="1050" b="0" i="0" u="none" strike="noStrike" cap="none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1" name="Google Shape;181;g2bbb380d2b2_0_217"/>
          <p:cNvGrpSpPr/>
          <p:nvPr/>
        </p:nvGrpSpPr>
        <p:grpSpPr>
          <a:xfrm>
            <a:off x="3483817" y="4504058"/>
            <a:ext cx="6629400" cy="1738528"/>
            <a:chOff x="2579204" y="1882706"/>
            <a:chExt cx="6629400" cy="1738528"/>
          </a:xfrm>
        </p:grpSpPr>
        <p:pic>
          <p:nvPicPr>
            <p:cNvPr id="182" name="Google Shape;182;g2bbb380d2b2_0_21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627079" y="1882706"/>
              <a:ext cx="2533650" cy="1047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3" name="Google Shape;183;g2bbb380d2b2_0_217"/>
            <p:cNvSpPr txBox="1"/>
            <p:nvPr/>
          </p:nvSpPr>
          <p:spPr>
            <a:xfrm>
              <a:off x="2579204" y="2913234"/>
              <a:ext cx="66294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COORDINA ORGANIZACIÓN DE EMPRESAS Y</a:t>
              </a:r>
              <a:br>
                <a:rPr lang="en-US" sz="100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-US" sz="100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RECURSOS HUMANOS, S.L.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414042"/>
                  </a:solidFill>
                  <a:latin typeface="Roboto"/>
                  <a:ea typeface="Roboto"/>
                  <a:cs typeface="Roboto"/>
                  <a:sym typeface="Roboto"/>
                </a:rPr>
                <a:t>VALENCIA, ESPAGNE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sng" strike="noStrike" cap="non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6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coordina-oerh.com</a:t>
              </a:r>
              <a:endParaRPr sz="1000" b="0" i="0" u="none" strike="noStrike" cap="none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4" name="Google Shape;184;g2bbb380d2b2_0_217"/>
          <p:cNvGrpSpPr/>
          <p:nvPr/>
        </p:nvGrpSpPr>
        <p:grpSpPr>
          <a:xfrm>
            <a:off x="3020318" y="1776505"/>
            <a:ext cx="6634500" cy="1584350"/>
            <a:chOff x="6639106" y="2919412"/>
            <a:chExt cx="6634500" cy="1584350"/>
          </a:xfrm>
        </p:grpSpPr>
        <p:pic>
          <p:nvPicPr>
            <p:cNvPr id="185" name="Google Shape;185;g2bbb380d2b2_0_21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8684703" y="2919412"/>
              <a:ext cx="2543175" cy="1047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" name="Google Shape;186;g2bbb380d2b2_0_217"/>
            <p:cNvSpPr txBox="1"/>
            <p:nvPr/>
          </p:nvSpPr>
          <p:spPr>
            <a:xfrm>
              <a:off x="6639106" y="3949662"/>
              <a:ext cx="66345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PROLEPSIS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  <a:t>ATHENES, GRECE</a:t>
              </a:r>
              <a:br>
                <a:rPr lang="en-US" sz="1000" b="0" i="0" u="none" strike="noStrike" cap="none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-US" sz="1000" b="0" i="0" u="sng" strike="noStrike" cap="non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8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www.prolepsis.gr</a:t>
              </a:r>
              <a:endParaRPr sz="10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7" name="Google Shape;187;g2bbb380d2b2_0_217"/>
          <p:cNvGrpSpPr/>
          <p:nvPr/>
        </p:nvGrpSpPr>
        <p:grpSpPr>
          <a:xfrm>
            <a:off x="2776075" y="4478327"/>
            <a:ext cx="2543175" cy="1593063"/>
            <a:chOff x="4517932" y="3531206"/>
            <a:chExt cx="2543175" cy="1593063"/>
          </a:xfrm>
        </p:grpSpPr>
        <p:pic>
          <p:nvPicPr>
            <p:cNvPr id="188" name="Google Shape;188;g2bbb380d2b2_0_217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4517932" y="3531206"/>
              <a:ext cx="2543175" cy="10209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9" name="Google Shape;189;g2bbb380d2b2_0_217"/>
            <p:cNvSpPr txBox="1"/>
            <p:nvPr/>
          </p:nvSpPr>
          <p:spPr>
            <a:xfrm>
              <a:off x="4824413" y="4570169"/>
              <a:ext cx="20376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media k GmbH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414042"/>
                  </a:solidFill>
                  <a:latin typeface="Roboto"/>
                  <a:ea typeface="Roboto"/>
                  <a:cs typeface="Roboto"/>
                  <a:sym typeface="Roboto"/>
                </a:rPr>
                <a:t>Bad Mergentheim, ALLEMAGNE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sng" strike="noStrike" cap="non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10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www.media-k.eu</a:t>
              </a:r>
              <a:endParaRPr sz="1000" b="0" i="0" u="none" strike="noStrike" cap="none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90" name="Google Shape;190;g2bbb380d2b2_0_217"/>
          <p:cNvGrpSpPr/>
          <p:nvPr/>
        </p:nvGrpSpPr>
        <p:grpSpPr>
          <a:xfrm>
            <a:off x="2859813" y="1422238"/>
            <a:ext cx="1973300" cy="2726550"/>
            <a:chOff x="9320178" y="2976204"/>
            <a:chExt cx="1973300" cy="2726550"/>
          </a:xfrm>
        </p:grpSpPr>
        <p:pic>
          <p:nvPicPr>
            <p:cNvPr id="191" name="Google Shape;191;g2bbb380d2b2_0_21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9320178" y="2976204"/>
              <a:ext cx="1962150" cy="2152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2" name="Google Shape;192;g2bbb380d2b2_0_217"/>
            <p:cNvSpPr txBox="1"/>
            <p:nvPr/>
          </p:nvSpPr>
          <p:spPr>
            <a:xfrm>
              <a:off x="9331178" y="5148654"/>
              <a:ext cx="19623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OXFAM ITALIA INTERCULTURA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414042"/>
                  </a:solidFill>
                  <a:latin typeface="Roboto"/>
                  <a:ea typeface="Roboto"/>
                  <a:cs typeface="Roboto"/>
                  <a:sym typeface="Roboto"/>
                </a:rPr>
                <a:t>AREZZO, ITALIE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sng" strike="noStrike" cap="non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12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www.oxfamitalia.org/</a:t>
              </a:r>
              <a:endParaRPr sz="1000" b="0" i="0" u="none" strike="noStrike" cap="none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93" name="Google Shape;193;g2bbb380d2b2_0_217"/>
          <p:cNvGrpSpPr/>
          <p:nvPr/>
        </p:nvGrpSpPr>
        <p:grpSpPr>
          <a:xfrm>
            <a:off x="-1974174" y="1729933"/>
            <a:ext cx="6952500" cy="1601717"/>
            <a:chOff x="-1240501" y="3160643"/>
            <a:chExt cx="6952500" cy="1601717"/>
          </a:xfrm>
        </p:grpSpPr>
        <p:pic>
          <p:nvPicPr>
            <p:cNvPr id="194" name="Google Shape;194;g2bbb380d2b2_0_217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964123" y="3160643"/>
              <a:ext cx="2543175" cy="10382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5" name="Google Shape;195;g2bbb380d2b2_0_217"/>
            <p:cNvSpPr txBox="1"/>
            <p:nvPr/>
          </p:nvSpPr>
          <p:spPr>
            <a:xfrm>
              <a:off x="-1240501" y="4208260"/>
              <a:ext cx="69525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UNIVERSITAT DE VALENCIA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414042"/>
                  </a:solidFill>
                  <a:latin typeface="Roboto"/>
                  <a:ea typeface="Roboto"/>
                  <a:cs typeface="Roboto"/>
                  <a:sym typeface="Roboto"/>
                </a:rPr>
                <a:t>VALENCIA, ESPAGNE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sng" strike="noStrike" cap="non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14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www.uv.es</a:t>
              </a:r>
              <a:endParaRPr sz="1000" b="0" i="0" u="none" strike="noStrike" cap="none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96" name="Google Shape;196;g2bbb380d2b2_0_217"/>
          <p:cNvSpPr txBox="1"/>
          <p:nvPr/>
        </p:nvSpPr>
        <p:spPr>
          <a:xfrm>
            <a:off x="5662539" y="3702651"/>
            <a:ext cx="8558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203864"/>
                </a:solidFill>
                <a:latin typeface="Roboto"/>
                <a:ea typeface="Roboto"/>
                <a:cs typeface="Roboto"/>
                <a:sym typeface="Roboto"/>
              </a:rPr>
              <a:t>CONNEXIONS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rPr>
              <a:t>ATHENES, GRECE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sng" strike="noStrike" cap="none">
                <a:solidFill>
                  <a:srgbClr val="D71920"/>
                </a:solidFill>
                <a:latin typeface="Roboto"/>
                <a:ea typeface="Roboto"/>
                <a:cs typeface="Roboto"/>
                <a:sym typeface="Roboto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www.connexions.gr </a:t>
            </a:r>
            <a:endParaRPr sz="1100" b="0" i="0" u="none" strike="noStrike" cap="none">
              <a:solidFill>
                <a:srgbClr val="4140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7" name="Google Shape;197;g2bbb380d2b2_0_217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588861" y="4109931"/>
            <a:ext cx="2083037" cy="1322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g2bbb380d2b2_0_217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8766354" y="4519731"/>
            <a:ext cx="2158782" cy="886067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g2bbb380d2b2_0_217"/>
          <p:cNvSpPr txBox="1"/>
          <p:nvPr/>
        </p:nvSpPr>
        <p:spPr>
          <a:xfrm>
            <a:off x="5662539" y="5551538"/>
            <a:ext cx="8558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203864"/>
                </a:solidFill>
                <a:latin typeface="Roboto"/>
                <a:ea typeface="Roboto"/>
                <a:cs typeface="Roboto"/>
                <a:sym typeface="Roboto"/>
              </a:rPr>
              <a:t>AMSED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rPr>
              <a:t>STRASBOURG, FRANCE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sng" strike="noStrike" cap="none">
                <a:solidFill>
                  <a:srgbClr val="D71920"/>
                </a:solidFill>
                <a:latin typeface="Roboto"/>
                <a:ea typeface="Roboto"/>
                <a:cs typeface="Roboto"/>
                <a:sym typeface="Roboto"/>
                <a:hlinkClick r:id="rId1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www.amsed.fr </a:t>
            </a:r>
            <a:endParaRPr sz="1100" b="0" i="0" u="none" strike="noStrike" cap="none">
              <a:solidFill>
                <a:srgbClr val="4140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0" name="Google Shape;200;g2bbb380d2b2_0_217"/>
          <p:cNvSpPr txBox="1"/>
          <p:nvPr/>
        </p:nvSpPr>
        <p:spPr>
          <a:xfrm>
            <a:off x="-2994706" y="5494738"/>
            <a:ext cx="8558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203864"/>
                </a:solidFill>
                <a:latin typeface="Roboto"/>
                <a:ea typeface="Roboto"/>
                <a:cs typeface="Roboto"/>
                <a:sym typeface="Roboto"/>
              </a:rPr>
              <a:t>RESET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rPr>
              <a:t>CHYPRE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sng" strike="noStrike" cap="none">
                <a:solidFill>
                  <a:srgbClr val="D71920"/>
                </a:solidFill>
                <a:latin typeface="Roboto"/>
                <a:ea typeface="Roboto"/>
                <a:cs typeface="Roboto"/>
                <a:sym typeface="Roboto"/>
                <a:hlinkClick r:id="rId1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www.resetcy.com  </a:t>
            </a:r>
            <a:endParaRPr sz="1100" b="0" i="0" u="none" strike="noStrike" cap="none">
              <a:solidFill>
                <a:srgbClr val="4140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1" name="Google Shape;201;g2bbb380d2b2_0_217" descr="Εικόνα που περιέχει γραφικά, κείμενο, γραφιστική, γραμματοσειρά&#10;&#10;Περιγραφή που δημιουργήθηκε αυτόματα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6337502" y="3609276"/>
            <a:ext cx="2687298" cy="812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g2bbb380d2b2_0_217" descr="A close up of a logo&#10;&#10;Description automatically generated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267150" y="1608940"/>
            <a:ext cx="2543175" cy="103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g2bbb380d2b2_0_217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2949707" y="1129701"/>
            <a:ext cx="1971950" cy="2238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bbb380d2b2_0_34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1116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ill Sans"/>
              <a:buNone/>
            </a:pPr>
            <a:r>
              <a:rPr lang="en-US" sz="5400"/>
              <a:t>Session d'auto-apprentissage :  Contenu</a:t>
            </a:r>
            <a:endParaRPr sz="5400"/>
          </a:p>
        </p:txBody>
      </p:sp>
      <p:pic>
        <p:nvPicPr>
          <p:cNvPr id="210" name="Google Shape;210;g2bbb380d2b2_0_347"/>
          <p:cNvPicPr preferRelativeResize="0"/>
          <p:nvPr/>
        </p:nvPicPr>
        <p:blipFill rotWithShape="1">
          <a:blip r:embed="rId3">
            <a:alphaModFix/>
          </a:blip>
          <a:srcRect b="59833"/>
          <a:stretch/>
        </p:blipFill>
        <p:spPr>
          <a:xfrm rot="10800000">
            <a:off x="-8250" y="-4107"/>
            <a:ext cx="12191695" cy="349261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g2bbb380d2b2_0_347"/>
          <p:cNvSpPr txBox="1"/>
          <p:nvPr/>
        </p:nvSpPr>
        <p:spPr>
          <a:xfrm>
            <a:off x="1512006" y="2196661"/>
            <a:ext cx="4431600" cy="4617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2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Quiz et auto-évaluation</a:t>
            </a:r>
            <a:endParaRPr sz="2400" b="0" i="0" u="sng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"/>
          <p:cNvSpPr/>
          <p:nvPr/>
        </p:nvSpPr>
        <p:spPr>
          <a:xfrm>
            <a:off x="2105025" y="1028700"/>
            <a:ext cx="7534200" cy="904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C01E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Que peuvent nous apporter les applications de santé mentale ?</a:t>
            </a:r>
            <a:endParaRPr sz="2000" b="1" i="0" u="none" strike="noStrike" cap="none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"/>
          <p:cNvSpPr txBox="1"/>
          <p:nvPr/>
        </p:nvSpPr>
        <p:spPr>
          <a:xfrm>
            <a:off x="2105032" y="2052714"/>
            <a:ext cx="2440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 réponses sont correctes !</a:t>
            </a:r>
            <a:endParaRPr sz="14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"/>
          <p:cNvSpPr/>
          <p:nvPr/>
        </p:nvSpPr>
        <p:spPr>
          <a:xfrm>
            <a:off x="7" y="-5"/>
            <a:ext cx="4896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"/>
          <p:cNvSpPr txBox="1"/>
          <p:nvPr/>
        </p:nvSpPr>
        <p:spPr>
          <a:xfrm>
            <a:off x="489475" y="0"/>
            <a:ext cx="39723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Applis pour la santé mentale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"/>
          <p:cNvSpPr/>
          <p:nvPr/>
        </p:nvSpPr>
        <p:spPr>
          <a:xfrm>
            <a:off x="4176" y="89875"/>
            <a:ext cx="58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10.</a:t>
            </a:r>
            <a:r>
              <a:rPr lang="en-US" sz="1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3</a:t>
            </a:r>
            <a:r>
              <a:rPr lang="en-US" sz="16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1600" b="1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0EE59CFF-8940-20E5-2237-E160BDF87D4F}"/>
              </a:ext>
            </a:extLst>
          </p:cNvPr>
          <p:cNvSpPr/>
          <p:nvPr/>
        </p:nvSpPr>
        <p:spPr>
          <a:xfrm>
            <a:off x="2105025" y="4009438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Faire du sport</a:t>
            </a:r>
            <a:endParaRPr lang="el-GR" sz="1800" baseline="30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00510E85-D417-4433-4A1A-BF5BD1873B32}"/>
              </a:ext>
            </a:extLst>
          </p:cNvPr>
          <p:cNvSpPr/>
          <p:nvPr/>
        </p:nvSpPr>
        <p:spPr>
          <a:xfrm>
            <a:off x="2105025" y="2771219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Enregistrement de l'humeur de l'utilisateur</a:t>
            </a: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91BDEC5E-601B-0C4C-C6C8-E07E1DC3AB2F}"/>
              </a:ext>
            </a:extLst>
          </p:cNvPr>
          <p:cNvSpPr/>
          <p:nvPr/>
        </p:nvSpPr>
        <p:spPr>
          <a:xfrm>
            <a:off x="6126443" y="4009438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Contrôler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les habitudes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alimentaires</a:t>
            </a:r>
            <a:endParaRPr lang="el-G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Ορθογώνιο 11">
            <a:extLst>
              <a:ext uri="{FF2B5EF4-FFF2-40B4-BE49-F238E27FC236}">
                <a16:creationId xmlns:a16="http://schemas.microsoft.com/office/drawing/2014/main" id="{D573ECA5-D061-E3A2-D544-F4DE92BB1BA6}"/>
              </a:ext>
            </a:extLst>
          </p:cNvPr>
          <p:cNvSpPr/>
          <p:nvPr/>
        </p:nvSpPr>
        <p:spPr>
          <a:xfrm>
            <a:off x="6126443" y="2770852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B.</a:t>
            </a:r>
            <a:r>
              <a:rPr lang="en-US" sz="18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Rechercher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un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soutien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psychologique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l-G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"/>
          <p:cNvSpPr/>
          <p:nvPr/>
        </p:nvSpPr>
        <p:spPr>
          <a:xfrm>
            <a:off x="2112607" y="1030212"/>
            <a:ext cx="7534200" cy="904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C01E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Que peut-il se passer si nous gérons mal nos émotions ?</a:t>
            </a:r>
            <a:endParaRPr sz="2000" b="1" i="0" u="none" strike="noStrike" cap="none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"/>
          <p:cNvSpPr txBox="1"/>
          <p:nvPr/>
        </p:nvSpPr>
        <p:spPr>
          <a:xfrm>
            <a:off x="2112597" y="1987425"/>
            <a:ext cx="3162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seule réponse est correcte !</a:t>
            </a:r>
            <a:endParaRPr sz="14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2"/>
          <p:cNvSpPr/>
          <p:nvPr/>
        </p:nvSpPr>
        <p:spPr>
          <a:xfrm>
            <a:off x="7" y="-5"/>
            <a:ext cx="4896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2"/>
          <p:cNvSpPr txBox="1"/>
          <p:nvPr/>
        </p:nvSpPr>
        <p:spPr>
          <a:xfrm>
            <a:off x="489475" y="0"/>
            <a:ext cx="39723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Applis pour la santé mentale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"/>
          <p:cNvSpPr/>
          <p:nvPr/>
        </p:nvSpPr>
        <p:spPr>
          <a:xfrm>
            <a:off x="4176" y="89875"/>
            <a:ext cx="58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10.</a:t>
            </a:r>
            <a:r>
              <a:rPr lang="en-US" sz="1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3</a:t>
            </a:r>
            <a:r>
              <a:rPr lang="en-US" sz="16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1600" b="1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" name="Ορθογώνιο 11">
            <a:extLst>
              <a:ext uri="{FF2B5EF4-FFF2-40B4-BE49-F238E27FC236}">
                <a16:creationId xmlns:a16="http://schemas.microsoft.com/office/drawing/2014/main" id="{85E877E6-6973-92FC-B965-7EC308A127BD}"/>
              </a:ext>
            </a:extLst>
          </p:cNvPr>
          <p:cNvSpPr/>
          <p:nvPr/>
        </p:nvSpPr>
        <p:spPr>
          <a:xfrm>
            <a:off x="6134627" y="2764275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B. Elle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peut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entraîner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des troubles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mentaux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tels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l'anxiété</a:t>
            </a:r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2192FB93-D928-354D-E645-AE6B99F3DEAE}"/>
              </a:ext>
            </a:extLst>
          </p:cNvPr>
          <p:cNvSpPr/>
          <p:nvPr/>
        </p:nvSpPr>
        <p:spPr>
          <a:xfrm>
            <a:off x="2112597" y="4007341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Nous pouvons perdre notre emploi</a:t>
            </a:r>
            <a:endParaRPr lang="fr-FR" sz="1800" dirty="0"/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CFCA2CEA-46EA-A465-A278-DCE7EB450080}"/>
              </a:ext>
            </a:extLst>
          </p:cNvPr>
          <p:cNvSpPr/>
          <p:nvPr/>
        </p:nvSpPr>
        <p:spPr>
          <a:xfrm>
            <a:off x="6141597" y="4007341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SzPts val="1800"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D. </a:t>
            </a: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Elle peut conduire à une mauvaise </a:t>
            </a:r>
            <a:r>
              <a:rPr lang="fr-FR" sz="1800" dirty="0" smtClean="0">
                <a:latin typeface="Calibri"/>
                <a:ea typeface="Calibri"/>
                <a:cs typeface="Calibri"/>
                <a:sym typeface="Calibri"/>
              </a:rPr>
              <a:t>alimentation</a:t>
            </a:r>
            <a:endParaRPr lang="fr-FR" sz="1800" dirty="0"/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1A785D95-5E33-F373-7BA9-1E62CE47698D}"/>
              </a:ext>
            </a:extLst>
          </p:cNvPr>
          <p:cNvSpPr/>
          <p:nvPr/>
        </p:nvSpPr>
        <p:spPr>
          <a:xfrm>
            <a:off x="2112597" y="2764274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A. Il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n'a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d'effets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"/>
          <p:cNvSpPr/>
          <p:nvPr/>
        </p:nvSpPr>
        <p:spPr>
          <a:xfrm>
            <a:off x="2105025" y="1028700"/>
            <a:ext cx="7534200" cy="904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C01E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Comment le contrôle de la respiration peut-il nous aider ?</a:t>
            </a:r>
            <a:endParaRPr sz="2000" b="1" i="0" u="none" strike="noStrike" cap="none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3"/>
          <p:cNvSpPr txBox="1"/>
          <p:nvPr/>
        </p:nvSpPr>
        <p:spPr>
          <a:xfrm>
            <a:off x="2112596" y="1987425"/>
            <a:ext cx="3371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seule réponse est correcte !</a:t>
            </a:r>
            <a:endParaRPr sz="14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3"/>
          <p:cNvSpPr/>
          <p:nvPr/>
        </p:nvSpPr>
        <p:spPr>
          <a:xfrm>
            <a:off x="7" y="-5"/>
            <a:ext cx="4896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3"/>
          <p:cNvSpPr txBox="1"/>
          <p:nvPr/>
        </p:nvSpPr>
        <p:spPr>
          <a:xfrm>
            <a:off x="489475" y="0"/>
            <a:ext cx="39723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Applis pour la santé mentale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3"/>
          <p:cNvSpPr/>
          <p:nvPr/>
        </p:nvSpPr>
        <p:spPr>
          <a:xfrm>
            <a:off x="4176" y="89875"/>
            <a:ext cx="58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10.</a:t>
            </a:r>
            <a:r>
              <a:rPr lang="en-US" sz="1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3</a:t>
            </a:r>
            <a:r>
              <a:rPr lang="en-US" sz="16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1600" b="1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" name="Ορθογώνιο 11">
            <a:extLst>
              <a:ext uri="{FF2B5EF4-FFF2-40B4-BE49-F238E27FC236}">
                <a16:creationId xmlns:a16="http://schemas.microsoft.com/office/drawing/2014/main" id="{A1E17F1D-0198-3126-EA30-472FE5F1EDBE}"/>
              </a:ext>
            </a:extLst>
          </p:cNvPr>
          <p:cNvSpPr/>
          <p:nvPr/>
        </p:nvSpPr>
        <p:spPr>
          <a:xfrm>
            <a:off x="2112596" y="4076618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C. Elle aide à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maîtriser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les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émotions</a:t>
            </a:r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5331D6A4-34A6-A6D7-6450-E616B48339D2}"/>
              </a:ext>
            </a:extLst>
          </p:cNvPr>
          <p:cNvSpPr/>
          <p:nvPr/>
        </p:nvSpPr>
        <p:spPr>
          <a:xfrm>
            <a:off x="6141596" y="4074122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buSzPts val="1800"/>
            </a:pPr>
            <a:r>
              <a:rPr lang="es-ES" sz="1800" dirty="0">
                <a:latin typeface="Calibri"/>
                <a:ea typeface="Calibri"/>
                <a:cs typeface="Calibri"/>
                <a:sym typeface="Calibri"/>
              </a:rPr>
              <a:t>D.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Il surveille les habitudes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alimentaires</a:t>
            </a:r>
            <a:endParaRPr lang="es-ES"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32703C3A-F246-75C3-5AE7-342F40E45AB3}"/>
              </a:ext>
            </a:extLst>
          </p:cNvPr>
          <p:cNvSpPr/>
          <p:nvPr/>
        </p:nvSpPr>
        <p:spPr>
          <a:xfrm>
            <a:off x="6141596" y="2618238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SzPts val="1800"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B. Il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recherche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un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soutien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psychologique</a:t>
            </a:r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A5B4B4AB-A00F-FD24-E4F9-9D0952911ACD}"/>
              </a:ext>
            </a:extLst>
          </p:cNvPr>
          <p:cNvSpPr/>
          <p:nvPr/>
        </p:nvSpPr>
        <p:spPr>
          <a:xfrm>
            <a:off x="2120178" y="2615742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buSzPts val="1800"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A. Il surveille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pulsations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71"/>
          <p:cNvSpPr/>
          <p:nvPr/>
        </p:nvSpPr>
        <p:spPr>
          <a:xfrm>
            <a:off x="2105025" y="1028700"/>
            <a:ext cx="7762500" cy="904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C01E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Quelle application vous aide à </a:t>
            </a:r>
            <a:r>
              <a:rPr lang="en-US" sz="2000" b="1" i="0" u="sng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rechercher un soutien psychologique </a:t>
            </a:r>
            <a:r>
              <a:rPr lang="en-US" sz="20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000" b="1" i="0" u="none" strike="noStrike" cap="none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71"/>
          <p:cNvSpPr txBox="1"/>
          <p:nvPr/>
        </p:nvSpPr>
        <p:spPr>
          <a:xfrm>
            <a:off x="2112596" y="1987425"/>
            <a:ext cx="3505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seule réponse est correcte !</a:t>
            </a:r>
            <a:endParaRPr sz="14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71"/>
          <p:cNvSpPr/>
          <p:nvPr/>
        </p:nvSpPr>
        <p:spPr>
          <a:xfrm>
            <a:off x="7" y="-5"/>
            <a:ext cx="4896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71"/>
          <p:cNvSpPr txBox="1"/>
          <p:nvPr/>
        </p:nvSpPr>
        <p:spPr>
          <a:xfrm>
            <a:off x="489475" y="0"/>
            <a:ext cx="39723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Applis pour la santé mentale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71"/>
          <p:cNvSpPr/>
          <p:nvPr/>
        </p:nvSpPr>
        <p:spPr>
          <a:xfrm>
            <a:off x="4176" y="89875"/>
            <a:ext cx="58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10.</a:t>
            </a:r>
            <a:r>
              <a:rPr lang="en-US" sz="1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3</a:t>
            </a:r>
            <a:r>
              <a:rPr lang="en-US" sz="16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1600" b="1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" name="Ορθογώνιο 11">
            <a:extLst>
              <a:ext uri="{FF2B5EF4-FFF2-40B4-BE49-F238E27FC236}">
                <a16:creationId xmlns:a16="http://schemas.microsoft.com/office/drawing/2014/main" id="{7DF50AE6-65EB-0246-D866-AF8663AEB411}"/>
              </a:ext>
            </a:extLst>
          </p:cNvPr>
          <p:cNvSpPr/>
          <p:nvPr/>
        </p:nvSpPr>
        <p:spPr>
          <a:xfrm>
            <a:off x="6362325" y="3863841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buSzPts val="1800"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D. Le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côté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thérapeutique</a:t>
            </a:r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56085474-7F85-0049-76BE-42149E52006C}"/>
              </a:ext>
            </a:extLst>
          </p:cNvPr>
          <p:cNvSpPr/>
          <p:nvPr/>
        </p:nvSpPr>
        <p:spPr>
          <a:xfrm>
            <a:off x="2333325" y="3863840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SzPts val="1800"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en-US" sz="1800" dirty="0" smtClean="0">
                <a:latin typeface="Calibri"/>
                <a:ea typeface="Calibri"/>
                <a:cs typeface="Calibri"/>
                <a:sym typeface="Calibri"/>
              </a:rPr>
              <a:t>OPTIMISME</a:t>
            </a:r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C3DDFB07-B88A-D7E3-5921-DBEC2756D125}"/>
              </a:ext>
            </a:extLst>
          </p:cNvPr>
          <p:cNvSpPr/>
          <p:nvPr/>
        </p:nvSpPr>
        <p:spPr>
          <a:xfrm>
            <a:off x="6362325" y="2616065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B. PACIFIQUE</a:t>
            </a:r>
            <a:endParaRPr lang="en-US" sz="1800" dirty="0"/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6097A0A3-116F-5CE6-9EB7-14F84A0F2D8E}"/>
              </a:ext>
            </a:extLst>
          </p:cNvPr>
          <p:cNvSpPr/>
          <p:nvPr/>
        </p:nvSpPr>
        <p:spPr>
          <a:xfrm>
            <a:off x="2340907" y="2616064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SzPts val="1800"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A. Therapy 2.0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73"/>
          <p:cNvSpPr/>
          <p:nvPr/>
        </p:nvSpPr>
        <p:spPr>
          <a:xfrm>
            <a:off x="2105025" y="1028700"/>
            <a:ext cx="7534200" cy="904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C01E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Quelle application vous permet de </a:t>
            </a:r>
            <a:r>
              <a:rPr lang="en-US" sz="2000" b="1" i="0" u="sng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suivre vos émotions</a:t>
            </a:r>
            <a:r>
              <a:rPr lang="en-US" sz="2000" b="1" i="0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 ?</a:t>
            </a:r>
            <a:endParaRPr sz="2000" b="1" i="0" strike="noStrike" cap="none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73"/>
          <p:cNvSpPr txBox="1"/>
          <p:nvPr/>
        </p:nvSpPr>
        <p:spPr>
          <a:xfrm>
            <a:off x="2112597" y="1987425"/>
            <a:ext cx="3067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seule réponse est correcte !</a:t>
            </a:r>
            <a:endParaRPr sz="14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73"/>
          <p:cNvSpPr/>
          <p:nvPr/>
        </p:nvSpPr>
        <p:spPr>
          <a:xfrm>
            <a:off x="7" y="-5"/>
            <a:ext cx="4896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73"/>
          <p:cNvSpPr txBox="1"/>
          <p:nvPr/>
        </p:nvSpPr>
        <p:spPr>
          <a:xfrm>
            <a:off x="489475" y="0"/>
            <a:ext cx="39723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Applis pour la santé mentale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73"/>
          <p:cNvSpPr/>
          <p:nvPr/>
        </p:nvSpPr>
        <p:spPr>
          <a:xfrm>
            <a:off x="4176" y="89875"/>
            <a:ext cx="58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10.</a:t>
            </a:r>
            <a:r>
              <a:rPr lang="en-US" sz="1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3</a:t>
            </a:r>
            <a:r>
              <a:rPr lang="en-US" sz="16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1600" b="1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" name="Ορθογώνιο 11">
            <a:extLst>
              <a:ext uri="{FF2B5EF4-FFF2-40B4-BE49-F238E27FC236}">
                <a16:creationId xmlns:a16="http://schemas.microsoft.com/office/drawing/2014/main" id="{3D9F2DB9-820C-7A53-A1F9-703E5DC96488}"/>
              </a:ext>
            </a:extLst>
          </p:cNvPr>
          <p:cNvSpPr/>
          <p:nvPr/>
        </p:nvSpPr>
        <p:spPr>
          <a:xfrm>
            <a:off x="2105025" y="3956830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buSzPts val="1800"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C. Journal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bord</a:t>
            </a:r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26563E26-F3C0-43E0-C6E4-17D88FDD2A58}"/>
              </a:ext>
            </a:extLst>
          </p:cNvPr>
          <p:cNvSpPr/>
          <p:nvPr/>
        </p:nvSpPr>
        <p:spPr>
          <a:xfrm>
            <a:off x="6134025" y="3956831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D.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Thérapie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2.0</a:t>
            </a:r>
            <a:endParaRPr lang="en-US" sz="1800" dirty="0"/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49987288-9291-A424-A508-8D553BAB2776}"/>
              </a:ext>
            </a:extLst>
          </p:cNvPr>
          <p:cNvSpPr/>
          <p:nvPr/>
        </p:nvSpPr>
        <p:spPr>
          <a:xfrm>
            <a:off x="6134025" y="2709056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B. PACIFIQUE</a:t>
            </a:r>
            <a:endParaRPr lang="en-US" sz="1800" dirty="0"/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DE70CB3B-882E-7EB3-F31B-DDEDAA3C6677}"/>
              </a:ext>
            </a:extLst>
          </p:cNvPr>
          <p:cNvSpPr/>
          <p:nvPr/>
        </p:nvSpPr>
        <p:spPr>
          <a:xfrm>
            <a:off x="2112607" y="2709055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buSzPts val="1800"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A. BREATHE2RELAX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75"/>
          <p:cNvSpPr/>
          <p:nvPr/>
        </p:nvSpPr>
        <p:spPr>
          <a:xfrm>
            <a:off x="2105025" y="1257300"/>
            <a:ext cx="7534200" cy="904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C01E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Quelle application vous aide à </a:t>
            </a:r>
            <a:r>
              <a:rPr lang="en-US" sz="2000" b="1" i="0" u="sng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gérer le syndrome de stress post-traumatique</a:t>
            </a:r>
            <a:r>
              <a:rPr lang="en-US" sz="2000" b="1" i="0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 ?</a:t>
            </a:r>
            <a:endParaRPr sz="2000" b="1" i="0" strike="noStrike" cap="none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75"/>
          <p:cNvSpPr txBox="1"/>
          <p:nvPr/>
        </p:nvSpPr>
        <p:spPr>
          <a:xfrm>
            <a:off x="2112595" y="2216025"/>
            <a:ext cx="378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seule réponse est correcte !</a:t>
            </a:r>
            <a:endParaRPr sz="14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75"/>
          <p:cNvSpPr/>
          <p:nvPr/>
        </p:nvSpPr>
        <p:spPr>
          <a:xfrm>
            <a:off x="7" y="-5"/>
            <a:ext cx="4896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75"/>
          <p:cNvSpPr txBox="1"/>
          <p:nvPr/>
        </p:nvSpPr>
        <p:spPr>
          <a:xfrm>
            <a:off x="489475" y="0"/>
            <a:ext cx="39723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Applis pour la santé mentale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75"/>
          <p:cNvSpPr/>
          <p:nvPr/>
        </p:nvSpPr>
        <p:spPr>
          <a:xfrm>
            <a:off x="4176" y="89875"/>
            <a:ext cx="58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10.</a:t>
            </a:r>
            <a:r>
              <a:rPr lang="en-US" sz="16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3</a:t>
            </a:r>
            <a:r>
              <a:rPr lang="en-US" sz="16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1600" b="1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" name="Ορθογώνιο 11">
            <a:extLst>
              <a:ext uri="{FF2B5EF4-FFF2-40B4-BE49-F238E27FC236}">
                <a16:creationId xmlns:a16="http://schemas.microsoft.com/office/drawing/2014/main" id="{56551DC9-6744-1B88-C3C4-B1FFA8A6BABC}"/>
              </a:ext>
            </a:extLst>
          </p:cNvPr>
          <p:cNvSpPr/>
          <p:nvPr/>
        </p:nvSpPr>
        <p:spPr>
          <a:xfrm>
            <a:off x="2105025" y="4173806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ENTRAÎNEUR EN MATIÈRE DE STRESS POST-TRAUMATIQUE (PTSD COACH)</a:t>
            </a:r>
            <a:endParaRPr lang="fr-FR" sz="1800" dirty="0"/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DFE99D1C-C361-0F38-AAFF-3A594D1287B1}"/>
              </a:ext>
            </a:extLst>
          </p:cNvPr>
          <p:cNvSpPr/>
          <p:nvPr/>
        </p:nvSpPr>
        <p:spPr>
          <a:xfrm>
            <a:off x="6134025" y="4173807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D.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Thérapie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2.0</a:t>
            </a:r>
            <a:endParaRPr lang="en-US" sz="1800" dirty="0"/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B9D3F811-A998-B4BA-AD64-D09AA08AD4E7}"/>
              </a:ext>
            </a:extLst>
          </p:cNvPr>
          <p:cNvSpPr/>
          <p:nvPr/>
        </p:nvSpPr>
        <p:spPr>
          <a:xfrm>
            <a:off x="6134025" y="2926032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buSzPts val="1800"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B. </a:t>
            </a:r>
            <a:r>
              <a:rPr lang="en-US" sz="1800" dirty="0" smtClean="0">
                <a:latin typeface="Calibri"/>
                <a:ea typeface="Calibri"/>
                <a:cs typeface="Calibri"/>
                <a:sym typeface="Calibri"/>
              </a:rPr>
              <a:t>OPTIMISME</a:t>
            </a:r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11C0A766-67EB-EDDB-05D4-58C9D8FE358E}"/>
              </a:ext>
            </a:extLst>
          </p:cNvPr>
          <p:cNvSpPr/>
          <p:nvPr/>
        </p:nvSpPr>
        <p:spPr>
          <a:xfrm>
            <a:off x="2112607" y="2926031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buSzPts val="1800"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A. BREATHE2RELAX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ETA 10.3 Session d_auto-apprentissage"/>
  <p:tag name="ISPRING_PLAYERS_CUSTOMIZATION_2" val="UEsDBBQAAgAIAKl+UE8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AgkyhZtTf0qBwFAADhEwAAHQAAAHVuaXZlcnNhbC9jb21tb25fbWVzc2FnZXMubG5nrVj/bts2EP6/QN+BEFBgA7q0HdBgGBIXtMTEQmTJleik2TAIjMTYRCjR1Q8n3l97mj3YnmRHSnbttoGkpIANmJLvuyP5fXdHnnx4yCRa86IUKj+13h29tRDPE5WKfHFqzenZL79ZqKxYnjKpcn5q5cpCH0YvX5xIli9qtuDw++ULhE4yXpYwLEd69GWMRHpqzcbxGNsXMQ1iPJvF4zmlgR97eEw8azRmyd3Jm/bvj1jbwXSG/evYC86DeOyeWyNbZSuWb5CnFuqnX4+PH969P/55EEw0xZ53CIQM0vu3PYB8GgZeDGjEi33yiVqjYTbBnHquT6xR+2OY9Swklz08zsOQ+DSOPNchsRvFfkDNGniEEscaXasaLdmao0qhteD3qFpy2P1KFByVUqTmRaLgQV7zLmdOMMWuH4ckoqFrUzfwrVGkimLz2sCyulqqAtyVKBUlu5E8NT6BZ+b9quAluGYV8BDBp1oK+KfKmMiPul1f+V6AHUOuKYkifA4LS3eTAqQD+HtRLeFdytVrcHGfS8VSdFtwAAwixFYrKZLmnyJaFTrCmWSbzihCfOX650DywIti4jvbJ9aI5ClyCqYnOxAlxBEJAaBgJS+eYBsbjhtzhKUchjBxzycefKkOYSIWSwnfamgcMwJMmPG8ywqYSkLgdxRdBaGjFw1cIYZWrCzvVZEesHR/P7uAXd8OQAg23QOnGmMLDPwQkPOKgidVNxhEiQ2/W13BVIGAMTVJQEsqq8sKZJOtJK+4iVboqbDEUOqG3yrQl+Rs3XAfvBuxddLcw3PfnsRjukudHqvzZNnTDsT5XX3sq6EGmuxzvjOmFi0eB58gu1gjPxhiEVxA/rsYYnFNIlhkEnXZ+PjSPcdmlyDvbZPSNuklTOcYuUEsScBOs2ktVF3CE70kkJrMjpRHw9xE5OMcWOxi75Hc2qACHcxoIdYc4ihSXnQ6goRvE0eL6uPc/SM+w65HnO9Qj21QrirE0jXLEw5kS5je0w28S0Vq3mnaG/+fa/E3YlWb6l+1VcJ3yKdXQ+M5KCyPKIJVFc9WVZdrvWBt+E+JQkv80RD6TP1p/iOb+Dh0gx+zM6XIatlUoGfvzy6yoXvUGcQzV6r/bv3oSKKm1BBoWHRxhB5D9reaaLdjN9AVMeX97Vz/DGxmTd2Cwubmt6q/tR+0AL5CT8WIJrDGJvIIWp0MqlB/20uY9UH4l7pg9Le/IuPIpVB1rvhNKapOz0bPveurkfPTC+tez3pQbKhLPQjZB8BF2w+WSIoM4k97YM6nZLsCTYk4mMmVqmVq5C/FnSkTsLZ1xr/thm8LlZmnkpVb+jdl6sNzomgmFzZOZwP6qZ2Ce+/PnoCfvksRwSG0MTb2bd372FrtsqcRyEcvhUejbesEOspYlSyhHN+qOk97AjXHL4ecYQBr59zT9KsAmqeoffr7IBDdy0H6JDuwP31V8fKvwSB6AjuMqDny8YeqE4ji8WEAZtDHqj3ubu06TVyg7w85U7KmqmUqg0dH3X5BHe1uY0qxPZmCgCKjF1UX0DUOQdjyxQ7mIZzJWunZAAQdABWV5Ig8MC2YIahTHF5AajWnLGs0ZcUd5GWqlBwUm9k5rYdq2Jy+XGDUlRT5oMifVxX1hKk7i7HjmJscWEk4sN81TUAKJ8akvdKRatEbzJ5gH9L+V3g8FdVQwJCQ3W2NvpUwNwCeYvpK7b9//u2yN5V2m1QhbzXjL1lr/W3h3Y1Kcxl38mbvbu5/UEsDBBQAAgAIACCTKFk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JMoWXRJNR88BAAADBUAACcAAAB1bml2ZXJzYWwvZmxhc2hfcHVibGlzaGluZ19zZXR0aW5ncy54bWztWN1y2jgUvucpNN7pZTFpkk3KGDJZMBOmBFLs7jbT6WSELbA2suRaMpRe9Wn6YH2SPbLAgUBakw3T7WwvMsRH53zn6Ds/0sg5+xgzNCWppII3rINqzUKEByKkfNKw3vid56cWkgrzEDPBScPiwkJnzYqTZCNGZeQRpUBVIoDhsp6ohhUpldRtezabValMUr0qWKYAX1YDEdtJSiThiqR2wvAcftQ8IdJaIJQAgL9Y8IVZs1JByDFIlyLMGEE0hMg51ZvCrMOwjCzbqI1wcDtJRcbDlmAiRelk1LB+a7ntg/bhUsdAtWlMuOZENkGoxaqOw5DqKDDz6CeCIkInEYR7cmShGQ1V1LAOay80DKjbmzA5uNk71jAtASRwtcCPicIhVth8GoeKfFRyKTCicM5xTAMfVpAmoGG1/Ruv1227N/2B73o3F/5lz8Swg5HvvvV3MPK7fs/dRb8s/MX1lTvsdfuvbvzBoOd3r+6sgNE1Qhx7nTEHmBVZGpCCMEdFWTzimDIo0ns0SqKgzBlOJ8QXHQpZHGMmiYX+TsjkdYYZVXPohhp0wy0hyblMSKCGOm0NS6UZse7gDCAEBrksauL4ZVETJ6drW7eN97ttbY3SwUrhIILiAVkemmOvipZqVPcRDhSdQmWSe5scZ4x5WZKIVDV10LnvVWERwwMwzljwNeb0NxoJFhZ8kXhEwj6OyUrLebeUd0DzwEJjyDEDJgcJ4cjDHNqcKmA3KABkNpKKqry9Owvt85RihgAP5hBBl94G20GEU7mW1CKxureC5ru+UES+N2wb0YOqHqPgRZdWKf2/RMZCNBcZYvQW7ASCysti+C8iaLW/0TgVcS6FEaSQzN1MKZmR8KyMo2twEWdgCfMuYUQZDx8y+gmNyFikgEvwFKYjyKk0+NWdgBMs5R0oXsb4zHRtt9923z7TG8ThFPNgR3AoVxInai/4eI64UEs7oCPAmSR5UkIa5mtl9lZ9fBqKjoE8P1E21vAljTOGnxK+IGQFeo8p34+XXRL/3QhKu43wNG903bw5NLQ4hZQYTFgIYNpRvpiwJQADzJHgbI5wAAeW1GNjSkUmQWIGhIGWj4/Q2EOZ5l8TmMzgMQ1JWgqydvDi8Oj495PTl/Wq/fXzl+ffNFoc5VcMa3fmLG89eFcoZ3XvxvAdo2/cGzZsOyKNdaGGG06334VKmHf7vjs8b/ndP7v+9RaAnL3NM8ux9Xm6/XjNLxn/1dPVc8+HrQs0dL03Pd+rl6movoDmVUEENTnW9+9SNjofpTqgnFp/UEZr8KqM1tCc+Vcr532pEGCGT8xMginOaEyhkn6KjizVHI9q5p+jIf/1fdd09H4a8lHV8f8YhL9o/zHlvtcD6MmIX2fOcy+7fwx67V8T40cxaL6KJ561Nx3H3vp6pldiymkMtOpLb/Hk1jw+qjn29qVKBdDWXzCblX8AUEsDBBQAAgAIACCTKFk3i4dqewMAAKwMAAAhAAAAdW5pdmVyc2FsL2ZsYXNoX3NraW5fc2V0dGluZ3MueG1slVdtb9s2EP6eX2F4wLB+iVcnnRtMEeDYHlA0a4MlyHfaOttEKFIgT07973cUKYm0pcqNECC8ex7yXh4ekcS8cTk6gDZcyfvxdJxejUbJptQaJL5AXgiGMJIsh/vxE5MIgpvRH78L/Dv9MJ44sBJKPwMilztjLbVtxLP78bpEVPJ6o4gr8VoqnTMxTn/7p/pJJhVyiKUowEs5W7aB9phP088Py4so/ozbh9lycddH2Ki8YPL4qHbqes02bzutSpnZ0G7s10fbHwvQgsu3wYiovPgFIY9iWn1cTVfTyyiFBmPAhnS3nE/nfw2yBFuDaLKf3X6+nV/IaY/6eWNOaAduOFa02XR2M7vtoxVsB3GRF6vlx+VNP17S7nFXfhqXIyD8wMHM6RocQf/S5qooi1/RSKHVzhb0hDOz3yBHKJbR9SPC8s5+gwSbkD1oUJBG8IzaoHTmpPin/frAfbX0f4ZDIrF3WyvxZJtwMj2sQtYCUtQlJJN65Xxmr96/l0iXCdItE4YAoakFPVGGT6w0Eaw1tsD/4J3LLER5Swt5VaLMYeEiDpGxoyUsFg/VaAmxjS2IUcPBG12uJ8YW+Y0qe4YMjC3y2TbsuxTHM/ipx3FqSTww38+gAT76qAPkBslomfmt61XttUc92ptugrO9ocbkKoO0ktYLz8F2LplUNhfT5CyoRLID3zGkV+pfi1sfq2xMMjlxeLV1aytBjgK6JLdRpTYUDLlf4+Q7PI7iHg8zx0fYYo2OjW1X7IsRiqFaXw0Wuz6kKZxbj5AelPtxzvQb6BelhBmPPI8uIRXdPc3nDDuy6UEF/UVuVcCpzu4jSYVgLgUrdxEvhTNEttnnFFNfCk1NXWu7O5j4Y7taK8t8DXpFiuBQSzK2Odye7/aCfvGVwztkMaHH6Zi4p+0k443iA4OXADC92df3wS2cJy8FcgEHEN4bGKqE+zJLDOm/K18rr1iUgeUiRfop1ColGqGRo4PwSnF1M5xneMYjW5sqs2im1CO+HSrR0K8HpRVreLozeClFO5O/q4TUrKierET1jEyjP7ld++TZAeaS59UMIgc2ounyOI5QqvBlqZx1wGf2NgT7dDWbNRl2ePoodtKm0y5K5Tkdsy90P9OtBghHbGW8Ch6Br3BcK6azbw0kehU63I5NOdLDWU1smvV5gckkMLnmNG2gv+m/lPR/UEsDBBQAAgAIACCTKFmmr1YjNgQAAJYUAAAmAAAAdW5pdmVyc2FsL2h0bWxfcHVibGlzaGluZ19zZXR0aW5ncy54bWztWN1u2kgUvucpRl71sjhp2k2KDFEWjIJKgGJ3t9FqFY3tAc9mPOP1jKH0ap+mD7ZPsmc84EAgqYlCV5H2IiI+Puc7Z77zN7Jz/iVhaEYySQVvWsf1IwsRHoqI8mnT+uR3X59ZSCrMI8wEJ02LCwudt2pOmgeMytgjSoGqRADDZSNVTStWKm3Y9nw+r1OZZvqtYLkCfFkPRWKnGZGEK5LZKcML+FGLlEhriVABAP4SwZdmrVoNIccgXYkoZwTRCCLnVB8Ks0uVMMs2WgEOb6eZyHnUFkxkKJsGTeuntts57pysdAxShyaEa0pkC4RarBo4iqgOAjOPfiUoJnQaQ7Snby00p5GKm9bJ0RsNA+r2NkwBbo6ONUxbAAdcLfETonCEFTaPxqEiX5RcCYwoWnCc0NCHN0ifv2l1/Buv3+u4N4Oh73o3l/5V38Swh5Hvfvb3MPJ7ft/dR78q/OX1yB33e4MPN/5w2Pd7ozsrYHSDEMfeZMwBZkWehaQkzFFxngQcUwY1eo9GSRRUOcPZlPiiSyGLE8wksdCfKZl+zDGjagHNcATNcEtIeiFTEqqxTlvTUllOrDs4AwiBQS7Lmnj3vqyJ07ONo9vG+92xdkbpYKVwGEPxgKwIzbHXRSs1qtsIh4rOoDLJvUNOcsa8PE1Fplo66ML3urCM4QEYZyL4BnP6GQWCRSVfJAlINMAJ5G/U5RaaQFIZUDdMCUce5tDWVAGdYWkh80Aqqop27i61LzKKGYKWhblD0JW3RW8Y40xuZLHMpG6msPX7QCgi/zD0GtGDqh6j4EXXUiX930TOIrQQOWL0FuwEglLLE/gvJmi9odEkE0khZVgqJAs3M0rmJDqv4ugaXCQ5WMJ8SxlRxsNfOf2KAjIRGeASPINpCHIqDX59L+AUS3kHilcxvjJt2ht03M+v9AFxNMM83BMc6pMkqToIPl4gLtTKDugIcS5JkZSIRsW7KmerPz0NZYtAnp8pGxv4kiY5w88JXxKyBn3AlB/Gyz6J/24Eld3GeFY0um7eAhpanEJKDCa8CGEQUr4cqRUAQ8yR4GyBcAgbSuqxMaMilyAxA8JAy6dHaOyhTIunKVx+wGMWkawS5NHxm5O3734+PXvfqNv//P3t9aNGy909Yli7M8u7/eDloJrVvSvCd4weuShs2XZFluhCjbac7r78VDDvDXx3fNH2e7/2/OsdAAV72zvLsfUC3b1Pi1vFvXUa/Hf71HMvxu1LNHa9T33fa1SpoYGAdlVhDFU40VfsSjY6A5VqvpraYFhFa/ihitbYbPnR2oavFAJM7amZQjC3GU0o1M6L6MFK7fCk9n0ZLbjzSksf7UHTtYdpwSfVwwsedv8z/aNqWu5aLMgjCdVGP2jDPBvpm6x57lXvl2G/c1D6aDX+XkTNPi995qn8RrPxUcaxd37+qoF881tiq/YvUEsDBBQAAgAIACCTKFkmD37osAEAAG8GAAAfAAAAdW5pdmVyc2FsL2h0bWxfc2tpbl9zZXR0aW5ncy5qc42UwU/CMBTG7/wVZF4NkYEOvIHDxMSDidyMh248xkLX17QFRcP/7joUuu4NWS/0y4/v9b2t33enWz5BGnTvu9/V72r/Ut9XGljNqA1c13XeohdWDzTPFzDPC+C5gMBDthZZMq7hqO9PCOUciMo12b1aX+0YBng0c0RJiYrw1RS4JcAPCvykxK+/f3ecxg5NOaNONsag6KUoDAjTE6gKVjHB1WP1uD16MG5B/YMuWQo109twNI1byZPjcBrFD2OXS7GQTOyeMcNewtJ1pnAjFr/1B3a59GonQZUvfd1WlufaPBko/MKz/iyche2kVKA1/NYdx5NwckfCnCXA3Yai4Wg4OYPWjJsD9ehtrnPzR0dhNIiGLi1ZBo0pPczifjyoY6L0akyzUfzAGfg0bc1IznagLrFCuZEXvECpMLMTaaKRXSTKkS1ykR24eGwXydnDWtu2b6NKjV6CanH8Km7scpnGMGrXDL1rtiKuctGWL1Q2eJohL7f2qj5TucApUVAiEoXl2aCqncb4UWP3b2XfTK1BzRF5GaDdgBnD0lVRBkp5/Hc3GMiTphf35MX7vrP/AVBLAwQUAAIACAAgkyhZFQaV5GsAAABvAAAAHAAAAHVuaXZlcnNhbC9sb2NhbF9zZXR0aW5ncy54bWwNyrEKwkAMANC9XxEySB3Uugn2rpujCK0fENogB7mk9ELRv/e2N7x++GaBnbeSTANezx0C62xL0k/A9/Q43RCKky4kphxQDWGITS82k4zsXmOBVejH28S5wvlJuc4XqbOkAu1B/B6PeInNH1BLAwQUAAIACAAhkyhZwhuumWgSAAD3TQAAFwAAAHVuaXZlcnNhbC91bml2ZXJzYWwucG5n7Zx7WFNXtsBxbHV81TrO1KKVtNXqtbXGikghkLQWsegoU20FH0nEF9W0oMYkQB6n33QKVq2paMUHIXdERQskWI0B8qpSjUpNqjwigeSoKRwgnESIJJycJGcOIViwnf/m3u+7t4cPPrJ39m/ttddae+21+Q758m8rl04YO3VsWFjYhKT3E1aFhY1qDAt75rM/jsJ7WIbsI/ivEexVSxeHyQwvdeCNZ9LfXfFuWNgF8Thf2rN4e8zO99eyw8Keq+n/GaHPPLclLGzFgaSEdz/MYnRZwFIYebcNQZzV2x8tnqTuOHvlpEP7KHHqoX9+Gh7e5Rg36RP1X8ft2vanT1+SjN2xZ1bsC5EvJtxaWc/9+stzk0pOHe57I2Hkwwja6DUXvmtbf/P8bPE3sxUMcha7kWFXmZpKvqVyLpC0qC+aHBb8+t60JXVk8NVnpo3/C68eFeUqQMwPFsxMyu//7ph2l9+rBFAlGfCbAH/PGbKwo1Ue6JTPjM+GsGchbAyETTjviSsbEdQWhTUiwOsMOJwMbd81MkPEpt9l8wLgzgDp0PyBMfOd+BAzfUe+dh2ETRpTMzU4s8tq95TItYfmJXleG88Kdv0YWZa0o2CQMlbMOk+/WjEqOE1czYnT3CfoeFa++fcDyePLhA62lI/Ul1B7exrXZ2rUSNvJfOrLkkihwR1jS0nHtP9ImxB0ZzacBh+W+n4u9fjqaP66AjKA1P77kS1Nu3tXZCeRDhjCdbHoMD/kkMMbg42sdblRSc7XQmom11bM6tCEIvT+9vDGmZqCEBX3Jr4eT35IfMnW1MNFJWTBg3FkWu9qWm+PBkQ1zscjaY9GkklYn54s190K2aFuQVmS8U46DW0qcPYddGYhRzORo7Vau0pr73FFRA5Y4dGl8ay7o3XsEnO4wfCZ20YL2ORUrYY7Ssk2mbPhPFF7nvahS7Zg2OjIs0LFgy5RFt9erpwnr9r6i9qnJ4pARAIinfp3rOB5973wegYkixpcZGl8WdKqQTep3RVcx17k4RTdf20/R/PV0ARI/+y1JgdfYn/KcKyJLCnaAs3ThZM7ppmcPoNTLehcLc1B9uv69teakqGuIpYBmyxj6Dgy1VMg8HgpsAe5nZUEVoo8PMDTmiJqTWGI7EqRvaeXhrloAKJgoooUk++m1HezNUr567khv/bxGXLSVPtkad8PtUbfj0b1VKNBwlJCoAiFC8SAzyZnUCR2BxPoKuwuvQgwhy3yQJV3m/p05ieQ7BLTd40pQC6Q0AvypmTscbKuOtAp/PWEOn+zTtiv8zRJpPeOWPRYInKnA+7WaJEtmiHCF/S4NQ/oywM7akiBR7VSf5OULgo0NOnIaQOu2Mjgp6LBsI4GXNH52pvez2l9nxeQfFdIAiTgxAIpEj1Upf8NM+sCdl0AQxNxfQ+KnB6Rs5WvhfgMTgSTzjb0PT1FA9PfUKDzoUzQW1/CFD2YrPP11JHQqgKsezaw7G50GuQrYgsMrhhTeiol3dfZBQ7bfQ8LRB2tNSTESCZ5H2EzO0bWx5ik2NUpDKvAdbt2uBndhzGXcYNoNeNuNKDztWHbQ0GXrchTkFASdTcyITsJ9ElUjYP7phy3fS9uQ1Lhb++kXtEEFugCRVLqfbqfbxotV1pz7D1DVHT6X2qkYojRPtI8LVO9C3HSSWqqp8pIL/Kjf8qNCspsC2+sv1HhjqNLUD3RR/T9nvra1+YqSNgNQIR0iP0trSyxv4vsyywwKmOZeiRHxkDzujpbaEd/OaTPJnZUuCfTenVqX4AkcCv034JeOWaqJWG0TGAJhLhYC7ZIQKwT4dl9EUrQFej+SN/gYpbr5VAgPoK5HPuRmZkCBS48OWtzo6KW5Soix/p1eNqoZQb8QLSc8rym+dgRq4aTqCmFwHL0LZhl0XA3xGMNOb4cB1YmlodO4PvCbamri7ekokwASWH4vYxRp3gqd8tN7rQqgy0yR9PLpPoNL3IYFJI0Q4qpME86I9BWyxT1FkHsDCfH3sk2yJVpsFqEZet6AF8nxSTV62FFs4lt71xZVSqH3HyL1SkQ8B2+HMz4MAWATWA2VgoklssM/s1DCpQdj3t901nikXdS7BaZBgjEaYWC6/LItyUUm0Ff4uqucsRRTRadsdyEFKL69LcpxffCxxld4hpzeJ8hlcuXl4KegD/DotP7bXVVboEhW2B1+SIgWx2yLp/SxygpZWOpQ6qjqRopjqoN8hKUospw7ooAHbkUySG7wADb1kNeNmxzlQxMdS+WV2hh8guZRst2sc4IK1CZtgi1O0hSg0JJc4XftcIK7tMeWafaDHefaJ7+MSSTNYvT4kyFLKdc5WQJDX5bs3ijWujoqKTz0EliDy5a5ehGmvlxVKqEZYRaGCrAWQcv3XxZFesRDymbzt/xVnDtcUCiLDIWP7nMpXYHX2msAgSJCr2uBMbFcTzNm1OYRjg+giR1YIV6Wr1YJPhV+N3Ga7PpXNGfbf4oZYRckxPoPhH5tiWxxGXvj50SqLfOJv6bureBCqmx7ECgGzlhjFIaafLpSrGRpaTcMKB0ywpub2+LTr9LxXbswaA4Wm5PSxqPD7t9tISnLeHNyVWwS0z+n/ZEzbfkqN2diJ6Fh9ZiSzWm+slgc7XYLNuc7hgIaVZ4xMmQk6OiY1mjm6vcbr4kAtCtFzON2QI+PD4d14EkZRnQIn16mQrAUCOLx3GQlr84EMjH0vE4lqen1kWnPK3BgrL4ZKKP6CP6fqPPCVWcnZgBekC/pwCz9l6xD00X/fVp3wxadvDm4JO4hEM3nCmikdqt02WHas5fvWkVoWzHusPUzyRsocHTUAXMHVI1U/wP0rH21q+k6Be1mYbl3jZ7IcSWyQ3oR0/OhMAr+OXQ+J+8BlvlaTAEBKDeEc5OUFV0cagR3IgRYJB+smbZvqoFnDmG4ef+WZRo/99ttx/PUyjxW2prnTRwu9YkyyGbgJ7DUrVApBm6N3LkeEVQIPp5KX4Bx+/IOlGDDtECaM9xo6Ctx4waftqDFtZli0vtVmMGs66BlWJhYgqqh+S3AbsRX87QYubIeBbmALE8nsMaKzZWcjlweaRaaFcK0drZ1O7l8lHno61990qZcpmQhuIHpJzjOZEG00O7py9xPn7am9Dil5nphbEmXx3gNpKZFMkV+D2SN1keW9wMI5E3hD8X07o7kUir5Xqlywd762Ckrmqy4wDDI5eKM+Wg1dmoEsLpC1V0Nh9DafZsf0CmcnFAGU3szFPg5STH8QhN/GZoacB0VnATT8s5enP4UcN0Vnp9jgAe/yH2kBkoTXGyc0tdfYu2SCZ1tkziUamWUd9FZkgM7PQjFKcQM/uhQrxMMyN97oDSJMtVuDhWJg+tNtqaez3iTECLUnoceQqXETqwU+mp9sanLHvq4KbwGJJD7eMTU+Qg73pJ5BbJiM7x25SvdC36u0WmsjRwIqSsTCMY+x5eL2RC8Rk2E5Jj+J7Dh0VhlJGmcI2MoXJuYOcq9JBTrgMEImdzFs++qMwSCKdrLg8r/M7gXj5geMSh7dOshFyGP3KmyQzteyKkzEzLdXnpiM4d41Ukm4HlYdb5e5mwQp/BK5e85XAXTwsKxlCwWghD1S5jxwY+6FcsH1qhfbCgTKK6jUsDPCZ+hyDwaVbsjDr/9G0eCSuDd9kSO8Nks2yB9HOt4AV3hq3J5uRgZhVn2nWDZLfHBNKoxWY/qORWkxojdNbWYRGseY6l/AAevzZ9YTWniFZsarjHLaLV1MM29m1YH1Ok9wBLm6sci85KKM0Rzmco+AVi0dd4Ncm3OF6nbMZNlWEq0itHdHV7Yp3CqDKJRy2coPTo/DFy3FN8EMu65TL7LVxI0SzF1KCftl/x9Ox4IH5+d7OSUi0LMC7pjTG2Rn/lnsRq1ORcei5SZimiOdlFNDnIBIAp5ip2V0BjtKGqmwYbauSr67oe9wWUOhoc0ESAHrUJ9uop9wwKD3CwFGSfGXaRwQ5GCecPrelm1Jxw/E+2i69XuGfQekj4PacDVAsGdlh1zgr+U3714yUnSfvQ1r9va9OpruO8iP4cIoCiaszRKcMuMow8BTvdrBQ1K4FrG7nTGleCfgvmbXjExW9RtOdYUFWkWpKxuZA7bAfgV7ClWJ9UHXlQAhmOcafdClzT+VLIJKQ9We3tg5VgYF8aLPAlY000ID2LIv6KtX6Yhj3FLxsruFj3p6l8gQCPIAN4zf1lsu8uRS7Bk8H24mGJjobvRHNVMezLieWVhTdeHqaJh5+qAp5af2yZREeG3d22Cvf1aSQ+pEDTcFjks8FR8LAMcrPCnal1glrXjOlGvafGvJTqnSwX/WDLdvTnXvmLjYYXeVSPmuttzES5vIqvnoLxUmSoKbek1gmJNtH+zbbVmLaC1BL8K+mwgk3DxIs+aM5gsVmUtmKVakj0J8FDUttMxZBccLh+HgEREAEREAEREAEREAEREAEREAEREAEREAEREAEREAEREAEREAEREAEREAEREAEREAEREAEREAEREAEREAH9f4HuYyznQfqZSmXYQUwsv6xMziSrHdwXFt9qXhtXESn5+lUJfeznh17ev+HxoXN7GYuQbN7NiTFtt2PQk9mRPBqp7+Hkbdclb7ZdiWmih60xblpxt/31uQNTpsbvj0oqLq0Izdk7t3HmV7KrmwY0bbiYenhh9dj9A6r+jsC7OJA/8LExRx2dnZ3zzxfNmnpq+Srmkh0Xgv/LEbb++Ql3XjsvH5Syfnbw7S+uDTwerFy5MKHgtHZQaobk473zkoR/eWHgofaW2DvP0/O9g+pVck69Uj2z96PUgYfRfa3iiSY0L1nm9sxjCjuYWGArZzpzPV8C964prBUmvrcnqXNwLQary6L3S/ZPeZCfXq4wNTN416ta0icPVe1tvocEXz1jMLPkFNsGx8Uvc9vz61PSBpZRqPn4+MVvFpxyKVetGarx/a4l+wvLj0yS6L75bkC501NYcN6rZKkW6ak5xCOpx5N2HjdHmRXmqFLa4jH9zM59H3OrhsraV7/pU4+7roz2SZPMEhiw02tLXLeGy32BNUXMzJt46ZACGHBP0p2y3W9sTYAyz5QNWO38NXOhdA2l8YmIi7eWGUX+nZUPA7XYwYPh9MQ9gb1HK51Phq97PP/kjNBY9q1PJko3TJddBrHuBzmA50rto8o7uHTxOQtLBRW7GQl6yaC+h6ewwN23TIl/6GfnzjmxepvXgYLPpVTvwu7Mi8s4iK9taYOjymQ93F65Y+2AD7etLZN4138SdOTyfW1Hjhc5qRGySyDW51I9OlZ1a6+BtFblKXYXJeg/rN0XtP1bggtc5PGKrA2znuh4XnG8/QM09gfKFPJVW9vrM2KBLbAVlf/jpbfI1KN/CbpzU9+m8viFyf69wU9T+j7/VEzrEQddG7vhQSLK39NS2L+mDJln5hvBQLxWcc080RgQjSgJpIQ/UW61FxA9+/OFA+2+mBO2N165OOCC8WvLpgOry/3Z9RFHG1qn/iI+glqFi28bObrf3+KTF3HujsLz31jsDXfEEv3W0HJ29WyCKz+kNGpHfYfrhyx7/5dV3e7uKPtr+B2k+KR9tSBksJWMsiWKL8xzdBeDEVhx+uOVMQr3bbp/9qV5Uu0Y8clSfJpDCj5th/PmHFr4Y84vhl6ylfqHCYPQ8Y5AseXBsuiVyP13L+PIBwq+Q+GZGStbF/LmkhdYtDg03rfjRqZfOm5wVVsvLxodv4OZ93ZP3Trsw/7IMWvczBFN1v3tlatvhRyEboKtraU1TdEkf/y8OrMUdjJJYDAqUlctLPmx8ehylVL6XEqLE3PVATW2xIJJEtoprnwpHH9s8/ljIX8dSi6jx4mElVdv7y73a/xNCfqRg3GVcQZXuPxIaOAFMNVewNK0pz4x3LAdMvdyKotOFbIr74KnbEFXHv3z7TnKVbjua0IKX7i3Ce47uYO5/+Czg0q2LMPtvn5OKBpe3a/IfLPhRHvWv5nC+9HXq4Papd61jCbXrG0dni0OrSuzVGVNotYnPtmE+NKmG94wMfiWcGi3dMWTDf9lXkbriFA+sDQn7xdUbNwC9142SXbN8zQlBHPX+282tona15C+Di6mJEeLVup4yOuFdFm5O7bZXv52AXpgcNoodvye5Ox3grZ/hzyQgnNCKZg1ZXgKhvyo58HL9Px1cPgHofz2fbkLcUE7j81LKncfOBdKmvfXVGu1Vh3fM++lb5fHGs2R/4yf9m0oF4dt/EMoZ4cd+35AcFjYrIrBzxQb8x8dhm3XYZMfzG4Y2xGzE+zvSVqyMkG2eOPf/wVQSwMEFAACAAgAIZMoWeohDhNLAAAAbAAAABsAAAB1bml2ZXJzYWwvdW5pdmVyc2FsLnBuZy54bWyzsa/IzVEoSy0qzszPs1Uy1DNQsrfj5bIpKEoty0wtV6gAigEFIUBJoRLINUJwyzNTSjKAQiYmFgjBjNTM9IwSoKiBhRlcVB9oKABQSwECAAAUAAIACACpflBPNmFYAkcDAADhCQAAFAAAAAAAAAABAAAAAAAAAAAAdW5pdmVyc2FsL3BsYXllci54bWxQSwECAAAUAAIACAAgkyhZtTf0qBwFAADhEwAAHQAAAAAAAAABAAAAAAB5AwAAdW5pdmVyc2FsL2NvbW1vbl9tZXNzYWdlcy5sbmdQSwECAAAUAAIACAAgkyhZFR5gG6MAAAB/AQAALgAAAAAAAAABAAAAAADQCAAAdW5pdmVyc2FsL3BsYXliYWNrX2FuZF9uYXZpZ2F0aW9uX3NldHRpbmdzLnhtbFBLAQIAABQAAgAIACCTKFl0STUfPAQAAAwVAAAnAAAAAAAAAAEAAAAAAL8JAAB1bml2ZXJzYWwvZmxhc2hfcHVibGlzaGluZ19zZXR0aW5ncy54bWxQSwECAAAUAAIACAAgkyhZN4uHansDAACsDAAAIQAAAAAAAAABAAAAAABADgAAdW5pdmVyc2FsL2ZsYXNoX3NraW5fc2V0dGluZ3MueG1sUEsBAgAAFAACAAgAIJMoWaavViM2BAAAlhQAACYAAAAAAAAAAQAAAAAA+hEAAHVuaXZlcnNhbC9odG1sX3B1Ymxpc2hpbmdfc2V0dGluZ3MueG1sUEsBAgAAFAACAAgAIJMoWSYPfuiwAQAAbwYAAB8AAAAAAAAAAQAAAAAAdBYAAHVuaXZlcnNhbC9odG1sX3NraW5fc2V0dGluZ3MuanNQSwECAAAUAAIACAAgkyhZFQaV5GsAAABvAAAAHAAAAAAAAAABAAAAAABhGAAAdW5pdmVyc2FsL2xvY2FsX3NldHRpbmdzLnhtbFBLAQIAABQAAgAIACGTKFnCG66ZaBIAAPdNAAAXAAAAAAAAAAAAAAAAAAYZAAB1bml2ZXJzYWwvdW5pdmVyc2FsLnBuZ1BLAQIAABQAAgAIACGTKFnqIQ4TSwAAAGwAAAAbAAAAAAAAAAEAAAAAAKMrAAB1bml2ZXJzYWwvdW5pdmVyc2FsLnBuZy54bWxQSwUGAAAAAAoACgAGAwAAJywAAAAA"/>
  <p:tag name="ISPRING_LMS_API_VERSION" val="SCORM 1.2"/>
  <p:tag name="ISPRING_ULTRA_SCORM_COURSE_ID" val="A123CD19-8C63-4650-AF13-6D14E8E01DF5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007F\uFFFD\uFFFD{A396230D-9A3A-426D-B380-67D82CDE4863}&quot;,&quot;C:\\Users\\pantelis\\Documents\\MHAPPS\\French\\Training material for ETA 10_Fr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SLIDES" val="0"/>
  <p:tag name="ISPRING_SCORM_PASSING_SCORE" val="0.000000"/>
  <p:tag name="ISPRING_CURRENT_PLAYER_ID" val="universal"/>
  <p:tag name="ISPRING_PRESENTATION_TITLE" val="ETA 10.3 Session d_auto-apprentissage"/>
  <p:tag name="ISPRING_FIRST_PUBLISH" val="1"/>
  <p:tag name="ISPRING_SCORM_RATE_QUIZZES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622</Words>
  <Application>Microsoft Office PowerPoint</Application>
  <PresentationFormat>Ευρεία οθόνη</PresentationFormat>
  <Paragraphs>120</Paragraphs>
  <Slides>12</Slides>
  <Notes>12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12</vt:i4>
      </vt:variant>
    </vt:vector>
  </HeadingPairs>
  <TitlesOfParts>
    <vt:vector size="21" baseType="lpstr">
      <vt:lpstr>Noto Sans Symbols</vt:lpstr>
      <vt:lpstr>Arial</vt:lpstr>
      <vt:lpstr>Impact</vt:lpstr>
      <vt:lpstr>Gill Sans</vt:lpstr>
      <vt:lpstr>Roboto</vt:lpstr>
      <vt:lpstr>Calibri</vt:lpstr>
      <vt:lpstr>Θέμα του Office</vt:lpstr>
      <vt:lpstr>Θέμα του Office</vt:lpstr>
      <vt:lpstr>Θέμα του Office</vt:lpstr>
      <vt:lpstr>Παρουσίαση του PowerPoint</vt:lpstr>
      <vt:lpstr>Partenaires</vt:lpstr>
      <vt:lpstr>Session d'auto-apprentissage :  Contenu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ETA 10.3 Session d_auto-apprentissage</dc:title>
  <dc:creator>pantelis bbalaouras</dc:creator>
  <cp:lastModifiedBy>pantelis</cp:lastModifiedBy>
  <cp:revision>7</cp:revision>
  <dcterms:created xsi:type="dcterms:W3CDTF">2020-06-02T13:31:56Z</dcterms:created>
  <dcterms:modified xsi:type="dcterms:W3CDTF">2024-09-08T15:26:13Z</dcterms:modified>
</cp:coreProperties>
</file>