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Impact" panose="020B0806030902050204" pitchFamily="34" charset="0"/>
      <p:regular r:id="rId27"/>
    </p:embeddedFont>
    <p:embeddedFont>
      <p:font typeface="Gill Sans" panose="020B0604020202020204" charset="0"/>
      <p:regular r:id="rId28"/>
      <p:bold r:id="rId29"/>
    </p:embeddedFont>
    <p:embeddedFont>
      <p:font typeface="Roboto" panose="02000000000000000000" pitchFamily="2" charset="0"/>
      <p:regular r:id="rId30"/>
      <p:bold r:id="rId31"/>
      <p:italic r:id="rId32"/>
      <p:boldItalic r:id="rId33"/>
    </p:embeddedFont>
    <p:embeddedFont>
      <p:font typeface="Calibri" panose="020F0502020204030204" pitchFamily="34" charset="0"/>
      <p:regular r:id="rId34"/>
      <p:bold r:id="rId35"/>
      <p:italic r:id="rId36"/>
      <p:boldItalic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jd7UsH6Z7JRMxEToL1qqPIV6S7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customschemas.google.com/relationships/presentationmetadata" Target="meta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a:t>
            </a:r>
            <a:endParaRPr/>
          </a:p>
        </p:txBody>
      </p:sp>
      <p:sp>
        <p:nvSpPr>
          <p:cNvPr id="209" name="Google Shape;20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C et B </a:t>
            </a:r>
            <a:endParaRPr/>
          </a:p>
        </p:txBody>
      </p:sp>
      <p:sp>
        <p:nvSpPr>
          <p:cNvPr id="223" name="Google Shape;22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bonnes réponses :</a:t>
            </a:r>
            <a:endParaRPr/>
          </a:p>
          <a:p>
            <a:pPr marL="0" lvl="0" indent="0" algn="l" rtl="0">
              <a:spcBef>
                <a:spcPts val="0"/>
              </a:spcBef>
              <a:spcAft>
                <a:spcPts val="0"/>
              </a:spcAft>
              <a:buNone/>
            </a:pPr>
            <a:r>
              <a:rPr lang="en-US"/>
              <a:t>A 🡪 B</a:t>
            </a:r>
            <a:endParaRPr/>
          </a:p>
          <a:p>
            <a:pPr marL="0" lvl="0" indent="0" algn="l" rtl="0">
              <a:spcBef>
                <a:spcPts val="0"/>
              </a:spcBef>
              <a:spcAft>
                <a:spcPts val="0"/>
              </a:spcAft>
              <a:buNone/>
            </a:pPr>
            <a:r>
              <a:rPr lang="en-US"/>
              <a:t>B 🡪 D</a:t>
            </a:r>
            <a:endParaRPr/>
          </a:p>
          <a:p>
            <a:pPr marL="0" lvl="0" indent="0" algn="l" rtl="0">
              <a:spcBef>
                <a:spcPts val="0"/>
              </a:spcBef>
              <a:spcAft>
                <a:spcPts val="0"/>
              </a:spcAft>
              <a:buNone/>
            </a:pPr>
            <a:r>
              <a:rPr lang="en-US"/>
              <a:t>C 🡪 A</a:t>
            </a:r>
            <a:br>
              <a:rPr lang="en-US"/>
            </a:br>
            <a:r>
              <a:rPr lang="en-US"/>
              <a:t>D 🡪 C</a:t>
            </a:r>
            <a:endParaRPr/>
          </a:p>
        </p:txBody>
      </p:sp>
      <p:sp>
        <p:nvSpPr>
          <p:cNvPr id="237" name="Google Shape;23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55" name="Google Shape;25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266" name="Google Shape;26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77" name="Google Shape;27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88" name="Google Shape;28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Réponse correcte : C</a:t>
            </a:r>
            <a:endParaRPr/>
          </a:p>
          <a:p>
            <a:pPr marL="0" lvl="0" indent="0" algn="l" rtl="0">
              <a:spcBef>
                <a:spcPts val="0"/>
              </a:spcBef>
              <a:spcAft>
                <a:spcPts val="0"/>
              </a:spcAft>
              <a:buNone/>
            </a:pPr>
            <a:endParaRPr/>
          </a:p>
        </p:txBody>
      </p:sp>
      <p:sp>
        <p:nvSpPr>
          <p:cNvPr id="299" name="Google Shape;29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D</a:t>
            </a:r>
            <a:endParaRPr/>
          </a:p>
        </p:txBody>
      </p:sp>
      <p:sp>
        <p:nvSpPr>
          <p:cNvPr id="313" name="Google Shape;31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327" name="Google Shape;32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338" name="Google Shape;33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 </a:t>
            </a:r>
            <a:endParaRPr/>
          </a:p>
        </p:txBody>
      </p:sp>
      <p:sp>
        <p:nvSpPr>
          <p:cNvPr id="349" name="Google Shape;34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 </a:t>
            </a:r>
            <a:endParaRPr/>
          </a:p>
        </p:txBody>
      </p:sp>
      <p:sp>
        <p:nvSpPr>
          <p:cNvPr id="360" name="Google Shape;36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A et B</a:t>
            </a:r>
            <a:endParaRPr/>
          </a:p>
        </p:txBody>
      </p:sp>
      <p:sp>
        <p:nvSpPr>
          <p:cNvPr id="131" name="Google Shape;13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D </a:t>
            </a:r>
            <a:endParaRPr/>
          </a:p>
        </p:txBody>
      </p:sp>
      <p:sp>
        <p:nvSpPr>
          <p:cNvPr id="145" name="Google Shape;14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159" name="Google Shape;15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170" name="Google Shape;17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C</a:t>
            </a:r>
            <a:endParaRPr/>
          </a:p>
        </p:txBody>
      </p:sp>
      <p:sp>
        <p:nvSpPr>
          <p:cNvPr id="181" name="Google Shape;18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a:t>
            </a:r>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25"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6"/>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26"/>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26"/>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2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26"/>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2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2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7"/>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7"/>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30" name="Google Shape;30;p2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30"/>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3" name="Google Shape;33;p30"/>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0"/>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3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3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31"/>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1"/>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3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3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32"/>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2"/>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32"/>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3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3"/>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3"/>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29"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8"/>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6 - Session d'auto-apprentissage </a:t>
            </a:r>
            <a:r>
              <a:rPr lang="en-US" sz="2400" b="1" i="0" u="none" strike="noStrike" cap="none">
                <a:solidFill>
                  <a:srgbClr val="C00000"/>
                </a:solidFill>
                <a:latin typeface="Calibri"/>
                <a:ea typeface="Calibri"/>
                <a:cs typeface="Calibri"/>
                <a:sym typeface="Calibri"/>
              </a:rPr>
              <a:t>(6.3)</a:t>
            </a:r>
            <a:r>
              <a:rPr lang="en-US" sz="2400" b="1" i="0" u="none" strike="noStrike" cap="none">
                <a:solidFill>
                  <a:schemeClr val="dk1"/>
                </a:solidFill>
                <a:latin typeface="Calibri"/>
                <a:ea typeface="Calibri"/>
                <a:cs typeface="Calibri"/>
                <a:sym typeface="Calibri"/>
              </a:rPr>
              <a:t/>
            </a:r>
            <a:br>
              <a:rPr lang="en-US" sz="2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Nutrition et applications de santé pertinentes </a:t>
            </a:r>
            <a:endParaRPr sz="3400" b="1" i="0" u="none" strike="noStrike" cap="none">
              <a:solidFill>
                <a:schemeClr val="dk1"/>
              </a:solidFill>
              <a:latin typeface="Calibri"/>
              <a:ea typeface="Calibri"/>
              <a:cs typeface="Calibri"/>
              <a:sym typeface="Calibri"/>
            </a:endParaRPr>
          </a:p>
        </p:txBody>
      </p:sp>
      <p:sp>
        <p:nvSpPr>
          <p:cNvPr id="68" name="Google Shape;68;p1"/>
          <p:cNvSpPr txBox="1"/>
          <p:nvPr/>
        </p:nvSpPr>
        <p:spPr>
          <a:xfrm>
            <a:off x="3435699" y="4978399"/>
            <a:ext cx="6097554" cy="58477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rgbClr val="C00000"/>
                </a:solidFill>
                <a:latin typeface="Calibri"/>
                <a:ea typeface="Calibri"/>
                <a:cs typeface="Calibri"/>
                <a:sym typeface="Calibri"/>
              </a:rPr>
              <a:t>  </a:t>
            </a:r>
            <a:endParaRPr sz="2800">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6</a:t>
            </a:r>
            <a:endParaRPr sz="2400" b="1">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tenus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0"/>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Ils </a:t>
            </a:r>
            <a:r>
              <a:rPr lang="en-US" sz="2000" b="1" u="sng">
                <a:solidFill>
                  <a:srgbClr val="203864"/>
                </a:solidFill>
                <a:latin typeface="Calibri"/>
                <a:ea typeface="Calibri"/>
                <a:cs typeface="Calibri"/>
                <a:sym typeface="Calibri"/>
              </a:rPr>
              <a:t>ne font pas partie d'un </a:t>
            </a:r>
            <a:r>
              <a:rPr lang="en-US" sz="2000" b="1">
                <a:solidFill>
                  <a:srgbClr val="203864"/>
                </a:solidFill>
                <a:latin typeface="Calibri"/>
                <a:ea typeface="Calibri"/>
                <a:cs typeface="Calibri"/>
                <a:sym typeface="Calibri"/>
              </a:rPr>
              <a:t>régime alimentaire sain</a:t>
            </a:r>
            <a:endParaRPr sz="2000" b="1">
              <a:solidFill>
                <a:srgbClr val="203864"/>
              </a:solidFill>
              <a:latin typeface="Calibri"/>
              <a:ea typeface="Calibri"/>
              <a:cs typeface="Calibri"/>
              <a:sym typeface="Calibri"/>
            </a:endParaRPr>
          </a:p>
        </p:txBody>
      </p:sp>
      <p:sp>
        <p:nvSpPr>
          <p:cNvPr id="216" name="Google Shape;216;p10"/>
          <p:cNvSpPr txBox="1"/>
          <p:nvPr/>
        </p:nvSpPr>
        <p:spPr>
          <a:xfrm>
            <a:off x="2112595" y="1987425"/>
            <a:ext cx="3796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17" name="Google Shape;217;p1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8" name="Google Shape;218;p1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19" name="Google Shape;219;p1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5" y="27124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a:latin typeface="Calibri"/>
                <a:ea typeface="Calibri"/>
                <a:cs typeface="Calibri"/>
                <a:sym typeface="Calibri"/>
              </a:rPr>
              <a:t>Les fruits</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0" y="27124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fr-FR" sz="1800" dirty="0" smtClean="0">
                <a:latin typeface="Calibri"/>
                <a:ea typeface="Calibri"/>
                <a:cs typeface="Calibri"/>
                <a:sym typeface="Calibri"/>
              </a:rPr>
              <a:t>Les </a:t>
            </a:r>
            <a:r>
              <a:rPr lang="fr-FR" sz="1800" dirty="0">
                <a:latin typeface="Calibri"/>
                <a:ea typeface="Calibri"/>
                <a:cs typeface="Calibri"/>
                <a:sym typeface="Calibri"/>
              </a:rPr>
              <a:t>acides gras </a:t>
            </a:r>
            <a:r>
              <a:rPr lang="fr-FR" sz="1800" dirty="0" err="1">
                <a:latin typeface="Calibri"/>
                <a:ea typeface="Calibri"/>
                <a:cs typeface="Calibri"/>
                <a:sym typeface="Calibri"/>
              </a:rPr>
              <a:t>trans</a:t>
            </a:r>
            <a:r>
              <a:rPr lang="fr-FR" sz="1800" dirty="0">
                <a:latin typeface="Calibri"/>
                <a:ea typeface="Calibri"/>
                <a:cs typeface="Calibri"/>
                <a:sym typeface="Calibri"/>
              </a:rPr>
              <a:t> d'origine </a:t>
            </a:r>
            <a:r>
              <a:rPr lang="fr-FR" sz="1800" dirty="0" smtClean="0">
                <a:latin typeface="Calibri"/>
                <a:ea typeface="Calibri"/>
                <a:cs typeface="Calibri"/>
                <a:sym typeface="Calibri"/>
              </a:rPr>
              <a:t>industrielle</a:t>
            </a:r>
            <a:endParaRPr lang="fr-FR"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595" y="396024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a:latin typeface="Calibri"/>
                <a:ea typeface="Calibri"/>
                <a:cs typeface="Calibri"/>
                <a:sym typeface="Calibri"/>
              </a:rPr>
              <a:t>Les </a:t>
            </a:r>
            <a:r>
              <a:rPr lang="en-US" sz="1800" dirty="0" err="1">
                <a:latin typeface="Calibri"/>
                <a:ea typeface="Calibri"/>
                <a:cs typeface="Calibri"/>
                <a:sym typeface="Calibri"/>
              </a:rPr>
              <a:t>légumes</a:t>
            </a:r>
            <a:endParaRPr lang="el-GR" sz="1800" dirty="0"/>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41670" y="396024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Céréales</a:t>
            </a:r>
            <a:r>
              <a:rPr lang="en-US" sz="1800" dirty="0">
                <a:latin typeface="Calibri"/>
                <a:ea typeface="Calibri"/>
                <a:cs typeface="Calibri"/>
                <a:sym typeface="Calibri"/>
              </a:rPr>
              <a:t> </a:t>
            </a:r>
            <a:r>
              <a:rPr lang="en-US" sz="1800" dirty="0" err="1">
                <a:latin typeface="Calibri"/>
                <a:ea typeface="Calibri"/>
                <a:cs typeface="Calibri"/>
                <a:sym typeface="Calibri"/>
              </a:rPr>
              <a:t>complètes</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C01E24"/>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1"/>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aliments riches en protéines sont</a:t>
            </a:r>
            <a:endParaRPr sz="2000" b="1">
              <a:solidFill>
                <a:srgbClr val="203864"/>
              </a:solidFill>
              <a:latin typeface="Calibri"/>
              <a:ea typeface="Calibri"/>
              <a:cs typeface="Calibri"/>
              <a:sym typeface="Calibri"/>
            </a:endParaRPr>
          </a:p>
        </p:txBody>
      </p:sp>
      <p:sp>
        <p:nvSpPr>
          <p:cNvPr id="229" name="Google Shape;229;p11"/>
          <p:cNvSpPr txBox="1"/>
          <p:nvPr/>
        </p:nvSpPr>
        <p:spPr>
          <a:xfrm>
            <a:off x="2112595" y="1987425"/>
            <a:ext cx="3644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231" name="Google Shape;231;p1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2" name="Google Shape;232;p1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33" name="Google Shape;233;p1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66597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t>A</a:t>
            </a:r>
            <a:r>
              <a:rPr lang="en-US" sz="2000" dirty="0" smtClean="0"/>
              <a:t>.</a:t>
            </a:r>
            <a:r>
              <a:rPr lang="en-US" sz="2000" dirty="0" smtClean="0">
                <a:latin typeface="Calibri"/>
                <a:ea typeface="Calibri"/>
                <a:cs typeface="Calibri"/>
                <a:sym typeface="Calibri"/>
              </a:rPr>
              <a:t> </a:t>
            </a:r>
            <a:r>
              <a:rPr lang="en-US" sz="2000" dirty="0">
                <a:latin typeface="Calibri"/>
                <a:ea typeface="Calibri"/>
                <a:cs typeface="Calibri"/>
                <a:sym typeface="Calibri"/>
              </a:rPr>
              <a:t>Les pommes</a:t>
            </a:r>
            <a:endParaRPr lang="el-GR" sz="20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66597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t>B. </a:t>
            </a:r>
            <a:r>
              <a:rPr lang="en-US" sz="2000" dirty="0" err="1">
                <a:latin typeface="Calibri"/>
                <a:ea typeface="Calibri"/>
                <a:cs typeface="Calibri"/>
                <a:sym typeface="Calibri"/>
              </a:rPr>
              <a:t>Volaille</a:t>
            </a:r>
            <a:endParaRPr lang="en-US" sz="20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34100" y="391375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t>D. </a:t>
            </a:r>
            <a:r>
              <a:rPr lang="en-US" sz="2000" dirty="0" err="1">
                <a:latin typeface="Calibri"/>
                <a:ea typeface="Calibri"/>
                <a:cs typeface="Calibri"/>
                <a:sym typeface="Calibri"/>
              </a:rPr>
              <a:t>Tomates</a:t>
            </a:r>
            <a:r>
              <a:rPr lang="en-US" sz="2000" dirty="0">
                <a:latin typeface="Calibri"/>
                <a:ea typeface="Calibri"/>
                <a:cs typeface="Calibri"/>
                <a:sym typeface="Calibri"/>
              </a:rPr>
              <a:t> </a:t>
            </a:r>
          </a:p>
        </p:txBody>
      </p:sp>
      <p:sp>
        <p:nvSpPr>
          <p:cNvPr id="14" name="Ορθογώνιο 9">
            <a:extLst>
              <a:ext uri="{FF2B5EF4-FFF2-40B4-BE49-F238E27FC236}">
                <a16:creationId xmlns:a16="http://schemas.microsoft.com/office/drawing/2014/main" id="{53EB3A1B-0DF4-4F3A-9B5F-EBFE4E812BBD}"/>
              </a:ext>
            </a:extLst>
          </p:cNvPr>
          <p:cNvSpPr/>
          <p:nvPr/>
        </p:nvSpPr>
        <p:spPr>
          <a:xfrm>
            <a:off x="2105025" y="391375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t>C. </a:t>
            </a:r>
            <a:r>
              <a:rPr lang="en-US" sz="2000" dirty="0" err="1" smtClean="0">
                <a:latin typeface="Calibri"/>
                <a:ea typeface="Calibri"/>
                <a:cs typeface="Calibri"/>
                <a:sym typeface="Calibri"/>
              </a:rPr>
              <a:t>Œufs</a:t>
            </a:r>
            <a:endParaRPr lang="en-US" sz="20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1E24"/>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2"/>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Faire correspondre les colonnes</a:t>
            </a:r>
            <a:endParaRPr sz="2000" b="1">
              <a:solidFill>
                <a:srgbClr val="203864"/>
              </a:solidFill>
              <a:latin typeface="Calibri"/>
              <a:ea typeface="Calibri"/>
              <a:cs typeface="Calibri"/>
              <a:sym typeface="Calibri"/>
            </a:endParaRPr>
          </a:p>
        </p:txBody>
      </p:sp>
      <p:sp>
        <p:nvSpPr>
          <p:cNvPr id="244" name="Google Shape;244;p12"/>
          <p:cNvSpPr txBox="1"/>
          <p:nvPr/>
        </p:nvSpPr>
        <p:spPr>
          <a:xfrm>
            <a:off x="2112601" y="1987425"/>
            <a:ext cx="2977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Faites correspondre les colonnes !</a:t>
            </a:r>
            <a:endParaRPr sz="1400" b="1" i="1">
              <a:solidFill>
                <a:schemeClr val="dk1"/>
              </a:solidFill>
              <a:latin typeface="Calibri"/>
              <a:ea typeface="Calibri"/>
              <a:cs typeface="Calibri"/>
              <a:sym typeface="Calibri"/>
            </a:endParaRPr>
          </a:p>
        </p:txBody>
      </p:sp>
      <p:sp>
        <p:nvSpPr>
          <p:cNvPr id="249" name="Google Shape;249;p12"/>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0" name="Google Shape;250;p12"/>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51" name="Google Shape;251;p12"/>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5" name="Ορθογώνιο 14">
            <a:extLst>
              <a:ext uri="{FF2B5EF4-FFF2-40B4-BE49-F238E27FC236}">
                <a16:creationId xmlns:a16="http://schemas.microsoft.com/office/drawing/2014/main" id="{88178301-C8A7-4724-8CF8-344EAE75664C}"/>
              </a:ext>
            </a:extLst>
          </p:cNvPr>
          <p:cNvSpPr/>
          <p:nvPr/>
        </p:nvSpPr>
        <p:spPr>
          <a:xfrm>
            <a:off x="2140369" y="238657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a:t>
            </a:r>
            <a:r>
              <a:rPr lang="en-US" dirty="0" err="1">
                <a:latin typeface="Calibri"/>
                <a:ea typeface="Calibri"/>
                <a:cs typeface="Calibri"/>
                <a:sym typeface="Calibri"/>
              </a:rPr>
              <a:t>Manque</a:t>
            </a:r>
            <a:r>
              <a:rPr lang="en-US" dirty="0">
                <a:latin typeface="Calibri"/>
                <a:ea typeface="Calibri"/>
                <a:cs typeface="Calibri"/>
                <a:sym typeface="Calibri"/>
              </a:rPr>
              <a:t> de </a:t>
            </a:r>
            <a:r>
              <a:rPr lang="en-US" dirty="0" err="1">
                <a:latin typeface="Calibri"/>
                <a:ea typeface="Calibri"/>
                <a:cs typeface="Calibri"/>
                <a:sym typeface="Calibri"/>
              </a:rPr>
              <a:t>fer</a:t>
            </a:r>
            <a:endParaRPr lang="el-GR" dirty="0"/>
          </a:p>
        </p:txBody>
      </p:sp>
      <p:sp>
        <p:nvSpPr>
          <p:cNvPr id="16" name="Ορθογώνιο 15">
            <a:extLst>
              <a:ext uri="{FF2B5EF4-FFF2-40B4-BE49-F238E27FC236}">
                <a16:creationId xmlns:a16="http://schemas.microsoft.com/office/drawing/2014/main" id="{B08E9EB4-6838-4FCD-B853-E6E51FCAD438}"/>
              </a:ext>
            </a:extLst>
          </p:cNvPr>
          <p:cNvSpPr/>
          <p:nvPr/>
        </p:nvSpPr>
        <p:spPr>
          <a:xfrm>
            <a:off x="2140369" y="363435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B. </a:t>
            </a:r>
            <a:r>
              <a:rPr lang="en-US" dirty="0" err="1">
                <a:latin typeface="Calibri"/>
                <a:ea typeface="Calibri"/>
                <a:cs typeface="Calibri"/>
                <a:sym typeface="Calibri"/>
              </a:rPr>
              <a:t>Manque</a:t>
            </a:r>
            <a:r>
              <a:rPr lang="en-US" dirty="0">
                <a:latin typeface="Calibri"/>
                <a:ea typeface="Calibri"/>
                <a:cs typeface="Calibri"/>
                <a:sym typeface="Calibri"/>
              </a:rPr>
              <a:t> de </a:t>
            </a:r>
            <a:r>
              <a:rPr lang="en-US" dirty="0" err="1">
                <a:latin typeface="Calibri"/>
                <a:ea typeface="Calibri"/>
                <a:cs typeface="Calibri"/>
                <a:sym typeface="Calibri"/>
              </a:rPr>
              <a:t>vitamine</a:t>
            </a:r>
            <a:r>
              <a:rPr lang="en-US" dirty="0">
                <a:latin typeface="Calibri"/>
                <a:ea typeface="Calibri"/>
                <a:cs typeface="Calibri"/>
                <a:sym typeface="Calibri"/>
              </a:rPr>
              <a:t> A </a:t>
            </a:r>
          </a:p>
        </p:txBody>
      </p:sp>
      <p:sp>
        <p:nvSpPr>
          <p:cNvPr id="17" name="Ορθογώνιο 16">
            <a:extLst>
              <a:ext uri="{FF2B5EF4-FFF2-40B4-BE49-F238E27FC236}">
                <a16:creationId xmlns:a16="http://schemas.microsoft.com/office/drawing/2014/main" id="{276C2C90-7C61-4DC5-BAF8-FF0E86A8BA4E}"/>
              </a:ext>
            </a:extLst>
          </p:cNvPr>
          <p:cNvSpPr/>
          <p:nvPr/>
        </p:nvSpPr>
        <p:spPr>
          <a:xfrm>
            <a:off x="2162135" y="472914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a:t>
            </a:r>
            <a:r>
              <a:rPr lang="en-US" dirty="0" err="1">
                <a:latin typeface="Calibri"/>
                <a:ea typeface="Calibri"/>
                <a:cs typeface="Calibri"/>
                <a:sym typeface="Calibri"/>
              </a:rPr>
              <a:t>Manque</a:t>
            </a:r>
            <a:r>
              <a:rPr lang="en-US" dirty="0">
                <a:latin typeface="Calibri"/>
                <a:ea typeface="Calibri"/>
                <a:cs typeface="Calibri"/>
                <a:sym typeface="Calibri"/>
              </a:rPr>
              <a:t> de </a:t>
            </a:r>
            <a:r>
              <a:rPr lang="en-US" dirty="0" err="1">
                <a:latin typeface="Calibri"/>
                <a:ea typeface="Calibri"/>
                <a:cs typeface="Calibri"/>
                <a:sym typeface="Calibri"/>
              </a:rPr>
              <a:t>vitamine</a:t>
            </a:r>
            <a:r>
              <a:rPr lang="en-US" dirty="0">
                <a:latin typeface="Calibri"/>
                <a:ea typeface="Calibri"/>
                <a:cs typeface="Calibri"/>
                <a:sym typeface="Calibri"/>
              </a:rPr>
              <a:t> D</a:t>
            </a:r>
            <a:endParaRPr lang="el-GR" dirty="0"/>
          </a:p>
        </p:txBody>
      </p:sp>
      <p:sp>
        <p:nvSpPr>
          <p:cNvPr id="18" name="Ορθογώνιο 17">
            <a:extLst>
              <a:ext uri="{FF2B5EF4-FFF2-40B4-BE49-F238E27FC236}">
                <a16:creationId xmlns:a16="http://schemas.microsoft.com/office/drawing/2014/main" id="{5876E361-1696-4DD7-B6DA-A327EC148472}"/>
              </a:ext>
            </a:extLst>
          </p:cNvPr>
          <p:cNvSpPr/>
          <p:nvPr/>
        </p:nvSpPr>
        <p:spPr>
          <a:xfrm>
            <a:off x="2159674" y="582393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a:t>
            </a:r>
            <a:r>
              <a:rPr lang="en-US" dirty="0" err="1">
                <a:latin typeface="Calibri"/>
                <a:ea typeface="Calibri"/>
                <a:cs typeface="Calibri"/>
                <a:sym typeface="Calibri"/>
              </a:rPr>
              <a:t>Manque</a:t>
            </a:r>
            <a:r>
              <a:rPr lang="en-US" dirty="0">
                <a:latin typeface="Calibri"/>
                <a:ea typeface="Calibri"/>
                <a:cs typeface="Calibri"/>
                <a:sym typeface="Calibri"/>
              </a:rPr>
              <a:t> </a:t>
            </a:r>
            <a:r>
              <a:rPr lang="en-US" dirty="0" err="1">
                <a:latin typeface="Calibri"/>
                <a:ea typeface="Calibri"/>
                <a:cs typeface="Calibri"/>
                <a:sym typeface="Calibri"/>
              </a:rPr>
              <a:t>d'iode</a:t>
            </a:r>
            <a:r>
              <a:rPr lang="en-US" dirty="0">
                <a:latin typeface="Calibri"/>
                <a:ea typeface="Calibri"/>
                <a:cs typeface="Calibri"/>
                <a:sym typeface="Calibri"/>
              </a:rPr>
              <a:t> </a:t>
            </a:r>
            <a:endParaRPr lang="el-GR" dirty="0"/>
          </a:p>
        </p:txBody>
      </p:sp>
      <p:sp>
        <p:nvSpPr>
          <p:cNvPr id="19" name="Ορθογώνιο 18">
            <a:extLst>
              <a:ext uri="{FF2B5EF4-FFF2-40B4-BE49-F238E27FC236}">
                <a16:creationId xmlns:a16="http://schemas.microsoft.com/office/drawing/2014/main" id="{E448F981-31BC-4A5C-A52A-2CB296CA1B95}"/>
              </a:ext>
            </a:extLst>
          </p:cNvPr>
          <p:cNvSpPr/>
          <p:nvPr/>
        </p:nvSpPr>
        <p:spPr>
          <a:xfrm>
            <a:off x="6134100" y="23865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a:t>
            </a:r>
            <a:r>
              <a:rPr lang="en-US" dirty="0" err="1">
                <a:latin typeface="Calibri"/>
                <a:ea typeface="Calibri"/>
                <a:cs typeface="Calibri"/>
                <a:sym typeface="Calibri"/>
              </a:rPr>
              <a:t>Rachitisme</a:t>
            </a:r>
            <a:r>
              <a:rPr lang="en-US" dirty="0">
                <a:latin typeface="Calibri"/>
                <a:ea typeface="Calibri"/>
                <a:cs typeface="Calibri"/>
                <a:sym typeface="Calibri"/>
              </a:rPr>
              <a:t> et </a:t>
            </a:r>
            <a:r>
              <a:rPr lang="en-US" dirty="0" err="1">
                <a:latin typeface="Calibri"/>
                <a:ea typeface="Calibri"/>
                <a:cs typeface="Calibri"/>
                <a:sym typeface="Calibri"/>
              </a:rPr>
              <a:t>ostéoporose</a:t>
            </a:r>
            <a:endParaRPr lang="en-US" dirty="0">
              <a:latin typeface="Calibri"/>
              <a:ea typeface="Calibri"/>
              <a:cs typeface="Calibri"/>
              <a:sym typeface="Calibri"/>
            </a:endParaRPr>
          </a:p>
          <a:p>
            <a:pPr algn="ctr"/>
            <a:endParaRPr lang="el-GR" dirty="0"/>
          </a:p>
        </p:txBody>
      </p:sp>
      <p:sp>
        <p:nvSpPr>
          <p:cNvPr id="20" name="Ορθογώνιο 19">
            <a:extLst>
              <a:ext uri="{FF2B5EF4-FFF2-40B4-BE49-F238E27FC236}">
                <a16:creationId xmlns:a16="http://schemas.microsoft.com/office/drawing/2014/main" id="{71A3F062-269C-4402-8F65-5358C806FC03}"/>
              </a:ext>
            </a:extLst>
          </p:cNvPr>
          <p:cNvSpPr/>
          <p:nvPr/>
        </p:nvSpPr>
        <p:spPr>
          <a:xfrm>
            <a:off x="6134100" y="472914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a:t>
            </a:r>
            <a:r>
              <a:rPr lang="en-US" dirty="0">
                <a:latin typeface="Calibri"/>
                <a:ea typeface="Calibri"/>
                <a:cs typeface="Calibri"/>
                <a:sym typeface="Calibri"/>
              </a:rPr>
              <a:t>Retard mental et </a:t>
            </a:r>
            <a:r>
              <a:rPr lang="en-US" dirty="0" err="1">
                <a:latin typeface="Calibri"/>
                <a:ea typeface="Calibri"/>
                <a:cs typeface="Calibri"/>
                <a:sym typeface="Calibri"/>
              </a:rPr>
              <a:t>lésions</a:t>
            </a:r>
            <a:r>
              <a:rPr lang="en-US" dirty="0">
                <a:latin typeface="Calibri"/>
                <a:ea typeface="Calibri"/>
                <a:cs typeface="Calibri"/>
                <a:sym typeface="Calibri"/>
              </a:rPr>
              <a:t> </a:t>
            </a:r>
            <a:r>
              <a:rPr lang="en-US" dirty="0" err="1">
                <a:latin typeface="Calibri"/>
                <a:ea typeface="Calibri"/>
                <a:cs typeface="Calibri"/>
                <a:sym typeface="Calibri"/>
              </a:rPr>
              <a:t>cérébrales</a:t>
            </a:r>
            <a:r>
              <a:rPr lang="en-US" dirty="0">
                <a:latin typeface="Calibri"/>
                <a:ea typeface="Calibri"/>
                <a:cs typeface="Calibri"/>
                <a:sym typeface="Calibri"/>
              </a:rPr>
              <a:t> </a:t>
            </a:r>
            <a:endParaRPr lang="el-GR" dirty="0"/>
          </a:p>
        </p:txBody>
      </p:sp>
      <p:sp>
        <p:nvSpPr>
          <p:cNvPr id="21" name="Ορθογώνιο 20">
            <a:extLst>
              <a:ext uri="{FF2B5EF4-FFF2-40B4-BE49-F238E27FC236}">
                <a16:creationId xmlns:a16="http://schemas.microsoft.com/office/drawing/2014/main" id="{F2CF200D-C714-4BA9-AECB-681B7F038870}"/>
              </a:ext>
            </a:extLst>
          </p:cNvPr>
          <p:cNvSpPr/>
          <p:nvPr/>
        </p:nvSpPr>
        <p:spPr>
          <a:xfrm>
            <a:off x="6134100" y="582393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a:t>
            </a:r>
            <a:r>
              <a:rPr lang="fr-FR" dirty="0">
                <a:latin typeface="Calibri"/>
                <a:ea typeface="Calibri"/>
                <a:cs typeface="Calibri"/>
                <a:sym typeface="Calibri"/>
              </a:rPr>
              <a:t>Problèmes oculaires graves et cécité </a:t>
            </a:r>
          </a:p>
        </p:txBody>
      </p:sp>
      <p:sp>
        <p:nvSpPr>
          <p:cNvPr id="22" name="Ορθογώνιο 21">
            <a:extLst>
              <a:ext uri="{FF2B5EF4-FFF2-40B4-BE49-F238E27FC236}">
                <a16:creationId xmlns:a16="http://schemas.microsoft.com/office/drawing/2014/main" id="{330EFFD1-979D-4EE1-BDD9-918267F048CC}"/>
              </a:ext>
            </a:extLst>
          </p:cNvPr>
          <p:cNvSpPr/>
          <p:nvPr/>
        </p:nvSpPr>
        <p:spPr>
          <a:xfrm>
            <a:off x="6134100" y="363435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B. </a:t>
            </a:r>
            <a:r>
              <a:rPr lang="en-US" dirty="0" err="1">
                <a:latin typeface="Calibri"/>
                <a:ea typeface="Calibri"/>
                <a:cs typeface="Calibri"/>
                <a:sym typeface="Calibri"/>
              </a:rPr>
              <a:t>Anémie</a:t>
            </a:r>
            <a:endParaRPr lang="en-US"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5"/>
                                        </p:tgtEl>
                                        <p:attrNameLst>
                                          <p:attrName>fillcolor</p:attrName>
                                        </p:attrNameLst>
                                      </p:cBhvr>
                                      <p:to>
                                        <a:srgbClr val="00B0F0"/>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16"/>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6"/>
                                        </p:tgtEl>
                                        <p:attrNameLst>
                                          <p:attrName>fillcolor</p:attrName>
                                        </p:attrNameLst>
                                      </p:cBhvr>
                                      <p:to>
                                        <a:srgbClr val="FFC000"/>
                                      </p:to>
                                    </p:animClr>
                                    <p:set>
                                      <p:cBhvr>
                                        <p:cTn id="14" dur="2000" fill="hold"/>
                                        <p:tgtEl>
                                          <p:spTgt spid="16"/>
                                        </p:tgtEl>
                                        <p:attrNameLst>
                                          <p:attrName>fill.type</p:attrName>
                                        </p:attrNameLst>
                                      </p:cBhvr>
                                      <p:to>
                                        <p:strVal val="solid"/>
                                      </p:to>
                                    </p:set>
                                    <p:set>
                                      <p:cBhvr>
                                        <p:cTn id="15" dur="200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7"/>
                                        </p:tgtEl>
                                        <p:attrNameLst>
                                          <p:attrName>fillcolor</p:attrName>
                                        </p:attrNameLst>
                                      </p:cBhvr>
                                      <p:to>
                                        <a:srgbClr val="2F5496"/>
                                      </p:to>
                                    </p:animClr>
                                    <p:set>
                                      <p:cBhvr>
                                        <p:cTn id="21" dur="2000" fill="hold"/>
                                        <p:tgtEl>
                                          <p:spTgt spid="17"/>
                                        </p:tgtEl>
                                        <p:attrNameLst>
                                          <p:attrName>fill.type</p:attrName>
                                        </p:attrNameLst>
                                      </p:cBhvr>
                                      <p:to>
                                        <p:strVal val="solid"/>
                                      </p:to>
                                    </p:set>
                                    <p:set>
                                      <p:cBhvr>
                                        <p:cTn id="22" dur="200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23" restart="whenNotActive" fill="hold" evtFilter="cancelBubble" nodeType="interactiveSeq">
                <p:stCondLst>
                  <p:cond evt="onClick" delay="0">
                    <p:tgtEl>
                      <p:spTgt spid="1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8"/>
                                        </p:tgtEl>
                                        <p:attrNameLst>
                                          <p:attrName>fillcolor</p:attrName>
                                        </p:attrNameLst>
                                      </p:cBhvr>
                                      <p:to>
                                        <a:srgbClr val="7030A0"/>
                                      </p:to>
                                    </p:animClr>
                                    <p:set>
                                      <p:cBhvr>
                                        <p:cTn id="28" dur="2000" fill="hold"/>
                                        <p:tgtEl>
                                          <p:spTgt spid="18"/>
                                        </p:tgtEl>
                                        <p:attrNameLst>
                                          <p:attrName>fill.type</p:attrName>
                                        </p:attrNameLst>
                                      </p:cBhvr>
                                      <p:to>
                                        <p:strVal val="solid"/>
                                      </p:to>
                                    </p:set>
                                    <p:set>
                                      <p:cBhvr>
                                        <p:cTn id="29" dur="20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19"/>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9"/>
                                        </p:tgtEl>
                                        <p:attrNameLst>
                                          <p:attrName>fillcolor</p:attrName>
                                        </p:attrNameLst>
                                      </p:cBhvr>
                                      <p:to>
                                        <a:srgbClr val="2F5496"/>
                                      </p:to>
                                    </p:animClr>
                                    <p:set>
                                      <p:cBhvr>
                                        <p:cTn id="35" dur="2000" fill="hold"/>
                                        <p:tgtEl>
                                          <p:spTgt spid="19"/>
                                        </p:tgtEl>
                                        <p:attrNameLst>
                                          <p:attrName>fill.type</p:attrName>
                                        </p:attrNameLst>
                                      </p:cBhvr>
                                      <p:to>
                                        <p:strVal val="solid"/>
                                      </p:to>
                                    </p:set>
                                    <p:set>
                                      <p:cBhvr>
                                        <p:cTn id="36"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20"/>
                                        </p:tgtEl>
                                        <p:attrNameLst>
                                          <p:attrName>fillcolor</p:attrName>
                                        </p:attrNameLst>
                                      </p:cBhvr>
                                      <p:to>
                                        <a:srgbClr val="7030A0"/>
                                      </p:to>
                                    </p:animClr>
                                    <p:set>
                                      <p:cBhvr>
                                        <p:cTn id="42" dur="2000" fill="hold"/>
                                        <p:tgtEl>
                                          <p:spTgt spid="20"/>
                                        </p:tgtEl>
                                        <p:attrNameLst>
                                          <p:attrName>fill.type</p:attrName>
                                        </p:attrNameLst>
                                      </p:cBhvr>
                                      <p:to>
                                        <p:strVal val="solid"/>
                                      </p:to>
                                    </p:set>
                                    <p:set>
                                      <p:cBhvr>
                                        <p:cTn id="43" dur="20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1"/>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1"/>
                                        </p:tgtEl>
                                        <p:attrNameLst>
                                          <p:attrName>fillcolor</p:attrName>
                                        </p:attrNameLst>
                                      </p:cBhvr>
                                      <p:to>
                                        <a:srgbClr val="FFC000"/>
                                      </p:to>
                                    </p:animClr>
                                    <p:set>
                                      <p:cBhvr>
                                        <p:cTn id="49" dur="2000" fill="hold"/>
                                        <p:tgtEl>
                                          <p:spTgt spid="21"/>
                                        </p:tgtEl>
                                        <p:attrNameLst>
                                          <p:attrName>fill.type</p:attrName>
                                        </p:attrNameLst>
                                      </p:cBhvr>
                                      <p:to>
                                        <p:strVal val="solid"/>
                                      </p:to>
                                    </p:set>
                                    <p:set>
                                      <p:cBhvr>
                                        <p:cTn id="50" dur="2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2"/>
                                        </p:tgtEl>
                                        <p:attrNameLst>
                                          <p:attrName>fillcolor</p:attrName>
                                        </p:attrNameLst>
                                      </p:cBhvr>
                                      <p:to>
                                        <a:srgbClr val="00B0F0"/>
                                      </p:to>
                                    </p:animClr>
                                    <p:set>
                                      <p:cBhvr>
                                        <p:cTn id="56" dur="2000" fill="hold"/>
                                        <p:tgtEl>
                                          <p:spTgt spid="22"/>
                                        </p:tgtEl>
                                        <p:attrNameLst>
                                          <p:attrName>fill.type</p:attrName>
                                        </p:attrNameLst>
                                      </p:cBhvr>
                                      <p:to>
                                        <p:strVal val="solid"/>
                                      </p:to>
                                    </p:set>
                                    <p:set>
                                      <p:cBhvr>
                                        <p:cTn id="57"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3"/>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 lait, le yaourt et le fromage sont des aliments riches en calcium</a:t>
            </a:r>
            <a:endParaRPr sz="1800" b="1" i="1">
              <a:solidFill>
                <a:srgbClr val="203864"/>
              </a:solidFill>
              <a:latin typeface="Calibri"/>
              <a:ea typeface="Calibri"/>
              <a:cs typeface="Calibri"/>
              <a:sym typeface="Calibri"/>
            </a:endParaRPr>
          </a:p>
        </p:txBody>
      </p:sp>
      <p:sp>
        <p:nvSpPr>
          <p:cNvPr id="260" name="Google Shape;260;p1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1" name="Google Shape;261;p1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62" name="Google Shape;262;p1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68008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68008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4"/>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aliments transformés, tels que les plats préparés, les chips, le bacon, le jambon et le salami sont pauvres en sel.</a:t>
            </a:r>
            <a:endParaRPr sz="2000" b="1">
              <a:solidFill>
                <a:srgbClr val="203864"/>
              </a:solidFill>
              <a:latin typeface="Calibri"/>
              <a:ea typeface="Calibri"/>
              <a:cs typeface="Calibri"/>
              <a:sym typeface="Calibri"/>
            </a:endParaRPr>
          </a:p>
        </p:txBody>
      </p:sp>
      <p:sp>
        <p:nvSpPr>
          <p:cNvPr id="271" name="Google Shape;271;p1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2" name="Google Shape;272;p1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73" name="Google Shape;273;p1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7151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71517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5"/>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L'Organisation mondiale de la santé recommande de consommer des fruits et légumes frais de saison. </a:t>
            </a:r>
            <a:endParaRPr sz="2000" b="1">
              <a:solidFill>
                <a:srgbClr val="203864"/>
              </a:solidFill>
              <a:latin typeface="Calibri"/>
              <a:ea typeface="Calibri"/>
              <a:cs typeface="Calibri"/>
              <a:sym typeface="Calibri"/>
            </a:endParaRPr>
          </a:p>
        </p:txBody>
      </p:sp>
      <p:sp>
        <p:nvSpPr>
          <p:cNvPr id="282" name="Google Shape;282;p1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3" name="Google Shape;283;p1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84" name="Google Shape;284;p1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77694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77694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6"/>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Une meilleure alimentation est liée à une meilleure santé</a:t>
            </a:r>
            <a:endParaRPr sz="2000" b="1">
              <a:solidFill>
                <a:srgbClr val="203864"/>
              </a:solidFill>
              <a:latin typeface="Calibri"/>
              <a:ea typeface="Calibri"/>
              <a:cs typeface="Calibri"/>
              <a:sym typeface="Calibri"/>
            </a:endParaRPr>
          </a:p>
        </p:txBody>
      </p:sp>
      <p:sp>
        <p:nvSpPr>
          <p:cNvPr id="293" name="Google Shape;293;p16"/>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4" name="Google Shape;294;p16"/>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95" name="Google Shape;295;p16"/>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62879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62879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 dénutrition chez les enfants peut entraîner </a:t>
            </a:r>
            <a:endParaRPr sz="2000" b="1">
              <a:solidFill>
                <a:srgbClr val="203864"/>
              </a:solidFill>
              <a:latin typeface="Calibri"/>
              <a:ea typeface="Calibri"/>
              <a:cs typeface="Calibri"/>
              <a:sym typeface="Calibri"/>
            </a:endParaRPr>
          </a:p>
        </p:txBody>
      </p:sp>
      <p:sp>
        <p:nvSpPr>
          <p:cNvPr id="305" name="Google Shape;305;p17"/>
          <p:cNvSpPr txBox="1"/>
          <p:nvPr/>
        </p:nvSpPr>
        <p:spPr>
          <a:xfrm>
            <a:off x="2112597" y="1987425"/>
            <a:ext cx="2948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307" name="Google Shape;307;p1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8" name="Google Shape;308;p1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309" name="Google Shape;309;p1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6969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 </a:t>
            </a:r>
            <a:r>
              <a:rPr lang="en-US" sz="1600" dirty="0" err="1">
                <a:latin typeface="Calibri"/>
                <a:ea typeface="Calibri"/>
                <a:cs typeface="Calibri"/>
                <a:sym typeface="Calibri"/>
              </a:rPr>
              <a:t>Une</a:t>
            </a:r>
            <a:r>
              <a:rPr lang="en-US" sz="1600" dirty="0">
                <a:latin typeface="Calibri"/>
                <a:ea typeface="Calibri"/>
                <a:cs typeface="Calibri"/>
                <a:sym typeface="Calibri"/>
              </a:rPr>
              <a:t> </a:t>
            </a:r>
            <a:r>
              <a:rPr lang="en-US" sz="1600" dirty="0" err="1">
                <a:latin typeface="Calibri"/>
                <a:ea typeface="Calibri"/>
                <a:cs typeface="Calibri"/>
                <a:sym typeface="Calibri"/>
              </a:rPr>
              <a:t>meilleure</a:t>
            </a:r>
            <a:r>
              <a:rPr lang="en-US" sz="1600" dirty="0">
                <a:latin typeface="Calibri"/>
                <a:ea typeface="Calibri"/>
                <a:cs typeface="Calibri"/>
                <a:sym typeface="Calibri"/>
              </a:rPr>
              <a:t> </a:t>
            </a:r>
            <a:r>
              <a:rPr lang="en-US" sz="1600" dirty="0" err="1">
                <a:latin typeface="Calibri"/>
                <a:ea typeface="Calibri"/>
                <a:cs typeface="Calibri"/>
                <a:sym typeface="Calibri"/>
              </a:rPr>
              <a:t>croissance</a:t>
            </a:r>
            <a:endParaRPr lang="el-GR" sz="16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6969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B. </a:t>
            </a:r>
            <a:r>
              <a:rPr lang="en-US" sz="1600" dirty="0" err="1">
                <a:latin typeface="Calibri"/>
                <a:ea typeface="Calibri"/>
                <a:cs typeface="Calibri"/>
                <a:sym typeface="Calibri"/>
              </a:rPr>
              <a:t>Avoir</a:t>
            </a:r>
            <a:r>
              <a:rPr lang="en-US" sz="1600" dirty="0">
                <a:latin typeface="Calibri"/>
                <a:ea typeface="Calibri"/>
                <a:cs typeface="Calibri"/>
                <a:sym typeface="Calibri"/>
              </a:rPr>
              <a:t> plus </a:t>
            </a:r>
            <a:r>
              <a:rPr lang="en-US" sz="1600" dirty="0" err="1">
                <a:latin typeface="Calibri"/>
                <a:ea typeface="Calibri"/>
                <a:cs typeface="Calibri"/>
                <a:sym typeface="Calibri"/>
              </a:rPr>
              <a:t>d'énergie</a:t>
            </a:r>
            <a:r>
              <a:rPr lang="en-US" sz="1600" dirty="0">
                <a:latin typeface="Calibri"/>
                <a:ea typeface="Calibri"/>
                <a:cs typeface="Calibri"/>
                <a:sym typeface="Calibri"/>
              </a:rPr>
              <a:t> pour </a:t>
            </a:r>
            <a:r>
              <a:rPr lang="en-US" sz="1600" dirty="0" err="1">
                <a:latin typeface="Calibri"/>
                <a:ea typeface="Calibri"/>
                <a:cs typeface="Calibri"/>
                <a:sym typeface="Calibri"/>
              </a:rPr>
              <a:t>effectuer</a:t>
            </a:r>
            <a:r>
              <a:rPr lang="en-US" sz="1600" dirty="0">
                <a:latin typeface="Calibri"/>
                <a:ea typeface="Calibri"/>
                <a:cs typeface="Calibri"/>
                <a:sym typeface="Calibri"/>
              </a:rPr>
              <a:t> les </a:t>
            </a:r>
            <a:r>
              <a:rPr lang="en-US" sz="1600" dirty="0" err="1">
                <a:latin typeface="Calibri"/>
                <a:ea typeface="Calibri"/>
                <a:cs typeface="Calibri"/>
                <a:sym typeface="Calibri"/>
              </a:rPr>
              <a:t>activités</a:t>
            </a:r>
            <a:r>
              <a:rPr lang="en-US" sz="1600" dirty="0">
                <a:latin typeface="Calibri"/>
                <a:ea typeface="Calibri"/>
                <a:cs typeface="Calibri"/>
                <a:sym typeface="Calibri"/>
              </a:rPr>
              <a:t> </a:t>
            </a:r>
            <a:r>
              <a:rPr lang="en-US" sz="1600" dirty="0" err="1">
                <a:latin typeface="Calibri"/>
                <a:ea typeface="Calibri"/>
                <a:cs typeface="Calibri"/>
                <a:sym typeface="Calibri"/>
              </a:rPr>
              <a:t>normales</a:t>
            </a:r>
            <a:r>
              <a:rPr lang="en-US" sz="1600" dirty="0">
                <a:latin typeface="Calibri"/>
                <a:ea typeface="Calibri"/>
                <a:cs typeface="Calibri"/>
                <a:sym typeface="Calibri"/>
              </a:rPr>
              <a:t> de la vie </a:t>
            </a:r>
            <a:r>
              <a:rPr lang="en-US" sz="1600" dirty="0" err="1" smtClean="0">
                <a:latin typeface="Calibri"/>
                <a:ea typeface="Calibri"/>
                <a:cs typeface="Calibri"/>
                <a:sym typeface="Calibri"/>
              </a:rPr>
              <a:t>quotidienne</a:t>
            </a:r>
            <a:endParaRPr lang="en-US" sz="16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6134100" y="39447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a:t>
            </a:r>
            <a:r>
              <a:rPr lang="en-US" sz="1600" dirty="0" err="1">
                <a:latin typeface="Calibri"/>
                <a:ea typeface="Calibri"/>
                <a:cs typeface="Calibri"/>
                <a:sym typeface="Calibri"/>
              </a:rPr>
              <a:t>Amélioration</a:t>
            </a:r>
            <a:r>
              <a:rPr lang="en-US" sz="1600" dirty="0">
                <a:latin typeface="Calibri"/>
                <a:ea typeface="Calibri"/>
                <a:cs typeface="Calibri"/>
                <a:sym typeface="Calibri"/>
              </a:rPr>
              <a:t> de </a:t>
            </a:r>
            <a:r>
              <a:rPr lang="en-US" sz="1600" dirty="0" err="1">
                <a:latin typeface="Calibri"/>
                <a:ea typeface="Calibri"/>
                <a:cs typeface="Calibri"/>
                <a:sym typeface="Calibri"/>
              </a:rPr>
              <a:t>leurs</a:t>
            </a:r>
            <a:r>
              <a:rPr lang="en-US" sz="1600" dirty="0">
                <a:latin typeface="Calibri"/>
                <a:ea typeface="Calibri"/>
                <a:cs typeface="Calibri"/>
                <a:sym typeface="Calibri"/>
              </a:rPr>
              <a:t> </a:t>
            </a:r>
            <a:r>
              <a:rPr lang="en-US" sz="1600" dirty="0" err="1">
                <a:latin typeface="Calibri"/>
                <a:ea typeface="Calibri"/>
                <a:cs typeface="Calibri"/>
                <a:sym typeface="Calibri"/>
              </a:rPr>
              <a:t>capacités</a:t>
            </a:r>
            <a:r>
              <a:rPr lang="en-US" sz="1600" dirty="0">
                <a:latin typeface="Calibri"/>
                <a:ea typeface="Calibri"/>
                <a:cs typeface="Calibri"/>
                <a:sym typeface="Calibri"/>
              </a:rPr>
              <a:t> </a:t>
            </a:r>
            <a:r>
              <a:rPr lang="en-US" sz="1600" dirty="0" err="1" smtClean="0">
                <a:latin typeface="Calibri"/>
                <a:ea typeface="Calibri"/>
                <a:cs typeface="Calibri"/>
                <a:sym typeface="Calibri"/>
              </a:rPr>
              <a:t>d'apprentissage</a:t>
            </a:r>
            <a:endParaRPr lang="el-GR" sz="1600" dirty="0"/>
          </a:p>
        </p:txBody>
      </p:sp>
      <p:sp>
        <p:nvSpPr>
          <p:cNvPr id="14" name="Ορθογώνιο 11">
            <a:extLst>
              <a:ext uri="{FF2B5EF4-FFF2-40B4-BE49-F238E27FC236}">
                <a16:creationId xmlns:a16="http://schemas.microsoft.com/office/drawing/2014/main" id="{76DC98E3-03AE-05FE-D306-50B5372D125D}"/>
              </a:ext>
            </a:extLst>
          </p:cNvPr>
          <p:cNvSpPr/>
          <p:nvPr/>
        </p:nvSpPr>
        <p:spPr>
          <a:xfrm>
            <a:off x="2112607" y="39447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C. </a:t>
            </a:r>
            <a:r>
              <a:rPr lang="en-US" sz="1600" dirty="0" err="1">
                <a:latin typeface="Calibri"/>
                <a:ea typeface="Calibri"/>
                <a:cs typeface="Calibri"/>
                <a:sym typeface="Calibri"/>
              </a:rPr>
              <a:t>Maladie</a:t>
            </a:r>
            <a:r>
              <a:rPr lang="en-US" sz="1600" dirty="0">
                <a:latin typeface="Calibri"/>
                <a:ea typeface="Calibri"/>
                <a:cs typeface="Calibri"/>
                <a:sym typeface="Calibri"/>
              </a:rPr>
              <a:t> plus </a:t>
            </a:r>
            <a:r>
              <a:rPr lang="en-US" sz="1600" dirty="0" err="1">
                <a:latin typeface="Calibri"/>
                <a:ea typeface="Calibri"/>
                <a:cs typeface="Calibri"/>
                <a:sym typeface="Calibri"/>
              </a:rPr>
              <a:t>fréquente</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Obésité</a:t>
            </a:r>
            <a:endParaRPr sz="2000" b="1">
              <a:solidFill>
                <a:srgbClr val="203864"/>
              </a:solidFill>
              <a:latin typeface="Calibri"/>
              <a:ea typeface="Calibri"/>
              <a:cs typeface="Calibri"/>
              <a:sym typeface="Calibri"/>
            </a:endParaRPr>
          </a:p>
        </p:txBody>
      </p:sp>
      <p:sp>
        <p:nvSpPr>
          <p:cNvPr id="320" name="Google Shape;320;p18"/>
          <p:cNvSpPr txBox="1"/>
          <p:nvPr/>
        </p:nvSpPr>
        <p:spPr>
          <a:xfrm>
            <a:off x="2112595" y="1987425"/>
            <a:ext cx="3796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321" name="Google Shape;321;p1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2" name="Google Shape;322;p1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323" name="Google Shape;323;p1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5" y="271080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A. </a:t>
            </a:r>
            <a:r>
              <a:rPr lang="fr-FR" sz="1800" dirty="0">
                <a:latin typeface="Calibri"/>
                <a:ea typeface="Calibri"/>
                <a:cs typeface="Calibri"/>
                <a:sym typeface="Calibri"/>
              </a:rPr>
              <a:t>N'a pas d'impact sur les capacités physiques d'une personne. </a:t>
            </a: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0" y="271080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fr-FR" sz="1800" dirty="0">
                <a:latin typeface="Calibri"/>
                <a:ea typeface="Calibri"/>
                <a:cs typeface="Calibri"/>
                <a:sym typeface="Calibri"/>
              </a:rPr>
              <a:t>N'influence pas la qualité de vie d'une personne.  </a:t>
            </a: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595" y="395858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C. </a:t>
            </a:r>
            <a:r>
              <a:rPr lang="fr-FR" sz="1800" dirty="0">
                <a:latin typeface="Calibri"/>
                <a:ea typeface="Calibri"/>
                <a:cs typeface="Calibri"/>
                <a:sym typeface="Calibri"/>
              </a:rPr>
              <a:t>Est défini par un indice de masse corporelle (IMC) &lt;25 kg/m</a:t>
            </a:r>
            <a:r>
              <a:rPr lang="fr-FR" sz="1800" baseline="30000" dirty="0">
                <a:latin typeface="Calibri"/>
                <a:ea typeface="Calibri"/>
                <a:cs typeface="Calibri"/>
                <a:sym typeface="Calibri"/>
              </a:rPr>
              <a:t>2</a:t>
            </a: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41670" y="395857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fr-FR" sz="1800" dirty="0">
                <a:latin typeface="Calibri"/>
                <a:ea typeface="Calibri"/>
                <a:cs typeface="Calibri"/>
                <a:sym typeface="Calibri"/>
              </a:rPr>
              <a:t>Peut raccourcir la vie d'une personne</a:t>
            </a:r>
            <a:r>
              <a:rPr lang="fr-FR" sz="1800" dirty="0" smtClean="0">
                <a:latin typeface="Calibri"/>
                <a:ea typeface="Calibri"/>
                <a:cs typeface="Calibri"/>
                <a:sym typeface="Calibri"/>
              </a:rPr>
              <a:t>.</a:t>
            </a:r>
            <a:endParaRPr lang="fr-FR"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9"/>
          <p:cNvSpPr/>
          <p:nvPr/>
        </p:nvSpPr>
        <p:spPr>
          <a:xfrm>
            <a:off x="2105025" y="910825"/>
            <a:ext cx="7646100" cy="13701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régimes alimentaires malsains et la mauvaise nutrition figurent parmi les principaux facteurs de risque des maladies chroniques non transmissibles </a:t>
            </a:r>
            <a:r>
              <a:rPr lang="en-US" sz="1800" b="1" i="1">
                <a:solidFill>
                  <a:srgbClr val="203864"/>
                </a:solidFill>
                <a:latin typeface="Calibri"/>
                <a:ea typeface="Calibri"/>
                <a:cs typeface="Calibri"/>
                <a:sym typeface="Calibri"/>
              </a:rPr>
              <a:t>(telles que le diabète de type 2, l'hypertension, les accidents vasculaires cérébraux, les maladies cardiaques, le cancer, etc.)</a:t>
            </a:r>
            <a:endParaRPr sz="1800" b="1" i="1">
              <a:solidFill>
                <a:srgbClr val="203864"/>
              </a:solidFill>
              <a:latin typeface="Calibri"/>
              <a:ea typeface="Calibri"/>
              <a:cs typeface="Calibri"/>
              <a:sym typeface="Calibri"/>
            </a:endParaRPr>
          </a:p>
        </p:txBody>
      </p:sp>
      <p:sp>
        <p:nvSpPr>
          <p:cNvPr id="332" name="Google Shape;332;p1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3" name="Google Shape;333;p1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334" name="Google Shape;334;p1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096000" y="28935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8935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1427550" y="202400"/>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0"/>
          <p:cNvSpPr/>
          <p:nvPr/>
        </p:nvSpPr>
        <p:spPr>
          <a:xfrm>
            <a:off x="2105025" y="1028700"/>
            <a:ext cx="7534275" cy="1603968"/>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Voici un exemple d'objectif SMART :</a:t>
            </a:r>
            <a:br>
              <a:rPr lang="en-US" sz="2000" b="1">
                <a:solidFill>
                  <a:srgbClr val="203864"/>
                </a:solidFill>
                <a:latin typeface="Calibri"/>
                <a:ea typeface="Calibri"/>
                <a:cs typeface="Calibri"/>
                <a:sym typeface="Calibri"/>
              </a:rPr>
            </a:br>
            <a:endParaRPr sz="2000" b="1">
              <a:solidFill>
                <a:srgbClr val="203864"/>
              </a:solidFill>
              <a:latin typeface="Calibri"/>
              <a:ea typeface="Calibri"/>
              <a:cs typeface="Calibri"/>
              <a:sym typeface="Calibri"/>
            </a:endParaRPr>
          </a:p>
          <a:p>
            <a:pPr marL="0" marR="0" lvl="0" indent="0" algn="ctr" rtl="0">
              <a:spcBef>
                <a:spcPts val="0"/>
              </a:spcBef>
              <a:spcAft>
                <a:spcPts val="0"/>
              </a:spcAft>
              <a:buNone/>
            </a:pPr>
            <a:r>
              <a:rPr lang="en-US" sz="2000" b="1">
                <a:solidFill>
                  <a:srgbClr val="203864"/>
                </a:solidFill>
                <a:latin typeface="Calibri"/>
                <a:ea typeface="Calibri"/>
                <a:cs typeface="Calibri"/>
                <a:sym typeface="Calibri"/>
              </a:rPr>
              <a:t>Je veux perdre du poids parce que je suis obèse et que l'obésité a un impact négatif sur ma santé. Mon poids actuel est de 100 kg et mon objectif est de perdre 30 kg dans les deux prochains jours.''</a:t>
            </a:r>
            <a:endParaRPr/>
          </a:p>
        </p:txBody>
      </p:sp>
      <p:sp>
        <p:nvSpPr>
          <p:cNvPr id="343" name="Google Shape;343;p20"/>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4" name="Google Shape;344;p20"/>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345" name="Google Shape;345;p20"/>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321795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err="1" smtClean="0"/>
              <a:t>Vrai</a:t>
            </a:r>
            <a:endParaRPr lang="el-GR" sz="16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321795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Faux</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1"/>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applications nutritionnelles ne peuvent être utilisées que pour un seul objectif</a:t>
            </a:r>
            <a:endParaRPr sz="2000" b="1">
              <a:solidFill>
                <a:srgbClr val="203864"/>
              </a:solidFill>
              <a:latin typeface="Calibri"/>
              <a:ea typeface="Calibri"/>
              <a:cs typeface="Calibri"/>
              <a:sym typeface="Calibri"/>
            </a:endParaRPr>
          </a:p>
        </p:txBody>
      </p:sp>
      <p:sp>
        <p:nvSpPr>
          <p:cNvPr id="354" name="Google Shape;354;p21"/>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5" name="Google Shape;355;p21"/>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356" name="Google Shape;356;p21"/>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8490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8490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2"/>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applications de nutrition fournissent des conseils qui ne devraient jamais être remis en question </a:t>
            </a:r>
            <a:endParaRPr sz="2000" b="1">
              <a:solidFill>
                <a:srgbClr val="203864"/>
              </a:solidFill>
              <a:latin typeface="Calibri"/>
              <a:ea typeface="Calibri"/>
              <a:cs typeface="Calibri"/>
              <a:sym typeface="Calibri"/>
            </a:endParaRPr>
          </a:p>
        </p:txBody>
      </p:sp>
      <p:sp>
        <p:nvSpPr>
          <p:cNvPr id="365" name="Google Shape;365;p22"/>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6" name="Google Shape;366;p22"/>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367" name="Google Shape;367;p22"/>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83026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83026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72"/>
        <p:cNvGrpSpPr/>
        <p:nvPr/>
      </p:nvGrpSpPr>
      <p:grpSpPr>
        <a:xfrm>
          <a:off x="0" y="0"/>
          <a:ext cx="0" cy="0"/>
          <a:chOff x="0" y="0"/>
          <a:chExt cx="0" cy="0"/>
        </a:xfrm>
      </p:grpSpPr>
      <p:sp>
        <p:nvSpPr>
          <p:cNvPr id="373" name="Google Shape;373;p23"/>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74" name="Google Shape;374;p23"/>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75" name="Google Shape;375;p23"/>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76" name="Google Shape;376;p23"/>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77" name="Google Shape;377;p23"/>
          <p:cNvSpPr txBox="1"/>
          <p:nvPr/>
        </p:nvSpPr>
        <p:spPr>
          <a:xfrm>
            <a:off x="340474" y="2922021"/>
            <a:ext cx="5034783" cy="22830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dirty="0" err="1">
                <a:solidFill>
                  <a:srgbClr val="C01E24"/>
                </a:solidFill>
                <a:latin typeface="Calibri"/>
                <a:ea typeface="Calibri"/>
                <a:cs typeface="Calibri"/>
                <a:sym typeface="Calibri"/>
              </a:rPr>
              <a:t>Félicitations</a:t>
            </a:r>
            <a:r>
              <a:rPr lang="en-US" sz="2800">
                <a:solidFill>
                  <a:srgbClr val="C01E24"/>
                </a:solidFill>
                <a:latin typeface="Calibri"/>
                <a:ea typeface="Calibri"/>
                <a:cs typeface="Calibri"/>
                <a:sym typeface="Calibri"/>
              </a:rPr>
              <a:t>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
            </a:r>
            <a:br>
              <a:rPr lang="en-US" sz="2800">
                <a:solidFill>
                  <a:srgbClr val="C01E24"/>
                </a:solidFill>
                <a:latin typeface="Calibri"/>
                <a:ea typeface="Calibri"/>
                <a:cs typeface="Calibri"/>
                <a:sym typeface="Calibri"/>
              </a:rPr>
            </a:br>
            <a:r>
              <a:rPr lang="en-US" sz="2800" dirty="0">
                <a:solidFill>
                  <a:srgbClr val="C01E24"/>
                </a:solidFill>
                <a:latin typeface="Calibri"/>
                <a:ea typeface="Calibri"/>
                <a:cs typeface="Calibri"/>
                <a:sym typeface="Calibri"/>
              </a:rPr>
              <a:t>Vous avez </a:t>
            </a:r>
            <a:r>
              <a:rPr lang="en-US" sz="2800" dirty="0" err="1">
                <a:solidFill>
                  <a:srgbClr val="C01E24"/>
                </a:solidFill>
                <a:latin typeface="Calibri"/>
                <a:ea typeface="Calibri"/>
                <a:cs typeface="Calibri"/>
                <a:sym typeface="Calibri"/>
              </a:rPr>
              <a:t>terminé</a:t>
            </a:r>
            <a:r>
              <a:rPr lang="en-US" sz="2800" dirty="0">
                <a:solidFill>
                  <a:srgbClr val="C01E24"/>
                </a:solidFill>
                <a:latin typeface="Calibri"/>
                <a:ea typeface="Calibri"/>
                <a:cs typeface="Calibri"/>
                <a:sym typeface="Calibri"/>
              </a:rPr>
              <a:t> </a:t>
            </a:r>
            <a:r>
              <a:rPr lang="en-US" sz="2800" dirty="0" err="1">
                <a:solidFill>
                  <a:srgbClr val="C01E24"/>
                </a:solidFill>
                <a:latin typeface="Calibri"/>
                <a:ea typeface="Calibri"/>
                <a:cs typeface="Calibri"/>
                <a:sym typeface="Calibri"/>
              </a:rPr>
              <a:t>l'auto</a:t>
            </a:r>
            <a:r>
              <a:rPr lang="en-US" sz="2800" dirty="0">
                <a:solidFill>
                  <a:srgbClr val="C01E24"/>
                </a:solidFill>
                <a:latin typeface="Calibri"/>
                <a:ea typeface="Calibri"/>
                <a:cs typeface="Calibri"/>
                <a:sym typeface="Calibri"/>
              </a:rPr>
              <a:t>-apprentissage de ce module !</a:t>
            </a:r>
            <a:endParaRPr sz="2800" dirty="0">
              <a:solidFill>
                <a:srgbClr val="C01E24"/>
              </a:solidFill>
              <a:latin typeface="Calibri"/>
              <a:ea typeface="Calibri"/>
              <a:cs typeface="Calibri"/>
              <a:sym typeface="Calibri"/>
            </a:endParaRPr>
          </a:p>
        </p:txBody>
      </p:sp>
      <p:pic>
        <p:nvPicPr>
          <p:cNvPr id="378" name="Google Shape;378;p23"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title"/>
          </p:nvPr>
        </p:nvSpPr>
        <p:spPr>
          <a:xfrm>
            <a:off x="838200" y="770025"/>
            <a:ext cx="10515600" cy="1325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US" sz="5400"/>
              <a:t>Session d'auto-apprentissage :  Contenu</a:t>
            </a:r>
            <a:endParaRPr sz="5400"/>
          </a:p>
        </p:txBody>
      </p:sp>
      <p:pic>
        <p:nvPicPr>
          <p:cNvPr id="126" name="Google Shape;126;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7" name="Google Shape;127;p3"/>
          <p:cNvSpPr txBox="1"/>
          <p:nvPr/>
        </p:nvSpPr>
        <p:spPr>
          <a:xfrm>
            <a:off x="1195681" y="2520611"/>
            <a:ext cx="44316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1. Quiz et auto-évaluation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principaux facteurs qui déterminent le nombre de calories dont une personne a besoin quotidiennement sont les suivants</a:t>
            </a:r>
            <a:endParaRPr sz="2000" b="1">
              <a:solidFill>
                <a:srgbClr val="203864"/>
              </a:solidFill>
              <a:latin typeface="Calibri"/>
              <a:ea typeface="Calibri"/>
              <a:cs typeface="Calibri"/>
              <a:sym typeface="Calibri"/>
            </a:endParaRPr>
          </a:p>
        </p:txBody>
      </p:sp>
      <p:sp>
        <p:nvSpPr>
          <p:cNvPr id="136" name="Google Shape;136;p4"/>
          <p:cNvSpPr txBox="1"/>
          <p:nvPr/>
        </p:nvSpPr>
        <p:spPr>
          <a:xfrm>
            <a:off x="2112596" y="1987425"/>
            <a:ext cx="3227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139" name="Google Shape;139;p4"/>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0" name="Google Shape;140;p4"/>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141" name="Google Shape;141;p4"/>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6141671" y="406585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D. </a:t>
            </a:r>
            <a:r>
              <a:rPr lang="en-US" sz="1800" dirty="0" err="1">
                <a:latin typeface="Calibri"/>
                <a:ea typeface="Calibri"/>
                <a:cs typeface="Calibri"/>
                <a:sym typeface="Calibri"/>
              </a:rPr>
              <a:t>État</a:t>
            </a:r>
            <a:r>
              <a:rPr lang="en-US" sz="1800" dirty="0">
                <a:latin typeface="Calibri"/>
                <a:ea typeface="Calibri"/>
                <a:cs typeface="Calibri"/>
                <a:sym typeface="Calibri"/>
              </a:rPr>
              <a:t> civil.  </a:t>
            </a:r>
          </a:p>
        </p:txBody>
      </p:sp>
      <p:sp>
        <p:nvSpPr>
          <p:cNvPr id="12" name="Ορθογώνιο 11">
            <a:extLst>
              <a:ext uri="{FF2B5EF4-FFF2-40B4-BE49-F238E27FC236}">
                <a16:creationId xmlns:a16="http://schemas.microsoft.com/office/drawing/2014/main" id="{B08E9EB4-6838-4FCD-B853-E6E51FCAD438}"/>
              </a:ext>
            </a:extLst>
          </p:cNvPr>
          <p:cNvSpPr/>
          <p:nvPr/>
        </p:nvSpPr>
        <p:spPr>
          <a:xfrm>
            <a:off x="2112596" y="406585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a:latin typeface="Calibri"/>
                <a:ea typeface="Calibri"/>
                <a:cs typeface="Calibri"/>
                <a:sym typeface="Calibri"/>
              </a:rPr>
              <a:t>Le pays </a:t>
            </a:r>
            <a:r>
              <a:rPr lang="en-US" sz="1800" dirty="0" err="1">
                <a:latin typeface="Calibri"/>
                <a:ea typeface="Calibri"/>
                <a:cs typeface="Calibri"/>
                <a:sym typeface="Calibri"/>
              </a:rPr>
              <a:t>d'origine</a:t>
            </a:r>
            <a:r>
              <a:rPr lang="en-US" sz="1800" dirty="0" smtClean="0">
                <a:latin typeface="Calibri"/>
                <a:ea typeface="Calibri"/>
                <a:cs typeface="Calibri"/>
                <a:sym typeface="Calibri"/>
              </a:rPr>
              <a:t>.</a:t>
            </a:r>
            <a:endParaRPr lang="en-US" sz="1800" baseline="30000" dirty="0">
              <a:latin typeface="Calibri"/>
              <a:ea typeface="Calibri"/>
              <a:cs typeface="Calibri"/>
              <a:sym typeface="Calibri"/>
            </a:endParaRPr>
          </a:p>
        </p:txBody>
      </p:sp>
      <p:sp>
        <p:nvSpPr>
          <p:cNvPr id="13" name="Ορθογώνιο 11">
            <a:extLst>
              <a:ext uri="{FF2B5EF4-FFF2-40B4-BE49-F238E27FC236}">
                <a16:creationId xmlns:a16="http://schemas.microsoft.com/office/drawing/2014/main" id="{9EB6C1A6-A707-37F2-53A5-9DF59DADD172}"/>
              </a:ext>
            </a:extLst>
          </p:cNvPr>
          <p:cNvSpPr/>
          <p:nvPr/>
        </p:nvSpPr>
        <p:spPr>
          <a:xfrm>
            <a:off x="6141671" y="282726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fr-FR" sz="1800" dirty="0">
                <a:latin typeface="Calibri"/>
                <a:ea typeface="Calibri"/>
                <a:cs typeface="Calibri"/>
                <a:sym typeface="Calibri"/>
              </a:rPr>
              <a:t>Taille et niveau d'activité physique.  </a:t>
            </a:r>
          </a:p>
        </p:txBody>
      </p:sp>
      <p:sp>
        <p:nvSpPr>
          <p:cNvPr id="14" name="Ορθογώνιο 11">
            <a:extLst>
              <a:ext uri="{FF2B5EF4-FFF2-40B4-BE49-F238E27FC236}">
                <a16:creationId xmlns:a16="http://schemas.microsoft.com/office/drawing/2014/main" id="{3CE80171-A83F-B9F7-666E-B2B7E0CC5BB2}"/>
              </a:ext>
            </a:extLst>
          </p:cNvPr>
          <p:cNvSpPr/>
          <p:nvPr/>
        </p:nvSpPr>
        <p:spPr>
          <a:xfrm>
            <a:off x="2112596" y="282726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A. </a:t>
            </a:r>
            <a:r>
              <a:rPr lang="en-US" sz="1800" dirty="0" err="1">
                <a:latin typeface="Calibri"/>
                <a:ea typeface="Calibri"/>
                <a:cs typeface="Calibri"/>
                <a:sym typeface="Calibri"/>
              </a:rPr>
              <a:t>Âge</a:t>
            </a:r>
            <a:r>
              <a:rPr lang="en-US" sz="1800" dirty="0">
                <a:latin typeface="Calibri"/>
                <a:ea typeface="Calibri"/>
                <a:cs typeface="Calibri"/>
                <a:sym typeface="Calibri"/>
              </a:rPr>
              <a:t>, </a:t>
            </a:r>
            <a:r>
              <a:rPr lang="en-US" sz="1800" dirty="0" err="1">
                <a:latin typeface="Calibri"/>
                <a:ea typeface="Calibri"/>
                <a:cs typeface="Calibri"/>
                <a:sym typeface="Calibri"/>
              </a:rPr>
              <a:t>sexe</a:t>
            </a:r>
            <a:r>
              <a:rPr lang="en-US" sz="1800" dirty="0">
                <a:latin typeface="Calibri"/>
                <a:ea typeface="Calibri"/>
                <a:cs typeface="Calibri"/>
                <a:sym typeface="Calibri"/>
              </a:rPr>
              <a:t> et </a:t>
            </a:r>
            <a:r>
              <a:rPr lang="en-US" sz="1800" dirty="0" err="1">
                <a:latin typeface="Calibri"/>
                <a:ea typeface="Calibri"/>
                <a:cs typeface="Calibri"/>
                <a:sym typeface="Calibri"/>
              </a:rPr>
              <a:t>poids</a:t>
            </a:r>
            <a:r>
              <a:rPr lang="en-US" sz="1800" dirty="0">
                <a:latin typeface="Calibri"/>
                <a:ea typeface="Calibri"/>
                <a:cs typeface="Calibri"/>
                <a:sym typeface="Calibri"/>
              </a:rPr>
              <a:t>.</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538135"/>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5"/>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deux principales catégories de nutriments présents dans les aliments sont les suivantes</a:t>
            </a:r>
            <a:endParaRPr sz="2000" b="1">
              <a:solidFill>
                <a:srgbClr val="203864"/>
              </a:solidFill>
              <a:latin typeface="Calibri"/>
              <a:ea typeface="Calibri"/>
              <a:cs typeface="Calibri"/>
              <a:sym typeface="Calibri"/>
            </a:endParaRPr>
          </a:p>
        </p:txBody>
      </p:sp>
      <p:sp>
        <p:nvSpPr>
          <p:cNvPr id="152" name="Google Shape;152;p5"/>
          <p:cNvSpPr txBox="1"/>
          <p:nvPr/>
        </p:nvSpPr>
        <p:spPr>
          <a:xfrm>
            <a:off x="2112595" y="1987425"/>
            <a:ext cx="35814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153" name="Google Shape;153;p5"/>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4" name="Google Shape;154;p5"/>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155" name="Google Shape;155;p5"/>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6969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A. </a:t>
            </a:r>
            <a:r>
              <a:rPr lang="en-US" sz="1800" dirty="0" err="1">
                <a:latin typeface="Calibri"/>
                <a:ea typeface="Calibri"/>
                <a:cs typeface="Calibri"/>
                <a:sym typeface="Calibri"/>
              </a:rPr>
              <a:t>Macronutriments</a:t>
            </a:r>
            <a:endParaRPr lang="en-US" sz="1800" dirty="0">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6969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smtClean="0"/>
              <a:t>B</a:t>
            </a:r>
            <a:r>
              <a:rPr lang="en-US" sz="1800" dirty="0" smtClean="0">
                <a:latin typeface="Calibri"/>
                <a:ea typeface="Calibri"/>
                <a:cs typeface="Calibri"/>
                <a:sym typeface="Calibri"/>
              </a:rPr>
              <a:t>. </a:t>
            </a:r>
            <a:r>
              <a:rPr lang="en-US" sz="1800" dirty="0" err="1">
                <a:latin typeface="Calibri"/>
                <a:ea typeface="Calibri"/>
                <a:cs typeface="Calibri"/>
                <a:sym typeface="Calibri"/>
              </a:rPr>
              <a:t>L'alcool</a:t>
            </a:r>
            <a:endParaRPr lang="en-US"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05025" y="394475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err="1" smtClean="0">
                <a:latin typeface="Calibri"/>
                <a:ea typeface="Calibri"/>
                <a:cs typeface="Calibri"/>
                <a:sym typeface="Calibri"/>
              </a:rPr>
              <a:t>L'eau</a:t>
            </a:r>
            <a:endParaRPr lang="en-US" sz="1800" dirty="0">
              <a:latin typeface="Calibri"/>
              <a:ea typeface="Calibri"/>
              <a:cs typeface="Calibri"/>
              <a:sym typeface="Calibri"/>
            </a:endParaRP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34100" y="39447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D. </a:t>
            </a:r>
            <a:r>
              <a:rPr lang="en-US" sz="1800" dirty="0" err="1">
                <a:latin typeface="Calibri"/>
                <a:ea typeface="Calibri"/>
                <a:cs typeface="Calibri"/>
                <a:sym typeface="Calibri"/>
              </a:rPr>
              <a:t>Micronutriments</a:t>
            </a:r>
            <a:endParaRPr lang="en-US"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538135"/>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6"/>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L'eau représente une grande partie de notre poids corporel</a:t>
            </a:r>
            <a:endParaRPr sz="2000" b="1">
              <a:solidFill>
                <a:srgbClr val="203864"/>
              </a:solidFill>
              <a:latin typeface="Calibri"/>
              <a:ea typeface="Calibri"/>
              <a:cs typeface="Calibri"/>
              <a:sym typeface="Calibri"/>
            </a:endParaRPr>
          </a:p>
        </p:txBody>
      </p:sp>
      <p:sp>
        <p:nvSpPr>
          <p:cNvPr id="164" name="Google Shape;164;p6"/>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5" name="Google Shape;165;p6"/>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166" name="Google Shape;166;p6"/>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70956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err="1">
                <a:latin typeface="Calibri"/>
                <a:ea typeface="Calibri"/>
                <a:cs typeface="Calibri"/>
                <a:sym typeface="Calibri"/>
              </a:rPr>
              <a:t>Vrai</a:t>
            </a:r>
            <a:endParaRPr lang="en-US" sz="2000" dirty="0">
              <a:latin typeface="Calibri"/>
              <a:ea typeface="Calibri"/>
              <a:cs typeface="Calibri"/>
              <a:sym typeface="Calibri"/>
            </a:endParaRPr>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70956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latin typeface="Calibri"/>
                <a:ea typeface="Calibri"/>
                <a:cs typeface="Calibri"/>
                <a:sym typeface="Calibri"/>
              </a:rPr>
              <a:t>Faux</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Il existe des aliments qui contiennent tous les nutriments dont notre corps a besoin</a:t>
            </a:r>
            <a:endParaRPr sz="2000" b="1">
              <a:solidFill>
                <a:srgbClr val="203864"/>
              </a:solidFill>
              <a:latin typeface="Calibri"/>
              <a:ea typeface="Calibri"/>
              <a:cs typeface="Calibri"/>
              <a:sym typeface="Calibri"/>
            </a:endParaRPr>
          </a:p>
        </p:txBody>
      </p:sp>
      <p:sp>
        <p:nvSpPr>
          <p:cNvPr id="175" name="Google Shape;175;p7"/>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6" name="Google Shape;176;p7"/>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177" name="Google Shape;177;p7"/>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019801" y="251886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51886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mots clés d'une alimentation saine et nutritive sont les suivants</a:t>
            </a:r>
            <a:endParaRPr sz="2000" b="1">
              <a:solidFill>
                <a:srgbClr val="203864"/>
              </a:solidFill>
              <a:latin typeface="Calibri"/>
              <a:ea typeface="Calibri"/>
              <a:cs typeface="Calibri"/>
              <a:sym typeface="Calibri"/>
            </a:endParaRPr>
          </a:p>
        </p:txBody>
      </p:sp>
      <p:sp>
        <p:nvSpPr>
          <p:cNvPr id="187" name="Google Shape;187;p8"/>
          <p:cNvSpPr txBox="1"/>
          <p:nvPr/>
        </p:nvSpPr>
        <p:spPr>
          <a:xfrm>
            <a:off x="2112596" y="1987425"/>
            <a:ext cx="32523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189" name="Google Shape;189;p8"/>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0" name="Google Shape;190;p8"/>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191" name="Google Shape;191;p8"/>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6" y="26793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t>A. </a:t>
            </a:r>
            <a:r>
              <a:rPr lang="en-US" sz="2000" dirty="0" err="1" smtClean="0">
                <a:latin typeface="Calibri"/>
                <a:ea typeface="Calibri"/>
                <a:cs typeface="Calibri"/>
                <a:sym typeface="Calibri"/>
              </a:rPr>
              <a:t>L'équilibrez</a:t>
            </a:r>
            <a:endParaRPr lang="en-US" sz="2000" dirty="0">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1" y="267934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t>B. </a:t>
            </a:r>
            <a:r>
              <a:rPr lang="en-US" sz="2000" dirty="0">
                <a:latin typeface="Calibri"/>
                <a:ea typeface="Calibri"/>
                <a:cs typeface="Calibri"/>
                <a:sym typeface="Calibri"/>
              </a:rPr>
              <a:t>Petit-</a:t>
            </a:r>
            <a:r>
              <a:rPr lang="en-US" sz="2000" dirty="0" err="1">
                <a:latin typeface="Calibri"/>
                <a:ea typeface="Calibri"/>
                <a:cs typeface="Calibri"/>
                <a:sym typeface="Calibri"/>
              </a:rPr>
              <a:t>déjeuner</a:t>
            </a:r>
            <a:endParaRPr lang="el-GR" sz="2000"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2120178" y="40033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t>C. </a:t>
            </a:r>
            <a:r>
              <a:rPr lang="en-US" sz="2000" dirty="0" err="1">
                <a:latin typeface="Calibri"/>
                <a:ea typeface="Calibri"/>
                <a:cs typeface="Calibri"/>
                <a:sym typeface="Calibri"/>
              </a:rPr>
              <a:t>Variété</a:t>
            </a:r>
            <a:endParaRPr lang="en-US" sz="2000" dirty="0">
              <a:latin typeface="Calibri"/>
              <a:ea typeface="Calibri"/>
              <a:cs typeface="Calibri"/>
              <a:sym typeface="Calibri"/>
            </a:endParaRPr>
          </a:p>
        </p:txBody>
      </p:sp>
      <p:sp>
        <p:nvSpPr>
          <p:cNvPr id="14" name="Ορθογώνιο 10">
            <a:extLst>
              <a:ext uri="{FF2B5EF4-FFF2-40B4-BE49-F238E27FC236}">
                <a16:creationId xmlns:a16="http://schemas.microsoft.com/office/drawing/2014/main" id="{5E85DC22-F1CC-E28F-0278-E49791741548}"/>
              </a:ext>
            </a:extLst>
          </p:cNvPr>
          <p:cNvSpPr/>
          <p:nvPr/>
        </p:nvSpPr>
        <p:spPr>
          <a:xfrm>
            <a:off x="6141671" y="400332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t>D. </a:t>
            </a:r>
            <a:r>
              <a:rPr lang="en-US" sz="2000" dirty="0">
                <a:latin typeface="Calibri"/>
                <a:ea typeface="Calibri"/>
                <a:cs typeface="Calibri"/>
                <a:sym typeface="Calibri"/>
              </a:rPr>
              <a:t>Le </a:t>
            </a:r>
            <a:r>
              <a:rPr lang="en-US" sz="2000" dirty="0" err="1">
                <a:latin typeface="Calibri"/>
                <a:ea typeface="Calibri"/>
                <a:cs typeface="Calibri"/>
                <a:sym typeface="Calibri"/>
              </a:rPr>
              <a:t>jeûne</a:t>
            </a:r>
            <a:endParaRPr lang="el-GR" sz="2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538135"/>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538135"/>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C00000"/>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Une alimentation saine</a:t>
            </a:r>
            <a:endParaRPr sz="2000" b="1">
              <a:solidFill>
                <a:srgbClr val="203864"/>
              </a:solidFill>
              <a:latin typeface="Calibri"/>
              <a:ea typeface="Calibri"/>
              <a:cs typeface="Calibri"/>
              <a:sym typeface="Calibri"/>
            </a:endParaRPr>
          </a:p>
        </p:txBody>
      </p:sp>
      <p:sp>
        <p:nvSpPr>
          <p:cNvPr id="201" name="Google Shape;201;p9"/>
          <p:cNvSpPr txBox="1"/>
          <p:nvPr/>
        </p:nvSpPr>
        <p:spPr>
          <a:xfrm>
            <a:off x="2112596" y="1987425"/>
            <a:ext cx="3404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03" name="Google Shape;203;p9"/>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4" name="Google Shape;204;p9"/>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205" name="Google Shape;205;p9"/>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6" y="28196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A. </a:t>
            </a:r>
            <a:r>
              <a:rPr lang="fr-FR" sz="1600" dirty="0">
                <a:latin typeface="Calibri"/>
                <a:ea typeface="Calibri"/>
                <a:cs typeface="Calibri"/>
                <a:sym typeface="Calibri"/>
              </a:rPr>
              <a:t>est à l'abri des toxines, des moisissures et de tout produit chimique nocif.</a:t>
            </a:r>
            <a:endParaRPr lang="fr-FR" sz="16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2120178" y="406747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C. </a:t>
            </a:r>
            <a:r>
              <a:rPr lang="fr-FR" sz="1600" dirty="0">
                <a:latin typeface="Calibri"/>
                <a:ea typeface="Calibri"/>
                <a:cs typeface="Calibri"/>
                <a:sym typeface="Calibri"/>
              </a:rPr>
              <a:t>se compose d'une variété d'aliments provenant de différents groupes alimentaires</a:t>
            </a:r>
            <a:r>
              <a:rPr lang="fr-FR" sz="1600" dirty="0" smtClean="0">
                <a:latin typeface="Calibri"/>
                <a:ea typeface="Calibri"/>
                <a:cs typeface="Calibri"/>
                <a:sym typeface="Calibri"/>
              </a:rPr>
              <a:t>.</a:t>
            </a:r>
            <a:endParaRPr lang="el-GR" sz="1600"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41671" y="406747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D. </a:t>
            </a:r>
            <a:r>
              <a:rPr lang="fr-FR" sz="1600" dirty="0">
                <a:latin typeface="Calibri"/>
                <a:ea typeface="Calibri"/>
                <a:cs typeface="Calibri"/>
                <a:sym typeface="Calibri"/>
              </a:rPr>
              <a:t>répond aux besoins nutritionnels individuels en énergie (calories) et en nutriments.</a:t>
            </a:r>
            <a:endParaRPr lang="fr-FR" sz="1600" dirty="0"/>
          </a:p>
        </p:txBody>
      </p:sp>
      <p:sp>
        <p:nvSpPr>
          <p:cNvPr id="14" name="Ορθογώνιο 10">
            <a:extLst>
              <a:ext uri="{FF2B5EF4-FFF2-40B4-BE49-F238E27FC236}">
                <a16:creationId xmlns:a16="http://schemas.microsoft.com/office/drawing/2014/main" id="{8350A70B-8EA5-D66A-CE84-35016F7ECF64}"/>
              </a:ext>
            </a:extLst>
          </p:cNvPr>
          <p:cNvSpPr/>
          <p:nvPr/>
        </p:nvSpPr>
        <p:spPr>
          <a:xfrm>
            <a:off x="6141671" y="28196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B. </a:t>
            </a:r>
            <a:r>
              <a:rPr lang="fr-FR" sz="1600" dirty="0">
                <a:latin typeface="Calibri"/>
                <a:ea typeface="Calibri"/>
                <a:cs typeface="Calibri"/>
                <a:sym typeface="Calibri"/>
              </a:rPr>
              <a:t>Les réponses A, C et D sont toutes correctes.</a:t>
            </a:r>
            <a:endParaRPr lang="fr-F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6.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yii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DKK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Moo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DKK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DKK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DKK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yiihZFQaV5GsAAABvAAAAHAAAAHVuaXZlcnNhbC9sb2NhbF9zZXR0aW5ncy54bWwNyrEKwkAMANC9XxEySB3Uugn2rpujCK0fENogB7mk9ELRv/e2N7x++GaBnbeSTANezx0C62xL0k/A9/Q43RCKky4kphxQDWGITS82k4zsXmOBVejH28S5wvlJuc4XqbOkAu1B/B6PeInNH1BLAwQUAAIACAAzii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M4ooWeohDhNLAAAAbAAAABsAAAB1bml2ZXJzYWwvdW5pdmVyc2FsLnBuZy54bWyzsa/IzVEoSy0qzszPs1Uy1DNQsrfj5bIpKEoty0wtV6gAigEFIUBJoRLINUJwyzNTSjKAQiYmFgjBjNTM9IwSoKiBhRlcVB9oKABQSwECAAAUAAIACACpflBPNmFYAkcDAADhCQAAFAAAAAAAAAABAAAAAAAAAAAAdW5pdmVyc2FsL3BsYXllci54bWxQSwECAAAUAAIACAAyiihZtTf0qBwFAADhEwAAHQAAAAAAAAABAAAAAAB5AwAAdW5pdmVyc2FsL2NvbW1vbl9tZXNzYWdlcy5sbmdQSwECAAAUAAIACAAyiihZFR5gG6MAAAB/AQAALgAAAAAAAAABAAAAAADQCAAAdW5pdmVyc2FsL3BsYXliYWNrX2FuZF9uYXZpZ2F0aW9uX3NldHRpbmdzLnhtbFBLAQIAABQAAgAIADKKKFl0STUfPAQAAAwVAAAnAAAAAAAAAAEAAAAAAL8JAAB1bml2ZXJzYWwvZmxhc2hfcHVibGlzaGluZ19zZXR0aW5ncy54bWxQSwECAAAUAAIACAAyiihZN4uHansDAACsDAAAIQAAAAAAAAABAAAAAABADgAAdW5pdmVyc2FsL2ZsYXNoX3NraW5fc2V0dGluZ3MueG1sUEsBAgAAFAACAAgAMoooWaavViM2BAAAlhQAACYAAAAAAAAAAQAAAAAA+hEAAHVuaXZlcnNhbC9odG1sX3B1Ymxpc2hpbmdfc2V0dGluZ3MueG1sUEsBAgAAFAACAAgAMoooWSYPfuiwAQAAbwYAAB8AAAAAAAAAAQAAAAAAdBYAAHVuaXZlcnNhbC9odG1sX3NraW5fc2V0dGluZ3MuanNQSwECAAAUAAIACAAyiihZFQaV5GsAAABvAAAAHAAAAAAAAAABAAAAAABhGAAAdW5pdmVyc2FsL2xvY2FsX3NldHRpbmdzLnhtbFBLAQIAABQAAgAIADOKKFnCG66ZaBIAAPdNAAAXAAAAAAAAAAAAAAAAAAYZAAB1bml2ZXJzYWwvdW5pdmVyc2FsLnBuZ1BLAQIAABQAAgAIADOKKFnqIQ4TSwAAAGwAAAAbAAAAAAAAAAEAAAAAAKMrAAB1bml2ZXJzYWwvdW5pdmVyc2FsLnBuZy54bWxQSwUGAAAAAAoACgAGAwAAJywAAAAA"/>
  <p:tag name="ISPRING_LMS_API_VERSION" val="SCORM 1.2"/>
  <p:tag name="ISPRING_ULTRA_SCORM_COURSE_ID" val="07722580-391E-4913-A394-E7FBC1186E13"/>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6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6.3 Session d_auto-apprentissag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1110</Words>
  <Application>Microsoft Office PowerPoint</Application>
  <PresentationFormat>Ευρεία οθόνη</PresentationFormat>
  <Paragraphs>217</Paragraphs>
  <Slides>23</Slides>
  <Notes>23</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23</vt:i4>
      </vt:variant>
    </vt:vector>
  </HeadingPairs>
  <TitlesOfParts>
    <vt:vector size="31"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d'auto-apprentissage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6.3 Session d_auto-apprentissage</dc:title>
  <dc:creator>pantelis bbalaouras</dc:creator>
  <cp:lastModifiedBy>pantelis</cp:lastModifiedBy>
  <cp:revision>8</cp:revision>
  <dcterms:created xsi:type="dcterms:W3CDTF">2020-06-02T13:31:56Z</dcterms:created>
  <dcterms:modified xsi:type="dcterms:W3CDTF">2024-09-08T14:22:20Z</dcterms:modified>
</cp:coreProperties>
</file>