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Impact" panose="020B0806030902050204" pitchFamily="34" charset="0"/>
      <p:regular r:id="rId14"/>
    </p:embeddedFont>
    <p:embeddedFont>
      <p:font typeface="Gill Sans" panose="020B0604020202020204" charset="0"/>
      <p:regular r:id="rId15"/>
      <p:bold r:id="rId16"/>
    </p:embeddedFont>
    <p:embeddedFont>
      <p:font typeface="Roboto" panose="02000000000000000000" pitchFamily="2"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JvHIWy3tKchMZFPMkkAQJM7yU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 B</a:t>
            </a:r>
            <a:endParaRPr/>
          </a:p>
          <a:p>
            <a:pPr marL="0" lvl="0" indent="0" algn="l" rtl="0">
              <a:lnSpc>
                <a:spcPct val="100000"/>
              </a:lnSpc>
              <a:spcBef>
                <a:spcPts val="0"/>
              </a:spcBef>
              <a:spcAft>
                <a:spcPts val="0"/>
              </a:spcAft>
              <a:buSzPts val="1400"/>
              <a:buNone/>
            </a:pPr>
            <a:r>
              <a:rPr lang="en-US"/>
              <a:t>B - D</a:t>
            </a:r>
            <a:endParaRPr/>
          </a:p>
          <a:p>
            <a:pPr marL="0" lvl="0" indent="0" algn="l" rtl="0">
              <a:lnSpc>
                <a:spcPct val="100000"/>
              </a:lnSpc>
              <a:spcBef>
                <a:spcPts val="0"/>
              </a:spcBef>
              <a:spcAft>
                <a:spcPts val="0"/>
              </a:spcAft>
              <a:buSzPts val="1400"/>
              <a:buNone/>
            </a:pPr>
            <a:r>
              <a:rPr lang="en-US"/>
              <a:t>C - A</a:t>
            </a:r>
            <a:endParaRPr/>
          </a:p>
          <a:p>
            <a:pPr marL="0" lvl="0" indent="0" algn="l" rtl="0">
              <a:lnSpc>
                <a:spcPct val="100000"/>
              </a:lnSpc>
              <a:spcBef>
                <a:spcPts val="0"/>
              </a:spcBef>
              <a:spcAft>
                <a:spcPts val="0"/>
              </a:spcAft>
              <a:buSzPts val="1400"/>
              <a:buNone/>
            </a:pPr>
            <a:r>
              <a:rPr lang="en-US"/>
              <a:t>D - C</a:t>
            </a:r>
            <a:endParaRPr/>
          </a:p>
        </p:txBody>
      </p:sp>
      <p:sp>
        <p:nvSpPr>
          <p:cNvPr id="246" name="Google Shape;24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4" name="Google Shape;26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Réponse correcte : D</a:t>
            </a:r>
            <a:endParaRPr/>
          </a:p>
        </p:txBody>
      </p:sp>
      <p:sp>
        <p:nvSpPr>
          <p:cNvPr id="164" name="Google Shape;1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Réponse correcte : C</a:t>
            </a:r>
            <a:endParaRPr/>
          </a:p>
          <a:p>
            <a:pPr marL="0" lvl="0" indent="0" algn="l" rtl="0">
              <a:lnSpc>
                <a:spcPct val="100000"/>
              </a:lnSpc>
              <a:spcBef>
                <a:spcPts val="0"/>
              </a:spcBef>
              <a:spcAft>
                <a:spcPts val="0"/>
              </a:spcAft>
              <a:buSzPts val="1400"/>
              <a:buNone/>
            </a:pPr>
            <a:endParaRPr/>
          </a:p>
        </p:txBody>
      </p:sp>
      <p:sp>
        <p:nvSpPr>
          <p:cNvPr id="178" name="Google Shape;1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 C</a:t>
            </a:r>
            <a:endParaRPr/>
          </a:p>
          <a:p>
            <a:pPr marL="0" lvl="0" indent="0" algn="l" rtl="0">
              <a:lnSpc>
                <a:spcPct val="100000"/>
              </a:lnSpc>
              <a:spcBef>
                <a:spcPts val="0"/>
              </a:spcBef>
              <a:spcAft>
                <a:spcPts val="0"/>
              </a:spcAft>
              <a:buSzPts val="1400"/>
              <a:buNone/>
            </a:pPr>
            <a:r>
              <a:rPr lang="en-US"/>
              <a:t>B - A</a:t>
            </a:r>
            <a:endParaRPr/>
          </a:p>
          <a:p>
            <a:pPr marL="0" lvl="0" indent="0" algn="l" rtl="0">
              <a:lnSpc>
                <a:spcPct val="100000"/>
              </a:lnSpc>
              <a:spcBef>
                <a:spcPts val="0"/>
              </a:spcBef>
              <a:spcAft>
                <a:spcPts val="0"/>
              </a:spcAft>
              <a:buSzPts val="1400"/>
              <a:buNone/>
            </a:pPr>
            <a:r>
              <a:rPr lang="en-US"/>
              <a:t>C -D</a:t>
            </a:r>
            <a:endParaRPr/>
          </a:p>
          <a:p>
            <a:pPr marL="0" lvl="0" indent="0" algn="l" rtl="0">
              <a:lnSpc>
                <a:spcPct val="100000"/>
              </a:lnSpc>
              <a:spcBef>
                <a:spcPts val="0"/>
              </a:spcBef>
              <a:spcAft>
                <a:spcPts val="0"/>
              </a:spcAft>
              <a:buSzPts val="1400"/>
              <a:buNone/>
            </a:pPr>
            <a:r>
              <a:rPr lang="en-US"/>
              <a:t>D - B</a:t>
            </a:r>
            <a:endParaRPr/>
          </a:p>
        </p:txBody>
      </p:sp>
      <p:sp>
        <p:nvSpPr>
          <p:cNvPr id="192" name="Google Shape;19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Réponse correcte : D</a:t>
            </a:r>
            <a:endParaRPr/>
          </a:p>
        </p:txBody>
      </p:sp>
      <p:sp>
        <p:nvSpPr>
          <p:cNvPr id="210" name="Google Shape;2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Bonne réponse : VRAI</a:t>
            </a:r>
            <a:endParaRPr/>
          </a:p>
        </p:txBody>
      </p:sp>
      <p:sp>
        <p:nvSpPr>
          <p:cNvPr id="224" name="Google Shape;2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Bonne réponse : FAUX</a:t>
            </a:r>
            <a:endParaRPr/>
          </a:p>
        </p:txBody>
      </p:sp>
      <p:sp>
        <p:nvSpPr>
          <p:cNvPr id="235" name="Google Shape;23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1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70"/>
        <p:cNvGrpSpPr/>
        <p:nvPr/>
      </p:nvGrpSpPr>
      <p:grpSpPr>
        <a:xfrm>
          <a:off x="0" y="0"/>
          <a:ext cx="0" cy="0"/>
          <a:chOff x="0" y="0"/>
          <a:chExt cx="0" cy="0"/>
        </a:xfrm>
      </p:grpSpPr>
      <p:sp>
        <p:nvSpPr>
          <p:cNvPr id="71" name="Google Shape;7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a:spLocks noGrp="1"/>
          </p:cNvSpPr>
          <p:nvPr>
            <p:ph type="pic" idx="2"/>
          </p:nvPr>
        </p:nvSpPr>
        <p:spPr>
          <a:xfrm>
            <a:off x="5183188" y="987425"/>
            <a:ext cx="6172200" cy="4873625"/>
          </a:xfrm>
          <a:prstGeom prst="rect">
            <a:avLst/>
          </a:prstGeom>
          <a:noFill/>
          <a:ln>
            <a:noFill/>
          </a:ln>
        </p:spPr>
      </p:sp>
      <p:sp>
        <p:nvSpPr>
          <p:cNvPr id="80" name="Google Shape;80;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4"/>
        <p:cNvGrpSpPr/>
        <p:nvPr/>
      </p:nvGrpSpPr>
      <p:grpSpPr>
        <a:xfrm>
          <a:off x="0" y="0"/>
          <a:ext cx="0" cy="0"/>
          <a:chOff x="0" y="0"/>
          <a:chExt cx="0" cy="0"/>
        </a:xfrm>
      </p:grpSpPr>
      <p:sp>
        <p:nvSpPr>
          <p:cNvPr id="85" name="Google Shape;8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90"/>
        <p:cNvGrpSpPr/>
        <p:nvPr/>
      </p:nvGrpSpPr>
      <p:grpSpPr>
        <a:xfrm>
          <a:off x="0" y="0"/>
          <a:ext cx="0" cy="0"/>
          <a:chOff x="0" y="0"/>
          <a:chExt cx="0" cy="0"/>
        </a:xfrm>
      </p:grpSpPr>
      <p:sp>
        <p:nvSpPr>
          <p:cNvPr id="91" name="Google Shape;91;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1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1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14"/>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14"/>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1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15"/>
          <p:cNvSpPr txBox="1"/>
          <p:nvPr/>
        </p:nvSpPr>
        <p:spPr>
          <a:xfrm>
            <a:off x="-21266" y="61197"/>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11.4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Apps for Healthcare Services</a:t>
            </a:r>
            <a:endParaRPr sz="1800" b="0" i="0" u="none" strike="noStrike" cap="none">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33"/>
        <p:cNvGrpSpPr/>
        <p:nvPr/>
      </p:nvGrpSpPr>
      <p:grpSpPr>
        <a:xfrm>
          <a:off x="0" y="0"/>
          <a:ext cx="0" cy="0"/>
          <a:chOff x="0" y="0"/>
          <a:chExt cx="0" cy="0"/>
        </a:xfrm>
      </p:grpSpPr>
      <p:sp>
        <p:nvSpPr>
          <p:cNvPr id="34" name="Google Shape;34;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6"/>
        <p:cNvGrpSpPr/>
        <p:nvPr/>
      </p:nvGrpSpPr>
      <p:grpSpPr>
        <a:xfrm>
          <a:off x="0" y="0"/>
          <a:ext cx="0" cy="0"/>
          <a:chOff x="0" y="0"/>
          <a:chExt cx="0" cy="0"/>
        </a:xfrm>
      </p:grpSpPr>
      <p:sp>
        <p:nvSpPr>
          <p:cNvPr id="67" name="Google Shape;6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4.jpg"/><Relationship Id="rId18" Type="http://schemas.openxmlformats.org/officeDocument/2006/relationships/hyperlink" Target="http://www.amsed.fr/" TargetMode="External"/><Relationship Id="rId3" Type="http://schemas.openxmlformats.org/officeDocument/2006/relationships/image" Target="../media/image9.jpg"/><Relationship Id="rId21" Type="http://schemas.openxmlformats.org/officeDocument/2006/relationships/image" Target="../media/image18.jpg"/><Relationship Id="rId7" Type="http://schemas.openxmlformats.org/officeDocument/2006/relationships/image" Target="../media/image11.jpg"/><Relationship Id="rId12" Type="http://schemas.openxmlformats.org/officeDocument/2006/relationships/hyperlink" Target="https://www.media-k.eu/" TargetMode="External"/><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3.jpg"/><Relationship Id="rId5" Type="http://schemas.openxmlformats.org/officeDocument/2006/relationships/image" Target="../media/image10.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2.jpg"/><Relationship Id="rId14" Type="http://schemas.openxmlformats.org/officeDocument/2006/relationships/hyperlink" Target="https://www.oxfamitalia.org/" TargetMode="External"/><Relationship Id="rId22"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p:nvPr/>
        </p:nvSpPr>
        <p:spPr>
          <a:xfrm>
            <a:off x="3435699" y="4978399"/>
            <a:ext cx="6097554" cy="584775"/>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C00000"/>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p:txBody>
      </p:sp>
      <p:sp>
        <p:nvSpPr>
          <p:cNvPr id="101" name="Google Shape;101;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102" name="Google Shape;102;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03" name="Google Shape;103;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04" name="Google Shape;104;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05" name="Google Shape;105;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06" name="Google Shape;106;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107" name="Google Shape;107;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08" name="Google Shape;108;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109" name="Google Shape;109;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110" name="Google Shape;110;p1"/>
          <p:cNvSpPr/>
          <p:nvPr/>
        </p:nvSpPr>
        <p:spPr>
          <a:xfrm>
            <a:off x="510" y="4903744"/>
            <a:ext cx="722376" cy="868136"/>
          </a:xfrm>
          <a:prstGeom prst="rect">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111" name="Google Shape;111;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112" name="Google Shape;112;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113" name="Google Shape;113;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14" name="Google Shape;114;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15" name="Google Shape;115;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16" name="Google Shape;116;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117" name="Google Shape;117;p1"/>
          <p:cNvSpPr/>
          <p:nvPr/>
        </p:nvSpPr>
        <p:spPr>
          <a:xfrm>
            <a:off x="730526" y="4537206"/>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118" name="Google Shape;118;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a:t>
            </a:r>
            <a:endParaRPr sz="1000" b="0" i="0" u="none" strike="noStrike" cap="none">
              <a:solidFill>
                <a:srgbClr val="DDEAF6"/>
              </a:solidFill>
              <a:latin typeface="Calibri"/>
              <a:ea typeface="Calibri"/>
              <a:cs typeface="Calibri"/>
              <a:sym typeface="Calibri"/>
            </a:endParaRPr>
          </a:p>
        </p:txBody>
      </p:sp>
      <p:pic>
        <p:nvPicPr>
          <p:cNvPr id="119" name="Google Shape;119;p1"/>
          <p:cNvPicPr preferRelativeResize="0"/>
          <p:nvPr/>
        </p:nvPicPr>
        <p:blipFill>
          <a:blip r:embed="rId7"/>
          <a:srcRect/>
          <a:stretch/>
        </p:blipFill>
        <p:spPr>
          <a:xfrm>
            <a:off x="19458" y="6414599"/>
            <a:ext cx="1938951" cy="436098"/>
          </a:xfrm>
          <a:prstGeom prst="rect">
            <a:avLst/>
          </a:prstGeom>
          <a:noFill/>
          <a:ln>
            <a:noFill/>
          </a:ln>
        </p:spPr>
      </p:pic>
      <p:sp>
        <p:nvSpPr>
          <p:cNvPr id="120" name="Google Shape;120;p1"/>
          <p:cNvSpPr txBox="1"/>
          <p:nvPr/>
        </p:nvSpPr>
        <p:spPr>
          <a:xfrm>
            <a:off x="4622232" y="3604256"/>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a:ea typeface="Calibri"/>
                <a:cs typeface="Calibri"/>
                <a:sym typeface="Calibri"/>
              </a:rPr>
              <a:t>Module 11 - Session </a:t>
            </a:r>
            <a:r>
              <a:rPr lang="en-US" sz="3400" b="1" i="0" u="none" strike="noStrike" cap="none" dirty="0" err="1">
                <a:solidFill>
                  <a:srgbClr val="C00000"/>
                </a:solidFill>
                <a:latin typeface="Calibri"/>
                <a:ea typeface="Calibri"/>
                <a:cs typeface="Calibri"/>
                <a:sym typeface="Calibri"/>
              </a:rPr>
              <a:t>d'auto-apprentissage</a:t>
            </a:r>
            <a:r>
              <a:rPr lang="en-US" sz="3400" b="1" i="0" u="none" strike="noStrike" cap="none">
                <a:solidFill>
                  <a:srgbClr val="C00000"/>
                </a:solidFill>
                <a:latin typeface="Calibri"/>
                <a:ea typeface="Calibri"/>
                <a:cs typeface="Calibri"/>
                <a:sym typeface="Calibri"/>
              </a:rPr>
              <a:t> </a:t>
            </a:r>
            <a:r>
              <a:rPr lang="en-US" sz="2400" b="1" i="0" u="none" strike="noStrike" cap="none">
                <a:solidFill>
                  <a:srgbClr val="C00000"/>
                </a:solidFill>
                <a:latin typeface="Calibri"/>
                <a:ea typeface="Calibri"/>
                <a:cs typeface="Calibri"/>
                <a:sym typeface="Calibri"/>
              </a:rPr>
              <a:t>(</a:t>
            </a:r>
            <a:r>
              <a:rPr lang="en-US" sz="2400" b="1" i="0" u="none" strike="noStrike" cap="none" smtClean="0">
                <a:solidFill>
                  <a:srgbClr val="C00000"/>
                </a:solidFill>
                <a:latin typeface="Calibri"/>
                <a:ea typeface="Calibri"/>
                <a:cs typeface="Calibri"/>
                <a:sym typeface="Calibri"/>
              </a:rPr>
              <a:t>11.3)</a:t>
            </a:r>
            <a:r>
              <a:rPr lang="en-US" sz="2400" b="1" i="0" u="none" strike="noStrike" cap="none">
                <a:solidFill>
                  <a:schemeClr val="dk1"/>
                </a:solidFill>
                <a:latin typeface="Calibri"/>
                <a:ea typeface="Calibri"/>
                <a:cs typeface="Calibri"/>
                <a:sym typeface="Calibri"/>
              </a:rPr>
              <a:t/>
            </a:r>
            <a:br>
              <a:rPr lang="en-US" sz="2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Apps pour les services de santé</a:t>
            </a:r>
            <a:endParaRPr sz="34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0"/>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Faire correspondre les colonnes</a:t>
            </a:r>
            <a:endParaRPr sz="2000" b="1" i="0" u="none" strike="noStrike" cap="none">
              <a:solidFill>
                <a:srgbClr val="203864"/>
              </a:solidFill>
              <a:latin typeface="Calibri"/>
              <a:ea typeface="Calibri"/>
              <a:cs typeface="Calibri"/>
              <a:sym typeface="Calibri"/>
            </a:endParaRPr>
          </a:p>
        </p:txBody>
      </p:sp>
      <p:sp>
        <p:nvSpPr>
          <p:cNvPr id="251" name="Google Shape;251;p10"/>
          <p:cNvSpPr txBox="1"/>
          <p:nvPr/>
        </p:nvSpPr>
        <p:spPr>
          <a:xfrm>
            <a:off x="2112592" y="1987425"/>
            <a:ext cx="350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Faites correspondre les colonnes !</a:t>
            </a:r>
            <a:endParaRPr sz="1400" b="1" i="1" u="none" strike="noStrike" cap="none">
              <a:solidFill>
                <a:schemeClr val="dk1"/>
              </a:solidFill>
              <a:latin typeface="Calibri"/>
              <a:ea typeface="Calibri"/>
              <a:cs typeface="Calibri"/>
              <a:sym typeface="Calibri"/>
            </a:endParaRPr>
          </a:p>
        </p:txBody>
      </p:sp>
      <p:sp>
        <p:nvSpPr>
          <p:cNvPr id="258" name="Google Shape;258;p10"/>
          <p:cNvSpPr/>
          <p:nvPr/>
        </p:nvSpPr>
        <p:spPr>
          <a:xfrm>
            <a:off x="63345" y="0"/>
            <a:ext cx="765000" cy="408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9" name="Google Shape;259;p10"/>
          <p:cNvSpPr txBox="1"/>
          <p:nvPr/>
        </p:nvSpPr>
        <p:spPr>
          <a:xfrm>
            <a:off x="828349" y="0"/>
            <a:ext cx="3505200" cy="407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600" b="1" i="0" u="none" strike="noStrike" cap="none">
                <a:solidFill>
                  <a:srgbClr val="000000"/>
                </a:solidFill>
                <a:latin typeface="Calibri"/>
                <a:ea typeface="Calibri"/>
                <a:cs typeface="Calibri"/>
                <a:sym typeface="Calibri"/>
              </a:rPr>
              <a:t>Applications pour les services de santé</a:t>
            </a:r>
            <a:endParaRPr sz="1600" b="0" i="0" u="none" strike="noStrike" cap="none">
              <a:solidFill>
                <a:srgbClr val="000000"/>
              </a:solidFill>
              <a:latin typeface="Arial"/>
              <a:ea typeface="Arial"/>
              <a:cs typeface="Arial"/>
              <a:sym typeface="Arial"/>
            </a:endParaRPr>
          </a:p>
        </p:txBody>
      </p:sp>
      <p:sp>
        <p:nvSpPr>
          <p:cNvPr id="260" name="Google Shape;260;p10"/>
          <p:cNvSpPr/>
          <p:nvPr/>
        </p:nvSpPr>
        <p:spPr>
          <a:xfrm>
            <a:off x="0" y="60672"/>
            <a:ext cx="765000" cy="28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1800" b="1" i="0" u="none" strike="noStrike" cap="none">
                <a:solidFill>
                  <a:srgbClr val="FFFFFF"/>
                </a:solidFill>
                <a:latin typeface="Gill Sans"/>
                <a:ea typeface="Gill Sans"/>
                <a:cs typeface="Gill Sans"/>
                <a:sym typeface="Gill Sans"/>
              </a:rPr>
              <a:t>11.3 </a:t>
            </a:r>
            <a:endParaRPr sz="1800" b="1" i="0" u="none" strike="noStrike" cap="none">
              <a:solidFill>
                <a:srgbClr val="FFFFFF"/>
              </a:solidFill>
              <a:latin typeface="Gill Sans"/>
              <a:ea typeface="Gill Sans"/>
              <a:cs typeface="Gill Sans"/>
              <a:sym typeface="Gill Sans"/>
            </a:endParaRPr>
          </a:p>
        </p:txBody>
      </p:sp>
      <p:sp>
        <p:nvSpPr>
          <p:cNvPr id="15" name="Ορθογώνιο 14">
            <a:extLst>
              <a:ext uri="{FF2B5EF4-FFF2-40B4-BE49-F238E27FC236}">
                <a16:creationId xmlns:a16="http://schemas.microsoft.com/office/drawing/2014/main" id="{88178301-C8A7-4724-8CF8-344EAE75664C}"/>
              </a:ext>
            </a:extLst>
          </p:cNvPr>
          <p:cNvSpPr/>
          <p:nvPr/>
        </p:nvSpPr>
        <p:spPr>
          <a:xfrm>
            <a:off x="2239496" y="2352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dirty="0">
                <a:solidFill>
                  <a:srgbClr val="374151"/>
                </a:solidFill>
                <a:latin typeface="Söhne"/>
              </a:rPr>
              <a:t>A. </a:t>
            </a:r>
            <a:r>
              <a:rPr lang="fr-FR" dirty="0">
                <a:latin typeface="Calibri"/>
                <a:ea typeface="Calibri"/>
                <a:cs typeface="Calibri"/>
                <a:sym typeface="Calibri"/>
              </a:rPr>
              <a:t>Les applications de services de santé sont un bon moyen</a:t>
            </a:r>
          </a:p>
        </p:txBody>
      </p:sp>
      <p:sp>
        <p:nvSpPr>
          <p:cNvPr id="16" name="Ορθογώνιο 15">
            <a:extLst>
              <a:ext uri="{FF2B5EF4-FFF2-40B4-BE49-F238E27FC236}">
                <a16:creationId xmlns:a16="http://schemas.microsoft.com/office/drawing/2014/main" id="{B08E9EB4-6838-4FCD-B853-E6E51FCAD438}"/>
              </a:ext>
            </a:extLst>
          </p:cNvPr>
          <p:cNvSpPr/>
          <p:nvPr/>
        </p:nvSpPr>
        <p:spPr>
          <a:xfrm>
            <a:off x="2239496" y="3600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dirty="0">
                <a:ea typeface="Calibri"/>
                <a:cs typeface="Calibri"/>
                <a:sym typeface="Calibri"/>
              </a:rPr>
              <a:t>B. </a:t>
            </a:r>
            <a:r>
              <a:rPr lang="fr-FR" dirty="0">
                <a:latin typeface="Calibri"/>
                <a:ea typeface="Calibri"/>
                <a:cs typeface="Calibri"/>
                <a:sym typeface="Calibri"/>
              </a:rPr>
              <a:t>Les applications des services de santé </a:t>
            </a:r>
            <a:r>
              <a:rPr lang="fr-FR" dirty="0">
                <a:solidFill>
                  <a:srgbClr val="000000"/>
                </a:solidFill>
                <a:latin typeface="Calibri"/>
                <a:ea typeface="Calibri"/>
                <a:cs typeface="Calibri"/>
                <a:sym typeface="Calibri"/>
              </a:rPr>
              <a:t>sont utilisées pour organiser les processus récurrents </a:t>
            </a:r>
            <a:endParaRPr lang="fr-FR" dirty="0">
              <a:latin typeface="Calibri"/>
              <a:ea typeface="Calibri"/>
              <a:cs typeface="Calibri"/>
              <a:sym typeface="Calibri"/>
            </a:endParaRPr>
          </a:p>
        </p:txBody>
      </p:sp>
      <p:sp>
        <p:nvSpPr>
          <p:cNvPr id="17" name="Ορθογώνιο 16">
            <a:extLst>
              <a:ext uri="{FF2B5EF4-FFF2-40B4-BE49-F238E27FC236}">
                <a16:creationId xmlns:a16="http://schemas.microsoft.com/office/drawing/2014/main" id="{5876E361-1696-4DD7-B6DA-A327EC148472}"/>
              </a:ext>
            </a:extLst>
          </p:cNvPr>
          <p:cNvSpPr/>
          <p:nvPr/>
        </p:nvSpPr>
        <p:spPr>
          <a:xfrm>
            <a:off x="2258801" y="579003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ea typeface="Calibri"/>
                <a:cs typeface="Calibri"/>
                <a:sym typeface="Calibri"/>
              </a:rPr>
              <a:t>D. </a:t>
            </a:r>
            <a:r>
              <a:rPr lang="en-US" dirty="0">
                <a:ea typeface="Arial"/>
                <a:cs typeface="Arial"/>
              </a:rPr>
              <a:t>Adopter un mode de vie </a:t>
            </a:r>
            <a:r>
              <a:rPr lang="en-US" dirty="0" err="1">
                <a:ea typeface="Arial"/>
                <a:cs typeface="Arial"/>
              </a:rPr>
              <a:t>sain</a:t>
            </a:r>
            <a:endParaRPr lang="en-US" dirty="0">
              <a:solidFill>
                <a:schemeClr val="tx1"/>
              </a:solidFill>
              <a:ea typeface="Calibri"/>
              <a:cs typeface="Calibri"/>
              <a:sym typeface="Calibri"/>
            </a:endParaRPr>
          </a:p>
        </p:txBody>
      </p:sp>
      <p:sp>
        <p:nvSpPr>
          <p:cNvPr id="18" name="Ορθογώνιο 17">
            <a:extLst>
              <a:ext uri="{FF2B5EF4-FFF2-40B4-BE49-F238E27FC236}">
                <a16:creationId xmlns:a16="http://schemas.microsoft.com/office/drawing/2014/main" id="{F070D6E3-C1CF-7CCD-F57E-FBEB244E427B}"/>
              </a:ext>
            </a:extLst>
          </p:cNvPr>
          <p:cNvSpPr/>
          <p:nvPr/>
        </p:nvSpPr>
        <p:spPr>
          <a:xfrm>
            <a:off x="2239496" y="46952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a:t>
            </a:r>
            <a:r>
              <a:rPr lang="en-US" dirty="0">
                <a:ea typeface="Calibri"/>
                <a:cs typeface="Calibri"/>
                <a:sym typeface="Calibri"/>
              </a:rPr>
              <a:t> </a:t>
            </a:r>
            <a:r>
              <a:rPr lang="fr-FR" dirty="0">
                <a:latin typeface="Calibri"/>
                <a:ea typeface="Calibri"/>
                <a:cs typeface="Calibri"/>
                <a:sym typeface="Calibri"/>
              </a:rPr>
              <a:t>Une </a:t>
            </a:r>
            <a:r>
              <a:rPr lang="fr-FR" dirty="0">
                <a:solidFill>
                  <a:srgbClr val="000000"/>
                </a:solidFill>
                <a:latin typeface="Calibri"/>
                <a:ea typeface="Calibri"/>
                <a:cs typeface="Calibri"/>
                <a:sym typeface="Calibri"/>
              </a:rPr>
              <a:t>application gratuite n'est en aucun </a:t>
            </a:r>
            <a:r>
              <a:rPr lang="fr-FR" dirty="0" smtClean="0">
                <a:solidFill>
                  <a:srgbClr val="000000"/>
                </a:solidFill>
                <a:latin typeface="Calibri"/>
                <a:ea typeface="Calibri"/>
                <a:cs typeface="Calibri"/>
                <a:sym typeface="Calibri"/>
              </a:rPr>
              <a:t>cas</a:t>
            </a:r>
            <a:endParaRPr lang="fr-FR" dirty="0">
              <a:latin typeface="Calibri"/>
              <a:ea typeface="Calibri"/>
              <a:cs typeface="Calibri"/>
              <a:sym typeface="Calibri"/>
            </a:endParaRPr>
          </a:p>
        </p:txBody>
      </p:sp>
      <p:sp>
        <p:nvSpPr>
          <p:cNvPr id="19" name="Ορθογώνιο 18">
            <a:extLst>
              <a:ext uri="{FF2B5EF4-FFF2-40B4-BE49-F238E27FC236}">
                <a16:creationId xmlns:a16="http://schemas.microsoft.com/office/drawing/2014/main" id="{9B6EDA63-661F-4252-6FC6-B4C3A8EE7746}"/>
              </a:ext>
            </a:extLst>
          </p:cNvPr>
          <p:cNvSpPr/>
          <p:nvPr/>
        </p:nvSpPr>
        <p:spPr>
          <a:xfrm>
            <a:off x="6134100" y="360321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latin typeface="Calibri"/>
                <a:ea typeface="Calibri"/>
                <a:cs typeface="Calibri"/>
                <a:sym typeface="Calibri"/>
              </a:rPr>
              <a:t>pour améliorer l'engagement des </a:t>
            </a:r>
            <a:r>
              <a:rPr lang="fr-FR" dirty="0" smtClean="0">
                <a:latin typeface="Calibri"/>
                <a:ea typeface="Calibri"/>
                <a:cs typeface="Calibri"/>
                <a:sym typeface="Calibri"/>
              </a:rPr>
              <a:t>patients</a:t>
            </a:r>
            <a:endParaRPr lang="fr-FR" dirty="0">
              <a:latin typeface="Calibri"/>
              <a:ea typeface="Calibri"/>
              <a:cs typeface="Calibri"/>
              <a:sym typeface="Calibri"/>
            </a:endParaRPr>
          </a:p>
        </p:txBody>
      </p:sp>
      <p:sp>
        <p:nvSpPr>
          <p:cNvPr id="20" name="Ορθογώνιο 19">
            <a:extLst>
              <a:ext uri="{FF2B5EF4-FFF2-40B4-BE49-F238E27FC236}">
                <a16:creationId xmlns:a16="http://schemas.microsoft.com/office/drawing/2014/main" id="{9971E449-F340-8521-8EEA-8240114850D7}"/>
              </a:ext>
            </a:extLst>
          </p:cNvPr>
          <p:cNvSpPr/>
          <p:nvPr/>
        </p:nvSpPr>
        <p:spPr>
          <a:xfrm>
            <a:off x="6134100" y="579280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solidFill>
                  <a:srgbClr val="000000"/>
                </a:solidFill>
                <a:latin typeface="Calibri"/>
                <a:ea typeface="Calibri"/>
                <a:cs typeface="Calibri"/>
                <a:sym typeface="Calibri"/>
              </a:rPr>
              <a:t>et </a:t>
            </a:r>
            <a:r>
              <a:rPr lang="en-US" dirty="0" err="1">
                <a:solidFill>
                  <a:srgbClr val="000000"/>
                </a:solidFill>
                <a:latin typeface="Calibri"/>
                <a:ea typeface="Calibri"/>
                <a:cs typeface="Calibri"/>
                <a:sym typeface="Calibri"/>
              </a:rPr>
              <a:t>créer</a:t>
            </a:r>
            <a:r>
              <a:rPr lang="en-US" dirty="0">
                <a:solidFill>
                  <a:srgbClr val="000000"/>
                </a:solidFill>
                <a:latin typeface="Calibri"/>
                <a:ea typeface="Calibri"/>
                <a:cs typeface="Calibri"/>
                <a:sym typeface="Calibri"/>
              </a:rPr>
              <a:t> des liens entre </a:t>
            </a:r>
            <a:r>
              <a:rPr lang="en-US" dirty="0" err="1">
                <a:solidFill>
                  <a:srgbClr val="000000"/>
                </a:solidFill>
                <a:latin typeface="Calibri"/>
                <a:ea typeface="Calibri"/>
                <a:cs typeface="Calibri"/>
                <a:sym typeface="Calibri"/>
              </a:rPr>
              <a:t>ses</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propres</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besoins</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en</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matière</a:t>
            </a:r>
            <a:r>
              <a:rPr lang="en-US" dirty="0">
                <a:solidFill>
                  <a:srgbClr val="000000"/>
                </a:solidFill>
                <a:latin typeface="Calibri"/>
                <a:ea typeface="Calibri"/>
                <a:cs typeface="Calibri"/>
                <a:sym typeface="Calibri"/>
              </a:rPr>
              <a:t> de santé et le </a:t>
            </a:r>
            <a:r>
              <a:rPr lang="en-US" dirty="0" err="1">
                <a:solidFill>
                  <a:srgbClr val="000000"/>
                </a:solidFill>
                <a:latin typeface="Calibri"/>
                <a:ea typeface="Calibri"/>
                <a:cs typeface="Calibri"/>
                <a:sym typeface="Calibri"/>
              </a:rPr>
              <a:t>système</a:t>
            </a:r>
            <a:r>
              <a:rPr lang="en-US" dirty="0">
                <a:solidFill>
                  <a:srgbClr val="000000"/>
                </a:solidFill>
                <a:latin typeface="Calibri"/>
                <a:ea typeface="Calibri"/>
                <a:cs typeface="Calibri"/>
                <a:sym typeface="Calibri"/>
              </a:rPr>
              <a:t> de </a:t>
            </a:r>
            <a:r>
              <a:rPr lang="en-US" dirty="0" err="1">
                <a:solidFill>
                  <a:srgbClr val="000000"/>
                </a:solidFill>
                <a:latin typeface="Calibri"/>
                <a:ea typeface="Calibri"/>
                <a:cs typeface="Calibri"/>
                <a:sym typeface="Calibri"/>
              </a:rPr>
              <a:t>soins</a:t>
            </a:r>
            <a:r>
              <a:rPr lang="en-US" dirty="0">
                <a:solidFill>
                  <a:srgbClr val="000000"/>
                </a:solidFill>
                <a:latin typeface="Calibri"/>
                <a:ea typeface="Calibri"/>
                <a:cs typeface="Calibri"/>
                <a:sym typeface="Calibri"/>
              </a:rPr>
              <a:t> de santé</a:t>
            </a:r>
            <a:r>
              <a:rPr 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dirty="0">
              <a:ea typeface="Calibri"/>
              <a:cs typeface="Calibri"/>
              <a:sym typeface="Calibri"/>
            </a:endParaRPr>
          </a:p>
        </p:txBody>
      </p:sp>
      <p:sp>
        <p:nvSpPr>
          <p:cNvPr id="21" name="Ορθογώνιο 20">
            <a:extLst>
              <a:ext uri="{FF2B5EF4-FFF2-40B4-BE49-F238E27FC236}">
                <a16:creationId xmlns:a16="http://schemas.microsoft.com/office/drawing/2014/main" id="{F4410BCF-515A-49AB-D828-4DCDF0B472C8}"/>
              </a:ext>
            </a:extLst>
          </p:cNvPr>
          <p:cNvSpPr/>
          <p:nvPr/>
        </p:nvSpPr>
        <p:spPr>
          <a:xfrm>
            <a:off x="6096000" y="2352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0000"/>
                </a:solidFill>
                <a:latin typeface="Calibri"/>
                <a:ea typeface="Calibri"/>
                <a:cs typeface="Calibri"/>
                <a:sym typeface="Calibri"/>
              </a:rPr>
              <a:t>la </a:t>
            </a:r>
            <a:r>
              <a:rPr lang="en-US" dirty="0" err="1">
                <a:solidFill>
                  <a:srgbClr val="000000"/>
                </a:solidFill>
                <a:latin typeface="Calibri"/>
                <a:ea typeface="Calibri"/>
                <a:cs typeface="Calibri"/>
                <a:sym typeface="Calibri"/>
              </a:rPr>
              <a:t>garantie</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d'une</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offre</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neutre</a:t>
            </a:r>
            <a:endParaRPr lang="en-US" dirty="0">
              <a:ea typeface="Calibri"/>
              <a:cs typeface="Calibri"/>
              <a:sym typeface="Calibri"/>
            </a:endParaRPr>
          </a:p>
        </p:txBody>
      </p:sp>
      <p:sp>
        <p:nvSpPr>
          <p:cNvPr id="22" name="Ορθογώνιο 21">
            <a:extLst>
              <a:ext uri="{FF2B5EF4-FFF2-40B4-BE49-F238E27FC236}">
                <a16:creationId xmlns:a16="http://schemas.microsoft.com/office/drawing/2014/main" id="{32D87BCD-A594-F2B3-834A-BC73F632C42B}"/>
              </a:ext>
            </a:extLst>
          </p:cNvPr>
          <p:cNvSpPr/>
          <p:nvPr/>
        </p:nvSpPr>
        <p:spPr>
          <a:xfrm>
            <a:off x="6134100" y="469801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err="1">
                <a:latin typeface="Calibri"/>
                <a:ea typeface="Calibri"/>
                <a:cs typeface="Calibri"/>
                <a:sym typeface="Calibri"/>
              </a:rPr>
              <a:t>peuvent</a:t>
            </a:r>
            <a:r>
              <a:rPr lang="en-US" dirty="0">
                <a:latin typeface="Calibri"/>
                <a:ea typeface="Calibri"/>
                <a:cs typeface="Calibri"/>
                <a:sym typeface="Calibri"/>
              </a:rPr>
              <a:t> </a:t>
            </a:r>
            <a:r>
              <a:rPr lang="en-US" dirty="0" err="1">
                <a:latin typeface="Calibri"/>
                <a:ea typeface="Calibri"/>
                <a:cs typeface="Calibri"/>
                <a:sym typeface="Calibri"/>
              </a:rPr>
              <a:t>être</a:t>
            </a:r>
            <a:r>
              <a:rPr lang="en-US" dirty="0">
                <a:latin typeface="Calibri"/>
                <a:ea typeface="Calibri"/>
                <a:cs typeface="Calibri"/>
                <a:sym typeface="Calibri"/>
              </a:rPr>
              <a:t> </a:t>
            </a:r>
            <a:r>
              <a:rPr lang="en-US" dirty="0" err="1">
                <a:latin typeface="Calibri"/>
                <a:ea typeface="Calibri"/>
                <a:cs typeface="Calibri"/>
                <a:sym typeface="Calibri"/>
              </a:rPr>
              <a:t>soutenues</a:t>
            </a:r>
            <a:r>
              <a:rPr lang="en-US" dirty="0">
                <a:latin typeface="Calibri"/>
                <a:ea typeface="Calibri"/>
                <a:cs typeface="Calibri"/>
                <a:sym typeface="Calibri"/>
              </a:rPr>
              <a:t> par des applications de services de santé</a:t>
            </a:r>
            <a:endParaRPr lang="en-US" dirty="0">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00B0F0"/>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6"/>
                                        </p:tgtEl>
                                        <p:attrNameLst>
                                          <p:attrName>fillcolor</p:attrName>
                                        </p:attrNameLst>
                                      </p:cBhvr>
                                      <p:to>
                                        <a:srgbClr val="FFC000"/>
                                      </p:to>
                                    </p:animClr>
                                    <p:set>
                                      <p:cBhvr>
                                        <p:cTn id="14" dur="2000" fill="hold"/>
                                        <p:tgtEl>
                                          <p:spTgt spid="16"/>
                                        </p:tgtEl>
                                        <p:attrNameLst>
                                          <p:attrName>fill.type</p:attrName>
                                        </p:attrNameLst>
                                      </p:cBhvr>
                                      <p:to>
                                        <p:strVal val="solid"/>
                                      </p:to>
                                    </p:set>
                                    <p:set>
                                      <p:cBhvr>
                                        <p:cTn id="1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
                                        </p:tgtEl>
                                        <p:attrNameLst>
                                          <p:attrName>fillcolor</p:attrName>
                                        </p:attrNameLst>
                                      </p:cBhvr>
                                      <p:to>
                                        <a:srgbClr val="7030A0"/>
                                      </p:to>
                                    </p:animClr>
                                    <p:set>
                                      <p:cBhvr>
                                        <p:cTn id="21" dur="2000" fill="hold"/>
                                        <p:tgtEl>
                                          <p:spTgt spid="17"/>
                                        </p:tgtEl>
                                        <p:attrNameLst>
                                          <p:attrName>fill.type</p:attrName>
                                        </p:attrNameLst>
                                      </p:cBhvr>
                                      <p:to>
                                        <p:strVal val="solid"/>
                                      </p:to>
                                    </p:set>
                                    <p:set>
                                      <p:cBhvr>
                                        <p:cTn id="22"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8"/>
                                        </p:tgtEl>
                                        <p:attrNameLst>
                                          <p:attrName>fillcolor</p:attrName>
                                        </p:attrNameLst>
                                      </p:cBhvr>
                                      <p:to>
                                        <a:srgbClr val="2F5496"/>
                                      </p:to>
                                    </p:animClr>
                                    <p:set>
                                      <p:cBhvr>
                                        <p:cTn id="28" dur="2000" fill="hold"/>
                                        <p:tgtEl>
                                          <p:spTgt spid="18"/>
                                        </p:tgtEl>
                                        <p:attrNameLst>
                                          <p:attrName>fill.type</p:attrName>
                                        </p:attrNameLst>
                                      </p:cBhvr>
                                      <p:to>
                                        <p:strVal val="solid"/>
                                      </p:to>
                                    </p:set>
                                    <p:set>
                                      <p:cBhvr>
                                        <p:cTn id="29"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9"/>
                                        </p:tgtEl>
                                        <p:attrNameLst>
                                          <p:attrName>fillcolor</p:attrName>
                                        </p:attrNameLst>
                                      </p:cBhvr>
                                      <p:to>
                                        <a:srgbClr val="00B0F0"/>
                                      </p:to>
                                    </p:animClr>
                                    <p:set>
                                      <p:cBhvr>
                                        <p:cTn id="35" dur="2000" fill="hold"/>
                                        <p:tgtEl>
                                          <p:spTgt spid="19"/>
                                        </p:tgtEl>
                                        <p:attrNameLst>
                                          <p:attrName>fill.type</p:attrName>
                                        </p:attrNameLst>
                                      </p:cBhvr>
                                      <p:to>
                                        <p:strVal val="solid"/>
                                      </p:to>
                                    </p:set>
                                    <p:set>
                                      <p:cBhvr>
                                        <p:cTn id="36"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20"/>
                                        </p:tgtEl>
                                        <p:attrNameLst>
                                          <p:attrName>fillcolor</p:attrName>
                                        </p:attrNameLst>
                                      </p:cBhvr>
                                      <p:to>
                                        <a:srgbClr val="FFC000"/>
                                      </p:to>
                                    </p:animClr>
                                    <p:set>
                                      <p:cBhvr>
                                        <p:cTn id="42" dur="2000" fill="hold"/>
                                        <p:tgtEl>
                                          <p:spTgt spid="20"/>
                                        </p:tgtEl>
                                        <p:attrNameLst>
                                          <p:attrName>fill.type</p:attrName>
                                        </p:attrNameLst>
                                      </p:cBhvr>
                                      <p:to>
                                        <p:strVal val="solid"/>
                                      </p:to>
                                    </p:set>
                                    <p:set>
                                      <p:cBhvr>
                                        <p:cTn id="43"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21"/>
                                        </p:tgtEl>
                                        <p:attrNameLst>
                                          <p:attrName>fillcolor</p:attrName>
                                        </p:attrNameLst>
                                      </p:cBhvr>
                                      <p:to>
                                        <a:srgbClr val="2F5496"/>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22"/>
                                        </p:tgtEl>
                                        <p:attrNameLst>
                                          <p:attrName>fillcolor</p:attrName>
                                        </p:attrNameLst>
                                      </p:cBhvr>
                                      <p:to>
                                        <a:srgbClr val="7030A0"/>
                                      </p:to>
                                    </p:animClr>
                                    <p:set>
                                      <p:cBhvr>
                                        <p:cTn id="56" dur="2000" fill="hold"/>
                                        <p:tgtEl>
                                          <p:spTgt spid="22"/>
                                        </p:tgtEl>
                                        <p:attrNameLst>
                                          <p:attrName>fill.type</p:attrName>
                                        </p:attrNameLst>
                                      </p:cBhvr>
                                      <p:to>
                                        <p:strVal val="solid"/>
                                      </p:to>
                                    </p:set>
                                    <p:set>
                                      <p:cBhvr>
                                        <p:cTn id="57"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1"/>
          <p:cNvSpPr/>
          <p:nvPr/>
        </p:nvSpPr>
        <p:spPr>
          <a:xfrm>
            <a:off x="7010844" y="-123294"/>
            <a:ext cx="5172528" cy="6858004"/>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 name="Google Shape;268;p11"/>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9" name="Google Shape;269;p11"/>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70" name="Google Shape;270;p11"/>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271" name="Google Shape;271;p11"/>
          <p:cNvSpPr txBox="1"/>
          <p:nvPr/>
        </p:nvSpPr>
        <p:spPr>
          <a:xfrm>
            <a:off x="64302" y="2790736"/>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dirty="0" err="1">
                <a:solidFill>
                  <a:srgbClr val="C01E24"/>
                </a:solidFill>
                <a:latin typeface="Calibri"/>
                <a:ea typeface="Calibri"/>
                <a:cs typeface="Calibri"/>
                <a:sym typeface="Calibri"/>
              </a:rPr>
              <a:t>Félicitations</a:t>
            </a:r>
            <a:r>
              <a:rPr lang="en-US" sz="2800" b="0" i="0" u="none" strike="noStrike" cap="none" dirty="0">
                <a:solidFill>
                  <a:srgbClr val="C01E24"/>
                </a:solidFill>
                <a:latin typeface="Calibri"/>
                <a:ea typeface="Calibri"/>
                <a:cs typeface="Calibri"/>
                <a:sym typeface="Calibri"/>
              </a:rPr>
              <a:t> !</a:t>
            </a:r>
            <a:br>
              <a:rPr lang="en-US" sz="2800" b="0" i="0" u="none" strike="noStrike" cap="none" dirty="0">
                <a:solidFill>
                  <a:srgbClr val="C01E24"/>
                </a:solidFill>
                <a:latin typeface="Calibri"/>
                <a:ea typeface="Calibri"/>
                <a:cs typeface="Calibri"/>
                <a:sym typeface="Calibri"/>
              </a:rPr>
            </a:br>
            <a:r>
              <a:rPr lang="en-US" sz="2800" b="0" i="0" u="none" strike="noStrike" cap="none" dirty="0" err="1">
                <a:solidFill>
                  <a:srgbClr val="C01E24"/>
                </a:solidFill>
                <a:latin typeface="Calibri"/>
                <a:ea typeface="Calibri"/>
                <a:cs typeface="Calibri"/>
                <a:sym typeface="Calibri"/>
              </a:rPr>
              <a:t>Vous</a:t>
            </a:r>
            <a:r>
              <a:rPr lang="en-US" sz="2800" b="0" i="0" u="none" strike="noStrike" cap="none" dirty="0">
                <a:solidFill>
                  <a:srgbClr val="C01E24"/>
                </a:solidFill>
                <a:latin typeface="Calibri"/>
                <a:ea typeface="Calibri"/>
                <a:cs typeface="Calibri"/>
                <a:sym typeface="Calibri"/>
              </a:rPr>
              <a:t> </a:t>
            </a:r>
            <a:r>
              <a:rPr lang="en-US" sz="2800" b="0" i="0" u="none" strike="noStrike" cap="none" dirty="0" err="1">
                <a:solidFill>
                  <a:srgbClr val="C01E24"/>
                </a:solidFill>
                <a:latin typeface="Calibri"/>
                <a:ea typeface="Calibri"/>
                <a:cs typeface="Calibri"/>
                <a:sym typeface="Calibri"/>
              </a:rPr>
              <a:t>avez</a:t>
            </a:r>
            <a:r>
              <a:rPr lang="en-US" sz="2800" b="0" i="0" u="none" strike="noStrike" cap="none" dirty="0">
                <a:solidFill>
                  <a:srgbClr val="C01E24"/>
                </a:solidFill>
                <a:latin typeface="Calibri"/>
                <a:ea typeface="Calibri"/>
                <a:cs typeface="Calibri"/>
                <a:sym typeface="Calibri"/>
              </a:rPr>
              <a:t> </a:t>
            </a:r>
            <a:r>
              <a:rPr lang="en-US" sz="2800" b="0" i="0" u="none" strike="noStrike" cap="none" dirty="0" err="1">
                <a:solidFill>
                  <a:srgbClr val="C01E24"/>
                </a:solidFill>
                <a:latin typeface="Calibri"/>
                <a:ea typeface="Calibri"/>
                <a:cs typeface="Calibri"/>
                <a:sym typeface="Calibri"/>
              </a:rPr>
              <a:t>terminé</a:t>
            </a:r>
            <a:r>
              <a:rPr lang="en-US" sz="2800" b="0" i="0" u="none" strike="noStrike" cap="none" dirty="0">
                <a:solidFill>
                  <a:srgbClr val="C01E24"/>
                </a:solidFill>
                <a:latin typeface="Calibri"/>
                <a:ea typeface="Calibri"/>
                <a:cs typeface="Calibri"/>
                <a:sym typeface="Calibri"/>
              </a:rPr>
              <a:t> la </a:t>
            </a:r>
            <a:r>
              <a:rPr lang="en-US" sz="2800" b="0" i="0" u="none" strike="noStrike" cap="none" dirty="0" err="1">
                <a:solidFill>
                  <a:srgbClr val="C01E24"/>
                </a:solidFill>
                <a:latin typeface="Calibri"/>
                <a:ea typeface="Calibri"/>
                <a:cs typeface="Calibri"/>
                <a:sym typeface="Calibri"/>
              </a:rPr>
              <a:t>partie</a:t>
            </a:r>
            <a:r>
              <a:rPr lang="en-US" sz="2800" b="0" i="0" u="none" strike="noStrike" cap="none" dirty="0">
                <a:solidFill>
                  <a:srgbClr val="C01E24"/>
                </a:solidFill>
                <a:latin typeface="Calibri"/>
                <a:ea typeface="Calibri"/>
                <a:cs typeface="Calibri"/>
                <a:sym typeface="Calibri"/>
              </a:rPr>
              <a:t> auto-</a:t>
            </a:r>
            <a:r>
              <a:rPr lang="en-US" sz="2800" b="0" i="0" u="none" strike="noStrike" cap="none" dirty="0" err="1">
                <a:solidFill>
                  <a:srgbClr val="C01E24"/>
                </a:solidFill>
                <a:latin typeface="Calibri"/>
                <a:ea typeface="Calibri"/>
                <a:cs typeface="Calibri"/>
                <a:sym typeface="Calibri"/>
              </a:rPr>
              <a:t>apprentissage</a:t>
            </a:r>
            <a:r>
              <a:rPr lang="en-US" sz="2800" b="0" i="0" u="none" strike="noStrike" cap="none" dirty="0">
                <a:solidFill>
                  <a:srgbClr val="C01E24"/>
                </a:solidFill>
                <a:latin typeface="Calibri"/>
                <a:ea typeface="Calibri"/>
                <a:cs typeface="Calibri"/>
                <a:sym typeface="Calibri"/>
              </a:rPr>
              <a:t> de </a:t>
            </a:r>
            <a:r>
              <a:rPr lang="en-US" sz="2800" b="0" i="0" u="none" strike="noStrike" cap="none" dirty="0" err="1">
                <a:solidFill>
                  <a:srgbClr val="C01E24"/>
                </a:solidFill>
                <a:latin typeface="Calibri"/>
                <a:ea typeface="Calibri"/>
                <a:cs typeface="Calibri"/>
                <a:sym typeface="Calibri"/>
              </a:rPr>
              <a:t>ce</a:t>
            </a:r>
            <a:r>
              <a:rPr lang="en-US" sz="2800" b="0" i="0" u="none" strike="noStrike" cap="none" dirty="0">
                <a:solidFill>
                  <a:srgbClr val="C01E24"/>
                </a:solidFill>
                <a:latin typeface="Calibri"/>
                <a:ea typeface="Calibri"/>
                <a:cs typeface="Calibri"/>
                <a:sym typeface="Calibri"/>
              </a:rPr>
              <a:t> module !</a:t>
            </a:r>
            <a:endParaRPr sz="1800" b="0" i="0" u="none" strike="noStrike" cap="none" dirty="0">
              <a:solidFill>
                <a:schemeClr val="dk1"/>
              </a:solidFill>
              <a:latin typeface="Calibri"/>
              <a:ea typeface="Calibri"/>
              <a:cs typeface="Calibri"/>
              <a:sym typeface="Calibri"/>
            </a:endParaRPr>
          </a:p>
        </p:txBody>
      </p:sp>
      <p:pic>
        <p:nvPicPr>
          <p:cNvPr id="273" name="Google Shape;273;p11"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275" name="Google Shape;275;p11"/>
          <p:cNvSpPr/>
          <p:nvPr/>
        </p:nvSpPr>
        <p:spPr>
          <a:xfrm rot="-5400000">
            <a:off x="1670085" y="1517241"/>
            <a:ext cx="6858002" cy="3823514"/>
          </a:xfrm>
          <a:prstGeom prst="rtTriangle">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 name="Εικόνα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3"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127" name="Google Shape;127;p2"/>
          <p:cNvGrpSpPr/>
          <p:nvPr/>
        </p:nvGrpSpPr>
        <p:grpSpPr>
          <a:xfrm>
            <a:off x="6606686" y="1812884"/>
            <a:ext cx="6096000" cy="1677637"/>
            <a:chOff x="-1066801" y="1523553"/>
            <a:chExt cx="6096000" cy="1677637"/>
          </a:xfrm>
        </p:grpSpPr>
        <p:pic>
          <p:nvPicPr>
            <p:cNvPr id="128" name="Google Shape;128;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29" name="Google Shape;129;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30" name="Google Shape;130;p2"/>
          <p:cNvGrpSpPr/>
          <p:nvPr/>
        </p:nvGrpSpPr>
        <p:grpSpPr>
          <a:xfrm>
            <a:off x="3483817" y="4504058"/>
            <a:ext cx="6629400" cy="1738414"/>
            <a:chOff x="2579204" y="1882706"/>
            <a:chExt cx="6629400" cy="1738414"/>
          </a:xfrm>
        </p:grpSpPr>
        <p:pic>
          <p:nvPicPr>
            <p:cNvPr id="131" name="Google Shape;131;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32" name="Google Shape;132;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33" name="Google Shape;133;p2"/>
          <p:cNvGrpSpPr/>
          <p:nvPr/>
        </p:nvGrpSpPr>
        <p:grpSpPr>
          <a:xfrm>
            <a:off x="3020318" y="1776505"/>
            <a:ext cx="6634368" cy="1584248"/>
            <a:chOff x="6639106" y="2919412"/>
            <a:chExt cx="6634368" cy="1584248"/>
          </a:xfrm>
        </p:grpSpPr>
        <p:pic>
          <p:nvPicPr>
            <p:cNvPr id="134" name="Google Shape;134;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35" name="Google Shape;135;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PROLEPSIS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36" name="Google Shape;136;p2"/>
          <p:cNvGrpSpPr/>
          <p:nvPr/>
        </p:nvGrpSpPr>
        <p:grpSpPr>
          <a:xfrm>
            <a:off x="-1974174" y="1729933"/>
            <a:ext cx="6952420" cy="1601615"/>
            <a:chOff x="-1240501" y="3160643"/>
            <a:chExt cx="6952420" cy="1601615"/>
          </a:xfrm>
        </p:grpSpPr>
        <p:pic>
          <p:nvPicPr>
            <p:cNvPr id="137" name="Google Shape;137;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38" name="Google Shape;138;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39" name="Google Shape;139;p2"/>
          <p:cNvGrpSpPr/>
          <p:nvPr/>
        </p:nvGrpSpPr>
        <p:grpSpPr>
          <a:xfrm>
            <a:off x="2776075" y="4478327"/>
            <a:ext cx="2543175" cy="1592961"/>
            <a:chOff x="4517932" y="3531206"/>
            <a:chExt cx="2543175" cy="1592961"/>
          </a:xfrm>
        </p:grpSpPr>
        <p:pic>
          <p:nvPicPr>
            <p:cNvPr id="140" name="Google Shape;140;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41" name="Google Shape;141;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42" name="Google Shape;142;p2"/>
          <p:cNvGrpSpPr/>
          <p:nvPr/>
        </p:nvGrpSpPr>
        <p:grpSpPr>
          <a:xfrm>
            <a:off x="2859813" y="1422238"/>
            <a:ext cx="1973150" cy="2726448"/>
            <a:chOff x="9320178" y="2976204"/>
            <a:chExt cx="1973150" cy="2726448"/>
          </a:xfrm>
        </p:grpSpPr>
        <p:pic>
          <p:nvPicPr>
            <p:cNvPr id="143" name="Google Shape;143;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44" name="Google Shape;144;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45" name="Google Shape;145;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ATHENES, GRECE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46" name="Google Shape;146;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47" name="Google Shape;147;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48" name="Google Shape;148;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49" name="Google Shape;149;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CHYPRE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50" name="Google Shape;150;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51" name="Google Shape;151;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52" name="Google Shape;152;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a:spLocks noGrp="1"/>
          </p:cNvSpPr>
          <p:nvPr>
            <p:ph type="title"/>
          </p:nvPr>
        </p:nvSpPr>
        <p:spPr>
          <a:xfrm>
            <a:off x="838200" y="5175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5400"/>
              <a:t>Session d'auto-apprentissage :  Contenu</a:t>
            </a:r>
            <a:endParaRPr sz="5400"/>
          </a:p>
        </p:txBody>
      </p:sp>
      <p:pic>
        <p:nvPicPr>
          <p:cNvPr id="159" name="Google Shape;159;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60" name="Google Shape;160;p3"/>
          <p:cNvSpPr txBox="1"/>
          <p:nvPr/>
        </p:nvSpPr>
        <p:spPr>
          <a:xfrm>
            <a:off x="1512006" y="2196661"/>
            <a:ext cx="443159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 Quiz et auto-évaluation</a:t>
            </a: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03864"/>
              </a:buClr>
              <a:buSzPts val="2000"/>
              <a:buFont typeface="Calibri"/>
              <a:buNone/>
            </a:pPr>
            <a:r>
              <a:rPr lang="en-US" sz="2000" b="1" i="0" u="none" strike="noStrike" cap="none">
                <a:solidFill>
                  <a:srgbClr val="203864"/>
                </a:solidFill>
                <a:latin typeface="Calibri"/>
                <a:ea typeface="Calibri"/>
                <a:cs typeface="Calibri"/>
                <a:sym typeface="Calibri"/>
              </a:rPr>
              <a:t>Qu'est-ce que les services de soins de santé en général ?</a:t>
            </a:r>
            <a:endParaRPr sz="1400" b="0" i="0" u="none" strike="noStrike" cap="none">
              <a:solidFill>
                <a:srgbClr val="000000"/>
              </a:solidFill>
              <a:latin typeface="Arial"/>
              <a:ea typeface="Arial"/>
              <a:cs typeface="Arial"/>
              <a:sym typeface="Arial"/>
            </a:endParaRPr>
          </a:p>
        </p:txBody>
      </p:sp>
      <p:sp>
        <p:nvSpPr>
          <p:cNvPr id="171" name="Google Shape;171;p4"/>
          <p:cNvSpPr txBox="1"/>
          <p:nvPr/>
        </p:nvSpPr>
        <p:spPr>
          <a:xfrm>
            <a:off x="2112595" y="1987425"/>
            <a:ext cx="3759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Une seule réponse est correcte !</a:t>
            </a:r>
            <a:endParaRPr sz="1400" b="1" i="1" u="none" strike="noStrike" cap="none">
              <a:solidFill>
                <a:schemeClr val="dk1"/>
              </a:solidFill>
              <a:latin typeface="Calibri"/>
              <a:ea typeface="Calibri"/>
              <a:cs typeface="Calibri"/>
              <a:sym typeface="Calibri"/>
            </a:endParaRPr>
          </a:p>
        </p:txBody>
      </p:sp>
      <p:sp>
        <p:nvSpPr>
          <p:cNvPr id="172" name="Google Shape;172;p4"/>
          <p:cNvSpPr/>
          <p:nvPr/>
        </p:nvSpPr>
        <p:spPr>
          <a:xfrm>
            <a:off x="63345" y="0"/>
            <a:ext cx="765000" cy="408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3" name="Google Shape;173;p4"/>
          <p:cNvSpPr txBox="1"/>
          <p:nvPr/>
        </p:nvSpPr>
        <p:spPr>
          <a:xfrm>
            <a:off x="828349" y="0"/>
            <a:ext cx="3505200" cy="407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600" b="1" i="0" u="none" strike="noStrike" cap="none">
                <a:solidFill>
                  <a:srgbClr val="000000"/>
                </a:solidFill>
                <a:latin typeface="Calibri"/>
                <a:ea typeface="Calibri"/>
                <a:cs typeface="Calibri"/>
                <a:sym typeface="Calibri"/>
              </a:rPr>
              <a:t>Applications pour les services de santé</a:t>
            </a:r>
            <a:endParaRPr sz="1600" b="0" i="0" u="none" strike="noStrike" cap="none">
              <a:solidFill>
                <a:srgbClr val="000000"/>
              </a:solidFill>
              <a:latin typeface="Arial"/>
              <a:ea typeface="Arial"/>
              <a:cs typeface="Arial"/>
              <a:sym typeface="Arial"/>
            </a:endParaRPr>
          </a:p>
        </p:txBody>
      </p:sp>
      <p:sp>
        <p:nvSpPr>
          <p:cNvPr id="174" name="Google Shape;174;p4"/>
          <p:cNvSpPr/>
          <p:nvPr/>
        </p:nvSpPr>
        <p:spPr>
          <a:xfrm>
            <a:off x="0" y="60672"/>
            <a:ext cx="765000" cy="28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1800" b="1" i="0" u="none" strike="noStrike" cap="none">
                <a:solidFill>
                  <a:srgbClr val="FFFFFF"/>
                </a:solidFill>
                <a:latin typeface="Gill Sans"/>
                <a:ea typeface="Gill Sans"/>
                <a:cs typeface="Gill Sans"/>
                <a:sym typeface="Gill Sans"/>
              </a:rPr>
              <a:t>11.3 </a:t>
            </a:r>
            <a:endParaRPr sz="1800" b="1" i="0" u="none" strike="noStrike" cap="none">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2890064"/>
            <a:ext cx="3505200" cy="116926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a:latin typeface="Calibri"/>
                <a:ea typeface="Calibri"/>
                <a:cs typeface="Calibri"/>
                <a:sym typeface="Calibri"/>
              </a:rPr>
              <a:t>Location d'un fauteuil </a:t>
            </a:r>
            <a:r>
              <a:rPr lang="en-US" sz="1800" dirty="0" err="1">
                <a:latin typeface="Calibri"/>
                <a:ea typeface="Calibri"/>
                <a:cs typeface="Calibri"/>
                <a:sym typeface="Calibri"/>
              </a:rPr>
              <a:t>roulant</a:t>
            </a:r>
            <a:endParaRPr lang="el-GR"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890064"/>
            <a:ext cx="3505200" cy="116926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en-US" sz="1800" dirty="0">
                <a:latin typeface="Calibri"/>
                <a:ea typeface="Calibri"/>
                <a:cs typeface="Calibri"/>
                <a:sym typeface="Calibri"/>
              </a:rPr>
              <a:t>Un traiteur de fruits </a:t>
            </a:r>
            <a:r>
              <a:rPr lang="en-US" sz="1800" dirty="0" err="1">
                <a:latin typeface="Calibri"/>
                <a:ea typeface="Calibri"/>
                <a:cs typeface="Calibri"/>
                <a:sym typeface="Calibri"/>
              </a:rPr>
              <a:t>frais</a:t>
            </a:r>
            <a:endParaRPr lang="el-GR" sz="1800" dirty="0"/>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05025" y="4137840"/>
            <a:ext cx="3505200" cy="116926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t>C.</a:t>
            </a:r>
            <a:r>
              <a:rPr lang="en-US" sz="1800" dirty="0">
                <a:ea typeface="Calibri"/>
                <a:cs typeface="Calibri"/>
                <a:sym typeface="Calibri"/>
              </a:rPr>
              <a:t> </a:t>
            </a:r>
            <a:r>
              <a:rPr lang="en-US" sz="1800" dirty="0">
                <a:latin typeface="Calibri"/>
                <a:ea typeface="Calibri"/>
                <a:cs typeface="Calibri"/>
                <a:sym typeface="Calibri"/>
              </a:rPr>
              <a:t>Un service de </a:t>
            </a:r>
            <a:r>
              <a:rPr lang="en-US" sz="1800" dirty="0" err="1">
                <a:latin typeface="Calibri"/>
                <a:ea typeface="Calibri"/>
                <a:cs typeface="Calibri"/>
                <a:sym typeface="Calibri"/>
              </a:rPr>
              <a:t>messagerie</a:t>
            </a:r>
            <a:endParaRPr lang="en-US" sz="1800" baseline="30000" dirty="0">
              <a:latin typeface="Calibri"/>
              <a:ea typeface="Calibri"/>
              <a:cs typeface="Calibri"/>
              <a:sym typeface="Calibri"/>
            </a:endParaRPr>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34100" y="4137840"/>
            <a:ext cx="3505200" cy="116926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t>D. </a:t>
            </a:r>
            <a:r>
              <a:rPr lang="fr-FR" sz="1800" dirty="0">
                <a:latin typeface="Calibri"/>
                <a:ea typeface="Calibri"/>
                <a:cs typeface="Calibri"/>
                <a:sym typeface="Calibri"/>
              </a:rPr>
              <a:t>Fournisseurs de soins médicaux, de traitement et de soutien aux individus, aux communautés ou aux populations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03864"/>
              </a:buClr>
              <a:buSzPts val="2000"/>
              <a:buFont typeface="Calibri"/>
              <a:buNone/>
            </a:pPr>
            <a:r>
              <a:rPr lang="en-US" sz="2000" b="1" i="0" u="none" strike="noStrike" cap="none">
                <a:solidFill>
                  <a:srgbClr val="203864"/>
                </a:solidFill>
                <a:latin typeface="Calibri"/>
                <a:ea typeface="Calibri"/>
                <a:cs typeface="Calibri"/>
                <a:sym typeface="Calibri"/>
              </a:rPr>
              <a:t>Quel est un exemple de service de santé ?</a:t>
            </a:r>
            <a:endParaRPr sz="1400" b="0" i="0" u="none" strike="noStrike" cap="none">
              <a:solidFill>
                <a:srgbClr val="000000"/>
              </a:solidFill>
              <a:latin typeface="Arial"/>
              <a:ea typeface="Arial"/>
              <a:cs typeface="Arial"/>
              <a:sym typeface="Arial"/>
            </a:endParaRPr>
          </a:p>
        </p:txBody>
      </p:sp>
      <p:sp>
        <p:nvSpPr>
          <p:cNvPr id="184" name="Google Shape;184;p5"/>
          <p:cNvSpPr txBox="1"/>
          <p:nvPr/>
        </p:nvSpPr>
        <p:spPr>
          <a:xfrm>
            <a:off x="2112595" y="1987425"/>
            <a:ext cx="350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Une seule réponse est correcte !</a:t>
            </a:r>
            <a:endParaRPr sz="1400" b="1" i="1" u="none" strike="noStrike" cap="none">
              <a:solidFill>
                <a:schemeClr val="dk1"/>
              </a:solidFill>
              <a:latin typeface="Calibri"/>
              <a:ea typeface="Calibri"/>
              <a:cs typeface="Calibri"/>
              <a:sym typeface="Calibri"/>
            </a:endParaRPr>
          </a:p>
        </p:txBody>
      </p:sp>
      <p:sp>
        <p:nvSpPr>
          <p:cNvPr id="186" name="Google Shape;186;p5"/>
          <p:cNvSpPr/>
          <p:nvPr/>
        </p:nvSpPr>
        <p:spPr>
          <a:xfrm>
            <a:off x="63345" y="0"/>
            <a:ext cx="765000" cy="408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7" name="Google Shape;187;p5"/>
          <p:cNvSpPr txBox="1"/>
          <p:nvPr/>
        </p:nvSpPr>
        <p:spPr>
          <a:xfrm>
            <a:off x="828349" y="0"/>
            <a:ext cx="3505200" cy="407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600" b="1" i="0" u="none" strike="noStrike" cap="none">
                <a:solidFill>
                  <a:srgbClr val="000000"/>
                </a:solidFill>
                <a:latin typeface="Calibri"/>
                <a:ea typeface="Calibri"/>
                <a:cs typeface="Calibri"/>
                <a:sym typeface="Calibri"/>
              </a:rPr>
              <a:t>Applications pour les services de santé</a:t>
            </a:r>
            <a:endParaRPr sz="1600" b="0" i="0" u="none" strike="noStrike" cap="none">
              <a:solidFill>
                <a:srgbClr val="000000"/>
              </a:solidFill>
              <a:latin typeface="Arial"/>
              <a:ea typeface="Arial"/>
              <a:cs typeface="Arial"/>
              <a:sym typeface="Arial"/>
            </a:endParaRPr>
          </a:p>
        </p:txBody>
      </p:sp>
      <p:sp>
        <p:nvSpPr>
          <p:cNvPr id="188" name="Google Shape;188;p5"/>
          <p:cNvSpPr/>
          <p:nvPr/>
        </p:nvSpPr>
        <p:spPr>
          <a:xfrm>
            <a:off x="0" y="60672"/>
            <a:ext cx="765000" cy="28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1800" b="1" i="0" u="none" strike="noStrike" cap="none">
                <a:solidFill>
                  <a:srgbClr val="FFFFFF"/>
                </a:solidFill>
                <a:latin typeface="Gill Sans"/>
                <a:ea typeface="Gill Sans"/>
                <a:cs typeface="Gill Sans"/>
                <a:sym typeface="Gill Sans"/>
              </a:rPr>
              <a:t>11.3 </a:t>
            </a:r>
            <a:endParaRPr sz="1800" b="1" i="0" u="none" strike="noStrike" cap="none">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2919319"/>
            <a:ext cx="3505200" cy="110415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2000" dirty="0"/>
              <a:t>A. </a:t>
            </a:r>
            <a:r>
              <a:rPr lang="en-US" sz="2000" dirty="0">
                <a:latin typeface="Calibri"/>
                <a:ea typeface="Calibri"/>
                <a:cs typeface="Calibri"/>
                <a:sym typeface="Calibri"/>
              </a:rPr>
              <a:t>les </a:t>
            </a:r>
            <a:r>
              <a:rPr lang="en-US" sz="2000" dirty="0" err="1">
                <a:latin typeface="Calibri"/>
                <a:ea typeface="Calibri"/>
                <a:cs typeface="Calibri"/>
                <a:sym typeface="Calibri"/>
              </a:rPr>
              <a:t>prévisions</a:t>
            </a:r>
            <a:r>
              <a:rPr lang="en-US" sz="2000" dirty="0">
                <a:latin typeface="Calibri"/>
                <a:ea typeface="Calibri"/>
                <a:cs typeface="Calibri"/>
                <a:sym typeface="Calibri"/>
              </a:rPr>
              <a:t> </a:t>
            </a:r>
            <a:r>
              <a:rPr lang="en-US" sz="2000" dirty="0" err="1">
                <a:latin typeface="Calibri"/>
                <a:ea typeface="Calibri"/>
                <a:cs typeface="Calibri"/>
                <a:sym typeface="Calibri"/>
              </a:rPr>
              <a:t>météorologiques</a:t>
            </a:r>
            <a:endParaRPr lang="en-US" sz="2000" dirty="0">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919318"/>
            <a:ext cx="3505200" cy="110415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B. </a:t>
            </a:r>
            <a:r>
              <a:rPr lang="en-US" sz="2000" dirty="0">
                <a:latin typeface="Calibri"/>
                <a:ea typeface="Calibri"/>
                <a:cs typeface="Calibri"/>
                <a:sym typeface="Calibri"/>
              </a:rPr>
              <a:t>un service de taxi</a:t>
            </a:r>
            <a:endParaRPr lang="en-US" sz="2000" dirty="0"/>
          </a:p>
        </p:txBody>
      </p:sp>
      <p:sp>
        <p:nvSpPr>
          <p:cNvPr id="13" name="Ορθογώνιο 12">
            <a:extLst>
              <a:ext uri="{FF2B5EF4-FFF2-40B4-BE49-F238E27FC236}">
                <a16:creationId xmlns:a16="http://schemas.microsoft.com/office/drawing/2014/main" id="{B08E9EB4-6838-4FCD-B853-E6E51FCAD438}"/>
              </a:ext>
            </a:extLst>
          </p:cNvPr>
          <p:cNvSpPr/>
          <p:nvPr/>
        </p:nvSpPr>
        <p:spPr>
          <a:xfrm>
            <a:off x="6134100" y="4457137"/>
            <a:ext cx="3505200" cy="110415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2000" dirty="0"/>
              <a:t>D. </a:t>
            </a:r>
            <a:r>
              <a:rPr lang="en-US" sz="2000" dirty="0">
                <a:latin typeface="Calibri"/>
                <a:ea typeface="Calibri"/>
                <a:cs typeface="Calibri"/>
                <a:sym typeface="Calibri"/>
              </a:rPr>
              <a:t>un </a:t>
            </a:r>
            <a:r>
              <a:rPr lang="en-US" sz="2000" dirty="0" err="1">
                <a:latin typeface="Calibri"/>
                <a:ea typeface="Calibri"/>
                <a:cs typeface="Calibri"/>
                <a:sym typeface="Calibri"/>
              </a:rPr>
              <a:t>jardinier</a:t>
            </a:r>
            <a:r>
              <a:rPr lang="en-US" sz="2000" dirty="0">
                <a:latin typeface="Calibri"/>
                <a:ea typeface="Calibri"/>
                <a:cs typeface="Calibri"/>
                <a:sym typeface="Calibri"/>
              </a:rPr>
              <a:t> </a:t>
            </a:r>
          </a:p>
        </p:txBody>
      </p:sp>
      <p:sp>
        <p:nvSpPr>
          <p:cNvPr id="14" name="Ορθογώνιο 11">
            <a:extLst>
              <a:ext uri="{FF2B5EF4-FFF2-40B4-BE49-F238E27FC236}">
                <a16:creationId xmlns:a16="http://schemas.microsoft.com/office/drawing/2014/main" id="{76DC98E3-03AE-05FE-D306-50B5372D125D}"/>
              </a:ext>
            </a:extLst>
          </p:cNvPr>
          <p:cNvSpPr/>
          <p:nvPr/>
        </p:nvSpPr>
        <p:spPr>
          <a:xfrm>
            <a:off x="2105025" y="4457136"/>
            <a:ext cx="3505200" cy="110415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C. </a:t>
            </a:r>
            <a:r>
              <a:rPr lang="en-US" sz="2000" dirty="0">
                <a:latin typeface="Calibri"/>
                <a:ea typeface="Calibri"/>
                <a:cs typeface="Calibri"/>
                <a:sym typeface="Calibri"/>
              </a:rPr>
              <a:t>un service pour les </a:t>
            </a:r>
            <a:r>
              <a:rPr lang="en-US" sz="2000" dirty="0" err="1">
                <a:latin typeface="Calibri"/>
                <a:ea typeface="Calibri"/>
                <a:cs typeface="Calibri"/>
                <a:sym typeface="Calibri"/>
              </a:rPr>
              <a:t>personnes</a:t>
            </a:r>
            <a:r>
              <a:rPr lang="en-US" sz="2000" dirty="0">
                <a:latin typeface="Calibri"/>
                <a:ea typeface="Calibri"/>
                <a:cs typeface="Calibri"/>
                <a:sym typeface="Calibri"/>
              </a:rPr>
              <a:t> </a:t>
            </a:r>
            <a:r>
              <a:rPr lang="en-US" sz="2000" dirty="0" err="1">
                <a:latin typeface="Calibri"/>
                <a:ea typeface="Calibri"/>
                <a:cs typeface="Calibri"/>
                <a:sym typeface="Calibri"/>
              </a:rPr>
              <a:t>atteintes</a:t>
            </a:r>
            <a:r>
              <a:rPr lang="en-US" sz="2000" dirty="0">
                <a:latin typeface="Calibri"/>
                <a:ea typeface="Calibri"/>
                <a:cs typeface="Calibri"/>
                <a:sym typeface="Calibri"/>
              </a:rPr>
              <a:t> </a:t>
            </a:r>
            <a:r>
              <a:rPr lang="en-US" sz="2000" dirty="0" err="1">
                <a:latin typeface="Calibri"/>
                <a:ea typeface="Calibri"/>
                <a:cs typeface="Calibri"/>
                <a:sym typeface="Calibri"/>
              </a:rPr>
              <a:t>d'une</a:t>
            </a:r>
            <a:r>
              <a:rPr lang="en-US" sz="2000" dirty="0">
                <a:latin typeface="Calibri"/>
                <a:ea typeface="Calibri"/>
                <a:cs typeface="Calibri"/>
                <a:sym typeface="Calibri"/>
              </a:rPr>
              <a:t> </a:t>
            </a:r>
            <a:r>
              <a:rPr lang="en-US" sz="2000" dirty="0" err="1">
                <a:latin typeface="Calibri"/>
                <a:ea typeface="Calibri"/>
                <a:cs typeface="Calibri"/>
                <a:sym typeface="Calibri"/>
              </a:rPr>
              <a:t>maladie</a:t>
            </a:r>
            <a:r>
              <a:rPr lang="en-US" sz="2000" dirty="0">
                <a:latin typeface="Calibri"/>
                <a:ea typeface="Calibri"/>
                <a:cs typeface="Calibri"/>
                <a:sym typeface="Calibri"/>
              </a:rPr>
              <a:t> </a:t>
            </a:r>
            <a:r>
              <a:rPr lang="en-US" sz="2000" dirty="0" err="1">
                <a:latin typeface="Calibri"/>
                <a:ea typeface="Calibri"/>
                <a:cs typeface="Calibri"/>
                <a:sym typeface="Calibri"/>
              </a:rPr>
              <a:t>chronique</a:t>
            </a:r>
            <a:r>
              <a:rPr lang="en-US" sz="2000" dirty="0">
                <a:latin typeface="Calibri"/>
                <a:ea typeface="Calibri"/>
                <a:cs typeface="Calibri"/>
                <a:sym typeface="Calibri"/>
              </a:rPr>
              <a:t> </a:t>
            </a:r>
            <a:endParaRPr lang="el-GR" sz="2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p:nvPr/>
        </p:nvSpPr>
        <p:spPr>
          <a:xfrm>
            <a:off x="2105025" y="1028700"/>
            <a:ext cx="7774081"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Faire correspondre les colonnes</a:t>
            </a:r>
            <a:endParaRPr sz="2000" b="1" i="0" u="none" strike="noStrike" cap="none">
              <a:solidFill>
                <a:srgbClr val="203864"/>
              </a:solidFill>
              <a:latin typeface="Calibri"/>
              <a:ea typeface="Calibri"/>
              <a:cs typeface="Calibri"/>
              <a:sym typeface="Calibri"/>
            </a:endParaRPr>
          </a:p>
        </p:txBody>
      </p:sp>
      <p:sp>
        <p:nvSpPr>
          <p:cNvPr id="197" name="Google Shape;197;p6"/>
          <p:cNvSpPr txBox="1"/>
          <p:nvPr/>
        </p:nvSpPr>
        <p:spPr>
          <a:xfrm>
            <a:off x="2112594" y="1987425"/>
            <a:ext cx="3036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Faites correspondre les colonnes !</a:t>
            </a:r>
            <a:endParaRPr sz="1400" b="1" i="1" u="none" strike="noStrike" cap="none">
              <a:solidFill>
                <a:schemeClr val="dk1"/>
              </a:solidFill>
              <a:latin typeface="Calibri"/>
              <a:ea typeface="Calibri"/>
              <a:cs typeface="Calibri"/>
              <a:sym typeface="Calibri"/>
            </a:endParaRPr>
          </a:p>
        </p:txBody>
      </p:sp>
      <p:sp>
        <p:nvSpPr>
          <p:cNvPr id="204" name="Google Shape;204;p6"/>
          <p:cNvSpPr/>
          <p:nvPr/>
        </p:nvSpPr>
        <p:spPr>
          <a:xfrm>
            <a:off x="63345" y="0"/>
            <a:ext cx="765000" cy="408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5" name="Google Shape;205;p6"/>
          <p:cNvSpPr txBox="1"/>
          <p:nvPr/>
        </p:nvSpPr>
        <p:spPr>
          <a:xfrm>
            <a:off x="828349" y="0"/>
            <a:ext cx="3505200" cy="407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600" b="1" i="0" u="none" strike="noStrike" cap="none">
                <a:solidFill>
                  <a:srgbClr val="000000"/>
                </a:solidFill>
                <a:latin typeface="Calibri"/>
                <a:ea typeface="Calibri"/>
                <a:cs typeface="Calibri"/>
                <a:sym typeface="Calibri"/>
              </a:rPr>
              <a:t>Applications pour les services de santé</a:t>
            </a:r>
            <a:endParaRPr sz="1600" b="0" i="0" u="none" strike="noStrike" cap="none">
              <a:solidFill>
                <a:srgbClr val="000000"/>
              </a:solidFill>
              <a:latin typeface="Arial"/>
              <a:ea typeface="Arial"/>
              <a:cs typeface="Arial"/>
              <a:sym typeface="Arial"/>
            </a:endParaRPr>
          </a:p>
        </p:txBody>
      </p:sp>
      <p:sp>
        <p:nvSpPr>
          <p:cNvPr id="206" name="Google Shape;206;p6"/>
          <p:cNvSpPr/>
          <p:nvPr/>
        </p:nvSpPr>
        <p:spPr>
          <a:xfrm>
            <a:off x="0" y="60672"/>
            <a:ext cx="765000" cy="28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1800" b="1" i="0" u="none" strike="noStrike" cap="none">
                <a:solidFill>
                  <a:srgbClr val="FFFFFF"/>
                </a:solidFill>
                <a:latin typeface="Gill Sans"/>
                <a:ea typeface="Gill Sans"/>
                <a:cs typeface="Gill Sans"/>
                <a:sym typeface="Gill Sans"/>
              </a:rPr>
              <a:t>11.3 </a:t>
            </a:r>
            <a:endParaRPr sz="1800" b="1" i="0" u="none" strike="noStrike" cap="none">
              <a:solidFill>
                <a:srgbClr val="FFFFFF"/>
              </a:solidFill>
              <a:latin typeface="Gill Sans"/>
              <a:ea typeface="Gill Sans"/>
              <a:cs typeface="Gill Sans"/>
              <a:sym typeface="Gill Sans"/>
            </a:endParaRPr>
          </a:p>
        </p:txBody>
      </p:sp>
      <p:sp>
        <p:nvSpPr>
          <p:cNvPr id="15" name="Ορθογώνιο 14">
            <a:extLst>
              <a:ext uri="{FF2B5EF4-FFF2-40B4-BE49-F238E27FC236}">
                <a16:creationId xmlns:a16="http://schemas.microsoft.com/office/drawing/2014/main" id="{88178301-C8A7-4724-8CF8-344EAE75664C}"/>
              </a:ext>
            </a:extLst>
          </p:cNvPr>
          <p:cNvSpPr/>
          <p:nvPr/>
        </p:nvSpPr>
        <p:spPr>
          <a:xfrm>
            <a:off x="2112594" y="23490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solidFill>
                  <a:srgbClr val="374151"/>
                </a:solidFill>
                <a:latin typeface="Söhne"/>
              </a:rPr>
              <a:t>A. </a:t>
            </a:r>
            <a:r>
              <a:rPr lang="fr-FR" sz="1800" dirty="0">
                <a:solidFill>
                  <a:srgbClr val="374151"/>
                </a:solidFill>
                <a:ea typeface="Arial"/>
                <a:cs typeface="Arial"/>
              </a:rPr>
              <a:t>Les soins médicaux sont fournis par</a:t>
            </a:r>
            <a:endParaRPr lang="fr-FR" sz="1800" dirty="0">
              <a:latin typeface="Calibri"/>
              <a:ea typeface="Calibri"/>
              <a:cs typeface="Calibri"/>
              <a:sym typeface="Calibri"/>
            </a:endParaRPr>
          </a:p>
        </p:txBody>
      </p:sp>
      <p:sp>
        <p:nvSpPr>
          <p:cNvPr id="16" name="Ορθογώνιο 15">
            <a:extLst>
              <a:ext uri="{FF2B5EF4-FFF2-40B4-BE49-F238E27FC236}">
                <a16:creationId xmlns:a16="http://schemas.microsoft.com/office/drawing/2014/main" id="{B08E9EB4-6838-4FCD-B853-E6E51FCAD438}"/>
              </a:ext>
            </a:extLst>
          </p:cNvPr>
          <p:cNvSpPr/>
          <p:nvPr/>
        </p:nvSpPr>
        <p:spPr>
          <a:xfrm>
            <a:off x="2112594" y="35968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ea typeface="Calibri"/>
                <a:cs typeface="Calibri"/>
                <a:sym typeface="Calibri"/>
              </a:rPr>
              <a:t>B. </a:t>
            </a:r>
            <a:r>
              <a:rPr lang="fr-FR" sz="1800" dirty="0">
                <a:latin typeface="Calibri"/>
                <a:ea typeface="Calibri"/>
                <a:cs typeface="Calibri"/>
                <a:sym typeface="Calibri"/>
              </a:rPr>
              <a:t>Les services de santé </a:t>
            </a:r>
            <a:r>
              <a:rPr lang="fr-FR" sz="1800" dirty="0">
                <a:solidFill>
                  <a:srgbClr val="000000"/>
                </a:solidFill>
                <a:latin typeface="Calibri"/>
                <a:ea typeface="Calibri"/>
                <a:cs typeface="Calibri"/>
                <a:sym typeface="Calibri"/>
              </a:rPr>
              <a:t>sont utilisés pour organiser des processus récurrents </a:t>
            </a:r>
            <a:endParaRPr lang="fr-FR" sz="1800" dirty="0">
              <a:latin typeface="Calibri"/>
              <a:ea typeface="Calibri"/>
              <a:cs typeface="Calibri"/>
              <a:sym typeface="Calibri"/>
            </a:endParaRPr>
          </a:p>
        </p:txBody>
      </p:sp>
      <p:sp>
        <p:nvSpPr>
          <p:cNvPr id="17" name="Ορθογώνιο 16">
            <a:extLst>
              <a:ext uri="{FF2B5EF4-FFF2-40B4-BE49-F238E27FC236}">
                <a16:creationId xmlns:a16="http://schemas.microsoft.com/office/drawing/2014/main" id="{5876E361-1696-4DD7-B6DA-A327EC148472}"/>
              </a:ext>
            </a:extLst>
          </p:cNvPr>
          <p:cNvSpPr/>
          <p:nvPr/>
        </p:nvSpPr>
        <p:spPr>
          <a:xfrm>
            <a:off x="2131899" y="578643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ea typeface="Calibri"/>
                <a:cs typeface="Calibri"/>
                <a:sym typeface="Calibri"/>
              </a:rPr>
              <a:t>D. </a:t>
            </a:r>
            <a:r>
              <a:rPr lang="fr-FR" sz="1800" dirty="0">
                <a:latin typeface="Calibri"/>
                <a:ea typeface="Calibri"/>
                <a:cs typeface="Calibri"/>
                <a:sym typeface="Calibri"/>
              </a:rPr>
              <a:t>Adopter un mode de vie </a:t>
            </a:r>
            <a:r>
              <a:rPr lang="fr-FR" sz="1800" dirty="0" smtClean="0">
                <a:latin typeface="Calibri"/>
                <a:ea typeface="Calibri"/>
                <a:cs typeface="Calibri"/>
                <a:sym typeface="Calibri"/>
              </a:rPr>
              <a:t>sain</a:t>
            </a:r>
            <a:endParaRPr lang="fr-FR" sz="1800" dirty="0">
              <a:latin typeface="Calibri"/>
              <a:ea typeface="Calibri"/>
              <a:cs typeface="Calibri"/>
              <a:sym typeface="Calibri"/>
            </a:endParaRPr>
          </a:p>
        </p:txBody>
      </p:sp>
      <p:sp>
        <p:nvSpPr>
          <p:cNvPr id="18" name="Ορθογώνιο 17">
            <a:extLst>
              <a:ext uri="{FF2B5EF4-FFF2-40B4-BE49-F238E27FC236}">
                <a16:creationId xmlns:a16="http://schemas.microsoft.com/office/drawing/2014/main" id="{F070D6E3-C1CF-7CCD-F57E-FBEB244E427B}"/>
              </a:ext>
            </a:extLst>
          </p:cNvPr>
          <p:cNvSpPr/>
          <p:nvPr/>
        </p:nvSpPr>
        <p:spPr>
          <a:xfrm>
            <a:off x="2112594" y="46916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a:t>
            </a:r>
            <a:r>
              <a:rPr lang="en-US" sz="1800" dirty="0">
                <a:ea typeface="Calibri"/>
                <a:cs typeface="Calibri"/>
                <a:sym typeface="Calibri"/>
              </a:rPr>
              <a:t> </a:t>
            </a:r>
            <a:r>
              <a:rPr lang="en-US" sz="1800" dirty="0">
                <a:latin typeface="Calibri"/>
                <a:ea typeface="Calibri"/>
                <a:cs typeface="Calibri"/>
                <a:sym typeface="Calibri"/>
              </a:rPr>
              <a:t>Il </a:t>
            </a:r>
            <a:r>
              <a:rPr lang="en-US" sz="1800" dirty="0" err="1">
                <a:latin typeface="Calibri"/>
                <a:ea typeface="Calibri"/>
                <a:cs typeface="Calibri"/>
                <a:sym typeface="Calibri"/>
              </a:rPr>
              <a:t>existe</a:t>
            </a:r>
            <a:r>
              <a:rPr lang="en-US" sz="1800" dirty="0">
                <a:latin typeface="Calibri"/>
                <a:ea typeface="Calibri"/>
                <a:cs typeface="Calibri"/>
                <a:sym typeface="Calibri"/>
              </a:rPr>
              <a:t> des </a:t>
            </a:r>
          </a:p>
        </p:txBody>
      </p:sp>
      <p:sp>
        <p:nvSpPr>
          <p:cNvPr id="19" name="Ορθογώνιο 18">
            <a:extLst>
              <a:ext uri="{FF2B5EF4-FFF2-40B4-BE49-F238E27FC236}">
                <a16:creationId xmlns:a16="http://schemas.microsoft.com/office/drawing/2014/main" id="{276C2C90-7C61-4DC5-BAF8-FF0E86A8BA4E}"/>
              </a:ext>
            </a:extLst>
          </p:cNvPr>
          <p:cNvSpPr/>
          <p:nvPr/>
        </p:nvSpPr>
        <p:spPr>
          <a:xfrm>
            <a:off x="6134100" y="5786435"/>
            <a:ext cx="3745006"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a:t>
            </a:r>
            <a:r>
              <a:rPr lang="en-US" sz="1800" dirty="0">
                <a:ea typeface="Calibri"/>
                <a:cs typeface="Calibri"/>
                <a:sym typeface="Calibri"/>
              </a:rPr>
              <a:t> </a:t>
            </a:r>
            <a:r>
              <a:rPr lang="en-US" sz="1800" dirty="0">
                <a:latin typeface="Calibri"/>
                <a:ea typeface="Calibri"/>
                <a:cs typeface="Calibri"/>
                <a:sym typeface="Calibri"/>
              </a:rPr>
              <a:t>et les services de santé </a:t>
            </a:r>
            <a:r>
              <a:rPr lang="en-US" sz="1800" dirty="0" err="1">
                <a:latin typeface="Calibri"/>
                <a:ea typeface="Calibri"/>
                <a:cs typeface="Calibri"/>
                <a:sym typeface="Calibri"/>
              </a:rPr>
              <a:t>privés</a:t>
            </a:r>
            <a:endParaRPr lang="en-US" sz="1800" dirty="0">
              <a:ea typeface="Calibri"/>
              <a:cs typeface="Calibri"/>
              <a:sym typeface="Calibri"/>
            </a:endParaRPr>
          </a:p>
        </p:txBody>
      </p:sp>
      <p:sp>
        <p:nvSpPr>
          <p:cNvPr id="20" name="Ορθογώνιο 19">
            <a:extLst>
              <a:ext uri="{FF2B5EF4-FFF2-40B4-BE49-F238E27FC236}">
                <a16:creationId xmlns:a16="http://schemas.microsoft.com/office/drawing/2014/main" id="{3CC3DB74-0CCA-C17C-DEA5-03A2E6E561FF}"/>
              </a:ext>
            </a:extLst>
          </p:cNvPr>
          <p:cNvSpPr/>
          <p:nvPr/>
        </p:nvSpPr>
        <p:spPr>
          <a:xfrm>
            <a:off x="6134100" y="4696042"/>
            <a:ext cx="3745006"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solidFill>
                  <a:srgbClr val="374151"/>
                </a:solidFill>
                <a:latin typeface="Söhne"/>
              </a:rPr>
              <a:t>C. </a:t>
            </a:r>
            <a:r>
              <a:rPr lang="en-US" sz="1800" dirty="0">
                <a:ea typeface="Arial"/>
                <a:cs typeface="Arial"/>
              </a:rPr>
              <a:t>les </a:t>
            </a:r>
            <a:r>
              <a:rPr lang="en-US" sz="1800" dirty="0" err="1">
                <a:ea typeface="Arial"/>
                <a:cs typeface="Arial"/>
              </a:rPr>
              <a:t>médecins</a:t>
            </a:r>
            <a:r>
              <a:rPr lang="en-US" sz="1800" dirty="0">
                <a:ea typeface="Arial"/>
                <a:cs typeface="Arial"/>
              </a:rPr>
              <a:t> </a:t>
            </a:r>
            <a:r>
              <a:rPr lang="en-US" sz="1800" dirty="0" err="1">
                <a:ea typeface="Arial"/>
                <a:cs typeface="Arial"/>
              </a:rPr>
              <a:t>praticiens</a:t>
            </a:r>
            <a:r>
              <a:rPr lang="en-US" sz="1800" dirty="0">
                <a:ea typeface="Arial"/>
                <a:cs typeface="Arial"/>
              </a:rPr>
              <a:t>, les </a:t>
            </a:r>
            <a:r>
              <a:rPr lang="en-US" sz="1800" dirty="0" err="1">
                <a:ea typeface="Arial"/>
                <a:cs typeface="Arial"/>
              </a:rPr>
              <a:t>spécialistes</a:t>
            </a:r>
            <a:r>
              <a:rPr lang="en-US" sz="1800" dirty="0">
                <a:ea typeface="Arial"/>
                <a:cs typeface="Arial"/>
              </a:rPr>
              <a:t> et les </a:t>
            </a:r>
            <a:r>
              <a:rPr lang="en-US" sz="1800" dirty="0" err="1">
                <a:ea typeface="Arial"/>
                <a:cs typeface="Arial"/>
              </a:rPr>
              <a:t>cliniques</a:t>
            </a:r>
            <a:r>
              <a:rPr lang="en-US" sz="1800" dirty="0" smtClean="0">
                <a:solidFill>
                  <a:srgbClr val="374151"/>
                </a:solidFill>
                <a:latin typeface="Söhne"/>
              </a:rPr>
              <a:t>.</a:t>
            </a:r>
            <a:endParaRPr lang="en-US" sz="1800" dirty="0">
              <a:ea typeface="Calibri"/>
              <a:cs typeface="Calibri"/>
              <a:sym typeface="Calibri"/>
            </a:endParaRPr>
          </a:p>
        </p:txBody>
      </p:sp>
      <p:sp>
        <p:nvSpPr>
          <p:cNvPr id="21" name="Ορθογώνιο 20">
            <a:extLst>
              <a:ext uri="{FF2B5EF4-FFF2-40B4-BE49-F238E27FC236}">
                <a16:creationId xmlns:a16="http://schemas.microsoft.com/office/drawing/2014/main" id="{EC738D3A-C983-2ABD-143F-A7600F07DE3B}"/>
              </a:ext>
            </a:extLst>
          </p:cNvPr>
          <p:cNvSpPr/>
          <p:nvPr/>
        </p:nvSpPr>
        <p:spPr>
          <a:xfrm>
            <a:off x="6096000" y="2358821"/>
            <a:ext cx="3783106"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fr-FR" sz="1800" dirty="0">
                <a:latin typeface="Calibri"/>
                <a:ea typeface="Calibri"/>
                <a:cs typeface="Calibri"/>
                <a:sym typeface="Calibri"/>
              </a:rPr>
              <a:t>A. </a:t>
            </a:r>
            <a:r>
              <a:rPr lang="fr-FR" sz="1800" dirty="0">
                <a:solidFill>
                  <a:srgbClr val="000000"/>
                </a:solidFill>
                <a:latin typeface="Calibri"/>
                <a:ea typeface="Calibri"/>
                <a:cs typeface="Calibri"/>
                <a:sym typeface="Calibri"/>
              </a:rPr>
              <a:t>et créer des liens entre ses propres besoins en matière de santé et le système de soins de santé.</a:t>
            </a:r>
            <a:endParaRPr lang="fr-FR" sz="1800" dirty="0">
              <a:latin typeface="Calibri"/>
              <a:ea typeface="Calibri"/>
              <a:cs typeface="Calibri"/>
              <a:sym typeface="Calibri"/>
            </a:endParaRPr>
          </a:p>
        </p:txBody>
      </p:sp>
      <p:sp>
        <p:nvSpPr>
          <p:cNvPr id="22" name="Ορθογώνιο 21">
            <a:extLst>
              <a:ext uri="{FF2B5EF4-FFF2-40B4-BE49-F238E27FC236}">
                <a16:creationId xmlns:a16="http://schemas.microsoft.com/office/drawing/2014/main" id="{C86A9894-E149-CEF3-1CEB-34369D7D2823}"/>
              </a:ext>
            </a:extLst>
          </p:cNvPr>
          <p:cNvSpPr/>
          <p:nvPr/>
        </p:nvSpPr>
        <p:spPr>
          <a:xfrm>
            <a:off x="6134100" y="3605649"/>
            <a:ext cx="3745006"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ea typeface="Calibri"/>
                <a:cs typeface="Calibri"/>
                <a:sym typeface="Calibri"/>
              </a:rPr>
              <a:t>D. </a:t>
            </a:r>
            <a:r>
              <a:rPr lang="en-US" sz="1800" dirty="0">
                <a:latin typeface="Calibri"/>
                <a:ea typeface="Calibri"/>
                <a:cs typeface="Calibri"/>
                <a:sym typeface="Calibri"/>
              </a:rPr>
              <a:t>. </a:t>
            </a:r>
            <a:r>
              <a:rPr lang="en-US" sz="1800" dirty="0" err="1">
                <a:latin typeface="Calibri"/>
                <a:ea typeface="Calibri"/>
                <a:cs typeface="Calibri"/>
                <a:sym typeface="Calibri"/>
              </a:rPr>
              <a:t>permet</a:t>
            </a:r>
            <a:r>
              <a:rPr lang="en-US" sz="1800" dirty="0">
                <a:latin typeface="Calibri"/>
                <a:ea typeface="Calibri"/>
                <a:cs typeface="Calibri"/>
                <a:sym typeface="Calibri"/>
              </a:rPr>
              <a:t> </a:t>
            </a:r>
            <a:r>
              <a:rPr lang="en-US" sz="1800" dirty="0" err="1">
                <a:latin typeface="Calibri"/>
                <a:ea typeface="Calibri"/>
                <a:cs typeface="Calibri"/>
                <a:sym typeface="Calibri"/>
              </a:rPr>
              <a:t>d'éviter</a:t>
            </a:r>
            <a:r>
              <a:rPr lang="en-US" sz="1800" dirty="0">
                <a:latin typeface="Calibri"/>
                <a:ea typeface="Calibri"/>
                <a:cs typeface="Calibri"/>
                <a:sym typeface="Calibri"/>
              </a:rPr>
              <a:t> des </a:t>
            </a:r>
            <a:r>
              <a:rPr lang="en-US" sz="1800" dirty="0" err="1">
                <a:latin typeface="Calibri"/>
                <a:ea typeface="Calibri"/>
                <a:cs typeface="Calibri"/>
                <a:sym typeface="Calibri"/>
              </a:rPr>
              <a:t>coûts</a:t>
            </a:r>
            <a:r>
              <a:rPr lang="en-US" sz="1800" dirty="0">
                <a:latin typeface="Calibri"/>
                <a:ea typeface="Calibri"/>
                <a:cs typeface="Calibri"/>
                <a:sym typeface="Calibri"/>
              </a:rPr>
              <a:t> pour le </a:t>
            </a:r>
            <a:r>
              <a:rPr lang="en-US" sz="1800" dirty="0" err="1">
                <a:latin typeface="Calibri"/>
                <a:ea typeface="Calibri"/>
                <a:cs typeface="Calibri"/>
                <a:sym typeface="Calibri"/>
              </a:rPr>
              <a:t>système</a:t>
            </a:r>
            <a:r>
              <a:rPr lang="en-US" sz="1800" dirty="0">
                <a:latin typeface="Calibri"/>
                <a:ea typeface="Calibri"/>
                <a:cs typeface="Calibri"/>
                <a:sym typeface="Calibri"/>
              </a:rPr>
              <a:t> de santé</a:t>
            </a:r>
            <a:r>
              <a:rPr lang="en-US" sz="1800" dirty="0" smtClean="0">
                <a:ea typeface="Calibri"/>
                <a:cs typeface="Calibri"/>
                <a:sym typeface="Calibri"/>
              </a:rPr>
              <a:t>.</a:t>
            </a:r>
            <a:endParaRPr lang="en-US" sz="1800" dirty="0">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00B0F0"/>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6"/>
                                        </p:tgtEl>
                                        <p:attrNameLst>
                                          <p:attrName>fillcolor</p:attrName>
                                        </p:attrNameLst>
                                      </p:cBhvr>
                                      <p:to>
                                        <a:srgbClr val="FFC000"/>
                                      </p:to>
                                    </p:animClr>
                                    <p:set>
                                      <p:cBhvr>
                                        <p:cTn id="14" dur="2000" fill="hold"/>
                                        <p:tgtEl>
                                          <p:spTgt spid="16"/>
                                        </p:tgtEl>
                                        <p:attrNameLst>
                                          <p:attrName>fill.type</p:attrName>
                                        </p:attrNameLst>
                                      </p:cBhvr>
                                      <p:to>
                                        <p:strVal val="solid"/>
                                      </p:to>
                                    </p:set>
                                    <p:set>
                                      <p:cBhvr>
                                        <p:cTn id="1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
                                        </p:tgtEl>
                                        <p:attrNameLst>
                                          <p:attrName>fillcolor</p:attrName>
                                        </p:attrNameLst>
                                      </p:cBhvr>
                                      <p:to>
                                        <a:srgbClr val="7030A0"/>
                                      </p:to>
                                    </p:animClr>
                                    <p:set>
                                      <p:cBhvr>
                                        <p:cTn id="21" dur="2000" fill="hold"/>
                                        <p:tgtEl>
                                          <p:spTgt spid="17"/>
                                        </p:tgtEl>
                                        <p:attrNameLst>
                                          <p:attrName>fill.type</p:attrName>
                                        </p:attrNameLst>
                                      </p:cBhvr>
                                      <p:to>
                                        <p:strVal val="solid"/>
                                      </p:to>
                                    </p:set>
                                    <p:set>
                                      <p:cBhvr>
                                        <p:cTn id="22"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8"/>
                                        </p:tgtEl>
                                        <p:attrNameLst>
                                          <p:attrName>fillcolor</p:attrName>
                                        </p:attrNameLst>
                                      </p:cBhvr>
                                      <p:to>
                                        <a:srgbClr val="2F5496"/>
                                      </p:to>
                                    </p:animClr>
                                    <p:set>
                                      <p:cBhvr>
                                        <p:cTn id="28" dur="2000" fill="hold"/>
                                        <p:tgtEl>
                                          <p:spTgt spid="18"/>
                                        </p:tgtEl>
                                        <p:attrNameLst>
                                          <p:attrName>fill.type</p:attrName>
                                        </p:attrNameLst>
                                      </p:cBhvr>
                                      <p:to>
                                        <p:strVal val="solid"/>
                                      </p:to>
                                    </p:set>
                                    <p:set>
                                      <p:cBhvr>
                                        <p:cTn id="29"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9"/>
                                        </p:tgtEl>
                                        <p:attrNameLst>
                                          <p:attrName>fillcolor</p:attrName>
                                        </p:attrNameLst>
                                      </p:cBhvr>
                                      <p:to>
                                        <a:srgbClr val="2F5496"/>
                                      </p:to>
                                    </p:animClr>
                                    <p:set>
                                      <p:cBhvr>
                                        <p:cTn id="35" dur="2000" fill="hold"/>
                                        <p:tgtEl>
                                          <p:spTgt spid="19"/>
                                        </p:tgtEl>
                                        <p:attrNameLst>
                                          <p:attrName>fill.type</p:attrName>
                                        </p:attrNameLst>
                                      </p:cBhvr>
                                      <p:to>
                                        <p:strVal val="solid"/>
                                      </p:to>
                                    </p:set>
                                    <p:set>
                                      <p:cBhvr>
                                        <p:cTn id="36"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20"/>
                                        </p:tgtEl>
                                        <p:attrNameLst>
                                          <p:attrName>fillcolor</p:attrName>
                                        </p:attrNameLst>
                                      </p:cBhvr>
                                      <p:to>
                                        <a:srgbClr val="00B0F0"/>
                                      </p:to>
                                    </p:animClr>
                                    <p:set>
                                      <p:cBhvr>
                                        <p:cTn id="42" dur="2000" fill="hold"/>
                                        <p:tgtEl>
                                          <p:spTgt spid="20"/>
                                        </p:tgtEl>
                                        <p:attrNameLst>
                                          <p:attrName>fill.type</p:attrName>
                                        </p:attrNameLst>
                                      </p:cBhvr>
                                      <p:to>
                                        <p:strVal val="solid"/>
                                      </p:to>
                                    </p:set>
                                    <p:set>
                                      <p:cBhvr>
                                        <p:cTn id="43"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21"/>
                                        </p:tgtEl>
                                        <p:attrNameLst>
                                          <p:attrName>fillcolor</p:attrName>
                                        </p:attrNameLst>
                                      </p:cBhvr>
                                      <p:to>
                                        <a:srgbClr val="FFC000"/>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22"/>
                                        </p:tgtEl>
                                        <p:attrNameLst>
                                          <p:attrName>fillcolor</p:attrName>
                                        </p:attrNameLst>
                                      </p:cBhvr>
                                      <p:to>
                                        <a:srgbClr val="7030A0"/>
                                      </p:to>
                                    </p:animClr>
                                    <p:set>
                                      <p:cBhvr>
                                        <p:cTn id="56" dur="2000" fill="hold"/>
                                        <p:tgtEl>
                                          <p:spTgt spid="22"/>
                                        </p:tgtEl>
                                        <p:attrNameLst>
                                          <p:attrName>fill.type</p:attrName>
                                        </p:attrNameLst>
                                      </p:cBhvr>
                                      <p:to>
                                        <p:strVal val="solid"/>
                                      </p:to>
                                    </p:set>
                                    <p:set>
                                      <p:cBhvr>
                                        <p:cTn id="57"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7"/>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À quoi servent les applications de services de santé ?</a:t>
            </a:r>
            <a:endParaRPr sz="1400" b="0" i="0" u="none" strike="noStrike" cap="none">
              <a:solidFill>
                <a:srgbClr val="000000"/>
              </a:solidFill>
              <a:latin typeface="Arial"/>
              <a:ea typeface="Arial"/>
              <a:cs typeface="Arial"/>
              <a:sym typeface="Arial"/>
            </a:endParaRPr>
          </a:p>
        </p:txBody>
      </p:sp>
      <p:sp>
        <p:nvSpPr>
          <p:cNvPr id="217" name="Google Shape;217;p7"/>
          <p:cNvSpPr txBox="1"/>
          <p:nvPr/>
        </p:nvSpPr>
        <p:spPr>
          <a:xfrm>
            <a:off x="2112595" y="1987425"/>
            <a:ext cx="3728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Une seule réponse est correcte !</a:t>
            </a:r>
            <a:endParaRPr sz="1400" b="1" i="1" u="none" strike="noStrike" cap="none">
              <a:solidFill>
                <a:schemeClr val="dk1"/>
              </a:solidFill>
              <a:latin typeface="Calibri"/>
              <a:ea typeface="Calibri"/>
              <a:cs typeface="Calibri"/>
              <a:sym typeface="Calibri"/>
            </a:endParaRPr>
          </a:p>
        </p:txBody>
      </p:sp>
      <p:sp>
        <p:nvSpPr>
          <p:cNvPr id="218" name="Google Shape;218;p7"/>
          <p:cNvSpPr/>
          <p:nvPr/>
        </p:nvSpPr>
        <p:spPr>
          <a:xfrm>
            <a:off x="63345" y="0"/>
            <a:ext cx="765000" cy="408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9" name="Google Shape;219;p7"/>
          <p:cNvSpPr txBox="1"/>
          <p:nvPr/>
        </p:nvSpPr>
        <p:spPr>
          <a:xfrm>
            <a:off x="828349" y="0"/>
            <a:ext cx="3505200" cy="407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600" b="1" i="0" u="none" strike="noStrike" cap="none">
                <a:solidFill>
                  <a:srgbClr val="000000"/>
                </a:solidFill>
                <a:latin typeface="Calibri"/>
                <a:ea typeface="Calibri"/>
                <a:cs typeface="Calibri"/>
                <a:sym typeface="Calibri"/>
              </a:rPr>
              <a:t>Applications pour les services de santé</a:t>
            </a:r>
            <a:endParaRPr sz="1600" b="0" i="0" u="none" strike="noStrike" cap="none">
              <a:solidFill>
                <a:srgbClr val="000000"/>
              </a:solidFill>
              <a:latin typeface="Arial"/>
              <a:ea typeface="Arial"/>
              <a:cs typeface="Arial"/>
              <a:sym typeface="Arial"/>
            </a:endParaRPr>
          </a:p>
        </p:txBody>
      </p:sp>
      <p:sp>
        <p:nvSpPr>
          <p:cNvPr id="220" name="Google Shape;220;p7"/>
          <p:cNvSpPr/>
          <p:nvPr/>
        </p:nvSpPr>
        <p:spPr>
          <a:xfrm>
            <a:off x="0" y="60672"/>
            <a:ext cx="765000" cy="28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1800" b="1" i="0" u="none" strike="noStrike" cap="none">
                <a:solidFill>
                  <a:srgbClr val="FFFFFF"/>
                </a:solidFill>
                <a:latin typeface="Gill Sans"/>
                <a:ea typeface="Gill Sans"/>
                <a:cs typeface="Gill Sans"/>
                <a:sym typeface="Gill Sans"/>
              </a:rPr>
              <a:t>11.3 </a:t>
            </a:r>
            <a:endParaRPr sz="1800" b="1" i="0" u="none" strike="noStrike" cap="none">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5" y="280483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t>A. </a:t>
            </a:r>
            <a:r>
              <a:rPr lang="en-US" sz="1800" dirty="0" err="1">
                <a:latin typeface="Calibri"/>
                <a:ea typeface="Calibri"/>
                <a:cs typeface="Calibri"/>
                <a:sym typeface="Calibri"/>
              </a:rPr>
              <a:t>Perte</a:t>
            </a:r>
            <a:r>
              <a:rPr lang="en-US" sz="1800" dirty="0">
                <a:latin typeface="Calibri"/>
                <a:ea typeface="Calibri"/>
                <a:cs typeface="Calibri"/>
                <a:sym typeface="Calibri"/>
              </a:rPr>
              <a:t> de </a:t>
            </a:r>
            <a:r>
              <a:rPr lang="en-US" sz="1800" dirty="0" err="1">
                <a:latin typeface="Calibri"/>
                <a:ea typeface="Calibri"/>
                <a:cs typeface="Calibri"/>
                <a:sym typeface="Calibri"/>
              </a:rPr>
              <a:t>poids</a:t>
            </a:r>
            <a:endParaRPr lang="en-US" sz="1800" dirty="0">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41670" y="280483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fr-FR" sz="1800" dirty="0">
                <a:latin typeface="Calibri"/>
                <a:ea typeface="Calibri"/>
                <a:cs typeface="Calibri"/>
                <a:sym typeface="Calibri"/>
              </a:rPr>
              <a:t>Contrôle de la tension </a:t>
            </a:r>
            <a:r>
              <a:rPr lang="fr-FR" sz="1800" dirty="0" smtClean="0">
                <a:latin typeface="Calibri"/>
                <a:ea typeface="Calibri"/>
                <a:cs typeface="Calibri"/>
                <a:sym typeface="Calibri"/>
              </a:rPr>
              <a:t>artérielle</a:t>
            </a:r>
            <a:endParaRPr lang="fr-FR" sz="1800" dirty="0">
              <a:latin typeface="Calibri"/>
              <a:ea typeface="Calibri"/>
              <a:cs typeface="Calibri"/>
              <a:sym typeface="Calibri"/>
            </a:endParaRPr>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12595" y="405260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t>C. </a:t>
            </a:r>
            <a:r>
              <a:rPr lang="en-US" sz="1800" dirty="0" err="1">
                <a:latin typeface="Calibri"/>
                <a:ea typeface="Calibri"/>
                <a:cs typeface="Calibri"/>
                <a:sym typeface="Calibri"/>
              </a:rPr>
              <a:t>S'endormir</a:t>
            </a:r>
            <a:endParaRPr lang="en-US" sz="1800" baseline="30000" dirty="0">
              <a:latin typeface="Calibri"/>
              <a:ea typeface="Calibri"/>
              <a:cs typeface="Calibri"/>
              <a:sym typeface="Calibri"/>
            </a:endParaRPr>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41670" y="405260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en-US" sz="1800" dirty="0" err="1">
                <a:latin typeface="Calibri"/>
                <a:ea typeface="Calibri"/>
                <a:cs typeface="Calibri"/>
                <a:sym typeface="Calibri"/>
              </a:rPr>
              <a:t>Prise</a:t>
            </a:r>
            <a:r>
              <a:rPr lang="en-US" sz="1800" dirty="0">
                <a:latin typeface="Calibri"/>
                <a:ea typeface="Calibri"/>
                <a:cs typeface="Calibri"/>
                <a:sym typeface="Calibri"/>
              </a:rPr>
              <a:t> de </a:t>
            </a:r>
            <a:r>
              <a:rPr lang="en-US" sz="1800" dirty="0" err="1">
                <a:latin typeface="Calibri"/>
                <a:ea typeface="Calibri"/>
                <a:cs typeface="Calibri"/>
                <a:sym typeface="Calibri"/>
              </a:rPr>
              <a:t>rendez-vous</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03864"/>
              </a:buClr>
              <a:buSzPts val="2000"/>
              <a:buFont typeface="Calibri"/>
              <a:buNone/>
            </a:pPr>
            <a:r>
              <a:rPr lang="en-US" sz="2000" b="1" i="0" u="none" strike="noStrike" cap="none">
                <a:solidFill>
                  <a:srgbClr val="203864"/>
                </a:solidFill>
                <a:latin typeface="Calibri"/>
                <a:ea typeface="Calibri"/>
                <a:cs typeface="Calibri"/>
                <a:sym typeface="Calibri"/>
              </a:rPr>
              <a:t>Les applications de santé peuvent être prescrites par les médecins</a:t>
            </a:r>
            <a:endParaRPr sz="1400" b="0" i="0" u="none" strike="noStrike" cap="none">
              <a:solidFill>
                <a:srgbClr val="000000"/>
              </a:solidFill>
              <a:latin typeface="Arial"/>
              <a:ea typeface="Arial"/>
              <a:cs typeface="Arial"/>
              <a:sym typeface="Arial"/>
            </a:endParaRPr>
          </a:p>
        </p:txBody>
      </p:sp>
      <p:sp>
        <p:nvSpPr>
          <p:cNvPr id="229" name="Google Shape;229;p8"/>
          <p:cNvSpPr/>
          <p:nvPr/>
        </p:nvSpPr>
        <p:spPr>
          <a:xfrm>
            <a:off x="63345" y="0"/>
            <a:ext cx="765000" cy="408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0" name="Google Shape;230;p8"/>
          <p:cNvSpPr txBox="1"/>
          <p:nvPr/>
        </p:nvSpPr>
        <p:spPr>
          <a:xfrm>
            <a:off x="828349" y="0"/>
            <a:ext cx="3505200" cy="407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600" b="1" i="0" u="none" strike="noStrike" cap="none">
                <a:solidFill>
                  <a:srgbClr val="000000"/>
                </a:solidFill>
                <a:latin typeface="Calibri"/>
                <a:ea typeface="Calibri"/>
                <a:cs typeface="Calibri"/>
                <a:sym typeface="Calibri"/>
              </a:rPr>
              <a:t>Applications pour les services de santé</a:t>
            </a:r>
            <a:endParaRPr sz="1600" b="0" i="0" u="none" strike="noStrike" cap="none">
              <a:solidFill>
                <a:srgbClr val="000000"/>
              </a:solidFill>
              <a:latin typeface="Arial"/>
              <a:ea typeface="Arial"/>
              <a:cs typeface="Arial"/>
              <a:sym typeface="Arial"/>
            </a:endParaRPr>
          </a:p>
        </p:txBody>
      </p:sp>
      <p:sp>
        <p:nvSpPr>
          <p:cNvPr id="231" name="Google Shape;231;p8"/>
          <p:cNvSpPr/>
          <p:nvPr/>
        </p:nvSpPr>
        <p:spPr>
          <a:xfrm>
            <a:off x="0" y="60672"/>
            <a:ext cx="765000" cy="28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1800" b="1" i="0" u="none" strike="noStrike" cap="none">
                <a:solidFill>
                  <a:srgbClr val="FFFFFF"/>
                </a:solidFill>
                <a:latin typeface="Gill Sans"/>
                <a:ea typeface="Gill Sans"/>
                <a:cs typeface="Gill Sans"/>
                <a:sym typeface="Gill Sans"/>
              </a:rPr>
              <a:t>11.3 </a:t>
            </a:r>
            <a:endParaRPr sz="1800" b="1" i="0" u="none" strike="noStrike" cap="none">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5972736" y="278410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1943661" y="278410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9"/>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03864"/>
              </a:buClr>
              <a:buSzPts val="2000"/>
              <a:buFont typeface="Calibri"/>
              <a:buNone/>
            </a:pPr>
            <a:r>
              <a:rPr lang="en-US" sz="2000" b="1" i="0" u="none" strike="noStrike" cap="none">
                <a:solidFill>
                  <a:srgbClr val="203864"/>
                </a:solidFill>
                <a:latin typeface="Calibri"/>
                <a:ea typeface="Calibri"/>
                <a:cs typeface="Calibri"/>
                <a:sym typeface="Calibri"/>
              </a:rPr>
              <a:t>Une bonne application de services de santé peut remplacer un médecin !</a:t>
            </a:r>
            <a:endParaRPr sz="1400" b="0" i="0" u="none" strike="noStrike" cap="none">
              <a:solidFill>
                <a:srgbClr val="000000"/>
              </a:solidFill>
              <a:latin typeface="Arial"/>
              <a:ea typeface="Arial"/>
              <a:cs typeface="Arial"/>
              <a:sym typeface="Arial"/>
            </a:endParaRPr>
          </a:p>
        </p:txBody>
      </p:sp>
      <p:sp>
        <p:nvSpPr>
          <p:cNvPr id="240" name="Google Shape;240;p9"/>
          <p:cNvSpPr/>
          <p:nvPr/>
        </p:nvSpPr>
        <p:spPr>
          <a:xfrm>
            <a:off x="63345" y="0"/>
            <a:ext cx="765000" cy="408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1" name="Google Shape;241;p9"/>
          <p:cNvSpPr txBox="1"/>
          <p:nvPr/>
        </p:nvSpPr>
        <p:spPr>
          <a:xfrm>
            <a:off x="828349" y="0"/>
            <a:ext cx="3505200" cy="407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600" b="1" i="0" u="none" strike="noStrike" cap="none">
                <a:solidFill>
                  <a:srgbClr val="000000"/>
                </a:solidFill>
                <a:latin typeface="Calibri"/>
                <a:ea typeface="Calibri"/>
                <a:cs typeface="Calibri"/>
                <a:sym typeface="Calibri"/>
              </a:rPr>
              <a:t>Applications pour les services de santé</a:t>
            </a:r>
            <a:endParaRPr sz="1600" b="0" i="0" u="none" strike="noStrike" cap="none">
              <a:solidFill>
                <a:srgbClr val="000000"/>
              </a:solidFill>
              <a:latin typeface="Arial"/>
              <a:ea typeface="Arial"/>
              <a:cs typeface="Arial"/>
              <a:sym typeface="Arial"/>
            </a:endParaRPr>
          </a:p>
        </p:txBody>
      </p:sp>
      <p:sp>
        <p:nvSpPr>
          <p:cNvPr id="242" name="Google Shape;242;p9"/>
          <p:cNvSpPr/>
          <p:nvPr/>
        </p:nvSpPr>
        <p:spPr>
          <a:xfrm>
            <a:off x="0" y="60672"/>
            <a:ext cx="765000" cy="28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1800" b="1" i="0" u="none" strike="noStrike" cap="none">
                <a:solidFill>
                  <a:srgbClr val="FFFFFF"/>
                </a:solidFill>
                <a:latin typeface="Gill Sans"/>
                <a:ea typeface="Gill Sans"/>
                <a:cs typeface="Gill Sans"/>
                <a:sym typeface="Gill Sans"/>
              </a:rPr>
              <a:t>11.3 </a:t>
            </a:r>
            <a:endParaRPr sz="1800" b="1" i="0" u="none" strike="noStrike" cap="none">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28613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134100" y="28613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1.3 Session d_auto-apprentissag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5ky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PmT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ZM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PmT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PmT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PmT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5kyhZFQaV5GsAAABvAAAAHAAAAHVuaXZlcnNhbC9sb2NhbF9zZXR0aW5ncy54bWwNyrEKwkAMANC9XxEySB3Uugn2rpujCK0fENogB7mk9ELRv/e2N7x++GaBnbeSTANezx0C62xL0k/A9/Q43RCKky4kphxQDWGITS82k4zsXmOBVejH28S5wvlJuc4XqbOkAu1B/B6PeInNH1BLAwQUAAIACAD5ky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ZMoWeohDhNLAAAAbAAAABsAAAB1bml2ZXJzYWwvdW5pdmVyc2FsLnBuZy54bWyzsa/IzVEoSy0qzszPs1Uy1DNQsrfj5bIpKEoty0wtV6gAigEFIUBJoRLINUJwyzNTSjKAQiYmFgjBjNTM9IwSoKiBhRlcVB9oKABQSwECAAAUAAIACACpflBPNmFYAkcDAADhCQAAFAAAAAAAAAABAAAAAAAAAAAAdW5pdmVyc2FsL3BsYXllci54bWxQSwECAAAUAAIACAD5kyhZtTf0qBwFAADhEwAAHQAAAAAAAAABAAAAAAB5AwAAdW5pdmVyc2FsL2NvbW1vbl9tZXNzYWdlcy5sbmdQSwECAAAUAAIACAD5kyhZFR5gG6MAAAB/AQAALgAAAAAAAAABAAAAAADQCAAAdW5pdmVyc2FsL3BsYXliYWNrX2FuZF9uYXZpZ2F0aW9uX3NldHRpbmdzLnhtbFBLAQIAABQAAgAIAPmTKFl0STUfPAQAAAwVAAAnAAAAAAAAAAEAAAAAAL8JAAB1bml2ZXJzYWwvZmxhc2hfcHVibGlzaGluZ19zZXR0aW5ncy54bWxQSwECAAAUAAIACAD5kyhZN4uHansDAACsDAAAIQAAAAAAAAABAAAAAABADgAAdW5pdmVyc2FsL2ZsYXNoX3NraW5fc2V0dGluZ3MueG1sUEsBAgAAFAACAAgA+ZMoWaavViM2BAAAlhQAACYAAAAAAAAAAQAAAAAA+hEAAHVuaXZlcnNhbC9odG1sX3B1Ymxpc2hpbmdfc2V0dGluZ3MueG1sUEsBAgAAFAACAAgA+ZMoWSYPfuiwAQAAbwYAAB8AAAAAAAAAAQAAAAAAdBYAAHVuaXZlcnNhbC9odG1sX3NraW5fc2V0dGluZ3MuanNQSwECAAAUAAIACAD5kyhZFQaV5GsAAABvAAAAHAAAAAAAAAABAAAAAABhGAAAdW5pdmVyc2FsL2xvY2FsX3NldHRpbmdzLnhtbFBLAQIAABQAAgAIAPmTKFnCG66ZaBIAAPdNAAAXAAAAAAAAAAAAAAAAAAYZAAB1bml2ZXJzYWwvdW5pdmVyc2FsLnBuZ1BLAQIAABQAAgAIAPmTKFnqIQ4TSwAAAGwAAAAbAAAAAAAAAAEAAAAAAKMrAAB1bml2ZXJzYWwvdW5pdmVyc2FsLnBuZy54bWxQSwUGAAAAAAoACgAGAwAAJywAAAAA"/>
  <p:tag name="ISPRING_LMS_API_VERSION" val="SCORM 1.2"/>
  <p:tag name="ISPRING_ULTRA_SCORM_COURSE_ID" val="FDCCE16D-5A94-409B-BF7B-AD5D53725333"/>
  <p:tag name="ISPRING_CMI5_LAUNCH_METHOD" val="any window"/>
  <p:tag name="ISPRINGCLOUDFOLDERID" val="1"/>
  <p:tag name="ISPRINGONLINEFOLDERID" val="1"/>
  <p:tag name="ISPRING_OUTPUT_FOLDER" val="[[&quot;\u007F\uFFFD\uFFFD{A396230D-9A3A-426D-B380-67D82CDE4863}&quot;,&quot;C:\\Users\\pantelis\\Documents\\MHAPPS\\French\\Training material for ETA 11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 11.3 Session d_auto-apprentissage"/>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677</Words>
  <Application>Microsoft Office PowerPoint</Application>
  <PresentationFormat>Ευρεία οθόνη</PresentationFormat>
  <Paragraphs>127</Paragraphs>
  <Slides>11</Slides>
  <Notes>11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11</vt:i4>
      </vt:variant>
    </vt:vector>
  </HeadingPairs>
  <TitlesOfParts>
    <vt:vector size="18" baseType="lpstr">
      <vt:lpstr>Arial</vt:lpstr>
      <vt:lpstr>Impact</vt:lpstr>
      <vt:lpstr>Söhne</vt:lpstr>
      <vt:lpstr>Gill Sans</vt:lpstr>
      <vt:lpstr>Roboto</vt:lpstr>
      <vt:lpstr>Calibri</vt:lpstr>
      <vt:lpstr>Office</vt:lpstr>
      <vt:lpstr>Παρουσίαση του PowerPoint</vt:lpstr>
      <vt:lpstr>Partenaires</vt:lpstr>
      <vt:lpstr>Session d'auto-apprentissage :  Contenu</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11.3 Session d_auto-apprentissage</dc:title>
  <dc:creator>KDK</dc:creator>
  <cp:lastModifiedBy>pantelis</cp:lastModifiedBy>
  <cp:revision>10</cp:revision>
  <dcterms:created xsi:type="dcterms:W3CDTF">2024-01-10T12:22:04Z</dcterms:created>
  <dcterms:modified xsi:type="dcterms:W3CDTF">2024-09-10T17:39:07Z</dcterms:modified>
</cp:coreProperties>
</file>