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49"/>
  </p:notesMasterIdLst>
  <p:sldIdLst>
    <p:sldId id="256" r:id="rId3"/>
    <p:sldId id="30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12192000" cy="6858000"/>
  <p:notesSz cx="6858000" cy="9144000"/>
  <p:embeddedFontLst>
    <p:embeddedFont>
      <p:font typeface="Calibri Light" panose="020F0302020204030204" pitchFamily="34" charset="0"/>
      <p:regular r:id="rId50"/>
      <p:italic r:id="rId51"/>
    </p:embeddedFont>
    <p:embeddedFont>
      <p:font typeface="Impact" panose="020B0806030902050204" pitchFamily="34" charset="0"/>
      <p:regular r:id="rId52"/>
    </p:embeddedFont>
    <p:embeddedFont>
      <p:font typeface="Gill Sans" panose="020B0604020202020204" charset="0"/>
      <p:regular r:id="rId53"/>
      <p:bold r:id="rId54"/>
    </p:embeddedFont>
    <p:embeddedFont>
      <p:font typeface="Roboto" panose="02000000000000000000" pitchFamily="2"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custDataLst>
    <p:tags r:id="rId6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Cfwg9SYXyBCLeJT7wypANOePe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172B3C-D670-4439-9B59-CFD3E2D00EB9}">
  <a:tblStyle styleId="{A4172B3C-D670-4439-9B59-CFD3E2D00EB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Réf : </a:t>
            </a:r>
            <a:endParaRPr/>
          </a:p>
          <a:p>
            <a:pPr marL="0" lvl="0" indent="0" algn="l" rtl="0">
              <a:spcBef>
                <a:spcPts val="0"/>
              </a:spcBef>
              <a:spcAft>
                <a:spcPts val="0"/>
              </a:spcAft>
              <a:buNone/>
            </a:pPr>
            <a:r>
              <a:rPr lang="en-US"/>
              <a:t>https://www.fao.org/3/i3261e/i3261e.pdf</a:t>
            </a:r>
            <a:endParaRPr/>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Réf : </a:t>
            </a:r>
            <a:endParaRPr/>
          </a:p>
          <a:p>
            <a:pPr marL="0" lvl="0" indent="0" algn="l" rtl="0">
              <a:spcBef>
                <a:spcPts val="0"/>
              </a:spcBef>
              <a:spcAft>
                <a:spcPts val="0"/>
              </a:spcAft>
              <a:buNone/>
            </a:pPr>
            <a:r>
              <a:rPr lang="en-US"/>
              <a:t>https://www.fao.org/3/i3261e/i3261e.pdf</a:t>
            </a:r>
            <a:endParaRPr/>
          </a:p>
          <a:p>
            <a:pPr marL="0" lvl="0" indent="0" algn="l" rtl="0">
              <a:spcBef>
                <a:spcPts val="0"/>
              </a:spcBef>
              <a:spcAft>
                <a:spcPts val="0"/>
              </a:spcAft>
              <a:buNone/>
            </a:pPr>
            <a:r>
              <a:rPr lang="en-US"/>
              <a:t>https://www.emro.who.int/health-topics/macronutrients/introduction.html</a:t>
            </a:r>
            <a:endParaRPr/>
          </a:p>
          <a:p>
            <a:pPr marL="0" lvl="0" indent="0" algn="l" rtl="0">
              <a:spcBef>
                <a:spcPts val="0"/>
              </a:spcBef>
              <a:spcAft>
                <a:spcPts val="0"/>
              </a:spcAft>
              <a:buNone/>
            </a:pPr>
            <a:r>
              <a:rPr lang="en-US"/>
              <a:t>https://www.who.int/health-topics/micronutrients#tab=tab_1</a:t>
            </a:r>
            <a:endParaRPr/>
          </a:p>
          <a:p>
            <a:pPr marL="0" lvl="0" indent="0" algn="l" rtl="0">
              <a:spcBef>
                <a:spcPts val="0"/>
              </a:spcBef>
              <a:spcAft>
                <a:spcPts val="0"/>
              </a:spcAft>
              <a:buNone/>
            </a:pPr>
            <a:r>
              <a:rPr lang="en-US"/>
              <a:t>https://www.emro.who.int/nutrition/healthy-eating/index.html</a:t>
            </a:r>
            <a:endParaRPr/>
          </a:p>
          <a:p>
            <a:pPr marL="0" lvl="0" indent="0" algn="l" rtl="0">
              <a:spcBef>
                <a:spcPts val="0"/>
              </a:spcBef>
              <a:spcAft>
                <a:spcPts val="0"/>
              </a:spcAft>
              <a:buNone/>
            </a:pP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Réf : </a:t>
            </a:r>
            <a:endParaRPr/>
          </a:p>
          <a:p>
            <a:pPr marL="0" lvl="0" indent="0" algn="l" rtl="0">
              <a:spcBef>
                <a:spcPts val="0"/>
              </a:spcBef>
              <a:spcAft>
                <a:spcPts val="0"/>
              </a:spcAft>
              <a:buNone/>
            </a:pPr>
            <a:r>
              <a:rPr lang="en-US"/>
              <a:t>https://www.fao.org/3/i3261e/i3261e.pdf</a:t>
            </a:r>
            <a:endParaRPr/>
          </a:p>
          <a:p>
            <a:pPr marL="0" lvl="0" indent="0" algn="l" rtl="0">
              <a:spcBef>
                <a:spcPts val="0"/>
              </a:spcBef>
              <a:spcAft>
                <a:spcPts val="0"/>
              </a:spcAft>
              <a:buNone/>
            </a:pPr>
            <a:endParaRPr/>
          </a:p>
        </p:txBody>
      </p:sp>
      <p:sp>
        <p:nvSpPr>
          <p:cNvPr id="221" name="Google Shape;2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lvl="0" indent="0" algn="l" rtl="0">
              <a:spcBef>
                <a:spcPts val="0"/>
              </a:spcBef>
              <a:spcAft>
                <a:spcPts val="0"/>
              </a:spcAft>
              <a:buNone/>
            </a:pPr>
            <a:endParaRPr/>
          </a:p>
          <a:p>
            <a:pPr marL="0" lvl="0" indent="0" algn="l" rtl="0">
              <a:spcBef>
                <a:spcPts val="0"/>
              </a:spcBef>
              <a:spcAft>
                <a:spcPts val="0"/>
              </a:spcAft>
              <a:buNone/>
            </a:pPr>
            <a:r>
              <a:rPr lang="en-US"/>
              <a:t>Matériel supplémentaire au cas où nous aurions besoin de plus de détails :</a:t>
            </a:r>
            <a:br>
              <a:rPr lang="en-US"/>
            </a:br>
            <a:endParaRPr/>
          </a:p>
          <a:p>
            <a:pPr marL="0" lvl="0" indent="0" algn="l" rtl="0">
              <a:spcBef>
                <a:spcPts val="0"/>
              </a:spcBef>
              <a:spcAft>
                <a:spcPts val="0"/>
              </a:spcAft>
              <a:buClr>
                <a:schemeClr val="dk1"/>
              </a:buClr>
              <a:buSzPts val="2400"/>
              <a:buFont typeface="Arial"/>
              <a:buNone/>
            </a:pPr>
            <a:r>
              <a:rPr lang="en-US" sz="2400" b="1" u="sng"/>
              <a:t>3 formes d'hydrates de carbone </a:t>
            </a:r>
            <a:r>
              <a:rPr lang="en-US" sz="2400"/>
              <a:t>:</a:t>
            </a:r>
            <a:br>
              <a:rPr lang="en-US" sz="2400"/>
            </a:br>
            <a:r>
              <a:rPr lang="en-US" sz="2400"/>
              <a:t/>
            </a:r>
            <a:br>
              <a:rPr lang="en-US" sz="2400"/>
            </a:br>
            <a:r>
              <a:rPr lang="en-US" sz="2400" b="1"/>
              <a:t>1. </a:t>
            </a:r>
            <a:r>
              <a:rPr lang="en-US" b="1"/>
              <a:t>Le sucre</a:t>
            </a:r>
            <a:r>
              <a:rPr lang="en-US"/>
              <a:t/>
            </a:r>
            <a:br>
              <a:rPr lang="en-US"/>
            </a:br>
            <a:r>
              <a:rPr lang="en-US"/>
              <a:t>-rapidement absorbé par l'organisme</a:t>
            </a:r>
            <a:br>
              <a:rPr lang="en-US"/>
            </a:br>
            <a:r>
              <a:rPr lang="en-US"/>
              <a:t>-Naturellement contenu dans les fruits, le lait et le miel </a:t>
            </a:r>
            <a:br>
              <a:rPr lang="en-US"/>
            </a:br>
            <a:r>
              <a:rPr lang="en-US"/>
              <a:t>-également ajouté aux aliments par la transformation pour améliorer la saveur, la texture et l'apparence des aliments et utilisé pour la conservation des aliments.</a:t>
            </a:r>
            <a:br>
              <a:rPr lang="en-US"/>
            </a:br>
            <a:r>
              <a:rPr lang="en-US"/>
              <a:t/>
            </a:r>
            <a:br>
              <a:rPr lang="en-US"/>
            </a:br>
            <a:r>
              <a:rPr lang="en-US" b="1"/>
              <a:t>2. Amidon</a:t>
            </a:r>
            <a:endParaRPr/>
          </a:p>
          <a:p>
            <a:pPr marL="0" lvl="0" indent="0" algn="l" rtl="0">
              <a:spcBef>
                <a:spcPts val="0"/>
              </a:spcBef>
              <a:spcAft>
                <a:spcPts val="0"/>
              </a:spcAft>
              <a:buClr>
                <a:schemeClr val="dk1"/>
              </a:buClr>
              <a:buSzPts val="1200"/>
              <a:buFont typeface="Arial"/>
              <a:buNone/>
            </a:pPr>
            <a:r>
              <a:rPr lang="en-US"/>
              <a:t>-décomposés en sucres simples pour être absorbés par l'organisme </a:t>
            </a:r>
            <a:br>
              <a:rPr lang="en-US"/>
            </a:br>
            <a:r>
              <a:rPr lang="en-US"/>
              <a:t>-Les féculents restent dans l'organisme plus longtemps que le sucre, ce qui donne une sensation de saturation. </a:t>
            </a:r>
            <a:br>
              <a:rPr lang="en-US"/>
            </a:br>
            <a:r>
              <a:rPr lang="en-US"/>
              <a:t>-fournissent la majorité des calories quotidiennes </a:t>
            </a:r>
            <a:br>
              <a:rPr lang="en-US"/>
            </a:br>
            <a:r>
              <a:rPr lang="en-US"/>
              <a:t>-Féculents raffinés (perte/destruction des nutriments) (par exemple, le pain blanc) et féculents non raffinés (par exemple, le pain de blé entier).</a:t>
            </a:r>
            <a:br>
              <a:rPr lang="en-US"/>
            </a:br>
            <a:r>
              <a:rPr lang="en-US"/>
              <a:t>-L'amidon se trouve dans : les céréales (riz, maïs, blé, avoine), les racines et tubercules (pommes de terre, manioc, ignames), les légumineuses (pois et haricots) et certains fruits (banane).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3. Fibre</a:t>
            </a:r>
            <a:endParaRPr b="1"/>
          </a:p>
          <a:p>
            <a:pPr marL="0" lvl="0" indent="0" algn="l" rtl="0">
              <a:spcBef>
                <a:spcPts val="0"/>
              </a:spcBef>
              <a:spcAft>
                <a:spcPts val="0"/>
              </a:spcAft>
              <a:buNone/>
            </a:pPr>
            <a:r>
              <a:rPr lang="en-US"/>
              <a:t>-une partie glucidique des plantes que l'organisme ne peut pas digérer et absorber</a:t>
            </a:r>
            <a:br>
              <a:rPr lang="en-US"/>
            </a:br>
            <a:r>
              <a:rPr lang="en-US"/>
              <a:t>-peut absorber l'eau et contribuer à l'élimination des déchets de l'organisme</a:t>
            </a:r>
            <a:br>
              <a:rPr lang="en-US"/>
            </a:br>
            <a:r>
              <a:rPr lang="en-US"/>
              <a:t>-Aliments contenant des fibres : céréales complètes, racines riches en amidon, fruits, la plupart des légumes, légumineuses et oléagineux. </a:t>
            </a:r>
            <a:endParaRPr/>
          </a:p>
          <a:p>
            <a:pPr marL="0" lvl="0" indent="0" algn="l" rtl="0">
              <a:spcBef>
                <a:spcPts val="0"/>
              </a:spcBef>
              <a:spcAft>
                <a:spcPts val="0"/>
              </a:spcAft>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lvl="0" indent="0" algn="l" rtl="0">
              <a:spcBef>
                <a:spcPts val="0"/>
              </a:spcBef>
              <a:spcAft>
                <a:spcPts val="0"/>
              </a:spcAft>
              <a:buNone/>
            </a:pPr>
            <a:endParaRPr/>
          </a:p>
          <a:p>
            <a:pPr marL="0" lvl="0" indent="0" algn="l" rtl="0">
              <a:spcBef>
                <a:spcPts val="0"/>
              </a:spcBef>
              <a:spcAft>
                <a:spcPts val="0"/>
              </a:spcAft>
              <a:buNone/>
            </a:pPr>
            <a:r>
              <a:rPr lang="en-US" u="sng"/>
              <a:t>Matériel supplémentaire au cas où nous aurions besoin de plus de détails :</a:t>
            </a:r>
            <a:r>
              <a:rPr lang="en-US"/>
              <a:t/>
            </a:r>
            <a:br>
              <a:rPr lang="en-US"/>
            </a:br>
            <a:r>
              <a:rPr lang="en-US"/>
              <a:t>Lorsque les niveaux d'énergie du corps sont faibles, le corps utilise les protéines comme source d'énergie.  </a:t>
            </a:r>
            <a:br>
              <a:rPr lang="en-US"/>
            </a:br>
            <a:r>
              <a:rPr lang="en-US"/>
              <a:t>Ce n'est pas la meilleure façon d'utiliser les protéines, car cela les empêche de remplir leurs fonctions spécifiques importantes. </a:t>
            </a:r>
            <a:br>
              <a:rPr lang="en-US"/>
            </a:br>
            <a:r>
              <a:rPr lang="en-US"/>
              <a:t>Si l'apport énergétique est faible pendant une longue période, les protéines seront utilisées comme source d'énergie en décomposant les tissus et les organes pour répondre aux besoins énergétiques. </a:t>
            </a:r>
            <a:br>
              <a:rPr lang="en-US"/>
            </a:br>
            <a:r>
              <a:rPr lang="en-US"/>
              <a:t/>
            </a:r>
            <a:br>
              <a:rPr lang="en-US"/>
            </a:br>
            <a:endParaRPr/>
          </a:p>
          <a:p>
            <a:pPr marL="0" lvl="0" indent="0" algn="l" rtl="0">
              <a:spcBef>
                <a:spcPts val="0"/>
              </a:spcBef>
              <a:spcAft>
                <a:spcPts val="0"/>
              </a:spcAft>
              <a:buNone/>
            </a:pPr>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u="sng"/>
              <a:t>Μήπως να φύγει αυτή η διαφ ??</a:t>
            </a:r>
            <a:r>
              <a:rPr lang="en-US" b="1"/>
              <a:t/>
            </a:r>
            <a:br>
              <a:rPr lang="en-US" b="1"/>
            </a:br>
            <a:r>
              <a:rPr lang="en-US" b="1"/>
              <a:t/>
            </a:r>
            <a:br>
              <a:rPr lang="en-US" b="1"/>
            </a:br>
            <a:r>
              <a:rPr lang="en-US" b="1"/>
              <a:t>Ref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60" name="Google Shape;2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273" name="Google Shape;2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https://www.who.int/news-room/fact-sheets/detail/healthy-diet </a:t>
            </a:r>
            <a:endParaRPr/>
          </a:p>
          <a:p>
            <a:pPr marL="0" lvl="0" indent="0" algn="l" rtl="0">
              <a:spcBef>
                <a:spcPts val="0"/>
              </a:spcBef>
              <a:spcAft>
                <a:spcPts val="0"/>
              </a:spcAft>
              <a:buNone/>
            </a:pPr>
            <a:r>
              <a:rPr lang="en-US" b="1"/>
              <a:t>https://www.emro.who.int/nutrition/healthy-eating/index.html </a:t>
            </a:r>
            <a:endParaRPr/>
          </a:p>
          <a:p>
            <a:pPr marL="0" lvl="0" indent="0" algn="l" rtl="0">
              <a:spcBef>
                <a:spcPts val="0"/>
              </a:spcBef>
              <a:spcAft>
                <a:spcPts val="0"/>
              </a:spcAft>
              <a:buNone/>
            </a:pPr>
            <a:r>
              <a:rPr lang="en-US" b="1"/>
              <a:t>https://www.un.org/nutrition/sites/www.un.org.nutrition/files/nutrition_decade_infographic_1_nutrition_at_a_glance.pdf</a:t>
            </a:r>
            <a:endParaRPr b="1"/>
          </a:p>
        </p:txBody>
      </p:sp>
      <p:sp>
        <p:nvSpPr>
          <p:cNvPr id="286" name="Google Shape;2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96" name="Google Shape;29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07" name="Google Shape;3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914331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20" name="Google Shape;32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https://www.who.int/news-room/fact-sheets/detail/healthy-diet</a:t>
            </a:r>
            <a:endParaRPr/>
          </a:p>
          <a:p>
            <a:pPr marL="0" marR="0" lvl="0" indent="0" algn="l" rtl="0">
              <a:lnSpc>
                <a:spcPct val="100000"/>
              </a:lnSpc>
              <a:spcBef>
                <a:spcPts val="0"/>
              </a:spcBef>
              <a:spcAft>
                <a:spcPts val="0"/>
              </a:spcAft>
              <a:buClr>
                <a:schemeClr val="dk1"/>
              </a:buClr>
              <a:buSzPts val="1200"/>
              <a:buFont typeface="Calibri"/>
              <a:buNone/>
            </a:pPr>
            <a:r>
              <a:rPr lang="en-US"/>
              <a:t>Alimentation saine. Le Caire : Bureau régional de l'OMS pour la Méditerranée orientale ; 2019. Licence : CC par-NC-SA 3.0 IGO. </a:t>
            </a:r>
            <a:endParaRPr/>
          </a:p>
        </p:txBody>
      </p:sp>
      <p:sp>
        <p:nvSpPr>
          <p:cNvPr id="332" name="Google Shape;3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https://www.who.int/news-room/fact-sheets/detail/healthy-diet</a:t>
            </a:r>
            <a:endParaRPr/>
          </a:p>
          <a:p>
            <a:pPr marL="0" marR="0" lvl="0" indent="0" algn="l" rtl="0">
              <a:lnSpc>
                <a:spcPct val="100000"/>
              </a:lnSpc>
              <a:spcBef>
                <a:spcPts val="0"/>
              </a:spcBef>
              <a:spcAft>
                <a:spcPts val="0"/>
              </a:spcAft>
              <a:buClr>
                <a:schemeClr val="dk1"/>
              </a:buClr>
              <a:buSzPts val="1200"/>
              <a:buFont typeface="Calibri"/>
              <a:buNone/>
            </a:pPr>
            <a:r>
              <a:rPr lang="en-US"/>
              <a:t>Alimentation saine. Le Caire : Bureau régional de l'OMS pour la Méditerranée orientale ; 2019. Licence : CC par-NC-SA 3.0 IGO. </a:t>
            </a:r>
            <a:endParaRPr/>
          </a:p>
        </p:txBody>
      </p:sp>
      <p:sp>
        <p:nvSpPr>
          <p:cNvPr id="346" name="Google Shape;3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https://www.un.org/nutrition/sites/www.un.org.nutrition/files/nutrition_decade_infographic_1_nutrition_at_a_glance.pdf </a:t>
            </a:r>
            <a:endParaRPr/>
          </a:p>
          <a:p>
            <a:pPr marL="0" lvl="0" indent="0" algn="l" rtl="0">
              <a:spcBef>
                <a:spcPts val="0"/>
              </a:spcBef>
              <a:spcAft>
                <a:spcPts val="0"/>
              </a:spcAft>
              <a:buNone/>
            </a:pPr>
            <a:r>
              <a:rPr lang="en-US" b="1"/>
              <a:t>https://www.fao.org/3/i3261e/i3261e.pdf - thème 1 leçon 3 </a:t>
            </a:r>
            <a:endParaRPr b="1"/>
          </a:p>
        </p:txBody>
      </p:sp>
      <p:sp>
        <p:nvSpPr>
          <p:cNvPr id="362" name="Google Shape;36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lvl="0" indent="0" algn="l" rtl="0">
              <a:spcBef>
                <a:spcPts val="0"/>
              </a:spcBef>
              <a:spcAft>
                <a:spcPts val="0"/>
              </a:spcAft>
              <a:buNone/>
            </a:pPr>
            <a:endParaRPr b="1"/>
          </a:p>
        </p:txBody>
      </p:sp>
      <p:sp>
        <p:nvSpPr>
          <p:cNvPr id="372" name="Google Shape;3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a:t>https://www.emro.who.int/nutrition/healthy-eating/index.html</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lvl="0" indent="0" algn="l" rtl="0">
              <a:spcBef>
                <a:spcPts val="0"/>
              </a:spcBef>
              <a:spcAft>
                <a:spcPts val="0"/>
              </a:spcAft>
              <a:buNone/>
            </a:pPr>
            <a:endParaRPr b="1"/>
          </a:p>
        </p:txBody>
      </p:sp>
      <p:sp>
        <p:nvSpPr>
          <p:cNvPr id="384" name="Google Shape;38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a:t>https://www.who.int/news-room/fact-sheets/detail/malnutrition</a:t>
            </a:r>
            <a:endParaRPr/>
          </a:p>
          <a:p>
            <a:pPr marL="0" lvl="0" indent="0" algn="l" rtl="0">
              <a:spcBef>
                <a:spcPts val="0"/>
              </a:spcBef>
              <a:spcAft>
                <a:spcPts val="0"/>
              </a:spcAft>
              <a:buNone/>
            </a:pPr>
            <a:r>
              <a:rPr lang="en-US"/>
              <a:t>https://www.emro.who.int/nutrition/double-burden-of-nutrition/index.html</a:t>
            </a:r>
            <a:endParaRPr/>
          </a:p>
          <a:p>
            <a:pPr marL="0" lvl="0" indent="0" algn="l" rtl="0">
              <a:spcBef>
                <a:spcPts val="0"/>
              </a:spcBef>
              <a:spcAft>
                <a:spcPts val="0"/>
              </a:spcAft>
              <a:buNone/>
            </a:pPr>
            <a:r>
              <a:rPr lang="en-US"/>
              <a:t>https://www.who.int/health-topics/nutrition#tab=tab_1</a:t>
            </a:r>
            <a:endParaRPr/>
          </a:p>
          <a:p>
            <a:pPr marL="0" lvl="0" indent="0" algn="l" rtl="0">
              <a:spcBef>
                <a:spcPts val="0"/>
              </a:spcBef>
              <a:spcAft>
                <a:spcPts val="0"/>
              </a:spcAft>
              <a:buNone/>
            </a:pPr>
            <a:endParaRPr b="1"/>
          </a:p>
        </p:txBody>
      </p:sp>
      <p:sp>
        <p:nvSpPr>
          <p:cNvPr id="397" name="Google Shape;3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a:t>https://www.who.int/news-room/fact-sheets/detail/malnutrition</a:t>
            </a:r>
            <a:endParaRPr/>
          </a:p>
          <a:p>
            <a:pPr marL="0" lvl="0" indent="0" algn="l" rtl="0">
              <a:spcBef>
                <a:spcPts val="0"/>
              </a:spcBef>
              <a:spcAft>
                <a:spcPts val="0"/>
              </a:spcAft>
              <a:buNone/>
            </a:pPr>
            <a:r>
              <a:rPr lang="en-US"/>
              <a:t>https://www.emro.who.int/nutrition/double-burden-of-nutrition/index.html</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409" name="Google Shape;40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a:t>https://www.who.int/news-room/fact-sheets/detail/malnutrition</a:t>
            </a:r>
            <a:endParaRPr/>
          </a:p>
          <a:p>
            <a:pPr marL="0" lvl="0" indent="0" algn="l" rtl="0">
              <a:spcBef>
                <a:spcPts val="0"/>
              </a:spcBef>
              <a:spcAft>
                <a:spcPts val="0"/>
              </a:spcAft>
              <a:buNone/>
            </a:pPr>
            <a:r>
              <a:rPr lang="en-US"/>
              <a:t>https://www.emro.who.int/nutrition/double-burden-of-nutrition/index.html</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r>
              <a:rPr lang="en-US"/>
              <a:t>https://www.who.int/news-room/fact-sheets/detail/noncommunicable-diseases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421" name="Google Shape;42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a:t>https://www.who.int/news-room/fact-sheets/detail/malnutrition</a:t>
            </a:r>
            <a:endParaRPr/>
          </a:p>
          <a:p>
            <a:pPr marL="0" lvl="0" indent="0" algn="l" rtl="0">
              <a:spcBef>
                <a:spcPts val="0"/>
              </a:spcBef>
              <a:spcAft>
                <a:spcPts val="0"/>
              </a:spcAft>
              <a:buNone/>
            </a:pPr>
            <a:r>
              <a:rPr lang="en-US"/>
              <a:t>https://www.emro.who.int/nutrition/double-burden-of-nutrition/index.html</a:t>
            </a:r>
            <a:endParaRPr/>
          </a:p>
          <a:p>
            <a:pPr marL="0" marR="0" lvl="0" indent="0" algn="l" rtl="0">
              <a:lnSpc>
                <a:spcPct val="100000"/>
              </a:lnSpc>
              <a:spcBef>
                <a:spcPts val="0"/>
              </a:spcBef>
              <a:spcAft>
                <a:spcPts val="0"/>
              </a:spcAft>
              <a:buClr>
                <a:schemeClr val="dk1"/>
              </a:buClr>
              <a:buSzPts val="1200"/>
              <a:buFont typeface="Calibri"/>
              <a:buNone/>
            </a:pPr>
            <a:r>
              <a:rPr lang="en-US"/>
              <a:t>rehttps://www.fao.org/3/i3261e/i3261e.pdf</a:t>
            </a:r>
            <a:endParaRPr/>
          </a:p>
          <a:p>
            <a:pPr marL="0" marR="0" lvl="0" indent="0" algn="l" rtl="0">
              <a:lnSpc>
                <a:spcPct val="100000"/>
              </a:lnSpc>
              <a:spcBef>
                <a:spcPts val="0"/>
              </a:spcBef>
              <a:spcAft>
                <a:spcPts val="0"/>
              </a:spcAft>
              <a:buClr>
                <a:schemeClr val="dk1"/>
              </a:buClr>
              <a:buSzPts val="1200"/>
              <a:buFont typeface="Calibri"/>
              <a:buNone/>
            </a:pPr>
            <a:r>
              <a:rPr lang="en-US"/>
              <a:t>https://www.who.int/news-room/fact-sheets/detail/noncommunicable-diseases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443" name="Google Shape;44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Https://pixabay.com/illustrations/goals-smart-target-1262375/ </a:t>
            </a:r>
            <a:br>
              <a:rPr lang="en-US" b="1"/>
            </a:br>
            <a:r>
              <a:rPr lang="en-US" b="1"/>
              <a:t/>
            </a:r>
            <a:br>
              <a:rPr lang="en-US" b="1"/>
            </a:br>
            <a:endParaRPr b="1"/>
          </a:p>
        </p:txBody>
      </p:sp>
      <p:sp>
        <p:nvSpPr>
          <p:cNvPr id="456" name="Google Shape;4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b="1"/>
              <a:t>https://www.aafp.org/pubs/fpm/issues/2018/0300/p31.html#fpm20180300p31-ut1 </a:t>
            </a:r>
            <a:endParaRPr/>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466" name="Google Shape;46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Ref :</a:t>
            </a:r>
            <a:br>
              <a:rPr lang="en-US" b="1"/>
            </a:br>
            <a:r>
              <a:rPr lang="en-US" b="1"/>
              <a:t>https://www.aafp.org/pubs/fpm/issues/2018/0300/p31.html#fpm20180300p31-ut1 </a:t>
            </a:r>
            <a:endParaRPr/>
          </a:p>
          <a:p>
            <a:pPr marL="0" lvl="0" indent="0" algn="l" rtl="0">
              <a:spcBef>
                <a:spcPts val="0"/>
              </a:spcBef>
              <a:spcAft>
                <a:spcPts val="0"/>
              </a:spcAft>
              <a:buNone/>
            </a:pPr>
            <a:endParaRPr b="1"/>
          </a:p>
          <a:p>
            <a:pPr marL="0" lvl="0" indent="0" algn="l" rtl="0">
              <a:spcBef>
                <a:spcPts val="0"/>
              </a:spcBef>
              <a:spcAft>
                <a:spcPts val="0"/>
              </a:spcAft>
              <a:buNone/>
            </a:pPr>
            <a:r>
              <a:rPr lang="en-US"/>
              <a:t>Για Hyperlien</a:t>
            </a:r>
            <a:endParaRPr/>
          </a:p>
          <a:p>
            <a:pPr marL="0" lvl="0" indent="0" algn="l" rtl="0">
              <a:spcBef>
                <a:spcPts val="0"/>
              </a:spcBef>
              <a:spcAft>
                <a:spcPts val="0"/>
              </a:spcAft>
              <a:buNone/>
            </a:pPr>
            <a:r>
              <a:rPr lang="en-US" b="1"/>
              <a:t>https://pixabay.com/illustrations/goals-smart-target-1262376/</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479" name="Google Shape;47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493" name="Google Shape;49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marR="0" lvl="0" indent="0" algn="l" rtl="0">
              <a:lnSpc>
                <a:spcPct val="100000"/>
              </a:lnSpc>
              <a:spcBef>
                <a:spcPts val="0"/>
              </a:spcBef>
              <a:spcAft>
                <a:spcPts val="0"/>
              </a:spcAft>
              <a:buClr>
                <a:schemeClr val="dk1"/>
              </a:buClr>
              <a:buSzPts val="1200"/>
              <a:buFont typeface="Calibri"/>
              <a:buNone/>
            </a:pPr>
            <a:r>
              <a:rPr lang="en-US"/>
              <a:t>https://www.ncbi.nlm.nih.gov/pmc/articles/PMC4985610/</a:t>
            </a:r>
            <a:endParaRPr/>
          </a:p>
          <a:p>
            <a:pPr marL="0" marR="0" lvl="0" indent="0" algn="l" rtl="0">
              <a:lnSpc>
                <a:spcPct val="100000"/>
              </a:lnSpc>
              <a:spcBef>
                <a:spcPts val="0"/>
              </a:spcBef>
              <a:spcAft>
                <a:spcPts val="0"/>
              </a:spcAft>
              <a:buClr>
                <a:schemeClr val="dk1"/>
              </a:buClr>
              <a:buSzPts val="1200"/>
              <a:buFont typeface="Calibri"/>
              <a:buNone/>
            </a:pPr>
            <a:r>
              <a:rPr lang="en-US"/>
              <a:t>https://mhealth.jmir.org/2021/6/e20037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03" name="Google Shape;50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lvl="0" indent="0" algn="l" rtl="0">
              <a:spcBef>
                <a:spcPts val="0"/>
              </a:spcBef>
              <a:spcAft>
                <a:spcPts val="0"/>
              </a:spcAft>
              <a:buNone/>
            </a:pPr>
            <a:r>
              <a:rPr lang="en-US"/>
              <a:t>https://www.ncbi.nlm.nih.gov/pmc/articles/PMC4985610/</a:t>
            </a:r>
            <a:endParaRPr/>
          </a:p>
          <a:p>
            <a:pPr marL="0" lvl="0" indent="0" algn="l" rtl="0">
              <a:spcBef>
                <a:spcPts val="0"/>
              </a:spcBef>
              <a:spcAft>
                <a:spcPts val="0"/>
              </a:spcAft>
              <a:buNone/>
            </a:pPr>
            <a:endParaRPr/>
          </a:p>
        </p:txBody>
      </p:sp>
      <p:sp>
        <p:nvSpPr>
          <p:cNvPr id="529" name="Google Shape;52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Réf :</a:t>
            </a:r>
            <a:endParaRPr/>
          </a:p>
          <a:p>
            <a:pPr marL="0" lvl="0" indent="0" algn="l" rtl="0">
              <a:spcBef>
                <a:spcPts val="0"/>
              </a:spcBef>
              <a:spcAft>
                <a:spcPts val="0"/>
              </a:spcAft>
              <a:buNone/>
            </a:pPr>
            <a:r>
              <a:rPr lang="en-US"/>
              <a:t>https://www.ncbi.nlm.nih.gov/pmc/articles/PMC4985610/</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Pour signaler un AP, les utilisateurs peuvent saisir le nom de l'activité et sa durée en minutes (c'est-à-dire le </a:t>
            </a:r>
            <a:r>
              <a:rPr lang="en-US" sz="1200" i="1"/>
              <a:t>type d'AP</a:t>
            </a:r>
            <a:r>
              <a:rPr lang="en-US" sz="1200"/>
              <a:t>). La plupart des téléphones mobiles étant équipés d'un GPS, ils sont en mesure d'effectuer un suivi de la localisation. Des accéléromètres sont également utilisés pour détecter le nombre de pas effectués par l'utilisateur.</a:t>
            </a:r>
            <a:endParaRPr/>
          </a:p>
          <a:p>
            <a:pPr marL="0" lvl="0" indent="0" algn="l" rtl="0">
              <a:spcBef>
                <a:spcPts val="0"/>
              </a:spcBef>
              <a:spcAft>
                <a:spcPts val="0"/>
              </a:spcAft>
              <a:buNone/>
            </a:pPr>
            <a:endParaRPr b="1"/>
          </a:p>
        </p:txBody>
      </p:sp>
      <p:sp>
        <p:nvSpPr>
          <p:cNvPr id="541" name="Google Shape;54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https://www.ncbi.nlm.nih.gov/pmc/articles/PMC4985610/</a:t>
            </a:r>
            <a:endParaRPr/>
          </a:p>
          <a:p>
            <a:pPr marL="0" lvl="0" indent="0" algn="l" rtl="0">
              <a:spcBef>
                <a:spcPts val="0"/>
              </a:spcBef>
              <a:spcAft>
                <a:spcPts val="0"/>
              </a:spcAft>
              <a:buNone/>
            </a:pPr>
            <a:r>
              <a:rPr lang="en-US"/>
              <a:t>https://www.sciencedirect.com/science/article/abs/pii/S0963996919306520</a:t>
            </a:r>
            <a:endParaRPr/>
          </a:p>
          <a:p>
            <a:pPr marL="0" marR="0" lvl="0" indent="0" algn="l" rtl="0">
              <a:lnSpc>
                <a:spcPct val="100000"/>
              </a:lnSpc>
              <a:spcBef>
                <a:spcPts val="0"/>
              </a:spcBef>
              <a:spcAft>
                <a:spcPts val="0"/>
              </a:spcAft>
              <a:buClr>
                <a:schemeClr val="dk1"/>
              </a:buClr>
              <a:buSzPts val="1200"/>
              <a:buFont typeface="Calibri"/>
              <a:buNone/>
            </a:pPr>
            <a:r>
              <a:rPr lang="en-US"/>
              <a:t>https://www.ncbi.nlm.nih.gov/pmc/articles/PMC10226352/</a:t>
            </a:r>
            <a:br>
              <a:rPr lang="en-US"/>
            </a:br>
            <a:r>
              <a:rPr lang="en-US"/>
              <a:t>https://mhealth.jmir.org/2021/6/e20037</a:t>
            </a:r>
            <a:endParaRPr/>
          </a:p>
        </p:txBody>
      </p:sp>
      <p:sp>
        <p:nvSpPr>
          <p:cNvPr id="554" name="Google Shape;55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568" name="Google Shape;56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Lien hypertexte</a:t>
            </a:r>
            <a:endParaRPr/>
          </a:p>
          <a:p>
            <a:pPr marL="0" lvl="0" indent="0" algn="l" rtl="0">
              <a:spcBef>
                <a:spcPts val="0"/>
              </a:spcBef>
              <a:spcAft>
                <a:spcPts val="0"/>
              </a:spcAft>
              <a:buNone/>
            </a:pPr>
            <a:r>
              <a:rPr lang="en-US" b="1"/>
              <a:t>Source 🡪 https://pixabay.com/vectors/questions-man-head-success-lamp-2519654/</a:t>
            </a: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78" name="Google Shape;57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 dshs.wa.gov/altsa/program-services/nutrition-education </a:t>
            </a:r>
            <a:endParaRPr/>
          </a:p>
          <a:p>
            <a:pPr marL="0" lvl="0" indent="0" algn="l" rtl="0">
              <a:spcBef>
                <a:spcPts val="0"/>
              </a:spcBef>
              <a:spcAft>
                <a:spcPts val="0"/>
              </a:spcAft>
              <a:buNone/>
            </a:pPr>
            <a:endParaRPr/>
          </a:p>
          <a:p>
            <a:pPr marL="0" lvl="0" indent="0" algn="l" rtl="0">
              <a:spcBef>
                <a:spcPts val="0"/>
              </a:spcBef>
              <a:spcAft>
                <a:spcPts val="0"/>
              </a:spcAft>
              <a:buNone/>
            </a:pPr>
            <a:r>
              <a:rPr lang="en-US" i="1">
                <a:solidFill>
                  <a:srgbClr val="FF0000"/>
                </a:solidFill>
              </a:rPr>
              <a:t>Acquérir des connaissances générales sur la nutrition</a:t>
            </a:r>
            <a:endParaRPr/>
          </a:p>
          <a:p>
            <a:pPr marL="0" lvl="0" indent="0" algn="l" rtl="0">
              <a:spcBef>
                <a:spcPts val="0"/>
              </a:spcBef>
              <a:spcAft>
                <a:spcPts val="0"/>
              </a:spcAft>
              <a:buNone/>
            </a:pPr>
            <a:r>
              <a:rPr lang="en-US" i="1">
                <a:solidFill>
                  <a:srgbClr val="FF0000"/>
                </a:solidFill>
              </a:rPr>
              <a:t>Fournir les connaissances et les compétences nécessaires à une réflexion critique sur l'alimentation et la santé afin que l'individu puisse faire des choix alimentaires sains à partir d'une offre alimentaire de plus en plus complexe. ΤΡΟΠΟΠΟΙΗΣΕ ΤΟ </a:t>
            </a:r>
            <a:endParaRPr i="1">
              <a:solidFill>
                <a:srgbClr val="FF0000"/>
              </a:solidFill>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Encyclopedia Britannica : ''La </a:t>
            </a:r>
            <a:r>
              <a:rPr lang="en-US" i="1"/>
              <a:t>nutrition humaine est le processus par lequel les substances contenues dans les aliments sont transformées en tissus corporels et fournissent l'énergie nécessaire à l'ensemble des activités physiques et mentales qui constituent la vie humaine</a:t>
            </a:r>
            <a:r>
              <a:rPr lang="en-US"/>
              <a:t>.'' https://www.britannica.com/science/human-nutrition </a:t>
            </a:r>
            <a:endParaRPr/>
          </a:p>
          <a:p>
            <a:pPr marL="0" marR="0" lvl="0" indent="0" algn="l" rtl="0">
              <a:lnSpc>
                <a:spcPct val="100000"/>
              </a:lnSpc>
              <a:spcBef>
                <a:spcPts val="0"/>
              </a:spcBef>
              <a:spcAft>
                <a:spcPts val="0"/>
              </a:spcAft>
              <a:buClr>
                <a:schemeClr val="dk1"/>
              </a:buClr>
              <a:buSzPts val="1200"/>
              <a:buFont typeface="Calibri"/>
              <a:buNone/>
            </a:pPr>
            <a:endParaRPr i="1"/>
          </a:p>
          <a:p>
            <a:pPr marL="0" lvl="0" indent="0" algn="l" rtl="0">
              <a:spcBef>
                <a:spcPts val="0"/>
              </a:spcBef>
              <a:spcAft>
                <a:spcPts val="0"/>
              </a:spcAft>
              <a:buNone/>
            </a:pPr>
            <a:r>
              <a:rPr lang="en-US" b="1"/>
              <a:t/>
            </a:r>
            <a:br>
              <a:rPr lang="en-US" b="1"/>
            </a:br>
            <a:r>
              <a:rPr lang="en-US"/>
              <a:t>Réf : </a:t>
            </a:r>
            <a:endParaRPr/>
          </a:p>
          <a:p>
            <a:pPr marL="0" lvl="0" indent="0" algn="l" rtl="0">
              <a:spcBef>
                <a:spcPts val="0"/>
              </a:spcBef>
              <a:spcAft>
                <a:spcPts val="0"/>
              </a:spcAft>
              <a:buNone/>
            </a:pPr>
            <a:r>
              <a:rPr lang="en-US"/>
              <a:t>https://www.fao.org/3/i3261e/i3261e.pdf</a:t>
            </a:r>
            <a:endParaRPr/>
          </a:p>
        </p:txBody>
      </p:sp>
      <p:sp>
        <p:nvSpPr>
          <p:cNvPr id="170" name="Google Shape;1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Encyclopedia Britannica : ''La </a:t>
            </a:r>
            <a:r>
              <a:rPr lang="en-US" i="1"/>
              <a:t>nutrition humaine est le processus par lequel les substances contenues dans les aliments sont transformées en tissus corporels et fournissent l'énergie nécessaire à l'ensemble des activités physiques et mentales qui constituent la vie humaine</a:t>
            </a:r>
            <a:r>
              <a:rPr lang="en-US"/>
              <a:t>.'' https://www.britannica.com/science/human-nutrition </a:t>
            </a:r>
            <a:endParaRPr/>
          </a:p>
          <a:p>
            <a:pPr marL="0" marR="0" lvl="0" indent="0" algn="l" rtl="0">
              <a:lnSpc>
                <a:spcPct val="100000"/>
              </a:lnSpc>
              <a:spcBef>
                <a:spcPts val="0"/>
              </a:spcBef>
              <a:spcAft>
                <a:spcPts val="0"/>
              </a:spcAft>
              <a:buClr>
                <a:schemeClr val="dk1"/>
              </a:buClr>
              <a:buSzPts val="1200"/>
              <a:buFont typeface="Calibri"/>
              <a:buNone/>
            </a:pPr>
            <a:endParaRPr i="1"/>
          </a:p>
          <a:p>
            <a:pPr marL="0" lvl="0" indent="0" algn="l" rtl="0">
              <a:spcBef>
                <a:spcPts val="0"/>
              </a:spcBef>
              <a:spcAft>
                <a:spcPts val="0"/>
              </a:spcAft>
              <a:buNone/>
            </a:pPr>
            <a:r>
              <a:rPr lang="en-US" b="1"/>
              <a:t/>
            </a:r>
            <a:br>
              <a:rPr lang="en-US" b="1"/>
            </a:br>
            <a:r>
              <a:rPr lang="en-US"/>
              <a:t>Réf : </a:t>
            </a:r>
            <a:endParaRPr/>
          </a:p>
          <a:p>
            <a:pPr marL="0" lvl="0" indent="0" algn="l" rtl="0">
              <a:spcBef>
                <a:spcPts val="0"/>
              </a:spcBef>
              <a:spcAft>
                <a:spcPts val="0"/>
              </a:spcAft>
              <a:buNone/>
            </a:pPr>
            <a:r>
              <a:rPr lang="en-US"/>
              <a:t>https://www.fao.org/3/i3261e/i3261e.pdf</a:t>
            </a:r>
            <a:endParaRPr/>
          </a:p>
        </p:txBody>
      </p:sp>
      <p:sp>
        <p:nvSpPr>
          <p:cNvPr id="184" name="Google Shape;1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47"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4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4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4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4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4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49"/>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28" name="Google Shape;28;p4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4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5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5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5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1"/>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1"/>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pic>
        <p:nvPicPr>
          <p:cNvPr id="44" name="Google Shape;44;p5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2"/>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2"/>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5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52"/>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5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3"/>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55"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5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photos/breakfast-healthy-food-diet-fruit-166329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meal-asparagus-dish-food-130760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olive-oil-bottle-olives-glass-186722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pita-bread-pita-food-lebanese-444579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flesh-meal-thai-beans-nourishment-720588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orange-orange-slices-blubber-303609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5.jpg"/><Relationship Id="rId4" Type="http://schemas.openxmlformats.org/officeDocument/2006/relationships/hyperlink" Target="https://pixabay.com/service/license-summa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bottle-mineral-water-glass-pour-20329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supermarket-stalls-coolers-market-94991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burger-food-chips-plate-menu-114082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ree-isolated-dead-weathered-old-1957497/"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weight-scale-weight-scale-compare-516342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9.jpg"/><Relationship Id="rId18" Type="http://schemas.openxmlformats.org/officeDocument/2006/relationships/hyperlink" Target="http://www.amsed.fr/" TargetMode="External"/><Relationship Id="rId3" Type="http://schemas.openxmlformats.org/officeDocument/2006/relationships/image" Target="../media/image14.jpg"/><Relationship Id="rId21" Type="http://schemas.openxmlformats.org/officeDocument/2006/relationships/image" Target="../media/image23.jpg"/><Relationship Id="rId7" Type="http://schemas.openxmlformats.org/officeDocument/2006/relationships/image" Target="../media/image16.jpg"/><Relationship Id="rId12" Type="http://schemas.openxmlformats.org/officeDocument/2006/relationships/hyperlink" Target="https://www.media-k.eu/" TargetMode="External"/><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8.jpg"/><Relationship Id="rId5" Type="http://schemas.openxmlformats.org/officeDocument/2006/relationships/image" Target="../media/image15.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7.jpg"/><Relationship Id="rId14" Type="http://schemas.openxmlformats.org/officeDocument/2006/relationships/hyperlink" Target="https://www.oxfamitalia.org/" TargetMode="External"/><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pixabay.com/service/license-summary/" TargetMode="External"/><Relationship Id="rId4" Type="http://schemas.openxmlformats.org/officeDocument/2006/relationships/hyperlink" Target="https://pixabay.com/vectors/dart-game-bulls-eye-target-15572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2.jpg"/><Relationship Id="rId4" Type="http://schemas.openxmlformats.org/officeDocument/2006/relationships/hyperlink" Target="https://pixabay.com/service/license-summa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laptop-tablet-smartphone-201797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bile-phone-apps-marketing-concept-583687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warning-sign-orange-danger-14748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2.png"/><Relationship Id="rId7"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7.xml"/><Relationship Id="rId9"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o.org/3/i3261e/i3261e.pdf" TargetMode="External"/><Relationship Id="rId7" Type="http://schemas.openxmlformats.org/officeDocument/2006/relationships/hyperlink" Target="https://www.who.int/news-room/fact-sheets/detail/healthy-diet%20Posted%2029%20April%202020"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s://www.emro.who.int/nutrition/healthy-eating/index.html" TargetMode="External"/><Relationship Id="rId5" Type="http://schemas.openxmlformats.org/officeDocument/2006/relationships/hyperlink" Target="https://www.who.int/health-topics/micronutrients#tab=tab_1" TargetMode="External"/><Relationship Id="rId4" Type="http://schemas.openxmlformats.org/officeDocument/2006/relationships/hyperlink" Target="https://www.emro.who.int/health-topics/macronutrients/introduction.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mhealth.jmir.org/2021/6/e20037" TargetMode="External"/><Relationship Id="rId3" Type="http://schemas.openxmlformats.org/officeDocument/2006/relationships/hyperlink" Target="https://www.who.int/news-room/fact-sheets/detail/malnutrition%20Posted%209%20June%202021" TargetMode="External"/><Relationship Id="rId7" Type="http://schemas.openxmlformats.org/officeDocument/2006/relationships/hyperlink" Target="https://doi.org/10.2196/mhealth.5846"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www.who.int/news-room/fact-sheets/detail/noncommunicable-diseases" TargetMode="External"/><Relationship Id="rId5" Type="http://schemas.openxmlformats.org/officeDocument/2006/relationships/hyperlink" Target="https://www.who.int/health-topics/nutrition#tab=tab_1" TargetMode="External"/><Relationship Id="rId4" Type="http://schemas.openxmlformats.org/officeDocument/2006/relationships/hyperlink" Target="https://www.emro.who.int/nutrition/double-burden-of-nutrition/index.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5114/pedm.2022.113631"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hyperlink" Target="https://www.aafp.org/pubs/fpm/issues/2018/0300/p31.html#fpm20180300p31-ut1" TargetMode="External"/><Relationship Id="rId4" Type="http://schemas.openxmlformats.org/officeDocument/2006/relationships/hyperlink" Target="https://mhealth.jmir.org/2021/6/e2003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48.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poster-migrants-refugees-729715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6 - Session </a:t>
            </a:r>
            <a:r>
              <a:rPr lang="en-US" sz="3400" b="1" i="0" u="none" strike="noStrike" cap="none" dirty="0" err="1">
                <a:solidFill>
                  <a:srgbClr val="C00000"/>
                </a:solidFill>
                <a:latin typeface="Calibri"/>
                <a:ea typeface="Calibri"/>
                <a:cs typeface="Calibri"/>
                <a:sym typeface="Calibri"/>
              </a:rPr>
              <a:t>d'enseignement</a:t>
            </a:r>
            <a:r>
              <a:rPr lang="en-US" sz="3400" b="1" i="0" u="none" strike="noStrike" cap="none" dirty="0">
                <a:solidFill>
                  <a:srgbClr val="C00000"/>
                </a:solidFill>
                <a:latin typeface="Calibri"/>
                <a:ea typeface="Calibri"/>
                <a:cs typeface="Calibri"/>
                <a:sym typeface="Calibri"/>
              </a:rPr>
              <a:t> </a:t>
            </a:r>
            <a:r>
              <a:rPr lang="en-US" sz="2400" b="1" i="0" u="none" strike="noStrike" cap="none" dirty="0">
                <a:solidFill>
                  <a:srgbClr val="C00000"/>
                </a:solidFill>
                <a:latin typeface="Calibri"/>
                <a:ea typeface="Calibri"/>
                <a:cs typeface="Calibri"/>
                <a:sym typeface="Calibri"/>
              </a:rPr>
              <a:t>(6.1)</a:t>
            </a:r>
            <a:r>
              <a:rPr lang="en-US" sz="2400" b="1" i="0" u="none" strike="noStrike" cap="none" dirty="0">
                <a:solidFill>
                  <a:schemeClr val="dk1"/>
                </a:solidFill>
                <a:latin typeface="Calibri"/>
                <a:ea typeface="Calibri"/>
                <a:cs typeface="Calibri"/>
                <a:sym typeface="Calibri"/>
              </a:rPr>
              <a:t/>
            </a:r>
            <a:br>
              <a:rPr lang="en-US" sz="24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Nutrition et applications de santé </a:t>
            </a:r>
            <a:r>
              <a:rPr lang="en-US" sz="4000" b="1" i="0" u="none" strike="noStrike" cap="none" dirty="0" err="1">
                <a:solidFill>
                  <a:schemeClr val="dk1"/>
                </a:solidFill>
                <a:latin typeface="Calibri"/>
                <a:ea typeface="Calibri"/>
                <a:cs typeface="Calibri"/>
                <a:sym typeface="Calibri"/>
              </a:rPr>
              <a:t>pertinentes</a:t>
            </a:r>
            <a:endParaRPr sz="3400" b="1" i="0" u="none" strike="noStrike" cap="none" dirty="0">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6</a:t>
            </a:r>
            <a:endParaRPr sz="2400" b="1">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xfrm>
            <a:off x="566100" y="7291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Énergie et calories</a:t>
            </a:r>
            <a:endParaRPr/>
          </a:p>
        </p:txBody>
      </p:sp>
      <p:sp>
        <p:nvSpPr>
          <p:cNvPr id="198" name="Google Shape;198;p9"/>
          <p:cNvSpPr txBox="1">
            <a:spLocks noGrp="1"/>
          </p:cNvSpPr>
          <p:nvPr>
            <p:ph type="body" idx="1"/>
          </p:nvPr>
        </p:nvSpPr>
        <p:spPr>
          <a:xfrm>
            <a:off x="391100" y="1391399"/>
            <a:ext cx="7329900" cy="52095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0000"/>
              </a:lnSpc>
              <a:spcBef>
                <a:spcPts val="0"/>
              </a:spcBef>
              <a:spcAft>
                <a:spcPts val="0"/>
              </a:spcAft>
              <a:buSzPts val="2400"/>
              <a:buChar char="▪"/>
            </a:pPr>
            <a:r>
              <a:rPr lang="en-US"/>
              <a:t>Les aliments fournissent l'</a:t>
            </a:r>
            <a:r>
              <a:rPr lang="en-US" b="1"/>
              <a:t>énergie </a:t>
            </a:r>
            <a:r>
              <a:rPr lang="en-US"/>
              <a:t>dont notre corps a besoin pour fonctionner. </a:t>
            </a:r>
            <a:endParaRPr/>
          </a:p>
          <a:p>
            <a:pPr marL="228600" lvl="0" indent="-228600" algn="l" rtl="0">
              <a:lnSpc>
                <a:spcPct val="120000"/>
              </a:lnSpc>
              <a:spcBef>
                <a:spcPts val="1200"/>
              </a:spcBef>
              <a:spcAft>
                <a:spcPts val="0"/>
              </a:spcAft>
              <a:buSzPts val="2400"/>
              <a:buChar char="▪"/>
            </a:pPr>
            <a:r>
              <a:rPr lang="en-US"/>
              <a:t>L'énergie contenue dans les aliments est mesurée en unités appelées </a:t>
            </a:r>
            <a:r>
              <a:rPr lang="en-US" b="1"/>
              <a:t>calories</a:t>
            </a:r>
            <a:r>
              <a:rPr lang="en-US"/>
              <a:t>. </a:t>
            </a:r>
            <a:endParaRPr/>
          </a:p>
          <a:p>
            <a:pPr marL="228600" lvl="0" indent="-228600" algn="l" rtl="0">
              <a:lnSpc>
                <a:spcPct val="120000"/>
              </a:lnSpc>
              <a:spcBef>
                <a:spcPts val="1200"/>
              </a:spcBef>
              <a:spcAft>
                <a:spcPts val="0"/>
              </a:spcAft>
              <a:buSzPts val="2400"/>
              <a:buChar char="▪"/>
            </a:pPr>
            <a:r>
              <a:rPr lang="en-US"/>
              <a:t>L'âge, le sexe, le poids, la taille et le niveau d'activité physique sont quelques-uns des principaux facteurs qui déterminent le nombre de calories dont une personne a besoin quotidiennement. </a:t>
            </a:r>
            <a:endParaRPr/>
          </a:p>
          <a:p>
            <a:pPr marL="228600" lvl="0" indent="-228600" algn="l" rtl="0">
              <a:lnSpc>
                <a:spcPct val="120000"/>
              </a:lnSpc>
              <a:spcBef>
                <a:spcPts val="1200"/>
              </a:spcBef>
              <a:spcAft>
                <a:spcPts val="0"/>
              </a:spcAft>
              <a:buSzPts val="2400"/>
              <a:buChar char="▪"/>
            </a:pPr>
            <a:r>
              <a:rPr lang="en-US"/>
              <a:t>Le stockage de l'énergie est essentiel à la survie en vue d'une utilisation future.</a:t>
            </a:r>
            <a:endParaRPr/>
          </a:p>
          <a:p>
            <a:pPr marL="228600" lvl="0" indent="-228600" algn="l" rtl="0">
              <a:lnSpc>
                <a:spcPct val="120000"/>
              </a:lnSpc>
              <a:spcBef>
                <a:spcPts val="1200"/>
              </a:spcBef>
              <a:spcAft>
                <a:spcPts val="0"/>
              </a:spcAft>
              <a:buSzPts val="2400"/>
              <a:buChar char="▪"/>
            </a:pPr>
            <a:r>
              <a:rPr lang="en-US"/>
              <a:t>Il existe deux grandes catégories de nutriments dans les aliments : les </a:t>
            </a:r>
            <a:r>
              <a:rPr lang="en-US" b="1"/>
              <a:t>macronutriments </a:t>
            </a:r>
            <a:r>
              <a:rPr lang="en-US"/>
              <a:t>et les </a:t>
            </a:r>
            <a:r>
              <a:rPr lang="en-US" b="1"/>
              <a:t>micronutriments.</a:t>
            </a:r>
            <a:endParaRPr/>
          </a:p>
        </p:txBody>
      </p:sp>
      <p:sp>
        <p:nvSpPr>
          <p:cNvPr id="199" name="Google Shape;199;p9"/>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00" name="Google Shape;200;p9" descr="Free Breakfast Healthy photo and picture"/>
          <p:cNvPicPr preferRelativeResize="0"/>
          <p:nvPr/>
        </p:nvPicPr>
        <p:blipFill rotWithShape="1">
          <a:blip r:embed="rId5">
            <a:alphaModFix/>
          </a:blip>
          <a:srcRect/>
          <a:stretch/>
        </p:blipFill>
        <p:spPr>
          <a:xfrm>
            <a:off x="7720992" y="2370460"/>
            <a:ext cx="4296837" cy="2863232"/>
          </a:xfrm>
          <a:prstGeom prst="rect">
            <a:avLst/>
          </a:prstGeom>
          <a:noFill/>
          <a:ln>
            <a:noFill/>
          </a:ln>
        </p:spPr>
      </p:pic>
      <p:sp>
        <p:nvSpPr>
          <p:cNvPr id="201" name="Google Shape;201;p9"/>
          <p:cNvSpPr/>
          <p:nvPr/>
        </p:nvSpPr>
        <p:spPr>
          <a:xfrm>
            <a:off x="6679725" y="-3925"/>
            <a:ext cx="5511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202" name="Google Shape;202;p9"/>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9"/>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204" name="Google Shape;204;p9"/>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558000" y="685900"/>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Macronutriments</a:t>
            </a:r>
            <a:endParaRPr/>
          </a:p>
        </p:txBody>
      </p:sp>
      <p:sp>
        <p:nvSpPr>
          <p:cNvPr id="211" name="Google Shape;211;p10"/>
          <p:cNvSpPr txBox="1"/>
          <p:nvPr/>
        </p:nvSpPr>
        <p:spPr>
          <a:xfrm>
            <a:off x="557989" y="1327938"/>
            <a:ext cx="5409600" cy="4893300"/>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16217" algn="l" rtl="0">
              <a:lnSpc>
                <a:spcPct val="120000"/>
              </a:lnSpc>
              <a:spcBef>
                <a:spcPts val="0"/>
              </a:spcBef>
              <a:spcAft>
                <a:spcPts val="0"/>
              </a:spcAft>
              <a:buClr>
                <a:srgbClr val="C01E24"/>
              </a:buClr>
              <a:buSzPct val="100000"/>
              <a:buFont typeface="Noto Sans Symbols"/>
              <a:buChar char="▪"/>
            </a:pPr>
            <a:r>
              <a:rPr lang="en-US" sz="2600" b="1">
                <a:solidFill>
                  <a:schemeClr val="dk1"/>
                </a:solidFill>
                <a:latin typeface="Calibri"/>
                <a:ea typeface="Calibri"/>
                <a:cs typeface="Calibri"/>
                <a:sym typeface="Calibri"/>
              </a:rPr>
              <a:t>Macronutriments </a:t>
            </a:r>
            <a:r>
              <a:rPr lang="en-US" sz="2600">
                <a:solidFill>
                  <a:schemeClr val="dk1"/>
                </a:solidFill>
                <a:latin typeface="Calibri"/>
                <a:ea typeface="Calibri"/>
                <a:cs typeface="Calibri"/>
                <a:sym typeface="Calibri"/>
              </a:rPr>
              <a:t>: nutriments qui fournissent de l'énergie (calories) et qui sont nécessaires en </a:t>
            </a:r>
            <a:r>
              <a:rPr lang="en-US" sz="2600" u="sng">
                <a:solidFill>
                  <a:schemeClr val="dk1"/>
                </a:solidFill>
                <a:latin typeface="Calibri"/>
                <a:ea typeface="Calibri"/>
                <a:cs typeface="Calibri"/>
                <a:sym typeface="Calibri"/>
              </a:rPr>
              <a:t>grandes quantités </a:t>
            </a:r>
            <a:r>
              <a:rPr lang="en-US" sz="2600">
                <a:solidFill>
                  <a:schemeClr val="dk1"/>
                </a:solidFill>
                <a:latin typeface="Calibri"/>
                <a:ea typeface="Calibri"/>
                <a:cs typeface="Calibri"/>
                <a:sym typeface="Calibri"/>
              </a:rPr>
              <a:t>pour assurer le bon fonctionnement de l'organisme et mener à bien les activités de la vie quotidienne.</a:t>
            </a:r>
            <a:endParaRPr/>
          </a:p>
          <a:p>
            <a:pPr marL="228600" marR="0" lvl="0" indent="-216217"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3 classes de macronutriments </a:t>
            </a:r>
            <a:r>
              <a:rPr lang="en-US" sz="2200">
                <a:solidFill>
                  <a:schemeClr val="dk1"/>
                </a:solidFill>
                <a:latin typeface="Calibri"/>
                <a:ea typeface="Calibri"/>
                <a:cs typeface="Calibri"/>
                <a:sym typeface="Calibri"/>
              </a:rPr>
              <a:t>: </a:t>
            </a:r>
            <a:endParaRPr/>
          </a:p>
          <a:p>
            <a:pPr marL="1179513" marR="0" lvl="1" indent="-443483" algn="l" rtl="0">
              <a:lnSpc>
                <a:spcPct val="120000"/>
              </a:lnSpc>
              <a:spcBef>
                <a:spcPts val="1200"/>
              </a:spcBef>
              <a:spcAft>
                <a:spcPts val="0"/>
              </a:spcAft>
              <a:buClr>
                <a:srgbClr val="C01E24"/>
              </a:buClr>
              <a:buSzPct val="119999"/>
              <a:buFont typeface="Calibri"/>
              <a:buAutoNum type="arabicPeriod"/>
            </a:pPr>
            <a:r>
              <a:rPr lang="en-US" sz="2400" b="1" i="0" u="none" strike="noStrike" cap="none">
                <a:solidFill>
                  <a:schemeClr val="dk1"/>
                </a:solidFill>
                <a:latin typeface="Calibri"/>
                <a:ea typeface="Calibri"/>
                <a:cs typeface="Calibri"/>
                <a:sym typeface="Calibri"/>
              </a:rPr>
              <a:t>Glucides </a:t>
            </a:r>
            <a:endParaRPr/>
          </a:p>
          <a:p>
            <a:pPr marL="1179513" marR="0" lvl="1" indent="-443483" algn="l" rtl="0">
              <a:lnSpc>
                <a:spcPct val="120000"/>
              </a:lnSpc>
              <a:spcBef>
                <a:spcPts val="1200"/>
              </a:spcBef>
              <a:spcAft>
                <a:spcPts val="0"/>
              </a:spcAft>
              <a:buClr>
                <a:srgbClr val="C01E24"/>
              </a:buClr>
              <a:buSzPct val="119999"/>
              <a:buFont typeface="Calibri"/>
              <a:buAutoNum type="arabicPeriod"/>
            </a:pPr>
            <a:r>
              <a:rPr lang="en-US" sz="2400" b="1" i="0" u="none" strike="noStrike" cap="none">
                <a:solidFill>
                  <a:schemeClr val="dk1"/>
                </a:solidFill>
                <a:latin typeface="Calibri"/>
                <a:ea typeface="Calibri"/>
                <a:cs typeface="Calibri"/>
                <a:sym typeface="Calibri"/>
              </a:rPr>
              <a:t>Protéines </a:t>
            </a:r>
            <a:endParaRPr/>
          </a:p>
          <a:p>
            <a:pPr marL="1179513" marR="0" lvl="1" indent="-443483" algn="l" rtl="0">
              <a:lnSpc>
                <a:spcPct val="120000"/>
              </a:lnSpc>
              <a:spcBef>
                <a:spcPts val="1200"/>
              </a:spcBef>
              <a:spcAft>
                <a:spcPts val="0"/>
              </a:spcAft>
              <a:buClr>
                <a:srgbClr val="C01E24"/>
              </a:buClr>
              <a:buSzPct val="119999"/>
              <a:buFont typeface="Calibri"/>
              <a:buAutoNum type="arabicPeriod"/>
            </a:pPr>
            <a:r>
              <a:rPr lang="en-US" sz="2400" b="1" i="0" u="none" strike="noStrike" cap="none">
                <a:solidFill>
                  <a:schemeClr val="dk1"/>
                </a:solidFill>
                <a:latin typeface="Calibri"/>
                <a:ea typeface="Calibri"/>
                <a:cs typeface="Calibri"/>
                <a:sym typeface="Calibri"/>
              </a:rPr>
              <a:t>Graisses</a:t>
            </a:r>
            <a:endParaRPr sz="2200" b="0" i="0" u="none" strike="noStrike" cap="none">
              <a:solidFill>
                <a:schemeClr val="dk1"/>
              </a:solidFill>
              <a:latin typeface="Calibri"/>
              <a:ea typeface="Calibri"/>
              <a:cs typeface="Calibri"/>
              <a:sym typeface="Calibri"/>
            </a:endParaRPr>
          </a:p>
        </p:txBody>
      </p:sp>
      <p:pic>
        <p:nvPicPr>
          <p:cNvPr id="212" name="Google Shape;212;p10" descr="Free Meal Asparagus photo and picture"/>
          <p:cNvPicPr preferRelativeResize="0"/>
          <p:nvPr/>
        </p:nvPicPr>
        <p:blipFill rotWithShape="1">
          <a:blip r:embed="rId3">
            <a:alphaModFix/>
          </a:blip>
          <a:srcRect/>
          <a:stretch/>
        </p:blipFill>
        <p:spPr>
          <a:xfrm>
            <a:off x="6082662" y="1831588"/>
            <a:ext cx="5631926" cy="3757517"/>
          </a:xfrm>
          <a:prstGeom prst="rect">
            <a:avLst/>
          </a:prstGeom>
          <a:noFill/>
          <a:ln>
            <a:noFill/>
          </a:ln>
        </p:spPr>
      </p:pic>
      <p:sp>
        <p:nvSpPr>
          <p:cNvPr id="213" name="Google Shape;213;p1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214" name="Google Shape;214;p10"/>
          <p:cNvSpPr/>
          <p:nvPr/>
        </p:nvSpPr>
        <p:spPr>
          <a:xfrm>
            <a:off x="6558831" y="-3925"/>
            <a:ext cx="56319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215" name="Google Shape;215;p1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217" name="Google Shape;217;p1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body" idx="1"/>
          </p:nvPr>
        </p:nvSpPr>
        <p:spPr>
          <a:xfrm>
            <a:off x="557998" y="1571400"/>
            <a:ext cx="7322100" cy="4893300"/>
          </a:xfrm>
          <a:prstGeom prst="rect">
            <a:avLst/>
          </a:prstGeom>
          <a:noFill/>
          <a:ln>
            <a:noFill/>
          </a:ln>
        </p:spPr>
        <p:txBody>
          <a:bodyPr spcFirstLastPara="1" wrap="square" lIns="91425" tIns="45700" rIns="91425" bIns="45700" anchor="t" anchorCtr="0">
            <a:normAutofit fontScale="70000" lnSpcReduction="20000"/>
          </a:bodyPr>
          <a:lstStyle/>
          <a:p>
            <a:pPr marL="228600" lvl="0" indent="-215265" algn="l" rtl="0">
              <a:lnSpc>
                <a:spcPct val="120000"/>
              </a:lnSpc>
              <a:spcBef>
                <a:spcPts val="0"/>
              </a:spcBef>
              <a:spcAft>
                <a:spcPts val="0"/>
              </a:spcAft>
              <a:buSzPct val="100000"/>
              <a:buChar char="▪"/>
            </a:pPr>
            <a:r>
              <a:rPr lang="en-US" sz="2800"/>
              <a:t>Les graisses fournissent le niveau d'énergie le plus élevé de tous les autres nutriments (9 calories par gramme).</a:t>
            </a:r>
            <a:endParaRPr/>
          </a:p>
          <a:p>
            <a:pPr marL="228600" lvl="0" indent="-215265" algn="l" rtl="0">
              <a:lnSpc>
                <a:spcPct val="120000"/>
              </a:lnSpc>
              <a:spcBef>
                <a:spcPts val="1200"/>
              </a:spcBef>
              <a:spcAft>
                <a:spcPts val="0"/>
              </a:spcAft>
              <a:buSzPct val="100000"/>
              <a:buChar char="▪"/>
            </a:pPr>
            <a:r>
              <a:rPr lang="en-US" sz="2800"/>
              <a:t>Les graisses protègent les cellules et les organes internes, nous permettent de stocker des calories en prévision des périodes où la nourriture se fait rare et de réguler la température du corps. </a:t>
            </a:r>
            <a:endParaRPr/>
          </a:p>
          <a:p>
            <a:pPr marL="228600" lvl="0" indent="-215265" algn="l" rtl="0">
              <a:lnSpc>
                <a:spcPct val="120000"/>
              </a:lnSpc>
              <a:spcBef>
                <a:spcPts val="1200"/>
              </a:spcBef>
              <a:spcAft>
                <a:spcPts val="0"/>
              </a:spcAft>
              <a:buSzPct val="100000"/>
              <a:buChar char="▪"/>
            </a:pPr>
            <a:r>
              <a:rPr lang="en-US" sz="2800"/>
              <a:t>Les acides gras contenus dans les graisses peuvent être divisés en plusieurs catégories : </a:t>
            </a:r>
            <a:endParaRPr/>
          </a:p>
          <a:p>
            <a:pPr marL="457200" lvl="1" indent="-133350" algn="l" rtl="0">
              <a:lnSpc>
                <a:spcPct val="120000"/>
              </a:lnSpc>
              <a:spcBef>
                <a:spcPts val="1200"/>
              </a:spcBef>
              <a:spcAft>
                <a:spcPts val="0"/>
              </a:spcAft>
              <a:buSzPct val="119999"/>
              <a:buFont typeface="Noto Sans Symbols"/>
              <a:buChar char="✔"/>
            </a:pPr>
            <a:r>
              <a:rPr lang="en-US" sz="2800" b="1"/>
              <a:t>les acides gras insaturés </a:t>
            </a:r>
            <a:r>
              <a:rPr lang="en-US" sz="2800"/>
              <a:t>(y compris les acides gras monoinsaturés et polyinsaturés)</a:t>
            </a:r>
            <a:endParaRPr/>
          </a:p>
          <a:p>
            <a:pPr marL="457200" lvl="1" indent="-133350" algn="l" rtl="0">
              <a:lnSpc>
                <a:spcPct val="120000"/>
              </a:lnSpc>
              <a:spcBef>
                <a:spcPts val="1200"/>
              </a:spcBef>
              <a:spcAft>
                <a:spcPts val="0"/>
              </a:spcAft>
              <a:buSzPct val="119999"/>
              <a:buFont typeface="Noto Sans Symbols"/>
              <a:buChar char="✔"/>
            </a:pPr>
            <a:r>
              <a:rPr lang="en-US" sz="2800" b="1"/>
              <a:t>acides gras saturés</a:t>
            </a:r>
            <a:endParaRPr/>
          </a:p>
          <a:p>
            <a:pPr marL="228600" lvl="0" indent="-215265" algn="l" rtl="0">
              <a:lnSpc>
                <a:spcPct val="120000"/>
              </a:lnSpc>
              <a:spcBef>
                <a:spcPts val="1200"/>
              </a:spcBef>
              <a:spcAft>
                <a:spcPts val="0"/>
              </a:spcAft>
              <a:buSzPct val="100000"/>
              <a:buChar char="▪"/>
            </a:pPr>
            <a:r>
              <a:rPr lang="en-US" sz="2800"/>
              <a:t>Graisses alimentaires naturellement présentes dans les aliments d'</a:t>
            </a:r>
            <a:r>
              <a:rPr lang="en-US" sz="2800" b="1"/>
              <a:t>origine végétale et animale</a:t>
            </a:r>
            <a:r>
              <a:rPr lang="en-US" sz="2800"/>
              <a:t>.</a:t>
            </a:r>
            <a:r>
              <a:rPr lang="en-US" sz="2800" b="1"/>
              <a:t/>
            </a:r>
            <a:br>
              <a:rPr lang="en-US" sz="2800" b="1"/>
            </a:br>
            <a:endParaRPr sz="2800"/>
          </a:p>
          <a:p>
            <a:pPr marL="228600" lvl="0" indent="-113029" algn="l" rtl="0">
              <a:lnSpc>
                <a:spcPct val="120000"/>
              </a:lnSpc>
              <a:spcBef>
                <a:spcPts val="1200"/>
              </a:spcBef>
              <a:spcAft>
                <a:spcPts val="0"/>
              </a:spcAft>
              <a:buSzPct val="100000"/>
              <a:buNone/>
            </a:pPr>
            <a:endParaRPr sz="2600"/>
          </a:p>
        </p:txBody>
      </p:sp>
      <p:sp>
        <p:nvSpPr>
          <p:cNvPr id="224" name="Google Shape;224;p11"/>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Graisse</a:t>
            </a:r>
            <a:endParaRPr/>
          </a:p>
        </p:txBody>
      </p:sp>
      <p:pic>
        <p:nvPicPr>
          <p:cNvPr id="225" name="Google Shape;225;p11" descr="Free Olive Oil Bottle photo and picture"/>
          <p:cNvPicPr preferRelativeResize="0"/>
          <p:nvPr/>
        </p:nvPicPr>
        <p:blipFill rotWithShape="1">
          <a:blip r:embed="rId3">
            <a:alphaModFix/>
          </a:blip>
          <a:srcRect/>
          <a:stretch/>
        </p:blipFill>
        <p:spPr>
          <a:xfrm>
            <a:off x="8554065" y="1800000"/>
            <a:ext cx="3525067" cy="4893409"/>
          </a:xfrm>
          <a:prstGeom prst="rect">
            <a:avLst/>
          </a:prstGeom>
          <a:noFill/>
          <a:ln>
            <a:noFill/>
          </a:ln>
        </p:spPr>
      </p:pic>
      <p:sp>
        <p:nvSpPr>
          <p:cNvPr id="226" name="Google Shape;226;p11"/>
          <p:cNvSpPr/>
          <p:nvPr/>
        </p:nvSpPr>
        <p:spPr>
          <a:xfrm>
            <a:off x="5963109" y="6416409"/>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227" name="Google Shape;227;p11"/>
          <p:cNvSpPr/>
          <p:nvPr/>
        </p:nvSpPr>
        <p:spPr>
          <a:xfrm>
            <a:off x="6753150" y="-3925"/>
            <a:ext cx="5437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228" name="Google Shape;228;p1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230" name="Google Shape;230;p1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Glucides</a:t>
            </a:r>
            <a:endParaRPr/>
          </a:p>
        </p:txBody>
      </p:sp>
      <p:sp>
        <p:nvSpPr>
          <p:cNvPr id="237" name="Google Shape;237;p12"/>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sz="2400"/>
              <a:t>Les glucides sont la </a:t>
            </a:r>
            <a:r>
              <a:rPr lang="en-US" sz="2400" b="1"/>
              <a:t>principale source d'énergie </a:t>
            </a:r>
            <a:r>
              <a:rPr lang="en-US" sz="2400"/>
              <a:t>pour l'organisme.</a:t>
            </a:r>
            <a:endParaRPr/>
          </a:p>
          <a:p>
            <a:pPr marL="228600" lvl="0" indent="-228600" algn="l" rtl="0">
              <a:lnSpc>
                <a:spcPct val="100000"/>
              </a:lnSpc>
              <a:spcBef>
                <a:spcPts val="1200"/>
              </a:spcBef>
              <a:spcAft>
                <a:spcPts val="0"/>
              </a:spcAft>
              <a:buSzPts val="2400"/>
              <a:buChar char="▪"/>
            </a:pPr>
            <a:r>
              <a:rPr lang="en-US" sz="2400"/>
              <a:t>Les glucides fournissent les calories nécessaires à l'activité, à la croissance, aux fonctions corporelles, à l'entretien et au renouvellement des tissus de l'organisme.</a:t>
            </a:r>
            <a:endParaRPr/>
          </a:p>
          <a:p>
            <a:pPr marL="228600" lvl="0" indent="-228600" algn="l" rtl="0">
              <a:lnSpc>
                <a:spcPct val="100000"/>
              </a:lnSpc>
              <a:spcBef>
                <a:spcPts val="1200"/>
              </a:spcBef>
              <a:spcAft>
                <a:spcPts val="0"/>
              </a:spcAft>
              <a:buSzPts val="2400"/>
              <a:buChar char="▪"/>
            </a:pPr>
            <a:r>
              <a:rPr lang="en-US" sz="2400"/>
              <a:t>En général, la plupart des glucides proviennent des </a:t>
            </a:r>
            <a:r>
              <a:rPr lang="en-US" sz="2400" b="1"/>
              <a:t>plantes</a:t>
            </a:r>
            <a:r>
              <a:rPr lang="en-US" sz="2400"/>
              <a:t>.</a:t>
            </a:r>
            <a:endParaRPr/>
          </a:p>
          <a:p>
            <a:pPr marL="0" lvl="0" indent="0" algn="l" rtl="0">
              <a:lnSpc>
                <a:spcPct val="100000"/>
              </a:lnSpc>
              <a:spcBef>
                <a:spcPts val="1200"/>
              </a:spcBef>
              <a:spcAft>
                <a:spcPts val="0"/>
              </a:spcAft>
              <a:buSzPts val="2400"/>
              <a:buNone/>
            </a:pPr>
            <a:endParaRPr sz="2400"/>
          </a:p>
          <a:p>
            <a:pPr marL="228600" lvl="0" indent="-76200" algn="l" rtl="0">
              <a:lnSpc>
                <a:spcPct val="100000"/>
              </a:lnSpc>
              <a:spcBef>
                <a:spcPts val="1200"/>
              </a:spcBef>
              <a:spcAft>
                <a:spcPts val="0"/>
              </a:spcAft>
              <a:buSzPts val="2400"/>
              <a:buNone/>
            </a:pPr>
            <a:endParaRPr sz="2400"/>
          </a:p>
        </p:txBody>
      </p:sp>
      <p:pic>
        <p:nvPicPr>
          <p:cNvPr id="238" name="Google Shape;238;p12" descr="Free Pita Bread Pita photo and picture"/>
          <p:cNvPicPr preferRelativeResize="0"/>
          <p:nvPr/>
        </p:nvPicPr>
        <p:blipFill rotWithShape="1">
          <a:blip r:embed="rId3">
            <a:alphaModFix/>
          </a:blip>
          <a:srcRect/>
          <a:stretch/>
        </p:blipFill>
        <p:spPr>
          <a:xfrm>
            <a:off x="6224340" y="1800000"/>
            <a:ext cx="5625824" cy="3748813"/>
          </a:xfrm>
          <a:prstGeom prst="rect">
            <a:avLst/>
          </a:prstGeom>
          <a:noFill/>
          <a:ln>
            <a:noFill/>
          </a:ln>
        </p:spPr>
      </p:pic>
      <p:sp>
        <p:nvSpPr>
          <p:cNvPr id="239" name="Google Shape;239;p12"/>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240" name="Google Shape;240;p12"/>
          <p:cNvSpPr/>
          <p:nvPr/>
        </p:nvSpPr>
        <p:spPr>
          <a:xfrm>
            <a:off x="6781075" y="-3925"/>
            <a:ext cx="54096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241" name="Google Shape;241;p12"/>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2"/>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243" name="Google Shape;243;p12"/>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Protéines</a:t>
            </a:r>
            <a:endParaRPr/>
          </a:p>
        </p:txBody>
      </p:sp>
      <p:sp>
        <p:nvSpPr>
          <p:cNvPr id="250" name="Google Shape;250;p13"/>
          <p:cNvSpPr txBox="1"/>
          <p:nvPr/>
        </p:nvSpPr>
        <p:spPr>
          <a:xfrm>
            <a:off x="481801" y="1679188"/>
            <a:ext cx="6424608"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Les protéines fournissent des </a:t>
            </a:r>
            <a:r>
              <a:rPr lang="en-US" sz="2400" b="1">
                <a:solidFill>
                  <a:schemeClr val="dk1"/>
                </a:solidFill>
                <a:latin typeface="Calibri"/>
                <a:ea typeface="Calibri"/>
                <a:cs typeface="Calibri"/>
                <a:sym typeface="Calibri"/>
              </a:rPr>
              <a:t>acides aminés </a:t>
            </a:r>
            <a:r>
              <a:rPr lang="en-US" sz="2400">
                <a:solidFill>
                  <a:schemeClr val="dk1"/>
                </a:solidFill>
                <a:latin typeface="Calibri"/>
                <a:ea typeface="Calibri"/>
                <a:cs typeface="Calibri"/>
                <a:sym typeface="Calibri"/>
              </a:rPr>
              <a:t>qui constituent les "éléments constitutifs" de la vie : </a:t>
            </a:r>
            <a:endParaRPr/>
          </a:p>
          <a:p>
            <a:pPr marL="801688" marR="0" lvl="0" indent="-439738" algn="l" rtl="0">
              <a:lnSpc>
                <a:spcPct val="10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former, construire et réparer les tissus de l'organisme </a:t>
            </a:r>
            <a:br>
              <a:rPr lang="en-US" sz="24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(par exemple, les muscles, la peau, les cheveux, les os, etc.)</a:t>
            </a:r>
            <a:endParaRPr/>
          </a:p>
          <a:p>
            <a:pPr marL="801688" marR="0" lvl="0" indent="-439738" algn="l" rtl="0">
              <a:lnSpc>
                <a:spcPct val="10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maintenir un système immunitaire fort en produisant des anticorps pour lutter contre les maladies.</a:t>
            </a:r>
            <a:endParaRPr/>
          </a:p>
          <a:p>
            <a:pPr marL="271463" marR="0" lvl="0" indent="-271463" algn="l" rtl="0">
              <a:lnSpc>
                <a:spcPct val="10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Les protéines sont présentes dans les aliments d'</a:t>
            </a:r>
            <a:r>
              <a:rPr lang="en-US" sz="2400" b="1">
                <a:solidFill>
                  <a:schemeClr val="dk1"/>
                </a:solidFill>
                <a:latin typeface="Calibri"/>
                <a:ea typeface="Calibri"/>
                <a:cs typeface="Calibri"/>
                <a:sym typeface="Calibri"/>
              </a:rPr>
              <a:t>origine animale et végétale</a:t>
            </a:r>
            <a:r>
              <a:rPr lang="en-US" sz="2400">
                <a:solidFill>
                  <a:schemeClr val="dk1"/>
                </a:solidFill>
                <a:latin typeface="Calibri"/>
                <a:ea typeface="Calibri"/>
                <a:cs typeface="Calibri"/>
                <a:sym typeface="Calibri"/>
              </a:rPr>
              <a:t>, qui fournissent différentes combinaisons d'acides aminés. </a:t>
            </a:r>
            <a:endParaRPr/>
          </a:p>
          <a:p>
            <a:pPr marL="271463" marR="0" lvl="0" indent="-119063" algn="l" rtl="0">
              <a:lnSpc>
                <a:spcPct val="100000"/>
              </a:lnSpc>
              <a:spcBef>
                <a:spcPts val="1200"/>
              </a:spcBef>
              <a:spcAft>
                <a:spcPts val="0"/>
              </a:spcAft>
              <a:buClr>
                <a:srgbClr val="C01E24"/>
              </a:buClr>
              <a:buSzPts val="2400"/>
              <a:buFont typeface="Noto Sans Symbols"/>
              <a:buNone/>
            </a:pPr>
            <a:endParaRPr sz="240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C01E24"/>
              </a:buClr>
              <a:buSzPts val="2400"/>
              <a:buFont typeface="Noto Sans Symbols"/>
              <a:buNone/>
            </a:pPr>
            <a:endParaRPr sz="2400">
              <a:solidFill>
                <a:schemeClr val="dk1"/>
              </a:solidFill>
              <a:latin typeface="Calibri"/>
              <a:ea typeface="Calibri"/>
              <a:cs typeface="Calibri"/>
              <a:sym typeface="Calibri"/>
            </a:endParaRPr>
          </a:p>
          <a:p>
            <a:pPr marL="228600" marR="0" lvl="0" indent="-88900" algn="l" rtl="0">
              <a:lnSpc>
                <a:spcPct val="100000"/>
              </a:lnSpc>
              <a:spcBef>
                <a:spcPts val="1200"/>
              </a:spcBef>
              <a:spcAft>
                <a:spcPts val="0"/>
              </a:spcAft>
              <a:buClr>
                <a:srgbClr val="C01E24"/>
              </a:buClr>
              <a:buSzPts val="2200"/>
              <a:buFont typeface="Noto Sans Symbols"/>
              <a:buNone/>
            </a:pPr>
            <a:endParaRPr sz="2200">
              <a:solidFill>
                <a:schemeClr val="dk1"/>
              </a:solidFill>
              <a:latin typeface="Calibri"/>
              <a:ea typeface="Calibri"/>
              <a:cs typeface="Calibri"/>
              <a:sym typeface="Calibri"/>
            </a:endParaRPr>
          </a:p>
        </p:txBody>
      </p:sp>
      <p:pic>
        <p:nvPicPr>
          <p:cNvPr id="251" name="Google Shape;251;p13"/>
          <p:cNvPicPr preferRelativeResize="0"/>
          <p:nvPr/>
        </p:nvPicPr>
        <p:blipFill rotWithShape="1">
          <a:blip r:embed="rId3">
            <a:alphaModFix/>
          </a:blip>
          <a:srcRect/>
          <a:stretch/>
        </p:blipFill>
        <p:spPr>
          <a:xfrm>
            <a:off x="8218561" y="1438777"/>
            <a:ext cx="3871383" cy="4995333"/>
          </a:xfrm>
          <a:prstGeom prst="rect">
            <a:avLst/>
          </a:prstGeom>
          <a:noFill/>
          <a:ln>
            <a:noFill/>
          </a:ln>
        </p:spPr>
      </p:pic>
      <p:sp>
        <p:nvSpPr>
          <p:cNvPr id="252" name="Google Shape;252;p13"/>
          <p:cNvSpPr/>
          <p:nvPr/>
        </p:nvSpPr>
        <p:spPr>
          <a:xfrm>
            <a:off x="9678252" y="6496671"/>
            <a:ext cx="24117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253" name="Google Shape;253;p13"/>
          <p:cNvSpPr/>
          <p:nvPr/>
        </p:nvSpPr>
        <p:spPr>
          <a:xfrm>
            <a:off x="6690225" y="-3925"/>
            <a:ext cx="5500500" cy="599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254" name="Google Shape;254;p1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256" name="Google Shape;256;p1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558000" y="6228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Micronutriments</a:t>
            </a:r>
            <a:endParaRPr/>
          </a:p>
        </p:txBody>
      </p:sp>
      <p:sp>
        <p:nvSpPr>
          <p:cNvPr id="263" name="Google Shape;263;p14"/>
          <p:cNvSpPr txBox="1">
            <a:spLocks noGrp="1"/>
          </p:cNvSpPr>
          <p:nvPr>
            <p:ph type="body" idx="1"/>
          </p:nvPr>
        </p:nvSpPr>
        <p:spPr>
          <a:xfrm>
            <a:off x="557999" y="1419000"/>
            <a:ext cx="5409600" cy="48933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0000"/>
              </a:lnSpc>
              <a:spcBef>
                <a:spcPts val="0"/>
              </a:spcBef>
              <a:spcAft>
                <a:spcPts val="0"/>
              </a:spcAft>
              <a:buSzPts val="2600"/>
              <a:buChar char="▪"/>
            </a:pPr>
            <a:r>
              <a:rPr lang="en-US" sz="2600" b="1"/>
              <a:t>Micronutriments : </a:t>
            </a:r>
            <a:r>
              <a:rPr lang="en-US" sz="2600"/>
              <a:t>nutriments également essentiels aux fonctions de l'organisme et dont celui-ci a besoin en très petites quantités. </a:t>
            </a:r>
            <a:endParaRPr/>
          </a:p>
          <a:p>
            <a:pPr marL="228600" lvl="0" indent="-228600" algn="l" rtl="0">
              <a:lnSpc>
                <a:spcPct val="120000"/>
              </a:lnSpc>
              <a:spcBef>
                <a:spcPts val="1200"/>
              </a:spcBef>
              <a:spcAft>
                <a:spcPts val="0"/>
              </a:spcAft>
              <a:buSzPts val="2800"/>
              <a:buChar char="▪"/>
            </a:pPr>
            <a:r>
              <a:rPr lang="en-US" sz="2800"/>
              <a:t>Une carence en vitamines dans l'alimentation peut entraîner de graves problèmes de santé.</a:t>
            </a:r>
            <a:endParaRPr sz="2600"/>
          </a:p>
          <a:p>
            <a:pPr marL="228600" lvl="0" indent="-228600" algn="l" rtl="0">
              <a:lnSpc>
                <a:spcPct val="120000"/>
              </a:lnSpc>
              <a:spcBef>
                <a:spcPts val="1200"/>
              </a:spcBef>
              <a:spcAft>
                <a:spcPts val="0"/>
              </a:spcAft>
              <a:buSzPts val="2400"/>
              <a:buChar char="▪"/>
            </a:pPr>
            <a:r>
              <a:rPr lang="en-US"/>
              <a:t>2 catégories de micronutriments : </a:t>
            </a:r>
            <a:endParaRPr/>
          </a:p>
          <a:p>
            <a:pPr marL="914400" lvl="1" indent="-457200" algn="l" rtl="0">
              <a:lnSpc>
                <a:spcPct val="120000"/>
              </a:lnSpc>
              <a:spcBef>
                <a:spcPts val="1200"/>
              </a:spcBef>
              <a:spcAft>
                <a:spcPts val="0"/>
              </a:spcAft>
              <a:buSzPts val="2640"/>
              <a:buFont typeface="Calibri"/>
              <a:buAutoNum type="arabicPeriod"/>
            </a:pPr>
            <a:r>
              <a:rPr lang="en-US" b="1"/>
              <a:t>Vitamines </a:t>
            </a:r>
            <a:endParaRPr/>
          </a:p>
          <a:p>
            <a:pPr marL="914400" lvl="1" indent="-457200" algn="l" rtl="0">
              <a:lnSpc>
                <a:spcPct val="120000"/>
              </a:lnSpc>
              <a:spcBef>
                <a:spcPts val="1200"/>
              </a:spcBef>
              <a:spcAft>
                <a:spcPts val="0"/>
              </a:spcAft>
              <a:buSzPts val="2640"/>
              <a:buFont typeface="Calibri"/>
              <a:buAutoNum type="arabicPeriod"/>
            </a:pPr>
            <a:r>
              <a:rPr lang="en-US" b="1"/>
              <a:t>Minéraux</a:t>
            </a:r>
            <a:endParaRPr/>
          </a:p>
        </p:txBody>
      </p:sp>
      <p:pic>
        <p:nvPicPr>
          <p:cNvPr id="264" name="Google Shape;264;p14" descr="Free Orange Orange Slices photo and picture"/>
          <p:cNvPicPr preferRelativeResize="0"/>
          <p:nvPr/>
        </p:nvPicPr>
        <p:blipFill rotWithShape="1">
          <a:blip r:embed="rId3">
            <a:alphaModFix/>
          </a:blip>
          <a:srcRect/>
          <a:stretch/>
        </p:blipFill>
        <p:spPr>
          <a:xfrm>
            <a:off x="6687950" y="2096114"/>
            <a:ext cx="5302586" cy="3533422"/>
          </a:xfrm>
          <a:prstGeom prst="rect">
            <a:avLst/>
          </a:prstGeom>
          <a:noFill/>
          <a:ln>
            <a:noFill/>
          </a:ln>
        </p:spPr>
      </p:pic>
      <p:sp>
        <p:nvSpPr>
          <p:cNvPr id="265" name="Google Shape;265;p14"/>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266" name="Google Shape;266;p14"/>
          <p:cNvSpPr/>
          <p:nvPr/>
        </p:nvSpPr>
        <p:spPr>
          <a:xfrm>
            <a:off x="6687955" y="-3925"/>
            <a:ext cx="55029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267" name="Google Shape;267;p1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269" name="Google Shape;269;p1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5"/>
          <p:cNvSpPr txBox="1">
            <a:spLocks noGrp="1"/>
          </p:cNvSpPr>
          <p:nvPr>
            <p:ph type="title"/>
          </p:nvPr>
        </p:nvSpPr>
        <p:spPr>
          <a:xfrm>
            <a:off x="558000" y="630050"/>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L'eau</a:t>
            </a:r>
            <a:endParaRPr/>
          </a:p>
        </p:txBody>
      </p:sp>
      <p:sp>
        <p:nvSpPr>
          <p:cNvPr id="276" name="Google Shape;276;p15"/>
          <p:cNvSpPr txBox="1"/>
          <p:nvPr/>
        </p:nvSpPr>
        <p:spPr>
          <a:xfrm>
            <a:off x="558000" y="1229138"/>
            <a:ext cx="5782500" cy="4893300"/>
          </a:xfrm>
          <a:prstGeom prst="rect">
            <a:avLst/>
          </a:prstGeom>
          <a:noFill/>
          <a:ln>
            <a:noFill/>
          </a:ln>
        </p:spPr>
        <p:txBody>
          <a:bodyPr spcFirstLastPara="1" wrap="square" lIns="91425" tIns="45700" rIns="91425" bIns="45700" anchor="t" anchorCtr="0">
            <a:normAutofit fontScale="92500" lnSpcReduction="10000"/>
          </a:bodyPr>
          <a:lstStyle/>
          <a:p>
            <a:pPr marL="0" marR="0" lvl="1" indent="0" algn="l" rtl="0">
              <a:lnSpc>
                <a:spcPct val="100000"/>
              </a:lnSpc>
              <a:spcBef>
                <a:spcPts val="0"/>
              </a:spcBef>
              <a:spcAft>
                <a:spcPts val="0"/>
              </a:spcAft>
              <a:buClr>
                <a:srgbClr val="C01E24"/>
              </a:buClr>
              <a:buSzPct val="100000"/>
              <a:buFont typeface="Noto Sans Symbols"/>
              <a:buNone/>
            </a:pPr>
            <a:r>
              <a:rPr lang="en-US" sz="2600" b="1" i="0" u="none" strike="noStrike" cap="none">
                <a:solidFill>
                  <a:schemeClr val="dk1"/>
                </a:solidFill>
                <a:latin typeface="Calibri"/>
                <a:ea typeface="Calibri"/>
                <a:cs typeface="Calibri"/>
                <a:sym typeface="Calibri"/>
              </a:rPr>
              <a:t>L'eau </a:t>
            </a:r>
            <a:r>
              <a:rPr lang="en-US" sz="2600" b="0" i="0" u="none" strike="noStrike" cap="none">
                <a:solidFill>
                  <a:schemeClr val="dk1"/>
                </a:solidFill>
                <a:latin typeface="Calibri"/>
                <a:ea typeface="Calibri"/>
                <a:cs typeface="Calibri"/>
                <a:sym typeface="Calibri"/>
              </a:rPr>
              <a:t>n'est classée ni comme macronutriment ni comme micronutriment, mais elle est absolument nécessaire à la santé et à la vie.</a:t>
            </a:r>
            <a:endParaRPr/>
          </a:p>
          <a:p>
            <a:pPr marL="685800" marR="0" lvl="2" indent="-218122" algn="l" rtl="0">
              <a:lnSpc>
                <a:spcPct val="100000"/>
              </a:lnSpc>
              <a:spcBef>
                <a:spcPts val="1200"/>
              </a:spcBef>
              <a:spcAft>
                <a:spcPts val="0"/>
              </a:spcAft>
              <a:buClr>
                <a:srgbClr val="C01E24"/>
              </a:buClr>
              <a:buSzPct val="100000"/>
              <a:buFont typeface="Noto Sans Symbols"/>
              <a:buChar char="▪"/>
            </a:pPr>
            <a:r>
              <a:rPr lang="en-US" sz="2200" b="0" i="0" u="none" strike="noStrike" cap="none">
                <a:solidFill>
                  <a:schemeClr val="dk1"/>
                </a:solidFill>
                <a:latin typeface="Calibri"/>
                <a:ea typeface="Calibri"/>
                <a:cs typeface="Calibri"/>
                <a:sym typeface="Calibri"/>
              </a:rPr>
              <a:t>L'eau représente une grande partie du poids de notre corps et constitue le principal composant des fluides corporels. Elle transporte les nutriments et les composés dans le sang, contrôle la température du corps et élimine les déchets.</a:t>
            </a:r>
            <a:endParaRPr sz="2200" b="0" i="0" u="none" strike="noStrike" cap="none">
              <a:solidFill>
                <a:schemeClr val="dk1"/>
              </a:solidFill>
              <a:latin typeface="Calibri"/>
              <a:ea typeface="Calibri"/>
              <a:cs typeface="Calibri"/>
              <a:sym typeface="Calibri"/>
            </a:endParaRPr>
          </a:p>
          <a:p>
            <a:pPr marL="685800" marR="0" lvl="2" indent="-218122" algn="l" rtl="0">
              <a:lnSpc>
                <a:spcPct val="100000"/>
              </a:lnSpc>
              <a:spcBef>
                <a:spcPts val="1200"/>
              </a:spcBef>
              <a:spcAft>
                <a:spcPts val="0"/>
              </a:spcAft>
              <a:buClr>
                <a:srgbClr val="C01E24"/>
              </a:buClr>
              <a:buSzPct val="100000"/>
              <a:buFont typeface="Noto Sans Symbols"/>
              <a:buChar char="▪"/>
            </a:pPr>
            <a:r>
              <a:rPr lang="en-US" sz="2200" b="0" i="0" u="none" strike="noStrike" cap="none">
                <a:solidFill>
                  <a:schemeClr val="dk1"/>
                </a:solidFill>
                <a:latin typeface="Calibri"/>
                <a:ea typeface="Calibri"/>
                <a:cs typeface="Calibri"/>
                <a:sym typeface="Calibri"/>
              </a:rPr>
              <a:t>Nous perdons de l'eau tous les jours et notre corps ne la stocke pas. Nous devons donc la reconstituer par le biais des aliments et des liquides que nous consommons. </a:t>
            </a:r>
            <a:endParaRPr sz="2200" b="0" i="0" u="none" strike="noStrike" cap="none">
              <a:solidFill>
                <a:schemeClr val="dk1"/>
              </a:solidFill>
              <a:latin typeface="Calibri"/>
              <a:ea typeface="Calibri"/>
              <a:cs typeface="Calibri"/>
              <a:sym typeface="Calibri"/>
            </a:endParaRPr>
          </a:p>
        </p:txBody>
      </p:sp>
      <p:sp>
        <p:nvSpPr>
          <p:cNvPr id="277" name="Google Shape;277;p15"/>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pic>
        <p:nvPicPr>
          <p:cNvPr id="278" name="Google Shape;278;p15" descr="Free Bottle Mineral Water photo and picture"/>
          <p:cNvPicPr preferRelativeResize="0"/>
          <p:nvPr/>
        </p:nvPicPr>
        <p:blipFill rotWithShape="1">
          <a:blip r:embed="rId5">
            <a:alphaModFix/>
          </a:blip>
          <a:srcRect/>
          <a:stretch/>
        </p:blipFill>
        <p:spPr>
          <a:xfrm>
            <a:off x="6693531" y="1857375"/>
            <a:ext cx="5261045" cy="3143250"/>
          </a:xfrm>
          <a:prstGeom prst="rect">
            <a:avLst/>
          </a:prstGeom>
          <a:noFill/>
          <a:ln>
            <a:noFill/>
          </a:ln>
        </p:spPr>
      </p:pic>
      <p:sp>
        <p:nvSpPr>
          <p:cNvPr id="279" name="Google Shape;279;p15"/>
          <p:cNvSpPr/>
          <p:nvPr/>
        </p:nvSpPr>
        <p:spPr>
          <a:xfrm>
            <a:off x="6637805" y="-3925"/>
            <a:ext cx="5553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280" name="Google Shape;280;p15"/>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5"/>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282" name="Google Shape;282;p15"/>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6"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289" name="Google Shape;289;p16"/>
          <p:cNvSpPr txBox="1">
            <a:spLocks noGrp="1"/>
          </p:cNvSpPr>
          <p:nvPr>
            <p:ph type="title"/>
          </p:nvPr>
        </p:nvSpPr>
        <p:spPr>
          <a:xfrm>
            <a:off x="558000" y="3941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6.1.2</a:t>
            </a:r>
            <a:r>
              <a:rPr lang="en-US"/>
              <a:t/>
            </a:r>
            <a:br>
              <a:rPr lang="en-US"/>
            </a:br>
            <a:r>
              <a:rPr lang="en-US">
                <a:solidFill>
                  <a:srgbClr val="C01E24"/>
                </a:solidFill>
              </a:rPr>
              <a:t>Les grands principes d'une alimentation saine </a:t>
            </a:r>
            <a:endParaRPr>
              <a:solidFill>
                <a:srgbClr val="C01E24"/>
              </a:solidFill>
            </a:endParaRPr>
          </a:p>
        </p:txBody>
      </p:sp>
      <p:sp>
        <p:nvSpPr>
          <p:cNvPr id="290" name="Google Shape;290;p16"/>
          <p:cNvSpPr txBox="1">
            <a:spLocks noGrp="1"/>
          </p:cNvSpPr>
          <p:nvPr>
            <p:ph type="body" idx="1"/>
          </p:nvPr>
        </p:nvSpPr>
        <p:spPr>
          <a:xfrm>
            <a:off x="558000" y="14742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291" name="Google Shape;291;p16"/>
          <p:cNvSpPr txBox="1">
            <a:spLocks noGrp="1"/>
          </p:cNvSpPr>
          <p:nvPr>
            <p:ph type="body" idx="2"/>
          </p:nvPr>
        </p:nvSpPr>
        <p:spPr>
          <a:xfrm>
            <a:off x="617625" y="2164050"/>
            <a:ext cx="6164400" cy="31887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Acquérir des connaissances sur les grands principes d'une alimentation saine.</a:t>
            </a:r>
            <a:endParaRPr/>
          </a:p>
          <a:p>
            <a:pPr marL="228600" lvl="0" indent="-228600" algn="l" rtl="0">
              <a:lnSpc>
                <a:spcPct val="150000"/>
              </a:lnSpc>
              <a:spcBef>
                <a:spcPts val="1200"/>
              </a:spcBef>
              <a:spcAft>
                <a:spcPts val="0"/>
              </a:spcAft>
              <a:buSzPts val="2400"/>
              <a:buChar char="▪"/>
            </a:pPr>
            <a:r>
              <a:rPr lang="en-US" sz="2400"/>
              <a:t>Présenter des conseils fournis par l'Organisation mondiale de la santé sur la manière de suivre un régime alimentaire sain.</a:t>
            </a:r>
            <a:endParaRPr/>
          </a:p>
        </p:txBody>
      </p:sp>
      <p:sp>
        <p:nvSpPr>
          <p:cNvPr id="292" name="Google Shape;292;p1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7"/>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Les grands principes d'une alimentation saine </a:t>
            </a:r>
            <a:endParaRPr/>
          </a:p>
        </p:txBody>
      </p:sp>
      <p:sp>
        <p:nvSpPr>
          <p:cNvPr id="299" name="Google Shape;299;p17"/>
          <p:cNvSpPr txBox="1">
            <a:spLocks noGrp="1"/>
          </p:cNvSpPr>
          <p:nvPr>
            <p:ph type="body" idx="1"/>
          </p:nvPr>
        </p:nvSpPr>
        <p:spPr>
          <a:xfrm>
            <a:off x="557999" y="1484566"/>
            <a:ext cx="11059800" cy="4675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a:t>Principales caractéristiques d'un régime alimentaire sain : </a:t>
            </a:r>
            <a:endParaRPr/>
          </a:p>
          <a:p>
            <a:pPr marL="685800" lvl="1" indent="-228600" algn="l" rtl="0">
              <a:lnSpc>
                <a:spcPct val="100000"/>
              </a:lnSpc>
              <a:spcBef>
                <a:spcPts val="1800"/>
              </a:spcBef>
              <a:spcAft>
                <a:spcPts val="0"/>
              </a:spcAft>
              <a:buSzPts val="2880"/>
              <a:buFont typeface="Noto Sans Symbols"/>
              <a:buChar char="✔"/>
            </a:pPr>
            <a:r>
              <a:rPr lang="en-US" sz="2400"/>
              <a:t>se compose d'une variété d'aliments provenant de différents groupes alimentaires </a:t>
            </a:r>
            <a:r>
              <a:rPr lang="en-US"/>
              <a:t>(fruits, légumes, légumineuses, produits laitiers et aliments d'origine animale, aliments de base, graisses et huiles)</a:t>
            </a:r>
            <a:endParaRPr/>
          </a:p>
          <a:p>
            <a:pPr marL="685800" lvl="1" indent="-228600" algn="l" rtl="0">
              <a:lnSpc>
                <a:spcPct val="100000"/>
              </a:lnSpc>
              <a:spcBef>
                <a:spcPts val="1800"/>
              </a:spcBef>
              <a:spcAft>
                <a:spcPts val="0"/>
              </a:spcAft>
              <a:buSzPts val="2880"/>
              <a:buFont typeface="Noto Sans Symbols"/>
              <a:buChar char="✔"/>
            </a:pPr>
            <a:r>
              <a:rPr lang="en-US" sz="2400"/>
              <a:t>répond aux besoins nutritionnels individuels en énergie (calories) et en nutriments</a:t>
            </a:r>
            <a:endParaRPr/>
          </a:p>
          <a:p>
            <a:pPr marL="685800" lvl="1" indent="-228600" algn="l" rtl="0">
              <a:lnSpc>
                <a:spcPct val="100000"/>
              </a:lnSpc>
              <a:spcBef>
                <a:spcPts val="1800"/>
              </a:spcBef>
              <a:spcAft>
                <a:spcPts val="0"/>
              </a:spcAft>
              <a:buSzPts val="2880"/>
              <a:buFont typeface="Noto Sans Symbols"/>
              <a:buChar char="✔"/>
            </a:pPr>
            <a:r>
              <a:rPr lang="en-US" sz="2400"/>
              <a:t>est à l'abri des toxines, des moisissures et de tout produit chimique nocif</a:t>
            </a:r>
            <a:endParaRPr/>
          </a:p>
          <a:p>
            <a:pPr marL="685800" lvl="1" indent="-228600" algn="l" rtl="0">
              <a:lnSpc>
                <a:spcPct val="100000"/>
              </a:lnSpc>
              <a:spcBef>
                <a:spcPts val="1800"/>
              </a:spcBef>
              <a:spcAft>
                <a:spcPts val="0"/>
              </a:spcAft>
              <a:buSzPts val="2880"/>
              <a:buFont typeface="Noto Sans Symbols"/>
              <a:buChar char="✔"/>
            </a:pPr>
            <a:r>
              <a:rPr lang="en-US" sz="2400"/>
              <a:t>est agréable et culturellement acceptable </a:t>
            </a:r>
            <a:endParaRPr/>
          </a:p>
          <a:p>
            <a:pPr marL="685800" lvl="1" indent="-228600" algn="l" rtl="0">
              <a:lnSpc>
                <a:spcPct val="100000"/>
              </a:lnSpc>
              <a:spcBef>
                <a:spcPts val="1800"/>
              </a:spcBef>
              <a:spcAft>
                <a:spcPts val="0"/>
              </a:spcAft>
              <a:buSzPts val="2880"/>
              <a:buFont typeface="Noto Sans Symbols"/>
              <a:buChar char="✔"/>
            </a:pPr>
            <a:r>
              <a:rPr lang="en-US" sz="2400"/>
              <a:t>est disponible et suffisante tous les jours et toute l'année.</a:t>
            </a:r>
            <a:endParaRPr sz="2400"/>
          </a:p>
        </p:txBody>
      </p:sp>
      <p:sp>
        <p:nvSpPr>
          <p:cNvPr id="300" name="Google Shape;300;p17"/>
          <p:cNvSpPr/>
          <p:nvPr/>
        </p:nvSpPr>
        <p:spPr>
          <a:xfrm>
            <a:off x="7025779" y="-3925"/>
            <a:ext cx="51651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6.1.2 Les grands principes d'une alimentation saine </a:t>
            </a:r>
            <a:endParaRPr sz="1800">
              <a:solidFill>
                <a:schemeClr val="lt1"/>
              </a:solidFill>
              <a:latin typeface="Calibri"/>
              <a:ea typeface="Calibri"/>
              <a:cs typeface="Calibri"/>
              <a:sym typeface="Calibri"/>
            </a:endParaRPr>
          </a:p>
        </p:txBody>
      </p:sp>
      <p:sp>
        <p:nvSpPr>
          <p:cNvPr id="301" name="Google Shape;301;p17"/>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7"/>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303" name="Google Shape;303;p17"/>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566150" y="631125"/>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a:t>Manger une variété d'aliments et répondre aux besoins nutritionnels individuels</a:t>
            </a:r>
            <a:endParaRPr/>
          </a:p>
        </p:txBody>
      </p:sp>
      <p:sp>
        <p:nvSpPr>
          <p:cNvPr id="310" name="Google Shape;310;p18"/>
          <p:cNvSpPr txBox="1">
            <a:spLocks noGrp="1"/>
          </p:cNvSpPr>
          <p:nvPr>
            <p:ph type="body" idx="1"/>
          </p:nvPr>
        </p:nvSpPr>
        <p:spPr>
          <a:xfrm>
            <a:off x="566150" y="1236226"/>
            <a:ext cx="6254700" cy="5511600"/>
          </a:xfrm>
          <a:prstGeom prst="rect">
            <a:avLst/>
          </a:prstGeom>
          <a:noFill/>
          <a:ln>
            <a:noFill/>
          </a:ln>
        </p:spPr>
        <p:txBody>
          <a:bodyPr spcFirstLastPara="1" wrap="square" lIns="91425" tIns="45700" rIns="91425" bIns="45700" anchor="t" anchorCtr="0">
            <a:normAutofit fontScale="85000" lnSpcReduction="20000"/>
          </a:bodyPr>
          <a:lstStyle/>
          <a:p>
            <a:pPr marL="228600" lvl="0" indent="-216217" algn="l" rtl="0">
              <a:lnSpc>
                <a:spcPct val="120000"/>
              </a:lnSpc>
              <a:spcBef>
                <a:spcPts val="0"/>
              </a:spcBef>
              <a:spcAft>
                <a:spcPts val="0"/>
              </a:spcAft>
              <a:buSzPct val="100000"/>
              <a:buChar char="▪"/>
            </a:pPr>
            <a:r>
              <a:rPr lang="en-US" sz="2600"/>
              <a:t>Aucun aliment ne contient tous les nutriments dont notre corps a besoin</a:t>
            </a:r>
            <a:endParaRPr sz="2600"/>
          </a:p>
          <a:p>
            <a:pPr marL="228600" lvl="0" indent="-216217" algn="l" rtl="0">
              <a:lnSpc>
                <a:spcPct val="120000"/>
              </a:lnSpc>
              <a:spcBef>
                <a:spcPts val="1200"/>
              </a:spcBef>
              <a:spcAft>
                <a:spcPts val="0"/>
              </a:spcAft>
              <a:buSzPct val="100000"/>
              <a:buChar char="▪"/>
            </a:pPr>
            <a:r>
              <a:rPr lang="en-US" sz="2600"/>
              <a:t>Un régime alimentaire sain et nutritif se compose de nombreux aliments différents, consommés de préférence tout au long de la journée, et est suffisant en </a:t>
            </a:r>
            <a:r>
              <a:rPr lang="en-US" sz="2600" b="1"/>
              <a:t>quantité </a:t>
            </a:r>
            <a:r>
              <a:rPr lang="en-US" sz="2600"/>
              <a:t>et en </a:t>
            </a:r>
            <a:r>
              <a:rPr lang="en-US" sz="2600" b="1"/>
              <a:t>qualité </a:t>
            </a:r>
            <a:r>
              <a:rPr lang="en-US" sz="2600"/>
              <a:t>pour répondre aux besoins individuels en énergie (calories) et autres nutriments. </a:t>
            </a:r>
            <a:endParaRPr sz="2600"/>
          </a:p>
          <a:p>
            <a:pPr marL="228600" lvl="0" indent="-216217" algn="l" rtl="0">
              <a:lnSpc>
                <a:spcPct val="120000"/>
              </a:lnSpc>
              <a:spcBef>
                <a:spcPts val="1200"/>
              </a:spcBef>
              <a:spcAft>
                <a:spcPts val="0"/>
              </a:spcAft>
              <a:buSzPct val="100000"/>
              <a:buChar char="▪"/>
            </a:pPr>
            <a:r>
              <a:rPr lang="en-US" sz="2600" b="1"/>
              <a:t>Il n'existe pas de régime unique - </a:t>
            </a:r>
            <a:r>
              <a:rPr lang="en-US" sz="2600"/>
              <a:t>Les besoins nutritionnels sont spécifiques à chaque personne. </a:t>
            </a:r>
            <a:endParaRPr/>
          </a:p>
          <a:p>
            <a:pPr marL="228600" lvl="0" indent="-216217" algn="l" rtl="0">
              <a:lnSpc>
                <a:spcPct val="120000"/>
              </a:lnSpc>
              <a:spcBef>
                <a:spcPts val="1200"/>
              </a:spcBef>
              <a:spcAft>
                <a:spcPts val="0"/>
              </a:spcAft>
              <a:buSzPct val="100000"/>
              <a:buChar char="▪"/>
            </a:pPr>
            <a:r>
              <a:rPr lang="en-US" sz="2600" b="1"/>
              <a:t>L'équilibre et la variété </a:t>
            </a:r>
            <a:r>
              <a:rPr lang="en-US" sz="2600"/>
              <a:t>du régime alimentaire permettent de s'assurer que nous recevons suffisamment, mais pas trop, de l'énergie et des nutriments dont nous avons besoin. </a:t>
            </a:r>
            <a:endParaRPr/>
          </a:p>
        </p:txBody>
      </p:sp>
      <p:sp>
        <p:nvSpPr>
          <p:cNvPr id="311" name="Google Shape;311;p18"/>
          <p:cNvSpPr/>
          <p:nvPr/>
        </p:nvSpPr>
        <p:spPr>
          <a:xfrm>
            <a:off x="6983825" y="-3925"/>
            <a:ext cx="52071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6.1.2 Les grands principes d'une alimentation saine </a:t>
            </a:r>
            <a:endParaRPr sz="1800">
              <a:solidFill>
                <a:schemeClr val="lt1"/>
              </a:solidFill>
              <a:latin typeface="Calibri"/>
              <a:ea typeface="Calibri"/>
              <a:cs typeface="Calibri"/>
              <a:sym typeface="Calibri"/>
            </a:endParaRPr>
          </a:p>
        </p:txBody>
      </p:sp>
      <p:pic>
        <p:nvPicPr>
          <p:cNvPr id="312" name="Google Shape;312;p18" descr="Free Plate To Cook photo and picture"/>
          <p:cNvPicPr preferRelativeResize="0"/>
          <p:nvPr/>
        </p:nvPicPr>
        <p:blipFill rotWithShape="1">
          <a:blip r:embed="rId3">
            <a:alphaModFix/>
          </a:blip>
          <a:srcRect l="15514" r="22525"/>
          <a:stretch/>
        </p:blipFill>
        <p:spPr>
          <a:xfrm>
            <a:off x="7395587" y="1865566"/>
            <a:ext cx="4109776" cy="3725881"/>
          </a:xfrm>
          <a:prstGeom prst="rect">
            <a:avLst/>
          </a:prstGeom>
          <a:noFill/>
          <a:ln>
            <a:noFill/>
          </a:ln>
        </p:spPr>
      </p:pic>
      <p:sp>
        <p:nvSpPr>
          <p:cNvPr id="313" name="Google Shape;313;p1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314" name="Google Shape;314;p18"/>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8"/>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316" name="Google Shape;316;p18"/>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3177159"/>
            <a:ext cx="6258495" cy="2388382"/>
          </a:xfrm>
          <a:prstGeom prst="rect">
            <a:avLst/>
          </a:prstGeom>
          <a:noFill/>
          <a:ln>
            <a:noFill/>
          </a:ln>
        </p:spPr>
        <p:txBody>
          <a:bodyPr spcFirstLastPara="1" wrap="square" lIns="91425" tIns="45700" rIns="91425" bIns="45700" anchor="ctr" anchorCtr="0">
            <a:normAutofit lnSpcReduction="1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6</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fr-FR" sz="4000" dirty="0"/>
              <a:t>Nutrition et applications de santé pertinentes</a:t>
            </a: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rotWithShape="1">
          <a:blip r:embed="rId6" cstate="hqprint">
            <a:extLst>
              <a:ext uri="{28A0092B-C50C-407E-A947-70E740481C1C}">
                <a14:useLocalDpi xmlns:a14="http://schemas.microsoft.com/office/drawing/2010/main" val="0"/>
              </a:ext>
            </a:extLst>
          </a:blip>
          <a:srcRect l="5701" t="12076" r="5539" b="10553"/>
          <a:stretch/>
        </p:blipFill>
        <p:spPr>
          <a:xfrm>
            <a:off x="6555179" y="2418580"/>
            <a:ext cx="5415148" cy="3146961"/>
          </a:xfrm>
          <a:prstGeom prst="rect">
            <a:avLst/>
          </a:prstGeom>
        </p:spPr>
      </p:pic>
    </p:spTree>
    <p:extLst>
      <p:ext uri="{BB962C8B-B14F-4D97-AF65-F5344CB8AC3E}">
        <p14:creationId xmlns:p14="http://schemas.microsoft.com/office/powerpoint/2010/main" val="3627812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9"/>
          <p:cNvSpPr txBox="1">
            <a:spLocks noGrp="1"/>
          </p:cNvSpPr>
          <p:nvPr>
            <p:ph type="title"/>
          </p:nvPr>
        </p:nvSpPr>
        <p:spPr>
          <a:xfrm>
            <a:off x="558000" y="1156200"/>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a:t>Manger une variété d'aliments et répondre aux besoins nutritionnels individuels</a:t>
            </a:r>
            <a:endParaRPr/>
          </a:p>
        </p:txBody>
      </p:sp>
      <p:sp>
        <p:nvSpPr>
          <p:cNvPr id="323" name="Google Shape;323;p19"/>
          <p:cNvSpPr txBox="1">
            <a:spLocks noGrp="1"/>
          </p:cNvSpPr>
          <p:nvPr>
            <p:ph type="body" idx="1"/>
          </p:nvPr>
        </p:nvSpPr>
        <p:spPr>
          <a:xfrm>
            <a:off x="558000" y="2017399"/>
            <a:ext cx="9889800" cy="42111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600"/>
              <a:buChar char="▪"/>
            </a:pPr>
            <a:r>
              <a:rPr lang="en-US" sz="2600" b="1"/>
              <a:t>L'acculturation alimentaire </a:t>
            </a:r>
            <a:r>
              <a:rPr lang="en-US" sz="2600"/>
              <a:t>est un processus complexe qui conduit les migrants à adopter les habitudes alimentaires du pays d'accueil. </a:t>
            </a:r>
            <a:endParaRPr/>
          </a:p>
          <a:p>
            <a:pPr marL="228600" lvl="0" indent="-228600" algn="l" rtl="0">
              <a:lnSpc>
                <a:spcPct val="120000"/>
              </a:lnSpc>
              <a:spcBef>
                <a:spcPts val="1200"/>
              </a:spcBef>
              <a:spcAft>
                <a:spcPts val="0"/>
              </a:spcAft>
              <a:buSzPts val="2600"/>
              <a:buChar char="▪"/>
            </a:pPr>
            <a:r>
              <a:rPr lang="en-US" sz="2600"/>
              <a:t>Les aspects sains du régime alimentaire des autochtones (par exemple, une consommation élevée de fruits, de légumes, de céréales complètes et de noix) semblent diminuer au fil du temps chez les migrants nouvellement arrivés, tandis que la consommation d'aliments riches en sucre, en graisses et en sel augmente. </a:t>
            </a:r>
            <a:endParaRPr/>
          </a:p>
        </p:txBody>
      </p:sp>
      <p:sp>
        <p:nvSpPr>
          <p:cNvPr id="324" name="Google Shape;324;p19"/>
          <p:cNvSpPr/>
          <p:nvPr/>
        </p:nvSpPr>
        <p:spPr>
          <a:xfrm>
            <a:off x="7099175" y="-3925"/>
            <a:ext cx="50916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6.1.2 Les grands principes d'une alimentation saine </a:t>
            </a:r>
            <a:endParaRPr sz="1800">
              <a:solidFill>
                <a:schemeClr val="lt1"/>
              </a:solidFill>
              <a:latin typeface="Calibri"/>
              <a:ea typeface="Calibri"/>
              <a:cs typeface="Calibri"/>
              <a:sym typeface="Calibri"/>
            </a:endParaRPr>
          </a:p>
        </p:txBody>
      </p:sp>
      <p:sp>
        <p:nvSpPr>
          <p:cNvPr id="325" name="Google Shape;325;p19"/>
          <p:cNvSpPr/>
          <p:nvPr/>
        </p:nvSpPr>
        <p:spPr>
          <a:xfrm>
            <a:off x="9752970" y="6394648"/>
            <a:ext cx="24117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326" name="Google Shape;326;p19"/>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9"/>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328" name="Google Shape;328;p19"/>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0"/>
          <p:cNvSpPr txBox="1">
            <a:spLocks noGrp="1"/>
          </p:cNvSpPr>
          <p:nvPr>
            <p:ph type="title"/>
          </p:nvPr>
        </p:nvSpPr>
        <p:spPr>
          <a:xfrm>
            <a:off x="566150" y="5365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Conseils pour suivre un régime alimentaire sain</a:t>
            </a:r>
            <a:endParaRPr/>
          </a:p>
        </p:txBody>
      </p:sp>
      <p:sp>
        <p:nvSpPr>
          <p:cNvPr id="335" name="Google Shape;335;p20"/>
          <p:cNvSpPr txBox="1">
            <a:spLocks noGrp="1"/>
          </p:cNvSpPr>
          <p:nvPr>
            <p:ph type="body" idx="1"/>
          </p:nvPr>
        </p:nvSpPr>
        <p:spPr>
          <a:xfrm>
            <a:off x="566150" y="1328275"/>
            <a:ext cx="6244800" cy="49563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SzPts val="2400"/>
              <a:buFont typeface="Noto Sans Symbols"/>
              <a:buChar char="✔"/>
            </a:pPr>
            <a:r>
              <a:rPr lang="en-US"/>
              <a:t>Buvez suffisamment d'eau chaque jour (8 à 10 tasses par jour).</a:t>
            </a:r>
            <a:endParaRPr/>
          </a:p>
          <a:p>
            <a:pPr marL="228600" lvl="0" indent="-228600" algn="l" rtl="0">
              <a:lnSpc>
                <a:spcPct val="100000"/>
              </a:lnSpc>
              <a:spcBef>
                <a:spcPts val="1200"/>
              </a:spcBef>
              <a:spcAft>
                <a:spcPts val="0"/>
              </a:spcAft>
              <a:buSzPts val="2400"/>
              <a:buFont typeface="Noto Sans Symbols"/>
              <a:buChar char="✔"/>
            </a:pPr>
            <a:r>
              <a:rPr lang="en-US" b="1"/>
              <a:t>Équilibrer les entrées et les sorties de calories : </a:t>
            </a:r>
            <a:r>
              <a:rPr lang="en-US"/>
              <a:t>maintenir l'équilibre énergétique pour conserver un poids corporel sain.</a:t>
            </a:r>
            <a:endParaRPr/>
          </a:p>
          <a:p>
            <a:pPr marL="228600" lvl="0" indent="-228600" algn="l" rtl="0">
              <a:lnSpc>
                <a:spcPct val="100000"/>
              </a:lnSpc>
              <a:spcBef>
                <a:spcPts val="1200"/>
              </a:spcBef>
              <a:spcAft>
                <a:spcPts val="0"/>
              </a:spcAft>
              <a:buSzPts val="2400"/>
              <a:buFont typeface="Noto Sans Symbols"/>
              <a:buChar char="✔"/>
            </a:pPr>
            <a:r>
              <a:rPr lang="en-US"/>
              <a:t>Mangez quotidiennement des aliments frais et non transformés. </a:t>
            </a:r>
            <a:endParaRPr/>
          </a:p>
          <a:p>
            <a:pPr marL="228600" lvl="0" indent="-228600" algn="l" rtl="0">
              <a:lnSpc>
                <a:spcPct val="100000"/>
              </a:lnSpc>
              <a:spcBef>
                <a:spcPts val="1200"/>
              </a:spcBef>
              <a:spcAft>
                <a:spcPts val="0"/>
              </a:spcAft>
              <a:buSzPts val="2400"/>
              <a:buFont typeface="Noto Sans Symbols"/>
              <a:buChar char="✔"/>
            </a:pPr>
            <a:r>
              <a:rPr lang="en-US"/>
              <a:t>Mangez régulièrement de la viande, de la volaille, des œufs et du poisson en petites quantités. </a:t>
            </a:r>
            <a:endParaRPr/>
          </a:p>
          <a:p>
            <a:pPr marL="228600" lvl="0" indent="-228600" algn="l" rtl="0">
              <a:lnSpc>
                <a:spcPct val="100000"/>
              </a:lnSpc>
              <a:spcBef>
                <a:spcPts val="1200"/>
              </a:spcBef>
              <a:spcAft>
                <a:spcPts val="0"/>
              </a:spcAft>
              <a:buSzPts val="2400"/>
              <a:buFont typeface="Noto Sans Symbols"/>
              <a:buChar char="✔"/>
            </a:pPr>
            <a:r>
              <a:rPr lang="en-US"/>
              <a:t>Consommez régulièrement du lait et des produits laitiers (de préférence allégés) en petites quantités.</a:t>
            </a:r>
            <a:endParaRPr/>
          </a:p>
        </p:txBody>
      </p:sp>
      <p:sp>
        <p:nvSpPr>
          <p:cNvPr id="336" name="Google Shape;336;p20"/>
          <p:cNvSpPr/>
          <p:nvPr/>
        </p:nvSpPr>
        <p:spPr>
          <a:xfrm>
            <a:off x="7046750" y="-3925"/>
            <a:ext cx="51441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6.1.2 Les grands principes d'une alimentation saine </a:t>
            </a:r>
            <a:endParaRPr sz="1800">
              <a:solidFill>
                <a:schemeClr val="lt1"/>
              </a:solidFill>
              <a:latin typeface="Calibri"/>
              <a:ea typeface="Calibri"/>
              <a:cs typeface="Calibri"/>
              <a:sym typeface="Calibri"/>
            </a:endParaRPr>
          </a:p>
        </p:txBody>
      </p:sp>
      <p:sp>
        <p:nvSpPr>
          <p:cNvPr id="337" name="Google Shape;337;p20"/>
          <p:cNvSpPr txBox="1"/>
          <p:nvPr/>
        </p:nvSpPr>
        <p:spPr>
          <a:xfrm>
            <a:off x="1820036" y="5915270"/>
            <a:ext cx="47301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chemeClr val="dk1"/>
                </a:solidFill>
                <a:latin typeface="Calibri"/>
                <a:ea typeface="Calibri"/>
                <a:cs typeface="Calibri"/>
                <a:sym typeface="Calibri"/>
              </a:rPr>
              <a:t>Organisation mondiale de la santé, OMS</a:t>
            </a:r>
            <a:endParaRPr sz="1800" i="1">
              <a:solidFill>
                <a:schemeClr val="dk1"/>
              </a:solidFill>
              <a:latin typeface="Calibri"/>
              <a:ea typeface="Calibri"/>
              <a:cs typeface="Calibri"/>
              <a:sym typeface="Calibri"/>
            </a:endParaRPr>
          </a:p>
        </p:txBody>
      </p:sp>
      <p:pic>
        <p:nvPicPr>
          <p:cNvPr id="338" name="Google Shape;338;p20" descr="Free Supermarket Stalls photo and picture"/>
          <p:cNvPicPr preferRelativeResize="0"/>
          <p:nvPr/>
        </p:nvPicPr>
        <p:blipFill rotWithShape="1">
          <a:blip r:embed="rId3">
            <a:alphaModFix/>
          </a:blip>
          <a:srcRect/>
          <a:stretch/>
        </p:blipFill>
        <p:spPr>
          <a:xfrm>
            <a:off x="6802735" y="2110154"/>
            <a:ext cx="5005405" cy="3315956"/>
          </a:xfrm>
          <a:prstGeom prst="rect">
            <a:avLst/>
          </a:prstGeom>
          <a:noFill/>
          <a:ln>
            <a:noFill/>
          </a:ln>
        </p:spPr>
      </p:pic>
      <p:sp>
        <p:nvSpPr>
          <p:cNvPr id="339" name="Google Shape;339;p2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340" name="Google Shape;340;p2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342" name="Google Shape;342;p2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1"/>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Conseils pour suivre un régime alimentaire sain</a:t>
            </a:r>
            <a:endParaRPr/>
          </a:p>
        </p:txBody>
      </p:sp>
      <p:sp>
        <p:nvSpPr>
          <p:cNvPr id="349" name="Google Shape;349;p21"/>
          <p:cNvSpPr txBox="1">
            <a:spLocks noGrp="1"/>
          </p:cNvSpPr>
          <p:nvPr>
            <p:ph type="body" idx="2"/>
          </p:nvPr>
        </p:nvSpPr>
        <p:spPr>
          <a:xfrm>
            <a:off x="79015" y="1800000"/>
            <a:ext cx="5858576" cy="4893408"/>
          </a:xfrm>
          <a:prstGeom prst="rect">
            <a:avLst/>
          </a:prstGeom>
          <a:noFill/>
          <a:ln>
            <a:noFill/>
          </a:ln>
        </p:spPr>
        <p:txBody>
          <a:bodyPr spcFirstLastPara="1" wrap="square" lIns="91425" tIns="45700" rIns="91425" bIns="45700" anchor="t" anchorCtr="0">
            <a:normAutofit/>
          </a:bodyPr>
          <a:lstStyle/>
          <a:p>
            <a:pPr marL="685800" lvl="1" indent="-228600" algn="l" rtl="0">
              <a:lnSpc>
                <a:spcPct val="100000"/>
              </a:lnSpc>
              <a:spcBef>
                <a:spcPts val="0"/>
              </a:spcBef>
              <a:spcAft>
                <a:spcPts val="0"/>
              </a:spcAft>
              <a:buSzPts val="2640"/>
              <a:buFont typeface="Noto Sans Symbols"/>
              <a:buChar char="✔"/>
            </a:pPr>
            <a:r>
              <a:rPr lang="en-US"/>
              <a:t>Réduire la consommation d'aliments cuits et frits, de snacks et d'aliments préemballés (beignets, pizzas surgelées, margarines, fast-food, gâteaux, biscuits, etc.) qui contiennent des </a:t>
            </a:r>
            <a:r>
              <a:rPr lang="en-US" b="1"/>
              <a:t>graisses trans produites industriellement</a:t>
            </a:r>
            <a:r>
              <a:rPr lang="en-US"/>
              <a:t>.</a:t>
            </a:r>
            <a:endParaRPr/>
          </a:p>
          <a:p>
            <a:pPr marL="685800" lvl="1" indent="-228600" algn="l" rtl="0">
              <a:lnSpc>
                <a:spcPct val="100000"/>
              </a:lnSpc>
              <a:spcBef>
                <a:spcPts val="1200"/>
              </a:spcBef>
              <a:spcAft>
                <a:spcPts val="0"/>
              </a:spcAft>
              <a:buSzPts val="2640"/>
              <a:buFont typeface="Noto Sans Symbols"/>
              <a:buChar char="✔"/>
            </a:pPr>
            <a:r>
              <a:rPr lang="en-US"/>
              <a:t>Mangez moins de sucre.</a:t>
            </a:r>
            <a:endParaRPr/>
          </a:p>
          <a:p>
            <a:pPr marL="685800" lvl="1" indent="-228600" algn="l" rtl="0">
              <a:lnSpc>
                <a:spcPct val="100000"/>
              </a:lnSpc>
              <a:spcBef>
                <a:spcPts val="1200"/>
              </a:spcBef>
              <a:spcAft>
                <a:spcPts val="0"/>
              </a:spcAft>
              <a:buSzPts val="2640"/>
              <a:buFont typeface="Noto Sans Symbols"/>
              <a:buChar char="✔"/>
            </a:pPr>
            <a:r>
              <a:rPr lang="en-US"/>
              <a:t>Mangez moins de sel.</a:t>
            </a:r>
            <a:endParaRPr/>
          </a:p>
          <a:p>
            <a:pPr marL="685800" lvl="1" indent="-60959" algn="l" rtl="0">
              <a:lnSpc>
                <a:spcPct val="100000"/>
              </a:lnSpc>
              <a:spcBef>
                <a:spcPts val="1200"/>
              </a:spcBef>
              <a:spcAft>
                <a:spcPts val="0"/>
              </a:spcAft>
              <a:buSzPts val="2640"/>
              <a:buFont typeface="Noto Sans Symbols"/>
              <a:buNone/>
            </a:pPr>
            <a:endParaRPr/>
          </a:p>
          <a:p>
            <a:pPr marL="685800" lvl="1" indent="-60959" algn="l" rtl="0">
              <a:lnSpc>
                <a:spcPct val="100000"/>
              </a:lnSpc>
              <a:spcBef>
                <a:spcPts val="1200"/>
              </a:spcBef>
              <a:spcAft>
                <a:spcPts val="0"/>
              </a:spcAft>
              <a:buSzPts val="2640"/>
              <a:buFont typeface="Noto Sans Symbols"/>
              <a:buNone/>
            </a:pPr>
            <a:endParaRPr/>
          </a:p>
        </p:txBody>
      </p:sp>
      <p:sp>
        <p:nvSpPr>
          <p:cNvPr id="350" name="Google Shape;350;p21"/>
          <p:cNvSpPr/>
          <p:nvPr/>
        </p:nvSpPr>
        <p:spPr>
          <a:xfrm>
            <a:off x="7256479" y="-3925"/>
            <a:ext cx="49344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6.1.2 Les grands principes d'une alimentation saine </a:t>
            </a:r>
            <a:endParaRPr sz="1800">
              <a:solidFill>
                <a:schemeClr val="lt1"/>
              </a:solidFill>
              <a:latin typeface="Calibri"/>
              <a:ea typeface="Calibri"/>
              <a:cs typeface="Calibri"/>
              <a:sym typeface="Calibri"/>
            </a:endParaRPr>
          </a:p>
        </p:txBody>
      </p:sp>
      <p:sp>
        <p:nvSpPr>
          <p:cNvPr id="351" name="Google Shape;351;p21"/>
          <p:cNvSpPr txBox="1"/>
          <p:nvPr/>
        </p:nvSpPr>
        <p:spPr>
          <a:xfrm>
            <a:off x="1096511" y="6284595"/>
            <a:ext cx="47300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Organisation mondiale de la santé, OMS</a:t>
            </a:r>
            <a:endParaRPr sz="1800" i="1">
              <a:solidFill>
                <a:schemeClr val="dk1"/>
              </a:solidFill>
              <a:latin typeface="Calibri"/>
              <a:ea typeface="Calibri"/>
              <a:cs typeface="Calibri"/>
              <a:sym typeface="Calibri"/>
            </a:endParaRPr>
          </a:p>
        </p:txBody>
      </p:sp>
      <p:grpSp>
        <p:nvGrpSpPr>
          <p:cNvPr id="352" name="Google Shape;352;p21"/>
          <p:cNvGrpSpPr/>
          <p:nvPr/>
        </p:nvGrpSpPr>
        <p:grpSpPr>
          <a:xfrm>
            <a:off x="7045934" y="1671950"/>
            <a:ext cx="4682863" cy="3438146"/>
            <a:chOff x="7271713" y="3400713"/>
            <a:chExt cx="3937800" cy="2600011"/>
          </a:xfrm>
        </p:grpSpPr>
        <p:pic>
          <p:nvPicPr>
            <p:cNvPr id="353" name="Google Shape;353;p21" descr="Free Burger Food photo and picture"/>
            <p:cNvPicPr preferRelativeResize="0"/>
            <p:nvPr/>
          </p:nvPicPr>
          <p:blipFill rotWithShape="1">
            <a:blip r:embed="rId3">
              <a:alphaModFix/>
            </a:blip>
            <a:srcRect/>
            <a:stretch/>
          </p:blipFill>
          <p:spPr>
            <a:xfrm>
              <a:off x="7325447" y="3623438"/>
              <a:ext cx="3830332" cy="2154562"/>
            </a:xfrm>
            <a:prstGeom prst="rect">
              <a:avLst/>
            </a:prstGeom>
            <a:noFill/>
            <a:ln>
              <a:noFill/>
            </a:ln>
          </p:spPr>
        </p:pic>
        <p:sp>
          <p:nvSpPr>
            <p:cNvPr id="354" name="Google Shape;354;p21"/>
            <p:cNvSpPr/>
            <p:nvPr/>
          </p:nvSpPr>
          <p:spPr>
            <a:xfrm>
              <a:off x="7271713" y="3400713"/>
              <a:ext cx="3937800" cy="2600011"/>
            </a:xfrm>
            <a:prstGeom prst="mathMultiply">
              <a:avLst>
                <a:gd name="adj1" fmla="val 8976"/>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5" name="Google Shape;355;p21"/>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356" name="Google Shape;356;p2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358" name="Google Shape;358;p2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2" descr="Ambition abstract concept"/>
          <p:cNvPicPr preferRelativeResize="0"/>
          <p:nvPr/>
        </p:nvPicPr>
        <p:blipFill rotWithShape="1">
          <a:blip r:embed="rId3">
            <a:alphaModFix/>
          </a:blip>
          <a:srcRect/>
          <a:stretch/>
        </p:blipFill>
        <p:spPr>
          <a:xfrm>
            <a:off x="7259833" y="1308599"/>
            <a:ext cx="5517062" cy="5343950"/>
          </a:xfrm>
          <a:prstGeom prst="rect">
            <a:avLst/>
          </a:prstGeom>
          <a:noFill/>
          <a:ln>
            <a:noFill/>
          </a:ln>
        </p:spPr>
      </p:pic>
      <p:sp>
        <p:nvSpPr>
          <p:cNvPr id="365" name="Google Shape;365;p2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
        <p:nvSpPr>
          <p:cNvPr id="366" name="Google Shape;366;p22"/>
          <p:cNvSpPr txBox="1">
            <a:spLocks noGrp="1"/>
          </p:cNvSpPr>
          <p:nvPr>
            <p:ph type="title"/>
          </p:nvPr>
        </p:nvSpPr>
        <p:spPr>
          <a:xfrm>
            <a:off x="558000" y="5465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6.1.3</a:t>
            </a:r>
            <a:r>
              <a:rPr lang="en-US"/>
              <a:t/>
            </a:r>
            <a:br>
              <a:rPr lang="en-US"/>
            </a:br>
            <a:r>
              <a:rPr lang="en-US">
                <a:solidFill>
                  <a:srgbClr val="C01E24"/>
                </a:solidFill>
              </a:rPr>
              <a:t>La relation entre la nutrition et la santé</a:t>
            </a:r>
            <a:endParaRPr>
              <a:solidFill>
                <a:srgbClr val="C01E24"/>
              </a:solidFill>
            </a:endParaRPr>
          </a:p>
        </p:txBody>
      </p:sp>
      <p:sp>
        <p:nvSpPr>
          <p:cNvPr id="367" name="Google Shape;367;p22"/>
          <p:cNvSpPr txBox="1">
            <a:spLocks noGrp="1"/>
          </p:cNvSpPr>
          <p:nvPr>
            <p:ph type="body" idx="1"/>
          </p:nvPr>
        </p:nvSpPr>
        <p:spPr>
          <a:xfrm>
            <a:off x="558000" y="1626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368" name="Google Shape;368;p22"/>
          <p:cNvSpPr txBox="1">
            <a:spLocks noGrp="1"/>
          </p:cNvSpPr>
          <p:nvPr>
            <p:ph type="body" idx="2"/>
          </p:nvPr>
        </p:nvSpPr>
        <p:spPr>
          <a:xfrm>
            <a:off x="558001" y="2316443"/>
            <a:ext cx="6210600" cy="34701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Reconnaître l'impact de la nutrition sur la santé humaine.</a:t>
            </a:r>
            <a:endParaRPr/>
          </a:p>
          <a:p>
            <a:pPr marL="228600" lvl="0" indent="-228600" algn="l" rtl="0">
              <a:lnSpc>
                <a:spcPct val="150000"/>
              </a:lnSpc>
              <a:spcBef>
                <a:spcPts val="1200"/>
              </a:spcBef>
              <a:spcAft>
                <a:spcPts val="0"/>
              </a:spcAft>
              <a:buSzPts val="2400"/>
              <a:buChar char="▪"/>
            </a:pPr>
            <a:r>
              <a:rPr lang="en-US" sz="2400"/>
              <a:t>Apprendre à connaître les différents types de malnutrition.</a:t>
            </a:r>
            <a:endParaRPr/>
          </a:p>
          <a:p>
            <a:pPr marL="228600" lvl="0" indent="-228600" algn="l" rtl="0">
              <a:lnSpc>
                <a:spcPct val="150000"/>
              </a:lnSpc>
              <a:spcBef>
                <a:spcPts val="1200"/>
              </a:spcBef>
              <a:spcAft>
                <a:spcPts val="0"/>
              </a:spcAft>
              <a:buSzPts val="2400"/>
              <a:buChar char="▪"/>
            </a:pPr>
            <a:r>
              <a:rPr lang="en-US" sz="2400"/>
              <a:t> Explorer les implications de la malnutrition.</a:t>
            </a:r>
            <a:endParaRPr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558000" y="699000"/>
            <a:ext cx="11396700" cy="59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La nutrition a un impact sur notre santé</a:t>
            </a:r>
            <a:endParaRPr/>
          </a:p>
        </p:txBody>
      </p:sp>
      <p:sp>
        <p:nvSpPr>
          <p:cNvPr id="375" name="Google Shape;375;p23"/>
          <p:cNvSpPr txBox="1">
            <a:spLocks noGrp="1"/>
          </p:cNvSpPr>
          <p:nvPr>
            <p:ph type="body" idx="1"/>
          </p:nvPr>
        </p:nvSpPr>
        <p:spPr>
          <a:xfrm>
            <a:off x="557999" y="1419000"/>
            <a:ext cx="5409600" cy="48933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SzPts val="2600"/>
              <a:buChar char="▪"/>
            </a:pPr>
            <a:r>
              <a:rPr lang="en-US" sz="2600"/>
              <a:t>Une bonne nutrition et de bonnes habitudes alimentaires sont </a:t>
            </a:r>
            <a:r>
              <a:rPr lang="en-US" sz="2600" b="1"/>
              <a:t>essentielles </a:t>
            </a:r>
            <a:r>
              <a:rPr lang="en-US" sz="2600"/>
              <a:t>à la </a:t>
            </a:r>
            <a:r>
              <a:rPr lang="en-US" sz="2600" b="1"/>
              <a:t>croissance </a:t>
            </a:r>
            <a:r>
              <a:rPr lang="en-US" sz="2600"/>
              <a:t>et au </a:t>
            </a:r>
            <a:r>
              <a:rPr lang="en-US" sz="2600" b="1"/>
              <a:t>développement</a:t>
            </a:r>
            <a:r>
              <a:rPr lang="en-US" sz="2600"/>
              <a:t>, à la </a:t>
            </a:r>
            <a:r>
              <a:rPr lang="en-US" sz="2600" b="1"/>
              <a:t>santé générale </a:t>
            </a:r>
            <a:r>
              <a:rPr lang="en-US" sz="2600"/>
              <a:t>et à la </a:t>
            </a:r>
            <a:r>
              <a:rPr lang="en-US" sz="2600" b="1"/>
              <a:t>prévention des maladies</a:t>
            </a:r>
            <a:r>
              <a:rPr lang="en-US" sz="2600"/>
              <a:t>.</a:t>
            </a:r>
            <a:endParaRPr/>
          </a:p>
          <a:p>
            <a:pPr marL="228600" lvl="0" indent="-228600" algn="l" rtl="0">
              <a:lnSpc>
                <a:spcPct val="120000"/>
              </a:lnSpc>
              <a:spcBef>
                <a:spcPts val="1200"/>
              </a:spcBef>
              <a:spcAft>
                <a:spcPts val="0"/>
              </a:spcAft>
              <a:buSzPts val="2600"/>
              <a:buChar char="▪"/>
            </a:pPr>
            <a:r>
              <a:rPr lang="en-US" sz="2600"/>
              <a:t>Une alimentation inadéquate et une mauvaise nutrition peuvent conduire à la </a:t>
            </a:r>
            <a:r>
              <a:rPr lang="en-US" sz="2600" b="1"/>
              <a:t>malnutrition </a:t>
            </a:r>
            <a:r>
              <a:rPr lang="en-US" sz="2600"/>
              <a:t>et entraîner un certain nombre de problèmes de santé différents et très graves. </a:t>
            </a:r>
            <a:endParaRPr sz="2600"/>
          </a:p>
        </p:txBody>
      </p:sp>
      <p:sp>
        <p:nvSpPr>
          <p:cNvPr id="376" name="Google Shape;376;p23"/>
          <p:cNvSpPr txBox="1">
            <a:spLocks noGrp="1"/>
          </p:cNvSpPr>
          <p:nvPr>
            <p:ph type="body" idx="2"/>
          </p:nvPr>
        </p:nvSpPr>
        <p:spPr>
          <a:xfrm>
            <a:off x="6172199" y="1495200"/>
            <a:ext cx="5782500" cy="48933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600"/>
              <a:buChar char="▪"/>
            </a:pPr>
            <a:r>
              <a:rPr lang="en-US" sz="2600"/>
              <a:t>Une meilleure alimentation est liée à : </a:t>
            </a:r>
            <a:endParaRPr/>
          </a:p>
          <a:p>
            <a:pPr marL="685800" lvl="1" indent="-228600" algn="l" rtl="0">
              <a:lnSpc>
                <a:spcPct val="100000"/>
              </a:lnSpc>
              <a:spcBef>
                <a:spcPts val="1200"/>
              </a:spcBef>
              <a:spcAft>
                <a:spcPts val="0"/>
              </a:spcAft>
              <a:buSzPts val="2880"/>
              <a:buFont typeface="Noto Sans Symbols"/>
              <a:buChar char="✔"/>
            </a:pPr>
            <a:r>
              <a:rPr lang="en-US" sz="2400"/>
              <a:t>amélioration de la santé des nourrissons, des enfants et des mères</a:t>
            </a:r>
            <a:endParaRPr/>
          </a:p>
          <a:p>
            <a:pPr marL="685800" lvl="1" indent="-228600" algn="l" rtl="0">
              <a:lnSpc>
                <a:spcPct val="100000"/>
              </a:lnSpc>
              <a:spcBef>
                <a:spcPts val="1200"/>
              </a:spcBef>
              <a:spcAft>
                <a:spcPts val="0"/>
              </a:spcAft>
              <a:buSzPts val="2880"/>
              <a:buFont typeface="Noto Sans Symbols"/>
              <a:buChar char="✔"/>
            </a:pPr>
            <a:r>
              <a:rPr lang="en-US" sz="2400"/>
              <a:t>des systèmes immunitaires plus forts</a:t>
            </a:r>
            <a:endParaRPr/>
          </a:p>
          <a:p>
            <a:pPr marL="685800" lvl="1" indent="-228600" algn="l" rtl="0">
              <a:lnSpc>
                <a:spcPct val="100000"/>
              </a:lnSpc>
              <a:spcBef>
                <a:spcPts val="1200"/>
              </a:spcBef>
              <a:spcAft>
                <a:spcPts val="0"/>
              </a:spcAft>
              <a:buSzPts val="2880"/>
              <a:buFont typeface="Noto Sans Symbols"/>
              <a:buChar char="✔"/>
            </a:pPr>
            <a:r>
              <a:rPr lang="en-US" sz="2400"/>
              <a:t>une grossesse et un accouchement plus sûrs </a:t>
            </a:r>
            <a:endParaRPr/>
          </a:p>
          <a:p>
            <a:pPr marL="685800" lvl="1" indent="-228600" algn="l" rtl="0">
              <a:lnSpc>
                <a:spcPct val="100000"/>
              </a:lnSpc>
              <a:spcBef>
                <a:spcPts val="1200"/>
              </a:spcBef>
              <a:spcAft>
                <a:spcPts val="0"/>
              </a:spcAft>
              <a:buSzPts val="2880"/>
              <a:buFont typeface="Noto Sans Symbols"/>
              <a:buChar char="✔"/>
            </a:pPr>
            <a:r>
              <a:rPr lang="en-US" sz="2400"/>
              <a:t>un risque plus faible de maladies non transmissibles (telles que le diabète et les maladies cardiovasculaires)</a:t>
            </a:r>
            <a:endParaRPr/>
          </a:p>
          <a:p>
            <a:pPr marL="685800" lvl="1" indent="-228600" algn="l" rtl="0">
              <a:lnSpc>
                <a:spcPct val="100000"/>
              </a:lnSpc>
              <a:spcBef>
                <a:spcPts val="1200"/>
              </a:spcBef>
              <a:spcAft>
                <a:spcPts val="0"/>
              </a:spcAft>
              <a:buSzPts val="2880"/>
              <a:buFont typeface="Noto Sans Symbols"/>
              <a:buChar char="✔"/>
            </a:pPr>
            <a:r>
              <a:rPr lang="en-US" sz="2400"/>
              <a:t>et la longévité.</a:t>
            </a:r>
            <a:endParaRPr sz="2400"/>
          </a:p>
          <a:p>
            <a:pPr marL="228600" lvl="0" indent="-88900" algn="l" rtl="0">
              <a:lnSpc>
                <a:spcPct val="100000"/>
              </a:lnSpc>
              <a:spcBef>
                <a:spcPts val="1200"/>
              </a:spcBef>
              <a:spcAft>
                <a:spcPts val="0"/>
              </a:spcAft>
              <a:buSzPts val="2200"/>
              <a:buNone/>
            </a:pPr>
            <a:endParaRPr/>
          </a:p>
        </p:txBody>
      </p:sp>
      <p:sp>
        <p:nvSpPr>
          <p:cNvPr id="377" name="Google Shape;377;p23"/>
          <p:cNvSpPr/>
          <p:nvPr/>
        </p:nvSpPr>
        <p:spPr>
          <a:xfrm>
            <a:off x="7173532" y="-3933"/>
            <a:ext cx="5017209"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6.1.3 La relation entre la nutrition et la santé </a:t>
            </a:r>
            <a:endParaRPr sz="1800">
              <a:solidFill>
                <a:schemeClr val="lt1"/>
              </a:solidFill>
              <a:latin typeface="Calibri"/>
              <a:ea typeface="Calibri"/>
              <a:cs typeface="Calibri"/>
              <a:sym typeface="Calibri"/>
            </a:endParaRPr>
          </a:p>
        </p:txBody>
      </p:sp>
      <p:sp>
        <p:nvSpPr>
          <p:cNvPr id="378" name="Google Shape;378;p2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380" name="Google Shape;380;p2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La nutrition a un impact sur notre santé</a:t>
            </a:r>
            <a:endParaRPr/>
          </a:p>
        </p:txBody>
      </p:sp>
      <p:sp>
        <p:nvSpPr>
          <p:cNvPr id="387" name="Google Shape;387;p24"/>
          <p:cNvSpPr txBox="1">
            <a:spLocks noGrp="1"/>
          </p:cNvSpPr>
          <p:nvPr>
            <p:ph type="body" idx="1"/>
          </p:nvPr>
        </p:nvSpPr>
        <p:spPr>
          <a:xfrm>
            <a:off x="557999" y="1800000"/>
            <a:ext cx="5538001" cy="489340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600"/>
              <a:buChar char="▪"/>
            </a:pPr>
            <a:r>
              <a:rPr lang="en-US" sz="2600"/>
              <a:t>Les migrants arrivent souvent dans le pays d'accueil avec des carences nutritionnelles, qui peuvent être combinées à un état nutritionnel initial déficient dans le pays d'origine.</a:t>
            </a:r>
            <a:br>
              <a:rPr lang="en-US" sz="2600"/>
            </a:br>
            <a:endParaRPr sz="2600"/>
          </a:p>
        </p:txBody>
      </p:sp>
      <p:pic>
        <p:nvPicPr>
          <p:cNvPr id="388" name="Google Shape;388;p24"/>
          <p:cNvPicPr preferRelativeResize="0"/>
          <p:nvPr/>
        </p:nvPicPr>
        <p:blipFill rotWithShape="1">
          <a:blip r:embed="rId3">
            <a:alphaModFix/>
          </a:blip>
          <a:srcRect/>
          <a:stretch/>
        </p:blipFill>
        <p:spPr>
          <a:xfrm>
            <a:off x="5910674" y="852762"/>
            <a:ext cx="6415533" cy="5152475"/>
          </a:xfrm>
          <a:prstGeom prst="rect">
            <a:avLst/>
          </a:prstGeom>
          <a:noFill/>
          <a:ln>
            <a:noFill/>
          </a:ln>
        </p:spPr>
      </p:pic>
      <p:sp>
        <p:nvSpPr>
          <p:cNvPr id="389" name="Google Shape;389;p24"/>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390" name="Google Shape;390;p24"/>
          <p:cNvSpPr/>
          <p:nvPr/>
        </p:nvSpPr>
        <p:spPr>
          <a:xfrm>
            <a:off x="7173532" y="-3933"/>
            <a:ext cx="5017209"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6.1.3 La relation entre la nutrition et la santé </a:t>
            </a:r>
            <a:endParaRPr sz="1800">
              <a:solidFill>
                <a:schemeClr val="lt1"/>
              </a:solidFill>
              <a:latin typeface="Calibri"/>
              <a:ea typeface="Calibri"/>
              <a:cs typeface="Calibri"/>
              <a:sym typeface="Calibri"/>
            </a:endParaRPr>
          </a:p>
        </p:txBody>
      </p:sp>
      <p:sp>
        <p:nvSpPr>
          <p:cNvPr id="391" name="Google Shape;391;p2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393" name="Google Shape;393;p2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txBox="1">
            <a:spLocks noGrp="1"/>
          </p:cNvSpPr>
          <p:nvPr>
            <p:ph type="title"/>
          </p:nvPr>
        </p:nvSpPr>
        <p:spPr>
          <a:xfrm>
            <a:off x="481838" y="576375"/>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La malnutrition et ses formes</a:t>
            </a:r>
            <a:endParaRPr/>
          </a:p>
        </p:txBody>
      </p:sp>
      <p:sp>
        <p:nvSpPr>
          <p:cNvPr id="400" name="Google Shape;400;p25"/>
          <p:cNvSpPr txBox="1">
            <a:spLocks noGrp="1"/>
          </p:cNvSpPr>
          <p:nvPr>
            <p:ph type="body" idx="1"/>
          </p:nvPr>
        </p:nvSpPr>
        <p:spPr>
          <a:xfrm>
            <a:off x="566150" y="1181472"/>
            <a:ext cx="11059800" cy="4675200"/>
          </a:xfrm>
          <a:prstGeom prst="rect">
            <a:avLst/>
          </a:prstGeom>
          <a:noFill/>
          <a:ln>
            <a:noFill/>
          </a:ln>
        </p:spPr>
        <p:txBody>
          <a:bodyPr spcFirstLastPara="1" wrap="square" lIns="91425" tIns="45700" rIns="91425" bIns="45700" anchor="t" anchorCtr="0">
            <a:normAutofit/>
          </a:bodyPr>
          <a:lstStyle/>
          <a:p>
            <a:pPr marL="228600" lvl="0" indent="-217170" algn="l" rtl="0">
              <a:lnSpc>
                <a:spcPct val="100000"/>
              </a:lnSpc>
              <a:spcBef>
                <a:spcPts val="0"/>
              </a:spcBef>
              <a:spcAft>
                <a:spcPts val="0"/>
              </a:spcAft>
              <a:buSzPct val="100000"/>
              <a:buChar char="▪"/>
            </a:pPr>
            <a:r>
              <a:rPr lang="en-US"/>
              <a:t>La malnutrition fait référence à des carences, des excès ou des déséquilibres dans l'apport en énergie (calories) et/ou en nutriments d'une personne. </a:t>
            </a:r>
            <a:endParaRPr/>
          </a:p>
          <a:p>
            <a:pPr marL="228600" lvl="0" indent="-217170" algn="l" rtl="0">
              <a:lnSpc>
                <a:spcPct val="100000"/>
              </a:lnSpc>
              <a:spcBef>
                <a:spcPts val="1200"/>
              </a:spcBef>
              <a:spcAft>
                <a:spcPts val="0"/>
              </a:spcAft>
              <a:buSzPct val="100000"/>
              <a:buChar char="▪"/>
            </a:pPr>
            <a:r>
              <a:rPr lang="en-US"/>
              <a:t>Le terme de malnutrition s'adresse à trois grands groupes :</a:t>
            </a:r>
            <a:endParaRPr/>
          </a:p>
          <a:p>
            <a:pPr marL="914400" lvl="1" indent="-444626" algn="l" rtl="0">
              <a:lnSpc>
                <a:spcPct val="100000"/>
              </a:lnSpc>
              <a:spcBef>
                <a:spcPts val="1200"/>
              </a:spcBef>
              <a:spcAft>
                <a:spcPts val="0"/>
              </a:spcAft>
              <a:buSzPct val="119999"/>
              <a:buFont typeface="Calibri"/>
              <a:buAutoNum type="arabicPeriod"/>
            </a:pPr>
            <a:r>
              <a:rPr lang="en-US" b="1"/>
              <a:t>Sous-nutrition </a:t>
            </a:r>
            <a:r>
              <a:rPr lang="en-US"/>
              <a:t>: émaciation (faible poids par rapport à la taille, maigre pour la taille), retard de croissance (faible taille par rapport à l'âge, trop petite pour l'âge) et insuffisance pondérale (faible poids par rapport à l'âge, trop maigre pour l'âge) ;</a:t>
            </a:r>
            <a:endParaRPr/>
          </a:p>
          <a:p>
            <a:pPr marL="914400" lvl="1" indent="-444626" algn="l" rtl="0">
              <a:lnSpc>
                <a:spcPct val="100000"/>
              </a:lnSpc>
              <a:spcBef>
                <a:spcPts val="1200"/>
              </a:spcBef>
              <a:spcAft>
                <a:spcPts val="0"/>
              </a:spcAft>
              <a:buSzPct val="119999"/>
              <a:buFont typeface="Calibri"/>
              <a:buAutoNum type="arabicPeriod"/>
            </a:pPr>
            <a:r>
              <a:rPr lang="en-US" b="1"/>
              <a:t>Malnutrition liée aux micronutriments </a:t>
            </a:r>
            <a:r>
              <a:rPr lang="en-US"/>
              <a:t>: carences en micronutriments (manque de vitamines et de minéraux importants) ou excès de micronutriments ; et</a:t>
            </a:r>
            <a:endParaRPr/>
          </a:p>
          <a:p>
            <a:pPr marL="914400" lvl="1" indent="-444626" algn="l" rtl="0">
              <a:lnSpc>
                <a:spcPct val="100000"/>
              </a:lnSpc>
              <a:spcBef>
                <a:spcPts val="1200"/>
              </a:spcBef>
              <a:spcAft>
                <a:spcPts val="0"/>
              </a:spcAft>
              <a:buSzPct val="119999"/>
              <a:buFont typeface="Calibri"/>
              <a:buAutoNum type="arabicPeriod"/>
            </a:pPr>
            <a:r>
              <a:rPr lang="en-US" b="1"/>
              <a:t>Le surpoids, l'obésité et les maladies non transmissibles liées à l'alimentation </a:t>
            </a:r>
            <a:r>
              <a:rPr lang="en-US"/>
              <a:t>(telles que les maladies cardiaques, les accidents vasculaires cérébraux, le diabète et certains cancers).</a:t>
            </a:r>
            <a:endParaRPr/>
          </a:p>
          <a:p>
            <a:pPr marL="0" lvl="0" indent="0" algn="l" rtl="0">
              <a:lnSpc>
                <a:spcPct val="100000"/>
              </a:lnSpc>
              <a:spcBef>
                <a:spcPts val="1200"/>
              </a:spcBef>
              <a:spcAft>
                <a:spcPts val="0"/>
              </a:spcAft>
              <a:buSzPct val="100000"/>
              <a:buNone/>
            </a:pPr>
            <a:endParaRPr b="1"/>
          </a:p>
          <a:p>
            <a:pPr marL="228600" lvl="0" indent="-76200" algn="l" rtl="0">
              <a:lnSpc>
                <a:spcPct val="100000"/>
              </a:lnSpc>
              <a:spcBef>
                <a:spcPts val="1200"/>
              </a:spcBef>
              <a:spcAft>
                <a:spcPts val="0"/>
              </a:spcAft>
              <a:buSzPct val="100000"/>
              <a:buNone/>
            </a:pPr>
            <a:endParaRPr b="1"/>
          </a:p>
        </p:txBody>
      </p:sp>
      <p:sp>
        <p:nvSpPr>
          <p:cNvPr id="401" name="Google Shape;401;p25"/>
          <p:cNvSpPr/>
          <p:nvPr/>
        </p:nvSpPr>
        <p:spPr>
          <a:xfrm>
            <a:off x="2861075" y="5625704"/>
            <a:ext cx="6205200" cy="7266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La malnutrition, sous quelque forme que ce soit, menace la vie humaine. </a:t>
            </a:r>
            <a:endParaRPr/>
          </a:p>
        </p:txBody>
      </p:sp>
      <p:sp>
        <p:nvSpPr>
          <p:cNvPr id="402" name="Google Shape;402;p25"/>
          <p:cNvSpPr/>
          <p:nvPr/>
        </p:nvSpPr>
        <p:spPr>
          <a:xfrm>
            <a:off x="7173532" y="-3933"/>
            <a:ext cx="5017209"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6.1.3 La relation entre la nutrition et la santé </a:t>
            </a:r>
            <a:endParaRPr sz="1800">
              <a:solidFill>
                <a:schemeClr val="lt1"/>
              </a:solidFill>
              <a:latin typeface="Calibri"/>
              <a:ea typeface="Calibri"/>
              <a:cs typeface="Calibri"/>
              <a:sym typeface="Calibri"/>
            </a:endParaRPr>
          </a:p>
        </p:txBody>
      </p:sp>
      <p:sp>
        <p:nvSpPr>
          <p:cNvPr id="403" name="Google Shape;403;p25"/>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5"/>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405" name="Google Shape;405;p25"/>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Les ajustements que les immigrants doivent faire à leur arrivée</a:t>
            </a:r>
            <a:endParaRPr/>
          </a:p>
        </p:txBody>
      </p:sp>
      <p:sp>
        <p:nvSpPr>
          <p:cNvPr id="412" name="Google Shape;412;p26"/>
          <p:cNvSpPr txBox="1">
            <a:spLocks noGrp="1"/>
          </p:cNvSpPr>
          <p:nvPr>
            <p:ph type="body" idx="1"/>
          </p:nvPr>
        </p:nvSpPr>
        <p:spPr>
          <a:xfrm>
            <a:off x="558000" y="1831897"/>
            <a:ext cx="11059693" cy="5026103"/>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200"/>
              <a:buChar char="▪"/>
            </a:pPr>
            <a:r>
              <a:rPr lang="en-US" sz="2200"/>
              <a:t>Naviguer dans un environnement alimentaire et d'activité physique radicalement différent </a:t>
            </a:r>
            <a:endParaRPr/>
          </a:p>
          <a:p>
            <a:pPr marL="228600" lvl="0" indent="-228600" algn="l" rtl="0">
              <a:lnSpc>
                <a:spcPct val="110000"/>
              </a:lnSpc>
              <a:spcBef>
                <a:spcPts val="1200"/>
              </a:spcBef>
              <a:spcAft>
                <a:spcPts val="0"/>
              </a:spcAft>
              <a:buSzPts val="2200"/>
              <a:buChar char="▪"/>
            </a:pPr>
            <a:r>
              <a:rPr lang="en-US" sz="2200"/>
              <a:t>Passage d'un environnement alimentaire plus traditionnel à un environnement plus industrialisé</a:t>
            </a:r>
            <a:endParaRPr/>
          </a:p>
        </p:txBody>
      </p:sp>
      <p:sp>
        <p:nvSpPr>
          <p:cNvPr id="413" name="Google Shape;413;p26"/>
          <p:cNvSpPr/>
          <p:nvPr/>
        </p:nvSpPr>
        <p:spPr>
          <a:xfrm>
            <a:off x="4071951" y="3429000"/>
            <a:ext cx="3703800" cy="1392900"/>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La maîtrise de l'alimentation est nécessaire pour permettre des choix sains</a:t>
            </a:r>
            <a:endParaRPr sz="2400">
              <a:solidFill>
                <a:schemeClr val="lt1"/>
              </a:solidFill>
              <a:latin typeface="Calibri"/>
              <a:ea typeface="Calibri"/>
              <a:cs typeface="Calibri"/>
              <a:sym typeface="Calibri"/>
            </a:endParaRPr>
          </a:p>
        </p:txBody>
      </p:sp>
      <p:sp>
        <p:nvSpPr>
          <p:cNvPr id="414" name="Google Shape;414;p26"/>
          <p:cNvSpPr/>
          <p:nvPr/>
        </p:nvSpPr>
        <p:spPr>
          <a:xfrm>
            <a:off x="7173532" y="-3933"/>
            <a:ext cx="5017209"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6.1.3 La relation entre la nutrition et la santé </a:t>
            </a:r>
            <a:endParaRPr sz="1800">
              <a:solidFill>
                <a:schemeClr val="lt1"/>
              </a:solidFill>
              <a:latin typeface="Calibri"/>
              <a:ea typeface="Calibri"/>
              <a:cs typeface="Calibri"/>
              <a:sym typeface="Calibri"/>
            </a:endParaRPr>
          </a:p>
        </p:txBody>
      </p:sp>
      <p:sp>
        <p:nvSpPr>
          <p:cNvPr id="415" name="Google Shape;415;p26"/>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6"/>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417" name="Google Shape;417;p26"/>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Indice de masse corporelle (IMC)</a:t>
            </a:r>
            <a:endParaRPr/>
          </a:p>
        </p:txBody>
      </p:sp>
      <p:sp>
        <p:nvSpPr>
          <p:cNvPr id="424" name="Google Shape;424;p27"/>
          <p:cNvSpPr txBox="1">
            <a:spLocks noGrp="1"/>
          </p:cNvSpPr>
          <p:nvPr>
            <p:ph type="body" idx="1"/>
          </p:nvPr>
        </p:nvSpPr>
        <p:spPr>
          <a:xfrm>
            <a:off x="558001" y="1831897"/>
            <a:ext cx="5538000" cy="46752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endParaRPr/>
          </a:p>
          <a:p>
            <a:pPr marL="228600" lvl="0" indent="-228600" algn="l" rtl="0">
              <a:lnSpc>
                <a:spcPct val="100000"/>
              </a:lnSpc>
              <a:spcBef>
                <a:spcPts val="1200"/>
              </a:spcBef>
              <a:spcAft>
                <a:spcPts val="0"/>
              </a:spcAft>
              <a:buSzPts val="2400"/>
              <a:buChar char="▪"/>
            </a:pPr>
            <a:r>
              <a:rPr lang="en-US" b="1"/>
              <a:t>L'IMC</a:t>
            </a:r>
            <a:r>
              <a:rPr lang="en-US"/>
              <a:t> est un indice du poids par rapport à la taille. </a:t>
            </a:r>
            <a:endParaRPr/>
          </a:p>
          <a:p>
            <a:pPr marL="228600" lvl="0" indent="-228600" algn="l" rtl="0">
              <a:lnSpc>
                <a:spcPct val="100000"/>
              </a:lnSpc>
              <a:spcBef>
                <a:spcPts val="1200"/>
              </a:spcBef>
              <a:spcAft>
                <a:spcPts val="0"/>
              </a:spcAft>
              <a:buSzPts val="2400"/>
              <a:buChar char="▪"/>
            </a:pPr>
            <a:r>
              <a:rPr lang="en-US"/>
              <a:t>Il est défini comme le poids d'une personne en kilogrammes divisé par le carré de sa taille en mètres (kg/m²). </a:t>
            </a:r>
            <a:br>
              <a:rPr lang="en-US"/>
            </a:br>
            <a:endParaRPr/>
          </a:p>
        </p:txBody>
      </p:sp>
      <p:grpSp>
        <p:nvGrpSpPr>
          <p:cNvPr id="425" name="Google Shape;425;p27"/>
          <p:cNvGrpSpPr/>
          <p:nvPr/>
        </p:nvGrpSpPr>
        <p:grpSpPr>
          <a:xfrm>
            <a:off x="5554132" y="1411111"/>
            <a:ext cx="5989554" cy="4344311"/>
            <a:chOff x="6321779" y="1869600"/>
            <a:chExt cx="5204178" cy="3589093"/>
          </a:xfrm>
        </p:grpSpPr>
        <p:sp>
          <p:nvSpPr>
            <p:cNvPr id="426" name="Google Shape;426;p27"/>
            <p:cNvSpPr/>
            <p:nvPr/>
          </p:nvSpPr>
          <p:spPr>
            <a:xfrm>
              <a:off x="6321779" y="1869600"/>
              <a:ext cx="5204178" cy="3252611"/>
            </a:xfrm>
            <a:custGeom>
              <a:avLst/>
              <a:gdLst/>
              <a:ahLst/>
              <a:cxnLst/>
              <a:rect l="l" t="t" r="r" b="b"/>
              <a:pathLst>
                <a:path w="120000" h="120000" extrusionOk="0">
                  <a:moveTo>
                    <a:pt x="0" y="120000"/>
                  </a:moveTo>
                  <a:quadBezTo>
                    <a:pt x="20000" y="40000"/>
                    <a:pt x="100281" y="15000"/>
                  </a:quadBezTo>
                  <a:lnTo>
                    <a:pt x="99170" y="0"/>
                  </a:lnTo>
                  <a:lnTo>
                    <a:pt x="120000" y="24000"/>
                  </a:lnTo>
                  <a:lnTo>
                    <a:pt x="103613" y="60000"/>
                  </a:lnTo>
                  <a:lnTo>
                    <a:pt x="102502" y="45000"/>
                  </a:lnTo>
                  <a:quadBezTo>
                    <a:pt x="30000" y="55000"/>
                    <a:pt x="0" y="120000"/>
                  </a:quadBezTo>
                  <a:close/>
                </a:path>
              </a:pathLst>
            </a:custGeom>
            <a:gradFill>
              <a:gsLst>
                <a:gs pos="0">
                  <a:srgbClr val="FF0000"/>
                </a:gs>
                <a:gs pos="24000">
                  <a:srgbClr val="ED7D31"/>
                </a:gs>
                <a:gs pos="51000">
                  <a:srgbClr val="FFD966"/>
                </a:gs>
                <a:gs pos="74422">
                  <a:srgbClr val="00B050"/>
                </a:gs>
                <a:gs pos="100000">
                  <a:srgbClr val="0070C0"/>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7"/>
            <p:cNvSpPr/>
            <p:nvPr/>
          </p:nvSpPr>
          <p:spPr>
            <a:xfrm>
              <a:off x="6834390" y="4288242"/>
              <a:ext cx="119696" cy="119696"/>
            </a:xfrm>
            <a:prstGeom prst="ellipse">
              <a:avLst/>
            </a:prstGeom>
            <a:solidFill>
              <a:srgbClr val="0000FF"/>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7"/>
            <p:cNvSpPr/>
            <p:nvPr/>
          </p:nvSpPr>
          <p:spPr>
            <a:xfrm>
              <a:off x="6682200" y="4684572"/>
              <a:ext cx="1755536" cy="774121"/>
            </a:xfrm>
            <a:custGeom>
              <a:avLst/>
              <a:gdLst/>
              <a:ahLst/>
              <a:cxnLst/>
              <a:rect l="l" t="t" r="r" b="b"/>
              <a:pathLst>
                <a:path w="1467556" h="774121" extrusionOk="0">
                  <a:moveTo>
                    <a:pt x="0" y="0"/>
                  </a:moveTo>
                  <a:lnTo>
                    <a:pt x="1467556" y="0"/>
                  </a:lnTo>
                  <a:lnTo>
                    <a:pt x="1467556" y="774121"/>
                  </a:lnTo>
                  <a:lnTo>
                    <a:pt x="0" y="774121"/>
                  </a:lnTo>
                  <a:lnTo>
                    <a:pt x="0" y="0"/>
                  </a:lnTo>
                  <a:close/>
                </a:path>
              </a:pathLst>
            </a:custGeom>
            <a:noFill/>
            <a:ln>
              <a:noFill/>
            </a:ln>
          </p:spPr>
          <p:txBody>
            <a:bodyPr spcFirstLastPara="1" wrap="square" lIns="6340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Sous-pondération</a:t>
              </a:r>
              <a:endParaRPr/>
            </a:p>
            <a:p>
              <a:pPr marL="0" marR="0" lvl="0" indent="0" algn="l" rtl="0">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&lt;18,5 kg/m²</a:t>
              </a:r>
              <a:endParaRPr sz="1600">
                <a:solidFill>
                  <a:schemeClr val="dk1"/>
                </a:solidFill>
                <a:latin typeface="Calibri"/>
                <a:ea typeface="Calibri"/>
                <a:cs typeface="Calibri"/>
                <a:sym typeface="Calibri"/>
              </a:endParaRPr>
            </a:p>
          </p:txBody>
        </p:sp>
        <p:sp>
          <p:nvSpPr>
            <p:cNvPr id="429" name="Google Shape;429;p27"/>
            <p:cNvSpPr/>
            <p:nvPr/>
          </p:nvSpPr>
          <p:spPr>
            <a:xfrm>
              <a:off x="7807572" y="3466703"/>
              <a:ext cx="187350" cy="187350"/>
            </a:xfrm>
            <a:prstGeom prst="ellipse">
              <a:avLst/>
            </a:prstGeom>
            <a:solidFill>
              <a:srgbClr val="00CC00"/>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7"/>
            <p:cNvSpPr/>
            <p:nvPr/>
          </p:nvSpPr>
          <p:spPr>
            <a:xfrm>
              <a:off x="7700161" y="3903174"/>
              <a:ext cx="1522789" cy="736562"/>
            </a:xfrm>
            <a:custGeom>
              <a:avLst/>
              <a:gdLst/>
              <a:ahLst/>
              <a:cxnLst/>
              <a:rect l="l" t="t" r="r" b="b"/>
              <a:pathLst>
                <a:path w="863893" h="736562" extrusionOk="0">
                  <a:moveTo>
                    <a:pt x="0" y="0"/>
                  </a:moveTo>
                  <a:lnTo>
                    <a:pt x="863893" y="0"/>
                  </a:lnTo>
                  <a:lnTo>
                    <a:pt x="863893" y="736562"/>
                  </a:lnTo>
                  <a:lnTo>
                    <a:pt x="0" y="736562"/>
                  </a:lnTo>
                  <a:lnTo>
                    <a:pt x="0" y="0"/>
                  </a:lnTo>
                  <a:close/>
                </a:path>
              </a:pathLst>
            </a:custGeom>
            <a:noFill/>
            <a:ln>
              <a:noFill/>
            </a:ln>
          </p:spPr>
          <p:txBody>
            <a:bodyPr spcFirstLastPara="1" wrap="square" lIns="9925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Normal</a:t>
              </a:r>
              <a:endParaRPr/>
            </a:p>
            <a:p>
              <a:pPr marL="0" marR="0" lvl="0" indent="0" algn="l" rtl="0">
                <a:lnSpc>
                  <a:spcPct val="90000"/>
                </a:lnSpc>
                <a:spcBef>
                  <a:spcPts val="560"/>
                </a:spcBef>
                <a:spcAft>
                  <a:spcPts val="0"/>
                </a:spcAft>
                <a:buNone/>
              </a:pPr>
              <a:r>
                <a:rPr lang="en-US" sz="1600">
                  <a:solidFill>
                    <a:schemeClr val="dk1"/>
                  </a:solidFill>
                  <a:latin typeface="Calibri"/>
                  <a:ea typeface="Calibri"/>
                  <a:cs typeface="Calibri"/>
                  <a:sym typeface="Calibri"/>
                </a:rPr>
                <a:t>18,5-24,9 kg/m²</a:t>
              </a:r>
              <a:endParaRPr sz="160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431" name="Google Shape;431;p27"/>
            <p:cNvSpPr/>
            <p:nvPr/>
          </p:nvSpPr>
          <p:spPr>
            <a:xfrm>
              <a:off x="8973150" y="2936400"/>
              <a:ext cx="249800" cy="249800"/>
            </a:xfrm>
            <a:prstGeom prst="ellipse">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7"/>
            <p:cNvSpPr/>
            <p:nvPr/>
          </p:nvSpPr>
          <p:spPr>
            <a:xfrm>
              <a:off x="8686875" y="3466703"/>
              <a:ext cx="1417622" cy="987943"/>
            </a:xfrm>
            <a:custGeom>
              <a:avLst/>
              <a:gdLst/>
              <a:ahLst/>
              <a:cxnLst/>
              <a:rect l="l" t="t" r="r" b="b"/>
              <a:pathLst>
                <a:path w="1004406" h="987943" extrusionOk="0">
                  <a:moveTo>
                    <a:pt x="0" y="0"/>
                  </a:moveTo>
                  <a:lnTo>
                    <a:pt x="1004406" y="0"/>
                  </a:lnTo>
                  <a:lnTo>
                    <a:pt x="1004406" y="987943"/>
                  </a:lnTo>
                  <a:lnTo>
                    <a:pt x="0" y="987943"/>
                  </a:lnTo>
                  <a:lnTo>
                    <a:pt x="0" y="0"/>
                  </a:lnTo>
                  <a:close/>
                </a:path>
              </a:pathLst>
            </a:custGeom>
            <a:noFill/>
            <a:ln>
              <a:noFill/>
            </a:ln>
          </p:spPr>
          <p:txBody>
            <a:bodyPr spcFirstLastPara="1" wrap="square" lIns="13235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Surcharge pondérale</a:t>
              </a:r>
              <a:endParaRPr/>
            </a:p>
            <a:p>
              <a:pPr marL="0" marR="0" lvl="0" indent="0" algn="l" rtl="0">
                <a:lnSpc>
                  <a:spcPct val="90000"/>
                </a:lnSpc>
                <a:spcBef>
                  <a:spcPts val="560"/>
                </a:spcBef>
                <a:spcAft>
                  <a:spcPts val="0"/>
                </a:spcAft>
                <a:buNone/>
              </a:pPr>
              <a:r>
                <a:rPr lang="en-US" sz="1600">
                  <a:solidFill>
                    <a:schemeClr val="dk1"/>
                  </a:solidFill>
                  <a:latin typeface="Calibri"/>
                  <a:ea typeface="Calibri"/>
                  <a:cs typeface="Calibri"/>
                  <a:sym typeface="Calibri"/>
                </a:rPr>
                <a:t>25-29,9 kg/m²</a:t>
              </a:r>
              <a:endParaRPr sz="160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433" name="Google Shape;433;p27"/>
            <p:cNvSpPr/>
            <p:nvPr/>
          </p:nvSpPr>
          <p:spPr>
            <a:xfrm>
              <a:off x="10271684" y="2566958"/>
              <a:ext cx="322659" cy="322659"/>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7"/>
            <p:cNvSpPr/>
            <p:nvPr/>
          </p:nvSpPr>
          <p:spPr>
            <a:xfrm>
              <a:off x="10024845" y="3240327"/>
              <a:ext cx="1245079" cy="1177797"/>
            </a:xfrm>
            <a:custGeom>
              <a:avLst/>
              <a:gdLst/>
              <a:ahLst/>
              <a:cxnLst/>
              <a:rect l="l" t="t" r="r" b="b"/>
              <a:pathLst>
                <a:path w="1040835" h="1177797" extrusionOk="0">
                  <a:moveTo>
                    <a:pt x="0" y="0"/>
                  </a:moveTo>
                  <a:lnTo>
                    <a:pt x="1040835" y="0"/>
                  </a:lnTo>
                  <a:lnTo>
                    <a:pt x="1040835" y="1177797"/>
                  </a:lnTo>
                  <a:lnTo>
                    <a:pt x="0" y="1177797"/>
                  </a:lnTo>
                  <a:lnTo>
                    <a:pt x="0" y="0"/>
                  </a:lnTo>
                  <a:close/>
                </a:path>
              </a:pathLst>
            </a:custGeom>
            <a:noFill/>
            <a:ln>
              <a:noFill/>
            </a:ln>
          </p:spPr>
          <p:txBody>
            <a:bodyPr spcFirstLastPara="1" wrap="square" lIns="17095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Obèse</a:t>
              </a:r>
              <a:endParaRPr/>
            </a:p>
            <a:p>
              <a:pPr marL="0" marR="0" lvl="0" indent="0" algn="l" rtl="0">
                <a:lnSpc>
                  <a:spcPct val="90000"/>
                </a:lnSpc>
                <a:spcBef>
                  <a:spcPts val="560"/>
                </a:spcBef>
                <a:spcAft>
                  <a:spcPts val="0"/>
                </a:spcAft>
                <a:buNone/>
              </a:pPr>
              <a:r>
                <a:rPr lang="en-US" sz="1600">
                  <a:solidFill>
                    <a:schemeClr val="dk1"/>
                  </a:solidFill>
                  <a:latin typeface="Calibri"/>
                  <a:ea typeface="Calibri"/>
                  <a:cs typeface="Calibri"/>
                  <a:sym typeface="Calibri"/>
                </a:rPr>
                <a:t>&gt;30 kg/m²</a:t>
              </a:r>
              <a:endParaRPr sz="160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435" name="Google Shape;435;p27"/>
            <p:cNvSpPr/>
            <p:nvPr/>
          </p:nvSpPr>
          <p:spPr>
            <a:xfrm>
              <a:off x="10485121" y="2728289"/>
              <a:ext cx="1040835" cy="2393921"/>
            </a:xfrm>
            <a:custGeom>
              <a:avLst/>
              <a:gdLst/>
              <a:ahLst/>
              <a:cxnLst/>
              <a:rect l="l" t="t" r="r" b="b"/>
              <a:pathLst>
                <a:path w="1040835" h="2393921" extrusionOk="0">
                  <a:moveTo>
                    <a:pt x="0" y="0"/>
                  </a:moveTo>
                  <a:lnTo>
                    <a:pt x="1040835" y="0"/>
                  </a:lnTo>
                  <a:lnTo>
                    <a:pt x="1040835" y="2393921"/>
                  </a:lnTo>
                  <a:lnTo>
                    <a:pt x="0" y="2393921"/>
                  </a:lnTo>
                  <a:lnTo>
                    <a:pt x="0" y="0"/>
                  </a:lnTo>
                  <a:close/>
                </a:path>
              </a:pathLst>
            </a:custGeom>
            <a:noFill/>
            <a:ln>
              <a:noFill/>
            </a:ln>
          </p:spPr>
          <p:txBody>
            <a:bodyPr spcFirstLastPara="1" wrap="square" lIns="217825" tIns="0" rIns="0" bIns="0" anchor="t" anchorCtr="0">
              <a:noAutofit/>
            </a:bodyPr>
            <a:lstStyle/>
            <a:p>
              <a:pPr marL="0" marR="0" lvl="0" indent="0" algn="l" rtl="0">
                <a:lnSpc>
                  <a:spcPct val="90000"/>
                </a:lnSpc>
                <a:spcBef>
                  <a:spcPts val="0"/>
                </a:spcBef>
                <a:spcAft>
                  <a:spcPts val="0"/>
                </a:spcAft>
                <a:buClr>
                  <a:schemeClr val="dk1"/>
                </a:buClr>
                <a:buSzPts val="1300"/>
                <a:buFont typeface="Calibri"/>
                <a:buNone/>
              </a:pPr>
              <a:endParaRPr sz="1300">
                <a:solidFill>
                  <a:schemeClr val="dk1"/>
                </a:solidFill>
                <a:latin typeface="Calibri"/>
                <a:ea typeface="Calibri"/>
                <a:cs typeface="Calibri"/>
                <a:sym typeface="Calibri"/>
              </a:endParaRPr>
            </a:p>
          </p:txBody>
        </p:sp>
      </p:grpSp>
      <p:sp>
        <p:nvSpPr>
          <p:cNvPr id="436" name="Google Shape;436;p27"/>
          <p:cNvSpPr/>
          <p:nvPr/>
        </p:nvSpPr>
        <p:spPr>
          <a:xfrm>
            <a:off x="7173532" y="-3933"/>
            <a:ext cx="5017209"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6.1.3 La relation entre la nutrition et la santé </a:t>
            </a:r>
            <a:endParaRPr sz="1800">
              <a:solidFill>
                <a:schemeClr val="lt1"/>
              </a:solidFill>
              <a:latin typeface="Calibri"/>
              <a:ea typeface="Calibri"/>
              <a:cs typeface="Calibri"/>
              <a:sym typeface="Calibri"/>
            </a:endParaRPr>
          </a:p>
        </p:txBody>
      </p:sp>
      <p:sp>
        <p:nvSpPr>
          <p:cNvPr id="437" name="Google Shape;437;p27"/>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7"/>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439" name="Google Shape;439;p27"/>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Indice de masse corporelle (IMC)</a:t>
            </a:r>
            <a:endParaRPr/>
          </a:p>
        </p:txBody>
      </p:sp>
      <p:sp>
        <p:nvSpPr>
          <p:cNvPr id="446" name="Google Shape;446;p28"/>
          <p:cNvSpPr txBox="1">
            <a:spLocks noGrp="1"/>
          </p:cNvSpPr>
          <p:nvPr>
            <p:ph type="body" idx="1"/>
          </p:nvPr>
        </p:nvSpPr>
        <p:spPr>
          <a:xfrm>
            <a:off x="558001" y="1831897"/>
            <a:ext cx="5538000" cy="467522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endParaRPr/>
          </a:p>
          <a:p>
            <a:pPr marL="228600" lvl="0" indent="-228600" algn="l" rtl="0">
              <a:lnSpc>
                <a:spcPct val="100000"/>
              </a:lnSpc>
              <a:spcBef>
                <a:spcPts val="1200"/>
              </a:spcBef>
              <a:spcAft>
                <a:spcPts val="0"/>
              </a:spcAft>
              <a:buSzPts val="2400"/>
              <a:buChar char="▪"/>
            </a:pPr>
            <a:r>
              <a:rPr lang="en-US"/>
              <a:t>Alors que les migrants des pays occidentaux ont généralement un IMC plus faible à leur arrivée que les personnes nées dans le pays, leur risque de surpoids ou d'obésité augmente lentement avec la durée de leur séjour, pour rejoindre celui des personnes nées dans le pays. </a:t>
            </a:r>
            <a:br>
              <a:rPr lang="en-US"/>
            </a:br>
            <a:endParaRPr/>
          </a:p>
        </p:txBody>
      </p:sp>
      <p:pic>
        <p:nvPicPr>
          <p:cNvPr id="447" name="Google Shape;447;p28"/>
          <p:cNvPicPr preferRelativeResize="0"/>
          <p:nvPr/>
        </p:nvPicPr>
        <p:blipFill rotWithShape="1">
          <a:blip r:embed="rId3">
            <a:alphaModFix/>
          </a:blip>
          <a:srcRect/>
          <a:stretch/>
        </p:blipFill>
        <p:spPr>
          <a:xfrm>
            <a:off x="6323970" y="-463352"/>
            <a:ext cx="6858000" cy="6858000"/>
          </a:xfrm>
          <a:prstGeom prst="rect">
            <a:avLst/>
          </a:prstGeom>
          <a:noFill/>
          <a:ln>
            <a:noFill/>
          </a:ln>
        </p:spPr>
      </p:pic>
      <p:sp>
        <p:nvSpPr>
          <p:cNvPr id="448" name="Google Shape;448;p2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449" name="Google Shape;449;p28"/>
          <p:cNvSpPr/>
          <p:nvPr/>
        </p:nvSpPr>
        <p:spPr>
          <a:xfrm>
            <a:off x="7173532" y="-3933"/>
            <a:ext cx="5017209"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6.1.3 La relation entre la nutrition et la santé </a:t>
            </a:r>
            <a:endParaRPr sz="1800">
              <a:solidFill>
                <a:schemeClr val="lt1"/>
              </a:solidFill>
              <a:latin typeface="Calibri"/>
              <a:ea typeface="Calibri"/>
              <a:cs typeface="Calibri"/>
              <a:sym typeface="Calibri"/>
            </a:endParaRPr>
          </a:p>
        </p:txBody>
      </p:sp>
      <p:sp>
        <p:nvSpPr>
          <p:cNvPr id="450" name="Google Shape;450;p28"/>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28"/>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452" name="Google Shape;452;p28"/>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1320425" y="1090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 </a:t>
              </a:r>
              <a:r>
                <a:rPr lang="en-US" sz="1050" b="0" i="0">
                  <a:solidFill>
                    <a:srgbClr val="203864"/>
                  </a:solidFill>
                  <a:latin typeface="Roboto"/>
                  <a:ea typeface="Roboto"/>
                  <a:cs typeface="Roboto"/>
                  <a:sym typeface="Roboto"/>
                </a:rPr>
                <a:t>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ATHENES, GRECE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8" name="Google Shape;118;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9" name="Google Shape;119;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9"/>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6.1.4</a:t>
            </a:r>
            <a:r>
              <a:rPr lang="en-US"/>
              <a:t/>
            </a:r>
            <a:br>
              <a:rPr lang="en-US"/>
            </a:br>
            <a:r>
              <a:rPr lang="en-US">
                <a:solidFill>
                  <a:srgbClr val="C01E24"/>
                </a:solidFill>
              </a:rPr>
              <a:t>Définition des objectifs</a:t>
            </a:r>
            <a:endParaRPr>
              <a:solidFill>
                <a:srgbClr val="C01E24"/>
              </a:solidFill>
            </a:endParaRPr>
          </a:p>
        </p:txBody>
      </p:sp>
      <p:sp>
        <p:nvSpPr>
          <p:cNvPr id="459" name="Google Shape;459;p29"/>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460" name="Google Shape;460;p29"/>
          <p:cNvSpPr txBox="1">
            <a:spLocks noGrp="1"/>
          </p:cNvSpPr>
          <p:nvPr>
            <p:ph type="body" idx="2"/>
          </p:nvPr>
        </p:nvSpPr>
        <p:spPr>
          <a:xfrm>
            <a:off x="617625" y="2849846"/>
            <a:ext cx="5937000" cy="12498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SzPts val="2000"/>
              <a:buChar char="▪"/>
            </a:pPr>
            <a:r>
              <a:rPr lang="en-US" sz="2000"/>
              <a:t>Apprendre l'importance de se fixer des objectifs.</a:t>
            </a:r>
            <a:endParaRPr/>
          </a:p>
          <a:p>
            <a:pPr marL="228600" lvl="0" indent="-228600" algn="l" rtl="0">
              <a:lnSpc>
                <a:spcPct val="150000"/>
              </a:lnSpc>
              <a:spcBef>
                <a:spcPts val="1200"/>
              </a:spcBef>
              <a:spcAft>
                <a:spcPts val="0"/>
              </a:spcAft>
              <a:buSzPts val="2000"/>
              <a:buChar char="▪"/>
            </a:pPr>
            <a:r>
              <a:rPr lang="en-US" sz="2000"/>
              <a:t>Se familiariser avec la technique des objectifs SMART. </a:t>
            </a:r>
            <a:endParaRPr sz="2000"/>
          </a:p>
        </p:txBody>
      </p:sp>
      <p:pic>
        <p:nvPicPr>
          <p:cNvPr id="461" name="Google Shape;461;p29"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462" name="Google Shape;462;p29"/>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30" descr="Free dart game bull's eye vector"/>
          <p:cNvPicPr preferRelativeResize="0"/>
          <p:nvPr/>
        </p:nvPicPr>
        <p:blipFill rotWithShape="1">
          <a:blip r:embed="rId3">
            <a:alphaModFix amt="13000"/>
          </a:blip>
          <a:srcRect/>
          <a:stretch/>
        </p:blipFill>
        <p:spPr>
          <a:xfrm>
            <a:off x="7859235" y="416745"/>
            <a:ext cx="6199187" cy="6858000"/>
          </a:xfrm>
          <a:prstGeom prst="rect">
            <a:avLst/>
          </a:prstGeom>
          <a:noFill/>
          <a:ln>
            <a:noFill/>
          </a:ln>
        </p:spPr>
      </p:pic>
      <p:sp>
        <p:nvSpPr>
          <p:cNvPr id="469" name="Google Shape;469;p30"/>
          <p:cNvSpPr txBox="1">
            <a:spLocks noGrp="1"/>
          </p:cNvSpPr>
          <p:nvPr>
            <p:ph type="title"/>
          </p:nvPr>
        </p:nvSpPr>
        <p:spPr>
          <a:xfrm>
            <a:off x="405600" y="971080"/>
            <a:ext cx="11059800" cy="72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Pourquoi est-ce nécessaire ?</a:t>
            </a:r>
            <a:endParaRPr sz="2800"/>
          </a:p>
        </p:txBody>
      </p:sp>
      <p:sp>
        <p:nvSpPr>
          <p:cNvPr id="470" name="Google Shape;470;p30"/>
          <p:cNvSpPr txBox="1">
            <a:spLocks noGrp="1"/>
          </p:cNvSpPr>
          <p:nvPr>
            <p:ph type="body" idx="1"/>
          </p:nvPr>
        </p:nvSpPr>
        <p:spPr>
          <a:xfrm>
            <a:off x="315164" y="1814129"/>
            <a:ext cx="7829400" cy="39414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sz="2400"/>
              <a:t>La fixation d'objectifs est une intervention clé pour les personnes qui souhaitent modifier leur comportement, par exemple leurs habitudes alimentaires.</a:t>
            </a:r>
            <a:endParaRPr/>
          </a:p>
          <a:p>
            <a:pPr marL="228600" lvl="0" indent="-228600" algn="l" rtl="0">
              <a:lnSpc>
                <a:spcPct val="100000"/>
              </a:lnSpc>
              <a:spcBef>
                <a:spcPts val="1200"/>
              </a:spcBef>
              <a:spcAft>
                <a:spcPts val="0"/>
              </a:spcAft>
              <a:buSzPts val="2400"/>
              <a:buChar char="▪"/>
            </a:pPr>
            <a:r>
              <a:rPr lang="en-US" sz="2400"/>
              <a:t>Le fait de visualiser ce que nous devons faire pour atteindre nos </a:t>
            </a:r>
            <a:r>
              <a:rPr lang="en-US" sz="2400" b="1"/>
              <a:t>objectifs</a:t>
            </a:r>
            <a:r>
              <a:rPr lang="en-US" sz="2400"/>
              <a:t> peut augmenter nos chances d'y parvenir. </a:t>
            </a:r>
            <a:endParaRPr/>
          </a:p>
          <a:p>
            <a:pPr marL="228600" lvl="0" indent="-228600" algn="l" rtl="0">
              <a:lnSpc>
                <a:spcPct val="100000"/>
              </a:lnSpc>
              <a:spcBef>
                <a:spcPts val="1200"/>
              </a:spcBef>
              <a:spcAft>
                <a:spcPts val="0"/>
              </a:spcAft>
              <a:buSzPts val="2400"/>
              <a:buChar char="▪"/>
            </a:pPr>
            <a:r>
              <a:rPr lang="en-US" sz="2400"/>
              <a:t>Les objectifs sont une forme de motivation ; ils donnent une orientation et un sentiment d'accomplissement personnel, et ils permettent également de suivre les progrès accomplis. </a:t>
            </a:r>
            <a:endParaRPr/>
          </a:p>
          <a:p>
            <a:pPr marL="228600" lvl="0" indent="-76200" algn="l" rtl="0">
              <a:lnSpc>
                <a:spcPct val="100000"/>
              </a:lnSpc>
              <a:spcBef>
                <a:spcPts val="1200"/>
              </a:spcBef>
              <a:spcAft>
                <a:spcPts val="0"/>
              </a:spcAft>
              <a:buSzPts val="2400"/>
              <a:buNone/>
            </a:pPr>
            <a:endParaRPr sz="2400"/>
          </a:p>
          <a:p>
            <a:pPr marL="0" lvl="0" indent="0" algn="l" rtl="0">
              <a:lnSpc>
                <a:spcPct val="100000"/>
              </a:lnSpc>
              <a:spcBef>
                <a:spcPts val="1200"/>
              </a:spcBef>
              <a:spcAft>
                <a:spcPts val="0"/>
              </a:spcAft>
              <a:buSzPts val="2400"/>
              <a:buNone/>
            </a:pPr>
            <a:endParaRPr sz="2400"/>
          </a:p>
        </p:txBody>
      </p:sp>
      <p:sp>
        <p:nvSpPr>
          <p:cNvPr id="471" name="Google Shape;471;p30"/>
          <p:cNvSpPr/>
          <p:nvPr/>
        </p:nvSpPr>
        <p:spPr>
          <a:xfrm>
            <a:off x="8640658" y="-3925"/>
            <a:ext cx="3550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6.1.4 Fixation des objectifs </a:t>
            </a:r>
            <a:endParaRPr sz="1800">
              <a:solidFill>
                <a:schemeClr val="lt1"/>
              </a:solidFill>
              <a:latin typeface="Calibri"/>
              <a:ea typeface="Calibri"/>
              <a:cs typeface="Calibri"/>
              <a:sym typeface="Calibri"/>
            </a:endParaRPr>
          </a:p>
        </p:txBody>
      </p:sp>
      <p:sp>
        <p:nvSpPr>
          <p:cNvPr id="472" name="Google Shape;472;p3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473" name="Google Shape;473;p3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3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475" name="Google Shape;475;p3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1"/>
          <p:cNvSpPr txBox="1">
            <a:spLocks noGrp="1"/>
          </p:cNvSpPr>
          <p:nvPr>
            <p:ph type="title"/>
          </p:nvPr>
        </p:nvSpPr>
        <p:spPr>
          <a:xfrm>
            <a:off x="558000" y="1452375"/>
            <a:ext cx="11396700" cy="59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Technique : fixation d'objectifs "SMART</a:t>
            </a:r>
            <a:endParaRPr/>
          </a:p>
        </p:txBody>
      </p:sp>
      <p:sp>
        <p:nvSpPr>
          <p:cNvPr id="482" name="Google Shape;482;p31"/>
          <p:cNvSpPr txBox="1">
            <a:spLocks noGrp="1"/>
          </p:cNvSpPr>
          <p:nvPr>
            <p:ph type="body" idx="2"/>
          </p:nvPr>
        </p:nvSpPr>
        <p:spPr>
          <a:xfrm>
            <a:off x="6627307" y="2079691"/>
            <a:ext cx="5099120" cy="419048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600"/>
              <a:buChar char="▪"/>
            </a:pPr>
            <a:r>
              <a:rPr lang="en-US" sz="2600">
                <a:solidFill>
                  <a:srgbClr val="92D050"/>
                </a:solidFill>
              </a:rPr>
              <a:t>Spécifique</a:t>
            </a:r>
            <a:r>
              <a:rPr lang="en-US" sz="2600"/>
              <a:t/>
            </a:r>
            <a:br>
              <a:rPr lang="en-US" sz="2600"/>
            </a:br>
            <a:endParaRPr sz="2600"/>
          </a:p>
          <a:p>
            <a:pPr marL="228600" lvl="0" indent="-228600" algn="l" rtl="0">
              <a:lnSpc>
                <a:spcPct val="100000"/>
              </a:lnSpc>
              <a:spcBef>
                <a:spcPts val="1200"/>
              </a:spcBef>
              <a:spcAft>
                <a:spcPts val="0"/>
              </a:spcAft>
              <a:buClr>
                <a:srgbClr val="8DA9DB"/>
              </a:buClr>
              <a:buSzPts val="2600"/>
              <a:buChar char="▪"/>
            </a:pPr>
            <a:r>
              <a:rPr lang="en-US" sz="2600">
                <a:solidFill>
                  <a:srgbClr val="8DA9DB"/>
                </a:solidFill>
              </a:rPr>
              <a:t>Mesurable</a:t>
            </a:r>
            <a:r>
              <a:rPr lang="en-US" sz="2600"/>
              <a:t/>
            </a:r>
            <a:br>
              <a:rPr lang="en-US" sz="2600"/>
            </a:br>
            <a:endParaRPr sz="2600"/>
          </a:p>
          <a:p>
            <a:pPr marL="228600" lvl="0" indent="-228600" algn="l" rtl="0">
              <a:lnSpc>
                <a:spcPct val="100000"/>
              </a:lnSpc>
              <a:spcBef>
                <a:spcPts val="1200"/>
              </a:spcBef>
              <a:spcAft>
                <a:spcPts val="0"/>
              </a:spcAft>
              <a:buClr>
                <a:srgbClr val="ED7D31"/>
              </a:buClr>
              <a:buSzPts val="2600"/>
              <a:buChar char="▪"/>
            </a:pPr>
            <a:r>
              <a:rPr lang="en-US" sz="2600">
                <a:solidFill>
                  <a:srgbClr val="ED7D31"/>
                </a:solidFill>
              </a:rPr>
              <a:t>Réalisable - Atteignable</a:t>
            </a:r>
            <a:r>
              <a:rPr lang="en-US" sz="2600"/>
              <a:t/>
            </a:r>
            <a:br>
              <a:rPr lang="en-US" sz="2600"/>
            </a:br>
            <a:endParaRPr sz="2600"/>
          </a:p>
          <a:p>
            <a:pPr marL="228600" lvl="0" indent="-228600" algn="l" rtl="0">
              <a:lnSpc>
                <a:spcPct val="100000"/>
              </a:lnSpc>
              <a:spcBef>
                <a:spcPts val="1200"/>
              </a:spcBef>
              <a:spcAft>
                <a:spcPts val="0"/>
              </a:spcAft>
              <a:buClr>
                <a:srgbClr val="9933FF"/>
              </a:buClr>
              <a:buSzPts val="2600"/>
              <a:buChar char="▪"/>
            </a:pPr>
            <a:r>
              <a:rPr lang="en-US" sz="2600" b="1"/>
              <a:t>Pertinent </a:t>
            </a:r>
            <a:br>
              <a:rPr lang="en-US" sz="2600" b="1"/>
            </a:br>
            <a:endParaRPr sz="2600" b="1"/>
          </a:p>
          <a:p>
            <a:pPr marL="228600" lvl="0" indent="-228600" algn="l" rtl="0">
              <a:lnSpc>
                <a:spcPct val="100000"/>
              </a:lnSpc>
              <a:spcBef>
                <a:spcPts val="1200"/>
              </a:spcBef>
              <a:spcAft>
                <a:spcPts val="0"/>
              </a:spcAft>
              <a:buClr>
                <a:srgbClr val="FF3399"/>
              </a:buClr>
              <a:buSzPts val="2600"/>
              <a:buChar char="▪"/>
            </a:pPr>
            <a:r>
              <a:rPr lang="en-US" sz="2600">
                <a:solidFill>
                  <a:srgbClr val="FF3399"/>
                </a:solidFill>
              </a:rPr>
              <a:t>En temps utile</a:t>
            </a:r>
            <a:endParaRPr/>
          </a:p>
        </p:txBody>
      </p:sp>
      <p:sp>
        <p:nvSpPr>
          <p:cNvPr id="483" name="Google Shape;483;p31"/>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484" name="Google Shape;484;p31"/>
          <p:cNvSpPr/>
          <p:nvPr/>
        </p:nvSpPr>
        <p:spPr>
          <a:xfrm>
            <a:off x="9521503" y="-3925"/>
            <a:ext cx="26691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6.1.4 Fixation des objectifs </a:t>
            </a:r>
            <a:endParaRPr sz="1800">
              <a:solidFill>
                <a:schemeClr val="lt1"/>
              </a:solidFill>
              <a:latin typeface="Calibri"/>
              <a:ea typeface="Calibri"/>
              <a:cs typeface="Calibri"/>
              <a:sym typeface="Calibri"/>
            </a:endParaRPr>
          </a:p>
        </p:txBody>
      </p:sp>
      <p:pic>
        <p:nvPicPr>
          <p:cNvPr id="485" name="Google Shape;485;p31" descr="Free goals smart target illustration"/>
          <p:cNvPicPr preferRelativeResize="0"/>
          <p:nvPr/>
        </p:nvPicPr>
        <p:blipFill rotWithShape="1">
          <a:blip r:embed="rId5">
            <a:alphaModFix/>
          </a:blip>
          <a:srcRect/>
          <a:stretch/>
        </p:blipFill>
        <p:spPr>
          <a:xfrm>
            <a:off x="374170" y="1995512"/>
            <a:ext cx="5564406" cy="4399135"/>
          </a:xfrm>
          <a:prstGeom prst="rect">
            <a:avLst/>
          </a:prstGeom>
          <a:noFill/>
          <a:ln>
            <a:noFill/>
          </a:ln>
        </p:spPr>
      </p:pic>
      <p:sp>
        <p:nvSpPr>
          <p:cNvPr id="486" name="Google Shape;486;p31"/>
          <p:cNvSpPr/>
          <p:nvPr/>
        </p:nvSpPr>
        <p:spPr>
          <a:xfrm>
            <a:off x="6069204" y="490829"/>
            <a:ext cx="5657223" cy="101774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483" y="29015"/>
                </a:moveTo>
                <a:lnTo>
                  <a:pt x="-9424" y="30140"/>
                </a:lnTo>
                <a:lnTo>
                  <a:pt x="-13426" y="87902"/>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La définition d'objectifs nutritionnels </a:t>
            </a:r>
            <a:r>
              <a:rPr lang="en-US" sz="2000" b="1">
                <a:solidFill>
                  <a:schemeClr val="lt1"/>
                </a:solidFill>
                <a:latin typeface="Calibri"/>
                <a:ea typeface="Calibri"/>
                <a:cs typeface="Calibri"/>
                <a:sym typeface="Calibri"/>
              </a:rPr>
              <a:t>SMART s'est avérée </a:t>
            </a:r>
            <a:r>
              <a:rPr lang="en-US" sz="2000">
                <a:solidFill>
                  <a:schemeClr val="lt1"/>
                </a:solidFill>
                <a:latin typeface="Calibri"/>
                <a:ea typeface="Calibri"/>
                <a:cs typeface="Calibri"/>
                <a:sym typeface="Calibri"/>
              </a:rPr>
              <a:t>utile pour aider les gens à modifier leur mode de vie de manière positive et à long terme.</a:t>
            </a:r>
            <a:endParaRPr sz="2000">
              <a:solidFill>
                <a:schemeClr val="lt1"/>
              </a:solidFill>
              <a:latin typeface="Calibri"/>
              <a:ea typeface="Calibri"/>
              <a:cs typeface="Calibri"/>
              <a:sym typeface="Calibri"/>
            </a:endParaRPr>
          </a:p>
        </p:txBody>
      </p:sp>
      <p:sp>
        <p:nvSpPr>
          <p:cNvPr id="487" name="Google Shape;487;p3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3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489" name="Google Shape;489;p3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32" descr="Ambition abstract concept"/>
          <p:cNvPicPr preferRelativeResize="0"/>
          <p:nvPr/>
        </p:nvPicPr>
        <p:blipFill rotWithShape="1">
          <a:blip r:embed="rId3">
            <a:alphaModFix/>
          </a:blip>
          <a:srcRect/>
          <a:stretch/>
        </p:blipFill>
        <p:spPr>
          <a:xfrm>
            <a:off x="7179150" y="1414454"/>
            <a:ext cx="5517062" cy="5343950"/>
          </a:xfrm>
          <a:prstGeom prst="rect">
            <a:avLst/>
          </a:prstGeom>
          <a:noFill/>
          <a:ln>
            <a:noFill/>
          </a:ln>
        </p:spPr>
      </p:pic>
      <p:sp>
        <p:nvSpPr>
          <p:cNvPr id="496" name="Google Shape;496;p3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
        <p:nvSpPr>
          <p:cNvPr id="497" name="Google Shape;497;p32"/>
          <p:cNvSpPr txBox="1">
            <a:spLocks noGrp="1"/>
          </p:cNvSpPr>
          <p:nvPr>
            <p:ph type="title"/>
          </p:nvPr>
        </p:nvSpPr>
        <p:spPr>
          <a:xfrm>
            <a:off x="558000" y="5465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000">
                <a:solidFill>
                  <a:srgbClr val="C01E24"/>
                </a:solidFill>
              </a:rPr>
              <a:t>6.1.5</a:t>
            </a:r>
            <a:r>
              <a:rPr lang="en-US"/>
              <a:t/>
            </a:r>
            <a:br>
              <a:rPr lang="en-US"/>
            </a:br>
            <a:r>
              <a:rPr lang="en-US">
                <a:solidFill>
                  <a:srgbClr val="C01E24"/>
                </a:solidFill>
              </a:rPr>
              <a:t>Applications de santé liées à la nutrition et à leur utilité</a:t>
            </a:r>
            <a:endParaRPr>
              <a:solidFill>
                <a:srgbClr val="C01E24"/>
              </a:solidFill>
            </a:endParaRPr>
          </a:p>
        </p:txBody>
      </p:sp>
      <p:sp>
        <p:nvSpPr>
          <p:cNvPr id="498" name="Google Shape;498;p32"/>
          <p:cNvSpPr txBox="1">
            <a:spLocks noGrp="1"/>
          </p:cNvSpPr>
          <p:nvPr>
            <p:ph type="body" idx="1"/>
          </p:nvPr>
        </p:nvSpPr>
        <p:spPr>
          <a:xfrm>
            <a:off x="558000" y="1626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499" name="Google Shape;499;p32"/>
          <p:cNvSpPr txBox="1">
            <a:spLocks noGrp="1"/>
          </p:cNvSpPr>
          <p:nvPr>
            <p:ph type="body" idx="2"/>
          </p:nvPr>
        </p:nvSpPr>
        <p:spPr>
          <a:xfrm>
            <a:off x="558000" y="2316443"/>
            <a:ext cx="6121200" cy="3470100"/>
          </a:xfrm>
          <a:prstGeom prst="rect">
            <a:avLst/>
          </a:prstGeom>
          <a:noFill/>
          <a:ln>
            <a:noFill/>
          </a:ln>
        </p:spPr>
        <p:txBody>
          <a:bodyPr spcFirstLastPara="1" wrap="square" lIns="91425" tIns="45700" rIns="91425" bIns="45700" anchor="t" anchorCtr="0">
            <a:normAutofit/>
          </a:bodyPr>
          <a:lstStyle/>
          <a:p>
            <a:pPr marL="228600" lvl="0" indent="-217170" algn="l" rtl="0">
              <a:lnSpc>
                <a:spcPct val="120000"/>
              </a:lnSpc>
              <a:spcBef>
                <a:spcPts val="0"/>
              </a:spcBef>
              <a:spcAft>
                <a:spcPts val="0"/>
              </a:spcAft>
              <a:buSzPct val="100000"/>
              <a:buChar char="▪"/>
            </a:pPr>
            <a:r>
              <a:rPr lang="en-US" sz="2400" dirty="0"/>
              <a:t>Identifier les raisons de l'utilisation des applications de nutrition. </a:t>
            </a:r>
            <a:endParaRPr dirty="0"/>
          </a:p>
          <a:p>
            <a:pPr marL="228600" lvl="0" indent="-217170" algn="l" rtl="0">
              <a:lnSpc>
                <a:spcPct val="120000"/>
              </a:lnSpc>
              <a:spcBef>
                <a:spcPts val="1200"/>
              </a:spcBef>
              <a:spcAft>
                <a:spcPts val="0"/>
              </a:spcAft>
              <a:buSzPct val="100000"/>
              <a:buChar char="▪"/>
            </a:pPr>
            <a:r>
              <a:rPr lang="en-US" sz="2400" dirty="0"/>
              <a:t>Se </a:t>
            </a:r>
            <a:r>
              <a:rPr lang="en-US" sz="2400" dirty="0" err="1"/>
              <a:t>familiariser</a:t>
            </a:r>
            <a:r>
              <a:rPr lang="en-US" sz="2400" dirty="0"/>
              <a:t> avec les types d'applications </a:t>
            </a:r>
            <a:r>
              <a:rPr lang="en-US" sz="2400" dirty="0" err="1"/>
              <a:t>nutritionnelles</a:t>
            </a:r>
            <a:r>
              <a:rPr lang="en-US" sz="2400" dirty="0"/>
              <a:t> les plus courants.</a:t>
            </a:r>
            <a:endParaRPr dirty="0"/>
          </a:p>
          <a:p>
            <a:pPr marL="228600" lvl="0" indent="-217170" algn="l" rtl="0">
              <a:lnSpc>
                <a:spcPct val="120000"/>
              </a:lnSpc>
              <a:spcBef>
                <a:spcPts val="1200"/>
              </a:spcBef>
              <a:spcAft>
                <a:spcPts val="0"/>
              </a:spcAft>
              <a:buSzPct val="100000"/>
              <a:buChar char="▪"/>
            </a:pPr>
            <a:r>
              <a:rPr lang="en-US" sz="2400" dirty="0"/>
              <a:t>Pour en savoir plus sur les </a:t>
            </a:r>
            <a:r>
              <a:rPr lang="en-US" sz="2400" dirty="0" err="1"/>
              <a:t>caractéristiques</a:t>
            </a:r>
            <a:r>
              <a:rPr lang="en-US" sz="2400" dirty="0"/>
              <a:t> </a:t>
            </a:r>
            <a:r>
              <a:rPr lang="en-US" sz="2400" dirty="0" err="1"/>
              <a:t>potentielles</a:t>
            </a:r>
            <a:r>
              <a:rPr lang="en-US" sz="2400" dirty="0"/>
              <a:t> des applications </a:t>
            </a:r>
            <a:r>
              <a:rPr lang="en-US" sz="2400" dirty="0" err="1"/>
              <a:t>nutritionnelles</a:t>
            </a:r>
            <a:r>
              <a:rPr lang="en-US" sz="2400" dirty="0"/>
              <a:t>.</a:t>
            </a:r>
            <a:endParaRPr dirty="0"/>
          </a:p>
          <a:p>
            <a:pPr marL="114300" lvl="0" indent="12700" algn="l" rtl="0">
              <a:lnSpc>
                <a:spcPct val="120000"/>
              </a:lnSpc>
              <a:spcBef>
                <a:spcPts val="1200"/>
              </a:spcBef>
              <a:spcAft>
                <a:spcPts val="0"/>
              </a:spcAft>
              <a:buSzPct val="100000"/>
              <a:buNone/>
            </a:pPr>
            <a:endParaRPr sz="2000" dirty="0"/>
          </a:p>
          <a:p>
            <a:pPr marL="114300" lvl="0" indent="12700" algn="l" rtl="0">
              <a:lnSpc>
                <a:spcPct val="120000"/>
              </a:lnSpc>
              <a:spcBef>
                <a:spcPts val="1200"/>
              </a:spcBef>
              <a:spcAft>
                <a:spcPts val="0"/>
              </a:spcAft>
              <a:buSzPct val="100000"/>
              <a:buNone/>
            </a:pPr>
            <a:endParaRP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3"/>
          <p:cNvSpPr txBox="1">
            <a:spLocks noGrp="1"/>
          </p:cNvSpPr>
          <p:nvPr>
            <p:ph type="title"/>
          </p:nvPr>
        </p:nvSpPr>
        <p:spPr>
          <a:xfrm>
            <a:off x="558000" y="719926"/>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Nombre croissant d'applications nutritionnelles disponibles</a:t>
            </a:r>
            <a:endParaRPr/>
          </a:p>
        </p:txBody>
      </p:sp>
      <p:sp>
        <p:nvSpPr>
          <p:cNvPr id="506" name="Google Shape;506;p33"/>
          <p:cNvSpPr txBox="1">
            <a:spLocks noGrp="1"/>
          </p:cNvSpPr>
          <p:nvPr>
            <p:ph type="body" idx="1"/>
          </p:nvPr>
        </p:nvSpPr>
        <p:spPr>
          <a:xfrm>
            <a:off x="566150" y="1325023"/>
            <a:ext cx="11059800" cy="16611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SzPts val="2200"/>
              <a:buChar char="▪"/>
            </a:pPr>
            <a:r>
              <a:rPr lang="en-US" sz="2200"/>
              <a:t>En raison de leur grand nombre et de leur disponibilité gratuite, 🡪 est difficile de comprendre ce que ces applications offrent et comment elles se comparent les unes aux autres. </a:t>
            </a:r>
            <a:endParaRPr/>
          </a:p>
          <a:p>
            <a:pPr marL="228600" lvl="0" indent="-228600" algn="l" rtl="0">
              <a:lnSpc>
                <a:spcPct val="100000"/>
              </a:lnSpc>
              <a:spcBef>
                <a:spcPts val="1200"/>
              </a:spcBef>
              <a:spcAft>
                <a:spcPts val="0"/>
              </a:spcAft>
              <a:buSzPts val="2200"/>
              <a:buChar char="▪"/>
            </a:pPr>
            <a:r>
              <a:rPr lang="en-US" sz="2200"/>
              <a:t>Selon les utilisateurs, les applications nutritionnelles </a:t>
            </a:r>
            <a:r>
              <a:rPr lang="en-US" sz="2200" b="1"/>
              <a:t>peuvent être utilisées pour différents objectifs :</a:t>
            </a:r>
            <a:endParaRPr sz="2200"/>
          </a:p>
        </p:txBody>
      </p:sp>
      <p:sp>
        <p:nvSpPr>
          <p:cNvPr id="507" name="Google Shape;507;p33"/>
          <p:cNvSpPr/>
          <p:nvPr/>
        </p:nvSpPr>
        <p:spPr>
          <a:xfrm>
            <a:off x="6019100" y="0"/>
            <a:ext cx="61731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6.1.5 Les applications de santé liées à la nutrition et leur utilité</a:t>
            </a:r>
            <a:endParaRPr sz="1800">
              <a:solidFill>
                <a:schemeClr val="lt1"/>
              </a:solidFill>
              <a:latin typeface="Calibri"/>
              <a:ea typeface="Calibri"/>
              <a:cs typeface="Calibri"/>
              <a:sym typeface="Calibri"/>
            </a:endParaRPr>
          </a:p>
        </p:txBody>
      </p:sp>
      <p:sp>
        <p:nvSpPr>
          <p:cNvPr id="508" name="Google Shape;508;p33"/>
          <p:cNvSpPr/>
          <p:nvPr/>
        </p:nvSpPr>
        <p:spPr>
          <a:xfrm>
            <a:off x="1921175" y="3200400"/>
            <a:ext cx="8976600" cy="3333300"/>
          </a:xfrm>
          <a:prstGeom prst="rect">
            <a:avLst/>
          </a:prstGeom>
          <a:gradFill>
            <a:gsLst>
              <a:gs pos="0">
                <a:srgbClr val="2968A2"/>
              </a:gs>
              <a:gs pos="65000">
                <a:srgbClr val="5F9DD6"/>
              </a:gs>
              <a:gs pos="100000">
                <a:srgbClr val="9CC2E5"/>
              </a:gs>
            </a:gsLst>
            <a:lin ang="2700000" scaled="0"/>
          </a:gradFill>
          <a:ln w="12700" cap="flat" cmpd="sng">
            <a:solidFill>
              <a:srgbClr val="31538F"/>
            </a:solidFill>
            <a:prstDash val="solid"/>
            <a:miter lim="800000"/>
            <a:headEnd type="none" w="sm" len="sm"/>
            <a:tailEnd type="none" w="sm" len="sm"/>
          </a:ln>
        </p:spPr>
        <p:txBody>
          <a:bodyPr spcFirstLastPara="1" wrap="square" lIns="91425" tIns="72000" rIns="91425" bIns="72000" anchor="ctr" anchorCtr="0">
            <a:noAutofit/>
          </a:bodyPr>
          <a:lstStyle/>
          <a:p>
            <a:pPr marL="450850" marR="0" lvl="0" indent="-450850" algn="l" rtl="0">
              <a:spcBef>
                <a:spcPts val="0"/>
              </a:spcBef>
              <a:spcAft>
                <a:spcPts val="0"/>
              </a:spcAft>
              <a:buClr>
                <a:schemeClr val="lt1"/>
              </a:buClr>
              <a:buSzPts val="2000"/>
              <a:buFont typeface="Noto Sans Symbols"/>
              <a:buChar char="⦿"/>
            </a:pPr>
            <a:r>
              <a:rPr lang="en-US" sz="2000">
                <a:solidFill>
                  <a:schemeClr val="lt1"/>
                </a:solidFill>
                <a:latin typeface="Calibri"/>
                <a:ea typeface="Calibri"/>
                <a:cs typeface="Calibri"/>
                <a:sym typeface="Calibri"/>
              </a:rPr>
              <a:t>la prise/perte de poids</a:t>
            </a:r>
            <a:endParaRPr/>
          </a:p>
          <a:p>
            <a:pPr marL="450850" marR="0" lvl="0" indent="-450850" algn="l" rtl="0">
              <a:spcBef>
                <a:spcPts val="0"/>
              </a:spcBef>
              <a:spcAft>
                <a:spcPts val="0"/>
              </a:spcAft>
              <a:buClr>
                <a:schemeClr val="lt1"/>
              </a:buClr>
              <a:buSzPts val="2000"/>
              <a:buFont typeface="Noto Sans Symbols"/>
              <a:buChar char="⦿"/>
            </a:pPr>
            <a:r>
              <a:rPr lang="en-US" sz="2000">
                <a:solidFill>
                  <a:schemeClr val="lt1"/>
                </a:solidFill>
                <a:latin typeface="Calibri"/>
                <a:ea typeface="Calibri"/>
                <a:cs typeface="Calibri"/>
                <a:sym typeface="Calibri"/>
              </a:rPr>
              <a:t>ayant besoin d'aide pour prendre des décisions médicales ou liées à la santé</a:t>
            </a:r>
            <a:endParaRPr/>
          </a:p>
          <a:p>
            <a:pPr marL="450850" marR="0" lvl="0" indent="-450850" algn="l" rtl="0">
              <a:spcBef>
                <a:spcPts val="0"/>
              </a:spcBef>
              <a:spcAft>
                <a:spcPts val="0"/>
              </a:spcAft>
              <a:buClr>
                <a:schemeClr val="lt1"/>
              </a:buClr>
              <a:buSzPts val="2000"/>
              <a:buFont typeface="Noto Sans Symbols"/>
              <a:buChar char="⦿"/>
            </a:pPr>
            <a:r>
              <a:rPr lang="en-US" sz="2000">
                <a:solidFill>
                  <a:schemeClr val="lt1"/>
                </a:solidFill>
                <a:latin typeface="Calibri"/>
                <a:ea typeface="Calibri"/>
                <a:cs typeface="Calibri"/>
                <a:sym typeface="Calibri"/>
              </a:rPr>
              <a:t>guérir/gérer une maladie</a:t>
            </a:r>
            <a:endParaRPr/>
          </a:p>
          <a:p>
            <a:pPr marL="450850" marR="0" lvl="0" indent="-450850" algn="l" rtl="0">
              <a:spcBef>
                <a:spcPts val="0"/>
              </a:spcBef>
              <a:spcAft>
                <a:spcPts val="0"/>
              </a:spcAft>
              <a:buClr>
                <a:schemeClr val="lt1"/>
              </a:buClr>
              <a:buSzPts val="2000"/>
              <a:buFont typeface="Noto Sans Symbols"/>
              <a:buChar char="⦿"/>
            </a:pPr>
            <a:r>
              <a:rPr lang="en-US" sz="2000">
                <a:solidFill>
                  <a:schemeClr val="lt1"/>
                </a:solidFill>
                <a:latin typeface="Calibri"/>
                <a:ea typeface="Calibri"/>
                <a:cs typeface="Calibri"/>
                <a:sym typeface="Calibri"/>
              </a:rPr>
              <a:t>l'exécution d'un plan de traitement</a:t>
            </a:r>
            <a:endParaRPr/>
          </a:p>
          <a:p>
            <a:pPr marL="450850" marR="0" lvl="1" indent="-45085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manger plus sainement</a:t>
            </a:r>
            <a:endParaRPr/>
          </a:p>
          <a:p>
            <a:pPr marL="450850" marR="0" lvl="1" indent="-45085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autocontrôle</a:t>
            </a:r>
            <a:endParaRPr/>
          </a:p>
          <a:p>
            <a:pPr marL="450850" marR="0" lvl="1" indent="-45085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être plus attentif/trouver l'équilibre</a:t>
            </a:r>
            <a:endParaRPr/>
          </a:p>
          <a:p>
            <a:pPr marL="450850" marR="0" lvl="1" indent="-45085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accroître les connaissances</a:t>
            </a:r>
            <a:endParaRPr/>
          </a:p>
          <a:p>
            <a:pPr marL="450850" marR="0" lvl="1" indent="-45085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trouver des déclencheurs</a:t>
            </a:r>
            <a:endParaRPr/>
          </a:p>
          <a:p>
            <a:pPr marL="450850" marR="0" lvl="1" indent="-450850" algn="l" rtl="0">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même d'autres aspects de la vie (par exemple, maximiser les performances professionnelles/sportives)</a:t>
            </a:r>
            <a:endParaRPr/>
          </a:p>
        </p:txBody>
      </p:sp>
      <p:sp>
        <p:nvSpPr>
          <p:cNvPr id="509" name="Google Shape;509;p3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3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511" name="Google Shape;511;p3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Types les plus courants d'applications nutritionnelles</a:t>
            </a:r>
            <a:endParaRPr/>
          </a:p>
        </p:txBody>
      </p:sp>
      <p:sp>
        <p:nvSpPr>
          <p:cNvPr id="518" name="Google Shape;518;p34"/>
          <p:cNvSpPr txBox="1">
            <a:spLocks noGrp="1"/>
          </p:cNvSpPr>
          <p:nvPr>
            <p:ph type="body" idx="1"/>
          </p:nvPr>
        </p:nvSpPr>
        <p:spPr>
          <a:xfrm>
            <a:off x="332219" y="1800000"/>
            <a:ext cx="5154181" cy="489340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a:t>Programmes de suivi des calories/de suivi des aliments/de journal alimentaire</a:t>
            </a:r>
            <a:endParaRPr/>
          </a:p>
          <a:p>
            <a:pPr marL="228600" lvl="0" indent="-228600" algn="l" rtl="0">
              <a:lnSpc>
                <a:spcPct val="100000"/>
              </a:lnSpc>
              <a:spcBef>
                <a:spcPts val="1200"/>
              </a:spcBef>
              <a:spcAft>
                <a:spcPts val="0"/>
              </a:spcAft>
              <a:buSzPts val="2200"/>
              <a:buChar char="▪"/>
            </a:pPr>
            <a:r>
              <a:rPr lang="en-US"/>
              <a:t>Suivi des macronutriments et des micronutriments</a:t>
            </a:r>
            <a:endParaRPr/>
          </a:p>
          <a:p>
            <a:pPr marL="228600" lvl="0" indent="-228600" algn="l" rtl="0">
              <a:lnSpc>
                <a:spcPct val="100000"/>
              </a:lnSpc>
              <a:spcBef>
                <a:spcPts val="1200"/>
              </a:spcBef>
              <a:spcAft>
                <a:spcPts val="0"/>
              </a:spcAft>
              <a:buSzPts val="2200"/>
              <a:buChar char="▪"/>
            </a:pPr>
            <a:r>
              <a:rPr lang="en-US"/>
              <a:t>Régime alimentaire spécifique </a:t>
            </a:r>
            <a:endParaRPr/>
          </a:p>
          <a:p>
            <a:pPr marL="685800" lvl="1" indent="-228600" algn="l" rtl="0">
              <a:lnSpc>
                <a:spcPct val="100000"/>
              </a:lnSpc>
              <a:spcBef>
                <a:spcPts val="1200"/>
              </a:spcBef>
              <a:spcAft>
                <a:spcPts val="0"/>
              </a:spcAft>
              <a:buSzPts val="2640"/>
              <a:buFont typeface="Arial"/>
              <a:buChar char="•"/>
            </a:pPr>
            <a:r>
              <a:rPr lang="en-US"/>
              <a:t>par exemple, végétalien, calcul des glucides pour les personnes atteintes de diabète de type 2, perte de poids, régime pauvre en sodium, nutrition de la grossesse et de l'allaitement, nutrition pédiatrique, etc.</a:t>
            </a:r>
            <a:endParaRPr/>
          </a:p>
          <a:p>
            <a:pPr marL="228600" lvl="0" indent="-88900" algn="l" rtl="0">
              <a:lnSpc>
                <a:spcPct val="100000"/>
              </a:lnSpc>
              <a:spcBef>
                <a:spcPts val="1200"/>
              </a:spcBef>
              <a:spcAft>
                <a:spcPts val="0"/>
              </a:spcAft>
              <a:buSzPts val="2200"/>
              <a:buNone/>
            </a:pPr>
            <a:endParaRPr/>
          </a:p>
        </p:txBody>
      </p:sp>
      <p:sp>
        <p:nvSpPr>
          <p:cNvPr id="519" name="Google Shape;519;p34"/>
          <p:cNvSpPr txBox="1">
            <a:spLocks noGrp="1"/>
          </p:cNvSpPr>
          <p:nvPr>
            <p:ph type="body" idx="2"/>
          </p:nvPr>
        </p:nvSpPr>
        <p:spPr>
          <a:xfrm>
            <a:off x="7177151" y="1783306"/>
            <a:ext cx="4777425" cy="489340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a:t>Recherche de restaurants et d'épiceries</a:t>
            </a:r>
            <a:endParaRPr/>
          </a:p>
          <a:p>
            <a:pPr marL="228600" lvl="0" indent="-228600" algn="l" rtl="0">
              <a:lnSpc>
                <a:spcPct val="100000"/>
              </a:lnSpc>
              <a:spcBef>
                <a:spcPts val="1200"/>
              </a:spcBef>
              <a:spcAft>
                <a:spcPts val="0"/>
              </a:spcAft>
              <a:buSzPts val="2200"/>
              <a:buChar char="▪"/>
            </a:pPr>
            <a:r>
              <a:rPr lang="en-US"/>
              <a:t>Allergies ou intolérances alimentaires</a:t>
            </a:r>
            <a:endParaRPr/>
          </a:p>
          <a:p>
            <a:pPr marL="228600" lvl="0" indent="-228600" algn="l" rtl="0">
              <a:lnSpc>
                <a:spcPct val="100000"/>
              </a:lnSpc>
              <a:spcBef>
                <a:spcPts val="1200"/>
              </a:spcBef>
              <a:spcAft>
                <a:spcPts val="0"/>
              </a:spcAft>
              <a:buSzPts val="2200"/>
              <a:buChar char="▪"/>
            </a:pPr>
            <a:r>
              <a:rPr lang="en-US"/>
              <a:t>Hydratation</a:t>
            </a:r>
            <a:endParaRPr/>
          </a:p>
          <a:p>
            <a:pPr marL="228600" lvl="0" indent="-228600" algn="l" rtl="0">
              <a:lnSpc>
                <a:spcPct val="100000"/>
              </a:lnSpc>
              <a:spcBef>
                <a:spcPts val="1200"/>
              </a:spcBef>
              <a:spcAft>
                <a:spcPts val="0"/>
              </a:spcAft>
              <a:buSzPts val="2200"/>
              <a:buChar char="▪"/>
            </a:pPr>
            <a:r>
              <a:rPr lang="en-US"/>
              <a:t>Épicerie et économies</a:t>
            </a:r>
            <a:endParaRPr/>
          </a:p>
          <a:p>
            <a:pPr marL="228600" lvl="0" indent="-228600" algn="l" rtl="0">
              <a:lnSpc>
                <a:spcPct val="100000"/>
              </a:lnSpc>
              <a:spcBef>
                <a:spcPts val="1200"/>
              </a:spcBef>
              <a:spcAft>
                <a:spcPts val="0"/>
              </a:spcAft>
              <a:buSzPts val="2200"/>
              <a:buChar char="▪"/>
            </a:pPr>
            <a:r>
              <a:rPr lang="en-US"/>
              <a:t>Conseil et éducation en matière de nutrition</a:t>
            </a:r>
            <a:endParaRPr/>
          </a:p>
          <a:p>
            <a:pPr marL="228600" lvl="0" indent="-228600" algn="l" rtl="0">
              <a:lnSpc>
                <a:spcPct val="100000"/>
              </a:lnSpc>
              <a:spcBef>
                <a:spcPts val="1200"/>
              </a:spcBef>
              <a:spcAft>
                <a:spcPts val="0"/>
              </a:spcAft>
              <a:buSzPts val="2200"/>
              <a:buChar char="▪"/>
            </a:pPr>
            <a:r>
              <a:rPr lang="en-US"/>
              <a:t>L'alimentation en pleine conscience/intuitive</a:t>
            </a:r>
            <a:endParaRPr/>
          </a:p>
          <a:p>
            <a:pPr marL="228600" lvl="0" indent="-228600" algn="l" rtl="0">
              <a:lnSpc>
                <a:spcPct val="100000"/>
              </a:lnSpc>
              <a:spcBef>
                <a:spcPts val="1200"/>
              </a:spcBef>
              <a:spcAft>
                <a:spcPts val="0"/>
              </a:spcAft>
              <a:buSzPts val="2200"/>
              <a:buChar char="▪"/>
            </a:pPr>
            <a:r>
              <a:rPr lang="en-US"/>
              <a:t>Construire des recettes ou planifier des repas</a:t>
            </a:r>
            <a:endParaRPr/>
          </a:p>
        </p:txBody>
      </p:sp>
      <p:pic>
        <p:nvPicPr>
          <p:cNvPr id="520" name="Google Shape;520;p34" descr="Free laptop tablet smartphone vector"/>
          <p:cNvPicPr preferRelativeResize="0"/>
          <p:nvPr/>
        </p:nvPicPr>
        <p:blipFill rotWithShape="1">
          <a:blip r:embed="rId3">
            <a:alphaModFix/>
          </a:blip>
          <a:srcRect l="86945" t="36585" b="14849"/>
          <a:stretch/>
        </p:blipFill>
        <p:spPr>
          <a:xfrm rot="706385">
            <a:off x="5300133" y="1948744"/>
            <a:ext cx="1591734" cy="2960511"/>
          </a:xfrm>
          <a:prstGeom prst="rect">
            <a:avLst/>
          </a:prstGeom>
          <a:noFill/>
          <a:ln>
            <a:noFill/>
          </a:ln>
        </p:spPr>
      </p:pic>
      <p:sp>
        <p:nvSpPr>
          <p:cNvPr id="521" name="Google Shape;521;p34"/>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522" name="Google Shape;522;p34"/>
          <p:cNvSpPr/>
          <p:nvPr/>
        </p:nvSpPr>
        <p:spPr>
          <a:xfrm>
            <a:off x="6186875" y="0"/>
            <a:ext cx="60051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6.1.5 Les applications de santé liées à la nutrition et leur utilité</a:t>
            </a:r>
            <a:endParaRPr sz="1800">
              <a:solidFill>
                <a:schemeClr val="lt1"/>
              </a:solidFill>
              <a:latin typeface="Calibri"/>
              <a:ea typeface="Calibri"/>
              <a:cs typeface="Calibri"/>
              <a:sym typeface="Calibri"/>
            </a:endParaRPr>
          </a:p>
        </p:txBody>
      </p:sp>
      <p:sp>
        <p:nvSpPr>
          <p:cNvPr id="523" name="Google Shape;523;p3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3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525" name="Google Shape;525;p3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5"/>
          <p:cNvSpPr txBox="1">
            <a:spLocks noGrp="1"/>
          </p:cNvSpPr>
          <p:nvPr>
            <p:ph type="title"/>
          </p:nvPr>
        </p:nvSpPr>
        <p:spPr>
          <a:xfrm>
            <a:off x="566150" y="501350"/>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Caractéristiques potentielles des applications nutritionnelles </a:t>
            </a:r>
            <a:endParaRPr/>
          </a:p>
        </p:txBody>
      </p:sp>
      <p:sp>
        <p:nvSpPr>
          <p:cNvPr id="532" name="Google Shape;532;p35"/>
          <p:cNvSpPr/>
          <p:nvPr/>
        </p:nvSpPr>
        <p:spPr>
          <a:xfrm>
            <a:off x="1110500" y="1209225"/>
            <a:ext cx="9626700" cy="1392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La plupart des applications de nutrition comportent </a:t>
            </a:r>
            <a:r>
              <a:rPr lang="en-US" sz="2400" b="1">
                <a:solidFill>
                  <a:schemeClr val="lt1"/>
                </a:solidFill>
                <a:latin typeface="Calibri"/>
                <a:ea typeface="Calibri"/>
                <a:cs typeface="Calibri"/>
                <a:sym typeface="Calibri"/>
              </a:rPr>
              <a:t>4 catégories d'enregistrement </a:t>
            </a:r>
            <a:r>
              <a:rPr lang="en-US" sz="2400">
                <a:solidFill>
                  <a:schemeClr val="lt1"/>
                </a:solidFill>
                <a:latin typeface="Calibri"/>
                <a:ea typeface="Calibri"/>
                <a:cs typeface="Calibri"/>
                <a:sym typeface="Calibri"/>
              </a:rPr>
              <a:t>: </a:t>
            </a:r>
            <a:br>
              <a:rPr lang="en-US" sz="2400">
                <a:solidFill>
                  <a:schemeClr val="lt1"/>
                </a:solidFill>
                <a:latin typeface="Calibri"/>
                <a:ea typeface="Calibri"/>
                <a:cs typeface="Calibri"/>
                <a:sym typeface="Calibri"/>
              </a:rPr>
            </a:br>
            <a:r>
              <a:rPr lang="en-US" sz="2200">
                <a:solidFill>
                  <a:schemeClr val="lt1"/>
                </a:solidFill>
                <a:latin typeface="Calibri"/>
                <a:ea typeface="Calibri"/>
                <a:cs typeface="Calibri"/>
                <a:sym typeface="Calibri"/>
              </a:rPr>
              <a:t>l'apport alimentaire, le phénotype, l'activité physique et d'autres catégories </a:t>
            </a:r>
            <a:endParaRPr sz="2200">
              <a:solidFill>
                <a:schemeClr val="lt1"/>
              </a:solidFill>
              <a:latin typeface="Calibri"/>
              <a:ea typeface="Calibri"/>
              <a:cs typeface="Calibri"/>
              <a:sym typeface="Calibri"/>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(par exemple, les rappels personnels).</a:t>
            </a:r>
            <a:endParaRPr sz="2000">
              <a:solidFill>
                <a:schemeClr val="lt1"/>
              </a:solidFill>
              <a:latin typeface="Calibri"/>
              <a:ea typeface="Calibri"/>
              <a:cs typeface="Calibri"/>
              <a:sym typeface="Calibri"/>
            </a:endParaRPr>
          </a:p>
        </p:txBody>
      </p:sp>
      <p:sp>
        <p:nvSpPr>
          <p:cNvPr id="533" name="Google Shape;533;p35"/>
          <p:cNvSpPr txBox="1">
            <a:spLocks noGrp="1"/>
          </p:cNvSpPr>
          <p:nvPr>
            <p:ph type="body" idx="1"/>
          </p:nvPr>
        </p:nvSpPr>
        <p:spPr>
          <a:xfrm>
            <a:off x="558000" y="1831897"/>
            <a:ext cx="11059693" cy="4558017"/>
          </a:xfrm>
          <a:prstGeom prst="rect">
            <a:avLst/>
          </a:prstGeom>
          <a:noFill/>
          <a:ln>
            <a:noFill/>
          </a:ln>
        </p:spPr>
        <p:txBody>
          <a:bodyPr spcFirstLastPara="1" wrap="square" lIns="91425" tIns="45700" rIns="91425" bIns="45700" anchor="t" anchorCtr="0">
            <a:normAutofit fontScale="85000" lnSpcReduction="20000"/>
          </a:bodyPr>
          <a:lstStyle/>
          <a:p>
            <a:pPr marL="228600" lvl="0" indent="-99060" algn="l" rtl="0">
              <a:lnSpc>
                <a:spcPct val="100000"/>
              </a:lnSpc>
              <a:spcBef>
                <a:spcPts val="0"/>
              </a:spcBef>
              <a:spcAft>
                <a:spcPts val="0"/>
              </a:spcAft>
              <a:buSzPct val="100000"/>
              <a:buNone/>
            </a:pPr>
            <a:endParaRPr/>
          </a:p>
          <a:p>
            <a:pPr marL="0" lvl="0" indent="0" algn="l" rtl="0">
              <a:lnSpc>
                <a:spcPct val="100000"/>
              </a:lnSpc>
              <a:spcBef>
                <a:spcPts val="1200"/>
              </a:spcBef>
              <a:spcAft>
                <a:spcPts val="0"/>
              </a:spcAft>
              <a:buSzPct val="100000"/>
              <a:buNone/>
            </a:pPr>
            <a:r>
              <a:rPr lang="en-US"/>
              <a:t/>
            </a:r>
            <a:br>
              <a:rPr lang="en-US"/>
            </a:br>
            <a:endParaRPr/>
          </a:p>
          <a:p>
            <a:pPr marL="228600" lvl="0" indent="-228600" algn="l" rtl="0">
              <a:lnSpc>
                <a:spcPct val="100000"/>
              </a:lnSpc>
              <a:spcBef>
                <a:spcPts val="1200"/>
              </a:spcBef>
              <a:spcAft>
                <a:spcPts val="0"/>
              </a:spcAft>
              <a:buSzPct val="100000"/>
              <a:buChar char="▪"/>
            </a:pPr>
            <a:r>
              <a:rPr lang="en-US" sz="2800"/>
              <a:t>La plupart des applications nécessitent un </a:t>
            </a:r>
            <a:r>
              <a:rPr lang="en-US" sz="2800" b="1"/>
              <a:t>déclenchement manuel de l'enregistrement des données </a:t>
            </a:r>
            <a:r>
              <a:rPr lang="en-US" sz="2800"/>
              <a:t>en ouvrant l'application et en cliquant sur les options appropriées. </a:t>
            </a:r>
            <a:br>
              <a:rPr lang="en-US" sz="2800"/>
            </a:br>
            <a:endParaRPr sz="2800"/>
          </a:p>
          <a:p>
            <a:pPr marL="228600" lvl="0" indent="-228600" algn="l" rtl="0">
              <a:lnSpc>
                <a:spcPct val="100000"/>
              </a:lnSpc>
              <a:spcBef>
                <a:spcPts val="1200"/>
              </a:spcBef>
              <a:spcAft>
                <a:spcPts val="0"/>
              </a:spcAft>
              <a:buSzPct val="100000"/>
              <a:buChar char="▪"/>
            </a:pPr>
            <a:r>
              <a:rPr lang="en-US" sz="2800"/>
              <a:t>Saisie manuelle des aliments consommés pour fournir un retour d'information.</a:t>
            </a:r>
            <a:br>
              <a:rPr lang="en-US" sz="2800"/>
            </a:br>
            <a:endParaRPr sz="2800"/>
          </a:p>
          <a:p>
            <a:pPr marL="228600" lvl="0" indent="-228600" algn="l" rtl="0">
              <a:lnSpc>
                <a:spcPct val="100000"/>
              </a:lnSpc>
              <a:spcBef>
                <a:spcPts val="1200"/>
              </a:spcBef>
              <a:spcAft>
                <a:spcPts val="0"/>
              </a:spcAft>
              <a:buSzPct val="100000"/>
              <a:buChar char="▪"/>
            </a:pPr>
            <a:r>
              <a:rPr lang="en-US" sz="2800"/>
              <a:t>Données phénotypiques les plus courantes : poids, taille, sexe et âge actuels.</a:t>
            </a:r>
            <a:br>
              <a:rPr lang="en-US" sz="2800"/>
            </a:br>
            <a:endParaRPr sz="2800"/>
          </a:p>
          <a:p>
            <a:pPr marL="228600" lvl="0" indent="-228600" algn="l" rtl="0">
              <a:lnSpc>
                <a:spcPct val="100000"/>
              </a:lnSpc>
              <a:spcBef>
                <a:spcPts val="1200"/>
              </a:spcBef>
              <a:spcAft>
                <a:spcPts val="0"/>
              </a:spcAft>
              <a:buSzPct val="100000"/>
              <a:buChar char="▪"/>
            </a:pPr>
            <a:r>
              <a:rPr lang="en-US" sz="2800"/>
              <a:t>Possibilité d'enregistrer des </a:t>
            </a:r>
            <a:r>
              <a:rPr lang="en-US" sz="2800" i="1"/>
              <a:t>notes quotidiennes </a:t>
            </a:r>
            <a:r>
              <a:rPr lang="en-US" sz="2800"/>
              <a:t>et de créer des </a:t>
            </a:r>
            <a:r>
              <a:rPr lang="en-US" sz="2800" i="1"/>
              <a:t>rappels personnels </a:t>
            </a:r>
            <a:r>
              <a:rPr lang="en-US" sz="2800"/>
              <a:t>(par exemple pour rappeler les collations au cours de la journée). </a:t>
            </a:r>
            <a:endParaRPr/>
          </a:p>
        </p:txBody>
      </p:sp>
      <p:sp>
        <p:nvSpPr>
          <p:cNvPr id="534" name="Google Shape;534;p35"/>
          <p:cNvSpPr/>
          <p:nvPr/>
        </p:nvSpPr>
        <p:spPr>
          <a:xfrm>
            <a:off x="6176400" y="0"/>
            <a:ext cx="6015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6.1.5 Les applications de santé liées à la nutrition et leur utilité</a:t>
            </a:r>
            <a:endParaRPr sz="1800">
              <a:solidFill>
                <a:schemeClr val="lt1"/>
              </a:solidFill>
              <a:latin typeface="Calibri"/>
              <a:ea typeface="Calibri"/>
              <a:cs typeface="Calibri"/>
              <a:sym typeface="Calibri"/>
            </a:endParaRPr>
          </a:p>
        </p:txBody>
      </p:sp>
      <p:sp>
        <p:nvSpPr>
          <p:cNvPr id="535" name="Google Shape;535;p35"/>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35"/>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537" name="Google Shape;537;p35"/>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Caractéristiques potentielles des applications nutritionnelles </a:t>
            </a:r>
            <a:endParaRPr/>
          </a:p>
        </p:txBody>
      </p:sp>
      <p:sp>
        <p:nvSpPr>
          <p:cNvPr id="544" name="Google Shape;544;p36"/>
          <p:cNvSpPr txBox="1">
            <a:spLocks noGrp="1"/>
          </p:cNvSpPr>
          <p:nvPr>
            <p:ph type="body" idx="1"/>
          </p:nvPr>
        </p:nvSpPr>
        <p:spPr>
          <a:xfrm>
            <a:off x="558001" y="1772121"/>
            <a:ext cx="6497700" cy="4675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600"/>
              <a:buChar char="▪"/>
            </a:pPr>
            <a:r>
              <a:rPr lang="en-US" sz="2600"/>
              <a:t>Forums internes, similaires aux blogs : publication de questions et de recettes, partage d'informations.</a:t>
            </a:r>
            <a:endParaRPr/>
          </a:p>
          <a:p>
            <a:pPr marL="228600" lvl="0" indent="-228600" algn="l" rtl="0">
              <a:lnSpc>
                <a:spcPct val="100000"/>
              </a:lnSpc>
              <a:spcBef>
                <a:spcPts val="1200"/>
              </a:spcBef>
              <a:spcAft>
                <a:spcPts val="0"/>
              </a:spcAft>
              <a:buSzPts val="2600"/>
              <a:buChar char="▪"/>
            </a:pPr>
            <a:r>
              <a:rPr lang="en-US" sz="2600"/>
              <a:t>Proposer des défis diététiques aux utilisateurs, par exemple "remplir la moitié de l'assiette avec des légumes".</a:t>
            </a:r>
            <a:endParaRPr/>
          </a:p>
          <a:p>
            <a:pPr marL="228600" lvl="0" indent="-228600" algn="l" rtl="0">
              <a:lnSpc>
                <a:spcPct val="100000"/>
              </a:lnSpc>
              <a:spcBef>
                <a:spcPts val="1200"/>
              </a:spcBef>
              <a:spcAft>
                <a:spcPts val="0"/>
              </a:spcAft>
              <a:buSzPts val="2600"/>
              <a:buChar char="▪"/>
            </a:pPr>
            <a:r>
              <a:rPr lang="en-US" sz="2600"/>
              <a:t>Exiger des informations sur l'</a:t>
            </a:r>
            <a:r>
              <a:rPr lang="en-US" sz="2600" b="1"/>
              <a:t>état de santé </a:t>
            </a:r>
            <a:r>
              <a:rPr lang="en-US" sz="2600"/>
              <a:t>(tension artérielle, taux de glucose, etc.)</a:t>
            </a:r>
            <a:r>
              <a:rPr lang="en-US" sz="2600" i="1"/>
              <a:t>.</a:t>
            </a:r>
            <a:endParaRPr sz="2600"/>
          </a:p>
          <a:p>
            <a:pPr marL="228600" lvl="0" indent="-228600" algn="l" rtl="0">
              <a:lnSpc>
                <a:spcPct val="100000"/>
              </a:lnSpc>
              <a:spcBef>
                <a:spcPts val="1200"/>
              </a:spcBef>
              <a:spcAft>
                <a:spcPts val="0"/>
              </a:spcAft>
              <a:buSzPts val="2600"/>
              <a:buChar char="▪"/>
            </a:pPr>
            <a:r>
              <a:rPr lang="en-US" sz="2600"/>
              <a:t>Déclaration de l'activité physique 🡪 nom et durée de l'activité.</a:t>
            </a:r>
            <a:endParaRPr/>
          </a:p>
        </p:txBody>
      </p:sp>
      <p:pic>
        <p:nvPicPr>
          <p:cNvPr id="545" name="Google Shape;545;p36" descr="Free mobile phone apps marketing vector"/>
          <p:cNvPicPr preferRelativeResize="0"/>
          <p:nvPr/>
        </p:nvPicPr>
        <p:blipFill rotWithShape="1">
          <a:blip r:embed="rId3">
            <a:alphaModFix/>
          </a:blip>
          <a:srcRect l="14129" r="14742"/>
          <a:stretch/>
        </p:blipFill>
        <p:spPr>
          <a:xfrm>
            <a:off x="7563236" y="1831897"/>
            <a:ext cx="3917245" cy="3407540"/>
          </a:xfrm>
          <a:prstGeom prst="rect">
            <a:avLst/>
          </a:prstGeom>
          <a:noFill/>
          <a:ln>
            <a:noFill/>
          </a:ln>
        </p:spPr>
      </p:pic>
      <p:sp>
        <p:nvSpPr>
          <p:cNvPr id="546" name="Google Shape;546;p36"/>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547" name="Google Shape;547;p36"/>
          <p:cNvSpPr/>
          <p:nvPr/>
        </p:nvSpPr>
        <p:spPr>
          <a:xfrm>
            <a:off x="6050550" y="0"/>
            <a:ext cx="61413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6.1.5 Les applications de santé liées à la nutrition et leur utilité</a:t>
            </a:r>
            <a:endParaRPr sz="1800">
              <a:solidFill>
                <a:schemeClr val="lt1"/>
              </a:solidFill>
              <a:latin typeface="Calibri"/>
              <a:ea typeface="Calibri"/>
              <a:cs typeface="Calibri"/>
              <a:sym typeface="Calibri"/>
            </a:endParaRPr>
          </a:p>
        </p:txBody>
      </p:sp>
      <p:sp>
        <p:nvSpPr>
          <p:cNvPr id="548" name="Google Shape;548;p36"/>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36"/>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550" name="Google Shape;550;p36"/>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7"/>
          <p:cNvSpPr txBox="1">
            <a:spLocks noGrp="1"/>
          </p:cNvSpPr>
          <p:nvPr>
            <p:ph type="title"/>
          </p:nvPr>
        </p:nvSpPr>
        <p:spPr>
          <a:xfrm>
            <a:off x="558000" y="699000"/>
            <a:ext cx="11396700" cy="59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Utilité des applications nutritionnelles </a:t>
            </a:r>
            <a:endParaRPr/>
          </a:p>
        </p:txBody>
      </p:sp>
      <p:sp>
        <p:nvSpPr>
          <p:cNvPr id="557" name="Google Shape;557;p37"/>
          <p:cNvSpPr txBox="1">
            <a:spLocks noGrp="1"/>
          </p:cNvSpPr>
          <p:nvPr>
            <p:ph type="body" idx="1"/>
          </p:nvPr>
        </p:nvSpPr>
        <p:spPr>
          <a:xfrm>
            <a:off x="557999" y="1419000"/>
            <a:ext cx="5409600" cy="48933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Font typeface="Noto Sans Symbols"/>
              <a:buChar char="✔"/>
            </a:pPr>
            <a:r>
              <a:rPr lang="en-US"/>
              <a:t>Aide à la gestion des problèmes de santé (par exemple, le diabète) ou à la réalisation d'objectifs personnels.</a:t>
            </a:r>
            <a:endParaRPr/>
          </a:p>
          <a:p>
            <a:pPr marL="228600" lvl="0" indent="-228600" algn="l" rtl="0">
              <a:lnSpc>
                <a:spcPct val="100000"/>
              </a:lnSpc>
              <a:spcBef>
                <a:spcPts val="1200"/>
              </a:spcBef>
              <a:spcAft>
                <a:spcPts val="0"/>
              </a:spcAft>
              <a:buSzPts val="2200"/>
              <a:buFont typeface="Noto Sans Symbols"/>
              <a:buChar char="✔"/>
            </a:pPr>
            <a:r>
              <a:rPr lang="en-US"/>
              <a:t>Modifier, évaluer et surveiller le comportement alimentaire et les facteurs de risque pour la santé liés à l'alimentation. </a:t>
            </a:r>
            <a:endParaRPr/>
          </a:p>
          <a:p>
            <a:pPr marL="228600" lvl="0" indent="-228600" algn="l" rtl="0">
              <a:lnSpc>
                <a:spcPct val="100000"/>
              </a:lnSpc>
              <a:spcBef>
                <a:spcPts val="1200"/>
              </a:spcBef>
              <a:spcAft>
                <a:spcPts val="0"/>
              </a:spcAft>
              <a:buSzPts val="2200"/>
              <a:buFont typeface="Noto Sans Symbols"/>
              <a:buChar char="✔"/>
            </a:pPr>
            <a:r>
              <a:rPr lang="en-US"/>
              <a:t>Fournir de l'autonomie, aider les gens à prendre en charge leurs choix nutritionnels. </a:t>
            </a:r>
            <a:endParaRPr/>
          </a:p>
          <a:p>
            <a:pPr marL="228600" lvl="0" indent="-228600" algn="l" rtl="0">
              <a:lnSpc>
                <a:spcPct val="100000"/>
              </a:lnSpc>
              <a:spcBef>
                <a:spcPts val="1200"/>
              </a:spcBef>
              <a:spcAft>
                <a:spcPts val="0"/>
              </a:spcAft>
              <a:buSzPts val="2200"/>
              <a:buFont typeface="Noto Sans Symbols"/>
              <a:buChar char="✔"/>
            </a:pPr>
            <a:r>
              <a:rPr lang="en-US"/>
              <a:t>Améliorer la perception d'une alimentation saine et les connaissances en matière de nutrition.</a:t>
            </a:r>
            <a:endParaRPr/>
          </a:p>
          <a:p>
            <a:pPr marL="228600" lvl="0" indent="-228600" algn="l" rtl="0">
              <a:lnSpc>
                <a:spcPct val="100000"/>
              </a:lnSpc>
              <a:spcBef>
                <a:spcPts val="1200"/>
              </a:spcBef>
              <a:spcAft>
                <a:spcPts val="0"/>
              </a:spcAft>
              <a:buSzPts val="2200"/>
              <a:buFont typeface="Noto Sans Symbols"/>
              <a:buChar char="✔"/>
            </a:pPr>
            <a:r>
              <a:rPr lang="en-US"/>
              <a:t>Renforcer la motivation.</a:t>
            </a:r>
            <a:endParaRPr/>
          </a:p>
          <a:p>
            <a:pPr marL="228600" lvl="0" indent="-88900" algn="l" rtl="0">
              <a:lnSpc>
                <a:spcPct val="100000"/>
              </a:lnSpc>
              <a:spcBef>
                <a:spcPts val="1200"/>
              </a:spcBef>
              <a:spcAft>
                <a:spcPts val="0"/>
              </a:spcAft>
              <a:buSzPts val="2200"/>
              <a:buFont typeface="Noto Sans Symbols"/>
              <a:buNone/>
            </a:pPr>
            <a:endParaRPr/>
          </a:p>
        </p:txBody>
      </p:sp>
      <p:pic>
        <p:nvPicPr>
          <p:cNvPr id="558" name="Google Shape;558;p37" descr="Free warning sign orange vector"/>
          <p:cNvPicPr preferRelativeResize="0"/>
          <p:nvPr/>
        </p:nvPicPr>
        <p:blipFill rotWithShape="1">
          <a:blip r:embed="rId3">
            <a:alphaModFix/>
          </a:blip>
          <a:srcRect/>
          <a:stretch/>
        </p:blipFill>
        <p:spPr>
          <a:xfrm>
            <a:off x="6096000" y="1368200"/>
            <a:ext cx="5982250" cy="4521824"/>
          </a:xfrm>
          <a:prstGeom prst="rect">
            <a:avLst/>
          </a:prstGeom>
          <a:noFill/>
          <a:ln>
            <a:noFill/>
          </a:ln>
        </p:spPr>
      </p:pic>
      <p:sp>
        <p:nvSpPr>
          <p:cNvPr id="559" name="Google Shape;559;p37"/>
          <p:cNvSpPr txBox="1"/>
          <p:nvPr/>
        </p:nvSpPr>
        <p:spPr>
          <a:xfrm>
            <a:off x="6224338" y="3200400"/>
            <a:ext cx="5409600" cy="267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Une interprétation prudente s'impose : </a:t>
            </a:r>
            <a:r>
              <a:rPr lang="en-US" sz="2800">
                <a:solidFill>
                  <a:schemeClr val="dk1"/>
                </a:solidFill>
                <a:latin typeface="Calibri"/>
                <a:ea typeface="Calibri"/>
                <a:cs typeface="Calibri"/>
                <a:sym typeface="Calibri"/>
              </a:rPr>
              <a:t>Presque </a:t>
            </a:r>
            <a:r>
              <a:rPr lang="en-US" sz="2800" u="sng">
                <a:solidFill>
                  <a:schemeClr val="dk1"/>
                </a:solidFill>
                <a:latin typeface="Calibri"/>
                <a:ea typeface="Calibri"/>
                <a:cs typeface="Calibri"/>
                <a:sym typeface="Calibri"/>
              </a:rPr>
              <a:t>aucune application ne </a:t>
            </a:r>
            <a:r>
              <a:rPr lang="en-US" sz="2800">
                <a:solidFill>
                  <a:schemeClr val="dk1"/>
                </a:solidFill>
                <a:latin typeface="Calibri"/>
                <a:ea typeface="Calibri"/>
                <a:cs typeface="Calibri"/>
                <a:sym typeface="Calibri"/>
              </a:rPr>
              <a:t>dispose d'un moteur de décision capable de fournir des conseils diététiques spécifiques et personnalisés.</a:t>
            </a:r>
            <a:endParaRPr sz="2800">
              <a:solidFill>
                <a:schemeClr val="dk1"/>
              </a:solidFill>
              <a:latin typeface="Calibri"/>
              <a:ea typeface="Calibri"/>
              <a:cs typeface="Calibri"/>
              <a:sym typeface="Calibri"/>
            </a:endParaRPr>
          </a:p>
        </p:txBody>
      </p:sp>
      <p:sp>
        <p:nvSpPr>
          <p:cNvPr id="560" name="Google Shape;560;p37"/>
          <p:cNvSpPr/>
          <p:nvPr/>
        </p:nvSpPr>
        <p:spPr>
          <a:xfrm>
            <a:off x="9752970" y="6166048"/>
            <a:ext cx="24117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561" name="Google Shape;561;p37"/>
          <p:cNvSpPr/>
          <p:nvPr/>
        </p:nvSpPr>
        <p:spPr>
          <a:xfrm>
            <a:off x="6155425" y="0"/>
            <a:ext cx="60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6.1.5 Les applications de santé liées à la nutrition et leur utilité</a:t>
            </a:r>
            <a:endParaRPr sz="1800">
              <a:solidFill>
                <a:schemeClr val="lt1"/>
              </a:solidFill>
              <a:latin typeface="Calibri"/>
              <a:ea typeface="Calibri"/>
              <a:cs typeface="Calibri"/>
              <a:sym typeface="Calibri"/>
            </a:endParaRPr>
          </a:p>
        </p:txBody>
      </p:sp>
      <p:sp>
        <p:nvSpPr>
          <p:cNvPr id="562" name="Google Shape;562;p37"/>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37"/>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564" name="Google Shape;564;p37"/>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8"/>
          <p:cNvSpPr txBox="1">
            <a:spLocks noGrp="1"/>
          </p:cNvSpPr>
          <p:nvPr>
            <p:ph type="title"/>
          </p:nvPr>
        </p:nvSpPr>
        <p:spPr>
          <a:xfrm>
            <a:off x="558000" y="4703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6.1.6</a:t>
            </a:r>
            <a:r>
              <a:rPr lang="en-US"/>
              <a:t/>
            </a:r>
            <a:br>
              <a:rPr lang="en-US"/>
            </a:br>
            <a:r>
              <a:rPr lang="en-US">
                <a:solidFill>
                  <a:srgbClr val="C01E24"/>
                </a:solidFill>
              </a:rPr>
              <a:t>Discussion et évaluation</a:t>
            </a:r>
            <a:endParaRPr>
              <a:solidFill>
                <a:srgbClr val="C01E24"/>
              </a:solidFill>
            </a:endParaRPr>
          </a:p>
        </p:txBody>
      </p:sp>
      <p:sp>
        <p:nvSpPr>
          <p:cNvPr id="571" name="Google Shape;571;p38"/>
          <p:cNvSpPr txBox="1">
            <a:spLocks noGrp="1"/>
          </p:cNvSpPr>
          <p:nvPr>
            <p:ph type="body" idx="1"/>
          </p:nvPr>
        </p:nvSpPr>
        <p:spPr>
          <a:xfrm>
            <a:off x="558000" y="15504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572" name="Google Shape;572;p38"/>
          <p:cNvSpPr txBox="1">
            <a:spLocks noGrp="1"/>
          </p:cNvSpPr>
          <p:nvPr>
            <p:ph type="body" idx="2"/>
          </p:nvPr>
        </p:nvSpPr>
        <p:spPr>
          <a:xfrm>
            <a:off x="617620" y="2240243"/>
            <a:ext cx="6697500" cy="37317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Résoudre et clarifier les malentendus qui ont émergé de toutes les informations théoriques précédentes.</a:t>
            </a:r>
            <a:endParaRPr/>
          </a:p>
          <a:p>
            <a:pPr marL="228600" lvl="0" indent="-228600" algn="l" rtl="0">
              <a:lnSpc>
                <a:spcPct val="150000"/>
              </a:lnSpc>
              <a:spcBef>
                <a:spcPts val="1200"/>
              </a:spcBef>
              <a:spcAft>
                <a:spcPts val="0"/>
              </a:spcAft>
              <a:buSzPts val="2400"/>
              <a:buChar char="▪"/>
            </a:pPr>
            <a:r>
              <a:rPr lang="en-US" sz="2400"/>
              <a:t>Assurer une compréhension approfondie du contenu du module. </a:t>
            </a:r>
            <a:endParaRPr/>
          </a:p>
          <a:p>
            <a:pPr marL="228600" lvl="0" indent="-228600" algn="l" rtl="0">
              <a:lnSpc>
                <a:spcPct val="150000"/>
              </a:lnSpc>
              <a:spcBef>
                <a:spcPts val="1200"/>
              </a:spcBef>
              <a:spcAft>
                <a:spcPts val="0"/>
              </a:spcAft>
              <a:buSzPts val="2400"/>
              <a:buChar char="▪"/>
            </a:pPr>
            <a:r>
              <a:rPr lang="en-US" sz="2400"/>
              <a:t>Pour évaluer le module. </a:t>
            </a:r>
            <a:endParaRPr sz="2400"/>
          </a:p>
        </p:txBody>
      </p:sp>
      <p:pic>
        <p:nvPicPr>
          <p:cNvPr id="573" name="Google Shape;573;p38" descr="Ambition abstract concept"/>
          <p:cNvPicPr preferRelativeResize="0"/>
          <p:nvPr/>
        </p:nvPicPr>
        <p:blipFill rotWithShape="1">
          <a:blip r:embed="rId3">
            <a:alphaModFix/>
          </a:blip>
          <a:srcRect/>
          <a:stretch/>
        </p:blipFill>
        <p:spPr>
          <a:xfrm>
            <a:off x="7165703" y="1079999"/>
            <a:ext cx="5517062" cy="5343950"/>
          </a:xfrm>
          <a:prstGeom prst="rect">
            <a:avLst/>
          </a:prstGeom>
          <a:noFill/>
          <a:ln>
            <a:noFill/>
          </a:ln>
        </p:spPr>
      </p:pic>
      <p:sp>
        <p:nvSpPr>
          <p:cNvPr id="574" name="Google Shape;574;p38"/>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126" name="Google Shape;126;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7" name="Google Shape;127;p3"/>
          <p:cNvSpPr txBox="1"/>
          <p:nvPr/>
        </p:nvSpPr>
        <p:spPr>
          <a:xfrm>
            <a:off x="1512000" y="2196650"/>
            <a:ext cx="66534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a:t>
            </a:r>
            <a:r>
              <a:rPr lang="en-US" sz="2400" u="sng">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Connaissances générales en matière de nutrition</a:t>
            </a:r>
            <a:endParaRPr sz="2400">
              <a:solidFill>
                <a:schemeClr val="dk1"/>
              </a:solidFill>
              <a:latin typeface="Calibri"/>
              <a:ea typeface="Calibri"/>
              <a:cs typeface="Calibri"/>
              <a:sym typeface="Calibri"/>
            </a:endParaRPr>
          </a:p>
        </p:txBody>
      </p:sp>
      <p:sp>
        <p:nvSpPr>
          <p:cNvPr id="128" name="Google Shape;128;p3"/>
          <p:cNvSpPr txBox="1"/>
          <p:nvPr/>
        </p:nvSpPr>
        <p:spPr>
          <a:xfrm>
            <a:off x="1488400" y="2799000"/>
            <a:ext cx="6505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 </a:t>
            </a:r>
            <a:r>
              <a:rPr lang="en-US" sz="2400" u="sng">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Les grands principes d'une alimentation saine </a:t>
            </a:r>
            <a:endParaRPr sz="2400">
              <a:solidFill>
                <a:schemeClr val="dk1"/>
              </a:solidFill>
              <a:latin typeface="Calibri"/>
              <a:ea typeface="Calibri"/>
              <a:cs typeface="Calibri"/>
              <a:sym typeface="Calibri"/>
            </a:endParaRPr>
          </a:p>
        </p:txBody>
      </p:sp>
      <p:sp>
        <p:nvSpPr>
          <p:cNvPr id="129" name="Google Shape;129;p3"/>
          <p:cNvSpPr txBox="1"/>
          <p:nvPr/>
        </p:nvSpPr>
        <p:spPr>
          <a:xfrm>
            <a:off x="1488396" y="3505963"/>
            <a:ext cx="640327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 </a:t>
            </a:r>
            <a:r>
              <a:rPr lang="en-US" sz="2400" u="sng">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La relation entre la nutrition et la santé</a:t>
            </a:r>
            <a:endParaRPr sz="2400">
              <a:solidFill>
                <a:schemeClr val="dk1"/>
              </a:solidFill>
              <a:latin typeface="Calibri"/>
              <a:ea typeface="Calibri"/>
              <a:cs typeface="Calibri"/>
              <a:sym typeface="Calibri"/>
            </a:endParaRPr>
          </a:p>
        </p:txBody>
      </p:sp>
      <p:sp>
        <p:nvSpPr>
          <p:cNvPr id="130" name="Google Shape;130;p3"/>
          <p:cNvSpPr txBox="1"/>
          <p:nvPr/>
        </p:nvSpPr>
        <p:spPr>
          <a:xfrm>
            <a:off x="1512000" y="4122150"/>
            <a:ext cx="5662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 </a:t>
            </a:r>
            <a:r>
              <a:rPr lang="en-US" sz="2400" u="sng">
                <a:solidFill>
                  <a:schemeClr val="dk1"/>
                </a:solidFill>
                <a:latin typeface="Calibri"/>
                <a:ea typeface="Calibri"/>
                <a:cs typeface="Calibri"/>
                <a:sym typeface="Calibri"/>
              </a:rPr>
              <a:t>Définition</a:t>
            </a:r>
            <a:r>
              <a:rPr lang="en-US" sz="2400" u="sng">
                <a:solidFill>
                  <a:schemeClr val="dk1"/>
                </a:solidFill>
                <a:latin typeface="Calibri"/>
                <a:ea typeface="Calibri"/>
                <a:cs typeface="Calibri"/>
                <a:sym typeface="Calibri"/>
                <a:hlinkClick r:id="rId7" action="ppaction://hlinksldjump">
                  <a:extLst>
                    <a:ext uri="{A12FA001-AC4F-418D-AE19-62706E023703}">
                      <ahyp:hlinkClr xmlns:ahyp="http://schemas.microsoft.com/office/drawing/2018/hyperlinkcolor" xmlns="" val="tx"/>
                    </a:ext>
                  </a:extLst>
                </a:hlinkClick>
              </a:rPr>
              <a:t> des objectifs</a:t>
            </a:r>
            <a:endParaRPr sz="2400">
              <a:solidFill>
                <a:schemeClr val="dk1"/>
              </a:solidFill>
              <a:latin typeface="Calibri"/>
              <a:ea typeface="Calibri"/>
              <a:cs typeface="Calibri"/>
              <a:sym typeface="Calibri"/>
            </a:endParaRPr>
          </a:p>
        </p:txBody>
      </p:sp>
      <p:sp>
        <p:nvSpPr>
          <p:cNvPr id="131" name="Google Shape;131;p3"/>
          <p:cNvSpPr txBox="1"/>
          <p:nvPr/>
        </p:nvSpPr>
        <p:spPr>
          <a:xfrm>
            <a:off x="1488400" y="4758675"/>
            <a:ext cx="7630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a:solidFill>
                  <a:schemeClr val="dk1"/>
                </a:solidFill>
                <a:latin typeface="Calibri"/>
                <a:ea typeface="Calibri"/>
                <a:cs typeface="Calibri"/>
                <a:sym typeface="Calibri"/>
              </a:rPr>
              <a:t>5. </a:t>
            </a:r>
            <a:r>
              <a:rPr lang="en-US" sz="2400" u="sng">
                <a:solidFill>
                  <a:schemeClr val="dk1"/>
                </a:solidFill>
                <a:latin typeface="Calibri"/>
                <a:ea typeface="Calibri"/>
                <a:cs typeface="Calibri"/>
                <a:sym typeface="Calibri"/>
                <a:hlinkClick r:id="rId8" action="ppaction://hlinksldjump">
                  <a:extLst>
                    <a:ext uri="{A12FA001-AC4F-418D-AE19-62706E023703}">
                      <ahyp:hlinkClr xmlns:ahyp="http://schemas.microsoft.com/office/drawing/2018/hyperlinkcolor" xmlns="" val="tx"/>
                    </a:ext>
                  </a:extLst>
                </a:hlinkClick>
              </a:rPr>
              <a:t>Les applications de santé liées à la nutrition et leur utilité</a:t>
            </a:r>
            <a:endParaRPr sz="2400">
              <a:solidFill>
                <a:schemeClr val="dk1"/>
              </a:solidFill>
              <a:latin typeface="Calibri"/>
              <a:ea typeface="Calibri"/>
              <a:cs typeface="Calibri"/>
              <a:sym typeface="Calibri"/>
            </a:endParaRPr>
          </a:p>
        </p:txBody>
      </p:sp>
      <p:sp>
        <p:nvSpPr>
          <p:cNvPr id="132" name="Google Shape;132;p3"/>
          <p:cNvSpPr txBox="1"/>
          <p:nvPr/>
        </p:nvSpPr>
        <p:spPr>
          <a:xfrm>
            <a:off x="1483419" y="5351055"/>
            <a:ext cx="388371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6. </a:t>
            </a:r>
            <a:r>
              <a:rPr lang="en-US" sz="2400" u="sng">
                <a:solidFill>
                  <a:schemeClr val="dk1"/>
                </a:solidFill>
                <a:latin typeface="Calibri"/>
                <a:ea typeface="Calibri"/>
                <a:cs typeface="Calibri"/>
                <a:sym typeface="Calibri"/>
                <a:hlinkClick r:id="rId9" action="ppaction://hlinksldjump">
                  <a:extLst>
                    <a:ext uri="{A12FA001-AC4F-418D-AE19-62706E023703}">
                      <ahyp:hlinkClr xmlns:ahyp="http://schemas.microsoft.com/office/drawing/2018/hyperlinkcolor" xmlns="" val="tx"/>
                    </a:ext>
                  </a:extLst>
                </a:hlinkClick>
              </a:rPr>
              <a:t>Discussion et évaluation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Discussion</a:t>
            </a:r>
            <a:endParaRPr sz="2800"/>
          </a:p>
        </p:txBody>
      </p:sp>
      <p:sp>
        <p:nvSpPr>
          <p:cNvPr id="581" name="Google Shape;581;p39"/>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200"/>
              <a:buChar char="▪"/>
            </a:pPr>
            <a:r>
              <a:rPr lang="en-US" sz="3200" i="1"/>
              <a:t>Des questions ?</a:t>
            </a:r>
            <a:endParaRPr/>
          </a:p>
          <a:p>
            <a:pPr marL="0" lvl="0" indent="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éclaircissements ?</a:t>
            </a:r>
            <a:endParaRPr/>
          </a:p>
          <a:p>
            <a:pPr marL="228600" lvl="0" indent="-2540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commentaires ?</a:t>
            </a:r>
            <a:endParaRPr/>
          </a:p>
          <a:p>
            <a:pPr marL="228600" lvl="0" indent="-88900" algn="l" rtl="0">
              <a:lnSpc>
                <a:spcPct val="100000"/>
              </a:lnSpc>
              <a:spcBef>
                <a:spcPts val="1200"/>
              </a:spcBef>
              <a:spcAft>
                <a:spcPts val="0"/>
              </a:spcAft>
              <a:buSzPts val="2200"/>
              <a:buNone/>
            </a:pPr>
            <a:endParaRPr/>
          </a:p>
        </p:txBody>
      </p:sp>
      <p:sp>
        <p:nvSpPr>
          <p:cNvPr id="582" name="Google Shape;582;p39"/>
          <p:cNvSpPr/>
          <p:nvPr/>
        </p:nvSpPr>
        <p:spPr>
          <a:xfrm>
            <a:off x="9092485" y="-3933"/>
            <a:ext cx="3098255"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6.1.6 Discussion et évaluation</a:t>
            </a:r>
            <a:endParaRPr sz="1800">
              <a:solidFill>
                <a:schemeClr val="lt1"/>
              </a:solidFill>
              <a:latin typeface="Calibri"/>
              <a:ea typeface="Calibri"/>
              <a:cs typeface="Calibri"/>
              <a:sym typeface="Calibri"/>
            </a:endParaRPr>
          </a:p>
        </p:txBody>
      </p:sp>
      <p:pic>
        <p:nvPicPr>
          <p:cNvPr id="583" name="Google Shape;583;p39" descr="Free questions man head vector"/>
          <p:cNvPicPr preferRelativeResize="0"/>
          <p:nvPr/>
        </p:nvPicPr>
        <p:blipFill rotWithShape="1">
          <a:blip r:embed="rId3">
            <a:alphaModFix/>
          </a:blip>
          <a:srcRect/>
          <a:stretch/>
        </p:blipFill>
        <p:spPr>
          <a:xfrm>
            <a:off x="6999888" y="1444081"/>
            <a:ext cx="4509286" cy="4509286"/>
          </a:xfrm>
          <a:prstGeom prst="rect">
            <a:avLst/>
          </a:prstGeom>
          <a:noFill/>
          <a:ln>
            <a:noFill/>
          </a:ln>
        </p:spPr>
      </p:pic>
      <p:sp>
        <p:nvSpPr>
          <p:cNvPr id="584" name="Google Shape;584;p39"/>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585" name="Google Shape;585;p39"/>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39"/>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587" name="Google Shape;587;p39"/>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593" name="Google Shape;593;p40"/>
          <p:cNvGraphicFramePr/>
          <p:nvPr/>
        </p:nvGraphicFramePr>
        <p:xfrm>
          <a:off x="558000" y="2127443"/>
          <a:ext cx="11060125" cy="767100"/>
        </p:xfrm>
        <a:graphic>
          <a:graphicData uri="http://schemas.openxmlformats.org/drawingml/2006/table">
            <a:tbl>
              <a:tblPr firstRow="1" bandRow="1">
                <a:noFill/>
                <a:tableStyleId>{A4172B3C-D670-4439-9B59-CFD3E2D00EB9}</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u="none" strike="noStrike" cap="none"/>
                        <a:t>Le contenu du module était stimulant et intéressant </a:t>
                      </a:r>
                      <a:r>
                        <a:rPr lang="en-US" sz="1800" i="1" u="none" strike="noStrike" cap="none"/>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94" name="Google Shape;594;p40"/>
          <p:cNvGraphicFramePr/>
          <p:nvPr/>
        </p:nvGraphicFramePr>
        <p:xfrm>
          <a:off x="557582" y="3646419"/>
          <a:ext cx="11060125" cy="767100"/>
        </p:xfrm>
        <a:graphic>
          <a:graphicData uri="http://schemas.openxmlformats.org/drawingml/2006/table">
            <a:tbl>
              <a:tblPr firstRow="1" bandRow="1">
                <a:noFill/>
                <a:tableStyleId>{A4172B3C-D670-4439-9B59-CFD3E2D00EB9}</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contenu du module était clair, compréhensible et facile à suivre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95" name="Google Shape;595;p40"/>
          <p:cNvGraphicFramePr/>
          <p:nvPr/>
        </p:nvGraphicFramePr>
        <p:xfrm>
          <a:off x="558000" y="5213962"/>
          <a:ext cx="11060125" cy="767100"/>
        </p:xfrm>
        <a:graphic>
          <a:graphicData uri="http://schemas.openxmlformats.org/drawingml/2006/table">
            <a:tbl>
              <a:tblPr firstRow="1" bandRow="1">
                <a:noFill/>
                <a:tableStyleId>{A4172B3C-D670-4439-9B59-CFD3E2D00EB9}</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formateur était bien préparé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596" name="Google Shape;596;p4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4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598" name="Google Shape;598;p4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1"/>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604" name="Google Shape;604;p41"/>
          <p:cNvGraphicFramePr/>
          <p:nvPr/>
        </p:nvGraphicFramePr>
        <p:xfrm>
          <a:off x="558000" y="5212288"/>
          <a:ext cx="11060125" cy="767100"/>
        </p:xfrm>
        <a:graphic>
          <a:graphicData uri="http://schemas.openxmlformats.org/drawingml/2006/table">
            <a:tbl>
              <a:tblPr firstRow="1" bandRow="1">
                <a:noFill/>
                <a:tableStyleId>{A4172B3C-D670-4439-9B59-CFD3E2D00EB9}</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Je suis globalement satisfait du module </a:t>
                      </a:r>
                      <a:r>
                        <a:rPr lang="en-US" sz="1800" i="1"/>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605" name="Google Shape;605;p41"/>
          <p:cNvGraphicFramePr/>
          <p:nvPr/>
        </p:nvGraphicFramePr>
        <p:xfrm>
          <a:off x="558000" y="3646420"/>
          <a:ext cx="11060125" cy="767100"/>
        </p:xfrm>
        <a:graphic>
          <a:graphicData uri="http://schemas.openxmlformats.org/drawingml/2006/table">
            <a:tbl>
              <a:tblPr firstRow="1" bandRow="1">
                <a:noFill/>
                <a:tableStyleId>{A4172B3C-D670-4439-9B59-CFD3E2D00EB9}</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 Je recommanderais ce module à d'autres personnes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606" name="Google Shape;606;p41"/>
          <p:cNvGraphicFramePr/>
          <p:nvPr/>
        </p:nvGraphicFramePr>
        <p:xfrm>
          <a:off x="557582" y="2123325"/>
          <a:ext cx="11060125" cy="767100"/>
        </p:xfrm>
        <a:graphic>
          <a:graphicData uri="http://schemas.openxmlformats.org/drawingml/2006/table">
            <a:tbl>
              <a:tblPr firstRow="1" bandRow="1">
                <a:noFill/>
                <a:tableStyleId>{A4172B3C-D670-4439-9B59-CFD3E2D00EB9}</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module a amélioré mes connaissances sur le sujet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607" name="Google Shape;607;p4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4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609" name="Google Shape;609;p4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sz="3600">
                <a:solidFill>
                  <a:srgbClr val="C01E24"/>
                </a:solidFill>
              </a:rPr>
              <a:t>Références, lectures complémentaires et clôture</a:t>
            </a:r>
            <a:endParaRPr sz="3600">
              <a:solidFill>
                <a:srgbClr val="C01E24"/>
              </a:solidFill>
            </a:endParaRPr>
          </a:p>
        </p:txBody>
      </p:sp>
      <p:sp>
        <p:nvSpPr>
          <p:cNvPr id="616" name="Google Shape;616;p42"/>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fontScale="85000" lnSpcReduction="10000"/>
          </a:bodyPr>
          <a:lstStyle/>
          <a:p>
            <a:pPr marL="228600" lvl="0" indent="-211455" algn="l" rtl="0">
              <a:lnSpc>
                <a:spcPct val="100000"/>
              </a:lnSpc>
              <a:spcBef>
                <a:spcPts val="0"/>
              </a:spcBef>
              <a:spcAft>
                <a:spcPts val="0"/>
              </a:spcAft>
              <a:buSzPct val="100000"/>
              <a:buChar char="▪"/>
            </a:pPr>
            <a:r>
              <a:rPr lang="en-US" sz="1800"/>
              <a:t>Amstutz D, Gonçalves D, Hudelson P, Stringhini S, Durieux-Paillard S, Rolet S. Nutritional Status and Obstacles to Healthy Eating Among Refugees in Geneva (État nutritionnel et obstacles à une alimentation saine chez les réfugiés à Genève). J Immigr Minor Health. 2020 Dec;22(6):1126-1134. doi : 10.1007/s10903-020-01085-4. Epub 2020 Sep 17. PMID : 32940816 ; PMCID : PMC7683482.</a:t>
            </a:r>
            <a:endParaRPr/>
          </a:p>
          <a:p>
            <a:pPr marL="228600" lvl="0" indent="-211455" algn="l" rtl="0">
              <a:lnSpc>
                <a:spcPct val="100000"/>
              </a:lnSpc>
              <a:spcBef>
                <a:spcPts val="1200"/>
              </a:spcBef>
              <a:spcAft>
                <a:spcPts val="0"/>
              </a:spcAft>
              <a:buSzPct val="100000"/>
              <a:buChar char="▪"/>
            </a:pPr>
            <a:r>
              <a:rPr lang="en-US" sz="1800"/>
              <a:t>Berggreen-Clausen A, Hseing Pha S, Mölsted Alvesson H, Andersson A, Daivadanam M. Food environment interactions after migration : a scoping review on low- and middle-income country immigrants in high-income countries. Public Health Nutr. 2022 Jan;25(1):136-158. doi : 10.1017/S1368980021003943. Epub 2021 Sep 13. Erratum dans : Public Health Nutr. 2022 Jan;25(1):206. PMID : 34509180 ; PMCID : PMC8825972.</a:t>
            </a:r>
            <a:endParaRPr/>
          </a:p>
          <a:p>
            <a:pPr marL="228600" lvl="0" indent="-211455" algn="l" rtl="0">
              <a:lnSpc>
                <a:spcPct val="100000"/>
              </a:lnSpc>
              <a:spcBef>
                <a:spcPts val="1200"/>
              </a:spcBef>
              <a:spcAft>
                <a:spcPts val="0"/>
              </a:spcAft>
              <a:buSzPct val="100000"/>
              <a:buChar char="▪"/>
            </a:pPr>
            <a:r>
              <a:rPr lang="en-US" sz="1800"/>
              <a:t>Bien manger pour être en bonne santé Leçons sur la nutrition et les régimes alimentaires sains. Valeria Menza, Claudia Probart. Organisation des Nations unies pour l'alimentation et l'agriculture, Rome, 2013. Tiré de </a:t>
            </a:r>
            <a:r>
              <a:rPr lang="en-US" sz="1800" u="sng">
                <a:solidFill>
                  <a:schemeClr val="hlink"/>
                </a:solidFill>
                <a:hlinkClick r:id="rId3"/>
              </a:rPr>
              <a:t>: </a:t>
            </a:r>
            <a:r>
              <a:rPr lang="en-US" sz="1800"/>
              <a:t>https://www.fao.org/3/i3261e/i3261e.pdf </a:t>
            </a:r>
            <a:endParaRPr/>
          </a:p>
          <a:p>
            <a:pPr marL="228600" lvl="0" indent="-211455" algn="l" rtl="0">
              <a:lnSpc>
                <a:spcPct val="100000"/>
              </a:lnSpc>
              <a:spcBef>
                <a:spcPts val="1200"/>
              </a:spcBef>
              <a:spcAft>
                <a:spcPts val="0"/>
              </a:spcAft>
              <a:buSzPct val="100000"/>
              <a:buChar char="▪"/>
            </a:pPr>
            <a:r>
              <a:rPr lang="en-US" sz="1800"/>
              <a:t>Organisation mondiale de la santé. Bureau régional pour la Méditerranée orientale. Macronutriments | Introduction. Extrait de </a:t>
            </a:r>
            <a:r>
              <a:rPr lang="en-US" sz="1800" u="sng">
                <a:solidFill>
                  <a:schemeClr val="hlink"/>
                </a:solidFill>
                <a:hlinkClick r:id="rId4"/>
              </a:rPr>
              <a:t>: https://www.emro.who.int/health-topics/macronutrients/introduction.html </a:t>
            </a:r>
            <a:r>
              <a:rPr lang="en-US" sz="1800"/>
              <a:t>Date d'accès : 4 septembre 2023. </a:t>
            </a:r>
            <a:endParaRPr/>
          </a:p>
          <a:p>
            <a:pPr marL="228600" lvl="0" indent="-211455" algn="l" rtl="0">
              <a:lnSpc>
                <a:spcPct val="100000"/>
              </a:lnSpc>
              <a:spcBef>
                <a:spcPts val="1200"/>
              </a:spcBef>
              <a:spcAft>
                <a:spcPts val="0"/>
              </a:spcAft>
              <a:buSzPct val="100000"/>
              <a:buChar char="▪"/>
            </a:pPr>
            <a:r>
              <a:rPr lang="en-US" sz="1800"/>
              <a:t>Organisation mondiale de la santé. Thèmes de santé. Micronutriments. Extrait de </a:t>
            </a:r>
            <a:r>
              <a:rPr lang="en-US" sz="1800" u="sng">
                <a:solidFill>
                  <a:schemeClr val="hlink"/>
                </a:solidFill>
                <a:hlinkClick r:id="rId5"/>
              </a:rPr>
              <a:t>: https://www.who.int/health-topics/micronutrients#tab=tab_1 </a:t>
            </a:r>
            <a:r>
              <a:rPr lang="en-US" sz="1800"/>
              <a:t>Date d'accès : 4 septembre 2023. </a:t>
            </a:r>
            <a:endParaRPr/>
          </a:p>
          <a:p>
            <a:pPr marL="228600" lvl="0" indent="-211455" algn="l" rtl="0">
              <a:lnSpc>
                <a:spcPct val="100000"/>
              </a:lnSpc>
              <a:spcBef>
                <a:spcPts val="1200"/>
              </a:spcBef>
              <a:spcAft>
                <a:spcPts val="0"/>
              </a:spcAft>
              <a:buSzPct val="100000"/>
              <a:buChar char="▪"/>
            </a:pPr>
            <a:r>
              <a:rPr lang="en-US" sz="1800"/>
              <a:t>Organisation mondiale de la santé. Programmes. Mangez sainement tout au long de votre vie. Tiré de </a:t>
            </a:r>
            <a:r>
              <a:rPr lang="en-US" sz="1800" u="sng">
                <a:solidFill>
                  <a:schemeClr val="hlink"/>
                </a:solidFill>
                <a:hlinkClick r:id="rId6"/>
              </a:rPr>
              <a:t>: https://www.emro.who.int/nutrition/healthy-eating/index.html </a:t>
            </a:r>
            <a:r>
              <a:rPr lang="en-US" sz="1800"/>
              <a:t>Date d'accès : 4 septembre 2023. </a:t>
            </a:r>
            <a:endParaRPr/>
          </a:p>
          <a:p>
            <a:pPr marL="228600" lvl="0" indent="-211455" algn="l" rtl="0">
              <a:lnSpc>
                <a:spcPct val="100000"/>
              </a:lnSpc>
              <a:spcBef>
                <a:spcPts val="1200"/>
              </a:spcBef>
              <a:spcAft>
                <a:spcPts val="0"/>
              </a:spcAft>
              <a:buSzPct val="100000"/>
              <a:buChar char="▪"/>
            </a:pPr>
            <a:r>
              <a:rPr lang="en-US" sz="1800"/>
              <a:t>Organisation mondiale de la santé. Alimentation saine. Consulté à l'</a:t>
            </a:r>
            <a:r>
              <a:rPr lang="en-US" sz="1800" u="sng">
                <a:solidFill>
                  <a:schemeClr val="hlink"/>
                </a:solidFill>
                <a:hlinkClick r:id="rId7"/>
              </a:rPr>
              <a:t>adresse : https://www.who.int/news-room/fact-sheets/detail/healthy-diet. </a:t>
            </a:r>
            <a:r>
              <a:rPr lang="en-US" sz="1800"/>
              <a:t>Affiché le 29 avril 2020. Date d'accès : 4 septembre 2023. </a:t>
            </a:r>
            <a:endParaRPr/>
          </a:p>
          <a:p>
            <a:pPr marL="228600" lvl="0" indent="-211455" algn="l" rtl="0">
              <a:lnSpc>
                <a:spcPct val="100000"/>
              </a:lnSpc>
              <a:spcBef>
                <a:spcPts val="1200"/>
              </a:spcBef>
              <a:spcAft>
                <a:spcPts val="0"/>
              </a:spcAft>
              <a:buSzPct val="100000"/>
              <a:buChar char="▪"/>
            </a:pPr>
            <a:r>
              <a:rPr lang="en-US" sz="1800"/>
              <a:t>Alimentation saine. Le Caire : Bureau régional de l'OMS pour la Méditerranée orientale ; 2019. Licence : CC par-NC-SA 3.0 IGO. </a:t>
            </a:r>
            <a:endParaRPr sz="1800"/>
          </a:p>
          <a:p>
            <a:pPr marL="228600" lvl="0" indent="-131445" algn="l" rtl="0">
              <a:lnSpc>
                <a:spcPct val="100000"/>
              </a:lnSpc>
              <a:spcBef>
                <a:spcPts val="1200"/>
              </a:spcBef>
              <a:spcAft>
                <a:spcPts val="0"/>
              </a:spcAft>
              <a:buSzPct val="100000"/>
              <a:buNone/>
            </a:pPr>
            <a:endParaRPr sz="1800"/>
          </a:p>
          <a:p>
            <a:pPr marL="228600" lvl="0" indent="-131445" algn="l" rtl="0">
              <a:lnSpc>
                <a:spcPct val="100000"/>
              </a:lnSpc>
              <a:spcBef>
                <a:spcPts val="1200"/>
              </a:spcBef>
              <a:spcAft>
                <a:spcPts val="0"/>
              </a:spcAft>
              <a:buSzPct val="100000"/>
              <a:buNone/>
            </a:pPr>
            <a:endParaRPr sz="1800"/>
          </a:p>
          <a:p>
            <a:pPr marL="228600" lvl="0" indent="-131445" algn="l" rtl="0">
              <a:lnSpc>
                <a:spcPct val="100000"/>
              </a:lnSpc>
              <a:spcBef>
                <a:spcPts val="1200"/>
              </a:spcBef>
              <a:spcAft>
                <a:spcPts val="0"/>
              </a:spcAft>
              <a:buSzPct val="100000"/>
              <a:buNone/>
            </a:pPr>
            <a:endParaRPr sz="1800"/>
          </a:p>
        </p:txBody>
      </p:sp>
      <p:sp>
        <p:nvSpPr>
          <p:cNvPr id="617" name="Google Shape;617;p42"/>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42"/>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619" name="Google Shape;619;p42"/>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3"/>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US" sz="1800"/>
              <a:t>Organisation mondiale de la santé. Malnutrition. Consulté à l'</a:t>
            </a:r>
            <a:r>
              <a:rPr lang="en-US" sz="1800" u="sng">
                <a:solidFill>
                  <a:schemeClr val="hlink"/>
                </a:solidFill>
                <a:hlinkClick r:id="rId3"/>
              </a:rPr>
              <a:t>adresse : https://www.who.int/news-room/fact-sheets/detail/malnutrition. </a:t>
            </a:r>
            <a:r>
              <a:rPr lang="en-US" sz="1800"/>
              <a:t>Affiché le 9 juin 2021. Date d'accès : 4 septembre 2023. </a:t>
            </a:r>
            <a:endParaRPr/>
          </a:p>
          <a:p>
            <a:pPr marL="228600" lvl="0" indent="-228600" algn="l" rtl="0">
              <a:lnSpc>
                <a:spcPct val="100000"/>
              </a:lnSpc>
              <a:spcBef>
                <a:spcPts val="1200"/>
              </a:spcBef>
              <a:spcAft>
                <a:spcPts val="0"/>
              </a:spcAft>
              <a:buSzPts val="1800"/>
              <a:buChar char="▪"/>
            </a:pPr>
            <a:r>
              <a:rPr lang="en-US" sz="1800"/>
              <a:t>Organisation mondiale de la santé. Malnutrition. La malnutrition sous toutes ses formes. Extrait de </a:t>
            </a:r>
            <a:r>
              <a:rPr lang="en-US" sz="1800" u="sng">
                <a:solidFill>
                  <a:schemeClr val="hlink"/>
                </a:solidFill>
                <a:hlinkClick r:id="rId4"/>
              </a:rPr>
              <a:t>: https://www.emro.who.int/nutrition/double-burden-of-nutrition/index.html </a:t>
            </a:r>
            <a:r>
              <a:rPr lang="en-US" sz="1800"/>
              <a:t>Date d'accès : 4 septembre 2023. </a:t>
            </a:r>
            <a:endParaRPr/>
          </a:p>
          <a:p>
            <a:pPr marL="228600" lvl="0" indent="-228600" algn="l" rtl="0">
              <a:lnSpc>
                <a:spcPct val="100000"/>
              </a:lnSpc>
              <a:spcBef>
                <a:spcPts val="1200"/>
              </a:spcBef>
              <a:spcAft>
                <a:spcPts val="0"/>
              </a:spcAft>
              <a:buSzPts val="1800"/>
              <a:buChar char="▪"/>
            </a:pPr>
            <a:r>
              <a:rPr lang="en-US" sz="1800"/>
              <a:t>Organisation mondiale de la santé. Nutrition. Extrait de </a:t>
            </a:r>
            <a:r>
              <a:rPr lang="en-US" sz="1800" u="sng">
                <a:solidFill>
                  <a:schemeClr val="hlink"/>
                </a:solidFill>
                <a:hlinkClick r:id="rId5"/>
              </a:rPr>
              <a:t>: https://www.who.int/health-topics/nutrition#tab=tab_1 </a:t>
            </a:r>
            <a:r>
              <a:rPr lang="en-US" sz="1800"/>
              <a:t>Date d'accès : 4 septembre 2023. </a:t>
            </a:r>
            <a:endParaRPr/>
          </a:p>
          <a:p>
            <a:pPr marL="228600" lvl="0" indent="-228600" algn="l" rtl="0">
              <a:lnSpc>
                <a:spcPct val="100000"/>
              </a:lnSpc>
              <a:spcBef>
                <a:spcPts val="1200"/>
              </a:spcBef>
              <a:spcAft>
                <a:spcPts val="0"/>
              </a:spcAft>
              <a:buSzPts val="1800"/>
              <a:buChar char="▪"/>
            </a:pPr>
            <a:r>
              <a:rPr lang="en-US" sz="1800"/>
              <a:t>Organisation mondiale de la santé. Maladies non transmissibles. Consulté à l'</a:t>
            </a:r>
            <a:r>
              <a:rPr lang="en-US" sz="1800" u="sng">
                <a:solidFill>
                  <a:schemeClr val="hlink"/>
                </a:solidFill>
                <a:hlinkClick r:id="rId6"/>
              </a:rPr>
              <a:t>adresse suivante : https://www.who.int/news-room/fact-sheets/detail/noncommunicable-diseases </a:t>
            </a:r>
            <a:r>
              <a:rPr lang="en-US" sz="1800"/>
              <a:t>Posté le 16 septembre 2022 Consulté le 4 septembre 2023. </a:t>
            </a:r>
            <a:endParaRPr/>
          </a:p>
          <a:p>
            <a:pPr marL="228600" lvl="0" indent="-228600" algn="l" rtl="0">
              <a:lnSpc>
                <a:spcPct val="100000"/>
              </a:lnSpc>
              <a:spcBef>
                <a:spcPts val="1200"/>
              </a:spcBef>
              <a:spcAft>
                <a:spcPts val="0"/>
              </a:spcAft>
              <a:buSzPts val="1800"/>
              <a:buChar char="▪"/>
            </a:pPr>
            <a:r>
              <a:rPr lang="en-US" sz="1800"/>
              <a:t>Franco, R. Z., Fallaize, R., Lovegrove, J. A. et Hwang, F. (2016). Popular Nutrition-Related Mobile Apps : A Feature Assessment. </a:t>
            </a:r>
            <a:r>
              <a:rPr lang="en-US" sz="1800" i="1"/>
              <a:t>JMIR mHealth and uHealth</a:t>
            </a:r>
            <a:r>
              <a:rPr lang="en-US" sz="1800"/>
              <a:t>, </a:t>
            </a:r>
            <a:r>
              <a:rPr lang="en-US" sz="1800" i="1"/>
              <a:t>4</a:t>
            </a:r>
            <a:r>
              <a:rPr lang="en-US" sz="1800"/>
              <a:t>(3), e85. </a:t>
            </a:r>
            <a:r>
              <a:rPr lang="en-US" sz="1800" u="sng">
                <a:solidFill>
                  <a:schemeClr val="hlink"/>
                </a:solidFill>
                <a:hlinkClick r:id="rId7"/>
              </a:rPr>
              <a:t>https://doi.</a:t>
            </a:r>
            <a:r>
              <a:rPr lang="en-US" sz="1800"/>
              <a:t>org/10.2196/mhealth.5846 </a:t>
            </a:r>
            <a:endParaRPr sz="1800"/>
          </a:p>
          <a:p>
            <a:pPr marL="228600" lvl="0" indent="-228600" algn="l" rtl="0">
              <a:lnSpc>
                <a:spcPct val="100000"/>
              </a:lnSpc>
              <a:spcBef>
                <a:spcPts val="1200"/>
              </a:spcBef>
              <a:spcAft>
                <a:spcPts val="0"/>
              </a:spcAft>
              <a:buSzPts val="1800"/>
              <a:buChar char="▪"/>
            </a:pPr>
            <a:r>
              <a:rPr lang="en-US" sz="1800"/>
              <a:t>König L, Attig C, Franke T, Renner B. Barriers to and Facilitators for Using Nutrition Apps : Systematic Review and Conceptual Framework. JMIR Mhealth Uhealth 2021;9(6):e20037. URL </a:t>
            </a:r>
            <a:r>
              <a:rPr lang="en-US" sz="1800" u="sng">
                <a:solidFill>
                  <a:schemeClr val="hlink"/>
                </a:solidFill>
                <a:hlinkClick r:id="rId8"/>
              </a:rPr>
              <a:t>: https://mhealth.jmir.org/2021/6/e20037 </a:t>
            </a:r>
            <a:r>
              <a:rPr lang="en-US" sz="1800"/>
              <a:t>DOI : 10.2196/20037</a:t>
            </a:r>
            <a:endParaRPr sz="1800"/>
          </a:p>
        </p:txBody>
      </p:sp>
      <p:sp>
        <p:nvSpPr>
          <p:cNvPr id="626" name="Google Shape;626;p4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sz="3600">
                <a:solidFill>
                  <a:srgbClr val="C01E24"/>
                </a:solidFill>
              </a:rPr>
              <a:t>Références, lectures complémentaires et clôture</a:t>
            </a:r>
            <a:endParaRPr sz="3600">
              <a:solidFill>
                <a:srgbClr val="C01E24"/>
              </a:solidFill>
            </a:endParaRPr>
          </a:p>
        </p:txBody>
      </p:sp>
      <p:sp>
        <p:nvSpPr>
          <p:cNvPr id="627" name="Google Shape;627;p4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4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629" name="Google Shape;629;p4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4"/>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US" sz="1800"/>
              <a:t>Samoggia A, Riedel B. Assessment of nutrition-focused mobile apps' influence on consumers' healthy food behaviour and nutrition knowledge. </a:t>
            </a:r>
            <a:r>
              <a:rPr lang="en-US" sz="1800" i="1"/>
              <a:t>Food Res Int. </a:t>
            </a:r>
            <a:r>
              <a:rPr lang="en-US" sz="1800"/>
              <a:t>2020;128:108766. doi:10.1016/j.foodres.2019.108766 </a:t>
            </a:r>
            <a:endParaRPr sz="1800"/>
          </a:p>
          <a:p>
            <a:pPr marL="228600" lvl="0" indent="-228600" algn="l" rtl="0">
              <a:lnSpc>
                <a:spcPct val="100000"/>
              </a:lnSpc>
              <a:spcBef>
                <a:spcPts val="1200"/>
              </a:spcBef>
              <a:spcAft>
                <a:spcPts val="0"/>
              </a:spcAft>
              <a:buSzPts val="1800"/>
              <a:buChar char="▪"/>
            </a:pPr>
            <a:r>
              <a:rPr lang="en-US" sz="1800"/>
              <a:t> Więckowska-Rusek, K., Danel, J. et Deja, G. (2022). L'utilité des apps de nutrition dans l'autocontrôle du diabète sucré - la revue de la littérature et la propre expérience. </a:t>
            </a:r>
            <a:r>
              <a:rPr lang="en-US" sz="1800" i="1"/>
              <a:t>Pediatric endocrinology, diabetes, and metabolism</a:t>
            </a:r>
            <a:r>
              <a:rPr lang="en-US" sz="1800"/>
              <a:t>, </a:t>
            </a:r>
            <a:r>
              <a:rPr lang="en-US" sz="1800" i="1"/>
              <a:t>28</a:t>
            </a:r>
            <a:r>
              <a:rPr lang="en-US" sz="1800"/>
              <a:t>(1), 75-80. </a:t>
            </a:r>
            <a:r>
              <a:rPr lang="en-US" sz="1800" u="sng">
                <a:solidFill>
                  <a:schemeClr val="hlink"/>
                </a:solidFill>
                <a:hlinkClick r:id="rId3"/>
              </a:rPr>
              <a:t>https://doi.</a:t>
            </a:r>
            <a:r>
              <a:rPr lang="en-US" sz="1800"/>
              <a:t>org/10.5114/pedm.2022.113631 </a:t>
            </a:r>
            <a:endParaRPr/>
          </a:p>
          <a:p>
            <a:pPr marL="228600" lvl="0" indent="-228600" algn="l" rtl="0">
              <a:lnSpc>
                <a:spcPct val="100000"/>
              </a:lnSpc>
              <a:spcBef>
                <a:spcPts val="1200"/>
              </a:spcBef>
              <a:spcAft>
                <a:spcPts val="0"/>
              </a:spcAft>
              <a:buSzPts val="1800"/>
              <a:buChar char="▪"/>
            </a:pPr>
            <a:r>
              <a:rPr lang="en-US" sz="1800"/>
              <a:t>König L, Attig C, Franke T, Renner B. Barriers to and Facilitators for Using Nutrition Apps : Systematic Review and Conceptual Framework. JMIR Mhealth Uhealth 2021;9(6):e20037URL </a:t>
            </a:r>
            <a:r>
              <a:rPr lang="en-US" sz="1800" u="sng">
                <a:solidFill>
                  <a:schemeClr val="hlink"/>
                </a:solidFill>
                <a:hlinkClick r:id="rId4"/>
              </a:rPr>
              <a:t>: https://mhealth.jmir.org/2021/6/e20037 </a:t>
            </a:r>
            <a:r>
              <a:rPr lang="en-US" sz="1800"/>
              <a:t>DOI : 10.2196/20037</a:t>
            </a:r>
            <a:endParaRPr/>
          </a:p>
          <a:p>
            <a:pPr marL="228600" lvl="0" indent="-228600" algn="l" rtl="0">
              <a:lnSpc>
                <a:spcPct val="100000"/>
              </a:lnSpc>
              <a:spcBef>
                <a:spcPts val="1200"/>
              </a:spcBef>
              <a:spcAft>
                <a:spcPts val="0"/>
              </a:spcAft>
              <a:buSzPts val="1800"/>
              <a:buChar char="▪"/>
            </a:pPr>
            <a:r>
              <a:rPr lang="en-US" sz="1800"/>
              <a:t>Encourager les changements de comportement en matière de santé : Huit stratégies fondées sur des données probantes. STEPHANIE A. HOOKER. </a:t>
            </a:r>
            <a:r>
              <a:rPr lang="en-US" sz="1800" i="1"/>
              <a:t>Fam Pract Manag. </a:t>
            </a:r>
            <a:r>
              <a:rPr lang="en-US" sz="1800"/>
              <a:t>2018;25(2):31-36 https://www.aafp.org/pubs/fpm</a:t>
            </a:r>
            <a:r>
              <a:rPr lang="en-US" sz="1800" u="sng">
                <a:solidFill>
                  <a:schemeClr val="hlink"/>
                </a:solidFill>
                <a:hlinkClick r:id="rId5"/>
              </a:rPr>
              <a:t>/issues/2018/0300/p31.html#fpm20180300p31-ut1</a:t>
            </a:r>
            <a:endParaRPr sz="1800"/>
          </a:p>
          <a:p>
            <a:pPr marL="228600" lvl="0" indent="-228600" algn="l" rtl="0">
              <a:lnSpc>
                <a:spcPct val="100000"/>
              </a:lnSpc>
              <a:spcBef>
                <a:spcPts val="1200"/>
              </a:spcBef>
              <a:spcAft>
                <a:spcPts val="0"/>
              </a:spcAft>
              <a:buSzPts val="1800"/>
              <a:buChar char="▪"/>
            </a:pPr>
            <a:r>
              <a:rPr lang="en-US" sz="1800"/>
              <a:t>Anne Paxton, Aravind Pillai, Kevin P.Q Phelan, Nicole Cevette, Fatimatou Bah et Sharon Akabas, " Dietary acculturation of recent immigrants from West Africa to New York City ", Face à face [En ligne], 13 | 2016, mis en ligne le 09 avril 2016, consulté le 19 janvier 2024. URL : http://journals.openedition.org/faceaface/1023 </a:t>
            </a:r>
            <a:endParaRPr/>
          </a:p>
          <a:p>
            <a:pPr marL="228600" lvl="0" indent="-114300" algn="l" rtl="0">
              <a:lnSpc>
                <a:spcPct val="100000"/>
              </a:lnSpc>
              <a:spcBef>
                <a:spcPts val="120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p:txBody>
      </p:sp>
      <p:sp>
        <p:nvSpPr>
          <p:cNvPr id="636" name="Google Shape;636;p44"/>
          <p:cNvSpPr txBox="1"/>
          <p:nvPr/>
        </p:nvSpPr>
        <p:spPr>
          <a:xfrm>
            <a:off x="436161" y="1071626"/>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a:solidFill>
                  <a:srgbClr val="C01E24"/>
                </a:solidFill>
                <a:latin typeface="Calibri"/>
                <a:ea typeface="Calibri"/>
                <a:cs typeface="Calibri"/>
                <a:sym typeface="Calibri"/>
              </a:rPr>
              <a:t>Références, lectures complémentaires et clôture</a:t>
            </a:r>
            <a:endParaRPr/>
          </a:p>
        </p:txBody>
      </p:sp>
      <p:sp>
        <p:nvSpPr>
          <p:cNvPr id="637" name="Google Shape;637;p4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8" name="Google Shape;638;p4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639" name="Google Shape;639;p4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44"/>
        <p:cNvGrpSpPr/>
        <p:nvPr/>
      </p:nvGrpSpPr>
      <p:grpSpPr>
        <a:xfrm>
          <a:off x="0" y="0"/>
          <a:ext cx="0" cy="0"/>
          <a:chOff x="0" y="0"/>
          <a:chExt cx="0" cy="0"/>
        </a:xfrm>
      </p:grpSpPr>
      <p:sp>
        <p:nvSpPr>
          <p:cNvPr id="645" name="Google Shape;645;p4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6" name="Google Shape;646;p4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47" name="Google Shape;647;p4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648" name="Google Shape;648;p4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649" name="Google Shape;649;p4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d'enseignement de ce module !</a:t>
            </a:r>
            <a:endParaRPr/>
          </a:p>
        </p:txBody>
      </p:sp>
      <p:pic>
        <p:nvPicPr>
          <p:cNvPr id="651" name="Google Shape;651;p4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39" name="Google Shape;139;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Apps pour la nutrition et la santé  </a:t>
            </a:r>
            <a:endParaRPr/>
          </a:p>
        </p:txBody>
      </p:sp>
      <p:sp>
        <p:nvSpPr>
          <p:cNvPr id="141" name="Google Shape;141;p4"/>
          <p:cNvSpPr/>
          <p:nvPr/>
        </p:nvSpPr>
        <p:spPr>
          <a:xfrm>
            <a:off x="117332" y="438863"/>
            <a:ext cx="41710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6 </a:t>
            </a:r>
            <a:endParaRPr sz="2200" b="1">
              <a:solidFill>
                <a:schemeClr val="lt1"/>
              </a:solidFill>
              <a:latin typeface="Gill Sans"/>
              <a:ea typeface="Gill Sans"/>
              <a:cs typeface="Gill Sans"/>
              <a:sym typeface="Gill Sans"/>
            </a:endParaRPr>
          </a:p>
        </p:txBody>
      </p:sp>
      <p:sp>
        <p:nvSpPr>
          <p:cNvPr id="142" name="Google Shape;142;p4"/>
          <p:cNvSpPr txBox="1">
            <a:spLocks noGrp="1"/>
          </p:cNvSpPr>
          <p:nvPr>
            <p:ph type="body" idx="1"/>
          </p:nvPr>
        </p:nvSpPr>
        <p:spPr>
          <a:xfrm>
            <a:off x="558001" y="2673626"/>
            <a:ext cx="7754134" cy="333203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400"/>
              <a:buFont typeface="Noto Sans Symbols"/>
              <a:buChar char="✔"/>
            </a:pPr>
            <a:r>
              <a:rPr lang="en-US" sz="2400"/>
              <a:t>Donner aux participants les connaissances nécessaires pour prendre des décisions éclairées concernant l'adoption d'habitudes alimentaires saines et le maintien d'une santé optimale.  </a:t>
            </a:r>
            <a:endParaRPr/>
          </a:p>
          <a:p>
            <a:pPr marL="228600" lvl="0" indent="-228600" algn="l" rtl="0">
              <a:lnSpc>
                <a:spcPct val="100000"/>
              </a:lnSpc>
              <a:spcBef>
                <a:spcPts val="1200"/>
              </a:spcBef>
              <a:spcAft>
                <a:spcPts val="0"/>
              </a:spcAft>
              <a:buClr>
                <a:srgbClr val="C00000"/>
              </a:buClr>
              <a:buSzPts val="2400"/>
              <a:buFont typeface="Noto Sans Symbols"/>
              <a:buChar char="✔"/>
            </a:pPr>
            <a:r>
              <a:rPr lang="en-US" sz="2400"/>
              <a:t>Fournir aux participants les connaissances nécessaires pour exploiter les applications nutritionnelles afin d'atteindre les objectifs liés à la nutrition. </a:t>
            </a:r>
            <a:endParaRPr sz="2400"/>
          </a:p>
        </p:txBody>
      </p:sp>
      <p:sp>
        <p:nvSpPr>
          <p:cNvPr id="143" name="Google Shape;143;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 : Image par nuraghies sur Freepik</a:t>
            </a:r>
            <a:endParaRPr sz="1200">
              <a:solidFill>
                <a:schemeClr val="dk1"/>
              </a:solidFill>
              <a:latin typeface="Calibri"/>
              <a:ea typeface="Calibri"/>
              <a:cs typeface="Calibri"/>
              <a:sym typeface="Calibri"/>
            </a:endParaRPr>
          </a:p>
        </p:txBody>
      </p:sp>
      <p:pic>
        <p:nvPicPr>
          <p:cNvPr id="144" name="Google Shape;144;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51" name="Google Shape;151;p5"/>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Apps pour la nutrition et la santé  </a:t>
            </a:r>
            <a:endParaRPr/>
          </a:p>
        </p:txBody>
      </p:sp>
      <p:sp>
        <p:nvSpPr>
          <p:cNvPr id="153" name="Google Shape;153;p5"/>
          <p:cNvSpPr/>
          <p:nvPr/>
        </p:nvSpPr>
        <p:spPr>
          <a:xfrm>
            <a:off x="117332" y="438863"/>
            <a:ext cx="41710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6 </a:t>
            </a:r>
            <a:endParaRPr sz="2200" b="1">
              <a:solidFill>
                <a:schemeClr val="lt1"/>
              </a:solidFill>
              <a:latin typeface="Gill Sans"/>
              <a:ea typeface="Gill Sans"/>
              <a:cs typeface="Gill Sans"/>
              <a:sym typeface="Gill Sans"/>
            </a:endParaRPr>
          </a:p>
        </p:txBody>
      </p:sp>
      <p:sp>
        <p:nvSpPr>
          <p:cNvPr id="154" name="Google Shape;154;p5"/>
          <p:cNvSpPr txBox="1">
            <a:spLocks noGrp="1"/>
          </p:cNvSpPr>
          <p:nvPr>
            <p:ph type="body" idx="1"/>
          </p:nvPr>
        </p:nvSpPr>
        <p:spPr>
          <a:xfrm>
            <a:off x="558000" y="2616322"/>
            <a:ext cx="6314063" cy="338934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en-US"/>
              <a:t>Les participants seront dotés des compétences nécessaires pour tirer parti des applications nutritionnelles afin d'atteindre les objectifs liés à la nutrition. </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Les compétences des participants seront renforcées afin qu'ils puissent prendre des décisions éclairées sur la sélection, l'utilisation et l'intégration des applications dans leur alimentation quotidienne, s'ils le souhaitent. </a:t>
            </a:r>
            <a:endParaRPr/>
          </a:p>
        </p:txBody>
      </p:sp>
      <p:sp>
        <p:nvSpPr>
          <p:cNvPr id="155" name="Google Shape;155;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vectorjuice on Freepik</a:t>
            </a:r>
            <a:endParaRPr sz="1200">
              <a:solidFill>
                <a:schemeClr val="dk1"/>
              </a:solidFill>
              <a:latin typeface="Calibri"/>
              <a:ea typeface="Calibri"/>
              <a:cs typeface="Calibri"/>
              <a:sym typeface="Calibri"/>
            </a:endParaRPr>
          </a:p>
        </p:txBody>
      </p:sp>
      <p:pic>
        <p:nvPicPr>
          <p:cNvPr id="156" name="Google Shape;156;p5"/>
          <p:cNvPicPr preferRelativeResize="0"/>
          <p:nvPr/>
        </p:nvPicPr>
        <p:blipFill rotWithShape="1">
          <a:blip r:embed="rId4">
            <a:alphaModFix/>
          </a:blip>
          <a:srcRect l="9128" t="10193" r="8040"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257950" y="747824"/>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6.1.1</a:t>
            </a:r>
            <a:r>
              <a:rPr lang="en-US"/>
              <a:t/>
            </a:r>
            <a:br>
              <a:rPr lang="en-US"/>
            </a:br>
            <a:r>
              <a:rPr lang="en-US">
                <a:solidFill>
                  <a:srgbClr val="C01E24"/>
                </a:solidFill>
              </a:rPr>
              <a:t>Connaissances générales en matière de nutrition</a:t>
            </a:r>
            <a:endParaRPr>
              <a:solidFill>
                <a:srgbClr val="C01E24"/>
              </a:solidFill>
            </a:endParaRPr>
          </a:p>
        </p:txBody>
      </p:sp>
      <p:sp>
        <p:nvSpPr>
          <p:cNvPr id="163" name="Google Shape;163;p6"/>
          <p:cNvSpPr txBox="1">
            <a:spLocks noGrp="1"/>
          </p:cNvSpPr>
          <p:nvPr>
            <p:ph type="body" idx="1"/>
          </p:nvPr>
        </p:nvSpPr>
        <p:spPr>
          <a:xfrm>
            <a:off x="515150" y="159207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64" name="Google Shape;164;p6"/>
          <p:cNvSpPr txBox="1">
            <a:spLocks noGrp="1"/>
          </p:cNvSpPr>
          <p:nvPr>
            <p:ph type="body" idx="2"/>
          </p:nvPr>
        </p:nvSpPr>
        <p:spPr>
          <a:xfrm>
            <a:off x="673250" y="2297374"/>
            <a:ext cx="5866800" cy="3902400"/>
          </a:xfrm>
          <a:prstGeom prst="rect">
            <a:avLst/>
          </a:prstGeom>
          <a:noFill/>
          <a:ln>
            <a:noFill/>
          </a:ln>
        </p:spPr>
        <p:txBody>
          <a:bodyPr spcFirstLastPara="1" wrap="square" lIns="91425" tIns="45700" rIns="91425" bIns="45700" anchor="t" anchorCtr="0">
            <a:normAutofit fontScale="70000" lnSpcReduction="20000"/>
          </a:bodyPr>
          <a:lstStyle/>
          <a:p>
            <a:pPr marL="228600" lvl="0" indent="-217170" algn="l" rtl="0">
              <a:lnSpc>
                <a:spcPct val="150000"/>
              </a:lnSpc>
              <a:spcBef>
                <a:spcPts val="0"/>
              </a:spcBef>
              <a:spcAft>
                <a:spcPts val="0"/>
              </a:spcAft>
              <a:buClr>
                <a:srgbClr val="C01E24"/>
              </a:buClr>
              <a:buSzPct val="100000"/>
              <a:buChar char="▪"/>
            </a:pPr>
            <a:r>
              <a:rPr lang="en-US" sz="2400"/>
              <a:t>Acquérir des connaissances générales en matière de nutrition.</a:t>
            </a:r>
            <a:endParaRPr/>
          </a:p>
          <a:p>
            <a:pPr marL="228600" lvl="0" indent="-217170" algn="l" rtl="0">
              <a:lnSpc>
                <a:spcPct val="150000"/>
              </a:lnSpc>
              <a:spcBef>
                <a:spcPts val="1200"/>
              </a:spcBef>
              <a:spcAft>
                <a:spcPts val="0"/>
              </a:spcAft>
              <a:buSzPct val="100000"/>
              <a:buChar char="▪"/>
            </a:pPr>
            <a:r>
              <a:rPr lang="en-US" sz="2400"/>
              <a:t>Introduire la terminologie fondamentale liée à la nutrition (par exemple, énergie, macronutriments, micronutriments, etc.)</a:t>
            </a:r>
            <a:endParaRPr sz="2400"/>
          </a:p>
          <a:p>
            <a:pPr marL="228600" lvl="0" indent="-217170" algn="l" rtl="0">
              <a:lnSpc>
                <a:spcPct val="150000"/>
              </a:lnSpc>
              <a:spcBef>
                <a:spcPts val="1200"/>
              </a:spcBef>
              <a:spcAft>
                <a:spcPts val="0"/>
              </a:spcAft>
              <a:buSzPct val="100000"/>
              <a:buChar char="▪"/>
            </a:pPr>
            <a:r>
              <a:rPr lang="en-US" sz="2400"/>
              <a:t>Étudier les effets des macronutriments et des micronutriments sur le corps humain.</a:t>
            </a:r>
            <a:endParaRPr/>
          </a:p>
          <a:p>
            <a:pPr marL="228600" lvl="0" indent="-217170" algn="l" rtl="0">
              <a:lnSpc>
                <a:spcPct val="150000"/>
              </a:lnSpc>
              <a:spcBef>
                <a:spcPts val="1200"/>
              </a:spcBef>
              <a:spcAft>
                <a:spcPts val="0"/>
              </a:spcAft>
              <a:buSzPct val="100000"/>
              <a:buChar char="▪"/>
            </a:pPr>
            <a:r>
              <a:rPr lang="en-US" sz="2400"/>
              <a:t>Pour en savoir plus sur les aliments riches en nutriments spécifiques.</a:t>
            </a:r>
            <a:endParaRPr sz="2000"/>
          </a:p>
        </p:txBody>
      </p:sp>
      <p:pic>
        <p:nvPicPr>
          <p:cNvPr id="165" name="Google Shape;165;p6" descr="Ambition abstract concept"/>
          <p:cNvPicPr preferRelativeResize="0"/>
          <p:nvPr/>
        </p:nvPicPr>
        <p:blipFill rotWithShape="1">
          <a:blip r:embed="rId3">
            <a:alphaModFix/>
          </a:blip>
          <a:srcRect t="10498"/>
          <a:stretch/>
        </p:blipFill>
        <p:spPr>
          <a:xfrm>
            <a:off x="6668150" y="1640925"/>
            <a:ext cx="5517076" cy="4783025"/>
          </a:xfrm>
          <a:prstGeom prst="rect">
            <a:avLst/>
          </a:prstGeom>
          <a:noFill/>
          <a:ln>
            <a:noFill/>
          </a:ln>
        </p:spPr>
      </p:pic>
      <p:sp>
        <p:nvSpPr>
          <p:cNvPr id="166" name="Google Shape;166;p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225824" y="6874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Les défis nutritionnels auxquels sont confrontés les migrants </a:t>
            </a:r>
            <a:endParaRPr/>
          </a:p>
        </p:txBody>
      </p:sp>
      <p:sp>
        <p:nvSpPr>
          <p:cNvPr id="173" name="Google Shape;173;p7"/>
          <p:cNvSpPr txBox="1">
            <a:spLocks noGrp="1"/>
          </p:cNvSpPr>
          <p:nvPr>
            <p:ph type="body" idx="1"/>
          </p:nvPr>
        </p:nvSpPr>
        <p:spPr>
          <a:xfrm>
            <a:off x="73225" y="1356825"/>
            <a:ext cx="8606400" cy="12900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a:t>Différents défis nutritionnels pendant et après la migration.</a:t>
            </a:r>
            <a:endParaRPr/>
          </a:p>
          <a:p>
            <a:pPr marL="228600" lvl="0" indent="-228600" algn="l" rtl="0">
              <a:lnSpc>
                <a:spcPct val="120000"/>
              </a:lnSpc>
              <a:spcBef>
                <a:spcPts val="1200"/>
              </a:spcBef>
              <a:spcAft>
                <a:spcPts val="0"/>
              </a:spcAft>
              <a:buSzPts val="2400"/>
              <a:buChar char="▪"/>
            </a:pPr>
            <a:r>
              <a:rPr lang="en-US"/>
              <a:t>Facteurs influençant le régime alimentaire des immigrés :</a:t>
            </a:r>
            <a:endParaRPr/>
          </a:p>
        </p:txBody>
      </p:sp>
      <p:sp>
        <p:nvSpPr>
          <p:cNvPr id="174" name="Google Shape;174;p7"/>
          <p:cNvSpPr/>
          <p:nvPr/>
        </p:nvSpPr>
        <p:spPr>
          <a:xfrm>
            <a:off x="6878975" y="-3925"/>
            <a:ext cx="5311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175" name="Google Shape;175;p7"/>
          <p:cNvSpPr/>
          <p:nvPr/>
        </p:nvSpPr>
        <p:spPr>
          <a:xfrm>
            <a:off x="566153" y="3289388"/>
            <a:ext cx="8188380" cy="2794815"/>
          </a:xfrm>
          <a:prstGeom prst="rect">
            <a:avLst/>
          </a:prstGeom>
          <a:noFill/>
          <a:ln>
            <a:noFill/>
          </a:ln>
        </p:spPr>
        <p:txBody>
          <a:bodyPr spcFirstLastPara="1" wrap="square" lIns="91425" tIns="45700" rIns="91425" bIns="45700" anchor="ctr" anchorCtr="0">
            <a:noAutofit/>
          </a:bodyPr>
          <a:lstStyle/>
          <a:p>
            <a:pPr marL="457200"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Facteurs sociaux </a:t>
            </a:r>
            <a:r>
              <a:rPr lang="en-US" sz="2000" b="0" i="1" u="none" strike="noStrike" cap="none">
                <a:solidFill>
                  <a:schemeClr val="dk1"/>
                </a:solidFill>
                <a:latin typeface="Calibri"/>
                <a:ea typeface="Calibri"/>
                <a:cs typeface="Calibri"/>
                <a:sym typeface="Calibri"/>
              </a:rPr>
              <a:t>(par exemple, manque de temps, réseaux sociaux, stress, etc.)</a:t>
            </a:r>
            <a:endParaRPr/>
          </a:p>
          <a:p>
            <a:pPr marL="457200"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Contraintes économiques et accessibilité des denrées alimentaires</a:t>
            </a:r>
            <a:endParaRPr/>
          </a:p>
          <a:p>
            <a:pPr marL="457200"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Conditions de logement</a:t>
            </a:r>
            <a:endParaRPr/>
          </a:p>
          <a:p>
            <a:pPr marL="457200"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Questions culturelles </a:t>
            </a:r>
            <a:r>
              <a:rPr lang="en-US" sz="2000" b="0" i="1" u="none" strike="noStrike" cap="none">
                <a:solidFill>
                  <a:schemeClr val="dk1"/>
                </a:solidFill>
                <a:latin typeface="Calibri"/>
                <a:ea typeface="Calibri"/>
                <a:cs typeface="Calibri"/>
                <a:sym typeface="Calibri"/>
              </a:rPr>
              <a:t>(par exemple, barrières linguistiques, religion, coutumes, préférences gustatives, pratiques et croyances en matière de soins de santé)</a:t>
            </a:r>
            <a:endParaRPr/>
          </a:p>
          <a:p>
            <a:pPr marL="457200"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Facteurs politiques </a:t>
            </a:r>
            <a:r>
              <a:rPr lang="en-US" sz="2000" b="0" i="1" u="none" strike="noStrike" cap="none">
                <a:solidFill>
                  <a:schemeClr val="dk1"/>
                </a:solidFill>
                <a:latin typeface="Calibri"/>
                <a:ea typeface="Calibri"/>
                <a:cs typeface="Calibri"/>
                <a:sym typeface="Calibri"/>
              </a:rPr>
              <a:t>(par exemple, soutien du gouvernement, programmes d'aide alimentaire) </a:t>
            </a:r>
            <a:endParaRPr/>
          </a:p>
        </p:txBody>
      </p:sp>
      <p:pic>
        <p:nvPicPr>
          <p:cNvPr id="176" name="Google Shape;176;p7" descr="Free poster migrants refugees illustration"/>
          <p:cNvPicPr preferRelativeResize="0"/>
          <p:nvPr/>
        </p:nvPicPr>
        <p:blipFill rotWithShape="1">
          <a:blip r:embed="rId3">
            <a:alphaModFix/>
          </a:blip>
          <a:srcRect/>
          <a:stretch/>
        </p:blipFill>
        <p:spPr>
          <a:xfrm>
            <a:off x="8864065" y="1671377"/>
            <a:ext cx="3016673" cy="4267200"/>
          </a:xfrm>
          <a:prstGeom prst="rect">
            <a:avLst/>
          </a:prstGeom>
          <a:noFill/>
          <a:ln>
            <a:noFill/>
          </a:ln>
        </p:spPr>
      </p:pic>
      <p:sp>
        <p:nvSpPr>
          <p:cNvPr id="177" name="Google Shape;177;p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a:solidFill>
                <a:schemeClr val="dk1"/>
              </a:solidFill>
              <a:latin typeface="Calibri"/>
              <a:ea typeface="Calibri"/>
              <a:cs typeface="Calibri"/>
              <a:sym typeface="Calibri"/>
            </a:endParaRPr>
          </a:p>
        </p:txBody>
      </p:sp>
      <p:sp>
        <p:nvSpPr>
          <p:cNvPr id="178" name="Google Shape;178;p7"/>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7"/>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180" name="Google Shape;180;p7"/>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557999" y="103270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Nutriments</a:t>
            </a:r>
            <a:endParaRPr/>
          </a:p>
        </p:txBody>
      </p:sp>
      <p:sp>
        <p:nvSpPr>
          <p:cNvPr id="187" name="Google Shape;187;p8"/>
          <p:cNvSpPr txBox="1">
            <a:spLocks noGrp="1"/>
          </p:cNvSpPr>
          <p:nvPr>
            <p:ph type="body" idx="1"/>
          </p:nvPr>
        </p:nvSpPr>
        <p:spPr>
          <a:xfrm>
            <a:off x="566150" y="1637800"/>
            <a:ext cx="11059800" cy="40689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SzPts val="2400"/>
              <a:buChar char="▪"/>
            </a:pPr>
            <a:r>
              <a:rPr lang="en-US"/>
              <a:t>Les aliments que nous consommons fournissent les </a:t>
            </a:r>
            <a:r>
              <a:rPr lang="en-US" b="1"/>
              <a:t>nutriments </a:t>
            </a:r>
            <a:r>
              <a:rPr lang="en-US"/>
              <a:t>- substances nécessaires à la croissance, à la réparation et à l'entretien des tissus de l'organisme (par exemple, les muscles, etc.) et à la régulation des processus vitaux (par exemple, la respiration, etc.).</a:t>
            </a:r>
            <a:endParaRPr/>
          </a:p>
          <a:p>
            <a:pPr marL="228600" lvl="0" indent="-228600" algn="l" rtl="0">
              <a:lnSpc>
                <a:spcPct val="120000"/>
              </a:lnSpc>
              <a:spcBef>
                <a:spcPts val="1200"/>
              </a:spcBef>
              <a:spcAft>
                <a:spcPts val="0"/>
              </a:spcAft>
              <a:buSzPts val="2400"/>
              <a:buChar char="▪"/>
            </a:pPr>
            <a:r>
              <a:rPr lang="en-US"/>
              <a:t>Les aliments sont des mélanges complexes de différents ingrédients, fournissant des quantités variables de nutriments dont le corps a besoin. </a:t>
            </a:r>
            <a:endParaRPr/>
          </a:p>
          <a:p>
            <a:pPr marL="228600" lvl="0" indent="-228600" algn="l" rtl="0">
              <a:lnSpc>
                <a:spcPct val="120000"/>
              </a:lnSpc>
              <a:spcBef>
                <a:spcPts val="1200"/>
              </a:spcBef>
              <a:spcAft>
                <a:spcPts val="0"/>
              </a:spcAft>
              <a:buSzPts val="2400"/>
              <a:buChar char="▪"/>
            </a:pPr>
            <a:r>
              <a:rPr lang="en-US"/>
              <a:t>L'organisme ne peut pas produire la plupart des nutriments dont il a besoin, c'est pourquoi notre alimentation doit en fournir des quantités suffisantes pour répondre à nos besoins nutritionnels individuels.</a:t>
            </a:r>
            <a:endParaRPr/>
          </a:p>
        </p:txBody>
      </p:sp>
      <p:sp>
        <p:nvSpPr>
          <p:cNvPr id="188" name="Google Shape;188;p8"/>
          <p:cNvSpPr/>
          <p:nvPr/>
        </p:nvSpPr>
        <p:spPr>
          <a:xfrm>
            <a:off x="6952375" y="-3925"/>
            <a:ext cx="5238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6.1.1 Connaissances générales en matière de nutrition</a:t>
            </a:r>
            <a:endParaRPr sz="1800">
              <a:solidFill>
                <a:schemeClr val="lt1"/>
              </a:solidFill>
              <a:latin typeface="Calibri"/>
              <a:ea typeface="Calibri"/>
              <a:cs typeface="Calibri"/>
              <a:sym typeface="Calibri"/>
            </a:endParaRPr>
          </a:p>
        </p:txBody>
      </p:sp>
      <p:sp>
        <p:nvSpPr>
          <p:cNvPr id="189" name="Google Shape;189;p8"/>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8"/>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100" b="1">
                <a:solidFill>
                  <a:schemeClr val="dk1"/>
                </a:solidFill>
                <a:latin typeface="Calibri"/>
                <a:ea typeface="Calibri"/>
                <a:cs typeface="Calibri"/>
                <a:sym typeface="Calibri"/>
              </a:rPr>
              <a:t>Apps pour la nutrition et la santé  </a:t>
            </a:r>
            <a:endParaRPr sz="1300"/>
          </a:p>
        </p:txBody>
      </p:sp>
      <p:sp>
        <p:nvSpPr>
          <p:cNvPr id="191" name="Google Shape;191;p8"/>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6.1 </a:t>
            </a:r>
            <a:endParaRPr sz="20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6.1 Session d_enseignement"/>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0i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PSK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9Io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PSK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PSK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PSK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0iihZFQaV5GsAAABvAAAAHAAAAHVuaXZlcnNhbC9sb2NhbF9zZXR0aW5ncy54bWwNyrEKwkAMANC9XxEySB3Uugn2rpujCK0fENogB7mk9ELRv/e2N7x++GaBnbeSTANezx0C62xL0k/A9/Q43RCKky4kphxQDWGITS82k4zsXmOBVejH28S5wvlJuc4XqbOkAu1B/B6PeInNH1BLAwQUAAIACAD1i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9YooWeohDhNLAAAAbAAAABsAAAB1bml2ZXJzYWwvdW5pdmVyc2FsLnBuZy54bWyzsa/IzVEoSy0qzszPs1Uy1DNQsrfj5bIpKEoty0wtV6gAigEFIUBJoRLINUJwyzNTSjKAQiYmFgjBjNTM9IwSoKiBhRlcVB9oKABQSwECAAAUAAIACACpflBPNmFYAkcDAADhCQAAFAAAAAAAAAABAAAAAAAAAAAAdW5pdmVyc2FsL3BsYXllci54bWxQSwECAAAUAAIACAD0iihZtTf0qBwFAADhEwAAHQAAAAAAAAABAAAAAAB5AwAAdW5pdmVyc2FsL2NvbW1vbl9tZXNzYWdlcy5sbmdQSwECAAAUAAIACAD0iihZFR5gG6MAAAB/AQAALgAAAAAAAAABAAAAAADQCAAAdW5pdmVyc2FsL3BsYXliYWNrX2FuZF9uYXZpZ2F0aW9uX3NldHRpbmdzLnhtbFBLAQIAABQAAgAIAPSKKFl0STUfPAQAAAwVAAAnAAAAAAAAAAEAAAAAAL8JAAB1bml2ZXJzYWwvZmxhc2hfcHVibGlzaGluZ19zZXR0aW5ncy54bWxQSwECAAAUAAIACAD0iihZN4uHansDAACsDAAAIQAAAAAAAAABAAAAAABADgAAdW5pdmVyc2FsL2ZsYXNoX3NraW5fc2V0dGluZ3MueG1sUEsBAgAAFAACAAgA9IooWaavViM2BAAAlhQAACYAAAAAAAAAAQAAAAAA+hEAAHVuaXZlcnNhbC9odG1sX3B1Ymxpc2hpbmdfc2V0dGluZ3MueG1sUEsBAgAAFAACAAgA9IooWSYPfuiwAQAAbwYAAB8AAAAAAAAAAQAAAAAAdBYAAHVuaXZlcnNhbC9odG1sX3NraW5fc2V0dGluZ3MuanNQSwECAAAUAAIACAD0iihZFQaV5GsAAABvAAAAHAAAAAAAAAABAAAAAABhGAAAdW5pdmVyc2FsL2xvY2FsX3NldHRpbmdzLnhtbFBLAQIAABQAAgAIAPWKKFnCG66ZaBIAAPdNAAAXAAAAAAAAAAAAAAAAAAYZAAB1bml2ZXJzYWwvdW5pdmVyc2FsLnBuZ1BLAQIAABQAAgAIAPWKKFnqIQ4TSwAAAGwAAAAbAAAAAAAAAAEAAAAAAKMrAAB1bml2ZXJzYWwvdW5pdmVyc2FsLnBuZy54bWxQSwUGAAAAAAoACgAGAwAAJywAAAAA"/>
  <p:tag name="ISPRING_LMS_API_VERSION" val="SCORM 1.2"/>
  <p:tag name="ISPRING_ULTRA_SCORM_COURSE_ID" val="EE5A355F-3727-4BB6-8162-F5DDED4E7866"/>
  <p:tag name="ISPRING_CMI5_LAUNCH_METHOD" val="any window"/>
  <p:tag name="ISPRINGCLOUDFOLDERID" val="1"/>
  <p:tag name="ISPRINGONLINEFOLDERID" val="1"/>
  <p:tag name="ISPRING_OUTPUT_FOLDER" val="[[&quot;\u007F\uFFFD\uFFFD{A396230D-9A3A-426D-B380-67D82CDE4863}&quot;,&quot;C:\\Users\\pantelis\\Documents\\MHAPPS\\French\\Training material for ETA 06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6.1 Session d_enseignement"/>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5218</Words>
  <Application>Microsoft Office PowerPoint</Application>
  <PresentationFormat>Ευρεία οθόνη</PresentationFormat>
  <Paragraphs>605</Paragraphs>
  <Slides>46</Slides>
  <Notes>46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46</vt:i4>
      </vt:variant>
    </vt:vector>
  </HeadingPairs>
  <TitlesOfParts>
    <vt:vector size="55" baseType="lpstr">
      <vt:lpstr>Calibri Light</vt: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Παρουσίαση του PowerPoint</vt:lpstr>
      <vt:lpstr>Partenaires</vt:lpstr>
      <vt:lpstr>Session d'enseignement :  Contenu</vt:lpstr>
      <vt:lpstr>Objectifs</vt:lpstr>
      <vt:lpstr>Compétences</vt:lpstr>
      <vt:lpstr>6.1.1 Connaissances générales en matière de nutrition</vt:lpstr>
      <vt:lpstr>Les défis nutritionnels auxquels sont confrontés les migrants </vt:lpstr>
      <vt:lpstr>Nutriments</vt:lpstr>
      <vt:lpstr>Énergie et calories</vt:lpstr>
      <vt:lpstr>Macronutriments</vt:lpstr>
      <vt:lpstr>Graisse</vt:lpstr>
      <vt:lpstr>Glucides</vt:lpstr>
      <vt:lpstr>Protéines</vt:lpstr>
      <vt:lpstr>Micronutriments</vt:lpstr>
      <vt:lpstr>L'eau</vt:lpstr>
      <vt:lpstr>6.1.2 Les grands principes d'une alimentation saine </vt:lpstr>
      <vt:lpstr>Les grands principes d'une alimentation saine </vt:lpstr>
      <vt:lpstr>Manger une variété d'aliments et répondre aux besoins nutritionnels individuels</vt:lpstr>
      <vt:lpstr>Manger une variété d'aliments et répondre aux besoins nutritionnels individuels</vt:lpstr>
      <vt:lpstr>Conseils pour suivre un régime alimentaire sain</vt:lpstr>
      <vt:lpstr>Conseils pour suivre un régime alimentaire sain</vt:lpstr>
      <vt:lpstr>6.1.3 La relation entre la nutrition et la santé</vt:lpstr>
      <vt:lpstr>La nutrition a un impact sur notre santé</vt:lpstr>
      <vt:lpstr>La nutrition a un impact sur notre santé</vt:lpstr>
      <vt:lpstr>La malnutrition et ses formes</vt:lpstr>
      <vt:lpstr>Les ajustements que les immigrants doivent faire à leur arrivée</vt:lpstr>
      <vt:lpstr>Indice de masse corporelle (IMC)</vt:lpstr>
      <vt:lpstr>Indice de masse corporelle (IMC)</vt:lpstr>
      <vt:lpstr>6.1.4 Définition des objectifs</vt:lpstr>
      <vt:lpstr>Pourquoi est-ce nécessaire ?</vt:lpstr>
      <vt:lpstr>Technique : fixation d'objectifs "SMART</vt:lpstr>
      <vt:lpstr>6.1.5 Applications de santé liées à la nutrition et à leur utilité</vt:lpstr>
      <vt:lpstr>Nombre croissant d'applications nutritionnelles disponibles</vt:lpstr>
      <vt:lpstr>Types les plus courants d'applications nutritionnelles</vt:lpstr>
      <vt:lpstr>Caractéristiques potentielles des applications nutritionnelles </vt:lpstr>
      <vt:lpstr>Caractéristiques potentielles des applications nutritionnelles </vt:lpstr>
      <vt:lpstr>Utilité des applications nutritionnelles </vt:lpstr>
      <vt:lpstr>6.1.6 Discussion et évaluation</vt:lpstr>
      <vt:lpstr>Discussion</vt:lpstr>
      <vt:lpstr>Questionnaire d'évaluation </vt:lpstr>
      <vt:lpstr>Questionnaire d'évaluation </vt:lpstr>
      <vt:lpstr>Références, lectures complémentaires et clôture</vt:lpstr>
      <vt:lpstr>Références, lectures complémentaires et clôture</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6.1 Session d_enseignement</dc:title>
  <dc:creator>pantelis bbalaouras</dc:creator>
  <cp:lastModifiedBy>pantelis</cp:lastModifiedBy>
  <cp:revision>8</cp:revision>
  <dcterms:created xsi:type="dcterms:W3CDTF">2020-06-02T13:31:56Z</dcterms:created>
  <dcterms:modified xsi:type="dcterms:W3CDTF">2024-09-10T08:50:17Z</dcterms:modified>
</cp:coreProperties>
</file>