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embeddedFontLst>
    <p:embeddedFont>
      <p:font typeface="Impact" panose="020B0806030902050204" pitchFamily="34" charset="0"/>
      <p:regular r:id="rId21"/>
    </p:embeddedFont>
    <p:embeddedFont>
      <p:font typeface="Gill Sans" panose="020B0604020202020204" charset="0"/>
      <p:regular r:id="rId22"/>
      <p:bold r:id="rId23"/>
    </p:embeddedFont>
    <p:embeddedFont>
      <p:font typeface="Calibri" panose="020F0502020204030204" pitchFamily="34" charset="0"/>
      <p:regular r:id="rId24"/>
      <p:bold r:id="rId25"/>
      <p:italic r:id="rId26"/>
      <p:boldItalic r:id="rId27"/>
    </p:embeddedFont>
    <p:embeddedFont>
      <p:font typeface="Roboto" panose="02000000000000000000" pitchFamily="2" charset="0"/>
      <p:regular r:id="rId28"/>
      <p:bold r:id="rId29"/>
      <p:italic r:id="rId30"/>
      <p:boldItalic r:id="rId31"/>
    </p:embeddedFont>
  </p:embeddedFontLst>
  <p:custDataLst>
    <p:tags r:id="rId32"/>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3" roundtripDataSignature="AMtx7mj7Y2EQOO+XKPhdfzTX16OQSVdSB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37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21" Type="http://schemas.openxmlformats.org/officeDocument/2006/relationships/font" Target="fonts/font1.fntdata"/><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tags" Target="tags/tag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 name="Google Shape;7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7" name="Google Shape;207;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b="1"/>
          </a:p>
        </p:txBody>
      </p:sp>
      <p:sp>
        <p:nvSpPr>
          <p:cNvPr id="208" name="Google Shape;208;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6" name="Google Shape;21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6" name="Google Shape;236;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b="1"/>
          </a:p>
        </p:txBody>
      </p:sp>
      <p:sp>
        <p:nvSpPr>
          <p:cNvPr id="247" name="Google Shape;247;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5" name="Google Shape;255;p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1"/>
          </a:p>
        </p:txBody>
      </p:sp>
      <p:sp>
        <p:nvSpPr>
          <p:cNvPr id="256" name="Google Shape;256;p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7" name="Google Shape;267;p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1"/>
          </a:p>
        </p:txBody>
      </p:sp>
      <p:sp>
        <p:nvSpPr>
          <p:cNvPr id="268" name="Google Shape;268;p1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7" name="Google Shape;277;p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1"/>
          </a:p>
        </p:txBody>
      </p:sp>
      <p:sp>
        <p:nvSpPr>
          <p:cNvPr id="278" name="Google Shape;278;p1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0" name="Google Shape;290;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 name="Google Shape;9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0" name="Google Shape;100;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2bac31ee941_0_2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 name="Google Shape;130;g2bac31ee941_0_20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1" name="Google Shape;131;g2bac31ee941_0_20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 name="Google Shape;14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i="1">
              <a:solidFill>
                <a:srgbClr val="FF0000"/>
              </a:solidFill>
            </a:endParaRPr>
          </a:p>
        </p:txBody>
      </p:sp>
      <p:sp>
        <p:nvSpPr>
          <p:cNvPr id="141" name="Google Shape;141;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b="1"/>
          </a:p>
        </p:txBody>
      </p:sp>
      <p:sp>
        <p:nvSpPr>
          <p:cNvPr id="153" name="Google Shape;153;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p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1"/>
          </a:p>
        </p:txBody>
      </p:sp>
      <p:sp>
        <p:nvSpPr>
          <p:cNvPr id="162" name="Google Shape;162;p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 name="Google Shape;171;p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1"/>
          </a:p>
        </p:txBody>
      </p:sp>
      <p:sp>
        <p:nvSpPr>
          <p:cNvPr id="172" name="Google Shape;172;p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3" name="Google Shape;183;p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1"/>
          </a:p>
        </p:txBody>
      </p:sp>
      <p:sp>
        <p:nvSpPr>
          <p:cNvPr id="184" name="Google Shape;184;p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p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1"/>
          </a:p>
        </p:txBody>
      </p:sp>
      <p:sp>
        <p:nvSpPr>
          <p:cNvPr id="196" name="Google Shape;196;p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15"/>
        <p:cNvGrpSpPr/>
        <p:nvPr/>
      </p:nvGrpSpPr>
      <p:grpSpPr>
        <a:xfrm>
          <a:off x="0" y="0"/>
          <a:ext cx="0" cy="0"/>
          <a:chOff x="0" y="0"/>
          <a:chExt cx="0" cy="0"/>
        </a:xfrm>
      </p:grpSpPr>
      <p:pic>
        <p:nvPicPr>
          <p:cNvPr id="16" name="Google Shape;16;p34"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2_Intro Unit">
  <p:cSld name="2_Intro Unit">
    <p:spTree>
      <p:nvGrpSpPr>
        <p:cNvPr id="1" name="Shape 66"/>
        <p:cNvGrpSpPr/>
        <p:nvPr/>
      </p:nvGrpSpPr>
      <p:grpSpPr>
        <a:xfrm>
          <a:off x="0" y="0"/>
          <a:ext cx="0" cy="0"/>
          <a:chOff x="0" y="0"/>
          <a:chExt cx="0" cy="0"/>
        </a:xfrm>
      </p:grpSpPr>
      <p:sp>
        <p:nvSpPr>
          <p:cNvPr id="67" name="Google Shape;67;p21"/>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sz="3600" b="1">
                <a:solidFill>
                  <a:srgbClr val="203864"/>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1"/>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22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640"/>
              <a:buNone/>
              <a:defRPr sz="2000" b="1"/>
            </a:lvl2pPr>
            <a:lvl3pPr marL="1371600" lvl="2" indent="-228600" algn="l">
              <a:lnSpc>
                <a:spcPct val="100000"/>
              </a:lnSpc>
              <a:spcBef>
                <a:spcPts val="600"/>
              </a:spcBef>
              <a:spcAft>
                <a:spcPts val="0"/>
              </a:spcAft>
              <a:buSzPts val="2000"/>
              <a:buNone/>
              <a:defRPr sz="1800" b="1"/>
            </a:lvl3pPr>
            <a:lvl4pPr marL="1828800" lvl="3" indent="-228600" algn="l">
              <a:lnSpc>
                <a:spcPct val="100000"/>
              </a:lnSpc>
              <a:spcBef>
                <a:spcPts val="600"/>
              </a:spcBef>
              <a:spcAft>
                <a:spcPts val="0"/>
              </a:spcAft>
              <a:buSzPts val="2000"/>
              <a:buNone/>
              <a:defRPr sz="1600" b="1"/>
            </a:lvl4pPr>
            <a:lvl5pPr marL="2286000" lvl="4" indent="-228600" algn="l">
              <a:lnSpc>
                <a:spcPct val="100000"/>
              </a:lnSpc>
              <a:spcBef>
                <a:spcPts val="600"/>
              </a:spcBef>
              <a:spcAft>
                <a:spcPts val="0"/>
              </a:spcAft>
              <a:buSzPts val="2000"/>
              <a:buNone/>
              <a:defRPr sz="1600" b="1"/>
            </a:lvl5pPr>
            <a:lvl6pPr marL="2743200" lvl="5" indent="-228600" algn="l">
              <a:lnSpc>
                <a:spcPct val="90000"/>
              </a:lnSpc>
              <a:spcBef>
                <a:spcPts val="600"/>
              </a:spcBef>
              <a:spcAft>
                <a:spcPts val="0"/>
              </a:spcAft>
              <a:buSzPts val="1800"/>
              <a:buNone/>
              <a:defRPr sz="1600" b="1"/>
            </a:lvl6pPr>
            <a:lvl7pPr marL="3200400" lvl="6" indent="-228600" algn="l">
              <a:lnSpc>
                <a:spcPct val="90000"/>
              </a:lnSpc>
              <a:spcBef>
                <a:spcPts val="500"/>
              </a:spcBef>
              <a:spcAft>
                <a:spcPts val="0"/>
              </a:spcAft>
              <a:buSzPts val="1800"/>
              <a:buNone/>
              <a:defRPr sz="1600" b="1"/>
            </a:lvl7pPr>
            <a:lvl8pPr marL="3657600" lvl="7" indent="-228600" algn="l">
              <a:lnSpc>
                <a:spcPct val="90000"/>
              </a:lnSpc>
              <a:spcBef>
                <a:spcPts val="500"/>
              </a:spcBef>
              <a:spcAft>
                <a:spcPts val="0"/>
              </a:spcAft>
              <a:buSzPts val="1800"/>
              <a:buNone/>
              <a:defRPr sz="1600" b="1"/>
            </a:lvl8pPr>
            <a:lvl9pPr marL="4114800" lvl="8" indent="-228600" algn="l">
              <a:lnSpc>
                <a:spcPct val="90000"/>
              </a:lnSpc>
              <a:spcBef>
                <a:spcPts val="500"/>
              </a:spcBef>
              <a:spcAft>
                <a:spcPts val="0"/>
              </a:spcAft>
              <a:buSzPts val="1800"/>
              <a:buNone/>
              <a:defRPr sz="1600" b="1"/>
            </a:lvl9pPr>
          </a:lstStyle>
          <a:p>
            <a:endParaRPr/>
          </a:p>
        </p:txBody>
      </p:sp>
      <p:sp>
        <p:nvSpPr>
          <p:cNvPr id="69" name="Google Shape;69;p21"/>
          <p:cNvSpPr txBox="1">
            <a:spLocks noGrp="1"/>
          </p:cNvSpPr>
          <p:nvPr>
            <p:ph type="body" idx="2"/>
          </p:nvPr>
        </p:nvSpPr>
        <p:spPr>
          <a:xfrm>
            <a:off x="558000" y="2687950"/>
            <a:ext cx="10515600" cy="3684588"/>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Arial"/>
                <a:ea typeface="Arial"/>
                <a:cs typeface="Arial"/>
                <a:sym typeface="Arial"/>
              </a:defRPr>
            </a:lvl1pPr>
            <a:lvl2pPr marL="914400" lvl="1" indent="-396240" algn="l">
              <a:lnSpc>
                <a:spcPct val="150000"/>
              </a:lnSpc>
              <a:spcBef>
                <a:spcPts val="600"/>
              </a:spcBef>
              <a:spcAft>
                <a:spcPts val="0"/>
              </a:spcAft>
              <a:buClr>
                <a:srgbClr val="C01E24"/>
              </a:buClr>
              <a:buSzPts val="2640"/>
              <a:buChar char="▪"/>
              <a:defRPr>
                <a:latin typeface="Arial"/>
                <a:ea typeface="Arial"/>
                <a:cs typeface="Arial"/>
                <a:sym typeface="Arial"/>
              </a:defRPr>
            </a:lvl2pPr>
            <a:lvl3pPr marL="1371600" lvl="2" indent="-355600" algn="l">
              <a:lnSpc>
                <a:spcPct val="150000"/>
              </a:lnSpc>
              <a:spcBef>
                <a:spcPts val="600"/>
              </a:spcBef>
              <a:spcAft>
                <a:spcPts val="0"/>
              </a:spcAft>
              <a:buClr>
                <a:srgbClr val="C01E24"/>
              </a:buClr>
              <a:buSzPts val="2000"/>
              <a:buChar char="▪"/>
              <a:defRPr>
                <a:latin typeface="Arial"/>
                <a:ea typeface="Arial"/>
                <a:cs typeface="Arial"/>
                <a:sym typeface="Arial"/>
              </a:defRPr>
            </a:lvl3pPr>
            <a:lvl4pPr marL="1828800" lvl="3" indent="-355600" algn="l">
              <a:lnSpc>
                <a:spcPct val="150000"/>
              </a:lnSpc>
              <a:spcBef>
                <a:spcPts val="600"/>
              </a:spcBef>
              <a:spcAft>
                <a:spcPts val="0"/>
              </a:spcAft>
              <a:buClr>
                <a:srgbClr val="C01E24"/>
              </a:buClr>
              <a:buSzPts val="2000"/>
              <a:buChar char="▪"/>
              <a:defRPr>
                <a:latin typeface="Arial"/>
                <a:ea typeface="Arial"/>
                <a:cs typeface="Arial"/>
                <a:sym typeface="Arial"/>
              </a:defRPr>
            </a:lvl4pPr>
            <a:lvl5pPr marL="2286000" lvl="4" indent="-355600" algn="l">
              <a:lnSpc>
                <a:spcPct val="150000"/>
              </a:lnSpc>
              <a:spcBef>
                <a:spcPts val="600"/>
              </a:spcBef>
              <a:spcAft>
                <a:spcPts val="0"/>
              </a:spcAft>
              <a:buClr>
                <a:srgbClr val="C01E24"/>
              </a:buClr>
              <a:buSzPts val="2000"/>
              <a:buChar char="▪"/>
              <a:defRPr>
                <a:latin typeface="Arial"/>
                <a:ea typeface="Arial"/>
                <a:cs typeface="Arial"/>
                <a:sym typeface="Arial"/>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pic>
        <p:nvPicPr>
          <p:cNvPr id="70" name="Google Shape;70;p21"/>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71" name="Google Shape;71;p21"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41898"/>
            <a:ext cx="1930610" cy="434116"/>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17"/>
        <p:cNvGrpSpPr/>
        <p:nvPr/>
      </p:nvGrpSpPr>
      <p:grpSpPr>
        <a:xfrm>
          <a:off x="0" y="0"/>
          <a:ext cx="0" cy="0"/>
          <a:chOff x="0" y="0"/>
          <a:chExt cx="0" cy="0"/>
        </a:xfrm>
      </p:grpSpPr>
      <p:sp>
        <p:nvSpPr>
          <p:cNvPr id="18" name="Google Shape;18;p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5"/>
          <p:cNvSpPr txBox="1"/>
          <p:nvPr/>
        </p:nvSpPr>
        <p:spPr>
          <a:xfrm>
            <a:off x="361999" y="5260932"/>
            <a:ext cx="2562438"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Impact"/>
                <a:ea typeface="Impact"/>
                <a:cs typeface="Impact"/>
                <a:sym typeface="Impact"/>
              </a:rPr>
              <a:t>2. Empower</a:t>
            </a:r>
            <a:endParaRPr sz="1400" b="0" i="0" u="none" strike="noStrike" cap="none">
              <a:solidFill>
                <a:srgbClr val="000000"/>
              </a:solidFill>
              <a:latin typeface="Arial"/>
              <a:ea typeface="Arial"/>
              <a:cs typeface="Arial"/>
              <a:sym typeface="Arial"/>
            </a:endParaRPr>
          </a:p>
        </p:txBody>
      </p:sp>
      <p:sp>
        <p:nvSpPr>
          <p:cNvPr id="20" name="Google Shape;20;p35"/>
          <p:cNvSpPr txBox="1"/>
          <p:nvPr/>
        </p:nvSpPr>
        <p:spPr>
          <a:xfrm>
            <a:off x="6112132" y="5231422"/>
            <a:ext cx="2465863"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Impact"/>
                <a:ea typeface="Impact"/>
                <a:cs typeface="Impact"/>
                <a:sym typeface="Impact"/>
              </a:rPr>
              <a:t>3. Participate</a:t>
            </a:r>
            <a:endParaRPr sz="1400" b="0" i="0" u="none" strike="noStrike" cap="none">
              <a:solidFill>
                <a:srgbClr val="000000"/>
              </a:solidFill>
              <a:latin typeface="Arial"/>
              <a:ea typeface="Arial"/>
              <a:cs typeface="Arial"/>
              <a:sym typeface="Arial"/>
            </a:endParaRPr>
          </a:p>
        </p:txBody>
      </p:sp>
      <p:sp>
        <p:nvSpPr>
          <p:cNvPr id="21" name="Google Shape;21;p35"/>
          <p:cNvSpPr txBox="1"/>
          <p:nvPr/>
        </p:nvSpPr>
        <p:spPr>
          <a:xfrm>
            <a:off x="381260" y="2409476"/>
            <a:ext cx="2509620"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0" i="0" u="none" strike="noStrike" cap="none">
                <a:solidFill>
                  <a:srgbClr val="FFFFFF"/>
                </a:solidFill>
                <a:latin typeface="Impact"/>
                <a:ea typeface="Impact"/>
                <a:cs typeface="Impact"/>
                <a:sym typeface="Impact"/>
              </a:rPr>
              <a:t>1. Prevent</a:t>
            </a:r>
            <a:endParaRPr sz="1400" b="0" i="0" u="none" strike="noStrike" cap="none">
              <a:solidFill>
                <a:srgbClr val="000000"/>
              </a:solidFill>
              <a:latin typeface="Arial"/>
              <a:ea typeface="Arial"/>
              <a:cs typeface="Arial"/>
              <a:sym typeface="Arial"/>
            </a:endParaRPr>
          </a:p>
        </p:txBody>
      </p:sp>
      <p:pic>
        <p:nvPicPr>
          <p:cNvPr id="22" name="Google Shape;22;p35"/>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24" name="Google Shape;24;p35"/>
          <p:cNvPicPr preferRelativeResize="0"/>
          <p:nvPr/>
        </p:nvPicPr>
        <p:blipFill rotWithShape="1">
          <a:blip r:embed="rId2">
            <a:alphaModFix/>
          </a:blip>
          <a:srcRect b="59835"/>
          <a:stretch/>
        </p:blipFill>
        <p:spPr>
          <a:xfrm rot="10800000">
            <a:off x="-8250" y="-4107"/>
            <a:ext cx="12191695" cy="349261"/>
          </a:xfrm>
          <a:prstGeom prst="rect">
            <a:avLst/>
          </a:prstGeom>
          <a:noFill/>
          <a:ln>
            <a:noFill/>
          </a:ln>
        </p:spPr>
      </p:pic>
      <p:pic>
        <p:nvPicPr>
          <p:cNvPr id="25" name="Google Shape;25;p35"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31635" y="365125"/>
            <a:ext cx="591924" cy="1059378"/>
          </a:xfrm>
          <a:prstGeom prst="rect">
            <a:avLst/>
          </a:prstGeom>
          <a:noFill/>
          <a:ln>
            <a:noFill/>
          </a:ln>
        </p:spPr>
      </p:pic>
      <p:pic>
        <p:nvPicPr>
          <p:cNvPr id="10" name="Εικόνα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41898"/>
            <a:ext cx="1930610" cy="434116"/>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Starting slide">
  <p:cSld name="1_Starting slide">
    <p:spTree>
      <p:nvGrpSpPr>
        <p:cNvPr id="1" name="Shape 26"/>
        <p:cNvGrpSpPr/>
        <p:nvPr/>
      </p:nvGrpSpPr>
      <p:grpSpPr>
        <a:xfrm>
          <a:off x="0" y="0"/>
          <a:ext cx="0" cy="0"/>
          <a:chOff x="0" y="0"/>
          <a:chExt cx="0" cy="0"/>
        </a:xfrm>
      </p:grpSpPr>
      <p:pic>
        <p:nvPicPr>
          <p:cNvPr id="27" name="Google Shape;27;p18"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Intro Unit">
  <p:cSld name="1_Intro Unit">
    <p:spTree>
      <p:nvGrpSpPr>
        <p:cNvPr id="1" name="Shape 28"/>
        <p:cNvGrpSpPr/>
        <p:nvPr/>
      </p:nvGrpSpPr>
      <p:grpSpPr>
        <a:xfrm>
          <a:off x="0" y="0"/>
          <a:ext cx="0" cy="0"/>
          <a:chOff x="0" y="0"/>
          <a:chExt cx="0" cy="0"/>
        </a:xfrm>
      </p:grpSpPr>
      <p:sp>
        <p:nvSpPr>
          <p:cNvPr id="29" name="Google Shape;29;p19"/>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sz="3600" b="1">
                <a:solidFill>
                  <a:srgbClr val="203864"/>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9"/>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22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640"/>
              <a:buNone/>
              <a:defRPr sz="2000" b="1"/>
            </a:lvl2pPr>
            <a:lvl3pPr marL="1371600" lvl="2" indent="-228600" algn="l">
              <a:lnSpc>
                <a:spcPct val="100000"/>
              </a:lnSpc>
              <a:spcBef>
                <a:spcPts val="600"/>
              </a:spcBef>
              <a:spcAft>
                <a:spcPts val="0"/>
              </a:spcAft>
              <a:buSzPts val="2000"/>
              <a:buNone/>
              <a:defRPr sz="1800" b="1"/>
            </a:lvl3pPr>
            <a:lvl4pPr marL="1828800" lvl="3" indent="-228600" algn="l">
              <a:lnSpc>
                <a:spcPct val="100000"/>
              </a:lnSpc>
              <a:spcBef>
                <a:spcPts val="600"/>
              </a:spcBef>
              <a:spcAft>
                <a:spcPts val="0"/>
              </a:spcAft>
              <a:buSzPts val="2000"/>
              <a:buNone/>
              <a:defRPr sz="1600" b="1"/>
            </a:lvl4pPr>
            <a:lvl5pPr marL="2286000" lvl="4" indent="-228600" algn="l">
              <a:lnSpc>
                <a:spcPct val="100000"/>
              </a:lnSpc>
              <a:spcBef>
                <a:spcPts val="600"/>
              </a:spcBef>
              <a:spcAft>
                <a:spcPts val="0"/>
              </a:spcAft>
              <a:buSzPts val="2000"/>
              <a:buNone/>
              <a:defRPr sz="1600" b="1"/>
            </a:lvl5pPr>
            <a:lvl6pPr marL="2743200" lvl="5" indent="-228600" algn="l">
              <a:lnSpc>
                <a:spcPct val="90000"/>
              </a:lnSpc>
              <a:spcBef>
                <a:spcPts val="600"/>
              </a:spcBef>
              <a:spcAft>
                <a:spcPts val="0"/>
              </a:spcAft>
              <a:buSzPts val="1800"/>
              <a:buNone/>
              <a:defRPr sz="1600" b="1"/>
            </a:lvl6pPr>
            <a:lvl7pPr marL="3200400" lvl="6" indent="-228600" algn="l">
              <a:lnSpc>
                <a:spcPct val="90000"/>
              </a:lnSpc>
              <a:spcBef>
                <a:spcPts val="500"/>
              </a:spcBef>
              <a:spcAft>
                <a:spcPts val="0"/>
              </a:spcAft>
              <a:buSzPts val="1800"/>
              <a:buNone/>
              <a:defRPr sz="1600" b="1"/>
            </a:lvl7pPr>
            <a:lvl8pPr marL="3657600" lvl="7" indent="-228600" algn="l">
              <a:lnSpc>
                <a:spcPct val="90000"/>
              </a:lnSpc>
              <a:spcBef>
                <a:spcPts val="500"/>
              </a:spcBef>
              <a:spcAft>
                <a:spcPts val="0"/>
              </a:spcAft>
              <a:buSzPts val="1800"/>
              <a:buNone/>
              <a:defRPr sz="1600" b="1"/>
            </a:lvl8pPr>
            <a:lvl9pPr marL="4114800" lvl="8" indent="-228600" algn="l">
              <a:lnSpc>
                <a:spcPct val="90000"/>
              </a:lnSpc>
              <a:spcBef>
                <a:spcPts val="500"/>
              </a:spcBef>
              <a:spcAft>
                <a:spcPts val="0"/>
              </a:spcAft>
              <a:buSzPts val="1800"/>
              <a:buNone/>
              <a:defRPr sz="1600" b="1"/>
            </a:lvl9pPr>
          </a:lstStyle>
          <a:p>
            <a:endParaRPr/>
          </a:p>
        </p:txBody>
      </p:sp>
      <p:sp>
        <p:nvSpPr>
          <p:cNvPr id="31" name="Google Shape;31;p19"/>
          <p:cNvSpPr txBox="1">
            <a:spLocks noGrp="1"/>
          </p:cNvSpPr>
          <p:nvPr>
            <p:ph type="body" idx="2"/>
          </p:nvPr>
        </p:nvSpPr>
        <p:spPr>
          <a:xfrm>
            <a:off x="558000" y="2687950"/>
            <a:ext cx="10515600" cy="3684588"/>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Arial"/>
                <a:ea typeface="Arial"/>
                <a:cs typeface="Arial"/>
                <a:sym typeface="Arial"/>
              </a:defRPr>
            </a:lvl1pPr>
            <a:lvl2pPr marL="914400" lvl="1" indent="-396240" algn="l">
              <a:lnSpc>
                <a:spcPct val="150000"/>
              </a:lnSpc>
              <a:spcBef>
                <a:spcPts val="600"/>
              </a:spcBef>
              <a:spcAft>
                <a:spcPts val="0"/>
              </a:spcAft>
              <a:buClr>
                <a:srgbClr val="C01E24"/>
              </a:buClr>
              <a:buSzPts val="2640"/>
              <a:buChar char="▪"/>
              <a:defRPr>
                <a:latin typeface="Arial"/>
                <a:ea typeface="Arial"/>
                <a:cs typeface="Arial"/>
                <a:sym typeface="Arial"/>
              </a:defRPr>
            </a:lvl2pPr>
            <a:lvl3pPr marL="1371600" lvl="2" indent="-355600" algn="l">
              <a:lnSpc>
                <a:spcPct val="150000"/>
              </a:lnSpc>
              <a:spcBef>
                <a:spcPts val="600"/>
              </a:spcBef>
              <a:spcAft>
                <a:spcPts val="0"/>
              </a:spcAft>
              <a:buClr>
                <a:srgbClr val="C01E24"/>
              </a:buClr>
              <a:buSzPts val="2000"/>
              <a:buChar char="▪"/>
              <a:defRPr>
                <a:latin typeface="Arial"/>
                <a:ea typeface="Arial"/>
                <a:cs typeface="Arial"/>
                <a:sym typeface="Arial"/>
              </a:defRPr>
            </a:lvl3pPr>
            <a:lvl4pPr marL="1828800" lvl="3" indent="-355600" algn="l">
              <a:lnSpc>
                <a:spcPct val="150000"/>
              </a:lnSpc>
              <a:spcBef>
                <a:spcPts val="600"/>
              </a:spcBef>
              <a:spcAft>
                <a:spcPts val="0"/>
              </a:spcAft>
              <a:buClr>
                <a:srgbClr val="C01E24"/>
              </a:buClr>
              <a:buSzPts val="2000"/>
              <a:buChar char="▪"/>
              <a:defRPr>
                <a:latin typeface="Arial"/>
                <a:ea typeface="Arial"/>
                <a:cs typeface="Arial"/>
                <a:sym typeface="Arial"/>
              </a:defRPr>
            </a:lvl4pPr>
            <a:lvl5pPr marL="2286000" lvl="4" indent="-355600" algn="l">
              <a:lnSpc>
                <a:spcPct val="150000"/>
              </a:lnSpc>
              <a:spcBef>
                <a:spcPts val="600"/>
              </a:spcBef>
              <a:spcAft>
                <a:spcPts val="0"/>
              </a:spcAft>
              <a:buClr>
                <a:srgbClr val="C01E24"/>
              </a:buClr>
              <a:buSzPts val="2000"/>
              <a:buChar char="▪"/>
              <a:defRPr>
                <a:latin typeface="Arial"/>
                <a:ea typeface="Arial"/>
                <a:cs typeface="Arial"/>
                <a:sym typeface="Arial"/>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pic>
        <p:nvPicPr>
          <p:cNvPr id="32" name="Google Shape;32;p19"/>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33" name="Google Shape;33;p19"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41898"/>
            <a:ext cx="1930610" cy="434116"/>
          </a:xfrm>
          <a:prstGeom prst="rect">
            <a:avLst/>
          </a:prstGeom>
        </p:spPr>
      </p:pic>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Unit slide single column" type="obj">
  <p:cSld name="OBJECT">
    <p:spTree>
      <p:nvGrpSpPr>
        <p:cNvPr id="1" name="Shape 35"/>
        <p:cNvGrpSpPr/>
        <p:nvPr/>
      </p:nvGrpSpPr>
      <p:grpSpPr>
        <a:xfrm>
          <a:off x="0" y="0"/>
          <a:ext cx="0" cy="0"/>
          <a:chOff x="0" y="0"/>
          <a:chExt cx="0" cy="0"/>
        </a:xfrm>
      </p:grpSpPr>
      <p:sp>
        <p:nvSpPr>
          <p:cNvPr id="36" name="Google Shape;36;p36"/>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36"/>
          <p:cNvSpPr txBox="1">
            <a:spLocks noGrp="1"/>
          </p:cNvSpPr>
          <p:nvPr>
            <p:ph type="body" idx="1"/>
          </p:nvPr>
        </p:nvSpPr>
        <p:spPr>
          <a:xfrm>
            <a:off x="557999" y="1799999"/>
            <a:ext cx="5852132" cy="4865977"/>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36"/>
          <p:cNvSpPr txBox="1"/>
          <p:nvPr/>
        </p:nvSpPr>
        <p:spPr>
          <a:xfrm>
            <a:off x="0" y="98623"/>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1.2</a:t>
            </a:r>
            <a:r>
              <a:rPr lang="en-US" sz="1800" b="1" i="0" u="none" strike="noStrike" cap="none">
                <a:solidFill>
                  <a:schemeClr val="lt1"/>
                </a:solidFill>
                <a:highlight>
                  <a:srgbClr val="C01E24"/>
                </a:highlight>
                <a:latin typeface="Arial"/>
                <a:ea typeface="Arial"/>
                <a:cs typeface="Arial"/>
                <a:sym typeface="Arial"/>
              </a:rPr>
              <a:t> </a:t>
            </a:r>
            <a:r>
              <a:rPr lang="en-US" sz="1800" b="0" i="0" u="none" strike="noStrike" cap="none">
                <a:solidFill>
                  <a:srgbClr val="7F7F7F"/>
                </a:solidFill>
                <a:latin typeface="Arial"/>
                <a:ea typeface="Arial"/>
                <a:cs typeface="Arial"/>
                <a:sym typeface="Arial"/>
              </a:rPr>
              <a:t> </a:t>
            </a:r>
            <a:r>
              <a:rPr lang="en-US" sz="1800" b="0" i="0" u="none" strike="noStrike" cap="none">
                <a:solidFill>
                  <a:srgbClr val="7F7F7F"/>
                </a:solidFill>
                <a:latin typeface="Calibri"/>
                <a:ea typeface="Calibri"/>
                <a:cs typeface="Calibri"/>
                <a:sym typeface="Calibri"/>
              </a:rPr>
              <a:t>General awareness on the relevance of self-management and Health apps </a:t>
            </a:r>
            <a:endParaRPr sz="1400" b="0" i="0" u="none" strike="noStrike" cap="none">
              <a:solidFill>
                <a:srgbClr val="000000"/>
              </a:solidFill>
              <a:latin typeface="Calibri"/>
              <a:ea typeface="Calibri"/>
              <a:cs typeface="Calibri"/>
              <a:sym typeface="Calibri"/>
            </a:endParaRPr>
          </a:p>
        </p:txBody>
      </p:sp>
      <p:pic>
        <p:nvPicPr>
          <p:cNvPr id="39" name="Google Shape;39;p36"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ubmodule other slide 1 column">
  <p:cSld name="Submodule other slide 1 column">
    <p:spTree>
      <p:nvGrpSpPr>
        <p:cNvPr id="1" name="Shape 40"/>
        <p:cNvGrpSpPr/>
        <p:nvPr/>
      </p:nvGrpSpPr>
      <p:grpSpPr>
        <a:xfrm>
          <a:off x="0" y="0"/>
          <a:ext cx="0" cy="0"/>
          <a:chOff x="0" y="0"/>
          <a:chExt cx="0" cy="0"/>
        </a:xfrm>
      </p:grpSpPr>
      <p:sp>
        <p:nvSpPr>
          <p:cNvPr id="41" name="Google Shape;41;p40"/>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400"/>
              <a:buFont typeface="Calibri"/>
              <a:buNone/>
              <a:defRPr sz="24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0"/>
          <p:cNvSpPr txBox="1">
            <a:spLocks noGrp="1"/>
          </p:cNvSpPr>
          <p:nvPr>
            <p:ph type="body" idx="1"/>
          </p:nvPr>
        </p:nvSpPr>
        <p:spPr>
          <a:xfrm>
            <a:off x="557999" y="2459736"/>
            <a:ext cx="11059693" cy="3941326"/>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40"/>
          <p:cNvSpPr txBox="1"/>
          <p:nvPr/>
        </p:nvSpPr>
        <p:spPr>
          <a:xfrm>
            <a:off x="0" y="98623"/>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1.2</a:t>
            </a:r>
            <a:r>
              <a:rPr lang="en-US" sz="1800" b="1" i="0" u="none" strike="noStrike" cap="none">
                <a:solidFill>
                  <a:schemeClr val="lt1"/>
                </a:solidFill>
                <a:highlight>
                  <a:srgbClr val="C01E24"/>
                </a:highlight>
                <a:latin typeface="Arial"/>
                <a:ea typeface="Arial"/>
                <a:cs typeface="Arial"/>
                <a:sym typeface="Arial"/>
              </a:rPr>
              <a:t> </a:t>
            </a:r>
            <a:r>
              <a:rPr lang="en-US" sz="1800" b="0" i="0" u="none" strike="noStrike" cap="none">
                <a:solidFill>
                  <a:srgbClr val="7F7F7F"/>
                </a:solidFill>
                <a:latin typeface="Arial"/>
                <a:ea typeface="Arial"/>
                <a:cs typeface="Arial"/>
                <a:sym typeface="Arial"/>
              </a:rPr>
              <a:t> </a:t>
            </a:r>
            <a:r>
              <a:rPr lang="en-US" sz="1800" b="0" i="0" u="none" strike="noStrike" cap="none">
                <a:solidFill>
                  <a:srgbClr val="7F7F7F"/>
                </a:solidFill>
                <a:latin typeface="Calibri"/>
                <a:ea typeface="Calibri"/>
                <a:cs typeface="Calibri"/>
                <a:sym typeface="Calibri"/>
              </a:rPr>
              <a:t>General awareness on the relevance of self-management and Health apps </a:t>
            </a:r>
            <a:endParaRPr sz="1400" b="0" i="0" u="none" strike="noStrike" cap="none">
              <a:solidFill>
                <a:srgbClr val="000000"/>
              </a:solidFill>
              <a:latin typeface="Calibri"/>
              <a:ea typeface="Calibri"/>
              <a:cs typeface="Calibri"/>
              <a:sym typeface="Calibri"/>
            </a:endParaRP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ntro Unit">
  <p:cSld name="Intro Unit">
    <p:spTree>
      <p:nvGrpSpPr>
        <p:cNvPr id="1" name="Shape 44"/>
        <p:cNvGrpSpPr/>
        <p:nvPr/>
      </p:nvGrpSpPr>
      <p:grpSpPr>
        <a:xfrm>
          <a:off x="0" y="0"/>
          <a:ext cx="0" cy="0"/>
          <a:chOff x="0" y="0"/>
          <a:chExt cx="0" cy="0"/>
        </a:xfrm>
      </p:grpSpPr>
      <p:sp>
        <p:nvSpPr>
          <p:cNvPr id="45" name="Google Shape;45;p38"/>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3600"/>
              <a:buFont typeface="Calibri"/>
              <a:buNone/>
              <a:defRPr sz="36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38"/>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18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4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38"/>
          <p:cNvSpPr txBox="1">
            <a:spLocks noGrp="1"/>
          </p:cNvSpPr>
          <p:nvPr>
            <p:ph type="body" idx="2"/>
          </p:nvPr>
        </p:nvSpPr>
        <p:spPr>
          <a:xfrm>
            <a:off x="558000" y="2687950"/>
            <a:ext cx="10515600" cy="3684588"/>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Calibri"/>
                <a:ea typeface="Calibri"/>
                <a:cs typeface="Calibri"/>
                <a:sym typeface="Calibri"/>
              </a:defRPr>
            </a:lvl1pPr>
            <a:lvl2pPr marL="914400" lvl="1" indent="-396240" algn="l">
              <a:lnSpc>
                <a:spcPct val="150000"/>
              </a:lnSpc>
              <a:spcBef>
                <a:spcPts val="600"/>
              </a:spcBef>
              <a:spcAft>
                <a:spcPts val="0"/>
              </a:spcAft>
              <a:buClr>
                <a:srgbClr val="C01E24"/>
              </a:buClr>
              <a:buSzPts val="2640"/>
              <a:buChar char="▪"/>
              <a:defRPr>
                <a:latin typeface="Calibri"/>
                <a:ea typeface="Calibri"/>
                <a:cs typeface="Calibri"/>
                <a:sym typeface="Calibri"/>
              </a:defRPr>
            </a:lvl2pPr>
            <a:lvl3pPr marL="1371600" lvl="2" indent="-355600" algn="l">
              <a:lnSpc>
                <a:spcPct val="150000"/>
              </a:lnSpc>
              <a:spcBef>
                <a:spcPts val="600"/>
              </a:spcBef>
              <a:spcAft>
                <a:spcPts val="0"/>
              </a:spcAft>
              <a:buClr>
                <a:srgbClr val="C01E24"/>
              </a:buClr>
              <a:buSzPts val="2000"/>
              <a:buChar char="▪"/>
              <a:defRPr>
                <a:latin typeface="Calibri"/>
                <a:ea typeface="Calibri"/>
                <a:cs typeface="Calibri"/>
                <a:sym typeface="Calibri"/>
              </a:defRPr>
            </a:lvl3pPr>
            <a:lvl4pPr marL="1828800" lvl="3" indent="-355600" algn="l">
              <a:lnSpc>
                <a:spcPct val="150000"/>
              </a:lnSpc>
              <a:spcBef>
                <a:spcPts val="600"/>
              </a:spcBef>
              <a:spcAft>
                <a:spcPts val="0"/>
              </a:spcAft>
              <a:buClr>
                <a:srgbClr val="C01E24"/>
              </a:buClr>
              <a:buSzPts val="2000"/>
              <a:buChar char="▪"/>
              <a:defRPr>
                <a:latin typeface="Calibri"/>
                <a:ea typeface="Calibri"/>
                <a:cs typeface="Calibri"/>
                <a:sym typeface="Calibri"/>
              </a:defRPr>
            </a:lvl4pPr>
            <a:lvl5pPr marL="2286000" lvl="4" indent="-355600" algn="l">
              <a:lnSpc>
                <a:spcPct val="150000"/>
              </a:lnSpc>
              <a:spcBef>
                <a:spcPts val="600"/>
              </a:spcBef>
              <a:spcAft>
                <a:spcPts val="0"/>
              </a:spcAft>
              <a:buClr>
                <a:srgbClr val="C01E24"/>
              </a:buClr>
              <a:buSzPts val="2000"/>
              <a:buChar char="▪"/>
              <a:defRPr>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8" name="Google Shape;48;p38"/>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49" name="Google Shape;49;p38"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41898"/>
            <a:ext cx="1930610" cy="434116"/>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Unit slide with 2 columns" type="twoObj">
  <p:cSld name="TWO_OBJECTS">
    <p:spTree>
      <p:nvGrpSpPr>
        <p:cNvPr id="1" name="Shape 51"/>
        <p:cNvGrpSpPr/>
        <p:nvPr/>
      </p:nvGrpSpPr>
      <p:grpSpPr>
        <a:xfrm>
          <a:off x="0" y="0"/>
          <a:ext cx="0" cy="0"/>
          <a:chOff x="0" y="0"/>
          <a:chExt cx="0" cy="0"/>
        </a:xfrm>
      </p:grpSpPr>
      <p:sp>
        <p:nvSpPr>
          <p:cNvPr id="52" name="Google Shape;52;p39"/>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9"/>
          <p:cNvSpPr txBox="1">
            <a:spLocks noGrp="1"/>
          </p:cNvSpPr>
          <p:nvPr>
            <p:ph type="body" idx="1"/>
          </p:nvPr>
        </p:nvSpPr>
        <p:spPr>
          <a:xfrm>
            <a:off x="557999" y="1800000"/>
            <a:ext cx="5409663"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39"/>
          <p:cNvSpPr txBox="1">
            <a:spLocks noGrp="1"/>
          </p:cNvSpPr>
          <p:nvPr>
            <p:ph type="body" idx="2"/>
          </p:nvPr>
        </p:nvSpPr>
        <p:spPr>
          <a:xfrm>
            <a:off x="6172199" y="1800000"/>
            <a:ext cx="5782377"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5" name="Google Shape;55;p39"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56" name="Google Shape;56;p39"/>
          <p:cNvSpPr txBox="1"/>
          <p:nvPr/>
        </p:nvSpPr>
        <p:spPr>
          <a:xfrm>
            <a:off x="0" y="98623"/>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1.2</a:t>
            </a:r>
            <a:r>
              <a:rPr lang="en-US" sz="1800" b="1" i="0" u="none" strike="noStrike" cap="none">
                <a:solidFill>
                  <a:schemeClr val="lt1"/>
                </a:solidFill>
                <a:highlight>
                  <a:srgbClr val="C01E24"/>
                </a:highlight>
                <a:latin typeface="Arial"/>
                <a:ea typeface="Arial"/>
                <a:cs typeface="Arial"/>
                <a:sym typeface="Arial"/>
              </a:rPr>
              <a:t> </a:t>
            </a:r>
            <a:r>
              <a:rPr lang="en-US" sz="1800" b="0" i="0" u="none" strike="noStrike" cap="none">
                <a:solidFill>
                  <a:srgbClr val="7F7F7F"/>
                </a:solidFill>
                <a:latin typeface="Arial"/>
                <a:ea typeface="Arial"/>
                <a:cs typeface="Arial"/>
                <a:sym typeface="Arial"/>
              </a:rPr>
              <a:t> </a:t>
            </a:r>
            <a:r>
              <a:rPr lang="en-US" sz="1800" b="0" i="0" u="none" strike="noStrike" cap="none">
                <a:solidFill>
                  <a:srgbClr val="7F7F7F"/>
                </a:solidFill>
                <a:latin typeface="Calibri"/>
                <a:ea typeface="Calibri"/>
                <a:cs typeface="Calibri"/>
                <a:sym typeface="Calibri"/>
              </a:rPr>
              <a:t>General awareness on the relevance of self-management and Health apps </a:t>
            </a:r>
            <a:endParaRPr sz="14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Overall outline">
  <p:cSld name="1_Overall outline">
    <p:spTree>
      <p:nvGrpSpPr>
        <p:cNvPr id="1" name="Shape 57"/>
        <p:cNvGrpSpPr/>
        <p:nvPr/>
      </p:nvGrpSpPr>
      <p:grpSpPr>
        <a:xfrm>
          <a:off x="0" y="0"/>
          <a:ext cx="0" cy="0"/>
          <a:chOff x="0" y="0"/>
          <a:chExt cx="0" cy="0"/>
        </a:xfrm>
      </p:grpSpPr>
      <p:sp>
        <p:nvSpPr>
          <p:cNvPr id="58" name="Google Shape;58;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SzPts val="4400"/>
              <a:buNone/>
              <a:defRPr sz="4000" b="0">
                <a:solidFill>
                  <a:schemeClr val="dk1"/>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0"/>
          <p:cNvSpPr txBox="1"/>
          <p:nvPr/>
        </p:nvSpPr>
        <p:spPr>
          <a:xfrm>
            <a:off x="361999" y="5260932"/>
            <a:ext cx="2562438"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400"/>
              <a:buFont typeface="Arial"/>
              <a:buNone/>
            </a:pPr>
            <a:r>
              <a:rPr lang="en-US" sz="2400" b="0" i="0" u="none" strike="noStrike" cap="none">
                <a:solidFill>
                  <a:srgbClr val="FFFFFF"/>
                </a:solidFill>
                <a:latin typeface="Impact"/>
                <a:ea typeface="Impact"/>
                <a:cs typeface="Impact"/>
                <a:sym typeface="Impact"/>
              </a:rPr>
              <a:t>2. Empower</a:t>
            </a:r>
            <a:endParaRPr/>
          </a:p>
        </p:txBody>
      </p:sp>
      <p:sp>
        <p:nvSpPr>
          <p:cNvPr id="60" name="Google Shape;60;p20"/>
          <p:cNvSpPr txBox="1"/>
          <p:nvPr/>
        </p:nvSpPr>
        <p:spPr>
          <a:xfrm>
            <a:off x="6112132" y="5231422"/>
            <a:ext cx="2465863"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400"/>
              <a:buFont typeface="Arial"/>
              <a:buNone/>
            </a:pPr>
            <a:r>
              <a:rPr lang="en-US" sz="2400" b="0" i="0" u="none" strike="noStrike" cap="none">
                <a:solidFill>
                  <a:srgbClr val="FFFFFF"/>
                </a:solidFill>
                <a:latin typeface="Impact"/>
                <a:ea typeface="Impact"/>
                <a:cs typeface="Impact"/>
                <a:sym typeface="Impact"/>
              </a:rPr>
              <a:t>3. Participate</a:t>
            </a:r>
            <a:endParaRPr/>
          </a:p>
        </p:txBody>
      </p:sp>
      <p:sp>
        <p:nvSpPr>
          <p:cNvPr id="61" name="Google Shape;61;p20"/>
          <p:cNvSpPr txBox="1"/>
          <p:nvPr/>
        </p:nvSpPr>
        <p:spPr>
          <a:xfrm>
            <a:off x="381260" y="2409476"/>
            <a:ext cx="2509620"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Impact"/>
                <a:ea typeface="Impact"/>
                <a:cs typeface="Impact"/>
                <a:sym typeface="Impact"/>
              </a:rPr>
              <a:t>1. Prevent</a:t>
            </a:r>
            <a:endParaRPr/>
          </a:p>
        </p:txBody>
      </p:sp>
      <p:pic>
        <p:nvPicPr>
          <p:cNvPr id="62" name="Google Shape;62;p20"/>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63" name="Google Shape;63;p20"/>
          <p:cNvPicPr preferRelativeResize="0"/>
          <p:nvPr/>
        </p:nvPicPr>
        <p:blipFill rotWithShape="1">
          <a:blip r:embed="rId2">
            <a:alphaModFix/>
          </a:blip>
          <a:srcRect b="59835"/>
          <a:stretch/>
        </p:blipFill>
        <p:spPr>
          <a:xfrm rot="10800000">
            <a:off x="-8250" y="-4107"/>
            <a:ext cx="12191695" cy="349261"/>
          </a:xfrm>
          <a:prstGeom prst="rect">
            <a:avLst/>
          </a:prstGeom>
          <a:noFill/>
          <a:ln>
            <a:noFill/>
          </a:ln>
        </p:spPr>
      </p:pic>
      <p:pic>
        <p:nvPicPr>
          <p:cNvPr id="64" name="Google Shape;64;p20"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31635" y="365125"/>
            <a:ext cx="591924" cy="1059378"/>
          </a:xfrm>
          <a:prstGeom prst="rect">
            <a:avLst/>
          </a:prstGeom>
          <a:noFill/>
          <a:ln>
            <a:noFill/>
          </a:ln>
        </p:spPr>
      </p:pic>
      <p:pic>
        <p:nvPicPr>
          <p:cNvPr id="10" name="Εικόνα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41898"/>
            <a:ext cx="1930610" cy="434116"/>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33"/>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jpg"/><Relationship Id="rId5" Type="http://schemas.openxmlformats.org/officeDocument/2006/relationships/image" Target="../media/image8.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hyperlink" Target="https://pixabay.com/de/service/license-summary/" TargetMode="External"/><Relationship Id="rId4" Type="http://schemas.openxmlformats.org/officeDocument/2006/relationships/hyperlink" Target="https://pixabay.com/de/vectors/medizinisch-krankenschwester-arzt-5459661/"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hyperlink" Target="https://pixabay.com/service/license/" TargetMode="External"/><Relationship Id="rId4" Type="http://schemas.openxmlformats.org/officeDocument/2006/relationships/hyperlink" Target="https://pixabay.com/illustrations/bed-sleep-night-sleeping-4183710/"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hyperlink" Target="https://pixabay.com/service/license/" TargetMode="External"/><Relationship Id="rId4" Type="http://schemas.openxmlformats.org/officeDocument/2006/relationships/hyperlink" Target="https://pixabay.com/vectors/breastfeeding-mother-and-child-baby-2730855/"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hyperlink" Target="https://pixabay.com/service/license-summary/" TargetMode="External"/><Relationship Id="rId4" Type="http://schemas.openxmlformats.org/officeDocument/2006/relationships/hyperlink" Target="https://pixabay.com/illustrations/target-dart-aim-success-goal-1414775/"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7.jpg"/></Relationships>
</file>

<file path=ppt/slides/_rels/slide2.xml.rels><?xml version="1.0" encoding="UTF-8" standalone="yes"?>
<Relationships xmlns="http://schemas.openxmlformats.org/package/2006/relationships"><Relationship Id="rId8" Type="http://schemas.openxmlformats.org/officeDocument/2006/relationships/hyperlink" Target="https://www.prolepsis.gr/" TargetMode="External"/><Relationship Id="rId13" Type="http://schemas.openxmlformats.org/officeDocument/2006/relationships/image" Target="../media/image15.jpg"/><Relationship Id="rId18" Type="http://schemas.openxmlformats.org/officeDocument/2006/relationships/hyperlink" Target="http://www.amsed.fr/" TargetMode="External"/><Relationship Id="rId3" Type="http://schemas.openxmlformats.org/officeDocument/2006/relationships/image" Target="../media/image10.jpg"/><Relationship Id="rId21" Type="http://schemas.openxmlformats.org/officeDocument/2006/relationships/image" Target="../media/image19.jpg"/><Relationship Id="rId7" Type="http://schemas.openxmlformats.org/officeDocument/2006/relationships/image" Target="../media/image12.jpg"/><Relationship Id="rId12" Type="http://schemas.openxmlformats.org/officeDocument/2006/relationships/hyperlink" Target="https://www.media-k.eu/" TargetMode="External"/><Relationship Id="rId17" Type="http://schemas.openxmlformats.org/officeDocument/2006/relationships/image" Target="../media/image17.png"/><Relationship Id="rId2" Type="http://schemas.openxmlformats.org/officeDocument/2006/relationships/notesSlide" Target="../notesSlides/notesSlide2.xml"/><Relationship Id="rId16" Type="http://schemas.openxmlformats.org/officeDocument/2006/relationships/image" Target="../media/image16.png"/><Relationship Id="rId20"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hyperlink" Target="http://www.coordina-oerh.com/" TargetMode="External"/><Relationship Id="rId11" Type="http://schemas.openxmlformats.org/officeDocument/2006/relationships/image" Target="../media/image14.jpg"/><Relationship Id="rId5" Type="http://schemas.openxmlformats.org/officeDocument/2006/relationships/image" Target="../media/image11.jpg"/><Relationship Id="rId15" Type="http://schemas.openxmlformats.org/officeDocument/2006/relationships/hyperlink" Target="http://www.connexions.gr/" TargetMode="External"/><Relationship Id="rId10" Type="http://schemas.openxmlformats.org/officeDocument/2006/relationships/hyperlink" Target="http://www.uv.es/" TargetMode="External"/><Relationship Id="rId19" Type="http://schemas.openxmlformats.org/officeDocument/2006/relationships/hyperlink" Target="http://www.resetcy.com/" TargetMode="External"/><Relationship Id="rId4" Type="http://schemas.openxmlformats.org/officeDocument/2006/relationships/hyperlink" Target="https://www.w-hs.de/" TargetMode="External"/><Relationship Id="rId9" Type="http://schemas.openxmlformats.org/officeDocument/2006/relationships/image" Target="../media/image13.jpg"/><Relationship Id="rId14" Type="http://schemas.openxmlformats.org/officeDocument/2006/relationships/hyperlink" Target="https://www.oxfamitalia.or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slide" Target="slide14.xml"/><Relationship Id="rId5" Type="http://schemas.openxmlformats.org/officeDocument/2006/relationships/slide" Target="slide10.xml"/><Relationship Id="rId4" Type="http://schemas.openxmlformats.org/officeDocument/2006/relationships/slide" Target="slide5.xml"/></Relationships>
</file>

<file path=ppt/slides/_rels/slide4.xml.rels><?xml version="1.0" encoding="UTF-8" standalone="yes"?>
<Relationships xmlns="http://schemas.openxmlformats.org/package/2006/relationships"><Relationship Id="rId3" Type="http://schemas.openxmlformats.org/officeDocument/2006/relationships/hyperlink" Target="https://www.freepik.com/free-vector/red-dart-arrow-hitting-target-center-dartboard_28563661.htm"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20.jpg"/></Relationships>
</file>

<file path=ppt/slides/_rels/slide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
          <p:cNvSpPr txBox="1"/>
          <p:nvPr/>
        </p:nvSpPr>
        <p:spPr>
          <a:xfrm>
            <a:off x="3645160" y="3211606"/>
            <a:ext cx="8479084" cy="2015700"/>
          </a:xfrm>
          <a:prstGeom prst="rect">
            <a:avLst/>
          </a:prstGeom>
          <a:noFill/>
          <a:ln>
            <a:noFill/>
          </a:ln>
        </p:spPr>
        <p:txBody>
          <a:bodyPr spcFirstLastPara="1" wrap="square" lIns="91425" tIns="45700" rIns="91425" bIns="45700" anchor="ctr" anchorCtr="0">
            <a:normAutofit fontScale="92500"/>
          </a:bodyPr>
          <a:lstStyle/>
          <a:p>
            <a:pPr marL="0" marR="0" lvl="0" indent="0" algn="l" rtl="0">
              <a:lnSpc>
                <a:spcPct val="90000"/>
              </a:lnSpc>
              <a:spcBef>
                <a:spcPts val="0"/>
              </a:spcBef>
              <a:spcAft>
                <a:spcPts val="0"/>
              </a:spcAft>
              <a:buClr>
                <a:srgbClr val="C00000"/>
              </a:buClr>
              <a:buSzPct val="100000"/>
              <a:buFont typeface="Calibri"/>
              <a:buNone/>
            </a:pPr>
            <a:r>
              <a:rPr lang="en-US" sz="3400" b="1" i="0" u="none" strike="noStrike" cap="none">
                <a:solidFill>
                  <a:srgbClr val="C00000"/>
                </a:solidFill>
                <a:latin typeface="Calibri"/>
                <a:ea typeface="Calibri"/>
                <a:cs typeface="Calibri"/>
                <a:sym typeface="Calibri"/>
              </a:rPr>
              <a:t>Module 1 - Session de formation expérientielle </a:t>
            </a:r>
            <a:r>
              <a:rPr lang="en-US" sz="2400" b="1" i="0" u="none" strike="noStrike" cap="none">
                <a:solidFill>
                  <a:srgbClr val="C00000"/>
                </a:solidFill>
                <a:latin typeface="Calibri"/>
                <a:ea typeface="Calibri"/>
                <a:cs typeface="Calibri"/>
                <a:sym typeface="Calibri"/>
              </a:rPr>
              <a:t>(1.2)</a:t>
            </a:r>
            <a:r>
              <a:rPr lang="en-US" sz="3400" b="1" i="0" u="none" strike="noStrike" cap="none">
                <a:solidFill>
                  <a:schemeClr val="dk1"/>
                </a:solidFill>
                <a:latin typeface="Calibri"/>
                <a:ea typeface="Calibri"/>
                <a:cs typeface="Calibri"/>
                <a:sym typeface="Calibri"/>
              </a:rPr>
              <a:t/>
            </a:r>
            <a:br>
              <a:rPr lang="en-US" sz="3400" b="1" i="0" u="none" strike="noStrike" cap="none">
                <a:solidFill>
                  <a:schemeClr val="dk1"/>
                </a:solidFill>
                <a:latin typeface="Calibri"/>
                <a:ea typeface="Calibri"/>
                <a:cs typeface="Calibri"/>
                <a:sym typeface="Calibri"/>
              </a:rPr>
            </a:br>
            <a:r>
              <a:rPr lang="en-US" sz="4000" b="1">
                <a:solidFill>
                  <a:schemeClr val="dk1"/>
                </a:solidFill>
                <a:latin typeface="Calibri"/>
                <a:ea typeface="Calibri"/>
                <a:cs typeface="Calibri"/>
                <a:sym typeface="Calibri"/>
              </a:rPr>
              <a:t>Sensibilisation à l'importance de l'autogestion et des applications de santé </a:t>
            </a:r>
            <a:endParaRPr sz="3400" b="1"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ct val="100000"/>
              <a:buFont typeface="Arial"/>
              <a:buNone/>
            </a:pPr>
            <a:endParaRPr sz="1400" b="0" i="0" u="none" strike="noStrike" cap="none">
              <a:solidFill>
                <a:srgbClr val="000000"/>
              </a:solidFill>
              <a:latin typeface="Calibri"/>
              <a:ea typeface="Calibri"/>
              <a:cs typeface="Calibri"/>
              <a:sym typeface="Calibri"/>
            </a:endParaRPr>
          </a:p>
        </p:txBody>
      </p:sp>
      <p:sp>
        <p:nvSpPr>
          <p:cNvPr id="78" name="Google Shape;78;p1"/>
          <p:cNvSpPr/>
          <p:nvPr/>
        </p:nvSpPr>
        <p:spPr>
          <a:xfrm>
            <a:off x="-2" y="443330"/>
            <a:ext cx="722400" cy="8682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Calibri"/>
                <a:ea typeface="Calibri"/>
                <a:cs typeface="Calibri"/>
                <a:sym typeface="Calibri"/>
              </a:rPr>
              <a:t>1</a:t>
            </a:r>
            <a:endParaRPr sz="2400" b="1" i="0" u="none" strike="noStrike" cap="none">
              <a:solidFill>
                <a:schemeClr val="lt1"/>
              </a:solidFill>
              <a:latin typeface="Calibri"/>
              <a:ea typeface="Calibri"/>
              <a:cs typeface="Calibri"/>
              <a:sym typeface="Calibri"/>
            </a:endParaRPr>
          </a:p>
        </p:txBody>
      </p:sp>
      <p:sp>
        <p:nvSpPr>
          <p:cNvPr id="79" name="Google Shape;79;p1"/>
          <p:cNvSpPr/>
          <p:nvPr/>
        </p:nvSpPr>
        <p:spPr>
          <a:xfrm>
            <a:off x="2609" y="1279151"/>
            <a:ext cx="722400" cy="8682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2</a:t>
            </a:r>
            <a:endParaRPr sz="2400" b="0" i="0" u="none" strike="noStrike" cap="none">
              <a:solidFill>
                <a:srgbClr val="F2F2F2"/>
              </a:solidFill>
              <a:latin typeface="Calibri"/>
              <a:ea typeface="Calibri"/>
              <a:cs typeface="Calibri"/>
              <a:sym typeface="Calibri"/>
            </a:endParaRPr>
          </a:p>
        </p:txBody>
      </p:sp>
      <p:sp>
        <p:nvSpPr>
          <p:cNvPr id="80" name="Google Shape;80;p1"/>
          <p:cNvSpPr/>
          <p:nvPr/>
        </p:nvSpPr>
        <p:spPr>
          <a:xfrm>
            <a:off x="-56" y="2073918"/>
            <a:ext cx="722400" cy="8682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3</a:t>
            </a:r>
            <a:endParaRPr sz="2400" b="0" i="0" u="none" strike="noStrike" cap="none">
              <a:solidFill>
                <a:srgbClr val="F2F2F2"/>
              </a:solidFill>
              <a:latin typeface="Calibri"/>
              <a:ea typeface="Calibri"/>
              <a:cs typeface="Calibri"/>
              <a:sym typeface="Calibri"/>
            </a:endParaRPr>
          </a:p>
        </p:txBody>
      </p:sp>
      <p:sp>
        <p:nvSpPr>
          <p:cNvPr id="81" name="Google Shape;81;p1"/>
          <p:cNvSpPr/>
          <p:nvPr/>
        </p:nvSpPr>
        <p:spPr>
          <a:xfrm>
            <a:off x="-2" y="2942374"/>
            <a:ext cx="722400" cy="8682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4</a:t>
            </a:r>
            <a:endParaRPr sz="2400" b="0" i="0" u="none" strike="noStrike" cap="none">
              <a:solidFill>
                <a:srgbClr val="F2F2F2"/>
              </a:solidFill>
              <a:latin typeface="Calibri"/>
              <a:ea typeface="Calibri"/>
              <a:cs typeface="Calibri"/>
              <a:sym typeface="Calibri"/>
            </a:endParaRPr>
          </a:p>
        </p:txBody>
      </p:sp>
      <p:sp>
        <p:nvSpPr>
          <p:cNvPr id="82" name="Google Shape;82;p1"/>
          <p:cNvSpPr/>
          <p:nvPr/>
        </p:nvSpPr>
        <p:spPr>
          <a:xfrm>
            <a:off x="1655" y="3808337"/>
            <a:ext cx="722400" cy="8682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5</a:t>
            </a:r>
            <a:endParaRPr sz="2400" b="0" i="0" u="none" strike="noStrike" cap="none">
              <a:solidFill>
                <a:srgbClr val="F2F2F2"/>
              </a:solidFill>
              <a:latin typeface="Calibri"/>
              <a:ea typeface="Calibri"/>
              <a:cs typeface="Calibri"/>
              <a:sym typeface="Calibri"/>
            </a:endParaRPr>
          </a:p>
        </p:txBody>
      </p:sp>
      <p:pic>
        <p:nvPicPr>
          <p:cNvPr id="83" name="Google Shape;83;p1" descr="Εικόνα που περιέχει κείμενο, γραμματοσειρά, λογότυπο, γραφικά&#10;&#10;Περιγραφή που δημιουργήθηκε αυτόματα"/>
          <p:cNvPicPr preferRelativeResize="0"/>
          <p:nvPr/>
        </p:nvPicPr>
        <p:blipFill rotWithShape="1">
          <a:blip r:embed="rId3">
            <a:alphaModFix/>
          </a:blip>
          <a:srcRect l="19107"/>
          <a:stretch/>
        </p:blipFill>
        <p:spPr>
          <a:xfrm>
            <a:off x="3645160" y="611334"/>
            <a:ext cx="6563498" cy="2084244"/>
          </a:xfrm>
          <a:prstGeom prst="rect">
            <a:avLst/>
          </a:prstGeom>
          <a:noFill/>
          <a:ln>
            <a:noFill/>
          </a:ln>
        </p:spPr>
      </p:pic>
      <p:sp>
        <p:nvSpPr>
          <p:cNvPr id="84" name="Google Shape;84;p1"/>
          <p:cNvSpPr txBox="1"/>
          <p:nvPr/>
        </p:nvSpPr>
        <p:spPr>
          <a:xfrm>
            <a:off x="4208349" y="2634203"/>
            <a:ext cx="6094800" cy="3693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800"/>
              <a:buFont typeface="Arial"/>
              <a:buNone/>
            </a:pPr>
            <a:r>
              <a:rPr lang="en-US" sz="1800" b="0" i="0" u="none" strike="noStrike" cap="none">
                <a:solidFill>
                  <a:srgbClr val="ABC7F1"/>
                </a:solidFill>
                <a:latin typeface="Calibri"/>
                <a:ea typeface="Calibri"/>
                <a:cs typeface="Calibri"/>
                <a:sym typeface="Calibri"/>
              </a:rPr>
              <a:t>https://apps4health.eu/</a:t>
            </a:r>
            <a:endParaRPr sz="1400" b="0" i="0" u="none" strike="noStrike" cap="none">
              <a:solidFill>
                <a:srgbClr val="000000"/>
              </a:solidFill>
              <a:latin typeface="Arial"/>
              <a:ea typeface="Arial"/>
              <a:cs typeface="Arial"/>
              <a:sym typeface="Arial"/>
            </a:endParaRPr>
          </a:p>
        </p:txBody>
      </p:sp>
      <p:pic>
        <p:nvPicPr>
          <p:cNvPr id="85" name="Google Shape;85;p1"/>
          <p:cNvPicPr preferRelativeResize="0"/>
          <p:nvPr/>
        </p:nvPicPr>
        <p:blipFill rotWithShape="1">
          <a:blip r:embed="rId4">
            <a:alphaModFix/>
          </a:blip>
          <a:srcRect/>
          <a:stretch/>
        </p:blipFill>
        <p:spPr>
          <a:xfrm>
            <a:off x="-8250" y="6031151"/>
            <a:ext cx="12191695" cy="869554"/>
          </a:xfrm>
          <a:prstGeom prst="rect">
            <a:avLst/>
          </a:prstGeom>
          <a:noFill/>
          <a:ln>
            <a:noFill/>
          </a:ln>
        </p:spPr>
      </p:pic>
      <p:pic>
        <p:nvPicPr>
          <p:cNvPr id="86" name="Google Shape;86;p1"/>
          <p:cNvPicPr preferRelativeResize="0"/>
          <p:nvPr/>
        </p:nvPicPr>
        <p:blipFill rotWithShape="1">
          <a:blip r:embed="rId5">
            <a:alphaModFix/>
          </a:blip>
          <a:srcRect/>
          <a:stretch/>
        </p:blipFill>
        <p:spPr>
          <a:xfrm>
            <a:off x="10718231" y="6316337"/>
            <a:ext cx="1406013" cy="492105"/>
          </a:xfrm>
          <a:prstGeom prst="rect">
            <a:avLst/>
          </a:prstGeom>
          <a:noFill/>
          <a:ln>
            <a:noFill/>
          </a:ln>
        </p:spPr>
      </p:pic>
      <p:pic>
        <p:nvPicPr>
          <p:cNvPr id="87" name="Google Shape;87;p1"/>
          <p:cNvPicPr preferRelativeResize="0"/>
          <p:nvPr/>
        </p:nvPicPr>
        <p:blipFill rotWithShape="1">
          <a:blip r:embed="rId4">
            <a:alphaModFix/>
          </a:blip>
          <a:srcRect b="59835"/>
          <a:stretch/>
        </p:blipFill>
        <p:spPr>
          <a:xfrm rot="10800000">
            <a:off x="-8250" y="-4107"/>
            <a:ext cx="12191695" cy="349261"/>
          </a:xfrm>
          <a:prstGeom prst="rect">
            <a:avLst/>
          </a:prstGeom>
          <a:noFill/>
          <a:ln>
            <a:noFill/>
          </a:ln>
        </p:spPr>
      </p:pic>
      <p:pic>
        <p:nvPicPr>
          <p:cNvPr id="88" name="Google Shape;88;p1" descr="Εικόνα που περιέχει clipart, σύμβολο, καρτούν, λογότυπο&#10;&#10;Περιγραφή που δημιουργήθηκε αυτόματα"/>
          <p:cNvPicPr preferRelativeResize="0"/>
          <p:nvPr/>
        </p:nvPicPr>
        <p:blipFill rotWithShape="1">
          <a:blip r:embed="rId6">
            <a:alphaModFix/>
          </a:blip>
          <a:srcRect/>
          <a:stretch/>
        </p:blipFill>
        <p:spPr>
          <a:xfrm>
            <a:off x="1888851" y="1620324"/>
            <a:ext cx="1612800" cy="2886434"/>
          </a:xfrm>
          <a:prstGeom prst="rect">
            <a:avLst/>
          </a:prstGeom>
          <a:noFill/>
          <a:ln>
            <a:noFill/>
          </a:ln>
        </p:spPr>
      </p:pic>
      <p:sp>
        <p:nvSpPr>
          <p:cNvPr id="89" name="Google Shape;89;p1"/>
          <p:cNvSpPr/>
          <p:nvPr/>
        </p:nvSpPr>
        <p:spPr>
          <a:xfrm>
            <a:off x="728788" y="943600"/>
            <a:ext cx="713400" cy="8751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7</a:t>
            </a:r>
            <a:endParaRPr sz="2400" b="0" i="0" u="none" strike="noStrike" cap="none">
              <a:solidFill>
                <a:srgbClr val="F2F2F2"/>
              </a:solidFill>
              <a:latin typeface="Calibri"/>
              <a:ea typeface="Calibri"/>
              <a:cs typeface="Calibri"/>
              <a:sym typeface="Calibri"/>
            </a:endParaRPr>
          </a:p>
        </p:txBody>
      </p:sp>
      <p:sp>
        <p:nvSpPr>
          <p:cNvPr id="90" name="Google Shape;90;p1"/>
          <p:cNvSpPr/>
          <p:nvPr/>
        </p:nvSpPr>
        <p:spPr>
          <a:xfrm>
            <a:off x="721550" y="1785950"/>
            <a:ext cx="713400" cy="8751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8</a:t>
            </a:r>
            <a:endParaRPr sz="2400" b="0" i="0" u="none" strike="noStrike" cap="none">
              <a:solidFill>
                <a:srgbClr val="F2F2F2"/>
              </a:solidFill>
              <a:latin typeface="Calibri"/>
              <a:ea typeface="Calibri"/>
              <a:cs typeface="Calibri"/>
              <a:sym typeface="Calibri"/>
            </a:endParaRPr>
          </a:p>
        </p:txBody>
      </p:sp>
      <p:sp>
        <p:nvSpPr>
          <p:cNvPr id="91" name="Google Shape;91;p1"/>
          <p:cNvSpPr/>
          <p:nvPr/>
        </p:nvSpPr>
        <p:spPr>
          <a:xfrm>
            <a:off x="728735" y="2586925"/>
            <a:ext cx="713400" cy="8751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9</a:t>
            </a:r>
            <a:endParaRPr sz="2400" b="0" i="0" u="none" strike="noStrike" cap="none">
              <a:solidFill>
                <a:srgbClr val="F2F2F2"/>
              </a:solidFill>
              <a:latin typeface="Calibri"/>
              <a:ea typeface="Calibri"/>
              <a:cs typeface="Calibri"/>
              <a:sym typeface="Calibri"/>
            </a:endParaRPr>
          </a:p>
        </p:txBody>
      </p:sp>
      <p:sp>
        <p:nvSpPr>
          <p:cNvPr id="92" name="Google Shape;92;p1"/>
          <p:cNvSpPr/>
          <p:nvPr/>
        </p:nvSpPr>
        <p:spPr>
          <a:xfrm>
            <a:off x="728788" y="3462165"/>
            <a:ext cx="713400" cy="8751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10</a:t>
            </a:r>
            <a:endParaRPr sz="2400" b="0" i="0" u="none" strike="noStrike" cap="none">
              <a:solidFill>
                <a:srgbClr val="F2F2F2"/>
              </a:solidFill>
              <a:latin typeface="Calibri"/>
              <a:ea typeface="Calibri"/>
              <a:cs typeface="Calibri"/>
              <a:sym typeface="Calibri"/>
            </a:endParaRPr>
          </a:p>
        </p:txBody>
      </p:sp>
      <p:sp>
        <p:nvSpPr>
          <p:cNvPr id="93" name="Google Shape;93;p1"/>
          <p:cNvSpPr/>
          <p:nvPr/>
        </p:nvSpPr>
        <p:spPr>
          <a:xfrm>
            <a:off x="730425" y="4334893"/>
            <a:ext cx="713400" cy="8751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11</a:t>
            </a:r>
            <a:endParaRPr sz="2400" b="0" i="0" u="none" strike="noStrike" cap="none">
              <a:solidFill>
                <a:srgbClr val="F2F2F2"/>
              </a:solidFill>
              <a:latin typeface="Calibri"/>
              <a:ea typeface="Calibri"/>
              <a:cs typeface="Calibri"/>
              <a:sym typeface="Calibri"/>
            </a:endParaRPr>
          </a:p>
        </p:txBody>
      </p:sp>
      <p:sp>
        <p:nvSpPr>
          <p:cNvPr id="94" name="Google Shape;94;p1"/>
          <p:cNvSpPr/>
          <p:nvPr/>
        </p:nvSpPr>
        <p:spPr>
          <a:xfrm>
            <a:off x="510" y="4675144"/>
            <a:ext cx="722400" cy="8682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400" b="0" i="0" u="none" strike="noStrike" cap="none">
                <a:solidFill>
                  <a:srgbClr val="F2F2F2"/>
                </a:solidFill>
                <a:latin typeface="Calibri"/>
                <a:ea typeface="Calibri"/>
                <a:cs typeface="Calibri"/>
                <a:sym typeface="Calibri"/>
              </a:rPr>
              <a:t>6</a:t>
            </a:r>
            <a:endParaRPr sz="2400" b="0" i="0" u="none" strike="noStrike" cap="none">
              <a:solidFill>
                <a:srgbClr val="F2F2F2"/>
              </a:solidFill>
              <a:latin typeface="Calibri"/>
              <a:ea typeface="Calibri"/>
              <a:cs typeface="Calibri"/>
              <a:sym typeface="Calibri"/>
            </a:endParaRPr>
          </a:p>
        </p:txBody>
      </p:sp>
      <p:pic>
        <p:nvPicPr>
          <p:cNvPr id="95" name="Google Shape;95;p1"/>
          <p:cNvPicPr preferRelativeResize="0"/>
          <p:nvPr/>
        </p:nvPicPr>
        <p:blipFill>
          <a:blip r:embed="rId7"/>
          <a:srcRect/>
          <a:stretch/>
        </p:blipFill>
        <p:spPr>
          <a:xfrm>
            <a:off x="19458" y="6414599"/>
            <a:ext cx="1938951" cy="436098"/>
          </a:xfrm>
          <a:prstGeom prst="rect">
            <a:avLst/>
          </a:prstGeom>
          <a:noFill/>
          <a:ln>
            <a:noFill/>
          </a:ln>
        </p:spPr>
      </p:pic>
      <p:sp>
        <p:nvSpPr>
          <p:cNvPr id="96" name="Google Shape;96;p1"/>
          <p:cNvSpPr/>
          <p:nvPr/>
        </p:nvSpPr>
        <p:spPr>
          <a:xfrm>
            <a:off x="2020928" y="6414599"/>
            <a:ext cx="8490857" cy="446357"/>
          </a:xfrm>
          <a:prstGeom prst="rect">
            <a:avLst/>
          </a:prstGeom>
          <a:noFill/>
          <a:ln>
            <a:noFill/>
          </a:ln>
        </p:spPr>
        <p:txBody>
          <a:bodyPr spcFirstLastPara="1" wrap="square" lIns="91425" tIns="45700" rIns="91425" bIns="45700" anchor="ctr" anchorCtr="0">
            <a:normAutofit lnSpcReduction="10000"/>
          </a:bodyPr>
          <a:lstStyle/>
          <a:p>
            <a:pPr marL="0" marR="0" lvl="0" indent="0" algn="l" rtl="0">
              <a:lnSpc>
                <a:spcPct val="90000"/>
              </a:lnSpc>
              <a:spcBef>
                <a:spcPts val="0"/>
              </a:spcBef>
              <a:spcAft>
                <a:spcPts val="0"/>
              </a:spcAft>
              <a:buNone/>
            </a:pPr>
            <a:r>
              <a:rPr lang="en-US" sz="925" b="0" i="0" u="none" strike="noStrike" cap="none">
                <a:solidFill>
                  <a:srgbClr val="DDEAF6"/>
                </a:solidFill>
                <a:latin typeface="Arial"/>
                <a:ea typeface="Arial"/>
                <a:cs typeface="Arial"/>
                <a:sym typeface="Arial"/>
              </a:rPr>
              <a:t>Financé par l'Union européenne. Les points de vue et opinions exprimés n'engagent que leurs auteurs et ne reflètent pas nécessairement ceux de l'Union européenne ou de l'Agence exécutive européenne pour l'éducation et la culture (EACEA). Ni l'Union européenne ni l'EACEA ne peuvent en être tenues pour responsables.</a:t>
            </a:r>
            <a:endParaRPr sz="925" b="0" i="0" u="none" strike="noStrike" cap="none">
              <a:solidFill>
                <a:srgbClr val="DDEAF6"/>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pic>
        <p:nvPicPr>
          <p:cNvPr id="210" name="Google Shape;210;p10" descr="Ambition abstract concept"/>
          <p:cNvPicPr preferRelativeResize="0"/>
          <p:nvPr/>
        </p:nvPicPr>
        <p:blipFill rotWithShape="1">
          <a:blip r:embed="rId3">
            <a:alphaModFix/>
          </a:blip>
          <a:srcRect/>
          <a:stretch/>
        </p:blipFill>
        <p:spPr>
          <a:xfrm>
            <a:off x="6674938" y="1079999"/>
            <a:ext cx="5517062" cy="5517062"/>
          </a:xfrm>
          <a:prstGeom prst="rect">
            <a:avLst/>
          </a:prstGeom>
          <a:noFill/>
          <a:ln>
            <a:noFill/>
          </a:ln>
        </p:spPr>
      </p:pic>
      <p:sp>
        <p:nvSpPr>
          <p:cNvPr id="211" name="Google Shape;211;p10"/>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SzPct val="244444"/>
              <a:buNone/>
            </a:pPr>
            <a:r>
              <a:rPr lang="en-US" sz="2000">
                <a:solidFill>
                  <a:srgbClr val="C01E24"/>
                </a:solidFill>
              </a:rPr>
              <a:t>1.2.2</a:t>
            </a:r>
            <a:r>
              <a:rPr lang="en-US"/>
              <a:t/>
            </a:r>
            <a:br>
              <a:rPr lang="en-US"/>
            </a:br>
            <a:r>
              <a:rPr lang="en-US">
                <a:solidFill>
                  <a:srgbClr val="C01E24"/>
                </a:solidFill>
              </a:rPr>
              <a:t>Intégrations dans la vie réelle - Mise en œuvre des objectifs SMART</a:t>
            </a:r>
            <a:endParaRPr>
              <a:solidFill>
                <a:srgbClr val="C01E24"/>
              </a:solidFill>
            </a:endParaRPr>
          </a:p>
        </p:txBody>
      </p:sp>
      <p:sp>
        <p:nvSpPr>
          <p:cNvPr id="212" name="Google Shape;212;p10"/>
          <p:cNvSpPr txBox="1">
            <a:spLocks noGrp="1"/>
          </p:cNvSpPr>
          <p:nvPr>
            <p:ph type="body" idx="2"/>
          </p:nvPr>
        </p:nvSpPr>
        <p:spPr>
          <a:xfrm>
            <a:off x="673239" y="2849843"/>
            <a:ext cx="5866709" cy="3470112"/>
          </a:xfrm>
          <a:prstGeom prst="rect">
            <a:avLst/>
          </a:prstGeom>
          <a:noFill/>
          <a:ln>
            <a:noFill/>
          </a:ln>
        </p:spPr>
        <p:txBody>
          <a:bodyPr spcFirstLastPara="1" wrap="square" lIns="91425" tIns="45700" rIns="91425" bIns="45700" anchor="t" anchorCtr="0">
            <a:normAutofit/>
          </a:bodyPr>
          <a:lstStyle/>
          <a:p>
            <a:pPr marL="457200" lvl="0" indent="-368300" algn="l" rtl="0">
              <a:lnSpc>
                <a:spcPct val="150000"/>
              </a:lnSpc>
              <a:spcBef>
                <a:spcPts val="600"/>
              </a:spcBef>
              <a:spcAft>
                <a:spcPts val="0"/>
              </a:spcAft>
              <a:buSzPts val="2200"/>
              <a:buFont typeface="Noto Sans Symbols"/>
              <a:buChar char="▪"/>
            </a:pPr>
            <a:r>
              <a:rPr lang="en-US" sz="2400">
                <a:latin typeface="Calibri"/>
                <a:ea typeface="Calibri"/>
                <a:cs typeface="Calibri"/>
                <a:sym typeface="Calibri"/>
              </a:rPr>
              <a:t>Le formateur présentera aux apprenants plusieurs scénarios et situations de la vie réelle montrant comment les applications de santé ont aidé la santé des individus en général. </a:t>
            </a:r>
            <a:endParaRPr sz="2000">
              <a:latin typeface="Calibri"/>
              <a:ea typeface="Calibri"/>
              <a:cs typeface="Calibri"/>
              <a:sym typeface="Calibri"/>
            </a:endParaRPr>
          </a:p>
        </p:txBody>
      </p:sp>
      <p:sp>
        <p:nvSpPr>
          <p:cNvPr id="213" name="Google Shape;213;p10"/>
          <p:cNvSpPr txBox="1"/>
          <p:nvPr/>
        </p:nvSpPr>
        <p:spPr>
          <a:xfrm>
            <a:off x="6000589" y="6199679"/>
            <a:ext cx="6099586"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1200" b="0" i="0" u="sng" strike="noStrike" cap="none">
                <a:solidFill>
                  <a:srgbClr val="000000"/>
                </a:solidFill>
                <a:latin typeface="Arial"/>
                <a:ea typeface="Arial"/>
                <a:cs typeface="Arial"/>
                <a:sym typeface="Arial"/>
                <a:hlinkClick r:id="rId4">
                  <a:extLst>
                    <a:ext uri="{A12FA001-AC4F-418D-AE19-62706E023703}">
                      <ahyp:hlinkClr xmlns:ahyp="http://schemas.microsoft.com/office/drawing/2018/hyperlinkcolor" xmlns="" val="tx"/>
                    </a:ext>
                  </a:extLst>
                </a:hlinkClick>
              </a:rPr>
              <a:t>Conçu par Freepik</a:t>
            </a:r>
            <a:endParaRPr sz="12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11"/>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Scénario 1 </a:t>
            </a:r>
            <a:endParaRPr/>
          </a:p>
        </p:txBody>
      </p:sp>
      <p:sp>
        <p:nvSpPr>
          <p:cNvPr id="219" name="Google Shape;219;p11"/>
          <p:cNvSpPr txBox="1">
            <a:spLocks noGrp="1"/>
          </p:cNvSpPr>
          <p:nvPr>
            <p:ph type="body" idx="1"/>
          </p:nvPr>
        </p:nvSpPr>
        <p:spPr>
          <a:xfrm>
            <a:off x="557999" y="1799999"/>
            <a:ext cx="7682234" cy="4866000"/>
          </a:xfrm>
          <a:prstGeom prst="rect">
            <a:avLst/>
          </a:prstGeom>
          <a:noFill/>
          <a:ln>
            <a:noFill/>
          </a:ln>
        </p:spPr>
        <p:txBody>
          <a:bodyPr spcFirstLastPara="1" wrap="square" lIns="91425" tIns="45700" rIns="91425" bIns="45700" anchor="t" anchorCtr="0">
            <a:normAutofit/>
          </a:bodyPr>
          <a:lstStyle/>
          <a:p>
            <a:pPr marL="457200" lvl="0" indent="-381000" algn="l" rtl="0">
              <a:lnSpc>
                <a:spcPct val="100000"/>
              </a:lnSpc>
              <a:spcBef>
                <a:spcPts val="600"/>
              </a:spcBef>
              <a:spcAft>
                <a:spcPts val="0"/>
              </a:spcAft>
              <a:buSzPts val="2400"/>
              <a:buChar char="▪"/>
            </a:pPr>
            <a:r>
              <a:rPr lang="en-US"/>
              <a:t>Maria vient d'arriver en Espagne, où elle va désormais vivre, et elle doit prendre un rendez-vous chez le médecin, mais elle ne sait pas très bien comment fonctionne le système de santé dans ce pays.</a:t>
            </a:r>
            <a:endParaRPr/>
          </a:p>
          <a:p>
            <a:pPr marL="457200" lvl="0" indent="-381000" algn="l" rtl="0">
              <a:lnSpc>
                <a:spcPct val="100000"/>
              </a:lnSpc>
              <a:spcBef>
                <a:spcPts val="1200"/>
              </a:spcBef>
              <a:spcAft>
                <a:spcPts val="0"/>
              </a:spcAft>
              <a:buSzPts val="2400"/>
              <a:buChar char="▪"/>
            </a:pPr>
            <a:r>
              <a:rPr lang="en-US"/>
              <a:t>Maria peut accéder au programme d'applications Mig-health, ETA 11 Health Apps for Healthcare Services, et ouvrir le contenu, où elle trouvera des informations sur le système de santé et des liens pour prendre rendez-vous.</a:t>
            </a:r>
            <a:endParaRPr/>
          </a:p>
          <a:p>
            <a:pPr marL="457200" lvl="0" indent="-228600" algn="l" rtl="0">
              <a:lnSpc>
                <a:spcPct val="100000"/>
              </a:lnSpc>
              <a:spcBef>
                <a:spcPts val="1200"/>
              </a:spcBef>
              <a:spcAft>
                <a:spcPts val="600"/>
              </a:spcAft>
              <a:buSzPts val="2400"/>
              <a:buNone/>
            </a:pPr>
            <a:endParaRPr/>
          </a:p>
        </p:txBody>
      </p:sp>
      <p:pic>
        <p:nvPicPr>
          <p:cNvPr id="220" name="Google Shape;220;p11" descr="Medizinisch, Krankenschwester, Arzt"/>
          <p:cNvPicPr preferRelativeResize="0"/>
          <p:nvPr/>
        </p:nvPicPr>
        <p:blipFill rotWithShape="1">
          <a:blip r:embed="rId3">
            <a:alphaModFix/>
          </a:blip>
          <a:srcRect/>
          <a:stretch/>
        </p:blipFill>
        <p:spPr>
          <a:xfrm>
            <a:off x="9048308" y="2033867"/>
            <a:ext cx="2913734" cy="2904322"/>
          </a:xfrm>
          <a:prstGeom prst="rect">
            <a:avLst/>
          </a:prstGeom>
          <a:noFill/>
          <a:ln>
            <a:noFill/>
          </a:ln>
        </p:spPr>
      </p:pic>
      <p:sp>
        <p:nvSpPr>
          <p:cNvPr id="221" name="Google Shape;221;p11"/>
          <p:cNvSpPr/>
          <p:nvPr/>
        </p:nvSpPr>
        <p:spPr>
          <a:xfrm>
            <a:off x="3299265" y="6503899"/>
            <a:ext cx="8772088"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Source </a:t>
            </a:r>
            <a:r>
              <a:rPr lang="en-US" sz="1200" b="0" i="0" u="none" strike="noStrike" cap="none">
                <a:solidFill>
                  <a:schemeClr val="dk1"/>
                </a:solidFill>
                <a:latin typeface="Calibri"/>
                <a:ea typeface="Calibri"/>
                <a:cs typeface="Calibri"/>
                <a:sym typeface="Calibri"/>
              </a:rPr>
              <a:t>: </a:t>
            </a:r>
            <a:r>
              <a:rPr lang="en-US" sz="1200" b="0" i="0" u="sng" strike="noStrike" cap="none">
                <a:solidFill>
                  <a:schemeClr val="dk1"/>
                </a:solidFill>
                <a:latin typeface="Calibri"/>
                <a:ea typeface="Calibri"/>
                <a:cs typeface="Calibri"/>
                <a:sym typeface="Calibri"/>
                <a:hlinkClick r:id="rId5">
                  <a:extLst>
                    <a:ext uri="{A12FA001-AC4F-418D-AE19-62706E023703}">
                      <ahyp:hlinkClr xmlns:ahyp="http://schemas.microsoft.com/office/drawing/2018/hyperlinkcolor" xmlns="" val="tx"/>
                    </a:ext>
                  </a:extLst>
                </a:hlinkClick>
              </a:rPr>
              <a:t>licence Pixabay</a:t>
            </a:r>
            <a:endParaRPr sz="1200" b="0" i="0" u="none" strike="noStrike" cap="none">
              <a:solidFill>
                <a:schemeClr val="dk1"/>
              </a:solidFill>
              <a:latin typeface="Calibri"/>
              <a:ea typeface="Calibri"/>
              <a:cs typeface="Calibri"/>
              <a:sym typeface="Calibri"/>
            </a:endParaRPr>
          </a:p>
        </p:txBody>
      </p:sp>
      <p:sp>
        <p:nvSpPr>
          <p:cNvPr id="222" name="Google Shape;222;p11"/>
          <p:cNvSpPr txBox="1"/>
          <p:nvPr/>
        </p:nvSpPr>
        <p:spPr>
          <a:xfrm>
            <a:off x="742399" y="1900"/>
            <a:ext cx="8802653" cy="3861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ct val="112500"/>
              <a:buFont typeface="Arial"/>
              <a:buNone/>
            </a:pPr>
            <a:r>
              <a:rPr lang="en-US" sz="1600" b="1" i="0" u="none" strike="noStrike" cap="none" dirty="0" err="1">
                <a:solidFill>
                  <a:schemeClr val="dk1"/>
                </a:solidFill>
                <a:latin typeface="Arial"/>
                <a:ea typeface="Arial"/>
                <a:cs typeface="Arial"/>
                <a:sym typeface="Arial"/>
              </a:rPr>
              <a:t>Sensibilisation</a:t>
            </a:r>
            <a:r>
              <a:rPr lang="en-US" sz="1600" b="1" i="0" u="none" strike="noStrike" cap="none" dirty="0">
                <a:solidFill>
                  <a:schemeClr val="dk1"/>
                </a:solidFill>
                <a:latin typeface="Arial"/>
                <a:ea typeface="Arial"/>
                <a:cs typeface="Arial"/>
                <a:sym typeface="Arial"/>
              </a:rPr>
              <a:t> générale à l'importance de </a:t>
            </a:r>
            <a:r>
              <a:rPr lang="en-US" sz="1600" b="1" i="0" u="none" strike="noStrike" cap="none" dirty="0" err="1">
                <a:solidFill>
                  <a:schemeClr val="dk1"/>
                </a:solidFill>
                <a:latin typeface="Arial"/>
                <a:ea typeface="Arial"/>
                <a:cs typeface="Arial"/>
                <a:sym typeface="Arial"/>
              </a:rPr>
              <a:t>l'autogestion</a:t>
            </a:r>
            <a:r>
              <a:rPr lang="en-US" sz="1600" b="1" i="0" u="none" strike="noStrike" cap="none" dirty="0">
                <a:solidFill>
                  <a:schemeClr val="dk1"/>
                </a:solidFill>
                <a:latin typeface="Arial"/>
                <a:ea typeface="Arial"/>
                <a:cs typeface="Arial"/>
                <a:sym typeface="Arial"/>
              </a:rPr>
              <a:t> et des applications de santé </a:t>
            </a:r>
            <a:endParaRPr sz="1600" b="0" i="0" u="none" strike="noStrike" cap="none" dirty="0">
              <a:solidFill>
                <a:srgbClr val="000000"/>
              </a:solidFill>
              <a:latin typeface="Arial"/>
              <a:ea typeface="Arial"/>
              <a:cs typeface="Arial"/>
              <a:sym typeface="Arial"/>
            </a:endParaRPr>
          </a:p>
        </p:txBody>
      </p:sp>
      <p:sp>
        <p:nvSpPr>
          <p:cNvPr id="223" name="Google Shape;223;p11"/>
          <p:cNvSpPr/>
          <p:nvPr/>
        </p:nvSpPr>
        <p:spPr>
          <a:xfrm>
            <a:off x="0" y="0"/>
            <a:ext cx="742500" cy="386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600" b="1" i="0" u="none" strike="noStrike" cap="none">
                <a:solidFill>
                  <a:schemeClr val="lt1"/>
                </a:solidFill>
                <a:latin typeface="Calibri"/>
                <a:ea typeface="Calibri"/>
                <a:cs typeface="Calibri"/>
                <a:sym typeface="Calibri"/>
              </a:rPr>
              <a:t>1.2</a:t>
            </a:r>
            <a:endParaRPr sz="1600" b="1"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12"/>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Scénario 2 </a:t>
            </a:r>
            <a:endParaRPr/>
          </a:p>
        </p:txBody>
      </p:sp>
      <p:sp>
        <p:nvSpPr>
          <p:cNvPr id="229" name="Google Shape;229;p12"/>
          <p:cNvSpPr txBox="1">
            <a:spLocks noGrp="1"/>
          </p:cNvSpPr>
          <p:nvPr>
            <p:ph type="body" idx="1"/>
          </p:nvPr>
        </p:nvSpPr>
        <p:spPr>
          <a:xfrm>
            <a:off x="557999" y="1799999"/>
            <a:ext cx="7682234" cy="4866000"/>
          </a:xfrm>
          <a:prstGeom prst="rect">
            <a:avLst/>
          </a:prstGeom>
          <a:noFill/>
          <a:ln>
            <a:noFill/>
          </a:ln>
        </p:spPr>
        <p:txBody>
          <a:bodyPr spcFirstLastPara="1" wrap="square" lIns="91425" tIns="45700" rIns="91425" bIns="45700" anchor="t" anchorCtr="0">
            <a:normAutofit/>
          </a:bodyPr>
          <a:lstStyle/>
          <a:p>
            <a:pPr marL="457200" lvl="0" indent="-381000" algn="l" rtl="0">
              <a:lnSpc>
                <a:spcPct val="100000"/>
              </a:lnSpc>
              <a:spcBef>
                <a:spcPts val="600"/>
              </a:spcBef>
              <a:spcAft>
                <a:spcPts val="0"/>
              </a:spcAft>
              <a:buSzPts val="2400"/>
              <a:buChar char="▪"/>
            </a:pPr>
            <a:r>
              <a:rPr lang="en-US"/>
              <a:t>Hakim a des problèmes de sommeil depuis quelques jours, il a pris rendez-vous avec son médecin mais ce n'est pas avant 10 jours. </a:t>
            </a:r>
            <a:endParaRPr/>
          </a:p>
          <a:p>
            <a:pPr marL="457200" lvl="0" indent="-381000" algn="l" rtl="0">
              <a:lnSpc>
                <a:spcPct val="100000"/>
              </a:lnSpc>
              <a:spcBef>
                <a:spcPts val="1200"/>
              </a:spcBef>
              <a:spcAft>
                <a:spcPts val="0"/>
              </a:spcAft>
              <a:buSzPts val="2400"/>
              <a:buChar char="▪"/>
            </a:pPr>
            <a:r>
              <a:rPr lang="en-US"/>
              <a:t>En attendant, il peut accéder au programme Mig-health Apps, ETA4 Health Apps for Rest Routines et rechercher l'une des applications proposées pour surveiller sa routine de sommeil. </a:t>
            </a:r>
            <a:endParaRPr/>
          </a:p>
          <a:p>
            <a:pPr marL="457200" lvl="0" indent="-381000" algn="l" rtl="0">
              <a:lnSpc>
                <a:spcPct val="100000"/>
              </a:lnSpc>
              <a:spcBef>
                <a:spcPts val="1200"/>
              </a:spcBef>
              <a:spcAft>
                <a:spcPts val="0"/>
              </a:spcAft>
              <a:buSzPts val="2400"/>
              <a:buChar char="▪"/>
            </a:pPr>
            <a:r>
              <a:rPr lang="en-US"/>
              <a:t>Il peut ainsi donner des informations plus détaillées à son médecin.</a:t>
            </a:r>
            <a:endParaRPr/>
          </a:p>
          <a:p>
            <a:pPr marL="457200" lvl="0" indent="-228600" algn="l" rtl="0">
              <a:lnSpc>
                <a:spcPct val="100000"/>
              </a:lnSpc>
              <a:spcBef>
                <a:spcPts val="1200"/>
              </a:spcBef>
              <a:spcAft>
                <a:spcPts val="600"/>
              </a:spcAft>
              <a:buSzPts val="2400"/>
              <a:buNone/>
            </a:pPr>
            <a:endParaRPr/>
          </a:p>
        </p:txBody>
      </p:sp>
      <p:pic>
        <p:nvPicPr>
          <p:cNvPr id="230" name="Google Shape;230;p12"/>
          <p:cNvPicPr preferRelativeResize="0"/>
          <p:nvPr/>
        </p:nvPicPr>
        <p:blipFill rotWithShape="1">
          <a:blip r:embed="rId3">
            <a:alphaModFix/>
          </a:blip>
          <a:srcRect l="10057" t="17568" r="16525" b="2448"/>
          <a:stretch/>
        </p:blipFill>
        <p:spPr>
          <a:xfrm>
            <a:off x="8275175" y="1795230"/>
            <a:ext cx="3800354" cy="4140308"/>
          </a:xfrm>
          <a:prstGeom prst="rect">
            <a:avLst/>
          </a:prstGeom>
          <a:noFill/>
          <a:ln>
            <a:noFill/>
          </a:ln>
        </p:spPr>
      </p:pic>
      <p:sp>
        <p:nvSpPr>
          <p:cNvPr id="231" name="Google Shape;231;p12"/>
          <p:cNvSpPr/>
          <p:nvPr/>
        </p:nvSpPr>
        <p:spPr>
          <a:xfrm>
            <a:off x="9663811" y="6527499"/>
            <a:ext cx="2411718"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1200" b="0" i="0" u="sng" strike="noStrike" cap="none">
                <a:solidFill>
                  <a:srgbClr val="000000"/>
                </a:solidFill>
                <a:latin typeface="Arial"/>
                <a:ea typeface="Arial"/>
                <a:cs typeface="Arial"/>
                <a:sym typeface="Arial"/>
                <a:hlinkClick r:id="rId4">
                  <a:extLst>
                    <a:ext uri="{A12FA001-AC4F-418D-AE19-62706E023703}">
                      <ahyp:hlinkClr xmlns:ahyp="http://schemas.microsoft.com/office/drawing/2018/hyperlinkcolor" xmlns="" val="tx"/>
                    </a:ext>
                  </a:extLst>
                </a:hlinkClick>
              </a:rPr>
              <a:t>Source </a:t>
            </a:r>
            <a:r>
              <a:rPr lang="en-US" sz="1200" b="0" i="0" u="none" strike="noStrike" cap="none">
                <a:solidFill>
                  <a:srgbClr val="000000"/>
                </a:solidFill>
                <a:latin typeface="Arial"/>
                <a:ea typeface="Arial"/>
                <a:cs typeface="Arial"/>
                <a:sym typeface="Arial"/>
              </a:rPr>
              <a:t>: </a:t>
            </a:r>
            <a:r>
              <a:rPr lang="en-US" sz="1200" b="0" i="0" u="sng" strike="noStrike" cap="none">
                <a:solidFill>
                  <a:srgbClr val="000000"/>
                </a:solidFill>
                <a:latin typeface="Arial"/>
                <a:ea typeface="Arial"/>
                <a:cs typeface="Arial"/>
                <a:sym typeface="Arial"/>
                <a:hlinkClick r:id="rId5">
                  <a:extLst>
                    <a:ext uri="{A12FA001-AC4F-418D-AE19-62706E023703}">
                      <ahyp:hlinkClr xmlns:ahyp="http://schemas.microsoft.com/office/drawing/2018/hyperlinkcolor" xmlns="" val="tx"/>
                    </a:ext>
                  </a:extLst>
                </a:hlinkClick>
              </a:rPr>
              <a:t>licence Pixabay</a:t>
            </a:r>
            <a:endParaRPr sz="1200" b="0" i="0" u="none" strike="noStrike" cap="none">
              <a:solidFill>
                <a:srgbClr val="000000"/>
              </a:solidFill>
              <a:latin typeface="Arial"/>
              <a:ea typeface="Arial"/>
              <a:cs typeface="Arial"/>
              <a:sym typeface="Arial"/>
            </a:endParaRPr>
          </a:p>
        </p:txBody>
      </p:sp>
      <p:sp>
        <p:nvSpPr>
          <p:cNvPr id="232" name="Google Shape;232;p12"/>
          <p:cNvSpPr txBox="1"/>
          <p:nvPr/>
        </p:nvSpPr>
        <p:spPr>
          <a:xfrm>
            <a:off x="742399" y="1900"/>
            <a:ext cx="8545979" cy="3861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ct val="112500"/>
              <a:buFont typeface="Arial"/>
              <a:buNone/>
            </a:pPr>
            <a:r>
              <a:rPr lang="en-US" sz="1600" b="1" i="0" u="none" strike="noStrike" cap="none" dirty="0" err="1">
                <a:solidFill>
                  <a:schemeClr val="dk1"/>
                </a:solidFill>
                <a:latin typeface="Arial"/>
                <a:ea typeface="Arial"/>
                <a:cs typeface="Arial"/>
                <a:sym typeface="Arial"/>
              </a:rPr>
              <a:t>Sensibilisation</a:t>
            </a:r>
            <a:r>
              <a:rPr lang="en-US" sz="1600" b="1" i="0" u="none" strike="noStrike" cap="none" dirty="0">
                <a:solidFill>
                  <a:schemeClr val="dk1"/>
                </a:solidFill>
                <a:latin typeface="Arial"/>
                <a:ea typeface="Arial"/>
                <a:cs typeface="Arial"/>
                <a:sym typeface="Arial"/>
              </a:rPr>
              <a:t> générale à l'importance de </a:t>
            </a:r>
            <a:r>
              <a:rPr lang="en-US" sz="1600" b="1" i="0" u="none" strike="noStrike" cap="none" dirty="0" err="1">
                <a:solidFill>
                  <a:schemeClr val="dk1"/>
                </a:solidFill>
                <a:latin typeface="Arial"/>
                <a:ea typeface="Arial"/>
                <a:cs typeface="Arial"/>
                <a:sym typeface="Arial"/>
              </a:rPr>
              <a:t>l'autogestion</a:t>
            </a:r>
            <a:r>
              <a:rPr lang="en-US" sz="1600" b="1" i="0" u="none" strike="noStrike" cap="none" dirty="0">
                <a:solidFill>
                  <a:schemeClr val="dk1"/>
                </a:solidFill>
                <a:latin typeface="Arial"/>
                <a:ea typeface="Arial"/>
                <a:cs typeface="Arial"/>
                <a:sym typeface="Arial"/>
              </a:rPr>
              <a:t> et des applications de santé </a:t>
            </a:r>
            <a:endParaRPr sz="1600" b="0" i="0" u="none" strike="noStrike" cap="none" dirty="0">
              <a:solidFill>
                <a:srgbClr val="000000"/>
              </a:solidFill>
              <a:latin typeface="Arial"/>
              <a:ea typeface="Arial"/>
              <a:cs typeface="Arial"/>
              <a:sym typeface="Arial"/>
            </a:endParaRPr>
          </a:p>
        </p:txBody>
      </p:sp>
      <p:sp>
        <p:nvSpPr>
          <p:cNvPr id="233" name="Google Shape;233;p12"/>
          <p:cNvSpPr/>
          <p:nvPr/>
        </p:nvSpPr>
        <p:spPr>
          <a:xfrm>
            <a:off x="0" y="0"/>
            <a:ext cx="742500" cy="386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600" b="1" i="0" u="none" strike="noStrike" cap="none">
                <a:solidFill>
                  <a:schemeClr val="lt1"/>
                </a:solidFill>
                <a:latin typeface="Calibri"/>
                <a:ea typeface="Calibri"/>
                <a:cs typeface="Calibri"/>
                <a:sym typeface="Calibri"/>
              </a:rPr>
              <a:t>1.2</a:t>
            </a:r>
            <a:endParaRPr sz="1600" b="1"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13"/>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Scénario 3 </a:t>
            </a:r>
            <a:endParaRPr/>
          </a:p>
        </p:txBody>
      </p:sp>
      <p:sp>
        <p:nvSpPr>
          <p:cNvPr id="239" name="Google Shape;239;p13"/>
          <p:cNvSpPr txBox="1">
            <a:spLocks noGrp="1"/>
          </p:cNvSpPr>
          <p:nvPr>
            <p:ph type="body" idx="1"/>
          </p:nvPr>
        </p:nvSpPr>
        <p:spPr>
          <a:xfrm>
            <a:off x="557999" y="1799999"/>
            <a:ext cx="7682234" cy="48660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00"/>
              <a:buNone/>
            </a:pPr>
            <a:r>
              <a:rPr lang="en-US" sz="2400" b="0">
                <a:solidFill>
                  <a:schemeClr val="dk1"/>
                </a:solidFill>
                <a:latin typeface="Calibri"/>
                <a:ea typeface="Calibri"/>
                <a:cs typeface="Calibri"/>
                <a:sym typeface="Calibri"/>
              </a:rPr>
              <a:t>Delia et Mahir sont de nouveaux parents et aimeraient en savoir plus sur les soins à apporter aux nouveau-nés. Grâce au programme Mig-Health Apps, ils ont téléchargé une application qui leur permet de surveiller le sommeil de leur bébé. Ainsi, lorsqu'ils iront chez le pédiatre, ils pourront lui dire exactement quelles sont les habitudes de sommeil de leur bébé.</a:t>
            </a:r>
            <a:endParaRPr/>
          </a:p>
          <a:p>
            <a:pPr marL="457200" lvl="0" indent="-228600" algn="l" rtl="0">
              <a:lnSpc>
                <a:spcPct val="100000"/>
              </a:lnSpc>
              <a:spcBef>
                <a:spcPts val="600"/>
              </a:spcBef>
              <a:spcAft>
                <a:spcPts val="600"/>
              </a:spcAft>
              <a:buSzPts val="2400"/>
              <a:buNone/>
            </a:pPr>
            <a:endParaRPr/>
          </a:p>
        </p:txBody>
      </p:sp>
      <p:pic>
        <p:nvPicPr>
          <p:cNvPr id="240" name="Google Shape;240;p13" descr="Free breastfeeding mother and child baby vector"/>
          <p:cNvPicPr preferRelativeResize="0"/>
          <p:nvPr/>
        </p:nvPicPr>
        <p:blipFill rotWithShape="1">
          <a:blip r:embed="rId3">
            <a:alphaModFix/>
          </a:blip>
          <a:srcRect/>
          <a:stretch/>
        </p:blipFill>
        <p:spPr>
          <a:xfrm>
            <a:off x="8914892" y="1974677"/>
            <a:ext cx="2702908" cy="3449503"/>
          </a:xfrm>
          <a:prstGeom prst="rect">
            <a:avLst/>
          </a:prstGeom>
          <a:noFill/>
          <a:ln>
            <a:noFill/>
          </a:ln>
        </p:spPr>
      </p:pic>
      <p:sp>
        <p:nvSpPr>
          <p:cNvPr id="241" name="Google Shape;241;p13"/>
          <p:cNvSpPr/>
          <p:nvPr/>
        </p:nvSpPr>
        <p:spPr>
          <a:xfrm>
            <a:off x="9593019" y="6527549"/>
            <a:ext cx="2411700" cy="276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Source </a:t>
            </a:r>
            <a:r>
              <a:rPr lang="en-US" sz="1200" b="0" i="0" u="none" strike="noStrike" cap="none">
                <a:solidFill>
                  <a:schemeClr val="dk1"/>
                </a:solidFill>
                <a:latin typeface="Calibri"/>
                <a:ea typeface="Calibri"/>
                <a:cs typeface="Calibri"/>
                <a:sym typeface="Calibri"/>
              </a:rPr>
              <a:t>: </a:t>
            </a:r>
            <a:r>
              <a:rPr lang="en-US" sz="1200" b="0" i="0" u="sng" strike="noStrike" cap="none">
                <a:solidFill>
                  <a:schemeClr val="dk1"/>
                </a:solidFill>
                <a:latin typeface="Calibri"/>
                <a:ea typeface="Calibri"/>
                <a:cs typeface="Calibri"/>
                <a:sym typeface="Calibri"/>
                <a:hlinkClick r:id="rId5">
                  <a:extLst>
                    <a:ext uri="{A12FA001-AC4F-418D-AE19-62706E023703}">
                      <ahyp:hlinkClr xmlns:ahyp="http://schemas.microsoft.com/office/drawing/2018/hyperlinkcolor" xmlns="" val="tx"/>
                    </a:ext>
                  </a:extLst>
                </a:hlinkClick>
              </a:rPr>
              <a:t>licence Pixabay</a:t>
            </a:r>
            <a:endParaRPr sz="1200" b="0" i="0" u="none" strike="noStrike" cap="none">
              <a:solidFill>
                <a:schemeClr val="dk1"/>
              </a:solidFill>
              <a:latin typeface="Calibri"/>
              <a:ea typeface="Calibri"/>
              <a:cs typeface="Calibri"/>
              <a:sym typeface="Calibri"/>
            </a:endParaRPr>
          </a:p>
        </p:txBody>
      </p:sp>
      <p:sp>
        <p:nvSpPr>
          <p:cNvPr id="242" name="Google Shape;242;p13"/>
          <p:cNvSpPr txBox="1"/>
          <p:nvPr/>
        </p:nvSpPr>
        <p:spPr>
          <a:xfrm>
            <a:off x="742399" y="1900"/>
            <a:ext cx="8545979" cy="3861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ct val="112500"/>
              <a:buFont typeface="Arial"/>
              <a:buNone/>
            </a:pPr>
            <a:r>
              <a:rPr lang="en-US" sz="1600" b="1" i="0" u="none" strike="noStrike" cap="none" dirty="0" err="1">
                <a:solidFill>
                  <a:schemeClr val="dk1"/>
                </a:solidFill>
                <a:latin typeface="Arial"/>
                <a:ea typeface="Arial"/>
                <a:cs typeface="Arial"/>
                <a:sym typeface="Arial"/>
              </a:rPr>
              <a:t>Sensibilisation</a:t>
            </a:r>
            <a:r>
              <a:rPr lang="en-US" sz="1600" b="1" i="0" u="none" strike="noStrike" cap="none" dirty="0">
                <a:solidFill>
                  <a:schemeClr val="dk1"/>
                </a:solidFill>
                <a:latin typeface="Arial"/>
                <a:ea typeface="Arial"/>
                <a:cs typeface="Arial"/>
                <a:sym typeface="Arial"/>
              </a:rPr>
              <a:t> générale à l'importance de </a:t>
            </a:r>
            <a:r>
              <a:rPr lang="en-US" sz="1600" b="1" i="0" u="none" strike="noStrike" cap="none" dirty="0" err="1">
                <a:solidFill>
                  <a:schemeClr val="dk1"/>
                </a:solidFill>
                <a:latin typeface="Arial"/>
                <a:ea typeface="Arial"/>
                <a:cs typeface="Arial"/>
                <a:sym typeface="Arial"/>
              </a:rPr>
              <a:t>l'autogestion</a:t>
            </a:r>
            <a:r>
              <a:rPr lang="en-US" sz="1600" b="1" i="0" u="none" strike="noStrike" cap="none" dirty="0">
                <a:solidFill>
                  <a:schemeClr val="dk1"/>
                </a:solidFill>
                <a:latin typeface="Arial"/>
                <a:ea typeface="Arial"/>
                <a:cs typeface="Arial"/>
                <a:sym typeface="Arial"/>
              </a:rPr>
              <a:t> et des applications de santé </a:t>
            </a:r>
            <a:endParaRPr sz="1600" b="0" i="0" u="none" strike="noStrike" cap="none" dirty="0">
              <a:solidFill>
                <a:srgbClr val="000000"/>
              </a:solidFill>
              <a:latin typeface="Arial"/>
              <a:ea typeface="Arial"/>
              <a:cs typeface="Arial"/>
              <a:sym typeface="Arial"/>
            </a:endParaRPr>
          </a:p>
        </p:txBody>
      </p:sp>
      <p:sp>
        <p:nvSpPr>
          <p:cNvPr id="243" name="Google Shape;243;p13"/>
          <p:cNvSpPr/>
          <p:nvPr/>
        </p:nvSpPr>
        <p:spPr>
          <a:xfrm>
            <a:off x="0" y="0"/>
            <a:ext cx="742500" cy="386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600" b="1" i="0" u="none" strike="noStrike" cap="none">
                <a:solidFill>
                  <a:schemeClr val="lt1"/>
                </a:solidFill>
                <a:latin typeface="Calibri"/>
                <a:ea typeface="Calibri"/>
                <a:cs typeface="Calibri"/>
                <a:sym typeface="Calibri"/>
              </a:rPr>
              <a:t>1.2</a:t>
            </a:r>
            <a:endParaRPr sz="1600" b="1"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pic>
        <p:nvPicPr>
          <p:cNvPr id="249" name="Google Shape;249;p14" descr="Ambition abstract concept"/>
          <p:cNvPicPr preferRelativeResize="0"/>
          <p:nvPr/>
        </p:nvPicPr>
        <p:blipFill rotWithShape="1">
          <a:blip r:embed="rId3">
            <a:alphaModFix/>
          </a:blip>
          <a:srcRect/>
          <a:stretch/>
        </p:blipFill>
        <p:spPr>
          <a:xfrm>
            <a:off x="6674938" y="1079999"/>
            <a:ext cx="5517062" cy="5517062"/>
          </a:xfrm>
          <a:prstGeom prst="rect">
            <a:avLst/>
          </a:prstGeom>
          <a:noFill/>
          <a:ln>
            <a:noFill/>
          </a:ln>
        </p:spPr>
      </p:pic>
      <p:sp>
        <p:nvSpPr>
          <p:cNvPr id="250" name="Google Shape;250;p14"/>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SzPct val="244444"/>
              <a:buNone/>
            </a:pPr>
            <a:r>
              <a:rPr lang="en-US" sz="2000">
                <a:solidFill>
                  <a:srgbClr val="C01E24"/>
                </a:solidFill>
              </a:rPr>
              <a:t>1.2.3</a:t>
            </a:r>
            <a:r>
              <a:rPr lang="en-US"/>
              <a:t/>
            </a:r>
            <a:br>
              <a:rPr lang="en-US"/>
            </a:br>
            <a:r>
              <a:rPr lang="en-US">
                <a:solidFill>
                  <a:srgbClr val="C01E24"/>
                </a:solidFill>
              </a:rPr>
              <a:t>Plan d'action et fixation d'objectifs pour votre santé</a:t>
            </a:r>
            <a:endParaRPr>
              <a:solidFill>
                <a:srgbClr val="C01E24"/>
              </a:solidFill>
            </a:endParaRPr>
          </a:p>
        </p:txBody>
      </p:sp>
      <p:sp>
        <p:nvSpPr>
          <p:cNvPr id="251" name="Google Shape;251;p14"/>
          <p:cNvSpPr txBox="1">
            <a:spLocks noGrp="1"/>
          </p:cNvSpPr>
          <p:nvPr>
            <p:ph type="body" idx="2"/>
          </p:nvPr>
        </p:nvSpPr>
        <p:spPr>
          <a:xfrm>
            <a:off x="673239" y="2849843"/>
            <a:ext cx="5866709" cy="3470112"/>
          </a:xfrm>
          <a:prstGeom prst="rect">
            <a:avLst/>
          </a:prstGeom>
          <a:noFill/>
          <a:ln>
            <a:noFill/>
          </a:ln>
        </p:spPr>
        <p:txBody>
          <a:bodyPr spcFirstLastPara="1" wrap="square" lIns="91425" tIns="45700" rIns="91425" bIns="45700" anchor="t" anchorCtr="0">
            <a:normAutofit/>
          </a:bodyPr>
          <a:lstStyle/>
          <a:p>
            <a:pPr marL="457200" lvl="0" indent="-368300" algn="l" rtl="0">
              <a:lnSpc>
                <a:spcPct val="150000"/>
              </a:lnSpc>
              <a:spcBef>
                <a:spcPts val="600"/>
              </a:spcBef>
              <a:spcAft>
                <a:spcPts val="0"/>
              </a:spcAft>
              <a:buSzPts val="2200"/>
              <a:buFont typeface="Noto Sans Symbols"/>
              <a:buChar char="▪"/>
            </a:pPr>
            <a:r>
              <a:rPr lang="en-US" sz="2400">
                <a:latin typeface="Calibri"/>
                <a:ea typeface="Calibri"/>
                <a:cs typeface="Calibri"/>
                <a:sym typeface="Calibri"/>
              </a:rPr>
              <a:t>Le formateur de cette session soulignera l'importance de la planification de l'action et de la fixation d'objectifs dans l'utilisation d'applications pour maintenir ou améliorer la santé des migrants.</a:t>
            </a:r>
            <a:endParaRPr sz="2000">
              <a:latin typeface="Calibri"/>
              <a:ea typeface="Calibri"/>
              <a:cs typeface="Calibri"/>
              <a:sym typeface="Calibri"/>
            </a:endParaRPr>
          </a:p>
        </p:txBody>
      </p:sp>
      <p:sp>
        <p:nvSpPr>
          <p:cNvPr id="252" name="Google Shape;252;p14"/>
          <p:cNvSpPr txBox="1"/>
          <p:nvPr/>
        </p:nvSpPr>
        <p:spPr>
          <a:xfrm>
            <a:off x="6000589" y="6199679"/>
            <a:ext cx="6099586"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1200" b="0" i="0" u="sng" strike="noStrike" cap="none">
                <a:solidFill>
                  <a:srgbClr val="000000"/>
                </a:solidFill>
                <a:latin typeface="Arial"/>
                <a:ea typeface="Arial"/>
                <a:cs typeface="Arial"/>
                <a:sym typeface="Arial"/>
                <a:hlinkClick r:id="rId4">
                  <a:extLst>
                    <a:ext uri="{A12FA001-AC4F-418D-AE19-62706E023703}">
                      <ahyp:hlinkClr xmlns:ahyp="http://schemas.microsoft.com/office/drawing/2018/hyperlinkcolor" xmlns="" val="tx"/>
                    </a:ext>
                  </a:extLst>
                </a:hlinkClick>
              </a:rPr>
              <a:t>Conçu par Freepik</a:t>
            </a:r>
            <a:endParaRPr sz="12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15"/>
          <p:cNvSpPr txBox="1">
            <a:spLocks noGrp="1"/>
          </p:cNvSpPr>
          <p:nvPr>
            <p:ph type="title"/>
          </p:nvPr>
        </p:nvSpPr>
        <p:spPr>
          <a:xfrm>
            <a:off x="505104" y="619212"/>
            <a:ext cx="11059692" cy="728162"/>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Plan d'action et fixation d'objectifs </a:t>
            </a:r>
            <a:endParaRPr sz="2200">
              <a:latin typeface="Arial"/>
              <a:ea typeface="Arial"/>
              <a:cs typeface="Arial"/>
              <a:sym typeface="Arial"/>
            </a:endParaRPr>
          </a:p>
        </p:txBody>
      </p:sp>
      <p:sp>
        <p:nvSpPr>
          <p:cNvPr id="259" name="Google Shape;259;p15"/>
          <p:cNvSpPr/>
          <p:nvPr/>
        </p:nvSpPr>
        <p:spPr>
          <a:xfrm>
            <a:off x="505104" y="1187351"/>
            <a:ext cx="11441700" cy="1569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Dans l'activité précédente, les participants à la session ont choisi dans le programme Mig-health Apps le sujet de santé qui les intéressait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chemeClr val="dk1"/>
                </a:solidFill>
                <a:latin typeface="Calibri"/>
                <a:ea typeface="Calibri"/>
                <a:cs typeface="Calibri"/>
                <a:sym typeface="Calibri"/>
              </a:rPr>
              <a:t> "Y a-t-il un point sur lequel vous aimeriez travailler pour vous aider à atteindre votre objectif en matière de santé ?</a:t>
            </a:r>
            <a:endParaRPr sz="1400" b="0" i="0" u="none" strike="noStrike" cap="none">
              <a:solidFill>
                <a:srgbClr val="000000"/>
              </a:solidFill>
              <a:latin typeface="Arial"/>
              <a:ea typeface="Arial"/>
              <a:cs typeface="Arial"/>
              <a:sym typeface="Arial"/>
            </a:endParaRPr>
          </a:p>
        </p:txBody>
      </p:sp>
      <p:sp>
        <p:nvSpPr>
          <p:cNvPr id="260" name="Google Shape;260;p15"/>
          <p:cNvSpPr/>
          <p:nvPr/>
        </p:nvSpPr>
        <p:spPr>
          <a:xfrm>
            <a:off x="5101488" y="2960894"/>
            <a:ext cx="640893" cy="461700"/>
          </a:xfrm>
          <a:prstGeom prst="downArrow">
            <a:avLst>
              <a:gd name="adj1" fmla="val 50000"/>
              <a:gd name="adj2" fmla="val 50000"/>
            </a:avLst>
          </a:prstGeom>
          <a:gradFill>
            <a:gsLst>
              <a:gs pos="0">
                <a:srgbClr val="FFAF82"/>
              </a:gs>
              <a:gs pos="35000">
                <a:srgbClr val="FFC5A7"/>
              </a:gs>
              <a:gs pos="100000">
                <a:srgbClr val="FFE8DA"/>
              </a:gs>
            </a:gsLst>
            <a:lin ang="16200038" scaled="0"/>
          </a:gradFill>
          <a:ln w="9525" cap="flat" cmpd="sng">
            <a:solidFill>
              <a:srgbClr val="EB792A"/>
            </a:solidFill>
            <a:prstDash val="solid"/>
            <a:round/>
            <a:headEnd type="none" w="sm" len="sm"/>
            <a:tailEnd type="none" w="sm" len="sm"/>
          </a:ln>
          <a:effectLst>
            <a:outerShdw blurRad="40000" dist="20000" dir="5400000" rotWithShape="0">
              <a:srgbClr val="000000">
                <a:alpha val="36862"/>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61" name="Google Shape;261;p15"/>
          <p:cNvSpPr txBox="1"/>
          <p:nvPr/>
        </p:nvSpPr>
        <p:spPr>
          <a:xfrm>
            <a:off x="505104" y="3511037"/>
            <a:ext cx="11189646" cy="830956"/>
          </a:xfrm>
          <a:prstGeom prst="rect">
            <a:avLst/>
          </a:prstGeom>
          <a:noFill/>
          <a:ln w="28575" cap="flat" cmpd="sng">
            <a:solidFill>
              <a:srgbClr val="C0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Calibri"/>
                <a:ea typeface="Calibri"/>
                <a:cs typeface="Calibri"/>
                <a:sym typeface="Calibri"/>
              </a:rPr>
              <a:t>Les plans d'action sont des descriptions détaillées des actions qu'une personne entreprendra pour atteindre un objectif. </a:t>
            </a:r>
            <a:endParaRPr sz="2400" b="0" i="0" u="none" strike="noStrike" cap="none">
              <a:solidFill>
                <a:srgbClr val="000000"/>
              </a:solidFill>
              <a:latin typeface="Calibri"/>
              <a:ea typeface="Calibri"/>
              <a:cs typeface="Calibri"/>
              <a:sym typeface="Calibri"/>
            </a:endParaRPr>
          </a:p>
        </p:txBody>
      </p:sp>
      <p:sp>
        <p:nvSpPr>
          <p:cNvPr id="262" name="Google Shape;262;p15"/>
          <p:cNvSpPr/>
          <p:nvPr/>
        </p:nvSpPr>
        <p:spPr>
          <a:xfrm>
            <a:off x="4046191" y="4430436"/>
            <a:ext cx="6096000" cy="2308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Calibri"/>
                <a:ea typeface="Calibri"/>
                <a:cs typeface="Calibri"/>
                <a:sym typeface="Calibri"/>
              </a:rPr>
              <a:t>Étape 1 : Fixer un objectif SMART</a:t>
            </a:r>
            <a:endParaRPr sz="2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Calibri"/>
                <a:ea typeface="Calibri"/>
                <a:cs typeface="Calibri"/>
                <a:sym typeface="Calibri"/>
              </a:rPr>
              <a:t>Étape 2 : Identifier les tâches</a:t>
            </a:r>
            <a:endParaRPr sz="2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Calibri"/>
                <a:ea typeface="Calibri"/>
                <a:cs typeface="Calibri"/>
                <a:sym typeface="Calibri"/>
              </a:rPr>
              <a:t>Étape 3 : Affectation des ressources</a:t>
            </a:r>
            <a:endParaRPr sz="2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Calibri"/>
                <a:ea typeface="Calibri"/>
                <a:cs typeface="Calibri"/>
                <a:sym typeface="Calibri"/>
              </a:rPr>
              <a:t>Étape 4 : Hiérarchiser les tâches</a:t>
            </a:r>
            <a:endParaRPr sz="2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Calibri"/>
                <a:ea typeface="Calibri"/>
                <a:cs typeface="Calibri"/>
                <a:sym typeface="Calibri"/>
              </a:rPr>
              <a:t>Étape 5 : Fixer des délais et des étapes</a:t>
            </a:r>
            <a:endParaRPr sz="2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Calibri"/>
                <a:ea typeface="Calibri"/>
                <a:cs typeface="Calibri"/>
                <a:sym typeface="Calibri"/>
              </a:rPr>
              <a:t>Étape 6 : Suivi et révision du plan d'action</a:t>
            </a:r>
            <a:endParaRPr sz="2400" b="0" i="0" u="none" strike="noStrike" cap="none">
              <a:solidFill>
                <a:srgbClr val="000000"/>
              </a:solidFill>
              <a:latin typeface="Calibri"/>
              <a:ea typeface="Calibri"/>
              <a:cs typeface="Calibri"/>
              <a:sym typeface="Calibri"/>
            </a:endParaRPr>
          </a:p>
        </p:txBody>
      </p:sp>
      <p:sp>
        <p:nvSpPr>
          <p:cNvPr id="263" name="Google Shape;263;p15"/>
          <p:cNvSpPr txBox="1"/>
          <p:nvPr/>
        </p:nvSpPr>
        <p:spPr>
          <a:xfrm>
            <a:off x="742399" y="1900"/>
            <a:ext cx="8578063" cy="3861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ct val="112500"/>
              <a:buFont typeface="Arial"/>
              <a:buNone/>
            </a:pPr>
            <a:r>
              <a:rPr lang="en-US" sz="1600" b="1" i="0" u="none" strike="noStrike" cap="none" dirty="0" err="1">
                <a:solidFill>
                  <a:schemeClr val="dk1"/>
                </a:solidFill>
                <a:latin typeface="Arial"/>
                <a:ea typeface="Arial"/>
                <a:cs typeface="Arial"/>
                <a:sym typeface="Arial"/>
              </a:rPr>
              <a:t>Sensibilisation</a:t>
            </a:r>
            <a:r>
              <a:rPr lang="en-US" sz="1600" b="1" i="0" u="none" strike="noStrike" cap="none" dirty="0">
                <a:solidFill>
                  <a:schemeClr val="dk1"/>
                </a:solidFill>
                <a:latin typeface="Arial"/>
                <a:ea typeface="Arial"/>
                <a:cs typeface="Arial"/>
                <a:sym typeface="Arial"/>
              </a:rPr>
              <a:t> générale à l'importance de </a:t>
            </a:r>
            <a:r>
              <a:rPr lang="en-US" sz="1600" b="1" i="0" u="none" strike="noStrike" cap="none" dirty="0" err="1">
                <a:solidFill>
                  <a:schemeClr val="dk1"/>
                </a:solidFill>
                <a:latin typeface="Arial"/>
                <a:ea typeface="Arial"/>
                <a:cs typeface="Arial"/>
                <a:sym typeface="Arial"/>
              </a:rPr>
              <a:t>l'autogestion</a:t>
            </a:r>
            <a:r>
              <a:rPr lang="en-US" sz="1600" b="1" i="0" u="none" strike="noStrike" cap="none" dirty="0">
                <a:solidFill>
                  <a:schemeClr val="dk1"/>
                </a:solidFill>
                <a:latin typeface="Arial"/>
                <a:ea typeface="Arial"/>
                <a:cs typeface="Arial"/>
                <a:sym typeface="Arial"/>
              </a:rPr>
              <a:t> et des applications de santé </a:t>
            </a:r>
            <a:endParaRPr sz="1600" b="0" i="0" u="none" strike="noStrike" cap="none" dirty="0">
              <a:solidFill>
                <a:srgbClr val="000000"/>
              </a:solidFill>
              <a:latin typeface="Arial"/>
              <a:ea typeface="Arial"/>
              <a:cs typeface="Arial"/>
              <a:sym typeface="Arial"/>
            </a:endParaRPr>
          </a:p>
        </p:txBody>
      </p:sp>
      <p:sp>
        <p:nvSpPr>
          <p:cNvPr id="264" name="Google Shape;264;p15"/>
          <p:cNvSpPr/>
          <p:nvPr/>
        </p:nvSpPr>
        <p:spPr>
          <a:xfrm>
            <a:off x="0" y="0"/>
            <a:ext cx="742500" cy="386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600" b="1" i="0" u="none" strike="noStrike" cap="none">
                <a:solidFill>
                  <a:schemeClr val="lt1"/>
                </a:solidFill>
                <a:latin typeface="Calibri"/>
                <a:ea typeface="Calibri"/>
                <a:cs typeface="Calibri"/>
                <a:sym typeface="Calibri"/>
              </a:rPr>
              <a:t>1.2</a:t>
            </a:r>
            <a:endParaRPr sz="1600" b="1"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16"/>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Plan d'action et fixation d'objectifs </a:t>
            </a:r>
            <a:endParaRPr sz="2200">
              <a:latin typeface="Arial"/>
              <a:ea typeface="Arial"/>
              <a:cs typeface="Arial"/>
              <a:sym typeface="Arial"/>
            </a:endParaRPr>
          </a:p>
        </p:txBody>
      </p:sp>
      <p:sp>
        <p:nvSpPr>
          <p:cNvPr id="271" name="Google Shape;271;p16"/>
          <p:cNvSpPr/>
          <p:nvPr/>
        </p:nvSpPr>
        <p:spPr>
          <a:xfrm>
            <a:off x="574200" y="1746178"/>
            <a:ext cx="10016700" cy="267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00"/>
                </a:solidFill>
                <a:latin typeface="Calibri"/>
                <a:ea typeface="Calibri"/>
                <a:cs typeface="Calibri"/>
                <a:sym typeface="Calibri"/>
              </a:rPr>
              <a:t>Les étapes du plan d'action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Calibri"/>
              <a:ea typeface="Calibri"/>
              <a:cs typeface="Calibri"/>
              <a:sym typeface="Calibri"/>
            </a:endParaRPr>
          </a:p>
          <a:p>
            <a:pPr marL="457200" marR="0" lvl="0" indent="-457200" algn="l" rtl="0">
              <a:lnSpc>
                <a:spcPct val="100000"/>
              </a:lnSpc>
              <a:spcBef>
                <a:spcPts val="0"/>
              </a:spcBef>
              <a:spcAft>
                <a:spcPts val="0"/>
              </a:spcAft>
              <a:buClr>
                <a:srgbClr val="000000"/>
              </a:buClr>
              <a:buSzPts val="2400"/>
              <a:buFont typeface="Arial"/>
              <a:buAutoNum type="arabicPeriod"/>
            </a:pPr>
            <a:r>
              <a:rPr lang="en-US" sz="2400" b="1" i="0" u="none" strike="noStrike" cap="none">
                <a:solidFill>
                  <a:srgbClr val="000000"/>
                </a:solidFill>
                <a:latin typeface="Calibri"/>
                <a:ea typeface="Calibri"/>
                <a:cs typeface="Calibri"/>
                <a:sym typeface="Calibri"/>
              </a:rPr>
              <a:t>Identifier un nouvel objectif</a:t>
            </a:r>
            <a:endParaRPr sz="2400" b="1" i="0" u="none" strike="noStrike" cap="none">
              <a:solidFill>
                <a:srgbClr val="000000"/>
              </a:solidFill>
              <a:latin typeface="Calibri"/>
              <a:ea typeface="Calibri"/>
              <a:cs typeface="Calibri"/>
              <a:sym typeface="Calibri"/>
            </a:endParaRPr>
          </a:p>
          <a:p>
            <a:pPr marL="457200" marR="0" lvl="0" indent="-457200" algn="l" rtl="0">
              <a:lnSpc>
                <a:spcPct val="100000"/>
              </a:lnSpc>
              <a:spcBef>
                <a:spcPts val="0"/>
              </a:spcBef>
              <a:spcAft>
                <a:spcPts val="0"/>
              </a:spcAft>
              <a:buClr>
                <a:srgbClr val="000000"/>
              </a:buClr>
              <a:buSzPts val="2400"/>
              <a:buFont typeface="Arial"/>
              <a:buAutoNum type="arabicPeriod"/>
            </a:pPr>
            <a:r>
              <a:rPr lang="en-US" sz="2400" b="1" i="0" u="none" strike="noStrike" cap="none">
                <a:solidFill>
                  <a:srgbClr val="000000"/>
                </a:solidFill>
                <a:latin typeface="Calibri"/>
                <a:ea typeface="Calibri"/>
                <a:cs typeface="Calibri"/>
                <a:sym typeface="Calibri"/>
              </a:rPr>
              <a:t>établir un plan pour y parvenir</a:t>
            </a:r>
            <a:endParaRPr sz="24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Calibri"/>
              <a:ea typeface="Calibri"/>
              <a:cs typeface="Calibri"/>
              <a:sym typeface="Calibri"/>
            </a:endParaRPr>
          </a:p>
          <a:p>
            <a:pPr marL="342900" marR="0" lvl="0" indent="-342900" algn="l" rtl="0">
              <a:lnSpc>
                <a:spcPct val="100000"/>
              </a:lnSpc>
              <a:spcBef>
                <a:spcPts val="0"/>
              </a:spcBef>
              <a:spcAft>
                <a:spcPts val="0"/>
              </a:spcAft>
              <a:buClr>
                <a:srgbClr val="000000"/>
              </a:buClr>
              <a:buSzPts val="2400"/>
              <a:buFont typeface="Noto Sans Symbols"/>
              <a:buChar char="⮚"/>
            </a:pPr>
            <a:r>
              <a:rPr lang="en-US" sz="2400" b="0" i="0" u="none" strike="noStrike" cap="none">
                <a:solidFill>
                  <a:srgbClr val="000000"/>
                </a:solidFill>
                <a:latin typeface="Calibri"/>
                <a:ea typeface="Calibri"/>
                <a:cs typeface="Calibri"/>
                <a:sym typeface="Calibri"/>
              </a:rPr>
              <a:t>Les objectifs SMART sont spécifiques, mesurables, réalisables, pertinents et limités dans le temps.</a:t>
            </a:r>
            <a:endParaRPr sz="1400" b="0" i="0" u="none" strike="noStrike" cap="none">
              <a:solidFill>
                <a:srgbClr val="000000"/>
              </a:solidFill>
              <a:latin typeface="Arial"/>
              <a:ea typeface="Arial"/>
              <a:cs typeface="Arial"/>
              <a:sym typeface="Arial"/>
            </a:endParaRPr>
          </a:p>
        </p:txBody>
      </p:sp>
      <p:sp>
        <p:nvSpPr>
          <p:cNvPr id="272" name="Google Shape;272;p16"/>
          <p:cNvSpPr txBox="1"/>
          <p:nvPr/>
        </p:nvSpPr>
        <p:spPr>
          <a:xfrm>
            <a:off x="1240471" y="4700425"/>
            <a:ext cx="9546000" cy="1939500"/>
          </a:xfrm>
          <a:prstGeom prst="rect">
            <a:avLst/>
          </a:prstGeom>
          <a:noFill/>
          <a:ln w="28575" cap="flat" cmpd="sng">
            <a:solidFill>
              <a:srgbClr val="C0000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000000"/>
                </a:solidFill>
                <a:latin typeface="Calibri"/>
                <a:ea typeface="Calibri"/>
                <a:cs typeface="Calibri"/>
                <a:sym typeface="Calibri"/>
              </a:rPr>
              <a:t>Exemple </a:t>
            </a:r>
            <a:endParaRPr sz="24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00"/>
                </a:solidFill>
                <a:latin typeface="Calibri"/>
                <a:ea typeface="Calibri"/>
                <a:cs typeface="Calibri"/>
                <a:sym typeface="Calibri"/>
              </a:rPr>
              <a:t>Objectif : </a:t>
            </a:r>
            <a:r>
              <a:rPr lang="en-US" sz="2400" b="0" i="0" u="none" strike="noStrike" cap="none">
                <a:solidFill>
                  <a:srgbClr val="000000"/>
                </a:solidFill>
                <a:latin typeface="Calibri"/>
                <a:ea typeface="Calibri"/>
                <a:cs typeface="Calibri"/>
                <a:sym typeface="Calibri"/>
              </a:rPr>
              <a:t>Je veux améliorer mon alimentation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00"/>
                </a:solidFill>
                <a:latin typeface="Calibri"/>
                <a:ea typeface="Calibri"/>
                <a:cs typeface="Calibri"/>
                <a:sym typeface="Calibri"/>
              </a:rPr>
              <a:t>Plan : </a:t>
            </a:r>
            <a:r>
              <a:rPr lang="en-US" sz="2400" b="0" i="0" u="none" strike="noStrike" cap="none">
                <a:solidFill>
                  <a:schemeClr val="dk1"/>
                </a:solidFill>
                <a:latin typeface="Calibri"/>
                <a:ea typeface="Calibri"/>
                <a:cs typeface="Calibri"/>
                <a:sym typeface="Calibri"/>
              </a:rPr>
              <a:t>Je télécharge une application de nutrition, je choisis un régime qui convient à mon mode de vie, je suis le nouveau régime pendant un mois, j'évalue mes résultats à l'issue du délai et je réajuste le plan si nécessaire.</a:t>
            </a:r>
            <a:endParaRPr sz="2400" b="0" i="0" u="none" strike="noStrike" cap="none">
              <a:solidFill>
                <a:srgbClr val="000000"/>
              </a:solidFill>
              <a:latin typeface="Calibri"/>
              <a:ea typeface="Calibri"/>
              <a:cs typeface="Calibri"/>
              <a:sym typeface="Calibri"/>
            </a:endParaRPr>
          </a:p>
        </p:txBody>
      </p:sp>
      <p:sp>
        <p:nvSpPr>
          <p:cNvPr id="273" name="Google Shape;273;p16"/>
          <p:cNvSpPr txBox="1"/>
          <p:nvPr/>
        </p:nvSpPr>
        <p:spPr>
          <a:xfrm>
            <a:off x="742399" y="1900"/>
            <a:ext cx="8225137" cy="386100"/>
          </a:xfrm>
          <a:prstGeom prst="rect">
            <a:avLst/>
          </a:prstGeom>
          <a:solidFill>
            <a:srgbClr val="DDE0E5"/>
          </a:solidFill>
          <a:ln>
            <a:noFill/>
          </a:ln>
        </p:spPr>
        <p:txBody>
          <a:bodyPr spcFirstLastPara="1" wrap="square" lIns="91425" tIns="45700" rIns="91425" bIns="45700" anchor="ctr" anchorCtr="0">
            <a:normAutofit fontScale="92500"/>
          </a:bodyPr>
          <a:lstStyle/>
          <a:p>
            <a:pPr marL="0" marR="0" lvl="0" indent="0" algn="l" rtl="0">
              <a:lnSpc>
                <a:spcPct val="90000"/>
              </a:lnSpc>
              <a:spcBef>
                <a:spcPts val="0"/>
              </a:spcBef>
              <a:spcAft>
                <a:spcPts val="0"/>
              </a:spcAft>
              <a:buClr>
                <a:schemeClr val="dk1"/>
              </a:buClr>
              <a:buSzPct val="112500"/>
              <a:buFont typeface="Arial"/>
              <a:buNone/>
            </a:pPr>
            <a:r>
              <a:rPr lang="en-US" sz="1600" b="1" i="0" u="none" strike="noStrike" cap="none" dirty="0" err="1">
                <a:solidFill>
                  <a:schemeClr val="dk1"/>
                </a:solidFill>
                <a:latin typeface="Arial"/>
                <a:ea typeface="Arial"/>
                <a:cs typeface="Arial"/>
                <a:sym typeface="Arial"/>
              </a:rPr>
              <a:t>Sensibilisation</a:t>
            </a:r>
            <a:r>
              <a:rPr lang="en-US" sz="1600" b="1" i="0" u="none" strike="noStrike" cap="none" dirty="0">
                <a:solidFill>
                  <a:schemeClr val="dk1"/>
                </a:solidFill>
                <a:latin typeface="Arial"/>
                <a:ea typeface="Arial"/>
                <a:cs typeface="Arial"/>
                <a:sym typeface="Arial"/>
              </a:rPr>
              <a:t> générale à l'importance de </a:t>
            </a:r>
            <a:r>
              <a:rPr lang="en-US" sz="1600" b="1" i="0" u="none" strike="noStrike" cap="none" dirty="0" err="1">
                <a:solidFill>
                  <a:schemeClr val="dk1"/>
                </a:solidFill>
                <a:latin typeface="Arial"/>
                <a:ea typeface="Arial"/>
                <a:cs typeface="Arial"/>
                <a:sym typeface="Arial"/>
              </a:rPr>
              <a:t>l'autogestion</a:t>
            </a:r>
            <a:r>
              <a:rPr lang="en-US" sz="1600" b="1" i="0" u="none" strike="noStrike" cap="none" dirty="0">
                <a:solidFill>
                  <a:schemeClr val="dk1"/>
                </a:solidFill>
                <a:latin typeface="Arial"/>
                <a:ea typeface="Arial"/>
                <a:cs typeface="Arial"/>
                <a:sym typeface="Arial"/>
              </a:rPr>
              <a:t> et des applications de santé </a:t>
            </a:r>
            <a:endParaRPr sz="1600" b="0" i="0" u="none" strike="noStrike" cap="none" dirty="0">
              <a:solidFill>
                <a:srgbClr val="000000"/>
              </a:solidFill>
              <a:latin typeface="Arial"/>
              <a:ea typeface="Arial"/>
              <a:cs typeface="Arial"/>
              <a:sym typeface="Arial"/>
            </a:endParaRPr>
          </a:p>
        </p:txBody>
      </p:sp>
      <p:sp>
        <p:nvSpPr>
          <p:cNvPr id="274" name="Google Shape;274;p16"/>
          <p:cNvSpPr/>
          <p:nvPr/>
        </p:nvSpPr>
        <p:spPr>
          <a:xfrm>
            <a:off x="0" y="0"/>
            <a:ext cx="742500" cy="386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600" b="1" i="0" u="none" strike="noStrike" cap="none">
                <a:solidFill>
                  <a:schemeClr val="lt1"/>
                </a:solidFill>
                <a:latin typeface="Calibri"/>
                <a:ea typeface="Calibri"/>
                <a:cs typeface="Calibri"/>
                <a:sym typeface="Calibri"/>
              </a:rPr>
              <a:t>1.2</a:t>
            </a:r>
            <a:endParaRPr sz="1600" b="1"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17"/>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Plan d'action et fixation d'objectifs </a:t>
            </a:r>
            <a:endParaRPr sz="2200">
              <a:latin typeface="Arial"/>
              <a:ea typeface="Arial"/>
              <a:cs typeface="Arial"/>
              <a:sym typeface="Arial"/>
            </a:endParaRPr>
          </a:p>
        </p:txBody>
      </p:sp>
      <p:sp>
        <p:nvSpPr>
          <p:cNvPr id="281" name="Google Shape;281;p17"/>
          <p:cNvSpPr txBox="1"/>
          <p:nvPr/>
        </p:nvSpPr>
        <p:spPr>
          <a:xfrm>
            <a:off x="2854198" y="1934459"/>
            <a:ext cx="7677000" cy="585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200" b="1" i="0" u="none" strike="noStrike" cap="none">
                <a:solidFill>
                  <a:srgbClr val="000000"/>
                </a:solidFill>
                <a:latin typeface="Calibri"/>
                <a:ea typeface="Calibri"/>
                <a:cs typeface="Calibri"/>
                <a:sym typeface="Calibri"/>
              </a:rPr>
              <a:t>Présentez votre plan d'action pour la santé</a:t>
            </a:r>
            <a:endParaRPr sz="3200" b="1" i="0" u="none" strike="noStrike" cap="none">
              <a:solidFill>
                <a:srgbClr val="000000"/>
              </a:solidFill>
              <a:latin typeface="Calibri"/>
              <a:ea typeface="Calibri"/>
              <a:cs typeface="Calibri"/>
              <a:sym typeface="Calibri"/>
            </a:endParaRPr>
          </a:p>
        </p:txBody>
      </p:sp>
      <p:pic>
        <p:nvPicPr>
          <p:cNvPr id="282" name="Google Shape;282;p17" descr="Free target dart aim illustration"/>
          <p:cNvPicPr preferRelativeResize="0"/>
          <p:nvPr/>
        </p:nvPicPr>
        <p:blipFill rotWithShape="1">
          <a:blip r:embed="rId3">
            <a:alphaModFix/>
          </a:blip>
          <a:srcRect/>
          <a:stretch/>
        </p:blipFill>
        <p:spPr>
          <a:xfrm>
            <a:off x="1774652" y="2857821"/>
            <a:ext cx="3654117" cy="3654117"/>
          </a:xfrm>
          <a:prstGeom prst="rect">
            <a:avLst/>
          </a:prstGeom>
          <a:noFill/>
          <a:ln>
            <a:noFill/>
          </a:ln>
        </p:spPr>
      </p:pic>
      <p:sp>
        <p:nvSpPr>
          <p:cNvPr id="283" name="Google Shape;283;p17"/>
          <p:cNvSpPr txBox="1"/>
          <p:nvPr/>
        </p:nvSpPr>
        <p:spPr>
          <a:xfrm>
            <a:off x="6692669" y="4269380"/>
            <a:ext cx="4782900" cy="831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Calibri"/>
                <a:ea typeface="Calibri"/>
                <a:cs typeface="Calibri"/>
                <a:sym typeface="Calibri"/>
              </a:rPr>
              <a:t>Chaque participant dispose de 5 minutes pour présenter son propre plan d'action.</a:t>
            </a:r>
            <a:endParaRPr sz="2400" b="0" i="0" u="none" strike="noStrike" cap="none">
              <a:solidFill>
                <a:srgbClr val="000000"/>
              </a:solidFill>
              <a:latin typeface="Calibri"/>
              <a:ea typeface="Calibri"/>
              <a:cs typeface="Calibri"/>
              <a:sym typeface="Calibri"/>
            </a:endParaRPr>
          </a:p>
        </p:txBody>
      </p:sp>
      <p:sp>
        <p:nvSpPr>
          <p:cNvPr id="284" name="Google Shape;284;p17"/>
          <p:cNvSpPr/>
          <p:nvPr/>
        </p:nvSpPr>
        <p:spPr>
          <a:xfrm>
            <a:off x="9780300" y="6511938"/>
            <a:ext cx="2411700" cy="276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Source| </a:t>
            </a:r>
            <a:r>
              <a:rPr lang="en-US" sz="1200" b="0" i="0" u="sng" strike="noStrike" cap="none">
                <a:solidFill>
                  <a:schemeClr val="dk1"/>
                </a:solidFill>
                <a:latin typeface="Calibri"/>
                <a:ea typeface="Calibri"/>
                <a:cs typeface="Calibri"/>
                <a:sym typeface="Calibri"/>
                <a:hlinkClick r:id="rId5">
                  <a:extLst>
                    <a:ext uri="{A12FA001-AC4F-418D-AE19-62706E023703}">
                      <ahyp:hlinkClr xmlns:ahyp="http://schemas.microsoft.com/office/drawing/2018/hyperlinkcolor" xmlns="" val="tx"/>
                    </a:ext>
                  </a:extLst>
                </a:hlinkClick>
              </a:rPr>
              <a:t>Licence Pixabay</a:t>
            </a:r>
            <a:endParaRPr sz="1200" b="0" i="0" u="none" strike="noStrike" cap="none">
              <a:solidFill>
                <a:schemeClr val="dk1"/>
              </a:solidFill>
              <a:latin typeface="Calibri"/>
              <a:ea typeface="Calibri"/>
              <a:cs typeface="Calibri"/>
              <a:sym typeface="Calibri"/>
            </a:endParaRPr>
          </a:p>
        </p:txBody>
      </p:sp>
      <p:sp>
        <p:nvSpPr>
          <p:cNvPr id="285" name="Google Shape;285;p17"/>
          <p:cNvSpPr txBox="1"/>
          <p:nvPr/>
        </p:nvSpPr>
        <p:spPr>
          <a:xfrm>
            <a:off x="742399" y="1900"/>
            <a:ext cx="8513895" cy="3861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ct val="112500"/>
              <a:buFont typeface="Arial"/>
              <a:buNone/>
            </a:pPr>
            <a:r>
              <a:rPr lang="en-US" sz="1600" b="1" i="0" u="none" strike="noStrike" cap="none" dirty="0" err="1">
                <a:solidFill>
                  <a:schemeClr val="dk1"/>
                </a:solidFill>
                <a:latin typeface="Arial"/>
                <a:ea typeface="Arial"/>
                <a:cs typeface="Arial"/>
                <a:sym typeface="Arial"/>
              </a:rPr>
              <a:t>Sensibilisation</a:t>
            </a:r>
            <a:r>
              <a:rPr lang="en-US" sz="1600" b="1" i="0" u="none" strike="noStrike" cap="none" dirty="0">
                <a:solidFill>
                  <a:schemeClr val="dk1"/>
                </a:solidFill>
                <a:latin typeface="Arial"/>
                <a:ea typeface="Arial"/>
                <a:cs typeface="Arial"/>
                <a:sym typeface="Arial"/>
              </a:rPr>
              <a:t> générale à l'importance de </a:t>
            </a:r>
            <a:r>
              <a:rPr lang="en-US" sz="1600" b="1" i="0" u="none" strike="noStrike" cap="none" dirty="0" err="1">
                <a:solidFill>
                  <a:schemeClr val="dk1"/>
                </a:solidFill>
                <a:latin typeface="Arial"/>
                <a:ea typeface="Arial"/>
                <a:cs typeface="Arial"/>
                <a:sym typeface="Arial"/>
              </a:rPr>
              <a:t>l'autogestion</a:t>
            </a:r>
            <a:r>
              <a:rPr lang="en-US" sz="1600" b="1" i="0" u="none" strike="noStrike" cap="none" dirty="0">
                <a:solidFill>
                  <a:schemeClr val="dk1"/>
                </a:solidFill>
                <a:latin typeface="Arial"/>
                <a:ea typeface="Arial"/>
                <a:cs typeface="Arial"/>
                <a:sym typeface="Arial"/>
              </a:rPr>
              <a:t> et des applications de santé </a:t>
            </a:r>
            <a:endParaRPr sz="1600" b="0" i="0" u="none" strike="noStrike" cap="none" dirty="0">
              <a:solidFill>
                <a:srgbClr val="000000"/>
              </a:solidFill>
              <a:latin typeface="Arial"/>
              <a:ea typeface="Arial"/>
              <a:cs typeface="Arial"/>
              <a:sym typeface="Arial"/>
            </a:endParaRPr>
          </a:p>
        </p:txBody>
      </p:sp>
      <p:sp>
        <p:nvSpPr>
          <p:cNvPr id="286" name="Google Shape;286;p17"/>
          <p:cNvSpPr/>
          <p:nvPr/>
        </p:nvSpPr>
        <p:spPr>
          <a:xfrm>
            <a:off x="0" y="0"/>
            <a:ext cx="742500" cy="386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600" b="1" i="0" u="none" strike="noStrike" cap="none">
                <a:solidFill>
                  <a:schemeClr val="lt1"/>
                </a:solidFill>
                <a:latin typeface="Calibri"/>
                <a:ea typeface="Calibri"/>
                <a:cs typeface="Calibri"/>
                <a:sym typeface="Calibri"/>
              </a:rPr>
              <a:t>1.2</a:t>
            </a:r>
            <a:endParaRPr sz="1600" b="1"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Shape 291"/>
        <p:cNvGrpSpPr/>
        <p:nvPr/>
      </p:nvGrpSpPr>
      <p:grpSpPr>
        <a:xfrm>
          <a:off x="0" y="0"/>
          <a:ext cx="0" cy="0"/>
          <a:chOff x="0" y="0"/>
          <a:chExt cx="0" cy="0"/>
        </a:xfrm>
      </p:grpSpPr>
      <p:sp>
        <p:nvSpPr>
          <p:cNvPr id="292" name="Google Shape;292;p26"/>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93" name="Google Shape;293;p26"/>
          <p:cNvSpPr/>
          <p:nvPr/>
        </p:nvSpPr>
        <p:spPr>
          <a:xfrm flipH="1">
            <a:off x="0" y="0"/>
            <a:ext cx="6024154"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294" name="Google Shape;294;p26"/>
          <p:cNvPicPr preferRelativeResize="0"/>
          <p:nvPr/>
        </p:nvPicPr>
        <p:blipFill rotWithShape="1">
          <a:blip r:embed="rId3">
            <a:alphaModFix/>
          </a:blip>
          <a:srcRect/>
          <a:stretch/>
        </p:blipFill>
        <p:spPr>
          <a:xfrm>
            <a:off x="429768" y="3471531"/>
            <a:ext cx="2323213" cy="2323213"/>
          </a:xfrm>
          <a:prstGeom prst="rect">
            <a:avLst/>
          </a:prstGeom>
          <a:noFill/>
          <a:ln>
            <a:noFill/>
          </a:ln>
        </p:spPr>
      </p:pic>
      <p:pic>
        <p:nvPicPr>
          <p:cNvPr id="295" name="Google Shape;295;p26"/>
          <p:cNvPicPr preferRelativeResize="0"/>
          <p:nvPr/>
        </p:nvPicPr>
        <p:blipFill rotWithShape="1">
          <a:blip r:embed="rId3">
            <a:alphaModFix/>
          </a:blip>
          <a:srcRect/>
          <a:stretch/>
        </p:blipFill>
        <p:spPr>
          <a:xfrm>
            <a:off x="7476818" y="1708146"/>
            <a:ext cx="3265071" cy="3265071"/>
          </a:xfrm>
          <a:prstGeom prst="rect">
            <a:avLst/>
          </a:prstGeom>
          <a:solidFill>
            <a:srgbClr val="203864"/>
          </a:solidFill>
          <a:ln>
            <a:noFill/>
          </a:ln>
        </p:spPr>
      </p:pic>
      <p:sp>
        <p:nvSpPr>
          <p:cNvPr id="296" name="Google Shape;296;p26"/>
          <p:cNvSpPr txBox="1"/>
          <p:nvPr/>
        </p:nvSpPr>
        <p:spPr>
          <a:xfrm>
            <a:off x="340474" y="2922021"/>
            <a:ext cx="5034783" cy="2051196"/>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1E24"/>
              </a:buClr>
              <a:buSzPts val="2800"/>
              <a:buFont typeface="Calibri"/>
              <a:buNone/>
            </a:pPr>
            <a:r>
              <a:rPr lang="en-US" sz="2800" b="0" i="0" u="none" strike="noStrike" cap="none">
                <a:solidFill>
                  <a:srgbClr val="C01E24"/>
                </a:solidFill>
                <a:latin typeface="Calibri"/>
                <a:ea typeface="Calibri"/>
                <a:cs typeface="Calibri"/>
                <a:sym typeface="Calibri"/>
              </a:rPr>
              <a:t>Félicitations !</a:t>
            </a:r>
            <a:endParaRPr/>
          </a:p>
          <a:p>
            <a:pPr marL="0" marR="0" lvl="0" indent="0" algn="l" rtl="0">
              <a:lnSpc>
                <a:spcPct val="90000"/>
              </a:lnSpc>
              <a:spcBef>
                <a:spcPts val="0"/>
              </a:spcBef>
              <a:spcAft>
                <a:spcPts val="0"/>
              </a:spcAft>
              <a:buClr>
                <a:srgbClr val="C01E24"/>
              </a:buClr>
              <a:buSzPts val="2800"/>
              <a:buFont typeface="Calibri"/>
              <a:buNone/>
            </a:pPr>
            <a:r>
              <a:rPr lang="en-US" sz="2800" b="0" i="0" u="none" strike="noStrike" cap="none">
                <a:solidFill>
                  <a:srgbClr val="C01E24"/>
                </a:solidFill>
                <a:latin typeface="Calibri"/>
                <a:ea typeface="Calibri"/>
                <a:cs typeface="Calibri"/>
                <a:sym typeface="Calibri"/>
              </a:rPr>
              <a:t/>
            </a:r>
            <a:br>
              <a:rPr lang="en-US" sz="2800" b="0" i="0" u="none" strike="noStrike" cap="none">
                <a:solidFill>
                  <a:srgbClr val="C01E24"/>
                </a:solidFill>
                <a:latin typeface="Calibri"/>
                <a:ea typeface="Calibri"/>
                <a:cs typeface="Calibri"/>
                <a:sym typeface="Calibri"/>
              </a:rPr>
            </a:br>
            <a:r>
              <a:rPr lang="en-US" sz="2800" b="0" i="0" u="none" strike="noStrike" cap="none">
                <a:solidFill>
                  <a:srgbClr val="C01E24"/>
                </a:solidFill>
                <a:latin typeface="Calibri"/>
                <a:ea typeface="Calibri"/>
                <a:cs typeface="Calibri"/>
                <a:sym typeface="Calibri"/>
              </a:rPr>
              <a:t>Vous avez terminé la session de formation expérientielle de ce module !</a:t>
            </a:r>
            <a:endParaRPr sz="1400" b="0" i="0" u="none" strike="noStrike" cap="none">
              <a:solidFill>
                <a:srgbClr val="000000"/>
              </a:solidFill>
              <a:latin typeface="Arial"/>
              <a:ea typeface="Arial"/>
              <a:cs typeface="Arial"/>
              <a:sym typeface="Arial"/>
            </a:endParaRPr>
          </a:p>
        </p:txBody>
      </p:sp>
      <p:pic>
        <p:nvPicPr>
          <p:cNvPr id="298" name="Google Shape;298;p26" descr="Εικόνα που περιέχει κείμενο, γραμματοσειρά, λογότυπο, γραφικά&#10;&#10;Περιγραφή που δημιουργήθηκε αυτόματα"/>
          <p:cNvPicPr preferRelativeResize="0"/>
          <p:nvPr/>
        </p:nvPicPr>
        <p:blipFill rotWithShape="1">
          <a:blip r:embed="rId4">
            <a:alphaModFix/>
          </a:blip>
          <a:srcRect/>
          <a:stretch/>
        </p:blipFill>
        <p:spPr>
          <a:xfrm>
            <a:off x="197847" y="934357"/>
            <a:ext cx="5598661" cy="1438154"/>
          </a:xfrm>
          <a:prstGeom prst="rect">
            <a:avLst/>
          </a:prstGeom>
          <a:noFill/>
          <a:ln>
            <a:noFill/>
          </a:ln>
        </p:spPr>
      </p:pic>
      <p:sp>
        <p:nvSpPr>
          <p:cNvPr id="12" name="Google Shape;197;p9"/>
          <p:cNvSpPr/>
          <p:nvPr/>
        </p:nvSpPr>
        <p:spPr>
          <a:xfrm>
            <a:off x="3987250" y="6328066"/>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a:solidFill>
                  <a:srgbClr val="DDEAF6"/>
                </a:solidFill>
                <a:latin typeface="Arial"/>
                <a:ea typeface="Arial"/>
                <a:cs typeface="Arial"/>
                <a:sym typeface="Arial"/>
              </a:rPr>
              <a:t>Financé par l'Union européenne. Les points de vue et opinions exprimés n'engagent que leurs auteurs et ne reflètent pas nécessairement ceux de l'Union européenne ou de l'Agence exécutive européenne pour l'éducation et la culture (EACEA). Ni l'Union européenne ni l'EACEA ne peuvent en être tenues pour responsables.</a:t>
            </a:r>
            <a:endParaRPr sz="1000">
              <a:solidFill>
                <a:srgbClr val="DDEAF6"/>
              </a:solidFill>
              <a:latin typeface="Arial"/>
              <a:ea typeface="Arial"/>
              <a:cs typeface="Arial"/>
              <a:sym typeface="Arial"/>
            </a:endParaRPr>
          </a:p>
        </p:txBody>
      </p:sp>
      <p:pic>
        <p:nvPicPr>
          <p:cNvPr id="10" name="Εικόνα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3" y="6441898"/>
            <a:ext cx="1930610" cy="434116"/>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4800"/>
              <a:buFont typeface="Calibri"/>
              <a:buNone/>
            </a:pPr>
            <a:r>
              <a:rPr lang="en-US" sz="4800" b="1">
                <a:solidFill>
                  <a:srgbClr val="203864"/>
                </a:solidFill>
                <a:latin typeface="Calibri"/>
                <a:ea typeface="Calibri"/>
                <a:cs typeface="Calibri"/>
                <a:sym typeface="Calibri"/>
              </a:rPr>
              <a:t>Partenaires</a:t>
            </a:r>
            <a:endParaRPr sz="4800" b="1">
              <a:solidFill>
                <a:srgbClr val="203864"/>
              </a:solidFill>
              <a:latin typeface="Calibri"/>
              <a:ea typeface="Calibri"/>
              <a:cs typeface="Calibri"/>
              <a:sym typeface="Calibri"/>
            </a:endParaRPr>
          </a:p>
        </p:txBody>
      </p:sp>
      <p:grpSp>
        <p:nvGrpSpPr>
          <p:cNvPr id="103" name="Google Shape;103;p2"/>
          <p:cNvGrpSpPr/>
          <p:nvPr/>
        </p:nvGrpSpPr>
        <p:grpSpPr>
          <a:xfrm>
            <a:off x="6606686" y="1812884"/>
            <a:ext cx="6096000" cy="1677637"/>
            <a:chOff x="-1066801" y="1523553"/>
            <a:chExt cx="6096000" cy="1677637"/>
          </a:xfrm>
        </p:grpSpPr>
        <p:pic>
          <p:nvPicPr>
            <p:cNvPr id="104" name="Google Shape;104;p2"/>
            <p:cNvPicPr preferRelativeResize="0"/>
            <p:nvPr/>
          </p:nvPicPr>
          <p:blipFill rotWithShape="1">
            <a:blip r:embed="rId3">
              <a:alphaModFix/>
            </a:blip>
            <a:srcRect/>
            <a:stretch/>
          </p:blipFill>
          <p:spPr>
            <a:xfrm>
              <a:off x="1256678" y="1523553"/>
              <a:ext cx="1449043" cy="997191"/>
            </a:xfrm>
            <a:prstGeom prst="rect">
              <a:avLst/>
            </a:prstGeom>
            <a:noFill/>
            <a:ln>
              <a:noFill/>
            </a:ln>
          </p:spPr>
        </p:pic>
        <p:sp>
          <p:nvSpPr>
            <p:cNvPr id="105" name="Google Shape;105;p2"/>
            <p:cNvSpPr txBox="1"/>
            <p:nvPr/>
          </p:nvSpPr>
          <p:spPr>
            <a:xfrm>
              <a:off x="-1066801" y="2462526"/>
              <a:ext cx="6096000" cy="73866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50"/>
                <a:buFont typeface="Arial"/>
                <a:buNone/>
              </a:pPr>
              <a:r>
                <a:rPr lang="en-US" sz="1050" b="0" i="0" u="none" strike="noStrike" cap="none">
                  <a:solidFill>
                    <a:srgbClr val="203864"/>
                  </a:solidFill>
                  <a:latin typeface="Roboto"/>
                  <a:ea typeface="Roboto"/>
                  <a:cs typeface="Roboto"/>
                  <a:sym typeface="Roboto"/>
                </a:rPr>
                <a:t>WESTFALISCHE </a:t>
              </a:r>
              <a:r>
                <a:rPr lang="en-US" sz="1000" b="0" i="0" u="none" strike="noStrike" cap="none">
                  <a:solidFill>
                    <a:srgbClr val="203864"/>
                  </a:solidFill>
                  <a:latin typeface="Roboto"/>
                  <a:ea typeface="Roboto"/>
                  <a:cs typeface="Roboto"/>
                  <a:sym typeface="Roboto"/>
                </a:rPr>
                <a:t>HOCHSCHULE </a:t>
              </a:r>
              <a:r>
                <a:rPr lang="en-US" sz="1050" b="0" i="0" u="none" strike="noStrike" cap="none">
                  <a:solidFill>
                    <a:srgbClr val="203864"/>
                  </a:solidFill>
                  <a:latin typeface="Roboto"/>
                  <a:ea typeface="Roboto"/>
                  <a:cs typeface="Roboto"/>
                  <a:sym typeface="Roboto"/>
                </a:rPr>
                <a:t>GELSENKIRCHEN,</a:t>
              </a:r>
              <a:br>
                <a:rPr lang="en-US" sz="1050" b="0" i="0" u="none" strike="noStrike" cap="none">
                  <a:solidFill>
                    <a:srgbClr val="203864"/>
                  </a:solidFill>
                  <a:latin typeface="Roboto"/>
                  <a:ea typeface="Roboto"/>
                  <a:cs typeface="Roboto"/>
                  <a:sym typeface="Roboto"/>
                </a:rPr>
              </a:br>
              <a:r>
                <a:rPr lang="en-US" sz="1050" b="0" i="0" u="none" strike="noStrike" cap="none">
                  <a:solidFill>
                    <a:srgbClr val="203864"/>
                  </a:solidFill>
                  <a:latin typeface="Roboto"/>
                  <a:ea typeface="Roboto"/>
                  <a:cs typeface="Roboto"/>
                  <a:sym typeface="Roboto"/>
                </a:rPr>
                <a:t>BOCHOLT, RECKLINGHAUSEN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50"/>
                <a:buFont typeface="Arial"/>
                <a:buNone/>
              </a:pPr>
              <a:r>
                <a:rPr lang="en-US" sz="1050" b="0" i="0" u="none" strike="noStrike" cap="none">
                  <a:solidFill>
                    <a:srgbClr val="414042"/>
                  </a:solidFill>
                  <a:latin typeface="Roboto"/>
                  <a:ea typeface="Roboto"/>
                  <a:cs typeface="Roboto"/>
                  <a:sym typeface="Roboto"/>
                </a:rPr>
                <a:t>GELSENKIRCHEN, ALLEMAGNE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50"/>
                <a:buFont typeface="Arial"/>
                <a:buNone/>
              </a:pPr>
              <a:r>
                <a:rPr lang="en-US" sz="1050" b="0" i="0" u="sng" strike="noStrike" cap="none">
                  <a:solidFill>
                    <a:srgbClr val="D71920"/>
                  </a:solidFill>
                  <a:latin typeface="Roboto"/>
                  <a:ea typeface="Roboto"/>
                  <a:cs typeface="Roboto"/>
                  <a:sym typeface="Roboto"/>
                  <a:hlinkClick r:id="rId4">
                    <a:extLst>
                      <a:ext uri="{A12FA001-AC4F-418D-AE19-62706E023703}">
                        <ahyp:hlinkClr xmlns:ahyp="http://schemas.microsoft.com/office/drawing/2018/hyperlinkcolor" xmlns="" val="tx"/>
                      </a:ext>
                    </a:extLst>
                  </a:hlinkClick>
                </a:rPr>
                <a:t>www.w-hs.de</a:t>
              </a:r>
              <a:endParaRPr sz="1050" b="0" i="0" u="none" strike="noStrike" cap="none">
                <a:solidFill>
                  <a:srgbClr val="414042"/>
                </a:solidFill>
                <a:latin typeface="Roboto"/>
                <a:ea typeface="Roboto"/>
                <a:cs typeface="Roboto"/>
                <a:sym typeface="Roboto"/>
              </a:endParaRPr>
            </a:p>
          </p:txBody>
        </p:sp>
      </p:grpSp>
      <p:grpSp>
        <p:nvGrpSpPr>
          <p:cNvPr id="106" name="Google Shape;106;p2"/>
          <p:cNvGrpSpPr/>
          <p:nvPr/>
        </p:nvGrpSpPr>
        <p:grpSpPr>
          <a:xfrm>
            <a:off x="3483817" y="4504058"/>
            <a:ext cx="6629400" cy="1738414"/>
            <a:chOff x="2579204" y="1882706"/>
            <a:chExt cx="6629400" cy="1738414"/>
          </a:xfrm>
        </p:grpSpPr>
        <p:pic>
          <p:nvPicPr>
            <p:cNvPr id="107" name="Google Shape;107;p2"/>
            <p:cNvPicPr preferRelativeResize="0"/>
            <p:nvPr/>
          </p:nvPicPr>
          <p:blipFill rotWithShape="1">
            <a:blip r:embed="rId5">
              <a:alphaModFix/>
            </a:blip>
            <a:srcRect/>
            <a:stretch/>
          </p:blipFill>
          <p:spPr>
            <a:xfrm>
              <a:off x="4627079" y="1882706"/>
              <a:ext cx="2533650" cy="1047750"/>
            </a:xfrm>
            <a:prstGeom prst="rect">
              <a:avLst/>
            </a:prstGeom>
            <a:noFill/>
            <a:ln>
              <a:noFill/>
            </a:ln>
          </p:spPr>
        </p:pic>
        <p:sp>
          <p:nvSpPr>
            <p:cNvPr id="108" name="Google Shape;108;p2"/>
            <p:cNvSpPr txBox="1"/>
            <p:nvPr/>
          </p:nvSpPr>
          <p:spPr>
            <a:xfrm>
              <a:off x="2579204" y="2913234"/>
              <a:ext cx="6629400"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COORDINA ORGANIZACIÓN DE EMPRESAS Y</a:t>
              </a:r>
              <a:br>
                <a:rPr lang="en-US" sz="1000" b="0" i="0" u="none" strike="noStrike" cap="none">
                  <a:solidFill>
                    <a:srgbClr val="203864"/>
                  </a:solidFill>
                  <a:latin typeface="Roboto"/>
                  <a:ea typeface="Roboto"/>
                  <a:cs typeface="Roboto"/>
                  <a:sym typeface="Roboto"/>
                </a:rPr>
              </a:br>
              <a:r>
                <a:rPr lang="en-US" sz="1000" b="0" i="0" u="none" strike="noStrike" cap="none">
                  <a:solidFill>
                    <a:srgbClr val="203864"/>
                  </a:solidFill>
                  <a:latin typeface="Roboto"/>
                  <a:ea typeface="Roboto"/>
                  <a:cs typeface="Roboto"/>
                  <a:sym typeface="Roboto"/>
                </a:rPr>
                <a:t>RECURSOS HUMANOS, S.L.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414042"/>
                  </a:solidFill>
                  <a:latin typeface="Roboto"/>
                  <a:ea typeface="Roboto"/>
                  <a:cs typeface="Roboto"/>
                  <a:sym typeface="Roboto"/>
                </a:rPr>
                <a:t>VALENCIA, ESPAGNE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sng" strike="noStrike" cap="none">
                  <a:solidFill>
                    <a:srgbClr val="D71920"/>
                  </a:solidFill>
                  <a:latin typeface="Roboto"/>
                  <a:ea typeface="Roboto"/>
                  <a:cs typeface="Roboto"/>
                  <a:sym typeface="Roboto"/>
                  <a:hlinkClick r:id="rId6">
                    <a:extLst>
                      <a:ext uri="{A12FA001-AC4F-418D-AE19-62706E023703}">
                        <ahyp:hlinkClr xmlns:ahyp="http://schemas.microsoft.com/office/drawing/2018/hyperlinkcolor" xmlns="" val="tx"/>
                      </a:ext>
                    </a:extLst>
                  </a:hlinkClick>
                </a:rPr>
                <a:t>coordina-oerh.com</a:t>
              </a:r>
              <a:endParaRPr sz="1000" b="0" i="0" u="none" strike="noStrike" cap="none">
                <a:solidFill>
                  <a:srgbClr val="414042"/>
                </a:solidFill>
                <a:latin typeface="Roboto"/>
                <a:ea typeface="Roboto"/>
                <a:cs typeface="Roboto"/>
                <a:sym typeface="Roboto"/>
              </a:endParaRPr>
            </a:p>
          </p:txBody>
        </p:sp>
      </p:grpSp>
      <p:grpSp>
        <p:nvGrpSpPr>
          <p:cNvPr id="109" name="Google Shape;109;p2"/>
          <p:cNvGrpSpPr/>
          <p:nvPr/>
        </p:nvGrpSpPr>
        <p:grpSpPr>
          <a:xfrm>
            <a:off x="3020318" y="1776505"/>
            <a:ext cx="6634368" cy="1584248"/>
            <a:chOff x="6639106" y="2919412"/>
            <a:chExt cx="6634368" cy="1584248"/>
          </a:xfrm>
        </p:grpSpPr>
        <p:pic>
          <p:nvPicPr>
            <p:cNvPr id="110" name="Google Shape;110;p2"/>
            <p:cNvPicPr preferRelativeResize="0"/>
            <p:nvPr/>
          </p:nvPicPr>
          <p:blipFill rotWithShape="1">
            <a:blip r:embed="rId7">
              <a:alphaModFix/>
            </a:blip>
            <a:srcRect/>
            <a:stretch/>
          </p:blipFill>
          <p:spPr>
            <a:xfrm>
              <a:off x="8684703" y="2919412"/>
              <a:ext cx="2543175" cy="1047750"/>
            </a:xfrm>
            <a:prstGeom prst="rect">
              <a:avLst/>
            </a:prstGeom>
            <a:noFill/>
            <a:ln>
              <a:noFill/>
            </a:ln>
          </p:spPr>
        </p:pic>
        <p:sp>
          <p:nvSpPr>
            <p:cNvPr id="111" name="Google Shape;111;p2"/>
            <p:cNvSpPr txBox="1"/>
            <p:nvPr/>
          </p:nvSpPr>
          <p:spPr>
            <a:xfrm>
              <a:off x="6639106" y="3949662"/>
              <a:ext cx="6634368" cy="55399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PROLIPSIS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666666"/>
                  </a:solidFill>
                  <a:latin typeface="Roboto"/>
                  <a:ea typeface="Roboto"/>
                  <a:cs typeface="Roboto"/>
                  <a:sym typeface="Roboto"/>
                </a:rPr>
                <a:t>ATHENES, GRECE</a:t>
              </a:r>
              <a:br>
                <a:rPr lang="en-US" sz="1000" b="0" i="0" u="none" strike="noStrike" cap="none">
                  <a:solidFill>
                    <a:srgbClr val="666666"/>
                  </a:solidFill>
                  <a:latin typeface="Roboto"/>
                  <a:ea typeface="Roboto"/>
                  <a:cs typeface="Roboto"/>
                  <a:sym typeface="Roboto"/>
                </a:rPr>
              </a:br>
              <a:r>
                <a:rPr lang="en-US" sz="1000" b="0" i="0" u="sng" strike="noStrike" cap="none">
                  <a:solidFill>
                    <a:srgbClr val="D71920"/>
                  </a:solidFill>
                  <a:latin typeface="Roboto"/>
                  <a:ea typeface="Roboto"/>
                  <a:cs typeface="Roboto"/>
                  <a:sym typeface="Roboto"/>
                  <a:hlinkClick r:id="rId8">
                    <a:extLst>
                      <a:ext uri="{A12FA001-AC4F-418D-AE19-62706E023703}">
                        <ahyp:hlinkClr xmlns:ahyp="http://schemas.microsoft.com/office/drawing/2018/hyperlinkcolor" xmlns="" val="tx"/>
                      </a:ext>
                    </a:extLst>
                  </a:hlinkClick>
                </a:rPr>
                <a:t>www.prolepsis.gr</a:t>
              </a:r>
              <a:endParaRPr sz="1000" b="0" i="0" u="none" strike="noStrike" cap="none">
                <a:solidFill>
                  <a:srgbClr val="666666"/>
                </a:solidFill>
                <a:latin typeface="Roboto"/>
                <a:ea typeface="Roboto"/>
                <a:cs typeface="Roboto"/>
                <a:sym typeface="Roboto"/>
              </a:endParaRPr>
            </a:p>
          </p:txBody>
        </p:sp>
      </p:grpSp>
      <p:grpSp>
        <p:nvGrpSpPr>
          <p:cNvPr id="112" name="Google Shape;112;p2"/>
          <p:cNvGrpSpPr/>
          <p:nvPr/>
        </p:nvGrpSpPr>
        <p:grpSpPr>
          <a:xfrm>
            <a:off x="-1974174" y="1729933"/>
            <a:ext cx="6952420" cy="1601615"/>
            <a:chOff x="-1240501" y="3160643"/>
            <a:chExt cx="6952420" cy="1601615"/>
          </a:xfrm>
        </p:grpSpPr>
        <p:pic>
          <p:nvPicPr>
            <p:cNvPr id="113" name="Google Shape;113;p2"/>
            <p:cNvPicPr preferRelativeResize="0"/>
            <p:nvPr/>
          </p:nvPicPr>
          <p:blipFill rotWithShape="1">
            <a:blip r:embed="rId9">
              <a:alphaModFix/>
            </a:blip>
            <a:srcRect/>
            <a:stretch/>
          </p:blipFill>
          <p:spPr>
            <a:xfrm>
              <a:off x="964123" y="3160643"/>
              <a:ext cx="2543175" cy="1038225"/>
            </a:xfrm>
            <a:prstGeom prst="rect">
              <a:avLst/>
            </a:prstGeom>
            <a:noFill/>
            <a:ln>
              <a:noFill/>
            </a:ln>
          </p:spPr>
        </p:pic>
        <p:sp>
          <p:nvSpPr>
            <p:cNvPr id="114" name="Google Shape;114;p2"/>
            <p:cNvSpPr txBox="1"/>
            <p:nvPr/>
          </p:nvSpPr>
          <p:spPr>
            <a:xfrm>
              <a:off x="-1240501" y="4208260"/>
              <a:ext cx="6952420" cy="55399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UNIVERSITAT DE VALENCIA</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414042"/>
                  </a:solidFill>
                  <a:latin typeface="Roboto"/>
                  <a:ea typeface="Roboto"/>
                  <a:cs typeface="Roboto"/>
                  <a:sym typeface="Roboto"/>
                </a:rPr>
                <a:t>VALENCIA, ESPAGNE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sng" strike="noStrike" cap="none">
                  <a:solidFill>
                    <a:srgbClr val="D71920"/>
                  </a:solidFill>
                  <a:latin typeface="Roboto"/>
                  <a:ea typeface="Roboto"/>
                  <a:cs typeface="Roboto"/>
                  <a:sym typeface="Roboto"/>
                  <a:hlinkClick r:id="rId10">
                    <a:extLst>
                      <a:ext uri="{A12FA001-AC4F-418D-AE19-62706E023703}">
                        <ahyp:hlinkClr xmlns:ahyp="http://schemas.microsoft.com/office/drawing/2018/hyperlinkcolor" xmlns="" val="tx"/>
                      </a:ext>
                    </a:extLst>
                  </a:hlinkClick>
                </a:rPr>
                <a:t>www.uv.es</a:t>
              </a:r>
              <a:endParaRPr sz="1000" b="0" i="0" u="none" strike="noStrike" cap="none">
                <a:solidFill>
                  <a:srgbClr val="414042"/>
                </a:solidFill>
                <a:latin typeface="Roboto"/>
                <a:ea typeface="Roboto"/>
                <a:cs typeface="Roboto"/>
                <a:sym typeface="Roboto"/>
              </a:endParaRPr>
            </a:p>
          </p:txBody>
        </p:sp>
      </p:grpSp>
      <p:grpSp>
        <p:nvGrpSpPr>
          <p:cNvPr id="115" name="Google Shape;115;p2"/>
          <p:cNvGrpSpPr/>
          <p:nvPr/>
        </p:nvGrpSpPr>
        <p:grpSpPr>
          <a:xfrm>
            <a:off x="2776075" y="4478327"/>
            <a:ext cx="2543175" cy="1592961"/>
            <a:chOff x="4517932" y="3531206"/>
            <a:chExt cx="2543175" cy="1592961"/>
          </a:xfrm>
        </p:grpSpPr>
        <p:pic>
          <p:nvPicPr>
            <p:cNvPr id="116" name="Google Shape;116;p2"/>
            <p:cNvPicPr preferRelativeResize="0"/>
            <p:nvPr/>
          </p:nvPicPr>
          <p:blipFill rotWithShape="1">
            <a:blip r:embed="rId11">
              <a:alphaModFix/>
            </a:blip>
            <a:srcRect/>
            <a:stretch/>
          </p:blipFill>
          <p:spPr>
            <a:xfrm>
              <a:off x="4517932" y="3531206"/>
              <a:ext cx="2543175" cy="1020916"/>
            </a:xfrm>
            <a:prstGeom prst="rect">
              <a:avLst/>
            </a:prstGeom>
            <a:noFill/>
            <a:ln>
              <a:noFill/>
            </a:ln>
          </p:spPr>
        </p:pic>
        <p:sp>
          <p:nvSpPr>
            <p:cNvPr id="117" name="Google Shape;117;p2"/>
            <p:cNvSpPr txBox="1"/>
            <p:nvPr/>
          </p:nvSpPr>
          <p:spPr>
            <a:xfrm>
              <a:off x="4824413" y="4570169"/>
              <a:ext cx="2037497" cy="55399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media k GmbH</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414042"/>
                  </a:solidFill>
                  <a:latin typeface="Roboto"/>
                  <a:ea typeface="Roboto"/>
                  <a:cs typeface="Roboto"/>
                  <a:sym typeface="Roboto"/>
                </a:rPr>
                <a:t>Bad Mergentheim, ALLEMAGNE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sng" strike="noStrike" cap="none">
                  <a:solidFill>
                    <a:srgbClr val="D71920"/>
                  </a:solidFill>
                  <a:latin typeface="Roboto"/>
                  <a:ea typeface="Roboto"/>
                  <a:cs typeface="Roboto"/>
                  <a:sym typeface="Roboto"/>
                  <a:hlinkClick r:id="rId12">
                    <a:extLst>
                      <a:ext uri="{A12FA001-AC4F-418D-AE19-62706E023703}">
                        <ahyp:hlinkClr xmlns:ahyp="http://schemas.microsoft.com/office/drawing/2018/hyperlinkcolor" xmlns="" val="tx"/>
                      </a:ext>
                    </a:extLst>
                  </a:hlinkClick>
                </a:rPr>
                <a:t>www.media-k.eu</a:t>
              </a:r>
              <a:endParaRPr sz="1000" b="0" i="0" u="none" strike="noStrike" cap="none">
                <a:solidFill>
                  <a:srgbClr val="414042"/>
                </a:solidFill>
                <a:latin typeface="Roboto"/>
                <a:ea typeface="Roboto"/>
                <a:cs typeface="Roboto"/>
                <a:sym typeface="Roboto"/>
              </a:endParaRPr>
            </a:p>
          </p:txBody>
        </p:sp>
      </p:grpSp>
      <p:grpSp>
        <p:nvGrpSpPr>
          <p:cNvPr id="118" name="Google Shape;118;p2"/>
          <p:cNvGrpSpPr/>
          <p:nvPr/>
        </p:nvGrpSpPr>
        <p:grpSpPr>
          <a:xfrm>
            <a:off x="2859813" y="1422238"/>
            <a:ext cx="1973150" cy="2726448"/>
            <a:chOff x="9320178" y="2976204"/>
            <a:chExt cx="1973150" cy="2726448"/>
          </a:xfrm>
        </p:grpSpPr>
        <p:pic>
          <p:nvPicPr>
            <p:cNvPr id="119" name="Google Shape;119;p2"/>
            <p:cNvPicPr preferRelativeResize="0"/>
            <p:nvPr/>
          </p:nvPicPr>
          <p:blipFill rotWithShape="1">
            <a:blip r:embed="rId13">
              <a:alphaModFix/>
            </a:blip>
            <a:srcRect/>
            <a:stretch/>
          </p:blipFill>
          <p:spPr>
            <a:xfrm>
              <a:off x="9320178" y="2976204"/>
              <a:ext cx="1962150" cy="2152650"/>
            </a:xfrm>
            <a:prstGeom prst="rect">
              <a:avLst/>
            </a:prstGeom>
            <a:noFill/>
            <a:ln>
              <a:noFill/>
            </a:ln>
          </p:spPr>
        </p:pic>
        <p:sp>
          <p:nvSpPr>
            <p:cNvPr id="120" name="Google Shape;120;p2"/>
            <p:cNvSpPr txBox="1"/>
            <p:nvPr/>
          </p:nvSpPr>
          <p:spPr>
            <a:xfrm>
              <a:off x="9331178" y="5148654"/>
              <a:ext cx="1962150" cy="55399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OXFAM ITALIA INTERCULTURA</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414042"/>
                  </a:solidFill>
                  <a:latin typeface="Roboto"/>
                  <a:ea typeface="Roboto"/>
                  <a:cs typeface="Roboto"/>
                  <a:sym typeface="Roboto"/>
                </a:rPr>
                <a:t>AREZZO, ITALIE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sng" strike="noStrike" cap="none">
                  <a:solidFill>
                    <a:srgbClr val="D71920"/>
                  </a:solidFill>
                  <a:latin typeface="Roboto"/>
                  <a:ea typeface="Roboto"/>
                  <a:cs typeface="Roboto"/>
                  <a:sym typeface="Roboto"/>
                  <a:hlinkClick r:id="rId14">
                    <a:extLst>
                      <a:ext uri="{A12FA001-AC4F-418D-AE19-62706E023703}">
                        <ahyp:hlinkClr xmlns:ahyp="http://schemas.microsoft.com/office/drawing/2018/hyperlinkcolor" xmlns="" val="tx"/>
                      </a:ext>
                    </a:extLst>
                  </a:hlinkClick>
                </a:rPr>
                <a:t>www.oxfamitalia.org/</a:t>
              </a:r>
              <a:endParaRPr sz="1000" b="0" i="0" u="none" strike="noStrike" cap="none">
                <a:solidFill>
                  <a:srgbClr val="414042"/>
                </a:solidFill>
                <a:latin typeface="Roboto"/>
                <a:ea typeface="Roboto"/>
                <a:cs typeface="Roboto"/>
                <a:sym typeface="Roboto"/>
              </a:endParaRPr>
            </a:p>
          </p:txBody>
        </p:sp>
      </p:grpSp>
      <p:sp>
        <p:nvSpPr>
          <p:cNvPr id="121" name="Google Shape;121;p2"/>
          <p:cNvSpPr txBox="1"/>
          <p:nvPr/>
        </p:nvSpPr>
        <p:spPr>
          <a:xfrm>
            <a:off x="5662539" y="3702651"/>
            <a:ext cx="8558520" cy="60016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203864"/>
                </a:solidFill>
                <a:latin typeface="Roboto"/>
                <a:ea typeface="Roboto"/>
                <a:cs typeface="Roboto"/>
                <a:sym typeface="Roboto"/>
              </a:rPr>
              <a:t>CONNEXIONS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414042"/>
                </a:solidFill>
                <a:latin typeface="Roboto"/>
                <a:ea typeface="Roboto"/>
                <a:cs typeface="Roboto"/>
                <a:sym typeface="Roboto"/>
              </a:rPr>
              <a:t>ATHENES, GRECE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sng" strike="noStrike" cap="none">
                <a:solidFill>
                  <a:srgbClr val="D71920"/>
                </a:solidFill>
                <a:latin typeface="Roboto"/>
                <a:ea typeface="Roboto"/>
                <a:cs typeface="Roboto"/>
                <a:sym typeface="Roboto"/>
                <a:hlinkClick r:id="rId15">
                  <a:extLst>
                    <a:ext uri="{A12FA001-AC4F-418D-AE19-62706E023703}">
                      <ahyp:hlinkClr xmlns:ahyp="http://schemas.microsoft.com/office/drawing/2018/hyperlinkcolor" xmlns="" val="tx"/>
                    </a:ext>
                  </a:extLst>
                </a:hlinkClick>
              </a:rPr>
              <a:t>www.connexions.gr </a:t>
            </a:r>
            <a:endParaRPr sz="1100" b="0" i="0" u="none" strike="noStrike" cap="none">
              <a:solidFill>
                <a:srgbClr val="414042"/>
              </a:solidFill>
              <a:latin typeface="Roboto"/>
              <a:ea typeface="Roboto"/>
              <a:cs typeface="Roboto"/>
              <a:sym typeface="Roboto"/>
            </a:endParaRPr>
          </a:p>
        </p:txBody>
      </p:sp>
      <p:pic>
        <p:nvPicPr>
          <p:cNvPr id="122" name="Google Shape;122;p2"/>
          <p:cNvPicPr preferRelativeResize="0"/>
          <p:nvPr/>
        </p:nvPicPr>
        <p:blipFill rotWithShape="1">
          <a:blip r:embed="rId16">
            <a:alphaModFix/>
          </a:blip>
          <a:srcRect/>
          <a:stretch/>
        </p:blipFill>
        <p:spPr>
          <a:xfrm>
            <a:off x="588861" y="4109931"/>
            <a:ext cx="2083037" cy="1322563"/>
          </a:xfrm>
          <a:prstGeom prst="rect">
            <a:avLst/>
          </a:prstGeom>
          <a:noFill/>
          <a:ln>
            <a:noFill/>
          </a:ln>
        </p:spPr>
      </p:pic>
      <p:pic>
        <p:nvPicPr>
          <p:cNvPr id="123" name="Google Shape;123;p2"/>
          <p:cNvPicPr preferRelativeResize="0"/>
          <p:nvPr/>
        </p:nvPicPr>
        <p:blipFill rotWithShape="1">
          <a:blip r:embed="rId17">
            <a:alphaModFix/>
          </a:blip>
          <a:srcRect/>
          <a:stretch/>
        </p:blipFill>
        <p:spPr>
          <a:xfrm>
            <a:off x="8766354" y="4519731"/>
            <a:ext cx="2158782" cy="886067"/>
          </a:xfrm>
          <a:prstGeom prst="rect">
            <a:avLst/>
          </a:prstGeom>
          <a:noFill/>
          <a:ln>
            <a:noFill/>
          </a:ln>
        </p:spPr>
      </p:pic>
      <p:sp>
        <p:nvSpPr>
          <p:cNvPr id="124" name="Google Shape;124;p2"/>
          <p:cNvSpPr txBox="1"/>
          <p:nvPr/>
        </p:nvSpPr>
        <p:spPr>
          <a:xfrm>
            <a:off x="5662539" y="5551538"/>
            <a:ext cx="8558520" cy="60016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203864"/>
                </a:solidFill>
                <a:latin typeface="Roboto"/>
                <a:ea typeface="Roboto"/>
                <a:cs typeface="Roboto"/>
                <a:sym typeface="Roboto"/>
              </a:rPr>
              <a:t>AMSED</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414042"/>
                </a:solidFill>
                <a:latin typeface="Roboto"/>
                <a:ea typeface="Roboto"/>
                <a:cs typeface="Roboto"/>
                <a:sym typeface="Roboto"/>
              </a:rPr>
              <a:t>STRASBOURG, FRANCE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sng" strike="noStrike" cap="none">
                <a:solidFill>
                  <a:srgbClr val="D71920"/>
                </a:solidFill>
                <a:latin typeface="Roboto"/>
                <a:ea typeface="Roboto"/>
                <a:cs typeface="Roboto"/>
                <a:sym typeface="Roboto"/>
                <a:hlinkClick r:id="rId18">
                  <a:extLst>
                    <a:ext uri="{A12FA001-AC4F-418D-AE19-62706E023703}">
                      <ahyp:hlinkClr xmlns:ahyp="http://schemas.microsoft.com/office/drawing/2018/hyperlinkcolor" xmlns="" val="tx"/>
                    </a:ext>
                  </a:extLst>
                </a:hlinkClick>
              </a:rPr>
              <a:t>www.amsed.fr </a:t>
            </a:r>
            <a:endParaRPr sz="1100" b="0" i="0" u="none" strike="noStrike" cap="none">
              <a:solidFill>
                <a:srgbClr val="414042"/>
              </a:solidFill>
              <a:latin typeface="Roboto"/>
              <a:ea typeface="Roboto"/>
              <a:cs typeface="Roboto"/>
              <a:sym typeface="Roboto"/>
            </a:endParaRPr>
          </a:p>
        </p:txBody>
      </p:sp>
      <p:sp>
        <p:nvSpPr>
          <p:cNvPr id="125" name="Google Shape;125;p2"/>
          <p:cNvSpPr txBox="1"/>
          <p:nvPr/>
        </p:nvSpPr>
        <p:spPr>
          <a:xfrm>
            <a:off x="-2994706" y="5494738"/>
            <a:ext cx="8558520" cy="60016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203864"/>
                </a:solidFill>
                <a:latin typeface="Roboto"/>
                <a:ea typeface="Roboto"/>
                <a:cs typeface="Roboto"/>
                <a:sym typeface="Roboto"/>
              </a:rPr>
              <a:t>RESET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414042"/>
                </a:solidFill>
                <a:latin typeface="Roboto"/>
                <a:ea typeface="Roboto"/>
                <a:cs typeface="Roboto"/>
                <a:sym typeface="Roboto"/>
              </a:rPr>
              <a:t>CHYPRE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sng" strike="noStrike" cap="none">
                <a:solidFill>
                  <a:srgbClr val="D71920"/>
                </a:solidFill>
                <a:latin typeface="Roboto"/>
                <a:ea typeface="Roboto"/>
                <a:cs typeface="Roboto"/>
                <a:sym typeface="Roboto"/>
                <a:hlinkClick r:id="rId19">
                  <a:extLst>
                    <a:ext uri="{A12FA001-AC4F-418D-AE19-62706E023703}">
                      <ahyp:hlinkClr xmlns:ahyp="http://schemas.microsoft.com/office/drawing/2018/hyperlinkcolor" xmlns="" val="tx"/>
                    </a:ext>
                  </a:extLst>
                </a:hlinkClick>
              </a:rPr>
              <a:t>www.resetcy.com  </a:t>
            </a:r>
            <a:endParaRPr sz="1100" b="0" i="0" u="none" strike="noStrike" cap="none">
              <a:solidFill>
                <a:srgbClr val="414042"/>
              </a:solidFill>
              <a:latin typeface="Roboto"/>
              <a:ea typeface="Roboto"/>
              <a:cs typeface="Roboto"/>
              <a:sym typeface="Roboto"/>
            </a:endParaRPr>
          </a:p>
        </p:txBody>
      </p:sp>
      <p:pic>
        <p:nvPicPr>
          <p:cNvPr id="126" name="Google Shape;126;p2" descr="Εικόνα που περιέχει γραφικά, κείμενο, γραφιστική, γραμματοσειρά&#10;&#10;Περιγραφή που δημιουργήθηκε αυτόματα"/>
          <p:cNvPicPr preferRelativeResize="0"/>
          <p:nvPr/>
        </p:nvPicPr>
        <p:blipFill rotWithShape="1">
          <a:blip r:embed="rId20">
            <a:alphaModFix/>
          </a:blip>
          <a:srcRect/>
          <a:stretch/>
        </p:blipFill>
        <p:spPr>
          <a:xfrm>
            <a:off x="6337502" y="3609276"/>
            <a:ext cx="2687298" cy="812537"/>
          </a:xfrm>
          <a:prstGeom prst="rect">
            <a:avLst/>
          </a:prstGeom>
          <a:noFill/>
          <a:ln>
            <a:noFill/>
          </a:ln>
        </p:spPr>
      </p:pic>
      <p:pic>
        <p:nvPicPr>
          <p:cNvPr id="127" name="Google Shape;127;p2" descr="A close up of a logo&#10;&#10;Description automatically generated"/>
          <p:cNvPicPr preferRelativeResize="0"/>
          <p:nvPr/>
        </p:nvPicPr>
        <p:blipFill rotWithShape="1">
          <a:blip r:embed="rId21">
            <a:alphaModFix/>
          </a:blip>
          <a:srcRect/>
          <a:stretch/>
        </p:blipFill>
        <p:spPr>
          <a:xfrm>
            <a:off x="267150" y="1608950"/>
            <a:ext cx="2687300" cy="1097063"/>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g2bac31ee941_0_20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ct val="100000"/>
              <a:buFont typeface="Gill Sans"/>
              <a:buNone/>
            </a:pPr>
            <a:r>
              <a:rPr lang="en-US" sz="5400"/>
              <a:t>Session de formation expérientielle :  </a:t>
            </a:r>
            <a:endParaRPr sz="5400"/>
          </a:p>
          <a:p>
            <a:pPr marL="0" lvl="0" indent="0" algn="ctr" rtl="0">
              <a:lnSpc>
                <a:spcPct val="90000"/>
              </a:lnSpc>
              <a:spcBef>
                <a:spcPts val="0"/>
              </a:spcBef>
              <a:spcAft>
                <a:spcPts val="0"/>
              </a:spcAft>
              <a:buClr>
                <a:schemeClr val="dk1"/>
              </a:buClr>
              <a:buSzPct val="100000"/>
              <a:buFont typeface="Gill Sans"/>
              <a:buNone/>
            </a:pPr>
            <a:r>
              <a:rPr lang="en-US" sz="5400"/>
              <a:t>Contenu</a:t>
            </a:r>
            <a:endParaRPr sz="5400"/>
          </a:p>
        </p:txBody>
      </p:sp>
      <p:pic>
        <p:nvPicPr>
          <p:cNvPr id="134" name="Google Shape;134;g2bac31ee941_0_208"/>
          <p:cNvPicPr preferRelativeResize="0"/>
          <p:nvPr/>
        </p:nvPicPr>
        <p:blipFill rotWithShape="1">
          <a:blip r:embed="rId3">
            <a:alphaModFix/>
          </a:blip>
          <a:srcRect b="59833"/>
          <a:stretch/>
        </p:blipFill>
        <p:spPr>
          <a:xfrm rot="10800000">
            <a:off x="-8250" y="-4107"/>
            <a:ext cx="12191695" cy="349261"/>
          </a:xfrm>
          <a:prstGeom prst="rect">
            <a:avLst/>
          </a:prstGeom>
          <a:noFill/>
          <a:ln>
            <a:noFill/>
          </a:ln>
        </p:spPr>
      </p:pic>
      <p:sp>
        <p:nvSpPr>
          <p:cNvPr id="135" name="Google Shape;135;g2bac31ee941_0_208"/>
          <p:cNvSpPr txBox="1"/>
          <p:nvPr/>
        </p:nvSpPr>
        <p:spPr>
          <a:xfrm>
            <a:off x="1512005" y="2196661"/>
            <a:ext cx="7356680" cy="4617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chemeClr val="dk1"/>
                </a:solidFill>
                <a:latin typeface="Calibri"/>
                <a:ea typeface="Calibri"/>
                <a:cs typeface="Calibri"/>
                <a:sym typeface="Calibri"/>
              </a:rPr>
              <a:t>1. </a:t>
            </a:r>
            <a:r>
              <a:rPr lang="en-US" sz="2400" b="0" i="0" u="sng" strike="noStrike" cap="none" dirty="0" err="1">
                <a:solidFill>
                  <a:schemeClr val="dk1"/>
                </a:solidFill>
                <a:latin typeface="Calibri"/>
                <a:ea typeface="Calibri"/>
                <a:cs typeface="Calibri"/>
                <a:sym typeface="Calibri"/>
                <a:hlinkClick r:id="rId4" action="ppaction://hlinksldjump">
                  <a:extLst>
                    <a:ext uri="{A12FA001-AC4F-418D-AE19-62706E023703}">
                      <ahyp:hlinkClr xmlns:ahyp="http://schemas.microsoft.com/office/drawing/2018/hyperlinkcolor" xmlns="" val="tx"/>
                    </a:ext>
                  </a:extLst>
                </a:hlinkClick>
              </a:rPr>
              <a:t>Défi</a:t>
            </a:r>
            <a:r>
              <a:rPr lang="en-US" sz="2400" b="0" i="0" u="sng" strike="noStrike" cap="none" dirty="0">
                <a:solidFill>
                  <a:schemeClr val="dk1"/>
                </a:solidFill>
                <a:latin typeface="Calibri"/>
                <a:ea typeface="Calibri"/>
                <a:cs typeface="Calibri"/>
                <a:sym typeface="Calibri"/>
                <a:hlinkClick r:id="rId4" action="ppaction://hlinksldjump">
                  <a:extLst>
                    <a:ext uri="{A12FA001-AC4F-418D-AE19-62706E023703}">
                      <ahyp:hlinkClr xmlns:ahyp="http://schemas.microsoft.com/office/drawing/2018/hyperlinkcolor" xmlns="" val="tx"/>
                    </a:ext>
                  </a:extLst>
                </a:hlinkClick>
              </a:rPr>
              <a:t> </a:t>
            </a:r>
            <a:r>
              <a:rPr lang="en-US" sz="2400" b="0" i="0" u="sng" strike="noStrike" cap="none" dirty="0" err="1">
                <a:solidFill>
                  <a:schemeClr val="dk1"/>
                </a:solidFill>
                <a:latin typeface="Calibri"/>
                <a:ea typeface="Calibri"/>
                <a:cs typeface="Calibri"/>
                <a:sym typeface="Calibri"/>
                <a:hlinkClick r:id="rId4" action="ppaction://hlinksldjump">
                  <a:extLst>
                    <a:ext uri="{A12FA001-AC4F-418D-AE19-62706E023703}">
                      <ahyp:hlinkClr xmlns:ahyp="http://schemas.microsoft.com/office/drawing/2018/hyperlinkcolor" xmlns="" val="tx"/>
                    </a:ext>
                  </a:extLst>
                </a:hlinkClick>
              </a:rPr>
              <a:t>interactif</a:t>
            </a:r>
            <a:r>
              <a:rPr lang="en-US" sz="2400" b="0" i="0" u="sng" strike="noStrike" cap="none" dirty="0">
                <a:solidFill>
                  <a:schemeClr val="dk1"/>
                </a:solidFill>
                <a:latin typeface="Calibri"/>
                <a:ea typeface="Calibri"/>
                <a:cs typeface="Calibri"/>
                <a:sym typeface="Calibri"/>
                <a:hlinkClick r:id="rId4" action="ppaction://hlinksldjump">
                  <a:extLst>
                    <a:ext uri="{A12FA001-AC4F-418D-AE19-62706E023703}">
                      <ahyp:hlinkClr xmlns:ahyp="http://schemas.microsoft.com/office/drawing/2018/hyperlinkcolor" xmlns="" val="tx"/>
                    </a:ext>
                  </a:extLst>
                </a:hlinkClick>
              </a:rPr>
              <a:t> sur les </a:t>
            </a:r>
            <a:r>
              <a:rPr lang="en-US" sz="2400" b="0" i="0" u="sng" strike="noStrike" cap="none" dirty="0" err="1">
                <a:solidFill>
                  <a:schemeClr val="dk1"/>
                </a:solidFill>
                <a:latin typeface="Calibri"/>
                <a:ea typeface="Calibri"/>
                <a:cs typeface="Calibri"/>
                <a:sym typeface="Calibri"/>
                <a:hlinkClick r:id="rId4" action="ppaction://hlinksldjump">
                  <a:extLst>
                    <a:ext uri="{A12FA001-AC4F-418D-AE19-62706E023703}">
                      <ahyp:hlinkClr xmlns:ahyp="http://schemas.microsoft.com/office/drawing/2018/hyperlinkcolor" xmlns="" val="tx"/>
                    </a:ext>
                  </a:extLst>
                </a:hlinkClick>
              </a:rPr>
              <a:t>activités</a:t>
            </a:r>
            <a:r>
              <a:rPr lang="en-US" sz="2400" b="0" i="0" u="sng" strike="noStrike" cap="none" dirty="0">
                <a:solidFill>
                  <a:schemeClr val="dk1"/>
                </a:solidFill>
                <a:latin typeface="Calibri"/>
                <a:ea typeface="Calibri"/>
                <a:cs typeface="Calibri"/>
                <a:sym typeface="Calibri"/>
                <a:hlinkClick r:id="rId4" action="ppaction://hlinksldjump">
                  <a:extLst>
                    <a:ext uri="{A12FA001-AC4F-418D-AE19-62706E023703}">
                      <ahyp:hlinkClr xmlns:ahyp="http://schemas.microsoft.com/office/drawing/2018/hyperlinkcolor" xmlns="" val="tx"/>
                    </a:ext>
                  </a:extLst>
                </a:hlinkClick>
              </a:rPr>
              <a:t> de santé</a:t>
            </a:r>
            <a:endParaRPr sz="2400" b="0" i="0" u="none" strike="noStrike" cap="none" dirty="0">
              <a:solidFill>
                <a:schemeClr val="dk1"/>
              </a:solidFill>
              <a:latin typeface="Calibri"/>
              <a:ea typeface="Calibri"/>
              <a:cs typeface="Calibri"/>
              <a:sym typeface="Calibri"/>
            </a:endParaRPr>
          </a:p>
        </p:txBody>
      </p:sp>
      <p:sp>
        <p:nvSpPr>
          <p:cNvPr id="136" name="Google Shape;136;g2bac31ee941_0_208"/>
          <p:cNvSpPr txBox="1"/>
          <p:nvPr/>
        </p:nvSpPr>
        <p:spPr>
          <a:xfrm>
            <a:off x="1489585" y="2979633"/>
            <a:ext cx="7379100" cy="4617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chemeClr val="dk1"/>
                </a:solidFill>
                <a:latin typeface="Calibri"/>
                <a:ea typeface="Calibri"/>
                <a:cs typeface="Calibri"/>
                <a:sym typeface="Calibri"/>
              </a:rPr>
              <a:t>2. </a:t>
            </a:r>
            <a:r>
              <a:rPr lang="en-US" sz="2400" b="0" i="0" u="sng" strike="noStrike" cap="none" dirty="0" err="1">
                <a:solidFill>
                  <a:schemeClr val="dk1"/>
                </a:solidFill>
                <a:latin typeface="Calibri"/>
                <a:ea typeface="Calibri"/>
                <a:cs typeface="Calibri"/>
                <a:sym typeface="Calibri"/>
                <a:hlinkClick r:id="rId5" action="ppaction://hlinksldjump">
                  <a:extLst>
                    <a:ext uri="{A12FA001-AC4F-418D-AE19-62706E023703}">
                      <ahyp:hlinkClr xmlns:ahyp="http://schemas.microsoft.com/office/drawing/2018/hyperlinkcolor" xmlns="" val="tx"/>
                    </a:ext>
                  </a:extLst>
                </a:hlinkClick>
              </a:rPr>
              <a:t>Intégrations</a:t>
            </a:r>
            <a:r>
              <a:rPr lang="en-US" sz="2400" b="0" i="0" u="sng" strike="noStrike" cap="none" dirty="0">
                <a:solidFill>
                  <a:schemeClr val="dk1"/>
                </a:solidFill>
                <a:latin typeface="Calibri"/>
                <a:ea typeface="Calibri"/>
                <a:cs typeface="Calibri"/>
                <a:sym typeface="Calibri"/>
                <a:hlinkClick r:id="rId5" action="ppaction://hlinksldjump">
                  <a:extLst>
                    <a:ext uri="{A12FA001-AC4F-418D-AE19-62706E023703}">
                      <ahyp:hlinkClr xmlns:ahyp="http://schemas.microsoft.com/office/drawing/2018/hyperlinkcolor" xmlns="" val="tx"/>
                    </a:ext>
                  </a:extLst>
                </a:hlinkClick>
              </a:rPr>
              <a:t> </a:t>
            </a:r>
            <a:r>
              <a:rPr lang="en-US" sz="2400" b="0" i="0" u="sng" strike="noStrike" cap="none" dirty="0" err="1">
                <a:solidFill>
                  <a:schemeClr val="dk1"/>
                </a:solidFill>
                <a:latin typeface="Calibri"/>
                <a:ea typeface="Calibri"/>
                <a:cs typeface="Calibri"/>
                <a:sym typeface="Calibri"/>
                <a:hlinkClick r:id="rId5" action="ppaction://hlinksldjump">
                  <a:extLst>
                    <a:ext uri="{A12FA001-AC4F-418D-AE19-62706E023703}">
                      <ahyp:hlinkClr xmlns:ahyp="http://schemas.microsoft.com/office/drawing/2018/hyperlinkcolor" xmlns="" val="tx"/>
                    </a:ext>
                  </a:extLst>
                </a:hlinkClick>
              </a:rPr>
              <a:t>dans</a:t>
            </a:r>
            <a:r>
              <a:rPr lang="en-US" sz="2400" b="0" i="0" u="sng" strike="noStrike" cap="none" dirty="0">
                <a:solidFill>
                  <a:schemeClr val="dk1"/>
                </a:solidFill>
                <a:latin typeface="Calibri"/>
                <a:ea typeface="Calibri"/>
                <a:cs typeface="Calibri"/>
                <a:sym typeface="Calibri"/>
                <a:hlinkClick r:id="rId5" action="ppaction://hlinksldjump">
                  <a:extLst>
                    <a:ext uri="{A12FA001-AC4F-418D-AE19-62706E023703}">
                      <ahyp:hlinkClr xmlns:ahyp="http://schemas.microsoft.com/office/drawing/2018/hyperlinkcolor" xmlns="" val="tx"/>
                    </a:ext>
                  </a:extLst>
                </a:hlinkClick>
              </a:rPr>
              <a:t> la vie </a:t>
            </a:r>
            <a:r>
              <a:rPr lang="en-US" sz="2400" b="0" i="0" u="sng" strike="noStrike" cap="none" dirty="0" err="1">
                <a:solidFill>
                  <a:schemeClr val="dk1"/>
                </a:solidFill>
                <a:latin typeface="Calibri"/>
                <a:ea typeface="Calibri"/>
                <a:cs typeface="Calibri"/>
                <a:sym typeface="Calibri"/>
                <a:hlinkClick r:id="rId5" action="ppaction://hlinksldjump">
                  <a:extLst>
                    <a:ext uri="{A12FA001-AC4F-418D-AE19-62706E023703}">
                      <ahyp:hlinkClr xmlns:ahyp="http://schemas.microsoft.com/office/drawing/2018/hyperlinkcolor" xmlns="" val="tx"/>
                    </a:ext>
                  </a:extLst>
                </a:hlinkClick>
              </a:rPr>
              <a:t>réelle</a:t>
            </a:r>
            <a:endParaRPr sz="2400" b="0" i="0" u="none" strike="noStrike" cap="none" dirty="0">
              <a:solidFill>
                <a:schemeClr val="dk1"/>
              </a:solidFill>
              <a:latin typeface="Calibri"/>
              <a:ea typeface="Calibri"/>
              <a:cs typeface="Calibri"/>
              <a:sym typeface="Calibri"/>
            </a:endParaRPr>
          </a:p>
        </p:txBody>
      </p:sp>
      <p:sp>
        <p:nvSpPr>
          <p:cNvPr id="137" name="Google Shape;137;g2bac31ee941_0_208"/>
          <p:cNvSpPr txBox="1"/>
          <p:nvPr/>
        </p:nvSpPr>
        <p:spPr>
          <a:xfrm>
            <a:off x="1489585" y="3761284"/>
            <a:ext cx="7379100" cy="461624"/>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chemeClr val="dk1"/>
                </a:solidFill>
                <a:latin typeface="Calibri"/>
                <a:ea typeface="Calibri"/>
                <a:cs typeface="Calibri"/>
                <a:sym typeface="Calibri"/>
              </a:rPr>
              <a:t>3. </a:t>
            </a:r>
            <a:r>
              <a:rPr lang="en-US" sz="2400" b="0" i="0" u="sng" strike="noStrike" cap="none" dirty="0">
                <a:solidFill>
                  <a:schemeClr val="dk1"/>
                </a:solidFill>
                <a:latin typeface="Calibri"/>
                <a:ea typeface="Calibri"/>
                <a:cs typeface="Calibri"/>
                <a:sym typeface="Calibri"/>
                <a:hlinkClick r:id="rId6" action="ppaction://hlinksldjump">
                  <a:extLst>
                    <a:ext uri="{A12FA001-AC4F-418D-AE19-62706E023703}">
                      <ahyp:hlinkClr xmlns:ahyp="http://schemas.microsoft.com/office/drawing/2018/hyperlinkcolor" xmlns="" val="tx"/>
                    </a:ext>
                  </a:extLst>
                </a:hlinkClick>
              </a:rPr>
              <a:t>Plan </a:t>
            </a:r>
            <a:r>
              <a:rPr lang="en-US" sz="2400" b="0" i="0" u="sng" strike="noStrike" cap="none" dirty="0" err="1">
                <a:solidFill>
                  <a:schemeClr val="dk1"/>
                </a:solidFill>
                <a:latin typeface="Calibri"/>
                <a:ea typeface="Calibri"/>
                <a:cs typeface="Calibri"/>
                <a:sym typeface="Calibri"/>
                <a:hlinkClick r:id="rId6" action="ppaction://hlinksldjump">
                  <a:extLst>
                    <a:ext uri="{A12FA001-AC4F-418D-AE19-62706E023703}">
                      <ahyp:hlinkClr xmlns:ahyp="http://schemas.microsoft.com/office/drawing/2018/hyperlinkcolor" xmlns="" val="tx"/>
                    </a:ext>
                  </a:extLst>
                </a:hlinkClick>
              </a:rPr>
              <a:t>d'action</a:t>
            </a:r>
            <a:r>
              <a:rPr lang="en-US" sz="2400" b="0" i="0" u="sng" strike="noStrike" cap="none" dirty="0">
                <a:solidFill>
                  <a:schemeClr val="dk1"/>
                </a:solidFill>
                <a:latin typeface="Calibri"/>
                <a:ea typeface="Calibri"/>
                <a:cs typeface="Calibri"/>
                <a:sym typeface="Calibri"/>
                <a:hlinkClick r:id="rId6" action="ppaction://hlinksldjump">
                  <a:extLst>
                    <a:ext uri="{A12FA001-AC4F-418D-AE19-62706E023703}">
                      <ahyp:hlinkClr xmlns:ahyp="http://schemas.microsoft.com/office/drawing/2018/hyperlinkcolor" xmlns="" val="tx"/>
                    </a:ext>
                  </a:extLst>
                </a:hlinkClick>
              </a:rPr>
              <a:t> et fixation </a:t>
            </a:r>
            <a:r>
              <a:rPr lang="en-US" sz="2400" b="0" i="0" u="sng" strike="noStrike" cap="none" dirty="0" err="1">
                <a:solidFill>
                  <a:schemeClr val="dk1"/>
                </a:solidFill>
                <a:latin typeface="Calibri"/>
                <a:ea typeface="Calibri"/>
                <a:cs typeface="Calibri"/>
                <a:sym typeface="Calibri"/>
                <a:hlinkClick r:id="rId6" action="ppaction://hlinksldjump">
                  <a:extLst>
                    <a:ext uri="{A12FA001-AC4F-418D-AE19-62706E023703}">
                      <ahyp:hlinkClr xmlns:ahyp="http://schemas.microsoft.com/office/drawing/2018/hyperlinkcolor" xmlns="" val="tx"/>
                    </a:ext>
                  </a:extLst>
                </a:hlinkClick>
              </a:rPr>
              <a:t>d'objectifs</a:t>
            </a:r>
            <a:r>
              <a:rPr lang="en-US" sz="2400" b="0" i="0" u="sng" strike="noStrike" cap="none" dirty="0">
                <a:solidFill>
                  <a:schemeClr val="dk1"/>
                </a:solidFill>
                <a:latin typeface="Calibri"/>
                <a:ea typeface="Calibri"/>
                <a:cs typeface="Calibri"/>
                <a:sym typeface="Calibri"/>
                <a:hlinkClick r:id="rId6" action="ppaction://hlinksldjump">
                  <a:extLst>
                    <a:ext uri="{A12FA001-AC4F-418D-AE19-62706E023703}">
                      <ahyp:hlinkClr xmlns:ahyp="http://schemas.microsoft.com/office/drawing/2018/hyperlinkcolor" xmlns="" val="tx"/>
                    </a:ext>
                  </a:extLst>
                </a:hlinkClick>
              </a:rPr>
              <a:t> (</a:t>
            </a:r>
            <a:r>
              <a:rPr lang="en-US" sz="2400" b="0" i="0" u="sng" strike="noStrike" cap="none" dirty="0" err="1">
                <a:solidFill>
                  <a:schemeClr val="dk1"/>
                </a:solidFill>
                <a:latin typeface="Calibri"/>
                <a:ea typeface="Calibri"/>
                <a:cs typeface="Calibri"/>
                <a:sym typeface="Calibri"/>
                <a:hlinkClick r:id="rId6" action="ppaction://hlinksldjump">
                  <a:extLst>
                    <a:ext uri="{A12FA001-AC4F-418D-AE19-62706E023703}">
                      <ahyp:hlinkClr xmlns:ahyp="http://schemas.microsoft.com/office/drawing/2018/hyperlinkcolor" xmlns="" val="tx"/>
                    </a:ext>
                  </a:extLst>
                </a:hlinkClick>
              </a:rPr>
              <a:t>objectifs</a:t>
            </a:r>
            <a:r>
              <a:rPr lang="en-US" sz="2400" b="0" i="0" u="sng" strike="noStrike" cap="none" dirty="0">
                <a:solidFill>
                  <a:schemeClr val="dk1"/>
                </a:solidFill>
                <a:latin typeface="Calibri"/>
                <a:ea typeface="Calibri"/>
                <a:cs typeface="Calibri"/>
                <a:sym typeface="Calibri"/>
                <a:hlinkClick r:id="rId6" action="ppaction://hlinksldjump">
                  <a:extLst>
                    <a:ext uri="{A12FA001-AC4F-418D-AE19-62706E023703}">
                      <ahyp:hlinkClr xmlns:ahyp="http://schemas.microsoft.com/office/drawing/2018/hyperlinkcolor" xmlns="" val="tx"/>
                    </a:ext>
                  </a:extLst>
                </a:hlinkClick>
              </a:rPr>
              <a:t> SMART)</a:t>
            </a:r>
            <a:endParaRPr sz="2400" b="0" i="0" u="none" strike="noStrike" cap="none" dirty="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3"/>
          <p:cNvSpPr/>
          <p:nvPr/>
        </p:nvSpPr>
        <p:spPr>
          <a:xfrm>
            <a:off x="0" y="2381693"/>
            <a:ext cx="12205447" cy="3476847"/>
          </a:xfrm>
          <a:prstGeom prst="rect">
            <a:avLst/>
          </a:prstGeom>
          <a:solidFill>
            <a:srgbClr val="DDE0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44" name="Google Shape;144;p3"/>
          <p:cNvSpPr txBox="1">
            <a:spLocks noGrp="1"/>
          </p:cNvSpPr>
          <p:nvPr>
            <p:ph type="title" idx="4294967295"/>
          </p:nvPr>
        </p:nvSpPr>
        <p:spPr>
          <a:xfrm>
            <a:off x="568950" y="1352550"/>
            <a:ext cx="9946649" cy="617538"/>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203864"/>
              </a:buClr>
              <a:buSzPts val="4400"/>
              <a:buFont typeface="Calibri"/>
              <a:buNone/>
            </a:pPr>
            <a:r>
              <a:rPr lang="en-US" sz="2200" b="1">
                <a:solidFill>
                  <a:srgbClr val="203864"/>
                </a:solidFill>
              </a:rPr>
              <a:t>Objectifs</a:t>
            </a:r>
            <a:endParaRPr>
              <a:solidFill>
                <a:srgbClr val="203864"/>
              </a:solidFill>
            </a:endParaRPr>
          </a:p>
        </p:txBody>
      </p:sp>
      <p:sp>
        <p:nvSpPr>
          <p:cNvPr id="145" name="Google Shape;145;p3"/>
          <p:cNvSpPr txBox="1">
            <a:spLocks noGrp="1"/>
          </p:cNvSpPr>
          <p:nvPr>
            <p:ph type="body" idx="4294967295"/>
          </p:nvPr>
        </p:nvSpPr>
        <p:spPr>
          <a:xfrm>
            <a:off x="0" y="3536581"/>
            <a:ext cx="8312134" cy="2321959"/>
          </a:xfrm>
          <a:prstGeom prst="rect">
            <a:avLst/>
          </a:prstGeom>
          <a:noFill/>
          <a:ln>
            <a:noFill/>
          </a:ln>
        </p:spPr>
        <p:txBody>
          <a:bodyPr spcFirstLastPara="1" wrap="square" lIns="91425" tIns="45700" rIns="91425" bIns="45700" anchor="t" anchorCtr="0">
            <a:normAutofit/>
          </a:bodyPr>
          <a:lstStyle/>
          <a:p>
            <a:pPr marL="457200" lvl="0" indent="-368300" algn="l" rtl="0">
              <a:lnSpc>
                <a:spcPct val="100000"/>
              </a:lnSpc>
              <a:spcBef>
                <a:spcPts val="600"/>
              </a:spcBef>
              <a:spcAft>
                <a:spcPts val="0"/>
              </a:spcAft>
              <a:buSzPts val="2200"/>
              <a:buChar char="▪"/>
            </a:pPr>
            <a:r>
              <a:rPr lang="en-US" sz="2400"/>
              <a:t>Initier les apprenants à l'utilisation d'applications de santé pour l'autogestion de la santé.</a:t>
            </a:r>
            <a:endParaRPr/>
          </a:p>
          <a:p>
            <a:pPr marL="0" lvl="0" indent="0" algn="l" rtl="0">
              <a:lnSpc>
                <a:spcPct val="100000"/>
              </a:lnSpc>
              <a:spcBef>
                <a:spcPts val="600"/>
              </a:spcBef>
              <a:spcAft>
                <a:spcPts val="0"/>
              </a:spcAft>
              <a:buSzPts val="2200"/>
              <a:buNone/>
            </a:pPr>
            <a:r>
              <a:rPr lang="en-US"/>
              <a:t/>
            </a:r>
            <a:br>
              <a:rPr lang="en-US"/>
            </a:br>
            <a:endParaRPr/>
          </a:p>
          <a:p>
            <a:pPr marL="457200" marR="0" lvl="0" indent="-228600" algn="l" rtl="0">
              <a:lnSpc>
                <a:spcPct val="100000"/>
              </a:lnSpc>
              <a:spcBef>
                <a:spcPts val="600"/>
              </a:spcBef>
              <a:spcAft>
                <a:spcPts val="0"/>
              </a:spcAft>
              <a:buClr>
                <a:srgbClr val="C01E24"/>
              </a:buClr>
              <a:buSzPts val="2200"/>
              <a:buFont typeface="Noto Sans Symbols"/>
              <a:buNone/>
            </a:pPr>
            <a:endParaRPr/>
          </a:p>
        </p:txBody>
      </p:sp>
      <p:sp>
        <p:nvSpPr>
          <p:cNvPr id="146" name="Google Shape;146;p3"/>
          <p:cNvSpPr txBox="1"/>
          <p:nvPr/>
        </p:nvSpPr>
        <p:spPr>
          <a:xfrm>
            <a:off x="565699" y="1900"/>
            <a:ext cx="9059563" cy="3861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1800"/>
              <a:buFont typeface="Arial"/>
              <a:buNone/>
            </a:pPr>
            <a:r>
              <a:rPr lang="en-US" sz="1600" b="1" i="0" u="none" strike="noStrike" cap="none">
                <a:solidFill>
                  <a:schemeClr val="dk1"/>
                </a:solidFill>
                <a:latin typeface="Arial"/>
                <a:ea typeface="Arial"/>
                <a:cs typeface="Arial"/>
                <a:sym typeface="Arial"/>
              </a:rPr>
              <a:t>Sensibilisation générale à l'importance de l'autogestion et des applications de santé </a:t>
            </a:r>
            <a:endParaRPr sz="1600" b="0" i="0" u="none" strike="noStrike" cap="none">
              <a:solidFill>
                <a:srgbClr val="000000"/>
              </a:solidFill>
              <a:latin typeface="Arial"/>
              <a:ea typeface="Arial"/>
              <a:cs typeface="Arial"/>
              <a:sym typeface="Arial"/>
            </a:endParaRPr>
          </a:p>
        </p:txBody>
      </p:sp>
      <p:sp>
        <p:nvSpPr>
          <p:cNvPr id="147" name="Google Shape;147;p3"/>
          <p:cNvSpPr/>
          <p:nvPr/>
        </p:nvSpPr>
        <p:spPr>
          <a:xfrm>
            <a:off x="0" y="0"/>
            <a:ext cx="565800" cy="386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600" b="1" i="0" u="none" strike="noStrike" cap="none">
                <a:solidFill>
                  <a:schemeClr val="lt1"/>
                </a:solidFill>
                <a:latin typeface="Calibri"/>
                <a:ea typeface="Calibri"/>
                <a:cs typeface="Calibri"/>
                <a:sym typeface="Calibri"/>
              </a:rPr>
              <a:t>1</a:t>
            </a:r>
            <a:endParaRPr sz="1600" b="1" i="0" u="none" strike="noStrike" cap="none">
              <a:solidFill>
                <a:schemeClr val="lt1"/>
              </a:solidFill>
              <a:latin typeface="Calibri"/>
              <a:ea typeface="Calibri"/>
              <a:cs typeface="Calibri"/>
              <a:sym typeface="Calibri"/>
            </a:endParaRPr>
          </a:p>
        </p:txBody>
      </p:sp>
      <p:sp>
        <p:nvSpPr>
          <p:cNvPr id="148" name="Google Shape;148;p3"/>
          <p:cNvSpPr txBox="1"/>
          <p:nvPr/>
        </p:nvSpPr>
        <p:spPr>
          <a:xfrm>
            <a:off x="8312134" y="6156715"/>
            <a:ext cx="3879866"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1200" b="0" i="0" u="sng" strike="noStrike" cap="none">
                <a:solidFill>
                  <a:srgbClr val="000000"/>
                </a:solidFill>
                <a:latin typeface="Arial"/>
                <a:ea typeface="Arial"/>
                <a:cs typeface="Arial"/>
                <a:sym typeface="Arial"/>
                <a:hlinkClick r:id="rId3">
                  <a:extLst>
                    <a:ext uri="{A12FA001-AC4F-418D-AE19-62706E023703}">
                      <ahyp:hlinkClr xmlns:ahyp="http://schemas.microsoft.com/office/drawing/2018/hyperlinkcolor" xmlns="" val="tx"/>
                    </a:ext>
                  </a:extLst>
                </a:hlinkClick>
              </a:rPr>
              <a:t>Source : Image par nuraghies sur Freepik</a:t>
            </a:r>
            <a:endParaRPr sz="1200" b="0" i="0" u="none" strike="noStrike" cap="none">
              <a:solidFill>
                <a:srgbClr val="000000"/>
              </a:solidFill>
              <a:latin typeface="Arial"/>
              <a:ea typeface="Arial"/>
              <a:cs typeface="Arial"/>
              <a:sym typeface="Arial"/>
            </a:endParaRPr>
          </a:p>
        </p:txBody>
      </p:sp>
      <p:pic>
        <p:nvPicPr>
          <p:cNvPr id="149" name="Google Shape;149;p3"/>
          <p:cNvPicPr preferRelativeResize="0"/>
          <p:nvPr/>
        </p:nvPicPr>
        <p:blipFill rotWithShape="1">
          <a:blip r:embed="rId4">
            <a:alphaModFix/>
          </a:blip>
          <a:srcRect/>
          <a:stretch/>
        </p:blipFill>
        <p:spPr>
          <a:xfrm>
            <a:off x="8458200" y="2205318"/>
            <a:ext cx="3747247" cy="3875442"/>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pic>
        <p:nvPicPr>
          <p:cNvPr id="155" name="Google Shape;155;p5" descr="Ambition abstract concept"/>
          <p:cNvPicPr preferRelativeResize="0"/>
          <p:nvPr/>
        </p:nvPicPr>
        <p:blipFill rotWithShape="1">
          <a:blip r:embed="rId3">
            <a:alphaModFix/>
          </a:blip>
          <a:srcRect/>
          <a:stretch/>
        </p:blipFill>
        <p:spPr>
          <a:xfrm>
            <a:off x="6674938" y="1079999"/>
            <a:ext cx="5517062" cy="5517062"/>
          </a:xfrm>
          <a:prstGeom prst="rect">
            <a:avLst/>
          </a:prstGeom>
          <a:noFill/>
          <a:ln>
            <a:noFill/>
          </a:ln>
        </p:spPr>
      </p:pic>
      <p:sp>
        <p:nvSpPr>
          <p:cNvPr id="156" name="Google Shape;156;p5"/>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sz="2000">
                <a:solidFill>
                  <a:srgbClr val="C01E24"/>
                </a:solidFill>
              </a:rPr>
              <a:t>1.2.1</a:t>
            </a:r>
            <a:r>
              <a:rPr lang="en-US"/>
              <a:t/>
            </a:r>
            <a:br>
              <a:rPr lang="en-US"/>
            </a:br>
            <a:r>
              <a:rPr lang="en-US">
                <a:solidFill>
                  <a:srgbClr val="C01E24"/>
                </a:solidFill>
              </a:rPr>
              <a:t>Défi interactif sur les activités de santé</a:t>
            </a:r>
            <a:endParaRPr>
              <a:solidFill>
                <a:srgbClr val="C01E24"/>
              </a:solidFill>
            </a:endParaRPr>
          </a:p>
        </p:txBody>
      </p:sp>
      <p:sp>
        <p:nvSpPr>
          <p:cNvPr id="157" name="Google Shape;157;p5"/>
          <p:cNvSpPr txBox="1">
            <a:spLocks noGrp="1"/>
          </p:cNvSpPr>
          <p:nvPr>
            <p:ph type="body" idx="2"/>
          </p:nvPr>
        </p:nvSpPr>
        <p:spPr>
          <a:xfrm>
            <a:off x="673239" y="2849843"/>
            <a:ext cx="5866709" cy="3470112"/>
          </a:xfrm>
          <a:prstGeom prst="rect">
            <a:avLst/>
          </a:prstGeom>
          <a:noFill/>
          <a:ln>
            <a:noFill/>
          </a:ln>
        </p:spPr>
        <p:txBody>
          <a:bodyPr spcFirstLastPara="1" wrap="square" lIns="91425" tIns="45700" rIns="91425" bIns="45700" anchor="t" anchorCtr="0">
            <a:normAutofit/>
          </a:bodyPr>
          <a:lstStyle/>
          <a:p>
            <a:pPr marL="457200" lvl="0" indent="-368300" algn="l" rtl="0">
              <a:lnSpc>
                <a:spcPct val="150000"/>
              </a:lnSpc>
              <a:spcBef>
                <a:spcPts val="600"/>
              </a:spcBef>
              <a:spcAft>
                <a:spcPts val="0"/>
              </a:spcAft>
              <a:buSzPts val="2200"/>
              <a:buFont typeface="Noto Sans Symbols"/>
              <a:buChar char="▪"/>
            </a:pPr>
            <a:r>
              <a:rPr lang="en-US" sz="2400">
                <a:latin typeface="Calibri"/>
                <a:ea typeface="Calibri"/>
                <a:cs typeface="Calibri"/>
                <a:sym typeface="Calibri"/>
              </a:rPr>
              <a:t>Le formateur demandera aux apprenants de relever un défi en matière de santé en utilisant l'une des applications de santé proposées dans Mig-Health Apps. </a:t>
            </a:r>
            <a:endParaRPr/>
          </a:p>
          <a:p>
            <a:pPr marL="457200" lvl="0" indent="-228600" algn="l" rtl="0">
              <a:lnSpc>
                <a:spcPct val="150000"/>
              </a:lnSpc>
              <a:spcBef>
                <a:spcPts val="600"/>
              </a:spcBef>
              <a:spcAft>
                <a:spcPts val="0"/>
              </a:spcAft>
              <a:buSzPts val="2200"/>
              <a:buFont typeface="Noto Sans Symbols"/>
              <a:buNone/>
            </a:pPr>
            <a:endParaRPr sz="2000">
              <a:latin typeface="Calibri"/>
              <a:ea typeface="Calibri"/>
              <a:cs typeface="Calibri"/>
              <a:sym typeface="Calibri"/>
            </a:endParaRPr>
          </a:p>
        </p:txBody>
      </p:sp>
      <p:sp>
        <p:nvSpPr>
          <p:cNvPr id="158" name="Google Shape;158;p5"/>
          <p:cNvSpPr txBox="1"/>
          <p:nvPr/>
        </p:nvSpPr>
        <p:spPr>
          <a:xfrm>
            <a:off x="6000589" y="6199679"/>
            <a:ext cx="6099586"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1200" b="0" i="0" u="sng" strike="noStrike" cap="none">
                <a:solidFill>
                  <a:srgbClr val="000000"/>
                </a:solidFill>
                <a:latin typeface="Arial"/>
                <a:ea typeface="Arial"/>
                <a:cs typeface="Arial"/>
                <a:sym typeface="Arial"/>
                <a:hlinkClick r:id="rId4">
                  <a:extLst>
                    <a:ext uri="{A12FA001-AC4F-418D-AE19-62706E023703}">
                      <ahyp:hlinkClr xmlns:ahyp="http://schemas.microsoft.com/office/drawing/2018/hyperlinkcolor" xmlns="" val="tx"/>
                    </a:ext>
                  </a:extLst>
                </a:hlinkClick>
              </a:rPr>
              <a:t>Conçu par Freepik</a:t>
            </a:r>
            <a:endParaRPr sz="12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6"/>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3600"/>
              <a:buFont typeface="Calibri"/>
              <a:buNone/>
            </a:pPr>
            <a:r>
              <a:rPr lang="en-US">
                <a:solidFill>
                  <a:srgbClr val="C01E24"/>
                </a:solidFill>
              </a:rPr>
              <a:t>1. Défi interactif sur les activités de santé</a:t>
            </a:r>
            <a:endParaRPr>
              <a:solidFill>
                <a:srgbClr val="C01E24"/>
              </a:solidFill>
            </a:endParaRPr>
          </a:p>
        </p:txBody>
      </p:sp>
      <p:sp>
        <p:nvSpPr>
          <p:cNvPr id="165" name="Google Shape;165;p6"/>
          <p:cNvSpPr txBox="1"/>
          <p:nvPr/>
        </p:nvSpPr>
        <p:spPr>
          <a:xfrm>
            <a:off x="700375" y="2437800"/>
            <a:ext cx="8135400" cy="2031900"/>
          </a:xfrm>
          <a:prstGeom prst="rect">
            <a:avLst/>
          </a:prstGeom>
          <a:noFill/>
          <a:ln>
            <a:noFill/>
          </a:ln>
        </p:spPr>
        <p:txBody>
          <a:bodyPr spcFirstLastPara="1" wrap="square" lIns="91425" tIns="91425" rIns="91425" bIns="91425" anchor="t" anchorCtr="0">
            <a:spAutoFit/>
          </a:bodyPr>
          <a:lstStyle/>
          <a:p>
            <a:pPr marL="0" marR="0" lvl="0" indent="0" algn="l" rtl="0">
              <a:lnSpc>
                <a:spcPct val="120000"/>
              </a:lnSpc>
              <a:spcBef>
                <a:spcPts val="1200"/>
              </a:spcBef>
              <a:spcAft>
                <a:spcPts val="0"/>
              </a:spcAft>
              <a:buClr>
                <a:srgbClr val="000000"/>
              </a:buClr>
              <a:buSzPts val="2200"/>
              <a:buFont typeface="Arial"/>
              <a:buNone/>
            </a:pPr>
            <a:r>
              <a:rPr lang="en-US" sz="2500" b="0" i="0" u="none" strike="noStrike" cap="none">
                <a:solidFill>
                  <a:schemeClr val="dk1"/>
                </a:solidFill>
                <a:latin typeface="Calibri"/>
                <a:ea typeface="Calibri"/>
                <a:cs typeface="Calibri"/>
                <a:sym typeface="Calibri"/>
              </a:rPr>
              <a:t>Le formateur demandera aux apprenants de relever un défi en matière de santé en utilisant l'une des applications de santé proposées dans Mig-Health Apps. </a:t>
            </a:r>
            <a:endParaRPr sz="2500" b="0" i="0" u="none" strike="noStrike" cap="none">
              <a:solidFill>
                <a:schemeClr val="dk1"/>
              </a:solidFill>
              <a:latin typeface="Calibri"/>
              <a:ea typeface="Calibri"/>
              <a:cs typeface="Calibri"/>
              <a:sym typeface="Calibri"/>
            </a:endParaRPr>
          </a:p>
          <a:p>
            <a:pPr marL="0" marR="0" lvl="0" indent="0" algn="l" rtl="0">
              <a:lnSpc>
                <a:spcPct val="120000"/>
              </a:lnSpc>
              <a:spcBef>
                <a:spcPts val="1200"/>
              </a:spcBef>
              <a:spcAft>
                <a:spcPts val="0"/>
              </a:spcAft>
              <a:buClr>
                <a:srgbClr val="000000"/>
              </a:buClr>
              <a:buSzPts val="2000"/>
              <a:buFont typeface="Arial"/>
              <a:buNone/>
            </a:pPr>
            <a:endParaRPr sz="2000" b="0" i="0" u="none" strike="noStrike" cap="none">
              <a:solidFill>
                <a:schemeClr val="dk1"/>
              </a:solidFill>
              <a:latin typeface="Calibri"/>
              <a:ea typeface="Calibri"/>
              <a:cs typeface="Calibri"/>
              <a:sym typeface="Calibri"/>
            </a:endParaRPr>
          </a:p>
        </p:txBody>
      </p:sp>
      <p:pic>
        <p:nvPicPr>
          <p:cNvPr id="166" name="Google Shape;166;p6"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a:off x="9109333" y="2437800"/>
            <a:ext cx="1964267" cy="3699896"/>
          </a:xfrm>
          <a:prstGeom prst="rect">
            <a:avLst/>
          </a:prstGeom>
          <a:noFill/>
          <a:ln>
            <a:noFill/>
          </a:ln>
        </p:spPr>
      </p:pic>
      <p:sp>
        <p:nvSpPr>
          <p:cNvPr id="167" name="Google Shape;167;p6"/>
          <p:cNvSpPr txBox="1"/>
          <p:nvPr/>
        </p:nvSpPr>
        <p:spPr>
          <a:xfrm>
            <a:off x="742400" y="1900"/>
            <a:ext cx="8658274" cy="3861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ct val="112500"/>
              <a:buFont typeface="Arial"/>
              <a:buNone/>
            </a:pPr>
            <a:r>
              <a:rPr lang="en-US" sz="1600" b="1" i="0" u="none" strike="noStrike" cap="none" dirty="0" err="1">
                <a:solidFill>
                  <a:schemeClr val="dk1"/>
                </a:solidFill>
                <a:latin typeface="Arial"/>
                <a:ea typeface="Arial"/>
                <a:cs typeface="Arial"/>
                <a:sym typeface="Arial"/>
              </a:rPr>
              <a:t>Sensibilisation</a:t>
            </a:r>
            <a:r>
              <a:rPr lang="en-US" sz="1600" b="1" i="0" u="none" strike="noStrike" cap="none" dirty="0">
                <a:solidFill>
                  <a:schemeClr val="dk1"/>
                </a:solidFill>
                <a:latin typeface="Arial"/>
                <a:ea typeface="Arial"/>
                <a:cs typeface="Arial"/>
                <a:sym typeface="Arial"/>
              </a:rPr>
              <a:t> générale à l'importance de </a:t>
            </a:r>
            <a:r>
              <a:rPr lang="en-US" sz="1600" b="1" i="0" u="none" strike="noStrike" cap="none" dirty="0" err="1">
                <a:solidFill>
                  <a:schemeClr val="dk1"/>
                </a:solidFill>
                <a:latin typeface="Arial"/>
                <a:ea typeface="Arial"/>
                <a:cs typeface="Arial"/>
                <a:sym typeface="Arial"/>
              </a:rPr>
              <a:t>l'autogestion</a:t>
            </a:r>
            <a:r>
              <a:rPr lang="en-US" sz="1600" b="1" i="0" u="none" strike="noStrike" cap="none" dirty="0">
                <a:solidFill>
                  <a:schemeClr val="dk1"/>
                </a:solidFill>
                <a:latin typeface="Arial"/>
                <a:ea typeface="Arial"/>
                <a:cs typeface="Arial"/>
                <a:sym typeface="Arial"/>
              </a:rPr>
              <a:t> et des applications de santé </a:t>
            </a:r>
            <a:endParaRPr sz="1600" b="0" i="0" u="none" strike="noStrike" cap="none" dirty="0">
              <a:solidFill>
                <a:srgbClr val="000000"/>
              </a:solidFill>
              <a:latin typeface="Arial"/>
              <a:ea typeface="Arial"/>
              <a:cs typeface="Arial"/>
              <a:sym typeface="Arial"/>
            </a:endParaRPr>
          </a:p>
        </p:txBody>
      </p:sp>
      <p:sp>
        <p:nvSpPr>
          <p:cNvPr id="168" name="Google Shape;168;p6"/>
          <p:cNvSpPr/>
          <p:nvPr/>
        </p:nvSpPr>
        <p:spPr>
          <a:xfrm>
            <a:off x="0" y="0"/>
            <a:ext cx="742500" cy="386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600" b="1" i="0" u="none" strike="noStrike" cap="none">
                <a:solidFill>
                  <a:schemeClr val="lt1"/>
                </a:solidFill>
                <a:latin typeface="Calibri"/>
                <a:ea typeface="Calibri"/>
                <a:cs typeface="Calibri"/>
                <a:sym typeface="Calibri"/>
              </a:rPr>
              <a:t>1.2</a:t>
            </a:r>
            <a:endParaRPr sz="1600" b="1"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pic>
        <p:nvPicPr>
          <p:cNvPr id="174" name="Google Shape;174;p7"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a:off x="9109333" y="2437800"/>
            <a:ext cx="1964267" cy="3699896"/>
          </a:xfrm>
          <a:prstGeom prst="rect">
            <a:avLst/>
          </a:prstGeom>
          <a:noFill/>
          <a:ln>
            <a:noFill/>
          </a:ln>
        </p:spPr>
      </p:pic>
      <p:sp>
        <p:nvSpPr>
          <p:cNvPr id="175" name="Google Shape;175;p7"/>
          <p:cNvSpPr/>
          <p:nvPr/>
        </p:nvSpPr>
        <p:spPr>
          <a:xfrm>
            <a:off x="598725" y="2123686"/>
            <a:ext cx="788100" cy="765300"/>
          </a:xfrm>
          <a:prstGeom prst="ellipse">
            <a:avLst/>
          </a:prstGeom>
          <a:solidFill>
            <a:srgbClr val="F4CCCC"/>
          </a:solid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E06666"/>
              </a:solidFill>
              <a:latin typeface="Calibri"/>
              <a:ea typeface="Calibri"/>
              <a:cs typeface="Calibri"/>
              <a:sym typeface="Calibri"/>
            </a:endParaRPr>
          </a:p>
        </p:txBody>
      </p:sp>
      <p:sp>
        <p:nvSpPr>
          <p:cNvPr id="176" name="Google Shape;176;p7"/>
          <p:cNvSpPr txBox="1"/>
          <p:nvPr/>
        </p:nvSpPr>
        <p:spPr>
          <a:xfrm>
            <a:off x="775150" y="2106136"/>
            <a:ext cx="658800" cy="800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rgbClr val="414141"/>
                </a:solidFill>
                <a:latin typeface="Calibri"/>
                <a:ea typeface="Calibri"/>
                <a:cs typeface="Calibri"/>
                <a:sym typeface="Calibri"/>
              </a:rPr>
              <a:t>1</a:t>
            </a:r>
            <a:endParaRPr sz="4000" b="1" i="0" u="none" strike="noStrike" cap="none">
              <a:solidFill>
                <a:srgbClr val="414141"/>
              </a:solidFill>
              <a:latin typeface="Calibri"/>
              <a:ea typeface="Calibri"/>
              <a:cs typeface="Calibri"/>
              <a:sym typeface="Calibri"/>
            </a:endParaRPr>
          </a:p>
        </p:txBody>
      </p:sp>
      <p:sp>
        <p:nvSpPr>
          <p:cNvPr id="177" name="Google Shape;177;p7"/>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sz="2800"/>
              <a:t>Accéder à la plateforme Mig-Health Apps</a:t>
            </a:r>
            <a:endParaRPr/>
          </a:p>
        </p:txBody>
      </p:sp>
      <p:sp>
        <p:nvSpPr>
          <p:cNvPr id="178" name="Google Shape;178;p7"/>
          <p:cNvSpPr txBox="1">
            <a:spLocks noGrp="1"/>
          </p:cNvSpPr>
          <p:nvPr>
            <p:ph type="body" idx="1"/>
          </p:nvPr>
        </p:nvSpPr>
        <p:spPr>
          <a:xfrm>
            <a:off x="1433950" y="1854750"/>
            <a:ext cx="5852100" cy="3699900"/>
          </a:xfrm>
          <a:prstGeom prst="rect">
            <a:avLst/>
          </a:prstGeom>
          <a:noFill/>
          <a:ln>
            <a:noFill/>
          </a:ln>
        </p:spPr>
        <p:txBody>
          <a:bodyPr spcFirstLastPara="1" wrap="square" lIns="91425" tIns="45700" rIns="91425" bIns="45700" anchor="t" anchorCtr="0">
            <a:normAutofit/>
          </a:bodyPr>
          <a:lstStyle/>
          <a:p>
            <a:pPr marL="457200" lvl="0" indent="0" algn="l" rtl="0">
              <a:lnSpc>
                <a:spcPct val="150000"/>
              </a:lnSpc>
              <a:spcBef>
                <a:spcPts val="1200"/>
              </a:spcBef>
              <a:spcAft>
                <a:spcPts val="0"/>
              </a:spcAft>
              <a:buSzPts val="2200"/>
              <a:buNone/>
            </a:pPr>
            <a:r>
              <a:rPr lang="en-US" sz="2942"/>
              <a:t>Accéder à la plateforme Mig-Health Apps et explorer les possibilités des thèmes proposés dans les activités de formation expérientielle.</a:t>
            </a:r>
            <a:endParaRPr sz="2942"/>
          </a:p>
        </p:txBody>
      </p:sp>
      <p:sp>
        <p:nvSpPr>
          <p:cNvPr id="179" name="Google Shape;179;p7"/>
          <p:cNvSpPr txBox="1"/>
          <p:nvPr/>
        </p:nvSpPr>
        <p:spPr>
          <a:xfrm>
            <a:off x="742400" y="1900"/>
            <a:ext cx="8706400" cy="3861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ct val="112500"/>
              <a:buFont typeface="Arial"/>
              <a:buNone/>
            </a:pPr>
            <a:r>
              <a:rPr lang="en-US" sz="1600" b="1" i="0" u="none" strike="noStrike" cap="none">
                <a:solidFill>
                  <a:schemeClr val="dk1"/>
                </a:solidFill>
                <a:latin typeface="Arial"/>
                <a:ea typeface="Arial"/>
                <a:cs typeface="Arial"/>
                <a:sym typeface="Arial"/>
              </a:rPr>
              <a:t>Sensibilisation générale à l'importance de l'autogestion et des applications de santé </a:t>
            </a:r>
            <a:endParaRPr sz="1600" b="0" i="0" u="none" strike="noStrike" cap="none">
              <a:solidFill>
                <a:srgbClr val="000000"/>
              </a:solidFill>
              <a:latin typeface="Arial"/>
              <a:ea typeface="Arial"/>
              <a:cs typeface="Arial"/>
              <a:sym typeface="Arial"/>
            </a:endParaRPr>
          </a:p>
        </p:txBody>
      </p:sp>
      <p:sp>
        <p:nvSpPr>
          <p:cNvPr id="180" name="Google Shape;180;p7"/>
          <p:cNvSpPr/>
          <p:nvPr/>
        </p:nvSpPr>
        <p:spPr>
          <a:xfrm>
            <a:off x="0" y="0"/>
            <a:ext cx="742500" cy="386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600" b="1" i="0" u="none" strike="noStrike" cap="none">
                <a:solidFill>
                  <a:schemeClr val="lt1"/>
                </a:solidFill>
                <a:latin typeface="Calibri"/>
                <a:ea typeface="Calibri"/>
                <a:cs typeface="Calibri"/>
                <a:sym typeface="Calibri"/>
              </a:rPr>
              <a:t>1.2</a:t>
            </a:r>
            <a:endParaRPr sz="1600" b="1"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pic>
        <p:nvPicPr>
          <p:cNvPr id="186" name="Google Shape;186;p8"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a:off x="9109333" y="2437800"/>
            <a:ext cx="1964267" cy="3699896"/>
          </a:xfrm>
          <a:prstGeom prst="rect">
            <a:avLst/>
          </a:prstGeom>
          <a:noFill/>
          <a:ln>
            <a:noFill/>
          </a:ln>
        </p:spPr>
      </p:pic>
      <p:sp>
        <p:nvSpPr>
          <p:cNvPr id="187" name="Google Shape;187;p8"/>
          <p:cNvSpPr/>
          <p:nvPr/>
        </p:nvSpPr>
        <p:spPr>
          <a:xfrm>
            <a:off x="612575" y="2055150"/>
            <a:ext cx="788100" cy="765300"/>
          </a:xfrm>
          <a:prstGeom prst="ellipse">
            <a:avLst/>
          </a:prstGeom>
          <a:solidFill>
            <a:srgbClr val="F4CCCC"/>
          </a:solid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E06666"/>
              </a:solidFill>
              <a:latin typeface="Calibri"/>
              <a:ea typeface="Calibri"/>
              <a:cs typeface="Calibri"/>
              <a:sym typeface="Calibri"/>
            </a:endParaRPr>
          </a:p>
        </p:txBody>
      </p:sp>
      <p:sp>
        <p:nvSpPr>
          <p:cNvPr id="188" name="Google Shape;188;p8"/>
          <p:cNvSpPr txBox="1"/>
          <p:nvPr/>
        </p:nvSpPr>
        <p:spPr>
          <a:xfrm>
            <a:off x="789000" y="2037600"/>
            <a:ext cx="658800" cy="800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rgbClr val="414141"/>
                </a:solidFill>
                <a:latin typeface="Calibri"/>
                <a:ea typeface="Calibri"/>
                <a:cs typeface="Calibri"/>
                <a:sym typeface="Calibri"/>
              </a:rPr>
              <a:t>2</a:t>
            </a:r>
            <a:endParaRPr sz="4000" b="1" i="0" u="none" strike="noStrike" cap="none">
              <a:solidFill>
                <a:srgbClr val="414141"/>
              </a:solidFill>
              <a:latin typeface="Calibri"/>
              <a:ea typeface="Calibri"/>
              <a:cs typeface="Calibri"/>
              <a:sym typeface="Calibri"/>
            </a:endParaRPr>
          </a:p>
        </p:txBody>
      </p:sp>
      <p:sp>
        <p:nvSpPr>
          <p:cNvPr id="189" name="Google Shape;189;p8"/>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Sélectionner le thème/ETA</a:t>
            </a:r>
            <a:endParaRPr/>
          </a:p>
        </p:txBody>
      </p:sp>
      <p:sp>
        <p:nvSpPr>
          <p:cNvPr id="190" name="Google Shape;190;p8"/>
          <p:cNvSpPr txBox="1">
            <a:spLocks noGrp="1"/>
          </p:cNvSpPr>
          <p:nvPr>
            <p:ph type="body" idx="1"/>
          </p:nvPr>
        </p:nvSpPr>
        <p:spPr>
          <a:xfrm>
            <a:off x="1651099" y="1799999"/>
            <a:ext cx="4758999" cy="4866000"/>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1200"/>
              </a:spcBef>
              <a:spcAft>
                <a:spcPts val="0"/>
              </a:spcAft>
              <a:buSzPts val="2000"/>
              <a:buNone/>
            </a:pPr>
            <a:r>
              <a:rPr lang="en-US" sz="2942"/>
              <a:t>Sélectionnez le sujet qui vous intéresse et accédez à cet ETA, téléchargez l'application de santé que vous souhaitez utiliser.</a:t>
            </a:r>
            <a:endParaRPr sz="2942"/>
          </a:p>
        </p:txBody>
      </p:sp>
      <p:sp>
        <p:nvSpPr>
          <p:cNvPr id="191" name="Google Shape;191;p8"/>
          <p:cNvSpPr txBox="1"/>
          <p:nvPr/>
        </p:nvSpPr>
        <p:spPr>
          <a:xfrm>
            <a:off x="742400" y="1900"/>
            <a:ext cx="8674316" cy="3861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ct val="112500"/>
              <a:buFont typeface="Arial"/>
              <a:buNone/>
            </a:pPr>
            <a:r>
              <a:rPr lang="en-US" sz="1600" b="1" i="0" u="none" strike="noStrike" cap="none" dirty="0" err="1">
                <a:solidFill>
                  <a:schemeClr val="dk1"/>
                </a:solidFill>
                <a:latin typeface="Arial"/>
                <a:ea typeface="Arial"/>
                <a:cs typeface="Arial"/>
                <a:sym typeface="Arial"/>
              </a:rPr>
              <a:t>Sensibilisation</a:t>
            </a:r>
            <a:r>
              <a:rPr lang="en-US" sz="1600" b="1" i="0" u="none" strike="noStrike" cap="none" dirty="0">
                <a:solidFill>
                  <a:schemeClr val="dk1"/>
                </a:solidFill>
                <a:latin typeface="Arial"/>
                <a:ea typeface="Arial"/>
                <a:cs typeface="Arial"/>
                <a:sym typeface="Arial"/>
              </a:rPr>
              <a:t> générale à l'importance de </a:t>
            </a:r>
            <a:r>
              <a:rPr lang="en-US" sz="1600" b="1" i="0" u="none" strike="noStrike" cap="none" dirty="0" err="1">
                <a:solidFill>
                  <a:schemeClr val="dk1"/>
                </a:solidFill>
                <a:latin typeface="Arial"/>
                <a:ea typeface="Arial"/>
                <a:cs typeface="Arial"/>
                <a:sym typeface="Arial"/>
              </a:rPr>
              <a:t>l'autogestion</a:t>
            </a:r>
            <a:r>
              <a:rPr lang="en-US" sz="1600" b="1" i="0" u="none" strike="noStrike" cap="none" dirty="0">
                <a:solidFill>
                  <a:schemeClr val="dk1"/>
                </a:solidFill>
                <a:latin typeface="Arial"/>
                <a:ea typeface="Arial"/>
                <a:cs typeface="Arial"/>
                <a:sym typeface="Arial"/>
              </a:rPr>
              <a:t> et des applications de santé </a:t>
            </a:r>
            <a:endParaRPr sz="1600" b="0" i="0" u="none" strike="noStrike" cap="none" dirty="0">
              <a:solidFill>
                <a:srgbClr val="000000"/>
              </a:solidFill>
              <a:latin typeface="Arial"/>
              <a:ea typeface="Arial"/>
              <a:cs typeface="Arial"/>
              <a:sym typeface="Arial"/>
            </a:endParaRPr>
          </a:p>
        </p:txBody>
      </p:sp>
      <p:sp>
        <p:nvSpPr>
          <p:cNvPr id="192" name="Google Shape;192;p8"/>
          <p:cNvSpPr/>
          <p:nvPr/>
        </p:nvSpPr>
        <p:spPr>
          <a:xfrm>
            <a:off x="0" y="0"/>
            <a:ext cx="742500" cy="386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600" b="1" i="0" u="none" strike="noStrike" cap="none">
                <a:solidFill>
                  <a:schemeClr val="lt1"/>
                </a:solidFill>
                <a:latin typeface="Calibri"/>
                <a:ea typeface="Calibri"/>
                <a:cs typeface="Calibri"/>
                <a:sym typeface="Calibri"/>
              </a:rPr>
              <a:t>1.2</a:t>
            </a:r>
            <a:endParaRPr sz="1600" b="1"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pic>
        <p:nvPicPr>
          <p:cNvPr id="198" name="Google Shape;198;p9"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a:off x="9109333" y="2437800"/>
            <a:ext cx="1964267" cy="3699896"/>
          </a:xfrm>
          <a:prstGeom prst="rect">
            <a:avLst/>
          </a:prstGeom>
          <a:noFill/>
          <a:ln>
            <a:noFill/>
          </a:ln>
        </p:spPr>
      </p:pic>
      <p:sp>
        <p:nvSpPr>
          <p:cNvPr id="199" name="Google Shape;199;p9"/>
          <p:cNvSpPr/>
          <p:nvPr/>
        </p:nvSpPr>
        <p:spPr>
          <a:xfrm>
            <a:off x="612575" y="2055150"/>
            <a:ext cx="788100" cy="765300"/>
          </a:xfrm>
          <a:prstGeom prst="ellipse">
            <a:avLst/>
          </a:prstGeom>
          <a:solidFill>
            <a:srgbClr val="F4CCCC"/>
          </a:solid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E06666"/>
              </a:solidFill>
              <a:latin typeface="Calibri"/>
              <a:ea typeface="Calibri"/>
              <a:cs typeface="Calibri"/>
              <a:sym typeface="Calibri"/>
            </a:endParaRPr>
          </a:p>
        </p:txBody>
      </p:sp>
      <p:sp>
        <p:nvSpPr>
          <p:cNvPr id="200" name="Google Shape;200;p9"/>
          <p:cNvSpPr txBox="1"/>
          <p:nvPr/>
        </p:nvSpPr>
        <p:spPr>
          <a:xfrm>
            <a:off x="789000" y="2037600"/>
            <a:ext cx="658800" cy="800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rgbClr val="414141"/>
                </a:solidFill>
                <a:latin typeface="Calibri"/>
                <a:ea typeface="Calibri"/>
                <a:cs typeface="Calibri"/>
                <a:sym typeface="Calibri"/>
              </a:rPr>
              <a:t>3</a:t>
            </a:r>
            <a:endParaRPr sz="4000" b="1" i="0" u="none" strike="noStrike" cap="none">
              <a:solidFill>
                <a:srgbClr val="414141"/>
              </a:solidFill>
              <a:latin typeface="Calibri"/>
              <a:ea typeface="Calibri"/>
              <a:cs typeface="Calibri"/>
              <a:sym typeface="Calibri"/>
            </a:endParaRPr>
          </a:p>
        </p:txBody>
      </p:sp>
      <p:sp>
        <p:nvSpPr>
          <p:cNvPr id="201" name="Google Shape;201;p9"/>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Utiliser la plateforme</a:t>
            </a:r>
            <a:endParaRPr/>
          </a:p>
        </p:txBody>
      </p:sp>
      <p:sp>
        <p:nvSpPr>
          <p:cNvPr id="202" name="Google Shape;202;p9"/>
          <p:cNvSpPr txBox="1">
            <a:spLocks noGrp="1"/>
          </p:cNvSpPr>
          <p:nvPr>
            <p:ph type="body" idx="1"/>
          </p:nvPr>
        </p:nvSpPr>
        <p:spPr>
          <a:xfrm>
            <a:off x="1563250" y="1762050"/>
            <a:ext cx="5852100" cy="48660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50000"/>
              </a:lnSpc>
              <a:spcBef>
                <a:spcPts val="1200"/>
              </a:spcBef>
              <a:spcAft>
                <a:spcPts val="0"/>
              </a:spcAft>
              <a:buSzPts val="2200"/>
              <a:buNone/>
            </a:pPr>
            <a:r>
              <a:rPr lang="en-US" sz="2942">
                <a:solidFill>
                  <a:srgbClr val="000000"/>
                </a:solidFill>
              </a:rPr>
              <a:t>Les participants utiliseront ensuite l'application de manière asynchrone pendant une ou deux semaines.</a:t>
            </a:r>
            <a:endParaRPr/>
          </a:p>
          <a:p>
            <a:pPr marL="0" lvl="0" indent="0" algn="l" rtl="0">
              <a:lnSpc>
                <a:spcPct val="150000"/>
              </a:lnSpc>
              <a:spcBef>
                <a:spcPts val="1200"/>
              </a:spcBef>
              <a:spcAft>
                <a:spcPts val="0"/>
              </a:spcAft>
              <a:buSzPts val="2200"/>
              <a:buNone/>
            </a:pPr>
            <a:r>
              <a:rPr lang="en-US" sz="2942">
                <a:solidFill>
                  <a:srgbClr val="000000"/>
                </a:solidFill>
              </a:rPr>
              <a:t>Les participants reviendront ensuite sur la plateforme pour commenter leur expérience par le biais de commentaires ou de vidéos. </a:t>
            </a:r>
            <a:endParaRPr/>
          </a:p>
          <a:p>
            <a:pPr marL="0" lvl="0" indent="0" algn="l" rtl="0">
              <a:lnSpc>
                <a:spcPct val="120000"/>
              </a:lnSpc>
              <a:spcBef>
                <a:spcPts val="1200"/>
              </a:spcBef>
              <a:spcAft>
                <a:spcPts val="0"/>
              </a:spcAft>
              <a:buSzPts val="2000"/>
              <a:buNone/>
            </a:pPr>
            <a:endParaRPr sz="2000"/>
          </a:p>
        </p:txBody>
      </p:sp>
      <p:sp>
        <p:nvSpPr>
          <p:cNvPr id="203" name="Google Shape;203;p9"/>
          <p:cNvSpPr txBox="1"/>
          <p:nvPr/>
        </p:nvSpPr>
        <p:spPr>
          <a:xfrm>
            <a:off x="742400" y="1900"/>
            <a:ext cx="8770568" cy="3861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ct val="112500"/>
              <a:buFont typeface="Arial"/>
              <a:buNone/>
            </a:pPr>
            <a:r>
              <a:rPr lang="en-US" sz="1600" b="1" i="0" u="none" strike="noStrike" cap="none">
                <a:solidFill>
                  <a:schemeClr val="dk1"/>
                </a:solidFill>
                <a:latin typeface="Arial"/>
                <a:ea typeface="Arial"/>
                <a:cs typeface="Arial"/>
                <a:sym typeface="Arial"/>
              </a:rPr>
              <a:t>Sensibilisation générale à l'importance de l'autogestion et des applications de santé </a:t>
            </a:r>
            <a:endParaRPr sz="1600" b="0" i="0" u="none" strike="noStrike" cap="none">
              <a:solidFill>
                <a:srgbClr val="000000"/>
              </a:solidFill>
              <a:latin typeface="Arial"/>
              <a:ea typeface="Arial"/>
              <a:cs typeface="Arial"/>
              <a:sym typeface="Arial"/>
            </a:endParaRPr>
          </a:p>
        </p:txBody>
      </p:sp>
      <p:sp>
        <p:nvSpPr>
          <p:cNvPr id="204" name="Google Shape;204;p9"/>
          <p:cNvSpPr/>
          <p:nvPr/>
        </p:nvSpPr>
        <p:spPr>
          <a:xfrm>
            <a:off x="0" y="0"/>
            <a:ext cx="742500" cy="386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600" b="1" i="0" u="none" strike="noStrike" cap="none">
                <a:solidFill>
                  <a:schemeClr val="lt1"/>
                </a:solidFill>
                <a:latin typeface="Calibri"/>
                <a:ea typeface="Calibri"/>
                <a:cs typeface="Calibri"/>
                <a:sym typeface="Calibri"/>
              </a:rPr>
              <a:t>1.2</a:t>
            </a:r>
            <a:endParaRPr sz="1600" b="1"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ETA 1.2 Séance de formation expérientielle"/>
  <p:tag name="ISPRING_PLAYERS_CUSTOMIZATION_2" val="UEsDBBQAAgAIAKl+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CzlSZZ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LOVJlk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s5UmWX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LOVJlk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LOVJlm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LOVJlk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CzlSZZFQaV5GsAAABvAAAAHAAAAHVuaXZlcnNhbC9sb2NhbF9zZXR0aW5ncy54bWwNyrEKwkAMANC9XxEySB3Uugn2rpujCK0fENogB7mk9ELRv/e2N7x++GaBnbeSTANezx0C62xL0k/A9/Q43RCKky4kphxQDWGITS82k4zsXmOBVejH28S5wvlJuc4XqbOkAu1B/B6PeInNH1BLAwQUAAIACACzlSZZwhuumWgSAAD3TQAAFwAAAHVuaXZlcnNhbC91bml2ZXJzYWwucG5n7Zx7WFNXtsBxbHV81TrO1KKVtNXqtbXGikghkLQWsegoU20FH0nEF9W0oMYkQB6n33QKVq2paMUHIXdERQskWI0B8qpSjUpNqjwigeSoKRwgnESIJJycJGcOIViwnf/m3u+7t4cPPrJ39m/ttddae+21+Q758m8rl04YO3VsWFjYhKT3E1aFhY1qDAt75rM/jsJ7WIbsI/ivEexVSxeHyQwvdeCNZ9LfXfFuWNgF8Thf2rN4e8zO99eyw8Keq+n/GaHPPLclLGzFgaSEdz/MYnRZwFIYebcNQZzV2x8tnqTuOHvlpEP7KHHqoX9+Gh7e5Rg36RP1X8ft2vanT1+SjN2xZ1bsC5EvJtxaWc/9+stzk0pOHe57I2Hkwwja6DUXvmtbf/P8bPE3sxUMcha7kWFXmZpKvqVyLpC0qC+aHBb8+t60JXVk8NVnpo3/C68eFeUqQMwPFsxMyu//7ph2l9+rBFAlGfCbAH/PGbKwo1Ue6JTPjM+GsGchbAyETTjviSsbEdQWhTUiwOsMOJwMbd81MkPEpt9l8wLgzgDp0PyBMfOd+BAzfUe+dh2ETRpTMzU4s8tq95TItYfmJXleG88Kdv0YWZa0o2CQMlbMOk+/WjEqOE1czYnT3CfoeFa++fcDyePLhA62lI/Ul1B7exrXZ2rUSNvJfOrLkkihwR1jS0nHtP9ImxB0ZzacBh+W+n4u9fjqaP66AjKA1P77kS1Nu3tXZCeRDhjCdbHoMD/kkMMbg42sdblRSc7XQmom11bM6tCEIvT+9vDGmZqCEBX3Jr4eT35IfMnW1MNFJWTBg3FkWu9qWm+PBkQ1zscjaY9GkklYn54s190K2aFuQVmS8U46DW0qcPYddGYhRzORo7Vau0pr73FFRA5Y4dGl8ay7o3XsEnO4wfCZ20YL2ORUrYY7Ssk2mbPhPFF7nvahS7Zg2OjIs0LFgy5RFt9erpwnr9r6i9qnJ4pARAIinfp3rOB5973wegYkixpcZGl8WdKqQTep3RVcx17k4RTdf20/R/PV0ARI/+y1JgdfYn/KcKyJLCnaAs3ThZM7ppmcPoNTLehcLc1B9uv69teakqGuIpYBmyxj6Dgy1VMg8HgpsAe5nZUEVoo8PMDTmiJqTWGI7EqRvaeXhrloAKJgoooUk++m1HezNUr567khv/bxGXLSVPtkad8PtUbfj0b1VKNBwlJCoAiFC8SAzyZnUCR2BxPoKuwuvQgwhy3yQJV3m/p05ieQ7BLTd40pQC6Q0AvypmTscbKuOtAp/PWEOn+zTtiv8zRJpPeOWPRYInKnA+7WaJEtmiHCF/S4NQ/oywM7akiBR7VSf5OULgo0NOnIaQOu2Mjgp6LBsI4GXNH52pvez2l9nxeQfFdIAiTgxAIpEj1Upf8NM+sCdl0AQxNxfQ+KnB6Rs5WvhfgMTgSTzjb0PT1FA9PfUKDzoUzQW1/CFD2YrPP11JHQqgKsezaw7G50GuQrYgsMrhhTeiol3dfZBQ7bfQ8LRB2tNSTESCZ5H2EzO0bWx5ik2NUpDKvAdbt2uBndhzGXcYNoNeNuNKDztWHbQ0GXrchTkFASdTcyITsJ9ElUjYP7phy3fS9uQ1Lhb++kXtEEFugCRVLqfbqfbxotV1pz7D1DVHT6X2qkYojRPtI8LVO9C3HSSWqqp8pIL/Kjf8qNCspsC2+sv1HhjqNLUD3RR/T9nvra1+YqSNgNQIR0iP0trSyxv4vsyywwKmOZeiRHxkDzujpbaEd/OaTPJnZUuCfTenVqX4AkcCv034JeOWaqJWG0TGAJhLhYC7ZIQKwT4dl9EUrQFej+SN/gYpbr5VAgPoK5HPuRmZkCBS48OWtzo6KW5Soix/p1eNqoZQb8QLSc8rym+dgRq4aTqCmFwHL0LZhl0XA3xGMNOb4cB1YmlodO4PvCbamri7ekokwASWH4vYxRp3gqd8tN7rQqgy0yR9PLpPoNL3IYFJI0Q4qpME86I9BWyxT1FkHsDCfH3sk2yJVpsFqEZet6AF8nxSTV62FFs4lt71xZVSqH3HyL1SkQ8B2+HMz4MAWATWA2VgoklssM/s1DCpQdj3t901nikXdS7BaZBgjEaYWC6/LItyUUm0Ff4uqucsRRTRadsdyEFKL69LcpxffCxxld4hpzeJ8hlcuXl4KegD/DotP7bXVVboEhW2B1+SIgWx2yLp/SxygpZWOpQ6qjqRopjqoN8hKUospw7ooAHbkUySG7wADb1kNeNmxzlQxMdS+WV2hh8guZRst2sc4IK1CZtgi1O0hSg0JJc4XftcIK7tMeWafaDHefaJ7+MSSTNYvT4kyFLKdc5WQJDX5bs3ijWujoqKTz0EliDy5a5ehGmvlxVKqEZYRaGCrAWQcv3XxZFesRDymbzt/xVnDtcUCiLDIWP7nMpXYHX2msAgSJCr2uBMbFcTzNm1OYRjg+giR1YIV6Wr1YJPhV+N3Ga7PpXNGfbf4oZYRckxPoPhH5tiWxxGXvj50SqLfOJv6bureBCqmx7ECgGzlhjFIaafLpSrGRpaTcMKB0ywpub2+LTr9LxXbswaA4Wm5PSxqPD7t9tISnLeHNyVWwS0z+n/ZEzbfkqN2diJ6Fh9ZiSzWm+slgc7XYLNuc7hgIaVZ4xMmQk6OiY1mjm6vcbr4kAtCtFzON2QI+PD4d14EkZRnQIn16mQrAUCOLx3GQlr84EMjH0vE4lqen1kWnPK3BgrL4ZKKP6CP6fqPPCVWcnZgBekC/pwCz9l6xD00X/fVp3wxadvDm4JO4hEM3nCmikdqt02WHas5fvWkVoWzHusPUzyRsocHTUAXMHVI1U/wP0rH21q+k6Be1mYbl3jZ7IcSWyQ3oR0/OhMAr+OXQ+J+8BlvlaTAEBKDeEc5OUFV0cagR3IgRYJB+smbZvqoFnDmG4ef+WZRo/99ttx/PUyjxW2prnTRwu9YkyyGbgJ7DUrVApBm6N3LkeEVQIPp5KX4Bx+/IOlGDDtECaM9xo6Ctx4waftqDFtZli0vtVmMGs66BlWJhYgqqh+S3AbsRX87QYubIeBbmALE8nsMaKzZWcjlweaRaaFcK0drZ1O7l8lHno61990qZcpmQhuIHpJzjOZEG00O7py9xPn7am9Dil5nphbEmXx3gNpKZFMkV+D2SN1keW9wMI5E3hD8X07o7kUir5Xqlywd762Ckrmqy4wDDI5eKM+Wg1dmoEsLpC1V0Nh9DafZsf0CmcnFAGU3szFPg5STH8QhN/GZoacB0VnATT8s5enP4UcN0Vnp9jgAe/yH2kBkoTXGyc0tdfYu2SCZ1tkziUamWUd9FZkgM7PQjFKcQM/uhQrxMMyN97oDSJMtVuDhWJg+tNtqaez3iTECLUnoceQqXETqwU+mp9sanLHvq4KbwGJJD7eMTU+Qg73pJ5BbJiM7x25SvdC36u0WmsjRwIqSsTCMY+x5eL2RC8Rk2E5Jj+J7Dh0VhlJGmcI2MoXJuYOcq9JBTrgMEImdzFs++qMwSCKdrLg8r/M7gXj5geMSh7dOshFyGP3KmyQzteyKkzEzLdXnpiM4d41Ukm4HlYdb5e5mwQp/BK5e85XAXTwsKxlCwWghD1S5jxwY+6FcsH1qhfbCgTKK6jUsDPCZ+hyDwaVbsjDr/9G0eCSuDd9kSO8Nks2yB9HOt4AV3hq3J5uRgZhVn2nWDZLfHBNKoxWY/qORWkxojdNbWYRGseY6l/AAevzZ9YTWniFZsarjHLaLV1MM29m1YH1Ok9wBLm6sci85KKM0Rzmco+AVi0dd4Ncm3OF6nbMZNlWEq0itHdHV7Yp3CqDKJRy2coPTo/DFy3FN8EMu65TL7LVxI0SzF1KCftl/x9Ox4IH5+d7OSUi0LMC7pjTG2Rn/lnsRq1ORcei5SZimiOdlFNDnIBIAp5ip2V0BjtKGqmwYbauSr67oe9wWUOhoc0ESAHrUJ9uop9wwKD3CwFGSfGXaRwQ5GCecPrelm1Jxw/E+2i69XuGfQekj4PacDVAsGdlh1zgr+U3714yUnSfvQ1r9va9OpruO8iP4cIoCiaszRKcMuMow8BTvdrBQ1K4FrG7nTGleCfgvmbXjExW9RtOdYUFWkWpKxuZA7bAfgV7ClWJ9UHXlQAhmOcafdClzT+VLIJKQ9We3tg5VgYF8aLPAlY000ID2LIv6KtX6Yhj3FLxsruFj3p6l8gQCPIAN4zf1lsu8uRS7Bk8H24mGJjobvRHNVMezLieWVhTdeHqaJh5+qAp5af2yZREeG3d22Cvf1aSQ+pEDTcFjks8FR8LAMcrPCnal1glrXjOlGvafGvJTqnSwX/WDLdvTnXvmLjYYXeVSPmuttzES5vIqvnoLxUmSoKbek1gmJNtH+zbbVmLaC1BL8K+mwgk3DxIs+aM5gsVmUtmKVakj0J8FDUttMxZBccLh+HgEREAEREAEREAEREAEREAEREAEREAEREAEREAEREAEREAEREAEREAEREAEREAEREAEREAEREAEREAEREAH9f4HuYyznQfqZSmXYQUwsv6xMziSrHdwXFt9qXhtXESn5+lUJfeznh17ev+HxoXN7GYuQbN7NiTFtt2PQk9mRPBqp7+Hkbdclb7ZdiWmih60xblpxt/31uQNTpsbvj0oqLq0Izdk7t3HmV7KrmwY0bbiYenhh9dj9A6r+jsC7OJA/8LExRx2dnZ3zzxfNmnpq+Srmkh0Xgv/LEbb++Ql3XjsvH5Syfnbw7S+uDTwerFy5MKHgtHZQaobk473zkoR/eWHgofaW2DvP0/O9g+pVck69Uj2z96PUgYfRfa3iiSY0L1nm9sxjCjuYWGArZzpzPV8C964prBUmvrcnqXNwLQary6L3S/ZPeZCfXq4wNTN416ta0icPVe1tvocEXz1jMLPkFNsGx8Uvc9vz61PSBpZRqPn4+MVvFpxyKVetGarx/a4l+wvLj0yS6L75bkC501NYcN6rZKkW6ak5xCOpx5N2HjdHmRXmqFLa4jH9zM59H3OrhsraV7/pU4+7roz2SZPMEhiw02tLXLeGy32BNUXMzJt46ZACGHBP0p2y3W9sTYAyz5QNWO38NXOhdA2l8YmIi7eWGUX+nZUPA7XYwYPh9MQ9gb1HK51Phq97PP/kjNBY9q1PJko3TJddBrHuBzmA50rto8o7uHTxOQtLBRW7GQl6yaC+h6ewwN23TIl/6GfnzjmxepvXgYLPpVTvwu7Mi8s4iK9taYOjymQ93F65Y+2AD7etLZN4138SdOTyfW1Hjhc5qRGySyDW51I9OlZ1a6+BtFblKXYXJeg/rN0XtP1bggtc5PGKrA2znuh4XnG8/QM09gfKFPJVW9vrM2KBLbAVlf/jpbfI1KN/CbpzU9+m8viFyf69wU9T+j7/VEzrEQddG7vhQSLK39NS2L+mDJln5hvBQLxWcc080RgQjSgJpIQ/UW61FxA9+/OFA+2+mBO2N165OOCC8WvLpgOry/3Z9RFHG1qn/iI+glqFi28bObrf3+KTF3HujsLz31jsDXfEEv3W0HJ29WyCKz+kNGpHfYfrhyx7/5dV3e7uKPtr+B2k+KR9tSBksJWMsiWKL8xzdBeDEVhx+uOVMQr3bbp/9qV5Uu0Y8clSfJpDCj5th/PmHFr4Y84vhl6ylfqHCYPQ8Y5AseXBsuiVyP13L+PIBwq+Q+GZGStbF/LmkhdYtDg03rfjRqZfOm5wVVsvLxodv4OZ93ZP3Trsw/7IMWvczBFN1v3tlatvhRyEboKtraU1TdEkf/y8OrMUdjJJYDAqUlctLPmx8ehylVL6XEqLE3PVATW2xIJJEtoprnwpHH9s8/ljIX8dSi6jx4mElVdv7y73a/xNCfqRg3GVcQZXuPxIaOAFMNVewNK0pz4x3LAdMvdyKotOFbIr74KnbEFXHv3z7TnKVbjua0IKX7i3Ce47uYO5/+Czg0q2LMPtvn5OKBpe3a/IfLPhRHvWv5nC+9HXq4Papd61jCbXrG0dni0OrSuzVGVNotYnPtmE+NKmG94wMfiWcGi3dMWTDf9lXkbriFA+sDQn7xdUbNwC9142SXbN8zQlBHPX+282tona15C+Di6mJEeLVup4yOuFdFm5O7bZXv52AXpgcNoodvye5Ox3grZ/hzyQgnNCKZg1ZXgKhvyo58HL9Px1cPgHofz2fbkLcUE7j81LKncfOBdKmvfXVGu1Vh3fM++lb5fHGs2R/4yf9m0oF4dt/EMoZ4cd+35AcFjYrIrBzxQb8x8dhm3XYZMfzG4Y2xGzE+zvSVqyMkG2eOPf/wVQSwMEFAACAAgAs5UmWeohDhNLAAAAbAAAABsAAAB1bml2ZXJzYWwvdW5pdmVyc2FsLnBuZy54bWyzsa/IzVEoSy0qzszPs1Uy1DNQsrfj5bIpKEoty0wtV6gAigEFIUBJoRLINUJwyzNTSjKAQiYmFgjBjNTM9IwSoKiBhRlcVB9oKABQSwECAAAUAAIACACpflBPNmFYAkcDAADhCQAAFAAAAAAAAAABAAAAAAAAAAAAdW5pdmVyc2FsL3BsYXllci54bWxQSwECAAAUAAIACACzlSZZtTf0qBwFAADhEwAAHQAAAAAAAAABAAAAAAB5AwAAdW5pdmVyc2FsL2NvbW1vbl9tZXNzYWdlcy5sbmdQSwECAAAUAAIACACzlSZZFR5gG6MAAAB/AQAALgAAAAAAAAABAAAAAADQCAAAdW5pdmVyc2FsL3BsYXliYWNrX2FuZF9uYXZpZ2F0aW9uX3NldHRpbmdzLnhtbFBLAQIAABQAAgAIALOVJll0STUfPAQAAAwVAAAnAAAAAAAAAAEAAAAAAL8JAAB1bml2ZXJzYWwvZmxhc2hfcHVibGlzaGluZ19zZXR0aW5ncy54bWxQSwECAAAUAAIACACzlSZZN4uHansDAACsDAAAIQAAAAAAAAABAAAAAABADgAAdW5pdmVyc2FsL2ZsYXNoX3NraW5fc2V0dGluZ3MueG1sUEsBAgAAFAACAAgAs5UmWaavViM2BAAAlhQAACYAAAAAAAAAAQAAAAAA+hEAAHVuaXZlcnNhbC9odG1sX3B1Ymxpc2hpbmdfc2V0dGluZ3MueG1sUEsBAgAAFAACAAgAs5UmWSYPfuiwAQAAbwYAAB8AAAAAAAAAAQAAAAAAdBYAAHVuaXZlcnNhbC9odG1sX3NraW5fc2V0dGluZ3MuanNQSwECAAAUAAIACACzlSZZFQaV5GsAAABvAAAAHAAAAAAAAAABAAAAAABhGAAAdW5pdmVyc2FsL2xvY2FsX3NldHRpbmdzLnhtbFBLAQIAABQAAgAIALOVJlnCG66ZaBIAAPdNAAAXAAAAAAAAAAAAAAAAAAYZAAB1bml2ZXJzYWwvdW5pdmVyc2FsLnBuZ1BLAQIAABQAAgAIALOVJlnqIQ4TSwAAAGwAAAAbAAAAAAAAAAEAAAAAAKMrAAB1bml2ZXJzYWwvdW5pdmVyc2FsLnBuZy54bWxQSwUGAAAAAAoACgAGAwAAJywAAAAA"/>
  <p:tag name="ISPRING_LMS_API_VERSION" val="SCORM 1.2"/>
  <p:tag name="ISPRING_ULTRA_SCORM_COURSE_ID" val="A907C069-CCA4-491E-B443-DB743D257050"/>
  <p:tag name="ISPRING_CMI5_LAUNCH_METHOD" val="any window"/>
  <p:tag name="ISPRING_SCORM_ENDPOINT" val="&lt;endpoint&gt;&lt;enable&gt;0&lt;/enable&gt;&lt;lrs&gt;http://&lt;/lrs&gt;&lt;auth&gt;0&lt;/auth&gt;&lt;login&gt;&lt;/login&gt;&lt;password&gt;&lt;/password&gt;&lt;key&gt;&lt;/key&gt;&lt;name&gt;&lt;/name&gt;&lt;email&gt;&lt;/email&gt;&lt;/endpoint&gt;&#10;"/>
  <p:tag name="ISPRINGCLOUDFOLDERID" val="1"/>
  <p:tag name="ISPRINGONLINEFOLDERID" val="1"/>
  <p:tag name="ISPRING_OUTPUT_FOLDER" val="[[&quot;\u007F\uFFFD\uFFFD{A396230D-9A3A-426D-B380-67D82CDE4863}&quot;,&quot;C:\\Users\\pantelis\\Documents\\MHAPPS\\French\\Training material for ETA 01_Fr&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RATE_QUIZZES" val="0"/>
  <p:tag name="ISPRING_SCORM_PASSING_SCORE" val="0.000000"/>
  <p:tag name="ISPRING_CURRENT_PLAYER_ID" val="universal"/>
  <p:tag name="ISPRING_PRESENTATION_TITLE" val="ETA 1.2 Séance de formation expérientielle"/>
  <p:tag name="ISPRING_FIRST_PUBLISH" val="1"/>
</p:tagLst>
</file>

<file path=ppt/theme/theme1.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1132</Words>
  <Application>Microsoft Office PowerPoint</Application>
  <PresentationFormat>Ευρεία οθόνη</PresentationFormat>
  <Paragraphs>147</Paragraphs>
  <Slides>18</Slides>
  <Notes>18</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18</vt:i4>
      </vt:variant>
    </vt:vector>
  </HeadingPairs>
  <TitlesOfParts>
    <vt:vector size="25" baseType="lpstr">
      <vt:lpstr>Arial</vt:lpstr>
      <vt:lpstr>Impact</vt:lpstr>
      <vt:lpstr>Noto Sans Symbols</vt:lpstr>
      <vt:lpstr>Gill Sans</vt:lpstr>
      <vt:lpstr>Calibri</vt:lpstr>
      <vt:lpstr>Roboto</vt:lpstr>
      <vt:lpstr>Θέμα του Office</vt:lpstr>
      <vt:lpstr>Παρουσίαση του PowerPoint</vt:lpstr>
      <vt:lpstr>Partenaires</vt:lpstr>
      <vt:lpstr>Session de formation expérientielle :   Contenu</vt:lpstr>
      <vt:lpstr>Objectifs</vt:lpstr>
      <vt:lpstr>1.2.1 Défi interactif sur les activités de santé</vt:lpstr>
      <vt:lpstr>1. Défi interactif sur les activités de santé</vt:lpstr>
      <vt:lpstr>Accéder à la plateforme Mig-Health Apps</vt:lpstr>
      <vt:lpstr>Sélectionner le thème/ETA</vt:lpstr>
      <vt:lpstr>Utiliser la plateforme</vt:lpstr>
      <vt:lpstr>1.2.2 Intégrations dans la vie réelle - Mise en œuvre des objectifs SMART</vt:lpstr>
      <vt:lpstr>Scénario 1 </vt:lpstr>
      <vt:lpstr>Scénario 2 </vt:lpstr>
      <vt:lpstr>Scénario 3 </vt:lpstr>
      <vt:lpstr>1.2.3 Plan d'action et fixation d'objectifs pour votre santé</vt:lpstr>
      <vt:lpstr>Plan d'action et fixation d'objectifs </vt:lpstr>
      <vt:lpstr>Plan d'action et fixation d'objectifs </vt:lpstr>
      <vt:lpstr>Plan d'action et fixation d'objectifs </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ETA 1.2 Séance de formation expérientielle</dc:title>
  <dc:creator>pantelis bbalaouras</dc:creator>
  <cp:lastModifiedBy>pantelis</cp:lastModifiedBy>
  <cp:revision>7</cp:revision>
  <dcterms:created xsi:type="dcterms:W3CDTF">2020-06-02T13:31:56Z</dcterms:created>
  <dcterms:modified xsi:type="dcterms:W3CDTF">2024-09-06T15:49:04Z</dcterms:modified>
</cp:coreProperties>
</file>