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Impact" panose="020B0806030902050204" pitchFamily="34" charset="0"/>
      <p:regular r:id="rId21"/>
    </p:embeddedFont>
    <p:embeddedFont>
      <p:font typeface="Gill Sans" panose="020B0604020202020204" charset="0"/>
      <p:regular r:id="rId22"/>
      <p:bold r:id="rId23"/>
    </p:embeddedFon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7Y2EQOO+XKPhdfzTX16OQSVdS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247" name="Google Shape;24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56" name="Google Shape;25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68" name="Google Shape;268;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78" name="Google Shape;278;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ac31ee941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bac31ee941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2bac31ee941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41" name="Google Shape;1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62" name="Google Shape;16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72" name="Google Shape;17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84" name="Google Shape;18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96" name="Google Shape;196;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Intro Unit">
  <p:cSld name="2_Intro Unit">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2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69" name="Google Shape;69;p2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0" name="Google Shape;70;p2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71" name="Google Shape;71;p2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41898"/>
            <a:ext cx="1930610" cy="4341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41898"/>
            <a:ext cx="1930610" cy="43411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tarting slide">
  <p:cSld name="1_Starting slide">
    <p:spTree>
      <p:nvGrpSpPr>
        <p:cNvPr id="1" name="Shape 26"/>
        <p:cNvGrpSpPr/>
        <p:nvPr/>
      </p:nvGrpSpPr>
      <p:grpSpPr>
        <a:xfrm>
          <a:off x="0" y="0"/>
          <a:ext cx="0" cy="0"/>
          <a:chOff x="0" y="0"/>
          <a:chExt cx="0" cy="0"/>
        </a:xfrm>
      </p:grpSpPr>
      <p:pic>
        <p:nvPicPr>
          <p:cNvPr id="27" name="Google Shape;27;p18"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2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31" name="Google Shape;31;p19"/>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2" name="Google Shape;32;p19"/>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3" name="Google Shape;33;p1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41898"/>
            <a:ext cx="1930610" cy="43411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6"/>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1.2</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sz="1400" b="0" i="0" u="none" strike="noStrike" cap="none">
              <a:solidFill>
                <a:srgbClr val="000000"/>
              </a:solidFill>
              <a:latin typeface="Calibri"/>
              <a:ea typeface="Calibri"/>
              <a:cs typeface="Calibri"/>
              <a:sym typeface="Calibri"/>
            </a:endParaRPr>
          </a:p>
        </p:txBody>
      </p:sp>
      <p:pic>
        <p:nvPicPr>
          <p:cNvPr id="39" name="Google Shape;39;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0"/>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1.2</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9" name="Google Shape;49;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41898"/>
            <a:ext cx="1930610" cy="4341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6" name="Google Shape;56;p39"/>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1.2</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Overall outline">
  <p:cSld name="1_Overall outline">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2. Empower</a:t>
            </a:r>
            <a:endParaRPr/>
          </a:p>
        </p:txBody>
      </p:sp>
      <p:sp>
        <p:nvSpPr>
          <p:cNvPr id="60" name="Google Shape;60;p20"/>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3. Participate</a:t>
            </a:r>
            <a:endParaRPr/>
          </a:p>
        </p:txBody>
      </p:sp>
      <p:sp>
        <p:nvSpPr>
          <p:cNvPr id="61" name="Google Shape;61;p20"/>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Impact"/>
                <a:ea typeface="Impact"/>
                <a:cs typeface="Impact"/>
                <a:sym typeface="Impact"/>
              </a:rPr>
              <a:t>1. Prevent</a:t>
            </a:r>
            <a:endParaRPr/>
          </a:p>
        </p:txBody>
      </p:sp>
      <p:pic>
        <p:nvPicPr>
          <p:cNvPr id="62" name="Google Shape;62;p2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63" name="Google Shape;63;p20"/>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64" name="Google Shape;64;p2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41898"/>
            <a:ext cx="1930610" cy="4341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llustrations/bed-sleep-night-sleeping-418371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21" Type="http://schemas.openxmlformats.org/officeDocument/2006/relationships/image" Target="../media/image19.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C00000"/>
              </a:buClr>
              <a:buSzPct val="100000"/>
              <a:buFont typeface="Calibri"/>
              <a:buNone/>
            </a:pPr>
            <a:r>
              <a:rPr lang="en-US" sz="3400" b="1" i="0" u="none" strike="noStrike" cap="none">
                <a:solidFill>
                  <a:srgbClr val="C00000"/>
                </a:solidFill>
                <a:latin typeface="Calibri"/>
                <a:ea typeface="Calibri"/>
                <a:cs typeface="Calibri"/>
                <a:sym typeface="Calibri"/>
              </a:rPr>
              <a:t>Module 1 - Session de formation expérientielle </a:t>
            </a:r>
            <a:r>
              <a:rPr lang="en-US" sz="2400" b="1" i="0" u="none" strike="noStrike" cap="none">
                <a:solidFill>
                  <a:srgbClr val="C00000"/>
                </a:solidFill>
                <a:latin typeface="Calibri"/>
                <a:ea typeface="Calibri"/>
                <a:cs typeface="Calibri"/>
                <a:sym typeface="Calibri"/>
              </a:rPr>
              <a:t>(1.2)</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Sensibilisation à l'importance de l'autogestion et des applications de santé </a:t>
            </a:r>
            <a:endParaRPr sz="3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400" b="0" i="0" u="none" strike="noStrike" cap="none">
              <a:solidFill>
                <a:srgbClr val="000000"/>
              </a:solidFill>
              <a:latin typeface="Calibri"/>
              <a:ea typeface="Calibri"/>
              <a:cs typeface="Calibri"/>
              <a:sym typeface="Calibri"/>
            </a:endParaRPr>
          </a:p>
        </p:txBody>
      </p:sp>
      <p:sp>
        <p:nvSpPr>
          <p:cNvPr id="78" name="Google Shape;78;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79" name="Google Shape;79;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80" name="Google Shape;80;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83" name="Google Shape;8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645160" y="611334"/>
            <a:ext cx="6563498" cy="2084244"/>
          </a:xfrm>
          <a:prstGeom prst="rect">
            <a:avLst/>
          </a:prstGeom>
          <a:noFill/>
          <a:ln>
            <a:noFill/>
          </a:ln>
        </p:spPr>
      </p:pic>
      <p:sp>
        <p:nvSpPr>
          <p:cNvPr id="84" name="Google Shape;84;p1"/>
          <p:cNvSpPr txBox="1"/>
          <p:nvPr/>
        </p:nvSpPr>
        <p:spPr>
          <a:xfrm>
            <a:off x="4208349" y="2634203"/>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85" name="Google Shape;85;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87" name="Google Shape;87;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8" name="Google Shape;88;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89" name="Google Shape;89;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90" name="Google Shape;90;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91" name="Google Shape;91;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92" name="Google Shape;92;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93" name="Google Shape;93;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94" name="Google Shape;94;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95" name="Google Shape;95;p1"/>
          <p:cNvPicPr preferRelativeResize="0"/>
          <p:nvPr/>
        </p:nvPicPr>
        <p:blipFill>
          <a:blip r:embed="rId7"/>
          <a:srcRect/>
          <a:stretch/>
        </p:blipFill>
        <p:spPr>
          <a:xfrm>
            <a:off x="19458" y="6414599"/>
            <a:ext cx="1938951" cy="436098"/>
          </a:xfrm>
          <a:prstGeom prst="rect">
            <a:avLst/>
          </a:prstGeom>
          <a:noFill/>
          <a:ln>
            <a:noFill/>
          </a:ln>
        </p:spPr>
      </p:pic>
      <p:sp>
        <p:nvSpPr>
          <p:cNvPr id="96" name="Google Shape;96;p1"/>
          <p:cNvSpPr/>
          <p:nvPr/>
        </p:nvSpPr>
        <p:spPr>
          <a:xfrm>
            <a:off x="2020928" y="6414599"/>
            <a:ext cx="8490857" cy="446357"/>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None/>
            </a:pPr>
            <a:r>
              <a:rPr lang="en-US" sz="925" b="0" i="0" u="none" strike="noStrike" cap="none">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925" b="0" i="0" u="none" strike="noStrike" cap="none">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0"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211" name="Google Shape;211;p1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44444"/>
              <a:buNone/>
            </a:pPr>
            <a:r>
              <a:rPr lang="en-US" sz="2000">
                <a:solidFill>
                  <a:srgbClr val="C01E24"/>
                </a:solidFill>
              </a:rPr>
              <a:t>1.2.2</a:t>
            </a:r>
            <a:r>
              <a:rPr lang="en-US"/>
              <a:t/>
            </a:r>
            <a:br>
              <a:rPr lang="en-US"/>
            </a:br>
            <a:r>
              <a:rPr lang="en-US">
                <a:solidFill>
                  <a:srgbClr val="C01E24"/>
                </a:solidFill>
              </a:rPr>
              <a:t>Intégrations dans la vie réelle - Mise en œuvre des objectifs SMART</a:t>
            </a:r>
            <a:endParaRPr>
              <a:solidFill>
                <a:srgbClr val="C01E24"/>
              </a:solidFill>
            </a:endParaRPr>
          </a:p>
        </p:txBody>
      </p:sp>
      <p:sp>
        <p:nvSpPr>
          <p:cNvPr id="212" name="Google Shape;212;p10"/>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Le formateur présentera aux apprenants plusieurs scénarios et situations de la vie réelle montrant comment les applications de santé ont aidé la santé des individus en général. </a:t>
            </a:r>
            <a:endParaRPr sz="2000">
              <a:latin typeface="Calibri"/>
              <a:ea typeface="Calibri"/>
              <a:cs typeface="Calibri"/>
              <a:sym typeface="Calibri"/>
            </a:endParaRPr>
          </a:p>
        </p:txBody>
      </p:sp>
      <p:sp>
        <p:nvSpPr>
          <p:cNvPr id="213" name="Google Shape;213;p10"/>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Scénario 1 </a:t>
            </a:r>
            <a:endParaRPr/>
          </a:p>
        </p:txBody>
      </p:sp>
      <p:sp>
        <p:nvSpPr>
          <p:cNvPr id="219" name="Google Shape;219;p11"/>
          <p:cNvSpPr txBox="1">
            <a:spLocks noGrp="1"/>
          </p:cNvSpPr>
          <p:nvPr>
            <p:ph type="body" idx="1"/>
          </p:nvPr>
        </p:nvSpPr>
        <p:spPr>
          <a:xfrm>
            <a:off x="557999" y="1799999"/>
            <a:ext cx="7682234"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Maria vient d'arriver en Espagne, où elle va désormais vivre, et elle doit prendre un rendez-vous chez le médecin, mais elle ne sait pas très bien comment fonctionne le système de santé dans ce pays.</a:t>
            </a:r>
            <a:endParaRPr/>
          </a:p>
          <a:p>
            <a:pPr marL="457200" lvl="0" indent="-381000" algn="l" rtl="0">
              <a:lnSpc>
                <a:spcPct val="100000"/>
              </a:lnSpc>
              <a:spcBef>
                <a:spcPts val="1200"/>
              </a:spcBef>
              <a:spcAft>
                <a:spcPts val="0"/>
              </a:spcAft>
              <a:buSzPts val="2400"/>
              <a:buChar char="▪"/>
            </a:pPr>
            <a:r>
              <a:rPr lang="en-US"/>
              <a:t>Maria peut accéder au programme d'applications Mig-health, ETA 11 Health Apps for Healthcare Services, et ouvrir le contenu, où elle trouvera des informations sur le système de santé et des liens pour prendre rendez-vous.</a:t>
            </a:r>
            <a:endParaRPr/>
          </a:p>
          <a:p>
            <a:pPr marL="457200" lvl="0" indent="-228600" algn="l" rtl="0">
              <a:lnSpc>
                <a:spcPct val="100000"/>
              </a:lnSpc>
              <a:spcBef>
                <a:spcPts val="1200"/>
              </a:spcBef>
              <a:spcAft>
                <a:spcPts val="600"/>
              </a:spcAft>
              <a:buSzPts val="2400"/>
              <a:buNone/>
            </a:pPr>
            <a:endParaRPr/>
          </a:p>
        </p:txBody>
      </p:sp>
      <p:pic>
        <p:nvPicPr>
          <p:cNvPr id="220" name="Google Shape;220;p11" descr="Medizinisch, Krankenschwester, Arzt"/>
          <p:cNvPicPr preferRelativeResize="0"/>
          <p:nvPr/>
        </p:nvPicPr>
        <p:blipFill rotWithShape="1">
          <a:blip r:embed="rId3">
            <a:alphaModFix/>
          </a:blip>
          <a:srcRect/>
          <a:stretch/>
        </p:blipFill>
        <p:spPr>
          <a:xfrm>
            <a:off x="9048308" y="2033867"/>
            <a:ext cx="2913734" cy="2904322"/>
          </a:xfrm>
          <a:prstGeom prst="rect">
            <a:avLst/>
          </a:prstGeom>
          <a:noFill/>
          <a:ln>
            <a:noFill/>
          </a:ln>
        </p:spPr>
      </p:pic>
      <p:sp>
        <p:nvSpPr>
          <p:cNvPr id="221" name="Google Shape;221;p11"/>
          <p:cNvSpPr/>
          <p:nvPr/>
        </p:nvSpPr>
        <p:spPr>
          <a:xfrm>
            <a:off x="3299265"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222" name="Google Shape;222;p11"/>
          <p:cNvSpPr txBox="1"/>
          <p:nvPr/>
        </p:nvSpPr>
        <p:spPr>
          <a:xfrm>
            <a:off x="742399" y="1900"/>
            <a:ext cx="8802653"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23" name="Google Shape;223;p11"/>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Scénario 2 </a:t>
            </a:r>
            <a:endParaRPr/>
          </a:p>
        </p:txBody>
      </p:sp>
      <p:sp>
        <p:nvSpPr>
          <p:cNvPr id="229" name="Google Shape;229;p12"/>
          <p:cNvSpPr txBox="1">
            <a:spLocks noGrp="1"/>
          </p:cNvSpPr>
          <p:nvPr>
            <p:ph type="body" idx="1"/>
          </p:nvPr>
        </p:nvSpPr>
        <p:spPr>
          <a:xfrm>
            <a:off x="557999" y="1799999"/>
            <a:ext cx="7682234"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Hakim a des problèmes de sommeil depuis quelques jours, il a pris rendez-vous avec son médecin mais ce n'est pas avant 10 jours. </a:t>
            </a:r>
            <a:endParaRPr/>
          </a:p>
          <a:p>
            <a:pPr marL="457200" lvl="0" indent="-381000" algn="l" rtl="0">
              <a:lnSpc>
                <a:spcPct val="100000"/>
              </a:lnSpc>
              <a:spcBef>
                <a:spcPts val="1200"/>
              </a:spcBef>
              <a:spcAft>
                <a:spcPts val="0"/>
              </a:spcAft>
              <a:buSzPts val="2400"/>
              <a:buChar char="▪"/>
            </a:pPr>
            <a:r>
              <a:rPr lang="en-US"/>
              <a:t>En attendant, il peut accéder au programme Mig-health Apps, ETA4 Health Apps for Rest Routines et rechercher l'une des applications proposées pour surveiller sa routine de sommeil. </a:t>
            </a:r>
            <a:endParaRPr/>
          </a:p>
          <a:p>
            <a:pPr marL="457200" lvl="0" indent="-381000" algn="l" rtl="0">
              <a:lnSpc>
                <a:spcPct val="100000"/>
              </a:lnSpc>
              <a:spcBef>
                <a:spcPts val="1200"/>
              </a:spcBef>
              <a:spcAft>
                <a:spcPts val="0"/>
              </a:spcAft>
              <a:buSzPts val="2400"/>
              <a:buChar char="▪"/>
            </a:pPr>
            <a:r>
              <a:rPr lang="en-US"/>
              <a:t>Il peut ainsi donner des informations plus détaillées à son médecin.</a:t>
            </a:r>
            <a:endParaRPr/>
          </a:p>
          <a:p>
            <a:pPr marL="457200" lvl="0" indent="-228600" algn="l" rtl="0">
              <a:lnSpc>
                <a:spcPct val="100000"/>
              </a:lnSpc>
              <a:spcBef>
                <a:spcPts val="1200"/>
              </a:spcBef>
              <a:spcAft>
                <a:spcPts val="600"/>
              </a:spcAft>
              <a:buSzPts val="2400"/>
              <a:buNone/>
            </a:pPr>
            <a:endParaRPr/>
          </a:p>
        </p:txBody>
      </p:sp>
      <p:pic>
        <p:nvPicPr>
          <p:cNvPr id="230" name="Google Shape;230;p12"/>
          <p:cNvPicPr preferRelativeResize="0"/>
          <p:nvPr/>
        </p:nvPicPr>
        <p:blipFill rotWithShape="1">
          <a:blip r:embed="rId3">
            <a:alphaModFix/>
          </a:blip>
          <a:srcRect l="10057" t="17568" r="16525" b="2448"/>
          <a:stretch/>
        </p:blipFill>
        <p:spPr>
          <a:xfrm>
            <a:off x="8275175" y="1795230"/>
            <a:ext cx="3800354" cy="4140308"/>
          </a:xfrm>
          <a:prstGeom prst="rect">
            <a:avLst/>
          </a:prstGeom>
          <a:noFill/>
          <a:ln>
            <a:noFill/>
          </a:ln>
        </p:spPr>
      </p:pic>
      <p:sp>
        <p:nvSpPr>
          <p:cNvPr id="231" name="Google Shape;231;p12"/>
          <p:cNvSpPr/>
          <p:nvPr/>
        </p:nvSpPr>
        <p:spPr>
          <a:xfrm>
            <a:off x="9663811" y="6527499"/>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Source </a:t>
            </a:r>
            <a:r>
              <a:rPr lang="en-US" sz="1200" b="0" i="0" u="none" strike="noStrike" cap="none">
                <a:solidFill>
                  <a:srgbClr val="000000"/>
                </a:solidFill>
                <a:latin typeface="Arial"/>
                <a:ea typeface="Arial"/>
                <a:cs typeface="Arial"/>
                <a:sym typeface="Arial"/>
              </a:rPr>
              <a:t>: </a:t>
            </a:r>
            <a:r>
              <a:rPr lang="en-U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licence Pixabay</a:t>
            </a:r>
            <a:endParaRPr sz="1200" b="0" i="0" u="none" strike="noStrike" cap="none">
              <a:solidFill>
                <a:srgbClr val="000000"/>
              </a:solidFill>
              <a:latin typeface="Arial"/>
              <a:ea typeface="Arial"/>
              <a:cs typeface="Arial"/>
              <a:sym typeface="Arial"/>
            </a:endParaRPr>
          </a:p>
        </p:txBody>
      </p:sp>
      <p:sp>
        <p:nvSpPr>
          <p:cNvPr id="232" name="Google Shape;232;p12"/>
          <p:cNvSpPr txBox="1"/>
          <p:nvPr/>
        </p:nvSpPr>
        <p:spPr>
          <a:xfrm>
            <a:off x="742399" y="1900"/>
            <a:ext cx="8545979"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33" name="Google Shape;233;p12"/>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Scénario 3 </a:t>
            </a:r>
            <a:endParaRPr/>
          </a:p>
        </p:txBody>
      </p:sp>
      <p:sp>
        <p:nvSpPr>
          <p:cNvPr id="239" name="Google Shape;239;p13"/>
          <p:cNvSpPr txBox="1">
            <a:spLocks noGrp="1"/>
          </p:cNvSpPr>
          <p:nvPr>
            <p:ph type="body" idx="1"/>
          </p:nvPr>
        </p:nvSpPr>
        <p:spPr>
          <a:xfrm>
            <a:off x="557999" y="1799999"/>
            <a:ext cx="7682234" cy="4866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0">
                <a:solidFill>
                  <a:schemeClr val="dk1"/>
                </a:solidFill>
                <a:latin typeface="Calibri"/>
                <a:ea typeface="Calibri"/>
                <a:cs typeface="Calibri"/>
                <a:sym typeface="Calibri"/>
              </a:rPr>
              <a:t>Delia et Mahir sont de nouveaux parents et aimeraient en savoir plus sur les soins à apporter aux nouveau-nés. Grâce au programme Mig-Health Apps, ils ont téléchargé une application qui leur permet de surveiller le sommeil de leur bébé. Ainsi, lorsqu'ils iront chez le pédiatre, ils pourront lui dire exactement quelles sont les habitudes de sommeil de leur bébé.</a:t>
            </a:r>
            <a:endParaRPr/>
          </a:p>
          <a:p>
            <a:pPr marL="457200" lvl="0" indent="-228600" algn="l" rtl="0">
              <a:lnSpc>
                <a:spcPct val="100000"/>
              </a:lnSpc>
              <a:spcBef>
                <a:spcPts val="600"/>
              </a:spcBef>
              <a:spcAft>
                <a:spcPts val="600"/>
              </a:spcAft>
              <a:buSzPts val="2400"/>
              <a:buNone/>
            </a:pPr>
            <a:endParaRPr/>
          </a:p>
        </p:txBody>
      </p:sp>
      <p:pic>
        <p:nvPicPr>
          <p:cNvPr id="240" name="Google Shape;240;p13" descr="Free breastfeeding mother and child baby vector"/>
          <p:cNvPicPr preferRelativeResize="0"/>
          <p:nvPr/>
        </p:nvPicPr>
        <p:blipFill rotWithShape="1">
          <a:blip r:embed="rId3">
            <a:alphaModFix/>
          </a:blip>
          <a:srcRect/>
          <a:stretch/>
        </p:blipFill>
        <p:spPr>
          <a:xfrm>
            <a:off x="8914892" y="1974677"/>
            <a:ext cx="2702908" cy="3449503"/>
          </a:xfrm>
          <a:prstGeom prst="rect">
            <a:avLst/>
          </a:prstGeom>
          <a:noFill/>
          <a:ln>
            <a:noFill/>
          </a:ln>
        </p:spPr>
      </p:pic>
      <p:sp>
        <p:nvSpPr>
          <p:cNvPr id="241" name="Google Shape;241;p13"/>
          <p:cNvSpPr/>
          <p:nvPr/>
        </p:nvSpPr>
        <p:spPr>
          <a:xfrm>
            <a:off x="9593019" y="65275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242" name="Google Shape;242;p13"/>
          <p:cNvSpPr txBox="1"/>
          <p:nvPr/>
        </p:nvSpPr>
        <p:spPr>
          <a:xfrm>
            <a:off x="742399" y="1900"/>
            <a:ext cx="8545979"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43" name="Google Shape;243;p13"/>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4"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250" name="Google Shape;250;p1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44444"/>
              <a:buNone/>
            </a:pPr>
            <a:r>
              <a:rPr lang="en-US" sz="2000">
                <a:solidFill>
                  <a:srgbClr val="C01E24"/>
                </a:solidFill>
              </a:rPr>
              <a:t>1.2.3</a:t>
            </a:r>
            <a:r>
              <a:rPr lang="en-US"/>
              <a:t/>
            </a:r>
            <a:br>
              <a:rPr lang="en-US"/>
            </a:br>
            <a:r>
              <a:rPr lang="en-US">
                <a:solidFill>
                  <a:srgbClr val="C01E24"/>
                </a:solidFill>
              </a:rPr>
              <a:t>Plan d'action et fixation d'objectifs pour votre santé</a:t>
            </a:r>
            <a:endParaRPr>
              <a:solidFill>
                <a:srgbClr val="C01E24"/>
              </a:solidFill>
            </a:endParaRPr>
          </a:p>
        </p:txBody>
      </p:sp>
      <p:sp>
        <p:nvSpPr>
          <p:cNvPr id="251" name="Google Shape;251;p14"/>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Le formateur de cette session soulignera l'importance de la planification de l'action et de la fixation d'objectifs dans l'utilisation d'applications pour maintenir ou améliorer la santé des migrants.</a:t>
            </a:r>
            <a:endParaRPr sz="2000">
              <a:latin typeface="Calibri"/>
              <a:ea typeface="Calibri"/>
              <a:cs typeface="Calibri"/>
              <a:sym typeface="Calibri"/>
            </a:endParaRPr>
          </a:p>
        </p:txBody>
      </p:sp>
      <p:sp>
        <p:nvSpPr>
          <p:cNvPr id="252" name="Google Shape;252;p14"/>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a:spLocks noGrp="1"/>
          </p:cNvSpPr>
          <p:nvPr>
            <p:ph type="title"/>
          </p:nvPr>
        </p:nvSpPr>
        <p:spPr>
          <a:xfrm>
            <a:off x="505104" y="619212"/>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Plan d'action et fixation d'objectifs </a:t>
            </a:r>
            <a:endParaRPr sz="2200">
              <a:latin typeface="Arial"/>
              <a:ea typeface="Arial"/>
              <a:cs typeface="Arial"/>
              <a:sym typeface="Arial"/>
            </a:endParaRPr>
          </a:p>
        </p:txBody>
      </p:sp>
      <p:sp>
        <p:nvSpPr>
          <p:cNvPr id="259" name="Google Shape;259;p15"/>
          <p:cNvSpPr/>
          <p:nvPr/>
        </p:nvSpPr>
        <p:spPr>
          <a:xfrm>
            <a:off x="505104" y="1187351"/>
            <a:ext cx="114417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Dans l'activité précédente, les participants à la session ont choisi dans le programme Mig-health Apps le sujet de santé qui les intéressait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"Y a-t-il un point sur lequel vous aimeriez travailler pour vous aider à atteindre votre objectif en matière de santé ?</a:t>
            </a:r>
            <a:endParaRPr sz="1400" b="0" i="0" u="none" strike="noStrike" cap="none">
              <a:solidFill>
                <a:srgbClr val="000000"/>
              </a:solidFill>
              <a:latin typeface="Arial"/>
              <a:ea typeface="Arial"/>
              <a:cs typeface="Arial"/>
              <a:sym typeface="Arial"/>
            </a:endParaRPr>
          </a:p>
        </p:txBody>
      </p:sp>
      <p:sp>
        <p:nvSpPr>
          <p:cNvPr id="260" name="Google Shape;260;p15"/>
          <p:cNvSpPr/>
          <p:nvPr/>
        </p:nvSpPr>
        <p:spPr>
          <a:xfrm>
            <a:off x="5101488" y="2960894"/>
            <a:ext cx="640893" cy="4617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1" name="Google Shape;261;p15"/>
          <p:cNvSpPr txBox="1"/>
          <p:nvPr/>
        </p:nvSpPr>
        <p:spPr>
          <a:xfrm>
            <a:off x="505104" y="3511037"/>
            <a:ext cx="11189646" cy="830956"/>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Les plans d'action sont des descriptions détaillées des actions qu'une personne entreprendra pour atteindre un objectif. </a:t>
            </a:r>
            <a:endParaRPr sz="2400" b="0" i="0" u="none" strike="noStrike" cap="none">
              <a:solidFill>
                <a:srgbClr val="000000"/>
              </a:solidFill>
              <a:latin typeface="Calibri"/>
              <a:ea typeface="Calibri"/>
              <a:cs typeface="Calibri"/>
              <a:sym typeface="Calibri"/>
            </a:endParaRPr>
          </a:p>
        </p:txBody>
      </p:sp>
      <p:sp>
        <p:nvSpPr>
          <p:cNvPr id="262" name="Google Shape;262;p15"/>
          <p:cNvSpPr/>
          <p:nvPr/>
        </p:nvSpPr>
        <p:spPr>
          <a:xfrm>
            <a:off x="4046191" y="4430436"/>
            <a:ext cx="6096000"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1 : Fixer un objectif SMART</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2 : Identifier les tâches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3 : Affectation des ressources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4 : Hiérarchiser les tâches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5 : Fixer des délais et des étapes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Étape 6 : Suivi et révision du plan d'action</a:t>
            </a:r>
            <a:endParaRPr sz="2400" b="0" i="0" u="none" strike="noStrike" cap="none">
              <a:solidFill>
                <a:srgbClr val="000000"/>
              </a:solidFill>
              <a:latin typeface="Calibri"/>
              <a:ea typeface="Calibri"/>
              <a:cs typeface="Calibri"/>
              <a:sym typeface="Calibri"/>
            </a:endParaRPr>
          </a:p>
        </p:txBody>
      </p:sp>
      <p:sp>
        <p:nvSpPr>
          <p:cNvPr id="263" name="Google Shape;263;p15"/>
          <p:cNvSpPr txBox="1"/>
          <p:nvPr/>
        </p:nvSpPr>
        <p:spPr>
          <a:xfrm>
            <a:off x="742399" y="1900"/>
            <a:ext cx="8578063"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64" name="Google Shape;264;p15"/>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Plan d'action et fixation d'objectifs </a:t>
            </a:r>
            <a:endParaRPr sz="2200">
              <a:latin typeface="Arial"/>
              <a:ea typeface="Arial"/>
              <a:cs typeface="Arial"/>
              <a:sym typeface="Arial"/>
            </a:endParaRPr>
          </a:p>
        </p:txBody>
      </p:sp>
      <p:sp>
        <p:nvSpPr>
          <p:cNvPr id="271" name="Google Shape;271;p16"/>
          <p:cNvSpPr/>
          <p:nvPr/>
        </p:nvSpPr>
        <p:spPr>
          <a:xfrm>
            <a:off x="574200" y="1746178"/>
            <a:ext cx="10016700"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Les étapes du plan d'action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a:solidFill>
                  <a:srgbClr val="000000"/>
                </a:solidFill>
                <a:latin typeface="Calibri"/>
                <a:ea typeface="Calibri"/>
                <a:cs typeface="Calibri"/>
                <a:sym typeface="Calibri"/>
              </a:rPr>
              <a:t>Identifier un nouvel objectif</a:t>
            </a:r>
            <a:endParaRPr sz="2400" b="1"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a:solidFill>
                  <a:srgbClr val="000000"/>
                </a:solidFill>
                <a:latin typeface="Calibri"/>
                <a:ea typeface="Calibri"/>
                <a:cs typeface="Calibri"/>
                <a:sym typeface="Calibri"/>
              </a:rPr>
              <a:t>établir un plan pour y parvenir</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Les objectifs SMART sont spécifiques, mesurables, réalisables, pertinents et limités dans le temps.</a:t>
            </a:r>
            <a:endParaRPr sz="1400" b="0" i="0" u="none" strike="noStrike" cap="none">
              <a:solidFill>
                <a:srgbClr val="000000"/>
              </a:solidFill>
              <a:latin typeface="Arial"/>
              <a:ea typeface="Arial"/>
              <a:cs typeface="Arial"/>
              <a:sym typeface="Arial"/>
            </a:endParaRPr>
          </a:p>
        </p:txBody>
      </p:sp>
      <p:sp>
        <p:nvSpPr>
          <p:cNvPr id="272" name="Google Shape;272;p16"/>
          <p:cNvSpPr txBox="1"/>
          <p:nvPr/>
        </p:nvSpPr>
        <p:spPr>
          <a:xfrm>
            <a:off x="1240471" y="4700425"/>
            <a:ext cx="9546000" cy="19395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Exemple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Objectif : </a:t>
            </a:r>
            <a:r>
              <a:rPr lang="en-US" sz="2400" b="0" i="0" u="none" strike="noStrike" cap="none">
                <a:solidFill>
                  <a:srgbClr val="000000"/>
                </a:solidFill>
                <a:latin typeface="Calibri"/>
                <a:ea typeface="Calibri"/>
                <a:cs typeface="Calibri"/>
                <a:sym typeface="Calibri"/>
              </a:rPr>
              <a:t>Je veux améliorer mon alimentation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Plan : </a:t>
            </a:r>
            <a:r>
              <a:rPr lang="en-US" sz="2400" b="0" i="0" u="none" strike="noStrike" cap="none">
                <a:solidFill>
                  <a:schemeClr val="dk1"/>
                </a:solidFill>
                <a:latin typeface="Calibri"/>
                <a:ea typeface="Calibri"/>
                <a:cs typeface="Calibri"/>
                <a:sym typeface="Calibri"/>
              </a:rPr>
              <a:t>Je télécharge une application de nutrition, je choisis un régime qui convient à mon mode de vie, je suis le nouveau régime pendant un mois, j'évalue mes résultats à l'issue du délai et je réajuste le plan si nécessaire.</a:t>
            </a:r>
            <a:endParaRPr sz="2400" b="0" i="0" u="none" strike="noStrike" cap="none">
              <a:solidFill>
                <a:srgbClr val="000000"/>
              </a:solidFill>
              <a:latin typeface="Calibri"/>
              <a:ea typeface="Calibri"/>
              <a:cs typeface="Calibri"/>
              <a:sym typeface="Calibri"/>
            </a:endParaRPr>
          </a:p>
        </p:txBody>
      </p:sp>
      <p:sp>
        <p:nvSpPr>
          <p:cNvPr id="273" name="Google Shape;273;p16"/>
          <p:cNvSpPr txBox="1"/>
          <p:nvPr/>
        </p:nvSpPr>
        <p:spPr>
          <a:xfrm>
            <a:off x="742399" y="1900"/>
            <a:ext cx="8225137" cy="3861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74" name="Google Shape;274;p16"/>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Plan d'action et fixation d'objectifs </a:t>
            </a:r>
            <a:endParaRPr sz="2200">
              <a:latin typeface="Arial"/>
              <a:ea typeface="Arial"/>
              <a:cs typeface="Arial"/>
              <a:sym typeface="Arial"/>
            </a:endParaRPr>
          </a:p>
        </p:txBody>
      </p:sp>
      <p:sp>
        <p:nvSpPr>
          <p:cNvPr id="281" name="Google Shape;281;p17"/>
          <p:cNvSpPr txBox="1"/>
          <p:nvPr/>
        </p:nvSpPr>
        <p:spPr>
          <a:xfrm>
            <a:off x="2854198" y="1934459"/>
            <a:ext cx="767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Présentez votre plan d'action pour la santé</a:t>
            </a:r>
            <a:endParaRPr sz="3200" b="1" i="0" u="none" strike="noStrike" cap="none">
              <a:solidFill>
                <a:srgbClr val="000000"/>
              </a:solidFill>
              <a:latin typeface="Calibri"/>
              <a:ea typeface="Calibri"/>
              <a:cs typeface="Calibri"/>
              <a:sym typeface="Calibri"/>
            </a:endParaRPr>
          </a:p>
        </p:txBody>
      </p:sp>
      <p:pic>
        <p:nvPicPr>
          <p:cNvPr id="282" name="Google Shape;282;p17" descr="Free target dart aim illustration"/>
          <p:cNvPicPr preferRelativeResize="0"/>
          <p:nvPr/>
        </p:nvPicPr>
        <p:blipFill rotWithShape="1">
          <a:blip r:embed="rId3">
            <a:alphaModFix/>
          </a:blip>
          <a:srcRect/>
          <a:stretch/>
        </p:blipFill>
        <p:spPr>
          <a:xfrm>
            <a:off x="1774652" y="2857821"/>
            <a:ext cx="3654117" cy="3654117"/>
          </a:xfrm>
          <a:prstGeom prst="rect">
            <a:avLst/>
          </a:prstGeom>
          <a:noFill/>
          <a:ln>
            <a:noFill/>
          </a:ln>
        </p:spPr>
      </p:pic>
      <p:sp>
        <p:nvSpPr>
          <p:cNvPr id="283" name="Google Shape;283;p17"/>
          <p:cNvSpPr txBox="1"/>
          <p:nvPr/>
        </p:nvSpPr>
        <p:spPr>
          <a:xfrm>
            <a:off x="6692669" y="4269380"/>
            <a:ext cx="4782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Chaque participant dispose de 5 minutes pour présenter son propre plan d'action.</a:t>
            </a:r>
            <a:endParaRPr sz="2400" b="0" i="0" u="none" strike="noStrike" cap="none">
              <a:solidFill>
                <a:srgbClr val="000000"/>
              </a:solidFill>
              <a:latin typeface="Calibri"/>
              <a:ea typeface="Calibri"/>
              <a:cs typeface="Calibri"/>
              <a:sym typeface="Calibri"/>
            </a:endParaRPr>
          </a:p>
        </p:txBody>
      </p:sp>
      <p:sp>
        <p:nvSpPr>
          <p:cNvPr id="284" name="Google Shape;284;p17"/>
          <p:cNvSpPr/>
          <p:nvPr/>
        </p:nvSpPr>
        <p:spPr>
          <a:xfrm>
            <a:off x="9780300" y="6511938"/>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285" name="Google Shape;285;p17"/>
          <p:cNvSpPr txBox="1"/>
          <p:nvPr/>
        </p:nvSpPr>
        <p:spPr>
          <a:xfrm>
            <a:off x="742399" y="1900"/>
            <a:ext cx="8513895"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286" name="Google Shape;286;p17"/>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91"/>
        <p:cNvGrpSpPr/>
        <p:nvPr/>
      </p:nvGrpSpPr>
      <p:grpSpPr>
        <a:xfrm>
          <a:off x="0" y="0"/>
          <a:ext cx="0" cy="0"/>
          <a:chOff x="0" y="0"/>
          <a:chExt cx="0" cy="0"/>
        </a:xfrm>
      </p:grpSpPr>
      <p:sp>
        <p:nvSpPr>
          <p:cNvPr id="292" name="Google Shape;292;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4" name="Google Shape;294;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95" name="Google Shape;295;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96" name="Google Shape;296;p26"/>
          <p:cNvSpPr txBox="1"/>
          <p:nvPr/>
        </p:nvSpPr>
        <p:spPr>
          <a:xfrm>
            <a:off x="340474" y="2922021"/>
            <a:ext cx="5034783" cy="20511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endParaRPr/>
          </a:p>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 session de formation expérientielle de ce module !</a:t>
            </a:r>
            <a:endParaRPr sz="1400" b="0" i="0" u="none" strike="noStrike" cap="none">
              <a:solidFill>
                <a:srgbClr val="000000"/>
              </a:solidFill>
              <a:latin typeface="Arial"/>
              <a:ea typeface="Arial"/>
              <a:cs typeface="Arial"/>
              <a:sym typeface="Arial"/>
            </a:endParaRPr>
          </a:p>
        </p:txBody>
      </p:sp>
      <p:pic>
        <p:nvPicPr>
          <p:cNvPr id="298" name="Google Shape;298;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Arial"/>
              <a:ea typeface="Arial"/>
              <a:cs typeface="Arial"/>
              <a:sym typeface="Arial"/>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41898"/>
            <a:ext cx="1930610" cy="4341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103" name="Google Shape;103;p2"/>
          <p:cNvGrpSpPr/>
          <p:nvPr/>
        </p:nvGrpSpPr>
        <p:grpSpPr>
          <a:xfrm>
            <a:off x="6606686" y="1812884"/>
            <a:ext cx="6096000" cy="1677637"/>
            <a:chOff x="-1066801" y="1523553"/>
            <a:chExt cx="6096000" cy="1677637"/>
          </a:xfrm>
        </p:grpSpPr>
        <p:pic>
          <p:nvPicPr>
            <p:cNvPr id="104" name="Google Shape;10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05" name="Google Shape;10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06" name="Google Shape;106;p2"/>
          <p:cNvGrpSpPr/>
          <p:nvPr/>
        </p:nvGrpSpPr>
        <p:grpSpPr>
          <a:xfrm>
            <a:off x="3483817" y="4504058"/>
            <a:ext cx="6629400" cy="1738414"/>
            <a:chOff x="2579204" y="1882706"/>
            <a:chExt cx="6629400" cy="1738414"/>
          </a:xfrm>
        </p:grpSpPr>
        <p:pic>
          <p:nvPicPr>
            <p:cNvPr id="107" name="Google Shape;10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08" name="Google Shape;10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9" name="Google Shape;109;p2"/>
          <p:cNvGrpSpPr/>
          <p:nvPr/>
        </p:nvGrpSpPr>
        <p:grpSpPr>
          <a:xfrm>
            <a:off x="3020318" y="1776505"/>
            <a:ext cx="6634368" cy="1584248"/>
            <a:chOff x="6639106" y="2919412"/>
            <a:chExt cx="6634368" cy="1584248"/>
          </a:xfrm>
        </p:grpSpPr>
        <p:pic>
          <p:nvPicPr>
            <p:cNvPr id="110" name="Google Shape;11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11" name="Google Shape;11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12" name="Google Shape;112;p2"/>
          <p:cNvGrpSpPr/>
          <p:nvPr/>
        </p:nvGrpSpPr>
        <p:grpSpPr>
          <a:xfrm>
            <a:off x="-1974174" y="1729933"/>
            <a:ext cx="6952420" cy="1601615"/>
            <a:chOff x="-1240501" y="3160643"/>
            <a:chExt cx="6952420" cy="1601615"/>
          </a:xfrm>
        </p:grpSpPr>
        <p:pic>
          <p:nvPicPr>
            <p:cNvPr id="113" name="Google Shape;11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14" name="Google Shape;11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15" name="Google Shape;115;p2"/>
          <p:cNvGrpSpPr/>
          <p:nvPr/>
        </p:nvGrpSpPr>
        <p:grpSpPr>
          <a:xfrm>
            <a:off x="2776075" y="4478327"/>
            <a:ext cx="2543175" cy="1592961"/>
            <a:chOff x="4517932" y="3531206"/>
            <a:chExt cx="2543175" cy="1592961"/>
          </a:xfrm>
        </p:grpSpPr>
        <p:pic>
          <p:nvPicPr>
            <p:cNvPr id="116" name="Google Shape;11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17" name="Google Shape;11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18" name="Google Shape;118;p2"/>
          <p:cNvGrpSpPr/>
          <p:nvPr/>
        </p:nvGrpSpPr>
        <p:grpSpPr>
          <a:xfrm>
            <a:off x="2859813" y="1422238"/>
            <a:ext cx="1973150" cy="2726448"/>
            <a:chOff x="9320178" y="2976204"/>
            <a:chExt cx="1973150" cy="2726448"/>
          </a:xfrm>
        </p:grpSpPr>
        <p:pic>
          <p:nvPicPr>
            <p:cNvPr id="119" name="Google Shape;11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20" name="Google Shape;12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21" name="Google Shape;12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22" name="Google Shape;12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23" name="Google Shape;12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24" name="Google Shape;12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25" name="Google Shape;12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26" name="Google Shape;12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27" name="Google Shape;127;p2" descr="A close up of a logo&#10;&#10;Description automatically generated"/>
          <p:cNvPicPr preferRelativeResize="0"/>
          <p:nvPr/>
        </p:nvPicPr>
        <p:blipFill rotWithShape="1">
          <a:blip r:embed="rId21">
            <a:alphaModFix/>
          </a:blip>
          <a:srcRect/>
          <a:stretch/>
        </p:blipFill>
        <p:spPr>
          <a:xfrm>
            <a:off x="267150" y="1608950"/>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bac31ee941_0_2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Session de formation expérientielle :  </a:t>
            </a:r>
            <a:endParaRPr sz="5400"/>
          </a:p>
          <a:p>
            <a:pPr marL="0" lvl="0" indent="0" algn="ctr" rtl="0">
              <a:lnSpc>
                <a:spcPct val="90000"/>
              </a:lnSpc>
              <a:spcBef>
                <a:spcPts val="0"/>
              </a:spcBef>
              <a:spcAft>
                <a:spcPts val="0"/>
              </a:spcAft>
              <a:buClr>
                <a:schemeClr val="dk1"/>
              </a:buClr>
              <a:buSzPct val="100000"/>
              <a:buFont typeface="Gill Sans"/>
              <a:buNone/>
            </a:pPr>
            <a:r>
              <a:rPr lang="en-US" sz="5400"/>
              <a:t>Contenu</a:t>
            </a:r>
            <a:endParaRPr sz="5400"/>
          </a:p>
        </p:txBody>
      </p:sp>
      <p:pic>
        <p:nvPicPr>
          <p:cNvPr id="134" name="Google Shape;134;g2bac31ee941_0_208"/>
          <p:cNvPicPr preferRelativeResize="0"/>
          <p:nvPr/>
        </p:nvPicPr>
        <p:blipFill rotWithShape="1">
          <a:blip r:embed="rId3">
            <a:alphaModFix/>
          </a:blip>
          <a:srcRect b="59833"/>
          <a:stretch/>
        </p:blipFill>
        <p:spPr>
          <a:xfrm rot="10800000">
            <a:off x="-8250" y="-4107"/>
            <a:ext cx="12191695" cy="349261"/>
          </a:xfrm>
          <a:prstGeom prst="rect">
            <a:avLst/>
          </a:prstGeom>
          <a:noFill/>
          <a:ln>
            <a:noFill/>
          </a:ln>
        </p:spPr>
      </p:pic>
      <p:sp>
        <p:nvSpPr>
          <p:cNvPr id="135" name="Google Shape;135;g2bac31ee941_0_208"/>
          <p:cNvSpPr txBox="1"/>
          <p:nvPr/>
        </p:nvSpPr>
        <p:spPr>
          <a:xfrm>
            <a:off x="1512005" y="2196661"/>
            <a:ext cx="735668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1. </a:t>
            </a:r>
            <a:r>
              <a:rPr lang="en-US" sz="2400" b="0" i="0" u="sng" strike="noStrike" cap="none" dirty="0" err="1">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Défi</a:t>
            </a:r>
            <a:r>
              <a:rPr lang="en-US" sz="2400" b="0" i="0" u="sng" strike="noStrike" cap="none" dirty="0">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 </a:t>
            </a:r>
            <a:r>
              <a:rPr lang="en-US" sz="2400" b="0" i="0" u="sng" strike="noStrike" cap="none" dirty="0" err="1">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interactif</a:t>
            </a:r>
            <a:r>
              <a:rPr lang="en-US" sz="2400" b="0" i="0" u="sng" strike="noStrike" cap="none" dirty="0">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 sur les </a:t>
            </a:r>
            <a:r>
              <a:rPr lang="en-US" sz="2400" b="0" i="0" u="sng" strike="noStrike" cap="none" dirty="0" err="1">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activités</a:t>
            </a:r>
            <a:r>
              <a:rPr lang="en-US" sz="2400" b="0" i="0" u="sng" strike="noStrike" cap="none" dirty="0">
                <a:solidFill>
                  <a:schemeClr val="dk1"/>
                </a:solid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 de santé</a:t>
            </a:r>
            <a:endParaRPr sz="2400" b="0" i="0" u="none" strike="noStrike" cap="none" dirty="0">
              <a:solidFill>
                <a:schemeClr val="dk1"/>
              </a:solidFill>
              <a:latin typeface="Calibri"/>
              <a:ea typeface="Calibri"/>
              <a:cs typeface="Calibri"/>
              <a:sym typeface="Calibri"/>
            </a:endParaRPr>
          </a:p>
        </p:txBody>
      </p:sp>
      <p:sp>
        <p:nvSpPr>
          <p:cNvPr id="136" name="Google Shape;136;g2bac31ee941_0_208"/>
          <p:cNvSpPr txBox="1"/>
          <p:nvPr/>
        </p:nvSpPr>
        <p:spPr>
          <a:xfrm>
            <a:off x="1489585" y="2979633"/>
            <a:ext cx="73791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2. </a:t>
            </a:r>
            <a:r>
              <a:rPr lang="en-US" sz="2400" b="0" i="0" u="sng" strike="noStrike" cap="none" dirty="0" err="1">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Intégrations</a:t>
            </a:r>
            <a:r>
              <a:rPr lang="en-US" sz="2400" b="0" i="0" u="sng" strike="noStrike" cap="none" dirty="0">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 </a:t>
            </a:r>
            <a:r>
              <a:rPr lang="en-US" sz="2400" b="0" i="0" u="sng" strike="noStrike" cap="none" dirty="0" err="1">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dans</a:t>
            </a:r>
            <a:r>
              <a:rPr lang="en-US" sz="2400" b="0" i="0" u="sng" strike="noStrike" cap="none" dirty="0">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 la vie </a:t>
            </a:r>
            <a:r>
              <a:rPr lang="en-US" sz="2400" b="0" i="0" u="sng" strike="noStrike" cap="none" dirty="0" err="1">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xmlns="" val="tx"/>
                    </a:ext>
                  </a:extLst>
                </a:hlinkClick>
              </a:rPr>
              <a:t>réelle</a:t>
            </a:r>
            <a:endParaRPr sz="2400" b="0" i="0" u="none" strike="noStrike" cap="none" dirty="0">
              <a:solidFill>
                <a:schemeClr val="dk1"/>
              </a:solidFill>
              <a:latin typeface="Calibri"/>
              <a:ea typeface="Calibri"/>
              <a:cs typeface="Calibri"/>
              <a:sym typeface="Calibri"/>
            </a:endParaRPr>
          </a:p>
        </p:txBody>
      </p:sp>
      <p:sp>
        <p:nvSpPr>
          <p:cNvPr id="137" name="Google Shape;137;g2bac31ee941_0_208"/>
          <p:cNvSpPr txBox="1"/>
          <p:nvPr/>
        </p:nvSpPr>
        <p:spPr>
          <a:xfrm>
            <a:off x="1489585" y="3761284"/>
            <a:ext cx="7379100"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3. </a:t>
            </a:r>
            <a:r>
              <a:rPr lang="en-US" sz="2400" b="0" i="0" u="sng" strike="noStrike" cap="none" dirty="0">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Plan </a:t>
            </a:r>
            <a:r>
              <a:rPr lang="en-US" sz="2400" b="0" i="0" u="sng" strike="noStrike" cap="none" dirty="0" err="1">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d'action</a:t>
            </a:r>
            <a:r>
              <a:rPr lang="en-US" sz="2400" b="0" i="0" u="sng" strike="noStrike" cap="none" dirty="0">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 et fixation </a:t>
            </a:r>
            <a:r>
              <a:rPr lang="en-US" sz="2400" b="0" i="0" u="sng" strike="noStrike" cap="none" dirty="0" err="1">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d'objectifs</a:t>
            </a:r>
            <a:r>
              <a:rPr lang="en-US" sz="2400" b="0" i="0" u="sng" strike="noStrike" cap="none" dirty="0">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 (</a:t>
            </a:r>
            <a:r>
              <a:rPr lang="en-US" sz="2400" b="0" i="0" u="sng" strike="noStrike" cap="none" dirty="0" err="1">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objectifs</a:t>
            </a:r>
            <a:r>
              <a:rPr lang="en-US" sz="2400" b="0" i="0" u="sng" strike="noStrike" cap="none" dirty="0">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 SMART)</a:t>
            </a: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p:nvPr/>
        </p:nvSpPr>
        <p:spPr>
          <a:xfrm>
            <a:off x="0" y="2381693"/>
            <a:ext cx="12205447" cy="3476847"/>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 name="Google Shape;144;p3"/>
          <p:cNvSpPr txBox="1">
            <a:spLocks noGrp="1"/>
          </p:cNvSpPr>
          <p:nvPr>
            <p:ph type="title" idx="4294967295"/>
          </p:nvPr>
        </p:nvSpPr>
        <p:spPr>
          <a:xfrm>
            <a:off x="568950" y="1352550"/>
            <a:ext cx="9946649" cy="61753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4400"/>
              <a:buFont typeface="Calibri"/>
              <a:buNone/>
            </a:pPr>
            <a:r>
              <a:rPr lang="en-US" sz="2200" b="1">
                <a:solidFill>
                  <a:srgbClr val="203864"/>
                </a:solidFill>
              </a:rPr>
              <a:t>Objectifs</a:t>
            </a:r>
            <a:endParaRPr>
              <a:solidFill>
                <a:srgbClr val="203864"/>
              </a:solidFill>
            </a:endParaRPr>
          </a:p>
        </p:txBody>
      </p:sp>
      <p:sp>
        <p:nvSpPr>
          <p:cNvPr id="145" name="Google Shape;145;p3"/>
          <p:cNvSpPr txBox="1">
            <a:spLocks noGrp="1"/>
          </p:cNvSpPr>
          <p:nvPr>
            <p:ph type="body" idx="4294967295"/>
          </p:nvPr>
        </p:nvSpPr>
        <p:spPr>
          <a:xfrm>
            <a:off x="0" y="3536581"/>
            <a:ext cx="8312134" cy="2321959"/>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600"/>
              </a:spcBef>
              <a:spcAft>
                <a:spcPts val="0"/>
              </a:spcAft>
              <a:buSzPts val="2200"/>
              <a:buChar char="▪"/>
            </a:pPr>
            <a:r>
              <a:rPr lang="en-US" sz="2400"/>
              <a:t>Initier les apprenants à l'utilisation d'applications de santé pour l'autogestion de la santé.</a:t>
            </a:r>
            <a:endParaRPr/>
          </a:p>
          <a:p>
            <a:pPr marL="0" lvl="0" indent="0" algn="l" rtl="0">
              <a:lnSpc>
                <a:spcPct val="100000"/>
              </a:lnSpc>
              <a:spcBef>
                <a:spcPts val="600"/>
              </a:spcBef>
              <a:spcAft>
                <a:spcPts val="0"/>
              </a:spcAft>
              <a:buSzPts val="2200"/>
              <a:buNone/>
            </a:pPr>
            <a:r>
              <a:rPr lang="en-US"/>
              <a:t/>
            </a:r>
            <a:br>
              <a:rPr lang="en-US"/>
            </a:br>
            <a:endParaRPr/>
          </a:p>
          <a:p>
            <a:pPr marL="457200" marR="0" lvl="0" indent="-228600" algn="l" rtl="0">
              <a:lnSpc>
                <a:spcPct val="100000"/>
              </a:lnSpc>
              <a:spcBef>
                <a:spcPts val="600"/>
              </a:spcBef>
              <a:spcAft>
                <a:spcPts val="0"/>
              </a:spcAft>
              <a:buClr>
                <a:srgbClr val="C01E24"/>
              </a:buClr>
              <a:buSzPts val="2200"/>
              <a:buFont typeface="Noto Sans Symbols"/>
              <a:buNone/>
            </a:pPr>
            <a:endParaRPr/>
          </a:p>
        </p:txBody>
      </p:sp>
      <p:sp>
        <p:nvSpPr>
          <p:cNvPr id="146" name="Google Shape;146;p3"/>
          <p:cNvSpPr txBox="1"/>
          <p:nvPr/>
        </p:nvSpPr>
        <p:spPr>
          <a:xfrm>
            <a:off x="565699" y="1900"/>
            <a:ext cx="9059563"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600" b="1" i="0" u="none" strike="noStrike" cap="none">
                <a:solidFill>
                  <a:schemeClr val="dk1"/>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147" name="Google Shape;147;p3"/>
          <p:cNvSpPr/>
          <p:nvPr/>
        </p:nvSpPr>
        <p:spPr>
          <a:xfrm>
            <a:off x="0" y="0"/>
            <a:ext cx="5658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a:t>
            </a:r>
            <a:endParaRPr sz="1600" b="1" i="0" u="none" strike="noStrike" cap="none">
              <a:solidFill>
                <a:schemeClr val="lt1"/>
              </a:solidFill>
              <a:latin typeface="Calibri"/>
              <a:ea typeface="Calibri"/>
              <a:cs typeface="Calibri"/>
              <a:sym typeface="Calibri"/>
            </a:endParaRPr>
          </a:p>
        </p:txBody>
      </p:sp>
      <p:sp>
        <p:nvSpPr>
          <p:cNvPr id="148" name="Google Shape;148;p3"/>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Source : Image par nuraghies sur Freepik</a:t>
            </a:r>
            <a:endParaRPr sz="1200" b="0" i="0" u="none" strike="noStrike" cap="none">
              <a:solidFill>
                <a:srgbClr val="000000"/>
              </a:solidFill>
              <a:latin typeface="Arial"/>
              <a:ea typeface="Arial"/>
              <a:cs typeface="Arial"/>
              <a:sym typeface="Arial"/>
            </a:endParaRPr>
          </a:p>
        </p:txBody>
      </p:sp>
      <p:pic>
        <p:nvPicPr>
          <p:cNvPr id="149" name="Google Shape;149;p3"/>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5"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156" name="Google Shape;156;p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000">
                <a:solidFill>
                  <a:srgbClr val="C01E24"/>
                </a:solidFill>
              </a:rPr>
              <a:t>1.2.1</a:t>
            </a:r>
            <a:r>
              <a:rPr lang="en-US"/>
              <a:t/>
            </a:r>
            <a:br>
              <a:rPr lang="en-US"/>
            </a:br>
            <a:r>
              <a:rPr lang="en-US">
                <a:solidFill>
                  <a:srgbClr val="C01E24"/>
                </a:solidFill>
              </a:rPr>
              <a:t>Défi interactif sur les activités de santé</a:t>
            </a:r>
            <a:endParaRPr>
              <a:solidFill>
                <a:srgbClr val="C01E24"/>
              </a:solidFill>
            </a:endParaRPr>
          </a:p>
        </p:txBody>
      </p:sp>
      <p:sp>
        <p:nvSpPr>
          <p:cNvPr id="157" name="Google Shape;157;p5"/>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Le formateur demandera aux apprenants de relever un défi en matière de santé en utilisant l'une des applications de santé proposées dans Mig-Health Apps. </a:t>
            </a:r>
            <a:endParaRPr/>
          </a:p>
          <a:p>
            <a:pPr marL="457200" lvl="0" indent="-228600" algn="l" rtl="0">
              <a:lnSpc>
                <a:spcPct val="150000"/>
              </a:lnSpc>
              <a:spcBef>
                <a:spcPts val="600"/>
              </a:spcBef>
              <a:spcAft>
                <a:spcPts val="0"/>
              </a:spcAft>
              <a:buSzPts val="2200"/>
              <a:buFont typeface="Noto Sans Symbols"/>
              <a:buNone/>
            </a:pPr>
            <a:endParaRPr sz="2000">
              <a:latin typeface="Calibri"/>
              <a:ea typeface="Calibri"/>
              <a:cs typeface="Calibri"/>
              <a:sym typeface="Calibri"/>
            </a:endParaRPr>
          </a:p>
        </p:txBody>
      </p:sp>
      <p:sp>
        <p:nvSpPr>
          <p:cNvPr id="158" name="Google Shape;158;p5"/>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Conçu par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a:solidFill>
                  <a:srgbClr val="C01E24"/>
                </a:solidFill>
              </a:rPr>
              <a:t>1. Défi interactif sur les activités de santé</a:t>
            </a:r>
            <a:endParaRPr>
              <a:solidFill>
                <a:srgbClr val="C01E24"/>
              </a:solidFill>
            </a:endParaRPr>
          </a:p>
        </p:txBody>
      </p:sp>
      <p:sp>
        <p:nvSpPr>
          <p:cNvPr id="165" name="Google Shape;165;p6"/>
          <p:cNvSpPr txBox="1"/>
          <p:nvPr/>
        </p:nvSpPr>
        <p:spPr>
          <a:xfrm>
            <a:off x="700375" y="2437800"/>
            <a:ext cx="81354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1200"/>
              </a:spcBef>
              <a:spcAft>
                <a:spcPts val="0"/>
              </a:spcAft>
              <a:buClr>
                <a:srgbClr val="000000"/>
              </a:buClr>
              <a:buSzPts val="2200"/>
              <a:buFont typeface="Arial"/>
              <a:buNone/>
            </a:pPr>
            <a:r>
              <a:rPr lang="en-US" sz="2500" b="0" i="0" u="none" strike="noStrike" cap="none">
                <a:solidFill>
                  <a:schemeClr val="dk1"/>
                </a:solidFill>
                <a:latin typeface="Calibri"/>
                <a:ea typeface="Calibri"/>
                <a:cs typeface="Calibri"/>
                <a:sym typeface="Calibri"/>
              </a:rPr>
              <a:t>Le formateur demandera aux apprenants de relever un défi en matière de santé en utilisant l'une des applications de santé proposées dans Mig-Health Apps. </a:t>
            </a:r>
            <a:endParaRPr sz="2500" b="0" i="0" u="none" strike="noStrike" cap="none">
              <a:solidFill>
                <a:schemeClr val="dk1"/>
              </a:solidFill>
              <a:latin typeface="Calibri"/>
              <a:ea typeface="Calibri"/>
              <a:cs typeface="Calibri"/>
              <a:sym typeface="Calibri"/>
            </a:endParaRPr>
          </a:p>
          <a:p>
            <a:pPr marL="0" marR="0" lvl="0" indent="0" algn="l" rtl="0">
              <a:lnSpc>
                <a:spcPct val="120000"/>
              </a:lnSpc>
              <a:spcBef>
                <a:spcPts val="12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66" name="Google Shape;166;p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167" name="Google Shape;167;p6"/>
          <p:cNvSpPr txBox="1"/>
          <p:nvPr/>
        </p:nvSpPr>
        <p:spPr>
          <a:xfrm>
            <a:off x="742400" y="1900"/>
            <a:ext cx="8658274"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68" name="Google Shape;168;p6"/>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175" name="Google Shape;175;p7"/>
          <p:cNvSpPr/>
          <p:nvPr/>
        </p:nvSpPr>
        <p:spPr>
          <a:xfrm>
            <a:off x="598725" y="2123686"/>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76" name="Google Shape;176;p7"/>
          <p:cNvSpPr txBox="1"/>
          <p:nvPr/>
        </p:nvSpPr>
        <p:spPr>
          <a:xfrm>
            <a:off x="775150" y="2106136"/>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sp>
        <p:nvSpPr>
          <p:cNvPr id="177" name="Google Shape;177;p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t>Accéder à la plateforme Mig-Health Apps</a:t>
            </a:r>
            <a:endParaRPr/>
          </a:p>
        </p:txBody>
      </p:sp>
      <p:sp>
        <p:nvSpPr>
          <p:cNvPr id="178" name="Google Shape;178;p7"/>
          <p:cNvSpPr txBox="1">
            <a:spLocks noGrp="1"/>
          </p:cNvSpPr>
          <p:nvPr>
            <p:ph type="body" idx="1"/>
          </p:nvPr>
        </p:nvSpPr>
        <p:spPr>
          <a:xfrm>
            <a:off x="1433950" y="1854750"/>
            <a:ext cx="5852100" cy="36999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200"/>
              </a:spcBef>
              <a:spcAft>
                <a:spcPts val="0"/>
              </a:spcAft>
              <a:buSzPts val="2200"/>
              <a:buNone/>
            </a:pPr>
            <a:r>
              <a:rPr lang="en-US" sz="2942"/>
              <a:t>Accéder à la plateforme Mig-Health Apps et explorer les possibilités des thèmes proposés dans les activités de formation expérientielle.</a:t>
            </a:r>
            <a:endParaRPr sz="2942"/>
          </a:p>
        </p:txBody>
      </p:sp>
      <p:sp>
        <p:nvSpPr>
          <p:cNvPr id="179" name="Google Shape;179;p7"/>
          <p:cNvSpPr txBox="1"/>
          <p:nvPr/>
        </p:nvSpPr>
        <p:spPr>
          <a:xfrm>
            <a:off x="742400" y="1900"/>
            <a:ext cx="8706400"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a:solidFill>
                  <a:schemeClr val="dk1"/>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180" name="Google Shape;180;p7"/>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187" name="Google Shape;187;p8"/>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88" name="Google Shape;188;p8"/>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sp>
        <p:nvSpPr>
          <p:cNvPr id="189" name="Google Shape;18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Sélectionner le thème/ETA</a:t>
            </a:r>
            <a:endParaRPr/>
          </a:p>
        </p:txBody>
      </p:sp>
      <p:sp>
        <p:nvSpPr>
          <p:cNvPr id="190" name="Google Shape;190;p8"/>
          <p:cNvSpPr txBox="1">
            <a:spLocks noGrp="1"/>
          </p:cNvSpPr>
          <p:nvPr>
            <p:ph type="body" idx="1"/>
          </p:nvPr>
        </p:nvSpPr>
        <p:spPr>
          <a:xfrm>
            <a:off x="1651099" y="1799999"/>
            <a:ext cx="4758999" cy="4866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942"/>
              <a:t>Sélectionnez le sujet qui vous intéresse et accédez à cet ETA, téléchargez l'application de santé que vous souhaitez utiliser.</a:t>
            </a:r>
            <a:endParaRPr sz="2942"/>
          </a:p>
        </p:txBody>
      </p:sp>
      <p:sp>
        <p:nvSpPr>
          <p:cNvPr id="191" name="Google Shape;191;p8"/>
          <p:cNvSpPr txBox="1"/>
          <p:nvPr/>
        </p:nvSpPr>
        <p:spPr>
          <a:xfrm>
            <a:off x="742400" y="1900"/>
            <a:ext cx="8674316"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dirty="0" err="1">
                <a:solidFill>
                  <a:schemeClr val="dk1"/>
                </a:solidFill>
                <a:latin typeface="Arial"/>
                <a:ea typeface="Arial"/>
                <a:cs typeface="Arial"/>
                <a:sym typeface="Arial"/>
              </a:rPr>
              <a:t>Sensibilisation</a:t>
            </a:r>
            <a:r>
              <a:rPr lang="en-US" sz="1600" b="1" i="0" u="none" strike="noStrike" cap="none" dirty="0">
                <a:solidFill>
                  <a:schemeClr val="dk1"/>
                </a:solidFill>
                <a:latin typeface="Arial"/>
                <a:ea typeface="Arial"/>
                <a:cs typeface="Arial"/>
                <a:sym typeface="Arial"/>
              </a:rPr>
              <a:t> générale à l'importance de </a:t>
            </a:r>
            <a:r>
              <a:rPr lang="en-US" sz="1600" b="1" i="0" u="none" strike="noStrike" cap="none" dirty="0" err="1">
                <a:solidFill>
                  <a:schemeClr val="dk1"/>
                </a:solidFill>
                <a:latin typeface="Arial"/>
                <a:ea typeface="Arial"/>
                <a:cs typeface="Arial"/>
                <a:sym typeface="Arial"/>
              </a:rPr>
              <a:t>l'autogestion</a:t>
            </a:r>
            <a:r>
              <a:rPr lang="en-US" sz="1600" b="1" i="0" u="none" strike="noStrike" cap="none" dirty="0">
                <a:solidFill>
                  <a:schemeClr val="dk1"/>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92" name="Google Shape;192;p8"/>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199" name="Google Shape;199;p9"/>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00" name="Google Shape;200;p9"/>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3</a:t>
            </a:r>
            <a:endParaRPr sz="4000" b="1" i="0" u="none" strike="noStrike" cap="none">
              <a:solidFill>
                <a:srgbClr val="414141"/>
              </a:solidFill>
              <a:latin typeface="Calibri"/>
              <a:ea typeface="Calibri"/>
              <a:cs typeface="Calibri"/>
              <a:sym typeface="Calibri"/>
            </a:endParaRPr>
          </a:p>
        </p:txBody>
      </p:sp>
      <p:sp>
        <p:nvSpPr>
          <p:cNvPr id="201" name="Google Shape;201;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Utiliser la plateforme</a:t>
            </a:r>
            <a:endParaRPr/>
          </a:p>
        </p:txBody>
      </p:sp>
      <p:sp>
        <p:nvSpPr>
          <p:cNvPr id="202" name="Google Shape;202;p9"/>
          <p:cNvSpPr txBox="1">
            <a:spLocks noGrp="1"/>
          </p:cNvSpPr>
          <p:nvPr>
            <p:ph type="body" idx="1"/>
          </p:nvPr>
        </p:nvSpPr>
        <p:spPr>
          <a:xfrm>
            <a:off x="1563250" y="1762050"/>
            <a:ext cx="5852100" cy="486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1200"/>
              </a:spcBef>
              <a:spcAft>
                <a:spcPts val="0"/>
              </a:spcAft>
              <a:buSzPts val="2200"/>
              <a:buNone/>
            </a:pPr>
            <a:r>
              <a:rPr lang="en-US" sz="2942">
                <a:solidFill>
                  <a:srgbClr val="000000"/>
                </a:solidFill>
              </a:rPr>
              <a:t>Les participants utiliseront ensuite l'application de manière asynchrone pendant une ou deux semaines.</a:t>
            </a:r>
            <a:endParaRPr/>
          </a:p>
          <a:p>
            <a:pPr marL="0" lvl="0" indent="0" algn="l" rtl="0">
              <a:lnSpc>
                <a:spcPct val="150000"/>
              </a:lnSpc>
              <a:spcBef>
                <a:spcPts val="1200"/>
              </a:spcBef>
              <a:spcAft>
                <a:spcPts val="0"/>
              </a:spcAft>
              <a:buSzPts val="2200"/>
              <a:buNone/>
            </a:pPr>
            <a:r>
              <a:rPr lang="en-US" sz="2942">
                <a:solidFill>
                  <a:srgbClr val="000000"/>
                </a:solidFill>
              </a:rPr>
              <a:t>Les participants reviendront ensuite sur la plateforme pour commenter leur expérience par le biais de commentaires ou de vidéos. </a:t>
            </a:r>
            <a:endParaRPr/>
          </a:p>
          <a:p>
            <a:pPr marL="0" lvl="0" indent="0" algn="l" rtl="0">
              <a:lnSpc>
                <a:spcPct val="120000"/>
              </a:lnSpc>
              <a:spcBef>
                <a:spcPts val="1200"/>
              </a:spcBef>
              <a:spcAft>
                <a:spcPts val="0"/>
              </a:spcAft>
              <a:buSzPts val="2000"/>
              <a:buNone/>
            </a:pPr>
            <a:endParaRPr sz="2000"/>
          </a:p>
        </p:txBody>
      </p:sp>
      <p:sp>
        <p:nvSpPr>
          <p:cNvPr id="203" name="Google Shape;203;p9"/>
          <p:cNvSpPr txBox="1"/>
          <p:nvPr/>
        </p:nvSpPr>
        <p:spPr>
          <a:xfrm>
            <a:off x="742400" y="1900"/>
            <a:ext cx="8770568"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ct val="112500"/>
              <a:buFont typeface="Arial"/>
              <a:buNone/>
            </a:pPr>
            <a:r>
              <a:rPr lang="en-US" sz="1600" b="1" i="0" u="none" strike="noStrike" cap="none">
                <a:solidFill>
                  <a:schemeClr val="dk1"/>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204" name="Google Shape;204;p9"/>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chemeClr val="lt1"/>
                </a:solidFill>
                <a:latin typeface="Calibri"/>
                <a:ea typeface="Calibri"/>
                <a:cs typeface="Calibri"/>
                <a:sym typeface="Calibri"/>
              </a:rPr>
              <a:t>1.2</a:t>
            </a:r>
            <a:endParaRPr sz="16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zlSZ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LOVJl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s5Um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LOVJl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LOVJl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LOVJl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zlSZZFQaV5GsAAABvAAAAHAAAAHVuaXZlcnNhbC9sb2NhbF9zZXR0aW5ncy54bWwNyrEKwkAMANC9XxEySB3Uugn2rpujCK0fENogB7mk9ELRv/e2N7x++GaBnbeSTANezx0C62xL0k/A9/Q43RCKky4kphxQDWGITS82k4zsXmOBVejH28S5wvlJuc4XqbOkAu1B/B6PeInNH1BLAwQUAAIACACzlSZ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s5UmWeohDhNLAAAAbAAAABsAAAB1bml2ZXJzYWwvdW5pdmVyc2FsLnBuZy54bWyzsa/IzVEoSy0qzszPs1Uy1DNQsrfj5bIpKEoty0wtV6gAigEFIUBJoRLINUJwyzNTSjKAQiYmFgjBjNTM9IwSoKiBhRlcVB9oKABQSwECAAAUAAIACACpflBPNmFYAkcDAADhCQAAFAAAAAAAAAABAAAAAAAAAAAAdW5pdmVyc2FsL3BsYXllci54bWxQSwECAAAUAAIACACzlSZZtTf0qBwFAADhEwAAHQAAAAAAAAABAAAAAAB5AwAAdW5pdmVyc2FsL2NvbW1vbl9tZXNzYWdlcy5sbmdQSwECAAAUAAIACACzlSZZFR5gG6MAAAB/AQAALgAAAAAAAAABAAAAAADQCAAAdW5pdmVyc2FsL3BsYXliYWNrX2FuZF9uYXZpZ2F0aW9uX3NldHRpbmdzLnhtbFBLAQIAABQAAgAIALOVJll0STUfPAQAAAwVAAAnAAAAAAAAAAEAAAAAAL8JAAB1bml2ZXJzYWwvZmxhc2hfcHVibGlzaGluZ19zZXR0aW5ncy54bWxQSwECAAAUAAIACACzlSZZN4uHansDAACsDAAAIQAAAAAAAAABAAAAAABADgAAdW5pdmVyc2FsL2ZsYXNoX3NraW5fc2V0dGluZ3MueG1sUEsBAgAAFAACAAgAs5UmWaavViM2BAAAlhQAACYAAAAAAAAAAQAAAAAA+hEAAHVuaXZlcnNhbC9odG1sX3B1Ymxpc2hpbmdfc2V0dGluZ3MueG1sUEsBAgAAFAACAAgAs5UmWSYPfuiwAQAAbwYAAB8AAAAAAAAAAQAAAAAAdBYAAHVuaXZlcnNhbC9odG1sX3NraW5fc2V0dGluZ3MuanNQSwECAAAUAAIACACzlSZZFQaV5GsAAABvAAAAHAAAAAAAAAABAAAAAABhGAAAdW5pdmVyc2FsL2xvY2FsX3NldHRpbmdzLnhtbFBLAQIAABQAAgAIALOVJlnCG66ZaBIAAPdNAAAXAAAAAAAAAAAAAAAAAAYZAAB1bml2ZXJzYWwvdW5pdmVyc2FsLnBuZ1BLAQIAABQAAgAIALOVJlnqIQ4TSwAAAGwAAAAbAAAAAAAAAAEAAAAAAKMrAAB1bml2ZXJzYWwvdW5pdmVyc2FsLnBuZy54bWxQSwUGAAAAAAoACgAGAwAAJywAAAAA"/>
  <p:tag name="ISPRING_LMS_API_VERSION" val="SCORM 1.2"/>
  <p:tag name="ISPRING_ULTRA_SCORM_COURSE_ID" val="A907C069-CCA4-491E-B443-DB743D25705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1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1132</Words>
  <Application>Microsoft Office PowerPoint</Application>
  <PresentationFormat>Ευρεία οθόνη</PresentationFormat>
  <Paragraphs>147</Paragraphs>
  <Slides>18</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Impact</vt:lpstr>
      <vt:lpstr>Noto Sans Symbols</vt:lpstr>
      <vt:lpstr>Gill Sans</vt:lpstr>
      <vt:lpstr>Calibri</vt:lpstr>
      <vt:lpstr>Roboto</vt:lpstr>
      <vt:lpstr>Θέμα του Office</vt:lpstr>
      <vt:lpstr>Παρουσίαση του PowerPoint</vt:lpstr>
      <vt:lpstr>Partenaires</vt:lpstr>
      <vt:lpstr>Session de formation expérientielle :   Contenu</vt:lpstr>
      <vt:lpstr>Objectifs</vt:lpstr>
      <vt:lpstr>1.2.1 Défi interactif sur les activités de santé</vt:lpstr>
      <vt:lpstr>1. Défi interactif sur les activités de santé</vt:lpstr>
      <vt:lpstr>Accéder à la plateforme Mig-Health Apps</vt:lpstr>
      <vt:lpstr>Sélectionner le thème/ETA</vt:lpstr>
      <vt:lpstr>Utiliser la plateforme</vt:lpstr>
      <vt:lpstr>1.2.2 Intégrations dans la vie réelle - Mise en œuvre des objectifs SMART</vt:lpstr>
      <vt:lpstr>Scénario 1 </vt:lpstr>
      <vt:lpstr>Scénario 2 </vt:lpstr>
      <vt:lpstr>Scénario 3 </vt:lpstr>
      <vt:lpstr>1.2.3 Plan d'action et fixation d'objectifs pour votre santé</vt:lpstr>
      <vt:lpstr>Plan d'action et fixation d'objectifs </vt:lpstr>
      <vt:lpstr>Plan d'action et fixation d'objectifs </vt:lpstr>
      <vt:lpstr>Plan d'action et fixation d'objectifs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1.2 Séance de formation expérientielle</dc:title>
  <dc:creator>pantelis bbalaouras</dc:creator>
  <cp:lastModifiedBy>pantelis</cp:lastModifiedBy>
  <cp:revision>7</cp:revision>
  <dcterms:created xsi:type="dcterms:W3CDTF">2020-06-02T13:31:56Z</dcterms:created>
  <dcterms:modified xsi:type="dcterms:W3CDTF">2024-09-06T15:49:04Z</dcterms:modified>
</cp:coreProperties>
</file>