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8"/>
  </p:notesMasterIdLst>
  <p:sldIdLst>
    <p:sldId id="256" r:id="rId3"/>
    <p:sldId id="257" r:id="rId4"/>
    <p:sldId id="258" r:id="rId5"/>
    <p:sldId id="259" r:id="rId6"/>
    <p:sldId id="260" r:id="rId7"/>
  </p:sldIdLst>
  <p:sldSz cx="12192000" cy="6858000"/>
  <p:notesSz cx="6858000" cy="9144000"/>
  <p:embeddedFontLst>
    <p:embeddedFont>
      <p:font typeface="Gill Sans" panose="020B0604020202020204" charset="0"/>
      <p:regular r:id="rId9"/>
      <p:bold r:id="rId10"/>
    </p:embeddedFont>
    <p:embeddedFont>
      <p:font typeface="Impact" panose="020B0806030902050204" pitchFamily="34" charset="0"/>
      <p:regular r:id="rId11"/>
    </p:embeddedFont>
    <p:embeddedFont>
      <p:font typeface="Calibri" panose="020F0502020204030204" pitchFamily="34" charset="0"/>
      <p:regular r:id="rId12"/>
      <p:bold r:id="rId13"/>
      <p:italic r:id="rId14"/>
      <p:boldItalic r:id="rId15"/>
    </p:embeddedFont>
    <p:embeddedFont>
      <p:font typeface="Roboto" panose="02000000000000000000" pitchFamily="2" charset="0"/>
      <p:regular r:id="rId16"/>
      <p:bold r:id="rId17"/>
      <p:italic r:id="rId18"/>
      <p:boldItalic r:id="rId19"/>
    </p:embeddedFont>
  </p:embeddedFontLst>
  <p:custDataLst>
    <p:tags r:id="rId2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izbJcczG5Qu6KDYq8JAtQOOltk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8.fntdata"/><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7.fntdata"/><Relationship Id="rId23"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8"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24" name="Google Shape;24;p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8"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9"/>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9"/>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30" name="Google Shape;30;p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31"/>
        <p:cNvGrpSpPr/>
        <p:nvPr/>
      </p:nvGrpSpPr>
      <p:grpSpPr>
        <a:xfrm>
          <a:off x="0" y="0"/>
          <a:ext cx="0" cy="0"/>
          <a:chOff x="0" y="0"/>
          <a:chExt cx="0" cy="0"/>
        </a:xfrm>
      </p:grpSpPr>
      <p:sp>
        <p:nvSpPr>
          <p:cNvPr id="32" name="Google Shape;32;p1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0"/>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0"/>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3.4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Physical Activity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5"/>
        <p:cNvGrpSpPr/>
        <p:nvPr/>
      </p:nvGrpSpPr>
      <p:grpSpPr>
        <a:xfrm>
          <a:off x="0" y="0"/>
          <a:ext cx="0" cy="0"/>
          <a:chOff x="0" y="0"/>
          <a:chExt cx="0" cy="0"/>
        </a:xfrm>
      </p:grpSpPr>
      <p:sp>
        <p:nvSpPr>
          <p:cNvPr id="36" name="Google Shape;36;p1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7" name="Google Shape;37;p1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 name="Google Shape;39;p1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0" name="Google Shape;40;p1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41" name="Google Shape;41;p13"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42"/>
        <p:cNvGrpSpPr/>
        <p:nvPr/>
      </p:nvGrpSpPr>
      <p:grpSpPr>
        <a:xfrm>
          <a:off x="0" y="0"/>
          <a:ext cx="0" cy="0"/>
          <a:chOff x="0" y="0"/>
          <a:chExt cx="0" cy="0"/>
        </a:xfrm>
      </p:grpSpPr>
      <p:sp>
        <p:nvSpPr>
          <p:cNvPr id="43" name="Google Shape;43;p1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 name="Google Shape;46;p1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7" name="Google Shape;47;p1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48" name="Google Shape;48;p14"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5"/>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12"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11"/>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5.jpg"/><Relationship Id="rId18" Type="http://schemas.openxmlformats.org/officeDocument/2006/relationships/hyperlink" Target="http://www.amsed.fr/" TargetMode="External"/><Relationship Id="rId3" Type="http://schemas.openxmlformats.org/officeDocument/2006/relationships/image" Target="../media/image10.jpg"/><Relationship Id="rId7" Type="http://schemas.openxmlformats.org/officeDocument/2006/relationships/image" Target="../media/image12.jpg"/><Relationship Id="rId12" Type="http://schemas.openxmlformats.org/officeDocument/2006/relationships/hyperlink" Target="https://www.media-k.eu/" TargetMode="External"/><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4.jpg"/><Relationship Id="rId5" Type="http://schemas.openxmlformats.org/officeDocument/2006/relationships/image" Target="../media/image11.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3.jp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3 - Session de </a:t>
            </a:r>
            <a:r>
              <a:rPr lang="en-US" sz="3400" b="1" i="0" u="none" strike="noStrike" cap="none" dirty="0" err="1">
                <a:solidFill>
                  <a:srgbClr val="C00000"/>
                </a:solidFill>
                <a:latin typeface="Calibri"/>
                <a:ea typeface="Calibri"/>
                <a:cs typeface="Calibri"/>
                <a:sym typeface="Calibri"/>
              </a:rPr>
              <a:t>clôture</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(3.4)</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b="1" i="0" u="none" strike="noStrike" cap="none" dirty="0">
                <a:solidFill>
                  <a:schemeClr val="dk1"/>
                </a:solidFill>
                <a:latin typeface="Calibri"/>
                <a:ea typeface="Calibri"/>
                <a:cs typeface="Calibri"/>
                <a:sym typeface="Calibri"/>
              </a:rPr>
              <a:t>Applications de santé pour </a:t>
            </a:r>
            <a:r>
              <a:rPr lang="en-US" sz="4000" b="1" i="0" u="none" strike="noStrike" cap="none" dirty="0" err="1">
                <a:solidFill>
                  <a:schemeClr val="dk1"/>
                </a:solidFill>
                <a:latin typeface="Calibri"/>
                <a:ea typeface="Calibri"/>
                <a:cs typeface="Calibri"/>
                <a:sym typeface="Calibri"/>
              </a:rPr>
              <a:t>l'activité</a:t>
            </a:r>
            <a:r>
              <a:rPr lang="en-US" sz="4000" b="1" i="0" u="none" strike="noStrike" cap="none" dirty="0">
                <a:solidFill>
                  <a:schemeClr val="dk1"/>
                </a:solidFill>
                <a:latin typeface="Calibri"/>
                <a:ea typeface="Calibri"/>
                <a:cs typeface="Calibri"/>
                <a:sym typeface="Calibri"/>
              </a:rPr>
              <a:t> physique</a:t>
            </a:r>
            <a:endParaRPr sz="3400" b="1" i="0" u="none" strike="noStrike" cap="none" dirty="0">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2F2F2"/>
                </a:solidFill>
                <a:latin typeface="Calibri"/>
                <a:ea typeface="Calibri"/>
                <a:cs typeface="Calibri"/>
                <a:sym typeface="Calibri"/>
              </a:rPr>
              <a:t>3</a:t>
            </a:r>
            <a:endParaRPr sz="2400" b="1">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6</a:t>
            </a:r>
            <a:endParaRPr sz="2400">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2"/>
        <p:cNvGrpSpPr/>
        <p:nvPr/>
      </p:nvGrpSpPr>
      <p:grpSpPr>
        <a:xfrm>
          <a:off x="0" y="0"/>
          <a:ext cx="0" cy="0"/>
          <a:chOff x="0" y="0"/>
          <a:chExt cx="0" cy="0"/>
        </a:xfrm>
      </p:grpSpPr>
      <p:sp>
        <p:nvSpPr>
          <p:cNvPr id="123" name="Google Shape;123;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p3"/>
          <p:cNvSpPr txBox="1">
            <a:spLocks noGrp="1"/>
          </p:cNvSpPr>
          <p:nvPr>
            <p:ph type="title"/>
          </p:nvPr>
        </p:nvSpPr>
        <p:spPr>
          <a:xfrm>
            <a:off x="5146459" y="1019116"/>
            <a:ext cx="6251110" cy="17830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03864"/>
              </a:buClr>
              <a:buSzPts val="5400"/>
              <a:buFont typeface="Calibri"/>
              <a:buNone/>
            </a:pPr>
            <a:r>
              <a:rPr lang="en-US" sz="5400"/>
              <a:t>Session de clôture : </a:t>
            </a:r>
            <a:br>
              <a:rPr lang="en-US" sz="5400"/>
            </a:br>
            <a:r>
              <a:rPr lang="en-US" sz="5400"/>
              <a:t>Contenu</a:t>
            </a:r>
            <a:endParaRPr sz="5400"/>
          </a:p>
        </p:txBody>
      </p:sp>
      <p:grpSp>
        <p:nvGrpSpPr>
          <p:cNvPr id="125" name="Google Shape;125;p3"/>
          <p:cNvGrpSpPr/>
          <p:nvPr/>
        </p:nvGrpSpPr>
        <p:grpSpPr>
          <a:xfrm>
            <a:off x="5146459" y="3002046"/>
            <a:ext cx="5739255" cy="767520"/>
            <a:chOff x="0" y="4859"/>
            <a:chExt cx="5739255" cy="767520"/>
          </a:xfrm>
        </p:grpSpPr>
        <p:sp>
          <p:nvSpPr>
            <p:cNvPr id="126" name="Google Shape;126;p3"/>
            <p:cNvSpPr/>
            <p:nvPr/>
          </p:nvSpPr>
          <p:spPr>
            <a:xfrm>
              <a:off x="0" y="4859"/>
              <a:ext cx="5739255" cy="767520"/>
            </a:xfrm>
            <a:prstGeom prst="roundRect">
              <a:avLst>
                <a:gd name="adj" fmla="val 16667"/>
              </a:avLst>
            </a:prstGeom>
            <a:solidFill>
              <a:srgbClr val="C00000"/>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txBox="1"/>
            <p:nvPr/>
          </p:nvSpPr>
          <p:spPr>
            <a:xfrm>
              <a:off x="37466" y="42338"/>
              <a:ext cx="5457300" cy="692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1. Échanges et discussion : Questions</a:t>
              </a:r>
              <a:endParaRPr sz="2400">
                <a:solidFill>
                  <a:schemeClr val="lt1"/>
                </a:solidFill>
                <a:latin typeface="Calibri"/>
                <a:ea typeface="Calibri"/>
                <a:cs typeface="Calibri"/>
                <a:sym typeface="Calibri"/>
              </a:endParaRPr>
            </a:p>
          </p:txBody>
        </p:sp>
      </p:grpSp>
      <p:pic>
        <p:nvPicPr>
          <p:cNvPr id="128" name="Google Shape;128;p3"/>
          <p:cNvPicPr preferRelativeResize="0"/>
          <p:nvPr/>
        </p:nvPicPr>
        <p:blipFill rotWithShape="1">
          <a:blip r:embed="rId3">
            <a:alphaModFix/>
          </a:blip>
          <a:srcRect/>
          <a:stretch/>
        </p:blipFill>
        <p:spPr>
          <a:xfrm>
            <a:off x="-8249" y="5991490"/>
            <a:ext cx="12191695" cy="869554"/>
          </a:xfrm>
          <a:prstGeom prst="rect">
            <a:avLst/>
          </a:prstGeom>
          <a:noFill/>
          <a:ln>
            <a:noFill/>
          </a:ln>
        </p:spPr>
      </p:pic>
      <p:pic>
        <p:nvPicPr>
          <p:cNvPr id="129" name="Google Shape;129;p3"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a:off x="1169532" y="772050"/>
            <a:ext cx="2807395" cy="5024450"/>
          </a:xfrm>
          <a:prstGeom prst="rect">
            <a:avLst/>
          </a:prstGeom>
          <a:noFill/>
          <a:ln>
            <a:noFill/>
          </a:ln>
        </p:spPr>
      </p:pic>
      <p:pic>
        <p:nvPicPr>
          <p:cNvPr id="130" name="Google Shape;130;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4"/>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3200"/>
              <a:buFont typeface="Calibri"/>
              <a:buNone/>
            </a:pPr>
            <a:r>
              <a:rPr lang="en-US" sz="3200"/>
              <a:t>Échanges et discussion</a:t>
            </a:r>
            <a:endParaRPr sz="3200"/>
          </a:p>
        </p:txBody>
      </p:sp>
      <p:sp>
        <p:nvSpPr>
          <p:cNvPr id="136" name="Google Shape;136;p4"/>
          <p:cNvSpPr txBox="1">
            <a:spLocks noGrp="1"/>
          </p:cNvSpPr>
          <p:nvPr>
            <p:ph type="body" idx="1"/>
          </p:nvPr>
        </p:nvSpPr>
        <p:spPr>
          <a:xfrm>
            <a:off x="557999" y="2188029"/>
            <a:ext cx="11059693" cy="4213033"/>
          </a:xfrm>
          <a:prstGeom prst="rect">
            <a:avLst/>
          </a:prstGeom>
          <a:noFill/>
          <a:ln>
            <a:noFill/>
          </a:ln>
        </p:spPr>
        <p:txBody>
          <a:bodyPr spcFirstLastPara="1" wrap="square" lIns="91425" tIns="45700" rIns="91425" bIns="45700" anchor="t" anchorCtr="0">
            <a:normAutofit/>
          </a:bodyPr>
          <a:lstStyle/>
          <a:p>
            <a:pPr marL="228600" lvl="0" indent="-228600" algn="l" rtl="0">
              <a:lnSpc>
                <a:spcPct val="130000"/>
              </a:lnSpc>
              <a:spcBef>
                <a:spcPts val="0"/>
              </a:spcBef>
              <a:spcAft>
                <a:spcPts val="0"/>
              </a:spcAft>
              <a:buSzPts val="2000"/>
              <a:buChar char="▪"/>
            </a:pPr>
            <a:r>
              <a:rPr lang="en-US" sz="2000" i="1"/>
              <a:t>Utilisez-vous des applications de fitness ?</a:t>
            </a:r>
            <a:endParaRPr/>
          </a:p>
          <a:p>
            <a:pPr marL="228600" lvl="0" indent="-228600" algn="l" rtl="0">
              <a:lnSpc>
                <a:spcPct val="130000"/>
              </a:lnSpc>
              <a:spcBef>
                <a:spcPts val="1200"/>
              </a:spcBef>
              <a:spcAft>
                <a:spcPts val="0"/>
              </a:spcAft>
              <a:buSzPts val="2000"/>
              <a:buChar char="▪"/>
            </a:pPr>
            <a:r>
              <a:rPr lang="en-US" sz="2000" i="1"/>
              <a:t>Quels sont les avantages de l'utilisation d'applications de fitness ?</a:t>
            </a:r>
            <a:endParaRPr/>
          </a:p>
          <a:p>
            <a:pPr marL="228600" lvl="0" indent="-228600" algn="l" rtl="0">
              <a:lnSpc>
                <a:spcPct val="130000"/>
              </a:lnSpc>
              <a:spcBef>
                <a:spcPts val="1200"/>
              </a:spcBef>
              <a:spcAft>
                <a:spcPts val="0"/>
              </a:spcAft>
              <a:buSzPts val="2000"/>
              <a:buChar char="▪"/>
            </a:pPr>
            <a:r>
              <a:rPr lang="en-US" sz="2000" i="1"/>
              <a:t>Comment choisir la bonne application ?</a:t>
            </a:r>
            <a:endParaRPr/>
          </a:p>
          <a:p>
            <a:pPr marL="228600" lvl="0" indent="-228600" algn="l" rtl="0">
              <a:lnSpc>
                <a:spcPct val="130000"/>
              </a:lnSpc>
              <a:spcBef>
                <a:spcPts val="1200"/>
              </a:spcBef>
              <a:spcAft>
                <a:spcPts val="0"/>
              </a:spcAft>
              <a:buSzPts val="2000"/>
              <a:buChar char="▪"/>
            </a:pPr>
            <a:r>
              <a:rPr lang="en-US" sz="2000" i="1"/>
              <a:t>L'utilisation d'applications de fitness suscite-t-elle des inquiétudes en matière de protection de la vie privée ? Comment les utilisateurs peuvent-ils protéger leurs données ? </a:t>
            </a:r>
            <a:endParaRPr/>
          </a:p>
          <a:p>
            <a:pPr marL="228600" lvl="0" indent="-228600" algn="l" rtl="0">
              <a:lnSpc>
                <a:spcPct val="130000"/>
              </a:lnSpc>
              <a:spcBef>
                <a:spcPts val="1200"/>
              </a:spcBef>
              <a:spcAft>
                <a:spcPts val="0"/>
              </a:spcAft>
              <a:buSzPts val="2000"/>
              <a:buChar char="▪"/>
            </a:pPr>
            <a:r>
              <a:rPr lang="en-US" sz="2000" i="1"/>
              <a:t>Comment les fonctions sociales (par exemple, les défis, le partage des séances d'entraînement) influencent-elles la motivation et l'engagement dans les applications de fitness ?</a:t>
            </a:r>
            <a:endParaRPr/>
          </a:p>
          <a:p>
            <a:pPr marL="228600" lvl="0" indent="-228600" algn="l" rtl="0">
              <a:lnSpc>
                <a:spcPct val="130000"/>
              </a:lnSpc>
              <a:spcBef>
                <a:spcPts val="1200"/>
              </a:spcBef>
              <a:spcAft>
                <a:spcPts val="0"/>
              </a:spcAft>
              <a:buSzPts val="2000"/>
              <a:buChar char="▪"/>
            </a:pPr>
            <a:r>
              <a:rPr lang="en-US" sz="2000" i="1"/>
              <a:t>Quels sont les défis liés à l'utilisation des applications de fitness et comment les atténuer ? </a:t>
            </a:r>
            <a:endParaRPr sz="2000" i="1"/>
          </a:p>
        </p:txBody>
      </p:sp>
      <p:pic>
        <p:nvPicPr>
          <p:cNvPr id="137" name="Google Shape;137;p4" descr="Illustration of speech bubbles"/>
          <p:cNvPicPr preferRelativeResize="0"/>
          <p:nvPr/>
        </p:nvPicPr>
        <p:blipFill rotWithShape="1">
          <a:blip r:embed="rId3">
            <a:alphaModFix/>
          </a:blip>
          <a:srcRect l="13951" t="22662" r="15336" b="22972"/>
          <a:stretch/>
        </p:blipFill>
        <p:spPr>
          <a:xfrm>
            <a:off x="7401292" y="515757"/>
            <a:ext cx="4216400" cy="3241677"/>
          </a:xfrm>
          <a:prstGeom prst="rect">
            <a:avLst/>
          </a:prstGeom>
          <a:noFill/>
          <a:ln>
            <a:noFill/>
          </a:ln>
        </p:spPr>
      </p:pic>
      <p:sp>
        <p:nvSpPr>
          <p:cNvPr id="138" name="Google Shape;138;p4"/>
          <p:cNvSpPr txBox="1"/>
          <p:nvPr/>
        </p:nvSpPr>
        <p:spPr>
          <a:xfrm>
            <a:off x="6032864" y="6503930"/>
            <a:ext cx="615913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latin typeface="Calibri"/>
                <a:ea typeface="Calibri"/>
                <a:cs typeface="Calibri"/>
                <a:sym typeface="Calibri"/>
              </a:rPr>
              <a:t>Image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
        <p:nvSpPr>
          <p:cNvPr id="139" name="Google Shape;139;p4"/>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40" name="Google Shape;140;p4"/>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41" name="Google Shape;141;p4"/>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4</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46"/>
        <p:cNvGrpSpPr/>
        <p:nvPr/>
      </p:nvGrpSpPr>
      <p:grpSpPr>
        <a:xfrm>
          <a:off x="0" y="0"/>
          <a:ext cx="0" cy="0"/>
          <a:chOff x="0" y="0"/>
          <a:chExt cx="0" cy="0"/>
        </a:xfrm>
      </p:grpSpPr>
      <p:sp>
        <p:nvSpPr>
          <p:cNvPr id="147" name="Google Shape;147;p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8" name="Google Shape;148;p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9" name="Google Shape;149;p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50" name="Google Shape;150;p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51" name="Google Shape;151;p5"/>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ce module !</a:t>
            </a:r>
            <a:endParaRPr/>
          </a:p>
        </p:txBody>
      </p:sp>
      <p:pic>
        <p:nvPicPr>
          <p:cNvPr id="153" name="Google Shape;153;p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3.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IWy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Ahb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CFs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Ahb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Ahb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Ahb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IWydZFQaV5GsAAABvAAAAHAAAAHVuaXZlcnNhbC9sb2NhbF9zZXR0aW5ncy54bWwNyrEKwkAMANC9XxEySB3Uugn2rpujCK0fENogB7mk9ELRv/e2N7x++GaBnbeSTANezx0C62xL0k/A9/Q43RCKky4kphxQDWGITS82k4zsXmOBVejH28S5wvlJuc4XqbOkAu1B/B6PeInNH1BLAwQUAAIACAAIWy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AhbJ1mRjA8hSgAAAGwAAAAbAAAAdW5pdmVyc2FsL3VuaXZlcnNhbC5wbmcueG1ss7GvyM1RKEstKs7Mz7NVMtQzULK34+WyKShKLctMLVeoAIoBBSFASaESyDVCcMszU0oygELG5mYIwYzUzPSMEqCogTFCqT7QUABQSwECAAAUAAIACACpflBPNmFYAkcDAADhCQAAFAAAAAAAAAABAAAAAAAAAAAAdW5pdmVyc2FsL3BsYXllci54bWxQSwECAAAUAAIACAAIWydZtTf0qBwFAADhEwAAHQAAAAAAAAABAAAAAAB5AwAAdW5pdmVyc2FsL2NvbW1vbl9tZXNzYWdlcy5sbmdQSwECAAAUAAIACAAIWydZFR5gG6MAAAB/AQAALgAAAAAAAAABAAAAAADQCAAAdW5pdmVyc2FsL3BsYXliYWNrX2FuZF9uYXZpZ2F0aW9uX3NldHRpbmdzLnhtbFBLAQIAABQAAgAIAAhbJ1l0STUfPAQAAAwVAAAnAAAAAAAAAAEAAAAAAL8JAAB1bml2ZXJzYWwvZmxhc2hfcHVibGlzaGluZ19zZXR0aW5ncy54bWxQSwECAAAUAAIACAAIWydZN4uHansDAACsDAAAIQAAAAAAAAABAAAAAABADgAAdW5pdmVyc2FsL2ZsYXNoX3NraW5fc2V0dGluZ3MueG1sUEsBAgAAFAACAAgACFsnWaavViM2BAAAlhQAACYAAAAAAAAAAQAAAAAA+hEAAHVuaXZlcnNhbC9odG1sX3B1Ymxpc2hpbmdfc2V0dGluZ3MueG1sUEsBAgAAFAACAAgACFsnWSYPfuiwAQAAbwYAAB8AAAAAAAAAAQAAAAAAdBYAAHVuaXZlcnNhbC9odG1sX3NraW5fc2V0dGluZ3MuanNQSwECAAAUAAIACAAIWydZFQaV5GsAAABvAAAAHAAAAAAAAAABAAAAAABhGAAAdW5pdmVyc2FsL2xvY2FsX3NldHRpbmdzLnhtbFBLAQIAABQAAgAIAAhbJ1m6nHlYSBIAAFBKAAAXAAAAAAAAAAAAAAAAAAYZAAB1bml2ZXJzYWwvdW5pdmVyc2FsLnBuZ1BLAQIAABQAAgAIAAhbJ1mRjA8hSgAAAGwAAAAbAAAAAAAAAAEAAAAAAIMrAAB1bml2ZXJzYWwvdW5pdmVyc2FsLnBuZy54bWxQSwUGAAAAAAoACgAGAwAABiwAAAAA"/>
  <p:tag name="ISPRING_LMS_API_VERSION" val="SCORM 1.2"/>
  <p:tag name="ISPRING_ULTRA_SCORM_COURSE_ID" val="0A96E24C-2E94-4E92-8C8C-3A950DF6974C"/>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3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3.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331</Words>
  <Application>Microsoft Office PowerPoint</Application>
  <PresentationFormat>Ευρεία οθόνη</PresentationFormat>
  <Paragraphs>58</Paragraphs>
  <Slides>5</Slides>
  <Notes>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5</vt:i4>
      </vt:variant>
    </vt:vector>
  </HeadingPairs>
  <TitlesOfParts>
    <vt:vector size="13" baseType="lpstr">
      <vt:lpstr>Gill Sans</vt:lpstr>
      <vt:lpstr>Arial</vt:lpstr>
      <vt:lpstr>Impact</vt:lpstr>
      <vt:lpstr>Noto Sans Symbols</vt:lpstr>
      <vt:lpstr>Calibri</vt:lpstr>
      <vt:lpstr>Roboto</vt:lpstr>
      <vt:lpstr>Θέμα του Office</vt:lpstr>
      <vt:lpstr>Θέμα του Office</vt:lpstr>
      <vt:lpstr>Παρουσίαση του PowerPoint</vt:lpstr>
      <vt:lpstr>Partenaires</vt:lpstr>
      <vt:lpstr>Session de clôture :  Contenu</vt:lpstr>
      <vt:lpstr>Échanges et discussion</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3.4 Session de clôture</dc:title>
  <dc:creator>pantelis bbalaouras</dc:creator>
  <cp:lastModifiedBy>pantelis</cp:lastModifiedBy>
  <cp:revision>5</cp:revision>
  <dcterms:created xsi:type="dcterms:W3CDTF">2020-06-02T13:31:56Z</dcterms:created>
  <dcterms:modified xsi:type="dcterms:W3CDTF">2024-09-07T08:24:42Z</dcterms:modified>
</cp:coreProperties>
</file>