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525" r:id="rId2"/>
    <p:sldId id="526" r:id="rId3"/>
    <p:sldId id="545" r:id="rId4"/>
    <p:sldId id="430" r:id="rId5"/>
    <p:sldId id="261" r:id="rId6"/>
    <p:sldId id="293" r:id="rId7"/>
    <p:sldId id="296" r:id="rId8"/>
    <p:sldId id="301" r:id="rId9"/>
    <p:sldId id="306" r:id="rId10"/>
    <p:sldId id="308" r:id="rId11"/>
    <p:sldId id="307" r:id="rId12"/>
    <p:sldId id="305" r:id="rId13"/>
    <p:sldId id="302" r:id="rId14"/>
    <p:sldId id="303" r:id="rId15"/>
    <p:sldId id="556" r:id="rId16"/>
    <p:sldId id="257" r:id="rId17"/>
    <p:sldId id="258" r:id="rId18"/>
    <p:sldId id="259" r:id="rId19"/>
    <p:sldId id="260" r:id="rId20"/>
    <p:sldId id="559" r:id="rId21"/>
    <p:sldId id="566" r:id="rId22"/>
    <p:sldId id="586" r:id="rId23"/>
    <p:sldId id="567" r:id="rId24"/>
    <p:sldId id="569" r:id="rId25"/>
    <p:sldId id="568" r:id="rId26"/>
    <p:sldId id="587" r:id="rId27"/>
    <p:sldId id="570" r:id="rId28"/>
    <p:sldId id="571" r:id="rId29"/>
    <p:sldId id="572" r:id="rId30"/>
    <p:sldId id="560" r:id="rId31"/>
    <p:sldId id="575" r:id="rId32"/>
    <p:sldId id="576" r:id="rId33"/>
    <p:sldId id="577" r:id="rId34"/>
    <p:sldId id="578" r:id="rId35"/>
    <p:sldId id="579" r:id="rId36"/>
    <p:sldId id="580" r:id="rId37"/>
    <p:sldId id="581" r:id="rId38"/>
    <p:sldId id="582" r:id="rId39"/>
    <p:sldId id="573" r:id="rId40"/>
    <p:sldId id="583" r:id="rId41"/>
    <p:sldId id="584" r:id="rId42"/>
    <p:sldId id="585" r:id="rId43"/>
    <p:sldId id="562" r:id="rId44"/>
    <p:sldId id="563" r:id="rId45"/>
    <p:sldId id="574" r:id="rId46"/>
    <p:sldId id="565" r:id="rId47"/>
    <p:sldId id="564" r:id="rId48"/>
    <p:sldId id="264" r:id="rId49"/>
    <p:sldId id="265" r:id="rId50"/>
    <p:sldId id="266" r:id="rId51"/>
    <p:sldId id="267" r:id="rId52"/>
    <p:sldId id="268" r:id="rId53"/>
    <p:sldId id="269" r:id="rId54"/>
    <p:sldId id="304" r:id="rId55"/>
    <p:sldId id="309" r:id="rId56"/>
    <p:sldId id="404" r:id="rId57"/>
  </p:sldIdLst>
  <p:sldSz cx="12192000" cy="6858000"/>
  <p:notesSz cx="6858000" cy="9144000"/>
  <p:custDataLst>
    <p:tags r:id="rId60"/>
  </p:custData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ksandra Stevanović" initials="AS" lastIdx="9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4CF5"/>
    <a:srgbClr val="DDE0E5"/>
    <a:srgbClr val="F8F8F8"/>
    <a:srgbClr val="203864"/>
    <a:srgbClr val="ABC7F1"/>
    <a:srgbClr val="ED7D31"/>
    <a:srgbClr val="CFD5EA"/>
    <a:srgbClr val="404040"/>
    <a:srgbClr val="C01E24"/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D6D89E-5F71-460C-B824-0D278704999F}" v="8" dt="2024-05-02T09:20:51.8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87485" autoAdjust="0"/>
  </p:normalViewPr>
  <p:slideViewPr>
    <p:cSldViewPr snapToGrid="0">
      <p:cViewPr varScale="1">
        <p:scale>
          <a:sx n="90" d="100"/>
          <a:sy n="90" d="100"/>
        </p:scale>
        <p:origin x="7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ntelis balaouras" userId="25e8755020fc1734" providerId="LiveId" clId="{5ACE1291-E17E-40BE-A74F-54993EA89D90}"/>
    <pc:docChg chg="custSel addSld delSld modSld modMainMaster">
      <pc:chgData name="pantelis balaouras" userId="25e8755020fc1734" providerId="LiveId" clId="{5ACE1291-E17E-40BE-A74F-54993EA89D90}" dt="2024-04-29T16:47:16.060" v="82" actId="478"/>
      <pc:docMkLst>
        <pc:docMk/>
      </pc:docMkLst>
      <pc:sldChg chg="modSp mod modClrScheme chgLayout">
        <pc:chgData name="pantelis balaouras" userId="25e8755020fc1734" providerId="LiveId" clId="{5ACE1291-E17E-40BE-A74F-54993EA89D90}" dt="2024-04-29T16:45:20.527" v="64" actId="700"/>
        <pc:sldMkLst>
          <pc:docMk/>
          <pc:sldMk cId="0" sldId="257"/>
        </pc:sldMkLst>
        <pc:spChg chg="mod ord">
          <ac:chgData name="pantelis balaouras" userId="25e8755020fc1734" providerId="LiveId" clId="{5ACE1291-E17E-40BE-A74F-54993EA89D90}" dt="2024-04-29T16:45:20.527" v="64" actId="700"/>
          <ac:spMkLst>
            <pc:docMk/>
            <pc:sldMk cId="0" sldId="257"/>
            <ac:spMk id="72" creationId="{00000000-0000-0000-0000-000000000000}"/>
          </ac:spMkLst>
        </pc:spChg>
        <pc:spChg chg="mod ord">
          <ac:chgData name="pantelis balaouras" userId="25e8755020fc1734" providerId="LiveId" clId="{5ACE1291-E17E-40BE-A74F-54993EA89D90}" dt="2024-04-29T16:45:20.527" v="64" actId="700"/>
          <ac:spMkLst>
            <pc:docMk/>
            <pc:sldMk cId="0" sldId="257"/>
            <ac:spMk id="73" creationId="{00000000-0000-0000-0000-000000000000}"/>
          </ac:spMkLst>
        </pc:spChg>
      </pc:sldChg>
      <pc:sldChg chg="modSp mod modClrScheme chgLayout">
        <pc:chgData name="pantelis balaouras" userId="25e8755020fc1734" providerId="LiveId" clId="{5ACE1291-E17E-40BE-A74F-54993EA89D90}" dt="2024-04-29T16:45:24.221" v="65" actId="700"/>
        <pc:sldMkLst>
          <pc:docMk/>
          <pc:sldMk cId="0" sldId="258"/>
        </pc:sldMkLst>
        <pc:spChg chg="mod ord">
          <ac:chgData name="pantelis balaouras" userId="25e8755020fc1734" providerId="LiveId" clId="{5ACE1291-E17E-40BE-A74F-54993EA89D90}" dt="2024-04-29T16:45:24.221" v="65" actId="700"/>
          <ac:spMkLst>
            <pc:docMk/>
            <pc:sldMk cId="0" sldId="258"/>
            <ac:spMk id="84" creationId="{00000000-0000-0000-0000-000000000000}"/>
          </ac:spMkLst>
        </pc:spChg>
        <pc:spChg chg="mod ord">
          <ac:chgData name="pantelis balaouras" userId="25e8755020fc1734" providerId="LiveId" clId="{5ACE1291-E17E-40BE-A74F-54993EA89D90}" dt="2024-04-29T16:45:24.221" v="65" actId="700"/>
          <ac:spMkLst>
            <pc:docMk/>
            <pc:sldMk cId="0" sldId="258"/>
            <ac:spMk id="85" creationId="{00000000-0000-0000-0000-000000000000}"/>
          </ac:spMkLst>
        </pc:spChg>
      </pc:sldChg>
      <pc:sldChg chg="modSp mod modClrScheme chgLayout">
        <pc:chgData name="pantelis balaouras" userId="25e8755020fc1734" providerId="LiveId" clId="{5ACE1291-E17E-40BE-A74F-54993EA89D90}" dt="2024-04-29T16:45:28.541" v="66" actId="700"/>
        <pc:sldMkLst>
          <pc:docMk/>
          <pc:sldMk cId="0" sldId="259"/>
        </pc:sldMkLst>
        <pc:spChg chg="mod ord">
          <ac:chgData name="pantelis balaouras" userId="25e8755020fc1734" providerId="LiveId" clId="{5ACE1291-E17E-40BE-A74F-54993EA89D90}" dt="2024-04-29T16:45:28.541" v="66" actId="700"/>
          <ac:spMkLst>
            <pc:docMk/>
            <pc:sldMk cId="0" sldId="259"/>
            <ac:spMk id="98" creationId="{00000000-0000-0000-0000-000000000000}"/>
          </ac:spMkLst>
        </pc:spChg>
        <pc:spChg chg="mod ord">
          <ac:chgData name="pantelis balaouras" userId="25e8755020fc1734" providerId="LiveId" clId="{5ACE1291-E17E-40BE-A74F-54993EA89D90}" dt="2024-04-29T16:45:28.541" v="66" actId="700"/>
          <ac:spMkLst>
            <pc:docMk/>
            <pc:sldMk cId="0" sldId="259"/>
            <ac:spMk id="99" creationId="{00000000-0000-0000-0000-000000000000}"/>
          </ac:spMkLst>
        </pc:spChg>
      </pc:sldChg>
      <pc:sldChg chg="modSp mod modClrScheme chgLayout">
        <pc:chgData name="pantelis balaouras" userId="25e8755020fc1734" providerId="LiveId" clId="{5ACE1291-E17E-40BE-A74F-54993EA89D90}" dt="2024-04-29T16:45:39.369" v="68" actId="14100"/>
        <pc:sldMkLst>
          <pc:docMk/>
          <pc:sldMk cId="0" sldId="260"/>
        </pc:sldMkLst>
        <pc:spChg chg="mod ord">
          <ac:chgData name="pantelis balaouras" userId="25e8755020fc1734" providerId="LiveId" clId="{5ACE1291-E17E-40BE-A74F-54993EA89D90}" dt="2024-04-29T16:45:32.478" v="67" actId="700"/>
          <ac:spMkLst>
            <pc:docMk/>
            <pc:sldMk cId="0" sldId="260"/>
            <ac:spMk id="109" creationId="{00000000-0000-0000-0000-000000000000}"/>
          </ac:spMkLst>
        </pc:spChg>
        <pc:spChg chg="mod ord">
          <ac:chgData name="pantelis balaouras" userId="25e8755020fc1734" providerId="LiveId" clId="{5ACE1291-E17E-40BE-A74F-54993EA89D90}" dt="2024-04-29T16:45:39.369" v="68" actId="14100"/>
          <ac:spMkLst>
            <pc:docMk/>
            <pc:sldMk cId="0" sldId="260"/>
            <ac:spMk id="110" creationId="{00000000-0000-0000-0000-000000000000}"/>
          </ac:spMkLst>
        </pc:spChg>
      </pc:sldChg>
      <pc:sldChg chg="modSp add mod">
        <pc:chgData name="pantelis balaouras" userId="25e8755020fc1734" providerId="LiveId" clId="{5ACE1291-E17E-40BE-A74F-54993EA89D90}" dt="2024-04-29T16:43:15.405" v="50" actId="27636"/>
        <pc:sldMkLst>
          <pc:docMk/>
          <pc:sldMk cId="616025265" sldId="261"/>
        </pc:sldMkLst>
        <pc:spChg chg="mod">
          <ac:chgData name="pantelis balaouras" userId="25e8755020fc1734" providerId="LiveId" clId="{5ACE1291-E17E-40BE-A74F-54993EA89D90}" dt="2024-04-29T16:42:41.086" v="47" actId="14100"/>
          <ac:spMkLst>
            <pc:docMk/>
            <pc:sldMk cId="616025265" sldId="261"/>
            <ac:spMk id="4" creationId="{E47D0821-8573-4002-9B33-F43C68A1D403}"/>
          </ac:spMkLst>
        </pc:spChg>
        <pc:spChg chg="mod">
          <ac:chgData name="pantelis balaouras" userId="25e8755020fc1734" providerId="LiveId" clId="{5ACE1291-E17E-40BE-A74F-54993EA89D90}" dt="2024-04-29T16:43:15.405" v="50" actId="27636"/>
          <ac:spMkLst>
            <pc:docMk/>
            <pc:sldMk cId="616025265" sldId="261"/>
            <ac:spMk id="6" creationId="{AA5AE911-E515-48E3-AB8B-121C68B77A58}"/>
          </ac:spMkLst>
        </pc:spChg>
      </pc:sldChg>
      <pc:sldChg chg="addSp delSp modSp mod modClrScheme chgLayout">
        <pc:chgData name="pantelis balaouras" userId="25e8755020fc1734" providerId="LiveId" clId="{5ACE1291-E17E-40BE-A74F-54993EA89D90}" dt="2024-04-29T16:44:57.341" v="61" actId="478"/>
        <pc:sldMkLst>
          <pc:docMk/>
          <pc:sldMk cId="2143217180" sldId="296"/>
        </pc:sldMkLst>
        <pc:spChg chg="del">
          <ac:chgData name="pantelis balaouras" userId="25e8755020fc1734" providerId="LiveId" clId="{5ACE1291-E17E-40BE-A74F-54993EA89D90}" dt="2024-04-29T16:44:57.341" v="61" actId="478"/>
          <ac:spMkLst>
            <pc:docMk/>
            <pc:sldMk cId="2143217180" sldId="296"/>
            <ac:spMk id="3" creationId="{DD0821AE-7782-EBC3-A49E-F3F3523425D3}"/>
          </ac:spMkLst>
        </pc:spChg>
        <pc:spChg chg="add mod ord">
          <ac:chgData name="pantelis balaouras" userId="25e8755020fc1734" providerId="LiveId" clId="{5ACE1291-E17E-40BE-A74F-54993EA89D90}" dt="2024-04-29T16:44:53.886" v="60" actId="700"/>
          <ac:spMkLst>
            <pc:docMk/>
            <pc:sldMk cId="2143217180" sldId="296"/>
            <ac:spMk id="4" creationId="{8EDA77A3-A05A-8E8F-11D6-864C3BC6CFD1}"/>
          </ac:spMkLst>
        </pc:spChg>
        <pc:spChg chg="mod ord">
          <ac:chgData name="pantelis balaouras" userId="25e8755020fc1734" providerId="LiveId" clId="{5ACE1291-E17E-40BE-A74F-54993EA89D90}" dt="2024-04-29T16:44:53.886" v="60" actId="700"/>
          <ac:spMkLst>
            <pc:docMk/>
            <pc:sldMk cId="2143217180" sldId="296"/>
            <ac:spMk id="161" creationId="{00000000-0000-0000-0000-000000000000}"/>
          </ac:spMkLst>
        </pc:spChg>
        <pc:picChg chg="mod ord">
          <ac:chgData name="pantelis balaouras" userId="25e8755020fc1734" providerId="LiveId" clId="{5ACE1291-E17E-40BE-A74F-54993EA89D90}" dt="2024-04-29T16:44:53.886" v="60" actId="700"/>
          <ac:picMkLst>
            <pc:docMk/>
            <pc:sldMk cId="2143217180" sldId="296"/>
            <ac:picMk id="1026" creationId="{17A2DCAA-0F78-F6EE-51C5-FBAE649F5151}"/>
          </ac:picMkLst>
        </pc:picChg>
      </pc:sldChg>
      <pc:sldChg chg="addSp delSp modSp">
        <pc:chgData name="pantelis balaouras" userId="25e8755020fc1734" providerId="LiveId" clId="{5ACE1291-E17E-40BE-A74F-54993EA89D90}" dt="2024-04-29T16:35:35.502" v="1"/>
        <pc:sldMkLst>
          <pc:docMk/>
          <pc:sldMk cId="1915799683" sldId="404"/>
        </pc:sldMkLst>
        <pc:picChg chg="add mod">
          <ac:chgData name="pantelis balaouras" userId="25e8755020fc1734" providerId="LiveId" clId="{5ACE1291-E17E-40BE-A74F-54993EA89D90}" dt="2024-04-29T16:35:35.502" v="1"/>
          <ac:picMkLst>
            <pc:docMk/>
            <pc:sldMk cId="1915799683" sldId="404"/>
            <ac:picMk id="4" creationId="{620CF51F-A0E5-029B-6A8C-E4195F99F2A1}"/>
          </ac:picMkLst>
        </pc:picChg>
        <pc:picChg chg="del">
          <ac:chgData name="pantelis balaouras" userId="25e8755020fc1734" providerId="LiveId" clId="{5ACE1291-E17E-40BE-A74F-54993EA89D90}" dt="2024-04-29T16:35:11.740" v="0" actId="478"/>
          <ac:picMkLst>
            <pc:docMk/>
            <pc:sldMk cId="1915799683" sldId="404"/>
            <ac:picMk id="2050" creationId="{2AB980B0-03D2-2E64-6760-C23D435A121F}"/>
          </ac:picMkLst>
        </pc:picChg>
      </pc:sldChg>
      <pc:sldChg chg="addSp delSp modSp del mod">
        <pc:chgData name="pantelis balaouras" userId="25e8755020fc1734" providerId="LiveId" clId="{5ACE1291-E17E-40BE-A74F-54993EA89D90}" dt="2024-04-29T16:43:19.469" v="51" actId="47"/>
        <pc:sldMkLst>
          <pc:docMk/>
          <pc:sldMk cId="2033093179" sldId="420"/>
        </pc:sldMkLst>
        <pc:spChg chg="del">
          <ac:chgData name="pantelis balaouras" userId="25e8755020fc1734" providerId="LiveId" clId="{5ACE1291-E17E-40BE-A74F-54993EA89D90}" dt="2024-04-29T16:37:08.141" v="14" actId="478"/>
          <ac:spMkLst>
            <pc:docMk/>
            <pc:sldMk cId="2033093179" sldId="420"/>
            <ac:spMk id="3" creationId="{CC967E38-AD0E-38A7-0081-C6C57EF5D996}"/>
          </ac:spMkLst>
        </pc:spChg>
        <pc:spChg chg="mod">
          <ac:chgData name="pantelis balaouras" userId="25e8755020fc1734" providerId="LiveId" clId="{5ACE1291-E17E-40BE-A74F-54993EA89D90}" dt="2024-04-29T16:37:38.856" v="16" actId="27636"/>
          <ac:spMkLst>
            <pc:docMk/>
            <pc:sldMk cId="2033093179" sldId="420"/>
            <ac:spMk id="5" creationId="{F56DC747-739E-5A0C-94B8-E8F8E974AC85}"/>
          </ac:spMkLst>
        </pc:spChg>
        <pc:picChg chg="del">
          <ac:chgData name="pantelis balaouras" userId="25e8755020fc1734" providerId="LiveId" clId="{5ACE1291-E17E-40BE-A74F-54993EA89D90}" dt="2024-04-29T16:37:01.660" v="12" actId="478"/>
          <ac:picMkLst>
            <pc:docMk/>
            <pc:sldMk cId="2033093179" sldId="420"/>
            <ac:picMk id="2" creationId="{E87BAADA-1D50-9B42-9A0A-3ADB9E476764}"/>
          </ac:picMkLst>
        </pc:picChg>
        <pc:picChg chg="add mod">
          <ac:chgData name="pantelis balaouras" userId="25e8755020fc1734" providerId="LiveId" clId="{5ACE1291-E17E-40BE-A74F-54993EA89D90}" dt="2024-04-29T16:37:02.352" v="13"/>
          <ac:picMkLst>
            <pc:docMk/>
            <pc:sldMk cId="2033093179" sldId="420"/>
            <ac:picMk id="4" creationId="{406EF18B-80D3-68C4-B3BC-DC3682F9E1F2}"/>
          </ac:picMkLst>
        </pc:picChg>
      </pc:sldChg>
      <pc:sldChg chg="modSp mod">
        <pc:chgData name="pantelis balaouras" userId="25e8755020fc1734" providerId="LiveId" clId="{5ACE1291-E17E-40BE-A74F-54993EA89D90}" dt="2024-04-29T16:36:13.552" v="11" actId="14100"/>
        <pc:sldMkLst>
          <pc:docMk/>
          <pc:sldMk cId="1647190231" sldId="525"/>
        </pc:sldMkLst>
        <pc:spChg chg="mod">
          <ac:chgData name="pantelis balaouras" userId="25e8755020fc1734" providerId="LiveId" clId="{5ACE1291-E17E-40BE-A74F-54993EA89D90}" dt="2024-04-29T16:36:13.552" v="11" actId="14100"/>
          <ac:spMkLst>
            <pc:docMk/>
            <pc:sldMk cId="1647190231" sldId="525"/>
            <ac:spMk id="4" creationId="{122BC770-408C-50C8-126F-18790E99F2CB}"/>
          </ac:spMkLst>
        </pc:spChg>
      </pc:sldChg>
      <pc:sldChg chg="modSp mod">
        <pc:chgData name="pantelis balaouras" userId="25e8755020fc1734" providerId="LiveId" clId="{5ACE1291-E17E-40BE-A74F-54993EA89D90}" dt="2024-04-29T16:44:15.521" v="53" actId="14100"/>
        <pc:sldMkLst>
          <pc:docMk/>
          <pc:sldMk cId="811085658" sldId="545"/>
        </pc:sldMkLst>
        <pc:spChg chg="mod">
          <ac:chgData name="pantelis balaouras" userId="25e8755020fc1734" providerId="LiveId" clId="{5ACE1291-E17E-40BE-A74F-54993EA89D90}" dt="2024-04-29T16:44:15.521" v="53" actId="14100"/>
          <ac:spMkLst>
            <pc:docMk/>
            <pc:sldMk cId="811085658" sldId="545"/>
            <ac:spMk id="4" creationId="{5E00FF1A-B048-1782-B343-A99D04F3B146}"/>
          </ac:spMkLst>
        </pc:spChg>
      </pc:sldChg>
      <pc:sldChg chg="addSp delSp modSp mod modClrScheme chgLayout">
        <pc:chgData name="pantelis balaouras" userId="25e8755020fc1734" providerId="LiveId" clId="{5ACE1291-E17E-40BE-A74F-54993EA89D90}" dt="2024-04-29T16:45:12.217" v="63" actId="478"/>
        <pc:sldMkLst>
          <pc:docMk/>
          <pc:sldMk cId="3916568253" sldId="556"/>
        </pc:sldMkLst>
        <pc:spChg chg="del">
          <ac:chgData name="pantelis balaouras" userId="25e8755020fc1734" providerId="LiveId" clId="{5ACE1291-E17E-40BE-A74F-54993EA89D90}" dt="2024-04-29T16:45:12.217" v="63" actId="478"/>
          <ac:spMkLst>
            <pc:docMk/>
            <pc:sldMk cId="3916568253" sldId="556"/>
            <ac:spMk id="3" creationId="{5313FDAC-89C6-D56B-03E6-9460D3DA5CB6}"/>
          </ac:spMkLst>
        </pc:spChg>
        <pc:spChg chg="add mod ord">
          <ac:chgData name="pantelis balaouras" userId="25e8755020fc1734" providerId="LiveId" clId="{5ACE1291-E17E-40BE-A74F-54993EA89D90}" dt="2024-04-29T16:45:09.128" v="62" actId="700"/>
          <ac:spMkLst>
            <pc:docMk/>
            <pc:sldMk cId="3916568253" sldId="556"/>
            <ac:spMk id="4" creationId="{757CE7C6-CAD7-F643-157D-EE1375F588A6}"/>
          </ac:spMkLst>
        </pc:spChg>
        <pc:spChg chg="mod ord">
          <ac:chgData name="pantelis balaouras" userId="25e8755020fc1734" providerId="LiveId" clId="{5ACE1291-E17E-40BE-A74F-54993EA89D90}" dt="2024-04-29T16:45:09.128" v="62" actId="700"/>
          <ac:spMkLst>
            <pc:docMk/>
            <pc:sldMk cId="3916568253" sldId="556"/>
            <ac:spMk id="161" creationId="{969705BA-CC9C-0148-45FD-B9DF8520C631}"/>
          </ac:spMkLst>
        </pc:spChg>
      </pc:sldChg>
      <pc:sldChg chg="addSp delSp modSp mod modClrScheme chgLayout">
        <pc:chgData name="pantelis balaouras" userId="25e8755020fc1734" providerId="LiveId" clId="{5ACE1291-E17E-40BE-A74F-54993EA89D90}" dt="2024-04-29T16:45:58.539" v="72" actId="478"/>
        <pc:sldMkLst>
          <pc:docMk/>
          <pc:sldMk cId="509212075" sldId="559"/>
        </pc:sldMkLst>
        <pc:spChg chg="del mod">
          <ac:chgData name="pantelis balaouras" userId="25e8755020fc1734" providerId="LiveId" clId="{5ACE1291-E17E-40BE-A74F-54993EA89D90}" dt="2024-04-29T16:45:58.539" v="72" actId="478"/>
          <ac:spMkLst>
            <pc:docMk/>
            <pc:sldMk cId="509212075" sldId="559"/>
            <ac:spMk id="3" creationId="{69AB4F66-6948-8DEE-4779-2584D15EC175}"/>
          </ac:spMkLst>
        </pc:spChg>
        <pc:spChg chg="add del mod ord">
          <ac:chgData name="pantelis balaouras" userId="25e8755020fc1734" providerId="LiveId" clId="{5ACE1291-E17E-40BE-A74F-54993EA89D90}" dt="2024-04-29T16:45:55.021" v="70" actId="700"/>
          <ac:spMkLst>
            <pc:docMk/>
            <pc:sldMk cId="509212075" sldId="559"/>
            <ac:spMk id="5" creationId="{3FBBAC66-7A86-67F4-BFFE-01EA9D6403F3}"/>
          </ac:spMkLst>
        </pc:spChg>
        <pc:spChg chg="add mod ord">
          <ac:chgData name="pantelis balaouras" userId="25e8755020fc1734" providerId="LiveId" clId="{5ACE1291-E17E-40BE-A74F-54993EA89D90}" dt="2024-04-29T16:45:55.021" v="70" actId="700"/>
          <ac:spMkLst>
            <pc:docMk/>
            <pc:sldMk cId="509212075" sldId="559"/>
            <ac:spMk id="6" creationId="{1C1AE128-4517-D316-940A-F3409F7F96A9}"/>
          </ac:spMkLst>
        </pc:spChg>
        <pc:spChg chg="add mod ord">
          <ac:chgData name="pantelis balaouras" userId="25e8755020fc1734" providerId="LiveId" clId="{5ACE1291-E17E-40BE-A74F-54993EA89D90}" dt="2024-04-29T16:45:55.021" v="70" actId="700"/>
          <ac:spMkLst>
            <pc:docMk/>
            <pc:sldMk cId="509212075" sldId="559"/>
            <ac:spMk id="7" creationId="{CEC252AE-9DED-F41D-3601-FE3A84CCDD03}"/>
          </ac:spMkLst>
        </pc:spChg>
        <pc:spChg chg="mod ord">
          <ac:chgData name="pantelis balaouras" userId="25e8755020fc1734" providerId="LiveId" clId="{5ACE1291-E17E-40BE-A74F-54993EA89D90}" dt="2024-04-29T16:45:55.021" v="70" actId="700"/>
          <ac:spMkLst>
            <pc:docMk/>
            <pc:sldMk cId="509212075" sldId="559"/>
            <ac:spMk id="161" creationId="{5BB33980-10E4-E2BF-DEF9-C58829CEDD36}"/>
          </ac:spMkLst>
        </pc:spChg>
      </pc:sldChg>
      <pc:sldChg chg="addSp delSp modSp mod modClrScheme chgLayout">
        <pc:chgData name="pantelis balaouras" userId="25e8755020fc1734" providerId="LiveId" clId="{5ACE1291-E17E-40BE-A74F-54993EA89D90}" dt="2024-04-29T16:46:25.580" v="75" actId="478"/>
        <pc:sldMkLst>
          <pc:docMk/>
          <pc:sldMk cId="1854012936" sldId="560"/>
        </pc:sldMkLst>
        <pc:spChg chg="del">
          <ac:chgData name="pantelis balaouras" userId="25e8755020fc1734" providerId="LiveId" clId="{5ACE1291-E17E-40BE-A74F-54993EA89D90}" dt="2024-04-29T16:46:25.580" v="75" actId="478"/>
          <ac:spMkLst>
            <pc:docMk/>
            <pc:sldMk cId="1854012936" sldId="560"/>
            <ac:spMk id="3" creationId="{529968C4-EF79-D398-E972-74CE4C28802F}"/>
          </ac:spMkLst>
        </pc:spChg>
        <pc:spChg chg="add mod ord">
          <ac:chgData name="pantelis balaouras" userId="25e8755020fc1734" providerId="LiveId" clId="{5ACE1291-E17E-40BE-A74F-54993EA89D90}" dt="2024-04-29T16:46:22.982" v="74" actId="700"/>
          <ac:spMkLst>
            <pc:docMk/>
            <pc:sldMk cId="1854012936" sldId="560"/>
            <ac:spMk id="4" creationId="{B023B574-EAF7-09A4-3F2C-F73A19D4A126}"/>
          </ac:spMkLst>
        </pc:spChg>
        <pc:spChg chg="add mod ord">
          <ac:chgData name="pantelis balaouras" userId="25e8755020fc1734" providerId="LiveId" clId="{5ACE1291-E17E-40BE-A74F-54993EA89D90}" dt="2024-04-29T16:46:22.982" v="74" actId="700"/>
          <ac:spMkLst>
            <pc:docMk/>
            <pc:sldMk cId="1854012936" sldId="560"/>
            <ac:spMk id="5" creationId="{FC19FCE1-EF3D-7D5A-B6D6-E3B0875CA09E}"/>
          </ac:spMkLst>
        </pc:spChg>
        <pc:spChg chg="mod ord">
          <ac:chgData name="pantelis balaouras" userId="25e8755020fc1734" providerId="LiveId" clId="{5ACE1291-E17E-40BE-A74F-54993EA89D90}" dt="2024-04-29T16:46:22.982" v="74" actId="700"/>
          <ac:spMkLst>
            <pc:docMk/>
            <pc:sldMk cId="1854012936" sldId="560"/>
            <ac:spMk id="161" creationId="{589A3F6F-C589-BD78-FB2A-9135FB507C59}"/>
          </ac:spMkLst>
        </pc:spChg>
      </pc:sldChg>
      <pc:sldChg chg="addSp delSp modSp mod modClrScheme chgLayout">
        <pc:chgData name="pantelis balaouras" userId="25e8755020fc1734" providerId="LiveId" clId="{5ACE1291-E17E-40BE-A74F-54993EA89D90}" dt="2024-04-29T16:47:02.581" v="80" actId="1076"/>
        <pc:sldMkLst>
          <pc:docMk/>
          <pc:sldMk cId="2784003437" sldId="562"/>
        </pc:sldMkLst>
        <pc:spChg chg="del">
          <ac:chgData name="pantelis balaouras" userId="25e8755020fc1734" providerId="LiveId" clId="{5ACE1291-E17E-40BE-A74F-54993EA89D90}" dt="2024-04-29T16:46:47.992" v="77" actId="478"/>
          <ac:spMkLst>
            <pc:docMk/>
            <pc:sldMk cId="2784003437" sldId="562"/>
            <ac:spMk id="3" creationId="{78931A23-E238-1C9F-1224-A0D51231B52F}"/>
          </ac:spMkLst>
        </pc:spChg>
        <pc:spChg chg="add mod ord">
          <ac:chgData name="pantelis balaouras" userId="25e8755020fc1734" providerId="LiveId" clId="{5ACE1291-E17E-40BE-A74F-54993EA89D90}" dt="2024-04-29T16:46:44.168" v="76" actId="700"/>
          <ac:spMkLst>
            <pc:docMk/>
            <pc:sldMk cId="2784003437" sldId="562"/>
            <ac:spMk id="4" creationId="{33570FDF-D96F-E60C-139E-DA373BFC7834}"/>
          </ac:spMkLst>
        </pc:spChg>
        <pc:spChg chg="add mod ord">
          <ac:chgData name="pantelis balaouras" userId="25e8755020fc1734" providerId="LiveId" clId="{5ACE1291-E17E-40BE-A74F-54993EA89D90}" dt="2024-04-29T16:46:44.168" v="76" actId="700"/>
          <ac:spMkLst>
            <pc:docMk/>
            <pc:sldMk cId="2784003437" sldId="562"/>
            <ac:spMk id="5" creationId="{47E010FE-2A35-45A0-1E93-E2C0E76B8AD3}"/>
          </ac:spMkLst>
        </pc:spChg>
        <pc:spChg chg="mod ord">
          <ac:chgData name="pantelis balaouras" userId="25e8755020fc1734" providerId="LiveId" clId="{5ACE1291-E17E-40BE-A74F-54993EA89D90}" dt="2024-04-29T16:46:44.168" v="76" actId="700"/>
          <ac:spMkLst>
            <pc:docMk/>
            <pc:sldMk cId="2784003437" sldId="562"/>
            <ac:spMk id="161" creationId="{171378A5-ED0A-7387-A7AA-33E107580469}"/>
          </ac:spMkLst>
        </pc:spChg>
        <pc:picChg chg="mod">
          <ac:chgData name="pantelis balaouras" userId="25e8755020fc1734" providerId="LiveId" clId="{5ACE1291-E17E-40BE-A74F-54993EA89D90}" dt="2024-04-29T16:47:02.581" v="80" actId="1076"/>
          <ac:picMkLst>
            <pc:docMk/>
            <pc:sldMk cId="2784003437" sldId="562"/>
            <ac:picMk id="5122" creationId="{70A654D9-026C-22B5-8069-BEF7E28F8D8B}"/>
          </ac:picMkLst>
        </pc:picChg>
      </pc:sldChg>
      <pc:sldChg chg="addSp delSp modSp mod modClrScheme chgLayout">
        <pc:chgData name="pantelis balaouras" userId="25e8755020fc1734" providerId="LiveId" clId="{5ACE1291-E17E-40BE-A74F-54993EA89D90}" dt="2024-04-29T16:47:16.060" v="82" actId="478"/>
        <pc:sldMkLst>
          <pc:docMk/>
          <pc:sldMk cId="1264515782" sldId="564"/>
        </pc:sldMkLst>
        <pc:spChg chg="del">
          <ac:chgData name="pantelis balaouras" userId="25e8755020fc1734" providerId="LiveId" clId="{5ACE1291-E17E-40BE-A74F-54993EA89D90}" dt="2024-04-29T16:47:16.060" v="82" actId="478"/>
          <ac:spMkLst>
            <pc:docMk/>
            <pc:sldMk cId="1264515782" sldId="564"/>
            <ac:spMk id="3" creationId="{B6E46F0E-4CBA-6922-3C73-F7A6D78BC3C8}"/>
          </ac:spMkLst>
        </pc:spChg>
        <pc:spChg chg="add mod ord">
          <ac:chgData name="pantelis balaouras" userId="25e8755020fc1734" providerId="LiveId" clId="{5ACE1291-E17E-40BE-A74F-54993EA89D90}" dt="2024-04-29T16:47:12.920" v="81" actId="700"/>
          <ac:spMkLst>
            <pc:docMk/>
            <pc:sldMk cId="1264515782" sldId="564"/>
            <ac:spMk id="4" creationId="{DBA07755-63B6-EA91-422D-5C140757157E}"/>
          </ac:spMkLst>
        </pc:spChg>
        <pc:spChg chg="add mod ord">
          <ac:chgData name="pantelis balaouras" userId="25e8755020fc1734" providerId="LiveId" clId="{5ACE1291-E17E-40BE-A74F-54993EA89D90}" dt="2024-04-29T16:47:12.920" v="81" actId="700"/>
          <ac:spMkLst>
            <pc:docMk/>
            <pc:sldMk cId="1264515782" sldId="564"/>
            <ac:spMk id="5" creationId="{B42B259B-67E4-C3F8-8233-4493BAB0966A}"/>
          </ac:spMkLst>
        </pc:spChg>
        <pc:spChg chg="mod ord">
          <ac:chgData name="pantelis balaouras" userId="25e8755020fc1734" providerId="LiveId" clId="{5ACE1291-E17E-40BE-A74F-54993EA89D90}" dt="2024-04-29T16:47:12.920" v="81" actId="700"/>
          <ac:spMkLst>
            <pc:docMk/>
            <pc:sldMk cId="1264515782" sldId="564"/>
            <ac:spMk id="161" creationId="{CC3C29C4-68DD-3132-B888-05EAD83010F0}"/>
          </ac:spMkLst>
        </pc:spChg>
      </pc:sldChg>
      <pc:sldChg chg="delSp mod">
        <pc:chgData name="pantelis balaouras" userId="25e8755020fc1734" providerId="LiveId" clId="{5ACE1291-E17E-40BE-A74F-54993EA89D90}" dt="2024-04-29T16:46:07.779" v="73" actId="478"/>
        <pc:sldMkLst>
          <pc:docMk/>
          <pc:sldMk cId="116212560" sldId="586"/>
        </pc:sldMkLst>
        <pc:spChg chg="del">
          <ac:chgData name="pantelis balaouras" userId="25e8755020fc1734" providerId="LiveId" clId="{5ACE1291-E17E-40BE-A74F-54993EA89D90}" dt="2024-04-29T16:46:07.779" v="73" actId="478"/>
          <ac:spMkLst>
            <pc:docMk/>
            <pc:sldMk cId="116212560" sldId="586"/>
            <ac:spMk id="165" creationId="{00000000-0000-0000-0000-000000000000}"/>
          </ac:spMkLst>
        </pc:spChg>
      </pc:sldChg>
      <pc:sldChg chg="addSp delSp modSp new del mod modClrScheme chgLayout">
        <pc:chgData name="pantelis balaouras" userId="25e8755020fc1734" providerId="LiveId" clId="{5ACE1291-E17E-40BE-A74F-54993EA89D90}" dt="2024-04-29T16:42:43.677" v="48" actId="47"/>
        <pc:sldMkLst>
          <pc:docMk/>
          <pc:sldMk cId="635724252" sldId="588"/>
        </pc:sldMkLst>
        <pc:spChg chg="del mod ord">
          <ac:chgData name="pantelis balaouras" userId="25e8755020fc1734" providerId="LiveId" clId="{5ACE1291-E17E-40BE-A74F-54993EA89D90}" dt="2024-04-29T16:40:08.195" v="18" actId="700"/>
          <ac:spMkLst>
            <pc:docMk/>
            <pc:sldMk cId="635724252" sldId="588"/>
            <ac:spMk id="2" creationId="{B0784968-04FC-3FF5-0F8E-3451E00A64F9}"/>
          </ac:spMkLst>
        </pc:spChg>
        <pc:spChg chg="del mod ord">
          <ac:chgData name="pantelis balaouras" userId="25e8755020fc1734" providerId="LiveId" clId="{5ACE1291-E17E-40BE-A74F-54993EA89D90}" dt="2024-04-29T16:40:08.195" v="18" actId="700"/>
          <ac:spMkLst>
            <pc:docMk/>
            <pc:sldMk cId="635724252" sldId="588"/>
            <ac:spMk id="3" creationId="{607F6B5F-3F98-023D-650F-256E67E06546}"/>
          </ac:spMkLst>
        </pc:spChg>
        <pc:spChg chg="add mod ord">
          <ac:chgData name="pantelis balaouras" userId="25e8755020fc1734" providerId="LiveId" clId="{5ACE1291-E17E-40BE-A74F-54993EA89D90}" dt="2024-04-29T16:41:15.936" v="38" actId="2711"/>
          <ac:spMkLst>
            <pc:docMk/>
            <pc:sldMk cId="635724252" sldId="588"/>
            <ac:spMk id="4" creationId="{32565A89-23E1-B783-6435-35E46ED18ADF}"/>
          </ac:spMkLst>
        </pc:spChg>
        <pc:spChg chg="add mod ord">
          <ac:chgData name="pantelis balaouras" userId="25e8755020fc1734" providerId="LiveId" clId="{5ACE1291-E17E-40BE-A74F-54993EA89D90}" dt="2024-04-29T16:40:08.195" v="18" actId="700"/>
          <ac:spMkLst>
            <pc:docMk/>
            <pc:sldMk cId="635724252" sldId="588"/>
            <ac:spMk id="5" creationId="{2749B21B-DDEC-C41C-0FE3-C7465262526A}"/>
          </ac:spMkLst>
        </pc:spChg>
        <pc:spChg chg="add mod ord">
          <ac:chgData name="pantelis balaouras" userId="25e8755020fc1734" providerId="LiveId" clId="{5ACE1291-E17E-40BE-A74F-54993EA89D90}" dt="2024-04-29T16:40:08.195" v="18" actId="700"/>
          <ac:spMkLst>
            <pc:docMk/>
            <pc:sldMk cId="635724252" sldId="588"/>
            <ac:spMk id="6" creationId="{C77F6A2A-DE1C-AF92-58B6-48C1493A95C3}"/>
          </ac:spMkLst>
        </pc:spChg>
      </pc:sldChg>
      <pc:sldMasterChg chg="modSldLayout">
        <pc:chgData name="pantelis balaouras" userId="25e8755020fc1734" providerId="LiveId" clId="{5ACE1291-E17E-40BE-A74F-54993EA89D90}" dt="2024-04-29T16:44:37.110" v="59" actId="20577"/>
        <pc:sldMasterMkLst>
          <pc:docMk/>
          <pc:sldMasterMk cId="1468923052" sldId="2147483648"/>
        </pc:sldMasterMkLst>
        <pc:sldLayoutChg chg="modSp mod">
          <pc:chgData name="pantelis balaouras" userId="25e8755020fc1734" providerId="LiveId" clId="{5ACE1291-E17E-40BE-A74F-54993EA89D90}" dt="2024-04-29T16:44:26.743" v="55" actId="20577"/>
          <pc:sldLayoutMkLst>
            <pc:docMk/>
            <pc:sldMasterMk cId="1468923052" sldId="2147483648"/>
            <pc:sldLayoutMk cId="2577986437" sldId="2147483661"/>
          </pc:sldLayoutMkLst>
          <pc:spChg chg="mod">
            <ac:chgData name="pantelis balaouras" userId="25e8755020fc1734" providerId="LiveId" clId="{5ACE1291-E17E-40BE-A74F-54993EA89D90}" dt="2024-04-29T16:44:26.743" v="55" actId="20577"/>
            <ac:spMkLst>
              <pc:docMk/>
              <pc:sldMasterMk cId="1468923052" sldId="2147483648"/>
              <pc:sldLayoutMk cId="2577986437" sldId="2147483661"/>
              <ac:spMk id="5" creationId="{D48D44CE-3F52-4EEA-CA57-BEDD92881EFB}"/>
            </ac:spMkLst>
          </pc:spChg>
        </pc:sldLayoutChg>
        <pc:sldLayoutChg chg="modSp mod">
          <pc:chgData name="pantelis balaouras" userId="25e8755020fc1734" providerId="LiveId" clId="{5ACE1291-E17E-40BE-A74F-54993EA89D90}" dt="2024-04-29T16:44:32.619" v="57" actId="20577"/>
          <pc:sldLayoutMkLst>
            <pc:docMk/>
            <pc:sldMasterMk cId="1468923052" sldId="2147483648"/>
            <pc:sldLayoutMk cId="2515741970" sldId="2147483665"/>
          </pc:sldLayoutMkLst>
          <pc:spChg chg="mod">
            <ac:chgData name="pantelis balaouras" userId="25e8755020fc1734" providerId="LiveId" clId="{5ACE1291-E17E-40BE-A74F-54993EA89D90}" dt="2024-04-29T16:44:32.619" v="57" actId="20577"/>
            <ac:spMkLst>
              <pc:docMk/>
              <pc:sldMasterMk cId="1468923052" sldId="2147483648"/>
              <pc:sldLayoutMk cId="2515741970" sldId="2147483665"/>
              <ac:spMk id="7" creationId="{D7D7F91E-1CE3-775D-4BAD-3DE01BC137FC}"/>
            </ac:spMkLst>
          </pc:spChg>
        </pc:sldLayoutChg>
        <pc:sldLayoutChg chg="modSp mod">
          <pc:chgData name="pantelis balaouras" userId="25e8755020fc1734" providerId="LiveId" clId="{5ACE1291-E17E-40BE-A74F-54993EA89D90}" dt="2024-04-29T16:44:37.110" v="59" actId="20577"/>
          <pc:sldLayoutMkLst>
            <pc:docMk/>
            <pc:sldMasterMk cId="1468923052" sldId="2147483648"/>
            <pc:sldLayoutMk cId="2336866591" sldId="2147483666"/>
          </pc:sldLayoutMkLst>
          <pc:spChg chg="mod">
            <ac:chgData name="pantelis balaouras" userId="25e8755020fc1734" providerId="LiveId" clId="{5ACE1291-E17E-40BE-A74F-54993EA89D90}" dt="2024-04-29T16:44:37.110" v="59" actId="20577"/>
            <ac:spMkLst>
              <pc:docMk/>
              <pc:sldMasterMk cId="1468923052" sldId="2147483648"/>
              <pc:sldLayoutMk cId="2336866591" sldId="2147483666"/>
              <ac:spMk id="6" creationId="{402B7726-005B-B08C-2A3D-26F58DBDF92B}"/>
            </ac:spMkLst>
          </pc:spChg>
        </pc:sldLayoutChg>
      </pc:sldMasterChg>
    </pc:docChg>
  </pc:docChgLst>
  <pc:docChgLst>
    <pc:chgData name="pantelis balaouras" userId="25e8755020fc1734" providerId="LiveId" clId="{2ED6D89E-5F71-460C-B824-0D278704999F}"/>
    <pc:docChg chg="undo custSel modSld">
      <pc:chgData name="pantelis balaouras" userId="25e8755020fc1734" providerId="LiveId" clId="{2ED6D89E-5F71-460C-B824-0D278704999F}" dt="2024-05-02T09:21:05.407" v="21" actId="14100"/>
      <pc:docMkLst>
        <pc:docMk/>
      </pc:docMkLst>
      <pc:sldChg chg="addSp delSp modSp mod">
        <pc:chgData name="pantelis balaouras" userId="25e8755020fc1734" providerId="LiveId" clId="{2ED6D89E-5F71-460C-B824-0D278704999F}" dt="2024-05-02T09:19:04.409" v="5"/>
        <pc:sldMkLst>
          <pc:docMk/>
          <pc:sldMk cId="616025265" sldId="261"/>
        </pc:sldMkLst>
        <pc:spChg chg="del">
          <ac:chgData name="pantelis balaouras" userId="25e8755020fc1734" providerId="LiveId" clId="{2ED6D89E-5F71-460C-B824-0D278704999F}" dt="2024-05-02T09:18:56.945" v="4" actId="478"/>
          <ac:spMkLst>
            <pc:docMk/>
            <pc:sldMk cId="616025265" sldId="261"/>
            <ac:spMk id="3" creationId="{EA9363C4-D47D-BD9C-4A8E-EF038C4C1F39}"/>
          </ac:spMkLst>
        </pc:spChg>
        <pc:spChg chg="add mod">
          <ac:chgData name="pantelis balaouras" userId="25e8755020fc1734" providerId="LiveId" clId="{2ED6D89E-5F71-460C-B824-0D278704999F}" dt="2024-05-02T09:19:04.409" v="5"/>
          <ac:spMkLst>
            <pc:docMk/>
            <pc:sldMk cId="616025265" sldId="261"/>
            <ac:spMk id="7" creationId="{D0AD6EFD-6140-472D-CD54-C82DE71C773C}"/>
          </ac:spMkLst>
        </pc:spChg>
        <pc:picChg chg="del">
          <ac:chgData name="pantelis balaouras" userId="25e8755020fc1734" providerId="LiveId" clId="{2ED6D89E-5F71-460C-B824-0D278704999F}" dt="2024-05-02T09:18:54.001" v="3" actId="478"/>
          <ac:picMkLst>
            <pc:docMk/>
            <pc:sldMk cId="616025265" sldId="261"/>
            <ac:picMk id="2" creationId="{455843D4-F9E9-C853-57A2-27AC7B2C3889}"/>
          </ac:picMkLst>
        </pc:picChg>
        <pc:picChg chg="add mod">
          <ac:chgData name="pantelis balaouras" userId="25e8755020fc1734" providerId="LiveId" clId="{2ED6D89E-5F71-460C-B824-0D278704999F}" dt="2024-05-02T09:19:04.409" v="5"/>
          <ac:picMkLst>
            <pc:docMk/>
            <pc:sldMk cId="616025265" sldId="261"/>
            <ac:picMk id="8" creationId="{8174B717-F4DC-16A5-B29D-6BA42D066240}"/>
          </ac:picMkLst>
        </pc:picChg>
      </pc:sldChg>
      <pc:sldChg chg="addSp modSp mod">
        <pc:chgData name="pantelis balaouras" userId="25e8755020fc1734" providerId="LiveId" clId="{2ED6D89E-5F71-460C-B824-0D278704999F}" dt="2024-05-02T09:21:05.407" v="21" actId="14100"/>
        <pc:sldMkLst>
          <pc:docMk/>
          <pc:sldMk cId="2496566381" sldId="304"/>
        </pc:sldMkLst>
        <pc:spChg chg="add mod">
          <ac:chgData name="pantelis balaouras" userId="25e8755020fc1734" providerId="LiveId" clId="{2ED6D89E-5F71-460C-B824-0D278704999F}" dt="2024-05-02T09:20:51.846" v="18"/>
          <ac:spMkLst>
            <pc:docMk/>
            <pc:sldMk cId="2496566381" sldId="304"/>
            <ac:spMk id="3" creationId="{273829A2-6487-11B1-3F49-06FFF883DE45}"/>
          </ac:spMkLst>
        </pc:spChg>
        <pc:spChg chg="mod">
          <ac:chgData name="pantelis balaouras" userId="25e8755020fc1734" providerId="LiveId" clId="{2ED6D89E-5F71-460C-B824-0D278704999F}" dt="2024-05-02T09:21:05.407" v="21" actId="14100"/>
          <ac:spMkLst>
            <pc:docMk/>
            <pc:sldMk cId="2496566381" sldId="304"/>
            <ac:spMk id="158" creationId="{00000000-0000-0000-0000-000000000000}"/>
          </ac:spMkLst>
        </pc:spChg>
        <pc:spChg chg="mod">
          <ac:chgData name="pantelis balaouras" userId="25e8755020fc1734" providerId="LiveId" clId="{2ED6D89E-5F71-460C-B824-0D278704999F}" dt="2024-05-02T09:21:00.001" v="20" actId="207"/>
          <ac:spMkLst>
            <pc:docMk/>
            <pc:sldMk cId="2496566381" sldId="304"/>
            <ac:spMk id="161" creationId="{00000000-0000-0000-0000-000000000000}"/>
          </ac:spMkLst>
        </pc:spChg>
        <pc:picChg chg="add mod">
          <ac:chgData name="pantelis balaouras" userId="25e8755020fc1734" providerId="LiveId" clId="{2ED6D89E-5F71-460C-B824-0D278704999F}" dt="2024-05-02T09:20:51.846" v="18"/>
          <ac:picMkLst>
            <pc:docMk/>
            <pc:sldMk cId="2496566381" sldId="304"/>
            <ac:picMk id="2" creationId="{8F143B99-9978-4E2D-1A0F-D341217141B5}"/>
          </ac:picMkLst>
        </pc:picChg>
      </pc:sldChg>
      <pc:sldChg chg="addSp delSp modSp mod">
        <pc:chgData name="pantelis balaouras" userId="25e8755020fc1734" providerId="LiveId" clId="{2ED6D89E-5F71-460C-B824-0D278704999F}" dt="2024-05-02T09:20:44.673" v="17" actId="14100"/>
        <pc:sldMkLst>
          <pc:docMk/>
          <pc:sldMk cId="4187877064" sldId="309"/>
        </pc:sldMkLst>
        <pc:spChg chg="add del">
          <ac:chgData name="pantelis balaouras" userId="25e8755020fc1734" providerId="LiveId" clId="{2ED6D89E-5F71-460C-B824-0D278704999F}" dt="2024-05-02T09:19:54.251" v="7" actId="22"/>
          <ac:spMkLst>
            <pc:docMk/>
            <pc:sldMk cId="4187877064" sldId="309"/>
            <ac:spMk id="3" creationId="{F026752E-E943-33AB-5E22-BF429C9C81E9}"/>
          </ac:spMkLst>
        </pc:spChg>
        <pc:spChg chg="add mod">
          <ac:chgData name="pantelis balaouras" userId="25e8755020fc1734" providerId="LiveId" clId="{2ED6D89E-5F71-460C-B824-0D278704999F}" dt="2024-05-02T09:20:12.999" v="10" actId="1076"/>
          <ac:spMkLst>
            <pc:docMk/>
            <pc:sldMk cId="4187877064" sldId="309"/>
            <ac:spMk id="6" creationId="{A8FE79B9-1D1C-1EF7-959D-6E1837660C76}"/>
          </ac:spMkLst>
        </pc:spChg>
        <pc:spChg chg="mod">
          <ac:chgData name="pantelis balaouras" userId="25e8755020fc1734" providerId="LiveId" clId="{2ED6D89E-5F71-460C-B824-0D278704999F}" dt="2024-05-02T09:20:44.673" v="17" actId="14100"/>
          <ac:spMkLst>
            <pc:docMk/>
            <pc:sldMk cId="4187877064" sldId="309"/>
            <ac:spMk id="158" creationId="{00000000-0000-0000-0000-000000000000}"/>
          </ac:spMkLst>
        </pc:spChg>
        <pc:spChg chg="mod">
          <ac:chgData name="pantelis balaouras" userId="25e8755020fc1734" providerId="LiveId" clId="{2ED6D89E-5F71-460C-B824-0D278704999F}" dt="2024-05-02T09:20:39.392" v="16" actId="14100"/>
          <ac:spMkLst>
            <pc:docMk/>
            <pc:sldMk cId="4187877064" sldId="309"/>
            <ac:spMk id="161" creationId="{00000000-0000-0000-0000-000000000000}"/>
          </ac:spMkLst>
        </pc:spChg>
        <pc:picChg chg="add mod">
          <ac:chgData name="pantelis balaouras" userId="25e8755020fc1734" providerId="LiveId" clId="{2ED6D89E-5F71-460C-B824-0D278704999F}" dt="2024-05-02T09:20:30.330" v="14" actId="1076"/>
          <ac:picMkLst>
            <pc:docMk/>
            <pc:sldMk cId="4187877064" sldId="309"/>
            <ac:picMk id="5" creationId="{ED47E853-0E1F-0EF1-85AD-C68FECC3B925}"/>
          </ac:picMkLst>
        </pc:picChg>
      </pc:sldChg>
      <pc:sldChg chg="addSp delSp modSp mod">
        <pc:chgData name="pantelis balaouras" userId="25e8755020fc1734" providerId="LiveId" clId="{2ED6D89E-5F71-460C-B824-0D278704999F}" dt="2024-05-02T09:18:26.828" v="2" actId="14100"/>
        <pc:sldMkLst>
          <pc:docMk/>
          <pc:sldMk cId="1774881352" sldId="430"/>
        </pc:sldMkLst>
        <pc:spChg chg="add mod">
          <ac:chgData name="pantelis balaouras" userId="25e8755020fc1734" providerId="LiveId" clId="{2ED6D89E-5F71-460C-B824-0D278704999F}" dt="2024-05-02T09:18:21.235" v="1"/>
          <ac:spMkLst>
            <pc:docMk/>
            <pc:sldMk cId="1774881352" sldId="430"/>
            <ac:spMk id="2" creationId="{F2285DAA-A5B3-AE31-CC0D-BB56223537FF}"/>
          </ac:spMkLst>
        </pc:spChg>
        <pc:spChg chg="mod">
          <ac:chgData name="pantelis balaouras" userId="25e8755020fc1734" providerId="LiveId" clId="{2ED6D89E-5F71-460C-B824-0D278704999F}" dt="2024-05-02T09:18:26.828" v="2" actId="14100"/>
          <ac:spMkLst>
            <pc:docMk/>
            <pc:sldMk cId="1774881352" sldId="430"/>
            <ac:spMk id="9" creationId="{5D4C68A3-28F6-C356-DA15-64479C038ACB}"/>
          </ac:spMkLst>
        </pc:spChg>
        <pc:picChg chg="add mod">
          <ac:chgData name="pantelis balaouras" userId="25e8755020fc1734" providerId="LiveId" clId="{2ED6D89E-5F71-460C-B824-0D278704999F}" dt="2024-05-02T09:18:21.235" v="1"/>
          <ac:picMkLst>
            <pc:docMk/>
            <pc:sldMk cId="1774881352" sldId="430"/>
            <ac:picMk id="3" creationId="{CC0D16BA-351B-6721-5BAC-9FE109FFC296}"/>
          </ac:picMkLst>
        </pc:picChg>
        <pc:picChg chg="del">
          <ac:chgData name="pantelis balaouras" userId="25e8755020fc1734" providerId="LiveId" clId="{2ED6D89E-5F71-460C-B824-0D278704999F}" dt="2024-05-02T09:18:20.392" v="0" actId="478"/>
          <ac:picMkLst>
            <pc:docMk/>
            <pc:sldMk cId="1774881352" sldId="430"/>
            <ac:picMk id="6" creationId="{4F9928A1-D69A-4DB3-B985-F69D2FEE1FF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AE6F319F-557A-4033-9A7E-7B30C1709D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ED24FFA-E381-4D15-9323-2E7F167B5D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0361F-8793-4678-8399-75402180233D}" type="datetimeFigureOut">
              <a:rPr lang="el-GR" smtClean="0"/>
              <a:t>6/9/2024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7A14582-B00E-403A-B9F6-8137B447B5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9BBD3CB-00AE-4B41-B6C8-39534586D0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2EE3A-1E6C-47AF-A0C5-588F1B9CC39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3068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42A8D-6A8A-4D0C-BE99-5FB2E4FC1A13}" type="datetimeFigureOut">
              <a:rPr lang="el-GR" smtClean="0"/>
              <a:t>6/9/2024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90C62-02BA-4B64-96F1-99D7E3BEEE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630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sansol.isan.csi.it/la-mia-salute/home/#/" TargetMode="External"/><Relationship Id="rId13" Type="http://schemas.openxmlformats.org/officeDocument/2006/relationships/hyperlink" Target="https://salute.regione.veneto.it/web/fser/cittadino/app-sanita-km-zero" TargetMode="External"/><Relationship Id="rId3" Type="http://schemas.openxmlformats.org/officeDocument/2006/relationships/hyperlink" Target="https://sanitaonline.regione.abruzzo.it/portaleservizi/#/portaleservizisanitari/dettaglio/installapp" TargetMode="External"/><Relationship Id="rId7" Type="http://schemas.openxmlformats.org/officeDocument/2006/relationships/hyperlink" Target="https://apps.apple.com/it/app/molise-salute/id1631814906" TargetMode="External"/><Relationship Id="rId12" Type="http://schemas.openxmlformats.org/officeDocument/2006/relationships/hyperlink" Target="https://apps.apple.com/it/app/healthvda/id1440125377?l=e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apps.apple.com/it/app/salute-marche/id6443603118" TargetMode="External"/><Relationship Id="rId11" Type="http://schemas.openxmlformats.org/officeDocument/2006/relationships/hyperlink" Target="https://play.google.com/store/apps/details?id=it.vda.fse.test_cup" TargetMode="External"/><Relationship Id="rId5" Type="http://schemas.openxmlformats.org/officeDocument/2006/relationships/hyperlink" Target="https://sesamo.sanita.fvg.it/sesamo/#/sesamo_app" TargetMode="External"/><Relationship Id="rId10" Type="http://schemas.openxmlformats.org/officeDocument/2006/relationships/hyperlink" Target="https://trec.trentinosalute.net/" TargetMode="External"/><Relationship Id="rId4" Type="http://schemas.openxmlformats.org/officeDocument/2006/relationships/hyperlink" Target="https://www.salute.basilicata.it/" TargetMode="External"/><Relationship Id="rId9" Type="http://schemas.openxmlformats.org/officeDocument/2006/relationships/hyperlink" Target="https://www.sanita.puglia.it/web/pugliasalute/app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761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1689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8687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290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5395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039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BF6BA9EE-2A90-1DD4-12E7-F2C80A652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B30930E6-3D60-39DE-38D2-FBB016A518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F6BCE277-6039-2E7F-DA5E-D1FC44EE94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724CA78C-8317-415A-51DF-F2D4EA5EA8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0121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0" name="Google Shape;7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2" name="Google Shape;8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6" name="Google Shape;9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7" name="Google Shape;10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93247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C61C1862-DCD4-A28D-AF03-AC01290C1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93942D28-1B77-38B9-B409-B2CB1C1F25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1CB47E15-FA7B-8CD1-AC4E-797DBBB342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EBE6BCC2-A216-F68A-1F1F-12C3CBB8691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8745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1088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https://sanitaonline.regione.abruzzo.it/portaleservizi/#/portaleservizisanitari/dettaglio/installapp </a:t>
            </a: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Abruzzo Sanità (Abruzos)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https://www.salute.basilicata.it/ </a:t>
            </a: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Salute Basilicata (Basilicata)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https://sinfonia.regione.campania.it/preview/app-mobile - Campania in Salute (Campania)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https://support.fascicolo-sanitario.it/guida/accesso-mobile/app-fse - ER Salute (Emilia-Romaña)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https://sesamo.sanita.fvg.it/sesamo/#/sesamo_app </a:t>
            </a: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Sesamo Apps (Friuli Venezia Giulia)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https://www.salutelazio.it/scarica-salute-lazio?inheritRedirect=true - Salute Lazio (Lazio)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https://apps.apple.com/it/app/salute-marche/id6443603118 </a:t>
            </a: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Salute Marche (Marcas)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https://play.google.com/store/apps/details?id=it.ak12.mycuptmolise&amp;hl=it&amp;gl=US - </a:t>
            </a: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https://apps.apple.com/it/app/molise-salute/id1631814906 </a:t>
            </a: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Molise Salute (Molise)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https://sansol.isan.csi.it/la-mia-salute/home/#/ </a:t>
            </a: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TU Salute Piemonte (Piemonte) - aplicación web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https://www.sanita.puglia.it/web/pugliasalute/app </a:t>
            </a: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Puglia Salute (Apulia)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https://www.regione.toscana.it/-/toscana-salute - Toscana Salute (</a:t>
            </a:r>
            <a:r>
              <a:rPr lang="it-IT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Toscana</a:t>
            </a: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https://trec.trentinosalute.net/ </a:t>
            </a: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TreC+ </a:t>
            </a: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(Trentino)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https://salute.regione.umbria.it/cms/sanitapp - </a:t>
            </a:r>
            <a:r>
              <a:rPr lang="it-IT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SanitApp </a:t>
            </a: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(Umbría)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https://play.google.com/store/apps/details?id=it.vda.fse.test_cup </a:t>
            </a: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https://apps.apple.com/it/app/healthvda/id1440125377?l=en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SaludVDA </a:t>
            </a:r>
            <a:r>
              <a:rPr lang="en-GB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(Valle de Aosta)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https://salute.regione.veneto.it/web/fser/cittadino/app-sanita-km-zero </a:t>
            </a: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Sanitàkmzero </a:t>
            </a:r>
            <a:r>
              <a:rPr lang="it-IT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(Véneto)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8052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b="1" dirty="0"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85968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b="1" dirty="0"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5794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3682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4193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0848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13153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0382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87923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0BCD8AF5-1B89-E4FC-A7A7-844C92A69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148F9539-3934-4AD4-426B-4BF7EEC343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18DBF8EC-0BB5-8B10-A8BB-62454841F0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61893B5D-677F-8DC8-9225-5CB9324F58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7643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90B3EE86-868F-88C9-1358-74D97582D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028A3944-093A-8666-4C9E-88120A3D97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D380BC8C-1E79-EAC6-BA60-370B3CF2F6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EB1E5DD9-8134-A17E-5BFD-52AC7CA5E38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7152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F655EEF9-E384-18D2-1804-692CE27A2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C79C1ECF-09EE-C89F-BFFC-6BAE1E005B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E6D97A55-4C7A-A99C-77E7-FD35E7AD19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152A120A-5B45-35D8-874E-2A4B262BB35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2462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0C24C255-08D1-3AA0-D49D-159F42651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19A2AC35-373D-6E27-D711-52C3BF8467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F3985B62-54F6-6F72-E0D4-A85290461E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61A5594B-203F-2A36-FD21-A905E3D3BE3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1072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3C1C54EF-A7F9-259B-196E-8487C8AC1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0714A878-3A3D-CCF0-FCA6-4E482FE832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AE976420-9012-6E15-DCD2-31575A5726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FC1488EF-C312-0C02-FDF9-89F5803E6EF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31365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5C58207E-8133-030E-9229-4642083D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F71622C9-6210-DC69-E6C1-BE652EFEFA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03576E3A-9E00-CD33-3333-A8F4946204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919630C9-B24B-13F2-5DE6-0AF80CFB721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08010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1BBB2DD4-932E-00F0-5C28-DE8F3228A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E1C2E385-47E6-FF2A-DD56-E4BCC34E3F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F1C2F615-6427-71B0-DA2C-25520247D3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4CD9B9A7-14D6-8C52-AC52-52BF7305C8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93471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ABB1960E-7781-8C86-1E80-760F03205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11CDFAD9-4601-A58A-0A79-F026D9912F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0A6FFA34-1FBD-D0C1-30BB-6DA7CC97AB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3C405A67-F529-0790-4DC7-3B3781D2E54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6864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C0117500-3544-F8B3-CE65-E5337D52B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7AC82CCD-C5BD-7B36-47B6-FCE0A8B134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3030064B-8384-C69A-EFBA-A03C03745A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7B95154E-B0FE-CF0A-C89C-3946EC40AA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02792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B83635DD-ABFA-7C63-DC87-F271FC93D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CAB3C007-5F29-78FA-927E-A1CBF3D232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49BF54B3-A0E2-2DD5-7ADE-7A577CE89B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1A50456C-6B88-C5FE-B98E-318879EB508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6063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83015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A82AC61D-6BA4-C688-77A2-A0FED34C9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700C1CD0-ABAC-C1A6-8093-FAA652DA05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67B56240-C433-5078-A8C3-66303DBC73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EA816B6F-C5F6-3850-0310-1E7FAF19F1A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70422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2BBB3E65-77A8-4BED-F383-C6DCF9440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E5F34C2F-1AD6-01BA-131F-9FBD7F757C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58EF1891-6B9B-ED28-CD9B-A326652B5E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8FF1ED94-FC81-66F9-6225-92BC7C4FA2F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6007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8F6E1BC0-E8AC-0E01-6B29-10FEDD67F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20C5BAFD-BCCB-C01E-9CA6-A43D29985C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2A32DE29-BDC5-3D78-AFD1-8B4F01B66A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1735ECA2-07F2-8EC8-9C12-30D4BB27AFC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9999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5D4DD7BE-FC8C-D8F7-CD43-9C94BFA83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BC77ED2C-FB40-6ED7-5536-9DCBAAF127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D4455387-CD28-E267-E685-78A0BCE4C0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1A4D61F5-16EF-1420-2E36-6A6DCC9EFC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31192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770F4E92-61D8-A3C4-1D54-11D2E6D6A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39C8EB7B-A86C-2CE5-B53B-DFF83078CF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FB551DF4-CCA4-EB63-F0AA-64B46FF5F0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9984C7AF-8F4B-E372-3C31-57CA7EF5846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8078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770F4E92-61D8-A3C4-1D54-11D2E6D6A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39C8EB7B-A86C-2CE5-B53B-DFF83078CF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FB551DF4-CCA4-EB63-F0AA-64B46FF5F0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9984C7AF-8F4B-E372-3C31-57CA7EF5846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992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770F4E92-61D8-A3C4-1D54-11D2E6D6A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39C8EB7B-A86C-2CE5-B53B-DFF83078CF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FB551DF4-CCA4-EB63-F0AA-64B46FF5F0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9984C7AF-8F4B-E372-3C31-57CA7EF5846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86829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5984AEBD-323E-8EC8-A474-96D032C65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>
            <a:extLst>
              <a:ext uri="{FF2B5EF4-FFF2-40B4-BE49-F238E27FC236}">
                <a16:creationId xmlns:a16="http://schemas.microsoft.com/office/drawing/2014/main" id="{4FAF0597-BB4B-6BB7-0478-507275C0BC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>
            <a:extLst>
              <a:ext uri="{FF2B5EF4-FFF2-40B4-BE49-F238E27FC236}">
                <a16:creationId xmlns:a16="http://schemas.microsoft.com/office/drawing/2014/main" id="{7ABFDD72-565E-AEA3-58B3-9F521DFDCB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>
            <a:extLst>
              <a:ext uri="{FF2B5EF4-FFF2-40B4-BE49-F238E27FC236}">
                <a16:creationId xmlns:a16="http://schemas.microsoft.com/office/drawing/2014/main" id="{85A8B077-A66E-9A54-2A6A-7F7930738A7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9395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c226cc55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2c226cc557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89" name="Google Shape;189;g2c226cc557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c226cc557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2c226cc557a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0" name="Google Shape;200;g2c226cc557a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01767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c226cc557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2c226cc557a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2" name="Google Shape;212;g2c226cc557a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c226cc557a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g2c226cc557a_0_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4" name="Google Shape;224;g2c226cc557a_0_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c226cc557a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2c226cc557a_0_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6" name="Google Shape;236;g2c226cc557a_0_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c226cc557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2c226cc557a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8" name="Google Shape;248;g2c226cc557a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3771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89370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5236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838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537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570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8898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97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bmodul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85AC0203-B144-4B95-B9C1-17443F665396}"/>
              </a:ext>
            </a:extLst>
          </p:cNvPr>
          <p:cNvSpPr/>
          <p:nvPr userDrawn="1"/>
        </p:nvSpPr>
        <p:spPr>
          <a:xfrm>
            <a:off x="0" y="2218305"/>
            <a:ext cx="12192001" cy="3787362"/>
          </a:xfrm>
          <a:custGeom>
            <a:avLst/>
            <a:gdLst>
              <a:gd name="connsiteX0" fmla="*/ 0 w 12192001"/>
              <a:gd name="connsiteY0" fmla="*/ 0 h 3787362"/>
              <a:gd name="connsiteX1" fmla="*/ 12192001 w 12192001"/>
              <a:gd name="connsiteY1" fmla="*/ 0 h 3787362"/>
              <a:gd name="connsiteX2" fmla="*/ 12192001 w 12192001"/>
              <a:gd name="connsiteY2" fmla="*/ 3787362 h 3787362"/>
              <a:gd name="connsiteX3" fmla="*/ 0 w 12192001"/>
              <a:gd name="connsiteY3" fmla="*/ 3787362 h 3787362"/>
              <a:gd name="connsiteX4" fmla="*/ 0 w 12192001"/>
              <a:gd name="connsiteY4" fmla="*/ 0 h 378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3787362" fill="none" extrusionOk="0">
                <a:moveTo>
                  <a:pt x="0" y="0"/>
                </a:moveTo>
                <a:cubicBezTo>
                  <a:pt x="5267857" y="115912"/>
                  <a:pt x="10534044" y="115906"/>
                  <a:pt x="12192001" y="0"/>
                </a:cubicBezTo>
                <a:cubicBezTo>
                  <a:pt x="12023287" y="884214"/>
                  <a:pt x="12337058" y="2861203"/>
                  <a:pt x="12192001" y="3787362"/>
                </a:cubicBezTo>
                <a:cubicBezTo>
                  <a:pt x="6856763" y="3858406"/>
                  <a:pt x="3552369" y="3797966"/>
                  <a:pt x="0" y="3787362"/>
                </a:cubicBezTo>
                <a:cubicBezTo>
                  <a:pt x="-168955" y="3245399"/>
                  <a:pt x="-23238" y="1332813"/>
                  <a:pt x="0" y="0"/>
                </a:cubicBezTo>
                <a:close/>
              </a:path>
              <a:path w="12192001" h="3787362" stroke="0" extrusionOk="0">
                <a:moveTo>
                  <a:pt x="0" y="0"/>
                </a:moveTo>
                <a:cubicBezTo>
                  <a:pt x="4883943" y="25039"/>
                  <a:pt x="6582665" y="-133"/>
                  <a:pt x="12192001" y="0"/>
                </a:cubicBezTo>
                <a:cubicBezTo>
                  <a:pt x="12322435" y="1274441"/>
                  <a:pt x="12072005" y="3367144"/>
                  <a:pt x="12192001" y="3787362"/>
                </a:cubicBezTo>
                <a:cubicBezTo>
                  <a:pt x="10180307" y="3658891"/>
                  <a:pt x="3276446" y="3637757"/>
                  <a:pt x="0" y="3787362"/>
                </a:cubicBezTo>
                <a:cubicBezTo>
                  <a:pt x="-18279" y="2559161"/>
                  <a:pt x="166913" y="1839966"/>
                  <a:pt x="0" y="0"/>
                </a:cubicBezTo>
                <a:close/>
              </a:path>
            </a:pathLst>
          </a:custGeom>
          <a:solidFill>
            <a:srgbClr val="DDE0E5"/>
          </a:solidFill>
          <a:ln w="9525">
            <a:noFill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94318352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marL="285750" lvl="0" indent="-285750" algn="ctr">
              <a:buFont typeface="Wingdings" panose="05000000000000000000" pitchFamily="2" charset="2"/>
              <a:buChar char="§"/>
            </a:pPr>
            <a:endParaRPr lang="el-GR">
              <a:solidFill>
                <a:schemeClr val="tx1"/>
              </a:solidFill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2E2F149-5B82-4AC0-9047-B6440DBA3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1080000"/>
            <a:ext cx="10515600" cy="618346"/>
          </a:xfrm>
        </p:spPr>
        <p:txBody>
          <a:bodyPr>
            <a:noAutofit/>
          </a:bodyPr>
          <a:lstStyle>
            <a:lvl1pPr>
              <a:defRPr lang="el-GR" sz="2200" kern="1200" dirty="0">
                <a:solidFill>
                  <a:srgbClr val="C01E2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A2ACF4-3ABE-4CDD-AD36-30AD91F1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00" y="2218304"/>
            <a:ext cx="7872768" cy="3787361"/>
          </a:xfrm>
        </p:spPr>
        <p:txBody>
          <a:bodyPr/>
          <a:lstStyle>
            <a:lvl1pPr marL="228600" indent="-228600">
              <a:buClr>
                <a:srgbClr val="C00000"/>
              </a:buClr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effectLst/>
                <a:latin typeface="+mn-lt"/>
              </a:defRPr>
            </a:lvl1pPr>
            <a:lvl2pPr marL="685800" indent="-228600">
              <a:buClr>
                <a:srgbClr val="C00000"/>
              </a:buClr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effectLst/>
                <a:latin typeface="+mn-lt"/>
              </a:defRPr>
            </a:lvl2pPr>
            <a:lvl3pPr marL="1143000" indent="-228600">
              <a:buClr>
                <a:srgbClr val="C00000"/>
              </a:buClr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effectLst/>
                <a:latin typeface="+mn-lt"/>
              </a:defRPr>
            </a:lvl3pPr>
            <a:lvl4pPr marL="1600200" indent="-228600">
              <a:buClr>
                <a:srgbClr val="C00000"/>
              </a:buClr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effectLst/>
                <a:latin typeface="+mn-lt"/>
              </a:defRPr>
            </a:lvl4pPr>
            <a:lvl5pPr marL="2057400" indent="-228600">
              <a:buClr>
                <a:srgbClr val="C00000"/>
              </a:buClr>
              <a:buFont typeface="Wingdings" panose="05000000000000000000" pitchFamily="2" charset="2"/>
              <a:buChar char="ü"/>
              <a:defRPr>
                <a:solidFill>
                  <a:schemeClr val="tx1"/>
                </a:solidFill>
                <a:effectLst/>
                <a:latin typeface="+mn-lt"/>
              </a:defRPr>
            </a:lvl5pPr>
          </a:lstStyle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15B9CD0-664A-1A57-5482-64081E3C8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9835"/>
          <a:stretch/>
        </p:blipFill>
        <p:spPr>
          <a:xfrm>
            <a:off x="4903" y="6508739"/>
            <a:ext cx="12191695" cy="349261"/>
          </a:xfrm>
          <a:prstGeom prst="rect">
            <a:avLst/>
          </a:prstGeom>
        </p:spPr>
      </p:pic>
      <p:pic>
        <p:nvPicPr>
          <p:cNvPr id="6" name="Εικόνα 5" descr="Εικόνα που περιέχει clipart, σύμβολο, καρτούν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8AD8DA09-CA51-90FC-C37F-AA4EB941D2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52422" y="61782"/>
            <a:ext cx="473524" cy="82781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8468"/>
            <a:ext cx="2011680" cy="48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all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FC282D51-334C-492B-9A39-B63B0DF2D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lang="el-GR" sz="4000" b="0" kern="1200" dirty="0" smtClean="0">
                <a:solidFill>
                  <a:schemeClr val="tx1"/>
                </a:solidFill>
                <a:latin typeface="Gill Sans Nova" panose="020B0602020104020203" pitchFamily="34" charset="0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10" name="TextBox 80">
            <a:extLst>
              <a:ext uri="{FF2B5EF4-FFF2-40B4-BE49-F238E27FC236}">
                <a16:creationId xmlns:a16="http://schemas.microsoft.com/office/drawing/2014/main" id="{79C9303C-96F0-47F7-8FD2-205DF32B61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1999" y="5260932"/>
            <a:ext cx="2562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l-GR">
                <a:solidFill>
                  <a:srgbClr val="FFFFFF"/>
                </a:solidFill>
                <a:latin typeface="Impact" panose="020B0806030902050204" pitchFamily="34" charset="0"/>
              </a:rPr>
              <a:t>2. Empower</a:t>
            </a:r>
          </a:p>
        </p:txBody>
      </p:sp>
      <p:sp>
        <p:nvSpPr>
          <p:cNvPr id="11" name="TextBox 81">
            <a:extLst>
              <a:ext uri="{FF2B5EF4-FFF2-40B4-BE49-F238E27FC236}">
                <a16:creationId xmlns:a16="http://schemas.microsoft.com/office/drawing/2014/main" id="{DA09FF50-0927-454B-AFBE-BC816B37A0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12132" y="5231422"/>
            <a:ext cx="24658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l-GR">
                <a:solidFill>
                  <a:srgbClr val="FFFFFF"/>
                </a:solidFill>
                <a:latin typeface="Impact" panose="020B0806030902050204" pitchFamily="34" charset="0"/>
              </a:rPr>
              <a:t>3. Participate</a:t>
            </a:r>
          </a:p>
        </p:txBody>
      </p:sp>
      <p:sp>
        <p:nvSpPr>
          <p:cNvPr id="13" name="TextBox 80">
            <a:extLst>
              <a:ext uri="{FF2B5EF4-FFF2-40B4-BE49-F238E27FC236}">
                <a16:creationId xmlns:a16="http://schemas.microsoft.com/office/drawing/2014/main" id="{D64053F3-B864-46DB-814C-6742DA12C8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81260" y="2409476"/>
            <a:ext cx="25096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l-GR" sz="2800">
                <a:solidFill>
                  <a:srgbClr val="FFFFFF"/>
                </a:solidFill>
                <a:latin typeface="Impact" panose="020B0806030902050204" pitchFamily="34" charset="0"/>
              </a:rPr>
              <a:t>1. Prevent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422E4BA-8C61-60DE-25F8-335B91431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9835"/>
          <a:stretch/>
        </p:blipFill>
        <p:spPr>
          <a:xfrm>
            <a:off x="4903" y="6508739"/>
            <a:ext cx="12191695" cy="34926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9E7C37E-A457-1396-C30F-E6C37DEB4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9835"/>
          <a:stretch/>
        </p:blipFill>
        <p:spPr>
          <a:xfrm rot="10800000">
            <a:off x="-8250" y="-4107"/>
            <a:ext cx="12191695" cy="349261"/>
          </a:xfrm>
          <a:prstGeom prst="rect">
            <a:avLst/>
          </a:prstGeom>
        </p:spPr>
      </p:pic>
      <p:pic>
        <p:nvPicPr>
          <p:cNvPr id="2" name="Εικόνα 1" descr="Εικόνα που περιέχει clipart, σύμβολο, καρτούν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0974A85F-3A88-CEEA-7639-BFA4470EC4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635" y="365125"/>
            <a:ext cx="591924" cy="1059378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8468"/>
            <a:ext cx="2011680" cy="48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99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2B5C26-F28B-4AA9-BD2D-9793B5ACAA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1079999"/>
            <a:ext cx="10515600" cy="893179"/>
          </a:xfrm>
        </p:spPr>
        <p:txBody>
          <a:bodyPr>
            <a:normAutofit/>
          </a:bodyPr>
          <a:lstStyle>
            <a:lvl1pPr>
              <a:defRPr lang="el-GR" sz="3600" b="1" kern="1200" dirty="0">
                <a:solidFill>
                  <a:srgbClr val="203864"/>
                </a:solidFill>
                <a:effectLst/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n-US"/>
              <a:t>Unit 1</a:t>
            </a:r>
            <a:br>
              <a:rPr lang="en-US"/>
            </a:br>
            <a:r>
              <a:rPr lang="el-GR"/>
              <a:t>Στυλ κύριου τίτλου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2867843-C85E-4F95-822E-2E2E06813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000" y="2160000"/>
            <a:ext cx="5157787" cy="503020"/>
          </a:xfrm>
        </p:spPr>
        <p:txBody>
          <a:bodyPr anchor="b">
            <a:normAutofit/>
          </a:bodyPr>
          <a:lstStyle>
            <a:lvl1pPr marL="0" indent="0">
              <a:buNone/>
              <a:defRPr lang="el-GR" sz="1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8468A7D-D857-4528-93D4-75CB428F4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000" y="2687950"/>
            <a:ext cx="10515600" cy="3684588"/>
          </a:xfrm>
        </p:spPr>
        <p:txBody>
          <a:bodyPr/>
          <a:lstStyle>
            <a:lvl1pPr>
              <a:lnSpc>
                <a:spcPct val="150000"/>
              </a:lnSpc>
              <a:buClr>
                <a:srgbClr val="C01E24"/>
              </a:buClr>
              <a:defRPr>
                <a:latin typeface="+mn-lt"/>
              </a:defRPr>
            </a:lvl1pPr>
            <a:lvl2pPr>
              <a:lnSpc>
                <a:spcPct val="150000"/>
              </a:lnSpc>
              <a:buClr>
                <a:srgbClr val="C01E24"/>
              </a:buClr>
              <a:defRPr>
                <a:latin typeface="+mn-lt"/>
              </a:defRPr>
            </a:lvl2pPr>
            <a:lvl3pPr>
              <a:lnSpc>
                <a:spcPct val="150000"/>
              </a:lnSpc>
              <a:buClr>
                <a:srgbClr val="C01E24"/>
              </a:buClr>
              <a:defRPr>
                <a:latin typeface="+mn-lt"/>
              </a:defRPr>
            </a:lvl3pPr>
            <a:lvl4pPr>
              <a:lnSpc>
                <a:spcPct val="150000"/>
              </a:lnSpc>
              <a:buClr>
                <a:srgbClr val="C01E24"/>
              </a:buClr>
              <a:defRPr>
                <a:latin typeface="+mn-lt"/>
              </a:defRPr>
            </a:lvl4pPr>
            <a:lvl5pPr>
              <a:lnSpc>
                <a:spcPct val="150000"/>
              </a:lnSpc>
              <a:buClr>
                <a:srgbClr val="C01E24"/>
              </a:buClr>
              <a:defRPr>
                <a:latin typeface="+mn-lt"/>
              </a:defRPr>
            </a:lvl5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2D2C6E2-DA3C-03C5-4B1D-9DB2EFCDEC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9835"/>
          <a:stretch/>
        </p:blipFill>
        <p:spPr>
          <a:xfrm>
            <a:off x="4903" y="6508739"/>
            <a:ext cx="12191695" cy="349261"/>
          </a:xfrm>
          <a:prstGeom prst="rect">
            <a:avLst/>
          </a:prstGeom>
        </p:spPr>
      </p:pic>
      <p:pic>
        <p:nvPicPr>
          <p:cNvPr id="5" name="Εικόνα 4" descr="Εικόνα που περιέχει clipart, σύμβολο, καρτούν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B601D7AC-22F9-68D2-2485-EF228EEDE2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52422" y="61782"/>
            <a:ext cx="473524" cy="82781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8468"/>
            <a:ext cx="2011680" cy="48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85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Unit slide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E2F149-5B82-4AC0-9047-B6440DBA3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1080000"/>
            <a:ext cx="11059692" cy="605096"/>
          </a:xfrm>
        </p:spPr>
        <p:txBody>
          <a:bodyPr>
            <a:normAutofit/>
          </a:bodyPr>
          <a:lstStyle>
            <a:lvl1pPr>
              <a:defRPr lang="el-GR" sz="2800" b="1" kern="1200" dirty="0">
                <a:solidFill>
                  <a:srgbClr val="203864"/>
                </a:solidFill>
                <a:effectLst/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A2ACF4-3ABE-4CDD-AD36-30AD91F1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1799999"/>
            <a:ext cx="5852132" cy="4865977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pic>
        <p:nvPicPr>
          <p:cNvPr id="4" name="Εικόνα 3" descr="Εικόνα που περιέχει clipart, σύμβολο, καρτούν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A36E9AEE-CF4B-71A4-5EBB-574F1E021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31" y="6258144"/>
            <a:ext cx="311004" cy="556610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2B11A1E7-A92D-4ADD-A414-173299287A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81370"/>
            <a:ext cx="6103917" cy="3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  <a:buClr>
                <a:schemeClr val="bg1"/>
              </a:buClr>
              <a:buSzPct val="140000"/>
            </a:pPr>
            <a:r>
              <a:rPr lang="en-US" altLang="el-G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Abadi Extra Light" panose="020B0204020104020204" pitchFamily="34" charset="0"/>
              </a:rPr>
              <a:t> </a:t>
            </a:r>
            <a:r>
              <a:rPr lang="en-US" altLang="el-G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+mj-lt"/>
              </a:rPr>
              <a:t>11.2</a:t>
            </a:r>
            <a:r>
              <a:rPr lang="en-US" altLang="el-G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Abadi Extra Light" panose="020B0204020104020204" pitchFamily="34" charset="0"/>
              </a:rPr>
              <a:t> </a:t>
            </a:r>
            <a:r>
              <a:rPr lang="en-US" altLang="el-GR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altLang="el-GR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Aplicaciones</a:t>
            </a:r>
            <a:r>
              <a:rPr lang="en-US" altLang="el-GR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para </a:t>
            </a:r>
            <a:r>
              <a:rPr lang="en-US" altLang="el-GR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servicios</a:t>
            </a:r>
            <a:r>
              <a:rPr lang="en-US" altLang="el-GR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altLang="el-GR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sanitarios</a:t>
            </a:r>
            <a:endParaRPr lang="en-US" altLang="el-G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7986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Unit slide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508F4D-74CD-4DC9-8CC6-A32508E7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1080000"/>
            <a:ext cx="11396576" cy="599188"/>
          </a:xfrm>
        </p:spPr>
        <p:txBody>
          <a:bodyPr>
            <a:normAutofit/>
          </a:bodyPr>
          <a:lstStyle>
            <a:lvl1pPr>
              <a:defRPr lang="el-GR" sz="2800" b="1" kern="1200" dirty="0">
                <a:solidFill>
                  <a:srgbClr val="203864"/>
                </a:solidFill>
                <a:effectLst/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83499B-D787-4204-9DCD-5D794F92B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999" y="1800000"/>
            <a:ext cx="5409663" cy="4893408"/>
          </a:xfrm>
        </p:spPr>
        <p:txBody>
          <a:bodyPr/>
          <a:lstStyle/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CB6C04F-453F-4B55-9704-E13D0B2BC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00000"/>
            <a:ext cx="5782377" cy="489340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pic>
        <p:nvPicPr>
          <p:cNvPr id="5" name="Εικόνα 4" descr="Εικόνα που περιέχει clipart, σύμβολο, καρτούν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22E2C5BC-041B-E0DB-5C32-C01D4FD31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31" y="6258144"/>
            <a:ext cx="311004" cy="556610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2B11A1E7-A92D-4ADD-A414-173299287A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81370"/>
            <a:ext cx="6103917" cy="3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  <a:buClr>
                <a:schemeClr val="bg1"/>
              </a:buClr>
              <a:buSzPct val="140000"/>
            </a:pPr>
            <a:r>
              <a:rPr lang="en-US" altLang="el-G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Abadi Extra Light" panose="020B0204020104020204" pitchFamily="34" charset="0"/>
              </a:rPr>
              <a:t> </a:t>
            </a:r>
            <a:r>
              <a:rPr lang="en-US" altLang="el-G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+mj-lt"/>
              </a:rPr>
              <a:t>11.2</a:t>
            </a:r>
            <a:r>
              <a:rPr lang="en-US" altLang="el-G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Abadi Extra Light" panose="020B0204020104020204" pitchFamily="34" charset="0"/>
              </a:rPr>
              <a:t> </a:t>
            </a:r>
            <a:r>
              <a:rPr lang="en-US" altLang="el-GR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altLang="el-GR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Aplicaciones</a:t>
            </a:r>
            <a:r>
              <a:rPr lang="en-US" altLang="el-GR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para </a:t>
            </a:r>
            <a:r>
              <a:rPr lang="en-US" altLang="el-GR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servicios</a:t>
            </a:r>
            <a:r>
              <a:rPr lang="en-US" altLang="el-GR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altLang="el-GR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sanitarios</a:t>
            </a:r>
            <a:endParaRPr lang="en-US" altLang="el-G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5741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bmodule other slid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E2F149-5B82-4AC0-9047-B6440DBA3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1080000"/>
            <a:ext cx="11059692" cy="728162"/>
          </a:xfrm>
        </p:spPr>
        <p:txBody>
          <a:bodyPr>
            <a:normAutofit/>
          </a:bodyPr>
          <a:lstStyle>
            <a:lvl1pPr>
              <a:defRPr lang="el-GR" sz="2400" b="1" kern="1200" dirty="0">
                <a:solidFill>
                  <a:srgbClr val="203864"/>
                </a:solidFill>
                <a:effectLst/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A2ACF4-3ABE-4CDD-AD36-30AD91F1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2459736"/>
            <a:ext cx="11059693" cy="3941326"/>
          </a:xfrm>
        </p:spPr>
        <p:txBody>
          <a:bodyPr/>
          <a:lstStyle/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pic>
        <p:nvPicPr>
          <p:cNvPr id="5" name="Εικόνα 4" descr="Εικόνα που περιέχει clipart, σύμβολο, καρτούν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16FED98D-FBD1-DFC6-2002-B59379325C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31" y="6258144"/>
            <a:ext cx="311004" cy="556610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2B11A1E7-A92D-4ADD-A414-173299287A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81370"/>
            <a:ext cx="6103917" cy="3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  <a:buClr>
                <a:schemeClr val="bg1"/>
              </a:buClr>
              <a:buSzPct val="140000"/>
            </a:pPr>
            <a:r>
              <a:rPr lang="en-US" altLang="el-G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Abadi Extra Light" panose="020B0204020104020204" pitchFamily="34" charset="0"/>
              </a:rPr>
              <a:t> </a:t>
            </a:r>
            <a:r>
              <a:rPr lang="en-US" altLang="el-G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+mj-lt"/>
              </a:rPr>
              <a:t>11.2</a:t>
            </a:r>
            <a:r>
              <a:rPr lang="en-US" altLang="el-GR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1E24"/>
                </a:highlight>
                <a:latin typeface="Abadi Extra Light" panose="020B0204020104020204" pitchFamily="34" charset="0"/>
              </a:rPr>
              <a:t> </a:t>
            </a:r>
            <a:r>
              <a:rPr lang="en-US" altLang="el-GR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badi Extra Light" panose="020B0204020104020204" pitchFamily="34" charset="0"/>
              </a:rPr>
              <a:t> </a:t>
            </a:r>
            <a:r>
              <a:rPr lang="en-US" altLang="el-GR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Aplicaciones</a:t>
            </a:r>
            <a:r>
              <a:rPr lang="en-US" altLang="el-GR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para </a:t>
            </a:r>
            <a:r>
              <a:rPr lang="en-US" altLang="el-GR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servicios</a:t>
            </a:r>
            <a:r>
              <a:rPr lang="en-US" altLang="el-GR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altLang="el-GR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sanitarios</a:t>
            </a:r>
            <a:endParaRPr lang="en-US" altLang="el-G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6866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B46BB58A-A75B-4A0C-BE6F-D0731393F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5648635-3CA0-4F1E-817C-A6E98ACC2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95B5D2D-F1A2-4F99-B9AD-6FD2B8D1E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040FA-9906-4CC1-BC45-485E7EF45242}" type="datetimeFigureOut">
              <a:rPr lang="el-GR" smtClean="0"/>
              <a:t>6/9/2024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903A71A-FD73-44B7-9409-E37DDE72B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06CDE5E-65B0-4D9D-8085-7599318DC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572DE-A66B-47C0-8B9C-780E58F2F0B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892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1" r:id="rId5"/>
    <p:sldLayoutId id="2147483665" r:id="rId6"/>
    <p:sldLayoutId id="2147483666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03864"/>
          </a:solidFill>
          <a:effectLst/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01E24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01E24"/>
        </a:buClr>
        <a:buSzPct val="120000"/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01E24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01E24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01E24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krankenkarte-gesundheit-geldb%C3%B6rse-491714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hyperlink" Target="https://pixabay.com/service/licens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k.de/techniker/leistungen-und-mitgliedschaft/online-services-versicherte/tk-app-2027886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hyperlink" Target="https://www.popsilla.com/de/de.tk.tkapp?msclkid=342aeb905e2e1ed98a148e0ec663eaed&amp;utm_source=bing&amp;utm_medium=cpc&amp;utm_campaign=PS%20New%20-%20DE%20-%20Desktop%20www&amp;utm_term=die%20tk-app%20download&amp;utm_content=Die%20TK-App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ok.de/pk/medien/app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hyperlink" Target="https://play.google.com/store/apps/details?id=de.aoksystems.ma.abp.ap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y.com/vivy-app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landkarte-spanien-flagge-grenzen-1019829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hyperlink" Target="https://pixabay.com/service/licens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idad.gob.es/areas/saludDigital/historiaClinicaSNS/Accesos_HCD_SNS.ht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5" Type="http://schemas.openxmlformats.org/officeDocument/2006/relationships/hyperlink" Target="https://marcaporhombro.com/la-espana-plural-las-marcas-de-la-sanidad-publica/" TargetMode="External"/><Relationship Id="rId4" Type="http://schemas.openxmlformats.org/officeDocument/2006/relationships/hyperlink" Target="https://marcaporhombro.com/wp-content/uploads/2014/02/sanidad1.jp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play-lh.googleusercontent.com/vKtCrEjSk9C9SLz7Y_4zFXtDQW0AQsh8itP664sXTzjBu8vzeOi8IpVRyo0pmLotPl0=w480-h960-rw" TargetMode="External"/><Relationship Id="rId3" Type="http://schemas.openxmlformats.org/officeDocument/2006/relationships/hyperlink" Target="https://play.google.com/store/apps/details?id=es.gva.mesSalut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lay.google.com/store/apps/details?id=es.gva.mesSalut&amp;hl=en_US" TargetMode="External"/><Relationship Id="rId5" Type="http://schemas.openxmlformats.org/officeDocument/2006/relationships/hyperlink" Target="https://play-lh.googleusercontent.com/uOuNCOR2biUZ6D3QDyJPtxV0dFvKt2ADBFqxEXAIcaHaGwa-qoJr-uL1DsDPlCKMJCk=w480-h960-rw" TargetMode="External"/><Relationship Id="rId4" Type="http://schemas.openxmlformats.org/officeDocument/2006/relationships/hyperlink" Target="https://apps.apple.com/es/app/gva-salut/id1191802694" TargetMode="External"/><Relationship Id="rId9" Type="http://schemas.openxmlformats.org/officeDocument/2006/relationships/hyperlink" Target="https://play.google.com/store/apps/details?id=org.madrid.ztav.tarjetaSanitariaVirtual&amp;hl=e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es.doctoralia&amp;hl=es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lay.google.com/store/apps/details?id=es.doctoralia&amp;hl=es_419" TargetMode="External"/><Relationship Id="rId5" Type="http://schemas.openxmlformats.org/officeDocument/2006/relationships/hyperlink" Target="https://play-lh.googleusercontent.com/KTdqi0LWHv1veiT3trKYvPZytYwpzmEpRDi3vnOH7VkJcUtC3BIWWfwM6xmQRHbyGTJU=w480-h960-rw" TargetMode="External"/><Relationship Id="rId4" Type="http://schemas.openxmlformats.org/officeDocument/2006/relationships/hyperlink" Target="https://apps.apple.com/es/app/doctoralia-cuida-de-tu-salud/id1444682103?l=c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asisa&amp;hl=ca&amp;gl=U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hyperlink" Target="https://play-lh.googleusercontent.com/9rJfa3PNuz4KIucx7ODMDHT6gA58_xz0K2A085UhEQsWVkWJR0pGT2XvOMAO8YuBvmw=w480-h960-rw" TargetMode="External"/><Relationship Id="rId4" Type="http://schemas.openxmlformats.org/officeDocument/2006/relationships/hyperlink" Target="https://apps.apple.com/es/app/asisa/id444680982?l=ca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rolepsis.gr/" TargetMode="External"/><Relationship Id="rId13" Type="http://schemas.openxmlformats.org/officeDocument/2006/relationships/image" Target="../media/image15.jpeg"/><Relationship Id="rId18" Type="http://schemas.openxmlformats.org/officeDocument/2006/relationships/hyperlink" Target="http://www.amsed.fr/" TargetMode="External"/><Relationship Id="rId3" Type="http://schemas.openxmlformats.org/officeDocument/2006/relationships/image" Target="../media/image10.jpeg"/><Relationship Id="rId21" Type="http://schemas.openxmlformats.org/officeDocument/2006/relationships/image" Target="../media/image19.jpg"/><Relationship Id="rId7" Type="http://schemas.openxmlformats.org/officeDocument/2006/relationships/image" Target="../media/image12.jpeg"/><Relationship Id="rId12" Type="http://schemas.openxmlformats.org/officeDocument/2006/relationships/hyperlink" Target="https://www.media-k.eu/" TargetMode="External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coordina-oerh.com/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1.jpeg"/><Relationship Id="rId15" Type="http://schemas.openxmlformats.org/officeDocument/2006/relationships/hyperlink" Target="http://www.connexions.gr/" TargetMode="External"/><Relationship Id="rId10" Type="http://schemas.openxmlformats.org/officeDocument/2006/relationships/hyperlink" Target="http://www.uv.es/" TargetMode="External"/><Relationship Id="rId19" Type="http://schemas.openxmlformats.org/officeDocument/2006/relationships/hyperlink" Target="http://www.resetcy.com/" TargetMode="External"/><Relationship Id="rId4" Type="http://schemas.openxmlformats.org/officeDocument/2006/relationships/hyperlink" Target="https://www.w-hs.de/" TargetMode="External"/><Relationship Id="rId9" Type="http://schemas.openxmlformats.org/officeDocument/2006/relationships/image" Target="../media/image13.jpeg"/><Relationship Id="rId14" Type="http://schemas.openxmlformats.org/officeDocument/2006/relationships/hyperlink" Target="https://www.oxfamitalia.org/" TargetMode="External"/><Relationship Id="rId22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italien-sardinien-karte-flagge-1489369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hyperlink" Target="https://pixabay.com/service/licens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arzt-geduldig-beratung-diskussion-5710152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hyperlink" Target="https://pixabay.com/service/license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sansol.isan.csi.it/la-mia-salute/home/#/" TargetMode="External"/><Relationship Id="rId13" Type="http://schemas.openxmlformats.org/officeDocument/2006/relationships/hyperlink" Target="https://salute.regione.veneto.it/web/fser/cittadino/app-sanita-km-zero" TargetMode="External"/><Relationship Id="rId3" Type="http://schemas.openxmlformats.org/officeDocument/2006/relationships/hyperlink" Target="https://sanitaonline.regione.abruzzo.it/portaleservizi/#/portaleservizisanitari/dettaglio/installapp" TargetMode="External"/><Relationship Id="rId7" Type="http://schemas.openxmlformats.org/officeDocument/2006/relationships/hyperlink" Target="https://apps.apple.com/it/app/molise-salute/id1631814906" TargetMode="External"/><Relationship Id="rId12" Type="http://schemas.openxmlformats.org/officeDocument/2006/relationships/hyperlink" Target="https://apps.apple.com/it/app/healthvda/id1440125377?l=e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pps.apple.com/it/app/salute-marche/id6443603118" TargetMode="External"/><Relationship Id="rId11" Type="http://schemas.openxmlformats.org/officeDocument/2006/relationships/hyperlink" Target="https://play.google.com/store/apps/details?id=it.vda.fse.test_cup" TargetMode="External"/><Relationship Id="rId5" Type="http://schemas.openxmlformats.org/officeDocument/2006/relationships/hyperlink" Target="https://sesamo.sanita.fvg.it/sesamo/#/sesamo_app" TargetMode="External"/><Relationship Id="rId10" Type="http://schemas.openxmlformats.org/officeDocument/2006/relationships/hyperlink" Target="https://trec.trentinosalute.net/" TargetMode="External"/><Relationship Id="rId4" Type="http://schemas.openxmlformats.org/officeDocument/2006/relationships/hyperlink" Target="https://www.salute.basilicata.it/" TargetMode="External"/><Relationship Id="rId9" Type="http://schemas.openxmlformats.org/officeDocument/2006/relationships/hyperlink" Target="https://www.sanita.puglia.it/web/pugliasalute/app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mp.it/eng/La-Tua-Salute-App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care.sanita.toscana.it/it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pexels.com/de-DE/lizenz/" TargetMode="External"/><Relationship Id="rId4" Type="http://schemas.openxmlformats.org/officeDocument/2006/relationships/hyperlink" Target="https://www.pexels.com/de-de/foto/crop-ethnische-frau-mit-handy-5838215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scicolosanitario.regione.calabria.it/fascicolo-sanitario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fse20.sardegnasalute.it/" TargetMode="External"/><Relationship Id="rId4" Type="http://schemas.openxmlformats.org/officeDocument/2006/relationships/hyperlink" Target="https://www.fascicolosanitario.liguria.it/fselig/;jsessionid=1BCOcPB5NVdGgBgxAXrLxHDYRCyko0KCD9dxldoE.FSEP02?0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pixabay.com/de/photos/krankenkarte-gesundheit-geldb%C3%B6rse-491714/" TargetMode="External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hyperlink" Target="https://pixabay.com/service/license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armaround.it/#app-download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tyle.abbott/it-it/gettingstarted/dhts.html?gad_source=1&amp;gclid=EAIaIQobChMIoaDR3vPNhAMVe0-RBR1Zwg-5EAAYASAAEgJjSfD_BwE&amp;gclsrc=aw.ds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search/griechenland%20landkarte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hyperlink" Target="https://pixabay.com/service/license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gr.gov.myhealth&amp;hl=e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hyperlink" Target="https://apps.apple.com/gr/app/myhealth/id157109411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gr.bdr&amp;hl=en&amp;gl=US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gr.aenorasis.letspap&amp;hl=el&amp;gl=US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hyperlink" Target="https://apps.apple.com/us/app/lets-%CF%80%CE%B1%CF%80/id1294578686?ls=1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google.com/mail/u/0/?tab=rm&amp;ogbl#inbox/FMfcgzGxSHhsrfnHHqcKXXxXgNvbHDPC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hyperlink" Target="https://apps.apple.com/id/app/all4diabetes/id149172302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eamwork-team-gear-gears-drive-2207743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hyperlink" Target="https://www.freepik.com/free-vector/social-development-abstract-concept-vector-illustration-children-learn-social-skills-competence-positive-impact-successful-communication-career-success-education-abstract-metaphor_11663914.htm" TargetMode="External"/><Relationship Id="rId4" Type="http://schemas.openxmlformats.org/officeDocument/2006/relationships/hyperlink" Target="https://pixabay.com/service/license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doctoranytime.app&amp;utm_source=webhome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openxmlformats.org/officeDocument/2006/relationships/hyperlink" Target="https://apps.apple.com/gr/app/doctoranytime/id1555253814?utm_source=webhome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vectors/flagge-land-zypern-1040575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hyperlink" Target="https://pixabay.com/service/license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crm.app.v5.megapharmacy&amp;pli=1" TargetMode="External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ixabay.com/service/license/" TargetMode="External"/><Relationship Id="rId5" Type="http://schemas.openxmlformats.org/officeDocument/2006/relationships/hyperlink" Target="https://pixabay.com/photos/logo-pharmacy-pharmacy-3215049/" TargetMode="External"/><Relationship Id="rId4" Type="http://schemas.openxmlformats.org/officeDocument/2006/relationships/hyperlink" Target="https://apps.apple.com/ie/app/alphega-pharmacy-by-healthera/id1533943977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us/app/healthlink-cyprus-gesy/id6444378453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us/app/healthlink-cyprus-gesy/id6444378453" TargetMode="External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ixabay.com/service/license/" TargetMode="External"/><Relationship Id="rId5" Type="http://schemas.openxmlformats.org/officeDocument/2006/relationships/hyperlink" Target="https://pixabay.com/de/photos/smartphone-mobiltelefon-touch-screen-1894723/" TargetMode="External"/><Relationship Id="rId4" Type="http://schemas.openxmlformats.org/officeDocument/2006/relationships/hyperlink" Target="https://play.google.com/store/apps/details?id=com.utpmarketing.hmd4&amp;hl=en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frankreich-flagge-karte-1020956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hyperlink" Target="https://pixabay.com/service/license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reepikcompany.com/legal?_gl=1*l549nh*_ga*MTQ3ODg4MTIwNi4xNzA1OTMxNDE2*_ga_QWX66025LC*MTcwOTgyNDk3Ny40LjEuMTcwOTgyNTE5MS42MC4wLjA.*_ga_18B6QPTJPC*MTcwOTgyNDk3Ny40LjEuMTcwOTgyNTE5MS42MC4wLjA.#nav-freepik-agreement" TargetMode="External"/><Relationship Id="rId4" Type="http://schemas.openxmlformats.org/officeDocument/2006/relationships/hyperlink" Target="https://www.freepik.com/free-photo/medical-banner-with-stethoscope_30555914.htm#fromView=search&amp;page=1&amp;position=7&amp;uuid=993a6d08-37dc-4c33-a82d-48366ea06b00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fr.cnamts.it.activity&amp;hl=fr&amp;gl=US&amp;pli=1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ameli.fr/" TargetMode="External"/><Relationship Id="rId5" Type="http://schemas.openxmlformats.org/officeDocument/2006/relationships/image" Target="../media/image80.png"/><Relationship Id="rId4" Type="http://schemas.openxmlformats.org/officeDocument/2006/relationships/hyperlink" Target="https://apps.apple.com/fr/app/compte-ameli/id62044717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social-development-abstract-concept-vector-illustration-children-learn-social-skills-competence-positive-impact-successful-communication-career-success-education-abstract-metaphor_11663914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malakoffhumanis.com/" TargetMode="External"/><Relationship Id="rId5" Type="http://schemas.openxmlformats.org/officeDocument/2006/relationships/hyperlink" Target="https://play.google.com/store/apps/details?id=fr.assurancemaladie.monespacesante&amp;hl=fr&amp;gl=US" TargetMode="External"/><Relationship Id="rId4" Type="http://schemas.openxmlformats.org/officeDocument/2006/relationships/hyperlink" Target="https://apps.apple.com/fr/app/mon-espace-sant%C3%A9/id1589255019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us/app/tousanticovid/id1511279125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apeb.fr/actualites/covid-19-avez-vous-telecharge-l-application-tousanticovid-parlez-en-a-vos-salaries-b54nyw" TargetMode="External"/><Relationship Id="rId5" Type="http://schemas.openxmlformats.org/officeDocument/2006/relationships/image" Target="../media/image82.jpg"/><Relationship Id="rId4" Type="http://schemas.openxmlformats.org/officeDocument/2006/relationships/hyperlink" Target="https://play.google.com/store/apps/details?id=fr.gouv.android.stopcovid&amp;hl=fr&amp;gl=US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us/app/tousanticovid/id1511279125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doctissimo.fr/famille/diaporamas/appli-famille-pour-faciliter-la-vie/mes-vaccins-appli-famille" TargetMode="External"/><Relationship Id="rId5" Type="http://schemas.openxmlformats.org/officeDocument/2006/relationships/image" Target="../media/image83.png"/><Relationship Id="rId4" Type="http://schemas.openxmlformats.org/officeDocument/2006/relationships/hyperlink" Target="https://play.google.com/store/apps/details?id=com.gep.controller&amp;hl=fr&amp;gl=US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hyperlink" Target="https://www.freepikcompany.com/legal?_gl=1*l549nh*_ga*MTQ3ODg4MTIwNi4xNzA1OTMxNDE2*_ga_QWX66025LC*MTcwOTgyNDk3Ny40LjEuMTcwOTgyNTE5MS42MC4wLjA.*_ga_18B6QPTJPC*MTcwOTgyNDk3Ny40LjEuMTcwOTgyNTE5MS42MC4wLjA.#nav-freepik-agreement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reepik.com/free-vector/appointment-booking-with-smartphone_8963223.htm#fromView=search&amp;page=2&amp;position=18&amp;uuid=7e282e43-3825-4e8d-abec-2dd7e017152b" TargetMode="External"/><Relationship Id="rId5" Type="http://schemas.openxmlformats.org/officeDocument/2006/relationships/hyperlink" Target="https://play.google.com/store/apps/details?id=fr.doctolib.www&amp;hl=fr&amp;gl=US" TargetMode="External"/><Relationship Id="rId4" Type="http://schemas.openxmlformats.org/officeDocument/2006/relationships/hyperlink" Target="https://apps.apple.com/fr/app/doctolib-trouvez-un-m%C3%A9decin/id925339063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reepik.com/free-vector/effective-coworking-colleagues-togetherness-workers-collaboration-teamwork-regulation-workflow-efficiency-increase-team-members-arranging-mechanism_11667074.htm" TargetMode="External"/><Relationship Id="rId4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reepik.com/free-vector/effective-coworking-colleagues-togetherness-workers-collaboration-teamwork-regulation-workflow-efficiency-increase-team-members-arranging-mechanism_11667074.htm" TargetMode="External"/><Relationship Id="rId4" Type="http://schemas.openxmlformats.org/officeDocument/2006/relationships/image" Target="../media/image8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social-media-internet-smartphone-6389437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hyperlink" Target="https://pixabay.com/de/service/license-summary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ixabay.com/service/license/" TargetMode="External"/><Relationship Id="rId4" Type="http://schemas.openxmlformats.org/officeDocument/2006/relationships/hyperlink" Target="https://pixabay.com/de/illustrations/landkarte-deutschland-flagge-1019859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arzt-geduldig-beratung-diskussion-5710152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hyperlink" Target="https://pixabay.com/service/licens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ndesregierung.de/breg-de/themen/corona-warn-app/corona-warn-app-faq-175839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hyperlink" Target="https://www.bundesregierung.de/breg-de/themen/corona-warn-app" TargetMode="External"/><Relationship Id="rId4" Type="http://schemas.openxmlformats.org/officeDocument/2006/relationships/hyperlink" Target="https://www.bundesregierung.de/resource/image/2182644/hero_desktop/1170/585/e5cade0da135c176ef7851f0efce68de/gm/2023-04-08-cwa-bundesregierung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122BC770-408C-50C8-126F-18790E99F2CB}"/>
              </a:ext>
            </a:extLst>
          </p:cNvPr>
          <p:cNvSpPr txBox="1">
            <a:spLocks/>
          </p:cNvSpPr>
          <p:nvPr/>
        </p:nvSpPr>
        <p:spPr>
          <a:xfrm>
            <a:off x="4151587" y="3513902"/>
            <a:ext cx="8031858" cy="2015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3E9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400" b="1" kern="1200" dirty="0">
                <a:solidFill>
                  <a:srgbClr val="C00000"/>
                </a:solidFill>
                <a:effectLst/>
                <a:latin typeface="+mj-lt"/>
                <a:ea typeface="+mj-ea"/>
                <a:cs typeface="+mj-cs"/>
              </a:rPr>
              <a:t>Módulo 11 - Sesión de formación experiencial </a:t>
            </a:r>
            <a:r>
              <a:rPr lang="en-US" sz="2400" b="1" kern="1200" dirty="0">
                <a:solidFill>
                  <a:srgbClr val="C00000"/>
                </a:solidFill>
                <a:effectLst/>
                <a:latin typeface="+mj-lt"/>
                <a:ea typeface="+mj-ea"/>
                <a:cs typeface="+mj-cs"/>
              </a:rPr>
              <a:t>(11.2)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Aplicaciones para servicios sanitarios</a:t>
            </a:r>
            <a:endParaRPr lang="en-US" sz="3400" b="1" dirty="0"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C7AD4A93-931E-A31D-52A4-60E47B032034}"/>
              </a:ext>
            </a:extLst>
          </p:cNvPr>
          <p:cNvSpPr/>
          <p:nvPr/>
        </p:nvSpPr>
        <p:spPr>
          <a:xfrm>
            <a:off x="-2" y="671930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1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B08F5D6B-3FD6-2800-C5A1-3C9A7908BC37}"/>
              </a:ext>
            </a:extLst>
          </p:cNvPr>
          <p:cNvSpPr/>
          <p:nvPr/>
        </p:nvSpPr>
        <p:spPr>
          <a:xfrm>
            <a:off x="2609" y="1507751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2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B63E7FEB-73DF-67ED-3B6B-EFAC8BBCBDE5}"/>
              </a:ext>
            </a:extLst>
          </p:cNvPr>
          <p:cNvSpPr/>
          <p:nvPr/>
        </p:nvSpPr>
        <p:spPr>
          <a:xfrm>
            <a:off x="-56" y="2302518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3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9296058F-B1EF-E3C5-E1C3-C7D0F3D64C9C}"/>
              </a:ext>
            </a:extLst>
          </p:cNvPr>
          <p:cNvSpPr/>
          <p:nvPr/>
        </p:nvSpPr>
        <p:spPr>
          <a:xfrm>
            <a:off x="-2" y="3170974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4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8D1A44D9-A0E1-CEEC-8556-1AF31A36C35E}"/>
              </a:ext>
            </a:extLst>
          </p:cNvPr>
          <p:cNvSpPr/>
          <p:nvPr/>
        </p:nvSpPr>
        <p:spPr>
          <a:xfrm>
            <a:off x="1655" y="4036937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5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Εικόνα 10" descr="Εικόνα που περιέχει κείμενο, γραμματοσειρά, λογότυπο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300ED21F-BA4A-76D4-938D-43CD49C537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7"/>
          <a:stretch/>
        </p:blipFill>
        <p:spPr>
          <a:xfrm>
            <a:off x="4310344" y="1134849"/>
            <a:ext cx="6563496" cy="20842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472B88-FA84-AD45-BFBA-453D2E042006}"/>
              </a:ext>
            </a:extLst>
          </p:cNvPr>
          <p:cNvSpPr txBox="1"/>
          <p:nvPr/>
        </p:nvSpPr>
        <p:spPr>
          <a:xfrm>
            <a:off x="4863323" y="2899483"/>
            <a:ext cx="6094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l-GR" dirty="0">
                <a:solidFill>
                  <a:srgbClr val="ABC7F1"/>
                </a:solidFill>
              </a:rPr>
              <a:t>https://apps4health.eu/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7C86EE4D-CAC2-9380-C65D-7DA71C9CB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" y="5991490"/>
            <a:ext cx="12191695" cy="86955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54C3464-3C1E-988B-5CEF-75256340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048" y="6336215"/>
            <a:ext cx="1406013" cy="49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DFF0B65B-CBA5-9B67-090E-F3AF9A6A1A47}"/>
              </a:ext>
            </a:extLst>
          </p:cNvPr>
          <p:cNvSpPr/>
          <p:nvPr/>
        </p:nvSpPr>
        <p:spPr>
          <a:xfrm>
            <a:off x="510" y="4903744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  <a:endParaRPr lang="el-GR" sz="2400" dirty="0"/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776D3A79-A4EA-011B-EE3F-2B5EC1352C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835"/>
          <a:stretch/>
        </p:blipFill>
        <p:spPr>
          <a:xfrm rot="10800000">
            <a:off x="-8250" y="-4107"/>
            <a:ext cx="12191695" cy="349261"/>
          </a:xfrm>
          <a:prstGeom prst="rect">
            <a:avLst/>
          </a:prstGeom>
        </p:spPr>
      </p:pic>
      <p:pic>
        <p:nvPicPr>
          <p:cNvPr id="18" name="Εικόνα 17" descr="Εικόνα που περιέχει clipart, σύμβολο, καρτούν, λογότυπο&#10;&#10;Περιγραφή που δημιουργήθηκε αυτόματα">
            <a:extLst>
              <a:ext uri="{FF2B5EF4-FFF2-40B4-BE49-F238E27FC236}">
                <a16:creationId xmlns:a16="http://schemas.microsoft.com/office/drawing/2014/main" id="{29A217B1-02FB-0D22-229B-F635B22A4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96" y="1576370"/>
            <a:ext cx="1880187" cy="3365007"/>
          </a:xfrm>
          <a:prstGeom prst="rect">
            <a:avLst/>
          </a:prstGeom>
        </p:spPr>
      </p:pic>
      <p:sp>
        <p:nvSpPr>
          <p:cNvPr id="3" name="Ορθογώνιο 5">
            <a:extLst>
              <a:ext uri="{FF2B5EF4-FFF2-40B4-BE49-F238E27FC236}">
                <a16:creationId xmlns:a16="http://schemas.microsoft.com/office/drawing/2014/main" id="{A1482017-CE48-BD3A-636F-4833CBAAF02A}"/>
              </a:ext>
            </a:extLst>
          </p:cNvPr>
          <p:cNvSpPr/>
          <p:nvPr/>
        </p:nvSpPr>
        <p:spPr>
          <a:xfrm>
            <a:off x="728869" y="1172199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7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Ορθογώνιο 6">
            <a:extLst>
              <a:ext uri="{FF2B5EF4-FFF2-40B4-BE49-F238E27FC236}">
                <a16:creationId xmlns:a16="http://schemas.microsoft.com/office/drawing/2014/main" id="{CAD63FE0-D81D-FCE9-CCA7-3575A1CD6940}"/>
              </a:ext>
            </a:extLst>
          </p:cNvPr>
          <p:cNvSpPr/>
          <p:nvPr/>
        </p:nvSpPr>
        <p:spPr>
          <a:xfrm>
            <a:off x="721541" y="2008020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8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Ορθογώνιο 7">
            <a:extLst>
              <a:ext uri="{FF2B5EF4-FFF2-40B4-BE49-F238E27FC236}">
                <a16:creationId xmlns:a16="http://schemas.microsoft.com/office/drawing/2014/main" id="{6C932FDB-0CEA-CF4D-38E2-9F9CD825E408}"/>
              </a:ext>
            </a:extLst>
          </p:cNvPr>
          <p:cNvSpPr/>
          <p:nvPr/>
        </p:nvSpPr>
        <p:spPr>
          <a:xfrm>
            <a:off x="728815" y="2802787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9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Ορθογώνιο 8">
            <a:extLst>
              <a:ext uri="{FF2B5EF4-FFF2-40B4-BE49-F238E27FC236}">
                <a16:creationId xmlns:a16="http://schemas.microsoft.com/office/drawing/2014/main" id="{EF7D337B-3CF9-B720-8142-510959218B2D}"/>
              </a:ext>
            </a:extLst>
          </p:cNvPr>
          <p:cNvSpPr/>
          <p:nvPr/>
        </p:nvSpPr>
        <p:spPr>
          <a:xfrm>
            <a:off x="728869" y="3671243"/>
            <a:ext cx="722376" cy="868136"/>
          </a:xfrm>
          <a:prstGeom prst="rect">
            <a:avLst/>
          </a:prstGeom>
          <a:solidFill>
            <a:srgbClr val="DDE0E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10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Ορθογώνιο 9">
            <a:extLst>
              <a:ext uri="{FF2B5EF4-FFF2-40B4-BE49-F238E27FC236}">
                <a16:creationId xmlns:a16="http://schemas.microsoft.com/office/drawing/2014/main" id="{CC1E6879-142D-AECE-94E7-214111DCC508}"/>
              </a:ext>
            </a:extLst>
          </p:cNvPr>
          <p:cNvSpPr/>
          <p:nvPr/>
        </p:nvSpPr>
        <p:spPr>
          <a:xfrm>
            <a:off x="730526" y="4537206"/>
            <a:ext cx="722376" cy="868136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11</a:t>
            </a:r>
            <a:endParaRPr lang="el-G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Ορθογώνιο 10">
            <a:extLst>
              <a:ext uri="{FF2B5EF4-FFF2-40B4-BE49-F238E27FC236}">
                <a16:creationId xmlns:a16="http://schemas.microsoft.com/office/drawing/2014/main" id="{E6A6A2C1-905C-CF21-28C1-3A5CBA4B3EAA}"/>
              </a:ext>
            </a:extLst>
          </p:cNvPr>
          <p:cNvSpPr/>
          <p:nvPr/>
        </p:nvSpPr>
        <p:spPr>
          <a:xfrm>
            <a:off x="1853746" y="6440725"/>
            <a:ext cx="8658040" cy="446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10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Financiado por la Unión Europea. Las opiniones y puntos de vista expresados solo comprometen a su(s) autor(es) y no reflejan necesariamente los de la Unión Europea o los de la Agencia Ejecutiva Europea de Educación y Cultura (EACEA). Ni la Unión Europea ni la EACEA pueden ser considerados responsables de ellos.</a:t>
            </a:r>
            <a:endParaRPr lang="en-US" sz="1000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25" name="Εικόνα 2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" y="6413780"/>
            <a:ext cx="1862122" cy="45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 dirty="0">
                <a:solidFill>
                  <a:srgbClr val="203864"/>
                </a:solidFill>
              </a:rPr>
              <a:t>públicos </a:t>
            </a:r>
            <a:r>
              <a:rPr lang="en-US" sz="2800" dirty="0">
                <a:solidFill>
                  <a:srgbClr val="203864"/>
                </a:solidFill>
              </a:rPr>
              <a:t>en Alemania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xfrm>
            <a:off x="557999" y="1799999"/>
            <a:ext cx="10696812" cy="486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 algn="l">
              <a:buNone/>
            </a:pPr>
            <a:r>
              <a:rPr lang="en-US" sz="2000" b="1" i="0" dirty="0">
                <a:effectLst/>
                <a:latin typeface="__Lato_94fd27"/>
              </a:rPr>
              <a:t>Expediente electrónico del paciente (</a:t>
            </a:r>
            <a:r>
              <a:rPr lang="en-US" sz="2000" b="1" i="0" dirty="0" err="1">
                <a:effectLst/>
                <a:latin typeface="__Lato_94fd27"/>
              </a:rPr>
              <a:t>ePA</a:t>
            </a:r>
            <a:r>
              <a:rPr lang="en-US" sz="2000" b="1" i="0" dirty="0">
                <a:effectLst/>
                <a:latin typeface="__Lato_94fd27"/>
              </a:rPr>
              <a:t>)</a:t>
            </a:r>
          </a:p>
          <a:p>
            <a:pPr marL="88900" indent="0" algn="l">
              <a:buNone/>
            </a:pPr>
            <a:r>
              <a:rPr lang="en-US" sz="2000" i="0" dirty="0">
                <a:effectLst/>
                <a:latin typeface="__Lato_94fd27"/>
              </a:rPr>
              <a:t>Se pone a disposición de los asegurados sanitarios de forma voluntaria como aplicación en sus dispositivos móviles. Su objetivo es sustituir los registros analógicos y simplificar la interconexión entre proveedores de servicios (consultas médicas, farmacias, hospitales, etc.).</a:t>
            </a:r>
          </a:p>
          <a:p>
            <a:pPr marL="88900" indent="0" algn="l">
              <a:buNone/>
            </a:pPr>
            <a:r>
              <a:rPr lang="en-US" sz="2000" b="1" i="0" dirty="0">
                <a:effectLst/>
                <a:latin typeface="__Lato_94fd27"/>
              </a:rPr>
              <a:t>Objetivo</a:t>
            </a:r>
            <a:r>
              <a:rPr lang="en-US" sz="2000" i="0" dirty="0">
                <a:effectLst/>
                <a:latin typeface="__Lato_94fd27"/>
              </a:rPr>
              <a:t>: Simplificar el intercambio de datos para los proveedores de servicios y aumentar así la seguridad y la calidad del tratamiento para los pacientes.</a:t>
            </a:r>
          </a:p>
          <a:p>
            <a:pPr marL="88900" indent="0" algn="l">
              <a:buNone/>
            </a:pPr>
            <a:r>
              <a:rPr lang="en-US" sz="2000" b="1" i="0" dirty="0">
                <a:effectLst/>
                <a:latin typeface="__Lato_94fd27"/>
              </a:rPr>
              <a:t>Gama de funciones</a:t>
            </a:r>
            <a:r>
              <a:rPr lang="en-US" sz="2000" i="0" dirty="0">
                <a:effectLst/>
                <a:latin typeface="__Lato_94fd27"/>
              </a:rPr>
              <a:t>: La </a:t>
            </a:r>
            <a:r>
              <a:rPr lang="en-US" sz="2000" i="0" dirty="0" err="1">
                <a:effectLst/>
                <a:latin typeface="__Lato_94fd27"/>
              </a:rPr>
              <a:t>ePA </a:t>
            </a:r>
            <a:r>
              <a:rPr lang="en-US" sz="2000" i="0" dirty="0">
                <a:effectLst/>
                <a:latin typeface="__Lato_94fd27"/>
              </a:rPr>
              <a:t>se puede rellenar con documentos, hallazgos, cartas </a:t>
            </a:r>
            <a:r>
              <a:rPr lang="en-US" sz="2000" dirty="0">
                <a:latin typeface="__Lato_94fd27"/>
              </a:rPr>
              <a:t>de médicos</a:t>
            </a:r>
            <a:r>
              <a:rPr lang="en-US" sz="2000" i="0" dirty="0">
                <a:effectLst/>
                <a:latin typeface="__Lato_94fd27"/>
              </a:rPr>
              <a:t>, planes de medicación, etc., que luego se pueden recuperar en función de la situación y la finalidad</a:t>
            </a:r>
          </a:p>
          <a:p>
            <a:pPr marL="88900" indent="0" algn="l">
              <a:buNone/>
            </a:pPr>
            <a:r>
              <a:rPr lang="en-US" sz="2000" b="1" i="0" dirty="0">
                <a:effectLst/>
                <a:latin typeface="__Lato_94fd27"/>
              </a:rPr>
              <a:t>Control del acceso a los datos</a:t>
            </a:r>
            <a:r>
              <a:rPr lang="en-US" sz="2000" i="0" dirty="0">
                <a:effectLst/>
                <a:latin typeface="__Lato_94fd27"/>
              </a:rPr>
              <a:t>: los usuarios determinan qué datos se almacenan en </a:t>
            </a:r>
            <a:r>
              <a:rPr lang="en-US" sz="2000" i="0" dirty="0" err="1">
                <a:effectLst/>
                <a:latin typeface="__Lato_94fd27"/>
              </a:rPr>
              <a:t>la ePA</a:t>
            </a:r>
            <a:r>
              <a:rPr lang="en-US" sz="2000" i="0" dirty="0">
                <a:effectLst/>
                <a:latin typeface="__Lato_94fd27"/>
              </a:rPr>
              <a:t>; el acceso por parte de los proveedores de servicios sólo es posible con la </a:t>
            </a:r>
            <a:r>
              <a:rPr lang="en-US" sz="2000" i="0" dirty="0" err="1">
                <a:effectLst/>
                <a:latin typeface="__Lato_94fd27"/>
              </a:rPr>
              <a:t>autorización del </a:t>
            </a:r>
            <a:r>
              <a:rPr lang="en-US" sz="2000" i="0" dirty="0">
                <a:effectLst/>
                <a:latin typeface="__Lato_94fd27"/>
              </a:rPr>
              <a:t>usuario.</a:t>
            </a:r>
            <a:endParaRPr lang="de-DE" sz="2000" i="0" dirty="0">
              <a:solidFill>
                <a:srgbClr val="1A1C1C"/>
              </a:solidFill>
              <a:effectLst/>
              <a:latin typeface="__Lato_94fd27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AutoShape 2" descr="Bild für Symbol">
            <a:extLst>
              <a:ext uri="{FF2B5EF4-FFF2-40B4-BE49-F238E27FC236}">
                <a16:creationId xmlns:a16="http://schemas.microsoft.com/office/drawing/2014/main" id="{944D6E08-D12F-026D-6EE2-715416F089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6465" y="2355358"/>
            <a:ext cx="1151467" cy="22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84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 dirty="0">
                <a:solidFill>
                  <a:srgbClr val="203864"/>
                </a:solidFill>
              </a:rPr>
              <a:t>privados </a:t>
            </a:r>
            <a:r>
              <a:rPr lang="en-US" sz="2800" dirty="0">
                <a:solidFill>
                  <a:srgbClr val="203864"/>
                </a:solidFill>
              </a:rPr>
              <a:t>en Alemania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 fontAlgn="base">
              <a:spcAft>
                <a:spcPts val="600"/>
              </a:spcAft>
              <a:buNone/>
            </a:pPr>
            <a:r>
              <a:rPr lang="en-U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proveedores privados </a:t>
            </a:r>
            <a:r>
              <a:rPr lang="en-U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apps con servicios sanitarios suelen ser empresas de TI, grupos farmacéuticos o compañías de seguros médicos. </a:t>
            </a:r>
          </a:p>
          <a:p>
            <a:pPr marL="88900" indent="0" fontAlgn="base">
              <a:spcAft>
                <a:spcPts val="600"/>
              </a:spcAft>
              <a:buNone/>
            </a:pPr>
            <a:r>
              <a:rPr lang="en-U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aseguradoras de salud se dedican sobre todo a la prevención y ofrecen servicios que facilitan la comunicación en línea con la compañía de seguros médicos, ayudan en la búsqueda de un médico o gestionan los datos sanitarios.</a:t>
            </a:r>
            <a:endParaRPr lang="en-US" sz="240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3419912" y="5998731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16="http://schemas.microsoft.com/office/drawing/2014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C5A3B54-C057-E05D-636B-D171D2132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363" y="1915469"/>
            <a:ext cx="4502578" cy="331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6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privados en Alemania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 fontAlgn="base">
              <a:spcAft>
                <a:spcPts val="600"/>
              </a:spcAft>
              <a:buNone/>
            </a:pPr>
            <a:endParaRPr lang="en-US" sz="2400" b="1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8900" indent="0" fontAlgn="base">
              <a:spcAft>
                <a:spcPts val="600"/>
              </a:spcAft>
              <a:buNone/>
            </a:pPr>
            <a:r>
              <a:rPr lang="en-US" sz="2400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"Meine </a:t>
            </a:r>
            <a:r>
              <a:rPr lang="en-U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TK" de </a:t>
            </a:r>
            <a:r>
              <a:rPr lang="en-US" sz="2400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Techniker Krankenkasse</a:t>
            </a:r>
            <a:r>
              <a:rPr lang="en-U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 app permite a los asegurados de la compañía de seguros médicos "</a:t>
            </a:r>
            <a:r>
              <a:rPr lang="en-US" sz="24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Techniker Krankenkasse" </a:t>
            </a:r>
            <a:r>
              <a:rPr lang="en-U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acceder a los datos de su seguro, solicitar prestaciones y utilizar servicios sanitarios como videoconsultas o cursos online.</a:t>
            </a:r>
          </a:p>
          <a:p>
            <a:pPr marL="88900" indent="0" fontAlgn="base">
              <a:spcAft>
                <a:spcPts val="600"/>
              </a:spcAft>
              <a:buNone/>
            </a:pP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https://www.tk.de/techniker/leistungen-und-mitgliedschaft/online-services-versicherte/tk-app-2027886 </a:t>
            </a:r>
            <a:endParaRPr lang="en-US" sz="200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2436094" y="6006480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7734D2-431A-548A-A2C3-AFD13C26D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144" y="2409253"/>
            <a:ext cx="4399857" cy="149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1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 dirty="0">
                <a:solidFill>
                  <a:srgbClr val="203864"/>
                </a:solidFill>
              </a:rPr>
              <a:t>privados </a:t>
            </a:r>
            <a:r>
              <a:rPr lang="en-US" sz="2800" dirty="0">
                <a:solidFill>
                  <a:srgbClr val="203864"/>
                </a:solidFill>
              </a:rPr>
              <a:t>en Alemania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xfrm>
            <a:off x="557999" y="1799999"/>
            <a:ext cx="5131601" cy="486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 algn="l">
              <a:buNone/>
            </a:pPr>
            <a:r>
              <a:rPr lang="en-U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"AOK Bonus App" de AOK: </a:t>
            </a:r>
            <a:r>
              <a:rPr lang="en-U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 aplicación de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compañía alemana de seguros médicos AOK recompensa los </a:t>
            </a:r>
            <a:r>
              <a:rPr lang="en-US" sz="24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comportamientos </a:t>
            </a:r>
            <a:r>
              <a:rPr lang="en-U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saludables con puntos que pueden canjearse por premios. </a:t>
            </a:r>
          </a:p>
          <a:p>
            <a:pPr marL="88900" indent="0" algn="l">
              <a:buNone/>
            </a:pPr>
            <a:r>
              <a:rPr lang="en-U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También ofrece funciones para concertar citas y promoción </a:t>
            </a:r>
            <a:r>
              <a:rPr lang="en-US" sz="2400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personalizada </a:t>
            </a:r>
            <a:r>
              <a:rPr lang="en-U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la salud.</a:t>
            </a:r>
          </a:p>
          <a:p>
            <a:pPr marL="88900" indent="0" algn="l">
              <a:buNone/>
            </a:pPr>
            <a:r>
              <a:rPr lang="en-US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https://www.aok.de/pk/medien/apps/ </a:t>
            </a:r>
            <a:endParaRPr lang="en-US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3284995" y="6021979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F6ACB6B-7FE2-52A8-5DA3-A66BE4F63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869" y="2020440"/>
            <a:ext cx="6203214" cy="261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1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 dirty="0">
                <a:solidFill>
                  <a:srgbClr val="203864"/>
                </a:solidFill>
              </a:rPr>
              <a:t>privados </a:t>
            </a:r>
            <a:r>
              <a:rPr lang="en-US" sz="2800" dirty="0">
                <a:solidFill>
                  <a:srgbClr val="203864"/>
                </a:solidFill>
              </a:rPr>
              <a:t>en Alemania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xfrm>
            <a:off x="557998" y="1799999"/>
            <a:ext cx="6147601" cy="486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 algn="l">
              <a:buNone/>
            </a:pPr>
            <a:endParaRPr lang="en-US" sz="2000" b="1" i="0" dirty="0">
              <a:effectLst/>
              <a:latin typeface="Söhne"/>
            </a:endParaRPr>
          </a:p>
          <a:p>
            <a:pPr marL="88900" indent="0" algn="l">
              <a:buNone/>
            </a:pPr>
            <a:r>
              <a:rPr lang="en-US" b="1" i="0" dirty="0" err="1">
                <a:effectLst/>
                <a:latin typeface="Söhne"/>
              </a:rPr>
              <a:t>"Vivy</a:t>
            </a:r>
            <a:r>
              <a:rPr lang="en-US" b="1" i="0" dirty="0">
                <a:effectLst/>
                <a:latin typeface="Söhne"/>
              </a:rPr>
              <a:t>" de </a:t>
            </a:r>
            <a:r>
              <a:rPr lang="en-US" b="1" i="0" dirty="0" err="1">
                <a:effectLst/>
                <a:latin typeface="Söhne"/>
              </a:rPr>
              <a:t>Vivy </a:t>
            </a:r>
            <a:r>
              <a:rPr lang="en-US" b="1" i="0" dirty="0">
                <a:effectLst/>
                <a:latin typeface="Söhne"/>
              </a:rPr>
              <a:t>GmbH </a:t>
            </a:r>
            <a:r>
              <a:rPr lang="en-US" i="0" dirty="0">
                <a:effectLst/>
                <a:latin typeface="Söhne"/>
              </a:rPr>
              <a:t>(en colaboración con varias compañías de seguros médicos): Esta app sirve de portal de salud digital y permite a los usuarios gestionar sus hallazgos médicos, vacunas y citas, almacenar datos sanitarios de forma segura y compartirlos con los médicos.</a:t>
            </a:r>
          </a:p>
          <a:p>
            <a:pPr marL="88900" indent="0" algn="l">
              <a:buNone/>
            </a:pPr>
            <a:r>
              <a:rPr lang="en-US" i="0" dirty="0">
                <a:effectLst/>
                <a:latin typeface="Söhne"/>
              </a:rPr>
              <a:t>La aplicación está disponible en inglés, alemán, español y turco: </a:t>
            </a:r>
            <a:r>
              <a:rPr lang="en-US" i="0" dirty="0">
                <a:effectLst/>
                <a:latin typeface="Söhne"/>
                <a:hlinkClick r:id="rId3"/>
              </a:rPr>
              <a:t>https:</a:t>
            </a:r>
            <a:r>
              <a:rPr lang="en-US" i="0" dirty="0">
                <a:effectLst/>
                <a:latin typeface="Söhne"/>
              </a:rPr>
              <a:t>//www.vivy.com/vivy-app </a:t>
            </a:r>
            <a:endParaRPr lang="en-US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3226183" y="6006480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16="http://schemas.microsoft.com/office/drawing/2014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12EC7AC-300F-CB3D-3F1C-25BC1C999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545" y="2461130"/>
            <a:ext cx="2540497" cy="267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BE4AD93E-5DA7-B9E3-7443-37ADBF1F9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969705BA-CC9C-0148-45FD-B9DF8520C6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6779" y="703326"/>
            <a:ext cx="11059692" cy="7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base">
              <a:spcAft>
                <a:spcPts val="600"/>
              </a:spcAft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en España</a:t>
            </a:r>
            <a:endParaRPr lang="en-US" dirty="0"/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1A71EF19-1D5F-4741-A42C-B9D3A1DE287A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9713C9EF-079E-1979-D9A5-2F67B66DCCC9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Google Shape;160;p5">
            <a:extLst>
              <a:ext uri="{FF2B5EF4-FFF2-40B4-BE49-F238E27FC236}">
                <a16:creationId xmlns:a16="http://schemas.microsoft.com/office/drawing/2014/main" id="{F1623121-3DE8-86F2-42AD-A6D205775AF3}"/>
              </a:ext>
            </a:extLst>
          </p:cNvPr>
          <p:cNvSpPr/>
          <p:nvPr/>
        </p:nvSpPr>
        <p:spPr>
          <a:xfrm>
            <a:off x="2845604" y="5997759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Landkarte, Spanien, Flagge, Grenzen">
            <a:extLst>
              <a:ext uri="{FF2B5EF4-FFF2-40B4-BE49-F238E27FC236}">
                <a16:creationId xmlns:a16="http://schemas.microsoft.com/office/drawing/2014/main" id="{4C5481AD-B896-12AE-18CB-98FAB6AC0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604" y="1474250"/>
            <a:ext cx="5207351" cy="520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5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>
            <a:spLocks noGrp="1"/>
          </p:cNvSpPr>
          <p:nvPr>
            <p:ph type="title"/>
          </p:nvPr>
        </p:nvSpPr>
        <p:spPr>
          <a:xfrm>
            <a:off x="557999" y="830208"/>
            <a:ext cx="11059692" cy="60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Apps de servicios sanitarios de proveedores </a:t>
            </a:r>
            <a:r>
              <a:rPr lang="en-US" sz="2800" u="sng" dirty="0">
                <a:solidFill>
                  <a:srgbClr val="203864"/>
                </a:solidFill>
              </a:rPr>
              <a:t>públicos </a:t>
            </a:r>
            <a:r>
              <a:rPr lang="en-US" sz="2800" dirty="0">
                <a:solidFill>
                  <a:srgbClr val="203864"/>
                </a:solidFill>
              </a:rPr>
              <a:t>en España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73" name="Google Shape;73;p2"/>
          <p:cNvSpPr txBox="1">
            <a:spLocks noGrp="1"/>
          </p:cNvSpPr>
          <p:nvPr>
            <p:ph idx="1"/>
          </p:nvPr>
        </p:nvSpPr>
        <p:spPr>
          <a:xfrm>
            <a:off x="447466" y="1314145"/>
            <a:ext cx="7390247" cy="486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lang="en-US" b="1" dirty="0">
              <a:latin typeface="Calibri"/>
              <a:ea typeface="Calibri"/>
              <a:cs typeface="Calibri"/>
              <a:sym typeface="Calibri"/>
            </a:endParaRPr>
          </a:p>
          <a:p>
            <a:pPr marL="889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sz="2150" b="1" dirty="0">
                <a:ea typeface="Calibri"/>
                <a:cs typeface="Calibri"/>
                <a:sym typeface="Calibri"/>
              </a:rPr>
              <a:t>Historia Clínica Electrónica </a:t>
            </a:r>
            <a:r>
              <a:rPr lang="en-US" sz="2150" dirty="0">
                <a:ea typeface="Calibri"/>
                <a:cs typeface="Calibri"/>
                <a:sym typeface="Calibri"/>
              </a:rPr>
              <a:t>(</a:t>
            </a:r>
            <a:r>
              <a:rPr lang="en-US" sz="2150" b="1" dirty="0">
                <a:ea typeface="Calibri"/>
                <a:cs typeface="Calibri"/>
                <a:sym typeface="Calibri"/>
              </a:rPr>
              <a:t>HCDSNS</a:t>
            </a:r>
            <a:r>
              <a:rPr lang="en-US" sz="2150" dirty="0">
                <a:ea typeface="Calibri"/>
                <a:cs typeface="Calibri"/>
                <a:sym typeface="Calibri"/>
              </a:rPr>
              <a:t>). Este sistema permite a todas las Comunidades Autónomas compartir información clínica relevante para que esté disponible electrónicamente para todos los ciudadanos.</a:t>
            </a:r>
            <a:endParaRPr sz="2150" dirty="0"/>
          </a:p>
          <a:p>
            <a:pPr marL="889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150" dirty="0">
                <a:ea typeface="Calibri"/>
                <a:cs typeface="Calibri"/>
                <a:sym typeface="Calibri"/>
              </a:rPr>
              <a:t>En el siguiente enlace, las personas pueden acceder a la Historia Clínica Electrónica en función de la región en la que estén siendo atendidas: </a:t>
            </a:r>
            <a:r>
              <a:rPr lang="en-US" sz="2150" u="sng" dirty="0">
                <a:solidFill>
                  <a:schemeClr val="hlink"/>
                </a:solidFill>
                <a:ea typeface="Calibri"/>
                <a:cs typeface="Calibri"/>
                <a:sym typeface="Calibri"/>
                <a:hlinkClick r:id="rId3"/>
              </a:rPr>
              <a:t>https://www.sanidad.gob.es/areas/saludDigital/historiaClinicaSNS/Accesos_HCD_SNS.htm</a:t>
            </a:r>
            <a:endParaRPr sz="2150" dirty="0">
              <a:ea typeface="Calibri"/>
              <a:cs typeface="Calibri"/>
              <a:sym typeface="Calibri"/>
            </a:endParaRPr>
          </a:p>
          <a:p>
            <a:pPr marL="889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150" dirty="0">
                <a:ea typeface="Calibri"/>
                <a:cs typeface="Calibri"/>
                <a:sym typeface="Calibri"/>
              </a:rPr>
              <a:t>A través de estas plataformas, las personas pueden acceder, guardar o imprimir todos sus informes clínicos. </a:t>
            </a:r>
            <a:endParaRPr sz="2150" dirty="0"/>
          </a:p>
          <a:p>
            <a:pPr marL="8890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ts val="2400"/>
              <a:buNone/>
            </a:pPr>
            <a:endParaRPr sz="240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3024193" y="6323655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Fuente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licencia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r>
              <a:rPr lang="en-US" sz="22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r>
              <a:rPr lang="en-US" sz="22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7" name="Google Shape;77;p2" descr="Bild für Symbol"/>
          <p:cNvSpPr/>
          <p:nvPr/>
        </p:nvSpPr>
        <p:spPr>
          <a:xfrm>
            <a:off x="5596465" y="2355358"/>
            <a:ext cx="1151467" cy="222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p2" descr="sanidad"/>
          <p:cNvPicPr preferRelativeResize="0"/>
          <p:nvPr/>
        </p:nvPicPr>
        <p:blipFill rotWithShape="1">
          <a:blip r:embed="rId6">
            <a:alphaModFix/>
          </a:blip>
          <a:srcRect t="18927"/>
          <a:stretch/>
        </p:blipFill>
        <p:spPr>
          <a:xfrm>
            <a:off x="8353586" y="2115519"/>
            <a:ext cx="2952428" cy="3921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"/>
          <p:cNvSpPr txBox="1">
            <a:spLocks noGrp="1"/>
          </p:cNvSpPr>
          <p:nvPr>
            <p:ph type="title"/>
          </p:nvPr>
        </p:nvSpPr>
        <p:spPr>
          <a:xfrm>
            <a:off x="862161" y="567202"/>
            <a:ext cx="11059692" cy="60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Apps de servicios sanitarios de proveedores </a:t>
            </a:r>
            <a:r>
              <a:rPr lang="en-US" sz="2800" u="sng" dirty="0">
                <a:solidFill>
                  <a:srgbClr val="203864"/>
                </a:solidFill>
              </a:rPr>
              <a:t>públicos </a:t>
            </a:r>
            <a:r>
              <a:rPr lang="en-US" sz="2800" dirty="0">
                <a:solidFill>
                  <a:srgbClr val="203864"/>
                </a:solidFill>
              </a:rPr>
              <a:t>en España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85" name="Google Shape;85;p3"/>
          <p:cNvSpPr txBox="1">
            <a:spLocks noGrp="1"/>
          </p:cNvSpPr>
          <p:nvPr>
            <p:ph idx="1"/>
          </p:nvPr>
        </p:nvSpPr>
        <p:spPr>
          <a:xfrm>
            <a:off x="526417" y="1324698"/>
            <a:ext cx="8818549" cy="486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sz="2000" b="1" i="0" u="none" strike="noStrik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Apps de sistemas regionales de salud</a:t>
            </a:r>
            <a:r>
              <a:rPr lang="en-US" sz="2000" i="0" u="none" strike="noStrik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 Estas apps ofrecen varios servicios a los pacientes, dependiendo de la región en la que estén siendo </a:t>
            </a:r>
            <a:r>
              <a:rPr lang="en-US" sz="2000" dirty="0">
                <a:ea typeface="Calibri"/>
                <a:cs typeface="Calibri"/>
                <a:sym typeface="Calibri"/>
              </a:rPr>
              <a:t>atendidos. </a:t>
            </a:r>
            <a:r>
              <a:rPr lang="en-US" sz="2000" i="0" u="none" strike="noStrik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Los </a:t>
            </a:r>
            <a:r>
              <a:rPr lang="en-US" sz="2000" dirty="0">
                <a:ea typeface="Calibri"/>
                <a:cs typeface="Calibri"/>
                <a:sym typeface="Calibri"/>
              </a:rPr>
              <a:t>servicios más comunes son: </a:t>
            </a:r>
            <a:endParaRPr sz="2000" i="0" u="none" strike="noStrik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4318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▪"/>
            </a:pPr>
            <a:r>
              <a:rPr lang="en-US" sz="2000" i="0" u="none" strike="noStrik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Gestión de citas sanitarias. </a:t>
            </a:r>
            <a:endParaRPr sz="2000" dirty="0"/>
          </a:p>
          <a:p>
            <a:pPr marL="4318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▪"/>
            </a:pPr>
            <a:r>
              <a:rPr lang="en-US" sz="2000" i="0" u="none" strike="noStrik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Acceso rápido y fácil a la información pertinente ofrecida por la Autoridad Sanitaria Regional.</a:t>
            </a:r>
            <a:endParaRPr sz="2000" dirty="0"/>
          </a:p>
          <a:p>
            <a:pPr marL="4318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▪"/>
            </a:pPr>
            <a:r>
              <a:rPr lang="en-US" sz="2000" i="0" u="none" strike="noStrik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Métodos de identificación tanto en </a:t>
            </a:r>
            <a:r>
              <a:rPr lang="en-US" sz="2000" i="0" u="none" strike="noStrike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centros </a:t>
            </a:r>
            <a:r>
              <a:rPr lang="en-US" sz="2000" i="0" u="none" strike="noStrike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sanitarios como en farmacias.</a:t>
            </a:r>
            <a:endParaRPr sz="2000" dirty="0"/>
          </a:p>
          <a:p>
            <a:pPr marL="88900" lvl="0" indent="0">
              <a:spcBef>
                <a:spcPts val="1200"/>
              </a:spcBef>
              <a:buSzPts val="2400"/>
              <a:buNone/>
            </a:pPr>
            <a:r>
              <a:rPr lang="en-US" sz="2000" i="0" u="none" strike="noStrike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Un </a:t>
            </a:r>
            <a:r>
              <a:rPr lang="en-US" sz="2000" i="0" u="none" strike="noStrike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ejemplo</a:t>
            </a:r>
            <a:r>
              <a:rPr lang="en-US" sz="2000" i="0" u="none" strike="noStrike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de </a:t>
            </a:r>
            <a:r>
              <a:rPr lang="en-US" sz="2000" dirty="0" err="1" smtClean="0">
                <a:ea typeface="Calibri"/>
                <a:cs typeface="Calibri"/>
                <a:sym typeface="Calibri"/>
              </a:rPr>
              <a:t>esta</a:t>
            </a:r>
            <a:r>
              <a:rPr lang="en-US" sz="2000" dirty="0" smtClean="0">
                <a:ea typeface="Calibri"/>
                <a:cs typeface="Calibri"/>
                <a:sym typeface="Calibri"/>
              </a:rPr>
              <a:t> App </a:t>
            </a:r>
            <a:r>
              <a:rPr lang="en-US" sz="2000" dirty="0" err="1" smtClean="0">
                <a:ea typeface="Calibri"/>
                <a:cs typeface="Calibri"/>
                <a:sym typeface="Calibri"/>
              </a:rPr>
              <a:t>es</a:t>
            </a:r>
            <a:r>
              <a:rPr lang="en-US" sz="2000" dirty="0" smtClean="0"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ea typeface="Calibri"/>
                <a:cs typeface="Calibri"/>
                <a:sym typeface="Calibri"/>
              </a:rPr>
              <a:t>la </a:t>
            </a:r>
            <a:r>
              <a:rPr lang="en-US" sz="2000" b="1" dirty="0">
                <a:ea typeface="Calibri"/>
                <a:cs typeface="Calibri"/>
                <a:sym typeface="Calibri"/>
              </a:rPr>
              <a:t>App GVA + Salut </a:t>
            </a:r>
            <a:r>
              <a:rPr lang="en-US" sz="2000" dirty="0">
                <a:ea typeface="Calibri"/>
                <a:cs typeface="Calibri"/>
                <a:sym typeface="Calibri"/>
              </a:rPr>
              <a:t>(para la Comunidad Valenciana) </a:t>
            </a:r>
            <a:endParaRPr lang="en-US" sz="2000" dirty="0" smtClean="0">
              <a:ea typeface="Calibri"/>
              <a:cs typeface="Calibri"/>
              <a:sym typeface="Calibri"/>
            </a:endParaRPr>
          </a:p>
          <a:p>
            <a:pPr marL="88900" lvl="0" indent="0">
              <a:spcBef>
                <a:spcPts val="1200"/>
              </a:spcBef>
              <a:buSzPts val="2400"/>
              <a:buNone/>
            </a:pPr>
            <a:r>
              <a:rPr lang="en-US" sz="2000" dirty="0" smtClean="0">
                <a:ea typeface="Calibri"/>
                <a:cs typeface="Calibri"/>
                <a:sym typeface="Calibri"/>
                <a:hlinkClick r:id="rId3"/>
              </a:rPr>
              <a:t>https</a:t>
            </a:r>
            <a:r>
              <a:rPr lang="en-US" sz="2000" dirty="0">
                <a:ea typeface="Calibri"/>
                <a:cs typeface="Calibri"/>
                <a:sym typeface="Calibri"/>
                <a:hlinkClick r:id="rId3"/>
              </a:rPr>
              <a:t>://</a:t>
            </a:r>
            <a:r>
              <a:rPr lang="en-US" sz="2000" dirty="0" smtClean="0">
                <a:ea typeface="Calibri"/>
                <a:cs typeface="Calibri"/>
                <a:sym typeface="Calibri"/>
                <a:hlinkClick r:id="rId3"/>
              </a:rPr>
              <a:t>play.google.com/store/apps/details?id=es.gva.mesSalut</a:t>
            </a:r>
            <a:r>
              <a:rPr lang="en-US" sz="2000" dirty="0" smtClean="0">
                <a:ea typeface="Calibri"/>
                <a:cs typeface="Calibri"/>
                <a:sym typeface="Calibri"/>
              </a:rPr>
              <a:t> (Android) </a:t>
            </a:r>
          </a:p>
          <a:p>
            <a:pPr marL="88900" lvl="0" indent="0">
              <a:spcBef>
                <a:spcPts val="1200"/>
              </a:spcBef>
              <a:buSzPts val="2400"/>
              <a:buNone/>
            </a:pPr>
            <a:r>
              <a:rPr lang="en-US" sz="2000" dirty="0">
                <a:ea typeface="Calibri"/>
                <a:cs typeface="Calibri"/>
                <a:sym typeface="Calibri"/>
                <a:hlinkClick r:id="rId4"/>
              </a:rPr>
              <a:t>https://</a:t>
            </a:r>
            <a:r>
              <a:rPr lang="en-US" sz="2000" dirty="0" smtClean="0">
                <a:ea typeface="Calibri"/>
                <a:cs typeface="Calibri"/>
                <a:sym typeface="Calibri"/>
                <a:hlinkClick r:id="rId4"/>
              </a:rPr>
              <a:t>apps.apple.com/es/app/gva-salut/id1191802694</a:t>
            </a:r>
            <a:r>
              <a:rPr lang="en-US" sz="2000" dirty="0" smtClean="0">
                <a:ea typeface="Calibri"/>
                <a:cs typeface="Calibri"/>
                <a:sym typeface="Calibri"/>
              </a:rPr>
              <a:t> (IOS)</a:t>
            </a:r>
          </a:p>
          <a:p>
            <a:pPr marL="88900" lvl="0" indent="0">
              <a:spcBef>
                <a:spcPts val="1200"/>
              </a:spcBef>
              <a:buSzPts val="2400"/>
              <a:buNone/>
            </a:pPr>
            <a:endParaRPr lang="en-US" sz="2000" dirty="0" smtClean="0">
              <a:ea typeface="Calibri"/>
              <a:cs typeface="Calibri"/>
              <a:sym typeface="Calibri"/>
            </a:endParaRPr>
          </a:p>
          <a:p>
            <a:pPr marL="88900" lvl="0" indent="0">
              <a:spcBef>
                <a:spcPts val="1200"/>
              </a:spcBef>
              <a:buSzPts val="2400"/>
              <a:buNone/>
            </a:pPr>
            <a:endParaRPr lang="en-US" sz="2000" dirty="0"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3238446" y="6171255"/>
            <a:ext cx="877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Fuente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licencia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3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r>
              <a:rPr lang="en-US" sz="22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8" name="Google Shape;88;p3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r>
              <a:rPr lang="en-US" sz="22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9" name="Google Shape;89;p3" descr="Bild für Symbol"/>
          <p:cNvSpPr/>
          <p:nvPr/>
        </p:nvSpPr>
        <p:spPr>
          <a:xfrm>
            <a:off x="5596465" y="2355358"/>
            <a:ext cx="1151467" cy="222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3" descr="GVA +Salut - Apps on Google Pla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24263" y="1806369"/>
            <a:ext cx="2697590" cy="269759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"/>
          <p:cNvSpPr/>
          <p:nvPr/>
        </p:nvSpPr>
        <p:spPr>
          <a:xfrm>
            <a:off x="3248329" y="6452781"/>
            <a:ext cx="877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Fuente | </a:t>
            </a:r>
            <a:r>
              <a:rPr lang="en-US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licencia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526418" y="905734"/>
            <a:ext cx="11059692" cy="60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Apps de servicios sanitarios de proveedores </a:t>
            </a:r>
            <a:r>
              <a:rPr lang="en-US" sz="2800" u="sng" dirty="0">
                <a:solidFill>
                  <a:srgbClr val="203864"/>
                </a:solidFill>
              </a:rPr>
              <a:t>privados </a:t>
            </a:r>
            <a:r>
              <a:rPr lang="en-US" sz="2800" dirty="0">
                <a:solidFill>
                  <a:srgbClr val="203864"/>
                </a:solidFill>
              </a:rPr>
              <a:t>en España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99" name="Google Shape;99;p4"/>
          <p:cNvSpPr txBox="1">
            <a:spLocks noGrp="1"/>
          </p:cNvSpPr>
          <p:nvPr>
            <p:ph idx="1"/>
          </p:nvPr>
        </p:nvSpPr>
        <p:spPr>
          <a:xfrm>
            <a:off x="557998" y="1799999"/>
            <a:ext cx="8194115" cy="486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sz="2000" b="1" i="0" u="none" strike="noStrike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Doctoralia</a:t>
            </a:r>
            <a:r>
              <a:rPr lang="en-US" sz="20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: </a:t>
            </a:r>
            <a:r>
              <a:rPr lang="en-US" sz="2000" b="1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Docplanner </a:t>
            </a:r>
            <a:r>
              <a:rPr lang="en-US" sz="20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Salud. 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Esta app permite reservar citas online/presenciales con más de 120.000 especialistas de todo el país. </a:t>
            </a:r>
            <a:endParaRPr sz="2000" dirty="0"/>
          </a:p>
          <a:p>
            <a:pPr marL="889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Los usuarios pueden filtrar las búsquedas por especialidad, ciudad, código postal, seguro médico (</a:t>
            </a:r>
            <a:r>
              <a:rPr lang="en-US" sz="200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Adeslas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, Allianz, </a:t>
            </a:r>
            <a:r>
              <a:rPr lang="en-US" sz="200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Asisa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, DKV, </a:t>
            </a:r>
            <a:r>
              <a:rPr lang="en-US" sz="200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Mapfre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Muface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Sanitas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, Zurich, etc.) y tratamientos. Disponible para:</a:t>
            </a:r>
            <a:endParaRPr sz="2000" dirty="0"/>
          </a:p>
          <a:p>
            <a:pPr marL="4318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-US" sz="2000" u="sng" dirty="0">
                <a:solidFill>
                  <a:srgbClr val="000000"/>
                </a:solidFill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https://play.google.com/store/apps/details?id=es.doctoralia&amp;hl=es 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(Android)</a:t>
            </a:r>
            <a:endParaRPr sz="2000" dirty="0"/>
          </a:p>
          <a:p>
            <a:pPr marL="4318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-US" sz="2000" u="sng" dirty="0">
                <a:solidFill>
                  <a:srgbClr val="000000"/>
                </a:solidFill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https://apps.apple.com/es/app/doctoralia-cuida-de-tu-salud/id1444682103?l=ca </a:t>
            </a:r>
            <a:r>
              <a:rPr lang="en-US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(IOS)</a:t>
            </a:r>
            <a:endParaRPr sz="2000" dirty="0"/>
          </a:p>
          <a:p>
            <a:pPr marL="8890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ts val="2400"/>
              <a:buNone/>
            </a:pPr>
            <a:endParaRPr sz="2400" i="0" u="none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3343712" y="5998731"/>
            <a:ext cx="877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Fuente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licencia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r>
              <a:rPr lang="en-US" sz="22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r>
              <a:rPr lang="en-US" sz="22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3" name="Google Shape;103;p4" descr="Doctoralia: pide citas médicas - Aplicacions a Google Pla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22040" y="2967925"/>
            <a:ext cx="2383973" cy="2353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title"/>
          </p:nvPr>
        </p:nvSpPr>
        <p:spPr>
          <a:xfrm>
            <a:off x="606779" y="697543"/>
            <a:ext cx="11059692" cy="60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Apps de </a:t>
            </a:r>
            <a:r>
              <a:rPr lang="en-US" sz="2800" dirty="0" err="1">
                <a:solidFill>
                  <a:srgbClr val="203864"/>
                </a:solidFill>
              </a:rPr>
              <a:t>servicios</a:t>
            </a:r>
            <a:r>
              <a:rPr lang="en-US" sz="2800" dirty="0">
                <a:solidFill>
                  <a:srgbClr val="203864"/>
                </a:solidFill>
              </a:rPr>
              <a:t> </a:t>
            </a:r>
            <a:r>
              <a:rPr lang="en-US" sz="2800" dirty="0" err="1">
                <a:solidFill>
                  <a:srgbClr val="203864"/>
                </a:solidFill>
              </a:rPr>
              <a:t>sanitarios</a:t>
            </a:r>
            <a:r>
              <a:rPr lang="en-US" sz="2800" dirty="0">
                <a:solidFill>
                  <a:srgbClr val="203864"/>
                </a:solidFill>
              </a:rPr>
              <a:t> de </a:t>
            </a:r>
            <a:r>
              <a:rPr lang="en-US" sz="2800" dirty="0" err="1">
                <a:solidFill>
                  <a:srgbClr val="203864"/>
                </a:solidFill>
              </a:rPr>
              <a:t>proveedores</a:t>
            </a:r>
            <a:r>
              <a:rPr lang="en-US" sz="2800" dirty="0">
                <a:solidFill>
                  <a:srgbClr val="203864"/>
                </a:solidFill>
              </a:rPr>
              <a:t> </a:t>
            </a:r>
            <a:r>
              <a:rPr lang="en-US" sz="2800" u="sng" dirty="0" err="1">
                <a:solidFill>
                  <a:srgbClr val="203864"/>
                </a:solidFill>
              </a:rPr>
              <a:t>privados</a:t>
            </a:r>
            <a:r>
              <a:rPr lang="en-US" sz="2800" u="sng" dirty="0">
                <a:solidFill>
                  <a:srgbClr val="203864"/>
                </a:solidFill>
              </a:rPr>
              <a:t> </a:t>
            </a:r>
            <a:r>
              <a:rPr lang="en-US" sz="2800" dirty="0" err="1">
                <a:solidFill>
                  <a:srgbClr val="203864"/>
                </a:solidFill>
              </a:rPr>
              <a:t>en</a:t>
            </a:r>
            <a:r>
              <a:rPr lang="en-US" sz="2800" dirty="0">
                <a:solidFill>
                  <a:srgbClr val="203864"/>
                </a:solidFill>
              </a:rPr>
              <a:t> </a:t>
            </a:r>
            <a:r>
              <a:rPr lang="en-US" sz="2800" dirty="0" err="1">
                <a:solidFill>
                  <a:srgbClr val="203864"/>
                </a:solidFill>
              </a:rPr>
              <a:t>España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10" name="Google Shape;110;p5"/>
          <p:cNvSpPr txBox="1">
            <a:spLocks noGrp="1"/>
          </p:cNvSpPr>
          <p:nvPr>
            <p:ph idx="1"/>
          </p:nvPr>
        </p:nvSpPr>
        <p:spPr>
          <a:xfrm>
            <a:off x="557999" y="1799999"/>
            <a:ext cx="8505614" cy="486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 sz="1800" b="1" i="0" u="none" strike="noStrike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ASISA</a:t>
            </a:r>
            <a:r>
              <a:rPr lang="en-US" sz="18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. </a:t>
            </a:r>
            <a:r>
              <a:rPr lang="en-US" sz="1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Con esta aplicación, las personas </a:t>
            </a:r>
            <a:r>
              <a:rPr lang="en-US" sz="1800" smtClea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pueden:</a:t>
            </a:r>
            <a:endParaRPr sz="1800" dirty="0"/>
          </a:p>
          <a:p>
            <a:pPr marL="4318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Busque el médico que necesita por especialidad y proximidad. </a:t>
            </a:r>
            <a:endParaRPr sz="1800" dirty="0"/>
          </a:p>
          <a:p>
            <a:pPr marL="4318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Reserve cita en línea en los hospitales y </a:t>
            </a:r>
            <a:r>
              <a:rPr lang="en-US" sz="1800" dirty="0" smtClea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centros.</a:t>
            </a:r>
            <a:endParaRPr sz="1800" dirty="0"/>
          </a:p>
          <a:p>
            <a:pPr marL="4318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Solicite una videoconsulta con especialistas.</a:t>
            </a:r>
            <a:endParaRPr sz="1800" dirty="0"/>
          </a:p>
          <a:p>
            <a:pPr marL="4318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Averigüe qué pruebas requieren </a:t>
            </a:r>
            <a:r>
              <a:rPr lang="en-US" sz="1800" dirty="0" smtClea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autorización </a:t>
            </a:r>
            <a:r>
              <a:rPr lang="en-US" sz="1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y solicítela.</a:t>
            </a:r>
            <a:endParaRPr sz="1800" dirty="0"/>
          </a:p>
          <a:p>
            <a:pPr marL="4318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Recuperar información sobre el seguro.</a:t>
            </a:r>
            <a:endParaRPr sz="1800" dirty="0"/>
          </a:p>
          <a:p>
            <a:pPr marL="889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 sz="1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Disponible para:</a:t>
            </a:r>
            <a:endParaRPr sz="1800" dirty="0"/>
          </a:p>
          <a:p>
            <a:pPr marL="4318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-US" sz="1700" u="sng" dirty="0">
                <a:solidFill>
                  <a:srgbClr val="000000"/>
                </a:solidFill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https://play.google.com/store/apps/details?id=com.asisa&amp;hl=ca&amp;gl=US </a:t>
            </a:r>
            <a:r>
              <a:rPr lang="en-US" sz="17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(Android)</a:t>
            </a:r>
            <a:endParaRPr sz="1700" dirty="0"/>
          </a:p>
          <a:p>
            <a:pPr marL="4318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§"/>
            </a:pPr>
            <a:r>
              <a:rPr lang="en-US" sz="1700" u="sng" dirty="0">
                <a:solidFill>
                  <a:srgbClr val="000000"/>
                </a:solidFill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https://apps.apple.com/es/app/asisa/id444680982?l=ca </a:t>
            </a:r>
            <a:r>
              <a:rPr lang="en-US" sz="17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(IOS)</a:t>
            </a:r>
            <a:endParaRPr sz="1700" dirty="0"/>
          </a:p>
          <a:p>
            <a:pPr marL="8890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ts val="2400"/>
              <a:buNone/>
            </a:pPr>
            <a:endParaRPr sz="2400" i="0" u="none" strike="noStrik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5"/>
          <p:cNvSpPr/>
          <p:nvPr/>
        </p:nvSpPr>
        <p:spPr>
          <a:xfrm>
            <a:off x="3343712" y="5998731"/>
            <a:ext cx="877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Fuente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licencia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r>
              <a:rPr lang="en-US" sz="22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3" name="Google Shape;113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r>
              <a:rPr lang="en-US" sz="2200" b="1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14" name="Google Shape;114;p5" descr="ASISA - Aplicaciones en Google Pla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20978" y="2829974"/>
            <a:ext cx="2607780" cy="2607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9A6A0DFE-6EE7-43A9-9127-F286DC144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203864"/>
                </a:solidFill>
                <a:latin typeface="+mn-lt"/>
              </a:rPr>
              <a:t>Socios</a:t>
            </a:r>
            <a:endParaRPr lang="el-GR" sz="4800" b="1" dirty="0">
              <a:solidFill>
                <a:srgbClr val="203864"/>
              </a:solidFill>
              <a:latin typeface="+mn-lt"/>
            </a:endParaRPr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BF7993EA-D762-4081-AD93-A4C0BC4F2344}"/>
              </a:ext>
            </a:extLst>
          </p:cNvPr>
          <p:cNvGrpSpPr/>
          <p:nvPr/>
        </p:nvGrpSpPr>
        <p:grpSpPr>
          <a:xfrm>
            <a:off x="6606686" y="1812884"/>
            <a:ext cx="6096000" cy="1677637"/>
            <a:chOff x="-1066801" y="1523553"/>
            <a:chExt cx="6096000" cy="1677637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EBF0675-ED45-44CD-A77E-6191232975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678" y="1523553"/>
              <a:ext cx="1449043" cy="997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3FCD0E-FFB9-47FE-8DCC-7998946716D8}"/>
                </a:ext>
              </a:extLst>
            </p:cNvPr>
            <p:cNvSpPr txBox="1"/>
            <p:nvPr/>
          </p:nvSpPr>
          <p:spPr>
            <a:xfrm>
              <a:off x="-1066801" y="2462526"/>
              <a:ext cx="609600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de-DE" sz="1050" b="0" i="0" dirty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WESTFALISCHE </a:t>
              </a:r>
              <a:r>
                <a:rPr lang="de-DE" sz="1000" b="0" i="0" dirty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HOCHSCHULE </a:t>
              </a:r>
              <a:r>
                <a:rPr lang="de-DE" sz="1050" b="0" i="0" dirty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GELSENKIRCHEN,</a:t>
              </a:r>
              <a:br>
                <a:rPr lang="de-DE" sz="1050" b="0" i="0" dirty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</a:br>
              <a:r>
                <a:rPr lang="de-DE" sz="1050" b="0" i="0" dirty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BOCHOLT, RECKLINGHAUSEN</a:t>
              </a:r>
            </a:p>
            <a:p>
              <a:pPr algn="ctr" fontAlgn="base"/>
              <a:r>
                <a:rPr lang="de-DE" sz="1050" b="0" i="0" dirty="0">
                  <a:solidFill>
                    <a:srgbClr val="414042"/>
                  </a:solidFill>
                  <a:effectLst/>
                  <a:latin typeface="Roboto" panose="02000000000000000000" pitchFamily="2" charset="0"/>
                </a:rPr>
                <a:t>GELSENKIRCHEN, ALEMANIA</a:t>
              </a:r>
            </a:p>
            <a:p>
              <a:pPr algn="ctr" fontAlgn="base"/>
              <a:r>
                <a:rPr lang="de-DE" sz="1050" b="0" i="0" u="none" strike="noStrike" dirty="0">
                  <a:solidFill>
                    <a:srgbClr val="D71920"/>
                  </a:solidFill>
                  <a:effectLst/>
                  <a:latin typeface="Roboto" panose="02000000000000000000" pitchFamily="2" charset="0"/>
                  <a:hlinkClick r:id="rId4"/>
                </a:rPr>
                <a:t>www.w-hs.de</a:t>
              </a:r>
              <a:endParaRPr lang="de-DE" sz="1050" b="0" i="0" dirty="0">
                <a:solidFill>
                  <a:srgbClr val="414042"/>
                </a:solidFill>
                <a:effectLst/>
                <a:latin typeface="Roboto" panose="02000000000000000000" pitchFamily="2" charset="0"/>
              </a:endParaRPr>
            </a:p>
          </p:txBody>
        </p:sp>
      </p:grpSp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96D5137D-F25F-44D3-BFBD-6010E023BCA2}"/>
              </a:ext>
            </a:extLst>
          </p:cNvPr>
          <p:cNvGrpSpPr/>
          <p:nvPr/>
        </p:nvGrpSpPr>
        <p:grpSpPr>
          <a:xfrm>
            <a:off x="3483817" y="4504058"/>
            <a:ext cx="6629400" cy="1738414"/>
            <a:chOff x="2579204" y="1882706"/>
            <a:chExt cx="6629400" cy="17384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B51B5F-7CC8-4F47-AF41-48413E15C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079" y="1882706"/>
              <a:ext cx="2533650" cy="104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03AE03-98BA-484B-983A-314B79666527}"/>
                </a:ext>
              </a:extLst>
            </p:cNvPr>
            <p:cNvSpPr txBox="1"/>
            <p:nvPr/>
          </p:nvSpPr>
          <p:spPr>
            <a:xfrm>
              <a:off x="2579204" y="2913234"/>
              <a:ext cx="66294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ES" sz="1000" b="0" i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COORDINA ORGANIZACIÓN DE EMPRESAS Y</a:t>
              </a:r>
              <a:br>
                <a:rPr lang="es-ES" sz="1000" b="0" i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</a:br>
              <a:r>
                <a:rPr lang="es-ES" sz="1000" b="0" i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RECURSOS HUMANOS, S.L.</a:t>
              </a:r>
            </a:p>
            <a:p>
              <a:pPr algn="ctr" fontAlgn="base"/>
              <a:r>
                <a:rPr lang="es-ES" sz="1000" b="0" i="0">
                  <a:solidFill>
                    <a:srgbClr val="414042"/>
                  </a:solidFill>
                  <a:effectLst/>
                  <a:latin typeface="Roboto" panose="02000000000000000000" pitchFamily="2" charset="0"/>
                </a:rPr>
                <a:t>VALENCIA, ESPAÑA</a:t>
              </a:r>
            </a:p>
            <a:p>
              <a:pPr algn="ctr" fontAlgn="base"/>
              <a:r>
                <a:rPr lang="es-ES" sz="1000" b="0" i="0" u="none" strike="noStrike">
                  <a:solidFill>
                    <a:srgbClr val="D71920"/>
                  </a:solidFill>
                  <a:effectLst/>
                  <a:latin typeface="Roboto" panose="02000000000000000000" pitchFamily="2" charset="0"/>
                  <a:hlinkClick r:id="rId6"/>
                </a:rPr>
                <a:t>coordina-oerh.com</a:t>
              </a:r>
              <a:endParaRPr lang="es-ES" sz="1000" b="0" i="0">
                <a:solidFill>
                  <a:srgbClr val="414042"/>
                </a:solidFill>
                <a:effectLst/>
                <a:latin typeface="Roboto" panose="02000000000000000000" pitchFamily="2" charset="0"/>
              </a:endParaRPr>
            </a:p>
          </p:txBody>
        </p:sp>
      </p:grp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ADA3E3C0-7761-48E5-B929-2F7D24AC3893}"/>
              </a:ext>
            </a:extLst>
          </p:cNvPr>
          <p:cNvGrpSpPr/>
          <p:nvPr/>
        </p:nvGrpSpPr>
        <p:grpSpPr>
          <a:xfrm>
            <a:off x="3020318" y="1776505"/>
            <a:ext cx="6634368" cy="1584248"/>
            <a:chOff x="6639106" y="2919412"/>
            <a:chExt cx="6634368" cy="1584248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71DD90C8-6291-4D9B-8637-04AA834BD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4703" y="2919412"/>
              <a:ext cx="2543175" cy="104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E35F80-D7C4-4C20-8069-672536C8B9F7}"/>
                </a:ext>
              </a:extLst>
            </p:cNvPr>
            <p:cNvSpPr txBox="1"/>
            <p:nvPr/>
          </p:nvSpPr>
          <p:spPr>
            <a:xfrm>
              <a:off x="6639106" y="3949662"/>
              <a:ext cx="6634368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nb-NO" sz="1000" b="0" i="0" dirty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PROLEPSIS</a:t>
              </a:r>
            </a:p>
            <a:p>
              <a:pPr algn="ctr" fontAlgn="base"/>
              <a:r>
                <a:rPr lang="nb-NO" sz="1000" b="0" i="0" dirty="0">
                  <a:solidFill>
                    <a:srgbClr val="666666"/>
                  </a:solidFill>
                  <a:effectLst/>
                  <a:latin typeface="Roboto" panose="02000000000000000000" pitchFamily="2" charset="0"/>
                </a:rPr>
                <a:t>ATENAS, GRECIA</a:t>
              </a:r>
              <a:br>
                <a:rPr lang="nb-NO" sz="1000" b="0" i="0" dirty="0">
                  <a:solidFill>
                    <a:srgbClr val="666666"/>
                  </a:solidFill>
                  <a:effectLst/>
                  <a:latin typeface="Roboto" panose="02000000000000000000" pitchFamily="2" charset="0"/>
                </a:rPr>
              </a:br>
              <a:r>
                <a:rPr lang="nb-NO" sz="1000" b="0" i="0" u="none" strike="noStrike" dirty="0">
                  <a:solidFill>
                    <a:srgbClr val="D71920"/>
                  </a:solidFill>
                  <a:effectLst/>
                  <a:latin typeface="Roboto" panose="02000000000000000000" pitchFamily="2" charset="0"/>
                  <a:hlinkClick r:id="rId8"/>
                </a:rPr>
                <a:t>www.prolepsis.gr</a:t>
              </a:r>
              <a:endParaRPr lang="nb-NO" sz="1000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endParaRPr>
            </a:p>
          </p:txBody>
        </p:sp>
      </p:grpSp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A4EB7248-55A7-4CAC-ABDD-957EF148A710}"/>
              </a:ext>
            </a:extLst>
          </p:cNvPr>
          <p:cNvGrpSpPr/>
          <p:nvPr/>
        </p:nvGrpSpPr>
        <p:grpSpPr>
          <a:xfrm>
            <a:off x="-1974174" y="1729933"/>
            <a:ext cx="6952420" cy="1601615"/>
            <a:chOff x="-1240501" y="3160643"/>
            <a:chExt cx="6952420" cy="1601615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0073D6C2-F7D2-40B0-B531-A2775F3CCD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123" y="3160643"/>
              <a:ext cx="2543175" cy="1038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20635EB-D97A-43D7-8FC1-83506650286B}"/>
                </a:ext>
              </a:extLst>
            </p:cNvPr>
            <p:cNvSpPr txBox="1"/>
            <p:nvPr/>
          </p:nvSpPr>
          <p:spPr>
            <a:xfrm>
              <a:off x="-1240501" y="4208260"/>
              <a:ext cx="695242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s-ES" sz="1000" b="0" i="0" dirty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UNIVERSIDAD DE VALENCIA</a:t>
              </a:r>
            </a:p>
            <a:p>
              <a:pPr algn="ctr" fontAlgn="base"/>
              <a:r>
                <a:rPr lang="es-ES" sz="1000" b="0" i="0" dirty="0">
                  <a:solidFill>
                    <a:srgbClr val="414042"/>
                  </a:solidFill>
                  <a:effectLst/>
                  <a:latin typeface="Roboto" panose="02000000000000000000" pitchFamily="2" charset="0"/>
                </a:rPr>
                <a:t>VALENCIA, ESPAÑA</a:t>
              </a:r>
            </a:p>
            <a:p>
              <a:pPr algn="ctr" fontAlgn="base"/>
              <a:r>
                <a:rPr lang="es-ES" sz="1000" b="0" i="0" u="none" strike="noStrike" dirty="0">
                  <a:solidFill>
                    <a:srgbClr val="D71920"/>
                  </a:solidFill>
                  <a:effectLst/>
                  <a:latin typeface="Roboto" panose="02000000000000000000" pitchFamily="2" charset="0"/>
                  <a:hlinkClick r:id="rId10"/>
                </a:rPr>
                <a:t>www.uv.es</a:t>
              </a:r>
              <a:endParaRPr lang="es-ES" sz="1000" b="0" i="0" dirty="0">
                <a:solidFill>
                  <a:srgbClr val="414042"/>
                </a:solidFill>
                <a:effectLst/>
                <a:latin typeface="Roboto" panose="02000000000000000000" pitchFamily="2" charset="0"/>
              </a:endParaRPr>
            </a:p>
          </p:txBody>
        </p:sp>
      </p:grpSp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7876E123-A23E-4A02-9006-CDB2AF14482D}"/>
              </a:ext>
            </a:extLst>
          </p:cNvPr>
          <p:cNvGrpSpPr/>
          <p:nvPr/>
        </p:nvGrpSpPr>
        <p:grpSpPr>
          <a:xfrm>
            <a:off x="2776075" y="4478327"/>
            <a:ext cx="2543175" cy="1592961"/>
            <a:chOff x="4517932" y="3531206"/>
            <a:chExt cx="2543175" cy="1592961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C6D6E4FC-B9EE-4D42-A9D4-968287256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932" y="3531206"/>
              <a:ext cx="2543175" cy="1020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707390-D163-4215-8EC2-A0556358021F}"/>
                </a:ext>
              </a:extLst>
            </p:cNvPr>
            <p:cNvSpPr txBox="1"/>
            <p:nvPr/>
          </p:nvSpPr>
          <p:spPr>
            <a:xfrm>
              <a:off x="4824413" y="4570169"/>
              <a:ext cx="2037497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nn-NO" sz="1000" b="0" i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media k GmbH</a:t>
              </a:r>
            </a:p>
            <a:p>
              <a:pPr algn="ctr" fontAlgn="base"/>
              <a:r>
                <a:rPr lang="nn-NO" sz="1000" b="0" i="0">
                  <a:solidFill>
                    <a:srgbClr val="414042"/>
                  </a:solidFill>
                  <a:effectLst/>
                  <a:latin typeface="Roboto" panose="02000000000000000000" pitchFamily="2" charset="0"/>
                </a:rPr>
                <a:t>Bad Mergentheim, ALEMANIA</a:t>
              </a:r>
            </a:p>
            <a:p>
              <a:pPr algn="ctr" fontAlgn="base"/>
              <a:r>
                <a:rPr lang="nn-NO" sz="1000" b="0" i="0" u="none" strike="noStrike">
                  <a:solidFill>
                    <a:srgbClr val="D71920"/>
                  </a:solidFill>
                  <a:effectLst/>
                  <a:latin typeface="Roboto" panose="02000000000000000000" pitchFamily="2" charset="0"/>
                  <a:hlinkClick r:id="rId12"/>
                </a:rPr>
                <a:t>www.media-k.eu</a:t>
              </a:r>
              <a:endParaRPr lang="nn-NO" sz="1000" b="0" i="0">
                <a:solidFill>
                  <a:srgbClr val="414042"/>
                </a:solidFill>
                <a:effectLst/>
                <a:latin typeface="Roboto" panose="02000000000000000000" pitchFamily="2" charset="0"/>
              </a:endParaRPr>
            </a:p>
          </p:txBody>
        </p:sp>
      </p:grpSp>
      <p:grpSp>
        <p:nvGrpSpPr>
          <p:cNvPr id="24" name="Ομάδα 23">
            <a:extLst>
              <a:ext uri="{FF2B5EF4-FFF2-40B4-BE49-F238E27FC236}">
                <a16:creationId xmlns:a16="http://schemas.microsoft.com/office/drawing/2014/main" id="{035DA438-FD53-44DC-8C2E-0859E5BA3DDC}"/>
              </a:ext>
            </a:extLst>
          </p:cNvPr>
          <p:cNvGrpSpPr/>
          <p:nvPr/>
        </p:nvGrpSpPr>
        <p:grpSpPr>
          <a:xfrm>
            <a:off x="2859813" y="1422238"/>
            <a:ext cx="1973150" cy="2726448"/>
            <a:chOff x="9320178" y="2976204"/>
            <a:chExt cx="1973150" cy="2726448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A196C504-2EAF-4F15-B589-4ED26D145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0178" y="2976204"/>
              <a:ext cx="1962150" cy="2152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9DD61BF-B07B-4EDE-A244-E2458C80016E}"/>
                </a:ext>
              </a:extLst>
            </p:cNvPr>
            <p:cNvSpPr txBox="1"/>
            <p:nvPr/>
          </p:nvSpPr>
          <p:spPr>
            <a:xfrm>
              <a:off x="9331178" y="5148654"/>
              <a:ext cx="196215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US" sz="1000" b="0" i="0">
                  <a:solidFill>
                    <a:srgbClr val="203864"/>
                  </a:solidFill>
                  <a:effectLst/>
                  <a:latin typeface="Roboto" panose="02000000000000000000" pitchFamily="2" charset="0"/>
                </a:rPr>
                <a:t>OXFAM ITALIA INTERCULTURA</a:t>
              </a:r>
            </a:p>
            <a:p>
              <a:pPr algn="ctr" fontAlgn="base"/>
              <a:r>
                <a:rPr lang="en-US" sz="1000" b="0" i="0">
                  <a:solidFill>
                    <a:srgbClr val="414042"/>
                  </a:solidFill>
                  <a:effectLst/>
                  <a:latin typeface="Roboto" panose="02000000000000000000" pitchFamily="2" charset="0"/>
                </a:rPr>
                <a:t>AREZZO, ITALIA</a:t>
              </a:r>
            </a:p>
            <a:p>
              <a:pPr algn="ctr" fontAlgn="base"/>
              <a:r>
                <a:rPr lang="en-US" sz="1000" b="0" i="0" u="none" strike="noStrike">
                  <a:solidFill>
                    <a:srgbClr val="D71920"/>
                  </a:solidFill>
                  <a:effectLst/>
                  <a:latin typeface="Roboto" panose="02000000000000000000" pitchFamily="2" charset="0"/>
                  <a:hlinkClick r:id="rId14"/>
                </a:rPr>
                <a:t>www.oxfamitalia.org/</a:t>
              </a:r>
              <a:endParaRPr lang="en-US" sz="1000" b="0" i="0">
                <a:solidFill>
                  <a:srgbClr val="414042"/>
                </a:solidFill>
                <a:effectLst/>
                <a:latin typeface="Roboto" panose="02000000000000000000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E606473-841C-6846-8375-A32E5D94D2BE}"/>
              </a:ext>
            </a:extLst>
          </p:cNvPr>
          <p:cNvSpPr txBox="1"/>
          <p:nvPr/>
        </p:nvSpPr>
        <p:spPr>
          <a:xfrm>
            <a:off x="5662539" y="3702651"/>
            <a:ext cx="85585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s-ES" sz="1100" b="0" i="0" dirty="0">
                <a:solidFill>
                  <a:srgbClr val="203864"/>
                </a:solidFill>
                <a:effectLst/>
                <a:latin typeface="Roboto" panose="02000000000000000000" pitchFamily="2" charset="0"/>
              </a:rPr>
              <a:t>CONEXIONES</a:t>
            </a:r>
          </a:p>
          <a:p>
            <a:pPr algn="ctr" fontAlgn="base"/>
            <a:r>
              <a:rPr lang="es-ES" sz="1100" b="0" i="0" dirty="0">
                <a:solidFill>
                  <a:srgbClr val="414042"/>
                </a:solidFill>
                <a:effectLst/>
                <a:latin typeface="Roboto" panose="02000000000000000000" pitchFamily="2" charset="0"/>
              </a:rPr>
              <a:t>ATENAS, GRECIA</a:t>
            </a:r>
          </a:p>
          <a:p>
            <a:pPr algn="ctr" fontAlgn="base"/>
            <a:r>
              <a:rPr lang="es-ES" sz="1100" dirty="0">
                <a:solidFill>
                  <a:srgbClr val="D71920"/>
                </a:solidFill>
                <a:latin typeface="Roboto" panose="02000000000000000000" pitchFamily="2" charset="0"/>
                <a:hlinkClick r:id="rId15"/>
              </a:rPr>
              <a:t>www.connexions.gr </a:t>
            </a:r>
            <a:endParaRPr lang="es-ES" sz="1100" b="0" i="0" dirty="0">
              <a:solidFill>
                <a:srgbClr val="414042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BC328D1D-57E9-1ABD-8D34-33836EEE8C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8861" y="4109931"/>
            <a:ext cx="2083037" cy="1322563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247138B-334B-E841-E5BA-9682B4E5D6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66354" y="4519731"/>
            <a:ext cx="2158782" cy="8860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1B2B33-5CAB-703B-C0A4-A981582EB252}"/>
              </a:ext>
            </a:extLst>
          </p:cNvPr>
          <p:cNvSpPr txBox="1"/>
          <p:nvPr/>
        </p:nvSpPr>
        <p:spPr>
          <a:xfrm>
            <a:off x="5662539" y="5551538"/>
            <a:ext cx="85585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s-ES" sz="1100" dirty="0">
                <a:solidFill>
                  <a:srgbClr val="203864"/>
                </a:solidFill>
                <a:latin typeface="Roboto" panose="02000000000000000000" pitchFamily="2" charset="0"/>
              </a:rPr>
              <a:t>AMSED</a:t>
            </a:r>
          </a:p>
          <a:p>
            <a:pPr algn="ctr" fontAlgn="base"/>
            <a:r>
              <a:rPr lang="es-ES" sz="1100" b="0" i="0" dirty="0">
                <a:solidFill>
                  <a:srgbClr val="414042"/>
                </a:solidFill>
                <a:effectLst/>
                <a:latin typeface="Roboto" panose="02000000000000000000" pitchFamily="2" charset="0"/>
              </a:rPr>
              <a:t>ESTRASBURGO, FRANCIA</a:t>
            </a:r>
          </a:p>
          <a:p>
            <a:pPr algn="ctr" fontAlgn="base"/>
            <a:r>
              <a:rPr lang="es-ES" sz="1100" dirty="0">
                <a:solidFill>
                  <a:srgbClr val="D71920"/>
                </a:solidFill>
                <a:latin typeface="Roboto" panose="02000000000000000000" pitchFamily="2" charset="0"/>
                <a:hlinkClick r:id="rId18"/>
              </a:rPr>
              <a:t>www.amsed.fr </a:t>
            </a:r>
            <a:endParaRPr lang="es-ES" sz="1100" b="0" i="0" dirty="0">
              <a:solidFill>
                <a:srgbClr val="414042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F4687-D587-65C7-AC09-7F96E55492C1}"/>
              </a:ext>
            </a:extLst>
          </p:cNvPr>
          <p:cNvSpPr txBox="1"/>
          <p:nvPr/>
        </p:nvSpPr>
        <p:spPr>
          <a:xfrm>
            <a:off x="-2994706" y="5494738"/>
            <a:ext cx="85585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s-ES" sz="1100" b="0" i="0" dirty="0">
                <a:solidFill>
                  <a:srgbClr val="203864"/>
                </a:solidFill>
                <a:effectLst/>
                <a:latin typeface="Roboto" panose="02000000000000000000" pitchFamily="2" charset="0"/>
              </a:rPr>
              <a:t>RESET</a:t>
            </a:r>
          </a:p>
          <a:p>
            <a:pPr algn="ctr" fontAlgn="base"/>
            <a:r>
              <a:rPr lang="es-ES" sz="1100" b="0" i="0" dirty="0">
                <a:solidFill>
                  <a:srgbClr val="414042"/>
                </a:solidFill>
                <a:effectLst/>
                <a:latin typeface="Roboto" panose="02000000000000000000" pitchFamily="2" charset="0"/>
              </a:rPr>
              <a:t>CHIPRE</a:t>
            </a:r>
          </a:p>
          <a:p>
            <a:pPr algn="ctr" fontAlgn="base"/>
            <a:r>
              <a:rPr lang="es-ES" sz="1100" dirty="0">
                <a:solidFill>
                  <a:srgbClr val="D71920"/>
                </a:solidFill>
                <a:latin typeface="Roboto" panose="02000000000000000000" pitchFamily="2" charset="0"/>
                <a:hlinkClick r:id="rId19"/>
              </a:rPr>
              <a:t>www.resetcy.com  </a:t>
            </a:r>
            <a:endParaRPr lang="es-ES" sz="1100" b="0" i="0" dirty="0">
              <a:solidFill>
                <a:srgbClr val="414042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28" name="Εικόνα 27" descr="Εικόνα που περιέχει γραφικά, κείμενο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B81FDD7D-F391-A994-0CA6-E7E75329E94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02" y="3609276"/>
            <a:ext cx="2687298" cy="812537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62B15278-B3B1-4441-49D1-1E5070FDB05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0" y="1608940"/>
            <a:ext cx="2543175" cy="10382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487AA3-D374-17D8-7600-1C465748AD4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49707" y="1129701"/>
            <a:ext cx="1971950" cy="22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5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9F9D943D-CFCA-D561-0EF0-68ADE6435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5BB33980-10E4-E2BF-DEF9-C58829CEDD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base">
              <a:spcAft>
                <a:spcPts val="600"/>
              </a:spcAft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en </a:t>
            </a:r>
            <a:r>
              <a:rPr lang="en-US" dirty="0"/>
              <a:t>Italia</a:t>
            </a:r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006E46CE-5434-DE22-F9D4-0B3E77CABAB4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BBDD47A2-501B-C312-DFE0-CD364F7B3697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Google Shape;160;p5">
            <a:extLst>
              <a:ext uri="{FF2B5EF4-FFF2-40B4-BE49-F238E27FC236}">
                <a16:creationId xmlns:a16="http://schemas.microsoft.com/office/drawing/2014/main" id="{DAEF4A73-7D31-3CA5-AB9B-7ADAC559B5C8}"/>
              </a:ext>
            </a:extLst>
          </p:cNvPr>
          <p:cNvSpPr/>
          <p:nvPr/>
        </p:nvSpPr>
        <p:spPr>
          <a:xfrm>
            <a:off x="2845604" y="5997759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2" descr="Italien, Sardinien, Karte, Flagge, Land">
            <a:extLst>
              <a:ext uri="{FF2B5EF4-FFF2-40B4-BE49-F238E27FC236}">
                <a16:creationId xmlns:a16="http://schemas.microsoft.com/office/drawing/2014/main" id="{6DD9049A-46AD-F69E-628A-319500452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604" y="1742946"/>
            <a:ext cx="5011882" cy="501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21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públicos en Italia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 fontAlgn="base">
              <a:spcAft>
                <a:spcPts val="600"/>
              </a:spcAft>
              <a:buNone/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8900" indent="0" fontAlgn="base">
              <a:spcAft>
                <a:spcPts val="60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Dado que el sistema sanitario italiano está muy descentralizado, cada región y provincia autónoma ha creado sus propias herramientas en línea para acceder a los servicios en línea.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Algunas regiones están tecnológicamente más avanzadas y sus aplicaciones permiten a los usuarios acceder a un amplio conjunto de servicios (elegir y cambiar de médico, reservar análisis de sangre y citas médicas,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etc.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mientras que otras aún están en versión beta.</a:t>
            </a:r>
            <a:endParaRPr lang="en-US" sz="240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3419912" y="5998731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16="http://schemas.microsoft.com/office/drawing/2014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9D3DE8-3707-7BD7-F052-99898EA8C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470" y="2218078"/>
            <a:ext cx="5010392" cy="333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3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xfrm>
            <a:off x="434014" y="504158"/>
            <a:ext cx="11059692" cy="60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los servicios sanitarios de los proveedores públicos en Italia (por regiones)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xfrm>
            <a:off x="526418" y="1196359"/>
            <a:ext cx="11158720" cy="486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https://sanitaonline.regione.abruzzo.it/portaleservizi/#/portaleservizisanitari/dettaglio/installapp </a:t>
            </a: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Abruzzo Sanità (Abruzos)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https://www.salute.basilicata.it/ </a:t>
            </a: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Salute Basilicata (Basilicata)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https://sinfonia.regione.campania.it/preview/app-mobile - Campania in Salute (Campania)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https://support.fascicolo-sanitario.it/guida/accesso-mobile/app-fse - ER Salute (Emilia-Romaña)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https://sesamo.sanita.fvg.it/sesamo/#/sesamo_app </a:t>
            </a: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Sesamo Apps (Friuli Venezia Giulia)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https://www.salutelazio.it/scarica-salute-lazio?inheritRedirect=true - Salute Lazio (Lazio)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https://apps.apple.com/it/app/salute-marche/id6443603118 </a:t>
            </a: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Salute Marche (Marcas)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https://play.google.com/store/apps/details?id=it.ak12.mycuptmolise&amp;hl=it&amp;gl=US - </a:t>
            </a: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https://apps.apple.com/it/app/molise-salute/id1631814906 </a:t>
            </a: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Molise Salute (Molise)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https://sansol.isan.csi.it/la-mia-salute/home/#/ </a:t>
            </a: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TU Salute Piemonte (Piemonte) - aplicación web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https://www.sanita.puglia.it/web/pugliasalute/app </a:t>
            </a: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Puglia Salute (Apulia)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https://www.regione.toscana.it/-/toscana-salute - Toscana Salute (</a:t>
            </a:r>
            <a:r>
              <a:rPr lang="it-IT" sz="18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Toscana</a:t>
            </a: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https://trec.trentinosalute.net/ </a:t>
            </a: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8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TreC+ </a:t>
            </a: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(Trentino)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https://salute.regione.umbria.it/cms/sanitapp - </a:t>
            </a:r>
            <a:r>
              <a:rPr lang="it-IT" sz="18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SanitApp </a:t>
            </a: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(Umbría)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https://play.google.com/store/apps/details?id=it.vda.fse.test_cup </a:t>
            </a: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https://apps.apple.com/it/app/healthvda/id1440125377?l=en </a:t>
            </a:r>
            <a:r>
              <a:rPr lang="en-GB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8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SaludVDA </a:t>
            </a:r>
            <a:r>
              <a:rPr lang="en-GB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(Valle de Aosta)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https://salute.regione.veneto.it/web/fser/cittadino/app-sanita-km-zero </a:t>
            </a: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8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Sanitàkmzero </a:t>
            </a:r>
            <a:r>
              <a:rPr lang="it-IT" sz="18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(Véneto)</a:t>
            </a: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621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xfrm>
            <a:off x="566154" y="504158"/>
            <a:ext cx="11059692" cy="60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públicos en Italia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xfrm>
            <a:off x="606779" y="1132754"/>
            <a:ext cx="6189933" cy="486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 fontAlgn="base">
              <a:buNone/>
            </a:pPr>
            <a:r>
              <a:rPr lang="en-U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"La </a:t>
            </a:r>
            <a:r>
              <a:rPr lang="en-US" sz="2400" b="1" i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Tua </a:t>
            </a:r>
            <a:r>
              <a:rPr lang="en-U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Salute" </a:t>
            </a:r>
            <a:r>
              <a:rPr lang="en-U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Istituto Nazionale per la promozione della salute delle popolazioni Migranti e per il contrasto delle malattie della Povertà (INMP)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una guía informativa para ciudadanos comunitarios y extracomunitarios en Italia:</a:t>
            </a:r>
          </a:p>
          <a:p>
            <a:pPr marL="431800" indent="-342900" fontAlgn="base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derecho a la asistencia sanitaria y cómo acceder al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Servicio Nacional de Salud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italiano (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Servizio Sanitario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Nazionale - SSN);</a:t>
            </a:r>
          </a:p>
          <a:p>
            <a:pPr marL="431800" indent="-342900" fontAlgn="base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principales servicios del SSN para la prevención, la protección de la salud y la asistencia sanitaria;</a:t>
            </a:r>
          </a:p>
          <a:p>
            <a:pPr marL="431800" indent="-342900" fontAlgn="base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importancia de la prevención y la adopción de estilos de vida saludables a cualquier edad.</a:t>
            </a:r>
          </a:p>
          <a:p>
            <a:pPr marL="88900" indent="0" fontAlgn="base">
              <a:buNone/>
            </a:pPr>
            <a:endParaRPr lang="en-US" sz="240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3133194" y="5897900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AutoShape 2" descr="Bild für Symbol">
            <a:extLst>
              <a:ext uri="{FF2B5EF4-FFF2-40B4-BE49-F238E27FC236}">
                <a16:creationId xmlns:a16="http://schemas.microsoft.com/office/drawing/2014/main" id="{944D6E08-D12F-026D-6EE2-715416F089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6465" y="2355358"/>
            <a:ext cx="1151467" cy="22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E2CB0C0-FEEB-43BE-9A24-0CCADE2BFB78}"/>
              </a:ext>
            </a:extLst>
          </p:cNvPr>
          <p:cNvSpPr/>
          <p:nvPr/>
        </p:nvSpPr>
        <p:spPr>
          <a:xfrm>
            <a:off x="6670084" y="3454495"/>
            <a:ext cx="54440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0" fontAlgn="base"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tua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salute App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está disponible en: Italiano, Inglés, Francés, Rumano, Español</a:t>
            </a:r>
          </a:p>
          <a:p>
            <a:pPr marL="88900" indent="0" fontAlgn="base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8900" indent="0" fontAlgn="base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https://www.inmp.it/eng/La-Tua-Salute-App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C0B06DC-1ADE-49FA-A2B9-5B382806B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87" y="1561558"/>
            <a:ext cx="5499436" cy="15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2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xfrm>
            <a:off x="566154" y="504158"/>
            <a:ext cx="11059692" cy="60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públicos en Italia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xfrm>
            <a:off x="606779" y="1291936"/>
            <a:ext cx="6189933" cy="486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 fontAlgn="base">
              <a:buNone/>
            </a:pPr>
            <a:endParaRPr lang="en-US" sz="2400" b="1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8900" indent="0" fontAlgn="base">
              <a:buNone/>
            </a:pPr>
            <a:r>
              <a:rPr lang="it-IT" b="1" dirty="0"/>
              <a:t>"I.C.A.R.E. (</a:t>
            </a:r>
            <a:r>
              <a:rPr lang="en-US" b="1" dirty="0"/>
              <a:t>Integración y Atención Comunitaria </a:t>
            </a:r>
            <a:br>
              <a:rPr lang="en-US" b="1" dirty="0"/>
            </a:br>
            <a:r>
              <a:rPr lang="en-US" b="1" dirty="0"/>
              <a:t>for Asylum and Refugees in Emergency)</a:t>
            </a:r>
            <a:r>
              <a:rPr lang="en-U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</a:t>
            </a:r>
            <a:r>
              <a:rPr lang="en-U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una aplicación web desarrollada en el marco del </a:t>
            </a:r>
            <a:r>
              <a:rPr lang="it-IT" dirty="0"/>
              <a:t>proyecto </a:t>
            </a:r>
            <a:r>
              <a:rPr lang="en-U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 </a:t>
            </a:r>
            <a:r>
              <a:rPr lang="it-IT" b="1" dirty="0"/>
              <a:t>I.C.A.R.E. </a:t>
            </a:r>
            <a:r>
              <a:rPr lang="it-IT" dirty="0" err="1"/>
              <a:t>para </a:t>
            </a:r>
            <a:r>
              <a:rPr lang="it-IT" dirty="0"/>
              <a:t>ayudar a </a:t>
            </a:r>
            <a:r>
              <a:rPr lang="it-IT" dirty="0" err="1"/>
              <a:t>inmigrantes </a:t>
            </a:r>
            <a:r>
              <a:rPr lang="it-IT" dirty="0"/>
              <a:t>y </a:t>
            </a:r>
            <a:r>
              <a:rPr lang="it-IT" dirty="0" err="1"/>
              <a:t>refugiados </a:t>
            </a:r>
            <a:r>
              <a:rPr lang="it-IT" dirty="0"/>
              <a:t>a </a:t>
            </a:r>
            <a:r>
              <a:rPr lang="it-IT" dirty="0" err="1"/>
              <a:t>acceder a </a:t>
            </a:r>
            <a:r>
              <a:rPr lang="it-IT" dirty="0"/>
              <a:t>los servicios sanitarios en Emilia-Romaña, Lacio, </a:t>
            </a:r>
            <a:r>
              <a:rPr lang="it-IT" dirty="0" err="1"/>
              <a:t>Toscana </a:t>
            </a:r>
            <a:r>
              <a:rPr lang="it-IT" dirty="0"/>
              <a:t>y </a:t>
            </a:r>
            <a:r>
              <a:rPr lang="it-IT" dirty="0" err="1"/>
              <a:t>Sicilia</a:t>
            </a:r>
            <a:r>
              <a:rPr lang="it-IT" dirty="0"/>
              <a:t>.</a:t>
            </a:r>
          </a:p>
          <a:p>
            <a:pPr marL="88900" indent="0" fontAlgn="base">
              <a:buNone/>
            </a:pPr>
            <a:r>
              <a:rPr lang="it-IT" dirty="0"/>
              <a:t>La aplicación web ofrece información </a:t>
            </a:r>
            <a:r>
              <a:rPr lang="it-IT" dirty="0" err="1"/>
              <a:t>útil </a:t>
            </a:r>
            <a:r>
              <a:rPr lang="it-IT" dirty="0"/>
              <a:t>en </a:t>
            </a:r>
            <a:r>
              <a:rPr lang="it-IT" dirty="0" err="1"/>
              <a:t>diferentes </a:t>
            </a:r>
            <a:r>
              <a:rPr lang="it-IT" dirty="0"/>
              <a:t>lenguas habladas por los </a:t>
            </a:r>
            <a:r>
              <a:rPr lang="it-IT" dirty="0" err="1"/>
              <a:t>inmigrantes </a:t>
            </a:r>
            <a:r>
              <a:rPr lang="it-IT" dirty="0"/>
              <a:t>en </a:t>
            </a:r>
            <a:r>
              <a:rPr lang="it-IT" dirty="0" err="1"/>
              <a:t>Italia: </a:t>
            </a:r>
            <a:r>
              <a:rPr lang="it-IT" dirty="0">
                <a:hlinkClick r:id="rId3"/>
              </a:rPr>
              <a:t>https:</a:t>
            </a:r>
            <a:r>
              <a:rPr lang="it-IT" dirty="0"/>
              <a:t>//icare.sanita.toscana.it/it/ </a:t>
            </a:r>
          </a:p>
          <a:p>
            <a:pPr marL="88900" indent="0" fontAlgn="base">
              <a:buNone/>
            </a:pPr>
            <a:endParaRPr lang="en-US" sz="240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3102196" y="6309473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AutoShape 2" descr="Bild für Symbol">
            <a:extLst>
              <a:ext uri="{FF2B5EF4-FFF2-40B4-BE49-F238E27FC236}">
                <a16:creationId xmlns:a16="http://schemas.microsoft.com/office/drawing/2014/main" id="{944D6E08-D12F-026D-6EE2-715416F089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6465" y="2355358"/>
            <a:ext cx="1151467" cy="22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0605C22-2F91-4AA2-8A22-23B500A00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731" y="1260814"/>
            <a:ext cx="4854667" cy="486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2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xfrm>
            <a:off x="566154" y="674970"/>
            <a:ext cx="11059692" cy="60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públicos en Italia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xfrm>
            <a:off x="606779" y="1520503"/>
            <a:ext cx="6359709" cy="486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>
              <a:buNone/>
            </a:pPr>
            <a:r>
              <a:rPr lang="en-US" sz="2000" b="1" i="0" dirty="0" err="1">
                <a:effectLst/>
                <a:latin typeface="__Lato_94fd27"/>
              </a:rPr>
              <a:t>Fascicolo Sanitario Elettronico </a:t>
            </a:r>
            <a:r>
              <a:rPr lang="en-US" sz="2000" b="1" dirty="0">
                <a:latin typeface="__Lato_94fd27"/>
              </a:rPr>
              <a:t>(FSE) - Historia clínica electrónica (HCE</a:t>
            </a:r>
            <a:r>
              <a:rPr lang="en-US" sz="2000" b="1" i="0" dirty="0">
                <a:effectLst/>
                <a:latin typeface="__Lato_94fd27"/>
              </a:rPr>
              <a:t>)</a:t>
            </a:r>
          </a:p>
          <a:p>
            <a:pPr marL="88900" indent="0" algn="l">
              <a:buNone/>
            </a:pPr>
            <a:r>
              <a:rPr lang="en-US" sz="2000" i="0" dirty="0">
                <a:effectLst/>
                <a:latin typeface="__Lato_94fd27"/>
              </a:rPr>
              <a:t>Es un conjunto de datos sanitarios y documentos digitales destinados a sustituir los registros analógicos y simplificar la interconexión entre proveedores de servicios como consultas médicas, farmacias, hospitales, etc.</a:t>
            </a:r>
          </a:p>
          <a:p>
            <a:pPr marL="88900" indent="0" algn="l">
              <a:buNone/>
            </a:pPr>
            <a:r>
              <a:rPr lang="en-US" sz="2000" b="1" i="0" dirty="0">
                <a:effectLst/>
                <a:latin typeface="__Lato_94fd27"/>
              </a:rPr>
              <a:t>Objetivo</a:t>
            </a:r>
            <a:r>
              <a:rPr lang="en-US" sz="2000" i="0" dirty="0">
                <a:effectLst/>
                <a:latin typeface="__Lato_94fd27"/>
              </a:rPr>
              <a:t>: Simplificar el intercambio de datos para los proveedores de servicios y aumentar así la seguridad y la calidad del tratamiento para los pacientes.</a:t>
            </a:r>
          </a:p>
          <a:p>
            <a:pPr marL="88900" indent="0" algn="l">
              <a:buNone/>
            </a:pPr>
            <a:r>
              <a:rPr lang="en-US" sz="2000" b="1" i="0" dirty="0">
                <a:effectLst/>
                <a:latin typeface="__Lato_94fd27"/>
              </a:rPr>
              <a:t>Gama de funciones</a:t>
            </a:r>
            <a:r>
              <a:rPr lang="en-US" sz="2000" i="0" dirty="0">
                <a:effectLst/>
                <a:latin typeface="__Lato_94fd27"/>
              </a:rPr>
              <a:t>: La </a:t>
            </a:r>
            <a:r>
              <a:rPr lang="en-US" sz="2000" dirty="0">
                <a:latin typeface="__Lato_94fd27"/>
              </a:rPr>
              <a:t>HCE </a:t>
            </a:r>
            <a:r>
              <a:rPr lang="en-US" sz="2000" i="0" dirty="0">
                <a:effectLst/>
                <a:latin typeface="__Lato_94fd27"/>
              </a:rPr>
              <a:t>puede llenarse de documentos, hallazgos, cartas de médicos, planes de medicación, etc., que luego pueden recuperarse según la situación y el propósito</a:t>
            </a: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AutoShape 2" descr="Bild für Symbol">
            <a:extLst>
              <a:ext uri="{FF2B5EF4-FFF2-40B4-BE49-F238E27FC236}">
                <a16:creationId xmlns:a16="http://schemas.microsoft.com/office/drawing/2014/main" id="{944D6E08-D12F-026D-6EE2-715416F089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6465" y="2355358"/>
            <a:ext cx="1151467" cy="22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6" name="Picture 2" descr="Kostenlos Crop Ethnische Frau Mit Handy Stock-Foto">
            <a:extLst>
              <a:ext uri="{FF2B5EF4-FFF2-40B4-BE49-F238E27FC236}">
                <a16:creationId xmlns:a16="http://schemas.microsoft.com/office/drawing/2014/main" id="{7FE83E5A-A851-1523-AAB0-6146A6B2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34" y="2069684"/>
            <a:ext cx="4385187" cy="289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24B7541-8E07-7CD2-A2A3-79A16858433D}"/>
              </a:ext>
            </a:extLst>
          </p:cNvPr>
          <p:cNvSpPr txBox="1"/>
          <p:nvPr/>
        </p:nvSpPr>
        <p:spPr>
          <a:xfrm>
            <a:off x="844657" y="5897405"/>
            <a:ext cx="10872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hlinkClick r:id="rId4"/>
              </a:rPr>
              <a:t>   									               Fuente </a:t>
            </a:r>
            <a:r>
              <a:rPr lang="de-DE" sz="1400" dirty="0" err="1">
                <a:hlinkClick r:id="rId5"/>
              </a:rPr>
              <a:t>Pexels </a:t>
            </a:r>
            <a:r>
              <a:rPr lang="de-DE" sz="1400" dirty="0">
                <a:hlinkClick r:id="rId5"/>
              </a:rPr>
              <a:t>Licencia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6867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xfrm>
            <a:off x="566154" y="674970"/>
            <a:ext cx="11059692" cy="60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públicos en Italia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xfrm>
            <a:off x="606779" y="1520503"/>
            <a:ext cx="10696812" cy="486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>
              <a:buNone/>
            </a:pPr>
            <a:r>
              <a:rPr lang="en-US" sz="2000" dirty="0">
                <a:latin typeface="__Lato_94fd27"/>
              </a:rPr>
              <a:t>Cada región y provincia autónoma se encarga del </a:t>
            </a:r>
            <a:r>
              <a:rPr lang="en-US" sz="2000" dirty="0" err="1">
                <a:latin typeface="__Lato_94fd27"/>
              </a:rPr>
              <a:t>Fascicolo Sanitario Elettronico</a:t>
            </a:r>
            <a:r>
              <a:rPr lang="en-US" sz="2000" dirty="0">
                <a:latin typeface="__Lato_94fd27"/>
              </a:rPr>
              <a:t>, para más información: https://www.fascicolosanitario.gov.it/en/regional-ehr 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__Lato_94fd27"/>
              <a:hlinkClick r:id="rId3"/>
            </a:endParaRPr>
          </a:p>
          <a:p>
            <a:pPr marL="0" lvl="0" indent="857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__Lato_94fd27"/>
              </a:rPr>
              <a:t>Enlaces útiles a regiones (también proporciona enlaces a aplicaciones sanitarias):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__Lato_94fd27"/>
              <a:hlinkClick r:id="rId3"/>
            </a:endParaRPr>
          </a:p>
          <a:p>
            <a:pPr marL="8572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https://www.fascicolosanitario.regione.calabria.it/fascicolo-sanitario/ </a:t>
            </a:r>
            <a:r>
              <a:rPr lang="it-IT" sz="20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HCE Calabria</a:t>
            </a:r>
          </a:p>
          <a:p>
            <a:pPr marL="8572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https://www.fascicolosanitario.liguria.it/fselig/;jsessionid=1BCOcPB5NVdGgBgxAXrLxHDYRCyko0KCD9dxldoE.FSEP02?0 </a:t>
            </a:r>
            <a:r>
              <a:rPr lang="it-IT" sz="20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HCE Liguria</a:t>
            </a:r>
          </a:p>
          <a:p>
            <a:pPr marL="8572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https://www.fascicolosanitario.regione.lombardia.it/app - HCE Lombardía</a:t>
            </a:r>
          </a:p>
          <a:p>
            <a:pPr marL="8572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https://fse.sanita.marche.it/web/portal/fascicolo-sanitario-elettronico - HCE Marche</a:t>
            </a:r>
          </a:p>
          <a:p>
            <a:pPr marL="8572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https://fse.regione.molise.it/fseui/auth/login - HCE Molise</a:t>
            </a:r>
          </a:p>
          <a:p>
            <a:pPr marL="8572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https://fse20.sardegnasalute.it/ </a:t>
            </a:r>
            <a:r>
              <a:rPr lang="it-IT" sz="20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HCE Cerdeña</a:t>
            </a:r>
          </a:p>
          <a:p>
            <a:pPr marL="8572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https://www.fse.vda.it/fse-home/home.html - EHR Valle de Aosta</a:t>
            </a:r>
          </a:p>
          <a:p>
            <a:pPr marL="88900" indent="0">
              <a:buNone/>
            </a:pPr>
            <a:endParaRPr lang="en-US" sz="2000" i="0" dirty="0">
              <a:effectLst/>
              <a:latin typeface="__Lato_94fd27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AutoShape 2" descr="Bild für Symbol">
            <a:extLst>
              <a:ext uri="{FF2B5EF4-FFF2-40B4-BE49-F238E27FC236}">
                <a16:creationId xmlns:a16="http://schemas.microsoft.com/office/drawing/2014/main" id="{944D6E08-D12F-026D-6EE2-715416F089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6465" y="2355358"/>
            <a:ext cx="1151467" cy="22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272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xfrm>
            <a:off x="526418" y="643402"/>
            <a:ext cx="11059692" cy="60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 dirty="0">
                <a:solidFill>
                  <a:srgbClr val="203864"/>
                </a:solidFill>
              </a:rPr>
              <a:t>privados </a:t>
            </a:r>
            <a:r>
              <a:rPr lang="en-US" sz="2800" dirty="0">
                <a:solidFill>
                  <a:srgbClr val="203864"/>
                </a:solidFill>
              </a:rPr>
              <a:t>en Italia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xfrm>
            <a:off x="526418" y="1890599"/>
            <a:ext cx="5852132" cy="307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 fontAlgn="base">
              <a:spcAft>
                <a:spcPts val="600"/>
              </a:spcAft>
              <a:buNone/>
            </a:pPr>
            <a:r>
              <a:rPr lang="en-U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proveedores privados </a:t>
            </a:r>
            <a:r>
              <a:rPr lang="en-U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aplicaciones con servicios sanitarios suelen ser empresas de TI, grupos farmacéuticos o compañías de seguros médicos. </a:t>
            </a:r>
          </a:p>
          <a:p>
            <a:pPr marL="88900" indent="0" fontAlgn="base">
              <a:spcAft>
                <a:spcPts val="60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Incluso las Apps creadas por proveedores privados, siguiendo la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organización general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SSN, podrían limitarse a zonas y territorios concretos.</a:t>
            </a:r>
            <a:endParaRPr lang="en-US" sz="24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3419912" y="6326828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6B495B1-37DF-4786-AD48-6629541AC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93" y="1480489"/>
            <a:ext cx="2143125" cy="21431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C248B2F-A0BC-4826-8FC5-6F6E5A9321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361" y="1480489"/>
            <a:ext cx="2143125" cy="214312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BD3AB48-5E3E-46F2-8C8C-E334F452F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93" y="3994105"/>
            <a:ext cx="2143125" cy="21431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5606D22-0839-4443-8CDD-80080CC660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582" y="399410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2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 dirty="0">
                <a:solidFill>
                  <a:srgbClr val="203864"/>
                </a:solidFill>
              </a:rPr>
              <a:t>privados </a:t>
            </a:r>
            <a:r>
              <a:rPr lang="en-US" sz="2800" dirty="0">
                <a:solidFill>
                  <a:srgbClr val="203864"/>
                </a:solidFill>
              </a:rPr>
              <a:t>en Italia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xfrm>
            <a:off x="557998" y="1799999"/>
            <a:ext cx="6147601" cy="486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 algn="l">
              <a:buNone/>
            </a:pPr>
            <a:endParaRPr lang="en-US" sz="2000" b="1" i="0" dirty="0">
              <a:effectLst/>
              <a:latin typeface="Söhne"/>
            </a:endParaRPr>
          </a:p>
          <a:p>
            <a:pPr marL="88900" indent="0" algn="l">
              <a:buNone/>
            </a:pPr>
            <a:r>
              <a:rPr lang="en-US" sz="2000" b="1" dirty="0" err="1">
                <a:latin typeface="Söhne"/>
              </a:rPr>
              <a:t>"PharmAround</a:t>
            </a:r>
            <a:r>
              <a:rPr lang="en-US" sz="2000" b="1" i="0" dirty="0">
                <a:effectLst/>
                <a:latin typeface="Söhne"/>
              </a:rPr>
              <a:t>" de </a:t>
            </a:r>
            <a:r>
              <a:rPr lang="en-US" sz="2000" b="1" i="0" dirty="0" err="1">
                <a:effectLst/>
                <a:latin typeface="Söhne"/>
              </a:rPr>
              <a:t>Develon </a:t>
            </a:r>
            <a:r>
              <a:rPr lang="en-US" sz="2000" b="1" i="0" dirty="0">
                <a:effectLst/>
                <a:latin typeface="Söhne"/>
              </a:rPr>
              <a:t>Srl</a:t>
            </a:r>
            <a:r>
              <a:rPr lang="en-US" sz="2000" i="0" dirty="0">
                <a:effectLst/>
                <a:latin typeface="Söhne"/>
              </a:rPr>
              <a:t>: Esta app ayuda al usuario a localizar las farmacias abiertas en la zona, los servicios que prestan y los productos disponibles.</a:t>
            </a:r>
          </a:p>
          <a:p>
            <a:pPr marL="88900" indent="0" algn="l">
              <a:buNone/>
            </a:pPr>
            <a:r>
              <a:rPr lang="en-US" sz="2000" dirty="0">
                <a:latin typeface="Söhne"/>
                <a:hlinkClick r:id="rId3"/>
              </a:rPr>
              <a:t>https://www.pharmaround.it/#app-download </a:t>
            </a:r>
            <a:endParaRPr lang="en-US" sz="2000" i="0" dirty="0">
              <a:effectLst/>
              <a:latin typeface="Söhne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3063451" y="5998730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16="http://schemas.microsoft.com/office/drawing/2014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6AA290C-79AA-4791-945C-85A11234D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856" y="1920584"/>
            <a:ext cx="3842658" cy="384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2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 dirty="0">
                <a:solidFill>
                  <a:srgbClr val="203864"/>
                </a:solidFill>
              </a:rPr>
              <a:t>privados </a:t>
            </a:r>
            <a:r>
              <a:rPr lang="en-US" sz="2800" dirty="0">
                <a:solidFill>
                  <a:srgbClr val="203864"/>
                </a:solidFill>
              </a:rPr>
              <a:t>en Italia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xfrm>
            <a:off x="557998" y="1799999"/>
            <a:ext cx="6147601" cy="486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 algn="l">
              <a:buNone/>
            </a:pPr>
            <a:endParaRPr lang="en-US" sz="2000" b="1" i="0" dirty="0">
              <a:effectLst/>
              <a:latin typeface="Söhne"/>
            </a:endParaRPr>
          </a:p>
          <a:p>
            <a:pPr marL="88900" indent="0" algn="l">
              <a:buNone/>
            </a:pPr>
            <a:r>
              <a:rPr lang="en-US" sz="2000" b="1" i="0" dirty="0">
                <a:effectLst/>
                <a:latin typeface="Söhne"/>
              </a:rPr>
              <a:t>"</a:t>
            </a:r>
            <a:r>
              <a:rPr lang="en-US" sz="2000" b="1" dirty="0" err="1">
                <a:latin typeface="Söhne"/>
              </a:rPr>
              <a:t>FreeStyle LibreLink </a:t>
            </a:r>
            <a:r>
              <a:rPr lang="en-US" sz="2000" b="1" dirty="0">
                <a:latin typeface="Söhne"/>
              </a:rPr>
              <a:t>- IT" </a:t>
            </a:r>
            <a:r>
              <a:rPr lang="en-US" sz="2000" b="1" i="0" dirty="0">
                <a:effectLst/>
                <a:latin typeface="Söhne"/>
              </a:rPr>
              <a:t>de Abbott Diabetes Care Inc</a:t>
            </a:r>
            <a:r>
              <a:rPr lang="en-US" sz="2000" i="0" dirty="0">
                <a:effectLst/>
                <a:latin typeface="Söhne"/>
              </a:rPr>
              <a:t>: Esta app permite a las personas afectadas por diabetes controlar su nivel de glucosa mediante un smartphone y un </a:t>
            </a:r>
            <a:r>
              <a:rPr lang="en-US" sz="2000" dirty="0">
                <a:latin typeface="Söhne"/>
              </a:rPr>
              <a:t>sensor específico que se aplica en el brazo.</a:t>
            </a:r>
          </a:p>
          <a:p>
            <a:pPr marL="88900" indent="0" algn="l">
              <a:buNone/>
            </a:pPr>
            <a:r>
              <a:rPr lang="en-US" sz="2000" i="0" dirty="0">
                <a:effectLst/>
                <a:latin typeface="Söhne"/>
              </a:rPr>
              <a:t>El SSN </a:t>
            </a:r>
            <a:r>
              <a:rPr lang="en-US" sz="2000" dirty="0">
                <a:latin typeface="Söhne"/>
              </a:rPr>
              <a:t>da acceso a este servicio de forma gratuita, si los pacientes tienen derecho a una exención.</a:t>
            </a:r>
            <a:endParaRPr lang="en-US" sz="2000" i="0" dirty="0">
              <a:effectLst/>
              <a:latin typeface="Söhne"/>
            </a:endParaRPr>
          </a:p>
          <a:p>
            <a:pPr marL="88900" indent="0">
              <a:buNone/>
            </a:pPr>
            <a:r>
              <a:rPr lang="en-US" sz="2000" dirty="0">
                <a:latin typeface="Söhne"/>
                <a:hlinkClick r:id="rId3"/>
              </a:rPr>
              <a:t>https://www.freestyle.abbott/it-it/gettingstarted/dhts.html?gad_source=1&amp;gclid=EAIaIQobChMIoaDR3vPNhAMVe0-RBR1Zwg-5EAAYASAAEgJjSfD_BwE&amp;gclsrc=aw.ds </a:t>
            </a:r>
            <a:endParaRPr lang="en-US" sz="2000" i="0" dirty="0">
              <a:effectLst/>
              <a:latin typeface="Söhne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2606251" y="6099470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16="http://schemas.microsoft.com/office/drawing/2014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5E180A6-03EF-420C-BBE8-7C646F7EE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625" y="1984739"/>
            <a:ext cx="3714349" cy="371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E2D38E87-33DB-46E9-933D-FDECBD94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877" y="948257"/>
            <a:ext cx="10515600" cy="1325563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Sesión de formación experiencial:  Contenido</a:t>
            </a:r>
            <a:endParaRPr lang="el-GR" sz="5400" dirty="0"/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3AE1B409-01AB-8B54-F592-C862F4DA85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835"/>
          <a:stretch/>
        </p:blipFill>
        <p:spPr>
          <a:xfrm rot="10800000">
            <a:off x="-8250" y="-4107"/>
            <a:ext cx="12191695" cy="3492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00FF1A-B048-1782-B343-A99D04F3B146}"/>
              </a:ext>
            </a:extLst>
          </p:cNvPr>
          <p:cNvSpPr txBox="1"/>
          <p:nvPr/>
        </p:nvSpPr>
        <p:spPr>
          <a:xfrm>
            <a:off x="684682" y="2910094"/>
            <a:ext cx="10669118" cy="461665"/>
          </a:xfrm>
          <a:prstGeom prst="rect">
            <a:avLst/>
          </a:prstGeom>
          <a:solidFill>
            <a:srgbClr val="DDE0E5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1. </a:t>
            </a:r>
            <a:r>
              <a:rPr lang="en-US" sz="2400" dirty="0">
                <a:hlinkClick r:id="rId4" action="ppaction://hlinksldjump"/>
              </a:rPr>
              <a:t>Identificación interactiva de aplicaciones de servicios sanitarios y diferentes tipos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8110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3692B6A8-5B34-11D6-10B3-223818358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589A3F6F-C589-BD78-FB2A-9135FB507C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base">
              <a:spcAft>
                <a:spcPts val="600"/>
              </a:spcAft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en </a:t>
            </a:r>
            <a:r>
              <a:rPr lang="en-US" dirty="0"/>
              <a:t>Grecia</a:t>
            </a:r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53C37FE0-444C-8EBC-F66D-504636278550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D7A80D4E-5082-47C4-6F74-DD9CB7601C93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Google Shape;160;p5">
            <a:extLst>
              <a:ext uri="{FF2B5EF4-FFF2-40B4-BE49-F238E27FC236}">
                <a16:creationId xmlns:a16="http://schemas.microsoft.com/office/drawing/2014/main" id="{4BD1E28E-8FAB-F8D0-8ADF-306911C24290}"/>
              </a:ext>
            </a:extLst>
          </p:cNvPr>
          <p:cNvSpPr/>
          <p:nvPr/>
        </p:nvSpPr>
        <p:spPr>
          <a:xfrm>
            <a:off x="2845604" y="5997759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Griechenland, Küste, Kreta, Inseln">
            <a:extLst>
              <a:ext uri="{FF2B5EF4-FFF2-40B4-BE49-F238E27FC236}">
                <a16:creationId xmlns:a16="http://schemas.microsoft.com/office/drawing/2014/main" id="{9B9468A4-4753-5C0A-987F-13D4C798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62990"/>
            <a:ext cx="4714009" cy="471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0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A6BF7B23-B24E-E030-AD6D-07CD0AA77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33A41CBF-BED3-C610-0A10-A1731A6EC0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públicos en Grecia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>
            <a:extLst>
              <a:ext uri="{FF2B5EF4-FFF2-40B4-BE49-F238E27FC236}">
                <a16:creationId xmlns:a16="http://schemas.microsoft.com/office/drawing/2014/main" id="{8F133F21-8192-B6FB-FC00-05A1079C127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8000" y="2202955"/>
            <a:ext cx="7224340" cy="486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31800" indent="-342900" fontAlgn="base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momento, el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proveedor público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apps en Grecia es el Ministerio de Gobernanza Digital</a:t>
            </a: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31800" indent="-342900" fontAlgn="base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pandemia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acercó un poco más a Grecia a la sanidad electrónica, al ofrecer varias plataformas digitales para autogestionar mejor la salud.</a:t>
            </a:r>
          </a:p>
          <a:p>
            <a:pPr marL="431800" indent="-342900" fontAlgn="base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 embargo, los proveedores públicos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centraron más en el uso de plataformas basadas en navegadores de Internet que en aplicaciones.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F0A20880-D059-1198-9C2A-610C3344180F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7EF8B116-7665-F279-D964-8CA3167E4FA9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BC44A85C-73D8-DDEC-75CF-DDD8328DD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049" y="3195812"/>
            <a:ext cx="3990975" cy="11334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17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2E2AC025-3EEC-8E57-22B3-D3D950270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AA5D6170-980E-26FE-7484-C79AB5FB23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públicos en Grecia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>
            <a:extLst>
              <a:ext uri="{FF2B5EF4-FFF2-40B4-BE49-F238E27FC236}">
                <a16:creationId xmlns:a16="http://schemas.microsoft.com/office/drawing/2014/main" id="{64B30E1C-F47B-4293-B169-E8E69CBD8E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6418" y="1764092"/>
            <a:ext cx="8214043" cy="465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31800" indent="-342900" fontAlgn="base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2021, el Ministerio de Gobernanza Digital puso en marcha el desarrollo de aplicaciones móviles relativas a:</a:t>
            </a:r>
          </a:p>
          <a:p>
            <a:pPr marL="889000" lvl="1" indent="-342900" fontAlgn="base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Medicina preventiva: los padres primerizos recibirán notificaciones en sus teléfonos móviles como recordatorio para vacunar a sus hijos. Además, se espera que los ciudadanos reciban actualizaciones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personalizadas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sobre exámenes preventivos en función de su edad y sexo.</a:t>
            </a: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89000" lvl="1" indent="-342900" fontAlgn="base"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Teleconsulta: Esta iniciativa, que partirá de la salud mental y las enfermedades dermatológicas, es especialmente importante sobre todo para las regiones fronterizas e insulares, ya que sitúa la comunicación a distancia entre médico y paciente en un marco claro y sin ambigüedades.</a:t>
            </a:r>
            <a:endParaRPr lang="el-G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24C78D8E-B6DD-0C09-2037-BF8680843F7E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749A8A5F-F7EC-30B3-1687-63C80B521AA0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A93DBC5-2B9E-B94F-0A63-0D8A85D50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041" y="3429000"/>
            <a:ext cx="3419959" cy="9713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246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F8F12098-CD7E-C854-CAAE-9502B3067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1BEACB4B-5DF8-F20D-B601-AF99A0F477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públicos en Grecia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>
            <a:extLst>
              <a:ext uri="{FF2B5EF4-FFF2-40B4-BE49-F238E27FC236}">
                <a16:creationId xmlns:a16="http://schemas.microsoft.com/office/drawing/2014/main" id="{C899FF64-4783-6D97-76A1-A78BFEEE36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7999" y="1660851"/>
            <a:ext cx="7167905" cy="176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>
              <a:buNone/>
            </a:pPr>
            <a:r>
              <a:rPr lang="en-US" sz="2000" b="1" i="0" dirty="0" err="1">
                <a:effectLst/>
              </a:rPr>
              <a:t>MyHealth </a:t>
            </a:r>
            <a:r>
              <a:rPr lang="en-US" sz="2000" i="0" dirty="0">
                <a:effectLst/>
              </a:rPr>
              <a:t>(sólo en griego)</a:t>
            </a:r>
            <a:endParaRPr lang="en-US" sz="2000" dirty="0"/>
          </a:p>
          <a:p>
            <a:pPr marL="374650" indent="-285750"/>
            <a:r>
              <a:rPr lang="en-US" sz="2000" dirty="0" err="1"/>
              <a:t>myHealth </a:t>
            </a:r>
            <a:r>
              <a:rPr lang="en-US" sz="2000" dirty="0"/>
              <a:t>es una aplicación que forma parte del marco global de servicios para la atención electrónica de los ciudadanos en materia de su salud y de los procedimientos médicos que necesiten.
</a:t>
            </a:r>
            <a:r>
              <a:rPr lang="en-US" sz="2000" dirty="0" err="1"/>
              <a:t>myHealth </a:t>
            </a:r>
            <a:r>
              <a:rPr lang="en-US" sz="2000" dirty="0"/>
              <a:t>se proporciona a los ciudadanos para acceder a sus recetas y derivaciones de pruebas diagnósticas, así como a sus Certificados Médicos Electrónicos.</a:t>
            </a:r>
          </a:p>
          <a:p>
            <a:pPr marL="374650" indent="-285750"/>
            <a:r>
              <a:rPr lang="en-US" sz="2000" dirty="0"/>
              <a:t>El AMKA (</a:t>
            </a:r>
            <a:r>
              <a:rPr lang="de-DE" sz="2000" kern="0" dirty="0" err="1">
                <a:effectLst/>
                <a:ea typeface="Calibri" panose="020F0502020204030204" pitchFamily="34" charset="0"/>
              </a:rPr>
              <a:t>número único </a:t>
            </a:r>
            <a:r>
              <a:rPr lang="de-DE" sz="2000" kern="0" dirty="0">
                <a:effectLst/>
                <a:ea typeface="Calibri" panose="020F0502020204030204" pitchFamily="34" charset="0"/>
              </a:rPr>
              <a:t>individual de </a:t>
            </a:r>
            <a:r>
              <a:rPr lang="de-DE" sz="2000" kern="0" dirty="0" err="1">
                <a:effectLst/>
                <a:ea typeface="Calibri" panose="020F0502020204030204" pitchFamily="34" charset="0"/>
              </a:rPr>
              <a:t>la seguridad social</a:t>
            </a:r>
            <a:r>
              <a:rPr lang="de-DE" sz="2000" kern="0" dirty="0">
                <a:effectLst/>
                <a:ea typeface="Calibri" panose="020F0502020204030204" pitchFamily="34" charset="0"/>
              </a:rPr>
              <a:t>) es </a:t>
            </a:r>
            <a:r>
              <a:rPr lang="en-US" sz="2000" dirty="0"/>
              <a:t>necesario para entrar en la app</a:t>
            </a:r>
          </a:p>
          <a:p>
            <a:pPr marL="374650" indent="-285750"/>
            <a:r>
              <a:rPr lang="de-DE" sz="1800" u="sng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https://play.google.com/store/apps/details?id=gr.gov.myhealth&amp;hl=el</a:t>
            </a:r>
            <a:endParaRPr lang="de-DE" sz="1800" u="sng" kern="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74650" indent="-285750"/>
            <a:r>
              <a:rPr lang="de-DE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https://apps.apple.com/gr/app/myhealth/id1571094114 </a:t>
            </a:r>
          </a:p>
          <a:p>
            <a:pPr marL="374650" indent="-285750"/>
            <a:endParaRPr lang="en-US" sz="2000" i="0" dirty="0">
              <a:effectLst/>
            </a:endParaRPr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EAF92B6A-67AF-8CF0-212D-EBF64D41486E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0501AC89-EC66-2C18-D55F-E42710DDE446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802DA8A-B205-DD56-B60F-FF9C622B8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059" y="1916014"/>
            <a:ext cx="3343742" cy="2867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FA9BC2-339D-00EC-D937-BFC6E1F30B27}"/>
              </a:ext>
            </a:extLst>
          </p:cNvPr>
          <p:cNvSpPr txBox="1"/>
          <p:nvPr/>
        </p:nvSpPr>
        <p:spPr>
          <a:xfrm>
            <a:off x="8463280" y="4783439"/>
            <a:ext cx="2480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Desarrollado por la República Helénica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3844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BD66C868-BFAD-2567-C78A-D41EE25EB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13E636E8-4310-AD17-6CC7-E7A59964A7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en Grecia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B0286F6D-94F4-0383-F5FF-17CDB73EED54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211669B9-BC37-614D-88CE-468D5C3CD4E7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49F39A7-75CB-FFFA-85DB-414FDDA37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18" y="1797350"/>
            <a:ext cx="1616701" cy="138640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7C67204-FB31-A6F0-A08C-31165323C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691" y="1740976"/>
            <a:ext cx="2427000" cy="4320000"/>
          </a:xfrm>
          <a:prstGeom prst="rect">
            <a:avLst/>
          </a:prstGeom>
        </p:spPr>
      </p:pic>
      <p:sp>
        <p:nvSpPr>
          <p:cNvPr id="8" name="AutoShape 4" descr="Εικόνα στιγμιοτύπου οθόνης 2">
            <a:extLst>
              <a:ext uri="{FF2B5EF4-FFF2-40B4-BE49-F238E27FC236}">
                <a16:creationId xmlns:a16="http://schemas.microsoft.com/office/drawing/2014/main" id="{E03F5B83-8E89-9478-336A-294447C68A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83B25EDC-B4F9-9356-AE31-79F46A69A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738" y="1740976"/>
            <a:ext cx="2427000" cy="432000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FEEB830-A1ED-63E3-9E3B-6CAB39443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738" y="1740976"/>
            <a:ext cx="2427000" cy="432000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10586442-963D-8673-24CA-E218E801AD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127" y="1797350"/>
            <a:ext cx="2427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7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3900B0A1-E8C0-52B6-F94B-393BBA21F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044AAE7E-7924-C70D-9A96-AF719D13B9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públicos en Grecia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>
            <a:extLst>
              <a:ext uri="{FF2B5EF4-FFF2-40B4-BE49-F238E27FC236}">
                <a16:creationId xmlns:a16="http://schemas.microsoft.com/office/drawing/2014/main" id="{0592F112-E061-29CA-0F6C-CEA1D36F25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7999" y="1799999"/>
            <a:ext cx="7959836" cy="176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>
              <a:buNone/>
            </a:pPr>
            <a:r>
              <a:rPr lang="el-GR" b="1" dirty="0">
                <a:latin typeface="Söhne"/>
              </a:rPr>
              <a:t>ΕΜΑ </a:t>
            </a:r>
            <a:r>
              <a:rPr lang="de-DE" dirty="0">
                <a:latin typeface="Söhne"/>
              </a:rPr>
              <a:t>(</a:t>
            </a:r>
            <a:r>
              <a:rPr lang="de-DE" dirty="0" err="1">
                <a:latin typeface="Söhne"/>
              </a:rPr>
              <a:t>sólo </a:t>
            </a:r>
            <a:r>
              <a:rPr lang="de-DE" dirty="0">
                <a:latin typeface="Söhne"/>
              </a:rPr>
              <a:t>en griego)</a:t>
            </a:r>
            <a:endParaRPr lang="en-US" dirty="0">
              <a:latin typeface="Söhne"/>
            </a:endParaRPr>
          </a:p>
          <a:p>
            <a:pPr marL="374650" indent="-285750"/>
            <a:r>
              <a:rPr lang="en-US" sz="1800" dirty="0">
                <a:latin typeface="Söhne"/>
              </a:rPr>
              <a:t>La aplicación fue implementada por GRNET SA en el marco de la acción "Servicios Electrónicos para el Sistema Nacional de Donación de Sangre" del Programa Operativo "Reforma del Sector Público" y está cofinanciada por el Fondo Social Europeo y recursos nacionales.</a:t>
            </a:r>
            <a:endParaRPr lang="el-GR" sz="1800" dirty="0">
              <a:latin typeface="Söhne"/>
            </a:endParaRPr>
          </a:p>
          <a:p>
            <a:pPr marL="374650" indent="-285750"/>
            <a:r>
              <a:rPr lang="en-US" sz="1800" dirty="0">
                <a:latin typeface="Söhne"/>
              </a:rPr>
              <a:t>A través de esta aplicación, un donante de sangre que disponga de una cuenta de usuario en el Registro Nacional de Donantes de Sangre (https://service.blooddonorregistry.gr) puede consultar los datos de su perfil, sus estadísticas como donante de sangre, la identidad de donante de sangre voluntario si la ha emitido o solicitado, así como estar informado de cuándo puede volver a donar sangre.</a:t>
            </a:r>
            <a:endParaRPr lang="el-GR" sz="1800" dirty="0">
              <a:latin typeface="Söhne"/>
            </a:endParaRPr>
          </a:p>
          <a:p>
            <a:pPr marL="374650" indent="-285750"/>
            <a:r>
              <a:rPr lang="en-US" sz="1800" dirty="0">
                <a:latin typeface="Söhne"/>
                <a:hlinkClick r:id="rId3"/>
              </a:rPr>
              <a:t>https://play.google.com/store/apps/details?id=gr.bdr&amp;hl=en&amp;gl=US </a:t>
            </a:r>
            <a:r>
              <a:rPr lang="en-US" sz="1800" dirty="0">
                <a:latin typeface="Söhne"/>
              </a:rPr>
              <a:t>(sólo Google Play)</a:t>
            </a:r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237D2FAF-67DB-EDA6-BA57-9B9FFEA1C1DD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7158CE6E-10E9-5C86-0AA0-067F1F0EF880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C0E8367-769F-1462-696D-6AC37A17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735" y="2300206"/>
            <a:ext cx="1820321" cy="1820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FC2776-E1C5-9042-5EB8-4E24D08020FB}"/>
              </a:ext>
            </a:extLst>
          </p:cNvPr>
          <p:cNvSpPr txBox="1"/>
          <p:nvPr/>
        </p:nvSpPr>
        <p:spPr>
          <a:xfrm>
            <a:off x="8870149" y="4323180"/>
            <a:ext cx="2134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Desarrollado por GRNET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583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8C7B8EFA-DD59-2BD6-638F-0820F47A7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655DC390-7C04-09B4-10AC-DAB62A8A76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públicos en Grecia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1BDA77A4-3B98-7288-487C-FB9484A1A03E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DC51E4B4-5504-A7F6-DFCA-5ED01733DCFA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AutoShape 4" descr="Εικόνα στιγμιοτύπου οθόνης 2">
            <a:extLst>
              <a:ext uri="{FF2B5EF4-FFF2-40B4-BE49-F238E27FC236}">
                <a16:creationId xmlns:a16="http://schemas.microsoft.com/office/drawing/2014/main" id="{1CDEF381-CD54-C03D-E715-E33434E573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082B3F45-7A12-097B-5DA1-6AF39689E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79" y="2791239"/>
            <a:ext cx="1275522" cy="1275522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4DC54AAE-4EB9-DFF3-AB0F-CB2689538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000" y="1906761"/>
            <a:ext cx="2430000" cy="4320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FB7EB72-A533-E238-CEE7-99B4807F4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300" y="1906761"/>
            <a:ext cx="2430000" cy="432000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36D016A-EC0E-A10D-2671-97580593A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600" y="1906761"/>
            <a:ext cx="2430000" cy="432000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02FC25E-E647-B20C-99F1-445660718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6900" y="1906761"/>
            <a:ext cx="243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1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C62F346D-1638-181E-988B-B343FDD4C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7AD4BAD5-7F81-2E16-31AD-A8C49BF53C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7999" y="591263"/>
            <a:ext cx="11059692" cy="60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u="sng" dirty="0"/>
              <a:t>privados </a:t>
            </a:r>
            <a:r>
              <a:rPr lang="en-US" sz="2800" dirty="0">
                <a:solidFill>
                  <a:srgbClr val="203864"/>
                </a:solidFill>
              </a:rPr>
              <a:t>en Grecia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>
            <a:extLst>
              <a:ext uri="{FF2B5EF4-FFF2-40B4-BE49-F238E27FC236}">
                <a16:creationId xmlns:a16="http://schemas.microsoft.com/office/drawing/2014/main" id="{3648D574-2DB5-8F3D-4956-978F2EE3487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7999" y="1282149"/>
            <a:ext cx="7959836" cy="228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74650" indent="-285750">
              <a:spcBef>
                <a:spcPts val="0"/>
              </a:spcBef>
              <a:spcAft>
                <a:spcPts val="0"/>
              </a:spcAft>
            </a:pPr>
            <a:r>
              <a:rPr lang="en-US" sz="1700" b="1" dirty="0"/>
              <a:t>Let's </a:t>
            </a:r>
            <a:r>
              <a:rPr lang="el-GR" sz="1700" b="1" dirty="0"/>
              <a:t>ΠΑΠ </a:t>
            </a:r>
            <a:r>
              <a:rPr lang="en-US" sz="1700" dirty="0"/>
              <a:t>es la primera aplicación griega para la salud de la mujer.</a:t>
            </a:r>
          </a:p>
          <a:p>
            <a:pPr marL="374650" indent="-285750">
              <a:spcBef>
                <a:spcPts val="0"/>
              </a:spcBef>
              <a:spcAft>
                <a:spcPts val="0"/>
              </a:spcAft>
            </a:pPr>
            <a:r>
              <a:rPr lang="en-US" sz="1700" dirty="0"/>
              <a:t>La aplicación pretende informar sobre cómo las mujeres pueden mantenerse sanas y protegidas contra el cáncer de cuello uterino.</a:t>
            </a:r>
          </a:p>
          <a:p>
            <a:pPr marL="374650" indent="-285750">
              <a:spcBef>
                <a:spcPts val="0"/>
              </a:spcBef>
              <a:spcAft>
                <a:spcPts val="0"/>
              </a:spcAft>
            </a:pPr>
            <a:r>
              <a:rPr lang="en-US" sz="1700" dirty="0"/>
              <a:t>A través de la app, las mujeres pueden conocer con exactitud su ciclo, registrar los síntomas experimentados y recibir consejos de nutrición y ejercicio que las harán sentirse mejor.</a:t>
            </a:r>
          </a:p>
          <a:p>
            <a:pPr marL="88900" indent="0">
              <a:buNone/>
            </a:pPr>
            <a:r>
              <a:rPr lang="en-US" sz="1700" dirty="0"/>
              <a:t>Otros componentes:</a:t>
            </a:r>
          </a:p>
          <a:p>
            <a:pPr marL="83185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700" dirty="0"/>
              <a:t>transmitir a los seres queridos el mensaje de la vida, el valor de la prevención en la lucha contra el cáncer de cuello de útero</a:t>
            </a:r>
          </a:p>
          <a:p>
            <a:pPr marL="83185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700" dirty="0"/>
              <a:t>tener acceso a una serie de cursos para la prevención activa del cáncer de cuello de útero y del virus VPH</a:t>
            </a:r>
          </a:p>
          <a:p>
            <a:pPr marL="83185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700" dirty="0"/>
              <a:t>registrar el ciclo e informar con precisión sobre la fecha de la próxima regla y los días de ovulación</a:t>
            </a:r>
          </a:p>
          <a:p>
            <a:pPr marL="83185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700" dirty="0"/>
              <a:t>recibir consejos dietéticos relacionados con los síntomas y para aliviar</a:t>
            </a:r>
          </a:p>
          <a:p>
            <a:pPr marL="831850" lvl="1" indent="-2857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700" dirty="0"/>
              <a:t>ser informados por profesionales sobre una serie de cuestiones de salud, como la dieta y el ejercicio físico</a:t>
            </a:r>
          </a:p>
          <a:p>
            <a:r>
              <a:rPr lang="de-DE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https://play.google.com/store/apps/details?id=gr.aenorasis.letspap&amp;hl=el&amp;gl=US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e-DE" sz="1800" u="sng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https://apps.apple.com/us/app/lets-%CF%80%CE%B1%CF%80/id1294578686?ls=1</a:t>
            </a:r>
            <a:endParaRPr lang="en-US" sz="1700" dirty="0"/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99A747A9-CDC3-905F-0D0B-B7FF5DD6E5D6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8758058D-E649-C34F-08B8-36667AF38B9F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E717C-9ED8-1273-3720-E470B005A01E}"/>
              </a:ext>
            </a:extLst>
          </p:cNvPr>
          <p:cNvSpPr txBox="1"/>
          <p:nvPr/>
        </p:nvSpPr>
        <p:spPr>
          <a:xfrm>
            <a:off x="8870149" y="4323180"/>
            <a:ext cx="213465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00" dirty="0"/>
              <a:t>Desarrollado por LEAP y apoyado por el Greek Academic Cervical Pathology Study Group (</a:t>
            </a:r>
            <a:r>
              <a:rPr lang="en-US" sz="1700" dirty="0" err="1"/>
              <a:t>HeCPA </a:t>
            </a:r>
            <a:r>
              <a:rPr lang="en-US" sz="1700" dirty="0"/>
              <a:t>Group)</a:t>
            </a:r>
            <a:endParaRPr lang="el-GR" sz="1700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21BA335-8D4C-2B8B-A3DE-DAA09316B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474" y="1920773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5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4398A8F1-E808-8826-1B9B-8246897BF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5C56C4F3-7E81-EFA6-F313-3953FF8300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 dirty="0">
                <a:solidFill>
                  <a:srgbClr val="203864"/>
                </a:solidFill>
              </a:rPr>
              <a:t>privados </a:t>
            </a:r>
            <a:r>
              <a:rPr lang="en-US" sz="2800" dirty="0">
                <a:solidFill>
                  <a:srgbClr val="203864"/>
                </a:solidFill>
              </a:rPr>
              <a:t>en Grecia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26DD52FA-0926-EAAF-529B-2C39FC7DCAC2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BD5C9297-1098-AF01-8882-7312995410EF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AutoShape 4" descr="Εικόνα στιγμιοτύπου οθόνης 2">
            <a:extLst>
              <a:ext uri="{FF2B5EF4-FFF2-40B4-BE49-F238E27FC236}">
                <a16:creationId xmlns:a16="http://schemas.microsoft.com/office/drawing/2014/main" id="{F6F452A0-7030-6A16-EEA7-4AF02F3DFE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110E6C7-0B6B-88CD-628D-D78386B79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75" y="2723321"/>
            <a:ext cx="1938229" cy="193822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43CC9AF6-C619-AE33-1F9D-AF3E61646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85544">
            <a:off x="2703009" y="2035297"/>
            <a:ext cx="2430000" cy="43200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352ED44-6FF9-882B-91A3-6744979E7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756" y="1742946"/>
            <a:ext cx="2430000" cy="43200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11EDE619-4961-62FA-32C4-5FFF4356F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9169" y="1685096"/>
            <a:ext cx="2430000" cy="432000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FE521A4-EEEC-C22C-5BF9-F8F0FBF0A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74182">
            <a:off x="9375291" y="2035297"/>
            <a:ext cx="243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276F300C-8C89-63D5-B142-DBFBCD31D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2CC4EBE6-2BB1-7F26-62EC-8441B536EC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6418" y="567202"/>
            <a:ext cx="11059692" cy="60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u="sng" dirty="0"/>
              <a:t>privados </a:t>
            </a:r>
            <a:r>
              <a:rPr lang="en-US" sz="2800" dirty="0">
                <a:solidFill>
                  <a:srgbClr val="203864"/>
                </a:solidFill>
              </a:rPr>
              <a:t>en Grecia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>
            <a:extLst>
              <a:ext uri="{FF2B5EF4-FFF2-40B4-BE49-F238E27FC236}">
                <a16:creationId xmlns:a16="http://schemas.microsoft.com/office/drawing/2014/main" id="{43B78992-1A8C-6321-B6B7-1C69B5C9938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7999" y="1282149"/>
            <a:ext cx="7959836" cy="228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74650" indent="-28575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öhne"/>
              </a:rPr>
              <a:t>Con el uso de la aplicación </a:t>
            </a:r>
            <a:r>
              <a:rPr lang="en-US" sz="1800" b="1" dirty="0">
                <a:latin typeface="Söhne"/>
              </a:rPr>
              <a:t>all4Diabetes</a:t>
            </a:r>
            <a:r>
              <a:rPr lang="en-US" sz="1800" dirty="0">
                <a:latin typeface="Söhne"/>
              </a:rPr>
              <a:t>, el público tiene acceso universal a los artículos más autorizados, oportunos y valiosos basados en la orientación de la comunidad médica.</a:t>
            </a:r>
          </a:p>
          <a:p>
            <a:pPr marL="374650" indent="-28575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öhne"/>
              </a:rPr>
              <a:t>La plataforma de búsqueda de aplicaciones localiza, </a:t>
            </a:r>
            <a:r>
              <a:rPr lang="en-US" sz="1800" dirty="0" err="1">
                <a:latin typeface="Söhne"/>
              </a:rPr>
              <a:t>categoriza </a:t>
            </a:r>
            <a:r>
              <a:rPr lang="en-US" sz="1800" dirty="0">
                <a:latin typeface="Söhne"/>
              </a:rPr>
              <a:t>y remite diariamente a artículos de sitios web populares y de confianza de contenido sanitario, relacionados con la diabetes.</a:t>
            </a:r>
          </a:p>
          <a:p>
            <a:pPr marL="374650" indent="-28575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öhne"/>
              </a:rPr>
              <a:t>Los usuarios de la aplicación pueden encontrar los datos de contacto de los médicos, en función de su ubicación, para concertar una cita.</a:t>
            </a:r>
          </a:p>
          <a:p>
            <a:pPr marL="374650" indent="-28575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öhne"/>
              </a:rPr>
              <a:t>En la agenda, los usuarios registran diariamente su estado de ánimo y añaden como recordatorio su cita con los profesionales sanitarios de su elección.</a:t>
            </a:r>
          </a:p>
          <a:p>
            <a:pPr marL="374650" indent="-28575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öhne"/>
              </a:rPr>
              <a:t>A través de cuestionarios, los usuarios pueden enriquecer sus conocimientos sobre temas relacionados con la diabetes.</a:t>
            </a:r>
          </a:p>
          <a:p>
            <a:pPr marL="374650" indent="-28575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öhne"/>
              </a:rPr>
              <a:t>La app está auspiciada por la Federación Panhelénica de Asociaciones - Asociaciones de Personas con Diabetes Mellitus</a:t>
            </a:r>
          </a:p>
          <a:p>
            <a:pPr marL="374650" indent="-28575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öhne"/>
            </a:endParaRPr>
          </a:p>
          <a:p>
            <a:pPr indent="-142875"/>
            <a:r>
              <a:rPr lang="de-DE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https://mail.google.com/mail/u/0/?tab=rm&amp;ogbl#inbox/FMfcgzGxSHhsrfnHHqcKXXxXgNvbHDPC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-142875"/>
            <a:r>
              <a:rPr lang="de-DE" sz="1800" u="sng" kern="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https://apps.apple.com/id/app/all4diabetes/id1491723023</a:t>
            </a:r>
            <a:endParaRPr lang="en-US" sz="1800" dirty="0">
              <a:latin typeface="Söhne"/>
            </a:endParaRPr>
          </a:p>
          <a:p>
            <a:pPr marL="374650" indent="-285750"/>
            <a:endParaRPr lang="en-US" sz="1600" dirty="0">
              <a:latin typeface="Söhne"/>
            </a:endParaRPr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A51244FA-E231-7D71-F6BF-EF589B36E466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A3885C58-B0B3-7FC7-3012-CF8658926F63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DF6A12-AC42-D08F-4297-1B7D37A22B4B}"/>
              </a:ext>
            </a:extLst>
          </p:cNvPr>
          <p:cNvSpPr txBox="1"/>
          <p:nvPr/>
        </p:nvSpPr>
        <p:spPr>
          <a:xfrm>
            <a:off x="8709971" y="4253606"/>
            <a:ext cx="2907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Desarrollado por LEAP 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3FDCF68-F3C0-2392-7C35-78D494EF8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7861" y="1861138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0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172F889-611B-4698-955F-B3C78DEA0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032" y="2604099"/>
            <a:ext cx="6390605" cy="3389345"/>
          </a:xfrm>
        </p:spPr>
        <p:txBody>
          <a:bodyPr>
            <a:noAutofit/>
          </a:bodyPr>
          <a:lstStyle/>
          <a:p>
            <a:r>
              <a:rPr lang="en-GB" sz="2000" dirty="0"/>
              <a:t>Dotar a los participantes de los conocimientos necesarios para evaluar al público y prestar servicios sanitarios. </a:t>
            </a:r>
          </a:p>
          <a:p>
            <a:r>
              <a:rPr lang="en-GB" sz="2000" dirty="0"/>
              <a:t>Animar a los participantes, mediante actividades prácticas, a aplicar los conocimientos recién adquiridos.</a:t>
            </a:r>
          </a:p>
          <a:p>
            <a:r>
              <a:rPr lang="en-GB" sz="2000" dirty="0"/>
              <a:t>Mejorar las habilidades necesarias para tomar decisiones informadas sobre la selección, utilización e integración de aplicaciones en la vida cotidiana de los participantes.</a:t>
            </a:r>
          </a:p>
          <a:p>
            <a:endParaRPr lang="en-US" sz="2000" dirty="0">
              <a:highlight>
                <a:srgbClr val="FFFF00"/>
              </a:highlight>
            </a:endParaRPr>
          </a:p>
          <a:p>
            <a:pPr marL="0" indent="0">
              <a:lnSpc>
                <a:spcPct val="150000"/>
              </a:lnSpc>
              <a:spcAft>
                <a:spcPts val="1200"/>
              </a:spcAft>
              <a:buClr>
                <a:srgbClr val="C01E24"/>
              </a:buClr>
              <a:buNone/>
            </a:pPr>
            <a:endParaRPr lang="en-US" sz="2000" i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0" name="Ορθογώνιο 1">
            <a:extLst>
              <a:ext uri="{FF2B5EF4-FFF2-40B4-BE49-F238E27FC236}">
                <a16:creationId xmlns:a16="http://schemas.microsoft.com/office/drawing/2014/main" id="{AECE3B70-4253-43C0-A340-9C0B8733C59B}"/>
              </a:ext>
            </a:extLst>
          </p:cNvPr>
          <p:cNvSpPr/>
          <p:nvPr/>
        </p:nvSpPr>
        <p:spPr>
          <a:xfrm>
            <a:off x="3419912" y="5998731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Fuente</a:t>
            </a:r>
            <a:r>
              <a:rPr lang="en-US" sz="1200" dirty="0"/>
              <a:t> | </a:t>
            </a:r>
            <a:r>
              <a:rPr lang="en-US" sz="1200" dirty="0">
                <a:hlinkClick r:id="rId4"/>
              </a:rPr>
              <a:t>Licencia </a:t>
            </a:r>
            <a:r>
              <a:rPr lang="en-US" sz="1200" dirty="0" err="1">
                <a:hlinkClick r:id="rId4"/>
              </a:rPr>
              <a:t>Pixabay</a:t>
            </a:r>
            <a:endParaRPr lang="en-US" sz="1200" dirty="0"/>
          </a:p>
        </p:txBody>
      </p:sp>
      <p:sp>
        <p:nvSpPr>
          <p:cNvPr id="11" name="Τίτλος 10">
            <a:extLst>
              <a:ext uri="{FF2B5EF4-FFF2-40B4-BE49-F238E27FC236}">
                <a16:creationId xmlns:a16="http://schemas.microsoft.com/office/drawing/2014/main" id="{70D46B22-84E1-43AA-85C7-DBAEC0E27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18" y="1352412"/>
            <a:ext cx="10515600" cy="618346"/>
          </a:xfrm>
        </p:spPr>
        <p:txBody>
          <a:bodyPr/>
          <a:lstStyle/>
          <a:p>
            <a:r>
              <a:rPr lang="en-US" sz="2800" b="1" dirty="0">
                <a:solidFill>
                  <a:srgbClr val="203864"/>
                </a:solidFill>
              </a:rPr>
              <a:t>Competencias</a:t>
            </a:r>
            <a:endParaRPr lang="el-GR" sz="2800" dirty="0">
              <a:solidFill>
                <a:srgbClr val="203864"/>
              </a:solidFill>
            </a:endParaRPr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5B8BCBD5-6A62-42A1-8BCD-0584908AAE7D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ea typeface="+mj-ea"/>
                <a:cs typeface="+mj-cs"/>
              </a:rPr>
              <a:t>1 </a:t>
            </a:r>
            <a:endParaRPr lang="el-GR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ea typeface="+mj-ea"/>
              <a:cs typeface="+mj-cs"/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93EAD556-8665-01AB-EDDB-8BB6F8F41DFB}"/>
              </a:ext>
            </a:extLst>
          </p:cNvPr>
          <p:cNvSpPr/>
          <p:nvPr/>
        </p:nvSpPr>
        <p:spPr>
          <a:xfrm>
            <a:off x="36957" y="348995"/>
            <a:ext cx="489461" cy="6156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Τίτλος 2">
            <a:extLst>
              <a:ext uri="{FF2B5EF4-FFF2-40B4-BE49-F238E27FC236}">
                <a16:creationId xmlns:a16="http://schemas.microsoft.com/office/drawing/2014/main" id="{5D4C68A3-28F6-C356-DA15-64479C038ACB}"/>
              </a:ext>
            </a:extLst>
          </p:cNvPr>
          <p:cNvSpPr txBox="1">
            <a:spLocks/>
          </p:cNvSpPr>
          <p:nvPr/>
        </p:nvSpPr>
        <p:spPr>
          <a:xfrm>
            <a:off x="526419" y="348996"/>
            <a:ext cx="7044275" cy="613530"/>
          </a:xfrm>
          <a:prstGeom prst="rect">
            <a:avLst/>
          </a:prstGeom>
          <a:solidFill>
            <a:srgbClr val="DDE0E5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l-GR" sz="2200" b="1" kern="1200" dirty="0">
                <a:solidFill>
                  <a:srgbClr val="C01E24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Aplicaciones para servicios sanitarios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64AC54B3-D474-D554-7CFA-CD95652F1EDB}"/>
              </a:ext>
            </a:extLst>
          </p:cNvPr>
          <p:cNvSpPr/>
          <p:nvPr/>
        </p:nvSpPr>
        <p:spPr>
          <a:xfrm>
            <a:off x="17092" y="420630"/>
            <a:ext cx="5870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  <a:ea typeface="+mj-ea"/>
                <a:cs typeface="+mj-cs"/>
              </a:rPr>
              <a:t>11 </a:t>
            </a:r>
            <a:endParaRPr lang="el-GR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  <a:ea typeface="+mj-ea"/>
              <a:cs typeface="+mj-cs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2285DAA-A5B3-AE31-CC0D-BB56223537FF}"/>
              </a:ext>
            </a:extLst>
          </p:cNvPr>
          <p:cNvSpPr/>
          <p:nvPr/>
        </p:nvSpPr>
        <p:spPr>
          <a:xfrm>
            <a:off x="3419912" y="6129356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5"/>
              </a:rPr>
              <a:t>Imagen de </a:t>
            </a:r>
            <a:r>
              <a:rPr lang="en-US" sz="1200" dirty="0" err="1">
                <a:hlinkClick r:id="rId5"/>
              </a:rPr>
              <a:t>vectorjuice </a:t>
            </a:r>
            <a:r>
              <a:rPr lang="en-US" sz="1200" dirty="0">
                <a:hlinkClick r:id="rId5"/>
              </a:rPr>
              <a:t>en </a:t>
            </a:r>
            <a:r>
              <a:rPr lang="en-US" sz="1200" dirty="0" err="1">
                <a:hlinkClick r:id="rId5"/>
              </a:rPr>
              <a:t>Freepik</a:t>
            </a:r>
            <a:endParaRPr lang="en-US" sz="1200" dirty="0"/>
          </a:p>
        </p:txBody>
      </p:sp>
      <p:pic>
        <p:nvPicPr>
          <p:cNvPr id="3" name="Google Shape;190;g2c07f5df07d_0_263">
            <a:extLst>
              <a:ext uri="{FF2B5EF4-FFF2-40B4-BE49-F238E27FC236}">
                <a16:creationId xmlns:a16="http://schemas.microsoft.com/office/drawing/2014/main" id="{CC0D16BA-351B-6721-5BAC-9FE109FFC29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9128" t="10193" r="8041" b="10723"/>
          <a:stretch/>
        </p:blipFill>
        <p:spPr>
          <a:xfrm>
            <a:off x="7570694" y="1842247"/>
            <a:ext cx="4621306" cy="41634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88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ABF0AA97-E352-4A3A-3D3E-F8E3320B9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4B55B0C9-7672-7C67-92AB-86998EAD29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 dirty="0">
                <a:solidFill>
                  <a:srgbClr val="203864"/>
                </a:solidFill>
              </a:rPr>
              <a:t>privados </a:t>
            </a:r>
            <a:r>
              <a:rPr lang="en-US" sz="2800" dirty="0">
                <a:solidFill>
                  <a:srgbClr val="203864"/>
                </a:solidFill>
              </a:rPr>
              <a:t>en Grecia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A9545B99-B399-17A3-1D3B-EA2FB6366F69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A7F7EE24-8941-02EF-ECA0-8DCFA3517A6C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AutoShape 4" descr="Εικόνα στιγμιοτύπου οθόνης 2">
            <a:extLst>
              <a:ext uri="{FF2B5EF4-FFF2-40B4-BE49-F238E27FC236}">
                <a16:creationId xmlns:a16="http://schemas.microsoft.com/office/drawing/2014/main" id="{079235A8-7773-F48B-240C-129E3C179D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631A920-B007-010C-01DA-BB65335CF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04" y="2549336"/>
            <a:ext cx="2286198" cy="2286198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7581996D-266D-B35E-05DC-79B7CD1F6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7973">
            <a:off x="3019206" y="2189709"/>
            <a:ext cx="1992000" cy="4320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DDE1B6B-AC25-5F35-57B1-344BA71B6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5373" y="1742946"/>
            <a:ext cx="1992000" cy="432000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607E00B-AD3B-4413-FF89-1B3BFC54A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0439" y="1742946"/>
            <a:ext cx="1992000" cy="432000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9EF6ABC3-3B77-B081-BE7C-546509F0BD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4734">
            <a:off x="9903354" y="2014227"/>
            <a:ext cx="1992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8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B04F693D-F6F7-13E9-1F4F-8D3C95312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2485067B-2D9C-057B-AEF1-5EDC86BE82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6418" y="596169"/>
            <a:ext cx="11059692" cy="60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u="sng" dirty="0"/>
              <a:t>privados </a:t>
            </a:r>
            <a:r>
              <a:rPr lang="en-US" sz="2800" dirty="0">
                <a:solidFill>
                  <a:srgbClr val="203864"/>
                </a:solidFill>
              </a:rPr>
              <a:t>en Grecia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>
            <a:extLst>
              <a:ext uri="{FF2B5EF4-FFF2-40B4-BE49-F238E27FC236}">
                <a16:creationId xmlns:a16="http://schemas.microsoft.com/office/drawing/2014/main" id="{7F38C731-0462-113C-BAA9-F7E9FC3D33C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5890" y="1201265"/>
            <a:ext cx="7959836" cy="176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74650" indent="-285750"/>
            <a:r>
              <a:rPr lang="en-US" sz="1600" dirty="0"/>
              <a:t>A través de </a:t>
            </a:r>
            <a:r>
              <a:rPr lang="en-US" sz="1600" b="1" dirty="0" err="1"/>
              <a:t>Doctoranytime </a:t>
            </a:r>
            <a:r>
              <a:rPr lang="en-US" sz="1600" dirty="0"/>
              <a:t>las personas pueden encontrar fácilmente al profesional más adecuado para sus necesidades sanitarias, entre más de 100 especialidades, y concertar una cita para una visita o videollamada, para sí mismos y para sus seres queridos.</a:t>
            </a:r>
            <a:endParaRPr lang="el-GR" sz="1600" dirty="0"/>
          </a:p>
          <a:p>
            <a:pPr marL="374650" indent="-285750"/>
            <a:r>
              <a:rPr lang="en-US" sz="1600" dirty="0"/>
              <a:t>La gente sólo tiene que elegir una región, así como el día y la hora que más le convengan. </a:t>
            </a:r>
          </a:p>
          <a:p>
            <a:pPr marL="374650" indent="-285750"/>
            <a:r>
              <a:rPr lang="en-US" sz="1600" dirty="0"/>
              <a:t>Componentes de la aplicación</a:t>
            </a:r>
          </a:p>
          <a:p>
            <a:pPr marL="8890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Encontrar a los profesionales sanitarios que mejor se adapten a las necesidades de las personas y concertar una cita de forma fácil y rápida.</a:t>
            </a:r>
          </a:p>
          <a:p>
            <a:pPr marL="8890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Elegir entre más de 100 especialidades e innumerables servicios para una experiencia </a:t>
            </a:r>
            <a:r>
              <a:rPr lang="en-US" sz="1600" dirty="0" err="1"/>
              <a:t>personalizada</a:t>
            </a:r>
          </a:p>
          <a:p>
            <a:pPr marL="8890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Reservar una visita o videollamada desde casa</a:t>
            </a:r>
          </a:p>
          <a:p>
            <a:pPr marL="889000" lvl="1" indent="-342900">
              <a:buFont typeface="Wingdings" panose="05000000000000000000" pitchFamily="2" charset="2"/>
              <a:buChar char="Ø"/>
            </a:pPr>
            <a:r>
              <a:rPr lang="en-US" sz="1600" dirty="0"/>
              <a:t>Formar parte de una gran comunidad de usuarios que ofrecen valoraciones útiles para cada profesional</a:t>
            </a:r>
          </a:p>
          <a:p>
            <a:r>
              <a:rPr lang="de-DE" sz="16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hlinkClick r:id="rId3"/>
              </a:rPr>
              <a:t>https://play.google.com/store/apps/details?id=com.doctoranytime.app&amp;utm_source=webhome</a:t>
            </a:r>
            <a:endParaRPr lang="de-DE" sz="1600" dirty="0">
              <a:effectLst/>
              <a:ea typeface="Calibri" panose="020F0502020204030204" pitchFamily="34" charset="0"/>
            </a:endParaRPr>
          </a:p>
          <a:p>
            <a:r>
              <a:rPr lang="de-DE" sz="1600" u="sng" kern="0" dirty="0">
                <a:solidFill>
                  <a:srgbClr val="0000FF"/>
                </a:solidFill>
                <a:effectLst/>
                <a:ea typeface="Calibri" panose="020F0502020204030204" pitchFamily="34" charset="0"/>
                <a:hlinkClick r:id="rId4"/>
              </a:rPr>
              <a:t>https://apps.apple.com/gr/app/doctoranytime/id1555253814?utm_source=webhome</a:t>
            </a:r>
            <a:endParaRPr lang="en-US" sz="1600" dirty="0"/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6AFDF24F-7CE6-DE5B-2E06-D5D6D474DB93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26A14AFC-4B4D-A5C2-ACE9-64248A267886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FEC202-08D4-B09D-CE4A-421CDECA4BA5}"/>
              </a:ext>
            </a:extLst>
          </p:cNvPr>
          <p:cNvSpPr txBox="1"/>
          <p:nvPr/>
        </p:nvSpPr>
        <p:spPr>
          <a:xfrm>
            <a:off x="8709971" y="4253606"/>
            <a:ext cx="29077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Desarrollado por doctoranytime 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9AFA19D-3A0C-FEF0-76F5-5B0A9879E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0831" y="1967606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4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B491437D-266F-F28E-FFB4-890EA74C8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98A15D63-0A34-7D42-149E-16B24002EA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 dirty="0">
                <a:solidFill>
                  <a:srgbClr val="203864"/>
                </a:solidFill>
              </a:rPr>
              <a:t>privados </a:t>
            </a:r>
            <a:r>
              <a:rPr lang="en-US" sz="2800" dirty="0">
                <a:solidFill>
                  <a:srgbClr val="203864"/>
                </a:solidFill>
              </a:rPr>
              <a:t>en Grecia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8E694253-D9DF-246D-BEBD-C8F0414B0D6E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E43D62B5-E17F-D403-D191-45E61D1BE9D0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AutoShape 4" descr="Εικόνα στιγμιοτύπου οθόνης 2">
            <a:extLst>
              <a:ext uri="{FF2B5EF4-FFF2-40B4-BE49-F238E27FC236}">
                <a16:creationId xmlns:a16="http://schemas.microsoft.com/office/drawing/2014/main" id="{C3D05BC6-1713-15E8-0DA1-2473E66D1C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E73DC83-2EFA-828C-2B96-B7CEACF9F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31" y="2663346"/>
            <a:ext cx="2286000" cy="2286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0BA7CDF-3EC6-F964-F6DC-DA4716A97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9432">
            <a:off x="2478579" y="2141927"/>
            <a:ext cx="2160000" cy="43200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9438CAB-237D-76F2-7A72-0583B90FA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5307">
            <a:off x="4624639" y="2036460"/>
            <a:ext cx="2160000" cy="43200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0D7EB0AC-42DC-4563-1A16-C2C729560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3068">
            <a:off x="7046283" y="1867234"/>
            <a:ext cx="2160000" cy="432000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40EDFF2C-BDB6-1027-85FE-903036DDF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9172">
            <a:off x="9279982" y="2214483"/>
            <a:ext cx="21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8C01FF20-4B3A-0D9A-EAA8-BDD5D9FEB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171378A5-ED0A-7387-A7AA-33E1075804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base">
              <a:spcAft>
                <a:spcPts val="600"/>
              </a:spcAft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</a:t>
            </a:r>
            <a:r>
              <a:rPr lang="en-US" dirty="0"/>
              <a:t>en Chipre</a:t>
            </a:r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6E2B6310-9E65-DBF6-4B53-401C1FCF2EEE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2FCE8D56-A79A-1E95-E8B9-48AB9BEAEB0A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Google Shape;160;p5">
            <a:extLst>
              <a:ext uri="{FF2B5EF4-FFF2-40B4-BE49-F238E27FC236}">
                <a16:creationId xmlns:a16="http://schemas.microsoft.com/office/drawing/2014/main" id="{DE79903C-D3DA-0941-8112-1600E453A17B}"/>
              </a:ext>
            </a:extLst>
          </p:cNvPr>
          <p:cNvSpPr/>
          <p:nvPr/>
        </p:nvSpPr>
        <p:spPr>
          <a:xfrm>
            <a:off x="2845604" y="5997759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Flagge, Land, Zypern">
            <a:extLst>
              <a:ext uri="{FF2B5EF4-FFF2-40B4-BE49-F238E27FC236}">
                <a16:creationId xmlns:a16="http://schemas.microsoft.com/office/drawing/2014/main" id="{70A654D9-026C-22B5-8069-BEF7E28F8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46" y="2142776"/>
            <a:ext cx="6840682" cy="410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00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2317D84F-60EF-9E4F-1E0D-BC5FB194B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1B2FEE42-9282-2033-9D96-FCFBC5D7A7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en </a:t>
            </a:r>
            <a:r>
              <a:rPr lang="en-US" dirty="0"/>
              <a:t>Chipre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>
            <a:extLst>
              <a:ext uri="{FF2B5EF4-FFF2-40B4-BE49-F238E27FC236}">
                <a16:creationId xmlns:a16="http://schemas.microsoft.com/office/drawing/2014/main" id="{F4AC475B-3D46-9BF5-6C9A-14DB771C37A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7999" y="1800000"/>
            <a:ext cx="6444685" cy="3894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>
              <a:buNone/>
            </a:pPr>
            <a:r>
              <a:rPr lang="en-GB" sz="2300" b="1" i="0" dirty="0">
                <a:solidFill>
                  <a:srgbClr val="0D0D0D"/>
                </a:solidFill>
                <a:effectLst/>
              </a:rPr>
              <a:t>Farmacia </a:t>
            </a:r>
            <a:r>
              <a:rPr lang="en-GB" sz="2300" b="1" i="0" dirty="0" err="1">
                <a:solidFill>
                  <a:srgbClr val="0D0D0D"/>
                </a:solidFill>
                <a:effectLst/>
              </a:rPr>
              <a:t>Alphamega</a:t>
            </a:r>
            <a:r>
              <a:rPr lang="en-GB" sz="2300" b="0" i="0" dirty="0">
                <a:solidFill>
                  <a:srgbClr val="0D0D0D"/>
                </a:solidFill>
                <a:effectLst/>
              </a:rPr>
              <a:t>: </a:t>
            </a:r>
            <a:r>
              <a:rPr lang="en-GB" sz="2300" b="0" i="0" dirty="0" err="1">
                <a:solidFill>
                  <a:srgbClr val="0D0D0D"/>
                </a:solidFill>
                <a:effectLst/>
              </a:rPr>
              <a:t>Alphamega </a:t>
            </a:r>
            <a:r>
              <a:rPr lang="en-GB" sz="2300" b="0" i="0" dirty="0">
                <a:solidFill>
                  <a:srgbClr val="0D0D0D"/>
                </a:solidFill>
                <a:effectLst/>
              </a:rPr>
              <a:t>Pharmacy, una destacada cadena de farmacias de Chipre, ofrece una app que permite a los usuarios pedir medicamentos con receta, localizar la farmacia más cercana y acceder a información sobre los productos sanitarios disponibles.</a:t>
            </a:r>
          </a:p>
          <a:p>
            <a:pPr marL="0" indent="0" algn="l">
              <a:buNone/>
            </a:pPr>
            <a:r>
              <a:rPr lang="en-GB" sz="2300" dirty="0">
                <a:solidFill>
                  <a:srgbClr val="0D0D0D"/>
                </a:solidFill>
                <a:hlinkClick r:id="rId3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Android: </a:t>
            </a:r>
            <a:r>
              <a:rPr lang="en-GB" sz="2300" b="0" i="0" dirty="0">
                <a:solidFill>
                  <a:srgbClr val="0D0D0D"/>
                </a:solidFill>
                <a:effectLst/>
                <a:hlinkClick r:id="rId3"/>
              </a:rPr>
              <a:t>https:</a:t>
            </a:r>
            <a:r>
              <a:rPr lang="en-GB" sz="2300" b="0" i="0" dirty="0">
                <a:solidFill>
                  <a:srgbClr val="0D0D0D"/>
                </a:solidFill>
                <a:effectLst/>
              </a:rPr>
              <a:t>//play.google.com/store/apps/details?id=com.crm.app.v5.megapharmacy&amp;pli=1 </a:t>
            </a:r>
          </a:p>
          <a:p>
            <a:pPr marL="0" indent="0" algn="l">
              <a:buNone/>
            </a:pPr>
            <a:r>
              <a:rPr lang="en-GB" sz="2300" dirty="0">
                <a:solidFill>
                  <a:srgbClr val="0D0D0D"/>
                </a:solidFill>
                <a:hlinkClick r:id="rId4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Apple: </a:t>
            </a:r>
            <a:r>
              <a:rPr lang="en-GB" sz="2300" b="0" i="0" dirty="0">
                <a:solidFill>
                  <a:srgbClr val="0D0D0D"/>
                </a:solidFill>
                <a:effectLst/>
                <a:hlinkClick r:id="rId4"/>
              </a:rPr>
              <a:t>https:</a:t>
            </a:r>
            <a:r>
              <a:rPr lang="en-GB" sz="2300" dirty="0">
                <a:solidFill>
                  <a:srgbClr val="0D0D0D"/>
                </a:solidFill>
              </a:rPr>
              <a:t>//apps.apple.com/ie/app/alphega-pharmacy-by-healthera/id1533943977 </a:t>
            </a:r>
            <a:endParaRPr lang="en-GB" sz="2300" b="0" i="0" dirty="0">
              <a:solidFill>
                <a:srgbClr val="0D0D0D"/>
              </a:solidFill>
              <a:effectLst/>
            </a:endParaRPr>
          </a:p>
          <a:p>
            <a:pPr marL="88900" indent="0" algn="l">
              <a:buNone/>
            </a:pPr>
            <a:endParaRPr lang="en-US" sz="2000" b="1" i="0" dirty="0">
              <a:effectLst/>
              <a:latin typeface="Söhne"/>
            </a:endParaRPr>
          </a:p>
        </p:txBody>
      </p:sp>
      <p:sp>
        <p:nvSpPr>
          <p:cNvPr id="160" name="Google Shape;160;p5">
            <a:extLst>
              <a:ext uri="{FF2B5EF4-FFF2-40B4-BE49-F238E27FC236}">
                <a16:creationId xmlns:a16="http://schemas.microsoft.com/office/drawing/2014/main" id="{288667FD-ED68-CC4E-9D3F-48C6C76A2658}"/>
              </a:ext>
            </a:extLst>
          </p:cNvPr>
          <p:cNvSpPr/>
          <p:nvPr/>
        </p:nvSpPr>
        <p:spPr>
          <a:xfrm>
            <a:off x="3419912" y="5998731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AE521EE5-2029-F334-165F-361D5A0CDD1D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D5D9038C-0F80-86C4-405E-AC609F4A8C29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26" name="Picture 2" descr="Free Logo Pharmacy Pharmacy photo and picture">
            <a:extLst>
              <a:ext uri="{FF2B5EF4-FFF2-40B4-BE49-F238E27FC236}">
                <a16:creationId xmlns:a16="http://schemas.microsoft.com/office/drawing/2014/main" id="{6F01415D-A9D3-B4EC-5966-394DB8158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986" y="2445220"/>
            <a:ext cx="4597923" cy="260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9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2317D84F-60EF-9E4F-1E0D-BC5FB194B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1B2FEE42-9282-2033-9D96-FCFBC5D7A7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en </a:t>
            </a:r>
            <a:r>
              <a:rPr lang="en-US" dirty="0"/>
              <a:t>Chipre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>
            <a:extLst>
              <a:ext uri="{FF2B5EF4-FFF2-40B4-BE49-F238E27FC236}">
                <a16:creationId xmlns:a16="http://schemas.microsoft.com/office/drawing/2014/main" id="{F4AC475B-3D46-9BF5-6C9A-14DB771C37A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7999" y="1800000"/>
            <a:ext cx="6109019" cy="3790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>
              <a:buNone/>
            </a:pPr>
            <a:r>
              <a:rPr lang="en-GB" sz="2300" b="1" dirty="0" err="1">
                <a:solidFill>
                  <a:srgbClr val="0D0D0D"/>
                </a:solidFill>
              </a:rPr>
              <a:t>HealthLink </a:t>
            </a:r>
            <a:r>
              <a:rPr lang="en-GB" sz="2300" b="1" dirty="0">
                <a:solidFill>
                  <a:srgbClr val="0D0D0D"/>
                </a:solidFill>
              </a:rPr>
              <a:t>- Chipre - GESY: </a:t>
            </a:r>
            <a:r>
              <a:rPr lang="en-GB" sz="2300" b="0" i="0" dirty="0">
                <a:solidFill>
                  <a:srgbClr val="0D0D0D"/>
                </a:solidFill>
                <a:effectLst/>
              </a:rPr>
              <a:t>Esta aplicación sanitaria permite a los pacientes encontrar médicos, farmacias y medicamentos, reservar citas, acceder a su historial médico y recibir información actualizada sobre servicios sanitarios.</a:t>
            </a:r>
          </a:p>
          <a:p>
            <a:pPr marL="0" indent="0" algn="l">
              <a:buNone/>
            </a:pPr>
            <a:r>
              <a:rPr lang="en-GB" sz="2300" dirty="0">
                <a:solidFill>
                  <a:srgbClr val="0D0D0D"/>
                </a:solidFill>
                <a:hlinkClick r:id="rId3">
                  <a:extLst>
                    <a:ext uri="{A12FA001-AC4F-418D-AE19-62706E023703}">
                      <ahyp:hlinkClr xmlns="" xmlns:a16="http://schemas.microsoft.com/office/drawing/2014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Android:</a:t>
            </a:r>
          </a:p>
          <a:p>
            <a:pPr marL="0" indent="0" algn="l">
              <a:buNone/>
            </a:pPr>
            <a:r>
              <a:rPr lang="en-GB" sz="2300" dirty="0">
                <a:solidFill>
                  <a:srgbClr val="0D0D0D"/>
                </a:solidFill>
                <a:hlinkClick r:id="rId3"/>
              </a:rPr>
              <a:t>https://play.google.com/store/apps/details?id=com.ek.pharmacygesy&amp;hl=en&amp;gl=US</a:t>
            </a:r>
          </a:p>
          <a:p>
            <a:pPr marL="0" indent="0" algn="l">
              <a:buNone/>
            </a:pPr>
            <a:r>
              <a:rPr lang="en-US" sz="2300" dirty="0">
                <a:solidFill>
                  <a:srgbClr val="0D0D0D"/>
                </a:solidFill>
                <a:hlinkClick r:id="rId3">
                  <a:extLst>
                    <a:ext uri="{A12FA001-AC4F-418D-AE19-62706E023703}">
                      <ahyp:hlinkClr xmlns="" xmlns:a16="http://schemas.microsoft.com/office/drawing/2014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Apple: </a:t>
            </a:r>
            <a:r>
              <a:rPr lang="en-US" sz="2300" i="0" dirty="0">
                <a:effectLst/>
                <a:hlinkClick r:id="rId3"/>
              </a:rPr>
              <a:t>https:</a:t>
            </a:r>
            <a:r>
              <a:rPr lang="en-US" sz="2300" i="0" dirty="0">
                <a:effectLst/>
              </a:rPr>
              <a:t>//apps.apple.com/us/app/healthlink-cyprus-gesy/id6444378453 </a:t>
            </a:r>
          </a:p>
        </p:txBody>
      </p:sp>
      <p:sp>
        <p:nvSpPr>
          <p:cNvPr id="160" name="Google Shape;160;p5">
            <a:extLst>
              <a:ext uri="{FF2B5EF4-FFF2-40B4-BE49-F238E27FC236}">
                <a16:creationId xmlns:a16="http://schemas.microsoft.com/office/drawing/2014/main" id="{288667FD-ED68-CC4E-9D3F-48C6C76A2658}"/>
              </a:ext>
            </a:extLst>
          </p:cNvPr>
          <p:cNvSpPr/>
          <p:nvPr/>
        </p:nvSpPr>
        <p:spPr>
          <a:xfrm>
            <a:off x="2691492" y="6091423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16="http://schemas.microsoft.com/office/drawing/2014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AE521EE5-2029-F334-165F-361D5A0CDD1D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D5D9038C-0F80-86C4-405E-AC609F4A8C29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0F499F3-DA37-2CED-AA0F-53D16E255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632" y="1605349"/>
            <a:ext cx="3101609" cy="33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4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2317D84F-60EF-9E4F-1E0D-BC5FB194B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1B2FEE42-9282-2033-9D96-FCFBC5D7A7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en </a:t>
            </a:r>
            <a:r>
              <a:rPr lang="en-US" dirty="0"/>
              <a:t>Chipre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>
            <a:extLst>
              <a:ext uri="{FF2B5EF4-FFF2-40B4-BE49-F238E27FC236}">
                <a16:creationId xmlns:a16="http://schemas.microsoft.com/office/drawing/2014/main" id="{F4AC475B-3D46-9BF5-6C9A-14DB771C37A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7999" y="1799999"/>
            <a:ext cx="6190042" cy="4198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l">
              <a:buNone/>
            </a:pPr>
            <a:r>
              <a:rPr lang="en-GB" sz="2000" b="1" i="0" dirty="0" err="1">
                <a:solidFill>
                  <a:srgbClr val="0D0D0D"/>
                </a:solidFill>
                <a:effectLst/>
              </a:rPr>
              <a:t>Healthy.Me</a:t>
            </a:r>
            <a:r>
              <a:rPr lang="en-GB" sz="2000" b="0" i="0" dirty="0">
                <a:solidFill>
                  <a:srgbClr val="0D0D0D"/>
                </a:solidFill>
                <a:effectLst/>
              </a:rPr>
              <a:t>: Cyprus healthy me app es una aplicación diseñada para proporcionar a los usuarios información sobre servicios sanitarios, incluidos hospitales, clínicas, farmacias y profesionales de la salud en todo Chipre. También ofrece funciones como programación de citas y opciones de teleconsulta.</a:t>
            </a:r>
          </a:p>
          <a:p>
            <a:pPr marL="0" indent="0" algn="l">
              <a:buNone/>
            </a:pPr>
            <a:r>
              <a:rPr lang="en-US" sz="2000" dirty="0">
                <a:solidFill>
                  <a:srgbClr val="0D0D0D"/>
                </a:solidFill>
                <a:hlinkClick r:id="rId3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Android: </a:t>
            </a:r>
            <a:r>
              <a:rPr lang="en-US" sz="2000" dirty="0">
                <a:hlinkClick r:id="rId4"/>
              </a:rPr>
              <a:t>https:</a:t>
            </a:r>
            <a:r>
              <a:rPr lang="en-US" sz="2000" dirty="0"/>
              <a:t>//play.google.com/store/apps/details?id=com.utpmarketing.hmd4&amp;hl=en </a:t>
            </a:r>
            <a:endParaRPr lang="en-US" sz="2000" dirty="0">
              <a:solidFill>
                <a:srgbClr val="0D0D0D"/>
              </a:solidFill>
            </a:endParaRPr>
          </a:p>
          <a:p>
            <a:pPr marL="0" indent="0" algn="l">
              <a:buNone/>
            </a:pPr>
            <a:r>
              <a:rPr lang="en-US" sz="2000" dirty="0">
                <a:solidFill>
                  <a:srgbClr val="0D0D0D"/>
                </a:solidFill>
                <a:hlinkClick r:id="rId3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Apple: </a:t>
            </a:r>
            <a:r>
              <a:rPr lang="en-US" sz="2000" i="0" dirty="0">
                <a:effectLst/>
                <a:hlinkClick r:id="rId3"/>
              </a:rPr>
              <a:t>https://apps.apple.com/us/app/healthlink-cyprus-gesy/id6444378453</a:t>
            </a:r>
            <a:endParaRPr lang="en-US" sz="2000" i="0" dirty="0">
              <a:effectLst/>
            </a:endParaRPr>
          </a:p>
        </p:txBody>
      </p:sp>
      <p:sp>
        <p:nvSpPr>
          <p:cNvPr id="160" name="Google Shape;160;p5">
            <a:extLst>
              <a:ext uri="{FF2B5EF4-FFF2-40B4-BE49-F238E27FC236}">
                <a16:creationId xmlns:a16="http://schemas.microsoft.com/office/drawing/2014/main" id="{288667FD-ED68-CC4E-9D3F-48C6C76A2658}"/>
              </a:ext>
            </a:extLst>
          </p:cNvPr>
          <p:cNvSpPr/>
          <p:nvPr/>
        </p:nvSpPr>
        <p:spPr>
          <a:xfrm>
            <a:off x="3419912" y="5998731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AE521EE5-2029-F334-165F-361D5A0CDD1D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D5D9038C-0F80-86C4-405E-AC609F4A8C29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26" name="Picture 2" descr="Smartphone, Mobiltelefon, Touch-Screen">
            <a:extLst>
              <a:ext uri="{FF2B5EF4-FFF2-40B4-BE49-F238E27FC236}">
                <a16:creationId xmlns:a16="http://schemas.microsoft.com/office/drawing/2014/main" id="{CBA37609-8C8A-E127-1B83-6D5148724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920" y="2107769"/>
            <a:ext cx="4291141" cy="285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67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BFFBF94D-12B6-A033-2751-11EEAAE28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>
            <a:extLst>
              <a:ext uri="{FF2B5EF4-FFF2-40B4-BE49-F238E27FC236}">
                <a16:creationId xmlns:a16="http://schemas.microsoft.com/office/drawing/2014/main" id="{CC3C29C4-68DD-3132-B888-05EAD83010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base">
              <a:spcAft>
                <a:spcPts val="600"/>
              </a:spcAft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</a:t>
            </a:r>
            <a:r>
              <a:rPr lang="en-US" dirty="0"/>
              <a:t>en Francia</a:t>
            </a:r>
          </a:p>
        </p:txBody>
      </p:sp>
      <p:sp>
        <p:nvSpPr>
          <p:cNvPr id="162" name="Google Shape;162;p5">
            <a:extLst>
              <a:ext uri="{FF2B5EF4-FFF2-40B4-BE49-F238E27FC236}">
                <a16:creationId xmlns:a16="http://schemas.microsoft.com/office/drawing/2014/main" id="{A2494949-8393-F273-3916-A65627078F9F}"/>
              </a:ext>
            </a:extLst>
          </p:cNvPr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>
            <a:extLst>
              <a:ext uri="{FF2B5EF4-FFF2-40B4-BE49-F238E27FC236}">
                <a16:creationId xmlns:a16="http://schemas.microsoft.com/office/drawing/2014/main" id="{912AA52D-D37D-09A7-E88C-FBFE28A81FD6}"/>
              </a:ext>
            </a:extLst>
          </p:cNvPr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Google Shape;160;p5">
            <a:extLst>
              <a:ext uri="{FF2B5EF4-FFF2-40B4-BE49-F238E27FC236}">
                <a16:creationId xmlns:a16="http://schemas.microsoft.com/office/drawing/2014/main" id="{1853B460-030B-7DB2-64CA-A3CAA6B42137}"/>
              </a:ext>
            </a:extLst>
          </p:cNvPr>
          <p:cNvSpPr/>
          <p:nvPr/>
        </p:nvSpPr>
        <p:spPr>
          <a:xfrm>
            <a:off x="2845604" y="5997759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Frankreich, Flagge, Karte">
            <a:extLst>
              <a:ext uri="{FF2B5EF4-FFF2-40B4-BE49-F238E27FC236}">
                <a16:creationId xmlns:a16="http://schemas.microsoft.com/office/drawing/2014/main" id="{2B928B30-E17E-0429-F76B-69B36C010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684" y="1742946"/>
            <a:ext cx="4516726" cy="459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51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c226cc557a_0_0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>
                <a:solidFill>
                  <a:srgbClr val="203864"/>
                </a:solidFill>
              </a:rPr>
              <a:t>públicos </a:t>
            </a:r>
            <a:r>
              <a:rPr lang="en-US" sz="2800">
                <a:solidFill>
                  <a:srgbClr val="203864"/>
                </a:solidFill>
              </a:rPr>
              <a:t>en </a:t>
            </a:r>
            <a:r>
              <a:rPr lang="en-US"/>
              <a:t>Francia</a:t>
            </a:r>
            <a:endParaRPr sz="2800">
              <a:solidFill>
                <a:srgbClr val="203864"/>
              </a:solidFill>
            </a:endParaRPr>
          </a:p>
        </p:txBody>
      </p:sp>
      <p:sp>
        <p:nvSpPr>
          <p:cNvPr id="192" name="Google Shape;192;g2c226cc557a_0_0"/>
          <p:cNvSpPr txBox="1">
            <a:spLocks noGrp="1"/>
          </p:cNvSpPr>
          <p:nvPr>
            <p:ph type="body" idx="1"/>
          </p:nvPr>
        </p:nvSpPr>
        <p:spPr>
          <a:xfrm>
            <a:off x="558000" y="1800000"/>
            <a:ext cx="5852100" cy="39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ts val="2400"/>
              <a:buNone/>
            </a:pPr>
            <a:r>
              <a:rPr lang="en-US"/>
              <a:t>En Francia, los </a:t>
            </a:r>
            <a:r>
              <a:rPr lang="en-US" b="1"/>
              <a:t>servicios de salud pública </a:t>
            </a:r>
            <a:r>
              <a:rPr lang="en-US"/>
              <a:t>son accesibles a través de una serie de plataformas y aplicaciones desarrolladas por el Gobierno, los hospitales, las agencias regionales de salud y otras organizaciones del sector público. Estas aplicaciones y servicios en línea pretenden mejorar el acceso a la asistencia sanitaria, la gestión personal de la salud y facilitar la comunicación entre pacientes y profesionales sanitarios.</a:t>
            </a:r>
            <a:endParaRPr/>
          </a:p>
        </p:txBody>
      </p:sp>
      <p:sp>
        <p:nvSpPr>
          <p:cNvPr id="193" name="Google Shape;193;g2c226cc557a_0_0"/>
          <p:cNvSpPr/>
          <p:nvPr/>
        </p:nvSpPr>
        <p:spPr>
          <a:xfrm>
            <a:off x="117332" y="438863"/>
            <a:ext cx="409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4" name="Google Shape;194;g2c226cc557a_0_0"/>
          <p:cNvSpPr/>
          <p:nvPr/>
        </p:nvSpPr>
        <p:spPr>
          <a:xfrm>
            <a:off x="269731" y="591263"/>
            <a:ext cx="674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95" name="Google Shape;195;g2c226cc557a_0_0"/>
          <p:cNvPicPr preferRelativeResize="0"/>
          <p:nvPr/>
        </p:nvPicPr>
        <p:blipFill rotWithShape="1">
          <a:blip r:embed="rId3">
            <a:alphaModFix/>
          </a:blip>
          <a:srcRect b="33359"/>
          <a:stretch/>
        </p:blipFill>
        <p:spPr>
          <a:xfrm>
            <a:off x="6910470" y="2218078"/>
            <a:ext cx="5010396" cy="333895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2c226cc557a_0_0"/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c226cc557a_0_10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>
                <a:solidFill>
                  <a:srgbClr val="203864"/>
                </a:solidFill>
              </a:rPr>
              <a:t>públicos </a:t>
            </a:r>
            <a:r>
              <a:rPr lang="en-US" sz="2800">
                <a:solidFill>
                  <a:srgbClr val="203864"/>
                </a:solidFill>
              </a:rPr>
              <a:t>en </a:t>
            </a:r>
            <a:r>
              <a:rPr lang="en-US"/>
              <a:t>Francia</a:t>
            </a:r>
            <a:endParaRPr sz="2800">
              <a:solidFill>
                <a:srgbClr val="203864"/>
              </a:solidFill>
            </a:endParaRPr>
          </a:p>
        </p:txBody>
      </p:sp>
      <p:sp>
        <p:nvSpPr>
          <p:cNvPr id="203" name="Google Shape;203;g2c226cc557a_0_10"/>
          <p:cNvSpPr txBox="1">
            <a:spLocks noGrp="1"/>
          </p:cNvSpPr>
          <p:nvPr>
            <p:ph type="body" idx="1"/>
          </p:nvPr>
        </p:nvSpPr>
        <p:spPr>
          <a:xfrm>
            <a:off x="557998" y="1799999"/>
            <a:ext cx="6189900" cy="48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sz="2400" b="1" i="0" dirty="0">
              <a:latin typeface="Calibri"/>
              <a:ea typeface="Calibri"/>
              <a:cs typeface="Calibri"/>
              <a:sym typeface="Calibri"/>
            </a:endParaRPr>
          </a:p>
          <a:p>
            <a:pPr marL="88900" indent="0"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 b="1" i="0" dirty="0"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lang="en-US" b="1" dirty="0" err="1"/>
              <a:t>Ameli</a:t>
            </a:r>
            <a:r>
              <a:rPr lang="en-US" sz="2400" b="1" i="0" dirty="0">
                <a:latin typeface="Calibri"/>
                <a:ea typeface="Calibri"/>
                <a:cs typeface="Calibri"/>
                <a:sym typeface="Calibri"/>
              </a:rPr>
              <a:t>" </a:t>
            </a:r>
            <a:r>
              <a:rPr lang="en-US" sz="2400" i="0" dirty="0">
                <a:latin typeface="Calibri"/>
                <a:ea typeface="Calibri"/>
                <a:cs typeface="Calibri"/>
                <a:sym typeface="Calibri"/>
              </a:rPr>
              <a:t>del Ministerio de Sanidad: </a:t>
            </a:r>
            <a:r>
              <a:rPr lang="en-US" dirty="0"/>
              <a:t>es el portal oficial en línea del Assurance </a:t>
            </a:r>
            <a:r>
              <a:rPr lang="en-US" dirty="0" err="1"/>
              <a:t>Maladie</a:t>
            </a:r>
            <a:r>
              <a:rPr lang="en-US" dirty="0"/>
              <a:t>. </a:t>
            </a:r>
            <a:r>
              <a:rPr lang="en-US" dirty="0" err="1"/>
              <a:t>Ameli </a:t>
            </a:r>
            <a:r>
              <a:rPr lang="en-US" dirty="0"/>
              <a:t>permite a los usuarios consultar sus reembolsos de asistencia sanitaria, gestionar su información personal, descargar un certificado de derecho o encontrar profesionales sanitarios.</a:t>
            </a:r>
          </a:p>
          <a:p>
            <a:pPr marL="88900" indent="0"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 Android APP </a:t>
            </a:r>
            <a:r>
              <a:rPr lang="en-US" dirty="0"/>
              <a:t>-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IOS App</a:t>
            </a:r>
            <a:endParaRPr lang="en-US" dirty="0"/>
          </a:p>
          <a:p>
            <a:pPr marL="889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204" name="Google Shape;204;g2c226cc557a_0_10"/>
          <p:cNvSpPr/>
          <p:nvPr/>
        </p:nvSpPr>
        <p:spPr>
          <a:xfrm>
            <a:off x="117332" y="438863"/>
            <a:ext cx="409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5" name="Google Shape;205;g2c226cc557a_0_10"/>
          <p:cNvSpPr/>
          <p:nvPr/>
        </p:nvSpPr>
        <p:spPr>
          <a:xfrm>
            <a:off x="269731" y="591263"/>
            <a:ext cx="674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6" name="Google Shape;206;g2c226cc557a_0_10" descr="Bild für Symbol"/>
          <p:cNvSpPr/>
          <p:nvPr/>
        </p:nvSpPr>
        <p:spPr>
          <a:xfrm>
            <a:off x="5596465" y="2355358"/>
            <a:ext cx="1151400" cy="22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g2c226cc557a_0_10"/>
          <p:cNvPicPr preferRelativeResize="0"/>
          <p:nvPr/>
        </p:nvPicPr>
        <p:blipFill rotWithShape="1">
          <a:blip r:embed="rId5">
            <a:alphaModFix/>
          </a:blip>
          <a:srcRect t="2380" b="2380"/>
          <a:stretch/>
        </p:blipFill>
        <p:spPr>
          <a:xfrm>
            <a:off x="7037557" y="2559233"/>
            <a:ext cx="4748841" cy="237442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2c226cc557a_0_10"/>
          <p:cNvSpPr/>
          <p:nvPr/>
        </p:nvSpPr>
        <p:spPr>
          <a:xfrm>
            <a:off x="2845604" y="5997759"/>
            <a:ext cx="877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Fuente: Ameli.fr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E47D0821-8573-4002-9B33-F43C68A1D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446587"/>
            <a:ext cx="10515600" cy="1080001"/>
          </a:xfrm>
        </p:spPr>
        <p:txBody>
          <a:bodyPr>
            <a:normAutofit fontScale="90000"/>
          </a:bodyPr>
          <a:lstStyle/>
          <a:p>
            <a:r>
              <a:rPr lang="en-US" altLang="el-GR" sz="2000" dirty="0">
                <a:solidFill>
                  <a:srgbClr val="C01E24"/>
                </a:solidFill>
              </a:rPr>
              <a:t>11.2.1</a:t>
            </a:r>
            <a:r>
              <a:rPr lang="en-US" altLang="el-GR" dirty="0"/>
              <a:t/>
            </a:r>
            <a:br>
              <a:rPr lang="en-US" altLang="el-GR" dirty="0"/>
            </a:br>
            <a:r>
              <a:rPr lang="en-US" altLang="el-GR" dirty="0">
                <a:solidFill>
                  <a:srgbClr val="C01E24"/>
                </a:solidFill>
              </a:rPr>
              <a:t>Identificación interactiva de aplicaciones de servicios sanitarios y diferentes tipos</a:t>
            </a:r>
            <a:endParaRPr lang="el-GR" dirty="0">
              <a:solidFill>
                <a:srgbClr val="C01E24"/>
              </a:solidFill>
            </a:endParaRP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AA18648-8A7B-40D3-A066-80FDB05B7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000" y="1842247"/>
            <a:ext cx="5157787" cy="50302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203864"/>
                </a:solidFill>
                <a:sym typeface="Arial" panose="020B0604020202020204" pitchFamily="34" charset="0"/>
              </a:rPr>
              <a:t>Objetivos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AA5AE911-E515-48E3-AB8B-121C68B77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142" y="2502255"/>
            <a:ext cx="5866709" cy="3470112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/>
              <a:t>Familiarizarse con las aplicaciones de servicios sanitarios más populares</a:t>
            </a:r>
          </a:p>
          <a:p>
            <a:r>
              <a:rPr lang="en-US" sz="2400" dirty="0"/>
              <a:t>Diferenciar entre proveedores públicos y privados de aplicaciones de servicios sanitarios y sus intereses específicos</a:t>
            </a:r>
          </a:p>
          <a:p>
            <a:r>
              <a:rPr lang="en-US" sz="2400" dirty="0"/>
              <a:t>Recopilar y evaluar varios ejemplos</a:t>
            </a:r>
          </a:p>
          <a:p>
            <a:r>
              <a:rPr lang="en-US" sz="2400" dirty="0"/>
              <a:t>Crear un plan propio para el uso beneficioso de las apps de servicios sanitarios</a:t>
            </a:r>
            <a:endParaRPr lang="el-GR" sz="2000" dirty="0"/>
          </a:p>
        </p:txBody>
      </p:sp>
      <p:sp>
        <p:nvSpPr>
          <p:cNvPr id="7" name="Ορθογώνιο 1">
            <a:extLst>
              <a:ext uri="{FF2B5EF4-FFF2-40B4-BE49-F238E27FC236}">
                <a16:creationId xmlns:a16="http://schemas.microsoft.com/office/drawing/2014/main" id="{D0AD6EFD-6140-472D-CD54-C82DE71C773C}"/>
              </a:ext>
            </a:extLst>
          </p:cNvPr>
          <p:cNvSpPr/>
          <p:nvPr/>
        </p:nvSpPr>
        <p:spPr>
          <a:xfrm>
            <a:off x="3419912" y="6129356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Imagen de </a:t>
            </a:r>
            <a:r>
              <a:rPr lang="en-US" sz="1200" dirty="0" err="1">
                <a:hlinkClick r:id="rId3"/>
              </a:rPr>
              <a:t>vectorjuice </a:t>
            </a:r>
            <a:r>
              <a:rPr lang="en-US" sz="1200" dirty="0">
                <a:hlinkClick r:id="rId3"/>
              </a:rPr>
              <a:t>en </a:t>
            </a:r>
            <a:r>
              <a:rPr lang="en-US" sz="1200" dirty="0" err="1">
                <a:hlinkClick r:id="rId3"/>
              </a:rPr>
              <a:t>Freepik</a:t>
            </a:r>
            <a:endParaRPr lang="en-US" sz="1200" dirty="0"/>
          </a:p>
        </p:txBody>
      </p:sp>
      <p:pic>
        <p:nvPicPr>
          <p:cNvPr id="8" name="Google Shape;190;g2c07f5df07d_0_263">
            <a:extLst>
              <a:ext uri="{FF2B5EF4-FFF2-40B4-BE49-F238E27FC236}">
                <a16:creationId xmlns:a16="http://schemas.microsoft.com/office/drawing/2014/main" id="{8174B717-F4DC-16A5-B29D-6BA42D0662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128" t="10193" r="8041" b="10723"/>
          <a:stretch/>
        </p:blipFill>
        <p:spPr>
          <a:xfrm>
            <a:off x="7570694" y="1842247"/>
            <a:ext cx="4621306" cy="41634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02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g2c226cc557a_0_21"/>
          <p:cNvPicPr preferRelativeResize="0"/>
          <p:nvPr/>
        </p:nvPicPr>
        <p:blipFill rotWithShape="1">
          <a:blip r:embed="rId3">
            <a:alphaModFix/>
          </a:blip>
          <a:srcRect l="-1520" t="-15293" r="1520" b="-11097"/>
          <a:stretch/>
        </p:blipFill>
        <p:spPr>
          <a:xfrm>
            <a:off x="7424781" y="2506709"/>
            <a:ext cx="4748852" cy="337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2c226cc557a_0_21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84003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>
                <a:solidFill>
                  <a:srgbClr val="203864"/>
                </a:solidFill>
              </a:rPr>
              <a:t>públicos </a:t>
            </a:r>
            <a:r>
              <a:rPr lang="en-US" sz="2800">
                <a:solidFill>
                  <a:srgbClr val="203864"/>
                </a:solidFill>
              </a:rPr>
              <a:t>en </a:t>
            </a:r>
            <a:r>
              <a:rPr lang="en-US"/>
              <a:t>Francia</a:t>
            </a:r>
            <a:endParaRPr sz="2800">
              <a:solidFill>
                <a:srgbClr val="203864"/>
              </a:solidFill>
            </a:endParaRPr>
          </a:p>
        </p:txBody>
      </p:sp>
      <p:sp>
        <p:nvSpPr>
          <p:cNvPr id="216" name="Google Shape;216;g2c226cc557a_0_21"/>
          <p:cNvSpPr txBox="1">
            <a:spLocks noGrp="1"/>
          </p:cNvSpPr>
          <p:nvPr>
            <p:ph type="body" idx="1"/>
          </p:nvPr>
        </p:nvSpPr>
        <p:spPr>
          <a:xfrm>
            <a:off x="558000" y="1800000"/>
            <a:ext cx="6882000" cy="48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 lang="en-US" sz="2000" b="1" dirty="0">
              <a:latin typeface="Lato"/>
              <a:ea typeface="Lato"/>
              <a:cs typeface="Lato"/>
              <a:sym typeface="Lato"/>
            </a:endParaRPr>
          </a:p>
          <a:p>
            <a:pPr marL="889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 lang="en-US" sz="2000" b="1" dirty="0">
              <a:latin typeface="Lato"/>
              <a:ea typeface="Lato"/>
              <a:cs typeface="Lato"/>
              <a:sym typeface="Lato"/>
            </a:endParaRPr>
          </a:p>
          <a:p>
            <a:pPr marL="889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-US" sz="2000" b="1" dirty="0">
                <a:latin typeface="Lato"/>
                <a:ea typeface="Lato"/>
                <a:cs typeface="Lato"/>
                <a:sym typeface="Lato"/>
              </a:rPr>
              <a:t>Mon </a:t>
            </a:r>
            <a:r>
              <a:rPr lang="en-US" sz="2000" b="1" dirty="0" err="1">
                <a:latin typeface="Lato"/>
                <a:ea typeface="Lato"/>
                <a:cs typeface="Lato"/>
                <a:sym typeface="Lato"/>
              </a:rPr>
              <a:t>Espace Santé </a:t>
            </a:r>
            <a:r>
              <a:rPr lang="en-US" sz="2000" b="1" dirty="0">
                <a:latin typeface="Lato"/>
                <a:ea typeface="Lato"/>
                <a:cs typeface="Lato"/>
                <a:sym typeface="Lato"/>
              </a:rPr>
              <a:t>(Mi </a:t>
            </a:r>
            <a:r>
              <a:rPr lang="en-US" sz="2000" b="1" dirty="0" err="1">
                <a:latin typeface="Lato"/>
                <a:ea typeface="Lato"/>
                <a:cs typeface="Lato"/>
                <a:sym typeface="Lato"/>
              </a:rPr>
              <a:t>espacio de salud)</a:t>
            </a:r>
            <a:endParaRPr dirty="0"/>
          </a:p>
          <a:p>
            <a:pPr marL="889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Lanzado a principios de 2022, es la evolución del Dossier </a:t>
            </a:r>
            <a:r>
              <a:rPr lang="en-US" sz="2000" dirty="0" err="1">
                <a:latin typeface="Lato"/>
                <a:ea typeface="Lato"/>
                <a:cs typeface="Lato"/>
                <a:sym typeface="Lato"/>
              </a:rPr>
              <a:t>Médical Partagé </a:t>
            </a: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(DMP). Mon </a:t>
            </a:r>
            <a:r>
              <a:rPr lang="en-US" sz="2000" dirty="0" err="1">
                <a:latin typeface="Lato"/>
                <a:ea typeface="Lato"/>
                <a:cs typeface="Lato"/>
                <a:sym typeface="Lato"/>
              </a:rPr>
              <a:t>Espace Santé </a:t>
            </a: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es un espacio personal de salud digital para almacenar, gestionar y compartir información y documentos sanitarios con total seguridad.</a:t>
            </a:r>
            <a:endParaRPr dirty="0"/>
          </a:p>
          <a:p>
            <a:pPr marL="8890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ts val="2000"/>
              <a:buNone/>
            </a:pPr>
            <a:r>
              <a:rPr lang="de-DE" sz="2000" u="sng" dirty="0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Aplicación </a:t>
            </a:r>
            <a:r>
              <a:rPr lang="de-DE" sz="2000" u="sng" dirty="0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Android </a:t>
            </a:r>
            <a:r>
              <a:rPr lang="de-DE" sz="2000" dirty="0">
                <a:solidFill>
                  <a:srgbClr val="1A1C1C"/>
                </a:solidFill>
                <a:latin typeface="Lato"/>
                <a:ea typeface="Lato"/>
                <a:cs typeface="Lato"/>
                <a:sym typeface="Lato"/>
              </a:rPr>
              <a:t>- </a:t>
            </a:r>
            <a:r>
              <a:rPr lang="de-DE" sz="2000" u="sng" dirty="0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Aplicación IOS</a:t>
            </a:r>
            <a:endParaRPr lang="de-DE" sz="2000" i="0" dirty="0">
              <a:solidFill>
                <a:srgbClr val="1A1C1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" name="Google Shape;217;g2c226cc557a_0_21"/>
          <p:cNvSpPr/>
          <p:nvPr/>
        </p:nvSpPr>
        <p:spPr>
          <a:xfrm>
            <a:off x="117332" y="438863"/>
            <a:ext cx="409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8" name="Google Shape;218;g2c226cc557a_0_21"/>
          <p:cNvSpPr/>
          <p:nvPr/>
        </p:nvSpPr>
        <p:spPr>
          <a:xfrm>
            <a:off x="269731" y="591263"/>
            <a:ext cx="674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9" name="Google Shape;219;g2c226cc557a_0_21" descr="Bild für Symbol"/>
          <p:cNvSpPr/>
          <p:nvPr/>
        </p:nvSpPr>
        <p:spPr>
          <a:xfrm>
            <a:off x="5596465" y="2355358"/>
            <a:ext cx="1151400" cy="22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g2c226cc557a_0_21"/>
          <p:cNvSpPr/>
          <p:nvPr/>
        </p:nvSpPr>
        <p:spPr>
          <a:xfrm>
            <a:off x="2845604" y="5997759"/>
            <a:ext cx="877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</a:t>
            </a:r>
            <a:r>
              <a:rPr lang="en-US" sz="1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malakoffhumanis.com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c226cc557a_0_97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84003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>
                <a:solidFill>
                  <a:srgbClr val="203864"/>
                </a:solidFill>
              </a:rPr>
              <a:t>públicos </a:t>
            </a:r>
            <a:r>
              <a:rPr lang="en-US" sz="2800">
                <a:solidFill>
                  <a:srgbClr val="203864"/>
                </a:solidFill>
              </a:rPr>
              <a:t>en </a:t>
            </a:r>
            <a:r>
              <a:rPr lang="en-US"/>
              <a:t>Francia</a:t>
            </a:r>
            <a:endParaRPr sz="2800">
              <a:solidFill>
                <a:srgbClr val="203864"/>
              </a:solidFill>
            </a:endParaRPr>
          </a:p>
        </p:txBody>
      </p:sp>
      <p:sp>
        <p:nvSpPr>
          <p:cNvPr id="227" name="Google Shape;227;g2c226cc557a_0_97"/>
          <p:cNvSpPr txBox="1">
            <a:spLocks noGrp="1"/>
          </p:cNvSpPr>
          <p:nvPr>
            <p:ph type="body" idx="1"/>
          </p:nvPr>
        </p:nvSpPr>
        <p:spPr>
          <a:xfrm>
            <a:off x="558000" y="1800000"/>
            <a:ext cx="6882000" cy="48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-US" sz="2000" b="1" dirty="0" err="1">
                <a:latin typeface="Lato"/>
                <a:ea typeface="Lato"/>
                <a:cs typeface="Lato"/>
                <a:sym typeface="Lato"/>
              </a:rPr>
              <a:t>TousAntiCovi</a:t>
            </a:r>
            <a:r>
              <a:rPr lang="en-US" sz="2000" b="1" dirty="0">
                <a:latin typeface="Lato"/>
                <a:ea typeface="Lato"/>
                <a:cs typeface="Lato"/>
                <a:sym typeface="Lato"/>
              </a:rPr>
              <a:t>d  </a:t>
            </a:r>
            <a:endParaRPr dirty="0"/>
          </a:p>
          <a:p>
            <a:pPr marL="889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en-US" sz="2000" dirty="0">
                <a:latin typeface="Lato"/>
                <a:ea typeface="Lato"/>
                <a:cs typeface="Lato"/>
                <a:sym typeface="Lato"/>
              </a:rPr>
              <a:t>Aplicación desarrollada en el contexto de la pandemia de COVID-19 para ayudar a seguir a los contactos, proporcionar información sobre la evolución de la epidemia y facilitar el acceso a los certificados de vacunación y pruebas. Es un ejemplo de cómo el sector público francés puede adaptarse rápidamente a una crisis sanitaria utilizando tecnologías digitales.</a:t>
            </a:r>
            <a:endParaRPr lang="de-DE" dirty="0"/>
          </a:p>
          <a:p>
            <a:pPr marL="8890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ts val="2000"/>
              <a:buNone/>
            </a:pPr>
            <a:r>
              <a:rPr lang="de-DE" sz="2400" u="sng" dirty="0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Aplicación </a:t>
            </a:r>
            <a:r>
              <a:rPr lang="de-DE" sz="2400" u="sng" dirty="0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Android </a:t>
            </a:r>
            <a:r>
              <a:rPr lang="de-DE" sz="2400" dirty="0">
                <a:solidFill>
                  <a:srgbClr val="1A1C1C"/>
                </a:solidFill>
                <a:latin typeface="Lato"/>
                <a:ea typeface="Lato"/>
                <a:cs typeface="Lato"/>
                <a:sym typeface="Lato"/>
              </a:rPr>
              <a:t>- </a:t>
            </a:r>
            <a:r>
              <a:rPr lang="de-DE" sz="2400" u="sng" dirty="0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Aplicación IOS</a:t>
            </a:r>
            <a:endParaRPr sz="2000" i="0" dirty="0">
              <a:solidFill>
                <a:srgbClr val="1A1C1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8" name="Google Shape;228;g2c226cc557a_0_97"/>
          <p:cNvSpPr/>
          <p:nvPr/>
        </p:nvSpPr>
        <p:spPr>
          <a:xfrm>
            <a:off x="117332" y="438863"/>
            <a:ext cx="409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9" name="Google Shape;229;g2c226cc557a_0_97"/>
          <p:cNvSpPr/>
          <p:nvPr/>
        </p:nvSpPr>
        <p:spPr>
          <a:xfrm>
            <a:off x="269731" y="591263"/>
            <a:ext cx="674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0" name="Google Shape;230;g2c226cc557a_0_97" descr="Bild für Symbol"/>
          <p:cNvSpPr/>
          <p:nvPr/>
        </p:nvSpPr>
        <p:spPr>
          <a:xfrm>
            <a:off x="5596465" y="2355358"/>
            <a:ext cx="1151400" cy="22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g2c226cc557a_0_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2400" y="1837500"/>
            <a:ext cx="4447200" cy="296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2c226cc557a_0_97"/>
          <p:cNvSpPr/>
          <p:nvPr/>
        </p:nvSpPr>
        <p:spPr>
          <a:xfrm>
            <a:off x="2845604" y="5997759"/>
            <a:ext cx="877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</a:t>
            </a:r>
            <a:r>
              <a:rPr lang="en-US" sz="1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capeb.fr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c226cc557a_0_108"/>
          <p:cNvSpPr txBox="1">
            <a:spLocks noGrp="1"/>
          </p:cNvSpPr>
          <p:nvPr>
            <p:ph type="title"/>
          </p:nvPr>
        </p:nvSpPr>
        <p:spPr>
          <a:xfrm>
            <a:off x="558000" y="1080000"/>
            <a:ext cx="84003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>
                <a:solidFill>
                  <a:srgbClr val="203864"/>
                </a:solidFill>
              </a:rPr>
              <a:t>públicos </a:t>
            </a:r>
            <a:r>
              <a:rPr lang="en-US" sz="2800">
                <a:solidFill>
                  <a:srgbClr val="203864"/>
                </a:solidFill>
              </a:rPr>
              <a:t>en </a:t>
            </a:r>
            <a:r>
              <a:rPr lang="en-US"/>
              <a:t>Francia</a:t>
            </a:r>
            <a:endParaRPr sz="2800">
              <a:solidFill>
                <a:srgbClr val="203864"/>
              </a:solidFill>
            </a:endParaRPr>
          </a:p>
        </p:txBody>
      </p:sp>
      <p:sp>
        <p:nvSpPr>
          <p:cNvPr id="239" name="Google Shape;239;g2c226cc557a_0_108"/>
          <p:cNvSpPr txBox="1">
            <a:spLocks noGrp="1"/>
          </p:cNvSpPr>
          <p:nvPr>
            <p:ph type="body" idx="1"/>
          </p:nvPr>
        </p:nvSpPr>
        <p:spPr>
          <a:xfrm>
            <a:off x="558000" y="1800000"/>
            <a:ext cx="6882000" cy="48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 lang="en-US" sz="2000" b="1" dirty="0">
              <a:latin typeface="Lato"/>
              <a:ea typeface="Lato"/>
              <a:cs typeface="Lato"/>
              <a:sym typeface="Lato"/>
            </a:endParaRPr>
          </a:p>
          <a:p>
            <a:pPr marL="889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 lang="en-US" sz="2000" b="1" dirty="0">
              <a:latin typeface="Lato"/>
              <a:ea typeface="Lato"/>
              <a:cs typeface="Lato"/>
              <a:sym typeface="Lato"/>
            </a:endParaRPr>
          </a:p>
          <a:p>
            <a:pPr marL="889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-US" sz="2000" b="1" dirty="0" err="1">
                <a:ea typeface="Lato"/>
                <a:cs typeface="Lato"/>
                <a:sym typeface="Lato"/>
              </a:rPr>
              <a:t>MesVaccins</a:t>
            </a:r>
            <a:r>
              <a:rPr lang="en-US" sz="2000" b="1" dirty="0">
                <a:ea typeface="Lato"/>
                <a:cs typeface="Lato"/>
                <a:sym typeface="Lato"/>
              </a:rPr>
              <a:t>: </a:t>
            </a:r>
            <a:endParaRPr dirty="0"/>
          </a:p>
          <a:p>
            <a:pPr marL="889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en-US" sz="2000" dirty="0">
                <a:ea typeface="Lato"/>
                <a:cs typeface="Lato"/>
                <a:sym typeface="Lato"/>
              </a:rPr>
              <a:t>Esto permite a las personas gestionar su historial electrónico de vacunación y recibir recomendaciones </a:t>
            </a:r>
            <a:r>
              <a:rPr lang="en-US" sz="2000" dirty="0" err="1">
                <a:ea typeface="Lato"/>
                <a:cs typeface="Lato"/>
                <a:sym typeface="Lato"/>
              </a:rPr>
              <a:t>personalizadas </a:t>
            </a:r>
            <a:r>
              <a:rPr lang="en-US" sz="2000" dirty="0">
                <a:ea typeface="Lato"/>
                <a:cs typeface="Lato"/>
                <a:sym typeface="Lato"/>
              </a:rPr>
              <a:t>sobre las vacunas necesarias, en función del perfil de salud y de si viajan al extranjero.</a:t>
            </a:r>
            <a:endParaRPr lang="de-DE" dirty="0"/>
          </a:p>
          <a:p>
            <a:pPr marL="8890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ts val="2000"/>
              <a:buNone/>
            </a:pPr>
            <a:r>
              <a:rPr lang="de-DE" sz="2000" u="sng" dirty="0">
                <a:solidFill>
                  <a:schemeClr val="hlink"/>
                </a:solidFill>
                <a:ea typeface="Lato"/>
                <a:cs typeface="Lato"/>
                <a:sym typeface="Lato"/>
                <a:hlinkClick r:id="rId3"/>
              </a:rPr>
              <a:t>Aplicación </a:t>
            </a:r>
            <a:r>
              <a:rPr lang="de-DE" sz="2000" u="sng" dirty="0">
                <a:solidFill>
                  <a:schemeClr val="hlink"/>
                </a:solidFill>
                <a:ea typeface="Lato"/>
                <a:cs typeface="Lato"/>
                <a:sym typeface="Lato"/>
                <a:hlinkClick r:id="rId4"/>
              </a:rPr>
              <a:t>Android </a:t>
            </a:r>
            <a:r>
              <a:rPr lang="de-DE" sz="2000" dirty="0">
                <a:solidFill>
                  <a:srgbClr val="1A1C1C"/>
                </a:solidFill>
                <a:ea typeface="Lato"/>
                <a:cs typeface="Lato"/>
                <a:sym typeface="Lato"/>
              </a:rPr>
              <a:t>- </a:t>
            </a:r>
            <a:r>
              <a:rPr lang="de-DE" sz="2000" u="sng" dirty="0">
                <a:solidFill>
                  <a:schemeClr val="hlink"/>
                </a:solidFill>
                <a:ea typeface="Lato"/>
                <a:cs typeface="Lato"/>
                <a:sym typeface="Lato"/>
                <a:hlinkClick r:id="rId3"/>
              </a:rPr>
              <a:t>Aplicación IOS</a:t>
            </a:r>
            <a:endParaRPr sz="2000" i="0" dirty="0">
              <a:solidFill>
                <a:srgbClr val="1A1C1C"/>
              </a:solidFill>
              <a:ea typeface="Lato"/>
              <a:cs typeface="Lato"/>
              <a:sym typeface="Lato"/>
            </a:endParaRPr>
          </a:p>
        </p:txBody>
      </p:sp>
      <p:sp>
        <p:nvSpPr>
          <p:cNvPr id="240" name="Google Shape;240;g2c226cc557a_0_108"/>
          <p:cNvSpPr/>
          <p:nvPr/>
        </p:nvSpPr>
        <p:spPr>
          <a:xfrm>
            <a:off x="117332" y="438863"/>
            <a:ext cx="409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1" name="Google Shape;241;g2c226cc557a_0_108"/>
          <p:cNvSpPr/>
          <p:nvPr/>
        </p:nvSpPr>
        <p:spPr>
          <a:xfrm>
            <a:off x="269731" y="591263"/>
            <a:ext cx="674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2" name="Google Shape;242;g2c226cc557a_0_108" descr="Bild für Symbol"/>
          <p:cNvSpPr/>
          <p:nvPr/>
        </p:nvSpPr>
        <p:spPr>
          <a:xfrm>
            <a:off x="5596465" y="2355358"/>
            <a:ext cx="1151400" cy="22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g2c226cc557a_0_108"/>
          <p:cNvPicPr preferRelativeResize="0"/>
          <p:nvPr/>
        </p:nvPicPr>
        <p:blipFill rotWithShape="1">
          <a:blip r:embed="rId5">
            <a:alphaModFix/>
          </a:blip>
          <a:srcRect l="-1153" t="-3078" b="-5322"/>
          <a:stretch/>
        </p:blipFill>
        <p:spPr>
          <a:xfrm>
            <a:off x="7471915" y="2355358"/>
            <a:ext cx="4498325" cy="321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2c226cc557a_0_108"/>
          <p:cNvSpPr/>
          <p:nvPr/>
        </p:nvSpPr>
        <p:spPr>
          <a:xfrm>
            <a:off x="2845604" y="5997759"/>
            <a:ext cx="877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Fuente: </a:t>
            </a:r>
            <a:r>
              <a:rPr lang="en-US" sz="12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doctissimo.fr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c226cc557a_0_30"/>
          <p:cNvSpPr txBox="1">
            <a:spLocks noGrp="1"/>
          </p:cNvSpPr>
          <p:nvPr>
            <p:ph type="title"/>
          </p:nvPr>
        </p:nvSpPr>
        <p:spPr>
          <a:xfrm>
            <a:off x="329400" y="1080000"/>
            <a:ext cx="11059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>
                <a:solidFill>
                  <a:srgbClr val="203864"/>
                </a:solidFill>
              </a:rPr>
              <a:t>privados </a:t>
            </a:r>
            <a:r>
              <a:rPr lang="en-US" sz="2800">
                <a:solidFill>
                  <a:srgbClr val="203864"/>
                </a:solidFill>
              </a:rPr>
              <a:t>en </a:t>
            </a:r>
            <a:r>
              <a:rPr lang="en-US"/>
              <a:t>Francia</a:t>
            </a:r>
            <a:endParaRPr sz="2800">
              <a:solidFill>
                <a:srgbClr val="203864"/>
              </a:solidFill>
            </a:endParaRPr>
          </a:p>
        </p:txBody>
      </p:sp>
      <p:sp>
        <p:nvSpPr>
          <p:cNvPr id="251" name="Google Shape;251;g2c226cc557a_0_30"/>
          <p:cNvSpPr/>
          <p:nvPr/>
        </p:nvSpPr>
        <p:spPr>
          <a:xfrm>
            <a:off x="117332" y="438863"/>
            <a:ext cx="409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2" name="Google Shape;252;g2c226cc557a_0_30"/>
          <p:cNvSpPr/>
          <p:nvPr/>
        </p:nvSpPr>
        <p:spPr>
          <a:xfrm>
            <a:off x="269731" y="591263"/>
            <a:ext cx="674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alibri"/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53" name="Google Shape;253;g2c226cc557a_0_30"/>
          <p:cNvPicPr preferRelativeResize="0"/>
          <p:nvPr/>
        </p:nvPicPr>
        <p:blipFill rotWithShape="1">
          <a:blip r:embed="rId3">
            <a:alphaModFix/>
          </a:blip>
          <a:srcRect t="13164" b="13164"/>
          <a:stretch/>
        </p:blipFill>
        <p:spPr>
          <a:xfrm>
            <a:off x="7211400" y="2205460"/>
            <a:ext cx="4502580" cy="331713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2c226cc557a_0_30"/>
          <p:cNvSpPr txBox="1">
            <a:spLocks noGrp="1"/>
          </p:cNvSpPr>
          <p:nvPr>
            <p:ph type="body" idx="1"/>
          </p:nvPr>
        </p:nvSpPr>
        <p:spPr>
          <a:xfrm>
            <a:off x="329400" y="1800000"/>
            <a:ext cx="6882000" cy="48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 lang="en-US" sz="2000" b="1" dirty="0">
              <a:latin typeface="Lato"/>
              <a:ea typeface="Lato"/>
              <a:cs typeface="Lato"/>
              <a:sym typeface="Lato"/>
            </a:endParaRPr>
          </a:p>
          <a:p>
            <a:pPr marL="8890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-US" sz="2000" b="1" dirty="0" err="1">
                <a:ea typeface="Lato"/>
                <a:cs typeface="Lato"/>
                <a:sym typeface="Lato"/>
              </a:rPr>
              <a:t>Doctolib</a:t>
            </a:r>
            <a:endParaRPr dirty="0"/>
          </a:p>
          <a:p>
            <a:pPr marL="889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en-US" sz="2000" dirty="0">
                <a:ea typeface="Lato"/>
                <a:cs typeface="Lato"/>
                <a:sym typeface="Lato"/>
              </a:rPr>
              <a:t>Aunque </a:t>
            </a:r>
            <a:r>
              <a:rPr lang="en-US" sz="2000" dirty="0" err="1">
                <a:ea typeface="Lato"/>
                <a:cs typeface="Lato"/>
                <a:sym typeface="Lato"/>
              </a:rPr>
              <a:t>Doctolib es </a:t>
            </a:r>
            <a:r>
              <a:rPr lang="en-US" sz="2000" dirty="0">
                <a:ea typeface="Lato"/>
                <a:cs typeface="Lato"/>
                <a:sym typeface="Lato"/>
              </a:rPr>
              <a:t>una empresa privada, colabora estrechamente con muchos hospitales públicos y profesionales sanitarios independientes de Francia para facilitar la reserva de citas en línea, la teleconsulta y la gestión de agendas médicas.</a:t>
            </a:r>
            <a:endParaRPr lang="de-DE" sz="2000" dirty="0"/>
          </a:p>
          <a:p>
            <a:pPr marL="8890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SzPts val="2000"/>
              <a:buNone/>
            </a:pPr>
            <a:r>
              <a:rPr lang="de-DE" sz="2000" u="sng" dirty="0">
                <a:solidFill>
                  <a:schemeClr val="hlink"/>
                </a:solidFill>
                <a:ea typeface="Lato"/>
                <a:cs typeface="Lato"/>
                <a:sym typeface="Lato"/>
                <a:hlinkClick r:id="rId4"/>
              </a:rPr>
              <a:t>Aplicación </a:t>
            </a:r>
            <a:r>
              <a:rPr lang="de-DE" sz="2000" u="sng" dirty="0">
                <a:solidFill>
                  <a:schemeClr val="hlink"/>
                </a:solidFill>
                <a:ea typeface="Lato"/>
                <a:cs typeface="Lato"/>
                <a:sym typeface="Lato"/>
                <a:hlinkClick r:id="rId5"/>
              </a:rPr>
              <a:t>Android </a:t>
            </a:r>
            <a:r>
              <a:rPr lang="de-DE" sz="2000" dirty="0">
                <a:solidFill>
                  <a:srgbClr val="1A1C1C"/>
                </a:solidFill>
                <a:ea typeface="Lato"/>
                <a:cs typeface="Lato"/>
                <a:sym typeface="Lato"/>
              </a:rPr>
              <a:t>- </a:t>
            </a:r>
            <a:r>
              <a:rPr lang="de-DE" sz="2000" u="sng" dirty="0">
                <a:solidFill>
                  <a:schemeClr val="hlink"/>
                </a:solidFill>
                <a:ea typeface="Lato"/>
                <a:cs typeface="Lato"/>
                <a:sym typeface="Lato"/>
                <a:hlinkClick r:id="rId4"/>
              </a:rPr>
              <a:t>Aplicación IOS</a:t>
            </a:r>
            <a:endParaRPr lang="de-DE" sz="2000" i="0" dirty="0">
              <a:solidFill>
                <a:srgbClr val="1A1C1C"/>
              </a:solidFill>
              <a:ea typeface="Lato"/>
              <a:cs typeface="Lato"/>
              <a:sym typeface="Lato"/>
            </a:endParaRPr>
          </a:p>
        </p:txBody>
      </p:sp>
      <p:sp>
        <p:nvSpPr>
          <p:cNvPr id="255" name="Google Shape;255;g2c226cc557a_0_30"/>
          <p:cNvSpPr/>
          <p:nvPr/>
        </p:nvSpPr>
        <p:spPr>
          <a:xfrm>
            <a:off x="9780282" y="6042956"/>
            <a:ext cx="2411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xfrm>
            <a:off x="1776248" y="1080000"/>
            <a:ext cx="9841444" cy="60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rtl="0" fontAlgn="base">
              <a:spcAft>
                <a:spcPts val="600"/>
              </a:spcAft>
            </a:pPr>
            <a:r>
              <a:rPr lang="en-US" sz="2800" i="1" u="none" strike="noStrike" dirty="0">
                <a:solidFill>
                  <a:srgbClr val="4A4CF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Actividad: </a:t>
            </a:r>
            <a:r>
              <a:rPr lang="en-US" sz="2800" i="1" dirty="0">
                <a:solidFill>
                  <a:srgbClr val="4A4CF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Recopilar </a:t>
            </a:r>
            <a:r>
              <a:rPr lang="en-US" sz="2800" i="1" u="none" strike="noStrike" dirty="0">
                <a:solidFill>
                  <a:srgbClr val="4A4CF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una plantilla predefinida varias apps</a:t>
            </a: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xfrm>
            <a:off x="557999" y="2264652"/>
            <a:ext cx="5852132" cy="440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 conocido diferentes ejemplos de aplicaciones de servicios sanitarios públicos y privados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Ahora navega 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 Internet y explora las funciones y ajustes básicos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Recoger de 1 a 3 aplicaciones de servicios sanitarios en la lengua de su país de llegada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Rellene la plantilla predefinida</a:t>
            </a:r>
            <a:endParaRPr lang="de-DE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MyriadPro-Regular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E541384-7FB5-4BB6-F7C0-70A26BA5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406" y="1799999"/>
            <a:ext cx="5809630" cy="3792630"/>
          </a:xfrm>
          <a:prstGeom prst="rect">
            <a:avLst/>
          </a:prstGeom>
        </p:spPr>
      </p:pic>
      <p:pic>
        <p:nvPicPr>
          <p:cNvPr id="2" name="Picture 2" descr="Effective coworking. colleagues togetherness, workers collaboration, teamwork regulation. workflow efficiency increase. team members arranging mechanism.">
            <a:extLst>
              <a:ext uri="{FF2B5EF4-FFF2-40B4-BE49-F238E27FC236}">
                <a16:creationId xmlns:a16="http://schemas.microsoft.com/office/drawing/2014/main" id="{8F143B99-9978-4E2D-1A0F-D34121714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863"/>
            <a:ext cx="1673389" cy="167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3829A2-6487-11B1-3F49-06FFF883DE45}"/>
              </a:ext>
            </a:extLst>
          </p:cNvPr>
          <p:cNvSpPr txBox="1"/>
          <p:nvPr/>
        </p:nvSpPr>
        <p:spPr>
          <a:xfrm>
            <a:off x="487429" y="6581001"/>
            <a:ext cx="32345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 err="1">
                <a:hlinkClick r:id="rId5"/>
              </a:rPr>
              <a:t>Imagen de vectorjuice </a:t>
            </a:r>
            <a:r>
              <a:rPr lang="el-GR" sz="1200" dirty="0">
                <a:hlinkClick r:id="rId5"/>
              </a:rPr>
              <a:t>en </a:t>
            </a:r>
            <a:r>
              <a:rPr lang="el-GR" sz="1200" dirty="0" err="1">
                <a:hlinkClick r:id="rId5"/>
              </a:rPr>
              <a:t>Freepik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49656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xfrm>
            <a:off x="1673390" y="1080000"/>
            <a:ext cx="9944302" cy="60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rtl="0" fontAlgn="base">
              <a:spcAft>
                <a:spcPts val="600"/>
              </a:spcAft>
            </a:pPr>
            <a:r>
              <a:rPr lang="en-US" sz="2800" i="1" u="none" strike="noStrike" dirty="0">
                <a:solidFill>
                  <a:srgbClr val="4A4CF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Actividad: Crea tu propio plan para utilizar las aplicaciones de los servicios sanitarios</a:t>
            </a: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xfrm>
            <a:off x="557999" y="2264652"/>
            <a:ext cx="5201866" cy="440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¿Existen temas de salud relevantes para el alumno/amigo/hijo/familiares (por ejemplo, dolores de cabeza recurrentes, enfermedades preexistentes, necesidad de medidas sanitarias preventivas)?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000000"/>
                </a:solidFill>
                <a:ea typeface="MyriadPro-Regular"/>
              </a:rPr>
              <a:t>¿Qué aplicaciones de servicios sanitarios existen sobre estos temas </a:t>
            </a:r>
            <a:r>
              <a:rPr lang="en-GB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(por ejemplo, sensores, aplicaciones sobre tratamientos alternativos, clínicas especiales)</a:t>
            </a:r>
            <a:r>
              <a:rPr lang="en-GB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?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000000"/>
                </a:solidFill>
                <a:effectLst/>
                <a:ea typeface="MyriadPro-Regular"/>
              </a:rPr>
              <a:t>¿Qué aplicaciones serían </a:t>
            </a:r>
            <a:r>
              <a:rPr lang="en-GB" sz="2000" dirty="0">
                <a:solidFill>
                  <a:srgbClr val="000000"/>
                </a:solidFill>
                <a:ea typeface="MyriadPro-Regular"/>
              </a:rPr>
              <a:t>beneficiosas?</a:t>
            </a:r>
          </a:p>
          <a:p>
            <a:pPr fontAlgn="base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rgbClr val="000000"/>
                </a:solidFill>
                <a:effectLst/>
                <a:ea typeface="MyriadPro-Regular"/>
              </a:rPr>
              <a:t>Incluya esta aplicación / estas aplicaciones en una plantilla predefinida como plan de uso futuro.</a:t>
            </a:r>
            <a:endParaRPr lang="de-DE" sz="2000" dirty="0">
              <a:solidFill>
                <a:srgbClr val="000000"/>
              </a:solidFill>
              <a:effectLst/>
              <a:ea typeface="MyriadPro-Regular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C0DA71-03FB-0ED5-D67A-D090A80C9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435" y="1799999"/>
            <a:ext cx="6224833" cy="2915248"/>
          </a:xfrm>
          <a:prstGeom prst="rect">
            <a:avLst/>
          </a:prstGeom>
        </p:spPr>
      </p:pic>
      <p:pic>
        <p:nvPicPr>
          <p:cNvPr id="5" name="Picture 2" descr="Effective coworking. colleagues togetherness, workers collaboration, teamwork regulation. workflow efficiency increase. team members arranging mechanism.">
            <a:extLst>
              <a:ext uri="{FF2B5EF4-FFF2-40B4-BE49-F238E27FC236}">
                <a16:creationId xmlns:a16="http://schemas.microsoft.com/office/drawing/2014/main" id="{ED47E853-0E1F-0EF1-85AD-C68FECC3B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863"/>
            <a:ext cx="1673389" cy="167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E79B9-1D1C-1EF7-959D-6E1837660C76}"/>
              </a:ext>
            </a:extLst>
          </p:cNvPr>
          <p:cNvSpPr txBox="1"/>
          <p:nvPr/>
        </p:nvSpPr>
        <p:spPr>
          <a:xfrm>
            <a:off x="487429" y="6581001"/>
            <a:ext cx="32345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 err="1">
                <a:hlinkClick r:id="rId5"/>
              </a:rPr>
              <a:t>Imagen de vectorjuice </a:t>
            </a:r>
            <a:r>
              <a:rPr lang="el-GR" sz="1200" dirty="0">
                <a:hlinkClick r:id="rId5"/>
              </a:rPr>
              <a:t>en </a:t>
            </a:r>
            <a:r>
              <a:rPr lang="el-GR" sz="1200" dirty="0" err="1">
                <a:hlinkClick r:id="rId5"/>
              </a:rPr>
              <a:t>Freepik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418787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8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28">
            <a:extLst>
              <a:ext uri="{FF2B5EF4-FFF2-40B4-BE49-F238E27FC236}">
                <a16:creationId xmlns:a16="http://schemas.microsoft.com/office/drawing/2014/main" id="{DCFD1A13-2B88-47B7-AAE9-AD6F3296EE2F}"/>
              </a:ext>
              <a:ext uri="{C183D7F6-B498-43B3-948B-1728B52AA6E4}">
                <adec:decorative xmlns="" xmlns:a16="http://schemas.microsoft.com/office/drawing/2014/main" xmlns:p16="http://schemas.microsoft.com/office/powerpoint/2015/main" xmlns:a14="http://schemas.microsoft.com/office/drawing/2010/main" xmlns:p14="http://schemas.microsoft.com/office/powerpoint/2010/main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0">
            <a:extLst>
              <a:ext uri="{FF2B5EF4-FFF2-40B4-BE49-F238E27FC236}">
                <a16:creationId xmlns:a16="http://schemas.microsoft.com/office/drawing/2014/main" id="{F5CE4102-C93A-420A-98A7-5A7DD0C5C5B1}"/>
              </a:ext>
              <a:ext uri="{C183D7F6-B498-43B3-948B-1728B52AA6E4}">
                <adec:decorative xmlns="" xmlns:a16="http://schemas.microsoft.com/office/drawing/2014/main" xmlns:p16="http://schemas.microsoft.com/office/powerpoint/2015/main" xmlns:a14="http://schemas.microsoft.com/office/drawing/2010/main" xmlns:p14="http://schemas.microsoft.com/office/powerpoint/2010/main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807C98D1-01AE-4DFA-9C42-DDBEB533C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8" y="3471531"/>
            <a:ext cx="2323213" cy="2323213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2B4EC7FF-7919-4EE7-8992-C34F2E548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818" y="1708146"/>
            <a:ext cx="3265071" cy="3265071"/>
          </a:xfrm>
          <a:prstGeom prst="rect">
            <a:avLst/>
          </a:prstGeom>
          <a:solidFill>
            <a:srgbClr val="203864"/>
          </a:solidFill>
        </p:spPr>
      </p:pic>
      <p:sp>
        <p:nvSpPr>
          <p:cNvPr id="24" name="Τίτλος 6">
            <a:extLst>
              <a:ext uri="{FF2B5EF4-FFF2-40B4-BE49-F238E27FC236}">
                <a16:creationId xmlns:a16="http://schemas.microsoft.com/office/drawing/2014/main" id="{88F39797-8ECA-4CC0-ADFC-28793E1CA72E}"/>
              </a:ext>
            </a:extLst>
          </p:cNvPr>
          <p:cNvSpPr txBox="1">
            <a:spLocks/>
          </p:cNvSpPr>
          <p:nvPr/>
        </p:nvSpPr>
        <p:spPr>
          <a:xfrm>
            <a:off x="340474" y="2922021"/>
            <a:ext cx="50347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l-GR" sz="2000" kern="1200" dirty="0">
                <a:solidFill>
                  <a:srgbClr val="7030A0"/>
                </a:solidFill>
                <a:latin typeface="Gill Sans Ultra Bold" panose="020B0A02020104020203" pitchFamily="34" charset="0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2800" dirty="0">
                <a:solidFill>
                  <a:srgbClr val="C01E24"/>
                </a:solidFill>
                <a:latin typeface="+mj-lt"/>
              </a:rPr>
              <a:t>¡Enhorabuena!</a:t>
            </a:r>
            <a:br>
              <a:rPr lang="en-US" sz="2800" dirty="0">
                <a:solidFill>
                  <a:srgbClr val="C01E24"/>
                </a:solidFill>
                <a:latin typeface="+mj-lt"/>
              </a:rPr>
            </a:br>
            <a:r>
              <a:rPr lang="en-US" sz="2800" dirty="0">
                <a:solidFill>
                  <a:srgbClr val="C01E24"/>
                </a:solidFill>
                <a:latin typeface="+mj-lt"/>
              </a:rPr>
              <a:t>Ha completado la sesión de formación experiencial de este módulo.</a:t>
            </a:r>
          </a:p>
        </p:txBody>
      </p:sp>
      <p:pic>
        <p:nvPicPr>
          <p:cNvPr id="2" name="Εικόνα 1" descr="Εικόνα που περιέχει κείμενο, γραμματοσειρά, λογότυπο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25F65A2C-3150-4B5A-D0EF-1CEBF92DC4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47" y="934357"/>
            <a:ext cx="5598661" cy="1438154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68468"/>
            <a:ext cx="2011680" cy="486509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E6A6A2C1-905C-CF21-28C1-3A5CBA4B3EAA}"/>
              </a:ext>
            </a:extLst>
          </p:cNvPr>
          <p:cNvSpPr/>
          <p:nvPr/>
        </p:nvSpPr>
        <p:spPr>
          <a:xfrm>
            <a:off x="3533960" y="6402414"/>
            <a:ext cx="8658040" cy="446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s-ES" sz="1000" dirty="0">
                <a:solidFill>
                  <a:schemeClr val="accent5">
                    <a:lumMod val="20000"/>
                    <a:lumOff val="80000"/>
                  </a:schemeClr>
                </a:solidFill>
                <a:latin typeface="+mj-lt"/>
              </a:rPr>
              <a:t>Financiado por la Unión Europea. Las opiniones y puntos de vista expresados solo comprometen a su(s) autor(es) y no reflejan necesariamente los de la Unión Europea o los de la Agencia Ejecutiva Europea de Educación y Cultura (EACEA). Ni la Unión Europea ni la EACEA pueden ser considerados responsables de ellos.</a:t>
            </a:r>
            <a:endParaRPr lang="en-US" sz="1000" dirty="0">
              <a:solidFill>
                <a:schemeClr val="accent5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5799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 algn="l" fontAlgn="base">
              <a:buNone/>
            </a:pPr>
            <a:r>
              <a:rPr lang="en-US" sz="2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aplicaciones orientadas a servicios, por ejemplo, recuerdan a los usuarios que tomen su medicación, controlan su estado de vacunación y les recuerdan las revisiones médicas. En algunos casos, pueden servir incluso para concertar citas con el médico. También pueden utilizarse para controlar los síntomas o la evolución de una enfermedad.</a:t>
            </a:r>
            <a:endParaRPr lang="de-DE" sz="2400" b="0" i="0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3419912" y="5998731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Pixabay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icense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AutoShape 2" descr="Bild für Symbol">
            <a:extLst>
              <a:ext uri="{FF2B5EF4-FFF2-40B4-BE49-F238E27FC236}">
                <a16:creationId xmlns:a16="http://schemas.microsoft.com/office/drawing/2014/main" id="{944D6E08-D12F-026D-6EE2-715416F089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6465" y="2355358"/>
            <a:ext cx="1151467" cy="22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4F109B-16D2-9EF7-545A-BCD8BBC4D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9036" y="2039164"/>
            <a:ext cx="4519561" cy="301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1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base">
              <a:spcAft>
                <a:spcPts val="600"/>
              </a:spcAft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en Alemania</a:t>
            </a:r>
            <a:endParaRPr lang="en-US" dirty="0"/>
          </a:p>
        </p:txBody>
      </p:sp>
      <p:pic>
        <p:nvPicPr>
          <p:cNvPr id="1026" name="Picture 2" descr="Landkarte, Deutschland, Flagge, Grenzen">
            <a:extLst>
              <a:ext uri="{FF2B5EF4-FFF2-40B4-BE49-F238E27FC236}">
                <a16:creationId xmlns:a16="http://schemas.microsoft.com/office/drawing/2014/main" id="{17A2DCAA-0F78-F6EE-51C5-FBAE649F515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2719" y="2687638"/>
            <a:ext cx="3684587" cy="368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Google Shape;160;p5">
            <a:extLst>
              <a:ext uri="{FF2B5EF4-FFF2-40B4-BE49-F238E27FC236}">
                <a16:creationId xmlns:a16="http://schemas.microsoft.com/office/drawing/2014/main" id="{E59049E4-E6B7-4FDA-F301-AF1587C8DE5E}"/>
              </a:ext>
            </a:extLst>
          </p:cNvPr>
          <p:cNvSpPr/>
          <p:nvPr/>
        </p:nvSpPr>
        <p:spPr>
          <a:xfrm>
            <a:off x="2845604" y="5997759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21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 dirty="0">
                <a:solidFill>
                  <a:srgbClr val="203864"/>
                </a:solidFill>
              </a:rPr>
              <a:t>públicos </a:t>
            </a:r>
            <a:r>
              <a:rPr lang="en-US" sz="2800" dirty="0">
                <a:solidFill>
                  <a:srgbClr val="203864"/>
                </a:solidFill>
              </a:rPr>
              <a:t>en Alemania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 fontAlgn="base">
              <a:spcAft>
                <a:spcPts val="600"/>
              </a:spcAft>
              <a:buNone/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8900" indent="0" fontAlgn="base">
              <a:spcAft>
                <a:spcPts val="600"/>
              </a:spcAft>
              <a:buNone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proveedores públicos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apps con servicios sanitarios son, por ejemplo, ministerios federales y estatales, autoridades sanitarias, autoridades sanitarias subordinadas e instituciones que se financian en gran medida con fondos públicos.</a:t>
            </a:r>
            <a:endParaRPr lang="en-US" sz="240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3419912" y="5998731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16="http://schemas.microsoft.com/office/drawing/2014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Licencia </a:t>
            </a:r>
            <a:r>
              <a:rPr lang="en-US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9D3DE8-3707-7BD7-F052-99898EA8C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470" y="2218078"/>
            <a:ext cx="5010392" cy="333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200"/>
              <a:buFont typeface="Calibri"/>
              <a:buNone/>
            </a:pPr>
            <a:r>
              <a:rPr lang="en-US" sz="2800" dirty="0">
                <a:solidFill>
                  <a:srgbClr val="203864"/>
                </a:solidFill>
              </a:rPr>
              <a:t>Aplicaciones de servicios sanitarios de proveedores </a:t>
            </a:r>
            <a:r>
              <a:rPr lang="en-US" sz="2800" u="sng" dirty="0">
                <a:solidFill>
                  <a:srgbClr val="203864"/>
                </a:solidFill>
              </a:rPr>
              <a:t>públicos </a:t>
            </a:r>
            <a:r>
              <a:rPr lang="en-US" sz="2800" dirty="0">
                <a:solidFill>
                  <a:srgbClr val="203864"/>
                </a:solidFill>
              </a:rPr>
              <a:t>en Alemania</a:t>
            </a:r>
            <a:endParaRPr sz="2800" dirty="0">
              <a:solidFill>
                <a:srgbClr val="203864"/>
              </a:solidFill>
            </a:endParaRPr>
          </a:p>
        </p:txBody>
      </p:sp>
      <p:sp>
        <p:nvSpPr>
          <p:cNvPr id="158" name="Google Shape;158;p5"/>
          <p:cNvSpPr txBox="1">
            <a:spLocks noGrp="1"/>
          </p:cNvSpPr>
          <p:nvPr>
            <p:ph idx="1"/>
          </p:nvPr>
        </p:nvSpPr>
        <p:spPr>
          <a:xfrm>
            <a:off x="557998" y="1799999"/>
            <a:ext cx="6189933" cy="4865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900" indent="0" rtl="0" fontAlgn="base">
              <a:spcAft>
                <a:spcPts val="600"/>
              </a:spcAft>
              <a:buNone/>
            </a:pPr>
            <a:endParaRPr lang="en-US" sz="2400" b="1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8900" indent="0" rtl="0" fontAlgn="base">
              <a:spcAft>
                <a:spcPts val="600"/>
              </a:spcAft>
              <a:buNone/>
            </a:pPr>
            <a:r>
              <a:rPr lang="en-US" sz="24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"Corona-Warn-App" </a:t>
            </a:r>
            <a:r>
              <a:rPr lang="en-US" sz="2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Ministerio Federal de Sanidad: Esta aplicación se desarrolló para frenar la propagación del COVID-19. Durante el periodo de altas infecciones por COVID-19, avisaba a los usuarios si habían estado en contacto con una persona infectada y les daba instrucciones sobre qué hacer a continuación.</a:t>
            </a:r>
          </a:p>
          <a:p>
            <a:pPr marL="88900" indent="0" rtl="0" fontAlgn="base">
              <a:spcAft>
                <a:spcPts val="600"/>
              </a:spcAft>
              <a:buNone/>
            </a:pPr>
            <a:r>
              <a:rPr lang="en-US" sz="240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https://www.bundesregierung.de/breg-de/themen/corona-warn-app/corona-warn-app-faq-1758392 </a:t>
            </a:r>
            <a:endParaRPr lang="en-US" sz="2400" i="0" u="none" strike="noStrike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3419912" y="5998731"/>
            <a:ext cx="877208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Fuente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="" xmlns:a16="http://schemas.microsoft.com/office/drawing/2014/main" xmlns:a14="http://schemas.microsoft.com/office/drawing/2010/main" xmlns:p14="http://schemas.microsoft.com/office/powerpoint/2010/main" xmlns:ahyp="http://schemas.microsoft.com/office/drawing/2018/hyperlinkcolor" val="tx"/>
                    </a:ext>
                  </a:extLst>
                </a:hlinkClick>
              </a:rPr>
              <a:t>licencia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117332" y="438863"/>
            <a:ext cx="40908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 </a:t>
            </a:r>
            <a:endParaRPr sz="22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69731" y="591263"/>
            <a:ext cx="67409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11 </a:t>
            </a:r>
            <a:endParaRPr sz="22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AutoShape 2" descr="Bild für Symbol">
            <a:extLst>
              <a:ext uri="{FF2B5EF4-FFF2-40B4-BE49-F238E27FC236}">
                <a16:creationId xmlns:a16="http://schemas.microsoft.com/office/drawing/2014/main" id="{944D6E08-D12F-026D-6EE2-715416F089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6465" y="2355358"/>
            <a:ext cx="1151467" cy="22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34" name="Picture 10" descr="Auf dem Bildschirm eines Smartphones sieht man die Startseite der Corona Warn-App. ">
            <a:extLst>
              <a:ext uri="{FF2B5EF4-FFF2-40B4-BE49-F238E27FC236}">
                <a16:creationId xmlns:a16="http://schemas.microsoft.com/office/drawing/2014/main" id="{B15C2DCA-F003-84B5-70FD-00EAA874F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557" y="2559233"/>
            <a:ext cx="4748841" cy="237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49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ETA11 2 Apps for Healthcare Services EXPERIENTIAL TRAINING es"/>
  <p:tag name="ISPRING_PLAYERS_CUSTOMIZATION_2" val="UEsDBBQAAgAIAKl+UE8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xlCZZtTf0qBwFAADhEwAAHQAAAHVuaXZlcnNhbC9jb21tb25fbWVzc2FnZXMubG5nrVj/bts2EP6/QN+BEFBgA7q0HdBgGBIXtMTEQmTJleik2TAIjMTYRCjR1Q8n3l97mj3YnmRHSnbttoGkpIANmJLvuyP5fXdHnnx4yCRa86IUKj+13h29tRDPE5WKfHFqzenZL79ZqKxYnjKpcn5q5cpCH0YvX5xIli9qtuDw++ULhE4yXpYwLEd69GWMRHpqzcbxGNsXMQ1iPJvF4zmlgR97eEw8azRmyd3Jm/bvj1jbwXSG/evYC86DeOyeWyNbZSuWb5CnFuqnX4+PH969P/55EEw0xZ53CIQM0vu3PYB8GgZeDGjEi33yiVqjYTbBnHquT6xR+2OY9Swklz08zsOQ+DSOPNchsRvFfkDNGniEEscaXasaLdmao0qhteD3qFpy2P1KFByVUqTmRaLgQV7zLmdOMMWuH4ckoqFrUzfwrVGkimLz2sCyulqqAtyVKBUlu5E8NT6BZ+b9quAluGYV8BDBp1oK+KfKmMiPul1f+V6AHUOuKYkifA4LS3eTAqQD+HtRLeFdytVrcHGfS8VSdFtwAAwixFYrKZLmnyJaFTrCmWSbzihCfOX650DywIti4jvbJ9aI5ClyCqYnOxAlxBEJAaBgJS+eYBsbjhtzhKUchjBxzycefKkOYSIWSwnfamgcMwJMmPG8ywqYSkLgdxRdBaGjFw1cIYZWrCzvVZEesHR/P7uAXd8OQAg23QOnGmMLDPwQkPOKgidVNxhEiQ2/W13BVIGAMTVJQEsqq8sKZJOtJK+4iVboqbDEUOqG3yrQl+Rs3XAfvBuxddLcw3PfnsRjukudHqvzZNnTDsT5XX3sq6EGmuxzvjOmFi0eB58gu1gjPxhiEVxA/rsYYnFNIlhkEnXZ+PjSPcdmlyDvbZPSNuklTOcYuUEsScBOs2ktVF3CE70kkJrMjpRHw9xE5OMcWOxi75Hc2qACHcxoIdYc4ihSXnQ6goRvE0eL6uPc/SM+w65HnO9Qj21QrirE0jXLEw5kS5je0w28S0Vq3mnaG/+fa/E3YlWb6l+1VcJ3yKdXQ+M5KCyPKIJVFc9WVZdrvWBt+E+JQkv80RD6TP1p/iOb+Dh0gx+zM6XIatlUoGfvzy6yoXvUGcQzV6r/bv3oSKKm1BBoWHRxhB5D9reaaLdjN9AVMeX97Vz/DGxmTd2Cwubmt6q/tR+0AL5CT8WIJrDGJvIIWp0MqlB/20uY9UH4l7pg9Le/IuPIpVB1rvhNKapOz0bPveurkfPTC+tez3pQbKhLPQjZB8BF2w+WSIoM4k97YM6nZLsCTYk4mMmVqmVq5C/FnSkTsLZ1xr/thm8LlZmnkpVb+jdl6sNzomgmFzZOZwP6qZ2Ce+/PnoCfvksRwSG0MTb2bd372FrtsqcRyEcvhUejbesEOspYlSyhHN+qOk97AjXHL4ecYQBr59zT9KsAmqeoffr7IBDdy0H6JDuwP31V8fKvwSB6AjuMqDny8YeqE4ji8WEAZtDHqj3ubu06TVyg7w85U7KmqmUqg0dH3X5BHe1uY0qxPZmCgCKjF1UX0DUOQdjyxQ7mIZzJWunZAAQdABWV5Ig8MC2YIahTHF5AajWnLGs0ZcUd5GWqlBwUm9k5rYdq2Jy+XGDUlRT5oMifVxX1hKk7i7HjmJscWEk4sN81TUAKJ8akvdKRatEbzJ5gH9L+V3g8FdVQwJCQ3W2NvpUwNwCeYvpK7b9//u2yN5V2m1QhbzXjL1lr/W3h3Y1Kcxl38mbvbu5/UEsDBBQAAgAIALGUJlk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sZQmWXRJNR88BAAADBUAACcAAAB1bml2ZXJzYWwvZmxhc2hfcHVibGlzaGluZ19zZXR0aW5ncy54bWztWN1y2jgUvucpNN7pZTFpkk3KGDJZMBOmBFLs7jbT6WSELbA2suRaMpRe9Wn6YH2SPbLAgUBakw3T7WwvMsRH53zn6Ds/0sg5+xgzNCWppII3rINqzUKEByKkfNKw3vid56cWkgrzEDPBScPiwkJnzYqTZCNGZeQRpUBVIoDhsp6ohhUpldRtezabValMUr0qWKYAX1YDEdtJSiThiqR2wvAcftQ8IdJaIJQAgL9Y8IVZs1JByDFIlyLMGEE0hMg51ZvCrMOwjCzbqI1wcDtJRcbDlmAiRelk1LB+a7ntg/bhUsdAtWlMuOZENkGoxaqOw5DqKDDz6CeCIkInEYR7cmShGQ1V1LAOay80DKjbmzA5uNk71jAtASRwtcCPicIhVth8GoeKfFRyKTCicM5xTAMfVpAmoGG1/Ruv1227N/2B73o3F/5lz8Swg5HvvvV3MPK7fs/dRb8s/MX1lTvsdfuvbvzBoOd3r+6sgNE1Qhx7nTEHmBVZGpCCMEdFWTzimDIo0ns0SqKgzBlOJ8QXHQpZHGMmiYX+TsjkdYYZVXPohhp0wy0hyblMSKCGOm0NS6UZse7gDCAEBrksauL4ZVETJ6drW7eN97ttbY3SwUrhIILiAVkemmOvipZqVPcRDhSdQmWSe5scZ4x5WZKIVDV10LnvVWERwwMwzljwNeb0NxoJFhZ8kXhEwj6OyUrLebeUd0DzwEJjyDEDJgcJ4cjDHNqcKmA3KABkNpKKqry9Owvt85RihgAP5hBBl94G20GEU7mW1CKxureC5ru+UES+N2wb0YOqHqPgRZdWKf2/RMZCNBcZYvQW7ASCysti+C8iaLW/0TgVcS6FEaSQzN1MKZmR8KyMo2twEWdgCfMuYUQZDx8y+gmNyFikgEvwFKYjyKk0+NWdgBMs5R0oXsb4zHRtt9923z7TG8ThFPNgR3AoVxInai/4eI64UEs7oCPAmSR5UkIa5mtl9lZ9fBqKjoE8P1E21vAljTOGnxK+IGQFeo8p34+XXRL/3QhKu43wNG903bw5NLQ4hZQYTFgIYNpRvpiwJQADzJHgbI5wAAeW1GNjSkUmQWIGhIGWj4/Q2EOZ5l8TmMzgMQ1JWgqydvDi8Oj495PTl/Wq/fXzl+ffNFoc5VcMa3fmLG89eFcoZ3XvxvAdo2/cGzZsOyKNdaGGG06334VKmHf7vjs8b/ndP7v+9RaAnL3NM8ux9Xm6/XjNLxn/1dPVc8+HrQs0dL03Pd+rl6movoDmVUEENTnW9+9SNjofpTqgnFp/UEZr8KqM1tCc+Vcr532pEGCGT8xMginOaEyhkn6KjizVHI9q5p+jIf/1fdd09H4a8lHV8f8YhL9o/zHlvtcD6MmIX2fOcy+7fwx67V8T40cxaL6KJ561Nx3H3vp6pldiymkMtOpLb/Hk1jw+qjn29qVKBdDWXzCblX8AUEsDBBQAAgAIALGUJlk3i4dqewMAAKwMAAAhAAAAdW5pdmVyc2FsL2ZsYXNoX3NraW5fc2V0dGluZ3MueG1slVdtb9s2EP6eX2F4wLB+iVcnnRtMEeDYHlA0a4MlyHfaOttEKFIgT07973cUKYm0pcqNECC8ex7yXh4ekcS8cTk6gDZcyfvxdJxejUbJptQaJL5AXgiGMJIsh/vxE5MIgpvRH78L/Dv9MJ44sBJKPwMilztjLbVtxLP78bpEVPJ6o4gr8VoqnTMxTn/7p/pJJhVyiKUowEs5W7aB9phP088Py4so/ozbh9lycddH2Ki8YPL4qHbqes02bzutSpnZ0G7s10fbHwvQgsu3wYiovPgFIY9iWn1cTVfTyyiFBmPAhnS3nE/nfw2yBFuDaLKf3X6+nV/IaY/6eWNOaAduOFa02XR2M7vtoxVsB3GRF6vlx+VNP17S7nFXfhqXIyD8wMHM6RocQf/S5qooi1/RSKHVzhb0hDOz3yBHKJbR9SPC8s5+gwSbkD1oUJBG8IzaoHTmpPin/frAfbX0f4ZDIrF3WyvxZJtwMj2sQtYCUtQlJJN65Xxmr96/l0iXCdItE4YAoakFPVGGT6w0Eaw1tsD/4J3LLER5Swt5VaLMYeEiDpGxoyUsFg/VaAmxjS2IUcPBG12uJ8YW+Y0qe4YMjC3y2TbsuxTHM/ipx3FqSTww38+gAT76qAPkBslomfmt61XttUc92ptugrO9ocbkKoO0ktYLz8F2LplUNhfT5CyoRLID3zGkV+pfi1sfq2xMMjlxeLV1aytBjgK6JLdRpTYUDLlf4+Q7PI7iHg8zx0fYYo2OjW1X7IsRiqFaXw0Wuz6kKZxbj5AelPtxzvQb6BelhBmPPI8uIRXdPc3nDDuy6UEF/UVuVcCpzu4jSYVgLgUrdxEvhTNEttnnFFNfCk1NXWu7O5j4Y7taK8t8DXpFiuBQSzK2Odye7/aCfvGVwztkMaHH6Zi4p+0k443iA4OXADC92df3wS2cJy8FcgEHEN4bGKqE+zJLDOm/K18rr1iUgeUiRfop1ColGqGRo4PwSnF1M5xneMYjW5sqs2im1CO+HSrR0K8HpRVreLozeClFO5O/q4TUrKierET1jEyjP7ld++TZAeaS59UMIgc2ounyOI5QqvBlqZx1wGf2NgT7dDWbNRl2ePoodtKm0y5K5Tkdsy90P9OtBghHbGW8Ch6Br3BcK6azbw0kehU63I5NOdLDWU1smvV5gckkMLnmNG2gv+m/lPR/UEsDBBQAAgAIALGUJlmmr1YjNgQAAJYUAAAmAAAAdW5pdmVyc2FsL2h0bWxfcHVibGlzaGluZ19zZXR0aW5ncy54bWztWN1u2kgUvucpRl71sjhp2k2KDFEWjIJKgGJ3t9FqFY3tAc9mPOP1jKH0ap+mD7ZPsmc84EAgqYlCV5H2IiI+Puc7Z77zN7Jz/iVhaEYySQVvWsf1IwsRHoqI8mnT+uR3X59ZSCrMI8wEJ02LCwudt2pOmgeMytgjSoGqRADDZSNVTStWKm3Y9nw+r1OZZvqtYLkCfFkPRWKnGZGEK5LZKcML+FGLlEhriVABAP4SwZdmrVoNIccgXYkoZwTRCCLnVB8Ks0uVMMs2WgEOb6eZyHnUFkxkKJsGTeuntts57pysdAxShyaEa0pkC4RarBo4iqgOAjOPfiUoJnQaQ7Snby00p5GKm9bJ0RsNA+r2NkwBbo6ONUxbAAdcLfETonCEFTaPxqEiX5RcCYwoWnCc0NCHN0ifv2l1/Buv3+u4N4Oh73o3l/5V38Swh5Hvfvb3MPJ7ft/dR78q/OX1yB33e4MPN/5w2Pd7ozsrYHSDEMfeZMwBZkWehaQkzFFxngQcUwY1eo9GSRRUOcPZlPiiSyGLE8wksdCfKZl+zDGjagHNcATNcEtIeiFTEqqxTlvTUllOrDs4AwiBQS7Lmnj3vqyJ07ONo9vG+92xdkbpYKVwGEPxgKwIzbHXRSs1qtsIh4rOoDLJvUNOcsa8PE1Fplo66ML3urCM4QEYZyL4BnP6GQWCRSVfJAlINMAJ5G/U5RaaQFIZUDdMCUce5tDWVAGdYWkh80Aqqop27i61LzKKGYKWhblD0JW3RW8Y40xuZLHMpG6msPX7QCgi/zD0GtGDqh6j4EXXUiX930TOIrQQOWL0FuwEglLLE/gvJmi9odEkE0khZVgqJAs3M0rmJDqv4ugaXCQ5WMJ8SxlRxsNfOf2KAjIRGeASPINpCHIqDX59L+AUS3kHilcxvjJt2ht03M+v9AFxNMM83BMc6pMkqToIPl4gLtTKDugIcS5JkZSIRsW7KmerPz0NZYtAnp8pGxv4kiY5w88JXxKyBn3AlB/Gyz6J/24Eld3GeFY0um7eAhpanEJKDCa8CGEQUr4cqRUAQ8yR4GyBcAgbSuqxMaMilyAxA8JAy6dHaOyhTIunKVx+wGMWkawS5NHxm5O3734+PXvfqNv//P3t9aNGy909Yli7M8u7/eDloJrVvSvCd4weuShs2XZFluhCjbac7r78VDDvDXx3fNH2e7/2/OsdAAV72zvLsfUC3b1Pi1vFvXUa/Hf71HMvxu1LNHa9T33fa1SpoYGAdlVhDFU40VfsSjY6A5VqvpraYFhFa/ihitbYbPnR2oavFAJM7amZQjC3GU0o1M6L6MFK7fCk9n0ZLbjzSksf7UHTtYdpwSfVwwsedv8z/aNqWu5aLMgjCdVGP2jDPBvpm6x57lXvl2G/c1D6aDX+XkTNPi995qn8RrPxUcaxd37+qoF881tiq/YvUEsDBBQAAgAIALGUJlkmD37osAEAAG8GAAAfAAAAdW5pdmVyc2FsL2h0bWxfc2tpbl9zZXR0aW5ncy5qc42UwU/CMBTG7/wVZF4NkYEOvIHDxMSDidyMh248xkLX17QFRcP/7joUuu4NWS/0y4/v9b2t33enWz5BGnTvu9/V72r/Ut9XGljNqA1c13XeohdWDzTPFzDPC+C5gMBDthZZMq7hqO9PCOUciMo12b1aX+0YBng0c0RJiYrw1RS4JcAPCvykxK+/f3ecxg5NOaNONsag6KUoDAjTE6gKVjHB1WP1uD16MG5B/YMuWQo109twNI1byZPjcBrFD2OXS7GQTOyeMcNewtJ1pnAjFr/1B3a59GonQZUvfd1WlufaPBko/MKz/iyche2kVKA1/NYdx5NwckfCnCXA3Yai4Wg4OYPWjJsD9ehtrnPzR0dhNIiGLi1ZBo0pPczifjyoY6L0akyzUfzAGfg0bc1IznagLrFCuZEXvECpMLMTaaKRXSTKkS1ykR24eGwXydnDWtu2b6NKjV6CanH8Km7scpnGMGrXDL1rtiKuctGWL1Q2eJohL7f2qj5TucApUVAiEoXl2aCqncb4UWP3b2XfTK1BzRF5GaDdgBnD0lVRBkp5/Hc3GMiTphf35MX7vrP/AVBLAwQUAAIACACxlCZZFQaV5GsAAABvAAAAHAAAAHVuaXZlcnNhbC9sb2NhbF9zZXR0aW5ncy54bWwNyrEKwkAMANC9XxEySB3Uugn2rpujCK0fENogB7mk9ELRv/e2N7x++GaBnbeSTANezx0C62xL0k/A9/Q43RCKky4kphxQDWGITS82k4zsXmOBVejH28S5wvlJuc4XqbOkAu1B/B6PeInNH1BLAwQUAAIACACylCZZwhuumWgSAAD3TQAAFwAAAHVuaXZlcnNhbC91bml2ZXJzYWwucG5n7Zx7WFNXtsBxbHV81TrO1KKVtNXqtbXGikghkLQWsegoU20FH0nEF9W0oMYkQB6n33QKVq2paMUHIXdERQskWI0B8qpSjUpNqjwigeSoKRwgnESIJJycJGcOIViwnf/m3u+7t4cPPrJ39m/ttddae+21+Q758m8rl04YO3VsWFjYhKT3E1aFhY1qDAt75rM/jsJ7WIbsI/ivEexVSxeHyQwvdeCNZ9LfXfFuWNgF8Thf2rN4e8zO99eyw8Keq+n/GaHPPLclLGzFgaSEdz/MYnRZwFIYebcNQZzV2x8tnqTuOHvlpEP7KHHqoX9+Gh7e5Rg36RP1X8ft2vanT1+SjN2xZ1bsC5EvJtxaWc/9+stzk0pOHe57I2Hkwwja6DUXvmtbf/P8bPE3sxUMcha7kWFXmZpKvqVyLpC0qC+aHBb8+t60JXVk8NVnpo3/C68eFeUqQMwPFsxMyu//7ph2l9+rBFAlGfCbAH/PGbKwo1Ue6JTPjM+GsGchbAyETTjviSsbEdQWhTUiwOsMOJwMbd81MkPEpt9l8wLgzgDp0PyBMfOd+BAzfUe+dh2ETRpTMzU4s8tq95TItYfmJXleG88Kdv0YWZa0o2CQMlbMOk+/WjEqOE1czYnT3CfoeFa++fcDyePLhA62lI/Ul1B7exrXZ2rUSNvJfOrLkkihwR1jS0nHtP9ImxB0ZzacBh+W+n4u9fjqaP66AjKA1P77kS1Nu3tXZCeRDhjCdbHoMD/kkMMbg42sdblRSc7XQmom11bM6tCEIvT+9vDGmZqCEBX3Jr4eT35IfMnW1MNFJWTBg3FkWu9qWm+PBkQ1zscjaY9GkklYn54s190K2aFuQVmS8U46DW0qcPYddGYhRzORo7Vau0pr73FFRA5Y4dGl8ay7o3XsEnO4wfCZ20YL2ORUrYY7Ssk2mbPhPFF7nvahS7Zg2OjIs0LFgy5RFt9erpwnr9r6i9qnJ4pARAIinfp3rOB5973wegYkixpcZGl8WdKqQTep3RVcx17k4RTdf20/R/PV0ARI/+y1JgdfYn/KcKyJLCnaAs3ThZM7ppmcPoNTLehcLc1B9uv69teakqGuIpYBmyxj6Dgy1VMg8HgpsAe5nZUEVoo8PMDTmiJqTWGI7EqRvaeXhrloAKJgoooUk++m1HezNUr567khv/bxGXLSVPtkad8PtUbfj0b1VKNBwlJCoAiFC8SAzyZnUCR2BxPoKuwuvQgwhy3yQJV3m/p05ieQ7BLTd40pQC6Q0AvypmTscbKuOtAp/PWEOn+zTtiv8zRJpPeOWPRYInKnA+7WaJEtmiHCF/S4NQ/oywM7akiBR7VSf5OULgo0NOnIaQOu2Mjgp6LBsI4GXNH52pvez2l9nxeQfFdIAiTgxAIpEj1Upf8NM+sCdl0AQxNxfQ+KnB6Rs5WvhfgMTgSTzjb0PT1FA9PfUKDzoUzQW1/CFD2YrPP11JHQqgKsezaw7G50GuQrYgsMrhhTeiol3dfZBQ7bfQ8LRB2tNSTESCZ5H2EzO0bWx5ik2NUpDKvAdbt2uBndhzGXcYNoNeNuNKDztWHbQ0GXrchTkFASdTcyITsJ9ElUjYP7phy3fS9uQ1Lhb++kXtEEFugCRVLqfbqfbxotV1pz7D1DVHT6X2qkYojRPtI8LVO9C3HSSWqqp8pIL/Kjf8qNCspsC2+sv1HhjqNLUD3RR/T9nvra1+YqSNgNQIR0iP0trSyxv4vsyywwKmOZeiRHxkDzujpbaEd/OaTPJnZUuCfTenVqX4AkcCv034JeOWaqJWG0TGAJhLhYC7ZIQKwT4dl9EUrQFej+SN/gYpbr5VAgPoK5HPuRmZkCBS48OWtzo6KW5Soix/p1eNqoZQb8QLSc8rym+dgRq4aTqCmFwHL0LZhl0XA3xGMNOb4cB1YmlodO4PvCbamri7ekokwASWH4vYxRp3gqd8tN7rQqgy0yR9PLpPoNL3IYFJI0Q4qpME86I9BWyxT1FkHsDCfH3sk2yJVpsFqEZet6AF8nxSTV62FFs4lt71xZVSqH3HyL1SkQ8B2+HMz4MAWATWA2VgoklssM/s1DCpQdj3t901nikXdS7BaZBgjEaYWC6/LItyUUm0Ff4uqucsRRTRadsdyEFKL69LcpxffCxxld4hpzeJ8hlcuXl4KegD/DotP7bXVVboEhW2B1+SIgWx2yLp/SxygpZWOpQ6qjqRopjqoN8hKUospw7ooAHbkUySG7wADb1kNeNmxzlQxMdS+WV2hh8guZRst2sc4IK1CZtgi1O0hSg0JJc4XftcIK7tMeWafaDHefaJ7+MSSTNYvT4kyFLKdc5WQJDX5bs3ijWujoqKTz0EliDy5a5ehGmvlxVKqEZYRaGCrAWQcv3XxZFesRDymbzt/xVnDtcUCiLDIWP7nMpXYHX2msAgSJCr2uBMbFcTzNm1OYRjg+giR1YIV6Wr1YJPhV+N3Ga7PpXNGfbf4oZYRckxPoPhH5tiWxxGXvj50SqLfOJv6bureBCqmx7ECgGzlhjFIaafLpSrGRpaTcMKB0ywpub2+LTr9LxXbswaA4Wm5PSxqPD7t9tISnLeHNyVWwS0z+n/ZEzbfkqN2diJ6Fh9ZiSzWm+slgc7XYLNuc7hgIaVZ4xMmQk6OiY1mjm6vcbr4kAtCtFzON2QI+PD4d14EkZRnQIn16mQrAUCOLx3GQlr84EMjH0vE4lqen1kWnPK3BgrL4ZKKP6CP6fqPPCVWcnZgBekC/pwCz9l6xD00X/fVp3wxadvDm4JO4hEM3nCmikdqt02WHas5fvWkVoWzHusPUzyRsocHTUAXMHVI1U/wP0rH21q+k6Be1mYbl3jZ7IcSWyQ3oR0/OhMAr+OXQ+J+8BlvlaTAEBKDeEc5OUFV0cagR3IgRYJB+smbZvqoFnDmG4ef+WZRo/99ttx/PUyjxW2prnTRwu9YkyyGbgJ7DUrVApBm6N3LkeEVQIPp5KX4Bx+/IOlGDDtECaM9xo6Ctx4waftqDFtZli0vtVmMGs66BlWJhYgqqh+S3AbsRX87QYubIeBbmALE8nsMaKzZWcjlweaRaaFcK0drZ1O7l8lHno61990qZcpmQhuIHpJzjOZEG00O7py9xPn7am9Dil5nphbEmXx3gNpKZFMkV+D2SN1keW9wMI5E3hD8X07o7kUir5Xqlywd762Ckrmqy4wDDI5eKM+Wg1dmoEsLpC1V0Nh9DafZsf0CmcnFAGU3szFPg5STH8QhN/GZoacB0VnATT8s5enP4UcN0Vnp9jgAe/yH2kBkoTXGyc0tdfYu2SCZ1tkziUamWUd9FZkgM7PQjFKcQM/uhQrxMMyN97oDSJMtVuDhWJg+tNtqaez3iTECLUnoceQqXETqwU+mp9sanLHvq4KbwGJJD7eMTU+Qg73pJ5BbJiM7x25SvdC36u0WmsjRwIqSsTCMY+x5eL2RC8Rk2E5Jj+J7Dh0VhlJGmcI2MoXJuYOcq9JBTrgMEImdzFs++qMwSCKdrLg8r/M7gXj5geMSh7dOshFyGP3KmyQzteyKkzEzLdXnpiM4d41Ukm4HlYdb5e5mwQp/BK5e85XAXTwsKxlCwWghD1S5jxwY+6FcsH1qhfbCgTKK6jUsDPCZ+hyDwaVbsjDr/9G0eCSuDd9kSO8Nks2yB9HOt4AV3hq3J5uRgZhVn2nWDZLfHBNKoxWY/qORWkxojdNbWYRGseY6l/AAevzZ9YTWniFZsarjHLaLV1MM29m1YH1Ok9wBLm6sci85KKM0Rzmco+AVi0dd4Ncm3OF6nbMZNlWEq0itHdHV7Yp3CqDKJRy2coPTo/DFy3FN8EMu65TL7LVxI0SzF1KCftl/x9Ox4IH5+d7OSUi0LMC7pjTG2Rn/lnsRq1ORcei5SZimiOdlFNDnIBIAp5ip2V0BjtKGqmwYbauSr67oe9wWUOhoc0ESAHrUJ9uop9wwKD3CwFGSfGXaRwQ5GCecPrelm1Jxw/E+2i69XuGfQekj4PacDVAsGdlh1zgr+U3714yUnSfvQ1r9va9OpruO8iP4cIoCiaszRKcMuMow8BTvdrBQ1K4FrG7nTGleCfgvmbXjExW9RtOdYUFWkWpKxuZA7bAfgV7ClWJ9UHXlQAhmOcafdClzT+VLIJKQ9We3tg5VgYF8aLPAlY000ID2LIv6KtX6Yhj3FLxsruFj3p6l8gQCPIAN4zf1lsu8uRS7Bk8H24mGJjobvRHNVMezLieWVhTdeHqaJh5+qAp5af2yZREeG3d22Cvf1aSQ+pEDTcFjks8FR8LAMcrPCnal1glrXjOlGvafGvJTqnSwX/WDLdvTnXvmLjYYXeVSPmuttzES5vIqvnoLxUmSoKbek1gmJNtH+zbbVmLaC1BL8K+mwgk3DxIs+aM5gsVmUtmKVakj0J8FDUttMxZBccLh+HgEREAEREAEREAEREAEREAEREAEREAEREAEREAEREAEREAEREAEREAEREAEREAEREAEREAEREAEREAEREAH9f4HuYyznQfqZSmXYQUwsv6xMziSrHdwXFt9qXhtXESn5+lUJfeznh17ev+HxoXN7GYuQbN7NiTFtt2PQk9mRPBqp7+Hkbdclb7ZdiWmih60xblpxt/31uQNTpsbvj0oqLq0Izdk7t3HmV7KrmwY0bbiYenhh9dj9A6r+jsC7OJA/8LExRx2dnZ3zzxfNmnpq+Srmkh0Xgv/LEbb++Ql3XjsvH5Syfnbw7S+uDTwerFy5MKHgtHZQaobk473zkoR/eWHgofaW2DvP0/O9g+pVck69Uj2z96PUgYfRfa3iiSY0L1nm9sxjCjuYWGArZzpzPV8C964prBUmvrcnqXNwLQary6L3S/ZPeZCfXq4wNTN416ta0icPVe1tvocEXz1jMLPkFNsGx8Uvc9vz61PSBpZRqPn4+MVvFpxyKVetGarx/a4l+wvLj0yS6L75bkC501NYcN6rZKkW6ak5xCOpx5N2HjdHmRXmqFLa4jH9zM59H3OrhsraV7/pU4+7roz2SZPMEhiw02tLXLeGy32BNUXMzJt46ZACGHBP0p2y3W9sTYAyz5QNWO38NXOhdA2l8YmIi7eWGUX+nZUPA7XYwYPh9MQ9gb1HK51Phq97PP/kjNBY9q1PJko3TJddBrHuBzmA50rto8o7uHTxOQtLBRW7GQl6yaC+h6ewwN23TIl/6GfnzjmxepvXgYLPpVTvwu7Mi8s4iK9taYOjymQ93F65Y+2AD7etLZN4138SdOTyfW1Hjhc5qRGySyDW51I9OlZ1a6+BtFblKXYXJeg/rN0XtP1bggtc5PGKrA2znuh4XnG8/QM09gfKFPJVW9vrM2KBLbAVlf/jpbfI1KN/CbpzU9+m8viFyf69wU9T+j7/VEzrEQddG7vhQSLK39NS2L+mDJln5hvBQLxWcc080RgQjSgJpIQ/UW61FxA9+/OFA+2+mBO2N165OOCC8WvLpgOry/3Z9RFHG1qn/iI+glqFi28bObrf3+KTF3HujsLz31jsDXfEEv3W0HJ29WyCKz+kNGpHfYfrhyx7/5dV3e7uKPtr+B2k+KR9tSBksJWMsiWKL8xzdBeDEVhx+uOVMQr3bbp/9qV5Uu0Y8clSfJpDCj5th/PmHFr4Y84vhl6ylfqHCYPQ8Y5AseXBsuiVyP13L+PIBwq+Q+GZGStbF/LmkhdYtDg03rfjRqZfOm5wVVsvLxodv4OZ93ZP3Trsw/7IMWvczBFN1v3tlatvhRyEboKtraU1TdEkf/y8OrMUdjJJYDAqUlctLPmx8ehylVL6XEqLE3PVATW2xIJJEtoprnwpHH9s8/ljIX8dSi6jx4mElVdv7y73a/xNCfqRg3GVcQZXuPxIaOAFMNVewNK0pz4x3LAdMvdyKotOFbIr74KnbEFXHv3z7TnKVbjua0IKX7i3Ce47uYO5/+Czg0q2LMPtvn5OKBpe3a/IfLPhRHvWv5nC+9HXq4Papd61jCbXrG0dni0OrSuzVGVNotYnPtmE+NKmG94wMfiWcGi3dMWTDf9lXkbriFA+sDQn7xdUbNwC9142SXbN8zQlBHPX+282tona15C+Di6mJEeLVup4yOuFdFm5O7bZXv52AXpgcNoodvye5Ox3grZ/hzyQgnNCKZg1ZXgKhvyo58HL9Px1cPgHofz2fbkLcUE7j81LKncfOBdKmvfXVGu1Vh3fM++lb5fHGs2R/4yf9m0oF4dt/EMoZ4cd+35AcFjYrIrBzxQb8x8dhm3XYZMfzG4Y2xGzE+zvSVqyMkG2eOPf/wVQSwMEFAACAAgAspQmWeohDhNLAAAAbAAAABsAAAB1bml2ZXJzYWwvdW5pdmVyc2FsLnBuZy54bWyzsa/IzVEoSy0qzszPs1Uy1DNQsrfj5bIpKEoty0wtV6gAigEFIUBJoRLINUJwyzNTSjKAQiYmFgjBjNTM9IwSoKiBhRlcVB9oKABQSwECAAAUAAIACACpflBPNmFYAkcDAADhCQAAFAAAAAAAAAABAAAAAAAAAAAAdW5pdmVyc2FsL3BsYXllci54bWxQSwECAAAUAAIACACxlCZZtTf0qBwFAADhEwAAHQAAAAAAAAABAAAAAAB5AwAAdW5pdmVyc2FsL2NvbW1vbl9tZXNzYWdlcy5sbmdQSwECAAAUAAIACACxlCZZFR5gG6MAAAB/AQAALgAAAAAAAAABAAAAAADQCAAAdW5pdmVyc2FsL3BsYXliYWNrX2FuZF9uYXZpZ2F0aW9uX3NldHRpbmdzLnhtbFBLAQIAABQAAgAIALGUJll0STUfPAQAAAwVAAAnAAAAAAAAAAEAAAAAAL8JAAB1bml2ZXJzYWwvZmxhc2hfcHVibGlzaGluZ19zZXR0aW5ncy54bWxQSwECAAAUAAIACACxlCZZN4uHansDAACsDAAAIQAAAAAAAAABAAAAAABADgAAdW5pdmVyc2FsL2ZsYXNoX3NraW5fc2V0dGluZ3MueG1sUEsBAgAAFAACAAgAsZQmWaavViM2BAAAlhQAACYAAAAAAAAAAQAAAAAA+hEAAHVuaXZlcnNhbC9odG1sX3B1Ymxpc2hpbmdfc2V0dGluZ3MueG1sUEsBAgAAFAACAAgAsZQmWSYPfuiwAQAAbwYAAB8AAAAAAAAAAQAAAAAAdBYAAHVuaXZlcnNhbC9odG1sX3NraW5fc2V0dGluZ3MuanNQSwECAAAUAAIACACxlCZZFQaV5GsAAABvAAAAHAAAAAAAAAABAAAAAABhGAAAdW5pdmVyc2FsL2xvY2FsX3NldHRpbmdzLnhtbFBLAQIAABQAAgAIALKUJlnCG66ZaBIAAPdNAAAXAAAAAAAAAAAAAAAAAAYZAAB1bml2ZXJzYWwvdW5pdmVyc2FsLnBuZ1BLAQIAABQAAgAIALKUJlnqIQ4TSwAAAGwAAAAbAAAAAAAAAAEAAAAAAKMrAAB1bml2ZXJzYWwvdW5pdmVyc2FsLnBuZy54bWxQSwUGAAAAAAoACgAGAwAAJywAAAAA"/>
  <p:tag name="ISPRING_LMS_API_VERSION" val="SCORM 1.2"/>
  <p:tag name="ISPRING_ULTRA_SCORM_COURSE_ID" val="A4C988D0-31CE-462D-950D-D0FAC0BD1953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07F\uFFFD\uFFFD{A396230D-9A3A-426D-B380-67D82CDE4863}&quot;,&quot;C:\\Users\\pantelis\\Documents\\MHAPPS\\Spanish\\ETA 11 traducido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ETA11 2 Apps for Healthcare Services EXPERIENTIAL TRAINING es"/>
  <p:tag name="ISPRING_FIRST_PUBLISH" val="1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4297</Words>
  <Application>Microsoft Office PowerPoint</Application>
  <PresentationFormat>Ευρεία οθόνη</PresentationFormat>
  <Paragraphs>502</Paragraphs>
  <Slides>56</Slides>
  <Notes>56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56</vt:i4>
      </vt:variant>
    </vt:vector>
  </HeadingPairs>
  <TitlesOfParts>
    <vt:vector size="73" baseType="lpstr">
      <vt:lpstr>Adobe Gothic Std B</vt:lpstr>
      <vt:lpstr>MS PGothic</vt:lpstr>
      <vt:lpstr>__Lato_94fd27</vt:lpstr>
      <vt:lpstr>Abadi Extra Light</vt:lpstr>
      <vt:lpstr>Arial</vt:lpstr>
      <vt:lpstr>Calibri</vt:lpstr>
      <vt:lpstr>Calibri Light</vt:lpstr>
      <vt:lpstr>Gill Sans</vt:lpstr>
      <vt:lpstr>Gill Sans Nova</vt:lpstr>
      <vt:lpstr>Impact</vt:lpstr>
      <vt:lpstr>Lato</vt:lpstr>
      <vt:lpstr>MyriadPro-Regular</vt:lpstr>
      <vt:lpstr>Roboto</vt:lpstr>
      <vt:lpstr>Söhne</vt:lpstr>
      <vt:lpstr>Times New Roman</vt:lpstr>
      <vt:lpstr>Wingdings</vt:lpstr>
      <vt:lpstr>Θέμα του Office</vt:lpstr>
      <vt:lpstr>Παρουσίαση του PowerPoint</vt:lpstr>
      <vt:lpstr>Socios</vt:lpstr>
      <vt:lpstr>Sesión de formación experiencial:  Contenido</vt:lpstr>
      <vt:lpstr>Competencias</vt:lpstr>
      <vt:lpstr>11.2.1 Identificación interactiva de aplicaciones de servicios sanitarios y diferentes tipos</vt:lpstr>
      <vt:lpstr>Aplicaciones de servicios sanitarios</vt:lpstr>
      <vt:lpstr>Aplicaciones de servicios sanitarios en Alemania</vt:lpstr>
      <vt:lpstr>Aplicaciones de servicios sanitarios de proveedores públicos en Alemania</vt:lpstr>
      <vt:lpstr>Aplicaciones de servicios sanitarios de proveedores públicos en Alemania</vt:lpstr>
      <vt:lpstr>Aplicaciones de servicios sanitarios de proveedores públicos en Alemania</vt:lpstr>
      <vt:lpstr>Aplicaciones de servicios sanitarios de proveedores privados en Alemania</vt:lpstr>
      <vt:lpstr>Aplicaciones de servicios sanitarios de proveedores privados en Alemania</vt:lpstr>
      <vt:lpstr>Aplicaciones de servicios sanitarios de proveedores privados en Alemania</vt:lpstr>
      <vt:lpstr>Aplicaciones de servicios sanitarios de proveedores privados en Alemania</vt:lpstr>
      <vt:lpstr>Aplicaciones de servicios sanitarios en España</vt:lpstr>
      <vt:lpstr>Apps de servicios sanitarios de proveedores públicos en España</vt:lpstr>
      <vt:lpstr>Apps de servicios sanitarios de proveedores públicos en España</vt:lpstr>
      <vt:lpstr>Apps de servicios sanitarios de proveedores privados en España</vt:lpstr>
      <vt:lpstr>Apps de servicios sanitarios de proveedores privados en España</vt:lpstr>
      <vt:lpstr>Aplicaciones de servicios sanitarios en Italia</vt:lpstr>
      <vt:lpstr>Aplicaciones de servicios sanitarios de proveedores públicos en Italia</vt:lpstr>
      <vt:lpstr>Aplicaciones de los servicios sanitarios de los proveedores públicos en Italia (por regiones)</vt:lpstr>
      <vt:lpstr>Aplicaciones de servicios sanitarios de proveedores públicos en Italia</vt:lpstr>
      <vt:lpstr>Aplicaciones de servicios sanitarios de proveedores públicos en Italia</vt:lpstr>
      <vt:lpstr>Aplicaciones de servicios sanitarios de proveedores públicos en Italia</vt:lpstr>
      <vt:lpstr>Aplicaciones de servicios sanitarios de proveedores públicos en Italia</vt:lpstr>
      <vt:lpstr>Aplicaciones de servicios sanitarios de proveedores privados en Italia</vt:lpstr>
      <vt:lpstr>Aplicaciones de servicios sanitarios de proveedores privados en Italia</vt:lpstr>
      <vt:lpstr>Aplicaciones de servicios sanitarios de proveedores privados en Italia</vt:lpstr>
      <vt:lpstr>Aplicaciones de servicios sanitarios en Grecia</vt:lpstr>
      <vt:lpstr>Aplicaciones de servicios sanitarios de proveedores públicos en Grecia</vt:lpstr>
      <vt:lpstr>Aplicaciones de servicios sanitarios de proveedores públicos en Grecia</vt:lpstr>
      <vt:lpstr>Aplicaciones de servicios sanitarios de proveedores públicos en Grecia</vt:lpstr>
      <vt:lpstr>Aplicaciones de servicios sanitarios en Grecia</vt:lpstr>
      <vt:lpstr>Aplicaciones de servicios sanitarios de proveedores públicos en Grecia</vt:lpstr>
      <vt:lpstr>Aplicaciones de servicios sanitarios de proveedores públicos en Grecia</vt:lpstr>
      <vt:lpstr>Aplicaciones de servicios sanitarios de proveedores privados en Grecia</vt:lpstr>
      <vt:lpstr>Aplicaciones de servicios sanitarios de proveedores privados en Grecia</vt:lpstr>
      <vt:lpstr>Aplicaciones de servicios sanitarios de proveedores privados en Grecia</vt:lpstr>
      <vt:lpstr>Aplicaciones de servicios sanitarios de proveedores privados en Grecia</vt:lpstr>
      <vt:lpstr>Aplicaciones de servicios sanitarios de proveedores privados en Grecia</vt:lpstr>
      <vt:lpstr>Aplicaciones de servicios sanitarios de proveedores privados en Grecia</vt:lpstr>
      <vt:lpstr>Aplicaciones de servicios sanitarios en Chipre</vt:lpstr>
      <vt:lpstr>Aplicaciones de servicios sanitarios en Chipre</vt:lpstr>
      <vt:lpstr>Aplicaciones de servicios sanitarios en Chipre</vt:lpstr>
      <vt:lpstr>Aplicaciones de servicios sanitarios en Chipre</vt:lpstr>
      <vt:lpstr>Aplicaciones de servicios sanitarios en Francia</vt:lpstr>
      <vt:lpstr>Aplicaciones de servicios sanitarios de proveedores públicos en Francia</vt:lpstr>
      <vt:lpstr>Aplicaciones de servicios sanitarios de proveedores públicos en Francia</vt:lpstr>
      <vt:lpstr>Aplicaciones de servicios sanitarios de proveedores públicos en Francia</vt:lpstr>
      <vt:lpstr>Aplicaciones de servicios sanitarios de proveedores públicos en Francia</vt:lpstr>
      <vt:lpstr>Aplicaciones de servicios sanitarios de proveedores públicos en Francia</vt:lpstr>
      <vt:lpstr>Aplicaciones de servicios sanitarios de proveedores privados en Francia</vt:lpstr>
      <vt:lpstr>Actividad: Recopilar en una plantilla predefinida varias apps</vt:lpstr>
      <vt:lpstr>Actividad: Crea tu propio plan para utilizar las aplicaciones de los servicios sanitarios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ETA11 2 Apps for Healthcare Services EXPERIENTIAL TRAINING es</dc:title>
  <dc:creator>pantelis bbalaouras</dc:creator>
  <cp:keywords>, docId:976B2C03C9C312BDE5DCD220DAFFF998</cp:keywords>
  <cp:lastModifiedBy>pantelis</cp:lastModifiedBy>
  <cp:revision>977</cp:revision>
  <dcterms:created xsi:type="dcterms:W3CDTF">2020-06-02T13:31:56Z</dcterms:created>
  <dcterms:modified xsi:type="dcterms:W3CDTF">2024-09-06T15:38:27Z</dcterms:modified>
</cp:coreProperties>
</file>