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6" r:id="rId2"/>
    <p:sldMasterId id="2147483664" r:id="rId3"/>
    <p:sldMasterId id="2147483672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embeddedFontLst>
    <p:embeddedFont>
      <p:font typeface="Impact" panose="020B0806030902050204" pitchFamily="34" charset="0"/>
      <p:regular r:id="rId17"/>
    </p:embeddedFont>
    <p:embeddedFont>
      <p:font typeface="Gill Sans" panose="020B0604020202020204" charset="0"/>
      <p:regular r:id="rId18"/>
      <p:bold r:id="rId19"/>
    </p:embeddedFont>
    <p:embeddedFont>
      <p:font typeface="Roboto" panose="02000000000000000000" pitchFamily="2" charset="0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custDataLst>
    <p:tags r:id="rId2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hl8dyBVsc06Q5TmF9+nlW0gZbZ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3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bbb0cd6b68_0_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9" name="Google Shape;159;g2bbb0cd6b68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/>
          </a:p>
        </p:txBody>
      </p:sp>
      <p:sp>
        <p:nvSpPr>
          <p:cNvPr id="303" name="Google Shape;30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bbb0cd6b68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" name="Google Shape;315;g2bbb0cd6b68_0_7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6" name="Google Shape;316;g2bbb0cd6b68_0_7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bbb0cd6b68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g2bbb0cd6b68_0_2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g2bbb0cd6b68_0_2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bbb0cd6b68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g2bbb0cd6b68_0_2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1">
              <a:solidFill>
                <a:srgbClr val="FF0000"/>
              </a:solidFill>
            </a:endParaRPr>
          </a:p>
        </p:txBody>
      </p:sp>
      <p:sp>
        <p:nvSpPr>
          <p:cNvPr id="216" name="Google Shape;216;g2bbb0cd6b68_0_29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bbb0cd6b68_0_5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g2bbb0cd6b68_0_5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g2bbb0cd6b68_0_5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bbb0cd6b68_0_6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g2bbb0cd6b68_0_6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9" name="Google Shape;239;g2bbb0cd6b68_0_6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bbb0cd6b68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g2bbb0cd6b68_0_6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2" name="Google Shape;252;g2bbb0cd6b68_0_6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bbb0cd6b68_0_6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g2bbb0cd6b68_0_6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6" name="Google Shape;266;g2bbb0cd6b68_0_6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/>
          </a:p>
        </p:txBody>
      </p:sp>
      <p:sp>
        <p:nvSpPr>
          <p:cNvPr id="279" name="Google Shape;279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1" name="Google Shape;2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/>
          </a:p>
        </p:txBody>
      </p:sp>
      <p:sp>
        <p:nvSpPr>
          <p:cNvPr id="292" name="Google Shape;29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ing slide">
  <p:cSld name="Starting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ing slide">
  <p:cSld name="Starting slide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g2bbb0cd6b68_0_255" descr="C:\Users\Georgia-Work\AppData\Roaming\Skype\georgia.aristidou\media_messaging\media_cache\^DD49E969C8C275A0BF0095F3F01442BBA23C6B6D6D2A977CE4^pimgpsh_fullsize_distr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371295"/>
            <a:ext cx="1684020" cy="49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 Unit">
  <p:cSld name="Intro Uni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bbb0cd6b68_0_273"/>
          <p:cNvSpPr txBox="1">
            <a:spLocks noGrp="1"/>
          </p:cNvSpPr>
          <p:nvPr>
            <p:ph type="title"/>
          </p:nvPr>
        </p:nvSpPr>
        <p:spPr>
          <a:xfrm>
            <a:off x="558000" y="1079999"/>
            <a:ext cx="10515600" cy="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3600"/>
              <a:buFont typeface="Calibri"/>
              <a:buNone/>
              <a:defRPr sz="36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g2bbb0cd6b68_0_273"/>
          <p:cNvSpPr txBox="1">
            <a:spLocks noGrp="1"/>
          </p:cNvSpPr>
          <p:nvPr>
            <p:ph type="body" idx="1"/>
          </p:nvPr>
        </p:nvSpPr>
        <p:spPr>
          <a:xfrm>
            <a:off x="558000" y="2160000"/>
            <a:ext cx="51579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2" name="Google Shape;82;g2bbb0cd6b68_0_273"/>
          <p:cNvSpPr txBox="1">
            <a:spLocks noGrp="1"/>
          </p:cNvSpPr>
          <p:nvPr>
            <p:ph type="body" idx="2"/>
          </p:nvPr>
        </p:nvSpPr>
        <p:spPr>
          <a:xfrm>
            <a:off x="558000" y="2687950"/>
            <a:ext cx="105156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3" name="Google Shape;83;g2bbb0cd6b68_0_273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g2bbb0cd6b68_0_273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other slide 1 column">
  <p:cSld name="Submodule other slide 1 colum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bbb0cd6b68_0_280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8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400"/>
              <a:buFont typeface="Calibri"/>
              <a:buNone/>
              <a:defRPr sz="24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2bbb0cd6b68_0_280"/>
          <p:cNvSpPr txBox="1">
            <a:spLocks noGrp="1"/>
          </p:cNvSpPr>
          <p:nvPr>
            <p:ph type="body" idx="1"/>
          </p:nvPr>
        </p:nvSpPr>
        <p:spPr>
          <a:xfrm>
            <a:off x="557999" y="2459736"/>
            <a:ext cx="11059800" cy="39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9" name="Google Shape;89;g2bbb0cd6b68_0_280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2bbb0cd6b68_0_280"/>
          <p:cNvSpPr txBox="1"/>
          <p:nvPr/>
        </p:nvSpPr>
        <p:spPr>
          <a:xfrm>
            <a:off x="0" y="98623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Health Apps for Mental Health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single column">
  <p:cSld name="Unit slide single colum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bbb0cd6b68_0_285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g2bbb0cd6b68_0_285"/>
          <p:cNvSpPr txBox="1">
            <a:spLocks noGrp="1"/>
          </p:cNvSpPr>
          <p:nvPr>
            <p:ph type="body" idx="1"/>
          </p:nvPr>
        </p:nvSpPr>
        <p:spPr>
          <a:xfrm>
            <a:off x="557999" y="1799999"/>
            <a:ext cx="5852100" cy="48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4" name="Google Shape;94;g2bbb0cd6b68_0_285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g2bbb0cd6b68_0_285"/>
          <p:cNvSpPr txBox="1"/>
          <p:nvPr/>
        </p:nvSpPr>
        <p:spPr>
          <a:xfrm>
            <a:off x="0" y="98623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Health Apps for Mental Health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with 2 columns" type="twoObj">
  <p:cSld name="TWO_OBJECTS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bbb0cd6b68_0_290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396700" cy="5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2bbb0cd6b68_0_290"/>
          <p:cNvSpPr txBox="1">
            <a:spLocks noGrp="1"/>
          </p:cNvSpPr>
          <p:nvPr>
            <p:ph type="body" idx="1"/>
          </p:nvPr>
        </p:nvSpPr>
        <p:spPr>
          <a:xfrm>
            <a:off x="557999" y="1800000"/>
            <a:ext cx="5409600" cy="48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g2bbb0cd6b68_0_290"/>
          <p:cNvSpPr txBox="1">
            <a:spLocks noGrp="1"/>
          </p:cNvSpPr>
          <p:nvPr>
            <p:ph type="body" idx="2"/>
          </p:nvPr>
        </p:nvSpPr>
        <p:spPr>
          <a:xfrm>
            <a:off x="6172199" y="1800000"/>
            <a:ext cx="5782500" cy="48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0" name="Google Shape;100;g2bbb0cd6b68_0_290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g2bbb0cd6b68_0_290"/>
          <p:cNvSpPr txBox="1"/>
          <p:nvPr/>
        </p:nvSpPr>
        <p:spPr>
          <a:xfrm>
            <a:off x="0" y="98623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Health Apps for Mental Health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other slide 1 column">
  <p:cSld name="Submodule other slide 1 colum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8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400"/>
              <a:buFont typeface="Calibri"/>
              <a:buNone/>
              <a:defRPr sz="24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5"/>
          <p:cNvSpPr txBox="1">
            <a:spLocks noGrp="1"/>
          </p:cNvSpPr>
          <p:nvPr>
            <p:ph type="body" idx="1"/>
          </p:nvPr>
        </p:nvSpPr>
        <p:spPr>
          <a:xfrm>
            <a:off x="557999" y="2459736"/>
            <a:ext cx="11059800" cy="39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1" name="Google Shape;111;p5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5"/>
          <p:cNvSpPr txBox="1"/>
          <p:nvPr/>
        </p:nvSpPr>
        <p:spPr>
          <a:xfrm>
            <a:off x="0" y="98623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10.2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Mental Health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ing slide">
  <p:cSld name="Starting slide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6" descr="C:\Users\Georgia-Work\AppData\Roaming\Skype\georgia.aristidou\media_messaging\media_cache\^DD49E969C8C275A0BF0095F3F01442BBA23C6B6D6D2A977CE4^pimgpsh_fullsize_distr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371295"/>
            <a:ext cx="1684020" cy="49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verall outline">
  <p:cSld name="Overall outlin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ill Sans"/>
              <a:buNone/>
              <a:defRPr sz="4000" b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7"/>
          <p:cNvSpPr txBox="1"/>
          <p:nvPr/>
        </p:nvSpPr>
        <p:spPr>
          <a:xfrm>
            <a:off x="361999" y="5260932"/>
            <a:ext cx="256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2. Empower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7"/>
          <p:cNvSpPr txBox="1"/>
          <p:nvPr/>
        </p:nvSpPr>
        <p:spPr>
          <a:xfrm>
            <a:off x="6112132" y="5231422"/>
            <a:ext cx="2466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3. Participate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7"/>
          <p:cNvSpPr txBox="1"/>
          <p:nvPr/>
        </p:nvSpPr>
        <p:spPr>
          <a:xfrm>
            <a:off x="381260" y="2409476"/>
            <a:ext cx="2509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1. Prevent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7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7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 rot="10800000">
            <a:off x="-8250" y="-4107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7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31635" y="365125"/>
            <a:ext cx="591924" cy="105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Intro" type="obj">
  <p:cSld name="OBJEC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"/>
          <p:cNvSpPr/>
          <p:nvPr/>
        </p:nvSpPr>
        <p:spPr>
          <a:xfrm>
            <a:off x="0" y="2218305"/>
            <a:ext cx="12192001" cy="3787362"/>
          </a:xfrm>
          <a:custGeom>
            <a:avLst/>
            <a:gdLst/>
            <a:ahLst/>
            <a:cxnLst/>
            <a:rect l="l" t="t" r="r" b="b"/>
            <a:pathLst>
              <a:path w="12192001" h="3787362" fill="none" extrusionOk="0">
                <a:moveTo>
                  <a:pt x="0" y="0"/>
                </a:moveTo>
                <a:cubicBezTo>
                  <a:pt x="5267857" y="115912"/>
                  <a:pt x="10534044" y="115906"/>
                  <a:pt x="12192001" y="0"/>
                </a:cubicBezTo>
                <a:cubicBezTo>
                  <a:pt x="12023287" y="884214"/>
                  <a:pt x="12337058" y="2861203"/>
                  <a:pt x="12192001" y="3787362"/>
                </a:cubicBezTo>
                <a:cubicBezTo>
                  <a:pt x="6856763" y="3858406"/>
                  <a:pt x="3552369" y="3797966"/>
                  <a:pt x="0" y="3787362"/>
                </a:cubicBezTo>
                <a:cubicBezTo>
                  <a:pt x="-168955" y="3245399"/>
                  <a:pt x="-23238" y="1332813"/>
                  <a:pt x="0" y="0"/>
                </a:cubicBezTo>
                <a:close/>
              </a:path>
              <a:path w="12192001" h="3787362" extrusionOk="0">
                <a:moveTo>
                  <a:pt x="0" y="0"/>
                </a:moveTo>
                <a:cubicBezTo>
                  <a:pt x="4883943" y="25039"/>
                  <a:pt x="6582665" y="-133"/>
                  <a:pt x="12192001" y="0"/>
                </a:cubicBezTo>
                <a:cubicBezTo>
                  <a:pt x="12322435" y="1274441"/>
                  <a:pt x="12072005" y="3367144"/>
                  <a:pt x="12192001" y="3787362"/>
                </a:cubicBezTo>
                <a:cubicBezTo>
                  <a:pt x="10180307" y="3658891"/>
                  <a:pt x="3276446" y="3637757"/>
                  <a:pt x="0" y="3787362"/>
                </a:cubicBezTo>
                <a:cubicBezTo>
                  <a:pt x="-18279" y="2559161"/>
                  <a:pt x="166913" y="1839966"/>
                  <a:pt x="0" y="0"/>
                </a:cubicBezTo>
                <a:close/>
              </a:path>
            </a:pathLst>
          </a:custGeom>
          <a:solidFill>
            <a:srgbClr val="DDE0E5"/>
          </a:solidFill>
          <a:ln>
            <a:noFill/>
          </a:ln>
          <a:effectLst>
            <a:outerShdw blurRad="40000" dist="23000" dir="5400000" rotWithShape="0">
              <a:srgbClr val="80808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0515600" cy="6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Calibri"/>
              <a:buNone/>
              <a:defRPr sz="2200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8"/>
          <p:cNvSpPr txBox="1">
            <a:spLocks noGrp="1"/>
          </p:cNvSpPr>
          <p:nvPr>
            <p:ph type="body" idx="1"/>
          </p:nvPr>
        </p:nvSpPr>
        <p:spPr>
          <a:xfrm>
            <a:off x="558000" y="2218304"/>
            <a:ext cx="7872900" cy="37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64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8" name="Google Shape;128;p8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8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 Unit">
  <p:cSld name="Intro Uni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"/>
          <p:cNvSpPr txBox="1">
            <a:spLocks noGrp="1"/>
          </p:cNvSpPr>
          <p:nvPr>
            <p:ph type="title"/>
          </p:nvPr>
        </p:nvSpPr>
        <p:spPr>
          <a:xfrm>
            <a:off x="558000" y="1079999"/>
            <a:ext cx="10515600" cy="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3600"/>
              <a:buFont typeface="Calibri"/>
              <a:buNone/>
              <a:defRPr sz="36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1"/>
          </p:nvPr>
        </p:nvSpPr>
        <p:spPr>
          <a:xfrm>
            <a:off x="558000" y="2160000"/>
            <a:ext cx="51579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body" idx="2"/>
          </p:nvPr>
        </p:nvSpPr>
        <p:spPr>
          <a:xfrm>
            <a:off x="558000" y="2687950"/>
            <a:ext cx="105156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5" name="Google Shape;135;p9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9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single column">
  <p:cSld name="Unit slide single column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2bbb0cd6b68_0_579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g2bbb0cd6b68_0_579"/>
          <p:cNvSpPr txBox="1">
            <a:spLocks noGrp="1"/>
          </p:cNvSpPr>
          <p:nvPr>
            <p:ph type="body" idx="1"/>
          </p:nvPr>
        </p:nvSpPr>
        <p:spPr>
          <a:xfrm>
            <a:off x="557999" y="1799999"/>
            <a:ext cx="5852100" cy="48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" name="Google Shape;20;g2bbb0cd6b68_0_579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g2bbb0cd6b68_0_579"/>
          <p:cNvSpPr txBox="1"/>
          <p:nvPr/>
        </p:nvSpPr>
        <p:spPr>
          <a:xfrm>
            <a:off x="0" y="98623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10.2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Mental Health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single column">
  <p:cSld name="Unit slide single column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0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0"/>
          <p:cNvSpPr txBox="1">
            <a:spLocks noGrp="1"/>
          </p:cNvSpPr>
          <p:nvPr>
            <p:ph type="body" idx="1"/>
          </p:nvPr>
        </p:nvSpPr>
        <p:spPr>
          <a:xfrm>
            <a:off x="557999" y="1799999"/>
            <a:ext cx="5852100" cy="48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1" name="Google Shape;141;p10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0"/>
          <p:cNvSpPr txBox="1"/>
          <p:nvPr/>
        </p:nvSpPr>
        <p:spPr>
          <a:xfrm>
            <a:off x="0" y="98623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10.2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Mental Health</a:t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with 2 columns" type="twoObj">
  <p:cSld name="TWO_OBJECTS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396700" cy="5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1"/>
          <p:cNvSpPr txBox="1">
            <a:spLocks noGrp="1"/>
          </p:cNvSpPr>
          <p:nvPr>
            <p:ph type="body" idx="1"/>
          </p:nvPr>
        </p:nvSpPr>
        <p:spPr>
          <a:xfrm>
            <a:off x="557999" y="1800000"/>
            <a:ext cx="5409600" cy="48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11"/>
          <p:cNvSpPr txBox="1">
            <a:spLocks noGrp="1"/>
          </p:cNvSpPr>
          <p:nvPr>
            <p:ph type="body" idx="2"/>
          </p:nvPr>
        </p:nvSpPr>
        <p:spPr>
          <a:xfrm>
            <a:off x="6172199" y="1800000"/>
            <a:ext cx="5782500" cy="48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7" name="Google Shape;147;p11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1"/>
          <p:cNvSpPr txBox="1"/>
          <p:nvPr/>
        </p:nvSpPr>
        <p:spPr>
          <a:xfrm>
            <a:off x="0" y="98623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10.2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Mental Health</a:t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ing slide">
  <p:cSld name="Starting slide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g2bbb0cd6b68_0_722" descr="C:\Users\Georgia-Work\AppData\Roaming\Skype\georgia.aristidou\media_messaging\media_cache\^DD49E969C8C275A0BF0095F3F01442BBA23C6B6D6D2A977CE4^pimgpsh_fullsize_distr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371295"/>
            <a:ext cx="1684020" cy="49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verall outline">
  <p:cSld name="Overall outlin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2bbb0cd6b68_0_5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ill Sans"/>
              <a:buNone/>
              <a:defRPr sz="4000" b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g2bbb0cd6b68_0_556"/>
          <p:cNvSpPr txBox="1"/>
          <p:nvPr/>
        </p:nvSpPr>
        <p:spPr>
          <a:xfrm>
            <a:off x="361999" y="5260932"/>
            <a:ext cx="256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2. Empower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g2bbb0cd6b68_0_556"/>
          <p:cNvSpPr txBox="1"/>
          <p:nvPr/>
        </p:nvSpPr>
        <p:spPr>
          <a:xfrm>
            <a:off x="6112132" y="5231422"/>
            <a:ext cx="2466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3. Participate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g2bbb0cd6b68_0_556"/>
          <p:cNvSpPr txBox="1"/>
          <p:nvPr/>
        </p:nvSpPr>
        <p:spPr>
          <a:xfrm>
            <a:off x="381260" y="2409476"/>
            <a:ext cx="2509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1. Prevent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27;g2bbb0cd6b68_0_556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g2bbb0cd6b68_0_556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 rot="10800000">
            <a:off x="-8250" y="-4107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g2bbb0cd6b68_0_556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31635" y="365125"/>
            <a:ext cx="591924" cy="105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Intro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bbb0cd6b68_0_565"/>
          <p:cNvSpPr/>
          <p:nvPr/>
        </p:nvSpPr>
        <p:spPr>
          <a:xfrm>
            <a:off x="0" y="2218305"/>
            <a:ext cx="12192001" cy="3787362"/>
          </a:xfrm>
          <a:custGeom>
            <a:avLst/>
            <a:gdLst/>
            <a:ahLst/>
            <a:cxnLst/>
            <a:rect l="l" t="t" r="r" b="b"/>
            <a:pathLst>
              <a:path w="12192001" h="3787362" fill="none" extrusionOk="0">
                <a:moveTo>
                  <a:pt x="0" y="0"/>
                </a:moveTo>
                <a:cubicBezTo>
                  <a:pt x="5267857" y="115912"/>
                  <a:pt x="10534044" y="115906"/>
                  <a:pt x="12192001" y="0"/>
                </a:cubicBezTo>
                <a:cubicBezTo>
                  <a:pt x="12023287" y="884214"/>
                  <a:pt x="12337058" y="2861203"/>
                  <a:pt x="12192001" y="3787362"/>
                </a:cubicBezTo>
                <a:cubicBezTo>
                  <a:pt x="6856763" y="3858406"/>
                  <a:pt x="3552369" y="3797966"/>
                  <a:pt x="0" y="3787362"/>
                </a:cubicBezTo>
                <a:cubicBezTo>
                  <a:pt x="-168955" y="3245399"/>
                  <a:pt x="-23238" y="1332813"/>
                  <a:pt x="0" y="0"/>
                </a:cubicBezTo>
                <a:close/>
              </a:path>
              <a:path w="12192001" h="3787362" extrusionOk="0">
                <a:moveTo>
                  <a:pt x="0" y="0"/>
                </a:moveTo>
                <a:cubicBezTo>
                  <a:pt x="4883943" y="25039"/>
                  <a:pt x="6582665" y="-133"/>
                  <a:pt x="12192001" y="0"/>
                </a:cubicBezTo>
                <a:cubicBezTo>
                  <a:pt x="12322435" y="1274441"/>
                  <a:pt x="12072005" y="3367144"/>
                  <a:pt x="12192001" y="3787362"/>
                </a:cubicBezTo>
                <a:cubicBezTo>
                  <a:pt x="10180307" y="3658891"/>
                  <a:pt x="3276446" y="3637757"/>
                  <a:pt x="0" y="3787362"/>
                </a:cubicBezTo>
                <a:cubicBezTo>
                  <a:pt x="-18279" y="2559161"/>
                  <a:pt x="166913" y="1839966"/>
                  <a:pt x="0" y="0"/>
                </a:cubicBezTo>
                <a:close/>
              </a:path>
            </a:pathLst>
          </a:custGeom>
          <a:solidFill>
            <a:srgbClr val="DDE0E5"/>
          </a:solidFill>
          <a:ln>
            <a:noFill/>
          </a:ln>
          <a:effectLst>
            <a:outerShdw blurRad="40000" dist="23000" dir="5400000" rotWithShape="0">
              <a:srgbClr val="80808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g2bbb0cd6b68_0_565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0515600" cy="6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Calibri"/>
              <a:buNone/>
              <a:defRPr sz="2200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g2bbb0cd6b68_0_565"/>
          <p:cNvSpPr txBox="1">
            <a:spLocks noGrp="1"/>
          </p:cNvSpPr>
          <p:nvPr>
            <p:ph type="body" idx="1"/>
          </p:nvPr>
        </p:nvSpPr>
        <p:spPr>
          <a:xfrm>
            <a:off x="558000" y="2218304"/>
            <a:ext cx="7872900" cy="37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64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5" name="Google Shape;35;g2bbb0cd6b68_0_565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g2bbb0cd6b68_0_565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 Unit">
  <p:cSld name="Intro Uni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bbb0cd6b68_0_572"/>
          <p:cNvSpPr txBox="1">
            <a:spLocks noGrp="1"/>
          </p:cNvSpPr>
          <p:nvPr>
            <p:ph type="title"/>
          </p:nvPr>
        </p:nvSpPr>
        <p:spPr>
          <a:xfrm>
            <a:off x="558000" y="1079999"/>
            <a:ext cx="10515600" cy="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3600"/>
              <a:buFont typeface="Calibri"/>
              <a:buNone/>
              <a:defRPr sz="36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g2bbb0cd6b68_0_572"/>
          <p:cNvSpPr txBox="1">
            <a:spLocks noGrp="1"/>
          </p:cNvSpPr>
          <p:nvPr>
            <p:ph type="body" idx="1"/>
          </p:nvPr>
        </p:nvSpPr>
        <p:spPr>
          <a:xfrm>
            <a:off x="558000" y="2160000"/>
            <a:ext cx="51579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g2bbb0cd6b68_0_572"/>
          <p:cNvSpPr txBox="1">
            <a:spLocks noGrp="1"/>
          </p:cNvSpPr>
          <p:nvPr>
            <p:ph type="body" idx="2"/>
          </p:nvPr>
        </p:nvSpPr>
        <p:spPr>
          <a:xfrm>
            <a:off x="558000" y="2687950"/>
            <a:ext cx="105156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Char char="▪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2" name="Google Shape;42;g2bbb0cd6b68_0_572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g2bbb0cd6b68_0_572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nit slide with 2 columns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2bbb0cd6b68_0_584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396700" cy="5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800"/>
              <a:buFont typeface="Calibri"/>
              <a:buNone/>
              <a:defRPr sz="2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g2bbb0cd6b68_0_584"/>
          <p:cNvSpPr txBox="1">
            <a:spLocks noGrp="1"/>
          </p:cNvSpPr>
          <p:nvPr>
            <p:ph type="body" idx="1"/>
          </p:nvPr>
        </p:nvSpPr>
        <p:spPr>
          <a:xfrm>
            <a:off x="557999" y="1800000"/>
            <a:ext cx="5409600" cy="48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g2bbb0cd6b68_0_584"/>
          <p:cNvSpPr txBox="1">
            <a:spLocks noGrp="1"/>
          </p:cNvSpPr>
          <p:nvPr>
            <p:ph type="body" idx="2"/>
          </p:nvPr>
        </p:nvSpPr>
        <p:spPr>
          <a:xfrm>
            <a:off x="6172199" y="1800000"/>
            <a:ext cx="5782500" cy="48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9" name="Google Shape;49;g2bbb0cd6b68_0_584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5131" y="6258144"/>
            <a:ext cx="311004" cy="55661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g2bbb0cd6b68_0_584"/>
          <p:cNvSpPr txBox="1"/>
          <p:nvPr/>
        </p:nvSpPr>
        <p:spPr>
          <a:xfrm>
            <a:off x="0" y="98623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10.2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Mental Health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other slide 1 column">
  <p:cSld name="Submodule other slide 1 colum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bbb0cd6b68_0_590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8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400"/>
              <a:buFont typeface="Calibri"/>
              <a:buNone/>
              <a:defRPr sz="24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g2bbb0cd6b68_0_590"/>
          <p:cNvSpPr txBox="1">
            <a:spLocks noGrp="1"/>
          </p:cNvSpPr>
          <p:nvPr>
            <p:ph type="body" idx="1"/>
          </p:nvPr>
        </p:nvSpPr>
        <p:spPr>
          <a:xfrm>
            <a:off x="557999" y="2459736"/>
            <a:ext cx="11059800" cy="39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6576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g2bbb0cd6b68_0_590"/>
          <p:cNvSpPr txBox="1"/>
          <p:nvPr/>
        </p:nvSpPr>
        <p:spPr>
          <a:xfrm>
            <a:off x="0" y="98623"/>
            <a:ext cx="3554569" cy="31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Calibri"/>
                <a:ea typeface="Calibri"/>
                <a:cs typeface="Calibri"/>
                <a:sym typeface="Calibri"/>
              </a:rPr>
              <a:t>10.2</a:t>
            </a:r>
            <a:r>
              <a:rPr lang="en-US" sz="1800" b="1" i="0" u="none" strike="noStrike" cap="none">
                <a:solidFill>
                  <a:schemeClr val="lt1"/>
                </a:solidFill>
                <a:highlight>
                  <a:srgbClr val="C01E24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Health Apps for Mental Health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verall outline">
  <p:cSld name="Overall outlin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bbb0cd6b68_0_2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ill Sans"/>
              <a:buNone/>
              <a:defRPr sz="4000" b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g2bbb0cd6b68_0_257"/>
          <p:cNvSpPr txBox="1"/>
          <p:nvPr/>
        </p:nvSpPr>
        <p:spPr>
          <a:xfrm>
            <a:off x="361999" y="5260932"/>
            <a:ext cx="256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2. Empower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2bbb0cd6b68_0_257"/>
          <p:cNvSpPr txBox="1"/>
          <p:nvPr/>
        </p:nvSpPr>
        <p:spPr>
          <a:xfrm>
            <a:off x="6112132" y="5231422"/>
            <a:ext cx="2466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3. Participate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2bbb0cd6b68_0_257"/>
          <p:cNvSpPr txBox="1"/>
          <p:nvPr/>
        </p:nvSpPr>
        <p:spPr>
          <a:xfrm>
            <a:off x="381260" y="2409476"/>
            <a:ext cx="2509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1. Prevent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g2bbb0cd6b68_0_257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g2bbb0cd6b68_0_257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 rot="10800000">
            <a:off x="-8250" y="-4107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g2bbb0cd6b68_0_257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31635" y="365125"/>
            <a:ext cx="591924" cy="105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module Intro" type="obj">
  <p:cSld name="OBJEC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bbb0cd6b68_0_266"/>
          <p:cNvSpPr/>
          <p:nvPr/>
        </p:nvSpPr>
        <p:spPr>
          <a:xfrm>
            <a:off x="0" y="2218305"/>
            <a:ext cx="12192001" cy="3787362"/>
          </a:xfrm>
          <a:custGeom>
            <a:avLst/>
            <a:gdLst/>
            <a:ahLst/>
            <a:cxnLst/>
            <a:rect l="l" t="t" r="r" b="b"/>
            <a:pathLst>
              <a:path w="12192001" h="3787362" fill="none" extrusionOk="0">
                <a:moveTo>
                  <a:pt x="0" y="0"/>
                </a:moveTo>
                <a:cubicBezTo>
                  <a:pt x="5267857" y="115912"/>
                  <a:pt x="10534044" y="115906"/>
                  <a:pt x="12192001" y="0"/>
                </a:cubicBezTo>
                <a:cubicBezTo>
                  <a:pt x="12023287" y="884214"/>
                  <a:pt x="12337058" y="2861203"/>
                  <a:pt x="12192001" y="3787362"/>
                </a:cubicBezTo>
                <a:cubicBezTo>
                  <a:pt x="6856763" y="3858406"/>
                  <a:pt x="3552369" y="3797966"/>
                  <a:pt x="0" y="3787362"/>
                </a:cubicBezTo>
                <a:cubicBezTo>
                  <a:pt x="-168955" y="3245399"/>
                  <a:pt x="-23238" y="1332813"/>
                  <a:pt x="0" y="0"/>
                </a:cubicBezTo>
                <a:close/>
              </a:path>
              <a:path w="12192001" h="3787362" extrusionOk="0">
                <a:moveTo>
                  <a:pt x="0" y="0"/>
                </a:moveTo>
                <a:cubicBezTo>
                  <a:pt x="4883943" y="25039"/>
                  <a:pt x="6582665" y="-133"/>
                  <a:pt x="12192001" y="0"/>
                </a:cubicBezTo>
                <a:cubicBezTo>
                  <a:pt x="12322435" y="1274441"/>
                  <a:pt x="12072005" y="3367144"/>
                  <a:pt x="12192001" y="3787362"/>
                </a:cubicBezTo>
                <a:cubicBezTo>
                  <a:pt x="10180307" y="3658891"/>
                  <a:pt x="3276446" y="3637757"/>
                  <a:pt x="0" y="3787362"/>
                </a:cubicBezTo>
                <a:cubicBezTo>
                  <a:pt x="-18279" y="2559161"/>
                  <a:pt x="166913" y="1839966"/>
                  <a:pt x="0" y="0"/>
                </a:cubicBezTo>
                <a:close/>
              </a:path>
            </a:pathLst>
          </a:custGeom>
          <a:solidFill>
            <a:srgbClr val="DDE0E5"/>
          </a:solidFill>
          <a:ln>
            <a:noFill/>
          </a:ln>
          <a:effectLst>
            <a:outerShdw blurRad="40000" dist="23000" dir="5400000" rotWithShape="0">
              <a:srgbClr val="808080">
                <a:alpha val="3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g2bbb0cd6b68_0_266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0515600" cy="6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Calibri"/>
              <a:buNone/>
              <a:defRPr sz="2200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g2bbb0cd6b68_0_266"/>
          <p:cNvSpPr txBox="1">
            <a:spLocks noGrp="1"/>
          </p:cNvSpPr>
          <p:nvPr>
            <p:ph type="body" idx="1"/>
          </p:nvPr>
        </p:nvSpPr>
        <p:spPr>
          <a:xfrm>
            <a:off x="558000" y="2218304"/>
            <a:ext cx="7872900" cy="37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62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64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Noto Sans Symbols"/>
              <a:buChar char="✔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4" name="Google Shape;74;g2bbb0cd6b68_0_266"/>
          <p:cNvPicPr preferRelativeResize="0"/>
          <p:nvPr/>
        </p:nvPicPr>
        <p:blipFill rotWithShape="1">
          <a:blip r:embed="rId2">
            <a:alphaModFix/>
          </a:blip>
          <a:srcRect b="59833"/>
          <a:stretch/>
        </p:blipFill>
        <p:spPr>
          <a:xfrm>
            <a:off x="4903" y="6508739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bbb0cd6b68_0_266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52422" y="61782"/>
            <a:ext cx="473524" cy="82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bbb0cd6b68_0_5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g2bbb0cd6b68_0_548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5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624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g2bbb0cd6b68_0_5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g2bbb0cd6b68_0_5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g2bbb0cd6b68_0_5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bbb0cd6b68_0_2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g2bbb0cd6b68_0_249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5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624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g2bbb0cd6b68_0_2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g2bbb0cd6b68_0_2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g2bbb0cd6b68_0_2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4" name="Google Shape;104;p4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5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624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bbb0cd6b68_0_7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" name="Google Shape;151;g2bbb0cd6b68_0_716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5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200"/>
              <a:buFont typeface="Noto Sans Symbols"/>
              <a:buChar char="▪"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624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640"/>
              <a:buFont typeface="Noto Sans Symbols"/>
              <a:buChar char="▪"/>
              <a:defRPr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1E24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g2bbb0cd6b68_0_7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3" name="Google Shape;153;g2bbb0cd6b68_0_7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g2bbb0cd6b68_0_7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openxmlformats.org/officeDocument/2006/relationships/hyperlink" Target="https://pixabay.com/service/license-summary/" TargetMode="External"/><Relationship Id="rId4" Type="http://schemas.openxmlformats.org/officeDocument/2006/relationships/hyperlink" Target="https://pixabay.com/illustrations/target-dart-aim-success-goal-1414775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.pn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olepsis.gr/" TargetMode="External"/><Relationship Id="rId13" Type="http://schemas.openxmlformats.org/officeDocument/2006/relationships/image" Target="../media/image16.jpg"/><Relationship Id="rId18" Type="http://schemas.openxmlformats.org/officeDocument/2006/relationships/hyperlink" Target="http://www.amsed.fr/" TargetMode="External"/><Relationship Id="rId3" Type="http://schemas.openxmlformats.org/officeDocument/2006/relationships/image" Target="../media/image11.jpg"/><Relationship Id="rId21" Type="http://schemas.openxmlformats.org/officeDocument/2006/relationships/image" Target="../media/image20.jpg"/><Relationship Id="rId7" Type="http://schemas.openxmlformats.org/officeDocument/2006/relationships/image" Target="../media/image13.jpg"/><Relationship Id="rId12" Type="http://schemas.openxmlformats.org/officeDocument/2006/relationships/hyperlink" Target="https://www.media-k.eu/" TargetMode="Externa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coordina-oerh.com/" TargetMode="External"/><Relationship Id="rId11" Type="http://schemas.openxmlformats.org/officeDocument/2006/relationships/image" Target="../media/image15.jpg"/><Relationship Id="rId5" Type="http://schemas.openxmlformats.org/officeDocument/2006/relationships/image" Target="../media/image12.jpg"/><Relationship Id="rId15" Type="http://schemas.openxmlformats.org/officeDocument/2006/relationships/hyperlink" Target="http://www.connexions.gr/" TargetMode="External"/><Relationship Id="rId10" Type="http://schemas.openxmlformats.org/officeDocument/2006/relationships/hyperlink" Target="http://www.uv.es/" TargetMode="External"/><Relationship Id="rId19" Type="http://schemas.openxmlformats.org/officeDocument/2006/relationships/hyperlink" Target="http://www.resetcy.com/" TargetMode="External"/><Relationship Id="rId4" Type="http://schemas.openxmlformats.org/officeDocument/2006/relationships/hyperlink" Target="https://www.w-hs.de/" TargetMode="External"/><Relationship Id="rId9" Type="http://schemas.openxmlformats.org/officeDocument/2006/relationships/image" Target="../media/image14.jpg"/><Relationship Id="rId14" Type="http://schemas.openxmlformats.org/officeDocument/2006/relationships/hyperlink" Target="https://www.oxfamitalia.org/" TargetMode="External"/><Relationship Id="rId22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free-vector/red-dart-arrow-hitting-target-center-dartboard_28563661.ht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vectors/checkbox-check-mark-mark-check-303113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hyperlink" Target="https://pixabay.com/service/license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bbb0cd6b68_0_70"/>
          <p:cNvSpPr txBox="1"/>
          <p:nvPr/>
        </p:nvSpPr>
        <p:spPr>
          <a:xfrm>
            <a:off x="4114800" y="3513902"/>
            <a:ext cx="8077200" cy="20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400"/>
              <a:buFont typeface="Calibri"/>
              <a:buNone/>
            </a:pPr>
            <a:r>
              <a:rPr lang="en-US" sz="34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Module 10 - Session de formation expérientielle </a:t>
            </a:r>
            <a:r>
              <a:rPr lang="en-US" sz="24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(10.2)</a:t>
            </a:r>
            <a:r>
              <a:rPr lang="en-US" sz="3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3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7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Apps de santé pour la santé mentale</a:t>
            </a:r>
            <a:endParaRPr sz="31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g2bbb0cd6b68_0_70"/>
          <p:cNvSpPr/>
          <p:nvPr/>
        </p:nvSpPr>
        <p:spPr>
          <a:xfrm>
            <a:off x="-2" y="671930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g2bbb0cd6b68_0_70"/>
          <p:cNvSpPr/>
          <p:nvPr/>
        </p:nvSpPr>
        <p:spPr>
          <a:xfrm>
            <a:off x="2609" y="1507751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g2bbb0cd6b68_0_70"/>
          <p:cNvSpPr/>
          <p:nvPr/>
        </p:nvSpPr>
        <p:spPr>
          <a:xfrm>
            <a:off x="-56" y="2302518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2bbb0cd6b68_0_70"/>
          <p:cNvSpPr/>
          <p:nvPr/>
        </p:nvSpPr>
        <p:spPr>
          <a:xfrm>
            <a:off x="-2" y="3170974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2bbb0cd6b68_0_70"/>
          <p:cNvSpPr/>
          <p:nvPr/>
        </p:nvSpPr>
        <p:spPr>
          <a:xfrm>
            <a:off x="1655" y="4036937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g2bbb0cd6b68_0_70" descr="Εικόνα που περιέχει κείμενο, γραμματοσειρά, λογότυπο, γραφικά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 l="19106"/>
          <a:stretch/>
        </p:blipFill>
        <p:spPr>
          <a:xfrm>
            <a:off x="4310344" y="1134849"/>
            <a:ext cx="6563498" cy="208424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g2bbb0cd6b68_0_70"/>
          <p:cNvSpPr txBox="1"/>
          <p:nvPr/>
        </p:nvSpPr>
        <p:spPr>
          <a:xfrm>
            <a:off x="4863323" y="2899483"/>
            <a:ext cx="609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ABC7F1"/>
                </a:solidFill>
                <a:latin typeface="Calibri"/>
                <a:ea typeface="Calibri"/>
                <a:cs typeface="Calibri"/>
                <a:sym typeface="Calibri"/>
              </a:rPr>
              <a:t>https://apps4health.eu/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g2bbb0cd6b68_0_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249" y="5991490"/>
            <a:ext cx="12191695" cy="869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g2bbb0cd6b68_0_7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48048" y="6336215"/>
            <a:ext cx="1406013" cy="49210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g2bbb0cd6b68_0_70"/>
          <p:cNvSpPr/>
          <p:nvPr/>
        </p:nvSpPr>
        <p:spPr>
          <a:xfrm>
            <a:off x="510" y="4903744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g2bbb0cd6b68_0_70"/>
          <p:cNvPicPr preferRelativeResize="0"/>
          <p:nvPr/>
        </p:nvPicPr>
        <p:blipFill rotWithShape="1">
          <a:blip r:embed="rId4">
            <a:alphaModFix/>
          </a:blip>
          <a:srcRect b="59833"/>
          <a:stretch/>
        </p:blipFill>
        <p:spPr>
          <a:xfrm rot="10800000">
            <a:off x="-8250" y="-4107"/>
            <a:ext cx="12191695" cy="34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2bbb0cd6b68_0_70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96896" y="1576370"/>
            <a:ext cx="1880187" cy="3365007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2bbb0cd6b68_0_70"/>
          <p:cNvSpPr/>
          <p:nvPr/>
        </p:nvSpPr>
        <p:spPr>
          <a:xfrm>
            <a:off x="728869" y="1172199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2bbb0cd6b68_0_70"/>
          <p:cNvSpPr/>
          <p:nvPr/>
        </p:nvSpPr>
        <p:spPr>
          <a:xfrm>
            <a:off x="721541" y="2008020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g2bbb0cd6b68_0_70"/>
          <p:cNvSpPr/>
          <p:nvPr/>
        </p:nvSpPr>
        <p:spPr>
          <a:xfrm>
            <a:off x="728815" y="2802787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2bbb0cd6b68_0_70"/>
          <p:cNvSpPr/>
          <p:nvPr/>
        </p:nvSpPr>
        <p:spPr>
          <a:xfrm>
            <a:off x="728869" y="3671243"/>
            <a:ext cx="722400" cy="868200"/>
          </a:xfrm>
          <a:prstGeom prst="rect">
            <a:avLst/>
          </a:prstGeom>
          <a:solidFill>
            <a:srgbClr val="C0000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g2bbb0cd6b68_0_70"/>
          <p:cNvSpPr/>
          <p:nvPr/>
        </p:nvSpPr>
        <p:spPr>
          <a:xfrm>
            <a:off x="730526" y="4537206"/>
            <a:ext cx="722400" cy="868200"/>
          </a:xfrm>
          <a:prstGeom prst="rect">
            <a:avLst/>
          </a:prstGeom>
          <a:solidFill>
            <a:srgbClr val="DDE0E5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2400" b="0" i="0" u="none" strike="noStrike" cap="none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g2bbb0cd6b68_0_70"/>
          <p:cNvSpPr/>
          <p:nvPr/>
        </p:nvSpPr>
        <p:spPr>
          <a:xfrm>
            <a:off x="2425150" y="6337741"/>
            <a:ext cx="8293200" cy="6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Financé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par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l'Union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. Les points de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vue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et opinions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exprimés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n'engagent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leurs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auteurs et ne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reflètent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pas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nécessairement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ceux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l'Union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l'Agence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exécutive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pour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l'éducation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et la culture (EACEA). Ni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l'Union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européenne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ni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l'EACEA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ne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peuvent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être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 tenues pour </a:t>
            </a:r>
            <a:r>
              <a:rPr lang="en-US" sz="1000" b="0" i="0" u="none" strike="noStrike" cap="none" dirty="0" err="1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responsables</a:t>
            </a:r>
            <a:r>
              <a:rPr lang="en-US" sz="1000" b="0" i="0" u="none" strike="noStrike" cap="none" dirty="0">
                <a:solidFill>
                  <a:srgbClr val="DDEAF6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000" b="0" i="0" u="none" strike="noStrike" cap="none" dirty="0">
              <a:solidFill>
                <a:srgbClr val="DDEAF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Google Shape;180;g2bbb0cd6b68_0_70"/>
          <p:cNvPicPr preferRelativeResize="0"/>
          <p:nvPr/>
        </p:nvPicPr>
        <p:blipFill>
          <a:blip r:embed="rId7"/>
          <a:srcRect/>
          <a:stretch/>
        </p:blipFill>
        <p:spPr>
          <a:xfrm>
            <a:off x="19459" y="6414599"/>
            <a:ext cx="1938951" cy="436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8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Plan d'action et fixation d'objectifs </a:t>
            </a:r>
            <a:endParaRPr sz="2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3"/>
          <p:cNvSpPr txBox="1"/>
          <p:nvPr/>
        </p:nvSpPr>
        <p:spPr>
          <a:xfrm>
            <a:off x="3113869" y="1985059"/>
            <a:ext cx="7677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Présentez votre plan d'action pour la santé</a:t>
            </a:r>
            <a:endParaRPr sz="32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" name="Google Shape;307;p3" descr="Free target dart aim illustr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9023" y="2603377"/>
            <a:ext cx="3654117" cy="3654117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3"/>
          <p:cNvSpPr txBox="1"/>
          <p:nvPr/>
        </p:nvSpPr>
        <p:spPr>
          <a:xfrm>
            <a:off x="6501283" y="3654117"/>
            <a:ext cx="47829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Chaque participant dispose de 5 minutes pour présenter son propre plan d'action.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3"/>
          <p:cNvSpPr/>
          <p:nvPr/>
        </p:nvSpPr>
        <p:spPr>
          <a:xfrm>
            <a:off x="9585019" y="6235038"/>
            <a:ext cx="2411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Source| </a:t>
            </a:r>
            <a:r>
              <a:rPr lang="en-US" sz="12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Licence Pixabay</a:t>
            </a: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3"/>
          <p:cNvSpPr/>
          <p:nvPr/>
        </p:nvSpPr>
        <p:spPr>
          <a:xfrm>
            <a:off x="7" y="-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3"/>
          <p:cNvSpPr txBox="1"/>
          <p:nvPr/>
        </p:nvSpPr>
        <p:spPr>
          <a:xfrm>
            <a:off x="489475" y="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"/>
          <p:cNvSpPr/>
          <p:nvPr/>
        </p:nvSpPr>
        <p:spPr>
          <a:xfrm>
            <a:off x="4176" y="89875"/>
            <a:ext cx="58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10.2 </a:t>
            </a:r>
            <a:endParaRPr sz="1600" b="1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864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bbb0cd6b68_0_704"/>
          <p:cNvSpPr/>
          <p:nvPr/>
        </p:nvSpPr>
        <p:spPr>
          <a:xfrm flipH="1">
            <a:off x="0" y="0"/>
            <a:ext cx="6172782" cy="6858000"/>
          </a:xfrm>
          <a:custGeom>
            <a:avLst/>
            <a:gdLst/>
            <a:ahLst/>
            <a:cxnLst/>
            <a:rect l="l" t="t" r="r" b="b"/>
            <a:pathLst>
              <a:path w="6172782" h="6858000" extrusionOk="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g2bbb0cd6b68_0_704"/>
          <p:cNvSpPr/>
          <p:nvPr/>
        </p:nvSpPr>
        <p:spPr>
          <a:xfrm flipH="1">
            <a:off x="0" y="0"/>
            <a:ext cx="6024154" cy="6858000"/>
          </a:xfrm>
          <a:custGeom>
            <a:avLst/>
            <a:gdLst/>
            <a:ahLst/>
            <a:cxnLst/>
            <a:rect l="l" t="t" r="r" b="b"/>
            <a:pathLst>
              <a:path w="6024154" h="6858000" extrusionOk="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0" name="Google Shape;320;g2bbb0cd6b68_0_7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768" y="3471531"/>
            <a:ext cx="2323213" cy="2323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g2bbb0cd6b68_0_7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6818" y="1708146"/>
            <a:ext cx="3265070" cy="3265070"/>
          </a:xfrm>
          <a:prstGeom prst="rect">
            <a:avLst/>
          </a:prstGeom>
          <a:solidFill>
            <a:srgbClr val="203864"/>
          </a:solidFill>
          <a:ln>
            <a:noFill/>
          </a:ln>
        </p:spPr>
      </p:pic>
      <p:sp>
        <p:nvSpPr>
          <p:cNvPr id="322" name="Google Shape;322;g2bbb0cd6b68_0_704"/>
          <p:cNvSpPr txBox="1"/>
          <p:nvPr/>
        </p:nvSpPr>
        <p:spPr>
          <a:xfrm>
            <a:off x="340474" y="2922021"/>
            <a:ext cx="5034900" cy="1701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1E24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  <a:t>Félicitations !</a:t>
            </a:r>
            <a:br>
              <a:rPr lang="en-US" sz="2800" b="0" i="0" u="none" strike="noStrike" cap="none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0" i="0" u="none" strike="noStrike" cap="none">
                <a:solidFill>
                  <a:srgbClr val="C01E24"/>
                </a:solidFill>
                <a:latin typeface="Calibri"/>
                <a:ea typeface="Calibri"/>
                <a:cs typeface="Calibri"/>
                <a:sym typeface="Calibri"/>
              </a:rPr>
              <a:t>Vous avez terminé la session de formation expérientielle de ce module 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3" name="Google Shape;323;g2bbb0cd6b68_0_704" descr="Εικόνα που περιέχει κείμενο, γραμματοσειρά, λογότυπο, γραφικά&#10;&#10;Περιγραφή που δημιουργήθηκε αυτόματα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7847" y="934357"/>
            <a:ext cx="5598660" cy="1438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" y="6431622"/>
            <a:ext cx="1976305" cy="444391"/>
          </a:xfrm>
          <a:prstGeom prst="rect">
            <a:avLst/>
          </a:prstGeom>
        </p:spPr>
      </p:pic>
      <p:sp>
        <p:nvSpPr>
          <p:cNvPr id="11" name="Google Shape;197;p9"/>
          <p:cNvSpPr/>
          <p:nvPr/>
        </p:nvSpPr>
        <p:spPr>
          <a:xfrm>
            <a:off x="3987250" y="6328066"/>
            <a:ext cx="8293082" cy="632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Financé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par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. Les points de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vue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et opinions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exprimés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n'engagent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leurs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auteurs et ne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reflètent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pas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nécessairement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ceux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l'Agence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exécutive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l'éducation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et la culture (EACEA). Ni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l'Union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européenne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ni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l'EACEA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ne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peuvent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être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 tenues pour </a:t>
            </a:r>
            <a:r>
              <a:rPr lang="en-US" sz="1000" b="0" i="0" dirty="0" err="1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responsables</a:t>
            </a:r>
            <a:r>
              <a:rPr lang="en-US" sz="1000" b="0" i="0" dirty="0">
                <a:solidFill>
                  <a:srgbClr val="DDEAF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000" dirty="0">
              <a:solidFill>
                <a:srgbClr val="DDEAF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bbb0cd6b68_0_2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4800"/>
              <a:buFont typeface="Calibri"/>
              <a:buNone/>
            </a:pPr>
            <a:r>
              <a:rPr lang="en-US" sz="4800" b="1">
                <a:solidFill>
                  <a:srgbClr val="203864"/>
                </a:solidFill>
                <a:latin typeface="Calibri"/>
                <a:ea typeface="Calibri"/>
                <a:cs typeface="Calibri"/>
                <a:sym typeface="Calibri"/>
              </a:rPr>
              <a:t>Partenaires</a:t>
            </a:r>
            <a:endParaRPr sz="4800" b="1">
              <a:solidFill>
                <a:srgbClr val="20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7" name="Google Shape;187;g2bbb0cd6b68_0_218"/>
          <p:cNvGrpSpPr/>
          <p:nvPr/>
        </p:nvGrpSpPr>
        <p:grpSpPr>
          <a:xfrm>
            <a:off x="6606686" y="1812884"/>
            <a:ext cx="6096000" cy="1677873"/>
            <a:chOff x="-1066801" y="1523553"/>
            <a:chExt cx="6096000" cy="1677873"/>
          </a:xfrm>
        </p:grpSpPr>
        <p:pic>
          <p:nvPicPr>
            <p:cNvPr id="188" name="Google Shape;188;g2bbb0cd6b68_0_21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56678" y="1523553"/>
              <a:ext cx="1449043" cy="9971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9" name="Google Shape;189;g2bbb0cd6b68_0_218"/>
            <p:cNvSpPr txBox="1"/>
            <p:nvPr/>
          </p:nvSpPr>
          <p:spPr>
            <a:xfrm>
              <a:off x="-1066801" y="2462526"/>
              <a:ext cx="6096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-US" sz="105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WESTFALISCHE </a:t>
              </a:r>
              <a: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HOCHSCHULE </a:t>
              </a:r>
              <a:r>
                <a:rPr lang="en-US" sz="105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GELSENKIRCHEN,</a:t>
              </a:r>
              <a:br>
                <a:rPr lang="en-US" sz="105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-US" sz="105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BOCHOLT, RECKLINGHAUSEN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-US" sz="1050" b="0" i="0" u="none" strike="noStrike" cap="none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GELSENKIRCHEN, ALLEMAGNE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-US" sz="1050" b="0" i="0" u="sng" strike="noStrike" cap="non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4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www.w-hs.de</a:t>
              </a:r>
              <a:endParaRPr sz="105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0" name="Google Shape;190;g2bbb0cd6b68_0_218"/>
          <p:cNvGrpSpPr/>
          <p:nvPr/>
        </p:nvGrpSpPr>
        <p:grpSpPr>
          <a:xfrm>
            <a:off x="3483817" y="4504058"/>
            <a:ext cx="6629400" cy="1738528"/>
            <a:chOff x="2579204" y="1882706"/>
            <a:chExt cx="6629400" cy="1738528"/>
          </a:xfrm>
        </p:grpSpPr>
        <p:pic>
          <p:nvPicPr>
            <p:cNvPr id="191" name="Google Shape;191;g2bbb0cd6b68_0_21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27079" y="1882706"/>
              <a:ext cx="2533650" cy="1047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2" name="Google Shape;192;g2bbb0cd6b68_0_218"/>
            <p:cNvSpPr txBox="1"/>
            <p:nvPr/>
          </p:nvSpPr>
          <p:spPr>
            <a:xfrm>
              <a:off x="2579204" y="2913234"/>
              <a:ext cx="66294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COORDINA ORGANIZACIÓN DE EMPRESAS Y</a:t>
              </a:r>
              <a:b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RECURSOS HUMANOS, S.L.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VALENCIA, ESPAGNE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sng" strike="noStrike" cap="non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6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coordina-oerh.com</a:t>
              </a:r>
              <a:endParaRPr sz="100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3" name="Google Shape;193;g2bbb0cd6b68_0_218"/>
          <p:cNvGrpSpPr/>
          <p:nvPr/>
        </p:nvGrpSpPr>
        <p:grpSpPr>
          <a:xfrm>
            <a:off x="3020318" y="1776505"/>
            <a:ext cx="6634500" cy="1584350"/>
            <a:chOff x="6639106" y="2919412"/>
            <a:chExt cx="6634500" cy="1584350"/>
          </a:xfrm>
        </p:grpSpPr>
        <p:pic>
          <p:nvPicPr>
            <p:cNvPr id="194" name="Google Shape;194;g2bbb0cd6b68_0_218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684703" y="2919412"/>
              <a:ext cx="2543175" cy="1047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5" name="Google Shape;195;g2bbb0cd6b68_0_218"/>
            <p:cNvSpPr txBox="1"/>
            <p:nvPr/>
          </p:nvSpPr>
          <p:spPr>
            <a:xfrm>
              <a:off x="6639106" y="3949662"/>
              <a:ext cx="66345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PROLEPSIS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ATHENES, GRECE</a:t>
              </a:r>
              <a:br>
                <a:rPr lang="en-US" sz="1000" b="0" i="0" u="none" strike="noStrike" cap="none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-US" sz="1000" b="0" i="0" u="sng" strike="noStrike" cap="non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8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www.prolepsis.gr</a:t>
              </a:r>
              <a:endParaRPr sz="1000" b="0" i="0" u="none" strike="noStrike" cap="non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6" name="Google Shape;196;g2bbb0cd6b68_0_218"/>
          <p:cNvGrpSpPr/>
          <p:nvPr/>
        </p:nvGrpSpPr>
        <p:grpSpPr>
          <a:xfrm>
            <a:off x="-1974174" y="1729933"/>
            <a:ext cx="6952500" cy="1601717"/>
            <a:chOff x="-1240501" y="3160643"/>
            <a:chExt cx="6952500" cy="1601717"/>
          </a:xfrm>
        </p:grpSpPr>
        <p:pic>
          <p:nvPicPr>
            <p:cNvPr id="197" name="Google Shape;197;g2bbb0cd6b68_0_218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64123" y="3160643"/>
              <a:ext cx="2543175" cy="1038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8" name="Google Shape;198;g2bbb0cd6b68_0_218"/>
            <p:cNvSpPr txBox="1"/>
            <p:nvPr/>
          </p:nvSpPr>
          <p:spPr>
            <a:xfrm>
              <a:off x="-1240501" y="4208260"/>
              <a:ext cx="69525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UNIVERSITAT DE VALENCIA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VALENCIA, ESPAGNE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sng" strike="noStrike" cap="non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10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www.uv.es</a:t>
              </a:r>
              <a:endParaRPr sz="100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9" name="Google Shape;199;g2bbb0cd6b68_0_218"/>
          <p:cNvGrpSpPr/>
          <p:nvPr/>
        </p:nvGrpSpPr>
        <p:grpSpPr>
          <a:xfrm>
            <a:off x="2776075" y="4478327"/>
            <a:ext cx="2543175" cy="1593063"/>
            <a:chOff x="4517932" y="3531206"/>
            <a:chExt cx="2543175" cy="1593063"/>
          </a:xfrm>
        </p:grpSpPr>
        <p:pic>
          <p:nvPicPr>
            <p:cNvPr id="200" name="Google Shape;200;g2bbb0cd6b68_0_218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517932" y="3531206"/>
              <a:ext cx="2543175" cy="10209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1" name="Google Shape;201;g2bbb0cd6b68_0_218"/>
            <p:cNvSpPr txBox="1"/>
            <p:nvPr/>
          </p:nvSpPr>
          <p:spPr>
            <a:xfrm>
              <a:off x="4824413" y="4570169"/>
              <a:ext cx="20376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media k GmbH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Bad Mergentheim, ALLEMAGNE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sng" strike="noStrike" cap="non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12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www.media-k.eu</a:t>
              </a:r>
              <a:endParaRPr sz="100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02" name="Google Shape;202;g2bbb0cd6b68_0_218"/>
          <p:cNvGrpSpPr/>
          <p:nvPr/>
        </p:nvGrpSpPr>
        <p:grpSpPr>
          <a:xfrm>
            <a:off x="2859813" y="1422238"/>
            <a:ext cx="1973300" cy="2726550"/>
            <a:chOff x="9320178" y="2976204"/>
            <a:chExt cx="1973300" cy="2726550"/>
          </a:xfrm>
        </p:grpSpPr>
        <p:pic>
          <p:nvPicPr>
            <p:cNvPr id="203" name="Google Shape;203;g2bbb0cd6b68_0_21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9320178" y="2976204"/>
              <a:ext cx="1962150" cy="2152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4" name="Google Shape;204;g2bbb0cd6b68_0_218"/>
            <p:cNvSpPr txBox="1"/>
            <p:nvPr/>
          </p:nvSpPr>
          <p:spPr>
            <a:xfrm>
              <a:off x="9331178" y="5148654"/>
              <a:ext cx="19623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203864"/>
                  </a:solidFill>
                  <a:latin typeface="Roboto"/>
                  <a:ea typeface="Roboto"/>
                  <a:cs typeface="Roboto"/>
                  <a:sym typeface="Roboto"/>
                </a:rPr>
                <a:t>OXFAM ITALIA INTERCULTURA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414042"/>
                  </a:solidFill>
                  <a:latin typeface="Roboto"/>
                  <a:ea typeface="Roboto"/>
                  <a:cs typeface="Roboto"/>
                  <a:sym typeface="Roboto"/>
                </a:rPr>
                <a:t>AREZZO, ITALIE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sng" strike="noStrike" cap="none">
                  <a:solidFill>
                    <a:srgbClr val="D71920"/>
                  </a:solidFill>
                  <a:latin typeface="Roboto"/>
                  <a:ea typeface="Roboto"/>
                  <a:cs typeface="Roboto"/>
                  <a:sym typeface="Roboto"/>
                  <a:hlinkClick r:id="rId14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www.oxfamitalia.org/</a:t>
              </a:r>
              <a:endParaRPr sz="100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05" name="Google Shape;205;g2bbb0cd6b68_0_218"/>
          <p:cNvSpPr txBox="1"/>
          <p:nvPr/>
        </p:nvSpPr>
        <p:spPr>
          <a:xfrm>
            <a:off x="5662539" y="3702651"/>
            <a:ext cx="8558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203864"/>
                </a:solidFill>
                <a:latin typeface="Roboto"/>
                <a:ea typeface="Roboto"/>
                <a:cs typeface="Roboto"/>
                <a:sym typeface="Roboto"/>
              </a:rPr>
              <a:t>CONNEXIONS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rPr>
              <a:t>ATHENES, GRECE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sng" strike="noStrike" cap="none">
                <a:solidFill>
                  <a:srgbClr val="D71920"/>
                </a:solidFill>
                <a:latin typeface="Roboto"/>
                <a:ea typeface="Roboto"/>
                <a:cs typeface="Roboto"/>
                <a:sym typeface="Roboto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www.connexions.gr </a:t>
            </a:r>
            <a:endParaRPr sz="1100" b="0" i="0" u="none" strike="noStrike" cap="none">
              <a:solidFill>
                <a:srgbClr val="4140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6" name="Google Shape;206;g2bbb0cd6b68_0_218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88861" y="4109931"/>
            <a:ext cx="2083037" cy="1322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g2bbb0cd6b68_0_218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8766354" y="4519731"/>
            <a:ext cx="2158782" cy="886067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g2bbb0cd6b68_0_218"/>
          <p:cNvSpPr txBox="1"/>
          <p:nvPr/>
        </p:nvSpPr>
        <p:spPr>
          <a:xfrm>
            <a:off x="5662539" y="5551538"/>
            <a:ext cx="8558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203864"/>
                </a:solidFill>
                <a:latin typeface="Roboto"/>
                <a:ea typeface="Roboto"/>
                <a:cs typeface="Roboto"/>
                <a:sym typeface="Roboto"/>
              </a:rPr>
              <a:t>AMSED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rPr>
              <a:t>STRASBOURG, FRANCE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sng" strike="noStrike" cap="none">
                <a:solidFill>
                  <a:srgbClr val="D71920"/>
                </a:solidFill>
                <a:latin typeface="Roboto"/>
                <a:ea typeface="Roboto"/>
                <a:cs typeface="Roboto"/>
                <a:sym typeface="Roboto"/>
                <a:hlinkClick r:id="rId1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www.amsed.fr </a:t>
            </a:r>
            <a:endParaRPr sz="1100" b="0" i="0" u="none" strike="noStrike" cap="none">
              <a:solidFill>
                <a:srgbClr val="4140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9" name="Google Shape;209;g2bbb0cd6b68_0_218"/>
          <p:cNvSpPr txBox="1"/>
          <p:nvPr/>
        </p:nvSpPr>
        <p:spPr>
          <a:xfrm>
            <a:off x="-2994706" y="5494738"/>
            <a:ext cx="8558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203864"/>
                </a:solidFill>
                <a:latin typeface="Roboto"/>
                <a:ea typeface="Roboto"/>
                <a:cs typeface="Roboto"/>
                <a:sym typeface="Roboto"/>
              </a:rPr>
              <a:t>RESET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414042"/>
                </a:solidFill>
                <a:latin typeface="Roboto"/>
                <a:ea typeface="Roboto"/>
                <a:cs typeface="Roboto"/>
                <a:sym typeface="Roboto"/>
              </a:rPr>
              <a:t>CHYPRE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sng" strike="noStrike" cap="none">
                <a:solidFill>
                  <a:srgbClr val="D71920"/>
                </a:solidFill>
                <a:latin typeface="Roboto"/>
                <a:ea typeface="Roboto"/>
                <a:cs typeface="Roboto"/>
                <a:sym typeface="Roboto"/>
                <a:hlinkClick r:id="rId1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www.resetcy.com  </a:t>
            </a:r>
            <a:endParaRPr sz="1100" b="0" i="0" u="none" strike="noStrike" cap="none">
              <a:solidFill>
                <a:srgbClr val="4140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0" name="Google Shape;210;g2bbb0cd6b68_0_218" descr="Εικόνα που περιέχει γραφικά, κείμενο, γραφιστική, γραμματοσειρά&#10;&#10;Περιγραφή που δημιουργήθηκε αυτόματα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6337502" y="3609276"/>
            <a:ext cx="2687298" cy="812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2bbb0cd6b68_0_218" descr="A close up of a logo&#10;&#10;Description automatically generated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267150" y="1608940"/>
            <a:ext cx="2543175" cy="103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g2bbb0cd6b68_0_218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2949707" y="1129701"/>
            <a:ext cx="1971950" cy="2238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bbb0cd6b68_0_296"/>
          <p:cNvSpPr txBox="1">
            <a:spLocks noGrp="1"/>
          </p:cNvSpPr>
          <p:nvPr>
            <p:ph type="title"/>
          </p:nvPr>
        </p:nvSpPr>
        <p:spPr>
          <a:xfrm>
            <a:off x="570032" y="1352412"/>
            <a:ext cx="10515600" cy="6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2200"/>
              <a:buFont typeface="Calibri"/>
              <a:buNone/>
            </a:pPr>
            <a:r>
              <a:rPr lang="en-US" sz="2200" b="1">
                <a:solidFill>
                  <a:srgbClr val="203864"/>
                </a:solidFill>
              </a:rPr>
              <a:t>Objectifs</a:t>
            </a:r>
            <a:endParaRPr>
              <a:solidFill>
                <a:srgbClr val="203864"/>
              </a:solidFill>
            </a:endParaRPr>
          </a:p>
        </p:txBody>
      </p:sp>
      <p:sp>
        <p:nvSpPr>
          <p:cNvPr id="219" name="Google Shape;219;g2bbb0cd6b68_0_296"/>
          <p:cNvSpPr/>
          <p:nvPr/>
        </p:nvSpPr>
        <p:spPr>
          <a:xfrm>
            <a:off x="36957" y="34899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g2bbb0cd6b68_0_296"/>
          <p:cNvSpPr txBox="1"/>
          <p:nvPr/>
        </p:nvSpPr>
        <p:spPr>
          <a:xfrm>
            <a:off x="526425" y="34900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2bbb0cd6b68_0_296"/>
          <p:cNvSpPr/>
          <p:nvPr/>
        </p:nvSpPr>
        <p:spPr>
          <a:xfrm>
            <a:off x="41122" y="438875"/>
            <a:ext cx="489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10 </a:t>
            </a:r>
            <a:endParaRPr sz="2100" b="1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2" name="Google Shape;222;g2bbb0cd6b68_0_296"/>
          <p:cNvSpPr txBox="1">
            <a:spLocks noGrp="1"/>
          </p:cNvSpPr>
          <p:nvPr>
            <p:ph type="body" idx="1"/>
          </p:nvPr>
        </p:nvSpPr>
        <p:spPr>
          <a:xfrm>
            <a:off x="558000" y="2930013"/>
            <a:ext cx="7872900" cy="30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Char char="✔"/>
            </a:pPr>
            <a:r>
              <a:rPr lang="en-US"/>
              <a:t>Maîtriser l'utilisation des applications de santé mentale</a:t>
            </a:r>
            <a:endParaRPr/>
          </a:p>
          <a:p>
            <a:pPr marL="228600" lvl="0" indent="-88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Noto Sans Symbols"/>
              <a:buNone/>
            </a:pPr>
            <a:endParaRPr/>
          </a:p>
        </p:txBody>
      </p:sp>
      <p:sp>
        <p:nvSpPr>
          <p:cNvPr id="223" name="Google Shape;223;g2bbb0cd6b68_0_296"/>
          <p:cNvSpPr txBox="1"/>
          <p:nvPr/>
        </p:nvSpPr>
        <p:spPr>
          <a:xfrm>
            <a:off x="8312134" y="6156715"/>
            <a:ext cx="38798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Source : Image par nuraghies sur Freepik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g2bbb0cd6b68_0_2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58200" y="2205318"/>
            <a:ext cx="3747247" cy="3875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bbb0cd6b68_0_535"/>
          <p:cNvSpPr txBox="1">
            <a:spLocks noGrp="1"/>
          </p:cNvSpPr>
          <p:nvPr>
            <p:ph type="title"/>
          </p:nvPr>
        </p:nvSpPr>
        <p:spPr>
          <a:xfrm>
            <a:off x="507091" y="1679041"/>
            <a:ext cx="11059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Session de formation expérimentale</a:t>
            </a:r>
            <a:endParaRPr/>
          </a:p>
        </p:txBody>
      </p:sp>
      <p:sp>
        <p:nvSpPr>
          <p:cNvPr id="231" name="Google Shape;231;g2bbb0cd6b68_0_535"/>
          <p:cNvSpPr/>
          <p:nvPr/>
        </p:nvSpPr>
        <p:spPr>
          <a:xfrm>
            <a:off x="446378" y="2644877"/>
            <a:ext cx="714103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participants sont invités à prendre part à un défi de santé en utilisant l'une des applications de santé mentale proposées dans Mig-Health Apps.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" name="Google Shape;232;g2bbb0cd6b68_0_535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05276" y="1793987"/>
            <a:ext cx="1964267" cy="3699896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g2bbb0cd6b68_0_535"/>
          <p:cNvSpPr/>
          <p:nvPr/>
        </p:nvSpPr>
        <p:spPr>
          <a:xfrm>
            <a:off x="7" y="-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g2bbb0cd6b68_0_535"/>
          <p:cNvSpPr txBox="1"/>
          <p:nvPr/>
        </p:nvSpPr>
        <p:spPr>
          <a:xfrm>
            <a:off x="489475" y="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g2bbb0cd6b68_0_535"/>
          <p:cNvSpPr/>
          <p:nvPr/>
        </p:nvSpPr>
        <p:spPr>
          <a:xfrm>
            <a:off x="4176" y="89875"/>
            <a:ext cx="58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10.2 </a:t>
            </a:r>
            <a:endParaRPr sz="1600" b="1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bbb0cd6b68_0_617"/>
          <p:cNvSpPr txBox="1">
            <a:spLocks noGrp="1"/>
          </p:cNvSpPr>
          <p:nvPr>
            <p:ph type="title"/>
          </p:nvPr>
        </p:nvSpPr>
        <p:spPr>
          <a:xfrm>
            <a:off x="566099" y="876609"/>
            <a:ext cx="11059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Session de formation expérimentale</a:t>
            </a:r>
            <a:endParaRPr/>
          </a:p>
        </p:txBody>
      </p:sp>
      <p:sp>
        <p:nvSpPr>
          <p:cNvPr id="242" name="Google Shape;242;g2bbb0cd6b68_0_617"/>
          <p:cNvSpPr txBox="1">
            <a:spLocks noGrp="1"/>
          </p:cNvSpPr>
          <p:nvPr>
            <p:ph type="body" idx="4294967295"/>
          </p:nvPr>
        </p:nvSpPr>
        <p:spPr>
          <a:xfrm>
            <a:off x="775150" y="2390850"/>
            <a:ext cx="7622401" cy="43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</a:pPr>
            <a:r>
              <a:rPr lang="en-US" sz="2942"/>
              <a:t>Pensez à une situation dans laquelle vous vous êtes senti mal à l'aise, puis identifiez les émotions que vous avez ressenties à ce moment-là.</a:t>
            </a:r>
            <a:endParaRPr sz="2000"/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3143"/>
              <a:buNone/>
            </a:pPr>
            <a:endParaRPr sz="2000"/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 sz="2000"/>
          </a:p>
        </p:txBody>
      </p:sp>
      <p:sp>
        <p:nvSpPr>
          <p:cNvPr id="243" name="Google Shape;243;g2bbb0cd6b68_0_617"/>
          <p:cNvSpPr/>
          <p:nvPr/>
        </p:nvSpPr>
        <p:spPr>
          <a:xfrm>
            <a:off x="598725" y="1608000"/>
            <a:ext cx="788100" cy="765300"/>
          </a:xfrm>
          <a:prstGeom prst="ellipse">
            <a:avLst/>
          </a:prstGeom>
          <a:solidFill>
            <a:srgbClr val="F4CCCC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E0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2bbb0cd6b68_0_617"/>
          <p:cNvSpPr txBox="1"/>
          <p:nvPr/>
        </p:nvSpPr>
        <p:spPr>
          <a:xfrm>
            <a:off x="775150" y="1590450"/>
            <a:ext cx="65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4000" b="1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5" name="Google Shape;245;g2bbb0cd6b68_0_617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05276" y="1793987"/>
            <a:ext cx="1964267" cy="3699896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g2bbb0cd6b68_0_617"/>
          <p:cNvSpPr/>
          <p:nvPr/>
        </p:nvSpPr>
        <p:spPr>
          <a:xfrm>
            <a:off x="7" y="-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g2bbb0cd6b68_0_617"/>
          <p:cNvSpPr txBox="1"/>
          <p:nvPr/>
        </p:nvSpPr>
        <p:spPr>
          <a:xfrm>
            <a:off x="489475" y="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2bbb0cd6b68_0_617"/>
          <p:cNvSpPr/>
          <p:nvPr/>
        </p:nvSpPr>
        <p:spPr>
          <a:xfrm>
            <a:off x="4176" y="89875"/>
            <a:ext cx="58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10.2 </a:t>
            </a:r>
            <a:endParaRPr sz="1600" b="1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bbb0cd6b68_0_632"/>
          <p:cNvSpPr txBox="1">
            <a:spLocks noGrp="1"/>
          </p:cNvSpPr>
          <p:nvPr>
            <p:ph type="title"/>
          </p:nvPr>
        </p:nvSpPr>
        <p:spPr>
          <a:xfrm>
            <a:off x="566099" y="876609"/>
            <a:ext cx="11059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Session de formation expérimentale</a:t>
            </a:r>
            <a:endParaRPr/>
          </a:p>
        </p:txBody>
      </p:sp>
      <p:sp>
        <p:nvSpPr>
          <p:cNvPr id="255" name="Google Shape;255;g2bbb0cd6b68_0_632"/>
          <p:cNvSpPr txBox="1">
            <a:spLocks noGrp="1"/>
          </p:cNvSpPr>
          <p:nvPr>
            <p:ph type="body" idx="4294967295"/>
          </p:nvPr>
        </p:nvSpPr>
        <p:spPr>
          <a:xfrm>
            <a:off x="716457" y="2315278"/>
            <a:ext cx="7550465" cy="38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rPr lang="en-US" sz="2942"/>
              <a:t>Fixez les objectifs que vous souhaitez atteindre en traitant la situation de manière appropriée.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rPr lang="en-US" sz="2942"/>
              <a:t>Sélectionnez l'application de santé mentale qui, selon vous, vous aidera le plus à atteindre ces objectifs.</a:t>
            </a:r>
            <a:endParaRPr sz="2942"/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 sz="2000"/>
          </a:p>
        </p:txBody>
      </p:sp>
      <p:sp>
        <p:nvSpPr>
          <p:cNvPr id="256" name="Google Shape;256;g2bbb0cd6b68_0_632"/>
          <p:cNvSpPr/>
          <p:nvPr/>
        </p:nvSpPr>
        <p:spPr>
          <a:xfrm>
            <a:off x="9856482" y="6500156"/>
            <a:ext cx="2411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Source </a:t>
            </a: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2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licence Pixabay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2bbb0cd6b68_0_632"/>
          <p:cNvSpPr/>
          <p:nvPr/>
        </p:nvSpPr>
        <p:spPr>
          <a:xfrm>
            <a:off x="587157" y="1549978"/>
            <a:ext cx="788100" cy="765300"/>
          </a:xfrm>
          <a:prstGeom prst="ellipse">
            <a:avLst/>
          </a:prstGeom>
          <a:solidFill>
            <a:srgbClr val="F4CCCC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E0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g2bbb0cd6b68_0_632"/>
          <p:cNvSpPr txBox="1"/>
          <p:nvPr/>
        </p:nvSpPr>
        <p:spPr>
          <a:xfrm>
            <a:off x="767973" y="1561635"/>
            <a:ext cx="658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4000" b="1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9" name="Google Shape;259;g2bbb0cd6b68_0_6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29991" y="3239426"/>
            <a:ext cx="2217925" cy="224067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g2bbb0cd6b68_0_632"/>
          <p:cNvSpPr/>
          <p:nvPr/>
        </p:nvSpPr>
        <p:spPr>
          <a:xfrm>
            <a:off x="7" y="-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2bbb0cd6b68_0_632"/>
          <p:cNvSpPr txBox="1"/>
          <p:nvPr/>
        </p:nvSpPr>
        <p:spPr>
          <a:xfrm>
            <a:off x="489475" y="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2bbb0cd6b68_0_632"/>
          <p:cNvSpPr/>
          <p:nvPr/>
        </p:nvSpPr>
        <p:spPr>
          <a:xfrm>
            <a:off x="4176" y="89875"/>
            <a:ext cx="58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10.2 </a:t>
            </a:r>
            <a:endParaRPr sz="1600" b="1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bbb0cd6b68_0_649"/>
          <p:cNvSpPr txBox="1">
            <a:spLocks noGrp="1"/>
          </p:cNvSpPr>
          <p:nvPr>
            <p:ph type="title"/>
          </p:nvPr>
        </p:nvSpPr>
        <p:spPr>
          <a:xfrm>
            <a:off x="543624" y="809114"/>
            <a:ext cx="11059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Session de formation expérimentale</a:t>
            </a:r>
            <a:endParaRPr/>
          </a:p>
        </p:txBody>
      </p:sp>
      <p:sp>
        <p:nvSpPr>
          <p:cNvPr id="269" name="Google Shape;269;g2bbb0cd6b68_0_649"/>
          <p:cNvSpPr txBox="1">
            <a:spLocks noGrp="1"/>
          </p:cNvSpPr>
          <p:nvPr>
            <p:ph type="body" idx="4294967295"/>
          </p:nvPr>
        </p:nvSpPr>
        <p:spPr>
          <a:xfrm>
            <a:off x="543624" y="2185259"/>
            <a:ext cx="8110417" cy="38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</a:pPr>
            <a:r>
              <a:rPr lang="en-US" sz="2942"/>
              <a:t>Les participants utiliseront ensuite l'application de manière asynchrone pendant une ou deux semaines.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</a:pPr>
            <a:r>
              <a:rPr lang="en-US" sz="2942"/>
              <a:t>Les participants reviendront ensuite sur la plateforme pour commenter leur expérience par le biais de commentaires ou de vidéos. </a:t>
            </a:r>
            <a:endParaRPr sz="2942"/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 sz="2000"/>
          </a:p>
        </p:txBody>
      </p:sp>
      <p:sp>
        <p:nvSpPr>
          <p:cNvPr id="270" name="Google Shape;270;g2bbb0cd6b68_0_649"/>
          <p:cNvSpPr/>
          <p:nvPr/>
        </p:nvSpPr>
        <p:spPr>
          <a:xfrm>
            <a:off x="645850" y="1549516"/>
            <a:ext cx="788100" cy="765300"/>
          </a:xfrm>
          <a:prstGeom prst="ellipse">
            <a:avLst/>
          </a:prstGeom>
          <a:solidFill>
            <a:srgbClr val="F4CCCC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E0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g2bbb0cd6b68_0_649"/>
          <p:cNvSpPr txBox="1"/>
          <p:nvPr/>
        </p:nvSpPr>
        <p:spPr>
          <a:xfrm>
            <a:off x="806989" y="1548357"/>
            <a:ext cx="465821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4000" b="1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Google Shape;272;g2bbb0cd6b68_0_649" descr="Εικόνα που περιέχει clipart, σύμβολο, καρτούν, λογότυπο&#10;&#10;Περιγραφή που δημιουργήθηκε αυτόματ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94525" y="1719342"/>
            <a:ext cx="1964267" cy="3699896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g2bbb0cd6b68_0_649"/>
          <p:cNvSpPr/>
          <p:nvPr/>
        </p:nvSpPr>
        <p:spPr>
          <a:xfrm>
            <a:off x="7" y="-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g2bbb0cd6b68_0_649"/>
          <p:cNvSpPr txBox="1"/>
          <p:nvPr/>
        </p:nvSpPr>
        <p:spPr>
          <a:xfrm>
            <a:off x="489475" y="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g2bbb0cd6b68_0_649"/>
          <p:cNvSpPr/>
          <p:nvPr/>
        </p:nvSpPr>
        <p:spPr>
          <a:xfrm>
            <a:off x="4176" y="89875"/>
            <a:ext cx="58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10.2 </a:t>
            </a:r>
            <a:endParaRPr sz="1600" b="1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8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Plan d'action et fixation d'objectifs </a:t>
            </a:r>
            <a:endParaRPr sz="2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"/>
          <p:cNvSpPr/>
          <p:nvPr/>
        </p:nvSpPr>
        <p:spPr>
          <a:xfrm>
            <a:off x="557999" y="1808100"/>
            <a:ext cx="11441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Dans l'activité précédente, les participants à la session ont choisi dans le programme Mig-health Apps une application qui peut être utile pour leur santé mentale 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"Y a-t-il un point sur lequel vous aimeriez travailler pour vous aider à atteindre votre objectif en matière de santé 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"/>
          <p:cNvSpPr/>
          <p:nvPr/>
        </p:nvSpPr>
        <p:spPr>
          <a:xfrm>
            <a:off x="5195334" y="3390425"/>
            <a:ext cx="412500" cy="6051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FFAF82"/>
              </a:gs>
              <a:gs pos="35000">
                <a:srgbClr val="FFC5A7"/>
              </a:gs>
              <a:gs pos="100000">
                <a:srgbClr val="FFE8DA"/>
              </a:gs>
            </a:gsLst>
            <a:lin ang="16200038" scaled="0"/>
          </a:gradFill>
          <a:ln w="9525" cap="flat" cmpd="sng">
            <a:solidFill>
              <a:srgbClr val="EB792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"/>
          <p:cNvSpPr txBox="1"/>
          <p:nvPr/>
        </p:nvSpPr>
        <p:spPr>
          <a:xfrm>
            <a:off x="317917" y="4008250"/>
            <a:ext cx="11319600" cy="461700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plans d'action sont des descriptions détaillées des actions qu'une personne entreprendra pour atteindre un objectif.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"/>
          <p:cNvSpPr/>
          <p:nvPr/>
        </p:nvSpPr>
        <p:spPr>
          <a:xfrm>
            <a:off x="3861394" y="4623900"/>
            <a:ext cx="6096000" cy="23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Étape 1 : Fixer un objectif SMART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Étape 2 : Identifier les tâches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Étape 3 : Affectation des ressources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Étape 4 : Hiérarchiser les tâches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Étape 5 : Fixer des délais et des étapes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Étape 6 : Suivi et révision du plan d'action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"/>
          <p:cNvSpPr/>
          <p:nvPr/>
        </p:nvSpPr>
        <p:spPr>
          <a:xfrm>
            <a:off x="7" y="-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"/>
          <p:cNvSpPr txBox="1"/>
          <p:nvPr/>
        </p:nvSpPr>
        <p:spPr>
          <a:xfrm>
            <a:off x="489475" y="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"/>
          <p:cNvSpPr/>
          <p:nvPr/>
        </p:nvSpPr>
        <p:spPr>
          <a:xfrm>
            <a:off x="4176" y="89875"/>
            <a:ext cx="58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10.2 </a:t>
            </a:r>
            <a:endParaRPr sz="1600" b="1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"/>
          <p:cNvSpPr txBox="1">
            <a:spLocks noGrp="1"/>
          </p:cNvSpPr>
          <p:nvPr>
            <p:ph type="title"/>
          </p:nvPr>
        </p:nvSpPr>
        <p:spPr>
          <a:xfrm>
            <a:off x="558000" y="1080000"/>
            <a:ext cx="110598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Plan d'action et fixation d'objectifs </a:t>
            </a:r>
            <a:endParaRPr sz="2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"/>
          <p:cNvSpPr/>
          <p:nvPr/>
        </p:nvSpPr>
        <p:spPr>
          <a:xfrm>
            <a:off x="574200" y="1752636"/>
            <a:ext cx="10016700" cy="26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étapes du plan d'action 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Identifier un nouvel objectif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établir un plan pour y parvenir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⮚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objectifs SMART sont spécifiques, mesurables, réalisables, pertinents et limités dans le temps.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"/>
          <p:cNvSpPr txBox="1"/>
          <p:nvPr/>
        </p:nvSpPr>
        <p:spPr>
          <a:xfrm>
            <a:off x="660625" y="4630975"/>
            <a:ext cx="11115300" cy="1569900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Exemple 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Objectif :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veux améliorer mon contrôle émotionnel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Plan :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télécharge une application de contrôle de la respiration, je l'utilise pendant un mois, j'évalue son utilité après cette période et je réajuste le plan si nécessaire.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"/>
          <p:cNvSpPr/>
          <p:nvPr/>
        </p:nvSpPr>
        <p:spPr>
          <a:xfrm>
            <a:off x="7" y="-5"/>
            <a:ext cx="489600" cy="615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"/>
          <p:cNvSpPr txBox="1"/>
          <p:nvPr/>
        </p:nvSpPr>
        <p:spPr>
          <a:xfrm>
            <a:off x="489475" y="0"/>
            <a:ext cx="3972300" cy="613500"/>
          </a:xfrm>
          <a:prstGeom prst="rect">
            <a:avLst/>
          </a:prstGeom>
          <a:solidFill>
            <a:srgbClr val="DDE0E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Applis pour la santé mentale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"/>
          <p:cNvSpPr/>
          <p:nvPr/>
        </p:nvSpPr>
        <p:spPr>
          <a:xfrm>
            <a:off x="4176" y="89875"/>
            <a:ext cx="58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10.2 </a:t>
            </a:r>
            <a:endParaRPr sz="1600" b="1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ETA 10.2 Séance de formation expérientielle"/>
  <p:tag name="ISPRING_PLAYERS_CUSTOMIZATION_2" val="UEsDBBQAAgAIAKl+UE8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BlkyhZtTf0qBwFAADhEwAAHQAAAHVuaXZlcnNhbC9jb21tb25fbWVzc2FnZXMubG5nrVj/bts2EP6/QN+BEFBgA7q0HdBgGBIXtMTEQmTJleik2TAIjMTYRCjR1Q8n3l97mj3YnmRHSnbttoGkpIANmJLvuyP5fXdHnnx4yCRa86IUKj+13h29tRDPE5WKfHFqzenZL79ZqKxYnjKpcn5q5cpCH0YvX5xIli9qtuDw++ULhE4yXpYwLEd69GWMRHpqzcbxGNsXMQ1iPJvF4zmlgR97eEw8azRmyd3Jm/bvj1jbwXSG/evYC86DeOyeWyNbZSuWb5CnFuqnX4+PH969P/55EEw0xZ53CIQM0vu3PYB8GgZeDGjEi33yiVqjYTbBnHquT6xR+2OY9Swklz08zsOQ+DSOPNchsRvFfkDNGniEEscaXasaLdmao0qhteD3qFpy2P1KFByVUqTmRaLgQV7zLmdOMMWuH4ckoqFrUzfwrVGkimLz2sCyulqqAtyVKBUlu5E8NT6BZ+b9quAluGYV8BDBp1oK+KfKmMiPul1f+V6AHUOuKYkifA4LS3eTAqQD+HtRLeFdytVrcHGfS8VSdFtwAAwixFYrKZLmnyJaFTrCmWSbzihCfOX650DywIti4jvbJ9aI5ClyCqYnOxAlxBEJAaBgJS+eYBsbjhtzhKUchjBxzycefKkOYSIWSwnfamgcMwJMmPG8ywqYSkLgdxRdBaGjFw1cIYZWrCzvVZEesHR/P7uAXd8OQAg23QOnGmMLDPwQkPOKgidVNxhEiQ2/W13BVIGAMTVJQEsqq8sKZJOtJK+4iVboqbDEUOqG3yrQl+Rs3XAfvBuxddLcw3PfnsRjukudHqvzZNnTDsT5XX3sq6EGmuxzvjOmFi0eB58gu1gjPxhiEVxA/rsYYnFNIlhkEnXZ+PjSPcdmlyDvbZPSNuklTOcYuUEsScBOs2ktVF3CE70kkJrMjpRHw9xE5OMcWOxi75Hc2qACHcxoIdYc4ihSXnQ6goRvE0eL6uPc/SM+w65HnO9Qj21QrirE0jXLEw5kS5je0w28S0Vq3mnaG/+fa/E3YlWb6l+1VcJ3yKdXQ+M5KCyPKIJVFc9WVZdrvWBt+E+JQkv80RD6TP1p/iOb+Dh0gx+zM6XIatlUoGfvzy6yoXvUGcQzV6r/bv3oSKKm1BBoWHRxhB5D9reaaLdjN9AVMeX97Vz/DGxmTd2Cwubmt6q/tR+0AL5CT8WIJrDGJvIIWp0MqlB/20uY9UH4l7pg9Le/IuPIpVB1rvhNKapOz0bPveurkfPTC+tez3pQbKhLPQjZB8BF2w+WSIoM4k97YM6nZLsCTYk4mMmVqmVq5C/FnSkTsLZ1xr/thm8LlZmnkpVb+jdl6sNzomgmFzZOZwP6qZ2Ce+/PnoCfvksRwSG0MTb2bd372FrtsqcRyEcvhUejbesEOspYlSyhHN+qOk97AjXHL4ecYQBr59zT9KsAmqeoffr7IBDdy0H6JDuwP31V8fKvwSB6AjuMqDny8YeqE4ji8WEAZtDHqj3ubu06TVyg7w85U7KmqmUqg0dH3X5BHe1uY0qxPZmCgCKjF1UX0DUOQdjyxQ7mIZzJWunZAAQdABWV5Ig8MC2YIahTHF5AajWnLGs0ZcUd5GWqlBwUm9k5rYdq2Jy+XGDUlRT5oMifVxX1hKk7i7HjmJscWEk4sN81TUAKJ8akvdKRatEbzJ5gH9L+V3g8FdVQwJCQ3W2NvpUwNwCeYvpK7b9//u2yN5V2m1QhbzXjL1lr/W3h3Y1Kcxl38mbvbu5/UEsDBBQAAgAIAGWTKFk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ZZMoWXRJNR88BAAADBUAACcAAAB1bml2ZXJzYWwvZmxhc2hfcHVibGlzaGluZ19zZXR0aW5ncy54bWztWN1y2jgUvucpNN7pZTFpkk3KGDJZMBOmBFLs7jbT6WSELbA2suRaMpRe9Wn6YH2SPbLAgUBakw3T7WwvMsRH53zn6Ds/0sg5+xgzNCWppII3rINqzUKEByKkfNKw3vid56cWkgrzEDPBScPiwkJnzYqTZCNGZeQRpUBVIoDhsp6ohhUpldRtezabValMUr0qWKYAX1YDEdtJSiThiqR2wvAcftQ8IdJaIJQAgL9Y8IVZs1JByDFIlyLMGEE0hMg51ZvCrMOwjCzbqI1wcDtJRcbDlmAiRelk1LB+a7ntg/bhUsdAtWlMuOZENkGoxaqOw5DqKDDz6CeCIkInEYR7cmShGQ1V1LAOay80DKjbmzA5uNk71jAtASRwtcCPicIhVth8GoeKfFRyKTCicM5xTAMfVpAmoGG1/Ruv1227N/2B73o3F/5lz8Swg5HvvvV3MPK7fs/dRb8s/MX1lTvsdfuvbvzBoOd3r+6sgNE1Qhx7nTEHmBVZGpCCMEdFWTzimDIo0ns0SqKgzBlOJ8QXHQpZHGMmiYX+TsjkdYYZVXPohhp0wy0hyblMSKCGOm0NS6UZse7gDCAEBrksauL4ZVETJ6drW7eN97ttbY3SwUrhIILiAVkemmOvipZqVPcRDhSdQmWSe5scZ4x5WZKIVDV10LnvVWERwwMwzljwNeb0NxoJFhZ8kXhEwj6OyUrLebeUd0DzwEJjyDEDJgcJ4cjDHNqcKmA3KABkNpKKqry9Owvt85RihgAP5hBBl94G20GEU7mW1CKxureC5ru+UES+N2wb0YOqHqPgRZdWKf2/RMZCNBcZYvQW7ASCysti+C8iaLW/0TgVcS6FEaSQzN1MKZmR8KyMo2twEWdgCfMuYUQZDx8y+gmNyFikgEvwFKYjyKk0+NWdgBMs5R0oXsb4zHRtt9923z7TG8ThFPNgR3AoVxInai/4eI64UEs7oCPAmSR5UkIa5mtl9lZ9fBqKjoE8P1E21vAljTOGnxK+IGQFeo8p34+XXRL/3QhKu43wNG903bw5NLQ4hZQYTFgIYNpRvpiwJQADzJHgbI5wAAeW1GNjSkUmQWIGhIGWj4/Q2EOZ5l8TmMzgMQ1JWgqydvDi8Oj495PTl/Wq/fXzl+ffNFoc5VcMa3fmLG89eFcoZ3XvxvAdo2/cGzZsOyKNdaGGG06334VKmHf7vjs8b/ndP7v+9RaAnL3NM8ux9Xm6/XjNLxn/1dPVc8+HrQs0dL03Pd+rl6movoDmVUEENTnW9+9SNjofpTqgnFp/UEZr8KqM1tCc+Vcr532pEGCGT8xMginOaEyhkn6KjizVHI9q5p+jIf/1fdd09H4a8lHV8f8YhL9o/zHlvtcD6MmIX2fOcy+7fwx67V8T40cxaL6KJ561Nx3H3vp6pldiymkMtOpLb/Hk1jw+qjn29qVKBdDWXzCblX8AUEsDBBQAAgAIAGWTKFk3i4dqewMAAKwMAAAhAAAAdW5pdmVyc2FsL2ZsYXNoX3NraW5fc2V0dGluZ3MueG1slVdtb9s2EP6eX2F4wLB+iVcnnRtMEeDYHlA0a4MlyHfaOttEKFIgT07973cUKYm0pcqNECC8ex7yXh4ekcS8cTk6gDZcyfvxdJxejUbJptQaJL5AXgiGMJIsh/vxE5MIgpvRH78L/Dv9MJ44sBJKPwMilztjLbVtxLP78bpEVPJ6o4gr8VoqnTMxTn/7p/pJJhVyiKUowEs5W7aB9phP088Py4so/ozbh9lycddH2Ki8YPL4qHbqes02bzutSpnZ0G7s10fbHwvQgsu3wYiovPgFIY9iWn1cTVfTyyiFBmPAhnS3nE/nfw2yBFuDaLKf3X6+nV/IaY/6eWNOaAduOFa02XR2M7vtoxVsB3GRF6vlx+VNP17S7nFXfhqXIyD8wMHM6RocQf/S5qooi1/RSKHVzhb0hDOz3yBHKJbR9SPC8s5+gwSbkD1oUJBG8IzaoHTmpPin/frAfbX0f4ZDIrF3WyvxZJtwMj2sQtYCUtQlJJN65Xxmr96/l0iXCdItE4YAoakFPVGGT6w0Eaw1tsD/4J3LLER5Swt5VaLMYeEiDpGxoyUsFg/VaAmxjS2IUcPBG12uJ8YW+Y0qe4YMjC3y2TbsuxTHM/ipx3FqSTww38+gAT76qAPkBslomfmt61XttUc92ptugrO9ocbkKoO0ktYLz8F2LplUNhfT5CyoRLID3zGkV+pfi1sfq2xMMjlxeLV1aytBjgK6JLdRpTYUDLlf4+Q7PI7iHg8zx0fYYo2OjW1X7IsRiqFaXw0Wuz6kKZxbj5AelPtxzvQb6BelhBmPPI8uIRXdPc3nDDuy6UEF/UVuVcCpzu4jSYVgLgUrdxEvhTNEttnnFFNfCk1NXWu7O5j4Y7taK8t8DXpFiuBQSzK2Odye7/aCfvGVwztkMaHH6Zi4p+0k443iA4OXADC92df3wS2cJy8FcgEHEN4bGKqE+zJLDOm/K18rr1iUgeUiRfop1ColGqGRo4PwSnF1M5xneMYjW5sqs2im1CO+HSrR0K8HpRVreLozeClFO5O/q4TUrKierET1jEyjP7ld++TZAeaS59UMIgc2ounyOI5QqvBlqZx1wGf2NgT7dDWbNRl2ePoodtKm0y5K5Tkdsy90P9OtBghHbGW8Ch6Br3BcK6azbw0kehU63I5NOdLDWU1smvV5gckkMLnmNG2gv+m/lPR/UEsDBBQAAgAIAGWTKFmmr1YjNgQAAJYUAAAmAAAAdW5pdmVyc2FsL2h0bWxfcHVibGlzaGluZ19zZXR0aW5ncy54bWztWN1u2kgUvucpRl71sjhp2k2KDFEWjIJKgGJ3t9FqFY3tAc9mPOP1jKH0ap+mD7ZPsmc84EAgqYlCV5H2IiI+Puc7Z77zN7Jz/iVhaEYySQVvWsf1IwsRHoqI8mnT+uR3X59ZSCrMI8wEJ02LCwudt2pOmgeMytgjSoGqRADDZSNVTStWKm3Y9nw+r1OZZvqtYLkCfFkPRWKnGZGEK5LZKcML+FGLlEhriVABAP4SwZdmrVoNIccgXYkoZwTRCCLnVB8Ks0uVMMs2WgEOb6eZyHnUFkxkKJsGTeuntts57pysdAxShyaEa0pkC4RarBo4iqgOAjOPfiUoJnQaQ7Snby00p5GKm9bJ0RsNA+r2NkwBbo6ONUxbAAdcLfETonCEFTaPxqEiX5RcCYwoWnCc0NCHN0ifv2l1/Buv3+u4N4Oh73o3l/5V38Swh5Hvfvb3MPJ7ft/dR78q/OX1yB33e4MPN/5w2Pd7ozsrYHSDEMfeZMwBZkWehaQkzFFxngQcUwY1eo9GSRRUOcPZlPiiSyGLE8wksdCfKZl+zDGjagHNcATNcEtIeiFTEqqxTlvTUllOrDs4AwiBQS7Lmnj3vqyJ07ONo9vG+92xdkbpYKVwGEPxgKwIzbHXRSs1qtsIh4rOoDLJvUNOcsa8PE1Fplo66ML3urCM4QEYZyL4BnP6GQWCRSVfJAlINMAJ5G/U5RaaQFIZUDdMCUce5tDWVAGdYWkh80Aqqop27i61LzKKGYKWhblD0JW3RW8Y40xuZLHMpG6msPX7QCgi/zD0GtGDqh6j4EXXUiX930TOIrQQOWL0FuwEglLLE/gvJmi9odEkE0khZVgqJAs3M0rmJDqv4ugaXCQ5WMJ8SxlRxsNfOf2KAjIRGeASPINpCHIqDX59L+AUS3kHilcxvjJt2ht03M+v9AFxNMM83BMc6pMkqToIPl4gLtTKDugIcS5JkZSIRsW7KmerPz0NZYtAnp8pGxv4kiY5w88JXxKyBn3AlB/Gyz6J/24Eld3GeFY0um7eAhpanEJKDCa8CGEQUr4cqRUAQ8yR4GyBcAgbSuqxMaMilyAxA8JAy6dHaOyhTIunKVx+wGMWkawS5NHxm5O3734+PXvfqNv//P3t9aNGy909Yli7M8u7/eDloJrVvSvCd4weuShs2XZFluhCjbac7r78VDDvDXx3fNH2e7/2/OsdAAV72zvLsfUC3b1Pi1vFvXUa/Hf71HMvxu1LNHa9T33fa1SpoYGAdlVhDFU40VfsSjY6A5VqvpraYFhFa/ihitbYbPnR2oavFAJM7amZQjC3GU0o1M6L6MFK7fCk9n0ZLbjzSksf7UHTtYdpwSfVwwsedv8z/aNqWu5aLMgjCdVGP2jDPBvpm6x57lXvl2G/c1D6aDX+XkTNPi995qn8RrPxUcaxd37+qoF881tiq/YvUEsDBBQAAgAIAGWTKFkmD37osAEAAG8GAAAfAAAAdW5pdmVyc2FsL2h0bWxfc2tpbl9zZXR0aW5ncy5qc42UwU/CMBTG7/wVZF4NkYEOvIHDxMSDidyMh248xkLX17QFRcP/7joUuu4NWS/0y4/v9b2t33enWz5BGnTvu9/V72r/Ut9XGljNqA1c13XeohdWDzTPFzDPC+C5gMBDthZZMq7hqO9PCOUciMo12b1aX+0YBng0c0RJiYrw1RS4JcAPCvykxK+/f3ecxg5NOaNONsag6KUoDAjTE6gKVjHB1WP1uD16MG5B/YMuWQo109twNI1byZPjcBrFD2OXS7GQTOyeMcNewtJ1pnAjFr/1B3a59GonQZUvfd1WlufaPBko/MKz/iyche2kVKA1/NYdx5NwckfCnCXA3Yai4Wg4OYPWjJsD9ehtrnPzR0dhNIiGLi1ZBo0pPczifjyoY6L0akyzUfzAGfg0bc1IznagLrFCuZEXvECpMLMTaaKRXSTKkS1ykR24eGwXydnDWtu2b6NKjV6CanH8Km7scpnGMGrXDL1rtiKuctGWL1Q2eJohL7f2qj5TucApUVAiEoXl2aCqncb4UWP3b2XfTK1BzRF5GaDdgBnD0lVRBkp5/Hc3GMiTphf35MX7vrP/AVBLAwQUAAIACABlkyhZFQaV5GsAAABvAAAAHAAAAHVuaXZlcnNhbC9sb2NhbF9zZXR0aW5ncy54bWwNyrEKwkAMANC9XxEySB3Uugn2rpujCK0fENogB7mk9ELRv/e2N7x++GaBnbeSTANezx0C62xL0k/A9/Q43RCKky4kphxQDWGITS82k4zsXmOBVejH28S5wvlJuc4XqbOkAu1B/B6PeInNH1BLAwQUAAIACABmkyhZwhuumWgSAAD3TQAAFwAAAHVuaXZlcnNhbC91bml2ZXJzYWwucG5n7Zx7WFNXtsBxbHV81TrO1KKVtNXqtbXGikghkLQWsegoU20FH0nEF9W0oMYkQB6n33QKVq2paMUHIXdERQskWI0B8qpSjUpNqjwigeSoKRwgnESIJJycJGcOIViwnf/m3u+7t4cPPrJ39m/ttddae+21+Q758m8rl04YO3VsWFjYhKT3E1aFhY1qDAt75rM/jsJ7WIbsI/ivEexVSxeHyQwvdeCNZ9LfXfFuWNgF8Thf2rN4e8zO99eyw8Keq+n/GaHPPLclLGzFgaSEdz/MYnRZwFIYebcNQZzV2x8tnqTuOHvlpEP7KHHqoX9+Gh7e5Rg36RP1X8ft2vanT1+SjN2xZ1bsC5EvJtxaWc/9+stzk0pOHe57I2Hkwwja6DUXvmtbf/P8bPE3sxUMcha7kWFXmZpKvqVyLpC0qC+aHBb8+t60JXVk8NVnpo3/C68eFeUqQMwPFsxMyu//7ph2l9+rBFAlGfCbAH/PGbKwo1Ue6JTPjM+GsGchbAyETTjviSsbEdQWhTUiwOsMOJwMbd81MkPEpt9l8wLgzgDp0PyBMfOd+BAzfUe+dh2ETRpTMzU4s8tq95TItYfmJXleG88Kdv0YWZa0o2CQMlbMOk+/WjEqOE1czYnT3CfoeFa++fcDyePLhA62lI/Ul1B7exrXZ2rUSNvJfOrLkkihwR1jS0nHtP9ImxB0ZzacBh+W+n4u9fjqaP66AjKA1P77kS1Nu3tXZCeRDhjCdbHoMD/kkMMbg42sdblRSc7XQmom11bM6tCEIvT+9vDGmZqCEBX3Jr4eT35IfMnW1MNFJWTBg3FkWu9qWm+PBkQ1zscjaY9GkklYn54s190K2aFuQVmS8U46DW0qcPYddGYhRzORo7Vau0pr73FFRA5Y4dGl8ay7o3XsEnO4wfCZ20YL2ORUrYY7Ssk2mbPhPFF7nvahS7Zg2OjIs0LFgy5RFt9erpwnr9r6i9qnJ4pARAIinfp3rOB5973wegYkixpcZGl8WdKqQTep3RVcx17k4RTdf20/R/PV0ARI/+y1JgdfYn/KcKyJLCnaAs3ThZM7ppmcPoNTLehcLc1B9uv69teakqGuIpYBmyxj6Dgy1VMg8HgpsAe5nZUEVoo8PMDTmiJqTWGI7EqRvaeXhrloAKJgoooUk++m1HezNUr567khv/bxGXLSVPtkad8PtUbfj0b1VKNBwlJCoAiFC8SAzyZnUCR2BxPoKuwuvQgwhy3yQJV3m/p05ieQ7BLTd40pQC6Q0AvypmTscbKuOtAp/PWEOn+zTtiv8zRJpPeOWPRYInKnA+7WaJEtmiHCF/S4NQ/oywM7akiBR7VSf5OULgo0NOnIaQOu2Mjgp6LBsI4GXNH52pvez2l9nxeQfFdIAiTgxAIpEj1Upf8NM+sCdl0AQxNxfQ+KnB6Rs5WvhfgMTgSTzjb0PT1FA9PfUKDzoUzQW1/CFD2YrPP11JHQqgKsezaw7G50GuQrYgsMrhhTeiol3dfZBQ7bfQ8LRB2tNSTESCZ5H2EzO0bWx5ik2NUpDKvAdbt2uBndhzGXcYNoNeNuNKDztWHbQ0GXrchTkFASdTcyITsJ9ElUjYP7phy3fS9uQ1Lhb++kXtEEFugCRVLqfbqfbxotV1pz7D1DVHT6X2qkYojRPtI8LVO9C3HSSWqqp8pIL/Kjf8qNCspsC2+sv1HhjqNLUD3RR/T9nvra1+YqSNgNQIR0iP0trSyxv4vsyywwKmOZeiRHxkDzujpbaEd/OaTPJnZUuCfTenVqX4AkcCv034JeOWaqJWG0TGAJhLhYC7ZIQKwT4dl9EUrQFej+SN/gYpbr5VAgPoK5HPuRmZkCBS48OWtzo6KW5Soix/p1eNqoZQb8QLSc8rym+dgRq4aTqCmFwHL0LZhl0XA3xGMNOb4cB1YmlodO4PvCbamri7ekokwASWH4vYxRp3gqd8tN7rQqgy0yR9PLpPoNL3IYFJI0Q4qpME86I9BWyxT1FkHsDCfH3sk2yJVpsFqEZet6AF8nxSTV62FFs4lt71xZVSqH3HyL1SkQ8B2+HMz4MAWATWA2VgoklssM/s1DCpQdj3t901nikXdS7BaZBgjEaYWC6/LItyUUm0Ff4uqucsRRTRadsdyEFKL69LcpxffCxxld4hpzeJ8hlcuXl4KegD/DotP7bXVVboEhW2B1+SIgWx2yLp/SxygpZWOpQ6qjqRopjqoN8hKUospw7ooAHbkUySG7wADb1kNeNmxzlQxMdS+WV2hh8guZRst2sc4IK1CZtgi1O0hSg0JJc4XftcIK7tMeWafaDHefaJ7+MSSTNYvT4kyFLKdc5WQJDX5bs3ijWujoqKTz0EliDy5a5ehGmvlxVKqEZYRaGCrAWQcv3XxZFesRDymbzt/xVnDtcUCiLDIWP7nMpXYHX2msAgSJCr2uBMbFcTzNm1OYRjg+giR1YIV6Wr1YJPhV+N3Ga7PpXNGfbf4oZYRckxPoPhH5tiWxxGXvj50SqLfOJv6bureBCqmx7ECgGzlhjFIaafLpSrGRpaTcMKB0ywpub2+LTr9LxXbswaA4Wm5PSxqPD7t9tISnLeHNyVWwS0z+n/ZEzbfkqN2diJ6Fh9ZiSzWm+slgc7XYLNuc7hgIaVZ4xMmQk6OiY1mjm6vcbr4kAtCtFzON2QI+PD4d14EkZRnQIn16mQrAUCOLx3GQlr84EMjH0vE4lqen1kWnPK3BgrL4ZKKP6CP6fqPPCVWcnZgBekC/pwCz9l6xD00X/fVp3wxadvDm4JO4hEM3nCmikdqt02WHas5fvWkVoWzHusPUzyRsocHTUAXMHVI1U/wP0rH21q+k6Be1mYbl3jZ7IcSWyQ3oR0/OhMAr+OXQ+J+8BlvlaTAEBKDeEc5OUFV0cagR3IgRYJB+smbZvqoFnDmG4ef+WZRo/99ttx/PUyjxW2prnTRwu9YkyyGbgJ7DUrVApBm6N3LkeEVQIPp5KX4Bx+/IOlGDDtECaM9xo6Ctx4waftqDFtZli0vtVmMGs66BlWJhYgqqh+S3AbsRX87QYubIeBbmALE8nsMaKzZWcjlweaRaaFcK0drZ1O7l8lHno61990qZcpmQhuIHpJzjOZEG00O7py9xPn7am9Dil5nphbEmXx3gNpKZFMkV+D2SN1keW9wMI5E3hD8X07o7kUir5Xqlywd762Ckrmqy4wDDI5eKM+Wg1dmoEsLpC1V0Nh9DafZsf0CmcnFAGU3szFPg5STH8QhN/GZoacB0VnATT8s5enP4UcN0Vnp9jgAe/yH2kBkoTXGyc0tdfYu2SCZ1tkziUamWUd9FZkgM7PQjFKcQM/uhQrxMMyN97oDSJMtVuDhWJg+tNtqaez3iTECLUnoceQqXETqwU+mp9sanLHvq4KbwGJJD7eMTU+Qg73pJ5BbJiM7x25SvdC36u0WmsjRwIqSsTCMY+x5eL2RC8Rk2E5Jj+J7Dh0VhlJGmcI2MoXJuYOcq9JBTrgMEImdzFs++qMwSCKdrLg8r/M7gXj5geMSh7dOshFyGP3KmyQzteyKkzEzLdXnpiM4d41Ukm4HlYdb5e5mwQp/BK5e85XAXTwsKxlCwWghD1S5jxwY+6FcsH1qhfbCgTKK6jUsDPCZ+hyDwaVbsjDr/9G0eCSuDd9kSO8Nks2yB9HOt4AV3hq3J5uRgZhVn2nWDZLfHBNKoxWY/qORWkxojdNbWYRGseY6l/AAevzZ9YTWniFZsarjHLaLV1MM29m1YH1Ok9wBLm6sci85KKM0Rzmco+AVi0dd4Ncm3OF6nbMZNlWEq0itHdHV7Yp3CqDKJRy2coPTo/DFy3FN8EMu65TL7LVxI0SzF1KCftl/x9Ox4IH5+d7OSUi0LMC7pjTG2Rn/lnsRq1ORcei5SZimiOdlFNDnIBIAp5ip2V0BjtKGqmwYbauSr67oe9wWUOhoc0ESAHrUJ9uop9wwKD3CwFGSfGXaRwQ5GCecPrelm1Jxw/E+2i69XuGfQekj4PacDVAsGdlh1zgr+U3714yUnSfvQ1r9va9OpruO8iP4cIoCiaszRKcMuMow8BTvdrBQ1K4FrG7nTGleCfgvmbXjExW9RtOdYUFWkWpKxuZA7bAfgV7ClWJ9UHXlQAhmOcafdClzT+VLIJKQ9We3tg5VgYF8aLPAlY000ID2LIv6KtX6Yhj3FLxsruFj3p6l8gQCPIAN4zf1lsu8uRS7Bk8H24mGJjobvRHNVMezLieWVhTdeHqaJh5+qAp5af2yZREeG3d22Cvf1aSQ+pEDTcFjks8FR8LAMcrPCnal1glrXjOlGvafGvJTqnSwX/WDLdvTnXvmLjYYXeVSPmuttzES5vIqvnoLxUmSoKbek1gmJNtH+zbbVmLaC1BL8K+mwgk3DxIs+aM5gsVmUtmKVakj0J8FDUttMxZBccLh+HgEREAEREAEREAEREAEREAEREAEREAEREAEREAEREAEREAEREAEREAEREAEREAEREAEREAEREAEREAEREAH9f4HuYyznQfqZSmXYQUwsv6xMziSrHdwXFt9qXhtXESn5+lUJfeznh17ev+HxoXN7GYuQbN7NiTFtt2PQk9mRPBqp7+Hkbdclb7ZdiWmih60xblpxt/31uQNTpsbvj0oqLq0Izdk7t3HmV7KrmwY0bbiYenhh9dj9A6r+jsC7OJA/8LExRx2dnZ3zzxfNmnpq+Srmkh0Xgv/LEbb++Ql3XjsvH5Syfnbw7S+uDTwerFy5MKHgtHZQaobk473zkoR/eWHgofaW2DvP0/O9g+pVck69Uj2z96PUgYfRfa3iiSY0L1nm9sxjCjuYWGArZzpzPV8C964prBUmvrcnqXNwLQary6L3S/ZPeZCfXq4wNTN416ta0icPVe1tvocEXz1jMLPkFNsGx8Uvc9vz61PSBpZRqPn4+MVvFpxyKVetGarx/a4l+wvLj0yS6L75bkC501NYcN6rZKkW6ak5xCOpx5N2HjdHmRXmqFLa4jH9zM59H3OrhsraV7/pU4+7roz2SZPMEhiw02tLXLeGy32BNUXMzJt46ZACGHBP0p2y3W9sTYAyz5QNWO38NXOhdA2l8YmIi7eWGUX+nZUPA7XYwYPh9MQ9gb1HK51Phq97PP/kjNBY9q1PJko3TJddBrHuBzmA50rto8o7uHTxOQtLBRW7GQl6yaC+h6ewwN23TIl/6GfnzjmxepvXgYLPpVTvwu7Mi8s4iK9taYOjymQ93F65Y+2AD7etLZN4138SdOTyfW1Hjhc5qRGySyDW51I9OlZ1a6+BtFblKXYXJeg/rN0XtP1bggtc5PGKrA2znuh4XnG8/QM09gfKFPJVW9vrM2KBLbAVlf/jpbfI1KN/CbpzU9+m8viFyf69wU9T+j7/VEzrEQddG7vhQSLK39NS2L+mDJln5hvBQLxWcc080RgQjSgJpIQ/UW61FxA9+/OFA+2+mBO2N165OOCC8WvLpgOry/3Z9RFHG1qn/iI+glqFi28bObrf3+KTF3HujsLz31jsDXfEEv3W0HJ29WyCKz+kNGpHfYfrhyx7/5dV3e7uKPtr+B2k+KR9tSBksJWMsiWKL8xzdBeDEVhx+uOVMQr3bbp/9qV5Uu0Y8clSfJpDCj5th/PmHFr4Y84vhl6ylfqHCYPQ8Y5AseXBsuiVyP13L+PIBwq+Q+GZGStbF/LmkhdYtDg03rfjRqZfOm5wVVsvLxodv4OZ93ZP3Trsw/7IMWvczBFN1v3tlatvhRyEboKtraU1TdEkf/y8OrMUdjJJYDAqUlctLPmx8ehylVL6XEqLE3PVATW2xIJJEtoprnwpHH9s8/ljIX8dSi6jx4mElVdv7y73a/xNCfqRg3GVcQZXuPxIaOAFMNVewNK0pz4x3LAdMvdyKotOFbIr74KnbEFXHv3z7TnKVbjua0IKX7i3Ce47uYO5/+Czg0q2LMPtvn5OKBpe3a/IfLPhRHvWv5nC+9HXq4Papd61jCbXrG0dni0OrSuzVGVNotYnPtmE+NKmG94wMfiWcGi3dMWTDf9lXkbriFA+sDQn7xdUbNwC9142SXbN8zQlBHPX+282tona15C+Di6mJEeLVup4yOuFdFm5O7bZXv52AXpgcNoodvye5Ox3grZ/hzyQgnNCKZg1ZXgKhvyo58HL9Px1cPgHofz2fbkLcUE7j81LKncfOBdKmvfXVGu1Vh3fM++lb5fHGs2R/4yf9m0oF4dt/EMoZ4cd+35AcFjYrIrBzxQb8x8dhm3XYZMfzG4Y2xGzE+zvSVqyMkG2eOPf/wVQSwMEFAACAAgAZpMoWeohDhNLAAAAbAAAABsAAAB1bml2ZXJzYWwvdW5pdmVyc2FsLnBuZy54bWyzsa/IzVEoSy0qzszPs1Uy1DNQsrfj5bIpKEoty0wtV6gAigEFIUBJoRLINUJwyzNTSjKAQiYmFgjBjNTM9IwSoKiBhRlcVB9oKABQSwECAAAUAAIACACpflBPNmFYAkcDAADhCQAAFAAAAAAAAAABAAAAAAAAAAAAdW5pdmVyc2FsL3BsYXllci54bWxQSwECAAAUAAIACABlkyhZtTf0qBwFAADhEwAAHQAAAAAAAAABAAAAAAB5AwAAdW5pdmVyc2FsL2NvbW1vbl9tZXNzYWdlcy5sbmdQSwECAAAUAAIACABlkyhZFR5gG6MAAAB/AQAALgAAAAAAAAABAAAAAADQCAAAdW5pdmVyc2FsL3BsYXliYWNrX2FuZF9uYXZpZ2F0aW9uX3NldHRpbmdzLnhtbFBLAQIAABQAAgAIAGWTKFl0STUfPAQAAAwVAAAnAAAAAAAAAAEAAAAAAL8JAAB1bml2ZXJzYWwvZmxhc2hfcHVibGlzaGluZ19zZXR0aW5ncy54bWxQSwECAAAUAAIACABlkyhZN4uHansDAACsDAAAIQAAAAAAAAABAAAAAABADgAAdW5pdmVyc2FsL2ZsYXNoX3NraW5fc2V0dGluZ3MueG1sUEsBAgAAFAACAAgAZZMoWaavViM2BAAAlhQAACYAAAAAAAAAAQAAAAAA+hEAAHVuaXZlcnNhbC9odG1sX3B1Ymxpc2hpbmdfc2V0dGluZ3MueG1sUEsBAgAAFAACAAgAZZMoWSYPfuiwAQAAbwYAAB8AAAAAAAAAAQAAAAAAdBYAAHVuaXZlcnNhbC9odG1sX3NraW5fc2V0dGluZ3MuanNQSwECAAAUAAIACABlkyhZFQaV5GsAAABvAAAAHAAAAAAAAAABAAAAAABhGAAAdW5pdmVyc2FsL2xvY2FsX3NldHRpbmdzLnhtbFBLAQIAABQAAgAIAGaTKFnCG66ZaBIAAPdNAAAXAAAAAAAAAAAAAAAAAAYZAAB1bml2ZXJzYWwvdW5pdmVyc2FsLnBuZ1BLAQIAABQAAgAIAGaTKFnqIQ4TSwAAAGwAAAAbAAAAAAAAAAEAAAAAAKMrAAB1bml2ZXJzYWwvdW5pdmVyc2FsLnBuZy54bWxQSwUGAAAAAAoACgAGAwAAJywAAAAA"/>
  <p:tag name="ISPRING_LMS_API_VERSION" val="SCORM 1.2"/>
  <p:tag name="ISPRING_ULTRA_SCORM_COURSE_ID" val="6AD660A1-515A-4E46-9190-426A2A812470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007F\uFFFD\uFFFD{A396230D-9A3A-426D-B380-67D82CDE4863}&quot;,&quot;C:\\Users\\pantelis\\Documents\\MHAPPS\\French\\Training material for ETA 10_Fr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SLIDES" val="0"/>
  <p:tag name="ISPRING_SCORM_PASSING_SCORE" val="0.000000"/>
  <p:tag name="ISPRING_CURRENT_PLAYER_ID" val="universal"/>
  <p:tag name="ISPRING_PRESENTATION_TITLE" val="ETA 10.2 Séance de formation expérientielle"/>
  <p:tag name="ISPRING_FIRST_PUBLISH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658</Words>
  <Application>Microsoft Office PowerPoint</Application>
  <PresentationFormat>Ευρεία οθόνη</PresentationFormat>
  <Paragraphs>111</Paragraphs>
  <Slides>11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4</vt:i4>
      </vt:variant>
      <vt:variant>
        <vt:lpstr>Τίτλοι διαφανειών</vt:lpstr>
      </vt:variant>
      <vt:variant>
        <vt:i4>11</vt:i4>
      </vt:variant>
    </vt:vector>
  </HeadingPairs>
  <TitlesOfParts>
    <vt:vector size="21" baseType="lpstr">
      <vt:lpstr>Noto Sans Symbols</vt:lpstr>
      <vt:lpstr>Arial</vt:lpstr>
      <vt:lpstr>Impact</vt:lpstr>
      <vt:lpstr>Gill Sans</vt:lpstr>
      <vt:lpstr>Roboto</vt:lpstr>
      <vt:lpstr>Calibri</vt:lpstr>
      <vt:lpstr>Θέμα του Office</vt:lpstr>
      <vt:lpstr>Θέμα του Office</vt:lpstr>
      <vt:lpstr>1_Θέμα του Office</vt:lpstr>
      <vt:lpstr>Θέμα του Office</vt:lpstr>
      <vt:lpstr>Παρουσίαση του PowerPoint</vt:lpstr>
      <vt:lpstr>Partenaires</vt:lpstr>
      <vt:lpstr>Objectifs</vt:lpstr>
      <vt:lpstr>Session de formation expérimentale</vt:lpstr>
      <vt:lpstr>Session de formation expérimentale</vt:lpstr>
      <vt:lpstr>Session de formation expérimentale</vt:lpstr>
      <vt:lpstr>Session de formation expérimentale</vt:lpstr>
      <vt:lpstr>Plan d'action et fixation d'objectifs </vt:lpstr>
      <vt:lpstr>Plan d'action et fixation d'objectifs </vt:lpstr>
      <vt:lpstr>Plan d'action et fixation d'objectifs 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ETA 10.2 Séance de formation expérientielle</dc:title>
  <dc:creator>pantelis bbalaouras</dc:creator>
  <cp:lastModifiedBy>pantelis</cp:lastModifiedBy>
  <cp:revision>4</cp:revision>
  <dcterms:created xsi:type="dcterms:W3CDTF">2020-06-02T13:31:56Z</dcterms:created>
  <dcterms:modified xsi:type="dcterms:W3CDTF">2024-09-08T15:27:55Z</dcterms:modified>
</cp:coreProperties>
</file>