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handoutMasterIdLst>
    <p:handoutMasterId r:id="rId59"/>
  </p:handoutMasterIdLst>
  <p:sldIdLst>
    <p:sldId id="525" r:id="rId2"/>
    <p:sldId id="526" r:id="rId3"/>
    <p:sldId id="545" r:id="rId4"/>
    <p:sldId id="430" r:id="rId5"/>
    <p:sldId id="261" r:id="rId6"/>
    <p:sldId id="293" r:id="rId7"/>
    <p:sldId id="296" r:id="rId8"/>
    <p:sldId id="301" r:id="rId9"/>
    <p:sldId id="306" r:id="rId10"/>
    <p:sldId id="308" r:id="rId11"/>
    <p:sldId id="307" r:id="rId12"/>
    <p:sldId id="305" r:id="rId13"/>
    <p:sldId id="302" r:id="rId14"/>
    <p:sldId id="303" r:id="rId15"/>
    <p:sldId id="556" r:id="rId16"/>
    <p:sldId id="257" r:id="rId17"/>
    <p:sldId id="258" r:id="rId18"/>
    <p:sldId id="259" r:id="rId19"/>
    <p:sldId id="260" r:id="rId20"/>
    <p:sldId id="559" r:id="rId21"/>
    <p:sldId id="566" r:id="rId22"/>
    <p:sldId id="586" r:id="rId23"/>
    <p:sldId id="567" r:id="rId24"/>
    <p:sldId id="569" r:id="rId25"/>
    <p:sldId id="568" r:id="rId26"/>
    <p:sldId id="587" r:id="rId27"/>
    <p:sldId id="570" r:id="rId28"/>
    <p:sldId id="571" r:id="rId29"/>
    <p:sldId id="572" r:id="rId30"/>
    <p:sldId id="560" r:id="rId31"/>
    <p:sldId id="575" r:id="rId32"/>
    <p:sldId id="576" r:id="rId33"/>
    <p:sldId id="577" r:id="rId34"/>
    <p:sldId id="578" r:id="rId35"/>
    <p:sldId id="579" r:id="rId36"/>
    <p:sldId id="580" r:id="rId37"/>
    <p:sldId id="581" r:id="rId38"/>
    <p:sldId id="582" r:id="rId39"/>
    <p:sldId id="573" r:id="rId40"/>
    <p:sldId id="583" r:id="rId41"/>
    <p:sldId id="584" r:id="rId42"/>
    <p:sldId id="585" r:id="rId43"/>
    <p:sldId id="562" r:id="rId44"/>
    <p:sldId id="563" r:id="rId45"/>
    <p:sldId id="574" r:id="rId46"/>
    <p:sldId id="565" r:id="rId47"/>
    <p:sldId id="564" r:id="rId48"/>
    <p:sldId id="264" r:id="rId49"/>
    <p:sldId id="265" r:id="rId50"/>
    <p:sldId id="266" r:id="rId51"/>
    <p:sldId id="267" r:id="rId52"/>
    <p:sldId id="268" r:id="rId53"/>
    <p:sldId id="269" r:id="rId54"/>
    <p:sldId id="304" r:id="rId55"/>
    <p:sldId id="309" r:id="rId56"/>
    <p:sldId id="404" r:id="rId57"/>
  </p:sldIdLst>
  <p:sldSz cx="12192000" cy="6858000"/>
  <p:notesSz cx="6858000" cy="9144000"/>
  <p:custDataLst>
    <p:tags r:id="rId60"/>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ksandra Stevanović" initials="AS" lastIdx="9" clrIdx="0"/>
  <p:cmAuthor id="2" name="user" initials="u"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4CF5"/>
    <a:srgbClr val="DDE0E5"/>
    <a:srgbClr val="F8F8F8"/>
    <a:srgbClr val="203864"/>
    <a:srgbClr val="ABC7F1"/>
    <a:srgbClr val="ED7D31"/>
    <a:srgbClr val="CFD5EA"/>
    <a:srgbClr val="404040"/>
    <a:srgbClr val="C01E24"/>
    <a:srgbClr val="3F3F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D6D89E-5F71-460C-B824-0D278704999F}" v="8" dt="2024-05-02T09:20:51.846"/>
  </p1510:revLst>
</p1510:revInfo>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81" autoAdjust="0"/>
    <p:restoredTop sz="87485" autoAdjust="0"/>
  </p:normalViewPr>
  <p:slideViewPr>
    <p:cSldViewPr snapToGrid="0">
      <p:cViewPr varScale="1">
        <p:scale>
          <a:sx n="78" d="100"/>
          <a:sy n="78" d="100"/>
        </p:scale>
        <p:origin x="114" y="366"/>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67"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gs" Target="tags/tag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ntelis balaouras" userId="25e8755020fc1734" providerId="LiveId" clId="{5ACE1291-E17E-40BE-A74F-54993EA89D90}"/>
    <pc:docChg chg="custSel addSld delSld modSld modMainMaster">
      <pc:chgData name="pantelis balaouras" userId="25e8755020fc1734" providerId="LiveId" clId="{5ACE1291-E17E-40BE-A74F-54993EA89D90}" dt="2024-04-29T16:47:16.060" v="82" actId="478"/>
      <pc:docMkLst>
        <pc:docMk/>
      </pc:docMkLst>
      <pc:sldChg chg="modSp mod modClrScheme chgLayout">
        <pc:chgData name="pantelis balaouras" userId="25e8755020fc1734" providerId="LiveId" clId="{5ACE1291-E17E-40BE-A74F-54993EA89D90}" dt="2024-04-29T16:45:20.527" v="64" actId="700"/>
        <pc:sldMkLst>
          <pc:docMk/>
          <pc:sldMk cId="0" sldId="257"/>
        </pc:sldMkLst>
        <pc:spChg chg="mod ord">
          <ac:chgData name="pantelis balaouras" userId="25e8755020fc1734" providerId="LiveId" clId="{5ACE1291-E17E-40BE-A74F-54993EA89D90}" dt="2024-04-29T16:45:20.527" v="64" actId="700"/>
          <ac:spMkLst>
            <pc:docMk/>
            <pc:sldMk cId="0" sldId="257"/>
            <ac:spMk id="72" creationId="{00000000-0000-0000-0000-000000000000}"/>
          </ac:spMkLst>
        </pc:spChg>
        <pc:spChg chg="mod ord">
          <ac:chgData name="pantelis balaouras" userId="25e8755020fc1734" providerId="LiveId" clId="{5ACE1291-E17E-40BE-A74F-54993EA89D90}" dt="2024-04-29T16:45:20.527" v="64" actId="700"/>
          <ac:spMkLst>
            <pc:docMk/>
            <pc:sldMk cId="0" sldId="257"/>
            <ac:spMk id="73" creationId="{00000000-0000-0000-0000-000000000000}"/>
          </ac:spMkLst>
        </pc:spChg>
      </pc:sldChg>
      <pc:sldChg chg="modSp mod modClrScheme chgLayout">
        <pc:chgData name="pantelis balaouras" userId="25e8755020fc1734" providerId="LiveId" clId="{5ACE1291-E17E-40BE-A74F-54993EA89D90}" dt="2024-04-29T16:45:24.221" v="65" actId="700"/>
        <pc:sldMkLst>
          <pc:docMk/>
          <pc:sldMk cId="0" sldId="258"/>
        </pc:sldMkLst>
        <pc:spChg chg="mod ord">
          <ac:chgData name="pantelis balaouras" userId="25e8755020fc1734" providerId="LiveId" clId="{5ACE1291-E17E-40BE-A74F-54993EA89D90}" dt="2024-04-29T16:45:24.221" v="65" actId="700"/>
          <ac:spMkLst>
            <pc:docMk/>
            <pc:sldMk cId="0" sldId="258"/>
            <ac:spMk id="84" creationId="{00000000-0000-0000-0000-000000000000}"/>
          </ac:spMkLst>
        </pc:spChg>
        <pc:spChg chg="mod ord">
          <ac:chgData name="pantelis balaouras" userId="25e8755020fc1734" providerId="LiveId" clId="{5ACE1291-E17E-40BE-A74F-54993EA89D90}" dt="2024-04-29T16:45:24.221" v="65" actId="700"/>
          <ac:spMkLst>
            <pc:docMk/>
            <pc:sldMk cId="0" sldId="258"/>
            <ac:spMk id="85" creationId="{00000000-0000-0000-0000-000000000000}"/>
          </ac:spMkLst>
        </pc:spChg>
      </pc:sldChg>
      <pc:sldChg chg="modSp mod modClrScheme chgLayout">
        <pc:chgData name="pantelis balaouras" userId="25e8755020fc1734" providerId="LiveId" clId="{5ACE1291-E17E-40BE-A74F-54993EA89D90}" dt="2024-04-29T16:45:28.541" v="66" actId="700"/>
        <pc:sldMkLst>
          <pc:docMk/>
          <pc:sldMk cId="0" sldId="259"/>
        </pc:sldMkLst>
        <pc:spChg chg="mod ord">
          <ac:chgData name="pantelis balaouras" userId="25e8755020fc1734" providerId="LiveId" clId="{5ACE1291-E17E-40BE-A74F-54993EA89D90}" dt="2024-04-29T16:45:28.541" v="66" actId="700"/>
          <ac:spMkLst>
            <pc:docMk/>
            <pc:sldMk cId="0" sldId="259"/>
            <ac:spMk id="98" creationId="{00000000-0000-0000-0000-000000000000}"/>
          </ac:spMkLst>
        </pc:spChg>
        <pc:spChg chg="mod ord">
          <ac:chgData name="pantelis balaouras" userId="25e8755020fc1734" providerId="LiveId" clId="{5ACE1291-E17E-40BE-A74F-54993EA89D90}" dt="2024-04-29T16:45:28.541" v="66" actId="700"/>
          <ac:spMkLst>
            <pc:docMk/>
            <pc:sldMk cId="0" sldId="259"/>
            <ac:spMk id="99" creationId="{00000000-0000-0000-0000-000000000000}"/>
          </ac:spMkLst>
        </pc:spChg>
      </pc:sldChg>
      <pc:sldChg chg="modSp mod modClrScheme chgLayout">
        <pc:chgData name="pantelis balaouras" userId="25e8755020fc1734" providerId="LiveId" clId="{5ACE1291-E17E-40BE-A74F-54993EA89D90}" dt="2024-04-29T16:45:39.369" v="68" actId="14100"/>
        <pc:sldMkLst>
          <pc:docMk/>
          <pc:sldMk cId="0" sldId="260"/>
        </pc:sldMkLst>
        <pc:spChg chg="mod ord">
          <ac:chgData name="pantelis balaouras" userId="25e8755020fc1734" providerId="LiveId" clId="{5ACE1291-E17E-40BE-A74F-54993EA89D90}" dt="2024-04-29T16:45:32.478" v="67" actId="700"/>
          <ac:spMkLst>
            <pc:docMk/>
            <pc:sldMk cId="0" sldId="260"/>
            <ac:spMk id="109" creationId="{00000000-0000-0000-0000-000000000000}"/>
          </ac:spMkLst>
        </pc:spChg>
        <pc:spChg chg="mod ord">
          <ac:chgData name="pantelis balaouras" userId="25e8755020fc1734" providerId="LiveId" clId="{5ACE1291-E17E-40BE-A74F-54993EA89D90}" dt="2024-04-29T16:45:39.369" v="68" actId="14100"/>
          <ac:spMkLst>
            <pc:docMk/>
            <pc:sldMk cId="0" sldId="260"/>
            <ac:spMk id="110" creationId="{00000000-0000-0000-0000-000000000000}"/>
          </ac:spMkLst>
        </pc:spChg>
      </pc:sldChg>
      <pc:sldChg chg="modSp add mod">
        <pc:chgData name="pantelis balaouras" userId="25e8755020fc1734" providerId="LiveId" clId="{5ACE1291-E17E-40BE-A74F-54993EA89D90}" dt="2024-04-29T16:43:15.405" v="50" actId="27636"/>
        <pc:sldMkLst>
          <pc:docMk/>
          <pc:sldMk cId="616025265" sldId="261"/>
        </pc:sldMkLst>
        <pc:spChg chg="mod">
          <ac:chgData name="pantelis balaouras" userId="25e8755020fc1734" providerId="LiveId" clId="{5ACE1291-E17E-40BE-A74F-54993EA89D90}" dt="2024-04-29T16:42:41.086" v="47" actId="14100"/>
          <ac:spMkLst>
            <pc:docMk/>
            <pc:sldMk cId="616025265" sldId="261"/>
            <ac:spMk id="4" creationId="{E47D0821-8573-4002-9B33-F43C68A1D403}"/>
          </ac:spMkLst>
        </pc:spChg>
        <pc:spChg chg="mod">
          <ac:chgData name="pantelis balaouras" userId="25e8755020fc1734" providerId="LiveId" clId="{5ACE1291-E17E-40BE-A74F-54993EA89D90}" dt="2024-04-29T16:43:15.405" v="50" actId="27636"/>
          <ac:spMkLst>
            <pc:docMk/>
            <pc:sldMk cId="616025265" sldId="261"/>
            <ac:spMk id="6" creationId="{AA5AE911-E515-48E3-AB8B-121C68B77A58}"/>
          </ac:spMkLst>
        </pc:spChg>
      </pc:sldChg>
      <pc:sldChg chg="addSp delSp modSp mod modClrScheme chgLayout">
        <pc:chgData name="pantelis balaouras" userId="25e8755020fc1734" providerId="LiveId" clId="{5ACE1291-E17E-40BE-A74F-54993EA89D90}" dt="2024-04-29T16:44:57.341" v="61" actId="478"/>
        <pc:sldMkLst>
          <pc:docMk/>
          <pc:sldMk cId="2143217180" sldId="296"/>
        </pc:sldMkLst>
        <pc:spChg chg="del">
          <ac:chgData name="pantelis balaouras" userId="25e8755020fc1734" providerId="LiveId" clId="{5ACE1291-E17E-40BE-A74F-54993EA89D90}" dt="2024-04-29T16:44:57.341" v="61" actId="478"/>
          <ac:spMkLst>
            <pc:docMk/>
            <pc:sldMk cId="2143217180" sldId="296"/>
            <ac:spMk id="3" creationId="{DD0821AE-7782-EBC3-A49E-F3F3523425D3}"/>
          </ac:spMkLst>
        </pc:spChg>
        <pc:spChg chg="add mod ord">
          <ac:chgData name="pantelis balaouras" userId="25e8755020fc1734" providerId="LiveId" clId="{5ACE1291-E17E-40BE-A74F-54993EA89D90}" dt="2024-04-29T16:44:53.886" v="60" actId="700"/>
          <ac:spMkLst>
            <pc:docMk/>
            <pc:sldMk cId="2143217180" sldId="296"/>
            <ac:spMk id="4" creationId="{8EDA77A3-A05A-8E8F-11D6-864C3BC6CFD1}"/>
          </ac:spMkLst>
        </pc:spChg>
        <pc:spChg chg="mod ord">
          <ac:chgData name="pantelis balaouras" userId="25e8755020fc1734" providerId="LiveId" clId="{5ACE1291-E17E-40BE-A74F-54993EA89D90}" dt="2024-04-29T16:44:53.886" v="60" actId="700"/>
          <ac:spMkLst>
            <pc:docMk/>
            <pc:sldMk cId="2143217180" sldId="296"/>
            <ac:spMk id="161" creationId="{00000000-0000-0000-0000-000000000000}"/>
          </ac:spMkLst>
        </pc:spChg>
        <pc:picChg chg="mod ord">
          <ac:chgData name="pantelis balaouras" userId="25e8755020fc1734" providerId="LiveId" clId="{5ACE1291-E17E-40BE-A74F-54993EA89D90}" dt="2024-04-29T16:44:53.886" v="60" actId="700"/>
          <ac:picMkLst>
            <pc:docMk/>
            <pc:sldMk cId="2143217180" sldId="296"/>
            <ac:picMk id="1026" creationId="{17A2DCAA-0F78-F6EE-51C5-FBAE649F5151}"/>
          </ac:picMkLst>
        </pc:picChg>
      </pc:sldChg>
      <pc:sldChg chg="addSp delSp modSp">
        <pc:chgData name="pantelis balaouras" userId="25e8755020fc1734" providerId="LiveId" clId="{5ACE1291-E17E-40BE-A74F-54993EA89D90}" dt="2024-04-29T16:35:35.502" v="1"/>
        <pc:sldMkLst>
          <pc:docMk/>
          <pc:sldMk cId="1915799683" sldId="404"/>
        </pc:sldMkLst>
        <pc:picChg chg="add mod">
          <ac:chgData name="pantelis balaouras" userId="25e8755020fc1734" providerId="LiveId" clId="{5ACE1291-E17E-40BE-A74F-54993EA89D90}" dt="2024-04-29T16:35:35.502" v="1"/>
          <ac:picMkLst>
            <pc:docMk/>
            <pc:sldMk cId="1915799683" sldId="404"/>
            <ac:picMk id="4" creationId="{620CF51F-A0E5-029B-6A8C-E4195F99F2A1}"/>
          </ac:picMkLst>
        </pc:picChg>
        <pc:picChg chg="del">
          <ac:chgData name="pantelis balaouras" userId="25e8755020fc1734" providerId="LiveId" clId="{5ACE1291-E17E-40BE-A74F-54993EA89D90}" dt="2024-04-29T16:35:11.740" v="0" actId="478"/>
          <ac:picMkLst>
            <pc:docMk/>
            <pc:sldMk cId="1915799683" sldId="404"/>
            <ac:picMk id="2050" creationId="{2AB980B0-03D2-2E64-6760-C23D435A121F}"/>
          </ac:picMkLst>
        </pc:picChg>
      </pc:sldChg>
      <pc:sldChg chg="addSp delSp modSp del mod">
        <pc:chgData name="pantelis balaouras" userId="25e8755020fc1734" providerId="LiveId" clId="{5ACE1291-E17E-40BE-A74F-54993EA89D90}" dt="2024-04-29T16:43:19.469" v="51" actId="47"/>
        <pc:sldMkLst>
          <pc:docMk/>
          <pc:sldMk cId="2033093179" sldId="420"/>
        </pc:sldMkLst>
        <pc:spChg chg="del">
          <ac:chgData name="pantelis balaouras" userId="25e8755020fc1734" providerId="LiveId" clId="{5ACE1291-E17E-40BE-A74F-54993EA89D90}" dt="2024-04-29T16:37:08.141" v="14" actId="478"/>
          <ac:spMkLst>
            <pc:docMk/>
            <pc:sldMk cId="2033093179" sldId="420"/>
            <ac:spMk id="3" creationId="{CC967E38-AD0E-38A7-0081-C6C57EF5D996}"/>
          </ac:spMkLst>
        </pc:spChg>
        <pc:spChg chg="mod">
          <ac:chgData name="pantelis balaouras" userId="25e8755020fc1734" providerId="LiveId" clId="{5ACE1291-E17E-40BE-A74F-54993EA89D90}" dt="2024-04-29T16:37:38.856" v="16" actId="27636"/>
          <ac:spMkLst>
            <pc:docMk/>
            <pc:sldMk cId="2033093179" sldId="420"/>
            <ac:spMk id="5" creationId="{F56DC747-739E-5A0C-94B8-E8F8E974AC85}"/>
          </ac:spMkLst>
        </pc:spChg>
        <pc:picChg chg="del">
          <ac:chgData name="pantelis balaouras" userId="25e8755020fc1734" providerId="LiveId" clId="{5ACE1291-E17E-40BE-A74F-54993EA89D90}" dt="2024-04-29T16:37:01.660" v="12" actId="478"/>
          <ac:picMkLst>
            <pc:docMk/>
            <pc:sldMk cId="2033093179" sldId="420"/>
            <ac:picMk id="2" creationId="{E87BAADA-1D50-9B42-9A0A-3ADB9E476764}"/>
          </ac:picMkLst>
        </pc:picChg>
        <pc:picChg chg="add mod">
          <ac:chgData name="pantelis balaouras" userId="25e8755020fc1734" providerId="LiveId" clId="{5ACE1291-E17E-40BE-A74F-54993EA89D90}" dt="2024-04-29T16:37:02.352" v="13"/>
          <ac:picMkLst>
            <pc:docMk/>
            <pc:sldMk cId="2033093179" sldId="420"/>
            <ac:picMk id="4" creationId="{406EF18B-80D3-68C4-B3BC-DC3682F9E1F2}"/>
          </ac:picMkLst>
        </pc:picChg>
      </pc:sldChg>
      <pc:sldChg chg="modSp mod">
        <pc:chgData name="pantelis balaouras" userId="25e8755020fc1734" providerId="LiveId" clId="{5ACE1291-E17E-40BE-A74F-54993EA89D90}" dt="2024-04-29T16:36:13.552" v="11" actId="14100"/>
        <pc:sldMkLst>
          <pc:docMk/>
          <pc:sldMk cId="1647190231" sldId="525"/>
        </pc:sldMkLst>
        <pc:spChg chg="mod">
          <ac:chgData name="pantelis balaouras" userId="25e8755020fc1734" providerId="LiveId" clId="{5ACE1291-E17E-40BE-A74F-54993EA89D90}" dt="2024-04-29T16:36:13.552" v="11" actId="14100"/>
          <ac:spMkLst>
            <pc:docMk/>
            <pc:sldMk cId="1647190231" sldId="525"/>
            <ac:spMk id="4" creationId="{122BC770-408C-50C8-126F-18790E99F2CB}"/>
          </ac:spMkLst>
        </pc:spChg>
      </pc:sldChg>
      <pc:sldChg chg="modSp mod">
        <pc:chgData name="pantelis balaouras" userId="25e8755020fc1734" providerId="LiveId" clId="{5ACE1291-E17E-40BE-A74F-54993EA89D90}" dt="2024-04-29T16:44:15.521" v="53" actId="14100"/>
        <pc:sldMkLst>
          <pc:docMk/>
          <pc:sldMk cId="811085658" sldId="545"/>
        </pc:sldMkLst>
        <pc:spChg chg="mod">
          <ac:chgData name="pantelis balaouras" userId="25e8755020fc1734" providerId="LiveId" clId="{5ACE1291-E17E-40BE-A74F-54993EA89D90}" dt="2024-04-29T16:44:15.521" v="53" actId="14100"/>
          <ac:spMkLst>
            <pc:docMk/>
            <pc:sldMk cId="811085658" sldId="545"/>
            <ac:spMk id="4" creationId="{5E00FF1A-B048-1782-B343-A99D04F3B146}"/>
          </ac:spMkLst>
        </pc:spChg>
      </pc:sldChg>
      <pc:sldChg chg="addSp delSp modSp mod modClrScheme chgLayout">
        <pc:chgData name="pantelis balaouras" userId="25e8755020fc1734" providerId="LiveId" clId="{5ACE1291-E17E-40BE-A74F-54993EA89D90}" dt="2024-04-29T16:45:12.217" v="63" actId="478"/>
        <pc:sldMkLst>
          <pc:docMk/>
          <pc:sldMk cId="3916568253" sldId="556"/>
        </pc:sldMkLst>
        <pc:spChg chg="del">
          <ac:chgData name="pantelis balaouras" userId="25e8755020fc1734" providerId="LiveId" clId="{5ACE1291-E17E-40BE-A74F-54993EA89D90}" dt="2024-04-29T16:45:12.217" v="63" actId="478"/>
          <ac:spMkLst>
            <pc:docMk/>
            <pc:sldMk cId="3916568253" sldId="556"/>
            <ac:spMk id="3" creationId="{5313FDAC-89C6-D56B-03E6-9460D3DA5CB6}"/>
          </ac:spMkLst>
        </pc:spChg>
        <pc:spChg chg="add mod ord">
          <ac:chgData name="pantelis balaouras" userId="25e8755020fc1734" providerId="LiveId" clId="{5ACE1291-E17E-40BE-A74F-54993EA89D90}" dt="2024-04-29T16:45:09.128" v="62" actId="700"/>
          <ac:spMkLst>
            <pc:docMk/>
            <pc:sldMk cId="3916568253" sldId="556"/>
            <ac:spMk id="4" creationId="{757CE7C6-CAD7-F643-157D-EE1375F588A6}"/>
          </ac:spMkLst>
        </pc:spChg>
        <pc:spChg chg="mod ord">
          <ac:chgData name="pantelis balaouras" userId="25e8755020fc1734" providerId="LiveId" clId="{5ACE1291-E17E-40BE-A74F-54993EA89D90}" dt="2024-04-29T16:45:09.128" v="62" actId="700"/>
          <ac:spMkLst>
            <pc:docMk/>
            <pc:sldMk cId="3916568253" sldId="556"/>
            <ac:spMk id="161" creationId="{969705BA-CC9C-0148-45FD-B9DF8520C631}"/>
          </ac:spMkLst>
        </pc:spChg>
      </pc:sldChg>
      <pc:sldChg chg="addSp delSp modSp mod modClrScheme chgLayout">
        <pc:chgData name="pantelis balaouras" userId="25e8755020fc1734" providerId="LiveId" clId="{5ACE1291-E17E-40BE-A74F-54993EA89D90}" dt="2024-04-29T16:45:58.539" v="72" actId="478"/>
        <pc:sldMkLst>
          <pc:docMk/>
          <pc:sldMk cId="509212075" sldId="559"/>
        </pc:sldMkLst>
        <pc:spChg chg="del mod">
          <ac:chgData name="pantelis balaouras" userId="25e8755020fc1734" providerId="LiveId" clId="{5ACE1291-E17E-40BE-A74F-54993EA89D90}" dt="2024-04-29T16:45:58.539" v="72" actId="478"/>
          <ac:spMkLst>
            <pc:docMk/>
            <pc:sldMk cId="509212075" sldId="559"/>
            <ac:spMk id="3" creationId="{69AB4F66-6948-8DEE-4779-2584D15EC175}"/>
          </ac:spMkLst>
        </pc:spChg>
        <pc:spChg chg="add del mod ord">
          <ac:chgData name="pantelis balaouras" userId="25e8755020fc1734" providerId="LiveId" clId="{5ACE1291-E17E-40BE-A74F-54993EA89D90}" dt="2024-04-29T16:45:55.021" v="70" actId="700"/>
          <ac:spMkLst>
            <pc:docMk/>
            <pc:sldMk cId="509212075" sldId="559"/>
            <ac:spMk id="5" creationId="{3FBBAC66-7A86-67F4-BFFE-01EA9D6403F3}"/>
          </ac:spMkLst>
        </pc:spChg>
        <pc:spChg chg="add mod ord">
          <ac:chgData name="pantelis balaouras" userId="25e8755020fc1734" providerId="LiveId" clId="{5ACE1291-E17E-40BE-A74F-54993EA89D90}" dt="2024-04-29T16:45:55.021" v="70" actId="700"/>
          <ac:spMkLst>
            <pc:docMk/>
            <pc:sldMk cId="509212075" sldId="559"/>
            <ac:spMk id="6" creationId="{1C1AE128-4517-D316-940A-F3409F7F96A9}"/>
          </ac:spMkLst>
        </pc:spChg>
        <pc:spChg chg="add mod ord">
          <ac:chgData name="pantelis balaouras" userId="25e8755020fc1734" providerId="LiveId" clId="{5ACE1291-E17E-40BE-A74F-54993EA89D90}" dt="2024-04-29T16:45:55.021" v="70" actId="700"/>
          <ac:spMkLst>
            <pc:docMk/>
            <pc:sldMk cId="509212075" sldId="559"/>
            <ac:spMk id="7" creationId="{CEC252AE-9DED-F41D-3601-FE3A84CCDD03}"/>
          </ac:spMkLst>
        </pc:spChg>
        <pc:spChg chg="mod ord">
          <ac:chgData name="pantelis balaouras" userId="25e8755020fc1734" providerId="LiveId" clId="{5ACE1291-E17E-40BE-A74F-54993EA89D90}" dt="2024-04-29T16:45:55.021" v="70" actId="700"/>
          <ac:spMkLst>
            <pc:docMk/>
            <pc:sldMk cId="509212075" sldId="559"/>
            <ac:spMk id="161" creationId="{5BB33980-10E4-E2BF-DEF9-C58829CEDD36}"/>
          </ac:spMkLst>
        </pc:spChg>
      </pc:sldChg>
      <pc:sldChg chg="addSp delSp modSp mod modClrScheme chgLayout">
        <pc:chgData name="pantelis balaouras" userId="25e8755020fc1734" providerId="LiveId" clId="{5ACE1291-E17E-40BE-A74F-54993EA89D90}" dt="2024-04-29T16:46:25.580" v="75" actId="478"/>
        <pc:sldMkLst>
          <pc:docMk/>
          <pc:sldMk cId="1854012936" sldId="560"/>
        </pc:sldMkLst>
        <pc:spChg chg="del">
          <ac:chgData name="pantelis balaouras" userId="25e8755020fc1734" providerId="LiveId" clId="{5ACE1291-E17E-40BE-A74F-54993EA89D90}" dt="2024-04-29T16:46:25.580" v="75" actId="478"/>
          <ac:spMkLst>
            <pc:docMk/>
            <pc:sldMk cId="1854012936" sldId="560"/>
            <ac:spMk id="3" creationId="{529968C4-EF79-D398-E972-74CE4C28802F}"/>
          </ac:spMkLst>
        </pc:spChg>
        <pc:spChg chg="add mod ord">
          <ac:chgData name="pantelis balaouras" userId="25e8755020fc1734" providerId="LiveId" clId="{5ACE1291-E17E-40BE-A74F-54993EA89D90}" dt="2024-04-29T16:46:22.982" v="74" actId="700"/>
          <ac:spMkLst>
            <pc:docMk/>
            <pc:sldMk cId="1854012936" sldId="560"/>
            <ac:spMk id="4" creationId="{B023B574-EAF7-09A4-3F2C-F73A19D4A126}"/>
          </ac:spMkLst>
        </pc:spChg>
        <pc:spChg chg="add mod ord">
          <ac:chgData name="pantelis balaouras" userId="25e8755020fc1734" providerId="LiveId" clId="{5ACE1291-E17E-40BE-A74F-54993EA89D90}" dt="2024-04-29T16:46:22.982" v="74" actId="700"/>
          <ac:spMkLst>
            <pc:docMk/>
            <pc:sldMk cId="1854012936" sldId="560"/>
            <ac:spMk id="5" creationId="{FC19FCE1-EF3D-7D5A-B6D6-E3B0875CA09E}"/>
          </ac:spMkLst>
        </pc:spChg>
        <pc:spChg chg="mod ord">
          <ac:chgData name="pantelis balaouras" userId="25e8755020fc1734" providerId="LiveId" clId="{5ACE1291-E17E-40BE-A74F-54993EA89D90}" dt="2024-04-29T16:46:22.982" v="74" actId="700"/>
          <ac:spMkLst>
            <pc:docMk/>
            <pc:sldMk cId="1854012936" sldId="560"/>
            <ac:spMk id="161" creationId="{589A3F6F-C589-BD78-FB2A-9135FB507C59}"/>
          </ac:spMkLst>
        </pc:spChg>
      </pc:sldChg>
      <pc:sldChg chg="addSp delSp modSp mod modClrScheme chgLayout">
        <pc:chgData name="pantelis balaouras" userId="25e8755020fc1734" providerId="LiveId" clId="{5ACE1291-E17E-40BE-A74F-54993EA89D90}" dt="2024-04-29T16:47:02.581" v="80" actId="1076"/>
        <pc:sldMkLst>
          <pc:docMk/>
          <pc:sldMk cId="2784003437" sldId="562"/>
        </pc:sldMkLst>
        <pc:spChg chg="del">
          <ac:chgData name="pantelis balaouras" userId="25e8755020fc1734" providerId="LiveId" clId="{5ACE1291-E17E-40BE-A74F-54993EA89D90}" dt="2024-04-29T16:46:47.992" v="77" actId="478"/>
          <ac:spMkLst>
            <pc:docMk/>
            <pc:sldMk cId="2784003437" sldId="562"/>
            <ac:spMk id="3" creationId="{78931A23-E238-1C9F-1224-A0D51231B52F}"/>
          </ac:spMkLst>
        </pc:spChg>
        <pc:spChg chg="add mod ord">
          <ac:chgData name="pantelis balaouras" userId="25e8755020fc1734" providerId="LiveId" clId="{5ACE1291-E17E-40BE-A74F-54993EA89D90}" dt="2024-04-29T16:46:44.168" v="76" actId="700"/>
          <ac:spMkLst>
            <pc:docMk/>
            <pc:sldMk cId="2784003437" sldId="562"/>
            <ac:spMk id="4" creationId="{33570FDF-D96F-E60C-139E-DA373BFC7834}"/>
          </ac:spMkLst>
        </pc:spChg>
        <pc:spChg chg="add mod ord">
          <ac:chgData name="pantelis balaouras" userId="25e8755020fc1734" providerId="LiveId" clId="{5ACE1291-E17E-40BE-A74F-54993EA89D90}" dt="2024-04-29T16:46:44.168" v="76" actId="700"/>
          <ac:spMkLst>
            <pc:docMk/>
            <pc:sldMk cId="2784003437" sldId="562"/>
            <ac:spMk id="5" creationId="{47E010FE-2A35-45A0-1E93-E2C0E76B8AD3}"/>
          </ac:spMkLst>
        </pc:spChg>
        <pc:spChg chg="mod ord">
          <ac:chgData name="pantelis balaouras" userId="25e8755020fc1734" providerId="LiveId" clId="{5ACE1291-E17E-40BE-A74F-54993EA89D90}" dt="2024-04-29T16:46:44.168" v="76" actId="700"/>
          <ac:spMkLst>
            <pc:docMk/>
            <pc:sldMk cId="2784003437" sldId="562"/>
            <ac:spMk id="161" creationId="{171378A5-ED0A-7387-A7AA-33E107580469}"/>
          </ac:spMkLst>
        </pc:spChg>
        <pc:picChg chg="mod">
          <ac:chgData name="pantelis balaouras" userId="25e8755020fc1734" providerId="LiveId" clId="{5ACE1291-E17E-40BE-A74F-54993EA89D90}" dt="2024-04-29T16:47:02.581" v="80" actId="1076"/>
          <ac:picMkLst>
            <pc:docMk/>
            <pc:sldMk cId="2784003437" sldId="562"/>
            <ac:picMk id="5122" creationId="{70A654D9-026C-22B5-8069-BEF7E28F8D8B}"/>
          </ac:picMkLst>
        </pc:picChg>
      </pc:sldChg>
      <pc:sldChg chg="addSp delSp modSp mod modClrScheme chgLayout">
        <pc:chgData name="pantelis balaouras" userId="25e8755020fc1734" providerId="LiveId" clId="{5ACE1291-E17E-40BE-A74F-54993EA89D90}" dt="2024-04-29T16:47:16.060" v="82" actId="478"/>
        <pc:sldMkLst>
          <pc:docMk/>
          <pc:sldMk cId="1264515782" sldId="564"/>
        </pc:sldMkLst>
        <pc:spChg chg="del">
          <ac:chgData name="pantelis balaouras" userId="25e8755020fc1734" providerId="LiveId" clId="{5ACE1291-E17E-40BE-A74F-54993EA89D90}" dt="2024-04-29T16:47:16.060" v="82" actId="478"/>
          <ac:spMkLst>
            <pc:docMk/>
            <pc:sldMk cId="1264515782" sldId="564"/>
            <ac:spMk id="3" creationId="{B6E46F0E-4CBA-6922-3C73-F7A6D78BC3C8}"/>
          </ac:spMkLst>
        </pc:spChg>
        <pc:spChg chg="add mod ord">
          <ac:chgData name="pantelis balaouras" userId="25e8755020fc1734" providerId="LiveId" clId="{5ACE1291-E17E-40BE-A74F-54993EA89D90}" dt="2024-04-29T16:47:12.920" v="81" actId="700"/>
          <ac:spMkLst>
            <pc:docMk/>
            <pc:sldMk cId="1264515782" sldId="564"/>
            <ac:spMk id="4" creationId="{DBA07755-63B6-EA91-422D-5C140757157E}"/>
          </ac:spMkLst>
        </pc:spChg>
        <pc:spChg chg="add mod ord">
          <ac:chgData name="pantelis balaouras" userId="25e8755020fc1734" providerId="LiveId" clId="{5ACE1291-E17E-40BE-A74F-54993EA89D90}" dt="2024-04-29T16:47:12.920" v="81" actId="700"/>
          <ac:spMkLst>
            <pc:docMk/>
            <pc:sldMk cId="1264515782" sldId="564"/>
            <ac:spMk id="5" creationId="{B42B259B-67E4-C3F8-8233-4493BAB0966A}"/>
          </ac:spMkLst>
        </pc:spChg>
        <pc:spChg chg="mod ord">
          <ac:chgData name="pantelis balaouras" userId="25e8755020fc1734" providerId="LiveId" clId="{5ACE1291-E17E-40BE-A74F-54993EA89D90}" dt="2024-04-29T16:47:12.920" v="81" actId="700"/>
          <ac:spMkLst>
            <pc:docMk/>
            <pc:sldMk cId="1264515782" sldId="564"/>
            <ac:spMk id="161" creationId="{CC3C29C4-68DD-3132-B888-05EAD83010F0}"/>
          </ac:spMkLst>
        </pc:spChg>
      </pc:sldChg>
      <pc:sldChg chg="delSp mod">
        <pc:chgData name="pantelis balaouras" userId="25e8755020fc1734" providerId="LiveId" clId="{5ACE1291-E17E-40BE-A74F-54993EA89D90}" dt="2024-04-29T16:46:07.779" v="73" actId="478"/>
        <pc:sldMkLst>
          <pc:docMk/>
          <pc:sldMk cId="116212560" sldId="586"/>
        </pc:sldMkLst>
        <pc:spChg chg="del">
          <ac:chgData name="pantelis balaouras" userId="25e8755020fc1734" providerId="LiveId" clId="{5ACE1291-E17E-40BE-A74F-54993EA89D90}" dt="2024-04-29T16:46:07.779" v="73" actId="478"/>
          <ac:spMkLst>
            <pc:docMk/>
            <pc:sldMk cId="116212560" sldId="586"/>
            <ac:spMk id="165" creationId="{00000000-0000-0000-0000-000000000000}"/>
          </ac:spMkLst>
        </pc:spChg>
      </pc:sldChg>
      <pc:sldChg chg="addSp delSp modSp new del mod modClrScheme chgLayout">
        <pc:chgData name="pantelis balaouras" userId="25e8755020fc1734" providerId="LiveId" clId="{5ACE1291-E17E-40BE-A74F-54993EA89D90}" dt="2024-04-29T16:42:43.677" v="48" actId="47"/>
        <pc:sldMkLst>
          <pc:docMk/>
          <pc:sldMk cId="635724252" sldId="588"/>
        </pc:sldMkLst>
        <pc:spChg chg="del mod ord">
          <ac:chgData name="pantelis balaouras" userId="25e8755020fc1734" providerId="LiveId" clId="{5ACE1291-E17E-40BE-A74F-54993EA89D90}" dt="2024-04-29T16:40:08.195" v="18" actId="700"/>
          <ac:spMkLst>
            <pc:docMk/>
            <pc:sldMk cId="635724252" sldId="588"/>
            <ac:spMk id="2" creationId="{B0784968-04FC-3FF5-0F8E-3451E00A64F9}"/>
          </ac:spMkLst>
        </pc:spChg>
        <pc:spChg chg="del mod ord">
          <ac:chgData name="pantelis balaouras" userId="25e8755020fc1734" providerId="LiveId" clId="{5ACE1291-E17E-40BE-A74F-54993EA89D90}" dt="2024-04-29T16:40:08.195" v="18" actId="700"/>
          <ac:spMkLst>
            <pc:docMk/>
            <pc:sldMk cId="635724252" sldId="588"/>
            <ac:spMk id="3" creationId="{607F6B5F-3F98-023D-650F-256E67E06546}"/>
          </ac:spMkLst>
        </pc:spChg>
        <pc:spChg chg="add mod ord">
          <ac:chgData name="pantelis balaouras" userId="25e8755020fc1734" providerId="LiveId" clId="{5ACE1291-E17E-40BE-A74F-54993EA89D90}" dt="2024-04-29T16:41:15.936" v="38" actId="2711"/>
          <ac:spMkLst>
            <pc:docMk/>
            <pc:sldMk cId="635724252" sldId="588"/>
            <ac:spMk id="4" creationId="{32565A89-23E1-B783-6435-35E46ED18ADF}"/>
          </ac:spMkLst>
        </pc:spChg>
        <pc:spChg chg="add mod ord">
          <ac:chgData name="pantelis balaouras" userId="25e8755020fc1734" providerId="LiveId" clId="{5ACE1291-E17E-40BE-A74F-54993EA89D90}" dt="2024-04-29T16:40:08.195" v="18" actId="700"/>
          <ac:spMkLst>
            <pc:docMk/>
            <pc:sldMk cId="635724252" sldId="588"/>
            <ac:spMk id="5" creationId="{2749B21B-DDEC-C41C-0FE3-C7465262526A}"/>
          </ac:spMkLst>
        </pc:spChg>
        <pc:spChg chg="add mod ord">
          <ac:chgData name="pantelis balaouras" userId="25e8755020fc1734" providerId="LiveId" clId="{5ACE1291-E17E-40BE-A74F-54993EA89D90}" dt="2024-04-29T16:40:08.195" v="18" actId="700"/>
          <ac:spMkLst>
            <pc:docMk/>
            <pc:sldMk cId="635724252" sldId="588"/>
            <ac:spMk id="6" creationId="{C77F6A2A-DE1C-AF92-58B6-48C1493A95C3}"/>
          </ac:spMkLst>
        </pc:spChg>
      </pc:sldChg>
      <pc:sldMasterChg chg="modSldLayout">
        <pc:chgData name="pantelis balaouras" userId="25e8755020fc1734" providerId="LiveId" clId="{5ACE1291-E17E-40BE-A74F-54993EA89D90}" dt="2024-04-29T16:44:37.110" v="59" actId="20577"/>
        <pc:sldMasterMkLst>
          <pc:docMk/>
          <pc:sldMasterMk cId="1468923052" sldId="2147483648"/>
        </pc:sldMasterMkLst>
        <pc:sldLayoutChg chg="modSp mod">
          <pc:chgData name="pantelis balaouras" userId="25e8755020fc1734" providerId="LiveId" clId="{5ACE1291-E17E-40BE-A74F-54993EA89D90}" dt="2024-04-29T16:44:26.743" v="55" actId="20577"/>
          <pc:sldLayoutMkLst>
            <pc:docMk/>
            <pc:sldMasterMk cId="1468923052" sldId="2147483648"/>
            <pc:sldLayoutMk cId="2577986437" sldId="2147483661"/>
          </pc:sldLayoutMkLst>
          <pc:spChg chg="mod">
            <ac:chgData name="pantelis balaouras" userId="25e8755020fc1734" providerId="LiveId" clId="{5ACE1291-E17E-40BE-A74F-54993EA89D90}" dt="2024-04-29T16:44:26.743" v="55" actId="20577"/>
            <ac:spMkLst>
              <pc:docMk/>
              <pc:sldMasterMk cId="1468923052" sldId="2147483648"/>
              <pc:sldLayoutMk cId="2577986437" sldId="2147483661"/>
              <ac:spMk id="5" creationId="{D48D44CE-3F52-4EEA-CA57-BEDD92881EFB}"/>
            </ac:spMkLst>
          </pc:spChg>
        </pc:sldLayoutChg>
        <pc:sldLayoutChg chg="modSp mod">
          <pc:chgData name="pantelis balaouras" userId="25e8755020fc1734" providerId="LiveId" clId="{5ACE1291-E17E-40BE-A74F-54993EA89D90}" dt="2024-04-29T16:44:32.619" v="57" actId="20577"/>
          <pc:sldLayoutMkLst>
            <pc:docMk/>
            <pc:sldMasterMk cId="1468923052" sldId="2147483648"/>
            <pc:sldLayoutMk cId="2515741970" sldId="2147483665"/>
          </pc:sldLayoutMkLst>
          <pc:spChg chg="mod">
            <ac:chgData name="pantelis balaouras" userId="25e8755020fc1734" providerId="LiveId" clId="{5ACE1291-E17E-40BE-A74F-54993EA89D90}" dt="2024-04-29T16:44:32.619" v="57" actId="20577"/>
            <ac:spMkLst>
              <pc:docMk/>
              <pc:sldMasterMk cId="1468923052" sldId="2147483648"/>
              <pc:sldLayoutMk cId="2515741970" sldId="2147483665"/>
              <ac:spMk id="7" creationId="{D7D7F91E-1CE3-775D-4BAD-3DE01BC137FC}"/>
            </ac:spMkLst>
          </pc:spChg>
        </pc:sldLayoutChg>
        <pc:sldLayoutChg chg="modSp mod">
          <pc:chgData name="pantelis balaouras" userId="25e8755020fc1734" providerId="LiveId" clId="{5ACE1291-E17E-40BE-A74F-54993EA89D90}" dt="2024-04-29T16:44:37.110" v="59" actId="20577"/>
          <pc:sldLayoutMkLst>
            <pc:docMk/>
            <pc:sldMasterMk cId="1468923052" sldId="2147483648"/>
            <pc:sldLayoutMk cId="2336866591" sldId="2147483666"/>
          </pc:sldLayoutMkLst>
          <pc:spChg chg="mod">
            <ac:chgData name="pantelis balaouras" userId="25e8755020fc1734" providerId="LiveId" clId="{5ACE1291-E17E-40BE-A74F-54993EA89D90}" dt="2024-04-29T16:44:37.110" v="59" actId="20577"/>
            <ac:spMkLst>
              <pc:docMk/>
              <pc:sldMasterMk cId="1468923052" sldId="2147483648"/>
              <pc:sldLayoutMk cId="2336866591" sldId="2147483666"/>
              <ac:spMk id="6" creationId="{402B7726-005B-B08C-2A3D-26F58DBDF92B}"/>
            </ac:spMkLst>
          </pc:spChg>
        </pc:sldLayoutChg>
      </pc:sldMasterChg>
    </pc:docChg>
  </pc:docChgLst>
  <pc:docChgLst>
    <pc:chgData name="pantelis balaouras" userId="25e8755020fc1734" providerId="LiveId" clId="{2ED6D89E-5F71-460C-B824-0D278704999F}"/>
    <pc:docChg chg="undo custSel modSld">
      <pc:chgData name="pantelis balaouras" userId="25e8755020fc1734" providerId="LiveId" clId="{2ED6D89E-5F71-460C-B824-0D278704999F}" dt="2024-05-02T09:21:05.407" v="21" actId="14100"/>
      <pc:docMkLst>
        <pc:docMk/>
      </pc:docMkLst>
      <pc:sldChg chg="addSp delSp modSp mod">
        <pc:chgData name="pantelis balaouras" userId="25e8755020fc1734" providerId="LiveId" clId="{2ED6D89E-5F71-460C-B824-0D278704999F}" dt="2024-05-02T09:19:04.409" v="5"/>
        <pc:sldMkLst>
          <pc:docMk/>
          <pc:sldMk cId="616025265" sldId="261"/>
        </pc:sldMkLst>
        <pc:spChg chg="del">
          <ac:chgData name="pantelis balaouras" userId="25e8755020fc1734" providerId="LiveId" clId="{2ED6D89E-5F71-460C-B824-0D278704999F}" dt="2024-05-02T09:18:56.945" v="4" actId="478"/>
          <ac:spMkLst>
            <pc:docMk/>
            <pc:sldMk cId="616025265" sldId="261"/>
            <ac:spMk id="3" creationId="{EA9363C4-D47D-BD9C-4A8E-EF038C4C1F39}"/>
          </ac:spMkLst>
        </pc:spChg>
        <pc:spChg chg="add mod">
          <ac:chgData name="pantelis balaouras" userId="25e8755020fc1734" providerId="LiveId" clId="{2ED6D89E-5F71-460C-B824-0D278704999F}" dt="2024-05-02T09:19:04.409" v="5"/>
          <ac:spMkLst>
            <pc:docMk/>
            <pc:sldMk cId="616025265" sldId="261"/>
            <ac:spMk id="7" creationId="{D0AD6EFD-6140-472D-CD54-C82DE71C773C}"/>
          </ac:spMkLst>
        </pc:spChg>
        <pc:picChg chg="del">
          <ac:chgData name="pantelis balaouras" userId="25e8755020fc1734" providerId="LiveId" clId="{2ED6D89E-5F71-460C-B824-0D278704999F}" dt="2024-05-02T09:18:54.001" v="3" actId="478"/>
          <ac:picMkLst>
            <pc:docMk/>
            <pc:sldMk cId="616025265" sldId="261"/>
            <ac:picMk id="2" creationId="{455843D4-F9E9-C853-57A2-27AC7B2C3889}"/>
          </ac:picMkLst>
        </pc:picChg>
        <pc:picChg chg="add mod">
          <ac:chgData name="pantelis balaouras" userId="25e8755020fc1734" providerId="LiveId" clId="{2ED6D89E-5F71-460C-B824-0D278704999F}" dt="2024-05-02T09:19:04.409" v="5"/>
          <ac:picMkLst>
            <pc:docMk/>
            <pc:sldMk cId="616025265" sldId="261"/>
            <ac:picMk id="8" creationId="{8174B717-F4DC-16A5-B29D-6BA42D066240}"/>
          </ac:picMkLst>
        </pc:picChg>
      </pc:sldChg>
      <pc:sldChg chg="addSp modSp mod">
        <pc:chgData name="pantelis balaouras" userId="25e8755020fc1734" providerId="LiveId" clId="{2ED6D89E-5F71-460C-B824-0D278704999F}" dt="2024-05-02T09:21:05.407" v="21" actId="14100"/>
        <pc:sldMkLst>
          <pc:docMk/>
          <pc:sldMk cId="2496566381" sldId="304"/>
        </pc:sldMkLst>
        <pc:spChg chg="add mod">
          <ac:chgData name="pantelis balaouras" userId="25e8755020fc1734" providerId="LiveId" clId="{2ED6D89E-5F71-460C-B824-0D278704999F}" dt="2024-05-02T09:20:51.846" v="18"/>
          <ac:spMkLst>
            <pc:docMk/>
            <pc:sldMk cId="2496566381" sldId="304"/>
            <ac:spMk id="3" creationId="{273829A2-6487-11B1-3F49-06FFF883DE45}"/>
          </ac:spMkLst>
        </pc:spChg>
        <pc:spChg chg="mod">
          <ac:chgData name="pantelis balaouras" userId="25e8755020fc1734" providerId="LiveId" clId="{2ED6D89E-5F71-460C-B824-0D278704999F}" dt="2024-05-02T09:21:05.407" v="21" actId="14100"/>
          <ac:spMkLst>
            <pc:docMk/>
            <pc:sldMk cId="2496566381" sldId="304"/>
            <ac:spMk id="158" creationId="{00000000-0000-0000-0000-000000000000}"/>
          </ac:spMkLst>
        </pc:spChg>
        <pc:spChg chg="mod">
          <ac:chgData name="pantelis balaouras" userId="25e8755020fc1734" providerId="LiveId" clId="{2ED6D89E-5F71-460C-B824-0D278704999F}" dt="2024-05-02T09:21:00.001" v="20" actId="207"/>
          <ac:spMkLst>
            <pc:docMk/>
            <pc:sldMk cId="2496566381" sldId="304"/>
            <ac:spMk id="161" creationId="{00000000-0000-0000-0000-000000000000}"/>
          </ac:spMkLst>
        </pc:spChg>
        <pc:picChg chg="add mod">
          <ac:chgData name="pantelis balaouras" userId="25e8755020fc1734" providerId="LiveId" clId="{2ED6D89E-5F71-460C-B824-0D278704999F}" dt="2024-05-02T09:20:51.846" v="18"/>
          <ac:picMkLst>
            <pc:docMk/>
            <pc:sldMk cId="2496566381" sldId="304"/>
            <ac:picMk id="2" creationId="{8F143B99-9978-4E2D-1A0F-D341217141B5}"/>
          </ac:picMkLst>
        </pc:picChg>
      </pc:sldChg>
      <pc:sldChg chg="addSp delSp modSp mod">
        <pc:chgData name="pantelis balaouras" userId="25e8755020fc1734" providerId="LiveId" clId="{2ED6D89E-5F71-460C-B824-0D278704999F}" dt="2024-05-02T09:20:44.673" v="17" actId="14100"/>
        <pc:sldMkLst>
          <pc:docMk/>
          <pc:sldMk cId="4187877064" sldId="309"/>
        </pc:sldMkLst>
        <pc:spChg chg="add del">
          <ac:chgData name="pantelis balaouras" userId="25e8755020fc1734" providerId="LiveId" clId="{2ED6D89E-5F71-460C-B824-0D278704999F}" dt="2024-05-02T09:19:54.251" v="7" actId="22"/>
          <ac:spMkLst>
            <pc:docMk/>
            <pc:sldMk cId="4187877064" sldId="309"/>
            <ac:spMk id="3" creationId="{F026752E-E943-33AB-5E22-BF429C9C81E9}"/>
          </ac:spMkLst>
        </pc:spChg>
        <pc:spChg chg="add mod">
          <ac:chgData name="pantelis balaouras" userId="25e8755020fc1734" providerId="LiveId" clId="{2ED6D89E-5F71-460C-B824-0D278704999F}" dt="2024-05-02T09:20:12.999" v="10" actId="1076"/>
          <ac:spMkLst>
            <pc:docMk/>
            <pc:sldMk cId="4187877064" sldId="309"/>
            <ac:spMk id="6" creationId="{A8FE79B9-1D1C-1EF7-959D-6E1837660C76}"/>
          </ac:spMkLst>
        </pc:spChg>
        <pc:spChg chg="mod">
          <ac:chgData name="pantelis balaouras" userId="25e8755020fc1734" providerId="LiveId" clId="{2ED6D89E-5F71-460C-B824-0D278704999F}" dt="2024-05-02T09:20:44.673" v="17" actId="14100"/>
          <ac:spMkLst>
            <pc:docMk/>
            <pc:sldMk cId="4187877064" sldId="309"/>
            <ac:spMk id="158" creationId="{00000000-0000-0000-0000-000000000000}"/>
          </ac:spMkLst>
        </pc:spChg>
        <pc:spChg chg="mod">
          <ac:chgData name="pantelis balaouras" userId="25e8755020fc1734" providerId="LiveId" clId="{2ED6D89E-5F71-460C-B824-0D278704999F}" dt="2024-05-02T09:20:39.392" v="16" actId="14100"/>
          <ac:spMkLst>
            <pc:docMk/>
            <pc:sldMk cId="4187877064" sldId="309"/>
            <ac:spMk id="161" creationId="{00000000-0000-0000-0000-000000000000}"/>
          </ac:spMkLst>
        </pc:spChg>
        <pc:picChg chg="add mod">
          <ac:chgData name="pantelis balaouras" userId="25e8755020fc1734" providerId="LiveId" clId="{2ED6D89E-5F71-460C-B824-0D278704999F}" dt="2024-05-02T09:20:30.330" v="14" actId="1076"/>
          <ac:picMkLst>
            <pc:docMk/>
            <pc:sldMk cId="4187877064" sldId="309"/>
            <ac:picMk id="5" creationId="{ED47E853-0E1F-0EF1-85AD-C68FECC3B925}"/>
          </ac:picMkLst>
        </pc:picChg>
      </pc:sldChg>
      <pc:sldChg chg="addSp delSp modSp mod">
        <pc:chgData name="pantelis balaouras" userId="25e8755020fc1734" providerId="LiveId" clId="{2ED6D89E-5F71-460C-B824-0D278704999F}" dt="2024-05-02T09:18:26.828" v="2" actId="14100"/>
        <pc:sldMkLst>
          <pc:docMk/>
          <pc:sldMk cId="1774881352" sldId="430"/>
        </pc:sldMkLst>
        <pc:spChg chg="add mod">
          <ac:chgData name="pantelis balaouras" userId="25e8755020fc1734" providerId="LiveId" clId="{2ED6D89E-5F71-460C-B824-0D278704999F}" dt="2024-05-02T09:18:21.235" v="1"/>
          <ac:spMkLst>
            <pc:docMk/>
            <pc:sldMk cId="1774881352" sldId="430"/>
            <ac:spMk id="2" creationId="{F2285DAA-A5B3-AE31-CC0D-BB56223537FF}"/>
          </ac:spMkLst>
        </pc:spChg>
        <pc:spChg chg="mod">
          <ac:chgData name="pantelis balaouras" userId="25e8755020fc1734" providerId="LiveId" clId="{2ED6D89E-5F71-460C-B824-0D278704999F}" dt="2024-05-02T09:18:26.828" v="2" actId="14100"/>
          <ac:spMkLst>
            <pc:docMk/>
            <pc:sldMk cId="1774881352" sldId="430"/>
            <ac:spMk id="9" creationId="{5D4C68A3-28F6-C356-DA15-64479C038ACB}"/>
          </ac:spMkLst>
        </pc:spChg>
        <pc:picChg chg="add mod">
          <ac:chgData name="pantelis balaouras" userId="25e8755020fc1734" providerId="LiveId" clId="{2ED6D89E-5F71-460C-B824-0D278704999F}" dt="2024-05-02T09:18:21.235" v="1"/>
          <ac:picMkLst>
            <pc:docMk/>
            <pc:sldMk cId="1774881352" sldId="430"/>
            <ac:picMk id="3" creationId="{CC0D16BA-351B-6721-5BAC-9FE109FFC296}"/>
          </ac:picMkLst>
        </pc:picChg>
        <pc:picChg chg="del">
          <ac:chgData name="pantelis balaouras" userId="25e8755020fc1734" providerId="LiveId" clId="{2ED6D89E-5F71-460C-B824-0D278704999F}" dt="2024-05-02T09:18:20.392" v="0" actId="478"/>
          <ac:picMkLst>
            <pc:docMk/>
            <pc:sldMk cId="1774881352" sldId="430"/>
            <ac:picMk id="6" creationId="{4F9928A1-D69A-4DB3-B985-F69D2FEE1FF6}"/>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a:extLst>
              <a:ext uri="{FF2B5EF4-FFF2-40B4-BE49-F238E27FC236}">
                <a16:creationId xmlns:a16="http://schemas.microsoft.com/office/drawing/2014/main" id="{AE6F319F-557A-4033-9A7E-7B30C1709D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a:extLst>
              <a:ext uri="{FF2B5EF4-FFF2-40B4-BE49-F238E27FC236}">
                <a16:creationId xmlns:a16="http://schemas.microsoft.com/office/drawing/2014/main" id="{FED24FFA-E381-4D15-9323-2E7F167B5D6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70361F-8793-4678-8399-75402180233D}" type="datetimeFigureOut">
              <a:rPr lang="el-GR" smtClean="0"/>
              <a:t>8/5/2024</a:t>
            </a:fld>
            <a:endParaRPr lang="el-GR"/>
          </a:p>
        </p:txBody>
      </p:sp>
      <p:sp>
        <p:nvSpPr>
          <p:cNvPr id="4" name="Θέση υποσέλιδου 3">
            <a:extLst>
              <a:ext uri="{FF2B5EF4-FFF2-40B4-BE49-F238E27FC236}">
                <a16:creationId xmlns:a16="http://schemas.microsoft.com/office/drawing/2014/main" id="{F7A14582-B00E-403A-B9F6-8137B447B5D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5" name="Θέση αριθμού διαφάνειας 4">
            <a:extLst>
              <a:ext uri="{FF2B5EF4-FFF2-40B4-BE49-F238E27FC236}">
                <a16:creationId xmlns:a16="http://schemas.microsoft.com/office/drawing/2014/main" id="{29BBD3CB-00AE-4B41-B6C8-39534586D0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D2EE3A-1E6C-47AF-A0C5-588F1B9CC394}" type="slidenum">
              <a:rPr lang="el-GR" smtClean="0"/>
              <a:t>‹#›</a:t>
            </a:fld>
            <a:endParaRPr lang="el-GR"/>
          </a:p>
        </p:txBody>
      </p:sp>
    </p:spTree>
    <p:extLst>
      <p:ext uri="{BB962C8B-B14F-4D97-AF65-F5344CB8AC3E}">
        <p14:creationId xmlns:p14="http://schemas.microsoft.com/office/powerpoint/2010/main" val="10830680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C42A8D-6A8A-4D0C-BE99-5FB2E4FC1A13}" type="datetimeFigureOut">
              <a:rPr lang="el-GR" smtClean="0"/>
              <a:t>8/5/2024</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890C62-02BA-4B64-96F1-99D7E3BEEE56}" type="slidenum">
              <a:rPr lang="el-GR" smtClean="0"/>
              <a:t>‹#›</a:t>
            </a:fld>
            <a:endParaRPr lang="el-GR"/>
          </a:p>
        </p:txBody>
      </p:sp>
    </p:spTree>
    <p:extLst>
      <p:ext uri="{BB962C8B-B14F-4D97-AF65-F5344CB8AC3E}">
        <p14:creationId xmlns:p14="http://schemas.microsoft.com/office/powerpoint/2010/main" val="646302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www.salutelazio.it/scarica-salute-lazio?inheritRedirect=true" TargetMode="External"/><Relationship Id="rId13" Type="http://schemas.openxmlformats.org/officeDocument/2006/relationships/hyperlink" Target="https://www.sanita.puglia.it/web/pugliasalute/app" TargetMode="External"/><Relationship Id="rId18" Type="http://schemas.openxmlformats.org/officeDocument/2006/relationships/hyperlink" Target="https://apps.apple.com/it/app/healthvda/id1440125377?l=en" TargetMode="External"/><Relationship Id="rId3" Type="http://schemas.openxmlformats.org/officeDocument/2006/relationships/hyperlink" Target="https://sanitaonline.regione.abruzzo.it/portaleservizi/#/portaleservizisanitari/dettaglio/installapp" TargetMode="External"/><Relationship Id="rId7" Type="http://schemas.openxmlformats.org/officeDocument/2006/relationships/hyperlink" Target="https://sesamo.sanita.fvg.it/sesamo/#/sesamo_app" TargetMode="External"/><Relationship Id="rId12" Type="http://schemas.openxmlformats.org/officeDocument/2006/relationships/hyperlink" Target="https://sansol.isan.csi.it/la-mia-salute/home/#/" TargetMode="External"/><Relationship Id="rId17" Type="http://schemas.openxmlformats.org/officeDocument/2006/relationships/hyperlink" Target="https://play.google.com/store/apps/details?id=it.vda.fse.test_cup" TargetMode="External"/><Relationship Id="rId2" Type="http://schemas.openxmlformats.org/officeDocument/2006/relationships/slide" Target="../slides/slide22.xml"/><Relationship Id="rId16" Type="http://schemas.openxmlformats.org/officeDocument/2006/relationships/hyperlink" Target="https://salute.regione.umbria.it/cms/sanitapp" TargetMode="External"/><Relationship Id="rId1" Type="http://schemas.openxmlformats.org/officeDocument/2006/relationships/notesMaster" Target="../notesMasters/notesMaster1.xml"/><Relationship Id="rId6" Type="http://schemas.openxmlformats.org/officeDocument/2006/relationships/hyperlink" Target="https://support.fascicolo-sanitario.it/guida/accesso-mobile/app-fse" TargetMode="External"/><Relationship Id="rId11" Type="http://schemas.openxmlformats.org/officeDocument/2006/relationships/hyperlink" Target="https://apps.apple.com/it/app/molise-salute/id1631814906" TargetMode="External"/><Relationship Id="rId5" Type="http://schemas.openxmlformats.org/officeDocument/2006/relationships/hyperlink" Target="https://sinfonia.regione.campania.it/preview/app-mobile" TargetMode="External"/><Relationship Id="rId15" Type="http://schemas.openxmlformats.org/officeDocument/2006/relationships/hyperlink" Target="https://trec.trentinosalute.net/" TargetMode="External"/><Relationship Id="rId10" Type="http://schemas.openxmlformats.org/officeDocument/2006/relationships/hyperlink" Target="https://play.google.com/store/apps/details?id=it.ak12.mycuptmolise&amp;hl=it&amp;gl=US" TargetMode="External"/><Relationship Id="rId19" Type="http://schemas.openxmlformats.org/officeDocument/2006/relationships/hyperlink" Target="https://salute.regione.veneto.it/web/fser/cittadino/app-sanita-km-zero" TargetMode="External"/><Relationship Id="rId4" Type="http://schemas.openxmlformats.org/officeDocument/2006/relationships/hyperlink" Target="https://www.salute.basilicata.it/" TargetMode="External"/><Relationship Id="rId9" Type="http://schemas.openxmlformats.org/officeDocument/2006/relationships/hyperlink" Target="https://apps.apple.com/it/app/salute-marche/id6443603118" TargetMode="External"/><Relationship Id="rId14" Type="http://schemas.openxmlformats.org/officeDocument/2006/relationships/hyperlink" Target="https://www.regione.toscana.it/-/toscana-salute"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a:t>
            </a:fld>
            <a:endParaRPr lang="el-GR"/>
          </a:p>
        </p:txBody>
      </p:sp>
    </p:spTree>
    <p:extLst>
      <p:ext uri="{BB962C8B-B14F-4D97-AF65-F5344CB8AC3E}">
        <p14:creationId xmlns:p14="http://schemas.microsoft.com/office/powerpoint/2010/main" val="24377084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491689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14986870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3067290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3805395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28250393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BF6BA9EE-2A90-1DD4-12E7-F2C80A652916}"/>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B30930E6-3D60-39DE-38D2-FBB016A518F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F6BCE277-6039-2E7F-DA5E-D1FC44EE94A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a:extLst>
              <a:ext uri="{FF2B5EF4-FFF2-40B4-BE49-F238E27FC236}">
                <a16:creationId xmlns:a16="http://schemas.microsoft.com/office/drawing/2014/main" id="{724CA78C-8317-415A-51DF-F2D4EA5EA8A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3530121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70" name="Google Shape;7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 name="Google Shape;8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82" name="Google Shape;8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96" name="Google Shape;9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07" name="Google Shape;10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FD890C62-02BA-4B64-96F1-99D7E3BEEE56}" type="slidenum">
              <a:rPr lang="el-GR" smtClean="0"/>
              <a:t>2</a:t>
            </a:fld>
            <a:endParaRPr lang="el-GR"/>
          </a:p>
        </p:txBody>
      </p:sp>
    </p:spTree>
    <p:extLst>
      <p:ext uri="{BB962C8B-B14F-4D97-AF65-F5344CB8AC3E}">
        <p14:creationId xmlns:p14="http://schemas.microsoft.com/office/powerpoint/2010/main" val="30593247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C61C1862-DCD4-A28D-AF03-AC01290C13A7}"/>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93942D28-1B77-38B9-B409-B2CB1C1F25F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1CB47E15-FA7B-8CD1-AC4E-797DBBB3424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a:extLst>
              <a:ext uri="{FF2B5EF4-FFF2-40B4-BE49-F238E27FC236}">
                <a16:creationId xmlns:a16="http://schemas.microsoft.com/office/drawing/2014/main" id="{EBE6BCC2-A216-F68A-1F1F-12C3CBB8691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36887458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20410886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sz="1200" u="none" strike="noStrike" kern="1200" dirty="0">
                <a:solidFill>
                  <a:schemeClr val="tx1"/>
                </a:solidFill>
                <a:effectLst/>
                <a:latin typeface="+mn-lt"/>
                <a:ea typeface="+mn-ea"/>
                <a:cs typeface="+mn-cs"/>
                <a:hlinkClick r:id="rId3"/>
              </a:rPr>
              <a:t>https://sanitaonline.regione.abruzzo.it/portaleservizi/#/portaleservizisanitari/dettaglio/installapp</a:t>
            </a:r>
            <a:r>
              <a:rPr lang="it-IT" sz="1200" u="none" strike="noStrike" kern="1200" dirty="0">
                <a:solidFill>
                  <a:schemeClr val="tx1"/>
                </a:solidFill>
                <a:effectLst/>
                <a:latin typeface="+mn-lt"/>
                <a:ea typeface="+mn-ea"/>
                <a:cs typeface="+mn-cs"/>
              </a:rPr>
              <a:t> - Abruzzo Sanità (Abruzzo)</a:t>
            </a:r>
          </a:p>
          <a:p>
            <a:pPr marL="0" lvl="0" indent="0" algn="l" rtl="0">
              <a:spcBef>
                <a:spcPts val="0"/>
              </a:spcBef>
              <a:spcAft>
                <a:spcPts val="0"/>
              </a:spcAft>
              <a:buNone/>
            </a:pPr>
            <a:r>
              <a:rPr lang="it-IT" sz="1200" u="none" strike="noStrike" kern="1200" dirty="0">
                <a:solidFill>
                  <a:schemeClr val="tx1"/>
                </a:solidFill>
                <a:effectLst/>
                <a:latin typeface="+mn-lt"/>
                <a:ea typeface="+mn-ea"/>
                <a:cs typeface="+mn-cs"/>
                <a:hlinkClick r:id="rId4"/>
              </a:rPr>
              <a:t>https://www.salute.basilicata.it/</a:t>
            </a:r>
            <a:r>
              <a:rPr lang="it-IT" sz="1200" u="none" strike="noStrike" kern="1200" dirty="0">
                <a:solidFill>
                  <a:schemeClr val="tx1"/>
                </a:solidFill>
                <a:effectLst/>
                <a:latin typeface="+mn-lt"/>
                <a:ea typeface="+mn-ea"/>
                <a:cs typeface="+mn-cs"/>
              </a:rPr>
              <a:t> - Salute Basilicata (Basilicata)</a:t>
            </a:r>
          </a:p>
          <a:p>
            <a:pPr marL="0" lvl="0" indent="0" algn="l" rtl="0">
              <a:spcBef>
                <a:spcPts val="0"/>
              </a:spcBef>
              <a:spcAft>
                <a:spcPts val="0"/>
              </a:spcAft>
              <a:buNone/>
            </a:pPr>
            <a:r>
              <a:rPr lang="it-IT" sz="1200" u="none" strike="noStrike" kern="1200" dirty="0">
                <a:solidFill>
                  <a:schemeClr val="tx1"/>
                </a:solidFill>
                <a:effectLst/>
                <a:latin typeface="+mn-lt"/>
                <a:ea typeface="+mn-ea"/>
                <a:cs typeface="+mn-cs"/>
                <a:hlinkClick r:id="rId5"/>
              </a:rPr>
              <a:t>https://sinfonia.regione.campania.it/preview/app-mobile</a:t>
            </a:r>
            <a:r>
              <a:rPr lang="it-IT" sz="1200" u="none" strike="noStrike" kern="1200" dirty="0">
                <a:solidFill>
                  <a:schemeClr val="tx1"/>
                </a:solidFill>
                <a:effectLst/>
                <a:latin typeface="+mn-lt"/>
                <a:ea typeface="+mn-ea"/>
                <a:cs typeface="+mn-cs"/>
              </a:rPr>
              <a:t> – Campania in Salute (Campania)</a:t>
            </a:r>
          </a:p>
          <a:p>
            <a:pPr marL="0" lvl="0" indent="0" algn="l" rtl="0">
              <a:spcBef>
                <a:spcPts val="0"/>
              </a:spcBef>
              <a:spcAft>
                <a:spcPts val="0"/>
              </a:spcAft>
              <a:buNone/>
            </a:pPr>
            <a:r>
              <a:rPr lang="it-IT" sz="1200" u="none" strike="noStrike" kern="1200" dirty="0">
                <a:solidFill>
                  <a:schemeClr val="tx1"/>
                </a:solidFill>
                <a:effectLst/>
                <a:latin typeface="+mn-lt"/>
                <a:ea typeface="+mn-ea"/>
                <a:cs typeface="+mn-cs"/>
                <a:hlinkClick r:id="rId6"/>
              </a:rPr>
              <a:t>https://support.fascicolo-sanitario.it/guida/accesso-mobile/app-fse</a:t>
            </a:r>
            <a:r>
              <a:rPr lang="it-IT" sz="1200" u="none" strike="noStrike" kern="1200" dirty="0">
                <a:solidFill>
                  <a:schemeClr val="tx1"/>
                </a:solidFill>
                <a:effectLst/>
                <a:latin typeface="+mn-lt"/>
                <a:ea typeface="+mn-ea"/>
                <a:cs typeface="+mn-cs"/>
              </a:rPr>
              <a:t> – ER Salute (Emilia-Romagna)</a:t>
            </a:r>
          </a:p>
          <a:p>
            <a:pPr marL="0" lvl="0" indent="0" algn="l" rtl="0">
              <a:spcBef>
                <a:spcPts val="0"/>
              </a:spcBef>
              <a:spcAft>
                <a:spcPts val="0"/>
              </a:spcAft>
              <a:buNone/>
            </a:pPr>
            <a:r>
              <a:rPr lang="it-IT" sz="1200" u="none" strike="noStrike" kern="1200" dirty="0">
                <a:solidFill>
                  <a:schemeClr val="tx1"/>
                </a:solidFill>
                <a:effectLst/>
                <a:latin typeface="+mn-lt"/>
                <a:ea typeface="+mn-ea"/>
                <a:cs typeface="+mn-cs"/>
                <a:hlinkClick r:id="rId7"/>
              </a:rPr>
              <a:t>https://sesamo.sanita.fvg.it/sesamo/#/sesamo_app</a:t>
            </a:r>
            <a:r>
              <a:rPr lang="it-IT" sz="1200" u="none" strike="noStrike" kern="1200" dirty="0">
                <a:solidFill>
                  <a:schemeClr val="tx1"/>
                </a:solidFill>
                <a:effectLst/>
                <a:latin typeface="+mn-lt"/>
                <a:ea typeface="+mn-ea"/>
                <a:cs typeface="+mn-cs"/>
              </a:rPr>
              <a:t> - Sesamo Apps (Friuli Venezia Giulia)</a:t>
            </a:r>
          </a:p>
          <a:p>
            <a:pPr marL="0" lvl="0" indent="0" algn="l" rtl="0">
              <a:spcBef>
                <a:spcPts val="0"/>
              </a:spcBef>
              <a:spcAft>
                <a:spcPts val="0"/>
              </a:spcAft>
              <a:buNone/>
            </a:pPr>
            <a:r>
              <a:rPr lang="it-IT" sz="1200" u="none" strike="noStrike" kern="1200" dirty="0">
                <a:solidFill>
                  <a:schemeClr val="tx1"/>
                </a:solidFill>
                <a:effectLst/>
                <a:latin typeface="+mn-lt"/>
                <a:ea typeface="+mn-ea"/>
                <a:cs typeface="+mn-cs"/>
                <a:hlinkClick r:id="rId8"/>
              </a:rPr>
              <a:t>https://www.salutelazio.it/scarica-salute-lazio?inheritRedirect=true</a:t>
            </a:r>
            <a:r>
              <a:rPr lang="it-IT" sz="1200" u="none" strike="noStrike" kern="1200" dirty="0">
                <a:solidFill>
                  <a:schemeClr val="tx1"/>
                </a:solidFill>
                <a:effectLst/>
                <a:latin typeface="+mn-lt"/>
                <a:ea typeface="+mn-ea"/>
                <a:cs typeface="+mn-cs"/>
              </a:rPr>
              <a:t> – Salute Lazio (Lazio)</a:t>
            </a:r>
          </a:p>
          <a:p>
            <a:pPr marL="0" lvl="0" indent="0" algn="l" rtl="0">
              <a:spcBef>
                <a:spcPts val="0"/>
              </a:spcBef>
              <a:spcAft>
                <a:spcPts val="0"/>
              </a:spcAft>
              <a:buNone/>
            </a:pPr>
            <a:r>
              <a:rPr lang="it-IT" sz="1200" u="none" strike="noStrike" kern="1200" dirty="0">
                <a:solidFill>
                  <a:schemeClr val="tx1"/>
                </a:solidFill>
                <a:effectLst/>
                <a:latin typeface="+mn-lt"/>
                <a:ea typeface="+mn-ea"/>
                <a:cs typeface="+mn-cs"/>
                <a:hlinkClick r:id="rId9"/>
              </a:rPr>
              <a:t>https://apps.apple.com/it/app/salute-marche/id6443603118</a:t>
            </a:r>
            <a:r>
              <a:rPr lang="it-IT" sz="1200" u="none" strike="noStrike" kern="1200" dirty="0">
                <a:solidFill>
                  <a:schemeClr val="tx1"/>
                </a:solidFill>
                <a:effectLst/>
                <a:latin typeface="+mn-lt"/>
                <a:ea typeface="+mn-ea"/>
                <a:cs typeface="+mn-cs"/>
              </a:rPr>
              <a:t> - Salute Marche (Marche)</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u="none" strike="noStrike" kern="1200" dirty="0">
                <a:solidFill>
                  <a:schemeClr val="tx1"/>
                </a:solidFill>
                <a:effectLst/>
                <a:latin typeface="+mn-lt"/>
                <a:ea typeface="+mn-ea"/>
                <a:cs typeface="+mn-cs"/>
                <a:hlinkClick r:id="rId10"/>
              </a:rPr>
              <a:t>https://play.google.com/store/apps/details?id=it.ak12.mycuptmolise&amp;hl=it&amp;gl=US</a:t>
            </a:r>
            <a:r>
              <a:rPr lang="it-IT" sz="1200" u="none" strike="noStrike" kern="1200" dirty="0">
                <a:solidFill>
                  <a:schemeClr val="tx1"/>
                </a:solidFill>
                <a:effectLst/>
                <a:latin typeface="+mn-lt"/>
                <a:ea typeface="+mn-ea"/>
                <a:cs typeface="+mn-cs"/>
              </a:rPr>
              <a:t> - </a:t>
            </a:r>
            <a:r>
              <a:rPr lang="it-IT" sz="1200" u="none" strike="noStrike" kern="1200" dirty="0">
                <a:solidFill>
                  <a:schemeClr val="tx1"/>
                </a:solidFill>
                <a:effectLst/>
                <a:latin typeface="+mn-lt"/>
                <a:ea typeface="+mn-ea"/>
                <a:cs typeface="+mn-cs"/>
                <a:hlinkClick r:id="rId11"/>
              </a:rPr>
              <a:t>https://apps.apple.com/it/app/molise-salute/id1631814906</a:t>
            </a:r>
            <a:r>
              <a:rPr lang="it-IT" sz="1200" u="none" strike="noStrike" kern="1200" dirty="0">
                <a:solidFill>
                  <a:schemeClr val="tx1"/>
                </a:solidFill>
                <a:effectLst/>
                <a:latin typeface="+mn-lt"/>
                <a:ea typeface="+mn-ea"/>
                <a:cs typeface="+mn-cs"/>
              </a:rPr>
              <a:t> - Molise Salute (Molise)</a:t>
            </a:r>
          </a:p>
          <a:p>
            <a:pPr marL="0" lvl="0" indent="0" algn="l" rtl="0">
              <a:spcBef>
                <a:spcPts val="0"/>
              </a:spcBef>
              <a:spcAft>
                <a:spcPts val="0"/>
              </a:spcAft>
              <a:buNone/>
            </a:pPr>
            <a:r>
              <a:rPr lang="it-IT" sz="1200" u="none" strike="noStrike" kern="1200" dirty="0">
                <a:solidFill>
                  <a:schemeClr val="tx1"/>
                </a:solidFill>
                <a:effectLst/>
                <a:latin typeface="+mn-lt"/>
                <a:ea typeface="+mn-ea"/>
                <a:cs typeface="+mn-cs"/>
                <a:hlinkClick r:id="rId12"/>
              </a:rPr>
              <a:t>https://sansol.isan.csi.it/la-mia-salute/home/#/</a:t>
            </a:r>
            <a:r>
              <a:rPr lang="it-IT" sz="1200" u="none" strike="noStrike" kern="1200" dirty="0">
                <a:solidFill>
                  <a:schemeClr val="tx1"/>
                </a:solidFill>
                <a:effectLst/>
                <a:latin typeface="+mn-lt"/>
                <a:ea typeface="+mn-ea"/>
                <a:cs typeface="+mn-cs"/>
              </a:rPr>
              <a:t> - TU Salute Piemonte (Piemonte) – web app</a:t>
            </a:r>
          </a:p>
          <a:p>
            <a:pPr marL="0" lvl="0" indent="0" algn="l" rtl="0">
              <a:spcBef>
                <a:spcPts val="0"/>
              </a:spcBef>
              <a:spcAft>
                <a:spcPts val="0"/>
              </a:spcAft>
              <a:buNone/>
            </a:pPr>
            <a:r>
              <a:rPr lang="it-IT" sz="1200" u="none" strike="noStrike" kern="1200" dirty="0">
                <a:solidFill>
                  <a:schemeClr val="tx1"/>
                </a:solidFill>
                <a:effectLst/>
                <a:latin typeface="+mn-lt"/>
                <a:ea typeface="+mn-ea"/>
                <a:cs typeface="+mn-cs"/>
                <a:hlinkClick r:id="rId13"/>
              </a:rPr>
              <a:t>https://www.sanita.puglia.it/web/pugliasalute/app</a:t>
            </a:r>
            <a:r>
              <a:rPr lang="it-IT" sz="1200" u="none" strike="noStrike" kern="1200" dirty="0">
                <a:solidFill>
                  <a:schemeClr val="tx1"/>
                </a:solidFill>
                <a:effectLst/>
                <a:latin typeface="+mn-lt"/>
                <a:ea typeface="+mn-ea"/>
                <a:cs typeface="+mn-cs"/>
              </a:rPr>
              <a:t> - Puglia Salute (Puglia)</a:t>
            </a:r>
          </a:p>
          <a:p>
            <a:pPr marL="0" lvl="0" indent="0" algn="l" rtl="0">
              <a:spcBef>
                <a:spcPts val="0"/>
              </a:spcBef>
              <a:spcAft>
                <a:spcPts val="0"/>
              </a:spcAft>
              <a:buNone/>
            </a:pPr>
            <a:r>
              <a:rPr lang="it-IT" sz="1200" u="none" strike="noStrike" kern="1200" dirty="0">
                <a:solidFill>
                  <a:schemeClr val="tx1"/>
                </a:solidFill>
                <a:effectLst/>
                <a:latin typeface="+mn-lt"/>
                <a:ea typeface="+mn-ea"/>
                <a:cs typeface="+mn-cs"/>
                <a:hlinkClick r:id="rId14"/>
              </a:rPr>
              <a:t>https://www.regione.toscana.it/-/toscana-salute</a:t>
            </a:r>
            <a:r>
              <a:rPr lang="it-IT" sz="1200" u="none" strike="noStrike" kern="1200" dirty="0">
                <a:solidFill>
                  <a:schemeClr val="tx1"/>
                </a:solidFill>
                <a:effectLst/>
                <a:latin typeface="+mn-lt"/>
                <a:ea typeface="+mn-ea"/>
                <a:cs typeface="+mn-cs"/>
              </a:rPr>
              <a:t> – Toscana Salute (</a:t>
            </a:r>
            <a:r>
              <a:rPr lang="it-IT" sz="1200" u="none" strike="noStrike" kern="1200" dirty="0" err="1">
                <a:solidFill>
                  <a:schemeClr val="tx1"/>
                </a:solidFill>
                <a:effectLst/>
                <a:latin typeface="+mn-lt"/>
                <a:ea typeface="+mn-ea"/>
                <a:cs typeface="+mn-cs"/>
              </a:rPr>
              <a:t>Tuscany</a:t>
            </a:r>
            <a:r>
              <a:rPr lang="it-IT" sz="1200" u="none" strike="noStrike" kern="1200" dirty="0">
                <a:solidFill>
                  <a:schemeClr val="tx1"/>
                </a:solidFill>
                <a:effectLst/>
                <a:latin typeface="+mn-lt"/>
                <a:ea typeface="+mn-ea"/>
                <a:cs typeface="+mn-cs"/>
              </a:rPr>
              <a:t>)</a:t>
            </a:r>
          </a:p>
          <a:p>
            <a:pPr marL="0" lvl="0" indent="0" algn="l" rtl="0">
              <a:spcBef>
                <a:spcPts val="0"/>
              </a:spcBef>
              <a:spcAft>
                <a:spcPts val="0"/>
              </a:spcAft>
              <a:buNone/>
            </a:pPr>
            <a:r>
              <a:rPr lang="it-IT" sz="1200" u="none" strike="noStrike" kern="1200" dirty="0">
                <a:solidFill>
                  <a:schemeClr val="tx1"/>
                </a:solidFill>
                <a:effectLst/>
                <a:latin typeface="+mn-lt"/>
                <a:ea typeface="+mn-ea"/>
                <a:cs typeface="+mn-cs"/>
                <a:hlinkClick r:id="rId15"/>
              </a:rPr>
              <a:t>https://trec.trentinosalute.net/</a:t>
            </a:r>
            <a:r>
              <a:rPr lang="it-IT" sz="1200" u="none" strike="noStrike" kern="1200" dirty="0">
                <a:solidFill>
                  <a:schemeClr val="tx1"/>
                </a:solidFill>
                <a:effectLst/>
                <a:latin typeface="+mn-lt"/>
                <a:ea typeface="+mn-ea"/>
                <a:cs typeface="+mn-cs"/>
              </a:rPr>
              <a:t> - </a:t>
            </a:r>
            <a:r>
              <a:rPr lang="it-IT" sz="1200" u="none" strike="noStrike" kern="1200" dirty="0" err="1">
                <a:solidFill>
                  <a:schemeClr val="tx1"/>
                </a:solidFill>
                <a:effectLst/>
                <a:latin typeface="+mn-lt"/>
                <a:ea typeface="+mn-ea"/>
                <a:cs typeface="+mn-cs"/>
              </a:rPr>
              <a:t>TreC</a:t>
            </a:r>
            <a:r>
              <a:rPr lang="it-IT" sz="1200" u="none" strike="noStrike" kern="1200" dirty="0">
                <a:solidFill>
                  <a:schemeClr val="tx1"/>
                </a:solidFill>
                <a:effectLst/>
                <a:latin typeface="+mn-lt"/>
                <a:ea typeface="+mn-ea"/>
                <a:cs typeface="+mn-cs"/>
              </a:rPr>
              <a:t>+ (Trentino)</a:t>
            </a:r>
          </a:p>
          <a:p>
            <a:pPr marL="0" lvl="0" indent="0" algn="l" rtl="0">
              <a:spcBef>
                <a:spcPts val="0"/>
              </a:spcBef>
              <a:spcAft>
                <a:spcPts val="0"/>
              </a:spcAft>
              <a:buNone/>
            </a:pPr>
            <a:r>
              <a:rPr lang="it-IT" sz="1200" u="none" strike="noStrike" kern="1200" dirty="0">
                <a:solidFill>
                  <a:schemeClr val="tx1"/>
                </a:solidFill>
                <a:effectLst/>
                <a:latin typeface="+mn-lt"/>
                <a:ea typeface="+mn-ea"/>
                <a:cs typeface="+mn-cs"/>
                <a:hlinkClick r:id="rId16"/>
              </a:rPr>
              <a:t>https://salute.regione.umbria.it/cms/sanitapp</a:t>
            </a:r>
            <a:r>
              <a:rPr lang="it-IT" sz="1200" u="none" strike="noStrike" kern="1200" dirty="0">
                <a:solidFill>
                  <a:schemeClr val="tx1"/>
                </a:solidFill>
                <a:effectLst/>
                <a:latin typeface="+mn-lt"/>
                <a:ea typeface="+mn-ea"/>
                <a:cs typeface="+mn-cs"/>
              </a:rPr>
              <a:t> – </a:t>
            </a:r>
            <a:r>
              <a:rPr lang="it-IT" sz="1200" u="none" strike="noStrike" kern="1200" dirty="0" err="1">
                <a:solidFill>
                  <a:schemeClr val="tx1"/>
                </a:solidFill>
                <a:effectLst/>
                <a:latin typeface="+mn-lt"/>
                <a:ea typeface="+mn-ea"/>
                <a:cs typeface="+mn-cs"/>
              </a:rPr>
              <a:t>SanitApp</a:t>
            </a:r>
            <a:r>
              <a:rPr lang="it-IT" sz="1200" u="none" strike="noStrike" kern="1200" dirty="0">
                <a:solidFill>
                  <a:schemeClr val="tx1"/>
                </a:solidFill>
                <a:effectLst/>
                <a:latin typeface="+mn-lt"/>
                <a:ea typeface="+mn-ea"/>
                <a:cs typeface="+mn-cs"/>
              </a:rPr>
              <a:t> (Umbria)</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u="none" strike="noStrike" kern="1200" dirty="0">
                <a:solidFill>
                  <a:schemeClr val="tx1"/>
                </a:solidFill>
                <a:effectLst/>
                <a:latin typeface="+mn-lt"/>
                <a:ea typeface="+mn-ea"/>
                <a:cs typeface="+mn-cs"/>
                <a:hlinkClick r:id="rId17"/>
              </a:rPr>
              <a:t>https://play.google.com/store/apps/details?id=it.vda.fse.test_cup</a:t>
            </a:r>
            <a:r>
              <a:rPr lang="it-IT" sz="1200" u="none" strike="noStrike" kern="1200" dirty="0">
                <a:solidFill>
                  <a:schemeClr val="tx1"/>
                </a:solidFill>
                <a:effectLst/>
                <a:latin typeface="+mn-lt"/>
                <a:ea typeface="+mn-ea"/>
                <a:cs typeface="+mn-cs"/>
              </a:rPr>
              <a:t> - </a:t>
            </a:r>
            <a:r>
              <a:rPr lang="en-GB" sz="1200" u="none" strike="noStrike" kern="1200" dirty="0">
                <a:solidFill>
                  <a:schemeClr val="tx1"/>
                </a:solidFill>
                <a:effectLst/>
                <a:latin typeface="+mn-lt"/>
                <a:ea typeface="+mn-ea"/>
                <a:cs typeface="+mn-cs"/>
                <a:hlinkClick r:id="rId18"/>
              </a:rPr>
              <a:t>https://apps.apple.com/it/app/healthvda/id1440125377?l=en</a:t>
            </a:r>
            <a:r>
              <a:rPr lang="en-GB" sz="1200" u="none" strike="noStrike" kern="1200" dirty="0">
                <a:solidFill>
                  <a:schemeClr val="tx1"/>
                </a:solidFill>
                <a:effectLst/>
                <a:latin typeface="+mn-lt"/>
                <a:ea typeface="+mn-ea"/>
                <a:cs typeface="+mn-cs"/>
              </a:rPr>
              <a:t> – </a:t>
            </a:r>
            <a:r>
              <a:rPr lang="en-GB" sz="1200" u="none" strike="noStrike" kern="1200" dirty="0" err="1">
                <a:solidFill>
                  <a:schemeClr val="tx1"/>
                </a:solidFill>
                <a:effectLst/>
                <a:latin typeface="+mn-lt"/>
                <a:ea typeface="+mn-ea"/>
                <a:cs typeface="+mn-cs"/>
              </a:rPr>
              <a:t>HealthVDA</a:t>
            </a:r>
            <a:r>
              <a:rPr lang="en-GB" sz="1200" u="none" strike="noStrike" kern="1200" dirty="0">
                <a:solidFill>
                  <a:schemeClr val="tx1"/>
                </a:solidFill>
                <a:effectLst/>
                <a:latin typeface="+mn-lt"/>
                <a:ea typeface="+mn-ea"/>
                <a:cs typeface="+mn-cs"/>
              </a:rPr>
              <a:t> (Valle d’Aosta)</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u="none" strike="noStrike" kern="1200" dirty="0">
                <a:solidFill>
                  <a:schemeClr val="tx1"/>
                </a:solidFill>
                <a:effectLst/>
                <a:latin typeface="+mn-lt"/>
                <a:ea typeface="+mn-ea"/>
                <a:cs typeface="+mn-cs"/>
                <a:hlinkClick r:id="rId19"/>
              </a:rPr>
              <a:t>https://salute.regione.veneto.it/web/fser/cittadino/app-sanita-km-zero</a:t>
            </a:r>
            <a:r>
              <a:rPr lang="it-IT" sz="1200" u="none" strike="noStrike" kern="1200" dirty="0">
                <a:solidFill>
                  <a:schemeClr val="tx1"/>
                </a:solidFill>
                <a:effectLst/>
                <a:latin typeface="+mn-lt"/>
                <a:ea typeface="+mn-ea"/>
                <a:cs typeface="+mn-cs"/>
              </a:rPr>
              <a:t> - </a:t>
            </a:r>
            <a:r>
              <a:rPr lang="it-IT" sz="1200" u="none" strike="noStrike" kern="1200" dirty="0" err="1">
                <a:solidFill>
                  <a:schemeClr val="tx1"/>
                </a:solidFill>
                <a:effectLst/>
                <a:latin typeface="+mn-lt"/>
                <a:ea typeface="+mn-ea"/>
                <a:cs typeface="+mn-cs"/>
              </a:rPr>
              <a:t>Sanitàkmzero</a:t>
            </a:r>
            <a:r>
              <a:rPr lang="it-IT" sz="1200" u="none" strike="noStrike" kern="1200" dirty="0">
                <a:solidFill>
                  <a:schemeClr val="tx1"/>
                </a:solidFill>
                <a:effectLst/>
                <a:latin typeface="+mn-lt"/>
                <a:ea typeface="+mn-ea"/>
                <a:cs typeface="+mn-cs"/>
              </a:rPr>
              <a:t> (Veneto)</a:t>
            </a:r>
          </a:p>
          <a:p>
            <a:pPr marL="0" lvl="0" indent="0" algn="l" rtl="0">
              <a:spcBef>
                <a:spcPts val="0"/>
              </a:spcBef>
              <a:spcAft>
                <a:spcPts val="0"/>
              </a:spcAft>
              <a:buNone/>
            </a:pPr>
            <a:endParaRPr dirty="0"/>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extLst>
      <p:ext uri="{BB962C8B-B14F-4D97-AF65-F5344CB8AC3E}">
        <p14:creationId xmlns:p14="http://schemas.microsoft.com/office/powerpoint/2010/main" val="13488052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it-IT" b="1" dirty="0"/>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27085968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it-IT" b="1" dirty="0"/>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29557940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9836824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extLst>
      <p:ext uri="{BB962C8B-B14F-4D97-AF65-F5344CB8AC3E}">
        <p14:creationId xmlns:p14="http://schemas.microsoft.com/office/powerpoint/2010/main" val="914193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extLst>
      <p:ext uri="{BB962C8B-B14F-4D97-AF65-F5344CB8AC3E}">
        <p14:creationId xmlns:p14="http://schemas.microsoft.com/office/powerpoint/2010/main" val="24508486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extLst>
      <p:ext uri="{BB962C8B-B14F-4D97-AF65-F5344CB8AC3E}">
        <p14:creationId xmlns:p14="http://schemas.microsoft.com/office/powerpoint/2010/main" val="25113153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extLst>
      <p:ext uri="{BB962C8B-B14F-4D97-AF65-F5344CB8AC3E}">
        <p14:creationId xmlns:p14="http://schemas.microsoft.com/office/powerpoint/2010/main" val="1870382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3</a:t>
            </a:fld>
            <a:endParaRPr lang="el-GR"/>
          </a:p>
        </p:txBody>
      </p:sp>
    </p:spTree>
    <p:extLst>
      <p:ext uri="{BB962C8B-B14F-4D97-AF65-F5344CB8AC3E}">
        <p14:creationId xmlns:p14="http://schemas.microsoft.com/office/powerpoint/2010/main" val="36287923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0BCD8AF5-1B89-E4FC-A7A7-844C92A697A2}"/>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148F9539-3934-4AD4-426B-4BF7EEC343E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18DBF8EC-0BB5-8B10-A8BB-62454841F05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a:extLst>
              <a:ext uri="{FF2B5EF4-FFF2-40B4-BE49-F238E27FC236}">
                <a16:creationId xmlns:a16="http://schemas.microsoft.com/office/drawing/2014/main" id="{61893B5D-677F-8DC8-9225-5CB9324F587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extLst>
      <p:ext uri="{BB962C8B-B14F-4D97-AF65-F5344CB8AC3E}">
        <p14:creationId xmlns:p14="http://schemas.microsoft.com/office/powerpoint/2010/main" val="7437643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90B3EE86-868F-88C9-1358-74D97582D724}"/>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028A3944-093A-8666-4C9E-88120A3D976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D380BC8C-1E79-EAC6-BA60-370B3CF2F62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a:extLst>
              <a:ext uri="{FF2B5EF4-FFF2-40B4-BE49-F238E27FC236}">
                <a16:creationId xmlns:a16="http://schemas.microsoft.com/office/drawing/2014/main" id="{EB1E5DD9-8134-A17E-5BFD-52AC7CA5E38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extLst>
      <p:ext uri="{BB962C8B-B14F-4D97-AF65-F5344CB8AC3E}">
        <p14:creationId xmlns:p14="http://schemas.microsoft.com/office/powerpoint/2010/main" val="8277152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F655EEF9-E384-18D2-1804-692CE27A2315}"/>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C79C1ECF-09EE-C89F-BFFC-6BAE1E005BE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E6D97A55-4C7A-A99C-77E7-FD35E7AD19B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a:extLst>
              <a:ext uri="{FF2B5EF4-FFF2-40B4-BE49-F238E27FC236}">
                <a16:creationId xmlns:a16="http://schemas.microsoft.com/office/drawing/2014/main" id="{152A120A-5B45-35D8-874E-2A4B262BB35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extLst>
      <p:ext uri="{BB962C8B-B14F-4D97-AF65-F5344CB8AC3E}">
        <p14:creationId xmlns:p14="http://schemas.microsoft.com/office/powerpoint/2010/main" val="33062462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0C24C255-08D1-3AA0-D49D-159F42651D9D}"/>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19A2AC35-373D-6E27-D711-52C3BF8467A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F3985B62-54F6-6F72-E0D4-A85290461E0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a:extLst>
              <a:ext uri="{FF2B5EF4-FFF2-40B4-BE49-F238E27FC236}">
                <a16:creationId xmlns:a16="http://schemas.microsoft.com/office/drawing/2014/main" id="{61A5594B-203F-2A36-FD21-A905E3D3BE3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extLst>
      <p:ext uri="{BB962C8B-B14F-4D97-AF65-F5344CB8AC3E}">
        <p14:creationId xmlns:p14="http://schemas.microsoft.com/office/powerpoint/2010/main" val="35161072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3C1C54EF-A7F9-259B-196E-8487C8AC1278}"/>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0714A878-3A3D-CCF0-FCA6-4E482FE8320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AE976420-9012-6E15-DCD2-31575A5726D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a:extLst>
              <a:ext uri="{FF2B5EF4-FFF2-40B4-BE49-F238E27FC236}">
                <a16:creationId xmlns:a16="http://schemas.microsoft.com/office/drawing/2014/main" id="{FC1488EF-C312-0C02-FDF9-89F5803E6EF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extLst>
      <p:ext uri="{BB962C8B-B14F-4D97-AF65-F5344CB8AC3E}">
        <p14:creationId xmlns:p14="http://schemas.microsoft.com/office/powerpoint/2010/main" val="22131365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5C58207E-8133-030E-9229-4642083D6EA4}"/>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F71622C9-6210-DC69-E6C1-BE652EFEFA9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03576E3A-9E00-CD33-3333-A8F49462048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a:extLst>
              <a:ext uri="{FF2B5EF4-FFF2-40B4-BE49-F238E27FC236}">
                <a16:creationId xmlns:a16="http://schemas.microsoft.com/office/drawing/2014/main" id="{919630C9-B24B-13F2-5DE6-0AF80CFB721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extLst>
      <p:ext uri="{BB962C8B-B14F-4D97-AF65-F5344CB8AC3E}">
        <p14:creationId xmlns:p14="http://schemas.microsoft.com/office/powerpoint/2010/main" val="11508010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1BBB2DD4-932E-00F0-5C28-DE8F3228AAE4}"/>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E1C2E385-47E6-FF2A-DD56-E4BCC34E3F1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F1C2F615-6427-71B0-DA2C-25520247D33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a:extLst>
              <a:ext uri="{FF2B5EF4-FFF2-40B4-BE49-F238E27FC236}">
                <a16:creationId xmlns:a16="http://schemas.microsoft.com/office/drawing/2014/main" id="{4CD9B9A7-14D6-8C52-AC52-52BF7305C89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extLst>
      <p:ext uri="{BB962C8B-B14F-4D97-AF65-F5344CB8AC3E}">
        <p14:creationId xmlns:p14="http://schemas.microsoft.com/office/powerpoint/2010/main" val="19993471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ABB1960E-7781-8C86-1E80-760F032055BF}"/>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11CDFAD9-4601-A58A-0A79-F026D9912F5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0A6FFA34-1FBD-D0C1-30BB-6DA7CC97AB7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a:extLst>
              <a:ext uri="{FF2B5EF4-FFF2-40B4-BE49-F238E27FC236}">
                <a16:creationId xmlns:a16="http://schemas.microsoft.com/office/drawing/2014/main" id="{3C405A67-F529-0790-4DC7-3B3781D2E54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extLst>
      <p:ext uri="{BB962C8B-B14F-4D97-AF65-F5344CB8AC3E}">
        <p14:creationId xmlns:p14="http://schemas.microsoft.com/office/powerpoint/2010/main" val="4586864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C0117500-3544-F8B3-CE65-E5337D52B05B}"/>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7AC82CCD-C5BD-7B36-47B6-FCE0A8B1344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3030064B-8384-C69A-EFBA-A03C03745A4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a:extLst>
              <a:ext uri="{FF2B5EF4-FFF2-40B4-BE49-F238E27FC236}">
                <a16:creationId xmlns:a16="http://schemas.microsoft.com/office/drawing/2014/main" id="{7B95154E-B0FE-CF0A-C89C-3946EC40AA2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extLst>
      <p:ext uri="{BB962C8B-B14F-4D97-AF65-F5344CB8AC3E}">
        <p14:creationId xmlns:p14="http://schemas.microsoft.com/office/powerpoint/2010/main" val="9302792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B83635DD-ABFA-7C63-DC87-F271FC93D98A}"/>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CAB3C007-5F29-78FA-927E-A1CBF3D2322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49BF54B3-A0E2-2DD5-7ADE-7A577CE89B2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6" name="Google Shape;156;p5:notes">
            <a:extLst>
              <a:ext uri="{FF2B5EF4-FFF2-40B4-BE49-F238E27FC236}">
                <a16:creationId xmlns:a16="http://schemas.microsoft.com/office/drawing/2014/main" id="{1A50456C-6B88-C5FE-B98E-318879EB508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extLst>
      <p:ext uri="{BB962C8B-B14F-4D97-AF65-F5344CB8AC3E}">
        <p14:creationId xmlns:p14="http://schemas.microsoft.com/office/powerpoint/2010/main" val="1396063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10"/>
          </p:nvPr>
        </p:nvSpPr>
        <p:spPr/>
        <p:txBody>
          <a:bodyPr/>
          <a:lstStyle/>
          <a:p>
            <a:fld id="{FD890C62-02BA-4B64-96F1-99D7E3BEEE56}" type="slidenum">
              <a:rPr lang="el-GR" smtClean="0"/>
              <a:t>4</a:t>
            </a:fld>
            <a:endParaRPr lang="el-GR"/>
          </a:p>
        </p:txBody>
      </p:sp>
    </p:spTree>
    <p:extLst>
      <p:ext uri="{BB962C8B-B14F-4D97-AF65-F5344CB8AC3E}">
        <p14:creationId xmlns:p14="http://schemas.microsoft.com/office/powerpoint/2010/main" val="9883015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A82AC61D-6BA4-C688-77A2-A0FED34C94EA}"/>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700C1CD0-ABAC-C1A6-8093-FAA652DA05A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67B56240-C433-5078-A8C3-66303DBC730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a:extLst>
              <a:ext uri="{FF2B5EF4-FFF2-40B4-BE49-F238E27FC236}">
                <a16:creationId xmlns:a16="http://schemas.microsoft.com/office/drawing/2014/main" id="{EA816B6F-C5F6-3850-0310-1E7FAF19F1A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extLst>
      <p:ext uri="{BB962C8B-B14F-4D97-AF65-F5344CB8AC3E}">
        <p14:creationId xmlns:p14="http://schemas.microsoft.com/office/powerpoint/2010/main" val="28370422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2BBB3E65-77A8-4BED-F383-C6DCF9440677}"/>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E5F34C2F-1AD6-01BA-131F-9FBD7F757C2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58EF1891-6B9B-ED28-CD9B-A326652B5EE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6" name="Google Shape;156;p5:notes">
            <a:extLst>
              <a:ext uri="{FF2B5EF4-FFF2-40B4-BE49-F238E27FC236}">
                <a16:creationId xmlns:a16="http://schemas.microsoft.com/office/drawing/2014/main" id="{8FF1ED94-FC81-66F9-6225-92BC7C4FA2F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extLst>
      <p:ext uri="{BB962C8B-B14F-4D97-AF65-F5344CB8AC3E}">
        <p14:creationId xmlns:p14="http://schemas.microsoft.com/office/powerpoint/2010/main" val="18056007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8F6E1BC0-E8AC-0E01-6B29-10FEDD67F521}"/>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20C5BAFD-BCCB-C01E-9CA6-A43D29985CD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2A32DE29-BDC5-3D78-AFD1-8B4F01B66A8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a:extLst>
              <a:ext uri="{FF2B5EF4-FFF2-40B4-BE49-F238E27FC236}">
                <a16:creationId xmlns:a16="http://schemas.microsoft.com/office/drawing/2014/main" id="{1735ECA2-07F2-8EC8-9C12-30D4BB27AFC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extLst>
      <p:ext uri="{BB962C8B-B14F-4D97-AF65-F5344CB8AC3E}">
        <p14:creationId xmlns:p14="http://schemas.microsoft.com/office/powerpoint/2010/main" val="37579999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5D4DD7BE-FC8C-D8F7-CD43-9C94BFA8304D}"/>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BC77ED2C-FB40-6ED7-5536-9DCBAAF127E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D4455387-CD28-E267-E685-78A0BCE4C07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a:extLst>
              <a:ext uri="{FF2B5EF4-FFF2-40B4-BE49-F238E27FC236}">
                <a16:creationId xmlns:a16="http://schemas.microsoft.com/office/drawing/2014/main" id="{1A4D61F5-16EF-1420-2E36-6A6DCC9EFC1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extLst>
      <p:ext uri="{BB962C8B-B14F-4D97-AF65-F5344CB8AC3E}">
        <p14:creationId xmlns:p14="http://schemas.microsoft.com/office/powerpoint/2010/main" val="12531192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770F4E92-61D8-A3C4-1D54-11D2E6D6AE0F}"/>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39C8EB7B-A86C-2CE5-B53B-DFF83078CFA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FB551DF4-CCA4-EB63-F0AA-64B46FF5F07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a:extLst>
              <a:ext uri="{FF2B5EF4-FFF2-40B4-BE49-F238E27FC236}">
                <a16:creationId xmlns:a16="http://schemas.microsoft.com/office/drawing/2014/main" id="{9984C7AF-8F4B-E372-3C31-57CA7EF5846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extLst>
      <p:ext uri="{BB962C8B-B14F-4D97-AF65-F5344CB8AC3E}">
        <p14:creationId xmlns:p14="http://schemas.microsoft.com/office/powerpoint/2010/main" val="39488078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770F4E92-61D8-A3C4-1D54-11D2E6D6AE0F}"/>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39C8EB7B-A86C-2CE5-B53B-DFF83078CFA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FB551DF4-CCA4-EB63-F0AA-64B46FF5F07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a:extLst>
              <a:ext uri="{FF2B5EF4-FFF2-40B4-BE49-F238E27FC236}">
                <a16:creationId xmlns:a16="http://schemas.microsoft.com/office/drawing/2014/main" id="{9984C7AF-8F4B-E372-3C31-57CA7EF5846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extLst>
      <p:ext uri="{BB962C8B-B14F-4D97-AF65-F5344CB8AC3E}">
        <p14:creationId xmlns:p14="http://schemas.microsoft.com/office/powerpoint/2010/main" val="31450992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770F4E92-61D8-A3C4-1D54-11D2E6D6AE0F}"/>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39C8EB7B-A86C-2CE5-B53B-DFF83078CFA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FB551DF4-CCA4-EB63-F0AA-64B46FF5F07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a:extLst>
              <a:ext uri="{FF2B5EF4-FFF2-40B4-BE49-F238E27FC236}">
                <a16:creationId xmlns:a16="http://schemas.microsoft.com/office/drawing/2014/main" id="{9984C7AF-8F4B-E372-3C31-57CA7EF5846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extLst>
      <p:ext uri="{BB962C8B-B14F-4D97-AF65-F5344CB8AC3E}">
        <p14:creationId xmlns:p14="http://schemas.microsoft.com/office/powerpoint/2010/main" val="39786829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5984AEBD-323E-8EC8-A474-96D032C65ED6}"/>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4FAF0597-BB4B-6BB7-0478-507275C0BC0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7ABFDD72-565E-AEA3-58B3-9F521DFDCB6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a:extLst>
              <a:ext uri="{FF2B5EF4-FFF2-40B4-BE49-F238E27FC236}">
                <a16:creationId xmlns:a16="http://schemas.microsoft.com/office/drawing/2014/main" id="{85A8B077-A66E-9A54-2A6A-7F7930738A7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extLst>
      <p:ext uri="{BB962C8B-B14F-4D97-AF65-F5344CB8AC3E}">
        <p14:creationId xmlns:p14="http://schemas.microsoft.com/office/powerpoint/2010/main" val="29049395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c226cc557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g2c226cc557a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189" name="Google Shape;189;g2c226cc557a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c226cc557a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g2c226cc557a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00" name="Google Shape;200;g2c226cc557a_0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5</a:t>
            </a:fld>
            <a:endParaRPr lang="el-GR"/>
          </a:p>
        </p:txBody>
      </p:sp>
    </p:spTree>
    <p:extLst>
      <p:ext uri="{BB962C8B-B14F-4D97-AF65-F5344CB8AC3E}">
        <p14:creationId xmlns:p14="http://schemas.microsoft.com/office/powerpoint/2010/main" val="12101767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c226cc557a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g2c226cc557a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12" name="Google Shape;212;g2c226cc557a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c226cc557a_0_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g2c226cc557a_0_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24" name="Google Shape;224;g2c226cc557a_0_9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c226cc557a_0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g2c226cc557a_0_1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36" name="Google Shape;236;g2c226cc557a_0_1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c226cc557a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g2c226cc557a_0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48" name="Google Shape;248;g2c226cc557a_0_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extLst>
      <p:ext uri="{BB962C8B-B14F-4D97-AF65-F5344CB8AC3E}">
        <p14:creationId xmlns:p14="http://schemas.microsoft.com/office/powerpoint/2010/main" val="3793771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extLst>
      <p:ext uri="{BB962C8B-B14F-4D97-AF65-F5344CB8AC3E}">
        <p14:creationId xmlns:p14="http://schemas.microsoft.com/office/powerpoint/2010/main" val="34589370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56</a:t>
            </a:fld>
            <a:endParaRPr lang="el-GR"/>
          </a:p>
        </p:txBody>
      </p:sp>
    </p:spTree>
    <p:extLst>
      <p:ext uri="{BB962C8B-B14F-4D97-AF65-F5344CB8AC3E}">
        <p14:creationId xmlns:p14="http://schemas.microsoft.com/office/powerpoint/2010/main" val="3885236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996838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1090537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2447570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8488989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ing slide">
    <p:spTree>
      <p:nvGrpSpPr>
        <p:cNvPr id="1" name=""/>
        <p:cNvGrpSpPr/>
        <p:nvPr/>
      </p:nvGrpSpPr>
      <p:grpSpPr>
        <a:xfrm>
          <a:off x="0" y="0"/>
          <a:ext cx="0" cy="0"/>
          <a:chOff x="0" y="0"/>
          <a:chExt cx="0" cy="0"/>
        </a:xfrm>
      </p:grpSpPr>
      <p:pic>
        <p:nvPicPr>
          <p:cNvPr id="35"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4B636493-E712-4242-8B67-E8BA2B31C8A5}"/>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371295"/>
            <a:ext cx="1684020" cy="495300"/>
          </a:xfrm>
          <a:prstGeom prst="rect">
            <a:avLst/>
          </a:prstGeom>
          <a:noFill/>
          <a:ln>
            <a:noFill/>
          </a:ln>
        </p:spPr>
      </p:pic>
    </p:spTree>
    <p:extLst>
      <p:ext uri="{BB962C8B-B14F-4D97-AF65-F5344CB8AC3E}">
        <p14:creationId xmlns:p14="http://schemas.microsoft.com/office/powerpoint/2010/main" val="310797067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ubmodule Intro">
    <p:spTree>
      <p:nvGrpSpPr>
        <p:cNvPr id="1" name=""/>
        <p:cNvGrpSpPr/>
        <p:nvPr/>
      </p:nvGrpSpPr>
      <p:grpSpPr>
        <a:xfrm>
          <a:off x="0" y="0"/>
          <a:ext cx="0" cy="0"/>
          <a:chOff x="0" y="0"/>
          <a:chExt cx="0" cy="0"/>
        </a:xfrm>
      </p:grpSpPr>
      <p:sp>
        <p:nvSpPr>
          <p:cNvPr id="11" name="Rectangle 1">
            <a:extLst>
              <a:ext uri="{FF2B5EF4-FFF2-40B4-BE49-F238E27FC236}">
                <a16:creationId xmlns:a16="http://schemas.microsoft.com/office/drawing/2014/main" id="{85AC0203-B144-4B95-B9C1-17443F665396}"/>
              </a:ext>
            </a:extLst>
          </p:cNvPr>
          <p:cNvSpPr/>
          <p:nvPr userDrawn="1"/>
        </p:nvSpPr>
        <p:spPr>
          <a:xfrm>
            <a:off x="0" y="2218305"/>
            <a:ext cx="12192001" cy="3787362"/>
          </a:xfrm>
          <a:custGeom>
            <a:avLst/>
            <a:gdLst>
              <a:gd name="connsiteX0" fmla="*/ 0 w 12192001"/>
              <a:gd name="connsiteY0" fmla="*/ 0 h 3787362"/>
              <a:gd name="connsiteX1" fmla="*/ 12192001 w 12192001"/>
              <a:gd name="connsiteY1" fmla="*/ 0 h 3787362"/>
              <a:gd name="connsiteX2" fmla="*/ 12192001 w 12192001"/>
              <a:gd name="connsiteY2" fmla="*/ 3787362 h 3787362"/>
              <a:gd name="connsiteX3" fmla="*/ 0 w 12192001"/>
              <a:gd name="connsiteY3" fmla="*/ 3787362 h 3787362"/>
              <a:gd name="connsiteX4" fmla="*/ 0 w 12192001"/>
              <a:gd name="connsiteY4" fmla="*/ 0 h 3787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1" h="3787362" fill="none" extrusionOk="0">
                <a:moveTo>
                  <a:pt x="0" y="0"/>
                </a:moveTo>
                <a:cubicBezTo>
                  <a:pt x="5267857" y="115912"/>
                  <a:pt x="10534044" y="115906"/>
                  <a:pt x="12192001" y="0"/>
                </a:cubicBezTo>
                <a:cubicBezTo>
                  <a:pt x="12023287" y="884214"/>
                  <a:pt x="12337058" y="2861203"/>
                  <a:pt x="12192001" y="3787362"/>
                </a:cubicBezTo>
                <a:cubicBezTo>
                  <a:pt x="6856763" y="3858406"/>
                  <a:pt x="3552369" y="3797966"/>
                  <a:pt x="0" y="3787362"/>
                </a:cubicBezTo>
                <a:cubicBezTo>
                  <a:pt x="-168955" y="3245399"/>
                  <a:pt x="-23238" y="1332813"/>
                  <a:pt x="0" y="0"/>
                </a:cubicBezTo>
                <a:close/>
              </a:path>
              <a:path w="12192001" h="3787362" stroke="0" extrusionOk="0">
                <a:moveTo>
                  <a:pt x="0" y="0"/>
                </a:moveTo>
                <a:cubicBezTo>
                  <a:pt x="4883943" y="25039"/>
                  <a:pt x="6582665" y="-133"/>
                  <a:pt x="12192001" y="0"/>
                </a:cubicBezTo>
                <a:cubicBezTo>
                  <a:pt x="12322435" y="1274441"/>
                  <a:pt x="12072005" y="3367144"/>
                  <a:pt x="12192001" y="3787362"/>
                </a:cubicBezTo>
                <a:cubicBezTo>
                  <a:pt x="10180307" y="3658891"/>
                  <a:pt x="3276446" y="3637757"/>
                  <a:pt x="0" y="3787362"/>
                </a:cubicBezTo>
                <a:cubicBezTo>
                  <a:pt x="-18279" y="2559161"/>
                  <a:pt x="166913" y="1839966"/>
                  <a:pt x="0" y="0"/>
                </a:cubicBezTo>
                <a:close/>
              </a:path>
            </a:pathLst>
          </a:custGeom>
          <a:solidFill>
            <a:srgbClr val="DDE0E5"/>
          </a:solidFill>
          <a:ln w="9525">
            <a:noFill/>
            <a:miter lim="800000"/>
            <a:headEnd/>
            <a:tailEnd/>
            <a:extLst>
              <a:ext uri="{C807C97D-BFC1-408E-A445-0C87EB9F89A2}">
                <ask:lineSketchStyleProps xmlns:ask="http://schemas.microsoft.com/office/drawing/2018/sketchyshapes" xmlns="" sd="943183522">
                  <a:prstGeom prst="rect">
                    <a:avLst/>
                  </a:prstGeom>
                  <ask:type>
                    <ask:lineSketchCurved/>
                  </ask:type>
                </ask:lineSketchStyleProps>
              </a:ext>
            </a:extLst>
          </a:ln>
          <a:effectLst>
            <a:outerShdw blurRad="40000" dist="23000" dir="5400000" rotWithShape="0">
              <a:srgbClr val="808080">
                <a:alpha val="34998"/>
              </a:srgbClr>
            </a:outerShdw>
          </a:effectLst>
        </p:spPr>
        <p:txBody>
          <a:bodyPr anchor="ctr"/>
          <a:lstStyle/>
          <a:p>
            <a:pPr marL="285750" lvl="0" indent="-285750" algn="ctr">
              <a:buFont typeface="Wingdings" panose="05000000000000000000" pitchFamily="2" charset="2"/>
              <a:buChar char="§"/>
            </a:pPr>
            <a:endParaRPr lang="el-GR">
              <a:solidFill>
                <a:schemeClr val="tx1"/>
              </a:solidFill>
            </a:endParaRPr>
          </a:p>
        </p:txBody>
      </p:sp>
      <p:sp>
        <p:nvSpPr>
          <p:cNvPr id="2" name="Τίτλος 1">
            <a:extLst>
              <a:ext uri="{FF2B5EF4-FFF2-40B4-BE49-F238E27FC236}">
                <a16:creationId xmlns:a16="http://schemas.microsoft.com/office/drawing/2014/main" id="{92E2F149-5B82-4AC0-9047-B6440DBA3BCD}"/>
              </a:ext>
            </a:extLst>
          </p:cNvPr>
          <p:cNvSpPr>
            <a:spLocks noGrp="1"/>
          </p:cNvSpPr>
          <p:nvPr>
            <p:ph type="title"/>
          </p:nvPr>
        </p:nvSpPr>
        <p:spPr>
          <a:xfrm>
            <a:off x="558000" y="1080000"/>
            <a:ext cx="10515600" cy="618346"/>
          </a:xfrm>
        </p:spPr>
        <p:txBody>
          <a:bodyPr>
            <a:noAutofit/>
          </a:bodyPr>
          <a:lstStyle>
            <a:lvl1pPr>
              <a:defRPr lang="el-GR" sz="2200" kern="1200" dirty="0">
                <a:solidFill>
                  <a:srgbClr val="C01E24"/>
                </a:solidFill>
                <a:latin typeface="+mn-lt"/>
                <a:ea typeface="+mj-ea"/>
                <a:cs typeface="+mj-cs"/>
              </a:defRPr>
            </a:lvl1pPr>
          </a:lstStyle>
          <a:p>
            <a:r>
              <a:rPr lang="el-GR"/>
              <a:t>Στυλ κύριου τίτλου</a:t>
            </a:r>
          </a:p>
        </p:txBody>
      </p:sp>
      <p:sp>
        <p:nvSpPr>
          <p:cNvPr id="3" name="Θέση περιεχομένου 2">
            <a:extLst>
              <a:ext uri="{FF2B5EF4-FFF2-40B4-BE49-F238E27FC236}">
                <a16:creationId xmlns:a16="http://schemas.microsoft.com/office/drawing/2014/main" id="{A4A2ACF4-3ABE-4CDD-AD36-30AD91F1B033}"/>
              </a:ext>
            </a:extLst>
          </p:cNvPr>
          <p:cNvSpPr>
            <a:spLocks noGrp="1"/>
          </p:cNvSpPr>
          <p:nvPr>
            <p:ph idx="1"/>
          </p:nvPr>
        </p:nvSpPr>
        <p:spPr>
          <a:xfrm>
            <a:off x="558000" y="2218304"/>
            <a:ext cx="7872768" cy="3787361"/>
          </a:xfrm>
        </p:spPr>
        <p:txBody>
          <a:bodyPr/>
          <a:lstStyle>
            <a:lvl1pPr marL="228600" indent="-228600">
              <a:buClr>
                <a:srgbClr val="C00000"/>
              </a:buClr>
              <a:buFont typeface="Wingdings" panose="05000000000000000000" pitchFamily="2" charset="2"/>
              <a:buChar char="ü"/>
              <a:defRPr>
                <a:solidFill>
                  <a:schemeClr val="tx1"/>
                </a:solidFill>
                <a:effectLst/>
                <a:latin typeface="+mn-lt"/>
              </a:defRPr>
            </a:lvl1pPr>
            <a:lvl2pPr marL="685800" indent="-228600">
              <a:buClr>
                <a:srgbClr val="C00000"/>
              </a:buClr>
              <a:buFont typeface="Wingdings" panose="05000000000000000000" pitchFamily="2" charset="2"/>
              <a:buChar char="ü"/>
              <a:defRPr>
                <a:solidFill>
                  <a:schemeClr val="tx1"/>
                </a:solidFill>
                <a:effectLst/>
                <a:latin typeface="+mn-lt"/>
              </a:defRPr>
            </a:lvl2pPr>
            <a:lvl3pPr marL="1143000" indent="-228600">
              <a:buClr>
                <a:srgbClr val="C00000"/>
              </a:buClr>
              <a:buFont typeface="Wingdings" panose="05000000000000000000" pitchFamily="2" charset="2"/>
              <a:buChar char="ü"/>
              <a:defRPr>
                <a:solidFill>
                  <a:schemeClr val="tx1"/>
                </a:solidFill>
                <a:effectLst/>
                <a:latin typeface="+mn-lt"/>
              </a:defRPr>
            </a:lvl3pPr>
            <a:lvl4pPr marL="1600200" indent="-228600">
              <a:buClr>
                <a:srgbClr val="C00000"/>
              </a:buClr>
              <a:buFont typeface="Wingdings" panose="05000000000000000000" pitchFamily="2" charset="2"/>
              <a:buChar char="ü"/>
              <a:defRPr>
                <a:solidFill>
                  <a:schemeClr val="tx1"/>
                </a:solidFill>
                <a:effectLst/>
                <a:latin typeface="+mn-lt"/>
              </a:defRPr>
            </a:lvl4pPr>
            <a:lvl5pPr marL="2057400" indent="-228600">
              <a:buClr>
                <a:srgbClr val="C00000"/>
              </a:buClr>
              <a:buFont typeface="Wingdings" panose="05000000000000000000" pitchFamily="2" charset="2"/>
              <a:buChar char="ü"/>
              <a:defRPr>
                <a:solidFill>
                  <a:schemeClr val="tx1"/>
                </a:solidFill>
                <a:effectLst/>
                <a:latin typeface="+mn-lt"/>
              </a:defRPr>
            </a:lvl5p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pic>
        <p:nvPicPr>
          <p:cNvPr id="5" name="Εικόνα 4">
            <a:extLst>
              <a:ext uri="{FF2B5EF4-FFF2-40B4-BE49-F238E27FC236}">
                <a16:creationId xmlns:a16="http://schemas.microsoft.com/office/drawing/2014/main" id="{315B9CD0-664A-1A57-5482-64081E3C8776}"/>
              </a:ext>
            </a:extLst>
          </p:cNvPr>
          <p:cNvPicPr>
            <a:picLocks noChangeAspect="1"/>
          </p:cNvPicPr>
          <p:nvPr userDrawn="1"/>
        </p:nvPicPr>
        <p:blipFill rotWithShape="1">
          <a:blip r:embed="rId2"/>
          <a:srcRect b="59835"/>
          <a:stretch/>
        </p:blipFill>
        <p:spPr>
          <a:xfrm>
            <a:off x="4903" y="6508739"/>
            <a:ext cx="12191695" cy="349261"/>
          </a:xfrm>
          <a:prstGeom prst="rect">
            <a:avLst/>
          </a:prstGeom>
        </p:spPr>
      </p:pic>
      <p:pic>
        <p:nvPicPr>
          <p:cNvPr id="6" name="Εικόνα 5"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8AD8DA09-CA51-90FC-C37F-AA4EB941D2E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1652422" y="61782"/>
            <a:ext cx="473524" cy="827819"/>
          </a:xfrm>
          <a:prstGeom prst="rect">
            <a:avLst/>
          </a:prstGeom>
        </p:spPr>
      </p:pic>
      <p:pic>
        <p:nvPicPr>
          <p:cNvPr id="4" name="Picture 3" descr="Blue text on a black background&#10;&#10;Description automatically generated">
            <a:extLst>
              <a:ext uri="{FF2B5EF4-FFF2-40B4-BE49-F238E27FC236}">
                <a16:creationId xmlns:a16="http://schemas.microsoft.com/office/drawing/2014/main" id="{822C4413-C740-731B-02DB-CC59DCD5359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628" y="6451864"/>
            <a:ext cx="1843259" cy="411254"/>
          </a:xfrm>
          <a:prstGeom prst="rect">
            <a:avLst/>
          </a:prstGeom>
        </p:spPr>
      </p:pic>
    </p:spTree>
    <p:extLst>
      <p:ext uri="{BB962C8B-B14F-4D97-AF65-F5344CB8AC3E}">
        <p14:creationId xmlns:p14="http://schemas.microsoft.com/office/powerpoint/2010/main" val="4020650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all outline">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FC282D51-334C-492B-9A39-B63B0DF2D66D}"/>
              </a:ext>
            </a:extLst>
          </p:cNvPr>
          <p:cNvSpPr>
            <a:spLocks noGrp="1"/>
          </p:cNvSpPr>
          <p:nvPr>
            <p:ph type="title"/>
          </p:nvPr>
        </p:nvSpPr>
        <p:spPr/>
        <p:txBody>
          <a:bodyPr>
            <a:normAutofit/>
          </a:bodyPr>
          <a:lstStyle>
            <a:lvl1pPr algn="ctr">
              <a:defRPr lang="el-GR" sz="4000" b="0" kern="1200" dirty="0" smtClean="0">
                <a:solidFill>
                  <a:schemeClr val="tx1"/>
                </a:solidFill>
                <a:latin typeface="Gill Sans Nova" panose="020B0602020104020203" pitchFamily="34" charset="0"/>
                <a:ea typeface="Adobe Gothic Std B" panose="020B0800000000000000" pitchFamily="34" charset="-128"/>
                <a:cs typeface="+mj-cs"/>
              </a:defRPr>
            </a:lvl1pPr>
          </a:lstStyle>
          <a:p>
            <a:r>
              <a:rPr lang="el-GR"/>
              <a:t>Στυλ κύριου τίτλου</a:t>
            </a:r>
          </a:p>
        </p:txBody>
      </p:sp>
      <p:sp>
        <p:nvSpPr>
          <p:cNvPr id="10" name="TextBox 80">
            <a:extLst>
              <a:ext uri="{FF2B5EF4-FFF2-40B4-BE49-F238E27FC236}">
                <a16:creationId xmlns:a16="http://schemas.microsoft.com/office/drawing/2014/main" id="{79C9303C-96F0-47F7-8FD2-205DF32B61F9}"/>
              </a:ext>
            </a:extLst>
          </p:cNvPr>
          <p:cNvSpPr txBox="1">
            <a:spLocks noChangeArrowheads="1"/>
          </p:cNvSpPr>
          <p:nvPr userDrawn="1"/>
        </p:nvSpPr>
        <p:spPr bwMode="auto">
          <a:xfrm>
            <a:off x="361999" y="5260932"/>
            <a:ext cx="25624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l-GR">
                <a:solidFill>
                  <a:srgbClr val="FFFFFF"/>
                </a:solidFill>
                <a:latin typeface="Impact" panose="020B0806030902050204" pitchFamily="34" charset="0"/>
              </a:rPr>
              <a:t>2. Empower</a:t>
            </a:r>
          </a:p>
        </p:txBody>
      </p:sp>
      <p:sp>
        <p:nvSpPr>
          <p:cNvPr id="11" name="TextBox 81">
            <a:extLst>
              <a:ext uri="{FF2B5EF4-FFF2-40B4-BE49-F238E27FC236}">
                <a16:creationId xmlns:a16="http://schemas.microsoft.com/office/drawing/2014/main" id="{DA09FF50-0927-454B-AFBE-BC816B37A0E3}"/>
              </a:ext>
            </a:extLst>
          </p:cNvPr>
          <p:cNvSpPr txBox="1">
            <a:spLocks noChangeArrowheads="1"/>
          </p:cNvSpPr>
          <p:nvPr userDrawn="1"/>
        </p:nvSpPr>
        <p:spPr bwMode="auto">
          <a:xfrm>
            <a:off x="6112132" y="5231422"/>
            <a:ext cx="24658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l-GR">
                <a:solidFill>
                  <a:srgbClr val="FFFFFF"/>
                </a:solidFill>
                <a:latin typeface="Impact" panose="020B0806030902050204" pitchFamily="34" charset="0"/>
              </a:rPr>
              <a:t>3. Participate</a:t>
            </a:r>
          </a:p>
        </p:txBody>
      </p:sp>
      <p:sp>
        <p:nvSpPr>
          <p:cNvPr id="13" name="TextBox 80">
            <a:extLst>
              <a:ext uri="{FF2B5EF4-FFF2-40B4-BE49-F238E27FC236}">
                <a16:creationId xmlns:a16="http://schemas.microsoft.com/office/drawing/2014/main" id="{D64053F3-B864-46DB-814C-6742DA12C851}"/>
              </a:ext>
            </a:extLst>
          </p:cNvPr>
          <p:cNvSpPr txBox="1">
            <a:spLocks noChangeArrowheads="1"/>
          </p:cNvSpPr>
          <p:nvPr userDrawn="1"/>
        </p:nvSpPr>
        <p:spPr bwMode="auto">
          <a:xfrm>
            <a:off x="381260" y="2409476"/>
            <a:ext cx="25096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l-GR" sz="2800">
                <a:solidFill>
                  <a:srgbClr val="FFFFFF"/>
                </a:solidFill>
                <a:latin typeface="Impact" panose="020B0806030902050204" pitchFamily="34" charset="0"/>
              </a:rPr>
              <a:t>1. Prevent</a:t>
            </a:r>
          </a:p>
        </p:txBody>
      </p:sp>
      <p:pic>
        <p:nvPicPr>
          <p:cNvPr id="4" name="Εικόνα 3">
            <a:extLst>
              <a:ext uri="{FF2B5EF4-FFF2-40B4-BE49-F238E27FC236}">
                <a16:creationId xmlns:a16="http://schemas.microsoft.com/office/drawing/2014/main" id="{2422E4BA-8C61-60DE-25F8-335B91431FA3}"/>
              </a:ext>
            </a:extLst>
          </p:cNvPr>
          <p:cNvPicPr>
            <a:picLocks noChangeAspect="1"/>
          </p:cNvPicPr>
          <p:nvPr userDrawn="1"/>
        </p:nvPicPr>
        <p:blipFill rotWithShape="1">
          <a:blip r:embed="rId2"/>
          <a:srcRect b="59835"/>
          <a:stretch/>
        </p:blipFill>
        <p:spPr>
          <a:xfrm>
            <a:off x="4903" y="6508739"/>
            <a:ext cx="12191695" cy="349261"/>
          </a:xfrm>
          <a:prstGeom prst="rect">
            <a:avLst/>
          </a:prstGeom>
        </p:spPr>
      </p:pic>
      <p:pic>
        <p:nvPicPr>
          <p:cNvPr id="7" name="Εικόνα 6">
            <a:extLst>
              <a:ext uri="{FF2B5EF4-FFF2-40B4-BE49-F238E27FC236}">
                <a16:creationId xmlns:a16="http://schemas.microsoft.com/office/drawing/2014/main" id="{79E7C37E-A457-1396-C30F-E6C37DEB4963}"/>
              </a:ext>
            </a:extLst>
          </p:cNvPr>
          <p:cNvPicPr>
            <a:picLocks noChangeAspect="1"/>
          </p:cNvPicPr>
          <p:nvPr userDrawn="1"/>
        </p:nvPicPr>
        <p:blipFill rotWithShape="1">
          <a:blip r:embed="rId2"/>
          <a:srcRect b="59835"/>
          <a:stretch/>
        </p:blipFill>
        <p:spPr>
          <a:xfrm rot="10800000">
            <a:off x="-8250" y="-4107"/>
            <a:ext cx="12191695" cy="349261"/>
          </a:xfrm>
          <a:prstGeom prst="rect">
            <a:avLst/>
          </a:prstGeom>
        </p:spPr>
      </p:pic>
      <p:pic>
        <p:nvPicPr>
          <p:cNvPr id="2" name="Εικόνα 1"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0974A85F-3A88-CEEA-7639-BFA4470EC4C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31635" y="365125"/>
            <a:ext cx="591924" cy="1059378"/>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E08DB289-6CD6-7869-A89F-50293E43889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628" y="6451864"/>
            <a:ext cx="1843259" cy="411254"/>
          </a:xfrm>
          <a:prstGeom prst="rect">
            <a:avLst/>
          </a:prstGeom>
        </p:spPr>
      </p:pic>
    </p:spTree>
    <p:extLst>
      <p:ext uri="{BB962C8B-B14F-4D97-AF65-F5344CB8AC3E}">
        <p14:creationId xmlns:p14="http://schemas.microsoft.com/office/powerpoint/2010/main" val="207169922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 Unit">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12B5C26-F28B-4AA9-BD2D-9793B5ACAA02}"/>
              </a:ext>
            </a:extLst>
          </p:cNvPr>
          <p:cNvSpPr>
            <a:spLocks noGrp="1"/>
          </p:cNvSpPr>
          <p:nvPr>
            <p:ph type="title" hasCustomPrompt="1"/>
          </p:nvPr>
        </p:nvSpPr>
        <p:spPr>
          <a:xfrm>
            <a:off x="558000" y="1079999"/>
            <a:ext cx="10515600" cy="893179"/>
          </a:xfrm>
        </p:spPr>
        <p:txBody>
          <a:bodyPr>
            <a:normAutofit/>
          </a:bodyPr>
          <a:lstStyle>
            <a:lvl1pPr>
              <a:defRPr lang="el-GR" sz="3600" b="1" kern="1200" dirty="0">
                <a:solidFill>
                  <a:srgbClr val="203864"/>
                </a:solidFill>
                <a:effectLst/>
                <a:latin typeface="+mn-lt"/>
                <a:ea typeface="Adobe Gothic Std B" panose="020B0800000000000000" pitchFamily="34" charset="-128"/>
                <a:cs typeface="+mj-cs"/>
              </a:defRPr>
            </a:lvl1pPr>
          </a:lstStyle>
          <a:p>
            <a:r>
              <a:rPr lang="en-US"/>
              <a:t>Unit 1</a:t>
            </a:r>
            <a:br>
              <a:rPr lang="en-US"/>
            </a:br>
            <a:r>
              <a:rPr lang="el-GR"/>
              <a:t>Στυλ κύριου τίτλου</a:t>
            </a:r>
          </a:p>
        </p:txBody>
      </p:sp>
      <p:sp>
        <p:nvSpPr>
          <p:cNvPr id="3" name="Θέση κειμένου 2">
            <a:extLst>
              <a:ext uri="{FF2B5EF4-FFF2-40B4-BE49-F238E27FC236}">
                <a16:creationId xmlns:a16="http://schemas.microsoft.com/office/drawing/2014/main" id="{C2867843-C85E-4F95-822E-2E2E06813F6C}"/>
              </a:ext>
            </a:extLst>
          </p:cNvPr>
          <p:cNvSpPr>
            <a:spLocks noGrp="1"/>
          </p:cNvSpPr>
          <p:nvPr>
            <p:ph type="body" idx="1"/>
          </p:nvPr>
        </p:nvSpPr>
        <p:spPr>
          <a:xfrm>
            <a:off x="558000" y="2160000"/>
            <a:ext cx="5157787" cy="503020"/>
          </a:xfrm>
        </p:spPr>
        <p:txBody>
          <a:bodyPr anchor="b">
            <a:normAutofit/>
          </a:bodyPr>
          <a:lstStyle>
            <a:lvl1pPr marL="0" indent="0">
              <a:buNone/>
              <a:defRPr lang="el-GR" sz="1800" b="1" kern="1200" dirty="0" smtClean="0">
                <a:solidFill>
                  <a:srgbClr val="000000"/>
                </a:solidFill>
                <a:latin typeface="Arial" panose="020B0604020202020204" pitchFamily="34" charset="0"/>
                <a:ea typeface="MS PGothic" panose="020B0600070205080204" pitchFamily="34" charset="-128"/>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a:extLst>
              <a:ext uri="{FF2B5EF4-FFF2-40B4-BE49-F238E27FC236}">
                <a16:creationId xmlns:a16="http://schemas.microsoft.com/office/drawing/2014/main" id="{A8468A7D-D857-4528-93D4-75CB428F4675}"/>
              </a:ext>
            </a:extLst>
          </p:cNvPr>
          <p:cNvSpPr>
            <a:spLocks noGrp="1"/>
          </p:cNvSpPr>
          <p:nvPr>
            <p:ph sz="half" idx="2"/>
          </p:nvPr>
        </p:nvSpPr>
        <p:spPr>
          <a:xfrm>
            <a:off x="558000" y="2687950"/>
            <a:ext cx="10515600" cy="3684588"/>
          </a:xfrm>
        </p:spPr>
        <p:txBody>
          <a:bodyPr/>
          <a:lstStyle>
            <a:lvl1pPr>
              <a:lnSpc>
                <a:spcPct val="150000"/>
              </a:lnSpc>
              <a:buClr>
                <a:srgbClr val="C01E24"/>
              </a:buClr>
              <a:defRPr>
                <a:latin typeface="+mn-lt"/>
              </a:defRPr>
            </a:lvl1pPr>
            <a:lvl2pPr>
              <a:lnSpc>
                <a:spcPct val="150000"/>
              </a:lnSpc>
              <a:buClr>
                <a:srgbClr val="C01E24"/>
              </a:buClr>
              <a:defRPr>
                <a:latin typeface="+mn-lt"/>
              </a:defRPr>
            </a:lvl2pPr>
            <a:lvl3pPr>
              <a:lnSpc>
                <a:spcPct val="150000"/>
              </a:lnSpc>
              <a:buClr>
                <a:srgbClr val="C01E24"/>
              </a:buClr>
              <a:defRPr>
                <a:latin typeface="+mn-lt"/>
              </a:defRPr>
            </a:lvl3pPr>
            <a:lvl4pPr>
              <a:lnSpc>
                <a:spcPct val="150000"/>
              </a:lnSpc>
              <a:buClr>
                <a:srgbClr val="C01E24"/>
              </a:buClr>
              <a:defRPr>
                <a:latin typeface="+mn-lt"/>
              </a:defRPr>
            </a:lvl4pPr>
            <a:lvl5pPr>
              <a:lnSpc>
                <a:spcPct val="150000"/>
              </a:lnSpc>
              <a:buClr>
                <a:srgbClr val="C01E24"/>
              </a:buClr>
              <a:defRPr>
                <a:latin typeface="+mn-lt"/>
              </a:defRPr>
            </a:lvl5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pic>
        <p:nvPicPr>
          <p:cNvPr id="6" name="Εικόνα 5">
            <a:extLst>
              <a:ext uri="{FF2B5EF4-FFF2-40B4-BE49-F238E27FC236}">
                <a16:creationId xmlns:a16="http://schemas.microsoft.com/office/drawing/2014/main" id="{32D2C6E2-DA3C-03C5-4B1D-9DB2EFCDEC7A}"/>
              </a:ext>
            </a:extLst>
          </p:cNvPr>
          <p:cNvPicPr>
            <a:picLocks noChangeAspect="1"/>
          </p:cNvPicPr>
          <p:nvPr userDrawn="1"/>
        </p:nvPicPr>
        <p:blipFill rotWithShape="1">
          <a:blip r:embed="rId2"/>
          <a:srcRect b="59835"/>
          <a:stretch/>
        </p:blipFill>
        <p:spPr>
          <a:xfrm>
            <a:off x="4903" y="6508739"/>
            <a:ext cx="12191695" cy="349261"/>
          </a:xfrm>
          <a:prstGeom prst="rect">
            <a:avLst/>
          </a:prstGeom>
        </p:spPr>
      </p:pic>
      <p:pic>
        <p:nvPicPr>
          <p:cNvPr id="5" name="Εικόνα 4"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B601D7AC-22F9-68D2-2485-EF228EEDE29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1652422" y="61782"/>
            <a:ext cx="473524" cy="827819"/>
          </a:xfrm>
          <a:prstGeom prst="rect">
            <a:avLst/>
          </a:prstGeom>
        </p:spPr>
      </p:pic>
      <p:pic>
        <p:nvPicPr>
          <p:cNvPr id="7" name="Picture 6" descr="Blue text on a black background&#10;&#10;Description automatically generated">
            <a:extLst>
              <a:ext uri="{FF2B5EF4-FFF2-40B4-BE49-F238E27FC236}">
                <a16:creationId xmlns:a16="http://schemas.microsoft.com/office/drawing/2014/main" id="{328EC574-7B65-74FE-14B6-23F7F494451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628" y="6451864"/>
            <a:ext cx="1843259" cy="411254"/>
          </a:xfrm>
          <a:prstGeom prst="rect">
            <a:avLst/>
          </a:prstGeom>
        </p:spPr>
      </p:pic>
    </p:spTree>
    <p:extLst>
      <p:ext uri="{BB962C8B-B14F-4D97-AF65-F5344CB8AC3E}">
        <p14:creationId xmlns:p14="http://schemas.microsoft.com/office/powerpoint/2010/main" val="57548568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Unit slide single column">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2E2F149-5B82-4AC0-9047-B6440DBA3BCD}"/>
              </a:ext>
            </a:extLst>
          </p:cNvPr>
          <p:cNvSpPr>
            <a:spLocks noGrp="1"/>
          </p:cNvSpPr>
          <p:nvPr>
            <p:ph type="title"/>
          </p:nvPr>
        </p:nvSpPr>
        <p:spPr>
          <a:xfrm>
            <a:off x="558000" y="1080000"/>
            <a:ext cx="11059692" cy="605096"/>
          </a:xfrm>
        </p:spPr>
        <p:txBody>
          <a:bodyPr>
            <a:normAutofit/>
          </a:bodyPr>
          <a:lstStyle>
            <a:lvl1pPr>
              <a:defRPr lang="el-GR" sz="2800" b="1" kern="1200" dirty="0">
                <a:solidFill>
                  <a:srgbClr val="203864"/>
                </a:solidFill>
                <a:effectLst/>
                <a:latin typeface="+mn-lt"/>
                <a:ea typeface="Adobe Gothic Std B" panose="020B0800000000000000" pitchFamily="34" charset="-128"/>
                <a:cs typeface="+mj-cs"/>
              </a:defRPr>
            </a:lvl1pPr>
          </a:lstStyle>
          <a:p>
            <a:r>
              <a:rPr lang="el-GR" dirty="0"/>
              <a:t>Στυλ κύριου τίτλου</a:t>
            </a:r>
          </a:p>
        </p:txBody>
      </p:sp>
      <p:sp>
        <p:nvSpPr>
          <p:cNvPr id="3" name="Θέση περιεχομένου 2">
            <a:extLst>
              <a:ext uri="{FF2B5EF4-FFF2-40B4-BE49-F238E27FC236}">
                <a16:creationId xmlns:a16="http://schemas.microsoft.com/office/drawing/2014/main" id="{A4A2ACF4-3ABE-4CDD-AD36-30AD91F1B033}"/>
              </a:ext>
            </a:extLst>
          </p:cNvPr>
          <p:cNvSpPr>
            <a:spLocks noGrp="1"/>
          </p:cNvSpPr>
          <p:nvPr>
            <p:ph idx="1"/>
          </p:nvPr>
        </p:nvSpPr>
        <p:spPr>
          <a:xfrm>
            <a:off x="557999" y="1799999"/>
            <a:ext cx="5852132" cy="4865977"/>
          </a:xfrm>
        </p:spPr>
        <p:txBody>
          <a:bodyPr/>
          <a:lstStyle>
            <a:lvl1pPr>
              <a:defRPr sz="2400"/>
            </a:lvl1p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pic>
        <p:nvPicPr>
          <p:cNvPr id="4" name="Εικόνα 3"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A36E9AEE-CF4B-71A4-5EBB-574F1E021C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45131" y="6258144"/>
            <a:ext cx="311004" cy="556610"/>
          </a:xfrm>
          <a:prstGeom prst="rect">
            <a:avLst/>
          </a:prstGeom>
        </p:spPr>
      </p:pic>
      <p:sp>
        <p:nvSpPr>
          <p:cNvPr id="5" name="TextBox 12">
            <a:extLst>
              <a:ext uri="{FF2B5EF4-FFF2-40B4-BE49-F238E27FC236}">
                <a16:creationId xmlns:a16="http://schemas.microsoft.com/office/drawing/2014/main" id="{D48D44CE-3F52-4EEA-CA57-BEDD92881EFB}"/>
              </a:ext>
            </a:extLst>
          </p:cNvPr>
          <p:cNvSpPr txBox="1">
            <a:spLocks noChangeArrowheads="1"/>
          </p:cNvSpPr>
          <p:nvPr userDrawn="1"/>
        </p:nvSpPr>
        <p:spPr bwMode="auto">
          <a:xfrm>
            <a:off x="0" y="81370"/>
            <a:ext cx="3335383" cy="318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1pPr>
            <a:lvl2pPr marL="742950" indent="-28575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2pPr>
            <a:lvl3pPr marL="11430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3pPr>
            <a:lvl4pPr marL="16002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4pPr>
            <a:lvl5pPr marL="20574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9pPr>
          </a:lstStyle>
          <a:p>
            <a:pPr algn="l" eaLnBrk="1" hangingPunct="1">
              <a:lnSpc>
                <a:spcPct val="80000"/>
              </a:lnSpc>
              <a:buClr>
                <a:schemeClr val="bg1"/>
              </a:buClr>
              <a:buSzPct val="140000"/>
            </a:pPr>
            <a:r>
              <a:rPr lang="en-US" altLang="el-GR" sz="1800" b="1" dirty="0">
                <a:solidFill>
                  <a:schemeClr val="bg1"/>
                </a:solidFill>
                <a:effectLst>
                  <a:outerShdw blurRad="38100" dist="38100" dir="2700000" algn="tl">
                    <a:srgbClr val="000000">
                      <a:alpha val="43137"/>
                    </a:srgbClr>
                  </a:outerShdw>
                </a:effectLst>
                <a:highlight>
                  <a:srgbClr val="C01E24"/>
                </a:highlight>
                <a:latin typeface="Abadi Extra Light" panose="020B0204020104020204" pitchFamily="34" charset="0"/>
              </a:rPr>
              <a:t> </a:t>
            </a:r>
            <a:r>
              <a:rPr lang="en-US" altLang="el-GR" sz="1800" b="1" dirty="0">
                <a:solidFill>
                  <a:schemeClr val="bg1"/>
                </a:solidFill>
                <a:effectLst>
                  <a:outerShdw blurRad="38100" dist="38100" dir="2700000" algn="tl">
                    <a:srgbClr val="000000">
                      <a:alpha val="43137"/>
                    </a:srgbClr>
                  </a:outerShdw>
                </a:effectLst>
                <a:highlight>
                  <a:srgbClr val="C01E24"/>
                </a:highlight>
                <a:latin typeface="+mj-lt"/>
              </a:rPr>
              <a:t>11.2</a:t>
            </a:r>
            <a:r>
              <a:rPr lang="en-US" altLang="el-GR" sz="1800" b="1" dirty="0">
                <a:solidFill>
                  <a:schemeClr val="bg1"/>
                </a:solidFill>
                <a:effectLst>
                  <a:outerShdw blurRad="38100" dist="38100" dir="2700000" algn="tl">
                    <a:srgbClr val="000000">
                      <a:alpha val="43137"/>
                    </a:srgbClr>
                  </a:outerShdw>
                </a:effectLst>
                <a:highlight>
                  <a:srgbClr val="C01E24"/>
                </a:highlight>
                <a:latin typeface="Abadi Extra Light" panose="020B0204020104020204" pitchFamily="34" charset="0"/>
              </a:rPr>
              <a:t> </a:t>
            </a:r>
            <a:r>
              <a:rPr lang="en-US" altLang="el-GR" sz="1800" dirty="0">
                <a:solidFill>
                  <a:schemeClr val="tx1">
                    <a:lumMod val="50000"/>
                    <a:lumOff val="50000"/>
                  </a:schemeClr>
                </a:solidFill>
                <a:latin typeface="Abadi Extra Light" panose="020B0204020104020204" pitchFamily="34" charset="0"/>
              </a:rPr>
              <a:t> Apps for Healthcare Services</a:t>
            </a:r>
            <a:endParaRPr lang="en-US" altLang="el-GR" sz="1800" dirty="0">
              <a:solidFill>
                <a:schemeClr val="tx1">
                  <a:lumMod val="50000"/>
                  <a:lumOff val="50000"/>
                </a:schemeClr>
              </a:solidFill>
              <a:latin typeface="+mj-lt"/>
            </a:endParaRPr>
          </a:p>
        </p:txBody>
      </p:sp>
    </p:spTree>
    <p:extLst>
      <p:ext uri="{BB962C8B-B14F-4D97-AF65-F5344CB8AC3E}">
        <p14:creationId xmlns:p14="http://schemas.microsoft.com/office/powerpoint/2010/main" val="257798643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Unit slide with 2 columns">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A508F4D-74CD-4DC9-8CC6-A32508E7E132}"/>
              </a:ext>
            </a:extLst>
          </p:cNvPr>
          <p:cNvSpPr>
            <a:spLocks noGrp="1"/>
          </p:cNvSpPr>
          <p:nvPr>
            <p:ph type="title"/>
          </p:nvPr>
        </p:nvSpPr>
        <p:spPr>
          <a:xfrm>
            <a:off x="558000" y="1080000"/>
            <a:ext cx="11396576" cy="599188"/>
          </a:xfrm>
        </p:spPr>
        <p:txBody>
          <a:bodyPr>
            <a:normAutofit/>
          </a:bodyPr>
          <a:lstStyle>
            <a:lvl1pPr>
              <a:defRPr lang="el-GR" sz="2800" b="1" kern="1200" dirty="0">
                <a:solidFill>
                  <a:srgbClr val="203864"/>
                </a:solidFill>
                <a:effectLst/>
                <a:latin typeface="+mn-lt"/>
                <a:ea typeface="Adobe Gothic Std B" panose="020B0800000000000000" pitchFamily="34" charset="-128"/>
                <a:cs typeface="+mj-cs"/>
              </a:defRPr>
            </a:lvl1pPr>
          </a:lstStyle>
          <a:p>
            <a:r>
              <a:rPr lang="el-GR" dirty="0"/>
              <a:t>Στυλ κύριου τίτλου</a:t>
            </a:r>
          </a:p>
        </p:txBody>
      </p:sp>
      <p:sp>
        <p:nvSpPr>
          <p:cNvPr id="3" name="Θέση περιεχομένου 2">
            <a:extLst>
              <a:ext uri="{FF2B5EF4-FFF2-40B4-BE49-F238E27FC236}">
                <a16:creationId xmlns:a16="http://schemas.microsoft.com/office/drawing/2014/main" id="{E983499B-D787-4204-9DCD-5D794F92BB3F}"/>
              </a:ext>
            </a:extLst>
          </p:cNvPr>
          <p:cNvSpPr>
            <a:spLocks noGrp="1"/>
          </p:cNvSpPr>
          <p:nvPr>
            <p:ph sz="half" idx="1"/>
          </p:nvPr>
        </p:nvSpPr>
        <p:spPr>
          <a:xfrm>
            <a:off x="557999" y="1800000"/>
            <a:ext cx="5409663" cy="4893408"/>
          </a:xfrm>
        </p:spPr>
        <p:txBody>
          <a:body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4" name="Θέση περιεχομένου 3">
            <a:extLst>
              <a:ext uri="{FF2B5EF4-FFF2-40B4-BE49-F238E27FC236}">
                <a16:creationId xmlns:a16="http://schemas.microsoft.com/office/drawing/2014/main" id="{CCB6C04F-453F-4B55-9704-E13D0B2BC950}"/>
              </a:ext>
            </a:extLst>
          </p:cNvPr>
          <p:cNvSpPr>
            <a:spLocks noGrp="1"/>
          </p:cNvSpPr>
          <p:nvPr>
            <p:ph sz="half" idx="2"/>
          </p:nvPr>
        </p:nvSpPr>
        <p:spPr>
          <a:xfrm>
            <a:off x="6172199" y="1800000"/>
            <a:ext cx="5782377" cy="489340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pic>
        <p:nvPicPr>
          <p:cNvPr id="5" name="Εικόνα 4"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22E2C5BC-041B-E0DB-5C32-C01D4FD312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45131" y="6258144"/>
            <a:ext cx="311004" cy="556610"/>
          </a:xfrm>
          <a:prstGeom prst="rect">
            <a:avLst/>
          </a:prstGeom>
        </p:spPr>
      </p:pic>
      <p:sp>
        <p:nvSpPr>
          <p:cNvPr id="7" name="TextBox 12">
            <a:extLst>
              <a:ext uri="{FF2B5EF4-FFF2-40B4-BE49-F238E27FC236}">
                <a16:creationId xmlns:a16="http://schemas.microsoft.com/office/drawing/2014/main" id="{D7D7F91E-1CE3-775D-4BAD-3DE01BC137FC}"/>
              </a:ext>
            </a:extLst>
          </p:cNvPr>
          <p:cNvSpPr txBox="1">
            <a:spLocks noChangeArrowheads="1"/>
          </p:cNvSpPr>
          <p:nvPr userDrawn="1"/>
        </p:nvSpPr>
        <p:spPr bwMode="auto">
          <a:xfrm>
            <a:off x="0" y="81370"/>
            <a:ext cx="3335383" cy="318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1pPr>
            <a:lvl2pPr marL="742950" indent="-28575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2pPr>
            <a:lvl3pPr marL="11430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3pPr>
            <a:lvl4pPr marL="16002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4pPr>
            <a:lvl5pPr marL="20574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9pPr>
          </a:lstStyle>
          <a:p>
            <a:pPr algn="l" eaLnBrk="1" hangingPunct="1">
              <a:lnSpc>
                <a:spcPct val="80000"/>
              </a:lnSpc>
              <a:buClr>
                <a:schemeClr val="bg1"/>
              </a:buClr>
              <a:buSzPct val="140000"/>
            </a:pPr>
            <a:r>
              <a:rPr lang="en-US" altLang="el-GR" sz="1800" b="1" dirty="0">
                <a:solidFill>
                  <a:schemeClr val="bg1"/>
                </a:solidFill>
                <a:effectLst>
                  <a:outerShdw blurRad="38100" dist="38100" dir="2700000" algn="tl">
                    <a:srgbClr val="000000">
                      <a:alpha val="43137"/>
                    </a:srgbClr>
                  </a:outerShdw>
                </a:effectLst>
                <a:highlight>
                  <a:srgbClr val="C01E24"/>
                </a:highlight>
                <a:latin typeface="Abadi Extra Light" panose="020B0204020104020204" pitchFamily="34" charset="0"/>
              </a:rPr>
              <a:t> </a:t>
            </a:r>
            <a:r>
              <a:rPr lang="en-US" altLang="el-GR" sz="1800" b="1" dirty="0">
                <a:solidFill>
                  <a:schemeClr val="bg1"/>
                </a:solidFill>
                <a:effectLst>
                  <a:outerShdw blurRad="38100" dist="38100" dir="2700000" algn="tl">
                    <a:srgbClr val="000000">
                      <a:alpha val="43137"/>
                    </a:srgbClr>
                  </a:outerShdw>
                </a:effectLst>
                <a:highlight>
                  <a:srgbClr val="C01E24"/>
                </a:highlight>
                <a:latin typeface="+mj-lt"/>
              </a:rPr>
              <a:t>11.2</a:t>
            </a:r>
            <a:r>
              <a:rPr lang="en-US" altLang="el-GR" sz="1800" b="1" dirty="0">
                <a:solidFill>
                  <a:schemeClr val="bg1"/>
                </a:solidFill>
                <a:effectLst>
                  <a:outerShdw blurRad="38100" dist="38100" dir="2700000" algn="tl">
                    <a:srgbClr val="000000">
                      <a:alpha val="43137"/>
                    </a:srgbClr>
                  </a:outerShdw>
                </a:effectLst>
                <a:highlight>
                  <a:srgbClr val="C01E24"/>
                </a:highlight>
                <a:latin typeface="Abadi Extra Light" panose="020B0204020104020204" pitchFamily="34" charset="0"/>
              </a:rPr>
              <a:t> </a:t>
            </a:r>
            <a:r>
              <a:rPr lang="en-US" altLang="el-GR" sz="1800" dirty="0">
                <a:solidFill>
                  <a:schemeClr val="tx1">
                    <a:lumMod val="50000"/>
                    <a:lumOff val="50000"/>
                  </a:schemeClr>
                </a:solidFill>
                <a:latin typeface="Abadi Extra Light" panose="020B0204020104020204" pitchFamily="34" charset="0"/>
              </a:rPr>
              <a:t> Apps for Healthcare Services</a:t>
            </a:r>
            <a:endParaRPr lang="en-US" altLang="el-GR" sz="1800" dirty="0">
              <a:solidFill>
                <a:schemeClr val="tx1">
                  <a:lumMod val="50000"/>
                  <a:lumOff val="50000"/>
                </a:schemeClr>
              </a:solidFill>
              <a:latin typeface="+mj-lt"/>
            </a:endParaRPr>
          </a:p>
        </p:txBody>
      </p:sp>
    </p:spTree>
    <p:extLst>
      <p:ext uri="{BB962C8B-B14F-4D97-AF65-F5344CB8AC3E}">
        <p14:creationId xmlns:p14="http://schemas.microsoft.com/office/powerpoint/2010/main" val="2515741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Submodule other slide 1 column">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2E2F149-5B82-4AC0-9047-B6440DBA3BCD}"/>
              </a:ext>
            </a:extLst>
          </p:cNvPr>
          <p:cNvSpPr>
            <a:spLocks noGrp="1"/>
          </p:cNvSpPr>
          <p:nvPr>
            <p:ph type="title"/>
          </p:nvPr>
        </p:nvSpPr>
        <p:spPr>
          <a:xfrm>
            <a:off x="558000" y="1080000"/>
            <a:ext cx="11059692" cy="728162"/>
          </a:xfrm>
        </p:spPr>
        <p:txBody>
          <a:bodyPr>
            <a:normAutofit/>
          </a:bodyPr>
          <a:lstStyle>
            <a:lvl1pPr>
              <a:defRPr lang="el-GR" sz="2400" b="1" kern="1200" dirty="0">
                <a:solidFill>
                  <a:srgbClr val="203864"/>
                </a:solidFill>
                <a:effectLst/>
                <a:latin typeface="+mn-lt"/>
                <a:ea typeface="Adobe Gothic Std B" panose="020B0800000000000000" pitchFamily="34" charset="-128"/>
                <a:cs typeface="+mj-cs"/>
              </a:defRPr>
            </a:lvl1pPr>
          </a:lstStyle>
          <a:p>
            <a:r>
              <a:rPr lang="el-GR" dirty="0"/>
              <a:t>Στυλ κύριου τίτλου</a:t>
            </a:r>
          </a:p>
        </p:txBody>
      </p:sp>
      <p:sp>
        <p:nvSpPr>
          <p:cNvPr id="3" name="Θέση περιεχομένου 2">
            <a:extLst>
              <a:ext uri="{FF2B5EF4-FFF2-40B4-BE49-F238E27FC236}">
                <a16:creationId xmlns:a16="http://schemas.microsoft.com/office/drawing/2014/main" id="{A4A2ACF4-3ABE-4CDD-AD36-30AD91F1B033}"/>
              </a:ext>
            </a:extLst>
          </p:cNvPr>
          <p:cNvSpPr>
            <a:spLocks noGrp="1"/>
          </p:cNvSpPr>
          <p:nvPr>
            <p:ph idx="1"/>
          </p:nvPr>
        </p:nvSpPr>
        <p:spPr>
          <a:xfrm>
            <a:off x="557999" y="2459736"/>
            <a:ext cx="11059693" cy="3941326"/>
          </a:xfrm>
        </p:spPr>
        <p:txBody>
          <a:body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pic>
        <p:nvPicPr>
          <p:cNvPr id="5" name="Εικόνα 4"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16FED98D-FBD1-DFC6-2002-B59379325C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45131" y="6258144"/>
            <a:ext cx="311004" cy="556610"/>
          </a:xfrm>
          <a:prstGeom prst="rect">
            <a:avLst/>
          </a:prstGeom>
        </p:spPr>
      </p:pic>
      <p:sp>
        <p:nvSpPr>
          <p:cNvPr id="6" name="TextBox 12">
            <a:extLst>
              <a:ext uri="{FF2B5EF4-FFF2-40B4-BE49-F238E27FC236}">
                <a16:creationId xmlns:a16="http://schemas.microsoft.com/office/drawing/2014/main" id="{402B7726-005B-B08C-2A3D-26F58DBDF92B}"/>
              </a:ext>
            </a:extLst>
          </p:cNvPr>
          <p:cNvSpPr txBox="1">
            <a:spLocks noChangeArrowheads="1"/>
          </p:cNvSpPr>
          <p:nvPr userDrawn="1"/>
        </p:nvSpPr>
        <p:spPr bwMode="auto">
          <a:xfrm>
            <a:off x="0" y="81370"/>
            <a:ext cx="3335383" cy="318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1pPr>
            <a:lvl2pPr marL="742950" indent="-28575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2pPr>
            <a:lvl3pPr marL="11430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3pPr>
            <a:lvl4pPr marL="16002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4pPr>
            <a:lvl5pPr marL="20574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9pPr>
          </a:lstStyle>
          <a:p>
            <a:pPr algn="l" eaLnBrk="1" hangingPunct="1">
              <a:lnSpc>
                <a:spcPct val="80000"/>
              </a:lnSpc>
              <a:buClr>
                <a:schemeClr val="bg1"/>
              </a:buClr>
              <a:buSzPct val="140000"/>
            </a:pPr>
            <a:r>
              <a:rPr lang="en-US" altLang="el-GR" sz="1800" b="1" dirty="0">
                <a:solidFill>
                  <a:schemeClr val="bg1"/>
                </a:solidFill>
                <a:effectLst>
                  <a:outerShdw blurRad="38100" dist="38100" dir="2700000" algn="tl">
                    <a:srgbClr val="000000">
                      <a:alpha val="43137"/>
                    </a:srgbClr>
                  </a:outerShdw>
                </a:effectLst>
                <a:highlight>
                  <a:srgbClr val="C01E24"/>
                </a:highlight>
                <a:latin typeface="Abadi Extra Light" panose="020B0204020104020204" pitchFamily="34" charset="0"/>
              </a:rPr>
              <a:t> </a:t>
            </a:r>
            <a:r>
              <a:rPr lang="en-US" altLang="el-GR" sz="1800" b="1" dirty="0">
                <a:solidFill>
                  <a:schemeClr val="bg1"/>
                </a:solidFill>
                <a:effectLst>
                  <a:outerShdw blurRad="38100" dist="38100" dir="2700000" algn="tl">
                    <a:srgbClr val="000000">
                      <a:alpha val="43137"/>
                    </a:srgbClr>
                  </a:outerShdw>
                </a:effectLst>
                <a:highlight>
                  <a:srgbClr val="C01E24"/>
                </a:highlight>
                <a:latin typeface="+mj-lt"/>
              </a:rPr>
              <a:t>11.2</a:t>
            </a:r>
            <a:r>
              <a:rPr lang="en-US" altLang="el-GR" sz="1800" b="1" dirty="0">
                <a:solidFill>
                  <a:schemeClr val="bg1"/>
                </a:solidFill>
                <a:effectLst>
                  <a:outerShdw blurRad="38100" dist="38100" dir="2700000" algn="tl">
                    <a:srgbClr val="000000">
                      <a:alpha val="43137"/>
                    </a:srgbClr>
                  </a:outerShdw>
                </a:effectLst>
                <a:highlight>
                  <a:srgbClr val="C01E24"/>
                </a:highlight>
                <a:latin typeface="Abadi Extra Light" panose="020B0204020104020204" pitchFamily="34" charset="0"/>
              </a:rPr>
              <a:t> </a:t>
            </a:r>
            <a:r>
              <a:rPr lang="en-US" altLang="el-GR" sz="1800" dirty="0">
                <a:solidFill>
                  <a:schemeClr val="tx1">
                    <a:lumMod val="50000"/>
                    <a:lumOff val="50000"/>
                  </a:schemeClr>
                </a:solidFill>
                <a:latin typeface="Abadi Extra Light" panose="020B0204020104020204" pitchFamily="34" charset="0"/>
              </a:rPr>
              <a:t> Apps for Healthcare Services</a:t>
            </a:r>
            <a:endParaRPr lang="en-US" altLang="el-GR" sz="1800" dirty="0">
              <a:solidFill>
                <a:schemeClr val="tx1">
                  <a:lumMod val="50000"/>
                  <a:lumOff val="50000"/>
                </a:schemeClr>
              </a:solidFill>
              <a:latin typeface="+mj-lt"/>
            </a:endParaRPr>
          </a:p>
        </p:txBody>
      </p:sp>
    </p:spTree>
    <p:extLst>
      <p:ext uri="{BB962C8B-B14F-4D97-AF65-F5344CB8AC3E}">
        <p14:creationId xmlns:p14="http://schemas.microsoft.com/office/powerpoint/2010/main" val="233686659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B46BB58A-A75B-4A0C-BE6F-D0731393F4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a:extLst>
              <a:ext uri="{FF2B5EF4-FFF2-40B4-BE49-F238E27FC236}">
                <a16:creationId xmlns:a16="http://schemas.microsoft.com/office/drawing/2014/main" id="{25648635-3CA0-4F1E-817C-A6E98ACC2516}"/>
              </a:ext>
            </a:extLst>
          </p:cNvPr>
          <p:cNvSpPr>
            <a:spLocks noGrp="1"/>
          </p:cNvSpPr>
          <p:nvPr>
            <p:ph type="body" idx="1"/>
          </p:nvPr>
        </p:nvSpPr>
        <p:spPr>
          <a:xfrm>
            <a:off x="838200" y="1825624"/>
            <a:ext cx="10515600" cy="4530725"/>
          </a:xfrm>
          <a:prstGeom prst="rect">
            <a:avLst/>
          </a:prstGeom>
        </p:spPr>
        <p:txBody>
          <a:bodyPr vert="horz" lIns="91440" tIns="45720" rIns="91440" bIns="45720" rtlCol="0">
            <a:normAutofit/>
          </a:body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4" name="Θέση ημερομηνίας 3">
            <a:extLst>
              <a:ext uri="{FF2B5EF4-FFF2-40B4-BE49-F238E27FC236}">
                <a16:creationId xmlns:a16="http://schemas.microsoft.com/office/drawing/2014/main" id="{E95B5D2D-F1A2-4F99-B9AD-6FD2B8D1E7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F040FA-9906-4CC1-BC45-485E7EF45242}" type="datetimeFigureOut">
              <a:rPr lang="el-GR" smtClean="0"/>
              <a:t>8/5/2024</a:t>
            </a:fld>
            <a:endParaRPr lang="el-GR"/>
          </a:p>
        </p:txBody>
      </p:sp>
      <p:sp>
        <p:nvSpPr>
          <p:cNvPr id="5" name="Θέση υποσέλιδου 4">
            <a:extLst>
              <a:ext uri="{FF2B5EF4-FFF2-40B4-BE49-F238E27FC236}">
                <a16:creationId xmlns:a16="http://schemas.microsoft.com/office/drawing/2014/main" id="{9903A71A-FD73-44B7-9409-E37DDE72B6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406CDE5E-65B0-4D9D-8085-7599318DCE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1572DE-A66B-47C0-8B9C-780E58F2F0B4}" type="slidenum">
              <a:rPr lang="el-GR" smtClean="0"/>
              <a:t>‹#›</a:t>
            </a:fld>
            <a:endParaRPr lang="el-GR"/>
          </a:p>
        </p:txBody>
      </p:sp>
    </p:spTree>
    <p:extLst>
      <p:ext uri="{BB962C8B-B14F-4D97-AF65-F5344CB8AC3E}">
        <p14:creationId xmlns:p14="http://schemas.microsoft.com/office/powerpoint/2010/main" val="14689230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2" r:id="rId4"/>
    <p:sldLayoutId id="2147483661" r:id="rId5"/>
    <p:sldLayoutId id="2147483665" r:id="rId6"/>
    <p:sldLayoutId id="2147483666" r:id="rId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rgbClr val="203864"/>
          </a:solidFill>
          <a:effectLst/>
          <a:latin typeface="+mn-lt"/>
          <a:ea typeface="+mj-ea"/>
          <a:cs typeface="+mj-cs"/>
        </a:defRPr>
      </a:lvl1pPr>
    </p:titleStyle>
    <p:bodyStyle>
      <a:lvl1pPr marL="2286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s://pixabay.com/de/photos/krankenkarte-gesundheit-geldb%C3%B6rse-491714/"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hyperlink" Target="https://pixabay.com/service/license/"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tk.de/techniker/leistungen-und-mitgliedschaft/online-services-versicherte/tk-app-2027886"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hyperlink" Target="https://www.popsilla.com/de/de.tk.tkapp?msclkid=342aeb905e2e1ed98a148e0ec663eaed&amp;utm_source=bing&amp;utm_medium=cpc&amp;utm_campaign=PS%20New%20-%20DE%20-%20Desktop%20www&amp;utm_term=die%20tk-app%20download&amp;utm_content=Die%20TK-App"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aok.de/pk/medien/apps/"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hyperlink" Target="https://play.google.com/store/apps/details?id=de.aoksystems.ma.abp.app"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vivy.com/vivy-app"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hyperlink" Target="https://pixabay.com/de/illustrations/landkarte-spanien-flagge-grenzen-1019829/"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hyperlink" Target="https://pixabay.com/service/license/"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sanidad.gob.es/areas/saludDigital/historiaClinicaSNS/Accesos_HCD_SNS.htm"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32.jpg"/><Relationship Id="rId5" Type="http://schemas.openxmlformats.org/officeDocument/2006/relationships/hyperlink" Target="https://marcaporhombro.com/la-espana-plural-las-marcas-de-la-sanidad-publica/" TargetMode="External"/><Relationship Id="rId4" Type="http://schemas.openxmlformats.org/officeDocument/2006/relationships/hyperlink" Target="https://marcaporhombro.com/wp-content/uploads/2014/02/sanidad1.jpg"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s://play-lh.googleusercontent.com/uOuNCOR2biUZ6D3QDyJPtxV0dFvKt2ADBFqxEXAIcaHaGwa-qoJr-uL1DsDPlCKMJCk=w480-h960-rw" TargetMode="External"/><Relationship Id="rId7" Type="http://schemas.openxmlformats.org/officeDocument/2006/relationships/hyperlink" Target="https://play.google.com/store/apps/details?id=org.madrid.ztav.tarjetaSanitariaVirtual&amp;hl=es"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hyperlink" Target="https://play-lh.googleusercontent.com/vKtCrEjSk9C9SLz7Y_4zFXtDQW0AQsh8itP664sXTzjBu8vzeOi8IpVRyo0pmLotPl0=w480-h960-rw" TargetMode="External"/><Relationship Id="rId5" Type="http://schemas.openxmlformats.org/officeDocument/2006/relationships/image" Target="../media/image33.png"/><Relationship Id="rId4" Type="http://schemas.openxmlformats.org/officeDocument/2006/relationships/hyperlink" Target="https://play.google.com/store/apps/details?id=es.gva.mesSalut&amp;hl=en_US"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play.google.com/store/apps/details?id=es.doctoralia&amp;hl=es" TargetMode="External"/><Relationship Id="rId7"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hyperlink" Target="https://play.google.com/store/apps/details?id=es.doctoralia&amp;hl=es_419" TargetMode="External"/><Relationship Id="rId5" Type="http://schemas.openxmlformats.org/officeDocument/2006/relationships/hyperlink" Target="https://play-lh.googleusercontent.com/KTdqi0LWHv1veiT3trKYvPZytYwpzmEpRDi3vnOH7VkJcUtC3BIWWfwM6xmQRHbyGTJU=w480-h960-rw" TargetMode="External"/><Relationship Id="rId4" Type="http://schemas.openxmlformats.org/officeDocument/2006/relationships/hyperlink" Target="https://apps.apple.com/es/app/doctoralia-cuida-de-tu-salud/id1444682103?l=ca"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play.google.com/store/apps/details?id=com.asisa&amp;hl=ca&amp;gl=US"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hyperlink" Target="https://play-lh.googleusercontent.com/9rJfa3PNuz4KIucx7ODMDHT6gA58_xz0K2A085UhEQsWVkWJR0pGT2XvOMAO8YuBvmw=w480-h960-rw" TargetMode="External"/><Relationship Id="rId4" Type="http://schemas.openxmlformats.org/officeDocument/2006/relationships/hyperlink" Target="https://apps.apple.com/es/app/asisa/id444680982?l=ca"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s://www.prolepsis.gr/" TargetMode="External"/><Relationship Id="rId13" Type="http://schemas.openxmlformats.org/officeDocument/2006/relationships/image" Target="../media/image16.jpeg"/><Relationship Id="rId18" Type="http://schemas.openxmlformats.org/officeDocument/2006/relationships/hyperlink" Target="http://www.amsed.fr/" TargetMode="External"/><Relationship Id="rId3" Type="http://schemas.openxmlformats.org/officeDocument/2006/relationships/image" Target="../media/image11.jpeg"/><Relationship Id="rId21" Type="http://schemas.openxmlformats.org/officeDocument/2006/relationships/image" Target="../media/image20.jpg"/><Relationship Id="rId7" Type="http://schemas.openxmlformats.org/officeDocument/2006/relationships/image" Target="../media/image13.jpeg"/><Relationship Id="rId12" Type="http://schemas.openxmlformats.org/officeDocument/2006/relationships/hyperlink" Target="https://www.media-k.eu/" TargetMode="External"/><Relationship Id="rId17" Type="http://schemas.openxmlformats.org/officeDocument/2006/relationships/image" Target="../media/image18.png"/><Relationship Id="rId2" Type="http://schemas.openxmlformats.org/officeDocument/2006/relationships/notesSlide" Target="../notesSlides/notesSlide2.xml"/><Relationship Id="rId16" Type="http://schemas.openxmlformats.org/officeDocument/2006/relationships/image" Target="../media/image17.png"/><Relationship Id="rId20"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hyperlink" Target="http://www.coordina-oerh.com/" TargetMode="External"/><Relationship Id="rId11" Type="http://schemas.openxmlformats.org/officeDocument/2006/relationships/image" Target="../media/image15.jpeg"/><Relationship Id="rId5" Type="http://schemas.openxmlformats.org/officeDocument/2006/relationships/image" Target="../media/image12.jpeg"/><Relationship Id="rId15" Type="http://schemas.openxmlformats.org/officeDocument/2006/relationships/hyperlink" Target="http://www.connexions.gr/" TargetMode="External"/><Relationship Id="rId10" Type="http://schemas.openxmlformats.org/officeDocument/2006/relationships/hyperlink" Target="http://www.uv.es/" TargetMode="External"/><Relationship Id="rId19" Type="http://schemas.openxmlformats.org/officeDocument/2006/relationships/hyperlink" Target="http://www.resetcy.com/" TargetMode="External"/><Relationship Id="rId4" Type="http://schemas.openxmlformats.org/officeDocument/2006/relationships/hyperlink" Target="https://www.w-hs.de/" TargetMode="External"/><Relationship Id="rId9" Type="http://schemas.openxmlformats.org/officeDocument/2006/relationships/image" Target="../media/image14.jpeg"/><Relationship Id="rId14" Type="http://schemas.openxmlformats.org/officeDocument/2006/relationships/hyperlink" Target="https://www.oxfamitalia.org/" TargetMode="External"/><Relationship Id="rId22"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hyperlink" Target="https://pixabay.com/de/illustrations/italien-sardinien-karte-flagge-1489369/"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hyperlink" Target="https://pixabay.com/service/license/"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pixabay.com/de/photos/arzt-geduldig-beratung-diskussion-5710152/" TargetMode="External"/><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hyperlink" Target="https://pixabay.com/service/license/"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www.salutelazio.it/scarica-salute-lazio?inheritRedirect=true" TargetMode="External"/><Relationship Id="rId13" Type="http://schemas.openxmlformats.org/officeDocument/2006/relationships/hyperlink" Target="https://www.sanita.puglia.it/web/pugliasalute/app" TargetMode="External"/><Relationship Id="rId18" Type="http://schemas.openxmlformats.org/officeDocument/2006/relationships/hyperlink" Target="https://apps.apple.com/it/app/healthvda/id1440125377?l=en" TargetMode="External"/><Relationship Id="rId3" Type="http://schemas.openxmlformats.org/officeDocument/2006/relationships/hyperlink" Target="https://sanitaonline.regione.abruzzo.it/portaleservizi/#/portaleservizisanitari/dettaglio/installapp" TargetMode="External"/><Relationship Id="rId7" Type="http://schemas.openxmlformats.org/officeDocument/2006/relationships/hyperlink" Target="https://sesamo.sanita.fvg.it/sesamo/#/sesamo_app" TargetMode="External"/><Relationship Id="rId12" Type="http://schemas.openxmlformats.org/officeDocument/2006/relationships/hyperlink" Target="https://sansol.isan.csi.it/la-mia-salute/home/#/" TargetMode="External"/><Relationship Id="rId17" Type="http://schemas.openxmlformats.org/officeDocument/2006/relationships/hyperlink" Target="https://play.google.com/store/apps/details?id=it.vda.fse.test_cup" TargetMode="External"/><Relationship Id="rId2" Type="http://schemas.openxmlformats.org/officeDocument/2006/relationships/notesSlide" Target="../notesSlides/notesSlide22.xml"/><Relationship Id="rId16" Type="http://schemas.openxmlformats.org/officeDocument/2006/relationships/hyperlink" Target="https://salute.regione.umbria.it/cms/sanitapp" TargetMode="External"/><Relationship Id="rId1" Type="http://schemas.openxmlformats.org/officeDocument/2006/relationships/slideLayout" Target="../slideLayouts/slideLayout5.xml"/><Relationship Id="rId6" Type="http://schemas.openxmlformats.org/officeDocument/2006/relationships/hyperlink" Target="https://support.fascicolo-sanitario.it/guida/accesso-mobile/app-fse" TargetMode="External"/><Relationship Id="rId11" Type="http://schemas.openxmlformats.org/officeDocument/2006/relationships/hyperlink" Target="https://apps.apple.com/it/app/molise-salute/id1631814906" TargetMode="External"/><Relationship Id="rId5" Type="http://schemas.openxmlformats.org/officeDocument/2006/relationships/hyperlink" Target="https://sinfonia.regione.campania.it/preview/app-mobile" TargetMode="External"/><Relationship Id="rId15" Type="http://schemas.openxmlformats.org/officeDocument/2006/relationships/hyperlink" Target="https://trec.trentinosalute.net/" TargetMode="External"/><Relationship Id="rId10" Type="http://schemas.openxmlformats.org/officeDocument/2006/relationships/hyperlink" Target="https://play.google.com/store/apps/details?id=it.ak12.mycuptmolise&amp;hl=it&amp;gl=US" TargetMode="External"/><Relationship Id="rId19" Type="http://schemas.openxmlformats.org/officeDocument/2006/relationships/hyperlink" Target="https://salute.regione.veneto.it/web/fser/cittadino/app-sanita-km-zero" TargetMode="External"/><Relationship Id="rId4" Type="http://schemas.openxmlformats.org/officeDocument/2006/relationships/hyperlink" Target="https://www.salute.basilicata.it/" TargetMode="External"/><Relationship Id="rId9" Type="http://schemas.openxmlformats.org/officeDocument/2006/relationships/hyperlink" Target="https://apps.apple.com/it/app/salute-marche/id6443603118" TargetMode="External"/><Relationship Id="rId14" Type="http://schemas.openxmlformats.org/officeDocument/2006/relationships/hyperlink" Target="https://www.regione.toscana.it/-/toscana-salute"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inmp.it/eng/La-Tua-Salute-App" TargetMode="External"/><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hyperlink" Target="https://icare.sanita.toscana.it/it/"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hyperlink" Target="https://www.pexels.com/de-DE/lizenz/" TargetMode="External"/><Relationship Id="rId4" Type="http://schemas.openxmlformats.org/officeDocument/2006/relationships/hyperlink" Target="https://www.pexels.com/de-de/foto/crop-ethnische-frau-mit-handy-5838215/"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fse.regione.molise.it/fseui/auth/login" TargetMode="External"/><Relationship Id="rId3" Type="http://schemas.openxmlformats.org/officeDocument/2006/relationships/hyperlink" Target="https://www.fascicolosanitario.gov.it/en/regional-ehr" TargetMode="External"/><Relationship Id="rId7" Type="http://schemas.openxmlformats.org/officeDocument/2006/relationships/hyperlink" Target="https://fse.sanita.marche.it/web/portal/fascicolo-sanitario-elettronico" TargetMode="External"/><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hyperlink" Target="https://www.fascicolosanitario.regione.lombardia.it/app" TargetMode="External"/><Relationship Id="rId5" Type="http://schemas.openxmlformats.org/officeDocument/2006/relationships/hyperlink" Target="https://www.fascicolosanitario.liguria.it/fselig/;jsessionid=1BCOcPB5NVdGgBgxAXrLxHDYRCyko0KCD9dxldoE.FSEP02?0" TargetMode="External"/><Relationship Id="rId10" Type="http://schemas.openxmlformats.org/officeDocument/2006/relationships/hyperlink" Target="https://www.fse.vda.it/fse-home/home.html" TargetMode="External"/><Relationship Id="rId4" Type="http://schemas.openxmlformats.org/officeDocument/2006/relationships/hyperlink" Target="https://www.fascicolosanitario.regione.calabria.it/fascicolo-sanitario/" TargetMode="External"/><Relationship Id="rId9" Type="http://schemas.openxmlformats.org/officeDocument/2006/relationships/hyperlink" Target="https://fse20.sardegnasalute.it/"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https://pixabay.com/de/photos/krankenkarte-gesundheit-geldb%C3%B6rse-491714/" TargetMode="External"/><Relationship Id="rId7" Type="http://schemas.openxmlformats.org/officeDocument/2006/relationships/image" Target="../media/image43.jp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hyperlink" Target="https://pixabay.com/service/license/"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pharmaround.it/#app-download" TargetMode="External"/><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hyperlink" Target="https://www.freestyle.abbott/it-it/gettingstarted/dhts.html?gad_source=1&amp;gclid=EAIaIQobChMIoaDR3vPNhAMVe0-RBR1Zwg-5EAAYASAAEgJjSfD_BwE&amp;gclsrc=aw.ds" TargetMode="External"/><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slide" Target="slide5.xml"/></Relationships>
</file>

<file path=ppt/slides/_rels/slide30.xml.rels><?xml version="1.0" encoding="UTF-8" standalone="yes"?>
<Relationships xmlns="http://schemas.openxmlformats.org/package/2006/relationships"><Relationship Id="rId3" Type="http://schemas.openxmlformats.org/officeDocument/2006/relationships/hyperlink" Target="https://pixabay.com/de/illustrations/search/griechenland%20landkarte/"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hyperlink" Target="https://pixabay.com/service/license/"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hyperlink" Target="https://play.google.com/store/apps/details?id=gr.gov.myhealth&amp;hl=el" TargetMode="External"/><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image" Target="../media/image49.png"/><Relationship Id="rId4" Type="http://schemas.openxmlformats.org/officeDocument/2006/relationships/hyperlink" Target="https://apps.apple.com/gr/app/myhealth/id1571094114"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hyperlink" Target="https://play.google.com/store/apps/details?id=gr.bdr&amp;hl=en&amp;gl=US" TargetMode="External"/><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hyperlink" Target="https://play.google.com/store/apps/details?id=gr.aenorasis.letspap&amp;hl=el&amp;gl=US" TargetMode="External"/><Relationship Id="rId2" Type="http://schemas.openxmlformats.org/officeDocument/2006/relationships/notesSlide" Target="../notesSlides/notesSlide37.xml"/><Relationship Id="rId1" Type="http://schemas.openxmlformats.org/officeDocument/2006/relationships/slideLayout" Target="../slideLayouts/slideLayout5.xml"/><Relationship Id="rId5" Type="http://schemas.openxmlformats.org/officeDocument/2006/relationships/image" Target="../media/image59.png"/><Relationship Id="rId4" Type="http://schemas.openxmlformats.org/officeDocument/2006/relationships/hyperlink" Target="https://apps.apple.com/us/app/lets-%CF%80%CE%B1%CF%80/id1294578686?ls=1"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hyperlink" Target="https://mail.google.com/mail/u/0/?tab=rm&amp;ogbl#inbox/FMfcgzGxSHhsrfnHHqcKXXxXgNvbHDPC" TargetMode="External"/><Relationship Id="rId2" Type="http://schemas.openxmlformats.org/officeDocument/2006/relationships/notesSlide" Target="../notesSlides/notesSlide39.xml"/><Relationship Id="rId1" Type="http://schemas.openxmlformats.org/officeDocument/2006/relationships/slideLayout" Target="../slideLayouts/slideLayout5.xml"/><Relationship Id="rId5" Type="http://schemas.openxmlformats.org/officeDocument/2006/relationships/image" Target="../media/image65.png"/><Relationship Id="rId4" Type="http://schemas.openxmlformats.org/officeDocument/2006/relationships/hyperlink" Target="https://apps.apple.com/id/app/all4diabetes/id1491723023"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pixabay.com/illustrations/teamwork-team-gear-gears-drive-2207743/"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hyperlink" Target="https://www.freepik.com/free-vector/social-development-abstract-concept-vector-illustration-children-learn-social-skills-competence-positive-impact-successful-communication-career-success-education-abstract-metaphor_11663914.htm" TargetMode="External"/><Relationship Id="rId4" Type="http://schemas.openxmlformats.org/officeDocument/2006/relationships/hyperlink" Target="https://pixabay.com/service/license/"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3" Type="http://schemas.openxmlformats.org/officeDocument/2006/relationships/hyperlink" Target="https://play.google.com/store/apps/details?id=com.doctoranytime.app&amp;utm_source=webhome" TargetMode="External"/><Relationship Id="rId2" Type="http://schemas.openxmlformats.org/officeDocument/2006/relationships/notesSlide" Target="../notesSlides/notesSlide41.xml"/><Relationship Id="rId1" Type="http://schemas.openxmlformats.org/officeDocument/2006/relationships/slideLayout" Target="../slideLayouts/slideLayout5.xml"/><Relationship Id="rId5" Type="http://schemas.openxmlformats.org/officeDocument/2006/relationships/image" Target="../media/image71.png"/><Relationship Id="rId4" Type="http://schemas.openxmlformats.org/officeDocument/2006/relationships/hyperlink" Target="https://apps.apple.com/gr/app/doctoranytime/id1555253814?utm_source=webhome"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hyperlink" Target="https://pixabay.com/de/vectors/flagge-land-zypern-1040575/" TargetMode="External"/><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76.png"/><Relationship Id="rId4" Type="http://schemas.openxmlformats.org/officeDocument/2006/relationships/hyperlink" Target="https://pixabay.com/service/license/"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play.google.com/store/apps/details?id=com.crm.app.v5.megapharmacy&amp;pli=1" TargetMode="External"/><Relationship Id="rId7" Type="http://schemas.openxmlformats.org/officeDocument/2006/relationships/image" Target="../media/image77.jpeg"/><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hyperlink" Target="https://pixabay.com/service/license/" TargetMode="External"/><Relationship Id="rId5" Type="http://schemas.openxmlformats.org/officeDocument/2006/relationships/hyperlink" Target="https://pixabay.com/photos/logo-pharmacy-pharmacy-3215049/" TargetMode="External"/><Relationship Id="rId4" Type="http://schemas.openxmlformats.org/officeDocument/2006/relationships/hyperlink" Target="https://apps.apple.com/ie/app/alphega-pharmacy-by-healthera/id1533943977"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apps.apple.com/us/app/healthlink-cyprus-gesy/id6444378453" TargetMode="External"/><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78.png"/></Relationships>
</file>

<file path=ppt/slides/_rels/slide46.xml.rels><?xml version="1.0" encoding="UTF-8" standalone="yes"?>
<Relationships xmlns="http://schemas.openxmlformats.org/package/2006/relationships"><Relationship Id="rId3" Type="http://schemas.openxmlformats.org/officeDocument/2006/relationships/hyperlink" Target="https://apps.apple.com/us/app/healthlink-cyprus-gesy/id6444378453" TargetMode="External"/><Relationship Id="rId7" Type="http://schemas.openxmlformats.org/officeDocument/2006/relationships/image" Target="../media/image79.jpeg"/><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hyperlink" Target="https://pixabay.com/service/license/" TargetMode="External"/><Relationship Id="rId5" Type="http://schemas.openxmlformats.org/officeDocument/2006/relationships/hyperlink" Target="https://pixabay.com/de/photos/smartphone-mobiltelefon-touch-screen-1894723/" TargetMode="External"/><Relationship Id="rId4" Type="http://schemas.openxmlformats.org/officeDocument/2006/relationships/hyperlink" Target="https://play.google.com/store/apps/details?id=com.utpmarketing.hmd4&amp;hl=en"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pixabay.com/de/illustrations/frankreich-flagge-karte-1020956/" TargetMode="External"/><Relationship Id="rId2" Type="http://schemas.openxmlformats.org/officeDocument/2006/relationships/notesSlide" Target="../notesSlides/notesSlide47.xml"/><Relationship Id="rId1" Type="http://schemas.openxmlformats.org/officeDocument/2006/relationships/slideLayout" Target="../slideLayouts/slideLayout4.xml"/><Relationship Id="rId5" Type="http://schemas.openxmlformats.org/officeDocument/2006/relationships/image" Target="../media/image80.jpeg"/><Relationship Id="rId4" Type="http://schemas.openxmlformats.org/officeDocument/2006/relationships/hyperlink" Target="https://pixabay.com/service/license/"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48.xml"/><Relationship Id="rId1" Type="http://schemas.openxmlformats.org/officeDocument/2006/relationships/slideLayout" Target="../slideLayouts/slideLayout5.xml"/><Relationship Id="rId5" Type="http://schemas.openxmlformats.org/officeDocument/2006/relationships/hyperlink" Target="https://www.freepikcompany.com/legal?_gl=1*l549nh*_ga*MTQ3ODg4MTIwNi4xNzA1OTMxNDE2*_ga_QWX66025LC*MTcwOTgyNDk3Ny40LjEuMTcwOTgyNTE5MS42MC4wLjA.*_ga_18B6QPTJPC*MTcwOTgyNDk3Ny40LjEuMTcwOTgyNTE5MS42MC4wLjA.#nav-freepik-agreement" TargetMode="External"/><Relationship Id="rId4" Type="http://schemas.openxmlformats.org/officeDocument/2006/relationships/hyperlink" Target="https://www.freepik.com/free-photo/medical-banner-with-stethoscope_30555914.htm#fromView=search&amp;page=1&amp;position=7&amp;uuid=993a6d08-37dc-4c33-a82d-48366ea06b00"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play.google.com/store/apps/details?id=fr.cnamts.it.activity&amp;hl=fr&amp;gl=US&amp;pli=1" TargetMode="External"/><Relationship Id="rId2" Type="http://schemas.openxmlformats.org/officeDocument/2006/relationships/notesSlide" Target="../notesSlides/notesSlide49.xml"/><Relationship Id="rId1" Type="http://schemas.openxmlformats.org/officeDocument/2006/relationships/slideLayout" Target="../slideLayouts/slideLayout5.xml"/><Relationship Id="rId6" Type="http://schemas.openxmlformats.org/officeDocument/2006/relationships/hyperlink" Target="https://www.ameli.fr/" TargetMode="External"/><Relationship Id="rId5" Type="http://schemas.openxmlformats.org/officeDocument/2006/relationships/image" Target="../media/image82.png"/><Relationship Id="rId4" Type="http://schemas.openxmlformats.org/officeDocument/2006/relationships/hyperlink" Target="https://apps.apple.com/fr/app/compte-ameli/id620447173"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freepik.com/free-vector/social-development-abstract-concept-vector-illustration-children-learn-social-skills-competence-positive-impact-successful-communication-career-success-education-abstract-metaphor_11663914.htm"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2.jpg"/></Relationships>
</file>

<file path=ppt/slides/_rels/slide50.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50.xml"/><Relationship Id="rId1" Type="http://schemas.openxmlformats.org/officeDocument/2006/relationships/slideLayout" Target="../slideLayouts/slideLayout5.xml"/><Relationship Id="rId6" Type="http://schemas.openxmlformats.org/officeDocument/2006/relationships/hyperlink" Target="https://www.malakoffhumanis.com/" TargetMode="External"/><Relationship Id="rId5" Type="http://schemas.openxmlformats.org/officeDocument/2006/relationships/hyperlink" Target="https://apps.apple.com/fr/app/mon-espace-sant%C3%A9/id1589255019" TargetMode="External"/><Relationship Id="rId4" Type="http://schemas.openxmlformats.org/officeDocument/2006/relationships/hyperlink" Target="https://play.google.com/store/apps/details?id=fr.assurancemaladie.monespacesante&amp;hl=fr&amp;gl=US"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play.google.com/store/apps/details?id=fr.gouv.android.stopcovid&amp;hl=fr&amp;gl=US" TargetMode="External"/><Relationship Id="rId2" Type="http://schemas.openxmlformats.org/officeDocument/2006/relationships/notesSlide" Target="../notesSlides/notesSlide51.xml"/><Relationship Id="rId1" Type="http://schemas.openxmlformats.org/officeDocument/2006/relationships/slideLayout" Target="../slideLayouts/slideLayout5.xml"/><Relationship Id="rId6" Type="http://schemas.openxmlformats.org/officeDocument/2006/relationships/hyperlink" Target="https://www.capeb.fr/actualites/covid-19-avez-vous-telecharge-l-application-tousanticovid-parlez-en-a-vos-salaries-b54nyw" TargetMode="External"/><Relationship Id="rId5" Type="http://schemas.openxmlformats.org/officeDocument/2006/relationships/image" Target="../media/image84.jpg"/><Relationship Id="rId4" Type="http://schemas.openxmlformats.org/officeDocument/2006/relationships/hyperlink" Target="https://apps.apple.com/us/app/tousanticovid/id1511279125"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play.google.com/store/apps/details?id=com.gep.controller&amp;hl=fr&amp;gl=US" TargetMode="External"/><Relationship Id="rId2" Type="http://schemas.openxmlformats.org/officeDocument/2006/relationships/notesSlide" Target="../notesSlides/notesSlide52.xml"/><Relationship Id="rId1" Type="http://schemas.openxmlformats.org/officeDocument/2006/relationships/slideLayout" Target="../slideLayouts/slideLayout5.xml"/><Relationship Id="rId6" Type="http://schemas.openxmlformats.org/officeDocument/2006/relationships/hyperlink" Target="https://www.doctissimo.fr/famille/diaporamas/appli-famille-pour-faciliter-la-vie/mes-vaccins-appli-famille" TargetMode="External"/><Relationship Id="rId5" Type="http://schemas.openxmlformats.org/officeDocument/2006/relationships/image" Target="../media/image85.png"/><Relationship Id="rId4" Type="http://schemas.openxmlformats.org/officeDocument/2006/relationships/hyperlink" Target="https://apps.apple.com/us/app/tousanticovid/id1511279125"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86.jpg"/><Relationship Id="rId7" Type="http://schemas.openxmlformats.org/officeDocument/2006/relationships/hyperlink" Target="https://www.freepikcompany.com/legal?_gl=1*l549nh*_ga*MTQ3ODg4MTIwNi4xNzA1OTMxNDE2*_ga_QWX66025LC*MTcwOTgyNDk3Ny40LjEuMTcwOTgyNTE5MS42MC4wLjA.*_ga_18B6QPTJPC*MTcwOTgyNDk3Ny40LjEuMTcwOTgyNTE5MS42MC4wLjA.#nav-freepik-agreement" TargetMode="External"/><Relationship Id="rId2" Type="http://schemas.openxmlformats.org/officeDocument/2006/relationships/notesSlide" Target="../notesSlides/notesSlide53.xml"/><Relationship Id="rId1" Type="http://schemas.openxmlformats.org/officeDocument/2006/relationships/slideLayout" Target="../slideLayouts/slideLayout5.xml"/><Relationship Id="rId6" Type="http://schemas.openxmlformats.org/officeDocument/2006/relationships/hyperlink" Target="https://www.freepik.com/free-vector/appointment-booking-with-smartphone_8963223.htm#fromView=search&amp;page=2&amp;position=18&amp;uuid=7e282e43-3825-4e8d-abec-2dd7e017152b" TargetMode="External"/><Relationship Id="rId5" Type="http://schemas.openxmlformats.org/officeDocument/2006/relationships/hyperlink" Target="https://apps.apple.com/fr/app/doctolib-trouvez-un-m%C3%A9decin/id925339063" TargetMode="External"/><Relationship Id="rId4" Type="http://schemas.openxmlformats.org/officeDocument/2006/relationships/hyperlink" Target="https://play.google.com/store/apps/details?id=fr.doctolib.www&amp;hl=fr&amp;gl=US"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4.xml"/><Relationship Id="rId1" Type="http://schemas.openxmlformats.org/officeDocument/2006/relationships/slideLayout" Target="../slideLayouts/slideLayout5.xml"/><Relationship Id="rId5" Type="http://schemas.openxmlformats.org/officeDocument/2006/relationships/hyperlink" Target="https://www.freepik.com/free-vector/effective-coworking-colleagues-togetherness-workers-collaboration-teamwork-regulation-workflow-efficiency-increase-team-members-arranging-mechanism_11667074.htm" TargetMode="External"/><Relationship Id="rId4" Type="http://schemas.openxmlformats.org/officeDocument/2006/relationships/image" Target="../media/image88.jpeg"/></Relationships>
</file>

<file path=ppt/slides/_rels/slide5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5.xml"/><Relationship Id="rId1" Type="http://schemas.openxmlformats.org/officeDocument/2006/relationships/slideLayout" Target="../slideLayouts/slideLayout5.xml"/><Relationship Id="rId5" Type="http://schemas.openxmlformats.org/officeDocument/2006/relationships/hyperlink" Target="https://www.freepik.com/free-vector/effective-coworking-colleagues-togetherness-workers-collaboration-teamwork-regulation-workflow-efficiency-increase-team-members-arranging-mechanism_11667074.htm" TargetMode="External"/><Relationship Id="rId4" Type="http://schemas.openxmlformats.org/officeDocument/2006/relationships/image" Target="../media/image88.jpeg"/></Relationships>
</file>

<file path=ppt/slides/_rels/slide56.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91.jpeg"/></Relationships>
</file>

<file path=ppt/slides/_rels/slide6.xml.rels><?xml version="1.0" encoding="UTF-8" standalone="yes"?>
<Relationships xmlns="http://schemas.openxmlformats.org/package/2006/relationships"><Relationship Id="rId3" Type="http://schemas.openxmlformats.org/officeDocument/2006/relationships/hyperlink" Target="https://pixabay.com/de/illustrations/social-media-internet-smartphone-6389437/"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hyperlink" Target="https://pixabay.com/de/service/license-summary/"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hyperlink" Target="https://pixabay.com/service/license/" TargetMode="External"/><Relationship Id="rId4" Type="http://schemas.openxmlformats.org/officeDocument/2006/relationships/hyperlink" Target="https://pixabay.com/de/illustrations/landkarte-deutschland-flagge-1019859/"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pixabay.com/de/photos/arzt-geduldig-beratung-diskussion-5710152/"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hyperlink" Target="https://pixabay.com/service/license/"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bundesregierung.de/breg-de/themen/corona-warn-app/corona-warn-app-faq-1758392"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6.jpeg"/><Relationship Id="rId5" Type="http://schemas.openxmlformats.org/officeDocument/2006/relationships/hyperlink" Target="https://www.bundesregierung.de/breg-de/themen/corona-warn-app" TargetMode="External"/><Relationship Id="rId4" Type="http://schemas.openxmlformats.org/officeDocument/2006/relationships/hyperlink" Target="https://www.bundesregierung.de/resource/image/2182644/hero_desktop/1170/585/e5cade0da135c176ef7851f0efce68de/gm/2023-04-08-cwa-bundesregierung.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122BC770-408C-50C8-126F-18790E99F2CB}"/>
              </a:ext>
            </a:extLst>
          </p:cNvPr>
          <p:cNvSpPr txBox="1">
            <a:spLocks/>
          </p:cNvSpPr>
          <p:nvPr/>
        </p:nvSpPr>
        <p:spPr>
          <a:xfrm>
            <a:off x="4151587" y="3513902"/>
            <a:ext cx="8031858" cy="20157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E3E98B"/>
                </a:solidFill>
                <a:effectLst>
                  <a:outerShdw blurRad="38100" dist="38100" dir="2700000" algn="tl">
                    <a:srgbClr val="000000">
                      <a:alpha val="43137"/>
                    </a:srgbClr>
                  </a:outerShdw>
                </a:effectLst>
                <a:latin typeface="Gill Sans MT" panose="020B0502020104020203" pitchFamily="34" charset="0"/>
                <a:ea typeface="+mj-ea"/>
                <a:cs typeface="+mj-cs"/>
              </a:defRPr>
            </a:lvl1pPr>
          </a:lstStyle>
          <a:p>
            <a:pPr>
              <a:spcAft>
                <a:spcPts val="600"/>
              </a:spcAft>
            </a:pPr>
            <a:r>
              <a:rPr lang="en-US" sz="3400" b="1" kern="1200" dirty="0">
                <a:solidFill>
                  <a:srgbClr val="C00000"/>
                </a:solidFill>
                <a:effectLst/>
                <a:latin typeface="+mj-lt"/>
                <a:ea typeface="+mj-ea"/>
                <a:cs typeface="+mj-cs"/>
              </a:rPr>
              <a:t>Module 11  - Experiential Training session </a:t>
            </a:r>
            <a:r>
              <a:rPr lang="en-US" sz="2400" b="1" kern="1200" dirty="0">
                <a:solidFill>
                  <a:srgbClr val="C00000"/>
                </a:solidFill>
                <a:effectLst/>
                <a:latin typeface="+mj-lt"/>
                <a:ea typeface="+mj-ea"/>
                <a:cs typeface="+mj-cs"/>
              </a:rPr>
              <a:t>(11.2)</a:t>
            </a:r>
            <a:r>
              <a:rPr lang="en-US" sz="3400" b="1" kern="1200" dirty="0">
                <a:solidFill>
                  <a:schemeClr val="tx1"/>
                </a:solidFill>
                <a:latin typeface="+mj-lt"/>
                <a:ea typeface="+mj-ea"/>
                <a:cs typeface="+mj-cs"/>
              </a:rPr>
              <a:t/>
            </a:r>
            <a:br>
              <a:rPr lang="en-US" sz="3400" b="1" kern="1200" dirty="0">
                <a:solidFill>
                  <a:schemeClr val="tx1"/>
                </a:solidFill>
                <a:latin typeface="+mj-lt"/>
                <a:ea typeface="+mj-ea"/>
                <a:cs typeface="+mj-cs"/>
              </a:rPr>
            </a:br>
            <a:r>
              <a:rPr lang="en-US" sz="4000" b="1" kern="1200" dirty="0">
                <a:solidFill>
                  <a:schemeClr val="tx1"/>
                </a:solidFill>
                <a:effectLst/>
                <a:latin typeface="+mj-lt"/>
                <a:ea typeface="+mj-ea"/>
                <a:cs typeface="+mj-cs"/>
              </a:rPr>
              <a:t>Apps for Healthcare Services</a:t>
            </a:r>
            <a:endParaRPr lang="en-US" sz="3400" b="1" dirty="0">
              <a:solidFill>
                <a:schemeClr val="tx1"/>
              </a:solidFill>
              <a:effectLst/>
              <a:latin typeface="+mj-lt"/>
            </a:endParaRPr>
          </a:p>
        </p:txBody>
      </p:sp>
      <p:sp>
        <p:nvSpPr>
          <p:cNvPr id="6" name="Ορθογώνιο 5">
            <a:extLst>
              <a:ext uri="{FF2B5EF4-FFF2-40B4-BE49-F238E27FC236}">
                <a16:creationId xmlns:a16="http://schemas.microsoft.com/office/drawing/2014/main" id="{C7AD4A93-931E-A31D-52A4-60E47B032034}"/>
              </a:ext>
            </a:extLst>
          </p:cNvPr>
          <p:cNvSpPr/>
          <p:nvPr/>
        </p:nvSpPr>
        <p:spPr>
          <a:xfrm>
            <a:off x="-2" y="671930"/>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1</a:t>
            </a:r>
            <a:endParaRPr lang="el-GR" sz="2400" dirty="0">
              <a:solidFill>
                <a:schemeClr val="bg1">
                  <a:lumMod val="95000"/>
                </a:schemeClr>
              </a:solidFill>
            </a:endParaRPr>
          </a:p>
        </p:txBody>
      </p:sp>
      <p:sp>
        <p:nvSpPr>
          <p:cNvPr id="7" name="Ορθογώνιο 6">
            <a:extLst>
              <a:ext uri="{FF2B5EF4-FFF2-40B4-BE49-F238E27FC236}">
                <a16:creationId xmlns:a16="http://schemas.microsoft.com/office/drawing/2014/main" id="{B08F5D6B-3FD6-2800-C5A1-3C9A7908BC37}"/>
              </a:ext>
            </a:extLst>
          </p:cNvPr>
          <p:cNvSpPr/>
          <p:nvPr/>
        </p:nvSpPr>
        <p:spPr>
          <a:xfrm>
            <a:off x="2609" y="1507751"/>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2</a:t>
            </a:r>
            <a:endParaRPr lang="el-GR" sz="2400" dirty="0">
              <a:solidFill>
                <a:schemeClr val="bg1">
                  <a:lumMod val="95000"/>
                </a:schemeClr>
              </a:solidFill>
            </a:endParaRPr>
          </a:p>
        </p:txBody>
      </p:sp>
      <p:sp>
        <p:nvSpPr>
          <p:cNvPr id="8" name="Ορθογώνιο 7">
            <a:extLst>
              <a:ext uri="{FF2B5EF4-FFF2-40B4-BE49-F238E27FC236}">
                <a16:creationId xmlns:a16="http://schemas.microsoft.com/office/drawing/2014/main" id="{B63E7FEB-73DF-67ED-3B6B-EFAC8BBCBDE5}"/>
              </a:ext>
            </a:extLst>
          </p:cNvPr>
          <p:cNvSpPr/>
          <p:nvPr/>
        </p:nvSpPr>
        <p:spPr>
          <a:xfrm>
            <a:off x="-56" y="2302518"/>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3</a:t>
            </a:r>
            <a:endParaRPr lang="el-GR" sz="2400" dirty="0">
              <a:solidFill>
                <a:schemeClr val="bg1">
                  <a:lumMod val="95000"/>
                </a:schemeClr>
              </a:solidFill>
            </a:endParaRPr>
          </a:p>
        </p:txBody>
      </p:sp>
      <p:sp>
        <p:nvSpPr>
          <p:cNvPr id="9" name="Ορθογώνιο 8">
            <a:extLst>
              <a:ext uri="{FF2B5EF4-FFF2-40B4-BE49-F238E27FC236}">
                <a16:creationId xmlns:a16="http://schemas.microsoft.com/office/drawing/2014/main" id="{9296058F-B1EF-E3C5-E1C3-C7D0F3D64C9C}"/>
              </a:ext>
            </a:extLst>
          </p:cNvPr>
          <p:cNvSpPr/>
          <p:nvPr/>
        </p:nvSpPr>
        <p:spPr>
          <a:xfrm>
            <a:off x="-2" y="3170974"/>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4</a:t>
            </a:r>
            <a:endParaRPr lang="el-GR" sz="2400" dirty="0">
              <a:solidFill>
                <a:schemeClr val="bg1">
                  <a:lumMod val="95000"/>
                </a:schemeClr>
              </a:solidFill>
            </a:endParaRPr>
          </a:p>
        </p:txBody>
      </p:sp>
      <p:sp>
        <p:nvSpPr>
          <p:cNvPr id="10" name="Ορθογώνιο 9">
            <a:extLst>
              <a:ext uri="{FF2B5EF4-FFF2-40B4-BE49-F238E27FC236}">
                <a16:creationId xmlns:a16="http://schemas.microsoft.com/office/drawing/2014/main" id="{8D1A44D9-A0E1-CEEC-8556-1AF31A36C35E}"/>
              </a:ext>
            </a:extLst>
          </p:cNvPr>
          <p:cNvSpPr/>
          <p:nvPr/>
        </p:nvSpPr>
        <p:spPr>
          <a:xfrm>
            <a:off x="1655" y="4036937"/>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5</a:t>
            </a:r>
            <a:endParaRPr lang="el-GR" sz="2400" dirty="0">
              <a:solidFill>
                <a:schemeClr val="bg1">
                  <a:lumMod val="95000"/>
                </a:schemeClr>
              </a:solidFill>
            </a:endParaRPr>
          </a:p>
        </p:txBody>
      </p:sp>
      <p:pic>
        <p:nvPicPr>
          <p:cNvPr id="11" name="Εικόνα 10" descr="Εικόνα που περιέχει κείμενο, γραμματοσειρά, λογότυπο, γραφικά&#10;&#10;Περιγραφή που δημιουργήθηκε αυτόματα">
            <a:extLst>
              <a:ext uri="{FF2B5EF4-FFF2-40B4-BE49-F238E27FC236}">
                <a16:creationId xmlns:a16="http://schemas.microsoft.com/office/drawing/2014/main" id="{300ED21F-BA4A-76D4-938D-43CD49C53764}"/>
              </a:ext>
            </a:extLst>
          </p:cNvPr>
          <p:cNvPicPr>
            <a:picLocks noChangeAspect="1"/>
          </p:cNvPicPr>
          <p:nvPr/>
        </p:nvPicPr>
        <p:blipFill rotWithShape="1">
          <a:blip r:embed="rId3">
            <a:extLst>
              <a:ext uri="{28A0092B-C50C-407E-A947-70E740481C1C}">
                <a14:useLocalDpi xmlns:a14="http://schemas.microsoft.com/office/drawing/2010/main" val="0"/>
              </a:ext>
            </a:extLst>
          </a:blip>
          <a:srcRect l="19107"/>
          <a:stretch/>
        </p:blipFill>
        <p:spPr>
          <a:xfrm>
            <a:off x="4310344" y="1134849"/>
            <a:ext cx="6563496" cy="2084244"/>
          </a:xfrm>
          <a:prstGeom prst="rect">
            <a:avLst/>
          </a:prstGeom>
        </p:spPr>
      </p:pic>
      <p:sp>
        <p:nvSpPr>
          <p:cNvPr id="12" name="TextBox 11">
            <a:extLst>
              <a:ext uri="{FF2B5EF4-FFF2-40B4-BE49-F238E27FC236}">
                <a16:creationId xmlns:a16="http://schemas.microsoft.com/office/drawing/2014/main" id="{FA472B88-FA84-AD45-BFBA-453D2E042006}"/>
              </a:ext>
            </a:extLst>
          </p:cNvPr>
          <p:cNvSpPr txBox="1"/>
          <p:nvPr/>
        </p:nvSpPr>
        <p:spPr>
          <a:xfrm>
            <a:off x="4863323" y="2899483"/>
            <a:ext cx="6094902" cy="369332"/>
          </a:xfrm>
          <a:prstGeom prst="rect">
            <a:avLst/>
          </a:prstGeom>
          <a:noFill/>
        </p:spPr>
        <p:txBody>
          <a:bodyPr wrap="square">
            <a:spAutoFit/>
          </a:bodyPr>
          <a:lstStyle/>
          <a:p>
            <a:pPr algn="r"/>
            <a:r>
              <a:rPr lang="el-GR" dirty="0">
                <a:solidFill>
                  <a:srgbClr val="ABC7F1"/>
                </a:solidFill>
              </a:rPr>
              <a:t>https://apps4health.eu/</a:t>
            </a:r>
          </a:p>
        </p:txBody>
      </p:sp>
      <p:pic>
        <p:nvPicPr>
          <p:cNvPr id="13" name="Εικόνα 12">
            <a:extLst>
              <a:ext uri="{FF2B5EF4-FFF2-40B4-BE49-F238E27FC236}">
                <a16:creationId xmlns:a16="http://schemas.microsoft.com/office/drawing/2014/main" id="{7C86EE4D-CAC2-9380-C65D-7DA71C9CBC3B}"/>
              </a:ext>
            </a:extLst>
          </p:cNvPr>
          <p:cNvPicPr>
            <a:picLocks noChangeAspect="1"/>
          </p:cNvPicPr>
          <p:nvPr/>
        </p:nvPicPr>
        <p:blipFill>
          <a:blip r:embed="rId4"/>
          <a:stretch>
            <a:fillRect/>
          </a:stretch>
        </p:blipFill>
        <p:spPr>
          <a:xfrm>
            <a:off x="-8249" y="5991490"/>
            <a:ext cx="12191695" cy="869554"/>
          </a:xfrm>
          <a:prstGeom prst="rect">
            <a:avLst/>
          </a:prstGeom>
        </p:spPr>
      </p:pic>
      <p:pic>
        <p:nvPicPr>
          <p:cNvPr id="14" name="Picture 2">
            <a:extLst>
              <a:ext uri="{FF2B5EF4-FFF2-40B4-BE49-F238E27FC236}">
                <a16:creationId xmlns:a16="http://schemas.microsoft.com/office/drawing/2014/main" id="{C54C3464-3C1E-988B-5CEF-752563404FE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48048" y="6336215"/>
            <a:ext cx="1406013" cy="492105"/>
          </a:xfrm>
          <a:prstGeom prst="rect">
            <a:avLst/>
          </a:prstGeom>
          <a:noFill/>
          <a:extLst>
            <a:ext uri="{909E8E84-426E-40DD-AFC4-6F175D3DCCD1}">
              <a14:hiddenFill xmlns:a14="http://schemas.microsoft.com/office/drawing/2010/main">
                <a:solidFill>
                  <a:srgbClr val="FFFFFF"/>
                </a:solidFill>
              </a14:hiddenFill>
            </a:ext>
          </a:extLst>
        </p:spPr>
      </p:pic>
      <p:sp>
        <p:nvSpPr>
          <p:cNvPr id="16" name="Ορθογώνιο 15">
            <a:extLst>
              <a:ext uri="{FF2B5EF4-FFF2-40B4-BE49-F238E27FC236}">
                <a16:creationId xmlns:a16="http://schemas.microsoft.com/office/drawing/2014/main" id="{DFF0B65B-CBA5-9B67-090E-F3AF9A6A1A47}"/>
              </a:ext>
            </a:extLst>
          </p:cNvPr>
          <p:cNvSpPr/>
          <p:nvPr/>
        </p:nvSpPr>
        <p:spPr>
          <a:xfrm>
            <a:off x="510" y="4903744"/>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6</a:t>
            </a:r>
            <a:endParaRPr lang="el-GR" sz="2400" dirty="0"/>
          </a:p>
        </p:txBody>
      </p:sp>
      <p:pic>
        <p:nvPicPr>
          <p:cNvPr id="17" name="Εικόνα 16">
            <a:extLst>
              <a:ext uri="{FF2B5EF4-FFF2-40B4-BE49-F238E27FC236}">
                <a16:creationId xmlns:a16="http://schemas.microsoft.com/office/drawing/2014/main" id="{776D3A79-A4EA-011B-EE3F-2B5EC1352C1D}"/>
              </a:ext>
            </a:extLst>
          </p:cNvPr>
          <p:cNvPicPr>
            <a:picLocks noChangeAspect="1"/>
          </p:cNvPicPr>
          <p:nvPr/>
        </p:nvPicPr>
        <p:blipFill rotWithShape="1">
          <a:blip r:embed="rId4"/>
          <a:srcRect b="59835"/>
          <a:stretch/>
        </p:blipFill>
        <p:spPr>
          <a:xfrm rot="10800000">
            <a:off x="-8250" y="-4107"/>
            <a:ext cx="12191695" cy="349261"/>
          </a:xfrm>
          <a:prstGeom prst="rect">
            <a:avLst/>
          </a:prstGeom>
        </p:spPr>
      </p:pic>
      <p:pic>
        <p:nvPicPr>
          <p:cNvPr id="18" name="Εικόνα 17"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29A217B1-02FB-0D22-229B-F635B22A40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6896" y="1576370"/>
            <a:ext cx="1880187" cy="3365007"/>
          </a:xfrm>
          <a:prstGeom prst="rect">
            <a:avLst/>
          </a:prstGeom>
        </p:spPr>
      </p:pic>
      <p:sp>
        <p:nvSpPr>
          <p:cNvPr id="3" name="Ορθογώνιο 5">
            <a:extLst>
              <a:ext uri="{FF2B5EF4-FFF2-40B4-BE49-F238E27FC236}">
                <a16:creationId xmlns:a16="http://schemas.microsoft.com/office/drawing/2014/main" id="{A1482017-CE48-BD3A-636F-4833CBAAF02A}"/>
              </a:ext>
            </a:extLst>
          </p:cNvPr>
          <p:cNvSpPr/>
          <p:nvPr/>
        </p:nvSpPr>
        <p:spPr>
          <a:xfrm>
            <a:off x="728869" y="1172199"/>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7</a:t>
            </a:r>
            <a:endParaRPr lang="el-GR" sz="2400" dirty="0">
              <a:solidFill>
                <a:schemeClr val="bg1">
                  <a:lumMod val="95000"/>
                </a:schemeClr>
              </a:solidFill>
            </a:endParaRPr>
          </a:p>
        </p:txBody>
      </p:sp>
      <p:sp>
        <p:nvSpPr>
          <p:cNvPr id="19" name="Ορθογώνιο 6">
            <a:extLst>
              <a:ext uri="{FF2B5EF4-FFF2-40B4-BE49-F238E27FC236}">
                <a16:creationId xmlns:a16="http://schemas.microsoft.com/office/drawing/2014/main" id="{CAD63FE0-D81D-FCE9-CCA7-3575A1CD6940}"/>
              </a:ext>
            </a:extLst>
          </p:cNvPr>
          <p:cNvSpPr/>
          <p:nvPr/>
        </p:nvSpPr>
        <p:spPr>
          <a:xfrm>
            <a:off x="721541" y="2008020"/>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8</a:t>
            </a:r>
            <a:endParaRPr lang="el-GR" sz="2400" dirty="0">
              <a:solidFill>
                <a:schemeClr val="bg1">
                  <a:lumMod val="95000"/>
                </a:schemeClr>
              </a:solidFill>
            </a:endParaRPr>
          </a:p>
        </p:txBody>
      </p:sp>
      <p:sp>
        <p:nvSpPr>
          <p:cNvPr id="20" name="Ορθογώνιο 7">
            <a:extLst>
              <a:ext uri="{FF2B5EF4-FFF2-40B4-BE49-F238E27FC236}">
                <a16:creationId xmlns:a16="http://schemas.microsoft.com/office/drawing/2014/main" id="{6C932FDB-0CEA-CF4D-38E2-9F9CD825E408}"/>
              </a:ext>
            </a:extLst>
          </p:cNvPr>
          <p:cNvSpPr/>
          <p:nvPr/>
        </p:nvSpPr>
        <p:spPr>
          <a:xfrm>
            <a:off x="728815" y="2802787"/>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9</a:t>
            </a:r>
            <a:endParaRPr lang="el-GR" sz="2400" dirty="0">
              <a:solidFill>
                <a:schemeClr val="bg1">
                  <a:lumMod val="95000"/>
                </a:schemeClr>
              </a:solidFill>
            </a:endParaRPr>
          </a:p>
        </p:txBody>
      </p:sp>
      <p:sp>
        <p:nvSpPr>
          <p:cNvPr id="21" name="Ορθογώνιο 8">
            <a:extLst>
              <a:ext uri="{FF2B5EF4-FFF2-40B4-BE49-F238E27FC236}">
                <a16:creationId xmlns:a16="http://schemas.microsoft.com/office/drawing/2014/main" id="{EF7D337B-3CF9-B720-8142-510959218B2D}"/>
              </a:ext>
            </a:extLst>
          </p:cNvPr>
          <p:cNvSpPr/>
          <p:nvPr/>
        </p:nvSpPr>
        <p:spPr>
          <a:xfrm>
            <a:off x="728869" y="3671243"/>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10</a:t>
            </a:r>
            <a:endParaRPr lang="el-GR" sz="2400" dirty="0">
              <a:solidFill>
                <a:schemeClr val="bg1">
                  <a:lumMod val="95000"/>
                </a:schemeClr>
              </a:solidFill>
            </a:endParaRPr>
          </a:p>
        </p:txBody>
      </p:sp>
      <p:sp>
        <p:nvSpPr>
          <p:cNvPr id="22" name="Ορθογώνιο 9">
            <a:extLst>
              <a:ext uri="{FF2B5EF4-FFF2-40B4-BE49-F238E27FC236}">
                <a16:creationId xmlns:a16="http://schemas.microsoft.com/office/drawing/2014/main" id="{CC1E6879-142D-AECE-94E7-214111DCC508}"/>
              </a:ext>
            </a:extLst>
          </p:cNvPr>
          <p:cNvSpPr/>
          <p:nvPr/>
        </p:nvSpPr>
        <p:spPr>
          <a:xfrm>
            <a:off x="730526" y="4537206"/>
            <a:ext cx="722376" cy="868136"/>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11</a:t>
            </a:r>
            <a:endParaRPr lang="el-GR" sz="2400" dirty="0">
              <a:solidFill>
                <a:schemeClr val="bg1">
                  <a:lumMod val="95000"/>
                </a:schemeClr>
              </a:solidFill>
            </a:endParaRPr>
          </a:p>
        </p:txBody>
      </p:sp>
      <p:sp>
        <p:nvSpPr>
          <p:cNvPr id="24" name="Ορθογώνιο 10">
            <a:extLst>
              <a:ext uri="{FF2B5EF4-FFF2-40B4-BE49-F238E27FC236}">
                <a16:creationId xmlns:a16="http://schemas.microsoft.com/office/drawing/2014/main" id="{E6A6A2C1-905C-CF21-28C1-3A5CBA4B3EAA}"/>
              </a:ext>
            </a:extLst>
          </p:cNvPr>
          <p:cNvSpPr/>
          <p:nvPr/>
        </p:nvSpPr>
        <p:spPr>
          <a:xfrm>
            <a:off x="2425150" y="6376653"/>
            <a:ext cx="8293082" cy="632422"/>
          </a:xfrm>
          <a:prstGeom prst="rect">
            <a:avLst/>
          </a:prstGeom>
        </p:spPr>
        <p:txBody>
          <a:bodyPr vert="horz" lIns="91440" tIns="45720" rIns="91440" bIns="45720" rtlCol="0" anchor="ctr">
            <a:normAutofit/>
          </a:bodyPr>
          <a:lstStyle/>
          <a:p>
            <a:pPr>
              <a:lnSpc>
                <a:spcPct val="90000"/>
              </a:lnSpc>
              <a:spcAft>
                <a:spcPts val="600"/>
              </a:spcAft>
            </a:pPr>
            <a:r>
              <a:rPr lang="en-US" sz="1000" b="0" i="0" dirty="0">
                <a:solidFill>
                  <a:schemeClr val="accent5">
                    <a:lumMod val="20000"/>
                    <a:lumOff val="80000"/>
                  </a:schemeClr>
                </a:solidFill>
                <a:effectLst/>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US" sz="1000" dirty="0">
              <a:solidFill>
                <a:schemeClr val="accent5">
                  <a:lumMod val="20000"/>
                  <a:lumOff val="80000"/>
                </a:schemeClr>
              </a:solidFill>
              <a:latin typeface="+mj-lt"/>
            </a:endParaRPr>
          </a:p>
        </p:txBody>
      </p:sp>
      <p:pic>
        <p:nvPicPr>
          <p:cNvPr id="28" name="Picture 27" descr="A black background with white text&#10;&#10;Description automatically generated">
            <a:extLst>
              <a:ext uri="{FF2B5EF4-FFF2-40B4-BE49-F238E27FC236}">
                <a16:creationId xmlns:a16="http://schemas.microsoft.com/office/drawing/2014/main" id="{354D6E5B-786C-C59B-40E3-002BDA2B9A7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1628" y="6414599"/>
            <a:ext cx="1954612" cy="436098"/>
          </a:xfrm>
          <a:prstGeom prst="rect">
            <a:avLst/>
          </a:prstGeom>
        </p:spPr>
      </p:pic>
    </p:spTree>
    <p:extLst>
      <p:ext uri="{BB962C8B-B14F-4D97-AF65-F5344CB8AC3E}">
        <p14:creationId xmlns:p14="http://schemas.microsoft.com/office/powerpoint/2010/main" val="16471902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en-US" sz="2800" dirty="0">
                <a:solidFill>
                  <a:srgbClr val="203864"/>
                </a:solidFill>
              </a:rPr>
              <a:t>Healthcare services apps of </a:t>
            </a:r>
            <a:r>
              <a:rPr lang="en-US" sz="2800" u="sng" dirty="0">
                <a:solidFill>
                  <a:srgbClr val="203864"/>
                </a:solidFill>
              </a:rPr>
              <a:t>public</a:t>
            </a:r>
            <a:r>
              <a:rPr lang="en-US" sz="2800" dirty="0">
                <a:solidFill>
                  <a:srgbClr val="203864"/>
                </a:solidFill>
              </a:rPr>
              <a:t> providers in Germany</a:t>
            </a:r>
            <a:endParaRPr sz="2800" dirty="0">
              <a:solidFill>
                <a:srgbClr val="203864"/>
              </a:solidFill>
            </a:endParaRPr>
          </a:p>
        </p:txBody>
      </p:sp>
      <p:sp>
        <p:nvSpPr>
          <p:cNvPr id="158" name="Google Shape;158;p5"/>
          <p:cNvSpPr txBox="1">
            <a:spLocks noGrp="1"/>
          </p:cNvSpPr>
          <p:nvPr>
            <p:ph idx="1"/>
          </p:nvPr>
        </p:nvSpPr>
        <p:spPr>
          <a:xfrm>
            <a:off x="557999" y="1799999"/>
            <a:ext cx="10696812" cy="4865977"/>
          </a:xfrm>
          <a:prstGeom prst="rect">
            <a:avLst/>
          </a:prstGeom>
          <a:noFill/>
          <a:ln>
            <a:noFill/>
          </a:ln>
        </p:spPr>
        <p:txBody>
          <a:bodyPr spcFirstLastPara="1" wrap="square" lIns="91425" tIns="45700" rIns="91425" bIns="45700" anchor="t" anchorCtr="0">
            <a:noAutofit/>
          </a:bodyPr>
          <a:lstStyle/>
          <a:p>
            <a:pPr marL="88900" indent="0" algn="l">
              <a:buNone/>
            </a:pPr>
            <a:r>
              <a:rPr lang="en-US" sz="2000" b="1" i="0" dirty="0">
                <a:effectLst/>
                <a:latin typeface="__Lato_94fd27"/>
              </a:rPr>
              <a:t>Electronic patient file (</a:t>
            </a:r>
            <a:r>
              <a:rPr lang="en-US" sz="2000" b="1" i="0" dirty="0" err="1">
                <a:effectLst/>
                <a:latin typeface="__Lato_94fd27"/>
              </a:rPr>
              <a:t>ePA</a:t>
            </a:r>
            <a:r>
              <a:rPr lang="en-US" sz="2000" b="1" i="0" dirty="0">
                <a:effectLst/>
                <a:latin typeface="__Lato_94fd27"/>
              </a:rPr>
              <a:t>)</a:t>
            </a:r>
          </a:p>
          <a:p>
            <a:pPr marL="88900" indent="0" algn="l">
              <a:buNone/>
            </a:pPr>
            <a:r>
              <a:rPr lang="en-US" sz="2000" i="0" dirty="0">
                <a:effectLst/>
                <a:latin typeface="__Lato_94fd27"/>
              </a:rPr>
              <a:t>This is made available to health insured persons voluntarily as an app on their mobile devices. It is intended to replace analog record keeping and ensure simpler networking between service providers such as doctors' surgeries, pharmacies, hospitals, etc.</a:t>
            </a:r>
          </a:p>
          <a:p>
            <a:pPr marL="88900" indent="0" algn="l">
              <a:buNone/>
            </a:pPr>
            <a:r>
              <a:rPr lang="en-US" sz="2000" b="1" i="0" dirty="0">
                <a:effectLst/>
                <a:latin typeface="__Lato_94fd27"/>
              </a:rPr>
              <a:t>Objective</a:t>
            </a:r>
            <a:r>
              <a:rPr lang="en-US" sz="2000" i="0" dirty="0">
                <a:effectLst/>
                <a:latin typeface="__Lato_94fd27"/>
              </a:rPr>
              <a:t>: To simplify data exchange for service providers and thus increase safety and treatment quality for patients</a:t>
            </a:r>
          </a:p>
          <a:p>
            <a:pPr marL="88900" indent="0" algn="l">
              <a:buNone/>
            </a:pPr>
            <a:r>
              <a:rPr lang="en-US" sz="2000" b="1" i="0" dirty="0">
                <a:effectLst/>
                <a:latin typeface="__Lato_94fd27"/>
              </a:rPr>
              <a:t>Range of functions</a:t>
            </a:r>
            <a:r>
              <a:rPr lang="en-US" sz="2000" i="0" dirty="0">
                <a:effectLst/>
                <a:latin typeface="__Lato_94fd27"/>
              </a:rPr>
              <a:t>: The </a:t>
            </a:r>
            <a:r>
              <a:rPr lang="en-US" sz="2000" i="0" dirty="0" err="1">
                <a:effectLst/>
                <a:latin typeface="__Lato_94fd27"/>
              </a:rPr>
              <a:t>ePA</a:t>
            </a:r>
            <a:r>
              <a:rPr lang="en-US" sz="2000" i="0" dirty="0">
                <a:effectLst/>
                <a:latin typeface="__Lato_94fd27"/>
              </a:rPr>
              <a:t> can be filled with documents, findings, doctor</a:t>
            </a:r>
            <a:r>
              <a:rPr lang="en-US" sz="2000" dirty="0">
                <a:latin typeface="__Lato_94fd27"/>
              </a:rPr>
              <a:t>s’</a:t>
            </a:r>
            <a:r>
              <a:rPr lang="en-US" sz="2000" i="0" dirty="0">
                <a:effectLst/>
                <a:latin typeface="__Lato_94fd27"/>
              </a:rPr>
              <a:t> letters, medication plans, etc., which can then be retrieved according to the situation and purpose</a:t>
            </a:r>
          </a:p>
          <a:p>
            <a:pPr marL="88900" indent="0" algn="l">
              <a:buNone/>
            </a:pPr>
            <a:r>
              <a:rPr lang="en-US" sz="2000" b="1" i="0" dirty="0">
                <a:effectLst/>
                <a:latin typeface="__Lato_94fd27"/>
              </a:rPr>
              <a:t>Control of data access</a:t>
            </a:r>
            <a:r>
              <a:rPr lang="en-US" sz="2000" i="0" dirty="0">
                <a:effectLst/>
                <a:latin typeface="__Lato_94fd27"/>
              </a:rPr>
              <a:t>: users determine which data is stored in the </a:t>
            </a:r>
            <a:r>
              <a:rPr lang="en-US" sz="2000" i="0" dirty="0" err="1">
                <a:effectLst/>
                <a:latin typeface="__Lato_94fd27"/>
              </a:rPr>
              <a:t>ePA</a:t>
            </a:r>
            <a:r>
              <a:rPr lang="en-US" sz="2000" i="0" dirty="0">
                <a:effectLst/>
                <a:latin typeface="__Lato_94fd27"/>
              </a:rPr>
              <a:t>; access by service providers is only possible with the user's </a:t>
            </a:r>
            <a:r>
              <a:rPr lang="en-US" sz="2000" i="0" dirty="0" err="1">
                <a:effectLst/>
                <a:latin typeface="__Lato_94fd27"/>
              </a:rPr>
              <a:t>authorisation</a:t>
            </a:r>
            <a:endParaRPr lang="de-DE" sz="2000" i="0" dirty="0">
              <a:solidFill>
                <a:srgbClr val="1A1C1C"/>
              </a:solidFill>
              <a:effectLst/>
              <a:latin typeface="__Lato_94fd27"/>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sp>
        <p:nvSpPr>
          <p:cNvPr id="3" name="AutoShape 2" descr="Bild für Symbol">
            <a:extLst>
              <a:ext uri="{FF2B5EF4-FFF2-40B4-BE49-F238E27FC236}">
                <a16:creationId xmlns:a16="http://schemas.microsoft.com/office/drawing/2014/main" id="{944D6E08-D12F-026D-6EE2-715416F08917}"/>
              </a:ext>
            </a:extLst>
          </p:cNvPr>
          <p:cNvSpPr>
            <a:spLocks noChangeAspect="1" noChangeArrowheads="1"/>
          </p:cNvSpPr>
          <p:nvPr/>
        </p:nvSpPr>
        <p:spPr bwMode="auto">
          <a:xfrm>
            <a:off x="5596465" y="2355358"/>
            <a:ext cx="1151467" cy="222898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4584247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en-US" sz="2800" dirty="0">
                <a:solidFill>
                  <a:srgbClr val="203864"/>
                </a:solidFill>
              </a:rPr>
              <a:t>Healthcare services apps of </a:t>
            </a:r>
            <a:r>
              <a:rPr lang="en-US" sz="2800" u="sng" dirty="0">
                <a:solidFill>
                  <a:srgbClr val="203864"/>
                </a:solidFill>
              </a:rPr>
              <a:t>private</a:t>
            </a:r>
            <a:r>
              <a:rPr lang="en-US" sz="2800" dirty="0">
                <a:solidFill>
                  <a:srgbClr val="203864"/>
                </a:solidFill>
              </a:rPr>
              <a:t> providers in Germany</a:t>
            </a:r>
            <a:endParaRPr sz="2800" dirty="0">
              <a:solidFill>
                <a:srgbClr val="203864"/>
              </a:solidFill>
            </a:endParaRPr>
          </a:p>
        </p:txBody>
      </p:sp>
      <p:sp>
        <p:nvSpPr>
          <p:cNvPr id="158" name="Google Shape;158;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88900" indent="0" fontAlgn="base">
              <a:spcAft>
                <a:spcPts val="600"/>
              </a:spcAft>
              <a:buNone/>
            </a:pPr>
            <a:r>
              <a:rPr lang="en-US" sz="2400" b="1" i="0" dirty="0">
                <a:effectLst/>
                <a:latin typeface="Calibri" panose="020F0502020204030204" pitchFamily="34" charset="0"/>
                <a:ea typeface="Calibri" panose="020F0502020204030204" pitchFamily="34" charset="0"/>
                <a:cs typeface="Calibri" panose="020F0502020204030204" pitchFamily="34" charset="0"/>
              </a:rPr>
              <a:t>Private providers </a:t>
            </a:r>
            <a:r>
              <a:rPr lang="en-US" sz="2400" i="0" dirty="0">
                <a:effectLst/>
                <a:latin typeface="Calibri" panose="020F0502020204030204" pitchFamily="34" charset="0"/>
                <a:ea typeface="Calibri" panose="020F0502020204030204" pitchFamily="34" charset="0"/>
                <a:cs typeface="Calibri" panose="020F0502020204030204" pitchFamily="34" charset="0"/>
              </a:rPr>
              <a:t>of apps with healthcare services are often IT companies, pharmaceutical groups or health insurance companies. </a:t>
            </a:r>
          </a:p>
          <a:p>
            <a:pPr marL="88900" indent="0" fontAlgn="base">
              <a:spcAft>
                <a:spcPts val="600"/>
              </a:spcAft>
              <a:buNone/>
            </a:pPr>
            <a:r>
              <a:rPr lang="en-US" sz="2400" i="0" dirty="0">
                <a:effectLst/>
                <a:latin typeface="Calibri" panose="020F0502020204030204" pitchFamily="34" charset="0"/>
                <a:ea typeface="Calibri" panose="020F0502020204030204" pitchFamily="34" charset="0"/>
                <a:cs typeface="Calibri" panose="020F0502020204030204" pitchFamily="34" charset="0"/>
              </a:rPr>
              <a:t>Health insurance companies are primarily involved in the area of prevention and service offerings that facilitate online communication with the health insurance company, help in the search for a doctor or manage health data.</a:t>
            </a:r>
            <a:endParaRPr lang="en-US" sz="240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 license</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3" name="Grafik 2">
            <a:extLst>
              <a:ext uri="{FF2B5EF4-FFF2-40B4-BE49-F238E27FC236}">
                <a16:creationId xmlns:a16="http://schemas.microsoft.com/office/drawing/2014/main" id="{3C5A3B54-C057-E05D-636B-D171D2132B93}"/>
              </a:ext>
            </a:extLst>
          </p:cNvPr>
          <p:cNvPicPr>
            <a:picLocks noChangeAspect="1"/>
          </p:cNvPicPr>
          <p:nvPr/>
        </p:nvPicPr>
        <p:blipFill>
          <a:blip r:embed="rId5"/>
          <a:stretch>
            <a:fillRect/>
          </a:stretch>
        </p:blipFill>
        <p:spPr>
          <a:xfrm>
            <a:off x="6909363" y="1915469"/>
            <a:ext cx="4502578" cy="3317134"/>
          </a:xfrm>
          <a:prstGeom prst="rect">
            <a:avLst/>
          </a:prstGeom>
        </p:spPr>
      </p:pic>
    </p:spTree>
    <p:extLst>
      <p:ext uri="{BB962C8B-B14F-4D97-AF65-F5344CB8AC3E}">
        <p14:creationId xmlns:p14="http://schemas.microsoft.com/office/powerpoint/2010/main" val="22500695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en-US" sz="2800" dirty="0">
                <a:solidFill>
                  <a:srgbClr val="203864"/>
                </a:solidFill>
              </a:rPr>
              <a:t>Healthcare services apps of private providers in Germany</a:t>
            </a:r>
            <a:endParaRPr sz="2800" dirty="0">
              <a:solidFill>
                <a:srgbClr val="203864"/>
              </a:solidFill>
            </a:endParaRPr>
          </a:p>
        </p:txBody>
      </p:sp>
      <p:sp>
        <p:nvSpPr>
          <p:cNvPr id="158" name="Google Shape;158;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88900" indent="0" fontAlgn="base">
              <a:spcAft>
                <a:spcPts val="600"/>
              </a:spcAft>
              <a:buNone/>
            </a:pPr>
            <a:endParaRPr lang="en-US" sz="2400" b="1" i="0" dirty="0">
              <a:effectLst/>
              <a:latin typeface="Calibri" panose="020F0502020204030204" pitchFamily="34" charset="0"/>
              <a:ea typeface="Calibri" panose="020F0502020204030204" pitchFamily="34" charset="0"/>
              <a:cs typeface="Calibri" panose="020F0502020204030204" pitchFamily="34" charset="0"/>
            </a:endParaRPr>
          </a:p>
          <a:p>
            <a:pPr marL="88900" indent="0" fontAlgn="base">
              <a:spcAft>
                <a:spcPts val="600"/>
              </a:spcAft>
              <a:buNone/>
            </a:pPr>
            <a:r>
              <a:rPr lang="en-US" sz="2400" b="1" i="0" dirty="0">
                <a:effectLst/>
                <a:latin typeface="Calibri" panose="020F0502020204030204" pitchFamily="34" charset="0"/>
                <a:ea typeface="Calibri" panose="020F0502020204030204" pitchFamily="34" charset="0"/>
                <a:cs typeface="Calibri" panose="020F0502020204030204" pitchFamily="34" charset="0"/>
              </a:rPr>
              <a:t>"</a:t>
            </a:r>
            <a:r>
              <a:rPr lang="en-US" sz="2400" b="1" i="0" dirty="0" err="1">
                <a:effectLst/>
                <a:latin typeface="Calibri" panose="020F0502020204030204" pitchFamily="34" charset="0"/>
                <a:ea typeface="Calibri" panose="020F0502020204030204" pitchFamily="34" charset="0"/>
                <a:cs typeface="Calibri" panose="020F0502020204030204" pitchFamily="34" charset="0"/>
              </a:rPr>
              <a:t>Meine</a:t>
            </a:r>
            <a:r>
              <a:rPr lang="en-US" sz="2400" b="1" i="0" dirty="0">
                <a:effectLst/>
                <a:latin typeface="Calibri" panose="020F0502020204030204" pitchFamily="34" charset="0"/>
                <a:ea typeface="Calibri" panose="020F0502020204030204" pitchFamily="34" charset="0"/>
                <a:cs typeface="Calibri" panose="020F0502020204030204" pitchFamily="34" charset="0"/>
              </a:rPr>
              <a:t> TK" from </a:t>
            </a:r>
            <a:r>
              <a:rPr lang="en-US" sz="2400" b="1" i="0" dirty="0" err="1">
                <a:effectLst/>
                <a:latin typeface="Calibri" panose="020F0502020204030204" pitchFamily="34" charset="0"/>
                <a:ea typeface="Calibri" panose="020F0502020204030204" pitchFamily="34" charset="0"/>
                <a:cs typeface="Calibri" panose="020F0502020204030204" pitchFamily="34" charset="0"/>
              </a:rPr>
              <a:t>Techniker</a:t>
            </a:r>
            <a:r>
              <a:rPr lang="en-US" sz="2400" b="1" i="0" dirty="0">
                <a:effectLst/>
                <a:latin typeface="Calibri" panose="020F0502020204030204" pitchFamily="34" charset="0"/>
                <a:ea typeface="Calibri" panose="020F0502020204030204" pitchFamily="34" charset="0"/>
                <a:cs typeface="Calibri" panose="020F0502020204030204" pitchFamily="34" charset="0"/>
              </a:rPr>
              <a:t> </a:t>
            </a:r>
            <a:r>
              <a:rPr lang="en-US" sz="2400" b="1" i="0" dirty="0" err="1">
                <a:effectLst/>
                <a:latin typeface="Calibri" panose="020F0502020204030204" pitchFamily="34" charset="0"/>
                <a:ea typeface="Calibri" panose="020F0502020204030204" pitchFamily="34" charset="0"/>
                <a:cs typeface="Calibri" panose="020F0502020204030204" pitchFamily="34" charset="0"/>
              </a:rPr>
              <a:t>Krankenkasse</a:t>
            </a:r>
            <a:r>
              <a:rPr lang="en-US" sz="2400" b="1" i="0" dirty="0">
                <a:effectLst/>
                <a:latin typeface="Calibri" panose="020F0502020204030204" pitchFamily="34" charset="0"/>
                <a:ea typeface="Calibri" panose="020F0502020204030204" pitchFamily="34" charset="0"/>
                <a:cs typeface="Calibri" panose="020F0502020204030204" pitchFamily="34" charset="0"/>
              </a:rPr>
              <a:t>: </a:t>
            </a:r>
            <a:r>
              <a:rPr lang="en-US" sz="2400" i="0" dirty="0">
                <a:effectLst/>
                <a:latin typeface="Calibri" panose="020F0502020204030204" pitchFamily="34" charset="0"/>
                <a:ea typeface="Calibri" panose="020F0502020204030204" pitchFamily="34" charset="0"/>
                <a:cs typeface="Calibri" panose="020F0502020204030204" pitchFamily="34" charset="0"/>
              </a:rPr>
              <a:t>This app enables people insured with the health insurance company “</a:t>
            </a:r>
            <a:r>
              <a:rPr lang="en-US" sz="2400" i="0" dirty="0" err="1">
                <a:effectLst/>
                <a:latin typeface="Calibri" panose="020F0502020204030204" pitchFamily="34" charset="0"/>
                <a:ea typeface="Calibri" panose="020F0502020204030204" pitchFamily="34" charset="0"/>
                <a:cs typeface="Calibri" panose="020F0502020204030204" pitchFamily="34" charset="0"/>
              </a:rPr>
              <a:t>Techniker</a:t>
            </a:r>
            <a:r>
              <a:rPr lang="en-US" sz="2400" i="0" dirty="0">
                <a:effectLst/>
                <a:latin typeface="Calibri" panose="020F0502020204030204" pitchFamily="34" charset="0"/>
                <a:ea typeface="Calibri" panose="020F0502020204030204" pitchFamily="34" charset="0"/>
                <a:cs typeface="Calibri" panose="020F0502020204030204" pitchFamily="34" charset="0"/>
              </a:rPr>
              <a:t> </a:t>
            </a:r>
            <a:r>
              <a:rPr lang="en-US" sz="2400" i="0" dirty="0" err="1">
                <a:effectLst/>
                <a:latin typeface="Calibri" panose="020F0502020204030204" pitchFamily="34" charset="0"/>
                <a:ea typeface="Calibri" panose="020F0502020204030204" pitchFamily="34" charset="0"/>
                <a:cs typeface="Calibri" panose="020F0502020204030204" pitchFamily="34" charset="0"/>
              </a:rPr>
              <a:t>Krankenkasse</a:t>
            </a:r>
            <a:r>
              <a:rPr lang="en-US" sz="2400" i="0" dirty="0">
                <a:effectLst/>
                <a:latin typeface="Calibri" panose="020F0502020204030204" pitchFamily="34" charset="0"/>
                <a:ea typeface="Calibri" panose="020F0502020204030204" pitchFamily="34" charset="0"/>
                <a:cs typeface="Calibri" panose="020F0502020204030204" pitchFamily="34" charset="0"/>
              </a:rPr>
              <a:t>” to access their insurance data, apply for benefits, and use health services such as video consultations or online courses.</a:t>
            </a:r>
          </a:p>
          <a:p>
            <a:pPr marL="88900" indent="0" fontAlgn="base">
              <a:spcAft>
                <a:spcPts val="600"/>
              </a:spcAft>
              <a:buNone/>
            </a:pPr>
            <a:r>
              <a:rPr lang="en-US" sz="200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https://www.tk.de/techniker/leistungen-und-mitgliedschaft/online-services-versicherte/tk-app-2027886</a:t>
            </a:r>
            <a:r>
              <a:rPr lang="en-US" u="none" strike="noStrike" dirty="0">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en-US" sz="200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2436094" y="6006480"/>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Source</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4" name="Grafik 3">
            <a:extLst>
              <a:ext uri="{FF2B5EF4-FFF2-40B4-BE49-F238E27FC236}">
                <a16:creationId xmlns:a16="http://schemas.microsoft.com/office/drawing/2014/main" id="{B67734D2-431A-548A-A2C3-AFD13C26D52B}"/>
              </a:ext>
            </a:extLst>
          </p:cNvPr>
          <p:cNvPicPr>
            <a:picLocks noChangeAspect="1"/>
          </p:cNvPicPr>
          <p:nvPr/>
        </p:nvPicPr>
        <p:blipFill>
          <a:blip r:embed="rId5"/>
          <a:stretch>
            <a:fillRect/>
          </a:stretch>
        </p:blipFill>
        <p:spPr>
          <a:xfrm>
            <a:off x="7234144" y="2409253"/>
            <a:ext cx="4399857" cy="1490112"/>
          </a:xfrm>
          <a:prstGeom prst="rect">
            <a:avLst/>
          </a:prstGeom>
        </p:spPr>
      </p:pic>
    </p:spTree>
    <p:extLst>
      <p:ext uri="{BB962C8B-B14F-4D97-AF65-F5344CB8AC3E}">
        <p14:creationId xmlns:p14="http://schemas.microsoft.com/office/powerpoint/2010/main" val="42381128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en-US" sz="2800" dirty="0">
                <a:solidFill>
                  <a:srgbClr val="203864"/>
                </a:solidFill>
              </a:rPr>
              <a:t>Healthcare services apps of </a:t>
            </a:r>
            <a:r>
              <a:rPr lang="en-US" sz="2800" u="sng" dirty="0">
                <a:solidFill>
                  <a:srgbClr val="203864"/>
                </a:solidFill>
              </a:rPr>
              <a:t>private</a:t>
            </a:r>
            <a:r>
              <a:rPr lang="en-US" sz="2800" dirty="0">
                <a:solidFill>
                  <a:srgbClr val="203864"/>
                </a:solidFill>
              </a:rPr>
              <a:t> providers in Germany</a:t>
            </a:r>
            <a:endParaRPr sz="2800" dirty="0">
              <a:solidFill>
                <a:srgbClr val="203864"/>
              </a:solidFill>
            </a:endParaRPr>
          </a:p>
        </p:txBody>
      </p:sp>
      <p:sp>
        <p:nvSpPr>
          <p:cNvPr id="158" name="Google Shape;158;p5"/>
          <p:cNvSpPr txBox="1">
            <a:spLocks noGrp="1"/>
          </p:cNvSpPr>
          <p:nvPr>
            <p:ph idx="1"/>
          </p:nvPr>
        </p:nvSpPr>
        <p:spPr>
          <a:xfrm>
            <a:off x="557999" y="1799999"/>
            <a:ext cx="5131601" cy="4865977"/>
          </a:xfrm>
          <a:prstGeom prst="rect">
            <a:avLst/>
          </a:prstGeom>
          <a:noFill/>
          <a:ln>
            <a:noFill/>
          </a:ln>
        </p:spPr>
        <p:txBody>
          <a:bodyPr spcFirstLastPara="1" wrap="square" lIns="91425" tIns="45700" rIns="91425" bIns="45700" anchor="t" anchorCtr="0">
            <a:noAutofit/>
          </a:bodyPr>
          <a:lstStyle/>
          <a:p>
            <a:pPr marL="88900" indent="0" algn="l">
              <a:buNone/>
            </a:pPr>
            <a:r>
              <a:rPr lang="en-US" sz="2400" b="1" i="0" dirty="0">
                <a:effectLst/>
                <a:latin typeface="Calibri" panose="020F0502020204030204" pitchFamily="34" charset="0"/>
                <a:ea typeface="Calibri" panose="020F0502020204030204" pitchFamily="34" charset="0"/>
                <a:cs typeface="Calibri" panose="020F0502020204030204" pitchFamily="34" charset="0"/>
              </a:rPr>
              <a:t>"AOK Bonus App" from AOK: </a:t>
            </a:r>
            <a:r>
              <a:rPr lang="en-US" sz="2400" i="0" dirty="0">
                <a:effectLst/>
                <a:latin typeface="Calibri" panose="020F0502020204030204" pitchFamily="34" charset="0"/>
                <a:ea typeface="Calibri" panose="020F0502020204030204" pitchFamily="34" charset="0"/>
                <a:cs typeface="Calibri" panose="020F0502020204030204" pitchFamily="34" charset="0"/>
              </a:rPr>
              <a:t>This app is provided by </a:t>
            </a:r>
            <a:r>
              <a:rPr lang="en-US" dirty="0">
                <a:latin typeface="Calibri" panose="020F0502020204030204" pitchFamily="34" charset="0"/>
                <a:ea typeface="Calibri" panose="020F0502020204030204" pitchFamily="34" charset="0"/>
                <a:cs typeface="Calibri" panose="020F0502020204030204" pitchFamily="34" charset="0"/>
              </a:rPr>
              <a:t>the </a:t>
            </a:r>
            <a:r>
              <a:rPr lang="en-US" sz="2400" i="0" dirty="0">
                <a:effectLst/>
                <a:latin typeface="Calibri" panose="020F0502020204030204" pitchFamily="34" charset="0"/>
                <a:ea typeface="Calibri" panose="020F0502020204030204" pitchFamily="34" charset="0"/>
                <a:cs typeface="Calibri" panose="020F0502020204030204" pitchFamily="34" charset="0"/>
              </a:rPr>
              <a:t>German health insurance company AOK and rewards health-conscious </a:t>
            </a:r>
            <a:r>
              <a:rPr lang="en-US" sz="2400" i="0" dirty="0" err="1">
                <a:effectLst/>
                <a:latin typeface="Calibri" panose="020F0502020204030204" pitchFamily="34" charset="0"/>
                <a:ea typeface="Calibri" panose="020F0502020204030204" pitchFamily="34" charset="0"/>
                <a:cs typeface="Calibri" panose="020F0502020204030204" pitchFamily="34" charset="0"/>
              </a:rPr>
              <a:t>behaviour</a:t>
            </a:r>
            <a:r>
              <a:rPr lang="en-US" sz="2400" i="0" dirty="0">
                <a:effectLst/>
                <a:latin typeface="Calibri" panose="020F0502020204030204" pitchFamily="34" charset="0"/>
                <a:ea typeface="Calibri" panose="020F0502020204030204" pitchFamily="34" charset="0"/>
                <a:cs typeface="Calibri" panose="020F0502020204030204" pitchFamily="34" charset="0"/>
              </a:rPr>
              <a:t> with bonus points that can be redeemed for rewards. </a:t>
            </a:r>
          </a:p>
          <a:p>
            <a:pPr marL="88900" indent="0" algn="l">
              <a:buNone/>
            </a:pPr>
            <a:r>
              <a:rPr lang="en-US" sz="2400" i="0" dirty="0">
                <a:effectLst/>
                <a:latin typeface="Calibri" panose="020F0502020204030204" pitchFamily="34" charset="0"/>
                <a:ea typeface="Calibri" panose="020F0502020204030204" pitchFamily="34" charset="0"/>
                <a:cs typeface="Calibri" panose="020F0502020204030204" pitchFamily="34" charset="0"/>
              </a:rPr>
              <a:t>It also offers functions for making appointments and </a:t>
            </a:r>
            <a:r>
              <a:rPr lang="en-US" sz="2400" i="0" dirty="0" err="1">
                <a:effectLst/>
                <a:latin typeface="Calibri" panose="020F0502020204030204" pitchFamily="34" charset="0"/>
                <a:ea typeface="Calibri" panose="020F0502020204030204" pitchFamily="34" charset="0"/>
                <a:cs typeface="Calibri" panose="020F0502020204030204" pitchFamily="34" charset="0"/>
              </a:rPr>
              <a:t>personalised</a:t>
            </a:r>
            <a:r>
              <a:rPr lang="en-US" sz="2400" i="0" dirty="0">
                <a:effectLst/>
                <a:latin typeface="Calibri" panose="020F0502020204030204" pitchFamily="34" charset="0"/>
                <a:ea typeface="Calibri" panose="020F0502020204030204" pitchFamily="34" charset="0"/>
                <a:cs typeface="Calibri" panose="020F0502020204030204" pitchFamily="34" charset="0"/>
              </a:rPr>
              <a:t> health promotion.</a:t>
            </a:r>
          </a:p>
          <a:p>
            <a:pPr marL="88900" indent="0" algn="l">
              <a:buNone/>
            </a:pPr>
            <a:r>
              <a:rPr lang="en-US"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https://www.aok.de/pk/medien/apps/</a:t>
            </a:r>
            <a:r>
              <a:rPr lang="en-US" u="none" strike="noStrike" dirty="0">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en-US"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3284995" y="6021979"/>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Source</a:t>
            </a:r>
            <a:r>
              <a:rPr lang="en-US"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4" name="Grafik 3">
            <a:extLst>
              <a:ext uri="{FF2B5EF4-FFF2-40B4-BE49-F238E27FC236}">
                <a16:creationId xmlns:a16="http://schemas.microsoft.com/office/drawing/2014/main" id="{AF6ACB6B-7FE2-52A8-5DA3-A66BE4F63744}"/>
              </a:ext>
            </a:extLst>
          </p:cNvPr>
          <p:cNvPicPr>
            <a:picLocks noChangeAspect="1"/>
          </p:cNvPicPr>
          <p:nvPr/>
        </p:nvPicPr>
        <p:blipFill>
          <a:blip r:embed="rId5"/>
          <a:stretch>
            <a:fillRect/>
          </a:stretch>
        </p:blipFill>
        <p:spPr>
          <a:xfrm>
            <a:off x="5853869" y="2020440"/>
            <a:ext cx="6203214" cy="2613893"/>
          </a:xfrm>
          <a:prstGeom prst="rect">
            <a:avLst/>
          </a:prstGeom>
        </p:spPr>
      </p:pic>
    </p:spTree>
    <p:extLst>
      <p:ext uri="{BB962C8B-B14F-4D97-AF65-F5344CB8AC3E}">
        <p14:creationId xmlns:p14="http://schemas.microsoft.com/office/powerpoint/2010/main" val="23418130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en-US" sz="2800" dirty="0">
                <a:solidFill>
                  <a:srgbClr val="203864"/>
                </a:solidFill>
              </a:rPr>
              <a:t>Healthcare services apps of </a:t>
            </a:r>
            <a:r>
              <a:rPr lang="en-US" sz="2800" u="sng" dirty="0">
                <a:solidFill>
                  <a:srgbClr val="203864"/>
                </a:solidFill>
              </a:rPr>
              <a:t>private</a:t>
            </a:r>
            <a:r>
              <a:rPr lang="en-US" sz="2800" dirty="0">
                <a:solidFill>
                  <a:srgbClr val="203864"/>
                </a:solidFill>
              </a:rPr>
              <a:t> providers in Germany</a:t>
            </a:r>
            <a:endParaRPr sz="2800" dirty="0">
              <a:solidFill>
                <a:srgbClr val="203864"/>
              </a:solidFill>
            </a:endParaRPr>
          </a:p>
        </p:txBody>
      </p:sp>
      <p:sp>
        <p:nvSpPr>
          <p:cNvPr id="158" name="Google Shape;158;p5"/>
          <p:cNvSpPr txBox="1">
            <a:spLocks noGrp="1"/>
          </p:cNvSpPr>
          <p:nvPr>
            <p:ph idx="1"/>
          </p:nvPr>
        </p:nvSpPr>
        <p:spPr>
          <a:xfrm>
            <a:off x="557998" y="1799999"/>
            <a:ext cx="6147601" cy="4865977"/>
          </a:xfrm>
          <a:prstGeom prst="rect">
            <a:avLst/>
          </a:prstGeom>
          <a:noFill/>
          <a:ln>
            <a:noFill/>
          </a:ln>
        </p:spPr>
        <p:txBody>
          <a:bodyPr spcFirstLastPara="1" wrap="square" lIns="91425" tIns="45700" rIns="91425" bIns="45700" anchor="t" anchorCtr="0">
            <a:noAutofit/>
          </a:bodyPr>
          <a:lstStyle/>
          <a:p>
            <a:pPr marL="88900" indent="0" algn="l">
              <a:buNone/>
            </a:pPr>
            <a:endParaRPr lang="en-US" sz="2000" b="1" i="0" dirty="0">
              <a:effectLst/>
              <a:latin typeface="Söhne"/>
            </a:endParaRPr>
          </a:p>
          <a:p>
            <a:pPr marL="88900" indent="0" algn="l">
              <a:buNone/>
            </a:pPr>
            <a:r>
              <a:rPr lang="en-US" b="1" i="0" dirty="0">
                <a:effectLst/>
                <a:latin typeface="Söhne"/>
              </a:rPr>
              <a:t>"</a:t>
            </a:r>
            <a:r>
              <a:rPr lang="en-US" b="1" i="0" dirty="0" err="1">
                <a:effectLst/>
                <a:latin typeface="Söhne"/>
              </a:rPr>
              <a:t>Vivy</a:t>
            </a:r>
            <a:r>
              <a:rPr lang="en-US" b="1" i="0" dirty="0">
                <a:effectLst/>
                <a:latin typeface="Söhne"/>
              </a:rPr>
              <a:t>" from </a:t>
            </a:r>
            <a:r>
              <a:rPr lang="en-US" b="1" i="0" dirty="0" err="1">
                <a:effectLst/>
                <a:latin typeface="Söhne"/>
              </a:rPr>
              <a:t>Vivy</a:t>
            </a:r>
            <a:r>
              <a:rPr lang="en-US" b="1" i="0" dirty="0">
                <a:effectLst/>
                <a:latin typeface="Söhne"/>
              </a:rPr>
              <a:t> GmbH </a:t>
            </a:r>
            <a:r>
              <a:rPr lang="en-US" i="0" dirty="0">
                <a:effectLst/>
                <a:latin typeface="Söhne"/>
              </a:rPr>
              <a:t>(in cooperation with various health insurance companies): This app serves as a digital health portal and enables users to manage their medical findings, vaccinations and appointments, store health data securely and share it with doctors.</a:t>
            </a:r>
          </a:p>
          <a:p>
            <a:pPr marL="88900" indent="0" algn="l">
              <a:buNone/>
            </a:pPr>
            <a:r>
              <a:rPr lang="en-US" i="0" dirty="0">
                <a:effectLst/>
                <a:latin typeface="Söhne"/>
              </a:rPr>
              <a:t>The app is available in English, German, Spanish and Turkish: </a:t>
            </a:r>
            <a:r>
              <a:rPr lang="en-US" i="0" dirty="0">
                <a:effectLst/>
                <a:latin typeface="Söhne"/>
                <a:hlinkClick r:id="rId3"/>
              </a:rPr>
              <a:t>https://www.vivy.com/vivy-app</a:t>
            </a:r>
            <a:r>
              <a:rPr lang="en-US" i="0" dirty="0">
                <a:effectLst/>
                <a:latin typeface="Söhne"/>
              </a:rPr>
              <a:t> </a:t>
            </a:r>
            <a:endParaRPr lang="en-US"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3226183" y="6006480"/>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Source</a:t>
            </a:r>
            <a:r>
              <a:rPr lang="en-US"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4" name="Grafik 3">
            <a:extLst>
              <a:ext uri="{FF2B5EF4-FFF2-40B4-BE49-F238E27FC236}">
                <a16:creationId xmlns:a16="http://schemas.microsoft.com/office/drawing/2014/main" id="{412EC7AC-300F-CB3D-3F1C-25BC1C99964B}"/>
              </a:ext>
            </a:extLst>
          </p:cNvPr>
          <p:cNvPicPr>
            <a:picLocks noChangeAspect="1"/>
          </p:cNvPicPr>
          <p:nvPr/>
        </p:nvPicPr>
        <p:blipFill>
          <a:blip r:embed="rId4"/>
          <a:stretch>
            <a:fillRect/>
          </a:stretch>
        </p:blipFill>
        <p:spPr>
          <a:xfrm>
            <a:off x="8199545" y="2461130"/>
            <a:ext cx="2540497" cy="2675732"/>
          </a:xfrm>
          <a:prstGeom prst="rect">
            <a:avLst/>
          </a:prstGeom>
        </p:spPr>
      </p:pic>
    </p:spTree>
    <p:extLst>
      <p:ext uri="{BB962C8B-B14F-4D97-AF65-F5344CB8AC3E}">
        <p14:creationId xmlns:p14="http://schemas.microsoft.com/office/powerpoint/2010/main" val="4163125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BE4AD93E-5DA7-B9E3-7443-37ADBF1F970F}"/>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969705BA-CC9C-0148-45FD-B9DF8520C631}"/>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sz="2800" dirty="0">
                <a:solidFill>
                  <a:srgbClr val="203864"/>
                </a:solidFill>
              </a:rPr>
              <a:t>Healthcare services apps in Spain</a:t>
            </a:r>
            <a:endParaRPr lang="en-US" dirty="0"/>
          </a:p>
        </p:txBody>
      </p:sp>
      <p:sp>
        <p:nvSpPr>
          <p:cNvPr id="4" name="Θέση περιεχομένου 3">
            <a:extLst>
              <a:ext uri="{FF2B5EF4-FFF2-40B4-BE49-F238E27FC236}">
                <a16:creationId xmlns:a16="http://schemas.microsoft.com/office/drawing/2014/main" id="{757CE7C6-CAD7-F643-157D-EE1375F588A6}"/>
              </a:ext>
            </a:extLst>
          </p:cNvPr>
          <p:cNvSpPr>
            <a:spLocks noGrp="1"/>
          </p:cNvSpPr>
          <p:nvPr>
            <p:ph idx="1"/>
          </p:nvPr>
        </p:nvSpPr>
        <p:spPr/>
        <p:txBody>
          <a:bodyPr/>
          <a:lstStyle/>
          <a:p>
            <a:endParaRPr lang="el-GR"/>
          </a:p>
        </p:txBody>
      </p:sp>
      <p:sp>
        <p:nvSpPr>
          <p:cNvPr id="162" name="Google Shape;162;p5">
            <a:extLst>
              <a:ext uri="{FF2B5EF4-FFF2-40B4-BE49-F238E27FC236}">
                <a16:creationId xmlns:a16="http://schemas.microsoft.com/office/drawing/2014/main" id="{1A71EF19-1D5F-4741-A42C-B9D3A1DE287A}"/>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9713C9EF-079E-1979-D9A5-2F67B66DCCC9}"/>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sp>
        <p:nvSpPr>
          <p:cNvPr id="2" name="Google Shape;160;p5">
            <a:extLst>
              <a:ext uri="{FF2B5EF4-FFF2-40B4-BE49-F238E27FC236}">
                <a16:creationId xmlns:a16="http://schemas.microsoft.com/office/drawing/2014/main" id="{F1623121-3DE8-86F2-42AD-A6D205775AF3}"/>
              </a:ext>
            </a:extLst>
          </p:cNvPr>
          <p:cNvSpPr/>
          <p:nvPr/>
        </p:nvSpPr>
        <p:spPr>
          <a:xfrm>
            <a:off x="2845604" y="5997759"/>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 license</a:t>
            </a:r>
            <a:endParaRPr sz="1200" dirty="0">
              <a:solidFill>
                <a:schemeClr val="dk1"/>
              </a:solidFill>
              <a:latin typeface="Calibri"/>
              <a:ea typeface="Calibri"/>
              <a:cs typeface="Calibri"/>
              <a:sym typeface="Calibri"/>
            </a:endParaRPr>
          </a:p>
        </p:txBody>
      </p:sp>
      <p:pic>
        <p:nvPicPr>
          <p:cNvPr id="2050" name="Picture 2" descr="Landkarte, Spanien, Flagge, Grenzen">
            <a:extLst>
              <a:ext uri="{FF2B5EF4-FFF2-40B4-BE49-F238E27FC236}">
                <a16:creationId xmlns:a16="http://schemas.microsoft.com/office/drawing/2014/main" id="{4C5481AD-B896-12AE-18CB-98FAB6AC0F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5604" y="1474250"/>
            <a:ext cx="5207351" cy="5207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65682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2"/>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en-US" sz="2800" dirty="0">
                <a:solidFill>
                  <a:srgbClr val="203864"/>
                </a:solidFill>
              </a:rPr>
              <a:t>Healthcare services apps of </a:t>
            </a:r>
            <a:r>
              <a:rPr lang="en-US" sz="2800" u="sng" dirty="0">
                <a:solidFill>
                  <a:srgbClr val="203864"/>
                </a:solidFill>
              </a:rPr>
              <a:t>public</a:t>
            </a:r>
            <a:r>
              <a:rPr lang="en-US" sz="2800" dirty="0">
                <a:solidFill>
                  <a:srgbClr val="203864"/>
                </a:solidFill>
              </a:rPr>
              <a:t> providers in Spain</a:t>
            </a:r>
            <a:endParaRPr sz="2800" dirty="0">
              <a:solidFill>
                <a:srgbClr val="203864"/>
              </a:solidFill>
            </a:endParaRPr>
          </a:p>
        </p:txBody>
      </p:sp>
      <p:sp>
        <p:nvSpPr>
          <p:cNvPr id="73" name="Google Shape;73;p2"/>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88900" lvl="0" indent="0" algn="l" rtl="0">
              <a:lnSpc>
                <a:spcPct val="100000"/>
              </a:lnSpc>
              <a:spcBef>
                <a:spcPts val="600"/>
              </a:spcBef>
              <a:spcAft>
                <a:spcPts val="0"/>
              </a:spcAft>
              <a:buSzPts val="2400"/>
              <a:buNone/>
            </a:pPr>
            <a:endParaRPr lang="en-US" b="1" dirty="0">
              <a:latin typeface="Calibri"/>
              <a:ea typeface="Calibri"/>
              <a:cs typeface="Calibri"/>
              <a:sym typeface="Calibri"/>
            </a:endParaRPr>
          </a:p>
          <a:p>
            <a:pPr marL="88900" lvl="0" indent="0" algn="l" rtl="0">
              <a:lnSpc>
                <a:spcPct val="100000"/>
              </a:lnSpc>
              <a:spcBef>
                <a:spcPts val="600"/>
              </a:spcBef>
              <a:spcAft>
                <a:spcPts val="0"/>
              </a:spcAft>
              <a:buSzPts val="2400"/>
              <a:buNone/>
            </a:pPr>
            <a:r>
              <a:rPr lang="en-US" sz="2150" b="1" dirty="0">
                <a:ea typeface="Calibri"/>
                <a:cs typeface="Calibri"/>
                <a:sym typeface="Calibri"/>
              </a:rPr>
              <a:t>Electronic Medical History </a:t>
            </a:r>
            <a:r>
              <a:rPr lang="en-US" sz="2150" dirty="0">
                <a:ea typeface="Calibri"/>
                <a:cs typeface="Calibri"/>
                <a:sym typeface="Calibri"/>
              </a:rPr>
              <a:t>(</a:t>
            </a:r>
            <a:r>
              <a:rPr lang="en-US" sz="2150" b="1" dirty="0">
                <a:ea typeface="Calibri"/>
                <a:cs typeface="Calibri"/>
                <a:sym typeface="Calibri"/>
              </a:rPr>
              <a:t>HCDSNS</a:t>
            </a:r>
            <a:r>
              <a:rPr lang="en-US" sz="2150" dirty="0">
                <a:ea typeface="Calibri"/>
                <a:cs typeface="Calibri"/>
                <a:sym typeface="Calibri"/>
              </a:rPr>
              <a:t>). This system allows all Autonomous Communities to share relevant clinical information so that it is available electronically to all citizens.</a:t>
            </a:r>
            <a:endParaRPr sz="2150" dirty="0"/>
          </a:p>
          <a:p>
            <a:pPr marL="88900" lvl="0" indent="0" algn="l" rtl="0">
              <a:lnSpc>
                <a:spcPct val="100000"/>
              </a:lnSpc>
              <a:spcBef>
                <a:spcPts val="1200"/>
              </a:spcBef>
              <a:spcAft>
                <a:spcPts val="0"/>
              </a:spcAft>
              <a:buSzPts val="2400"/>
              <a:buNone/>
            </a:pPr>
            <a:r>
              <a:rPr lang="en-US" sz="2150" dirty="0">
                <a:ea typeface="Calibri"/>
                <a:cs typeface="Calibri"/>
                <a:sym typeface="Calibri"/>
              </a:rPr>
              <a:t>In the following link, people can access the Electronic Medical History depending on the region they are being  treated: </a:t>
            </a:r>
            <a:r>
              <a:rPr lang="en-US" sz="2150" u="sng" dirty="0">
                <a:solidFill>
                  <a:schemeClr val="hlink"/>
                </a:solidFill>
                <a:ea typeface="Calibri"/>
                <a:cs typeface="Calibri"/>
                <a:sym typeface="Calibri"/>
                <a:hlinkClick r:id="rId3"/>
              </a:rPr>
              <a:t>https://www.sanidad.gob.es/areas/saludDigital/historiaClinicaSNS/Accesos_HCD_SNS.htm</a:t>
            </a:r>
            <a:endParaRPr sz="2150" dirty="0">
              <a:ea typeface="Calibri"/>
              <a:cs typeface="Calibri"/>
              <a:sym typeface="Calibri"/>
            </a:endParaRPr>
          </a:p>
          <a:p>
            <a:pPr marL="88900" lvl="0" indent="0" algn="l" rtl="0">
              <a:lnSpc>
                <a:spcPct val="100000"/>
              </a:lnSpc>
              <a:spcBef>
                <a:spcPts val="1200"/>
              </a:spcBef>
              <a:spcAft>
                <a:spcPts val="0"/>
              </a:spcAft>
              <a:buSzPts val="2400"/>
              <a:buNone/>
            </a:pPr>
            <a:r>
              <a:rPr lang="en-US" sz="2150" dirty="0">
                <a:ea typeface="Calibri"/>
                <a:cs typeface="Calibri"/>
                <a:sym typeface="Calibri"/>
              </a:rPr>
              <a:t>Through these platforms, people can access, save, or print all their clinical reports. </a:t>
            </a:r>
            <a:endParaRPr sz="2150" dirty="0"/>
          </a:p>
          <a:p>
            <a:pPr marL="88900" lvl="0" indent="0" algn="l" rtl="0">
              <a:lnSpc>
                <a:spcPct val="100000"/>
              </a:lnSpc>
              <a:spcBef>
                <a:spcPts val="1200"/>
              </a:spcBef>
              <a:spcAft>
                <a:spcPts val="600"/>
              </a:spcAft>
              <a:buSzPts val="2400"/>
              <a:buNone/>
            </a:pPr>
            <a:endParaRPr sz="2400" i="0" u="none" strike="noStrike" dirty="0">
              <a:solidFill>
                <a:schemeClr val="dk1"/>
              </a:solidFill>
              <a:latin typeface="Calibri"/>
              <a:ea typeface="Calibri"/>
              <a:cs typeface="Calibri"/>
              <a:sym typeface="Calibri"/>
            </a:endParaRPr>
          </a:p>
        </p:txBody>
      </p:sp>
      <p:sp>
        <p:nvSpPr>
          <p:cNvPr id="74" name="Google Shape;74;p2"/>
          <p:cNvSpPr/>
          <p:nvPr/>
        </p:nvSpPr>
        <p:spPr>
          <a:xfrm>
            <a:off x="3024193" y="6323655"/>
            <a:ext cx="877208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Calibri"/>
              <a:buNone/>
            </a:pPr>
            <a:r>
              <a:rPr lang="en-US" sz="1200" b="0" i="0" u="sng" strike="noStrike" cap="none">
                <a:solidFill>
                  <a:schemeClr val="hlink"/>
                </a:solidFill>
                <a:latin typeface="Calibri"/>
                <a:ea typeface="Calibri"/>
                <a:cs typeface="Calibri"/>
                <a:sym typeface="Calibri"/>
                <a:hlinkClick r:id="rId4"/>
              </a:rPr>
              <a:t>Source</a:t>
            </a:r>
            <a:r>
              <a:rPr lang="en-US" sz="1200" b="0" i="0" u="none" strike="noStrike" cap="none">
                <a:solidFill>
                  <a:srgbClr val="000000"/>
                </a:solidFill>
                <a:latin typeface="Calibri"/>
                <a:ea typeface="Calibri"/>
                <a:cs typeface="Calibri"/>
                <a:sym typeface="Calibri"/>
              </a:rPr>
              <a:t> | </a:t>
            </a:r>
            <a:r>
              <a:rPr lang="en-US" sz="1200" b="0" i="0" u="sng" strike="noStrike" cap="none">
                <a:solidFill>
                  <a:schemeClr val="hlink"/>
                </a:solidFill>
                <a:latin typeface="Calibri"/>
                <a:ea typeface="Calibri"/>
                <a:cs typeface="Calibri"/>
                <a:sym typeface="Calibri"/>
                <a:hlinkClick r:id="rId5"/>
              </a:rPr>
              <a:t>license</a:t>
            </a:r>
            <a:endParaRPr sz="1200" b="0" i="0" u="none" strike="noStrike" cap="none">
              <a:solidFill>
                <a:srgbClr val="000000"/>
              </a:solidFill>
              <a:latin typeface="Calibri"/>
              <a:ea typeface="Calibri"/>
              <a:cs typeface="Calibri"/>
              <a:sym typeface="Calibri"/>
            </a:endParaRPr>
          </a:p>
        </p:txBody>
      </p:sp>
      <p:sp>
        <p:nvSpPr>
          <p:cNvPr id="75" name="Google Shape;75;p2"/>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200"/>
              <a:buFont typeface="Calibri"/>
              <a:buNone/>
            </a:pPr>
            <a:r>
              <a:rPr lang="en-US" sz="2200" b="1" i="0" u="none" strike="noStrike" cap="none">
                <a:solidFill>
                  <a:srgbClr val="FFFFFF"/>
                </a:solidFill>
                <a:latin typeface="Calibri"/>
                <a:ea typeface="Calibri"/>
                <a:cs typeface="Calibri"/>
                <a:sym typeface="Calibri"/>
              </a:rPr>
              <a:t>1</a:t>
            </a:r>
            <a:r>
              <a:rPr lang="en-US" sz="2200" b="1" i="0" u="none" strike="noStrike" cap="none">
                <a:solidFill>
                  <a:srgbClr val="FFFFFF"/>
                </a:solidFill>
                <a:latin typeface="Gill Sans"/>
                <a:ea typeface="Gill Sans"/>
                <a:cs typeface="Gill Sans"/>
                <a:sym typeface="Gill Sans"/>
              </a:rPr>
              <a:t> </a:t>
            </a:r>
            <a:endParaRPr sz="2200" b="1" i="0" u="none" strike="noStrike" cap="none">
              <a:solidFill>
                <a:srgbClr val="FFFFFF"/>
              </a:solidFill>
              <a:latin typeface="Gill Sans"/>
              <a:ea typeface="Gill Sans"/>
              <a:cs typeface="Gill Sans"/>
              <a:sym typeface="Gill Sans"/>
            </a:endParaRPr>
          </a:p>
        </p:txBody>
      </p:sp>
      <p:sp>
        <p:nvSpPr>
          <p:cNvPr id="76" name="Google Shape;76;p2"/>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200"/>
              <a:buFont typeface="Calibri"/>
              <a:buNone/>
            </a:pPr>
            <a:r>
              <a:rPr lang="en-US" sz="2200" b="1" i="0" u="none" strike="noStrike" cap="none">
                <a:solidFill>
                  <a:srgbClr val="FFFFFF"/>
                </a:solidFill>
                <a:latin typeface="Calibri"/>
                <a:ea typeface="Calibri"/>
                <a:cs typeface="Calibri"/>
                <a:sym typeface="Calibri"/>
              </a:rPr>
              <a:t>11</a:t>
            </a:r>
            <a:r>
              <a:rPr lang="en-US" sz="2200" b="1" i="0" u="none" strike="noStrike" cap="none">
                <a:solidFill>
                  <a:srgbClr val="FFFFFF"/>
                </a:solidFill>
                <a:latin typeface="Gill Sans"/>
                <a:ea typeface="Gill Sans"/>
                <a:cs typeface="Gill Sans"/>
                <a:sym typeface="Gill Sans"/>
              </a:rPr>
              <a:t> </a:t>
            </a:r>
            <a:endParaRPr sz="2200" b="1" i="0" u="none" strike="noStrike" cap="none">
              <a:solidFill>
                <a:srgbClr val="FFFFFF"/>
              </a:solidFill>
              <a:latin typeface="Gill Sans"/>
              <a:ea typeface="Gill Sans"/>
              <a:cs typeface="Gill Sans"/>
              <a:sym typeface="Gill Sans"/>
            </a:endParaRPr>
          </a:p>
        </p:txBody>
      </p:sp>
      <p:sp>
        <p:nvSpPr>
          <p:cNvPr id="77" name="Google Shape;77;p2" descr="Bild für Symbol"/>
          <p:cNvSpPr/>
          <p:nvPr/>
        </p:nvSpPr>
        <p:spPr>
          <a:xfrm>
            <a:off x="5596465" y="2355358"/>
            <a:ext cx="1151467" cy="22289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78" name="Google Shape;78;p2" descr="sanidad"/>
          <p:cNvPicPr preferRelativeResize="0"/>
          <p:nvPr/>
        </p:nvPicPr>
        <p:blipFill rotWithShape="1">
          <a:blip r:embed="rId6">
            <a:alphaModFix/>
          </a:blip>
          <a:srcRect t="18927"/>
          <a:stretch/>
        </p:blipFill>
        <p:spPr>
          <a:xfrm>
            <a:off x="8353586" y="2115519"/>
            <a:ext cx="2952428" cy="3921071"/>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en-US" sz="2800" dirty="0">
                <a:solidFill>
                  <a:srgbClr val="203864"/>
                </a:solidFill>
              </a:rPr>
              <a:t>Healthcare services apps of </a:t>
            </a:r>
            <a:r>
              <a:rPr lang="en-US" sz="2800" u="sng" dirty="0">
                <a:solidFill>
                  <a:srgbClr val="203864"/>
                </a:solidFill>
              </a:rPr>
              <a:t>public</a:t>
            </a:r>
            <a:r>
              <a:rPr lang="en-US" sz="2800" dirty="0">
                <a:solidFill>
                  <a:srgbClr val="203864"/>
                </a:solidFill>
              </a:rPr>
              <a:t> providers in Spain</a:t>
            </a:r>
            <a:endParaRPr sz="2800" dirty="0">
              <a:solidFill>
                <a:srgbClr val="203864"/>
              </a:solidFill>
            </a:endParaRPr>
          </a:p>
        </p:txBody>
      </p:sp>
      <p:sp>
        <p:nvSpPr>
          <p:cNvPr id="85" name="Google Shape;85;p3"/>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88900" lvl="0" indent="0" algn="l" rtl="0">
              <a:lnSpc>
                <a:spcPct val="100000"/>
              </a:lnSpc>
              <a:spcBef>
                <a:spcPts val="600"/>
              </a:spcBef>
              <a:spcAft>
                <a:spcPts val="0"/>
              </a:spcAft>
              <a:buSzPts val="2400"/>
              <a:buNone/>
            </a:pPr>
            <a:r>
              <a:rPr lang="en-US" sz="2000" b="1" i="0" u="none" strike="noStrike" dirty="0">
                <a:solidFill>
                  <a:schemeClr val="dk1"/>
                </a:solidFill>
                <a:ea typeface="Calibri"/>
                <a:cs typeface="Calibri"/>
                <a:sym typeface="Calibri"/>
              </a:rPr>
              <a:t>Regional Health System Apps</a:t>
            </a:r>
            <a:r>
              <a:rPr lang="en-US" sz="2000" i="0" u="none" strike="noStrike" dirty="0">
                <a:solidFill>
                  <a:schemeClr val="dk1"/>
                </a:solidFill>
                <a:ea typeface="Calibri"/>
                <a:cs typeface="Calibri"/>
                <a:sym typeface="Calibri"/>
              </a:rPr>
              <a:t>. This apps offer several services to the patients, depending on the region they are bein</a:t>
            </a:r>
            <a:r>
              <a:rPr lang="en-US" sz="2000" dirty="0">
                <a:ea typeface="Calibri"/>
                <a:cs typeface="Calibri"/>
                <a:sym typeface="Calibri"/>
              </a:rPr>
              <a:t>g treated.</a:t>
            </a:r>
            <a:r>
              <a:rPr lang="en-US" sz="2000" i="0" u="none" strike="noStrike" dirty="0">
                <a:solidFill>
                  <a:schemeClr val="dk1"/>
                </a:solidFill>
                <a:ea typeface="Calibri"/>
                <a:cs typeface="Calibri"/>
                <a:sym typeface="Calibri"/>
              </a:rPr>
              <a:t> The</a:t>
            </a:r>
            <a:r>
              <a:rPr lang="en-US" sz="2000" dirty="0">
                <a:ea typeface="Calibri"/>
                <a:cs typeface="Calibri"/>
                <a:sym typeface="Calibri"/>
              </a:rPr>
              <a:t> most common services are: </a:t>
            </a:r>
            <a:endParaRPr sz="2000" i="0" u="none" strike="noStrike" dirty="0">
              <a:solidFill>
                <a:schemeClr val="dk1"/>
              </a:solidFill>
              <a:ea typeface="Calibri"/>
              <a:cs typeface="Calibri"/>
              <a:sym typeface="Calibri"/>
            </a:endParaRPr>
          </a:p>
          <a:p>
            <a:pPr marL="431800" lvl="0" indent="-342900" algn="l" rtl="0">
              <a:lnSpc>
                <a:spcPct val="100000"/>
              </a:lnSpc>
              <a:spcBef>
                <a:spcPts val="1200"/>
              </a:spcBef>
              <a:spcAft>
                <a:spcPts val="0"/>
              </a:spcAft>
              <a:buSzPts val="2400"/>
              <a:buChar char="▪"/>
            </a:pPr>
            <a:r>
              <a:rPr lang="en-US" sz="2000" i="0" u="none" strike="noStrike" dirty="0">
                <a:solidFill>
                  <a:schemeClr val="dk1"/>
                </a:solidFill>
                <a:ea typeface="Calibri"/>
                <a:cs typeface="Calibri"/>
                <a:sym typeface="Calibri"/>
              </a:rPr>
              <a:t>Management of health appointments. </a:t>
            </a:r>
            <a:endParaRPr sz="2000" dirty="0"/>
          </a:p>
          <a:p>
            <a:pPr marL="431800" lvl="0" indent="-342900" algn="l" rtl="0">
              <a:lnSpc>
                <a:spcPct val="100000"/>
              </a:lnSpc>
              <a:spcBef>
                <a:spcPts val="1200"/>
              </a:spcBef>
              <a:spcAft>
                <a:spcPts val="0"/>
              </a:spcAft>
              <a:buSzPts val="2400"/>
              <a:buChar char="▪"/>
            </a:pPr>
            <a:r>
              <a:rPr lang="en-US" sz="2000" i="0" u="none" strike="noStrike" dirty="0">
                <a:solidFill>
                  <a:schemeClr val="dk1"/>
                </a:solidFill>
                <a:ea typeface="Calibri"/>
                <a:cs typeface="Calibri"/>
                <a:sym typeface="Calibri"/>
              </a:rPr>
              <a:t>Quick and easy access to relevant information offered by the Regional Health Authority.</a:t>
            </a:r>
            <a:endParaRPr sz="2000" dirty="0"/>
          </a:p>
          <a:p>
            <a:pPr marL="431800" lvl="0" indent="-342900" algn="l" rtl="0">
              <a:lnSpc>
                <a:spcPct val="100000"/>
              </a:lnSpc>
              <a:spcBef>
                <a:spcPts val="1200"/>
              </a:spcBef>
              <a:spcAft>
                <a:spcPts val="0"/>
              </a:spcAft>
              <a:buSzPts val="2400"/>
              <a:buChar char="▪"/>
            </a:pPr>
            <a:r>
              <a:rPr lang="en-US" sz="2000" i="0" u="none" strike="noStrike" dirty="0">
                <a:solidFill>
                  <a:schemeClr val="dk1"/>
                </a:solidFill>
                <a:ea typeface="Calibri"/>
                <a:cs typeface="Calibri"/>
                <a:sym typeface="Calibri"/>
              </a:rPr>
              <a:t>Identification methods both in health </a:t>
            </a:r>
            <a:r>
              <a:rPr lang="en-US" sz="2000" i="0" u="none" strike="noStrike" dirty="0" err="1">
                <a:solidFill>
                  <a:schemeClr val="dk1"/>
                </a:solidFill>
                <a:ea typeface="Calibri"/>
                <a:cs typeface="Calibri"/>
                <a:sym typeface="Calibri"/>
              </a:rPr>
              <a:t>centres</a:t>
            </a:r>
            <a:r>
              <a:rPr lang="en-US" sz="2000" i="0" u="none" strike="noStrike" dirty="0">
                <a:solidFill>
                  <a:schemeClr val="dk1"/>
                </a:solidFill>
                <a:ea typeface="Calibri"/>
                <a:cs typeface="Calibri"/>
                <a:sym typeface="Calibri"/>
              </a:rPr>
              <a:t> and pharmacies.</a:t>
            </a:r>
            <a:endParaRPr sz="2000" dirty="0"/>
          </a:p>
          <a:p>
            <a:pPr marL="88900" lvl="0" indent="0" algn="l" rtl="0">
              <a:lnSpc>
                <a:spcPct val="100000"/>
              </a:lnSpc>
              <a:spcBef>
                <a:spcPts val="1200"/>
              </a:spcBef>
              <a:spcAft>
                <a:spcPts val="600"/>
              </a:spcAft>
              <a:buSzPts val="2400"/>
              <a:buNone/>
            </a:pPr>
            <a:r>
              <a:rPr lang="en-US" sz="2000" i="0" u="none" strike="noStrike" dirty="0">
                <a:solidFill>
                  <a:schemeClr val="dk1"/>
                </a:solidFill>
                <a:ea typeface="Calibri"/>
                <a:cs typeface="Calibri"/>
                <a:sym typeface="Calibri"/>
              </a:rPr>
              <a:t>Examples of th</a:t>
            </a:r>
            <a:r>
              <a:rPr lang="en-US" sz="2000" dirty="0">
                <a:ea typeface="Calibri"/>
                <a:cs typeface="Calibri"/>
                <a:sym typeface="Calibri"/>
              </a:rPr>
              <a:t>ese Apps are the </a:t>
            </a:r>
            <a:r>
              <a:rPr lang="en-US" sz="2000" b="1" dirty="0">
                <a:ea typeface="Calibri"/>
                <a:cs typeface="Calibri"/>
                <a:sym typeface="Calibri"/>
              </a:rPr>
              <a:t>App GVA + Salut </a:t>
            </a:r>
            <a:r>
              <a:rPr lang="en-US" sz="2000" dirty="0">
                <a:ea typeface="Calibri"/>
                <a:cs typeface="Calibri"/>
                <a:sym typeface="Calibri"/>
              </a:rPr>
              <a:t>(for the Valencian Community) and </a:t>
            </a:r>
            <a:r>
              <a:rPr lang="en-US" sz="2000" b="1" i="0" dirty="0" err="1">
                <a:solidFill>
                  <a:srgbClr val="202124"/>
                </a:solidFill>
                <a:ea typeface="Arial"/>
                <a:cs typeface="Arial"/>
                <a:sym typeface="Arial"/>
              </a:rPr>
              <a:t>Tarjeta</a:t>
            </a:r>
            <a:r>
              <a:rPr lang="en-US" sz="2000" b="1" i="0" dirty="0">
                <a:solidFill>
                  <a:srgbClr val="202124"/>
                </a:solidFill>
                <a:ea typeface="Arial"/>
                <a:cs typeface="Arial"/>
                <a:sym typeface="Arial"/>
              </a:rPr>
              <a:t> Sanitaria </a:t>
            </a:r>
            <a:r>
              <a:rPr lang="en-US" sz="2000" b="0" i="0" dirty="0">
                <a:solidFill>
                  <a:srgbClr val="202124"/>
                </a:solidFill>
                <a:ea typeface="Arial"/>
                <a:cs typeface="Arial"/>
                <a:sym typeface="Arial"/>
              </a:rPr>
              <a:t>(for the Community of Madrid)</a:t>
            </a:r>
            <a:endParaRPr sz="2000" dirty="0"/>
          </a:p>
        </p:txBody>
      </p:sp>
      <p:sp>
        <p:nvSpPr>
          <p:cNvPr id="86" name="Google Shape;86;p3"/>
          <p:cNvSpPr/>
          <p:nvPr/>
        </p:nvSpPr>
        <p:spPr>
          <a:xfrm>
            <a:off x="3238446" y="6171255"/>
            <a:ext cx="8772000" cy="2769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Calibri"/>
              <a:buNone/>
            </a:pPr>
            <a:r>
              <a:rPr lang="en-US" sz="1200" b="0" i="0" u="sng" strike="noStrike" cap="none">
                <a:solidFill>
                  <a:schemeClr val="hlink"/>
                </a:solidFill>
                <a:latin typeface="Calibri"/>
                <a:ea typeface="Calibri"/>
                <a:cs typeface="Calibri"/>
                <a:sym typeface="Calibri"/>
                <a:hlinkClick r:id="rId3"/>
              </a:rPr>
              <a:t>Source</a:t>
            </a:r>
            <a:r>
              <a:rPr lang="en-US" sz="1200" b="0" i="0" u="none" strike="noStrike" cap="none">
                <a:solidFill>
                  <a:srgbClr val="000000"/>
                </a:solidFill>
                <a:latin typeface="Calibri"/>
                <a:ea typeface="Calibri"/>
                <a:cs typeface="Calibri"/>
                <a:sym typeface="Calibri"/>
              </a:rPr>
              <a:t> | </a:t>
            </a:r>
            <a:r>
              <a:rPr lang="en-US" sz="1200" b="0" i="0" u="sng" strike="noStrike" cap="none">
                <a:solidFill>
                  <a:schemeClr val="hlink"/>
                </a:solidFill>
                <a:latin typeface="Calibri"/>
                <a:ea typeface="Calibri"/>
                <a:cs typeface="Calibri"/>
                <a:sym typeface="Calibri"/>
                <a:hlinkClick r:id="rId4"/>
              </a:rPr>
              <a:t>license</a:t>
            </a:r>
            <a:endParaRPr sz="1200" b="0" i="0" u="none" strike="noStrike" cap="none">
              <a:solidFill>
                <a:srgbClr val="000000"/>
              </a:solidFill>
              <a:latin typeface="Calibri"/>
              <a:ea typeface="Calibri"/>
              <a:cs typeface="Calibri"/>
              <a:sym typeface="Calibri"/>
            </a:endParaRPr>
          </a:p>
        </p:txBody>
      </p:sp>
      <p:sp>
        <p:nvSpPr>
          <p:cNvPr id="87" name="Google Shape;87;p3"/>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200"/>
              <a:buFont typeface="Calibri"/>
              <a:buNone/>
            </a:pPr>
            <a:r>
              <a:rPr lang="en-US" sz="2200" b="1" i="0" u="none" strike="noStrike" cap="none">
                <a:solidFill>
                  <a:srgbClr val="FFFFFF"/>
                </a:solidFill>
                <a:latin typeface="Calibri"/>
                <a:ea typeface="Calibri"/>
                <a:cs typeface="Calibri"/>
                <a:sym typeface="Calibri"/>
              </a:rPr>
              <a:t>1</a:t>
            </a:r>
            <a:r>
              <a:rPr lang="en-US" sz="2200" b="1" i="0" u="none" strike="noStrike" cap="none">
                <a:solidFill>
                  <a:srgbClr val="FFFFFF"/>
                </a:solidFill>
                <a:latin typeface="Gill Sans"/>
                <a:ea typeface="Gill Sans"/>
                <a:cs typeface="Gill Sans"/>
                <a:sym typeface="Gill Sans"/>
              </a:rPr>
              <a:t> </a:t>
            </a:r>
            <a:endParaRPr sz="2200" b="1" i="0" u="none" strike="noStrike" cap="none">
              <a:solidFill>
                <a:srgbClr val="FFFFFF"/>
              </a:solidFill>
              <a:latin typeface="Gill Sans"/>
              <a:ea typeface="Gill Sans"/>
              <a:cs typeface="Gill Sans"/>
              <a:sym typeface="Gill Sans"/>
            </a:endParaRPr>
          </a:p>
        </p:txBody>
      </p:sp>
      <p:sp>
        <p:nvSpPr>
          <p:cNvPr id="88" name="Google Shape;88;p3"/>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200"/>
              <a:buFont typeface="Calibri"/>
              <a:buNone/>
            </a:pPr>
            <a:r>
              <a:rPr lang="en-US" sz="2200" b="1" i="0" u="none" strike="noStrike" cap="none">
                <a:solidFill>
                  <a:srgbClr val="FFFFFF"/>
                </a:solidFill>
                <a:latin typeface="Calibri"/>
                <a:ea typeface="Calibri"/>
                <a:cs typeface="Calibri"/>
                <a:sym typeface="Calibri"/>
              </a:rPr>
              <a:t>11</a:t>
            </a:r>
            <a:r>
              <a:rPr lang="en-US" sz="2200" b="1" i="0" u="none" strike="noStrike" cap="none">
                <a:solidFill>
                  <a:srgbClr val="FFFFFF"/>
                </a:solidFill>
                <a:latin typeface="Gill Sans"/>
                <a:ea typeface="Gill Sans"/>
                <a:cs typeface="Gill Sans"/>
                <a:sym typeface="Gill Sans"/>
              </a:rPr>
              <a:t> </a:t>
            </a:r>
            <a:endParaRPr sz="2200" b="1" i="0" u="none" strike="noStrike" cap="none">
              <a:solidFill>
                <a:srgbClr val="FFFFFF"/>
              </a:solidFill>
              <a:latin typeface="Gill Sans"/>
              <a:ea typeface="Gill Sans"/>
              <a:cs typeface="Gill Sans"/>
              <a:sym typeface="Gill Sans"/>
            </a:endParaRPr>
          </a:p>
        </p:txBody>
      </p:sp>
      <p:sp>
        <p:nvSpPr>
          <p:cNvPr id="89" name="Google Shape;89;p3" descr="Bild für Symbol"/>
          <p:cNvSpPr/>
          <p:nvPr/>
        </p:nvSpPr>
        <p:spPr>
          <a:xfrm>
            <a:off x="5596465" y="2355358"/>
            <a:ext cx="1151467" cy="22289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90" name="Google Shape;90;p3" descr="GVA +Salut - Apps on Google Play"/>
          <p:cNvPicPr preferRelativeResize="0"/>
          <p:nvPr/>
        </p:nvPicPr>
        <p:blipFill rotWithShape="1">
          <a:blip r:embed="rId5">
            <a:alphaModFix/>
          </a:blip>
          <a:srcRect/>
          <a:stretch/>
        </p:blipFill>
        <p:spPr>
          <a:xfrm>
            <a:off x="9323339" y="1338977"/>
            <a:ext cx="2697590" cy="2697590"/>
          </a:xfrm>
          <a:prstGeom prst="rect">
            <a:avLst/>
          </a:prstGeom>
          <a:noFill/>
          <a:ln>
            <a:noFill/>
          </a:ln>
        </p:spPr>
      </p:pic>
      <p:sp>
        <p:nvSpPr>
          <p:cNvPr id="91" name="Google Shape;91;p3"/>
          <p:cNvSpPr/>
          <p:nvPr/>
        </p:nvSpPr>
        <p:spPr>
          <a:xfrm>
            <a:off x="3248329" y="6452781"/>
            <a:ext cx="87720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0" i="0" u="sng" strike="noStrike" cap="none">
                <a:solidFill>
                  <a:schemeClr val="hlink"/>
                </a:solidFill>
                <a:latin typeface="Calibri"/>
                <a:ea typeface="Calibri"/>
                <a:cs typeface="Calibri"/>
                <a:sym typeface="Calibri"/>
                <a:hlinkClick r:id="rId6"/>
              </a:rPr>
              <a:t>Source </a:t>
            </a:r>
            <a:r>
              <a:rPr lang="en-US" sz="1200" b="0" i="0" u="none" strike="noStrike" cap="none">
                <a:solidFill>
                  <a:srgbClr val="000000"/>
                </a:solidFill>
                <a:latin typeface="Calibri"/>
                <a:ea typeface="Calibri"/>
                <a:cs typeface="Calibri"/>
                <a:sym typeface="Calibri"/>
              </a:rPr>
              <a:t>| </a:t>
            </a:r>
            <a:r>
              <a:rPr lang="en-US" sz="1200" b="0" i="0" u="sng" strike="noStrike" cap="none">
                <a:solidFill>
                  <a:schemeClr val="hlink"/>
                </a:solidFill>
                <a:latin typeface="Calibri"/>
                <a:ea typeface="Calibri"/>
                <a:cs typeface="Calibri"/>
                <a:sym typeface="Calibri"/>
                <a:hlinkClick r:id="rId7"/>
              </a:rPr>
              <a:t>license</a:t>
            </a:r>
            <a:endParaRPr sz="1200" b="0" i="0" u="none" strike="noStrike" cap="none">
              <a:solidFill>
                <a:srgbClr val="000000"/>
              </a:solidFill>
              <a:latin typeface="Calibri"/>
              <a:ea typeface="Calibri"/>
              <a:cs typeface="Calibri"/>
              <a:sym typeface="Calibri"/>
            </a:endParaRPr>
          </a:p>
        </p:txBody>
      </p:sp>
      <p:pic>
        <p:nvPicPr>
          <p:cNvPr id="92" name="Google Shape;92;p3"/>
          <p:cNvPicPr preferRelativeResize="0"/>
          <p:nvPr/>
        </p:nvPicPr>
        <p:blipFill>
          <a:blip r:embed="rId8">
            <a:alphaModFix/>
          </a:blip>
          <a:stretch>
            <a:fillRect/>
          </a:stretch>
        </p:blipFill>
        <p:spPr>
          <a:xfrm>
            <a:off x="8341551" y="4055151"/>
            <a:ext cx="2229000" cy="2229000"/>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en-US" sz="2800" dirty="0">
                <a:solidFill>
                  <a:srgbClr val="203864"/>
                </a:solidFill>
              </a:rPr>
              <a:t>Healthcare services apps of </a:t>
            </a:r>
            <a:r>
              <a:rPr lang="en-US" sz="2800" u="sng" dirty="0">
                <a:solidFill>
                  <a:srgbClr val="203864"/>
                </a:solidFill>
              </a:rPr>
              <a:t>private</a:t>
            </a:r>
            <a:r>
              <a:rPr lang="en-US" sz="2800" dirty="0">
                <a:solidFill>
                  <a:srgbClr val="203864"/>
                </a:solidFill>
              </a:rPr>
              <a:t> providers in Spain</a:t>
            </a:r>
            <a:endParaRPr sz="2800" dirty="0">
              <a:solidFill>
                <a:srgbClr val="203864"/>
              </a:solidFill>
            </a:endParaRPr>
          </a:p>
        </p:txBody>
      </p:sp>
      <p:sp>
        <p:nvSpPr>
          <p:cNvPr id="99" name="Google Shape;99;p4"/>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88900" lvl="0" indent="0" algn="l" rtl="0">
              <a:lnSpc>
                <a:spcPct val="100000"/>
              </a:lnSpc>
              <a:spcBef>
                <a:spcPts val="600"/>
              </a:spcBef>
              <a:spcAft>
                <a:spcPts val="0"/>
              </a:spcAft>
              <a:buSzPts val="2400"/>
              <a:buNone/>
            </a:pPr>
            <a:r>
              <a:rPr lang="en-US" sz="2000" b="1" i="0" u="none" strike="noStrike" dirty="0" err="1">
                <a:solidFill>
                  <a:srgbClr val="000000"/>
                </a:solidFill>
                <a:ea typeface="Calibri"/>
                <a:cs typeface="Calibri"/>
                <a:sym typeface="Calibri"/>
              </a:rPr>
              <a:t>Doctoralia</a:t>
            </a:r>
            <a:r>
              <a:rPr lang="en-US" sz="2000" b="1" dirty="0">
                <a:solidFill>
                  <a:srgbClr val="000000"/>
                </a:solidFill>
                <a:ea typeface="Calibri"/>
                <a:cs typeface="Calibri"/>
                <a:sym typeface="Calibri"/>
              </a:rPr>
              <a:t>: </a:t>
            </a:r>
            <a:r>
              <a:rPr lang="en-US" sz="2000" b="1" dirty="0" err="1">
                <a:solidFill>
                  <a:srgbClr val="000000"/>
                </a:solidFill>
                <a:ea typeface="Calibri"/>
                <a:cs typeface="Calibri"/>
                <a:sym typeface="Calibri"/>
              </a:rPr>
              <a:t>Docplanner</a:t>
            </a:r>
            <a:r>
              <a:rPr lang="en-US" sz="2000" b="1" dirty="0">
                <a:solidFill>
                  <a:srgbClr val="000000"/>
                </a:solidFill>
                <a:ea typeface="Calibri"/>
                <a:cs typeface="Calibri"/>
                <a:sym typeface="Calibri"/>
              </a:rPr>
              <a:t> Health. </a:t>
            </a:r>
            <a:r>
              <a:rPr lang="en-US" sz="2000" dirty="0">
                <a:solidFill>
                  <a:srgbClr val="000000"/>
                </a:solidFill>
                <a:ea typeface="Calibri"/>
                <a:cs typeface="Calibri"/>
                <a:sym typeface="Calibri"/>
              </a:rPr>
              <a:t>This app allows to book online/in-person appointments with more than 120,000 specialists from all over the country. </a:t>
            </a:r>
            <a:endParaRPr sz="2000" dirty="0"/>
          </a:p>
          <a:p>
            <a:pPr marL="88900" lvl="0" indent="0" algn="l" rtl="0">
              <a:lnSpc>
                <a:spcPct val="100000"/>
              </a:lnSpc>
              <a:spcBef>
                <a:spcPts val="1200"/>
              </a:spcBef>
              <a:spcAft>
                <a:spcPts val="0"/>
              </a:spcAft>
              <a:buSzPts val="2400"/>
              <a:buNone/>
            </a:pPr>
            <a:r>
              <a:rPr lang="en-US" sz="2000" dirty="0">
                <a:solidFill>
                  <a:srgbClr val="000000"/>
                </a:solidFill>
                <a:ea typeface="Calibri"/>
                <a:cs typeface="Calibri"/>
                <a:sym typeface="Calibri"/>
              </a:rPr>
              <a:t>People can filter searches by specialty, city, postcode, health insurance (</a:t>
            </a:r>
            <a:r>
              <a:rPr lang="en-US" sz="2000" dirty="0" err="1">
                <a:solidFill>
                  <a:srgbClr val="000000"/>
                </a:solidFill>
                <a:ea typeface="Calibri"/>
                <a:cs typeface="Calibri"/>
                <a:sym typeface="Calibri"/>
              </a:rPr>
              <a:t>Adeslas</a:t>
            </a:r>
            <a:r>
              <a:rPr lang="en-US" sz="2000" dirty="0">
                <a:solidFill>
                  <a:srgbClr val="000000"/>
                </a:solidFill>
                <a:ea typeface="Calibri"/>
                <a:cs typeface="Calibri"/>
                <a:sym typeface="Calibri"/>
              </a:rPr>
              <a:t>, Allianz, </a:t>
            </a:r>
            <a:r>
              <a:rPr lang="en-US" sz="2000" dirty="0" err="1">
                <a:solidFill>
                  <a:srgbClr val="000000"/>
                </a:solidFill>
                <a:ea typeface="Calibri"/>
                <a:cs typeface="Calibri"/>
                <a:sym typeface="Calibri"/>
              </a:rPr>
              <a:t>Asisa</a:t>
            </a:r>
            <a:r>
              <a:rPr lang="en-US" sz="2000" dirty="0">
                <a:solidFill>
                  <a:srgbClr val="000000"/>
                </a:solidFill>
                <a:ea typeface="Calibri"/>
                <a:cs typeface="Calibri"/>
                <a:sym typeface="Calibri"/>
              </a:rPr>
              <a:t>, DKV, </a:t>
            </a:r>
            <a:r>
              <a:rPr lang="en-US" sz="2000" dirty="0" err="1">
                <a:solidFill>
                  <a:srgbClr val="000000"/>
                </a:solidFill>
                <a:ea typeface="Calibri"/>
                <a:cs typeface="Calibri"/>
                <a:sym typeface="Calibri"/>
              </a:rPr>
              <a:t>Mapfre</a:t>
            </a:r>
            <a:r>
              <a:rPr lang="en-US" sz="2000" dirty="0">
                <a:solidFill>
                  <a:srgbClr val="000000"/>
                </a:solidFill>
                <a:ea typeface="Calibri"/>
                <a:cs typeface="Calibri"/>
                <a:sym typeface="Calibri"/>
              </a:rPr>
              <a:t>, </a:t>
            </a:r>
            <a:r>
              <a:rPr lang="en-US" sz="2000" dirty="0" err="1">
                <a:solidFill>
                  <a:srgbClr val="000000"/>
                </a:solidFill>
                <a:ea typeface="Calibri"/>
                <a:cs typeface="Calibri"/>
                <a:sym typeface="Calibri"/>
              </a:rPr>
              <a:t>Muface</a:t>
            </a:r>
            <a:r>
              <a:rPr lang="en-US" sz="2000" dirty="0">
                <a:solidFill>
                  <a:srgbClr val="000000"/>
                </a:solidFill>
                <a:ea typeface="Calibri"/>
                <a:cs typeface="Calibri"/>
                <a:sym typeface="Calibri"/>
              </a:rPr>
              <a:t>, </a:t>
            </a:r>
            <a:r>
              <a:rPr lang="en-US" sz="2000" dirty="0" err="1">
                <a:solidFill>
                  <a:srgbClr val="000000"/>
                </a:solidFill>
                <a:ea typeface="Calibri"/>
                <a:cs typeface="Calibri"/>
                <a:sym typeface="Calibri"/>
              </a:rPr>
              <a:t>Sanitas</a:t>
            </a:r>
            <a:r>
              <a:rPr lang="en-US" sz="2000" dirty="0">
                <a:solidFill>
                  <a:srgbClr val="000000"/>
                </a:solidFill>
                <a:ea typeface="Calibri"/>
                <a:cs typeface="Calibri"/>
                <a:sym typeface="Calibri"/>
              </a:rPr>
              <a:t>, Zurich, etc.), and treatments. Available for:</a:t>
            </a:r>
            <a:endParaRPr sz="2000" dirty="0"/>
          </a:p>
          <a:p>
            <a:pPr marL="431800" lvl="0" indent="-342900" algn="l" rtl="0">
              <a:lnSpc>
                <a:spcPct val="100000"/>
              </a:lnSpc>
              <a:spcBef>
                <a:spcPts val="1200"/>
              </a:spcBef>
              <a:spcAft>
                <a:spcPts val="0"/>
              </a:spcAft>
              <a:buSzPts val="1800"/>
              <a:buFont typeface="Wingdings" panose="05000000000000000000" pitchFamily="2" charset="2"/>
              <a:buChar char="§"/>
            </a:pPr>
            <a:r>
              <a:rPr lang="en-US" sz="2000" u="sng" dirty="0">
                <a:solidFill>
                  <a:srgbClr val="000000"/>
                </a:solidFill>
                <a:ea typeface="Calibri"/>
                <a:cs typeface="Calibri"/>
                <a:sym typeface="Calibri"/>
                <a:hlinkClick r:id="rId3">
                  <a:extLst>
                    <a:ext uri="{A12FA001-AC4F-418D-AE19-62706E023703}">
                      <ahyp:hlinkClr xmlns:ahyp="http://schemas.microsoft.com/office/drawing/2018/hyperlinkcolor" xmlns="" val="tx"/>
                    </a:ext>
                  </a:extLst>
                </a:hlinkClick>
              </a:rPr>
              <a:t>https://play.google.com/store/apps/details?id=es.doctoralia&amp;hl=es</a:t>
            </a:r>
            <a:r>
              <a:rPr lang="en-US" sz="2000" dirty="0">
                <a:solidFill>
                  <a:srgbClr val="000000"/>
                </a:solidFill>
                <a:ea typeface="Calibri"/>
                <a:cs typeface="Calibri"/>
                <a:sym typeface="Calibri"/>
              </a:rPr>
              <a:t> (Android)</a:t>
            </a:r>
            <a:endParaRPr sz="2000" dirty="0"/>
          </a:p>
          <a:p>
            <a:pPr marL="431800" lvl="0" indent="-342900" algn="l" rtl="0">
              <a:lnSpc>
                <a:spcPct val="100000"/>
              </a:lnSpc>
              <a:spcBef>
                <a:spcPts val="1200"/>
              </a:spcBef>
              <a:spcAft>
                <a:spcPts val="0"/>
              </a:spcAft>
              <a:buSzPts val="1800"/>
              <a:buFont typeface="Wingdings" panose="05000000000000000000" pitchFamily="2" charset="2"/>
              <a:buChar char="§"/>
            </a:pPr>
            <a:r>
              <a:rPr lang="en-US" sz="2000" u="sng" dirty="0">
                <a:solidFill>
                  <a:srgbClr val="000000"/>
                </a:solidFill>
                <a:ea typeface="Calibri"/>
                <a:cs typeface="Calibri"/>
                <a:sym typeface="Calibri"/>
                <a:hlinkClick r:id="rId4">
                  <a:extLst>
                    <a:ext uri="{A12FA001-AC4F-418D-AE19-62706E023703}">
                      <ahyp:hlinkClr xmlns:ahyp="http://schemas.microsoft.com/office/drawing/2018/hyperlinkcolor" xmlns="" val="tx"/>
                    </a:ext>
                  </a:extLst>
                </a:hlinkClick>
              </a:rPr>
              <a:t>https://apps.apple.com/es/app/doctoralia-cuida-de-tu-salud/id1444682103?l=ca</a:t>
            </a:r>
            <a:r>
              <a:rPr lang="en-US" sz="2000" dirty="0">
                <a:solidFill>
                  <a:srgbClr val="000000"/>
                </a:solidFill>
                <a:ea typeface="Calibri"/>
                <a:cs typeface="Calibri"/>
                <a:sym typeface="Calibri"/>
              </a:rPr>
              <a:t> (IOS)</a:t>
            </a:r>
            <a:endParaRPr sz="2000" dirty="0"/>
          </a:p>
          <a:p>
            <a:pPr marL="88900" lvl="0" indent="0" algn="l" rtl="0">
              <a:lnSpc>
                <a:spcPct val="100000"/>
              </a:lnSpc>
              <a:spcBef>
                <a:spcPts val="1200"/>
              </a:spcBef>
              <a:spcAft>
                <a:spcPts val="600"/>
              </a:spcAft>
              <a:buSzPts val="2400"/>
              <a:buNone/>
            </a:pPr>
            <a:endParaRPr sz="2400" i="0" u="none" strike="noStrike" dirty="0">
              <a:solidFill>
                <a:srgbClr val="000000"/>
              </a:solidFill>
              <a:latin typeface="Calibri"/>
              <a:ea typeface="Calibri"/>
              <a:cs typeface="Calibri"/>
              <a:sym typeface="Calibri"/>
            </a:endParaRPr>
          </a:p>
        </p:txBody>
      </p:sp>
      <p:sp>
        <p:nvSpPr>
          <p:cNvPr id="100" name="Google Shape;100;p4"/>
          <p:cNvSpPr/>
          <p:nvPr/>
        </p:nvSpPr>
        <p:spPr>
          <a:xfrm>
            <a:off x="3343712" y="5998731"/>
            <a:ext cx="8772000" cy="2769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Calibri"/>
              <a:buNone/>
            </a:pPr>
            <a:r>
              <a:rPr lang="en-US" sz="1200" b="0" i="0" u="sng" strike="noStrike" cap="none">
                <a:solidFill>
                  <a:schemeClr val="hlink"/>
                </a:solidFill>
                <a:latin typeface="Calibri"/>
                <a:ea typeface="Calibri"/>
                <a:cs typeface="Calibri"/>
                <a:sym typeface="Calibri"/>
                <a:hlinkClick r:id="rId5"/>
              </a:rPr>
              <a:t>Source</a:t>
            </a:r>
            <a:r>
              <a:rPr lang="en-US" sz="1200" b="0" i="0" u="none" strike="noStrike" cap="none">
                <a:solidFill>
                  <a:srgbClr val="000000"/>
                </a:solidFill>
                <a:latin typeface="Calibri"/>
                <a:ea typeface="Calibri"/>
                <a:cs typeface="Calibri"/>
                <a:sym typeface="Calibri"/>
              </a:rPr>
              <a:t> | </a:t>
            </a:r>
            <a:r>
              <a:rPr lang="en-US" sz="1200" u="none">
                <a:solidFill>
                  <a:srgbClr val="000000"/>
                </a:solidFill>
                <a:latin typeface="Calibri"/>
                <a:ea typeface="Calibri"/>
                <a:cs typeface="Calibri"/>
                <a:sym typeface="Calibri"/>
              </a:rPr>
              <a:t>l</a:t>
            </a:r>
            <a:r>
              <a:rPr lang="en-US" sz="1200" b="0" i="0" u="sng" strike="noStrike" cap="none">
                <a:solidFill>
                  <a:schemeClr val="hlink"/>
                </a:solidFill>
                <a:latin typeface="Calibri"/>
                <a:ea typeface="Calibri"/>
                <a:cs typeface="Calibri"/>
                <a:sym typeface="Calibri"/>
                <a:hlinkClick r:id="rId6"/>
              </a:rPr>
              <a:t>icense</a:t>
            </a:r>
            <a:endParaRPr sz="1200" b="0" i="0" u="none" strike="noStrike" cap="none">
              <a:solidFill>
                <a:srgbClr val="000000"/>
              </a:solidFill>
              <a:latin typeface="Calibri"/>
              <a:ea typeface="Calibri"/>
              <a:cs typeface="Calibri"/>
              <a:sym typeface="Calibri"/>
            </a:endParaRPr>
          </a:p>
        </p:txBody>
      </p:sp>
      <p:sp>
        <p:nvSpPr>
          <p:cNvPr id="101" name="Google Shape;101;p4"/>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200"/>
              <a:buFont typeface="Calibri"/>
              <a:buNone/>
            </a:pPr>
            <a:r>
              <a:rPr lang="en-US" sz="2200" b="1" i="0" u="none" strike="noStrike" cap="none">
                <a:solidFill>
                  <a:srgbClr val="FFFFFF"/>
                </a:solidFill>
                <a:latin typeface="Calibri"/>
                <a:ea typeface="Calibri"/>
                <a:cs typeface="Calibri"/>
                <a:sym typeface="Calibri"/>
              </a:rPr>
              <a:t>1</a:t>
            </a:r>
            <a:r>
              <a:rPr lang="en-US" sz="2200" b="1" i="0" u="none" strike="noStrike" cap="none">
                <a:solidFill>
                  <a:srgbClr val="FFFFFF"/>
                </a:solidFill>
                <a:latin typeface="Gill Sans"/>
                <a:ea typeface="Gill Sans"/>
                <a:cs typeface="Gill Sans"/>
                <a:sym typeface="Gill Sans"/>
              </a:rPr>
              <a:t> </a:t>
            </a:r>
            <a:endParaRPr sz="2200" b="1" i="0" u="none" strike="noStrike" cap="none">
              <a:solidFill>
                <a:srgbClr val="FFFFFF"/>
              </a:solidFill>
              <a:latin typeface="Gill Sans"/>
              <a:ea typeface="Gill Sans"/>
              <a:cs typeface="Gill Sans"/>
              <a:sym typeface="Gill Sans"/>
            </a:endParaRPr>
          </a:p>
        </p:txBody>
      </p:sp>
      <p:sp>
        <p:nvSpPr>
          <p:cNvPr id="102" name="Google Shape;102;p4"/>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200"/>
              <a:buFont typeface="Calibri"/>
              <a:buNone/>
            </a:pPr>
            <a:r>
              <a:rPr lang="en-US" sz="2200" b="1" i="0" u="none" strike="noStrike" cap="none">
                <a:solidFill>
                  <a:srgbClr val="FFFFFF"/>
                </a:solidFill>
                <a:latin typeface="Calibri"/>
                <a:ea typeface="Calibri"/>
                <a:cs typeface="Calibri"/>
                <a:sym typeface="Calibri"/>
              </a:rPr>
              <a:t>11</a:t>
            </a:r>
            <a:r>
              <a:rPr lang="en-US" sz="2200" b="1" i="0" u="none" strike="noStrike" cap="none">
                <a:solidFill>
                  <a:srgbClr val="FFFFFF"/>
                </a:solidFill>
                <a:latin typeface="Gill Sans"/>
                <a:ea typeface="Gill Sans"/>
                <a:cs typeface="Gill Sans"/>
                <a:sym typeface="Gill Sans"/>
              </a:rPr>
              <a:t> </a:t>
            </a:r>
            <a:endParaRPr sz="2200" b="1" i="0" u="none" strike="noStrike" cap="none">
              <a:solidFill>
                <a:srgbClr val="FFFFFF"/>
              </a:solidFill>
              <a:latin typeface="Gill Sans"/>
              <a:ea typeface="Gill Sans"/>
              <a:cs typeface="Gill Sans"/>
              <a:sym typeface="Gill Sans"/>
            </a:endParaRPr>
          </a:p>
        </p:txBody>
      </p:sp>
      <p:pic>
        <p:nvPicPr>
          <p:cNvPr id="103" name="Google Shape;103;p4" descr="Doctoralia: pide citas médicas - Aplicacions a Google Play"/>
          <p:cNvPicPr preferRelativeResize="0"/>
          <p:nvPr/>
        </p:nvPicPr>
        <p:blipFill rotWithShape="1">
          <a:blip r:embed="rId7">
            <a:alphaModFix/>
          </a:blip>
          <a:srcRect/>
          <a:stretch/>
        </p:blipFill>
        <p:spPr>
          <a:xfrm>
            <a:off x="8922040" y="2967925"/>
            <a:ext cx="2383973" cy="2353742"/>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en-US" sz="2800">
                <a:solidFill>
                  <a:srgbClr val="203864"/>
                </a:solidFill>
              </a:rPr>
              <a:t>Healthcare services apps of </a:t>
            </a:r>
            <a:r>
              <a:rPr lang="en-US" sz="2800" u="sng">
                <a:solidFill>
                  <a:srgbClr val="203864"/>
                </a:solidFill>
              </a:rPr>
              <a:t>private</a:t>
            </a:r>
            <a:r>
              <a:rPr lang="en-US" sz="2800">
                <a:solidFill>
                  <a:srgbClr val="203864"/>
                </a:solidFill>
              </a:rPr>
              <a:t> providers in Spain</a:t>
            </a:r>
            <a:endParaRPr sz="2800">
              <a:solidFill>
                <a:srgbClr val="203864"/>
              </a:solidFill>
            </a:endParaRPr>
          </a:p>
        </p:txBody>
      </p:sp>
      <p:sp>
        <p:nvSpPr>
          <p:cNvPr id="110" name="Google Shape;110;p5"/>
          <p:cNvSpPr txBox="1">
            <a:spLocks noGrp="1"/>
          </p:cNvSpPr>
          <p:nvPr>
            <p:ph idx="1"/>
          </p:nvPr>
        </p:nvSpPr>
        <p:spPr>
          <a:xfrm>
            <a:off x="557999" y="1799999"/>
            <a:ext cx="7944870" cy="4865977"/>
          </a:xfrm>
          <a:prstGeom prst="rect">
            <a:avLst/>
          </a:prstGeom>
          <a:noFill/>
          <a:ln>
            <a:noFill/>
          </a:ln>
        </p:spPr>
        <p:txBody>
          <a:bodyPr spcFirstLastPara="1" wrap="square" lIns="91425" tIns="45700" rIns="91425" bIns="45700" anchor="t" anchorCtr="0">
            <a:noAutofit/>
          </a:bodyPr>
          <a:lstStyle/>
          <a:p>
            <a:pPr marL="88900" lvl="0" indent="0" algn="l" rtl="0">
              <a:lnSpc>
                <a:spcPct val="100000"/>
              </a:lnSpc>
              <a:spcBef>
                <a:spcPts val="600"/>
              </a:spcBef>
              <a:spcAft>
                <a:spcPts val="0"/>
              </a:spcAft>
              <a:buSzPts val="2400"/>
              <a:buNone/>
            </a:pPr>
            <a:r>
              <a:rPr lang="en-US" sz="1800" b="1" i="0" u="none" strike="noStrike" dirty="0">
                <a:solidFill>
                  <a:srgbClr val="000000"/>
                </a:solidFill>
                <a:ea typeface="Calibri"/>
                <a:cs typeface="Calibri"/>
                <a:sym typeface="Calibri"/>
              </a:rPr>
              <a:t>ASISA</a:t>
            </a:r>
            <a:r>
              <a:rPr lang="en-US" sz="1800" b="1" dirty="0">
                <a:solidFill>
                  <a:srgbClr val="000000"/>
                </a:solidFill>
                <a:ea typeface="Calibri"/>
                <a:cs typeface="Calibri"/>
                <a:sym typeface="Calibri"/>
              </a:rPr>
              <a:t>. </a:t>
            </a:r>
            <a:r>
              <a:rPr lang="en-US" sz="1800" dirty="0">
                <a:solidFill>
                  <a:srgbClr val="000000"/>
                </a:solidFill>
                <a:ea typeface="Calibri"/>
                <a:cs typeface="Calibri"/>
                <a:sym typeface="Calibri"/>
              </a:rPr>
              <a:t>With this app, people are be able to:</a:t>
            </a:r>
            <a:endParaRPr sz="1800" dirty="0"/>
          </a:p>
          <a:p>
            <a:pPr marL="431800" lvl="0" indent="-342900" algn="l" rtl="0">
              <a:lnSpc>
                <a:spcPct val="100000"/>
              </a:lnSpc>
              <a:spcBef>
                <a:spcPts val="1200"/>
              </a:spcBef>
              <a:spcAft>
                <a:spcPts val="0"/>
              </a:spcAft>
              <a:buSzPts val="2400"/>
              <a:buFont typeface="Wingdings" panose="05000000000000000000" pitchFamily="2" charset="2"/>
              <a:buChar char="§"/>
            </a:pPr>
            <a:r>
              <a:rPr lang="en-US" sz="1800" dirty="0">
                <a:solidFill>
                  <a:srgbClr val="000000"/>
                </a:solidFill>
                <a:ea typeface="Calibri"/>
                <a:cs typeface="Calibri"/>
                <a:sym typeface="Calibri"/>
              </a:rPr>
              <a:t>Search for the doctor they need by specialty and proximity. </a:t>
            </a:r>
            <a:endParaRPr sz="1800" dirty="0"/>
          </a:p>
          <a:p>
            <a:pPr marL="431800" lvl="0" indent="-342900" algn="l" rtl="0">
              <a:lnSpc>
                <a:spcPct val="100000"/>
              </a:lnSpc>
              <a:spcBef>
                <a:spcPts val="1200"/>
              </a:spcBef>
              <a:spcAft>
                <a:spcPts val="0"/>
              </a:spcAft>
              <a:buSzPts val="2400"/>
              <a:buFont typeface="Wingdings" panose="05000000000000000000" pitchFamily="2" charset="2"/>
              <a:buChar char="§"/>
            </a:pPr>
            <a:r>
              <a:rPr lang="en-US" sz="1800" dirty="0">
                <a:solidFill>
                  <a:srgbClr val="000000"/>
                </a:solidFill>
                <a:ea typeface="Calibri"/>
                <a:cs typeface="Calibri"/>
                <a:sym typeface="Calibri"/>
              </a:rPr>
              <a:t>Book an appointment online at the hospitals and </a:t>
            </a:r>
            <a:r>
              <a:rPr lang="en-US" sz="1800" dirty="0" err="1">
                <a:solidFill>
                  <a:srgbClr val="000000"/>
                </a:solidFill>
                <a:ea typeface="Calibri"/>
                <a:cs typeface="Calibri"/>
                <a:sym typeface="Calibri"/>
              </a:rPr>
              <a:t>centres</a:t>
            </a:r>
            <a:r>
              <a:rPr lang="en-US" sz="1800" dirty="0">
                <a:solidFill>
                  <a:srgbClr val="000000"/>
                </a:solidFill>
                <a:ea typeface="Calibri"/>
                <a:cs typeface="Calibri"/>
                <a:sym typeface="Calibri"/>
              </a:rPr>
              <a:t>.</a:t>
            </a:r>
            <a:endParaRPr sz="1800" dirty="0"/>
          </a:p>
          <a:p>
            <a:pPr marL="431800" lvl="0" indent="-342900" algn="l" rtl="0">
              <a:lnSpc>
                <a:spcPct val="100000"/>
              </a:lnSpc>
              <a:spcBef>
                <a:spcPts val="1200"/>
              </a:spcBef>
              <a:spcAft>
                <a:spcPts val="0"/>
              </a:spcAft>
              <a:buSzPts val="2400"/>
              <a:buFont typeface="Wingdings" panose="05000000000000000000" pitchFamily="2" charset="2"/>
              <a:buChar char="§"/>
            </a:pPr>
            <a:r>
              <a:rPr lang="en-US" sz="1800" dirty="0">
                <a:solidFill>
                  <a:srgbClr val="000000"/>
                </a:solidFill>
                <a:ea typeface="Calibri"/>
                <a:cs typeface="Calibri"/>
                <a:sym typeface="Calibri"/>
              </a:rPr>
              <a:t>Request a video consultation with specialists.</a:t>
            </a:r>
            <a:endParaRPr sz="1800" dirty="0"/>
          </a:p>
          <a:p>
            <a:pPr marL="431800" lvl="0" indent="-342900" algn="l" rtl="0">
              <a:lnSpc>
                <a:spcPct val="100000"/>
              </a:lnSpc>
              <a:spcBef>
                <a:spcPts val="1200"/>
              </a:spcBef>
              <a:spcAft>
                <a:spcPts val="0"/>
              </a:spcAft>
              <a:buSzPts val="2400"/>
              <a:buFont typeface="Wingdings" panose="05000000000000000000" pitchFamily="2" charset="2"/>
              <a:buChar char="§"/>
            </a:pPr>
            <a:r>
              <a:rPr lang="en-US" sz="1800" dirty="0">
                <a:solidFill>
                  <a:srgbClr val="000000"/>
                </a:solidFill>
                <a:ea typeface="Calibri"/>
                <a:cs typeface="Calibri"/>
                <a:sym typeface="Calibri"/>
              </a:rPr>
              <a:t>Find out which tests require </a:t>
            </a:r>
            <a:r>
              <a:rPr lang="en-US" sz="1800" dirty="0" err="1">
                <a:solidFill>
                  <a:srgbClr val="000000"/>
                </a:solidFill>
                <a:ea typeface="Calibri"/>
                <a:cs typeface="Calibri"/>
                <a:sym typeface="Calibri"/>
              </a:rPr>
              <a:t>authorisation</a:t>
            </a:r>
            <a:r>
              <a:rPr lang="en-US" sz="1800" dirty="0">
                <a:solidFill>
                  <a:srgbClr val="000000"/>
                </a:solidFill>
                <a:ea typeface="Calibri"/>
                <a:cs typeface="Calibri"/>
                <a:sym typeface="Calibri"/>
              </a:rPr>
              <a:t> and request it.</a:t>
            </a:r>
            <a:endParaRPr sz="1800" dirty="0"/>
          </a:p>
          <a:p>
            <a:pPr marL="431800" lvl="0" indent="-342900" algn="l" rtl="0">
              <a:lnSpc>
                <a:spcPct val="100000"/>
              </a:lnSpc>
              <a:spcBef>
                <a:spcPts val="1200"/>
              </a:spcBef>
              <a:spcAft>
                <a:spcPts val="0"/>
              </a:spcAft>
              <a:buSzPts val="2400"/>
              <a:buFont typeface="Wingdings" panose="05000000000000000000" pitchFamily="2" charset="2"/>
              <a:buChar char="§"/>
            </a:pPr>
            <a:r>
              <a:rPr lang="en-US" sz="1800" dirty="0">
                <a:solidFill>
                  <a:srgbClr val="000000"/>
                </a:solidFill>
                <a:ea typeface="Calibri"/>
                <a:cs typeface="Calibri"/>
                <a:sym typeface="Calibri"/>
              </a:rPr>
              <a:t>Retrieve information about the insurance.</a:t>
            </a:r>
            <a:endParaRPr sz="1800" dirty="0"/>
          </a:p>
          <a:p>
            <a:pPr marL="88900" lvl="0" indent="0" algn="l" rtl="0">
              <a:lnSpc>
                <a:spcPct val="100000"/>
              </a:lnSpc>
              <a:spcBef>
                <a:spcPts val="1200"/>
              </a:spcBef>
              <a:spcAft>
                <a:spcPts val="0"/>
              </a:spcAft>
              <a:buSzPts val="1800"/>
              <a:buNone/>
            </a:pPr>
            <a:r>
              <a:rPr lang="en-US" sz="1800" dirty="0">
                <a:solidFill>
                  <a:srgbClr val="000000"/>
                </a:solidFill>
                <a:ea typeface="Calibri"/>
                <a:cs typeface="Calibri"/>
                <a:sym typeface="Calibri"/>
              </a:rPr>
              <a:t>Available for:</a:t>
            </a:r>
            <a:endParaRPr sz="1800" dirty="0"/>
          </a:p>
          <a:p>
            <a:pPr marL="431800" lvl="0" indent="-342900" algn="l" rtl="0">
              <a:lnSpc>
                <a:spcPct val="100000"/>
              </a:lnSpc>
              <a:spcBef>
                <a:spcPts val="1200"/>
              </a:spcBef>
              <a:spcAft>
                <a:spcPts val="0"/>
              </a:spcAft>
              <a:buSzPts val="1800"/>
              <a:buFont typeface="Wingdings" panose="05000000000000000000" pitchFamily="2" charset="2"/>
              <a:buChar char="§"/>
            </a:pPr>
            <a:r>
              <a:rPr lang="en-US" sz="1700" u="sng" dirty="0">
                <a:solidFill>
                  <a:srgbClr val="000000"/>
                </a:solidFill>
                <a:ea typeface="Calibri"/>
                <a:cs typeface="Calibri"/>
                <a:sym typeface="Calibri"/>
                <a:hlinkClick r:id="rId3">
                  <a:extLst>
                    <a:ext uri="{A12FA001-AC4F-418D-AE19-62706E023703}">
                      <ahyp:hlinkClr xmlns:ahyp="http://schemas.microsoft.com/office/drawing/2018/hyperlinkcolor" xmlns="" val="tx"/>
                    </a:ext>
                  </a:extLst>
                </a:hlinkClick>
              </a:rPr>
              <a:t>https://play.google.com/store/apps/details?id=com.asisa&amp;hl=ca&amp;gl=US</a:t>
            </a:r>
            <a:r>
              <a:rPr lang="en-US" sz="1700" dirty="0">
                <a:solidFill>
                  <a:srgbClr val="000000"/>
                </a:solidFill>
                <a:ea typeface="Calibri"/>
                <a:cs typeface="Calibri"/>
                <a:sym typeface="Calibri"/>
              </a:rPr>
              <a:t> (Android)</a:t>
            </a:r>
            <a:endParaRPr sz="1700" dirty="0"/>
          </a:p>
          <a:p>
            <a:pPr marL="431800" lvl="0" indent="-342900" algn="l" rtl="0">
              <a:lnSpc>
                <a:spcPct val="100000"/>
              </a:lnSpc>
              <a:spcBef>
                <a:spcPts val="1200"/>
              </a:spcBef>
              <a:spcAft>
                <a:spcPts val="0"/>
              </a:spcAft>
              <a:buSzPts val="1800"/>
              <a:buFont typeface="Wingdings" panose="05000000000000000000" pitchFamily="2" charset="2"/>
              <a:buChar char="§"/>
            </a:pPr>
            <a:r>
              <a:rPr lang="en-US" sz="1700" u="sng" dirty="0">
                <a:solidFill>
                  <a:srgbClr val="000000"/>
                </a:solidFill>
                <a:ea typeface="Calibri"/>
                <a:cs typeface="Calibri"/>
                <a:sym typeface="Calibri"/>
                <a:hlinkClick r:id="rId4">
                  <a:extLst>
                    <a:ext uri="{A12FA001-AC4F-418D-AE19-62706E023703}">
                      <ahyp:hlinkClr xmlns:ahyp="http://schemas.microsoft.com/office/drawing/2018/hyperlinkcolor" xmlns="" val="tx"/>
                    </a:ext>
                  </a:extLst>
                </a:hlinkClick>
              </a:rPr>
              <a:t>https://apps.apple.com/es/app/asisa/id444680982?l=ca</a:t>
            </a:r>
            <a:r>
              <a:rPr lang="en-US" sz="1700" dirty="0">
                <a:solidFill>
                  <a:srgbClr val="000000"/>
                </a:solidFill>
                <a:ea typeface="Calibri"/>
                <a:cs typeface="Calibri"/>
                <a:sym typeface="Calibri"/>
              </a:rPr>
              <a:t> (IOS)</a:t>
            </a:r>
            <a:endParaRPr sz="1700" dirty="0"/>
          </a:p>
          <a:p>
            <a:pPr marL="88900" lvl="0" indent="0" algn="l" rtl="0">
              <a:lnSpc>
                <a:spcPct val="100000"/>
              </a:lnSpc>
              <a:spcBef>
                <a:spcPts val="1200"/>
              </a:spcBef>
              <a:spcAft>
                <a:spcPts val="600"/>
              </a:spcAft>
              <a:buSzPts val="2400"/>
              <a:buNone/>
            </a:pPr>
            <a:endParaRPr sz="2400" i="0" u="none" strike="noStrike" dirty="0">
              <a:solidFill>
                <a:srgbClr val="000000"/>
              </a:solidFill>
              <a:latin typeface="Calibri"/>
              <a:ea typeface="Calibri"/>
              <a:cs typeface="Calibri"/>
              <a:sym typeface="Calibri"/>
            </a:endParaRPr>
          </a:p>
        </p:txBody>
      </p:sp>
      <p:sp>
        <p:nvSpPr>
          <p:cNvPr id="111" name="Google Shape;111;p5"/>
          <p:cNvSpPr/>
          <p:nvPr/>
        </p:nvSpPr>
        <p:spPr>
          <a:xfrm>
            <a:off x="3343712" y="5998731"/>
            <a:ext cx="8772000" cy="2769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Calibri"/>
              <a:buNone/>
            </a:pPr>
            <a:r>
              <a:rPr lang="en-US" sz="1200" b="0" i="0" u="sng" strike="noStrike" cap="none">
                <a:solidFill>
                  <a:schemeClr val="hlink"/>
                </a:solidFill>
                <a:latin typeface="Calibri"/>
                <a:ea typeface="Calibri"/>
                <a:cs typeface="Calibri"/>
                <a:sym typeface="Calibri"/>
                <a:hlinkClick r:id="rId5"/>
              </a:rPr>
              <a:t>Source</a:t>
            </a:r>
            <a:r>
              <a:rPr lang="en-US" sz="1200" b="0" i="0" u="none" strike="noStrike" cap="none">
                <a:solidFill>
                  <a:srgbClr val="000000"/>
                </a:solidFill>
                <a:latin typeface="Calibri"/>
                <a:ea typeface="Calibri"/>
                <a:cs typeface="Calibri"/>
                <a:sym typeface="Calibri"/>
              </a:rPr>
              <a:t> | </a:t>
            </a:r>
            <a:r>
              <a:rPr lang="en-US" sz="1200" b="0" i="0" u="sng" strike="noStrike" cap="none">
                <a:solidFill>
                  <a:schemeClr val="hlink"/>
                </a:solidFill>
                <a:latin typeface="Calibri"/>
                <a:ea typeface="Calibri"/>
                <a:cs typeface="Calibri"/>
                <a:sym typeface="Calibri"/>
                <a:hlinkClick r:id="rId3"/>
              </a:rPr>
              <a:t>license</a:t>
            </a:r>
            <a:endParaRPr sz="1200" b="0" i="0" u="none" strike="noStrike" cap="none">
              <a:solidFill>
                <a:srgbClr val="000000"/>
              </a:solidFill>
              <a:latin typeface="Calibri"/>
              <a:ea typeface="Calibri"/>
              <a:cs typeface="Calibri"/>
              <a:sym typeface="Calibri"/>
            </a:endParaRPr>
          </a:p>
        </p:txBody>
      </p:sp>
      <p:sp>
        <p:nvSpPr>
          <p:cNvPr id="112" name="Google Shape;11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200"/>
              <a:buFont typeface="Calibri"/>
              <a:buNone/>
            </a:pPr>
            <a:r>
              <a:rPr lang="en-US" sz="2200" b="1" i="0" u="none" strike="noStrike" cap="none">
                <a:solidFill>
                  <a:srgbClr val="FFFFFF"/>
                </a:solidFill>
                <a:latin typeface="Calibri"/>
                <a:ea typeface="Calibri"/>
                <a:cs typeface="Calibri"/>
                <a:sym typeface="Calibri"/>
              </a:rPr>
              <a:t>1</a:t>
            </a:r>
            <a:r>
              <a:rPr lang="en-US" sz="2200" b="1" i="0" u="none" strike="noStrike" cap="none">
                <a:solidFill>
                  <a:srgbClr val="FFFFFF"/>
                </a:solidFill>
                <a:latin typeface="Gill Sans"/>
                <a:ea typeface="Gill Sans"/>
                <a:cs typeface="Gill Sans"/>
                <a:sym typeface="Gill Sans"/>
              </a:rPr>
              <a:t> </a:t>
            </a:r>
            <a:endParaRPr sz="2200" b="1" i="0" u="none" strike="noStrike" cap="none">
              <a:solidFill>
                <a:srgbClr val="FFFFFF"/>
              </a:solidFill>
              <a:latin typeface="Gill Sans"/>
              <a:ea typeface="Gill Sans"/>
              <a:cs typeface="Gill Sans"/>
              <a:sym typeface="Gill Sans"/>
            </a:endParaRPr>
          </a:p>
        </p:txBody>
      </p:sp>
      <p:sp>
        <p:nvSpPr>
          <p:cNvPr id="113" name="Google Shape;113;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200"/>
              <a:buFont typeface="Calibri"/>
              <a:buNone/>
            </a:pPr>
            <a:r>
              <a:rPr lang="en-US" sz="2200" b="1" i="0" u="none" strike="noStrike" cap="none">
                <a:solidFill>
                  <a:srgbClr val="FFFFFF"/>
                </a:solidFill>
                <a:latin typeface="Calibri"/>
                <a:ea typeface="Calibri"/>
                <a:cs typeface="Calibri"/>
                <a:sym typeface="Calibri"/>
              </a:rPr>
              <a:t>11</a:t>
            </a:r>
            <a:r>
              <a:rPr lang="en-US" sz="2200" b="1" i="0" u="none" strike="noStrike" cap="none">
                <a:solidFill>
                  <a:srgbClr val="FFFFFF"/>
                </a:solidFill>
                <a:latin typeface="Gill Sans"/>
                <a:ea typeface="Gill Sans"/>
                <a:cs typeface="Gill Sans"/>
                <a:sym typeface="Gill Sans"/>
              </a:rPr>
              <a:t> </a:t>
            </a:r>
            <a:endParaRPr sz="2200" b="1" i="0" u="none" strike="noStrike" cap="none">
              <a:solidFill>
                <a:srgbClr val="FFFFFF"/>
              </a:solidFill>
              <a:latin typeface="Gill Sans"/>
              <a:ea typeface="Gill Sans"/>
              <a:cs typeface="Gill Sans"/>
              <a:sym typeface="Gill Sans"/>
            </a:endParaRPr>
          </a:p>
        </p:txBody>
      </p:sp>
      <p:pic>
        <p:nvPicPr>
          <p:cNvPr id="114" name="Google Shape;114;p5" descr="ASISA - Aplicaciones en Google Play"/>
          <p:cNvPicPr preferRelativeResize="0"/>
          <p:nvPr/>
        </p:nvPicPr>
        <p:blipFill rotWithShape="1">
          <a:blip r:embed="rId6">
            <a:alphaModFix/>
          </a:blip>
          <a:srcRect/>
          <a:stretch/>
        </p:blipFill>
        <p:spPr>
          <a:xfrm>
            <a:off x="8920978" y="2829974"/>
            <a:ext cx="2607780" cy="2607780"/>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9A6A0DFE-6EE7-43A9-9127-F286DC144B85}"/>
              </a:ext>
            </a:extLst>
          </p:cNvPr>
          <p:cNvSpPr>
            <a:spLocks noGrp="1"/>
          </p:cNvSpPr>
          <p:nvPr>
            <p:ph type="title"/>
          </p:nvPr>
        </p:nvSpPr>
        <p:spPr/>
        <p:txBody>
          <a:bodyPr>
            <a:normAutofit/>
          </a:bodyPr>
          <a:lstStyle/>
          <a:p>
            <a:r>
              <a:rPr lang="en-US" sz="4800" b="1" dirty="0">
                <a:solidFill>
                  <a:srgbClr val="203864"/>
                </a:solidFill>
                <a:latin typeface="+mn-lt"/>
              </a:rPr>
              <a:t>Partners</a:t>
            </a:r>
            <a:endParaRPr lang="el-GR" sz="4800" b="1" dirty="0">
              <a:solidFill>
                <a:srgbClr val="203864"/>
              </a:solidFill>
              <a:latin typeface="+mn-lt"/>
            </a:endParaRPr>
          </a:p>
        </p:txBody>
      </p:sp>
      <p:grpSp>
        <p:nvGrpSpPr>
          <p:cNvPr id="12" name="Ομάδα 11">
            <a:extLst>
              <a:ext uri="{FF2B5EF4-FFF2-40B4-BE49-F238E27FC236}">
                <a16:creationId xmlns:a16="http://schemas.microsoft.com/office/drawing/2014/main" id="{BF7993EA-D762-4081-AD93-A4C0BC4F2344}"/>
              </a:ext>
            </a:extLst>
          </p:cNvPr>
          <p:cNvGrpSpPr/>
          <p:nvPr/>
        </p:nvGrpSpPr>
        <p:grpSpPr>
          <a:xfrm>
            <a:off x="6606686" y="1812884"/>
            <a:ext cx="6096000" cy="1677637"/>
            <a:chOff x="-1066801" y="1523553"/>
            <a:chExt cx="6096000" cy="1677637"/>
          </a:xfrm>
        </p:grpSpPr>
        <p:pic>
          <p:nvPicPr>
            <p:cNvPr id="2050" name="Picture 2">
              <a:extLst>
                <a:ext uri="{FF2B5EF4-FFF2-40B4-BE49-F238E27FC236}">
                  <a16:creationId xmlns:a16="http://schemas.microsoft.com/office/drawing/2014/main" id="{8EBF0675-ED45-44CD-A77E-6191232975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6678" y="1523553"/>
              <a:ext cx="1449043" cy="99719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A3FCD0E-FFB9-47FE-8DCC-7998946716D8}"/>
                </a:ext>
              </a:extLst>
            </p:cNvPr>
            <p:cNvSpPr txBox="1"/>
            <p:nvPr/>
          </p:nvSpPr>
          <p:spPr>
            <a:xfrm>
              <a:off x="-1066801" y="2462526"/>
              <a:ext cx="6096000" cy="738664"/>
            </a:xfrm>
            <a:prstGeom prst="rect">
              <a:avLst/>
            </a:prstGeom>
            <a:noFill/>
          </p:spPr>
          <p:txBody>
            <a:bodyPr wrap="square">
              <a:spAutoFit/>
            </a:bodyPr>
            <a:lstStyle/>
            <a:p>
              <a:pPr algn="ctr" fontAlgn="base"/>
              <a:r>
                <a:rPr lang="de-DE" sz="1050" b="0" i="0" dirty="0">
                  <a:solidFill>
                    <a:srgbClr val="203864"/>
                  </a:solidFill>
                  <a:effectLst/>
                  <a:latin typeface="Roboto" panose="02000000000000000000" pitchFamily="2" charset="0"/>
                </a:rPr>
                <a:t>WESTFALISCHE </a:t>
              </a:r>
              <a:r>
                <a:rPr lang="de-DE" sz="1000" b="0" i="0" dirty="0">
                  <a:solidFill>
                    <a:srgbClr val="203864"/>
                  </a:solidFill>
                  <a:effectLst/>
                  <a:latin typeface="Roboto" panose="02000000000000000000" pitchFamily="2" charset="0"/>
                </a:rPr>
                <a:t>HOCHSCHULE</a:t>
              </a:r>
              <a:r>
                <a:rPr lang="de-DE" sz="1050" b="0" i="0" dirty="0">
                  <a:solidFill>
                    <a:srgbClr val="203864"/>
                  </a:solidFill>
                  <a:effectLst/>
                  <a:latin typeface="Roboto" panose="02000000000000000000" pitchFamily="2" charset="0"/>
                </a:rPr>
                <a:t> GELSENKIRCHEN,</a:t>
              </a:r>
              <a:br>
                <a:rPr lang="de-DE" sz="1050" b="0" i="0" dirty="0">
                  <a:solidFill>
                    <a:srgbClr val="203864"/>
                  </a:solidFill>
                  <a:effectLst/>
                  <a:latin typeface="Roboto" panose="02000000000000000000" pitchFamily="2" charset="0"/>
                </a:rPr>
              </a:br>
              <a:r>
                <a:rPr lang="de-DE" sz="1050" b="0" i="0" dirty="0">
                  <a:solidFill>
                    <a:srgbClr val="203864"/>
                  </a:solidFill>
                  <a:effectLst/>
                  <a:latin typeface="Roboto" panose="02000000000000000000" pitchFamily="2" charset="0"/>
                </a:rPr>
                <a:t>BOCHOLT, RECKLINGHAUSEN</a:t>
              </a:r>
            </a:p>
            <a:p>
              <a:pPr algn="ctr" fontAlgn="base"/>
              <a:r>
                <a:rPr lang="de-DE" sz="1050" b="0" i="0" dirty="0">
                  <a:solidFill>
                    <a:srgbClr val="414042"/>
                  </a:solidFill>
                  <a:effectLst/>
                  <a:latin typeface="Roboto" panose="02000000000000000000" pitchFamily="2" charset="0"/>
                </a:rPr>
                <a:t>GELSENKIRCHEN, GERMANY</a:t>
              </a:r>
            </a:p>
            <a:p>
              <a:pPr algn="ctr" fontAlgn="base"/>
              <a:r>
                <a:rPr lang="de-DE" sz="1050" b="0" i="0" u="none" strike="noStrike" dirty="0">
                  <a:solidFill>
                    <a:srgbClr val="D71920"/>
                  </a:solidFill>
                  <a:effectLst/>
                  <a:latin typeface="Roboto" panose="02000000000000000000" pitchFamily="2" charset="0"/>
                  <a:hlinkClick r:id="rId4"/>
                </a:rPr>
                <a:t>www.w-hs.de</a:t>
              </a:r>
              <a:endParaRPr lang="de-DE" sz="1050" b="0" i="0" dirty="0">
                <a:solidFill>
                  <a:srgbClr val="414042"/>
                </a:solidFill>
                <a:effectLst/>
                <a:latin typeface="Roboto" panose="02000000000000000000" pitchFamily="2" charset="0"/>
              </a:endParaRPr>
            </a:p>
          </p:txBody>
        </p:sp>
      </p:grpSp>
      <p:grpSp>
        <p:nvGrpSpPr>
          <p:cNvPr id="11" name="Ομάδα 10">
            <a:extLst>
              <a:ext uri="{FF2B5EF4-FFF2-40B4-BE49-F238E27FC236}">
                <a16:creationId xmlns:a16="http://schemas.microsoft.com/office/drawing/2014/main" id="{96D5137D-F25F-44D3-BFBD-6010E023BCA2}"/>
              </a:ext>
            </a:extLst>
          </p:cNvPr>
          <p:cNvGrpSpPr/>
          <p:nvPr/>
        </p:nvGrpSpPr>
        <p:grpSpPr>
          <a:xfrm>
            <a:off x="3483817" y="4504058"/>
            <a:ext cx="6629400" cy="1738414"/>
            <a:chOff x="2579204" y="1882706"/>
            <a:chExt cx="6629400" cy="1738414"/>
          </a:xfrm>
        </p:grpSpPr>
        <p:pic>
          <p:nvPicPr>
            <p:cNvPr id="5" name="Picture 4">
              <a:extLst>
                <a:ext uri="{FF2B5EF4-FFF2-40B4-BE49-F238E27FC236}">
                  <a16:creationId xmlns:a16="http://schemas.microsoft.com/office/drawing/2014/main" id="{F7B51B5F-7CC8-4F47-AF41-48413E15C6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7079" y="1882706"/>
              <a:ext cx="2533650" cy="104775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4203AE03-98BA-484B-983A-314B79666527}"/>
                </a:ext>
              </a:extLst>
            </p:cNvPr>
            <p:cNvSpPr txBox="1"/>
            <p:nvPr/>
          </p:nvSpPr>
          <p:spPr>
            <a:xfrm>
              <a:off x="2579204" y="2913234"/>
              <a:ext cx="6629400" cy="707886"/>
            </a:xfrm>
            <a:prstGeom prst="rect">
              <a:avLst/>
            </a:prstGeom>
            <a:noFill/>
          </p:spPr>
          <p:txBody>
            <a:bodyPr wrap="square">
              <a:spAutoFit/>
            </a:bodyPr>
            <a:lstStyle/>
            <a:p>
              <a:pPr algn="ctr" fontAlgn="base"/>
              <a:r>
                <a:rPr lang="es-ES" sz="1000" b="0" i="0">
                  <a:solidFill>
                    <a:srgbClr val="203864"/>
                  </a:solidFill>
                  <a:effectLst/>
                  <a:latin typeface="Roboto" panose="02000000000000000000" pitchFamily="2" charset="0"/>
                </a:rPr>
                <a:t>COORDINA ORGANIZACIÓN DE EMPRESAS Y</a:t>
              </a:r>
              <a:br>
                <a:rPr lang="es-ES" sz="1000" b="0" i="0">
                  <a:solidFill>
                    <a:srgbClr val="203864"/>
                  </a:solidFill>
                  <a:effectLst/>
                  <a:latin typeface="Roboto" panose="02000000000000000000" pitchFamily="2" charset="0"/>
                </a:rPr>
              </a:br>
              <a:r>
                <a:rPr lang="es-ES" sz="1000" b="0" i="0">
                  <a:solidFill>
                    <a:srgbClr val="203864"/>
                  </a:solidFill>
                  <a:effectLst/>
                  <a:latin typeface="Roboto" panose="02000000000000000000" pitchFamily="2" charset="0"/>
                </a:rPr>
                <a:t>RECURSOS HUMANOS, S.L.</a:t>
              </a:r>
            </a:p>
            <a:p>
              <a:pPr algn="ctr" fontAlgn="base"/>
              <a:r>
                <a:rPr lang="es-ES" sz="1000" b="0" i="0">
                  <a:solidFill>
                    <a:srgbClr val="414042"/>
                  </a:solidFill>
                  <a:effectLst/>
                  <a:latin typeface="Roboto" panose="02000000000000000000" pitchFamily="2" charset="0"/>
                </a:rPr>
                <a:t>VALENCIA, SPAIN</a:t>
              </a:r>
            </a:p>
            <a:p>
              <a:pPr algn="ctr" fontAlgn="base"/>
              <a:r>
                <a:rPr lang="es-ES" sz="1000" b="0" i="0" u="none" strike="noStrike">
                  <a:solidFill>
                    <a:srgbClr val="D71920"/>
                  </a:solidFill>
                  <a:effectLst/>
                  <a:latin typeface="Roboto" panose="02000000000000000000" pitchFamily="2" charset="0"/>
                  <a:hlinkClick r:id="rId6"/>
                </a:rPr>
                <a:t>coordina-oerh.com</a:t>
              </a:r>
              <a:endParaRPr lang="es-ES" sz="1000" b="0" i="0">
                <a:solidFill>
                  <a:srgbClr val="414042"/>
                </a:solidFill>
                <a:effectLst/>
                <a:latin typeface="Roboto" panose="02000000000000000000" pitchFamily="2" charset="0"/>
              </a:endParaRPr>
            </a:p>
          </p:txBody>
        </p:sp>
      </p:grpSp>
      <p:grpSp>
        <p:nvGrpSpPr>
          <p:cNvPr id="15" name="Ομάδα 14">
            <a:extLst>
              <a:ext uri="{FF2B5EF4-FFF2-40B4-BE49-F238E27FC236}">
                <a16:creationId xmlns:a16="http://schemas.microsoft.com/office/drawing/2014/main" id="{ADA3E3C0-7761-48E5-B929-2F7D24AC3893}"/>
              </a:ext>
            </a:extLst>
          </p:cNvPr>
          <p:cNvGrpSpPr/>
          <p:nvPr/>
        </p:nvGrpSpPr>
        <p:grpSpPr>
          <a:xfrm>
            <a:off x="3020318" y="1776505"/>
            <a:ext cx="6634368" cy="1584248"/>
            <a:chOff x="6639106" y="2919412"/>
            <a:chExt cx="6634368" cy="1584248"/>
          </a:xfrm>
        </p:grpSpPr>
        <p:pic>
          <p:nvPicPr>
            <p:cNvPr id="2052" name="Picture 4">
              <a:extLst>
                <a:ext uri="{FF2B5EF4-FFF2-40B4-BE49-F238E27FC236}">
                  <a16:creationId xmlns:a16="http://schemas.microsoft.com/office/drawing/2014/main" id="{71DD90C8-6291-4D9B-8637-04AA834BD8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84703" y="2919412"/>
              <a:ext cx="2543175" cy="104775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53E35F80-D7C4-4C20-8069-672536C8B9F7}"/>
                </a:ext>
              </a:extLst>
            </p:cNvPr>
            <p:cNvSpPr txBox="1"/>
            <p:nvPr/>
          </p:nvSpPr>
          <p:spPr>
            <a:xfrm>
              <a:off x="6639106" y="3949662"/>
              <a:ext cx="6634368" cy="553998"/>
            </a:xfrm>
            <a:prstGeom prst="rect">
              <a:avLst/>
            </a:prstGeom>
            <a:noFill/>
          </p:spPr>
          <p:txBody>
            <a:bodyPr wrap="square">
              <a:spAutoFit/>
            </a:bodyPr>
            <a:lstStyle/>
            <a:p>
              <a:pPr algn="ctr" fontAlgn="base"/>
              <a:r>
                <a:rPr lang="nb-NO" sz="1000" b="0" i="0" dirty="0">
                  <a:solidFill>
                    <a:srgbClr val="203864"/>
                  </a:solidFill>
                  <a:effectLst/>
                  <a:latin typeface="Roboto" panose="02000000000000000000" pitchFamily="2" charset="0"/>
                </a:rPr>
                <a:t>PROLEPSIS</a:t>
              </a:r>
            </a:p>
            <a:p>
              <a:pPr algn="ctr" fontAlgn="base"/>
              <a:r>
                <a:rPr lang="nb-NO" sz="1000" b="0" i="0" dirty="0">
                  <a:solidFill>
                    <a:srgbClr val="666666"/>
                  </a:solidFill>
                  <a:effectLst/>
                  <a:latin typeface="Roboto" panose="02000000000000000000" pitchFamily="2" charset="0"/>
                </a:rPr>
                <a:t>ATHENS, GREECE</a:t>
              </a:r>
              <a:br>
                <a:rPr lang="nb-NO" sz="1000" b="0" i="0" dirty="0">
                  <a:solidFill>
                    <a:srgbClr val="666666"/>
                  </a:solidFill>
                  <a:effectLst/>
                  <a:latin typeface="Roboto" panose="02000000000000000000" pitchFamily="2" charset="0"/>
                </a:rPr>
              </a:br>
              <a:r>
                <a:rPr lang="nb-NO" sz="1000" b="0" i="0" u="none" strike="noStrike" dirty="0">
                  <a:solidFill>
                    <a:srgbClr val="D71920"/>
                  </a:solidFill>
                  <a:effectLst/>
                  <a:latin typeface="Roboto" panose="02000000000000000000" pitchFamily="2" charset="0"/>
                  <a:hlinkClick r:id="rId8"/>
                </a:rPr>
                <a:t>www.prolepsis.gr</a:t>
              </a:r>
              <a:endParaRPr lang="nb-NO" sz="1000" b="0" i="0" dirty="0">
                <a:solidFill>
                  <a:srgbClr val="666666"/>
                </a:solidFill>
                <a:effectLst/>
                <a:latin typeface="Roboto" panose="02000000000000000000" pitchFamily="2" charset="0"/>
              </a:endParaRPr>
            </a:p>
          </p:txBody>
        </p:sp>
      </p:grpSp>
      <p:grpSp>
        <p:nvGrpSpPr>
          <p:cNvPr id="18" name="Ομάδα 17">
            <a:extLst>
              <a:ext uri="{FF2B5EF4-FFF2-40B4-BE49-F238E27FC236}">
                <a16:creationId xmlns:a16="http://schemas.microsoft.com/office/drawing/2014/main" id="{A4EB7248-55A7-4CAC-ABDD-957EF148A710}"/>
              </a:ext>
            </a:extLst>
          </p:cNvPr>
          <p:cNvGrpSpPr/>
          <p:nvPr/>
        </p:nvGrpSpPr>
        <p:grpSpPr>
          <a:xfrm>
            <a:off x="-1974174" y="1729933"/>
            <a:ext cx="6952420" cy="1601615"/>
            <a:chOff x="-1240501" y="3160643"/>
            <a:chExt cx="6952420" cy="1601615"/>
          </a:xfrm>
        </p:grpSpPr>
        <p:pic>
          <p:nvPicPr>
            <p:cNvPr id="6" name="Picture 6">
              <a:extLst>
                <a:ext uri="{FF2B5EF4-FFF2-40B4-BE49-F238E27FC236}">
                  <a16:creationId xmlns:a16="http://schemas.microsoft.com/office/drawing/2014/main" id="{0073D6C2-F7D2-40B0-B531-A2775F3CCD6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4123" y="3160643"/>
              <a:ext cx="2543175" cy="103822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E20635EB-D97A-43D7-8FC1-83506650286B}"/>
                </a:ext>
              </a:extLst>
            </p:cNvPr>
            <p:cNvSpPr txBox="1"/>
            <p:nvPr/>
          </p:nvSpPr>
          <p:spPr>
            <a:xfrm>
              <a:off x="-1240501" y="4208260"/>
              <a:ext cx="6952420" cy="553998"/>
            </a:xfrm>
            <a:prstGeom prst="rect">
              <a:avLst/>
            </a:prstGeom>
            <a:noFill/>
          </p:spPr>
          <p:txBody>
            <a:bodyPr wrap="square">
              <a:spAutoFit/>
            </a:bodyPr>
            <a:lstStyle/>
            <a:p>
              <a:pPr algn="ctr" fontAlgn="base"/>
              <a:r>
                <a:rPr lang="es-ES" sz="1000" b="0" i="0" dirty="0">
                  <a:solidFill>
                    <a:srgbClr val="203864"/>
                  </a:solidFill>
                  <a:effectLst/>
                  <a:latin typeface="Roboto" panose="02000000000000000000" pitchFamily="2" charset="0"/>
                </a:rPr>
                <a:t>UNIVERSITAT DE VALENCIA</a:t>
              </a:r>
            </a:p>
            <a:p>
              <a:pPr algn="ctr" fontAlgn="base"/>
              <a:r>
                <a:rPr lang="es-ES" sz="1000" b="0" i="0" dirty="0">
                  <a:solidFill>
                    <a:srgbClr val="414042"/>
                  </a:solidFill>
                  <a:effectLst/>
                  <a:latin typeface="Roboto" panose="02000000000000000000" pitchFamily="2" charset="0"/>
                </a:rPr>
                <a:t>VALENCIA, SPAIN</a:t>
              </a:r>
            </a:p>
            <a:p>
              <a:pPr algn="ctr" fontAlgn="base"/>
              <a:r>
                <a:rPr lang="es-ES" sz="1000" b="0" i="0" u="none" strike="noStrike" dirty="0">
                  <a:solidFill>
                    <a:srgbClr val="D71920"/>
                  </a:solidFill>
                  <a:effectLst/>
                  <a:latin typeface="Roboto" panose="02000000000000000000" pitchFamily="2" charset="0"/>
                  <a:hlinkClick r:id="rId10"/>
                </a:rPr>
                <a:t>www.uv.es</a:t>
              </a:r>
              <a:endParaRPr lang="es-ES" sz="1000" b="0" i="0" dirty="0">
                <a:solidFill>
                  <a:srgbClr val="414042"/>
                </a:solidFill>
                <a:effectLst/>
                <a:latin typeface="Roboto" panose="02000000000000000000" pitchFamily="2" charset="0"/>
              </a:endParaRPr>
            </a:p>
          </p:txBody>
        </p:sp>
      </p:grpSp>
      <p:grpSp>
        <p:nvGrpSpPr>
          <p:cNvPr id="21" name="Ομάδα 20">
            <a:extLst>
              <a:ext uri="{FF2B5EF4-FFF2-40B4-BE49-F238E27FC236}">
                <a16:creationId xmlns:a16="http://schemas.microsoft.com/office/drawing/2014/main" id="{7876E123-A23E-4A02-9006-CDB2AF14482D}"/>
              </a:ext>
            </a:extLst>
          </p:cNvPr>
          <p:cNvGrpSpPr/>
          <p:nvPr/>
        </p:nvGrpSpPr>
        <p:grpSpPr>
          <a:xfrm>
            <a:off x="2776075" y="4478327"/>
            <a:ext cx="2543175" cy="1592961"/>
            <a:chOff x="4517932" y="3531206"/>
            <a:chExt cx="2543175" cy="1592961"/>
          </a:xfrm>
        </p:grpSpPr>
        <p:pic>
          <p:nvPicPr>
            <p:cNvPr id="7" name="Picture 8">
              <a:extLst>
                <a:ext uri="{FF2B5EF4-FFF2-40B4-BE49-F238E27FC236}">
                  <a16:creationId xmlns:a16="http://schemas.microsoft.com/office/drawing/2014/main" id="{C6D6E4FC-B9EE-4D42-A9D4-9682872560E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17932" y="3531206"/>
              <a:ext cx="2543175" cy="102091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62707390-D163-4215-8EC2-A0556358021F}"/>
                </a:ext>
              </a:extLst>
            </p:cNvPr>
            <p:cNvSpPr txBox="1"/>
            <p:nvPr/>
          </p:nvSpPr>
          <p:spPr>
            <a:xfrm>
              <a:off x="4824413" y="4570169"/>
              <a:ext cx="2037497" cy="553998"/>
            </a:xfrm>
            <a:prstGeom prst="rect">
              <a:avLst/>
            </a:prstGeom>
            <a:noFill/>
          </p:spPr>
          <p:txBody>
            <a:bodyPr wrap="square">
              <a:spAutoFit/>
            </a:bodyPr>
            <a:lstStyle/>
            <a:p>
              <a:pPr algn="ctr" fontAlgn="base"/>
              <a:r>
                <a:rPr lang="nn-NO" sz="1000" b="0" i="0">
                  <a:solidFill>
                    <a:srgbClr val="203864"/>
                  </a:solidFill>
                  <a:effectLst/>
                  <a:latin typeface="Roboto" panose="02000000000000000000" pitchFamily="2" charset="0"/>
                </a:rPr>
                <a:t>media k GmbH</a:t>
              </a:r>
            </a:p>
            <a:p>
              <a:pPr algn="ctr" fontAlgn="base"/>
              <a:r>
                <a:rPr lang="nn-NO" sz="1000" b="0" i="0">
                  <a:solidFill>
                    <a:srgbClr val="414042"/>
                  </a:solidFill>
                  <a:effectLst/>
                  <a:latin typeface="Roboto" panose="02000000000000000000" pitchFamily="2" charset="0"/>
                </a:rPr>
                <a:t>Bad Mergentheim, GERMANY</a:t>
              </a:r>
            </a:p>
            <a:p>
              <a:pPr algn="ctr" fontAlgn="base"/>
              <a:r>
                <a:rPr lang="nn-NO" sz="1000" b="0" i="0" u="none" strike="noStrike">
                  <a:solidFill>
                    <a:srgbClr val="D71920"/>
                  </a:solidFill>
                  <a:effectLst/>
                  <a:latin typeface="Roboto" panose="02000000000000000000" pitchFamily="2" charset="0"/>
                  <a:hlinkClick r:id="rId12"/>
                </a:rPr>
                <a:t>www.media-k.eu</a:t>
              </a:r>
              <a:endParaRPr lang="nn-NO" sz="1000" b="0" i="0">
                <a:solidFill>
                  <a:srgbClr val="414042"/>
                </a:solidFill>
                <a:effectLst/>
                <a:latin typeface="Roboto" panose="02000000000000000000" pitchFamily="2" charset="0"/>
              </a:endParaRPr>
            </a:p>
          </p:txBody>
        </p:sp>
      </p:grpSp>
      <p:grpSp>
        <p:nvGrpSpPr>
          <p:cNvPr id="24" name="Ομάδα 23">
            <a:extLst>
              <a:ext uri="{FF2B5EF4-FFF2-40B4-BE49-F238E27FC236}">
                <a16:creationId xmlns:a16="http://schemas.microsoft.com/office/drawing/2014/main" id="{035DA438-FD53-44DC-8C2E-0859E5BA3DDC}"/>
              </a:ext>
            </a:extLst>
          </p:cNvPr>
          <p:cNvGrpSpPr/>
          <p:nvPr/>
        </p:nvGrpSpPr>
        <p:grpSpPr>
          <a:xfrm>
            <a:off x="2859813" y="1422238"/>
            <a:ext cx="1973150" cy="2726448"/>
            <a:chOff x="9320178" y="2976204"/>
            <a:chExt cx="1973150" cy="2726448"/>
          </a:xfrm>
        </p:grpSpPr>
        <p:pic>
          <p:nvPicPr>
            <p:cNvPr id="2054" name="Picture 6">
              <a:extLst>
                <a:ext uri="{FF2B5EF4-FFF2-40B4-BE49-F238E27FC236}">
                  <a16:creationId xmlns:a16="http://schemas.microsoft.com/office/drawing/2014/main" id="{A196C504-2EAF-4F15-B589-4ED26D1458B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20178" y="2976204"/>
              <a:ext cx="1962150" cy="215265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79DD61BF-B07B-4EDE-A244-E2458C80016E}"/>
                </a:ext>
              </a:extLst>
            </p:cNvPr>
            <p:cNvSpPr txBox="1"/>
            <p:nvPr/>
          </p:nvSpPr>
          <p:spPr>
            <a:xfrm>
              <a:off x="9331178" y="5148654"/>
              <a:ext cx="1962150" cy="553998"/>
            </a:xfrm>
            <a:prstGeom prst="rect">
              <a:avLst/>
            </a:prstGeom>
            <a:noFill/>
          </p:spPr>
          <p:txBody>
            <a:bodyPr wrap="square">
              <a:spAutoFit/>
            </a:bodyPr>
            <a:lstStyle/>
            <a:p>
              <a:pPr algn="ctr" fontAlgn="base"/>
              <a:r>
                <a:rPr lang="en-US" sz="1000" b="0" i="0">
                  <a:solidFill>
                    <a:srgbClr val="203864"/>
                  </a:solidFill>
                  <a:effectLst/>
                  <a:latin typeface="Roboto" panose="02000000000000000000" pitchFamily="2" charset="0"/>
                </a:rPr>
                <a:t>OXFAM ITALIA INTERCULTURA</a:t>
              </a:r>
            </a:p>
            <a:p>
              <a:pPr algn="ctr" fontAlgn="base"/>
              <a:r>
                <a:rPr lang="en-US" sz="1000" b="0" i="0">
                  <a:solidFill>
                    <a:srgbClr val="414042"/>
                  </a:solidFill>
                  <a:effectLst/>
                  <a:latin typeface="Roboto" panose="02000000000000000000" pitchFamily="2" charset="0"/>
                </a:rPr>
                <a:t>AREZZO, ITALY</a:t>
              </a:r>
            </a:p>
            <a:p>
              <a:pPr algn="ctr" fontAlgn="base"/>
              <a:r>
                <a:rPr lang="en-US" sz="1000" b="0" i="0" u="none" strike="noStrike">
                  <a:solidFill>
                    <a:srgbClr val="D71920"/>
                  </a:solidFill>
                  <a:effectLst/>
                  <a:latin typeface="Roboto" panose="02000000000000000000" pitchFamily="2" charset="0"/>
                  <a:hlinkClick r:id="rId14"/>
                </a:rPr>
                <a:t>www.oxfamitalia.org/</a:t>
              </a:r>
              <a:endParaRPr lang="en-US" sz="1000" b="0" i="0">
                <a:solidFill>
                  <a:srgbClr val="414042"/>
                </a:solidFill>
                <a:effectLst/>
                <a:latin typeface="Roboto" panose="02000000000000000000" pitchFamily="2" charset="0"/>
              </a:endParaRPr>
            </a:p>
          </p:txBody>
        </p:sp>
      </p:grpSp>
      <p:sp>
        <p:nvSpPr>
          <p:cNvPr id="3" name="TextBox 2">
            <a:extLst>
              <a:ext uri="{FF2B5EF4-FFF2-40B4-BE49-F238E27FC236}">
                <a16:creationId xmlns:a16="http://schemas.microsoft.com/office/drawing/2014/main" id="{AE606473-841C-6846-8375-A32E5D94D2BE}"/>
              </a:ext>
            </a:extLst>
          </p:cNvPr>
          <p:cNvSpPr txBox="1"/>
          <p:nvPr/>
        </p:nvSpPr>
        <p:spPr>
          <a:xfrm>
            <a:off x="5662539" y="3702651"/>
            <a:ext cx="8558520" cy="600164"/>
          </a:xfrm>
          <a:prstGeom prst="rect">
            <a:avLst/>
          </a:prstGeom>
          <a:noFill/>
        </p:spPr>
        <p:txBody>
          <a:bodyPr wrap="square">
            <a:spAutoFit/>
          </a:bodyPr>
          <a:lstStyle/>
          <a:p>
            <a:pPr algn="ctr" fontAlgn="base"/>
            <a:r>
              <a:rPr lang="es-ES" sz="1100" b="0" i="0" dirty="0">
                <a:solidFill>
                  <a:srgbClr val="203864"/>
                </a:solidFill>
                <a:effectLst/>
                <a:latin typeface="Roboto" panose="02000000000000000000" pitchFamily="2" charset="0"/>
              </a:rPr>
              <a:t>CONNEXIONS</a:t>
            </a:r>
          </a:p>
          <a:p>
            <a:pPr algn="ctr" fontAlgn="base"/>
            <a:r>
              <a:rPr lang="es-ES" sz="1100" b="0" i="0" dirty="0">
                <a:solidFill>
                  <a:srgbClr val="414042"/>
                </a:solidFill>
                <a:effectLst/>
                <a:latin typeface="Roboto" panose="02000000000000000000" pitchFamily="2" charset="0"/>
              </a:rPr>
              <a:t>ATHENS, GREECE</a:t>
            </a:r>
          </a:p>
          <a:p>
            <a:pPr algn="ctr" fontAlgn="base"/>
            <a:r>
              <a:rPr lang="es-ES" sz="1100" dirty="0">
                <a:solidFill>
                  <a:srgbClr val="D71920"/>
                </a:solidFill>
                <a:latin typeface="Roboto" panose="02000000000000000000" pitchFamily="2" charset="0"/>
                <a:hlinkClick r:id="rId15"/>
              </a:rPr>
              <a:t>www.connexions.gr</a:t>
            </a:r>
            <a:r>
              <a:rPr lang="es-ES" sz="1100" dirty="0">
                <a:solidFill>
                  <a:srgbClr val="D71920"/>
                </a:solidFill>
                <a:latin typeface="Roboto" panose="02000000000000000000" pitchFamily="2" charset="0"/>
              </a:rPr>
              <a:t> </a:t>
            </a:r>
            <a:endParaRPr lang="es-ES" sz="1100" b="0" i="0" dirty="0">
              <a:solidFill>
                <a:srgbClr val="414042"/>
              </a:solidFill>
              <a:effectLst/>
              <a:latin typeface="Roboto" panose="02000000000000000000" pitchFamily="2" charset="0"/>
            </a:endParaRPr>
          </a:p>
        </p:txBody>
      </p:sp>
      <p:pic>
        <p:nvPicPr>
          <p:cNvPr id="9" name="Εικόνα 8">
            <a:extLst>
              <a:ext uri="{FF2B5EF4-FFF2-40B4-BE49-F238E27FC236}">
                <a16:creationId xmlns:a16="http://schemas.microsoft.com/office/drawing/2014/main" id="{BC328D1D-57E9-1ABD-8D34-33836EEE8C3C}"/>
              </a:ext>
            </a:extLst>
          </p:cNvPr>
          <p:cNvPicPr>
            <a:picLocks noChangeAspect="1"/>
          </p:cNvPicPr>
          <p:nvPr/>
        </p:nvPicPr>
        <p:blipFill>
          <a:blip r:embed="rId16"/>
          <a:stretch>
            <a:fillRect/>
          </a:stretch>
        </p:blipFill>
        <p:spPr>
          <a:xfrm>
            <a:off x="588861" y="4109931"/>
            <a:ext cx="2083037" cy="1322563"/>
          </a:xfrm>
          <a:prstGeom prst="rect">
            <a:avLst/>
          </a:prstGeom>
        </p:spPr>
      </p:pic>
      <p:pic>
        <p:nvPicPr>
          <p:cNvPr id="13" name="Εικόνα 12">
            <a:extLst>
              <a:ext uri="{FF2B5EF4-FFF2-40B4-BE49-F238E27FC236}">
                <a16:creationId xmlns:a16="http://schemas.microsoft.com/office/drawing/2014/main" id="{5247138B-334B-E841-E5BA-9682B4E5D6CF}"/>
              </a:ext>
            </a:extLst>
          </p:cNvPr>
          <p:cNvPicPr>
            <a:picLocks noChangeAspect="1"/>
          </p:cNvPicPr>
          <p:nvPr/>
        </p:nvPicPr>
        <p:blipFill>
          <a:blip r:embed="rId17"/>
          <a:stretch>
            <a:fillRect/>
          </a:stretch>
        </p:blipFill>
        <p:spPr>
          <a:xfrm>
            <a:off x="8766354" y="4519731"/>
            <a:ext cx="2158782" cy="886067"/>
          </a:xfrm>
          <a:prstGeom prst="rect">
            <a:avLst/>
          </a:prstGeom>
        </p:spPr>
      </p:pic>
      <p:sp>
        <p:nvSpPr>
          <p:cNvPr id="17" name="TextBox 16">
            <a:extLst>
              <a:ext uri="{FF2B5EF4-FFF2-40B4-BE49-F238E27FC236}">
                <a16:creationId xmlns:a16="http://schemas.microsoft.com/office/drawing/2014/main" id="{031B2B33-5CAB-703B-C0A4-A981582EB252}"/>
              </a:ext>
            </a:extLst>
          </p:cNvPr>
          <p:cNvSpPr txBox="1"/>
          <p:nvPr/>
        </p:nvSpPr>
        <p:spPr>
          <a:xfrm>
            <a:off x="5662539" y="5551538"/>
            <a:ext cx="8558520" cy="600164"/>
          </a:xfrm>
          <a:prstGeom prst="rect">
            <a:avLst/>
          </a:prstGeom>
          <a:noFill/>
        </p:spPr>
        <p:txBody>
          <a:bodyPr wrap="square">
            <a:spAutoFit/>
          </a:bodyPr>
          <a:lstStyle/>
          <a:p>
            <a:pPr algn="ctr" fontAlgn="base"/>
            <a:r>
              <a:rPr lang="es-ES" sz="1100" dirty="0">
                <a:solidFill>
                  <a:srgbClr val="203864"/>
                </a:solidFill>
                <a:latin typeface="Roboto" panose="02000000000000000000" pitchFamily="2" charset="0"/>
              </a:rPr>
              <a:t>AMSED</a:t>
            </a:r>
          </a:p>
          <a:p>
            <a:pPr algn="ctr" fontAlgn="base"/>
            <a:r>
              <a:rPr lang="es-ES" sz="1100" b="0" i="0" dirty="0">
                <a:solidFill>
                  <a:srgbClr val="414042"/>
                </a:solidFill>
                <a:effectLst/>
                <a:latin typeface="Roboto" panose="02000000000000000000" pitchFamily="2" charset="0"/>
              </a:rPr>
              <a:t>STRASBOURG, FRANCE</a:t>
            </a:r>
          </a:p>
          <a:p>
            <a:pPr algn="ctr" fontAlgn="base"/>
            <a:r>
              <a:rPr lang="es-ES" sz="1100" dirty="0">
                <a:solidFill>
                  <a:srgbClr val="D71920"/>
                </a:solidFill>
                <a:latin typeface="Roboto" panose="02000000000000000000" pitchFamily="2" charset="0"/>
                <a:hlinkClick r:id="rId18"/>
              </a:rPr>
              <a:t>www.amsed.fr</a:t>
            </a:r>
            <a:r>
              <a:rPr lang="es-ES" sz="1100" dirty="0">
                <a:solidFill>
                  <a:srgbClr val="D71920"/>
                </a:solidFill>
                <a:latin typeface="Roboto" panose="02000000000000000000" pitchFamily="2" charset="0"/>
              </a:rPr>
              <a:t> </a:t>
            </a:r>
            <a:endParaRPr lang="es-ES" sz="1100" b="0" i="0" dirty="0">
              <a:solidFill>
                <a:srgbClr val="414042"/>
              </a:solidFill>
              <a:effectLst/>
              <a:latin typeface="Roboto" panose="02000000000000000000" pitchFamily="2" charset="0"/>
            </a:endParaRPr>
          </a:p>
        </p:txBody>
      </p:sp>
      <p:sp>
        <p:nvSpPr>
          <p:cNvPr id="19" name="TextBox 18">
            <a:extLst>
              <a:ext uri="{FF2B5EF4-FFF2-40B4-BE49-F238E27FC236}">
                <a16:creationId xmlns:a16="http://schemas.microsoft.com/office/drawing/2014/main" id="{641F4687-D587-65C7-AC09-7F96E55492C1}"/>
              </a:ext>
            </a:extLst>
          </p:cNvPr>
          <p:cNvSpPr txBox="1"/>
          <p:nvPr/>
        </p:nvSpPr>
        <p:spPr>
          <a:xfrm>
            <a:off x="-2994706" y="5494738"/>
            <a:ext cx="8558520" cy="600164"/>
          </a:xfrm>
          <a:prstGeom prst="rect">
            <a:avLst/>
          </a:prstGeom>
          <a:noFill/>
        </p:spPr>
        <p:txBody>
          <a:bodyPr wrap="square">
            <a:spAutoFit/>
          </a:bodyPr>
          <a:lstStyle/>
          <a:p>
            <a:pPr algn="ctr" fontAlgn="base"/>
            <a:r>
              <a:rPr lang="es-ES" sz="1100" b="0" i="0" dirty="0">
                <a:solidFill>
                  <a:srgbClr val="203864"/>
                </a:solidFill>
                <a:effectLst/>
                <a:latin typeface="Roboto" panose="02000000000000000000" pitchFamily="2" charset="0"/>
              </a:rPr>
              <a:t>RESET</a:t>
            </a:r>
          </a:p>
          <a:p>
            <a:pPr algn="ctr" fontAlgn="base"/>
            <a:r>
              <a:rPr lang="es-ES" sz="1100" b="0" i="0" dirty="0">
                <a:solidFill>
                  <a:srgbClr val="414042"/>
                </a:solidFill>
                <a:effectLst/>
                <a:latin typeface="Roboto" panose="02000000000000000000" pitchFamily="2" charset="0"/>
              </a:rPr>
              <a:t>CYPRUS</a:t>
            </a:r>
          </a:p>
          <a:p>
            <a:pPr algn="ctr" fontAlgn="base"/>
            <a:r>
              <a:rPr lang="es-ES" sz="1100" dirty="0">
                <a:solidFill>
                  <a:srgbClr val="D71920"/>
                </a:solidFill>
                <a:latin typeface="Roboto" panose="02000000000000000000" pitchFamily="2" charset="0"/>
                <a:hlinkClick r:id="rId19"/>
              </a:rPr>
              <a:t>www.resetcy.com</a:t>
            </a:r>
            <a:r>
              <a:rPr lang="es-ES" sz="1100" dirty="0">
                <a:solidFill>
                  <a:srgbClr val="D71920"/>
                </a:solidFill>
                <a:latin typeface="Roboto" panose="02000000000000000000" pitchFamily="2" charset="0"/>
              </a:rPr>
              <a:t>  </a:t>
            </a:r>
            <a:endParaRPr lang="es-ES" sz="1100" b="0" i="0" dirty="0">
              <a:solidFill>
                <a:srgbClr val="414042"/>
              </a:solidFill>
              <a:effectLst/>
              <a:latin typeface="Roboto" panose="02000000000000000000" pitchFamily="2" charset="0"/>
            </a:endParaRPr>
          </a:p>
        </p:txBody>
      </p:sp>
      <p:pic>
        <p:nvPicPr>
          <p:cNvPr id="28" name="Εικόνα 27" descr="Εικόνα που περιέχει γραφικά, κείμενο, γραφιστική, γραμματοσειρά&#10;&#10;Περιγραφή που δημιουργήθηκε αυτόματα">
            <a:extLst>
              <a:ext uri="{FF2B5EF4-FFF2-40B4-BE49-F238E27FC236}">
                <a16:creationId xmlns:a16="http://schemas.microsoft.com/office/drawing/2014/main" id="{B81FDD7D-F391-A994-0CA6-E7E75329E94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337502" y="3609276"/>
            <a:ext cx="2687298" cy="812537"/>
          </a:xfrm>
          <a:prstGeom prst="rect">
            <a:avLst/>
          </a:prstGeom>
        </p:spPr>
      </p:pic>
      <p:pic>
        <p:nvPicPr>
          <p:cNvPr id="22" name="Picture 21" descr="A close up of a logo&#10;&#10;Description automatically generated">
            <a:extLst>
              <a:ext uri="{FF2B5EF4-FFF2-40B4-BE49-F238E27FC236}">
                <a16:creationId xmlns:a16="http://schemas.microsoft.com/office/drawing/2014/main" id="{62B15278-B3B1-4441-49D1-1E5070FDB05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7150" y="1608940"/>
            <a:ext cx="2543175" cy="1038225"/>
          </a:xfrm>
          <a:prstGeom prst="rect">
            <a:avLst/>
          </a:prstGeom>
        </p:spPr>
      </p:pic>
      <p:pic>
        <p:nvPicPr>
          <p:cNvPr id="27" name="Picture 26">
            <a:extLst>
              <a:ext uri="{FF2B5EF4-FFF2-40B4-BE49-F238E27FC236}">
                <a16:creationId xmlns:a16="http://schemas.microsoft.com/office/drawing/2014/main" id="{C8487AA3-D374-17D8-7600-1C465748AD49}"/>
              </a:ext>
            </a:extLst>
          </p:cNvPr>
          <p:cNvPicPr>
            <a:picLocks noChangeAspect="1"/>
          </p:cNvPicPr>
          <p:nvPr/>
        </p:nvPicPr>
        <p:blipFill>
          <a:blip r:embed="rId22"/>
          <a:stretch>
            <a:fillRect/>
          </a:stretch>
        </p:blipFill>
        <p:spPr>
          <a:xfrm>
            <a:off x="2949707" y="1129701"/>
            <a:ext cx="1971950" cy="2238687"/>
          </a:xfrm>
          <a:prstGeom prst="rect">
            <a:avLst/>
          </a:prstGeom>
        </p:spPr>
      </p:pic>
    </p:spTree>
    <p:extLst>
      <p:ext uri="{BB962C8B-B14F-4D97-AF65-F5344CB8AC3E}">
        <p14:creationId xmlns:p14="http://schemas.microsoft.com/office/powerpoint/2010/main" val="42447562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9F9D943D-CFCA-D561-0EF0-68ADE6435F32}"/>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5BB33980-10E4-E2BF-DEF9-C58829CEDD36}"/>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sz="2800" dirty="0">
                <a:solidFill>
                  <a:srgbClr val="203864"/>
                </a:solidFill>
              </a:rPr>
              <a:t>Healthcare services apps in </a:t>
            </a:r>
            <a:r>
              <a:rPr lang="en-US" dirty="0"/>
              <a:t>Italy</a:t>
            </a:r>
          </a:p>
        </p:txBody>
      </p:sp>
      <p:sp>
        <p:nvSpPr>
          <p:cNvPr id="6" name="Θέση κειμένου 5">
            <a:extLst>
              <a:ext uri="{FF2B5EF4-FFF2-40B4-BE49-F238E27FC236}">
                <a16:creationId xmlns:a16="http://schemas.microsoft.com/office/drawing/2014/main" id="{1C1AE128-4517-D316-940A-F3409F7F96A9}"/>
              </a:ext>
            </a:extLst>
          </p:cNvPr>
          <p:cNvSpPr>
            <a:spLocks noGrp="1"/>
          </p:cNvSpPr>
          <p:nvPr>
            <p:ph type="body" idx="1"/>
          </p:nvPr>
        </p:nvSpPr>
        <p:spPr/>
        <p:txBody>
          <a:bodyPr/>
          <a:lstStyle/>
          <a:p>
            <a:endParaRPr lang="el-GR"/>
          </a:p>
        </p:txBody>
      </p:sp>
      <p:sp>
        <p:nvSpPr>
          <p:cNvPr id="7" name="Θέση περιεχομένου 6">
            <a:extLst>
              <a:ext uri="{FF2B5EF4-FFF2-40B4-BE49-F238E27FC236}">
                <a16:creationId xmlns:a16="http://schemas.microsoft.com/office/drawing/2014/main" id="{CEC252AE-9DED-F41D-3601-FE3A84CCDD03}"/>
              </a:ext>
            </a:extLst>
          </p:cNvPr>
          <p:cNvSpPr>
            <a:spLocks noGrp="1"/>
          </p:cNvSpPr>
          <p:nvPr>
            <p:ph sz="half" idx="2"/>
          </p:nvPr>
        </p:nvSpPr>
        <p:spPr/>
        <p:txBody>
          <a:bodyPr/>
          <a:lstStyle/>
          <a:p>
            <a:endParaRPr lang="el-GR"/>
          </a:p>
        </p:txBody>
      </p:sp>
      <p:sp>
        <p:nvSpPr>
          <p:cNvPr id="162" name="Google Shape;162;p5">
            <a:extLst>
              <a:ext uri="{FF2B5EF4-FFF2-40B4-BE49-F238E27FC236}">
                <a16:creationId xmlns:a16="http://schemas.microsoft.com/office/drawing/2014/main" id="{006E46CE-5434-DE22-F9D4-0B3E77CABAB4}"/>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BBDD47A2-501B-C312-DFE0-CD364F7B3697}"/>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sp>
        <p:nvSpPr>
          <p:cNvPr id="2" name="Google Shape;160;p5">
            <a:extLst>
              <a:ext uri="{FF2B5EF4-FFF2-40B4-BE49-F238E27FC236}">
                <a16:creationId xmlns:a16="http://schemas.microsoft.com/office/drawing/2014/main" id="{DAEF4A73-7D31-3CA5-AB9B-7ADAC559B5C8}"/>
              </a:ext>
            </a:extLst>
          </p:cNvPr>
          <p:cNvSpPr/>
          <p:nvPr/>
        </p:nvSpPr>
        <p:spPr>
          <a:xfrm>
            <a:off x="2845604" y="5997759"/>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 license</a:t>
            </a:r>
            <a:endParaRPr sz="1200" dirty="0">
              <a:solidFill>
                <a:schemeClr val="dk1"/>
              </a:solidFill>
              <a:latin typeface="Calibri"/>
              <a:ea typeface="Calibri"/>
              <a:cs typeface="Calibri"/>
              <a:sym typeface="Calibri"/>
            </a:endParaRPr>
          </a:p>
        </p:txBody>
      </p:sp>
      <p:pic>
        <p:nvPicPr>
          <p:cNvPr id="4" name="Picture 2" descr="Italien, Sardinien, Karte, Flagge, Land">
            <a:extLst>
              <a:ext uri="{FF2B5EF4-FFF2-40B4-BE49-F238E27FC236}">
                <a16:creationId xmlns:a16="http://schemas.microsoft.com/office/drawing/2014/main" id="{6DD9049A-46AD-F69E-628A-3195004526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5604" y="1742946"/>
            <a:ext cx="5011882" cy="5011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92120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en-US" sz="2800" dirty="0">
                <a:solidFill>
                  <a:srgbClr val="203864"/>
                </a:solidFill>
              </a:rPr>
              <a:t>Healthcare services apps of </a:t>
            </a:r>
            <a:r>
              <a:rPr lang="en-US" sz="2800" u="sng" dirty="0">
                <a:solidFill>
                  <a:srgbClr val="203864"/>
                </a:solidFill>
              </a:rPr>
              <a:t>public</a:t>
            </a:r>
            <a:r>
              <a:rPr lang="en-US" sz="2800" dirty="0">
                <a:solidFill>
                  <a:srgbClr val="203864"/>
                </a:solidFill>
              </a:rPr>
              <a:t> providers in Italy</a:t>
            </a:r>
            <a:endParaRPr sz="2800" dirty="0">
              <a:solidFill>
                <a:srgbClr val="203864"/>
              </a:solidFill>
            </a:endParaRPr>
          </a:p>
        </p:txBody>
      </p:sp>
      <p:sp>
        <p:nvSpPr>
          <p:cNvPr id="158" name="Google Shape;158;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88900" indent="0" fontAlgn="base">
              <a:spcAft>
                <a:spcPts val="600"/>
              </a:spcAft>
              <a:buNone/>
            </a:pPr>
            <a:endParaRPr lang="en-US" sz="2400" b="1" dirty="0">
              <a:latin typeface="Calibri" panose="020F0502020204030204" pitchFamily="34" charset="0"/>
              <a:ea typeface="Calibri" panose="020F0502020204030204" pitchFamily="34" charset="0"/>
              <a:cs typeface="Calibri" panose="020F0502020204030204" pitchFamily="34" charset="0"/>
            </a:endParaRPr>
          </a:p>
          <a:p>
            <a:pPr marL="88900" indent="0" fontAlgn="base">
              <a:spcAft>
                <a:spcPts val="600"/>
              </a:spcAft>
              <a:buNone/>
            </a:pPr>
            <a:r>
              <a:rPr lang="en-US" dirty="0">
                <a:latin typeface="Calibri" panose="020F0502020204030204" pitchFamily="34" charset="0"/>
                <a:ea typeface="Calibri" panose="020F0502020204030204" pitchFamily="34" charset="0"/>
                <a:cs typeface="Calibri" panose="020F0502020204030204" pitchFamily="34" charset="0"/>
              </a:rPr>
              <a:t>Because the Italian healthcare system is highly decentralized, every region and autonomous province created its own online tools to access on-line services.</a:t>
            </a:r>
            <a:r>
              <a:rPr lang="en-US" sz="2400" b="1" dirty="0">
                <a:latin typeface="Calibri" panose="020F0502020204030204" pitchFamily="34" charset="0"/>
                <a:ea typeface="Calibri" panose="020F0502020204030204" pitchFamily="34" charset="0"/>
                <a:cs typeface="Calibri" panose="020F0502020204030204" pitchFamily="34" charset="0"/>
              </a:rPr>
              <a:t> </a:t>
            </a:r>
            <a:r>
              <a:rPr lang="en-US" sz="2400" dirty="0">
                <a:latin typeface="Calibri" panose="020F0502020204030204" pitchFamily="34" charset="0"/>
                <a:ea typeface="Calibri" panose="020F0502020204030204" pitchFamily="34" charset="0"/>
                <a:cs typeface="Calibri" panose="020F0502020204030204" pitchFamily="34" charset="0"/>
              </a:rPr>
              <a:t>Some regions are technologically more advanced and their apps allow users to access a wide set of services (choose and change doctor, book blood tests and doctor appointments, </a:t>
            </a:r>
            <a:r>
              <a:rPr lang="en-US" sz="2400" dirty="0" err="1">
                <a:latin typeface="Calibri" panose="020F0502020204030204" pitchFamily="34" charset="0"/>
                <a:ea typeface="Calibri" panose="020F0502020204030204" pitchFamily="34" charset="0"/>
                <a:cs typeface="Calibri" panose="020F0502020204030204" pitchFamily="34" charset="0"/>
              </a:rPr>
              <a:t>etc</a:t>
            </a:r>
            <a:r>
              <a:rPr lang="en-US" sz="2400" dirty="0">
                <a:latin typeface="Calibri" panose="020F0502020204030204" pitchFamily="34" charset="0"/>
                <a:ea typeface="Calibri" panose="020F0502020204030204" pitchFamily="34" charset="0"/>
                <a:cs typeface="Calibri" panose="020F0502020204030204" pitchFamily="34" charset="0"/>
              </a:rPr>
              <a:t>…) while others are still in the beta version.</a:t>
            </a:r>
            <a:endParaRPr lang="en-US" sz="240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 license</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4" name="Grafik 3">
            <a:extLst>
              <a:ext uri="{FF2B5EF4-FFF2-40B4-BE49-F238E27FC236}">
                <a16:creationId xmlns:a16="http://schemas.microsoft.com/office/drawing/2014/main" id="{6E9D3DE8-3707-7BD7-F052-99898EA8C0AA}"/>
              </a:ext>
            </a:extLst>
          </p:cNvPr>
          <p:cNvPicPr>
            <a:picLocks noChangeAspect="1"/>
          </p:cNvPicPr>
          <p:nvPr/>
        </p:nvPicPr>
        <p:blipFill>
          <a:blip r:embed="rId5"/>
          <a:stretch>
            <a:fillRect/>
          </a:stretch>
        </p:blipFill>
        <p:spPr>
          <a:xfrm>
            <a:off x="6910470" y="2218078"/>
            <a:ext cx="5010392" cy="3338957"/>
          </a:xfrm>
          <a:prstGeom prst="rect">
            <a:avLst/>
          </a:prstGeom>
        </p:spPr>
      </p:pic>
    </p:spTree>
    <p:extLst>
      <p:ext uri="{BB962C8B-B14F-4D97-AF65-F5344CB8AC3E}">
        <p14:creationId xmlns:p14="http://schemas.microsoft.com/office/powerpoint/2010/main" val="9632320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xfrm>
            <a:off x="434014" y="504158"/>
            <a:ext cx="11059692" cy="6050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en-US" sz="2800" dirty="0">
                <a:solidFill>
                  <a:srgbClr val="203864"/>
                </a:solidFill>
              </a:rPr>
              <a:t>Healthcare services apps of </a:t>
            </a:r>
            <a:r>
              <a:rPr lang="en-US" sz="2800" u="sng" dirty="0">
                <a:solidFill>
                  <a:srgbClr val="203864"/>
                </a:solidFill>
              </a:rPr>
              <a:t>public</a:t>
            </a:r>
            <a:r>
              <a:rPr lang="en-US" sz="2800" dirty="0">
                <a:solidFill>
                  <a:srgbClr val="203864"/>
                </a:solidFill>
              </a:rPr>
              <a:t> providers in Italy (according to regions)</a:t>
            </a:r>
            <a:endParaRPr sz="2800" dirty="0">
              <a:solidFill>
                <a:srgbClr val="203864"/>
              </a:solidFill>
            </a:endParaRPr>
          </a:p>
        </p:txBody>
      </p:sp>
      <p:sp>
        <p:nvSpPr>
          <p:cNvPr id="158" name="Google Shape;158;p5"/>
          <p:cNvSpPr txBox="1">
            <a:spLocks noGrp="1"/>
          </p:cNvSpPr>
          <p:nvPr>
            <p:ph idx="1"/>
          </p:nvPr>
        </p:nvSpPr>
        <p:spPr>
          <a:xfrm>
            <a:off x="526418" y="1196359"/>
            <a:ext cx="11158720" cy="486597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sz="1800" u="none" strike="noStrike" kern="1200" dirty="0">
                <a:solidFill>
                  <a:schemeClr val="tx1"/>
                </a:solidFill>
                <a:effectLst/>
                <a:latin typeface="+mn-lt"/>
                <a:ea typeface="+mn-ea"/>
                <a:cs typeface="+mn-cs"/>
                <a:hlinkClick r:id="rId3"/>
              </a:rPr>
              <a:t>https://sanitaonline.regione.abruzzo.it/portaleservizi/#/portaleservizisanitari/dettaglio/installapp</a:t>
            </a:r>
            <a:r>
              <a:rPr lang="it-IT" sz="1800" u="none" strike="noStrike" kern="1200" dirty="0">
                <a:solidFill>
                  <a:schemeClr val="tx1"/>
                </a:solidFill>
                <a:effectLst/>
                <a:latin typeface="+mn-lt"/>
                <a:ea typeface="+mn-ea"/>
                <a:cs typeface="+mn-cs"/>
              </a:rPr>
              <a:t> - Abruzzo Sanità (Abruzzo)</a:t>
            </a:r>
          </a:p>
          <a:p>
            <a:pPr marL="0" lvl="0" indent="0" algn="l" rtl="0">
              <a:spcBef>
                <a:spcPts val="0"/>
              </a:spcBef>
              <a:spcAft>
                <a:spcPts val="0"/>
              </a:spcAft>
              <a:buNone/>
            </a:pPr>
            <a:r>
              <a:rPr lang="it-IT" sz="1800" u="none" strike="noStrike" kern="1200" dirty="0">
                <a:solidFill>
                  <a:schemeClr val="tx1"/>
                </a:solidFill>
                <a:effectLst/>
                <a:latin typeface="+mn-lt"/>
                <a:ea typeface="+mn-ea"/>
                <a:cs typeface="+mn-cs"/>
                <a:hlinkClick r:id="rId4"/>
              </a:rPr>
              <a:t>https://www.salute.basilicata.it/</a:t>
            </a:r>
            <a:r>
              <a:rPr lang="it-IT" sz="1800" u="none" strike="noStrike" kern="1200" dirty="0">
                <a:solidFill>
                  <a:schemeClr val="tx1"/>
                </a:solidFill>
                <a:effectLst/>
                <a:latin typeface="+mn-lt"/>
                <a:ea typeface="+mn-ea"/>
                <a:cs typeface="+mn-cs"/>
              </a:rPr>
              <a:t> - Salute Basilicata (Basilicata)</a:t>
            </a:r>
          </a:p>
          <a:p>
            <a:pPr marL="0" lvl="0" indent="0" algn="l" rtl="0">
              <a:spcBef>
                <a:spcPts val="0"/>
              </a:spcBef>
              <a:spcAft>
                <a:spcPts val="0"/>
              </a:spcAft>
              <a:buNone/>
            </a:pPr>
            <a:r>
              <a:rPr lang="it-IT" sz="1800" u="none" strike="noStrike" kern="1200" dirty="0">
                <a:solidFill>
                  <a:schemeClr val="tx1"/>
                </a:solidFill>
                <a:effectLst/>
                <a:latin typeface="+mn-lt"/>
                <a:ea typeface="+mn-ea"/>
                <a:cs typeface="+mn-cs"/>
                <a:hlinkClick r:id="rId5"/>
              </a:rPr>
              <a:t>https://sinfonia.regione.campania.it/preview/app-mobile</a:t>
            </a:r>
            <a:r>
              <a:rPr lang="it-IT" sz="1800" u="none" strike="noStrike" kern="1200" dirty="0">
                <a:solidFill>
                  <a:schemeClr val="tx1"/>
                </a:solidFill>
                <a:effectLst/>
                <a:latin typeface="+mn-lt"/>
                <a:ea typeface="+mn-ea"/>
                <a:cs typeface="+mn-cs"/>
              </a:rPr>
              <a:t> – Campania in Salute (Campania)</a:t>
            </a:r>
          </a:p>
          <a:p>
            <a:pPr marL="0" lvl="0" indent="0" algn="l" rtl="0">
              <a:spcBef>
                <a:spcPts val="0"/>
              </a:spcBef>
              <a:spcAft>
                <a:spcPts val="0"/>
              </a:spcAft>
              <a:buNone/>
            </a:pPr>
            <a:r>
              <a:rPr lang="it-IT" sz="1800" u="none" strike="noStrike" kern="1200" dirty="0">
                <a:solidFill>
                  <a:schemeClr val="tx1"/>
                </a:solidFill>
                <a:effectLst/>
                <a:latin typeface="+mn-lt"/>
                <a:ea typeface="+mn-ea"/>
                <a:cs typeface="+mn-cs"/>
                <a:hlinkClick r:id="rId6"/>
              </a:rPr>
              <a:t>https://support.fascicolo-sanitario.it/guida/accesso-mobile/app-fse</a:t>
            </a:r>
            <a:r>
              <a:rPr lang="it-IT" sz="1800" u="none" strike="noStrike" kern="1200" dirty="0">
                <a:solidFill>
                  <a:schemeClr val="tx1"/>
                </a:solidFill>
                <a:effectLst/>
                <a:latin typeface="+mn-lt"/>
                <a:ea typeface="+mn-ea"/>
                <a:cs typeface="+mn-cs"/>
              </a:rPr>
              <a:t> – ER Salute (Emilia-Romagna)</a:t>
            </a:r>
          </a:p>
          <a:p>
            <a:pPr marL="0" lvl="0" indent="0" algn="l" rtl="0">
              <a:spcBef>
                <a:spcPts val="0"/>
              </a:spcBef>
              <a:spcAft>
                <a:spcPts val="0"/>
              </a:spcAft>
              <a:buNone/>
            </a:pPr>
            <a:r>
              <a:rPr lang="it-IT" sz="1800" u="none" strike="noStrike" kern="1200" dirty="0">
                <a:solidFill>
                  <a:schemeClr val="tx1"/>
                </a:solidFill>
                <a:effectLst/>
                <a:latin typeface="+mn-lt"/>
                <a:ea typeface="+mn-ea"/>
                <a:cs typeface="+mn-cs"/>
                <a:hlinkClick r:id="rId7"/>
              </a:rPr>
              <a:t>https://sesamo.sanita.fvg.it/sesamo/#/sesamo_app</a:t>
            </a:r>
            <a:r>
              <a:rPr lang="it-IT" sz="1800" u="none" strike="noStrike" kern="1200" dirty="0">
                <a:solidFill>
                  <a:schemeClr val="tx1"/>
                </a:solidFill>
                <a:effectLst/>
                <a:latin typeface="+mn-lt"/>
                <a:ea typeface="+mn-ea"/>
                <a:cs typeface="+mn-cs"/>
              </a:rPr>
              <a:t> - Sesamo Apps (Friuli Venezia Giulia)</a:t>
            </a:r>
          </a:p>
          <a:p>
            <a:pPr marL="0" lvl="0" indent="0" algn="l" rtl="0">
              <a:spcBef>
                <a:spcPts val="0"/>
              </a:spcBef>
              <a:spcAft>
                <a:spcPts val="0"/>
              </a:spcAft>
              <a:buNone/>
            </a:pPr>
            <a:r>
              <a:rPr lang="it-IT" sz="1800" u="none" strike="noStrike" kern="1200" dirty="0">
                <a:solidFill>
                  <a:schemeClr val="tx1"/>
                </a:solidFill>
                <a:effectLst/>
                <a:latin typeface="+mn-lt"/>
                <a:ea typeface="+mn-ea"/>
                <a:cs typeface="+mn-cs"/>
                <a:hlinkClick r:id="rId8"/>
              </a:rPr>
              <a:t>https://www.salutelazio.it/scarica-salute-lazio?inheritRedirect=true</a:t>
            </a:r>
            <a:r>
              <a:rPr lang="it-IT" sz="1800" u="none" strike="noStrike" kern="1200" dirty="0">
                <a:solidFill>
                  <a:schemeClr val="tx1"/>
                </a:solidFill>
                <a:effectLst/>
                <a:latin typeface="+mn-lt"/>
                <a:ea typeface="+mn-ea"/>
                <a:cs typeface="+mn-cs"/>
              </a:rPr>
              <a:t> – Salute Lazio (Lazio)</a:t>
            </a:r>
          </a:p>
          <a:p>
            <a:pPr marL="0" lvl="0" indent="0" algn="l" rtl="0">
              <a:spcBef>
                <a:spcPts val="0"/>
              </a:spcBef>
              <a:spcAft>
                <a:spcPts val="0"/>
              </a:spcAft>
              <a:buNone/>
            </a:pPr>
            <a:r>
              <a:rPr lang="it-IT" sz="1800" u="none" strike="noStrike" kern="1200" dirty="0">
                <a:solidFill>
                  <a:schemeClr val="tx1"/>
                </a:solidFill>
                <a:effectLst/>
                <a:latin typeface="+mn-lt"/>
                <a:ea typeface="+mn-ea"/>
                <a:cs typeface="+mn-cs"/>
                <a:hlinkClick r:id="rId9"/>
              </a:rPr>
              <a:t>https://apps.apple.com/it/app/salute-marche/id6443603118</a:t>
            </a:r>
            <a:r>
              <a:rPr lang="it-IT" sz="1800" u="none" strike="noStrike" kern="1200" dirty="0">
                <a:solidFill>
                  <a:schemeClr val="tx1"/>
                </a:solidFill>
                <a:effectLst/>
                <a:latin typeface="+mn-lt"/>
                <a:ea typeface="+mn-ea"/>
                <a:cs typeface="+mn-cs"/>
              </a:rPr>
              <a:t> - Salute Marche (Marche)</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800" u="none" strike="noStrike" kern="1200" dirty="0">
                <a:solidFill>
                  <a:schemeClr val="tx1"/>
                </a:solidFill>
                <a:effectLst/>
                <a:latin typeface="+mn-lt"/>
                <a:ea typeface="+mn-ea"/>
                <a:cs typeface="+mn-cs"/>
                <a:hlinkClick r:id="rId10"/>
              </a:rPr>
              <a:t>https://play.google.com/store/apps/details?id=it.ak12.mycuptmolise&amp;hl=it&amp;gl=US</a:t>
            </a:r>
            <a:r>
              <a:rPr lang="it-IT" sz="1800" u="none" strike="noStrike" kern="1200" dirty="0">
                <a:solidFill>
                  <a:schemeClr val="tx1"/>
                </a:solidFill>
                <a:effectLst/>
                <a:latin typeface="+mn-lt"/>
                <a:ea typeface="+mn-ea"/>
                <a:cs typeface="+mn-cs"/>
              </a:rPr>
              <a:t> - </a:t>
            </a:r>
            <a:r>
              <a:rPr lang="it-IT" sz="1800" u="none" strike="noStrike" kern="1200" dirty="0">
                <a:solidFill>
                  <a:schemeClr val="tx1"/>
                </a:solidFill>
                <a:effectLst/>
                <a:latin typeface="+mn-lt"/>
                <a:ea typeface="+mn-ea"/>
                <a:cs typeface="+mn-cs"/>
                <a:hlinkClick r:id="rId11"/>
              </a:rPr>
              <a:t>https://apps.apple.com/it/app/molise-salute/id1631814906</a:t>
            </a:r>
            <a:r>
              <a:rPr lang="it-IT" sz="1800" u="none" strike="noStrike" kern="1200" dirty="0">
                <a:solidFill>
                  <a:schemeClr val="tx1"/>
                </a:solidFill>
                <a:effectLst/>
                <a:latin typeface="+mn-lt"/>
                <a:ea typeface="+mn-ea"/>
                <a:cs typeface="+mn-cs"/>
              </a:rPr>
              <a:t> - Molise Salute (Molise)</a:t>
            </a:r>
          </a:p>
          <a:p>
            <a:pPr marL="0" lvl="0" indent="0" algn="l" rtl="0">
              <a:spcBef>
                <a:spcPts val="0"/>
              </a:spcBef>
              <a:spcAft>
                <a:spcPts val="0"/>
              </a:spcAft>
              <a:buNone/>
            </a:pPr>
            <a:r>
              <a:rPr lang="it-IT" sz="1800" u="none" strike="noStrike" kern="1200" dirty="0">
                <a:solidFill>
                  <a:schemeClr val="tx1"/>
                </a:solidFill>
                <a:effectLst/>
                <a:latin typeface="+mn-lt"/>
                <a:ea typeface="+mn-ea"/>
                <a:cs typeface="+mn-cs"/>
                <a:hlinkClick r:id="rId12"/>
              </a:rPr>
              <a:t>https://sansol.isan.csi.it/la-mia-salute/home/#/</a:t>
            </a:r>
            <a:r>
              <a:rPr lang="it-IT" sz="1800" u="none" strike="noStrike" kern="1200" dirty="0">
                <a:solidFill>
                  <a:schemeClr val="tx1"/>
                </a:solidFill>
                <a:effectLst/>
                <a:latin typeface="+mn-lt"/>
                <a:ea typeface="+mn-ea"/>
                <a:cs typeface="+mn-cs"/>
              </a:rPr>
              <a:t> - TU Salute Piemonte (Piemonte) – web app</a:t>
            </a:r>
          </a:p>
          <a:p>
            <a:pPr marL="0" lvl="0" indent="0" algn="l" rtl="0">
              <a:spcBef>
                <a:spcPts val="0"/>
              </a:spcBef>
              <a:spcAft>
                <a:spcPts val="0"/>
              </a:spcAft>
              <a:buNone/>
            </a:pPr>
            <a:r>
              <a:rPr lang="it-IT" sz="1800" u="none" strike="noStrike" kern="1200" dirty="0">
                <a:solidFill>
                  <a:schemeClr val="tx1"/>
                </a:solidFill>
                <a:effectLst/>
                <a:latin typeface="+mn-lt"/>
                <a:ea typeface="+mn-ea"/>
                <a:cs typeface="+mn-cs"/>
                <a:hlinkClick r:id="rId13"/>
              </a:rPr>
              <a:t>https://www.sanita.puglia.it/web/pugliasalute/app</a:t>
            </a:r>
            <a:r>
              <a:rPr lang="it-IT" sz="1800" u="none" strike="noStrike" kern="1200" dirty="0">
                <a:solidFill>
                  <a:schemeClr val="tx1"/>
                </a:solidFill>
                <a:effectLst/>
                <a:latin typeface="+mn-lt"/>
                <a:ea typeface="+mn-ea"/>
                <a:cs typeface="+mn-cs"/>
              </a:rPr>
              <a:t> - Puglia Salute (Puglia)</a:t>
            </a:r>
          </a:p>
          <a:p>
            <a:pPr marL="0" lvl="0" indent="0" algn="l" rtl="0">
              <a:spcBef>
                <a:spcPts val="0"/>
              </a:spcBef>
              <a:spcAft>
                <a:spcPts val="0"/>
              </a:spcAft>
              <a:buNone/>
            </a:pPr>
            <a:r>
              <a:rPr lang="it-IT" sz="1800" u="none" strike="noStrike" kern="1200" dirty="0">
                <a:solidFill>
                  <a:schemeClr val="tx1"/>
                </a:solidFill>
                <a:effectLst/>
                <a:latin typeface="+mn-lt"/>
                <a:ea typeface="+mn-ea"/>
                <a:cs typeface="+mn-cs"/>
                <a:hlinkClick r:id="rId14"/>
              </a:rPr>
              <a:t>https://www.regione.toscana.it/-/toscana-salute</a:t>
            </a:r>
            <a:r>
              <a:rPr lang="it-IT" sz="1800" u="none" strike="noStrike" kern="1200" dirty="0">
                <a:solidFill>
                  <a:schemeClr val="tx1"/>
                </a:solidFill>
                <a:effectLst/>
                <a:latin typeface="+mn-lt"/>
                <a:ea typeface="+mn-ea"/>
                <a:cs typeface="+mn-cs"/>
              </a:rPr>
              <a:t> – Toscana Salute (</a:t>
            </a:r>
            <a:r>
              <a:rPr lang="it-IT" sz="1800" u="none" strike="noStrike" kern="1200" dirty="0" err="1">
                <a:solidFill>
                  <a:schemeClr val="tx1"/>
                </a:solidFill>
                <a:effectLst/>
                <a:latin typeface="+mn-lt"/>
                <a:ea typeface="+mn-ea"/>
                <a:cs typeface="+mn-cs"/>
              </a:rPr>
              <a:t>Tuscany</a:t>
            </a:r>
            <a:r>
              <a:rPr lang="it-IT" sz="1800" u="none" strike="noStrike" kern="1200" dirty="0">
                <a:solidFill>
                  <a:schemeClr val="tx1"/>
                </a:solidFill>
                <a:effectLst/>
                <a:latin typeface="+mn-lt"/>
                <a:ea typeface="+mn-ea"/>
                <a:cs typeface="+mn-cs"/>
              </a:rPr>
              <a:t>)</a:t>
            </a:r>
          </a:p>
          <a:p>
            <a:pPr marL="0" lvl="0" indent="0" algn="l" rtl="0">
              <a:spcBef>
                <a:spcPts val="0"/>
              </a:spcBef>
              <a:spcAft>
                <a:spcPts val="0"/>
              </a:spcAft>
              <a:buNone/>
            </a:pPr>
            <a:r>
              <a:rPr lang="it-IT" sz="1800" u="none" strike="noStrike" kern="1200" dirty="0">
                <a:solidFill>
                  <a:schemeClr val="tx1"/>
                </a:solidFill>
                <a:effectLst/>
                <a:latin typeface="+mn-lt"/>
                <a:ea typeface="+mn-ea"/>
                <a:cs typeface="+mn-cs"/>
                <a:hlinkClick r:id="rId15"/>
              </a:rPr>
              <a:t>https://trec.trentinosalute.net/</a:t>
            </a:r>
            <a:r>
              <a:rPr lang="it-IT" sz="1800" u="none" strike="noStrike" kern="1200" dirty="0">
                <a:solidFill>
                  <a:schemeClr val="tx1"/>
                </a:solidFill>
                <a:effectLst/>
                <a:latin typeface="+mn-lt"/>
                <a:ea typeface="+mn-ea"/>
                <a:cs typeface="+mn-cs"/>
              </a:rPr>
              <a:t> - </a:t>
            </a:r>
            <a:r>
              <a:rPr lang="it-IT" sz="1800" u="none" strike="noStrike" kern="1200" dirty="0" err="1">
                <a:solidFill>
                  <a:schemeClr val="tx1"/>
                </a:solidFill>
                <a:effectLst/>
                <a:latin typeface="+mn-lt"/>
                <a:ea typeface="+mn-ea"/>
                <a:cs typeface="+mn-cs"/>
              </a:rPr>
              <a:t>TreC</a:t>
            </a:r>
            <a:r>
              <a:rPr lang="it-IT" sz="1800" u="none" strike="noStrike" kern="1200" dirty="0">
                <a:solidFill>
                  <a:schemeClr val="tx1"/>
                </a:solidFill>
                <a:effectLst/>
                <a:latin typeface="+mn-lt"/>
                <a:ea typeface="+mn-ea"/>
                <a:cs typeface="+mn-cs"/>
              </a:rPr>
              <a:t>+ (Trentino)</a:t>
            </a:r>
          </a:p>
          <a:p>
            <a:pPr marL="0" lvl="0" indent="0" algn="l" rtl="0">
              <a:spcBef>
                <a:spcPts val="0"/>
              </a:spcBef>
              <a:spcAft>
                <a:spcPts val="0"/>
              </a:spcAft>
              <a:buNone/>
            </a:pPr>
            <a:r>
              <a:rPr lang="it-IT" sz="1800" u="none" strike="noStrike" kern="1200" dirty="0">
                <a:solidFill>
                  <a:schemeClr val="tx1"/>
                </a:solidFill>
                <a:effectLst/>
                <a:latin typeface="+mn-lt"/>
                <a:ea typeface="+mn-ea"/>
                <a:cs typeface="+mn-cs"/>
                <a:hlinkClick r:id="rId16"/>
              </a:rPr>
              <a:t>https://salute.regione.umbria.it/cms/sanitapp</a:t>
            </a:r>
            <a:r>
              <a:rPr lang="it-IT" sz="1800" u="none" strike="noStrike" kern="1200" dirty="0">
                <a:solidFill>
                  <a:schemeClr val="tx1"/>
                </a:solidFill>
                <a:effectLst/>
                <a:latin typeface="+mn-lt"/>
                <a:ea typeface="+mn-ea"/>
                <a:cs typeface="+mn-cs"/>
              </a:rPr>
              <a:t> – </a:t>
            </a:r>
            <a:r>
              <a:rPr lang="it-IT" sz="1800" u="none" strike="noStrike" kern="1200" dirty="0" err="1">
                <a:solidFill>
                  <a:schemeClr val="tx1"/>
                </a:solidFill>
                <a:effectLst/>
                <a:latin typeface="+mn-lt"/>
                <a:ea typeface="+mn-ea"/>
                <a:cs typeface="+mn-cs"/>
              </a:rPr>
              <a:t>SanitApp</a:t>
            </a:r>
            <a:r>
              <a:rPr lang="it-IT" sz="1800" u="none" strike="noStrike" kern="1200" dirty="0">
                <a:solidFill>
                  <a:schemeClr val="tx1"/>
                </a:solidFill>
                <a:effectLst/>
                <a:latin typeface="+mn-lt"/>
                <a:ea typeface="+mn-ea"/>
                <a:cs typeface="+mn-cs"/>
              </a:rPr>
              <a:t> (Umbria)</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800" u="none" strike="noStrike" kern="1200" dirty="0">
                <a:solidFill>
                  <a:schemeClr val="tx1"/>
                </a:solidFill>
                <a:effectLst/>
                <a:latin typeface="+mn-lt"/>
                <a:ea typeface="+mn-ea"/>
                <a:cs typeface="+mn-cs"/>
                <a:hlinkClick r:id="rId17"/>
              </a:rPr>
              <a:t>https://play.google.com/store/apps/details?id=it.vda.fse.test_cup</a:t>
            </a:r>
            <a:r>
              <a:rPr lang="it-IT" sz="1800" u="none" strike="noStrike" kern="1200" dirty="0">
                <a:solidFill>
                  <a:schemeClr val="tx1"/>
                </a:solidFill>
                <a:effectLst/>
                <a:latin typeface="+mn-lt"/>
                <a:ea typeface="+mn-ea"/>
                <a:cs typeface="+mn-cs"/>
              </a:rPr>
              <a:t> - </a:t>
            </a:r>
            <a:r>
              <a:rPr lang="en-GB" sz="1800" u="none" strike="noStrike" kern="1200" dirty="0">
                <a:solidFill>
                  <a:schemeClr val="tx1"/>
                </a:solidFill>
                <a:effectLst/>
                <a:latin typeface="+mn-lt"/>
                <a:ea typeface="+mn-ea"/>
                <a:cs typeface="+mn-cs"/>
                <a:hlinkClick r:id="rId18"/>
              </a:rPr>
              <a:t>https://apps.apple.com/it/app/healthvda/id1440125377?l=en</a:t>
            </a:r>
            <a:r>
              <a:rPr lang="en-GB" sz="1800" u="none" strike="noStrike" kern="1200" dirty="0">
                <a:solidFill>
                  <a:schemeClr val="tx1"/>
                </a:solidFill>
                <a:effectLst/>
                <a:latin typeface="+mn-lt"/>
                <a:ea typeface="+mn-ea"/>
                <a:cs typeface="+mn-cs"/>
              </a:rPr>
              <a:t> – </a:t>
            </a:r>
            <a:r>
              <a:rPr lang="en-GB" sz="1800" u="none" strike="noStrike" kern="1200" dirty="0" err="1">
                <a:solidFill>
                  <a:schemeClr val="tx1"/>
                </a:solidFill>
                <a:effectLst/>
                <a:latin typeface="+mn-lt"/>
                <a:ea typeface="+mn-ea"/>
                <a:cs typeface="+mn-cs"/>
              </a:rPr>
              <a:t>HealthVDA</a:t>
            </a:r>
            <a:r>
              <a:rPr lang="en-GB" sz="1800" u="none" strike="noStrike" kern="1200" dirty="0">
                <a:solidFill>
                  <a:schemeClr val="tx1"/>
                </a:solidFill>
                <a:effectLst/>
                <a:latin typeface="+mn-lt"/>
                <a:ea typeface="+mn-ea"/>
                <a:cs typeface="+mn-cs"/>
              </a:rPr>
              <a:t> (Valle d’Aosta)</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800" u="none" strike="noStrike" kern="1200" dirty="0">
                <a:solidFill>
                  <a:schemeClr val="tx1"/>
                </a:solidFill>
                <a:effectLst/>
                <a:latin typeface="+mn-lt"/>
                <a:ea typeface="+mn-ea"/>
                <a:cs typeface="+mn-cs"/>
                <a:hlinkClick r:id="rId19"/>
              </a:rPr>
              <a:t>https://salute.regione.veneto.it/web/fser/cittadino/app-sanita-km-zero</a:t>
            </a:r>
            <a:r>
              <a:rPr lang="it-IT" sz="1800" u="none" strike="noStrike" kern="1200" dirty="0">
                <a:solidFill>
                  <a:schemeClr val="tx1"/>
                </a:solidFill>
                <a:effectLst/>
                <a:latin typeface="+mn-lt"/>
                <a:ea typeface="+mn-ea"/>
                <a:cs typeface="+mn-cs"/>
              </a:rPr>
              <a:t> - </a:t>
            </a:r>
            <a:r>
              <a:rPr lang="it-IT" sz="1800" u="none" strike="noStrike" kern="1200" dirty="0" err="1">
                <a:solidFill>
                  <a:schemeClr val="tx1"/>
                </a:solidFill>
                <a:effectLst/>
                <a:latin typeface="+mn-lt"/>
                <a:ea typeface="+mn-ea"/>
                <a:cs typeface="+mn-cs"/>
              </a:rPr>
              <a:t>Sanitàkmzero</a:t>
            </a:r>
            <a:r>
              <a:rPr lang="it-IT" sz="1800" u="none" strike="noStrike" kern="1200" dirty="0">
                <a:solidFill>
                  <a:schemeClr val="tx1"/>
                </a:solidFill>
                <a:effectLst/>
                <a:latin typeface="+mn-lt"/>
                <a:ea typeface="+mn-ea"/>
                <a:cs typeface="+mn-cs"/>
              </a:rPr>
              <a:t> (Veneto)</a:t>
            </a: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Tree>
    <p:extLst>
      <p:ext uri="{BB962C8B-B14F-4D97-AF65-F5344CB8AC3E}">
        <p14:creationId xmlns:p14="http://schemas.microsoft.com/office/powerpoint/2010/main" val="1162125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xfrm>
            <a:off x="566154" y="504158"/>
            <a:ext cx="11059692" cy="6050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en-US" sz="2800" dirty="0">
                <a:solidFill>
                  <a:srgbClr val="203864"/>
                </a:solidFill>
              </a:rPr>
              <a:t>Healthcare services apps of </a:t>
            </a:r>
            <a:r>
              <a:rPr lang="en-US" sz="2800" u="sng" dirty="0">
                <a:solidFill>
                  <a:srgbClr val="203864"/>
                </a:solidFill>
              </a:rPr>
              <a:t>public</a:t>
            </a:r>
            <a:r>
              <a:rPr lang="en-US" sz="2800" dirty="0">
                <a:solidFill>
                  <a:srgbClr val="203864"/>
                </a:solidFill>
              </a:rPr>
              <a:t> providers in Italy</a:t>
            </a:r>
            <a:endParaRPr sz="2800" dirty="0">
              <a:solidFill>
                <a:srgbClr val="203864"/>
              </a:solidFill>
            </a:endParaRPr>
          </a:p>
        </p:txBody>
      </p:sp>
      <p:sp>
        <p:nvSpPr>
          <p:cNvPr id="158" name="Google Shape;158;p5"/>
          <p:cNvSpPr txBox="1">
            <a:spLocks noGrp="1"/>
          </p:cNvSpPr>
          <p:nvPr>
            <p:ph idx="1"/>
          </p:nvPr>
        </p:nvSpPr>
        <p:spPr>
          <a:xfrm>
            <a:off x="606779" y="1132754"/>
            <a:ext cx="6189933" cy="4865977"/>
          </a:xfrm>
          <a:prstGeom prst="rect">
            <a:avLst/>
          </a:prstGeom>
          <a:noFill/>
          <a:ln>
            <a:noFill/>
          </a:ln>
        </p:spPr>
        <p:txBody>
          <a:bodyPr spcFirstLastPara="1" wrap="square" lIns="91425" tIns="45700" rIns="91425" bIns="45700" anchor="t" anchorCtr="0">
            <a:noAutofit/>
          </a:bodyPr>
          <a:lstStyle/>
          <a:p>
            <a:pPr marL="88900" indent="0" fontAlgn="base">
              <a:buNone/>
            </a:pPr>
            <a:r>
              <a:rPr lang="en-US" sz="2400" b="1" i="0" dirty="0">
                <a:effectLst/>
                <a:latin typeface="Calibri" panose="020F0502020204030204" pitchFamily="34" charset="0"/>
                <a:ea typeface="Calibri" panose="020F0502020204030204" pitchFamily="34" charset="0"/>
                <a:cs typeface="Calibri" panose="020F0502020204030204" pitchFamily="34" charset="0"/>
              </a:rPr>
              <a:t>“La </a:t>
            </a:r>
            <a:r>
              <a:rPr lang="en-US" sz="2400" b="1" i="0" dirty="0" err="1">
                <a:effectLst/>
                <a:latin typeface="Calibri" panose="020F0502020204030204" pitchFamily="34" charset="0"/>
                <a:ea typeface="Calibri" panose="020F0502020204030204" pitchFamily="34" charset="0"/>
                <a:cs typeface="Calibri" panose="020F0502020204030204" pitchFamily="34" charset="0"/>
              </a:rPr>
              <a:t>Tua</a:t>
            </a:r>
            <a:r>
              <a:rPr lang="en-US" sz="2400" b="1" i="0" dirty="0">
                <a:effectLst/>
                <a:latin typeface="Calibri" panose="020F0502020204030204" pitchFamily="34" charset="0"/>
                <a:ea typeface="Calibri" panose="020F0502020204030204" pitchFamily="34" charset="0"/>
                <a:cs typeface="Calibri" panose="020F0502020204030204" pitchFamily="34" charset="0"/>
              </a:rPr>
              <a:t> Salute" </a:t>
            </a:r>
            <a:r>
              <a:rPr lang="en-US" sz="2400" i="0" dirty="0">
                <a:effectLst/>
                <a:latin typeface="Calibri" panose="020F0502020204030204" pitchFamily="34" charset="0"/>
                <a:ea typeface="Calibri" panose="020F0502020204030204" pitchFamily="34" charset="0"/>
                <a:cs typeface="Calibri" panose="020F0502020204030204" pitchFamily="34" charset="0"/>
              </a:rPr>
              <a:t>from the </a:t>
            </a:r>
            <a:r>
              <a:rPr lang="it-IT" dirty="0">
                <a:latin typeface="Calibri" panose="020F0502020204030204" pitchFamily="34" charset="0"/>
                <a:ea typeface="Calibri" panose="020F0502020204030204" pitchFamily="34" charset="0"/>
                <a:cs typeface="Calibri" panose="020F0502020204030204" pitchFamily="34" charset="0"/>
              </a:rPr>
              <a:t>’Istituto Nazionale per la promozione della salute delle popolazioni Migranti e per il contrasto delle malattie della Povertà (INMP)</a:t>
            </a:r>
            <a:r>
              <a:rPr lang="en-US" dirty="0">
                <a:latin typeface="Calibri" panose="020F0502020204030204" pitchFamily="34" charset="0"/>
                <a:ea typeface="Calibri" panose="020F0502020204030204" pitchFamily="34" charset="0"/>
                <a:cs typeface="Calibri" panose="020F0502020204030204" pitchFamily="34" charset="0"/>
              </a:rPr>
              <a:t> is an informative guide for EU and non – EU citizens in Italy on:</a:t>
            </a:r>
          </a:p>
          <a:p>
            <a:pPr marL="431800" indent="-342900" fontAlgn="base"/>
            <a:r>
              <a:rPr lang="en-US" dirty="0">
                <a:latin typeface="Calibri" panose="020F0502020204030204" pitchFamily="34" charset="0"/>
                <a:ea typeface="Calibri" panose="020F0502020204030204" pitchFamily="34" charset="0"/>
                <a:cs typeface="Calibri" panose="020F0502020204030204" pitchFamily="34" charset="0"/>
              </a:rPr>
              <a:t>the right to healthcare and how to access the Italian National Health Service (</a:t>
            </a:r>
            <a:r>
              <a:rPr lang="en-US" dirty="0" err="1">
                <a:latin typeface="Calibri" panose="020F0502020204030204" pitchFamily="34" charset="0"/>
                <a:ea typeface="Calibri" panose="020F0502020204030204" pitchFamily="34" charset="0"/>
                <a:cs typeface="Calibri" panose="020F0502020204030204" pitchFamily="34" charset="0"/>
              </a:rPr>
              <a:t>Servizio</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Sanitario</a:t>
            </a:r>
            <a:r>
              <a:rPr lang="en-US" dirty="0">
                <a:latin typeface="Calibri" panose="020F0502020204030204" pitchFamily="34" charset="0"/>
                <a:ea typeface="Calibri" panose="020F0502020204030204" pitchFamily="34" charset="0"/>
                <a:cs typeface="Calibri" panose="020F0502020204030204" pitchFamily="34" charset="0"/>
              </a:rPr>
              <a:t> Nazionale - SSN);</a:t>
            </a:r>
          </a:p>
          <a:p>
            <a:pPr marL="431800" indent="-342900" fontAlgn="base"/>
            <a:r>
              <a:rPr lang="en-US" dirty="0">
                <a:latin typeface="Calibri" panose="020F0502020204030204" pitchFamily="34" charset="0"/>
                <a:ea typeface="Calibri" panose="020F0502020204030204" pitchFamily="34" charset="0"/>
                <a:cs typeface="Calibri" panose="020F0502020204030204" pitchFamily="34" charset="0"/>
              </a:rPr>
              <a:t>the main SSN services for prevention, health protection and care;</a:t>
            </a:r>
          </a:p>
          <a:p>
            <a:pPr marL="431800" indent="-342900" fontAlgn="base"/>
            <a:r>
              <a:rPr lang="en-US" dirty="0">
                <a:latin typeface="Calibri" panose="020F0502020204030204" pitchFamily="34" charset="0"/>
                <a:ea typeface="Calibri" panose="020F0502020204030204" pitchFamily="34" charset="0"/>
                <a:cs typeface="Calibri" panose="020F0502020204030204" pitchFamily="34" charset="0"/>
              </a:rPr>
              <a:t>the importance of prevention and adoption of healthy lifestyles at any age.</a:t>
            </a:r>
          </a:p>
          <a:p>
            <a:pPr marL="88900" indent="0" fontAlgn="base">
              <a:buNone/>
            </a:pPr>
            <a:endParaRPr lang="en-US" sz="240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3133194" y="5897900"/>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Source</a:t>
            </a:r>
            <a:r>
              <a:rPr lang="en-US"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sp>
        <p:nvSpPr>
          <p:cNvPr id="3" name="AutoShape 2" descr="Bild für Symbol">
            <a:extLst>
              <a:ext uri="{FF2B5EF4-FFF2-40B4-BE49-F238E27FC236}">
                <a16:creationId xmlns:a16="http://schemas.microsoft.com/office/drawing/2014/main" id="{944D6E08-D12F-026D-6EE2-715416F08917}"/>
              </a:ext>
            </a:extLst>
          </p:cNvPr>
          <p:cNvSpPr>
            <a:spLocks noChangeAspect="1" noChangeArrowheads="1"/>
          </p:cNvSpPr>
          <p:nvPr/>
        </p:nvSpPr>
        <p:spPr bwMode="auto">
          <a:xfrm>
            <a:off x="5596465" y="2355358"/>
            <a:ext cx="1151467" cy="222898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 name="Rettangolo 1">
            <a:extLst>
              <a:ext uri="{FF2B5EF4-FFF2-40B4-BE49-F238E27FC236}">
                <a16:creationId xmlns:a16="http://schemas.microsoft.com/office/drawing/2014/main" id="{DE2CB0C0-FEEB-43BE-9A24-0CCADE2BFB78}"/>
              </a:ext>
            </a:extLst>
          </p:cNvPr>
          <p:cNvSpPr/>
          <p:nvPr/>
        </p:nvSpPr>
        <p:spPr>
          <a:xfrm>
            <a:off x="6670084" y="3454495"/>
            <a:ext cx="5444068" cy="1938992"/>
          </a:xfrm>
          <a:prstGeom prst="rect">
            <a:avLst/>
          </a:prstGeom>
        </p:spPr>
        <p:txBody>
          <a:bodyPr wrap="square">
            <a:spAutoFit/>
          </a:bodyPr>
          <a:lstStyle/>
          <a:p>
            <a:pPr marL="88900" indent="0" fontAlgn="base">
              <a:buNone/>
            </a:pPr>
            <a:r>
              <a:rPr lang="en-US" sz="2400" b="1" dirty="0">
                <a:latin typeface="Calibri" panose="020F0502020204030204" pitchFamily="34" charset="0"/>
                <a:ea typeface="Calibri" panose="020F0502020204030204" pitchFamily="34" charset="0"/>
                <a:cs typeface="Calibri" panose="020F0502020204030204" pitchFamily="34" charset="0"/>
              </a:rPr>
              <a:t>La </a:t>
            </a:r>
            <a:r>
              <a:rPr lang="en-US" sz="2400" b="1" dirty="0" err="1">
                <a:latin typeface="Calibri" panose="020F0502020204030204" pitchFamily="34" charset="0"/>
                <a:ea typeface="Calibri" panose="020F0502020204030204" pitchFamily="34" charset="0"/>
                <a:cs typeface="Calibri" panose="020F0502020204030204" pitchFamily="34" charset="0"/>
              </a:rPr>
              <a:t>tua</a:t>
            </a:r>
            <a:r>
              <a:rPr lang="en-US" sz="2400" b="1" dirty="0">
                <a:latin typeface="Calibri" panose="020F0502020204030204" pitchFamily="34" charset="0"/>
                <a:ea typeface="Calibri" panose="020F0502020204030204" pitchFamily="34" charset="0"/>
                <a:cs typeface="Calibri" panose="020F0502020204030204" pitchFamily="34" charset="0"/>
              </a:rPr>
              <a:t> salute App</a:t>
            </a:r>
            <a:r>
              <a:rPr lang="en-US" sz="2400" dirty="0">
                <a:latin typeface="Calibri" panose="020F0502020204030204" pitchFamily="34" charset="0"/>
                <a:ea typeface="Calibri" panose="020F0502020204030204" pitchFamily="34" charset="0"/>
                <a:cs typeface="Calibri" panose="020F0502020204030204" pitchFamily="34" charset="0"/>
              </a:rPr>
              <a:t> is available in: Italian, English, French, Romanian, Spanish</a:t>
            </a:r>
          </a:p>
          <a:p>
            <a:pPr marL="88900" indent="0" fontAlgn="base">
              <a:buNone/>
            </a:pPr>
            <a:endParaRPr lang="en-US" sz="2400" dirty="0">
              <a:latin typeface="Calibri" panose="020F0502020204030204" pitchFamily="34" charset="0"/>
              <a:ea typeface="Calibri" panose="020F0502020204030204" pitchFamily="34" charset="0"/>
              <a:cs typeface="Calibri" panose="020F0502020204030204" pitchFamily="34" charset="0"/>
            </a:endParaRPr>
          </a:p>
          <a:p>
            <a:pPr marL="88900" indent="0" fontAlgn="base">
              <a:buNone/>
            </a:pPr>
            <a:r>
              <a:rPr lang="en-US" sz="2400" dirty="0">
                <a:latin typeface="Calibri" panose="020F0502020204030204" pitchFamily="34" charset="0"/>
                <a:ea typeface="Calibri" panose="020F0502020204030204" pitchFamily="34" charset="0"/>
                <a:cs typeface="Calibri" panose="020F0502020204030204" pitchFamily="34" charset="0"/>
                <a:hlinkClick r:id="rId3"/>
              </a:rPr>
              <a:t>https://www.inmp.it/eng/La-Tua-Salute-App</a:t>
            </a:r>
            <a:r>
              <a:rPr lang="en-US" sz="2400" dirty="0">
                <a:latin typeface="Calibri" panose="020F0502020204030204" pitchFamily="34" charset="0"/>
                <a:ea typeface="Calibri" panose="020F0502020204030204" pitchFamily="34" charset="0"/>
                <a:cs typeface="Calibri" panose="020F0502020204030204" pitchFamily="34" charset="0"/>
              </a:rPr>
              <a:t> </a:t>
            </a:r>
          </a:p>
        </p:txBody>
      </p:sp>
      <p:pic>
        <p:nvPicPr>
          <p:cNvPr id="5" name="Immagine 4">
            <a:extLst>
              <a:ext uri="{FF2B5EF4-FFF2-40B4-BE49-F238E27FC236}">
                <a16:creationId xmlns:a16="http://schemas.microsoft.com/office/drawing/2014/main" id="{FC0B06DC-1ADE-49FA-A2B9-5B382806B2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8087" y="1561558"/>
            <a:ext cx="5499436" cy="1540600"/>
          </a:xfrm>
          <a:prstGeom prst="rect">
            <a:avLst/>
          </a:prstGeom>
        </p:spPr>
      </p:pic>
    </p:spTree>
    <p:extLst>
      <p:ext uri="{BB962C8B-B14F-4D97-AF65-F5344CB8AC3E}">
        <p14:creationId xmlns:p14="http://schemas.microsoft.com/office/powerpoint/2010/main" val="7842239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xfrm>
            <a:off x="566154" y="504158"/>
            <a:ext cx="11059692" cy="6050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en-US" sz="2800" dirty="0">
                <a:solidFill>
                  <a:srgbClr val="203864"/>
                </a:solidFill>
              </a:rPr>
              <a:t>Healthcare services apps of </a:t>
            </a:r>
            <a:r>
              <a:rPr lang="en-US" sz="2800" u="sng" dirty="0">
                <a:solidFill>
                  <a:srgbClr val="203864"/>
                </a:solidFill>
              </a:rPr>
              <a:t>public</a:t>
            </a:r>
            <a:r>
              <a:rPr lang="en-US" sz="2800" dirty="0">
                <a:solidFill>
                  <a:srgbClr val="203864"/>
                </a:solidFill>
              </a:rPr>
              <a:t> providers in Italy</a:t>
            </a:r>
            <a:endParaRPr sz="2800" dirty="0">
              <a:solidFill>
                <a:srgbClr val="203864"/>
              </a:solidFill>
            </a:endParaRPr>
          </a:p>
        </p:txBody>
      </p:sp>
      <p:sp>
        <p:nvSpPr>
          <p:cNvPr id="158" name="Google Shape;158;p5"/>
          <p:cNvSpPr txBox="1">
            <a:spLocks noGrp="1"/>
          </p:cNvSpPr>
          <p:nvPr>
            <p:ph idx="1"/>
          </p:nvPr>
        </p:nvSpPr>
        <p:spPr>
          <a:xfrm>
            <a:off x="606779" y="1291936"/>
            <a:ext cx="6189933" cy="4865977"/>
          </a:xfrm>
          <a:prstGeom prst="rect">
            <a:avLst/>
          </a:prstGeom>
          <a:noFill/>
          <a:ln>
            <a:noFill/>
          </a:ln>
        </p:spPr>
        <p:txBody>
          <a:bodyPr spcFirstLastPara="1" wrap="square" lIns="91425" tIns="45700" rIns="91425" bIns="45700" anchor="t" anchorCtr="0">
            <a:noAutofit/>
          </a:bodyPr>
          <a:lstStyle/>
          <a:p>
            <a:pPr marL="88900" indent="0" fontAlgn="base">
              <a:buNone/>
            </a:pPr>
            <a:endParaRPr lang="en-US" sz="2400" b="1" i="0" dirty="0">
              <a:effectLst/>
              <a:latin typeface="Calibri" panose="020F0502020204030204" pitchFamily="34" charset="0"/>
              <a:ea typeface="Calibri" panose="020F0502020204030204" pitchFamily="34" charset="0"/>
              <a:cs typeface="Calibri" panose="020F0502020204030204" pitchFamily="34" charset="0"/>
            </a:endParaRPr>
          </a:p>
          <a:p>
            <a:pPr marL="88900" indent="0" fontAlgn="base">
              <a:buNone/>
            </a:pPr>
            <a:r>
              <a:rPr lang="en-US" sz="2400" b="1" i="0" dirty="0">
                <a:effectLst/>
                <a:latin typeface="Calibri" panose="020F0502020204030204" pitchFamily="34" charset="0"/>
                <a:ea typeface="Calibri" panose="020F0502020204030204" pitchFamily="34" charset="0"/>
                <a:cs typeface="Calibri" panose="020F0502020204030204" pitchFamily="34" charset="0"/>
              </a:rPr>
              <a:t>“</a:t>
            </a:r>
            <a:r>
              <a:rPr lang="it-IT" b="1" dirty="0"/>
              <a:t>I.C.A.R.E. (</a:t>
            </a:r>
            <a:r>
              <a:rPr lang="en-US" b="1" dirty="0"/>
              <a:t>Integration and Community Care </a:t>
            </a:r>
            <a:br>
              <a:rPr lang="en-US" b="1" dirty="0"/>
            </a:br>
            <a:r>
              <a:rPr lang="en-US" b="1" dirty="0"/>
              <a:t>for Asylum and Refugees in Emergency)</a:t>
            </a:r>
            <a:r>
              <a:rPr lang="en-US" sz="2400" b="1" i="0" dirty="0">
                <a:effectLst/>
                <a:latin typeface="Calibri" panose="020F0502020204030204" pitchFamily="34" charset="0"/>
                <a:ea typeface="Calibri" panose="020F0502020204030204" pitchFamily="34" charset="0"/>
                <a:cs typeface="Calibri" panose="020F0502020204030204" pitchFamily="34" charset="0"/>
              </a:rPr>
              <a:t>“ </a:t>
            </a:r>
            <a:r>
              <a:rPr lang="en-US" sz="2400" i="0" dirty="0">
                <a:effectLst/>
                <a:latin typeface="Calibri" panose="020F0502020204030204" pitchFamily="34" charset="0"/>
                <a:ea typeface="Calibri" panose="020F0502020204030204" pitchFamily="34" charset="0"/>
                <a:cs typeface="Calibri" panose="020F0502020204030204" pitchFamily="34" charset="0"/>
              </a:rPr>
              <a:t>is a web app developed within the FAMI </a:t>
            </a:r>
            <a:r>
              <a:rPr lang="it-IT" b="1" dirty="0"/>
              <a:t>I.C.A.R.E. </a:t>
            </a:r>
            <a:r>
              <a:rPr lang="it-IT" dirty="0"/>
              <a:t>project in </a:t>
            </a:r>
            <a:r>
              <a:rPr lang="it-IT" dirty="0" err="1"/>
              <a:t>order</a:t>
            </a:r>
            <a:r>
              <a:rPr lang="it-IT" dirty="0"/>
              <a:t> to support </a:t>
            </a:r>
            <a:r>
              <a:rPr lang="it-IT" dirty="0" err="1"/>
              <a:t>migrants</a:t>
            </a:r>
            <a:r>
              <a:rPr lang="it-IT" dirty="0"/>
              <a:t> and </a:t>
            </a:r>
            <a:r>
              <a:rPr lang="it-IT" dirty="0" err="1"/>
              <a:t>refugees</a:t>
            </a:r>
            <a:r>
              <a:rPr lang="it-IT" dirty="0"/>
              <a:t> in </a:t>
            </a:r>
            <a:r>
              <a:rPr lang="it-IT" dirty="0" err="1"/>
              <a:t>accessing</a:t>
            </a:r>
            <a:r>
              <a:rPr lang="it-IT" dirty="0"/>
              <a:t> health services in Emilia-Romagna, Lazio, </a:t>
            </a:r>
            <a:r>
              <a:rPr lang="it-IT" dirty="0" err="1"/>
              <a:t>Tuscany</a:t>
            </a:r>
            <a:r>
              <a:rPr lang="it-IT" dirty="0"/>
              <a:t> and </a:t>
            </a:r>
            <a:r>
              <a:rPr lang="it-IT" dirty="0" err="1"/>
              <a:t>Sicily</a:t>
            </a:r>
            <a:r>
              <a:rPr lang="it-IT" dirty="0"/>
              <a:t>.</a:t>
            </a:r>
          </a:p>
          <a:p>
            <a:pPr marL="88900" indent="0" fontAlgn="base">
              <a:buNone/>
            </a:pPr>
            <a:r>
              <a:rPr lang="it-IT" dirty="0"/>
              <a:t>The web app features </a:t>
            </a:r>
            <a:r>
              <a:rPr lang="it-IT" dirty="0" err="1"/>
              <a:t>useful</a:t>
            </a:r>
            <a:r>
              <a:rPr lang="it-IT" dirty="0"/>
              <a:t> information in </a:t>
            </a:r>
            <a:r>
              <a:rPr lang="it-IT" dirty="0" err="1"/>
              <a:t>different</a:t>
            </a:r>
            <a:r>
              <a:rPr lang="it-IT" dirty="0"/>
              <a:t> languages spoken by </a:t>
            </a:r>
            <a:r>
              <a:rPr lang="it-IT" dirty="0" err="1"/>
              <a:t>migrant</a:t>
            </a:r>
            <a:r>
              <a:rPr lang="it-IT" dirty="0"/>
              <a:t> people in </a:t>
            </a:r>
            <a:r>
              <a:rPr lang="it-IT" dirty="0" err="1"/>
              <a:t>Italy</a:t>
            </a:r>
            <a:r>
              <a:rPr lang="it-IT" dirty="0"/>
              <a:t>: </a:t>
            </a:r>
            <a:r>
              <a:rPr lang="it-IT" dirty="0">
                <a:hlinkClick r:id="rId3"/>
              </a:rPr>
              <a:t>https://icare.sanita.toscana.it/it/</a:t>
            </a:r>
            <a:r>
              <a:rPr lang="it-IT" dirty="0"/>
              <a:t> </a:t>
            </a:r>
          </a:p>
          <a:p>
            <a:pPr marL="88900" indent="0" fontAlgn="base">
              <a:buNone/>
            </a:pPr>
            <a:endParaRPr lang="en-US" sz="240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3102196" y="6309473"/>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Source</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sp>
        <p:nvSpPr>
          <p:cNvPr id="3" name="AutoShape 2" descr="Bild für Symbol">
            <a:extLst>
              <a:ext uri="{FF2B5EF4-FFF2-40B4-BE49-F238E27FC236}">
                <a16:creationId xmlns:a16="http://schemas.microsoft.com/office/drawing/2014/main" id="{944D6E08-D12F-026D-6EE2-715416F08917}"/>
              </a:ext>
            </a:extLst>
          </p:cNvPr>
          <p:cNvSpPr>
            <a:spLocks noChangeAspect="1" noChangeArrowheads="1"/>
          </p:cNvSpPr>
          <p:nvPr/>
        </p:nvSpPr>
        <p:spPr bwMode="auto">
          <a:xfrm>
            <a:off x="5596465" y="2355358"/>
            <a:ext cx="1151467" cy="222898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6" name="Immagine 5">
            <a:extLst>
              <a:ext uri="{FF2B5EF4-FFF2-40B4-BE49-F238E27FC236}">
                <a16:creationId xmlns:a16="http://schemas.microsoft.com/office/drawing/2014/main" id="{50605C22-2F91-4AA2-8A22-23B500A005AE}"/>
              </a:ext>
            </a:extLst>
          </p:cNvPr>
          <p:cNvPicPr>
            <a:picLocks noChangeAspect="1"/>
          </p:cNvPicPr>
          <p:nvPr/>
        </p:nvPicPr>
        <p:blipFill>
          <a:blip r:embed="rId4"/>
          <a:stretch>
            <a:fillRect/>
          </a:stretch>
        </p:blipFill>
        <p:spPr>
          <a:xfrm>
            <a:off x="6931731" y="1260814"/>
            <a:ext cx="4854667" cy="4865977"/>
          </a:xfrm>
          <a:prstGeom prst="rect">
            <a:avLst/>
          </a:prstGeom>
        </p:spPr>
      </p:pic>
    </p:spTree>
    <p:extLst>
      <p:ext uri="{BB962C8B-B14F-4D97-AF65-F5344CB8AC3E}">
        <p14:creationId xmlns:p14="http://schemas.microsoft.com/office/powerpoint/2010/main" val="32844258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xfrm>
            <a:off x="566154" y="674970"/>
            <a:ext cx="11059692" cy="6050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en-US" sz="2800" dirty="0">
                <a:solidFill>
                  <a:srgbClr val="203864"/>
                </a:solidFill>
              </a:rPr>
              <a:t>Healthcare services apps of </a:t>
            </a:r>
            <a:r>
              <a:rPr lang="en-US" sz="2800" u="sng" dirty="0">
                <a:solidFill>
                  <a:srgbClr val="203864"/>
                </a:solidFill>
              </a:rPr>
              <a:t>public</a:t>
            </a:r>
            <a:r>
              <a:rPr lang="en-US" sz="2800" dirty="0">
                <a:solidFill>
                  <a:srgbClr val="203864"/>
                </a:solidFill>
              </a:rPr>
              <a:t> providers in </a:t>
            </a:r>
            <a:r>
              <a:rPr lang="en-US" dirty="0"/>
              <a:t>Ital</a:t>
            </a:r>
            <a:r>
              <a:rPr lang="en-US" sz="2800" dirty="0">
                <a:solidFill>
                  <a:srgbClr val="203864"/>
                </a:solidFill>
              </a:rPr>
              <a:t>y</a:t>
            </a:r>
            <a:endParaRPr sz="2800" dirty="0">
              <a:solidFill>
                <a:srgbClr val="203864"/>
              </a:solidFill>
            </a:endParaRPr>
          </a:p>
        </p:txBody>
      </p:sp>
      <p:sp>
        <p:nvSpPr>
          <p:cNvPr id="158" name="Google Shape;158;p5"/>
          <p:cNvSpPr txBox="1">
            <a:spLocks noGrp="1"/>
          </p:cNvSpPr>
          <p:nvPr>
            <p:ph idx="1"/>
          </p:nvPr>
        </p:nvSpPr>
        <p:spPr>
          <a:xfrm>
            <a:off x="606779" y="1520503"/>
            <a:ext cx="6359709" cy="4865977"/>
          </a:xfrm>
          <a:prstGeom prst="rect">
            <a:avLst/>
          </a:prstGeom>
          <a:noFill/>
          <a:ln>
            <a:noFill/>
          </a:ln>
        </p:spPr>
        <p:txBody>
          <a:bodyPr spcFirstLastPara="1" wrap="square" lIns="91425" tIns="45700" rIns="91425" bIns="45700" anchor="t" anchorCtr="0">
            <a:noAutofit/>
          </a:bodyPr>
          <a:lstStyle/>
          <a:p>
            <a:pPr marL="88900" indent="0">
              <a:buNone/>
            </a:pPr>
            <a:r>
              <a:rPr lang="en-US" sz="2000" b="1" i="0" dirty="0" err="1">
                <a:effectLst/>
                <a:latin typeface="__Lato_94fd27"/>
              </a:rPr>
              <a:t>Fascicolo</a:t>
            </a:r>
            <a:r>
              <a:rPr lang="en-US" sz="2000" b="1" i="0" dirty="0">
                <a:effectLst/>
                <a:latin typeface="__Lato_94fd27"/>
              </a:rPr>
              <a:t> </a:t>
            </a:r>
            <a:r>
              <a:rPr lang="en-US" sz="2000" b="1" i="0" dirty="0" err="1">
                <a:effectLst/>
                <a:latin typeface="__Lato_94fd27"/>
              </a:rPr>
              <a:t>Sanitario</a:t>
            </a:r>
            <a:r>
              <a:rPr lang="en-US" sz="2000" b="1" i="0" dirty="0">
                <a:effectLst/>
                <a:latin typeface="__Lato_94fd27"/>
              </a:rPr>
              <a:t> </a:t>
            </a:r>
            <a:r>
              <a:rPr lang="en-US" sz="2000" b="1" i="0" dirty="0" err="1">
                <a:effectLst/>
                <a:latin typeface="__Lato_94fd27"/>
              </a:rPr>
              <a:t>Elettronico</a:t>
            </a:r>
            <a:r>
              <a:rPr lang="en-US" sz="2000" b="1" dirty="0">
                <a:latin typeface="__Lato_94fd27"/>
              </a:rPr>
              <a:t> (FSE) - Electronic Health Record (EHR</a:t>
            </a:r>
            <a:r>
              <a:rPr lang="en-US" sz="2000" b="1" i="0" dirty="0">
                <a:effectLst/>
                <a:latin typeface="__Lato_94fd27"/>
              </a:rPr>
              <a:t>)</a:t>
            </a:r>
          </a:p>
          <a:p>
            <a:pPr marL="88900" indent="0" algn="l">
              <a:buNone/>
            </a:pPr>
            <a:r>
              <a:rPr lang="en-US" sz="2000" i="0" dirty="0">
                <a:effectLst/>
                <a:latin typeface="__Lato_94fd27"/>
              </a:rPr>
              <a:t>Is a set of health data and digital documents intended to replace analogue record keeping and ensure simpler networking between service providers such as doctors' surgeries, pharmacies, hospitals, etc.</a:t>
            </a:r>
          </a:p>
          <a:p>
            <a:pPr marL="88900" indent="0" algn="l">
              <a:buNone/>
            </a:pPr>
            <a:r>
              <a:rPr lang="en-US" sz="2000" b="1" i="0" dirty="0">
                <a:effectLst/>
                <a:latin typeface="__Lato_94fd27"/>
              </a:rPr>
              <a:t>Objective</a:t>
            </a:r>
            <a:r>
              <a:rPr lang="en-US" sz="2000" i="0" dirty="0">
                <a:effectLst/>
                <a:latin typeface="__Lato_94fd27"/>
              </a:rPr>
              <a:t>: To simplify data exchange for service providers and thus increase safety and treatment quality for patients</a:t>
            </a:r>
          </a:p>
          <a:p>
            <a:pPr marL="88900" indent="0" algn="l">
              <a:buNone/>
            </a:pPr>
            <a:r>
              <a:rPr lang="en-US" sz="2000" b="1" i="0" dirty="0">
                <a:effectLst/>
                <a:latin typeface="__Lato_94fd27"/>
              </a:rPr>
              <a:t>Range of functions</a:t>
            </a:r>
            <a:r>
              <a:rPr lang="en-US" sz="2000" i="0" dirty="0">
                <a:effectLst/>
                <a:latin typeface="__Lato_94fd27"/>
              </a:rPr>
              <a:t>: The </a:t>
            </a:r>
            <a:r>
              <a:rPr lang="en-US" sz="2000" dirty="0">
                <a:latin typeface="__Lato_94fd27"/>
              </a:rPr>
              <a:t>EHR</a:t>
            </a:r>
            <a:r>
              <a:rPr lang="en-US" sz="2000" i="0" dirty="0">
                <a:effectLst/>
                <a:latin typeface="__Lato_94fd27"/>
              </a:rPr>
              <a:t> can be filled with documents, findings, doctors’ letters, medication plans, etc., which can then be retrieved according to the situation and purpose</a:t>
            </a: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sp>
        <p:nvSpPr>
          <p:cNvPr id="3" name="AutoShape 2" descr="Bild für Symbol">
            <a:extLst>
              <a:ext uri="{FF2B5EF4-FFF2-40B4-BE49-F238E27FC236}">
                <a16:creationId xmlns:a16="http://schemas.microsoft.com/office/drawing/2014/main" id="{944D6E08-D12F-026D-6EE2-715416F08917}"/>
              </a:ext>
            </a:extLst>
          </p:cNvPr>
          <p:cNvSpPr>
            <a:spLocks noChangeAspect="1" noChangeArrowheads="1"/>
          </p:cNvSpPr>
          <p:nvPr/>
        </p:nvSpPr>
        <p:spPr bwMode="auto">
          <a:xfrm>
            <a:off x="5596465" y="2355358"/>
            <a:ext cx="1151467" cy="222898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026" name="Picture 2" descr="Kostenlos Crop Ethnische Frau Mit Handy Stock-Foto">
            <a:extLst>
              <a:ext uri="{FF2B5EF4-FFF2-40B4-BE49-F238E27FC236}">
                <a16:creationId xmlns:a16="http://schemas.microsoft.com/office/drawing/2014/main" id="{7FE83E5A-A851-1523-AAB0-6146A6B2F7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34" y="2069684"/>
            <a:ext cx="4385187" cy="2897523"/>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E24B7541-8E07-7CD2-A2A3-79A16858433D}"/>
              </a:ext>
            </a:extLst>
          </p:cNvPr>
          <p:cNvSpPr txBox="1"/>
          <p:nvPr/>
        </p:nvSpPr>
        <p:spPr>
          <a:xfrm>
            <a:off x="844657" y="5897405"/>
            <a:ext cx="10872061" cy="369332"/>
          </a:xfrm>
          <a:prstGeom prst="rect">
            <a:avLst/>
          </a:prstGeom>
          <a:noFill/>
        </p:spPr>
        <p:txBody>
          <a:bodyPr wrap="square">
            <a:spAutoFit/>
          </a:bodyPr>
          <a:lstStyle/>
          <a:p>
            <a:r>
              <a:rPr lang="de-DE" dirty="0"/>
              <a:t>   									               </a:t>
            </a:r>
            <a:r>
              <a:rPr lang="de-DE" sz="1400" dirty="0">
                <a:hlinkClick r:id="rId4"/>
              </a:rPr>
              <a:t>Source</a:t>
            </a:r>
            <a:r>
              <a:rPr lang="de-DE" sz="1400" dirty="0"/>
              <a:t>   </a:t>
            </a:r>
            <a:r>
              <a:rPr lang="de-DE" sz="1400" dirty="0" err="1">
                <a:hlinkClick r:id="rId5"/>
              </a:rPr>
              <a:t>Pexels</a:t>
            </a:r>
            <a:r>
              <a:rPr lang="de-DE" sz="1400" dirty="0">
                <a:hlinkClick r:id="rId5"/>
              </a:rPr>
              <a:t> Licence</a:t>
            </a:r>
            <a:endParaRPr lang="de-DE" sz="1400" dirty="0"/>
          </a:p>
        </p:txBody>
      </p:sp>
    </p:spTree>
    <p:extLst>
      <p:ext uri="{BB962C8B-B14F-4D97-AF65-F5344CB8AC3E}">
        <p14:creationId xmlns:p14="http://schemas.microsoft.com/office/powerpoint/2010/main" val="26867986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xfrm>
            <a:off x="566154" y="674970"/>
            <a:ext cx="11059692" cy="6050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en-US" sz="2800" dirty="0">
                <a:solidFill>
                  <a:srgbClr val="203864"/>
                </a:solidFill>
              </a:rPr>
              <a:t>Healthcare services apps of </a:t>
            </a:r>
            <a:r>
              <a:rPr lang="en-US" sz="2800" u="sng" dirty="0">
                <a:solidFill>
                  <a:srgbClr val="203864"/>
                </a:solidFill>
              </a:rPr>
              <a:t>public</a:t>
            </a:r>
            <a:r>
              <a:rPr lang="en-US" sz="2800" dirty="0">
                <a:solidFill>
                  <a:srgbClr val="203864"/>
                </a:solidFill>
              </a:rPr>
              <a:t> providers in </a:t>
            </a:r>
            <a:r>
              <a:rPr lang="en-US" dirty="0"/>
              <a:t>Ital</a:t>
            </a:r>
            <a:r>
              <a:rPr lang="en-US" sz="2800" dirty="0">
                <a:solidFill>
                  <a:srgbClr val="203864"/>
                </a:solidFill>
              </a:rPr>
              <a:t>y</a:t>
            </a:r>
            <a:endParaRPr sz="2800" dirty="0">
              <a:solidFill>
                <a:srgbClr val="203864"/>
              </a:solidFill>
            </a:endParaRPr>
          </a:p>
        </p:txBody>
      </p:sp>
      <p:sp>
        <p:nvSpPr>
          <p:cNvPr id="158" name="Google Shape;158;p5"/>
          <p:cNvSpPr txBox="1">
            <a:spLocks noGrp="1"/>
          </p:cNvSpPr>
          <p:nvPr>
            <p:ph idx="1"/>
          </p:nvPr>
        </p:nvSpPr>
        <p:spPr>
          <a:xfrm>
            <a:off x="606779" y="1520503"/>
            <a:ext cx="10696812" cy="4865977"/>
          </a:xfrm>
          <a:prstGeom prst="rect">
            <a:avLst/>
          </a:prstGeom>
          <a:noFill/>
          <a:ln>
            <a:noFill/>
          </a:ln>
        </p:spPr>
        <p:txBody>
          <a:bodyPr spcFirstLastPara="1" wrap="square" lIns="91425" tIns="45700" rIns="91425" bIns="45700" anchor="t" anchorCtr="0">
            <a:noAutofit/>
          </a:bodyPr>
          <a:lstStyle/>
          <a:p>
            <a:pPr marL="88900" indent="0">
              <a:buNone/>
            </a:pPr>
            <a:r>
              <a:rPr lang="en-US" sz="2000" dirty="0">
                <a:latin typeface="__Lato_94fd27"/>
              </a:rPr>
              <a:t>Each region and autonomous province is in charge of the </a:t>
            </a:r>
            <a:r>
              <a:rPr lang="en-US" sz="2000" dirty="0" err="1">
                <a:latin typeface="__Lato_94fd27"/>
              </a:rPr>
              <a:t>Fascicolo</a:t>
            </a:r>
            <a:r>
              <a:rPr lang="en-US" sz="2000" dirty="0">
                <a:latin typeface="__Lato_94fd27"/>
              </a:rPr>
              <a:t> </a:t>
            </a:r>
            <a:r>
              <a:rPr lang="en-US" sz="2000" dirty="0" err="1">
                <a:latin typeface="__Lato_94fd27"/>
              </a:rPr>
              <a:t>Sanitario</a:t>
            </a:r>
            <a:r>
              <a:rPr lang="en-US" sz="2000" dirty="0">
                <a:latin typeface="__Lato_94fd27"/>
              </a:rPr>
              <a:t> </a:t>
            </a:r>
            <a:r>
              <a:rPr lang="en-US" sz="2000" dirty="0" err="1">
                <a:latin typeface="__Lato_94fd27"/>
              </a:rPr>
              <a:t>Elettronico</a:t>
            </a:r>
            <a:r>
              <a:rPr lang="en-US" sz="2000" dirty="0">
                <a:latin typeface="__Lato_94fd27"/>
              </a:rPr>
              <a:t>, for further information:  </a:t>
            </a:r>
            <a:r>
              <a:rPr lang="en-US" sz="2000" dirty="0">
                <a:latin typeface="__Lato_94fd27"/>
                <a:hlinkClick r:id="rId3"/>
              </a:rPr>
              <a:t>https://www.fascicolosanitario.gov.it/en/regional-ehr</a:t>
            </a:r>
            <a:r>
              <a:rPr lang="en-US" sz="2000" dirty="0">
                <a:latin typeface="__Lato_94fd27"/>
              </a:rPr>
              <a:t> .</a:t>
            </a:r>
          </a:p>
          <a:p>
            <a:pPr marL="0" lvl="0" indent="0" algn="l" rtl="0">
              <a:spcBef>
                <a:spcPts val="0"/>
              </a:spcBef>
              <a:spcAft>
                <a:spcPts val="0"/>
              </a:spcAft>
              <a:buNone/>
            </a:pPr>
            <a:endParaRPr lang="en-US" sz="2000" dirty="0">
              <a:latin typeface="__Lato_94fd27"/>
              <a:hlinkClick r:id="rId4"/>
            </a:endParaRPr>
          </a:p>
          <a:p>
            <a:pPr marL="0" lvl="0" indent="85725" algn="l" rtl="0">
              <a:spcBef>
                <a:spcPts val="0"/>
              </a:spcBef>
              <a:spcAft>
                <a:spcPts val="0"/>
              </a:spcAft>
              <a:buNone/>
            </a:pPr>
            <a:r>
              <a:rPr lang="en-US" sz="2000" dirty="0">
                <a:latin typeface="__Lato_94fd27"/>
              </a:rPr>
              <a:t>Useful links to regions (also providing links to healthcare apps):</a:t>
            </a:r>
          </a:p>
          <a:p>
            <a:pPr marL="0" lvl="0" indent="0" algn="l" rtl="0">
              <a:spcBef>
                <a:spcPts val="0"/>
              </a:spcBef>
              <a:spcAft>
                <a:spcPts val="0"/>
              </a:spcAft>
              <a:buNone/>
            </a:pPr>
            <a:endParaRPr lang="en-US" sz="2000" dirty="0">
              <a:latin typeface="__Lato_94fd27"/>
              <a:hlinkClick r:id="rId4"/>
            </a:endParaRPr>
          </a:p>
          <a:p>
            <a:pPr marL="85725" lvl="0" indent="0" algn="l" rtl="0">
              <a:spcBef>
                <a:spcPts val="0"/>
              </a:spcBef>
              <a:spcAft>
                <a:spcPts val="0"/>
              </a:spcAft>
              <a:buNone/>
            </a:pPr>
            <a:r>
              <a:rPr lang="it-IT" sz="2000" u="none" strike="noStrike" kern="1200" dirty="0">
                <a:solidFill>
                  <a:schemeClr val="tx1"/>
                </a:solidFill>
                <a:effectLst/>
                <a:latin typeface="+mn-lt"/>
                <a:ea typeface="+mn-ea"/>
                <a:cs typeface="+mn-cs"/>
                <a:hlinkClick r:id="rId4"/>
              </a:rPr>
              <a:t>https://www.fascicolosanitario.regione.calabria.it/fascicolo-sanitario/</a:t>
            </a:r>
            <a:r>
              <a:rPr lang="it-IT" sz="2000" u="none" strike="noStrike" kern="1200" dirty="0">
                <a:solidFill>
                  <a:schemeClr val="tx1"/>
                </a:solidFill>
                <a:effectLst/>
                <a:latin typeface="+mn-lt"/>
                <a:ea typeface="+mn-ea"/>
                <a:cs typeface="+mn-cs"/>
              </a:rPr>
              <a:t> - EHR Calabria</a:t>
            </a:r>
          </a:p>
          <a:p>
            <a:pPr marL="85725" lvl="0" indent="0" algn="l" rtl="0">
              <a:spcBef>
                <a:spcPts val="0"/>
              </a:spcBef>
              <a:spcAft>
                <a:spcPts val="0"/>
              </a:spcAft>
              <a:buNone/>
            </a:pPr>
            <a:r>
              <a:rPr lang="it-IT" sz="2000" u="none" strike="noStrike" kern="1200" dirty="0">
                <a:solidFill>
                  <a:schemeClr val="tx1"/>
                </a:solidFill>
                <a:effectLst/>
                <a:latin typeface="+mn-lt"/>
                <a:ea typeface="+mn-ea"/>
                <a:cs typeface="+mn-cs"/>
                <a:hlinkClick r:id="rId5"/>
              </a:rPr>
              <a:t>https://www.fascicolosanitario.liguria.it/fselig/;jsessionid=1BCOcPB5NVdGgBgxAXrLxHDYRCyko0KCD9dxldoE.FSEP02?0</a:t>
            </a:r>
            <a:r>
              <a:rPr lang="it-IT" sz="2000" u="none" strike="noStrike" kern="1200" dirty="0">
                <a:solidFill>
                  <a:schemeClr val="tx1"/>
                </a:solidFill>
                <a:effectLst/>
                <a:latin typeface="+mn-lt"/>
                <a:ea typeface="+mn-ea"/>
                <a:cs typeface="+mn-cs"/>
              </a:rPr>
              <a:t> – EHR Liguria</a:t>
            </a:r>
          </a:p>
          <a:p>
            <a:pPr marL="85725" lvl="0" indent="0" algn="l" rtl="0">
              <a:spcBef>
                <a:spcPts val="0"/>
              </a:spcBef>
              <a:spcAft>
                <a:spcPts val="0"/>
              </a:spcAft>
              <a:buNone/>
            </a:pPr>
            <a:r>
              <a:rPr lang="it-IT" sz="2000" u="none" strike="noStrike" kern="1200" dirty="0">
                <a:solidFill>
                  <a:schemeClr val="tx1"/>
                </a:solidFill>
                <a:effectLst/>
                <a:latin typeface="+mn-lt"/>
                <a:ea typeface="+mn-ea"/>
                <a:cs typeface="+mn-cs"/>
                <a:hlinkClick r:id="rId6"/>
              </a:rPr>
              <a:t>https://www.fascicolosanitario.regione.lombardia.it/app</a:t>
            </a:r>
            <a:r>
              <a:rPr lang="it-IT" sz="2000" u="none" strike="noStrike" kern="1200" dirty="0">
                <a:solidFill>
                  <a:schemeClr val="tx1"/>
                </a:solidFill>
                <a:effectLst/>
                <a:latin typeface="+mn-lt"/>
                <a:ea typeface="+mn-ea"/>
                <a:cs typeface="+mn-cs"/>
              </a:rPr>
              <a:t> – EHR Lombardia</a:t>
            </a:r>
          </a:p>
          <a:p>
            <a:pPr marL="85725" lvl="0" indent="0" algn="l" rtl="0">
              <a:spcBef>
                <a:spcPts val="0"/>
              </a:spcBef>
              <a:spcAft>
                <a:spcPts val="0"/>
              </a:spcAft>
              <a:buNone/>
            </a:pPr>
            <a:r>
              <a:rPr lang="it-IT" sz="2000" u="none" strike="noStrike" kern="1200" dirty="0">
                <a:solidFill>
                  <a:schemeClr val="tx1"/>
                </a:solidFill>
                <a:effectLst/>
                <a:latin typeface="+mn-lt"/>
                <a:ea typeface="+mn-ea"/>
                <a:cs typeface="+mn-cs"/>
                <a:hlinkClick r:id="rId7"/>
              </a:rPr>
              <a:t>https://fse.sanita.marche.it/web/portal/fascicolo-sanitario-elettronico</a:t>
            </a:r>
            <a:r>
              <a:rPr lang="it-IT" sz="2000" u="none" strike="noStrike" kern="1200" dirty="0">
                <a:solidFill>
                  <a:schemeClr val="tx1"/>
                </a:solidFill>
                <a:effectLst/>
                <a:latin typeface="+mn-lt"/>
                <a:ea typeface="+mn-ea"/>
                <a:cs typeface="+mn-cs"/>
              </a:rPr>
              <a:t> – EHR Marche</a:t>
            </a:r>
          </a:p>
          <a:p>
            <a:pPr marL="85725" lvl="0" indent="0" algn="l" rtl="0">
              <a:spcBef>
                <a:spcPts val="0"/>
              </a:spcBef>
              <a:spcAft>
                <a:spcPts val="0"/>
              </a:spcAft>
              <a:buNone/>
            </a:pPr>
            <a:r>
              <a:rPr lang="it-IT" sz="2000" u="none" strike="noStrike" kern="1200" dirty="0">
                <a:solidFill>
                  <a:schemeClr val="tx1"/>
                </a:solidFill>
                <a:effectLst/>
                <a:latin typeface="+mn-lt"/>
                <a:ea typeface="+mn-ea"/>
                <a:cs typeface="+mn-cs"/>
                <a:hlinkClick r:id="rId8"/>
              </a:rPr>
              <a:t>https://fse.regione.molise.it/fseui/auth/login</a:t>
            </a:r>
            <a:r>
              <a:rPr lang="it-IT" sz="2000" u="none" strike="noStrike" kern="1200" dirty="0">
                <a:solidFill>
                  <a:schemeClr val="tx1"/>
                </a:solidFill>
                <a:effectLst/>
                <a:latin typeface="+mn-lt"/>
                <a:ea typeface="+mn-ea"/>
                <a:cs typeface="+mn-cs"/>
              </a:rPr>
              <a:t> – EHR Molise</a:t>
            </a:r>
          </a:p>
          <a:p>
            <a:pPr marL="85725" lvl="0" indent="0" algn="l" rtl="0">
              <a:spcBef>
                <a:spcPts val="0"/>
              </a:spcBef>
              <a:spcAft>
                <a:spcPts val="0"/>
              </a:spcAft>
              <a:buNone/>
            </a:pPr>
            <a:r>
              <a:rPr lang="it-IT" sz="2000" u="none" strike="noStrike" kern="1200" dirty="0">
                <a:solidFill>
                  <a:schemeClr val="tx1"/>
                </a:solidFill>
                <a:effectLst/>
                <a:latin typeface="+mn-lt"/>
                <a:ea typeface="+mn-ea"/>
                <a:cs typeface="+mn-cs"/>
                <a:hlinkClick r:id="rId9"/>
              </a:rPr>
              <a:t>https://fse20.sardegnasalute.it/</a:t>
            </a:r>
            <a:r>
              <a:rPr lang="it-IT" sz="2000" u="none" strike="noStrike" kern="1200" dirty="0">
                <a:solidFill>
                  <a:schemeClr val="tx1"/>
                </a:solidFill>
                <a:effectLst/>
                <a:latin typeface="+mn-lt"/>
                <a:ea typeface="+mn-ea"/>
                <a:cs typeface="+mn-cs"/>
              </a:rPr>
              <a:t> - EHR Sardinia</a:t>
            </a:r>
          </a:p>
          <a:p>
            <a:pPr marL="85725" lvl="0" indent="0" algn="l" rtl="0">
              <a:spcBef>
                <a:spcPts val="0"/>
              </a:spcBef>
              <a:spcAft>
                <a:spcPts val="0"/>
              </a:spcAft>
              <a:buNone/>
            </a:pPr>
            <a:r>
              <a:rPr lang="it-IT" sz="2000" u="none" strike="noStrike" kern="1200" dirty="0">
                <a:solidFill>
                  <a:schemeClr val="tx1"/>
                </a:solidFill>
                <a:effectLst/>
                <a:latin typeface="+mn-lt"/>
                <a:ea typeface="+mn-ea"/>
                <a:cs typeface="+mn-cs"/>
                <a:hlinkClick r:id="rId10"/>
              </a:rPr>
              <a:t>https://www.fse.vda.it/fse-home/home.html</a:t>
            </a:r>
            <a:r>
              <a:rPr lang="it-IT" sz="2000" u="none" strike="noStrike" kern="1200" dirty="0">
                <a:solidFill>
                  <a:schemeClr val="tx1"/>
                </a:solidFill>
                <a:effectLst/>
                <a:latin typeface="+mn-lt"/>
                <a:ea typeface="+mn-ea"/>
                <a:cs typeface="+mn-cs"/>
              </a:rPr>
              <a:t> – EHR Valle d’Aosta</a:t>
            </a:r>
          </a:p>
          <a:p>
            <a:pPr marL="88900" indent="0">
              <a:buNone/>
            </a:pPr>
            <a:endParaRPr lang="en-US" sz="2000" i="0" dirty="0">
              <a:effectLst/>
              <a:latin typeface="__Lato_94fd27"/>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sp>
        <p:nvSpPr>
          <p:cNvPr id="3" name="AutoShape 2" descr="Bild für Symbol">
            <a:extLst>
              <a:ext uri="{FF2B5EF4-FFF2-40B4-BE49-F238E27FC236}">
                <a16:creationId xmlns:a16="http://schemas.microsoft.com/office/drawing/2014/main" id="{944D6E08-D12F-026D-6EE2-715416F08917}"/>
              </a:ext>
            </a:extLst>
          </p:cNvPr>
          <p:cNvSpPr>
            <a:spLocks noChangeAspect="1" noChangeArrowheads="1"/>
          </p:cNvSpPr>
          <p:nvPr/>
        </p:nvSpPr>
        <p:spPr bwMode="auto">
          <a:xfrm>
            <a:off x="5596465" y="2355358"/>
            <a:ext cx="1151467" cy="222898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22427217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xfrm>
            <a:off x="526418" y="643402"/>
            <a:ext cx="11059692" cy="6050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en-US" sz="2800" dirty="0">
                <a:solidFill>
                  <a:srgbClr val="203864"/>
                </a:solidFill>
              </a:rPr>
              <a:t>Healthcare services apps of </a:t>
            </a:r>
            <a:r>
              <a:rPr lang="en-US" sz="2800" u="sng" dirty="0">
                <a:solidFill>
                  <a:srgbClr val="203864"/>
                </a:solidFill>
              </a:rPr>
              <a:t>private</a:t>
            </a:r>
            <a:r>
              <a:rPr lang="en-US" sz="2800" dirty="0">
                <a:solidFill>
                  <a:srgbClr val="203864"/>
                </a:solidFill>
              </a:rPr>
              <a:t> providers in </a:t>
            </a:r>
            <a:r>
              <a:rPr lang="en-US" dirty="0"/>
              <a:t>Ital</a:t>
            </a:r>
            <a:r>
              <a:rPr lang="en-US" sz="2800" dirty="0">
                <a:solidFill>
                  <a:srgbClr val="203864"/>
                </a:solidFill>
              </a:rPr>
              <a:t>y</a:t>
            </a:r>
            <a:endParaRPr sz="2800" dirty="0">
              <a:solidFill>
                <a:srgbClr val="203864"/>
              </a:solidFill>
            </a:endParaRPr>
          </a:p>
        </p:txBody>
      </p:sp>
      <p:sp>
        <p:nvSpPr>
          <p:cNvPr id="158" name="Google Shape;158;p5"/>
          <p:cNvSpPr txBox="1">
            <a:spLocks noGrp="1"/>
          </p:cNvSpPr>
          <p:nvPr>
            <p:ph idx="1"/>
          </p:nvPr>
        </p:nvSpPr>
        <p:spPr>
          <a:xfrm>
            <a:off x="526418" y="1890599"/>
            <a:ext cx="5852132" cy="3076801"/>
          </a:xfrm>
          <a:prstGeom prst="rect">
            <a:avLst/>
          </a:prstGeom>
          <a:noFill/>
          <a:ln>
            <a:noFill/>
          </a:ln>
        </p:spPr>
        <p:txBody>
          <a:bodyPr spcFirstLastPara="1" wrap="square" lIns="91425" tIns="45700" rIns="91425" bIns="45700" anchor="t" anchorCtr="0">
            <a:noAutofit/>
          </a:bodyPr>
          <a:lstStyle/>
          <a:p>
            <a:pPr marL="88900" indent="0" fontAlgn="base">
              <a:spcAft>
                <a:spcPts val="600"/>
              </a:spcAft>
              <a:buNone/>
            </a:pPr>
            <a:r>
              <a:rPr lang="en-US" sz="2400" b="1" i="0" dirty="0">
                <a:effectLst/>
                <a:latin typeface="Calibri" panose="020F0502020204030204" pitchFamily="34" charset="0"/>
                <a:ea typeface="Calibri" panose="020F0502020204030204" pitchFamily="34" charset="0"/>
                <a:cs typeface="Calibri" panose="020F0502020204030204" pitchFamily="34" charset="0"/>
              </a:rPr>
              <a:t>Private providers </a:t>
            </a:r>
            <a:r>
              <a:rPr lang="en-US" sz="2400" i="0" dirty="0">
                <a:effectLst/>
                <a:latin typeface="Calibri" panose="020F0502020204030204" pitchFamily="34" charset="0"/>
                <a:ea typeface="Calibri" panose="020F0502020204030204" pitchFamily="34" charset="0"/>
                <a:cs typeface="Calibri" panose="020F0502020204030204" pitchFamily="34" charset="0"/>
              </a:rPr>
              <a:t>of apps with healthcare services are often IT companies, pharmaceutical groups or health insurance companies. </a:t>
            </a:r>
          </a:p>
          <a:p>
            <a:pPr marL="88900" indent="0" fontAlgn="base">
              <a:spcAft>
                <a:spcPts val="600"/>
              </a:spcAft>
              <a:buNone/>
            </a:pPr>
            <a:r>
              <a:rPr lang="en-US" dirty="0">
                <a:latin typeface="Calibri" panose="020F0502020204030204" pitchFamily="34" charset="0"/>
                <a:ea typeface="Calibri" panose="020F0502020204030204" pitchFamily="34" charset="0"/>
                <a:cs typeface="Calibri" panose="020F0502020204030204" pitchFamily="34" charset="0"/>
              </a:rPr>
              <a:t>Even Apps created by private providers, following the general </a:t>
            </a:r>
            <a:r>
              <a:rPr lang="en-US" dirty="0" err="1">
                <a:latin typeface="Calibri" panose="020F0502020204030204" pitchFamily="34" charset="0"/>
                <a:ea typeface="Calibri" panose="020F0502020204030204" pitchFamily="34" charset="0"/>
                <a:cs typeface="Calibri" panose="020F0502020204030204" pitchFamily="34" charset="0"/>
              </a:rPr>
              <a:t>organisation</a:t>
            </a:r>
            <a:r>
              <a:rPr lang="en-US" dirty="0">
                <a:latin typeface="Calibri" panose="020F0502020204030204" pitchFamily="34" charset="0"/>
                <a:ea typeface="Calibri" panose="020F0502020204030204" pitchFamily="34" charset="0"/>
                <a:cs typeface="Calibri" panose="020F0502020204030204" pitchFamily="34" charset="0"/>
              </a:rPr>
              <a:t> of the SSN, might be limited to specific areas and territories.</a:t>
            </a:r>
            <a:endParaRPr lang="en-US" sz="24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3419912" y="6326828"/>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 license</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4" name="Immagine 3">
            <a:extLst>
              <a:ext uri="{FF2B5EF4-FFF2-40B4-BE49-F238E27FC236}">
                <a16:creationId xmlns:a16="http://schemas.microsoft.com/office/drawing/2014/main" id="{36B495B1-37DF-4786-AD48-6629541AC7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4393" y="1480489"/>
            <a:ext cx="2143125" cy="2143125"/>
          </a:xfrm>
          <a:prstGeom prst="rect">
            <a:avLst/>
          </a:prstGeom>
        </p:spPr>
      </p:pic>
      <p:pic>
        <p:nvPicPr>
          <p:cNvPr id="6" name="Immagine 5">
            <a:extLst>
              <a:ext uri="{FF2B5EF4-FFF2-40B4-BE49-F238E27FC236}">
                <a16:creationId xmlns:a16="http://schemas.microsoft.com/office/drawing/2014/main" id="{EC248B2F-A0BC-4826-8FC5-6F6E5A9321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33361" y="1480489"/>
            <a:ext cx="2143125" cy="2143125"/>
          </a:xfrm>
          <a:prstGeom prst="rect">
            <a:avLst/>
          </a:prstGeom>
        </p:spPr>
      </p:pic>
      <p:pic>
        <p:nvPicPr>
          <p:cNvPr id="8" name="Immagine 7">
            <a:extLst>
              <a:ext uri="{FF2B5EF4-FFF2-40B4-BE49-F238E27FC236}">
                <a16:creationId xmlns:a16="http://schemas.microsoft.com/office/drawing/2014/main" id="{3BD3AB48-5E3E-46F2-8C8C-E334F452F8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34393" y="3994105"/>
            <a:ext cx="2143125" cy="2143125"/>
          </a:xfrm>
          <a:prstGeom prst="rect">
            <a:avLst/>
          </a:prstGeom>
        </p:spPr>
      </p:pic>
      <p:pic>
        <p:nvPicPr>
          <p:cNvPr id="10" name="Immagine 9">
            <a:extLst>
              <a:ext uri="{FF2B5EF4-FFF2-40B4-BE49-F238E27FC236}">
                <a16:creationId xmlns:a16="http://schemas.microsoft.com/office/drawing/2014/main" id="{F5606D22-0839-4443-8CDD-80080CC660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79582" y="3994105"/>
            <a:ext cx="2143125" cy="2143125"/>
          </a:xfrm>
          <a:prstGeom prst="rect">
            <a:avLst/>
          </a:prstGeom>
        </p:spPr>
      </p:pic>
    </p:spTree>
    <p:extLst>
      <p:ext uri="{BB962C8B-B14F-4D97-AF65-F5344CB8AC3E}">
        <p14:creationId xmlns:p14="http://schemas.microsoft.com/office/powerpoint/2010/main" val="26647271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en-US" sz="2800" dirty="0">
                <a:solidFill>
                  <a:srgbClr val="203864"/>
                </a:solidFill>
              </a:rPr>
              <a:t>Healthcare services apps of </a:t>
            </a:r>
            <a:r>
              <a:rPr lang="en-US" sz="2800" u="sng" dirty="0">
                <a:solidFill>
                  <a:srgbClr val="203864"/>
                </a:solidFill>
              </a:rPr>
              <a:t>private</a:t>
            </a:r>
            <a:r>
              <a:rPr lang="en-US" sz="2800" dirty="0">
                <a:solidFill>
                  <a:srgbClr val="203864"/>
                </a:solidFill>
              </a:rPr>
              <a:t> providers in </a:t>
            </a:r>
            <a:r>
              <a:rPr lang="en-US" dirty="0"/>
              <a:t>Ital</a:t>
            </a:r>
            <a:r>
              <a:rPr lang="en-US" sz="2800" dirty="0">
                <a:solidFill>
                  <a:srgbClr val="203864"/>
                </a:solidFill>
              </a:rPr>
              <a:t>y</a:t>
            </a:r>
            <a:endParaRPr sz="2800" dirty="0">
              <a:solidFill>
                <a:srgbClr val="203864"/>
              </a:solidFill>
            </a:endParaRPr>
          </a:p>
        </p:txBody>
      </p:sp>
      <p:sp>
        <p:nvSpPr>
          <p:cNvPr id="158" name="Google Shape;158;p5"/>
          <p:cNvSpPr txBox="1">
            <a:spLocks noGrp="1"/>
          </p:cNvSpPr>
          <p:nvPr>
            <p:ph idx="1"/>
          </p:nvPr>
        </p:nvSpPr>
        <p:spPr>
          <a:xfrm>
            <a:off x="557998" y="1799999"/>
            <a:ext cx="6147601" cy="4865977"/>
          </a:xfrm>
          <a:prstGeom prst="rect">
            <a:avLst/>
          </a:prstGeom>
          <a:noFill/>
          <a:ln>
            <a:noFill/>
          </a:ln>
        </p:spPr>
        <p:txBody>
          <a:bodyPr spcFirstLastPara="1" wrap="square" lIns="91425" tIns="45700" rIns="91425" bIns="45700" anchor="t" anchorCtr="0">
            <a:noAutofit/>
          </a:bodyPr>
          <a:lstStyle/>
          <a:p>
            <a:pPr marL="88900" indent="0" algn="l">
              <a:buNone/>
            </a:pPr>
            <a:endParaRPr lang="en-US" sz="2000" b="1" i="0" dirty="0">
              <a:effectLst/>
              <a:latin typeface="Söhne"/>
            </a:endParaRPr>
          </a:p>
          <a:p>
            <a:pPr marL="88900" indent="0" algn="l">
              <a:buNone/>
            </a:pPr>
            <a:r>
              <a:rPr lang="en-US" sz="2000" b="1" i="0" dirty="0">
                <a:effectLst/>
                <a:latin typeface="Söhne"/>
              </a:rPr>
              <a:t>“</a:t>
            </a:r>
            <a:r>
              <a:rPr lang="en-US" sz="2000" b="1" i="0" dirty="0" err="1">
                <a:effectLst/>
                <a:latin typeface="Söhne"/>
              </a:rPr>
              <a:t>Ph</a:t>
            </a:r>
            <a:r>
              <a:rPr lang="en-US" sz="2000" b="1" dirty="0" err="1">
                <a:latin typeface="Söhne"/>
              </a:rPr>
              <a:t>armAround</a:t>
            </a:r>
            <a:r>
              <a:rPr lang="en-US" sz="2000" b="1" i="0" dirty="0">
                <a:effectLst/>
                <a:latin typeface="Söhne"/>
              </a:rPr>
              <a:t>" from </a:t>
            </a:r>
            <a:r>
              <a:rPr lang="en-US" sz="2000" b="1" i="0" dirty="0" err="1">
                <a:effectLst/>
                <a:latin typeface="Söhne"/>
              </a:rPr>
              <a:t>Develon</a:t>
            </a:r>
            <a:r>
              <a:rPr lang="en-US" sz="2000" b="1" i="0" dirty="0">
                <a:effectLst/>
                <a:latin typeface="Söhne"/>
              </a:rPr>
              <a:t> Srl</a:t>
            </a:r>
            <a:r>
              <a:rPr lang="en-US" sz="2000" i="0" dirty="0">
                <a:effectLst/>
                <a:latin typeface="Söhne"/>
              </a:rPr>
              <a:t>: This app helps the user locate open pharmacies in the area, the services they provide, and the available products.</a:t>
            </a:r>
          </a:p>
          <a:p>
            <a:pPr marL="88900" indent="0" algn="l">
              <a:buNone/>
            </a:pPr>
            <a:r>
              <a:rPr lang="en-US" sz="2000" dirty="0">
                <a:latin typeface="Söhne"/>
                <a:hlinkClick r:id="rId3"/>
              </a:rPr>
              <a:t>https://www.pharmaround.it/#app-download</a:t>
            </a:r>
            <a:r>
              <a:rPr lang="en-US" sz="2000" dirty="0">
                <a:latin typeface="Söhne"/>
              </a:rPr>
              <a:t> </a:t>
            </a:r>
            <a:endParaRPr lang="en-US" sz="2000" i="0" dirty="0">
              <a:effectLst/>
              <a:latin typeface="Söhne"/>
            </a:endParaRPr>
          </a:p>
        </p:txBody>
      </p:sp>
      <p:sp>
        <p:nvSpPr>
          <p:cNvPr id="160" name="Google Shape;160;p5"/>
          <p:cNvSpPr/>
          <p:nvPr/>
        </p:nvSpPr>
        <p:spPr>
          <a:xfrm>
            <a:off x="3063451" y="5998730"/>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Source</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2" name="Immagine 1">
            <a:extLst>
              <a:ext uri="{FF2B5EF4-FFF2-40B4-BE49-F238E27FC236}">
                <a16:creationId xmlns:a16="http://schemas.microsoft.com/office/drawing/2014/main" id="{86AA290C-79AA-4791-945C-85A11234DC0F}"/>
              </a:ext>
            </a:extLst>
          </p:cNvPr>
          <p:cNvPicPr>
            <a:picLocks noChangeAspect="1"/>
          </p:cNvPicPr>
          <p:nvPr/>
        </p:nvPicPr>
        <p:blipFill>
          <a:blip r:embed="rId4"/>
          <a:stretch>
            <a:fillRect/>
          </a:stretch>
        </p:blipFill>
        <p:spPr>
          <a:xfrm>
            <a:off x="7347856" y="1920584"/>
            <a:ext cx="3842658" cy="3842658"/>
          </a:xfrm>
          <a:prstGeom prst="rect">
            <a:avLst/>
          </a:prstGeom>
        </p:spPr>
      </p:pic>
    </p:spTree>
    <p:extLst>
      <p:ext uri="{BB962C8B-B14F-4D97-AF65-F5344CB8AC3E}">
        <p14:creationId xmlns:p14="http://schemas.microsoft.com/office/powerpoint/2010/main" val="14826287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en-US" sz="2800" dirty="0">
                <a:solidFill>
                  <a:srgbClr val="203864"/>
                </a:solidFill>
              </a:rPr>
              <a:t>Healthcare services apps of </a:t>
            </a:r>
            <a:r>
              <a:rPr lang="en-US" sz="2800" u="sng" dirty="0">
                <a:solidFill>
                  <a:srgbClr val="203864"/>
                </a:solidFill>
              </a:rPr>
              <a:t>private</a:t>
            </a:r>
            <a:r>
              <a:rPr lang="en-US" sz="2800" dirty="0">
                <a:solidFill>
                  <a:srgbClr val="203864"/>
                </a:solidFill>
              </a:rPr>
              <a:t> providers in </a:t>
            </a:r>
            <a:r>
              <a:rPr lang="en-US" dirty="0"/>
              <a:t>Ital</a:t>
            </a:r>
            <a:r>
              <a:rPr lang="en-US" sz="2800" dirty="0">
                <a:solidFill>
                  <a:srgbClr val="203864"/>
                </a:solidFill>
              </a:rPr>
              <a:t>y</a:t>
            </a:r>
            <a:endParaRPr sz="2800" dirty="0">
              <a:solidFill>
                <a:srgbClr val="203864"/>
              </a:solidFill>
            </a:endParaRPr>
          </a:p>
        </p:txBody>
      </p:sp>
      <p:sp>
        <p:nvSpPr>
          <p:cNvPr id="158" name="Google Shape;158;p5"/>
          <p:cNvSpPr txBox="1">
            <a:spLocks noGrp="1"/>
          </p:cNvSpPr>
          <p:nvPr>
            <p:ph idx="1"/>
          </p:nvPr>
        </p:nvSpPr>
        <p:spPr>
          <a:xfrm>
            <a:off x="557998" y="1799999"/>
            <a:ext cx="6147601" cy="4865977"/>
          </a:xfrm>
          <a:prstGeom prst="rect">
            <a:avLst/>
          </a:prstGeom>
          <a:noFill/>
          <a:ln>
            <a:noFill/>
          </a:ln>
        </p:spPr>
        <p:txBody>
          <a:bodyPr spcFirstLastPara="1" wrap="square" lIns="91425" tIns="45700" rIns="91425" bIns="45700" anchor="t" anchorCtr="0">
            <a:noAutofit/>
          </a:bodyPr>
          <a:lstStyle/>
          <a:p>
            <a:pPr marL="88900" indent="0" algn="l">
              <a:buNone/>
            </a:pPr>
            <a:endParaRPr lang="en-US" sz="2000" b="1" i="0" dirty="0">
              <a:effectLst/>
              <a:latin typeface="Söhne"/>
            </a:endParaRPr>
          </a:p>
          <a:p>
            <a:pPr marL="88900" indent="0" algn="l">
              <a:buNone/>
            </a:pPr>
            <a:r>
              <a:rPr lang="en-US" sz="2000" b="1" i="0" dirty="0">
                <a:effectLst/>
                <a:latin typeface="Söhne"/>
              </a:rPr>
              <a:t>“</a:t>
            </a:r>
            <a:r>
              <a:rPr lang="en-US" sz="2000" b="1" dirty="0" err="1">
                <a:latin typeface="Söhne"/>
              </a:rPr>
              <a:t>FreeStyle</a:t>
            </a:r>
            <a:r>
              <a:rPr lang="en-US" sz="2000" b="1" dirty="0">
                <a:latin typeface="Söhne"/>
              </a:rPr>
              <a:t> </a:t>
            </a:r>
            <a:r>
              <a:rPr lang="en-US" sz="2000" b="1" dirty="0" err="1">
                <a:latin typeface="Söhne"/>
              </a:rPr>
              <a:t>LibreLink</a:t>
            </a:r>
            <a:r>
              <a:rPr lang="en-US" sz="2000" b="1" dirty="0">
                <a:latin typeface="Söhne"/>
              </a:rPr>
              <a:t> - IT</a:t>
            </a:r>
            <a:r>
              <a:rPr lang="en-US" sz="2000" b="1" i="0" dirty="0">
                <a:effectLst/>
                <a:latin typeface="Söhne"/>
              </a:rPr>
              <a:t>" from Abbott Diabetes Care Inc.</a:t>
            </a:r>
            <a:r>
              <a:rPr lang="en-US" sz="2000" i="0" dirty="0">
                <a:effectLst/>
                <a:latin typeface="Söhne"/>
              </a:rPr>
              <a:t>: This app allows people affected by diabetes to monitor their glucose level using a smartphone and a specif</a:t>
            </a:r>
            <a:r>
              <a:rPr lang="en-US" sz="2000" dirty="0">
                <a:latin typeface="Söhne"/>
              </a:rPr>
              <a:t>ic sensor to be applied on the arm.</a:t>
            </a:r>
          </a:p>
          <a:p>
            <a:pPr marL="88900" indent="0" algn="l">
              <a:buNone/>
            </a:pPr>
            <a:r>
              <a:rPr lang="en-US" sz="2000" i="0" dirty="0">
                <a:effectLst/>
                <a:latin typeface="Söhne"/>
              </a:rPr>
              <a:t>The SS</a:t>
            </a:r>
            <a:r>
              <a:rPr lang="en-US" sz="2000" dirty="0">
                <a:latin typeface="Söhne"/>
              </a:rPr>
              <a:t>N gives access to this service for free, if patients are entitled to an exemption.</a:t>
            </a:r>
            <a:endParaRPr lang="en-US" sz="2000" i="0" dirty="0">
              <a:effectLst/>
              <a:latin typeface="Söhne"/>
            </a:endParaRPr>
          </a:p>
          <a:p>
            <a:pPr marL="88900" indent="0">
              <a:buNone/>
            </a:pPr>
            <a:r>
              <a:rPr lang="en-US" sz="2000" dirty="0">
                <a:latin typeface="Söhne"/>
                <a:hlinkClick r:id="rId3"/>
              </a:rPr>
              <a:t>https://www.freestyle.abbott/it-it/gettingstarted/dhts.html?gad_source=1&amp;gclid=EAIaIQobChMIoaDR3vPNhAMVe0-RBR1Zwg-5EAAYASAAEgJjSfD_BwE&amp;gclsrc=aw.ds</a:t>
            </a:r>
            <a:r>
              <a:rPr lang="en-US" sz="2000" dirty="0">
                <a:latin typeface="Söhne"/>
              </a:rPr>
              <a:t> </a:t>
            </a:r>
            <a:endParaRPr lang="en-US" sz="2000" i="0" dirty="0">
              <a:effectLst/>
              <a:latin typeface="Söhne"/>
            </a:endParaRPr>
          </a:p>
        </p:txBody>
      </p:sp>
      <p:sp>
        <p:nvSpPr>
          <p:cNvPr id="160" name="Google Shape;160;p5"/>
          <p:cNvSpPr/>
          <p:nvPr/>
        </p:nvSpPr>
        <p:spPr>
          <a:xfrm>
            <a:off x="2606251" y="6099470"/>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Source</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3" name="Immagine 2">
            <a:extLst>
              <a:ext uri="{FF2B5EF4-FFF2-40B4-BE49-F238E27FC236}">
                <a16:creationId xmlns:a16="http://schemas.microsoft.com/office/drawing/2014/main" id="{35E180A6-03EF-420C-BBE8-7C646F7EE87A}"/>
              </a:ext>
            </a:extLst>
          </p:cNvPr>
          <p:cNvPicPr>
            <a:picLocks noChangeAspect="1"/>
          </p:cNvPicPr>
          <p:nvPr/>
        </p:nvPicPr>
        <p:blipFill>
          <a:blip r:embed="rId4"/>
          <a:stretch>
            <a:fillRect/>
          </a:stretch>
        </p:blipFill>
        <p:spPr>
          <a:xfrm>
            <a:off x="7591625" y="1984739"/>
            <a:ext cx="3714349" cy="3714349"/>
          </a:xfrm>
          <a:prstGeom prst="rect">
            <a:avLst/>
          </a:prstGeom>
        </p:spPr>
      </p:pic>
    </p:spTree>
    <p:extLst>
      <p:ext uri="{BB962C8B-B14F-4D97-AF65-F5344CB8AC3E}">
        <p14:creationId xmlns:p14="http://schemas.microsoft.com/office/powerpoint/2010/main" val="1337350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a:extLst>
              <a:ext uri="{FF2B5EF4-FFF2-40B4-BE49-F238E27FC236}">
                <a16:creationId xmlns:a16="http://schemas.microsoft.com/office/drawing/2014/main" id="{E2D38E87-33DB-46E9-933D-FDECBD945692}"/>
              </a:ext>
            </a:extLst>
          </p:cNvPr>
          <p:cNvSpPr>
            <a:spLocks noGrp="1"/>
          </p:cNvSpPr>
          <p:nvPr>
            <p:ph type="title"/>
          </p:nvPr>
        </p:nvSpPr>
        <p:spPr/>
        <p:txBody>
          <a:bodyPr anchor="b">
            <a:normAutofit fontScale="90000"/>
          </a:bodyPr>
          <a:lstStyle/>
          <a:p>
            <a:r>
              <a:rPr lang="en-US" sz="5400" dirty="0"/>
              <a:t>Experiential Training Session:  Content</a:t>
            </a:r>
            <a:endParaRPr lang="el-GR" sz="5400" dirty="0"/>
          </a:p>
        </p:txBody>
      </p:sp>
      <p:pic>
        <p:nvPicPr>
          <p:cNvPr id="18" name="Εικόνα 17">
            <a:extLst>
              <a:ext uri="{FF2B5EF4-FFF2-40B4-BE49-F238E27FC236}">
                <a16:creationId xmlns:a16="http://schemas.microsoft.com/office/drawing/2014/main" id="{3AE1B409-01AB-8B54-F592-C862F4DA8564}"/>
              </a:ext>
            </a:extLst>
          </p:cNvPr>
          <p:cNvPicPr>
            <a:picLocks noChangeAspect="1"/>
          </p:cNvPicPr>
          <p:nvPr/>
        </p:nvPicPr>
        <p:blipFill rotWithShape="1">
          <a:blip r:embed="rId3"/>
          <a:srcRect b="59835"/>
          <a:stretch/>
        </p:blipFill>
        <p:spPr>
          <a:xfrm rot="10800000">
            <a:off x="-8250" y="-4107"/>
            <a:ext cx="12191695" cy="349261"/>
          </a:xfrm>
          <a:prstGeom prst="rect">
            <a:avLst/>
          </a:prstGeom>
        </p:spPr>
      </p:pic>
      <p:sp>
        <p:nvSpPr>
          <p:cNvPr id="4" name="TextBox 3">
            <a:extLst>
              <a:ext uri="{FF2B5EF4-FFF2-40B4-BE49-F238E27FC236}">
                <a16:creationId xmlns:a16="http://schemas.microsoft.com/office/drawing/2014/main" id="{5E00FF1A-B048-1782-B343-A99D04F3B146}"/>
              </a:ext>
            </a:extLst>
          </p:cNvPr>
          <p:cNvSpPr txBox="1"/>
          <p:nvPr/>
        </p:nvSpPr>
        <p:spPr>
          <a:xfrm>
            <a:off x="1512005" y="2196661"/>
            <a:ext cx="9618450" cy="461665"/>
          </a:xfrm>
          <a:prstGeom prst="rect">
            <a:avLst/>
          </a:prstGeom>
          <a:solidFill>
            <a:srgbClr val="DDE0E5"/>
          </a:solidFill>
        </p:spPr>
        <p:txBody>
          <a:bodyPr wrap="square">
            <a:spAutoFit/>
          </a:bodyPr>
          <a:lstStyle/>
          <a:p>
            <a:r>
              <a:rPr lang="en-US" sz="2400" dirty="0"/>
              <a:t>1. </a:t>
            </a:r>
            <a:r>
              <a:rPr lang="en-US" sz="2400" dirty="0">
                <a:hlinkClick r:id="rId4" action="ppaction://hlinksldjump"/>
              </a:rPr>
              <a:t>Interactive identification of healthcare services apps and different types</a:t>
            </a:r>
            <a:endParaRPr lang="el-GR" sz="2400" dirty="0"/>
          </a:p>
        </p:txBody>
      </p:sp>
    </p:spTree>
    <p:extLst>
      <p:ext uri="{BB962C8B-B14F-4D97-AF65-F5344CB8AC3E}">
        <p14:creationId xmlns:p14="http://schemas.microsoft.com/office/powerpoint/2010/main" val="8110856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3692B6A8-5B34-11D6-10B3-2238183587D8}"/>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589A3F6F-C589-BD78-FB2A-9135FB507C59}"/>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sz="2800" dirty="0">
                <a:solidFill>
                  <a:srgbClr val="203864"/>
                </a:solidFill>
              </a:rPr>
              <a:t>Healthcare services apps in </a:t>
            </a:r>
            <a:r>
              <a:rPr lang="en-US" dirty="0"/>
              <a:t>Greece</a:t>
            </a:r>
          </a:p>
        </p:txBody>
      </p:sp>
      <p:sp>
        <p:nvSpPr>
          <p:cNvPr id="4" name="Θέση κειμένου 3">
            <a:extLst>
              <a:ext uri="{FF2B5EF4-FFF2-40B4-BE49-F238E27FC236}">
                <a16:creationId xmlns:a16="http://schemas.microsoft.com/office/drawing/2014/main" id="{B023B574-EAF7-09A4-3F2C-F73A19D4A126}"/>
              </a:ext>
            </a:extLst>
          </p:cNvPr>
          <p:cNvSpPr>
            <a:spLocks noGrp="1"/>
          </p:cNvSpPr>
          <p:nvPr>
            <p:ph type="body" idx="1"/>
          </p:nvPr>
        </p:nvSpPr>
        <p:spPr/>
        <p:txBody>
          <a:bodyPr/>
          <a:lstStyle/>
          <a:p>
            <a:endParaRPr lang="el-GR"/>
          </a:p>
        </p:txBody>
      </p:sp>
      <p:sp>
        <p:nvSpPr>
          <p:cNvPr id="5" name="Θέση περιεχομένου 4">
            <a:extLst>
              <a:ext uri="{FF2B5EF4-FFF2-40B4-BE49-F238E27FC236}">
                <a16:creationId xmlns:a16="http://schemas.microsoft.com/office/drawing/2014/main" id="{FC19FCE1-EF3D-7D5A-B6D6-E3B0875CA09E}"/>
              </a:ext>
            </a:extLst>
          </p:cNvPr>
          <p:cNvSpPr>
            <a:spLocks noGrp="1"/>
          </p:cNvSpPr>
          <p:nvPr>
            <p:ph sz="half" idx="2"/>
          </p:nvPr>
        </p:nvSpPr>
        <p:spPr/>
        <p:txBody>
          <a:bodyPr/>
          <a:lstStyle/>
          <a:p>
            <a:endParaRPr lang="el-GR"/>
          </a:p>
        </p:txBody>
      </p:sp>
      <p:sp>
        <p:nvSpPr>
          <p:cNvPr id="162" name="Google Shape;162;p5">
            <a:extLst>
              <a:ext uri="{FF2B5EF4-FFF2-40B4-BE49-F238E27FC236}">
                <a16:creationId xmlns:a16="http://schemas.microsoft.com/office/drawing/2014/main" id="{53C37FE0-444C-8EBC-F66D-504636278550}"/>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D7A80D4E-5082-47C4-6F74-DD9CB7601C93}"/>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sp>
        <p:nvSpPr>
          <p:cNvPr id="2" name="Google Shape;160;p5">
            <a:extLst>
              <a:ext uri="{FF2B5EF4-FFF2-40B4-BE49-F238E27FC236}">
                <a16:creationId xmlns:a16="http://schemas.microsoft.com/office/drawing/2014/main" id="{4BD1E28E-8FAB-F8D0-8ADF-306911C24290}"/>
              </a:ext>
            </a:extLst>
          </p:cNvPr>
          <p:cNvSpPr/>
          <p:nvPr/>
        </p:nvSpPr>
        <p:spPr>
          <a:xfrm>
            <a:off x="2845604" y="5997759"/>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 license</a:t>
            </a:r>
            <a:endParaRPr sz="1200" dirty="0">
              <a:solidFill>
                <a:schemeClr val="dk1"/>
              </a:solidFill>
              <a:latin typeface="Calibri"/>
              <a:ea typeface="Calibri"/>
              <a:cs typeface="Calibri"/>
              <a:sym typeface="Calibri"/>
            </a:endParaRPr>
          </a:p>
        </p:txBody>
      </p:sp>
      <p:pic>
        <p:nvPicPr>
          <p:cNvPr id="4098" name="Picture 2" descr="Griechenland, Küste, Kreta, Inseln">
            <a:extLst>
              <a:ext uri="{FF2B5EF4-FFF2-40B4-BE49-F238E27FC236}">
                <a16:creationId xmlns:a16="http://schemas.microsoft.com/office/drawing/2014/main" id="{9B9468A4-4753-5C0A-987F-13D4C7982E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1762990"/>
            <a:ext cx="4714009" cy="4714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0129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A6BF7B23-B24E-E030-AD6D-07CD0AA775EC}"/>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33A41CBF-BED3-C610-0A10-A1731A6EC017}"/>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en-US" sz="2800" dirty="0">
                <a:solidFill>
                  <a:srgbClr val="203864"/>
                </a:solidFill>
              </a:rPr>
              <a:t>Healthcare services apps of </a:t>
            </a:r>
            <a:r>
              <a:rPr lang="en-US" sz="2800" u="sng" dirty="0">
                <a:solidFill>
                  <a:srgbClr val="203864"/>
                </a:solidFill>
              </a:rPr>
              <a:t>public</a:t>
            </a:r>
            <a:r>
              <a:rPr lang="en-US" sz="2800" dirty="0">
                <a:solidFill>
                  <a:srgbClr val="203864"/>
                </a:solidFill>
              </a:rPr>
              <a:t> providers in Greece</a:t>
            </a:r>
            <a:endParaRPr sz="2800" dirty="0">
              <a:solidFill>
                <a:srgbClr val="203864"/>
              </a:solidFill>
            </a:endParaRPr>
          </a:p>
        </p:txBody>
      </p:sp>
      <p:sp>
        <p:nvSpPr>
          <p:cNvPr id="158" name="Google Shape;158;p5">
            <a:extLst>
              <a:ext uri="{FF2B5EF4-FFF2-40B4-BE49-F238E27FC236}">
                <a16:creationId xmlns:a16="http://schemas.microsoft.com/office/drawing/2014/main" id="{8F133F21-8192-B6FB-FC00-05A1079C127D}"/>
              </a:ext>
            </a:extLst>
          </p:cNvPr>
          <p:cNvSpPr txBox="1">
            <a:spLocks noGrp="1"/>
          </p:cNvSpPr>
          <p:nvPr>
            <p:ph idx="1"/>
          </p:nvPr>
        </p:nvSpPr>
        <p:spPr>
          <a:xfrm>
            <a:off x="558000" y="2202955"/>
            <a:ext cx="7224340" cy="4865977"/>
          </a:xfrm>
          <a:prstGeom prst="rect">
            <a:avLst/>
          </a:prstGeom>
          <a:noFill/>
          <a:ln>
            <a:noFill/>
          </a:ln>
        </p:spPr>
        <p:txBody>
          <a:bodyPr spcFirstLastPara="1" wrap="square" lIns="91425" tIns="45700" rIns="91425" bIns="45700" anchor="t" anchorCtr="0">
            <a:noAutofit/>
          </a:bodyPr>
          <a:lstStyle/>
          <a:p>
            <a:pPr marL="431800" indent="-342900" fontAlgn="base"/>
            <a:r>
              <a:rPr lang="en-US" sz="2400" dirty="0">
                <a:latin typeface="Calibri" panose="020F0502020204030204" pitchFamily="34" charset="0"/>
                <a:ea typeface="Calibri" panose="020F0502020204030204" pitchFamily="34" charset="0"/>
                <a:cs typeface="Calibri" panose="020F0502020204030204" pitchFamily="34" charset="0"/>
              </a:rPr>
              <a:t>For the time being, </a:t>
            </a:r>
            <a:r>
              <a:rPr lang="en-US" sz="2400" b="1" dirty="0">
                <a:latin typeface="Calibri" panose="020F0502020204030204" pitchFamily="34" charset="0"/>
                <a:ea typeface="Calibri" panose="020F0502020204030204" pitchFamily="34" charset="0"/>
                <a:cs typeface="Calibri" panose="020F0502020204030204" pitchFamily="34" charset="0"/>
              </a:rPr>
              <a:t>the public providers </a:t>
            </a:r>
            <a:r>
              <a:rPr lang="en-US" sz="2400" dirty="0">
                <a:latin typeface="Calibri" panose="020F0502020204030204" pitchFamily="34" charset="0"/>
                <a:ea typeface="Calibri" panose="020F0502020204030204" pitchFamily="34" charset="0"/>
                <a:cs typeface="Calibri" panose="020F0502020204030204" pitchFamily="34" charset="0"/>
              </a:rPr>
              <a:t>of apps in Greece is the Ministry of Digital Governance</a:t>
            </a:r>
            <a:r>
              <a:rPr lang="el-GR"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en-US"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431800" indent="-342900" fontAlgn="base"/>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The pande</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mic brought Greece a little bit closer to eHealth with providing several digital platforms to better self-manage health.</a:t>
            </a:r>
          </a:p>
          <a:p>
            <a:pPr marL="431800" indent="-342900" fontAlgn="base"/>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However, public providers focus</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ed more on the use of platforms based on Internet browsers than applications.</a:t>
            </a:r>
            <a:endParaRPr lang="el-GR" sz="2400" dirty="0">
              <a:latin typeface="Calibri" panose="020F0502020204030204" pitchFamily="34" charset="0"/>
              <a:ea typeface="Calibri" panose="020F0502020204030204" pitchFamily="34" charset="0"/>
              <a:cs typeface="Calibri" panose="020F0502020204030204" pitchFamily="34" charset="0"/>
            </a:endParaRPr>
          </a:p>
        </p:txBody>
      </p:sp>
      <p:sp>
        <p:nvSpPr>
          <p:cNvPr id="162" name="Google Shape;162;p5">
            <a:extLst>
              <a:ext uri="{FF2B5EF4-FFF2-40B4-BE49-F238E27FC236}">
                <a16:creationId xmlns:a16="http://schemas.microsoft.com/office/drawing/2014/main" id="{F0A20880-D059-1198-9C2A-610C3344180F}"/>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7EF8B116-7665-F279-D964-8CA3167E4FA9}"/>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2" name="Εικόνα 1">
            <a:extLst>
              <a:ext uri="{FF2B5EF4-FFF2-40B4-BE49-F238E27FC236}">
                <a16:creationId xmlns:a16="http://schemas.microsoft.com/office/drawing/2014/main" id="{BC44A85C-73D8-DDEC-75CF-DDD8328DDC56}"/>
              </a:ext>
            </a:extLst>
          </p:cNvPr>
          <p:cNvPicPr>
            <a:picLocks noChangeAspect="1"/>
          </p:cNvPicPr>
          <p:nvPr/>
        </p:nvPicPr>
        <p:blipFill>
          <a:blip r:embed="rId3"/>
          <a:stretch>
            <a:fillRect/>
          </a:stretch>
        </p:blipFill>
        <p:spPr>
          <a:xfrm>
            <a:off x="7984049" y="3195812"/>
            <a:ext cx="3990975" cy="1133475"/>
          </a:xfrm>
          <a:prstGeom prst="rect">
            <a:avLst/>
          </a:prstGeom>
          <a:solidFill>
            <a:schemeClr val="accent1">
              <a:lumMod val="75000"/>
            </a:schemeClr>
          </a:solidFill>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801740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2E2AC025-3EEC-8E57-22B3-D3D9502701BA}"/>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AA5D6170-980E-26FE-7484-C79AB5FB2376}"/>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en-US" sz="2800" dirty="0">
                <a:solidFill>
                  <a:srgbClr val="203864"/>
                </a:solidFill>
              </a:rPr>
              <a:t>Healthcare services apps of </a:t>
            </a:r>
            <a:r>
              <a:rPr lang="en-US" sz="2800" u="sng" dirty="0">
                <a:solidFill>
                  <a:srgbClr val="203864"/>
                </a:solidFill>
              </a:rPr>
              <a:t>public</a:t>
            </a:r>
            <a:r>
              <a:rPr lang="en-US" sz="2800" dirty="0">
                <a:solidFill>
                  <a:srgbClr val="203864"/>
                </a:solidFill>
              </a:rPr>
              <a:t> providers in Greece</a:t>
            </a:r>
            <a:endParaRPr sz="2800" dirty="0">
              <a:solidFill>
                <a:srgbClr val="203864"/>
              </a:solidFill>
            </a:endParaRPr>
          </a:p>
        </p:txBody>
      </p:sp>
      <p:sp>
        <p:nvSpPr>
          <p:cNvPr id="158" name="Google Shape;158;p5">
            <a:extLst>
              <a:ext uri="{FF2B5EF4-FFF2-40B4-BE49-F238E27FC236}">
                <a16:creationId xmlns:a16="http://schemas.microsoft.com/office/drawing/2014/main" id="{64B30E1C-F47B-4293-B169-E8E69CBD8E6E}"/>
              </a:ext>
            </a:extLst>
          </p:cNvPr>
          <p:cNvSpPr txBox="1">
            <a:spLocks noGrp="1"/>
          </p:cNvSpPr>
          <p:nvPr>
            <p:ph idx="1"/>
          </p:nvPr>
        </p:nvSpPr>
        <p:spPr>
          <a:xfrm>
            <a:off x="526418" y="1764092"/>
            <a:ext cx="8214043" cy="4655045"/>
          </a:xfrm>
          <a:prstGeom prst="rect">
            <a:avLst/>
          </a:prstGeom>
          <a:noFill/>
          <a:ln>
            <a:noFill/>
          </a:ln>
        </p:spPr>
        <p:txBody>
          <a:bodyPr spcFirstLastPara="1" wrap="square" lIns="91425" tIns="45700" rIns="91425" bIns="45700" anchor="t" anchorCtr="0">
            <a:noAutofit/>
          </a:bodyPr>
          <a:lstStyle/>
          <a:p>
            <a:pPr marL="431800" indent="-342900" fontAlgn="base"/>
            <a:r>
              <a:rPr lang="en-US" dirty="0">
                <a:latin typeface="Calibri" panose="020F0502020204030204" pitchFamily="34" charset="0"/>
                <a:ea typeface="Calibri" panose="020F0502020204030204" pitchFamily="34" charset="0"/>
                <a:cs typeface="Calibri" panose="020F0502020204030204" pitchFamily="34" charset="0"/>
              </a:rPr>
              <a:t>I</a:t>
            </a:r>
            <a:r>
              <a:rPr lang="en-US" sz="2400" dirty="0">
                <a:latin typeface="Calibri" panose="020F0502020204030204" pitchFamily="34" charset="0"/>
                <a:ea typeface="Calibri" panose="020F0502020204030204" pitchFamily="34" charset="0"/>
                <a:cs typeface="Calibri" panose="020F0502020204030204" pitchFamily="34" charset="0"/>
              </a:rPr>
              <a:t>n 2021, the Ministry of Digital Governance launched the development of mobile apps regarding:</a:t>
            </a:r>
          </a:p>
          <a:p>
            <a:pPr marL="889000" lvl="1" indent="-342900" fontAlgn="base">
              <a:buFont typeface="Wingdings" panose="05000000000000000000" pitchFamily="2" charset="2"/>
              <a:buChar char="ü"/>
            </a:pPr>
            <a:r>
              <a:rPr lang="en-US" dirty="0">
                <a:latin typeface="Calibri" panose="020F0502020204030204" pitchFamily="34" charset="0"/>
                <a:ea typeface="Calibri" panose="020F0502020204030204" pitchFamily="34" charset="0"/>
                <a:cs typeface="Calibri" panose="020F0502020204030204" pitchFamily="34" charset="0"/>
              </a:rPr>
              <a:t>Preventive medicine: new parents will receive notifications on their mobile phones as a reminder to vaccinate their children. Furthermore, citizens are expected to receive </a:t>
            </a:r>
            <a:r>
              <a:rPr lang="en-US" dirty="0" err="1">
                <a:latin typeface="Calibri" panose="020F0502020204030204" pitchFamily="34" charset="0"/>
                <a:ea typeface="Calibri" panose="020F0502020204030204" pitchFamily="34" charset="0"/>
                <a:cs typeface="Calibri" panose="020F0502020204030204" pitchFamily="34" charset="0"/>
              </a:rPr>
              <a:t>personalised</a:t>
            </a:r>
            <a:r>
              <a:rPr lang="en-US" dirty="0">
                <a:latin typeface="Calibri" panose="020F0502020204030204" pitchFamily="34" charset="0"/>
                <a:ea typeface="Calibri" panose="020F0502020204030204" pitchFamily="34" charset="0"/>
                <a:cs typeface="Calibri" panose="020F0502020204030204" pitchFamily="34" charset="0"/>
              </a:rPr>
              <a:t> updates on preventive examinations based on their age and gender.</a:t>
            </a:r>
            <a:endParaRPr lang="el-GR" dirty="0">
              <a:latin typeface="Calibri" panose="020F0502020204030204" pitchFamily="34" charset="0"/>
              <a:ea typeface="Calibri" panose="020F0502020204030204" pitchFamily="34" charset="0"/>
              <a:cs typeface="Calibri" panose="020F0502020204030204" pitchFamily="34" charset="0"/>
            </a:endParaRPr>
          </a:p>
          <a:p>
            <a:pPr marL="889000" lvl="1" indent="-342900" fontAlgn="base">
              <a:buFont typeface="Wingdings" panose="05000000000000000000" pitchFamily="2" charset="2"/>
              <a:buChar char="ü"/>
            </a:pPr>
            <a:r>
              <a:rPr lang="en-US" dirty="0">
                <a:latin typeface="Calibri" panose="020F0502020204030204" pitchFamily="34" charset="0"/>
                <a:ea typeface="Calibri" panose="020F0502020204030204" pitchFamily="34" charset="0"/>
                <a:cs typeface="Calibri" panose="020F0502020204030204" pitchFamily="34" charset="0"/>
              </a:rPr>
              <a:t>Teleconsultation: This initiative, which will start from mental health and dermatological diseases, is particularly important especially for border and island regions, as it puts remote doctor-patient communication in a clear and unambiguous framework.</a:t>
            </a:r>
            <a:endParaRPr lang="el-GR" dirty="0">
              <a:latin typeface="Calibri" panose="020F0502020204030204" pitchFamily="34" charset="0"/>
              <a:ea typeface="Calibri" panose="020F0502020204030204" pitchFamily="34" charset="0"/>
              <a:cs typeface="Calibri" panose="020F0502020204030204" pitchFamily="34" charset="0"/>
            </a:endParaRPr>
          </a:p>
        </p:txBody>
      </p:sp>
      <p:sp>
        <p:nvSpPr>
          <p:cNvPr id="162" name="Google Shape;162;p5">
            <a:extLst>
              <a:ext uri="{FF2B5EF4-FFF2-40B4-BE49-F238E27FC236}">
                <a16:creationId xmlns:a16="http://schemas.microsoft.com/office/drawing/2014/main" id="{24C78D8E-B6DD-0C09-2037-BF8680843F7E}"/>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749A8A5F-F7EC-30B3-1687-63C80B521AA0}"/>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2" name="Εικόνα 1">
            <a:extLst>
              <a:ext uri="{FF2B5EF4-FFF2-40B4-BE49-F238E27FC236}">
                <a16:creationId xmlns:a16="http://schemas.microsoft.com/office/drawing/2014/main" id="{5A93DBC5-2B9E-B94F-0A63-0D8A85D50AA2}"/>
              </a:ext>
            </a:extLst>
          </p:cNvPr>
          <p:cNvPicPr>
            <a:picLocks noChangeAspect="1"/>
          </p:cNvPicPr>
          <p:nvPr/>
        </p:nvPicPr>
        <p:blipFill>
          <a:blip r:embed="rId3"/>
          <a:stretch>
            <a:fillRect/>
          </a:stretch>
        </p:blipFill>
        <p:spPr>
          <a:xfrm>
            <a:off x="8772041" y="3429000"/>
            <a:ext cx="3419959" cy="971301"/>
          </a:xfrm>
          <a:prstGeom prst="rect">
            <a:avLst/>
          </a:prstGeom>
          <a:solidFill>
            <a:schemeClr val="accent1">
              <a:lumMod val="75000"/>
            </a:schemeClr>
          </a:solidFill>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024696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F8F12098-CD7E-C854-CAAE-9502B30676A6}"/>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1BEACB4B-5DF8-F20D-B601-AF99A0F4775D}"/>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en-US" sz="2800" dirty="0">
                <a:solidFill>
                  <a:srgbClr val="203864"/>
                </a:solidFill>
              </a:rPr>
              <a:t>Healthcare services apps of </a:t>
            </a:r>
            <a:r>
              <a:rPr lang="en-US" sz="2800" u="sng" dirty="0">
                <a:solidFill>
                  <a:srgbClr val="203864"/>
                </a:solidFill>
              </a:rPr>
              <a:t>public</a:t>
            </a:r>
            <a:r>
              <a:rPr lang="en-US" sz="2800" dirty="0">
                <a:solidFill>
                  <a:srgbClr val="203864"/>
                </a:solidFill>
              </a:rPr>
              <a:t> providers in Greece</a:t>
            </a:r>
            <a:endParaRPr sz="2800" dirty="0">
              <a:solidFill>
                <a:srgbClr val="203864"/>
              </a:solidFill>
            </a:endParaRPr>
          </a:p>
        </p:txBody>
      </p:sp>
      <p:sp>
        <p:nvSpPr>
          <p:cNvPr id="158" name="Google Shape;158;p5">
            <a:extLst>
              <a:ext uri="{FF2B5EF4-FFF2-40B4-BE49-F238E27FC236}">
                <a16:creationId xmlns:a16="http://schemas.microsoft.com/office/drawing/2014/main" id="{C899FF64-4783-6D97-76A1-A78BFEEE36A0}"/>
              </a:ext>
            </a:extLst>
          </p:cNvPr>
          <p:cNvSpPr txBox="1">
            <a:spLocks noGrp="1"/>
          </p:cNvSpPr>
          <p:nvPr>
            <p:ph idx="1"/>
          </p:nvPr>
        </p:nvSpPr>
        <p:spPr>
          <a:xfrm>
            <a:off x="557999" y="1660851"/>
            <a:ext cx="7167905" cy="1768149"/>
          </a:xfrm>
          <a:prstGeom prst="rect">
            <a:avLst/>
          </a:prstGeom>
          <a:noFill/>
          <a:ln>
            <a:noFill/>
          </a:ln>
        </p:spPr>
        <p:txBody>
          <a:bodyPr spcFirstLastPara="1" wrap="square" lIns="91425" tIns="45700" rIns="91425" bIns="45700" anchor="t" anchorCtr="0">
            <a:noAutofit/>
          </a:bodyPr>
          <a:lstStyle/>
          <a:p>
            <a:pPr marL="88900" indent="0">
              <a:buNone/>
            </a:pPr>
            <a:r>
              <a:rPr lang="en-US" sz="2000" b="1" i="0" dirty="0" err="1">
                <a:effectLst/>
              </a:rPr>
              <a:t>MyHealth</a:t>
            </a:r>
            <a:r>
              <a:rPr lang="en-US" sz="2000" b="1" i="0" dirty="0">
                <a:effectLst/>
              </a:rPr>
              <a:t> </a:t>
            </a:r>
            <a:r>
              <a:rPr lang="en-US" sz="2000" i="0" dirty="0">
                <a:effectLst/>
              </a:rPr>
              <a:t>(in Greek only)</a:t>
            </a:r>
            <a:endParaRPr lang="en-US" sz="2000" dirty="0"/>
          </a:p>
          <a:p>
            <a:pPr marL="374650" indent="-285750"/>
            <a:r>
              <a:rPr lang="en-US" sz="2000" dirty="0" err="1"/>
              <a:t>myHealth</a:t>
            </a:r>
            <a:r>
              <a:rPr lang="en-US" sz="2000" dirty="0"/>
              <a:t> is an application that is part of the overall framework of services for the electronic service of citizens in matters of their health and the medical procedures they need.
</a:t>
            </a:r>
            <a:r>
              <a:rPr lang="en-US" sz="2000" dirty="0" err="1"/>
              <a:t>myHealth</a:t>
            </a:r>
            <a:r>
              <a:rPr lang="en-US" sz="2000" dirty="0"/>
              <a:t> is provided to citizens to access their prescriptions and diagnostic test referrals, as well as their Electronic Medical Certificates.</a:t>
            </a:r>
          </a:p>
          <a:p>
            <a:pPr marL="374650" indent="-285750"/>
            <a:r>
              <a:rPr lang="en-US" sz="2000" dirty="0"/>
              <a:t>AMKA (the </a:t>
            </a:r>
            <a:r>
              <a:rPr lang="de-DE" sz="2000" kern="0" dirty="0">
                <a:effectLst/>
                <a:ea typeface="Calibri" panose="020F0502020204030204" pitchFamily="34" charset="0"/>
              </a:rPr>
              <a:t>social </a:t>
            </a:r>
            <a:r>
              <a:rPr lang="de-DE" sz="2000" kern="0" dirty="0" err="1">
                <a:effectLst/>
                <a:ea typeface="Calibri" panose="020F0502020204030204" pitchFamily="34" charset="0"/>
              </a:rPr>
              <a:t>security</a:t>
            </a:r>
            <a:r>
              <a:rPr lang="de-DE" sz="2000" kern="0" dirty="0">
                <a:effectLst/>
                <a:ea typeface="Calibri" panose="020F0502020204030204" pitchFamily="34" charset="0"/>
              </a:rPr>
              <a:t> individual </a:t>
            </a:r>
            <a:r>
              <a:rPr lang="de-DE" sz="2000" kern="0" dirty="0" err="1">
                <a:effectLst/>
                <a:ea typeface="Calibri" panose="020F0502020204030204" pitchFamily="34" charset="0"/>
              </a:rPr>
              <a:t>unique</a:t>
            </a:r>
            <a:r>
              <a:rPr lang="de-DE" sz="2000" kern="0" dirty="0">
                <a:effectLst/>
                <a:ea typeface="Calibri" panose="020F0502020204030204" pitchFamily="34" charset="0"/>
              </a:rPr>
              <a:t> </a:t>
            </a:r>
            <a:r>
              <a:rPr lang="de-DE" sz="2000" kern="0" dirty="0" err="1">
                <a:effectLst/>
                <a:ea typeface="Calibri" panose="020F0502020204030204" pitchFamily="34" charset="0"/>
              </a:rPr>
              <a:t>number</a:t>
            </a:r>
            <a:r>
              <a:rPr lang="de-DE" sz="2000" kern="0" dirty="0">
                <a:effectLst/>
                <a:ea typeface="Calibri" panose="020F0502020204030204" pitchFamily="34" charset="0"/>
              </a:rPr>
              <a:t>) </a:t>
            </a:r>
            <a:r>
              <a:rPr lang="en-US" sz="2000" dirty="0"/>
              <a:t>is required to enter the app</a:t>
            </a:r>
          </a:p>
          <a:p>
            <a:pPr marL="374650" indent="-285750"/>
            <a:r>
              <a:rPr lang="de-DE" sz="1800" u="sng" kern="0" dirty="0">
                <a:solidFill>
                  <a:srgbClr val="0000FF"/>
                </a:solidFill>
                <a:effectLst/>
                <a:latin typeface="Calibri" panose="020F0502020204030204" pitchFamily="34" charset="0"/>
                <a:ea typeface="Calibri" panose="020F0502020204030204" pitchFamily="34" charset="0"/>
                <a:hlinkClick r:id="rId3"/>
              </a:rPr>
              <a:t>https://play.google.com/store/apps/details?id=gr.gov.myhealth&amp;hl=el</a:t>
            </a:r>
            <a:endParaRPr lang="de-DE" sz="1800" u="sng" kern="0" dirty="0">
              <a:solidFill>
                <a:srgbClr val="0000FF"/>
              </a:solidFill>
              <a:effectLst/>
              <a:latin typeface="Calibri" panose="020F0502020204030204" pitchFamily="34" charset="0"/>
              <a:ea typeface="Calibri" panose="020F0502020204030204" pitchFamily="34" charset="0"/>
            </a:endParaRPr>
          </a:p>
          <a:p>
            <a:pPr marL="374650" indent="-285750"/>
            <a:r>
              <a:rPr lang="de-DE" sz="1800" u="sng" dirty="0">
                <a:solidFill>
                  <a:srgbClr val="0000FF"/>
                </a:solidFill>
                <a:effectLst/>
                <a:latin typeface="Calibri" panose="020F0502020204030204" pitchFamily="34" charset="0"/>
                <a:ea typeface="Calibri" panose="020F0502020204030204" pitchFamily="34" charset="0"/>
                <a:hlinkClick r:id="rId4"/>
              </a:rPr>
              <a:t>https://apps.apple.com/gr/app/myhealth/id1571094114</a:t>
            </a:r>
            <a:r>
              <a:rPr lang="de-DE" sz="1800" dirty="0">
                <a:effectLst/>
                <a:latin typeface="Calibri" panose="020F0502020204030204" pitchFamily="34" charset="0"/>
                <a:ea typeface="Calibri" panose="020F0502020204030204" pitchFamily="34" charset="0"/>
              </a:rPr>
              <a:t> </a:t>
            </a:r>
          </a:p>
          <a:p>
            <a:pPr marL="374650" indent="-285750"/>
            <a:endParaRPr lang="en-US" sz="2000" i="0" dirty="0">
              <a:effectLst/>
            </a:endParaRPr>
          </a:p>
        </p:txBody>
      </p:sp>
      <p:sp>
        <p:nvSpPr>
          <p:cNvPr id="162" name="Google Shape;162;p5">
            <a:extLst>
              <a:ext uri="{FF2B5EF4-FFF2-40B4-BE49-F238E27FC236}">
                <a16:creationId xmlns:a16="http://schemas.microsoft.com/office/drawing/2014/main" id="{EAF92B6A-67AF-8CF0-212D-EBF64D41486E}"/>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0501AC89-EC66-2C18-D55F-E42710DDE446}"/>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3" name="Εικόνα 2">
            <a:extLst>
              <a:ext uri="{FF2B5EF4-FFF2-40B4-BE49-F238E27FC236}">
                <a16:creationId xmlns:a16="http://schemas.microsoft.com/office/drawing/2014/main" id="{9802DA8A-B205-DD56-B60F-FF9C622B8472}"/>
              </a:ext>
            </a:extLst>
          </p:cNvPr>
          <p:cNvPicPr>
            <a:picLocks noChangeAspect="1"/>
          </p:cNvPicPr>
          <p:nvPr/>
        </p:nvPicPr>
        <p:blipFill>
          <a:blip r:embed="rId5"/>
          <a:stretch>
            <a:fillRect/>
          </a:stretch>
        </p:blipFill>
        <p:spPr>
          <a:xfrm>
            <a:off x="8191059" y="1916014"/>
            <a:ext cx="3343742" cy="2867425"/>
          </a:xfrm>
          <a:prstGeom prst="rect">
            <a:avLst/>
          </a:prstGeom>
        </p:spPr>
      </p:pic>
      <p:sp>
        <p:nvSpPr>
          <p:cNvPr id="4" name="TextBox 3">
            <a:extLst>
              <a:ext uri="{FF2B5EF4-FFF2-40B4-BE49-F238E27FC236}">
                <a16:creationId xmlns:a16="http://schemas.microsoft.com/office/drawing/2014/main" id="{43FA9BC2-339D-00EC-D937-BFC6E1F30B27}"/>
              </a:ext>
            </a:extLst>
          </p:cNvPr>
          <p:cNvSpPr txBox="1"/>
          <p:nvPr/>
        </p:nvSpPr>
        <p:spPr>
          <a:xfrm>
            <a:off x="8463280" y="4783439"/>
            <a:ext cx="2480310" cy="646331"/>
          </a:xfrm>
          <a:prstGeom prst="rect">
            <a:avLst/>
          </a:prstGeom>
          <a:noFill/>
        </p:spPr>
        <p:txBody>
          <a:bodyPr wrap="square">
            <a:spAutoFit/>
          </a:bodyPr>
          <a:lstStyle/>
          <a:p>
            <a:pPr algn="ctr"/>
            <a:r>
              <a:rPr lang="en-US" dirty="0"/>
              <a:t>Developed by the Hellenic Republic</a:t>
            </a:r>
            <a:endParaRPr lang="el-GR" dirty="0"/>
          </a:p>
        </p:txBody>
      </p:sp>
    </p:spTree>
    <p:extLst>
      <p:ext uri="{BB962C8B-B14F-4D97-AF65-F5344CB8AC3E}">
        <p14:creationId xmlns:p14="http://schemas.microsoft.com/office/powerpoint/2010/main" val="11384475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BD66C868-BFAD-2567-C78A-D41EE25EB21A}"/>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13E636E8-4310-AD17-6CC7-E7A59964A74E}"/>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en-US" sz="2800" dirty="0">
                <a:solidFill>
                  <a:srgbClr val="203864"/>
                </a:solidFill>
              </a:rPr>
              <a:t>Healthcare services apps in Greece</a:t>
            </a:r>
            <a:endParaRPr sz="2800" dirty="0">
              <a:solidFill>
                <a:srgbClr val="203864"/>
              </a:solidFill>
            </a:endParaRPr>
          </a:p>
        </p:txBody>
      </p:sp>
      <p:sp>
        <p:nvSpPr>
          <p:cNvPr id="162" name="Google Shape;162;p5">
            <a:extLst>
              <a:ext uri="{FF2B5EF4-FFF2-40B4-BE49-F238E27FC236}">
                <a16:creationId xmlns:a16="http://schemas.microsoft.com/office/drawing/2014/main" id="{B0286F6D-94F4-0383-F5FF-17CDB73EED54}"/>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211669B9-BC37-614D-88CE-468D5C3CD4E7}"/>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3" name="Εικόνα 2">
            <a:extLst>
              <a:ext uri="{FF2B5EF4-FFF2-40B4-BE49-F238E27FC236}">
                <a16:creationId xmlns:a16="http://schemas.microsoft.com/office/drawing/2014/main" id="{149F39A7-75CB-FFFA-85DB-414FDDA377D4}"/>
              </a:ext>
            </a:extLst>
          </p:cNvPr>
          <p:cNvPicPr>
            <a:picLocks noChangeAspect="1"/>
          </p:cNvPicPr>
          <p:nvPr/>
        </p:nvPicPr>
        <p:blipFill>
          <a:blip r:embed="rId3"/>
          <a:stretch>
            <a:fillRect/>
          </a:stretch>
        </p:blipFill>
        <p:spPr>
          <a:xfrm>
            <a:off x="526418" y="1797350"/>
            <a:ext cx="1616701" cy="1386401"/>
          </a:xfrm>
          <a:prstGeom prst="rect">
            <a:avLst/>
          </a:prstGeom>
        </p:spPr>
      </p:pic>
      <p:pic>
        <p:nvPicPr>
          <p:cNvPr id="7" name="Εικόνα 6">
            <a:extLst>
              <a:ext uri="{FF2B5EF4-FFF2-40B4-BE49-F238E27FC236}">
                <a16:creationId xmlns:a16="http://schemas.microsoft.com/office/drawing/2014/main" id="{77C67204-FB31-A6F0-A08C-31165323CF75}"/>
              </a:ext>
            </a:extLst>
          </p:cNvPr>
          <p:cNvPicPr>
            <a:picLocks noChangeAspect="1"/>
          </p:cNvPicPr>
          <p:nvPr/>
        </p:nvPicPr>
        <p:blipFill>
          <a:blip r:embed="rId4"/>
          <a:stretch>
            <a:fillRect/>
          </a:stretch>
        </p:blipFill>
        <p:spPr>
          <a:xfrm>
            <a:off x="2313691" y="1740976"/>
            <a:ext cx="2427000" cy="4320000"/>
          </a:xfrm>
          <a:prstGeom prst="rect">
            <a:avLst/>
          </a:prstGeom>
        </p:spPr>
      </p:pic>
      <p:sp>
        <p:nvSpPr>
          <p:cNvPr id="8" name="AutoShape 4" descr="Εικόνα στιγμιοτύπου οθόνης 2">
            <a:extLst>
              <a:ext uri="{FF2B5EF4-FFF2-40B4-BE49-F238E27FC236}">
                <a16:creationId xmlns:a16="http://schemas.microsoft.com/office/drawing/2014/main" id="{E03F5B83-8E89-9478-336A-294447C68A0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9" name="Εικόνα 8">
            <a:extLst>
              <a:ext uri="{FF2B5EF4-FFF2-40B4-BE49-F238E27FC236}">
                <a16:creationId xmlns:a16="http://schemas.microsoft.com/office/drawing/2014/main" id="{83B25EDC-B4F9-9356-AE31-79F46A69A377}"/>
              </a:ext>
            </a:extLst>
          </p:cNvPr>
          <p:cNvPicPr>
            <a:picLocks noChangeAspect="1"/>
          </p:cNvPicPr>
          <p:nvPr/>
        </p:nvPicPr>
        <p:blipFill>
          <a:blip r:embed="rId5"/>
          <a:stretch>
            <a:fillRect/>
          </a:stretch>
        </p:blipFill>
        <p:spPr>
          <a:xfrm>
            <a:off x="4853738" y="1740976"/>
            <a:ext cx="2427000" cy="4320000"/>
          </a:xfrm>
          <a:prstGeom prst="rect">
            <a:avLst/>
          </a:prstGeom>
        </p:spPr>
      </p:pic>
      <p:pic>
        <p:nvPicPr>
          <p:cNvPr id="10" name="Εικόνα 9">
            <a:extLst>
              <a:ext uri="{FF2B5EF4-FFF2-40B4-BE49-F238E27FC236}">
                <a16:creationId xmlns:a16="http://schemas.microsoft.com/office/drawing/2014/main" id="{DFEEB830-A1ED-63E3-9E3B-6CAB39443BFA}"/>
              </a:ext>
            </a:extLst>
          </p:cNvPr>
          <p:cNvPicPr>
            <a:picLocks noChangeAspect="1"/>
          </p:cNvPicPr>
          <p:nvPr/>
        </p:nvPicPr>
        <p:blipFill>
          <a:blip r:embed="rId6"/>
          <a:stretch>
            <a:fillRect/>
          </a:stretch>
        </p:blipFill>
        <p:spPr>
          <a:xfrm>
            <a:off x="7280738" y="1740976"/>
            <a:ext cx="2427000" cy="4320000"/>
          </a:xfrm>
          <a:prstGeom prst="rect">
            <a:avLst/>
          </a:prstGeom>
        </p:spPr>
      </p:pic>
      <p:pic>
        <p:nvPicPr>
          <p:cNvPr id="11" name="Εικόνα 10">
            <a:extLst>
              <a:ext uri="{FF2B5EF4-FFF2-40B4-BE49-F238E27FC236}">
                <a16:creationId xmlns:a16="http://schemas.microsoft.com/office/drawing/2014/main" id="{10586442-963D-8673-24CA-E218E801ADD1}"/>
              </a:ext>
            </a:extLst>
          </p:cNvPr>
          <p:cNvPicPr>
            <a:picLocks noChangeAspect="1"/>
          </p:cNvPicPr>
          <p:nvPr/>
        </p:nvPicPr>
        <p:blipFill>
          <a:blip r:embed="rId7"/>
          <a:stretch>
            <a:fillRect/>
          </a:stretch>
        </p:blipFill>
        <p:spPr>
          <a:xfrm>
            <a:off x="9753127" y="1797350"/>
            <a:ext cx="2427000" cy="4320000"/>
          </a:xfrm>
          <a:prstGeom prst="rect">
            <a:avLst/>
          </a:prstGeom>
        </p:spPr>
      </p:pic>
    </p:spTree>
    <p:extLst>
      <p:ext uri="{BB962C8B-B14F-4D97-AF65-F5344CB8AC3E}">
        <p14:creationId xmlns:p14="http://schemas.microsoft.com/office/powerpoint/2010/main" val="26035747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3900B0A1-E8C0-52B6-F94B-393BBA21F8B0}"/>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044AAE7E-7924-C70D-9A96-AF719D13B9B4}"/>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en-US" sz="2800" dirty="0">
                <a:solidFill>
                  <a:srgbClr val="203864"/>
                </a:solidFill>
              </a:rPr>
              <a:t>Healthcare services apps of </a:t>
            </a:r>
            <a:r>
              <a:rPr lang="en-US" sz="2800" u="sng" dirty="0">
                <a:solidFill>
                  <a:srgbClr val="203864"/>
                </a:solidFill>
              </a:rPr>
              <a:t>public</a:t>
            </a:r>
            <a:r>
              <a:rPr lang="en-US" sz="2800" dirty="0">
                <a:solidFill>
                  <a:srgbClr val="203864"/>
                </a:solidFill>
              </a:rPr>
              <a:t> providers in Greece</a:t>
            </a:r>
            <a:endParaRPr sz="2800" dirty="0">
              <a:solidFill>
                <a:srgbClr val="203864"/>
              </a:solidFill>
            </a:endParaRPr>
          </a:p>
        </p:txBody>
      </p:sp>
      <p:sp>
        <p:nvSpPr>
          <p:cNvPr id="158" name="Google Shape;158;p5">
            <a:extLst>
              <a:ext uri="{FF2B5EF4-FFF2-40B4-BE49-F238E27FC236}">
                <a16:creationId xmlns:a16="http://schemas.microsoft.com/office/drawing/2014/main" id="{0592F112-E061-29CA-0F6C-CEA1D36F252D}"/>
              </a:ext>
            </a:extLst>
          </p:cNvPr>
          <p:cNvSpPr txBox="1">
            <a:spLocks noGrp="1"/>
          </p:cNvSpPr>
          <p:nvPr>
            <p:ph idx="1"/>
          </p:nvPr>
        </p:nvSpPr>
        <p:spPr>
          <a:xfrm>
            <a:off x="557999" y="1799999"/>
            <a:ext cx="7959836" cy="1768149"/>
          </a:xfrm>
          <a:prstGeom prst="rect">
            <a:avLst/>
          </a:prstGeom>
          <a:noFill/>
          <a:ln>
            <a:noFill/>
          </a:ln>
        </p:spPr>
        <p:txBody>
          <a:bodyPr spcFirstLastPara="1" wrap="square" lIns="91425" tIns="45700" rIns="91425" bIns="45700" anchor="t" anchorCtr="0">
            <a:noAutofit/>
          </a:bodyPr>
          <a:lstStyle/>
          <a:p>
            <a:pPr marL="88900" indent="0">
              <a:buNone/>
            </a:pPr>
            <a:r>
              <a:rPr lang="el-GR" b="1" dirty="0">
                <a:latin typeface="Söhne"/>
              </a:rPr>
              <a:t>ΕΜΑ</a:t>
            </a:r>
            <a:r>
              <a:rPr lang="de-DE" b="1" dirty="0">
                <a:latin typeface="Söhne"/>
              </a:rPr>
              <a:t> </a:t>
            </a:r>
            <a:r>
              <a:rPr lang="de-DE" dirty="0">
                <a:latin typeface="Söhne"/>
              </a:rPr>
              <a:t>(in Greek </a:t>
            </a:r>
            <a:r>
              <a:rPr lang="de-DE" dirty="0" err="1">
                <a:latin typeface="Söhne"/>
              </a:rPr>
              <a:t>only</a:t>
            </a:r>
            <a:r>
              <a:rPr lang="de-DE" dirty="0">
                <a:latin typeface="Söhne"/>
              </a:rPr>
              <a:t>)</a:t>
            </a:r>
            <a:endParaRPr lang="en-US" dirty="0">
              <a:latin typeface="Söhne"/>
            </a:endParaRPr>
          </a:p>
          <a:p>
            <a:pPr marL="374650" indent="-285750"/>
            <a:r>
              <a:rPr lang="en-US" sz="1800" dirty="0">
                <a:latin typeface="Söhne"/>
              </a:rPr>
              <a:t>The application was implemented by GRNET SA in the framework of the action "Electronic Services for the National Blood Donation System" of the Operational Program "Public Sector Reform" and is co-funded by the European Social Fund and national resources.</a:t>
            </a:r>
            <a:endParaRPr lang="el-GR" sz="1800" dirty="0">
              <a:latin typeface="Söhne"/>
            </a:endParaRPr>
          </a:p>
          <a:p>
            <a:pPr marL="374650" indent="-285750"/>
            <a:r>
              <a:rPr lang="en-US" sz="1800" dirty="0">
                <a:latin typeface="Söhne"/>
              </a:rPr>
              <a:t>Through this application, a blood donor who has a user account in the National Blood Donor Registry (https://service.blooddonorregistry.gr) can view his/her profile details, his/her statistics as a blood donor, the identity of a volunteer blood donor if s/he has issued or applied for one, as well as be informed about when s/he can donate blood again.</a:t>
            </a:r>
            <a:endParaRPr lang="el-GR" sz="1800" dirty="0">
              <a:latin typeface="Söhne"/>
            </a:endParaRPr>
          </a:p>
          <a:p>
            <a:pPr marL="374650" indent="-285750"/>
            <a:r>
              <a:rPr lang="en-US" sz="1800" dirty="0">
                <a:latin typeface="Söhne"/>
                <a:hlinkClick r:id="rId3"/>
              </a:rPr>
              <a:t>https://play.google.com/store/apps/details?id=gr.bdr&amp;hl=en&amp;gl=US</a:t>
            </a:r>
            <a:r>
              <a:rPr lang="en-US" sz="1800" dirty="0">
                <a:latin typeface="Söhne"/>
              </a:rPr>
              <a:t> (only Google Play)</a:t>
            </a:r>
          </a:p>
        </p:txBody>
      </p:sp>
      <p:sp>
        <p:nvSpPr>
          <p:cNvPr id="162" name="Google Shape;162;p5">
            <a:extLst>
              <a:ext uri="{FF2B5EF4-FFF2-40B4-BE49-F238E27FC236}">
                <a16:creationId xmlns:a16="http://schemas.microsoft.com/office/drawing/2014/main" id="{237D2FAF-67DB-EDA6-BA57-9B9FFEA1C1DD}"/>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7158CE6E-10E9-5C86-0AA0-067F1F0EF880}"/>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5" name="Εικόνα 4">
            <a:extLst>
              <a:ext uri="{FF2B5EF4-FFF2-40B4-BE49-F238E27FC236}">
                <a16:creationId xmlns:a16="http://schemas.microsoft.com/office/drawing/2014/main" id="{6C0E8367-769F-1462-696D-6AC37A17E7BF}"/>
              </a:ext>
            </a:extLst>
          </p:cNvPr>
          <p:cNvPicPr>
            <a:picLocks noChangeAspect="1"/>
          </p:cNvPicPr>
          <p:nvPr/>
        </p:nvPicPr>
        <p:blipFill>
          <a:blip r:embed="rId4"/>
          <a:stretch>
            <a:fillRect/>
          </a:stretch>
        </p:blipFill>
        <p:spPr>
          <a:xfrm>
            <a:off x="9082735" y="2300206"/>
            <a:ext cx="1820321" cy="1820321"/>
          </a:xfrm>
          <a:prstGeom prst="rect">
            <a:avLst/>
          </a:prstGeom>
        </p:spPr>
      </p:pic>
      <p:sp>
        <p:nvSpPr>
          <p:cNvPr id="7" name="TextBox 6">
            <a:extLst>
              <a:ext uri="{FF2B5EF4-FFF2-40B4-BE49-F238E27FC236}">
                <a16:creationId xmlns:a16="http://schemas.microsoft.com/office/drawing/2014/main" id="{B4FC2776-E1C5-9042-5EB8-4E24D08020FB}"/>
              </a:ext>
            </a:extLst>
          </p:cNvPr>
          <p:cNvSpPr txBox="1"/>
          <p:nvPr/>
        </p:nvSpPr>
        <p:spPr>
          <a:xfrm>
            <a:off x="8870149" y="4323180"/>
            <a:ext cx="2134650" cy="646331"/>
          </a:xfrm>
          <a:prstGeom prst="rect">
            <a:avLst/>
          </a:prstGeom>
          <a:noFill/>
        </p:spPr>
        <p:txBody>
          <a:bodyPr wrap="square">
            <a:spAutoFit/>
          </a:bodyPr>
          <a:lstStyle/>
          <a:p>
            <a:pPr algn="ctr"/>
            <a:r>
              <a:rPr lang="en-US" dirty="0"/>
              <a:t>Developed by GRNET</a:t>
            </a:r>
            <a:endParaRPr lang="el-GR" dirty="0"/>
          </a:p>
        </p:txBody>
      </p:sp>
    </p:spTree>
    <p:extLst>
      <p:ext uri="{BB962C8B-B14F-4D97-AF65-F5344CB8AC3E}">
        <p14:creationId xmlns:p14="http://schemas.microsoft.com/office/powerpoint/2010/main" val="28583590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8C7B8EFA-DD59-2BD6-638F-0820F47A7438}"/>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655DC390-7C04-09B4-10AC-DAB62A8A762B}"/>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en-US" sz="2800" dirty="0">
                <a:solidFill>
                  <a:srgbClr val="203864"/>
                </a:solidFill>
              </a:rPr>
              <a:t>Healthcare services apps of </a:t>
            </a:r>
            <a:r>
              <a:rPr lang="en-US" sz="2800" u="sng" dirty="0">
                <a:solidFill>
                  <a:srgbClr val="203864"/>
                </a:solidFill>
              </a:rPr>
              <a:t>public</a:t>
            </a:r>
            <a:r>
              <a:rPr lang="en-US" sz="2800" dirty="0">
                <a:solidFill>
                  <a:srgbClr val="203864"/>
                </a:solidFill>
              </a:rPr>
              <a:t> providers in Greece</a:t>
            </a:r>
            <a:endParaRPr sz="2800" dirty="0">
              <a:solidFill>
                <a:srgbClr val="203864"/>
              </a:solidFill>
            </a:endParaRPr>
          </a:p>
        </p:txBody>
      </p:sp>
      <p:sp>
        <p:nvSpPr>
          <p:cNvPr id="162" name="Google Shape;162;p5">
            <a:extLst>
              <a:ext uri="{FF2B5EF4-FFF2-40B4-BE49-F238E27FC236}">
                <a16:creationId xmlns:a16="http://schemas.microsoft.com/office/drawing/2014/main" id="{1BDA77A4-3B98-7288-487C-FB9484A1A03E}"/>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DC51E4B4-5504-A7F6-DFCA-5ED01733DCFA}"/>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sp>
        <p:nvSpPr>
          <p:cNvPr id="8" name="AutoShape 4" descr="Εικόνα στιγμιοτύπου οθόνης 2">
            <a:extLst>
              <a:ext uri="{FF2B5EF4-FFF2-40B4-BE49-F238E27FC236}">
                <a16:creationId xmlns:a16="http://schemas.microsoft.com/office/drawing/2014/main" id="{1CDEF381-CD54-C03D-E715-E33434E573F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2" name="Εικόνα 1">
            <a:extLst>
              <a:ext uri="{FF2B5EF4-FFF2-40B4-BE49-F238E27FC236}">
                <a16:creationId xmlns:a16="http://schemas.microsoft.com/office/drawing/2014/main" id="{082B3F45-7A12-097B-5DA1-6AF39689E996}"/>
              </a:ext>
            </a:extLst>
          </p:cNvPr>
          <p:cNvPicPr>
            <a:picLocks noChangeAspect="1"/>
          </p:cNvPicPr>
          <p:nvPr/>
        </p:nvPicPr>
        <p:blipFill>
          <a:blip r:embed="rId3"/>
          <a:stretch>
            <a:fillRect/>
          </a:stretch>
        </p:blipFill>
        <p:spPr>
          <a:xfrm>
            <a:off x="606779" y="2791239"/>
            <a:ext cx="1275522" cy="1275522"/>
          </a:xfrm>
          <a:prstGeom prst="rect">
            <a:avLst/>
          </a:prstGeom>
        </p:spPr>
      </p:pic>
      <p:pic>
        <p:nvPicPr>
          <p:cNvPr id="4" name="Εικόνα 3">
            <a:extLst>
              <a:ext uri="{FF2B5EF4-FFF2-40B4-BE49-F238E27FC236}">
                <a16:creationId xmlns:a16="http://schemas.microsoft.com/office/drawing/2014/main" id="{4DC54AAE-4EB9-DFF3-AB0F-CB268953859F}"/>
              </a:ext>
            </a:extLst>
          </p:cNvPr>
          <p:cNvPicPr>
            <a:picLocks noChangeAspect="1"/>
          </p:cNvPicPr>
          <p:nvPr/>
        </p:nvPicPr>
        <p:blipFill>
          <a:blip r:embed="rId4"/>
          <a:stretch>
            <a:fillRect/>
          </a:stretch>
        </p:blipFill>
        <p:spPr>
          <a:xfrm>
            <a:off x="2162000" y="1906761"/>
            <a:ext cx="2430000" cy="4320000"/>
          </a:xfrm>
          <a:prstGeom prst="rect">
            <a:avLst/>
          </a:prstGeom>
        </p:spPr>
      </p:pic>
      <p:pic>
        <p:nvPicPr>
          <p:cNvPr id="5" name="Εικόνα 4">
            <a:extLst>
              <a:ext uri="{FF2B5EF4-FFF2-40B4-BE49-F238E27FC236}">
                <a16:creationId xmlns:a16="http://schemas.microsoft.com/office/drawing/2014/main" id="{2FB7EB72-A533-E238-CEE7-99B4807F4E93}"/>
              </a:ext>
            </a:extLst>
          </p:cNvPr>
          <p:cNvPicPr>
            <a:picLocks noChangeAspect="1"/>
          </p:cNvPicPr>
          <p:nvPr/>
        </p:nvPicPr>
        <p:blipFill>
          <a:blip r:embed="rId5"/>
          <a:stretch>
            <a:fillRect/>
          </a:stretch>
        </p:blipFill>
        <p:spPr>
          <a:xfrm>
            <a:off x="4660300" y="1906761"/>
            <a:ext cx="2430000" cy="4320000"/>
          </a:xfrm>
          <a:prstGeom prst="rect">
            <a:avLst/>
          </a:prstGeom>
        </p:spPr>
      </p:pic>
      <p:pic>
        <p:nvPicPr>
          <p:cNvPr id="12" name="Εικόνα 11">
            <a:extLst>
              <a:ext uri="{FF2B5EF4-FFF2-40B4-BE49-F238E27FC236}">
                <a16:creationId xmlns:a16="http://schemas.microsoft.com/office/drawing/2014/main" id="{C36D016A-EC0E-A10D-2671-97580593AFB7}"/>
              </a:ext>
            </a:extLst>
          </p:cNvPr>
          <p:cNvPicPr>
            <a:picLocks noChangeAspect="1"/>
          </p:cNvPicPr>
          <p:nvPr/>
        </p:nvPicPr>
        <p:blipFill>
          <a:blip r:embed="rId6"/>
          <a:stretch>
            <a:fillRect/>
          </a:stretch>
        </p:blipFill>
        <p:spPr>
          <a:xfrm>
            <a:off x="7158600" y="1906761"/>
            <a:ext cx="2430000" cy="4320000"/>
          </a:xfrm>
          <a:prstGeom prst="rect">
            <a:avLst/>
          </a:prstGeom>
        </p:spPr>
      </p:pic>
      <p:pic>
        <p:nvPicPr>
          <p:cNvPr id="13" name="Εικόνα 12">
            <a:extLst>
              <a:ext uri="{FF2B5EF4-FFF2-40B4-BE49-F238E27FC236}">
                <a16:creationId xmlns:a16="http://schemas.microsoft.com/office/drawing/2014/main" id="{B02FC25E-E647-B20C-99F1-445660718120}"/>
              </a:ext>
            </a:extLst>
          </p:cNvPr>
          <p:cNvPicPr>
            <a:picLocks noChangeAspect="1"/>
          </p:cNvPicPr>
          <p:nvPr/>
        </p:nvPicPr>
        <p:blipFill>
          <a:blip r:embed="rId7"/>
          <a:stretch>
            <a:fillRect/>
          </a:stretch>
        </p:blipFill>
        <p:spPr>
          <a:xfrm>
            <a:off x="9656900" y="1906761"/>
            <a:ext cx="2430000" cy="4320000"/>
          </a:xfrm>
          <a:prstGeom prst="rect">
            <a:avLst/>
          </a:prstGeom>
        </p:spPr>
      </p:pic>
    </p:spTree>
    <p:extLst>
      <p:ext uri="{BB962C8B-B14F-4D97-AF65-F5344CB8AC3E}">
        <p14:creationId xmlns:p14="http://schemas.microsoft.com/office/powerpoint/2010/main" val="31435197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C62F346D-1638-181E-988B-B343FDD4CF74}"/>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7AD4BAD5-7F81-2E16-31AD-A8C49BF53CB4}"/>
              </a:ext>
            </a:extLst>
          </p:cNvPr>
          <p:cNvSpPr txBox="1">
            <a:spLocks noGrp="1"/>
          </p:cNvSpPr>
          <p:nvPr>
            <p:ph type="title"/>
          </p:nvPr>
        </p:nvSpPr>
        <p:spPr>
          <a:xfrm>
            <a:off x="557999" y="591263"/>
            <a:ext cx="11059692" cy="6050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en-US" sz="2800" dirty="0">
                <a:solidFill>
                  <a:srgbClr val="203864"/>
                </a:solidFill>
              </a:rPr>
              <a:t>Healthcare services apps of </a:t>
            </a:r>
            <a:r>
              <a:rPr lang="en-US" u="sng" dirty="0"/>
              <a:t>private</a:t>
            </a:r>
            <a:r>
              <a:rPr lang="en-US" sz="2800" dirty="0">
                <a:solidFill>
                  <a:srgbClr val="203864"/>
                </a:solidFill>
              </a:rPr>
              <a:t> providers in Greece</a:t>
            </a:r>
            <a:endParaRPr sz="2800" dirty="0">
              <a:solidFill>
                <a:srgbClr val="203864"/>
              </a:solidFill>
            </a:endParaRPr>
          </a:p>
        </p:txBody>
      </p:sp>
      <p:sp>
        <p:nvSpPr>
          <p:cNvPr id="158" name="Google Shape;158;p5">
            <a:extLst>
              <a:ext uri="{FF2B5EF4-FFF2-40B4-BE49-F238E27FC236}">
                <a16:creationId xmlns:a16="http://schemas.microsoft.com/office/drawing/2014/main" id="{3648D574-2DB5-8F3D-4956-978F2EE34878}"/>
              </a:ext>
            </a:extLst>
          </p:cNvPr>
          <p:cNvSpPr txBox="1">
            <a:spLocks noGrp="1"/>
          </p:cNvSpPr>
          <p:nvPr>
            <p:ph idx="1"/>
          </p:nvPr>
        </p:nvSpPr>
        <p:spPr>
          <a:xfrm>
            <a:off x="557999" y="1282149"/>
            <a:ext cx="7959836" cy="2285999"/>
          </a:xfrm>
          <a:prstGeom prst="rect">
            <a:avLst/>
          </a:prstGeom>
          <a:noFill/>
          <a:ln>
            <a:noFill/>
          </a:ln>
        </p:spPr>
        <p:txBody>
          <a:bodyPr spcFirstLastPara="1" wrap="square" lIns="91425" tIns="45700" rIns="91425" bIns="45700" anchor="t" anchorCtr="0">
            <a:noAutofit/>
          </a:bodyPr>
          <a:lstStyle/>
          <a:p>
            <a:pPr marL="374650" indent="-285750">
              <a:spcBef>
                <a:spcPts val="0"/>
              </a:spcBef>
              <a:spcAft>
                <a:spcPts val="0"/>
              </a:spcAft>
            </a:pPr>
            <a:r>
              <a:rPr lang="en-US" sz="1700" dirty="0"/>
              <a:t>The </a:t>
            </a:r>
            <a:r>
              <a:rPr lang="en-US" sz="1700" b="1" dirty="0"/>
              <a:t>Let’s </a:t>
            </a:r>
            <a:r>
              <a:rPr lang="el-GR" sz="1700" b="1" dirty="0"/>
              <a:t>ΠΑΠ</a:t>
            </a:r>
            <a:r>
              <a:rPr lang="en-US" sz="1700" b="1" dirty="0"/>
              <a:t> </a:t>
            </a:r>
            <a:r>
              <a:rPr lang="en-US" sz="1700" dirty="0"/>
              <a:t>is the first Greek application for a woman's health.</a:t>
            </a:r>
          </a:p>
          <a:p>
            <a:pPr marL="374650" indent="-285750">
              <a:spcBef>
                <a:spcPts val="0"/>
              </a:spcBef>
              <a:spcAft>
                <a:spcPts val="0"/>
              </a:spcAft>
            </a:pPr>
            <a:r>
              <a:rPr lang="en-US" sz="1700" dirty="0"/>
              <a:t>The app aims to inform on how women can stay healthy and protected from cervical cancer.</a:t>
            </a:r>
          </a:p>
          <a:p>
            <a:pPr marL="374650" indent="-285750">
              <a:spcBef>
                <a:spcPts val="0"/>
              </a:spcBef>
              <a:spcAft>
                <a:spcPts val="0"/>
              </a:spcAft>
            </a:pPr>
            <a:r>
              <a:rPr lang="en-US" sz="1700" dirty="0"/>
              <a:t>Through the app women can know exactly their cycle, record the experienced symptoms and receive nutrition and exercise tips that will make them feel better.</a:t>
            </a:r>
          </a:p>
          <a:p>
            <a:pPr marL="88900" indent="0">
              <a:buNone/>
            </a:pPr>
            <a:r>
              <a:rPr lang="en-US" sz="1700" dirty="0"/>
              <a:t>Other components:</a:t>
            </a:r>
          </a:p>
          <a:p>
            <a:pPr marL="831850" lvl="1" indent="-285750">
              <a:spcBef>
                <a:spcPts val="0"/>
              </a:spcBef>
              <a:spcAft>
                <a:spcPts val="0"/>
              </a:spcAft>
              <a:buFont typeface="Wingdings" panose="05000000000000000000" pitchFamily="2" charset="2"/>
              <a:buChar char="Ø"/>
            </a:pPr>
            <a:r>
              <a:rPr lang="en-US" sz="1700" dirty="0"/>
              <a:t>convey the message of life, the value of prevention in the fight against cervical cancer for loved ones</a:t>
            </a:r>
          </a:p>
          <a:p>
            <a:pPr marL="831850" lvl="1" indent="-285750">
              <a:spcBef>
                <a:spcPts val="0"/>
              </a:spcBef>
              <a:spcAft>
                <a:spcPts val="0"/>
              </a:spcAft>
              <a:buFont typeface="Wingdings" panose="05000000000000000000" pitchFamily="2" charset="2"/>
              <a:buChar char="Ø"/>
            </a:pPr>
            <a:r>
              <a:rPr lang="en-US" sz="1700" dirty="0"/>
              <a:t>have access to a range of courses for active prevention of cervical cancer and the HPV virus</a:t>
            </a:r>
          </a:p>
          <a:p>
            <a:pPr marL="831850" lvl="1" indent="-285750">
              <a:spcBef>
                <a:spcPts val="0"/>
              </a:spcBef>
              <a:spcAft>
                <a:spcPts val="0"/>
              </a:spcAft>
              <a:buFont typeface="Wingdings" panose="05000000000000000000" pitchFamily="2" charset="2"/>
              <a:buChar char="Ø"/>
            </a:pPr>
            <a:r>
              <a:rPr lang="en-US" sz="1700" dirty="0"/>
              <a:t>record the cycle and inform accurately about the date of the next period and ovulation days</a:t>
            </a:r>
          </a:p>
          <a:p>
            <a:pPr marL="831850" lvl="1" indent="-285750">
              <a:spcBef>
                <a:spcPts val="0"/>
              </a:spcBef>
              <a:spcAft>
                <a:spcPts val="0"/>
              </a:spcAft>
              <a:buFont typeface="Wingdings" panose="05000000000000000000" pitchFamily="2" charset="2"/>
              <a:buChar char="Ø"/>
            </a:pPr>
            <a:r>
              <a:rPr lang="en-US" sz="1700" dirty="0"/>
              <a:t>receive dietary advice related to symptoms and to relieve</a:t>
            </a:r>
          </a:p>
          <a:p>
            <a:pPr marL="831850" lvl="1" indent="-285750">
              <a:spcBef>
                <a:spcPts val="0"/>
              </a:spcBef>
              <a:spcAft>
                <a:spcPts val="0"/>
              </a:spcAft>
              <a:buFont typeface="Wingdings" panose="05000000000000000000" pitchFamily="2" charset="2"/>
              <a:buChar char="Ø"/>
            </a:pPr>
            <a:r>
              <a:rPr lang="en-US" sz="1700" dirty="0"/>
              <a:t>be informed about a number of health issues such as diet and exercise by professionals</a:t>
            </a:r>
          </a:p>
          <a:p>
            <a:r>
              <a:rPr lang="de-DE" sz="1800" u="sng" dirty="0">
                <a:solidFill>
                  <a:srgbClr val="0000FF"/>
                </a:solidFill>
                <a:effectLst/>
                <a:latin typeface="Calibri" panose="020F0502020204030204" pitchFamily="34" charset="0"/>
                <a:ea typeface="Calibri" panose="020F0502020204030204" pitchFamily="34" charset="0"/>
                <a:hlinkClick r:id="rId3"/>
              </a:rPr>
              <a:t>https://play.google.com/store/apps/details?id=gr.aenorasis.letspap&amp;hl=el&amp;gl=US</a:t>
            </a:r>
            <a:endParaRPr lang="de-DE" sz="1800" dirty="0">
              <a:effectLst/>
              <a:latin typeface="Calibri" panose="020F0502020204030204" pitchFamily="34" charset="0"/>
              <a:ea typeface="Calibri" panose="020F0502020204030204" pitchFamily="34" charset="0"/>
            </a:endParaRPr>
          </a:p>
          <a:p>
            <a:r>
              <a:rPr lang="de-DE" sz="1800" u="sng" kern="0" dirty="0">
                <a:solidFill>
                  <a:srgbClr val="0000FF"/>
                </a:solidFill>
                <a:effectLst/>
                <a:latin typeface="Calibri" panose="020F0502020204030204" pitchFamily="34" charset="0"/>
                <a:ea typeface="Calibri" panose="020F0502020204030204" pitchFamily="34" charset="0"/>
                <a:hlinkClick r:id="rId4"/>
              </a:rPr>
              <a:t>https://apps.apple.com/us/app/lets-%CF%80%CE%B1%CF%80/id1294578686?ls=1</a:t>
            </a:r>
            <a:endParaRPr lang="en-US" sz="1700" dirty="0"/>
          </a:p>
        </p:txBody>
      </p:sp>
      <p:sp>
        <p:nvSpPr>
          <p:cNvPr id="162" name="Google Shape;162;p5">
            <a:extLst>
              <a:ext uri="{FF2B5EF4-FFF2-40B4-BE49-F238E27FC236}">
                <a16:creationId xmlns:a16="http://schemas.microsoft.com/office/drawing/2014/main" id="{99A747A9-CDC3-905F-0D0B-B7FF5DD6E5D6}"/>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8758058D-E649-C34F-08B8-36667AF38B9F}"/>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sp>
        <p:nvSpPr>
          <p:cNvPr id="7" name="TextBox 6">
            <a:extLst>
              <a:ext uri="{FF2B5EF4-FFF2-40B4-BE49-F238E27FC236}">
                <a16:creationId xmlns:a16="http://schemas.microsoft.com/office/drawing/2014/main" id="{4CFE717C-9ED8-1273-3720-E470B005A01E}"/>
              </a:ext>
            </a:extLst>
          </p:cNvPr>
          <p:cNvSpPr txBox="1"/>
          <p:nvPr/>
        </p:nvSpPr>
        <p:spPr>
          <a:xfrm>
            <a:off x="8870149" y="4323180"/>
            <a:ext cx="2134650" cy="1661993"/>
          </a:xfrm>
          <a:prstGeom prst="rect">
            <a:avLst/>
          </a:prstGeom>
          <a:noFill/>
        </p:spPr>
        <p:txBody>
          <a:bodyPr wrap="square">
            <a:spAutoFit/>
          </a:bodyPr>
          <a:lstStyle/>
          <a:p>
            <a:pPr algn="ctr"/>
            <a:r>
              <a:rPr lang="en-US" sz="1700" dirty="0"/>
              <a:t>Developed by LEAP and supported by the Greek Academic Cervical Pathology Study Group (</a:t>
            </a:r>
            <a:r>
              <a:rPr lang="en-US" sz="1700" dirty="0" err="1"/>
              <a:t>HeCPA</a:t>
            </a:r>
            <a:r>
              <a:rPr lang="en-US" sz="1700" dirty="0"/>
              <a:t> Group)</a:t>
            </a:r>
            <a:endParaRPr lang="el-GR" sz="1700" dirty="0"/>
          </a:p>
        </p:txBody>
      </p:sp>
      <p:pic>
        <p:nvPicPr>
          <p:cNvPr id="3" name="Εικόνα 2">
            <a:extLst>
              <a:ext uri="{FF2B5EF4-FFF2-40B4-BE49-F238E27FC236}">
                <a16:creationId xmlns:a16="http://schemas.microsoft.com/office/drawing/2014/main" id="{D21BA335-8D4C-2B8B-A3DE-DAA09316B5BB}"/>
              </a:ext>
            </a:extLst>
          </p:cNvPr>
          <p:cNvPicPr>
            <a:picLocks noChangeAspect="1"/>
          </p:cNvPicPr>
          <p:nvPr/>
        </p:nvPicPr>
        <p:blipFill>
          <a:blip r:embed="rId5"/>
          <a:stretch>
            <a:fillRect/>
          </a:stretch>
        </p:blipFill>
        <p:spPr>
          <a:xfrm>
            <a:off x="8794474" y="1920773"/>
            <a:ext cx="2286000" cy="2286000"/>
          </a:xfrm>
          <a:prstGeom prst="rect">
            <a:avLst/>
          </a:prstGeom>
        </p:spPr>
      </p:pic>
    </p:spTree>
    <p:extLst>
      <p:ext uri="{BB962C8B-B14F-4D97-AF65-F5344CB8AC3E}">
        <p14:creationId xmlns:p14="http://schemas.microsoft.com/office/powerpoint/2010/main" val="304295149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4398A8F1-E808-8826-1B9B-8246897BFF95}"/>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5C56C4F3-7E81-EFA6-F313-3953FF8300A1}"/>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en-US" sz="2800" dirty="0">
                <a:solidFill>
                  <a:srgbClr val="203864"/>
                </a:solidFill>
              </a:rPr>
              <a:t>Healthcare services apps of </a:t>
            </a:r>
            <a:r>
              <a:rPr lang="en-US" sz="2800" u="sng" dirty="0">
                <a:solidFill>
                  <a:srgbClr val="203864"/>
                </a:solidFill>
              </a:rPr>
              <a:t>private</a:t>
            </a:r>
            <a:r>
              <a:rPr lang="en-US" sz="2800" dirty="0">
                <a:solidFill>
                  <a:srgbClr val="203864"/>
                </a:solidFill>
              </a:rPr>
              <a:t> providers in Greece</a:t>
            </a:r>
            <a:endParaRPr sz="2800" dirty="0">
              <a:solidFill>
                <a:srgbClr val="203864"/>
              </a:solidFill>
            </a:endParaRPr>
          </a:p>
        </p:txBody>
      </p:sp>
      <p:sp>
        <p:nvSpPr>
          <p:cNvPr id="162" name="Google Shape;162;p5">
            <a:extLst>
              <a:ext uri="{FF2B5EF4-FFF2-40B4-BE49-F238E27FC236}">
                <a16:creationId xmlns:a16="http://schemas.microsoft.com/office/drawing/2014/main" id="{26DD52FA-0926-EAAF-529B-2C39FC7DCAC2}"/>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BD5C9297-1098-AF01-8882-7312995410EF}"/>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sp>
        <p:nvSpPr>
          <p:cNvPr id="8" name="AutoShape 4" descr="Εικόνα στιγμιοτύπου οθόνης 2">
            <a:extLst>
              <a:ext uri="{FF2B5EF4-FFF2-40B4-BE49-F238E27FC236}">
                <a16:creationId xmlns:a16="http://schemas.microsoft.com/office/drawing/2014/main" id="{F6F452A0-7030-6A16-EEA7-4AF02F3DFE6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3" name="Εικόνα 2">
            <a:extLst>
              <a:ext uri="{FF2B5EF4-FFF2-40B4-BE49-F238E27FC236}">
                <a16:creationId xmlns:a16="http://schemas.microsoft.com/office/drawing/2014/main" id="{8110E6C7-0B6B-88CD-628D-D78386B79984}"/>
              </a:ext>
            </a:extLst>
          </p:cNvPr>
          <p:cNvPicPr>
            <a:picLocks noChangeAspect="1"/>
          </p:cNvPicPr>
          <p:nvPr/>
        </p:nvPicPr>
        <p:blipFill>
          <a:blip r:embed="rId3"/>
          <a:stretch>
            <a:fillRect/>
          </a:stretch>
        </p:blipFill>
        <p:spPr>
          <a:xfrm>
            <a:off x="321875" y="2723321"/>
            <a:ext cx="1938229" cy="1938229"/>
          </a:xfrm>
          <a:prstGeom prst="rect">
            <a:avLst/>
          </a:prstGeom>
        </p:spPr>
      </p:pic>
      <p:pic>
        <p:nvPicPr>
          <p:cNvPr id="6" name="Εικόνα 5">
            <a:extLst>
              <a:ext uri="{FF2B5EF4-FFF2-40B4-BE49-F238E27FC236}">
                <a16:creationId xmlns:a16="http://schemas.microsoft.com/office/drawing/2014/main" id="{43CC9AF6-C619-AE33-1F9D-AF3E61646D89}"/>
              </a:ext>
            </a:extLst>
          </p:cNvPr>
          <p:cNvPicPr>
            <a:picLocks noChangeAspect="1"/>
          </p:cNvPicPr>
          <p:nvPr/>
        </p:nvPicPr>
        <p:blipFill>
          <a:blip r:embed="rId4"/>
          <a:stretch>
            <a:fillRect/>
          </a:stretch>
        </p:blipFill>
        <p:spPr>
          <a:xfrm rot="20985544">
            <a:off x="2703009" y="2035297"/>
            <a:ext cx="2430000" cy="4320000"/>
          </a:xfrm>
          <a:prstGeom prst="rect">
            <a:avLst/>
          </a:prstGeom>
        </p:spPr>
      </p:pic>
      <p:pic>
        <p:nvPicPr>
          <p:cNvPr id="7" name="Εικόνα 6">
            <a:extLst>
              <a:ext uri="{FF2B5EF4-FFF2-40B4-BE49-F238E27FC236}">
                <a16:creationId xmlns:a16="http://schemas.microsoft.com/office/drawing/2014/main" id="{D352ED44-6FF9-882B-91A3-6744979E7C9A}"/>
              </a:ext>
            </a:extLst>
          </p:cNvPr>
          <p:cNvPicPr>
            <a:picLocks noChangeAspect="1"/>
          </p:cNvPicPr>
          <p:nvPr/>
        </p:nvPicPr>
        <p:blipFill>
          <a:blip r:embed="rId5"/>
          <a:stretch>
            <a:fillRect/>
          </a:stretch>
        </p:blipFill>
        <p:spPr>
          <a:xfrm>
            <a:off x="4863756" y="1742946"/>
            <a:ext cx="2430000" cy="4320000"/>
          </a:xfrm>
          <a:prstGeom prst="rect">
            <a:avLst/>
          </a:prstGeom>
        </p:spPr>
      </p:pic>
      <p:pic>
        <p:nvPicPr>
          <p:cNvPr id="9" name="Εικόνα 8">
            <a:extLst>
              <a:ext uri="{FF2B5EF4-FFF2-40B4-BE49-F238E27FC236}">
                <a16:creationId xmlns:a16="http://schemas.microsoft.com/office/drawing/2014/main" id="{11EDE619-4961-62FA-32C4-5FFF4356FD99}"/>
              </a:ext>
            </a:extLst>
          </p:cNvPr>
          <p:cNvPicPr>
            <a:picLocks noChangeAspect="1"/>
          </p:cNvPicPr>
          <p:nvPr/>
        </p:nvPicPr>
        <p:blipFill>
          <a:blip r:embed="rId6"/>
          <a:stretch>
            <a:fillRect/>
          </a:stretch>
        </p:blipFill>
        <p:spPr>
          <a:xfrm>
            <a:off x="7389169" y="1685096"/>
            <a:ext cx="2430000" cy="4320000"/>
          </a:xfrm>
          <a:prstGeom prst="rect">
            <a:avLst/>
          </a:prstGeom>
        </p:spPr>
      </p:pic>
      <p:pic>
        <p:nvPicPr>
          <p:cNvPr id="10" name="Εικόνα 9">
            <a:extLst>
              <a:ext uri="{FF2B5EF4-FFF2-40B4-BE49-F238E27FC236}">
                <a16:creationId xmlns:a16="http://schemas.microsoft.com/office/drawing/2014/main" id="{7FE521A4-EEEC-C22C-5BF9-F8F0FBF0A42C}"/>
              </a:ext>
            </a:extLst>
          </p:cNvPr>
          <p:cNvPicPr>
            <a:picLocks noChangeAspect="1"/>
          </p:cNvPicPr>
          <p:nvPr/>
        </p:nvPicPr>
        <p:blipFill>
          <a:blip r:embed="rId7"/>
          <a:stretch>
            <a:fillRect/>
          </a:stretch>
        </p:blipFill>
        <p:spPr>
          <a:xfrm rot="474182">
            <a:off x="9375291" y="2035297"/>
            <a:ext cx="2430000" cy="4320000"/>
          </a:xfrm>
          <a:prstGeom prst="rect">
            <a:avLst/>
          </a:prstGeom>
        </p:spPr>
      </p:pic>
    </p:spTree>
    <p:extLst>
      <p:ext uri="{BB962C8B-B14F-4D97-AF65-F5344CB8AC3E}">
        <p14:creationId xmlns:p14="http://schemas.microsoft.com/office/powerpoint/2010/main" val="3174161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276F300C-8C89-63D5-B142-DBFBCD31D6A0}"/>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2CC4EBE6-2BB1-7F26-62EC-8441B536ECFC}"/>
              </a:ext>
            </a:extLst>
          </p:cNvPr>
          <p:cNvSpPr txBox="1">
            <a:spLocks noGrp="1"/>
          </p:cNvSpPr>
          <p:nvPr>
            <p:ph type="title"/>
          </p:nvPr>
        </p:nvSpPr>
        <p:spPr>
          <a:xfrm>
            <a:off x="526418" y="567202"/>
            <a:ext cx="11059692" cy="6050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en-US" sz="2800" dirty="0">
                <a:solidFill>
                  <a:srgbClr val="203864"/>
                </a:solidFill>
              </a:rPr>
              <a:t>Healthcare services apps of </a:t>
            </a:r>
            <a:r>
              <a:rPr lang="en-US" u="sng" dirty="0"/>
              <a:t>private</a:t>
            </a:r>
            <a:r>
              <a:rPr lang="en-US" sz="2800" dirty="0">
                <a:solidFill>
                  <a:srgbClr val="203864"/>
                </a:solidFill>
              </a:rPr>
              <a:t> providers in Greece</a:t>
            </a:r>
            <a:endParaRPr sz="2800" dirty="0">
              <a:solidFill>
                <a:srgbClr val="203864"/>
              </a:solidFill>
            </a:endParaRPr>
          </a:p>
        </p:txBody>
      </p:sp>
      <p:sp>
        <p:nvSpPr>
          <p:cNvPr id="158" name="Google Shape;158;p5">
            <a:extLst>
              <a:ext uri="{FF2B5EF4-FFF2-40B4-BE49-F238E27FC236}">
                <a16:creationId xmlns:a16="http://schemas.microsoft.com/office/drawing/2014/main" id="{43B78992-1A8C-6321-B6B7-1C69B5C99384}"/>
              </a:ext>
            </a:extLst>
          </p:cNvPr>
          <p:cNvSpPr txBox="1">
            <a:spLocks noGrp="1"/>
          </p:cNvSpPr>
          <p:nvPr>
            <p:ph idx="1"/>
          </p:nvPr>
        </p:nvSpPr>
        <p:spPr>
          <a:xfrm>
            <a:off x="557999" y="1282149"/>
            <a:ext cx="7959836" cy="2285999"/>
          </a:xfrm>
          <a:prstGeom prst="rect">
            <a:avLst/>
          </a:prstGeom>
          <a:noFill/>
          <a:ln>
            <a:noFill/>
          </a:ln>
        </p:spPr>
        <p:txBody>
          <a:bodyPr spcFirstLastPara="1" wrap="square" lIns="91425" tIns="45700" rIns="91425" bIns="45700" anchor="t" anchorCtr="0">
            <a:noAutofit/>
          </a:bodyPr>
          <a:lstStyle/>
          <a:p>
            <a:pPr marL="374650" indent="-285750">
              <a:spcBef>
                <a:spcPts val="0"/>
              </a:spcBef>
              <a:spcAft>
                <a:spcPts val="0"/>
              </a:spcAft>
            </a:pPr>
            <a:r>
              <a:rPr lang="en-US" sz="1800" dirty="0">
                <a:latin typeface="Söhne"/>
              </a:rPr>
              <a:t>With the use of the </a:t>
            </a:r>
            <a:r>
              <a:rPr lang="en-US" sz="1800" b="1" dirty="0">
                <a:latin typeface="Söhne"/>
              </a:rPr>
              <a:t>all4Diabetes</a:t>
            </a:r>
            <a:r>
              <a:rPr lang="en-US" sz="1800" dirty="0">
                <a:latin typeface="Söhne"/>
              </a:rPr>
              <a:t> application, the public has universal access to the most authoritative, timely and valuable articles based on the guidance of the medical community.</a:t>
            </a:r>
          </a:p>
          <a:p>
            <a:pPr marL="374650" indent="-285750">
              <a:spcBef>
                <a:spcPts val="0"/>
              </a:spcBef>
              <a:spcAft>
                <a:spcPts val="0"/>
              </a:spcAft>
            </a:pPr>
            <a:r>
              <a:rPr lang="en-US" sz="1800" dirty="0">
                <a:latin typeface="Söhne"/>
              </a:rPr>
              <a:t>The application search platform on a daily basis locates, </a:t>
            </a:r>
            <a:r>
              <a:rPr lang="en-US" sz="1800" dirty="0" err="1">
                <a:latin typeface="Söhne"/>
              </a:rPr>
              <a:t>categorises</a:t>
            </a:r>
            <a:r>
              <a:rPr lang="en-US" sz="1800" dirty="0">
                <a:latin typeface="Söhne"/>
              </a:rPr>
              <a:t> and refers to articles from popular and trusted websites of health content, related to diabetes.</a:t>
            </a:r>
          </a:p>
          <a:p>
            <a:pPr marL="374650" indent="-285750">
              <a:spcBef>
                <a:spcPts val="0"/>
              </a:spcBef>
              <a:spcAft>
                <a:spcPts val="0"/>
              </a:spcAft>
            </a:pPr>
            <a:r>
              <a:rPr lang="en-US" sz="1800" dirty="0">
                <a:latin typeface="Söhne"/>
              </a:rPr>
              <a:t>Users of the application can find the contact details of doctors, based on their location, in order to make an appointment.</a:t>
            </a:r>
          </a:p>
          <a:p>
            <a:pPr marL="374650" indent="-285750">
              <a:spcBef>
                <a:spcPts val="0"/>
              </a:spcBef>
              <a:spcAft>
                <a:spcPts val="0"/>
              </a:spcAft>
            </a:pPr>
            <a:r>
              <a:rPr lang="en-US" sz="1800" dirty="0">
                <a:latin typeface="Söhne"/>
              </a:rPr>
              <a:t>In the diary, users record their mood daily and add as a reminder their appointment with the health professionals of their choice.</a:t>
            </a:r>
          </a:p>
          <a:p>
            <a:pPr marL="374650" indent="-285750">
              <a:spcBef>
                <a:spcPts val="0"/>
              </a:spcBef>
              <a:spcAft>
                <a:spcPts val="0"/>
              </a:spcAft>
            </a:pPr>
            <a:r>
              <a:rPr lang="en-US" sz="1800" dirty="0">
                <a:latin typeface="Söhne"/>
              </a:rPr>
              <a:t>Through quizzes, users can enrich their knowledge about issues of diabetes.</a:t>
            </a:r>
          </a:p>
          <a:p>
            <a:pPr marL="374650" indent="-285750">
              <a:spcBef>
                <a:spcPts val="0"/>
              </a:spcBef>
              <a:spcAft>
                <a:spcPts val="0"/>
              </a:spcAft>
            </a:pPr>
            <a:r>
              <a:rPr lang="en-US" sz="1800" dirty="0">
                <a:latin typeface="Söhne"/>
              </a:rPr>
              <a:t>The app is under the auspices of the Panhellenic Federation of Associations - Associations of People with Diabetes Mellitus</a:t>
            </a:r>
          </a:p>
          <a:p>
            <a:pPr marL="374650" indent="-285750">
              <a:spcBef>
                <a:spcPts val="0"/>
              </a:spcBef>
              <a:spcAft>
                <a:spcPts val="0"/>
              </a:spcAft>
            </a:pPr>
            <a:endParaRPr lang="en-US" sz="1800" dirty="0">
              <a:latin typeface="Söhne"/>
            </a:endParaRPr>
          </a:p>
          <a:p>
            <a:pPr indent="-142875"/>
            <a:r>
              <a:rPr lang="de-DE" sz="1800" u="sng" dirty="0">
                <a:solidFill>
                  <a:srgbClr val="0000FF"/>
                </a:solidFill>
                <a:effectLst/>
                <a:latin typeface="Calibri" panose="020F0502020204030204" pitchFamily="34" charset="0"/>
                <a:ea typeface="Calibri" panose="020F0502020204030204" pitchFamily="34" charset="0"/>
                <a:hlinkClick r:id="rId3"/>
              </a:rPr>
              <a:t>https://mail.google.com/mail/u/0/?tab=rm&amp;ogbl#inbox/FMfcgzGxSHhsrfnHHqcKXXxXgNvbHDPC</a:t>
            </a:r>
            <a:endParaRPr lang="de-DE" sz="1800" dirty="0">
              <a:effectLst/>
              <a:latin typeface="Calibri" panose="020F0502020204030204" pitchFamily="34" charset="0"/>
              <a:ea typeface="Calibri" panose="020F0502020204030204" pitchFamily="34" charset="0"/>
            </a:endParaRPr>
          </a:p>
          <a:p>
            <a:pPr indent="-142875"/>
            <a:r>
              <a:rPr lang="de-DE" sz="1800" u="sng" kern="0" dirty="0">
                <a:solidFill>
                  <a:srgbClr val="0000FF"/>
                </a:solidFill>
                <a:effectLst/>
                <a:latin typeface="Calibri" panose="020F0502020204030204" pitchFamily="34" charset="0"/>
                <a:ea typeface="Calibri" panose="020F0502020204030204" pitchFamily="34" charset="0"/>
                <a:hlinkClick r:id="rId4"/>
              </a:rPr>
              <a:t>https://apps.apple.com/id/app/all4diabetes/id1491723023</a:t>
            </a:r>
            <a:endParaRPr lang="en-US" sz="1800" dirty="0">
              <a:latin typeface="Söhne"/>
            </a:endParaRPr>
          </a:p>
          <a:p>
            <a:pPr marL="374650" indent="-285750"/>
            <a:endParaRPr lang="en-US" sz="1600" dirty="0">
              <a:latin typeface="Söhne"/>
            </a:endParaRPr>
          </a:p>
        </p:txBody>
      </p:sp>
      <p:sp>
        <p:nvSpPr>
          <p:cNvPr id="162" name="Google Shape;162;p5">
            <a:extLst>
              <a:ext uri="{FF2B5EF4-FFF2-40B4-BE49-F238E27FC236}">
                <a16:creationId xmlns:a16="http://schemas.microsoft.com/office/drawing/2014/main" id="{A51244FA-E231-7D71-F6BF-EF589B36E466}"/>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A3885C58-B0B3-7FC7-3012-CF8658926F63}"/>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sp>
        <p:nvSpPr>
          <p:cNvPr id="7" name="TextBox 6">
            <a:extLst>
              <a:ext uri="{FF2B5EF4-FFF2-40B4-BE49-F238E27FC236}">
                <a16:creationId xmlns:a16="http://schemas.microsoft.com/office/drawing/2014/main" id="{40DF6A12-AC42-D08F-4297-1B7D37A22B4B}"/>
              </a:ext>
            </a:extLst>
          </p:cNvPr>
          <p:cNvSpPr txBox="1"/>
          <p:nvPr/>
        </p:nvSpPr>
        <p:spPr>
          <a:xfrm>
            <a:off x="8709971" y="4253606"/>
            <a:ext cx="2907721" cy="369332"/>
          </a:xfrm>
          <a:prstGeom prst="rect">
            <a:avLst/>
          </a:prstGeom>
          <a:noFill/>
        </p:spPr>
        <p:txBody>
          <a:bodyPr wrap="square">
            <a:spAutoFit/>
          </a:bodyPr>
          <a:lstStyle/>
          <a:p>
            <a:pPr algn="ctr"/>
            <a:r>
              <a:rPr lang="en-US" dirty="0"/>
              <a:t>Developed by LEAP </a:t>
            </a:r>
          </a:p>
        </p:txBody>
      </p:sp>
      <p:pic>
        <p:nvPicPr>
          <p:cNvPr id="2" name="Εικόνα 1">
            <a:extLst>
              <a:ext uri="{FF2B5EF4-FFF2-40B4-BE49-F238E27FC236}">
                <a16:creationId xmlns:a16="http://schemas.microsoft.com/office/drawing/2014/main" id="{63FDCF68-F3C0-2392-7C35-78D494EF8A50}"/>
              </a:ext>
            </a:extLst>
          </p:cNvPr>
          <p:cNvPicPr>
            <a:picLocks noChangeAspect="1"/>
          </p:cNvPicPr>
          <p:nvPr/>
        </p:nvPicPr>
        <p:blipFill>
          <a:blip r:embed="rId5"/>
          <a:stretch>
            <a:fillRect/>
          </a:stretch>
        </p:blipFill>
        <p:spPr>
          <a:xfrm>
            <a:off x="9057861" y="1861138"/>
            <a:ext cx="2286000" cy="2286000"/>
          </a:xfrm>
          <a:prstGeom prst="rect">
            <a:avLst/>
          </a:prstGeom>
        </p:spPr>
      </p:pic>
    </p:spTree>
    <p:extLst>
      <p:ext uri="{BB962C8B-B14F-4D97-AF65-F5344CB8AC3E}">
        <p14:creationId xmlns:p14="http://schemas.microsoft.com/office/powerpoint/2010/main" val="10918003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περιεχομένου 3">
            <a:extLst>
              <a:ext uri="{FF2B5EF4-FFF2-40B4-BE49-F238E27FC236}">
                <a16:creationId xmlns:a16="http://schemas.microsoft.com/office/drawing/2014/main" id="{7172F889-611B-4698-955F-B3C78DEA093A}"/>
              </a:ext>
            </a:extLst>
          </p:cNvPr>
          <p:cNvSpPr>
            <a:spLocks noGrp="1"/>
          </p:cNvSpPr>
          <p:nvPr>
            <p:ph idx="1"/>
          </p:nvPr>
        </p:nvSpPr>
        <p:spPr>
          <a:xfrm>
            <a:off x="570032" y="2604099"/>
            <a:ext cx="6390605" cy="3389345"/>
          </a:xfrm>
        </p:spPr>
        <p:txBody>
          <a:bodyPr>
            <a:noAutofit/>
          </a:bodyPr>
          <a:lstStyle/>
          <a:p>
            <a:r>
              <a:rPr lang="en-GB" sz="2000" dirty="0"/>
              <a:t>To equip participants with the skills required to assess public and provide healthcare services. </a:t>
            </a:r>
          </a:p>
          <a:p>
            <a:r>
              <a:rPr lang="en-GB" sz="2000" dirty="0"/>
              <a:t>To encourage participants by practical activities to apply their newly-gained knowledge</a:t>
            </a:r>
          </a:p>
          <a:p>
            <a:r>
              <a:rPr lang="en-GB" sz="2000" dirty="0"/>
              <a:t>To enhance the skills needed to make informed decisions about app selection, utilization, and integration into participants’ everyday life</a:t>
            </a:r>
          </a:p>
          <a:p>
            <a:endParaRPr lang="en-US" sz="2000" dirty="0">
              <a:highlight>
                <a:srgbClr val="FFFF00"/>
              </a:highlight>
            </a:endParaRPr>
          </a:p>
          <a:p>
            <a:pPr marL="0" indent="0">
              <a:lnSpc>
                <a:spcPct val="150000"/>
              </a:lnSpc>
              <a:spcAft>
                <a:spcPts val="1200"/>
              </a:spcAft>
              <a:buClr>
                <a:srgbClr val="C01E24"/>
              </a:buClr>
              <a:buNone/>
            </a:pPr>
            <a:endParaRPr lang="en-US" sz="2000" i="1" dirty="0">
              <a:solidFill>
                <a:srgbClr val="FF0000"/>
              </a:solidFill>
              <a:highlight>
                <a:srgbClr val="FFFF00"/>
              </a:highlight>
            </a:endParaRPr>
          </a:p>
        </p:txBody>
      </p:sp>
      <p:sp>
        <p:nvSpPr>
          <p:cNvPr id="10" name="Ορθογώνιο 1">
            <a:extLst>
              <a:ext uri="{FF2B5EF4-FFF2-40B4-BE49-F238E27FC236}">
                <a16:creationId xmlns:a16="http://schemas.microsoft.com/office/drawing/2014/main" id="{AECE3B70-4253-43C0-A340-9C0B8733C59B}"/>
              </a:ext>
            </a:extLst>
          </p:cNvPr>
          <p:cNvSpPr/>
          <p:nvPr/>
        </p:nvSpPr>
        <p:spPr>
          <a:xfrm>
            <a:off x="3419912" y="5998731"/>
            <a:ext cx="8772088" cy="276999"/>
          </a:xfrm>
          <a:prstGeom prst="rect">
            <a:avLst/>
          </a:prstGeom>
        </p:spPr>
        <p:txBody>
          <a:bodyPr wrap="square">
            <a:spAutoFit/>
          </a:bodyPr>
          <a:lstStyle/>
          <a:p>
            <a:pPr algn="r"/>
            <a:r>
              <a:rPr lang="en-US" sz="1200" dirty="0">
                <a:hlinkClick r:id="rId3"/>
              </a:rPr>
              <a:t>Source</a:t>
            </a:r>
            <a:r>
              <a:rPr lang="en-US" sz="1200" dirty="0"/>
              <a:t> | </a:t>
            </a:r>
            <a:r>
              <a:rPr lang="en-US" sz="1200" dirty="0" err="1">
                <a:hlinkClick r:id="rId4"/>
              </a:rPr>
              <a:t>Pixabay</a:t>
            </a:r>
            <a:r>
              <a:rPr lang="en-US" sz="1200" dirty="0">
                <a:hlinkClick r:id="rId4"/>
              </a:rPr>
              <a:t> license</a:t>
            </a:r>
            <a:endParaRPr lang="en-US" sz="1200" dirty="0"/>
          </a:p>
        </p:txBody>
      </p:sp>
      <p:sp>
        <p:nvSpPr>
          <p:cNvPr id="11" name="Τίτλος 10">
            <a:extLst>
              <a:ext uri="{FF2B5EF4-FFF2-40B4-BE49-F238E27FC236}">
                <a16:creationId xmlns:a16="http://schemas.microsoft.com/office/drawing/2014/main" id="{70D46B22-84E1-43AA-85C7-DBAEC0E27492}"/>
              </a:ext>
            </a:extLst>
          </p:cNvPr>
          <p:cNvSpPr>
            <a:spLocks noGrp="1"/>
          </p:cNvSpPr>
          <p:nvPr>
            <p:ph type="title"/>
          </p:nvPr>
        </p:nvSpPr>
        <p:spPr>
          <a:xfrm>
            <a:off x="526418" y="1352412"/>
            <a:ext cx="10515600" cy="618346"/>
          </a:xfrm>
        </p:spPr>
        <p:txBody>
          <a:bodyPr/>
          <a:lstStyle/>
          <a:p>
            <a:r>
              <a:rPr lang="en-US" sz="2800" b="1" dirty="0">
                <a:solidFill>
                  <a:srgbClr val="203864"/>
                </a:solidFill>
              </a:rPr>
              <a:t>Competences</a:t>
            </a:r>
            <a:endParaRPr lang="el-GR" sz="2800" dirty="0">
              <a:solidFill>
                <a:srgbClr val="203864"/>
              </a:solidFill>
            </a:endParaRPr>
          </a:p>
        </p:txBody>
      </p:sp>
      <p:sp>
        <p:nvSpPr>
          <p:cNvPr id="14" name="Ορθογώνιο 13">
            <a:extLst>
              <a:ext uri="{FF2B5EF4-FFF2-40B4-BE49-F238E27FC236}">
                <a16:creationId xmlns:a16="http://schemas.microsoft.com/office/drawing/2014/main" id="{5B8BCBD5-6A62-42A1-8BCD-0584908AAE7D}"/>
              </a:ext>
            </a:extLst>
          </p:cNvPr>
          <p:cNvSpPr/>
          <p:nvPr/>
        </p:nvSpPr>
        <p:spPr>
          <a:xfrm>
            <a:off x="117332" y="438863"/>
            <a:ext cx="409086" cy="430887"/>
          </a:xfrm>
          <a:prstGeom prst="rect">
            <a:avLst/>
          </a:prstGeom>
        </p:spPr>
        <p:txBody>
          <a:bodyPr wrap="none">
            <a:spAutoFit/>
          </a:bodyPr>
          <a:lstStyle/>
          <a:p>
            <a:r>
              <a:rPr lang="en-US" sz="2200" b="1" dirty="0">
                <a:solidFill>
                  <a:schemeClr val="bg1"/>
                </a:solidFill>
                <a:effectLst>
                  <a:outerShdw blurRad="38100" dist="38100" dir="2700000" algn="tl">
                    <a:srgbClr val="000000">
                      <a:alpha val="43137"/>
                    </a:srgbClr>
                  </a:outerShdw>
                </a:effectLst>
                <a:ea typeface="+mj-ea"/>
                <a:cs typeface="+mj-cs"/>
              </a:rPr>
              <a:t>1</a:t>
            </a:r>
            <a:r>
              <a:rPr lang="en-US" sz="2200" b="1" dirty="0">
                <a:solidFill>
                  <a:schemeClr val="bg1"/>
                </a:solidFill>
                <a:effectLst>
                  <a:outerShdw blurRad="38100" dist="38100" dir="2700000" algn="tl">
                    <a:srgbClr val="000000">
                      <a:alpha val="43137"/>
                    </a:srgbClr>
                  </a:outerShdw>
                </a:effectLst>
                <a:latin typeface="Gill Sans Nova" panose="020B0602020104020203" pitchFamily="34" charset="0"/>
                <a:ea typeface="+mj-ea"/>
                <a:cs typeface="+mj-cs"/>
              </a:rPr>
              <a:t> </a:t>
            </a:r>
            <a:endParaRPr lang="el-GR" sz="2200" b="1" dirty="0">
              <a:solidFill>
                <a:schemeClr val="bg1"/>
              </a:solidFill>
              <a:effectLst>
                <a:outerShdw blurRad="38100" dist="38100" dir="2700000" algn="tl">
                  <a:srgbClr val="000000">
                    <a:alpha val="43137"/>
                  </a:srgbClr>
                </a:outerShdw>
              </a:effectLst>
              <a:latin typeface="Gill Sans Nova" panose="020B0602020104020203" pitchFamily="34" charset="0"/>
              <a:ea typeface="+mj-ea"/>
              <a:cs typeface="+mj-cs"/>
            </a:endParaRPr>
          </a:p>
        </p:txBody>
      </p:sp>
      <p:sp>
        <p:nvSpPr>
          <p:cNvPr id="8" name="Ορθογώνιο 7">
            <a:extLst>
              <a:ext uri="{FF2B5EF4-FFF2-40B4-BE49-F238E27FC236}">
                <a16:creationId xmlns:a16="http://schemas.microsoft.com/office/drawing/2014/main" id="{93EAD556-8665-01AB-EDDB-8BB6F8F41DFB}"/>
              </a:ext>
            </a:extLst>
          </p:cNvPr>
          <p:cNvSpPr/>
          <p:nvPr/>
        </p:nvSpPr>
        <p:spPr>
          <a:xfrm>
            <a:off x="36957" y="348995"/>
            <a:ext cx="489461" cy="6156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Τίτλος 2">
            <a:extLst>
              <a:ext uri="{FF2B5EF4-FFF2-40B4-BE49-F238E27FC236}">
                <a16:creationId xmlns:a16="http://schemas.microsoft.com/office/drawing/2014/main" id="{5D4C68A3-28F6-C356-DA15-64479C038ACB}"/>
              </a:ext>
            </a:extLst>
          </p:cNvPr>
          <p:cNvSpPr txBox="1">
            <a:spLocks/>
          </p:cNvSpPr>
          <p:nvPr/>
        </p:nvSpPr>
        <p:spPr>
          <a:xfrm>
            <a:off x="526419" y="348996"/>
            <a:ext cx="7044275" cy="613530"/>
          </a:xfrm>
          <a:prstGeom prst="rect">
            <a:avLst/>
          </a:prstGeom>
          <a:solidFill>
            <a:srgbClr val="DDE0E5"/>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l-GR" sz="2200" b="1" kern="1200" dirty="0">
                <a:solidFill>
                  <a:srgbClr val="C01E24"/>
                </a:solidFill>
                <a:effectLst/>
                <a:latin typeface="+mn-lt"/>
                <a:ea typeface="+mj-ea"/>
                <a:cs typeface="+mj-cs"/>
              </a:defRPr>
            </a:lvl1pPr>
          </a:lstStyle>
          <a:p>
            <a:r>
              <a:rPr lang="en-US" dirty="0">
                <a:solidFill>
                  <a:schemeClr val="tx1"/>
                </a:solidFill>
              </a:rPr>
              <a:t>Apps for Healthcare Services</a:t>
            </a:r>
          </a:p>
        </p:txBody>
      </p:sp>
      <p:sp>
        <p:nvSpPr>
          <p:cNvPr id="12" name="Ορθογώνιο 11">
            <a:extLst>
              <a:ext uri="{FF2B5EF4-FFF2-40B4-BE49-F238E27FC236}">
                <a16:creationId xmlns:a16="http://schemas.microsoft.com/office/drawing/2014/main" id="{64AC54B3-D474-D554-7CFA-CD95652F1EDB}"/>
              </a:ext>
            </a:extLst>
          </p:cNvPr>
          <p:cNvSpPr/>
          <p:nvPr/>
        </p:nvSpPr>
        <p:spPr>
          <a:xfrm>
            <a:off x="17092" y="420630"/>
            <a:ext cx="587020" cy="430887"/>
          </a:xfrm>
          <a:prstGeom prst="rect">
            <a:avLst/>
          </a:prstGeom>
        </p:spPr>
        <p:txBody>
          <a:bodyPr wrap="none">
            <a:spAutoFit/>
          </a:bodyPr>
          <a:lstStyle/>
          <a:p>
            <a:r>
              <a:rPr lang="en-US" sz="2200" b="1" dirty="0">
                <a:solidFill>
                  <a:schemeClr val="bg1"/>
                </a:solidFill>
                <a:effectLst>
                  <a:outerShdw blurRad="38100" dist="38100" dir="2700000" algn="tl">
                    <a:srgbClr val="000000">
                      <a:alpha val="43137"/>
                    </a:srgbClr>
                  </a:outerShdw>
                </a:effectLst>
                <a:latin typeface="Gill Sans Nova" panose="020B0602020104020203" pitchFamily="34" charset="0"/>
                <a:ea typeface="+mj-ea"/>
                <a:cs typeface="+mj-cs"/>
              </a:rPr>
              <a:t>11 </a:t>
            </a:r>
            <a:endParaRPr lang="el-GR" sz="2200" b="1" dirty="0">
              <a:solidFill>
                <a:schemeClr val="bg1"/>
              </a:solidFill>
              <a:effectLst>
                <a:outerShdw blurRad="38100" dist="38100" dir="2700000" algn="tl">
                  <a:srgbClr val="000000">
                    <a:alpha val="43137"/>
                  </a:srgbClr>
                </a:outerShdw>
              </a:effectLst>
              <a:latin typeface="Gill Sans Nova" panose="020B0602020104020203" pitchFamily="34" charset="0"/>
              <a:ea typeface="+mj-ea"/>
              <a:cs typeface="+mj-cs"/>
            </a:endParaRPr>
          </a:p>
        </p:txBody>
      </p:sp>
      <p:sp>
        <p:nvSpPr>
          <p:cNvPr id="2" name="Ορθογώνιο 1">
            <a:extLst>
              <a:ext uri="{FF2B5EF4-FFF2-40B4-BE49-F238E27FC236}">
                <a16:creationId xmlns:a16="http://schemas.microsoft.com/office/drawing/2014/main" id="{F2285DAA-A5B3-AE31-CC0D-BB56223537FF}"/>
              </a:ext>
            </a:extLst>
          </p:cNvPr>
          <p:cNvSpPr/>
          <p:nvPr/>
        </p:nvSpPr>
        <p:spPr>
          <a:xfrm>
            <a:off x="3419912" y="6129356"/>
            <a:ext cx="8772088" cy="276999"/>
          </a:xfrm>
          <a:prstGeom prst="rect">
            <a:avLst/>
          </a:prstGeom>
        </p:spPr>
        <p:txBody>
          <a:bodyPr wrap="square">
            <a:spAutoFit/>
          </a:bodyPr>
          <a:lstStyle/>
          <a:p>
            <a:pPr algn="r"/>
            <a:r>
              <a:rPr lang="en-US" sz="1200" dirty="0">
                <a:hlinkClick r:id="rId5"/>
              </a:rPr>
              <a:t>Image by </a:t>
            </a:r>
            <a:r>
              <a:rPr lang="en-US" sz="1200" dirty="0" err="1">
                <a:hlinkClick r:id="rId5"/>
              </a:rPr>
              <a:t>vectorjuice</a:t>
            </a:r>
            <a:r>
              <a:rPr lang="en-US" sz="1200" dirty="0">
                <a:hlinkClick r:id="rId5"/>
              </a:rPr>
              <a:t> on </a:t>
            </a:r>
            <a:r>
              <a:rPr lang="en-US" sz="1200" dirty="0" err="1">
                <a:hlinkClick r:id="rId5"/>
              </a:rPr>
              <a:t>Freepik</a:t>
            </a:r>
            <a:endParaRPr lang="en-US" sz="1200" dirty="0"/>
          </a:p>
        </p:txBody>
      </p:sp>
      <p:pic>
        <p:nvPicPr>
          <p:cNvPr id="3" name="Google Shape;190;g2c07f5df07d_0_263">
            <a:extLst>
              <a:ext uri="{FF2B5EF4-FFF2-40B4-BE49-F238E27FC236}">
                <a16:creationId xmlns:a16="http://schemas.microsoft.com/office/drawing/2014/main" id="{CC0D16BA-351B-6721-5BAC-9FE109FFC296}"/>
              </a:ext>
            </a:extLst>
          </p:cNvPr>
          <p:cNvPicPr preferRelativeResize="0"/>
          <p:nvPr/>
        </p:nvPicPr>
        <p:blipFill rotWithShape="1">
          <a:blip r:embed="rId6">
            <a:alphaModFix/>
          </a:blip>
          <a:srcRect l="9128" t="10193" r="8041" b="10723"/>
          <a:stretch/>
        </p:blipFill>
        <p:spPr>
          <a:xfrm>
            <a:off x="7570694" y="1842247"/>
            <a:ext cx="4621306" cy="4163419"/>
          </a:xfrm>
          <a:prstGeom prst="rect">
            <a:avLst/>
          </a:prstGeom>
          <a:noFill/>
          <a:ln>
            <a:noFill/>
          </a:ln>
        </p:spPr>
      </p:pic>
    </p:spTree>
    <p:extLst>
      <p:ext uri="{BB962C8B-B14F-4D97-AF65-F5344CB8AC3E}">
        <p14:creationId xmlns:p14="http://schemas.microsoft.com/office/powerpoint/2010/main" val="17748813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ABF0AA97-E352-4A3A-3D3E-F8E3320B9046}"/>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4B55B0C9-7672-7C67-92AB-86998EAD29A6}"/>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en-US" sz="2800" dirty="0">
                <a:solidFill>
                  <a:srgbClr val="203864"/>
                </a:solidFill>
              </a:rPr>
              <a:t>Healthcare services apps of </a:t>
            </a:r>
            <a:r>
              <a:rPr lang="en-US" sz="2800" u="sng" dirty="0">
                <a:solidFill>
                  <a:srgbClr val="203864"/>
                </a:solidFill>
              </a:rPr>
              <a:t>private</a:t>
            </a:r>
            <a:r>
              <a:rPr lang="en-US" sz="2800" dirty="0">
                <a:solidFill>
                  <a:srgbClr val="203864"/>
                </a:solidFill>
              </a:rPr>
              <a:t> providers in Greece</a:t>
            </a:r>
            <a:endParaRPr sz="2800" dirty="0">
              <a:solidFill>
                <a:srgbClr val="203864"/>
              </a:solidFill>
            </a:endParaRPr>
          </a:p>
        </p:txBody>
      </p:sp>
      <p:sp>
        <p:nvSpPr>
          <p:cNvPr id="162" name="Google Shape;162;p5">
            <a:extLst>
              <a:ext uri="{FF2B5EF4-FFF2-40B4-BE49-F238E27FC236}">
                <a16:creationId xmlns:a16="http://schemas.microsoft.com/office/drawing/2014/main" id="{A9545B99-B399-17A3-1D3B-EA2FB6366F69}"/>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A7F7EE24-8941-02EF-ECA0-8DCFA3517A6C}"/>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sp>
        <p:nvSpPr>
          <p:cNvPr id="8" name="AutoShape 4" descr="Εικόνα στιγμιοτύπου οθόνης 2">
            <a:extLst>
              <a:ext uri="{FF2B5EF4-FFF2-40B4-BE49-F238E27FC236}">
                <a16:creationId xmlns:a16="http://schemas.microsoft.com/office/drawing/2014/main" id="{079235A8-7773-F48B-240C-129E3C179DD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2" name="Εικόνα 1">
            <a:extLst>
              <a:ext uri="{FF2B5EF4-FFF2-40B4-BE49-F238E27FC236}">
                <a16:creationId xmlns:a16="http://schemas.microsoft.com/office/drawing/2014/main" id="{8631A920-B007-010C-01DA-BB65335CFCBB}"/>
              </a:ext>
            </a:extLst>
          </p:cNvPr>
          <p:cNvPicPr>
            <a:picLocks noChangeAspect="1"/>
          </p:cNvPicPr>
          <p:nvPr/>
        </p:nvPicPr>
        <p:blipFill>
          <a:blip r:embed="rId3"/>
          <a:stretch>
            <a:fillRect/>
          </a:stretch>
        </p:blipFill>
        <p:spPr>
          <a:xfrm>
            <a:off x="249504" y="2549336"/>
            <a:ext cx="2286198" cy="2286198"/>
          </a:xfrm>
          <a:prstGeom prst="rect">
            <a:avLst/>
          </a:prstGeom>
        </p:spPr>
      </p:pic>
      <p:pic>
        <p:nvPicPr>
          <p:cNvPr id="4" name="Εικόνα 3">
            <a:extLst>
              <a:ext uri="{FF2B5EF4-FFF2-40B4-BE49-F238E27FC236}">
                <a16:creationId xmlns:a16="http://schemas.microsoft.com/office/drawing/2014/main" id="{7581996D-266D-B35E-05DC-79B7CD1F633D}"/>
              </a:ext>
            </a:extLst>
          </p:cNvPr>
          <p:cNvPicPr>
            <a:picLocks noChangeAspect="1"/>
          </p:cNvPicPr>
          <p:nvPr/>
        </p:nvPicPr>
        <p:blipFill>
          <a:blip r:embed="rId4"/>
          <a:stretch>
            <a:fillRect/>
          </a:stretch>
        </p:blipFill>
        <p:spPr>
          <a:xfrm rot="20997973">
            <a:off x="3019206" y="2189709"/>
            <a:ext cx="1992000" cy="4320000"/>
          </a:xfrm>
          <a:prstGeom prst="rect">
            <a:avLst/>
          </a:prstGeom>
        </p:spPr>
      </p:pic>
      <p:pic>
        <p:nvPicPr>
          <p:cNvPr id="5" name="Εικόνα 4">
            <a:extLst>
              <a:ext uri="{FF2B5EF4-FFF2-40B4-BE49-F238E27FC236}">
                <a16:creationId xmlns:a16="http://schemas.microsoft.com/office/drawing/2014/main" id="{BDDE1B6B-AC25-5F35-57B1-344BA71B6E65}"/>
              </a:ext>
            </a:extLst>
          </p:cNvPr>
          <p:cNvPicPr>
            <a:picLocks noChangeAspect="1"/>
          </p:cNvPicPr>
          <p:nvPr/>
        </p:nvPicPr>
        <p:blipFill>
          <a:blip r:embed="rId5"/>
          <a:stretch>
            <a:fillRect/>
          </a:stretch>
        </p:blipFill>
        <p:spPr>
          <a:xfrm>
            <a:off x="5525373" y="1742946"/>
            <a:ext cx="1992000" cy="4320000"/>
          </a:xfrm>
          <a:prstGeom prst="rect">
            <a:avLst/>
          </a:prstGeom>
        </p:spPr>
      </p:pic>
      <p:pic>
        <p:nvPicPr>
          <p:cNvPr id="11" name="Εικόνα 10">
            <a:extLst>
              <a:ext uri="{FF2B5EF4-FFF2-40B4-BE49-F238E27FC236}">
                <a16:creationId xmlns:a16="http://schemas.microsoft.com/office/drawing/2014/main" id="{C607E00B-AD3B-4413-FF89-1B3BFC54A56D}"/>
              </a:ext>
            </a:extLst>
          </p:cNvPr>
          <p:cNvPicPr>
            <a:picLocks noChangeAspect="1"/>
          </p:cNvPicPr>
          <p:nvPr/>
        </p:nvPicPr>
        <p:blipFill>
          <a:blip r:embed="rId6"/>
          <a:stretch>
            <a:fillRect/>
          </a:stretch>
        </p:blipFill>
        <p:spPr>
          <a:xfrm>
            <a:off x="7670439" y="1742946"/>
            <a:ext cx="1992000" cy="4320000"/>
          </a:xfrm>
          <a:prstGeom prst="rect">
            <a:avLst/>
          </a:prstGeom>
        </p:spPr>
      </p:pic>
      <p:pic>
        <p:nvPicPr>
          <p:cNvPr id="12" name="Εικόνα 11">
            <a:extLst>
              <a:ext uri="{FF2B5EF4-FFF2-40B4-BE49-F238E27FC236}">
                <a16:creationId xmlns:a16="http://schemas.microsoft.com/office/drawing/2014/main" id="{9EF6ABC3-3B77-B081-BE7C-546509F0BDCA}"/>
              </a:ext>
            </a:extLst>
          </p:cNvPr>
          <p:cNvPicPr>
            <a:picLocks noChangeAspect="1"/>
          </p:cNvPicPr>
          <p:nvPr/>
        </p:nvPicPr>
        <p:blipFill>
          <a:blip r:embed="rId7"/>
          <a:stretch>
            <a:fillRect/>
          </a:stretch>
        </p:blipFill>
        <p:spPr>
          <a:xfrm rot="394734">
            <a:off x="9903354" y="2014227"/>
            <a:ext cx="1992000" cy="4320000"/>
          </a:xfrm>
          <a:prstGeom prst="rect">
            <a:avLst/>
          </a:prstGeom>
        </p:spPr>
      </p:pic>
    </p:spTree>
    <p:extLst>
      <p:ext uri="{BB962C8B-B14F-4D97-AF65-F5344CB8AC3E}">
        <p14:creationId xmlns:p14="http://schemas.microsoft.com/office/powerpoint/2010/main" val="37272833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B04F693D-F6F7-13E9-1F4F-8D3C95312AB4}"/>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2485067B-2D9C-057B-AEF1-5EDC86BE82E1}"/>
              </a:ext>
            </a:extLst>
          </p:cNvPr>
          <p:cNvSpPr txBox="1">
            <a:spLocks noGrp="1"/>
          </p:cNvSpPr>
          <p:nvPr>
            <p:ph type="title"/>
          </p:nvPr>
        </p:nvSpPr>
        <p:spPr>
          <a:xfrm>
            <a:off x="526418" y="596169"/>
            <a:ext cx="11059692" cy="6050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en-US" sz="2800" dirty="0">
                <a:solidFill>
                  <a:srgbClr val="203864"/>
                </a:solidFill>
              </a:rPr>
              <a:t>Healthcare services apps of </a:t>
            </a:r>
            <a:r>
              <a:rPr lang="en-US" u="sng" dirty="0"/>
              <a:t>private</a:t>
            </a:r>
            <a:r>
              <a:rPr lang="en-US" sz="2800" dirty="0">
                <a:solidFill>
                  <a:srgbClr val="203864"/>
                </a:solidFill>
              </a:rPr>
              <a:t> providers in Greece</a:t>
            </a:r>
            <a:endParaRPr sz="2800" dirty="0">
              <a:solidFill>
                <a:srgbClr val="203864"/>
              </a:solidFill>
            </a:endParaRPr>
          </a:p>
        </p:txBody>
      </p:sp>
      <p:sp>
        <p:nvSpPr>
          <p:cNvPr id="158" name="Google Shape;158;p5">
            <a:extLst>
              <a:ext uri="{FF2B5EF4-FFF2-40B4-BE49-F238E27FC236}">
                <a16:creationId xmlns:a16="http://schemas.microsoft.com/office/drawing/2014/main" id="{7F38C731-0462-113C-BAA9-F7E9FC3D33CC}"/>
              </a:ext>
            </a:extLst>
          </p:cNvPr>
          <p:cNvSpPr txBox="1">
            <a:spLocks noGrp="1"/>
          </p:cNvSpPr>
          <p:nvPr>
            <p:ph idx="1"/>
          </p:nvPr>
        </p:nvSpPr>
        <p:spPr>
          <a:xfrm>
            <a:off x="605890" y="1201265"/>
            <a:ext cx="7959836" cy="1768149"/>
          </a:xfrm>
          <a:prstGeom prst="rect">
            <a:avLst/>
          </a:prstGeom>
          <a:noFill/>
          <a:ln>
            <a:noFill/>
          </a:ln>
        </p:spPr>
        <p:txBody>
          <a:bodyPr spcFirstLastPara="1" wrap="square" lIns="91425" tIns="45700" rIns="91425" bIns="45700" anchor="t" anchorCtr="0">
            <a:noAutofit/>
          </a:bodyPr>
          <a:lstStyle/>
          <a:p>
            <a:pPr marL="374650" indent="-285750"/>
            <a:r>
              <a:rPr lang="en-US" sz="1600" dirty="0"/>
              <a:t>Through </a:t>
            </a:r>
            <a:r>
              <a:rPr lang="en-US" sz="1600" b="1" dirty="0" err="1"/>
              <a:t>Doctoranytime</a:t>
            </a:r>
            <a:r>
              <a:rPr lang="en-US" sz="1600" b="1" dirty="0"/>
              <a:t> </a:t>
            </a:r>
            <a:r>
              <a:rPr lang="en-US" sz="1600" dirty="0"/>
              <a:t>people can easily find the most suitable professional for health-related needs, among more than 100 specialties, and make an appointment for a visit or video call, for themselves and their loved ones.</a:t>
            </a:r>
            <a:endParaRPr lang="el-GR" sz="1600" dirty="0"/>
          </a:p>
          <a:p>
            <a:pPr marL="374650" indent="-285750"/>
            <a:r>
              <a:rPr lang="en-US" sz="1600" dirty="0"/>
              <a:t>People just choose a region, as well as a day and time that suits them. </a:t>
            </a:r>
          </a:p>
          <a:p>
            <a:pPr marL="374650" indent="-285750"/>
            <a:r>
              <a:rPr lang="en-US" sz="1600" dirty="0"/>
              <a:t>Components of the app</a:t>
            </a:r>
          </a:p>
          <a:p>
            <a:pPr marL="889000" lvl="1" indent="-342900">
              <a:buFont typeface="Wingdings" panose="05000000000000000000" pitchFamily="2" charset="2"/>
              <a:buChar char="Ø"/>
            </a:pPr>
            <a:r>
              <a:rPr lang="en-US" sz="1600" dirty="0"/>
              <a:t>To find the best healthcare professionals for people’s needs and make an appointment easily and quickly</a:t>
            </a:r>
          </a:p>
          <a:p>
            <a:pPr marL="889000" lvl="1" indent="-342900">
              <a:buFont typeface="Wingdings" panose="05000000000000000000" pitchFamily="2" charset="2"/>
              <a:buChar char="Ø"/>
            </a:pPr>
            <a:r>
              <a:rPr lang="en-US" sz="1600" dirty="0"/>
              <a:t>To choose among more than 100 specialties and countless services for a </a:t>
            </a:r>
            <a:r>
              <a:rPr lang="en-US" sz="1600" dirty="0" err="1"/>
              <a:t>personalised</a:t>
            </a:r>
            <a:r>
              <a:rPr lang="en-US" sz="1600" dirty="0"/>
              <a:t> experience</a:t>
            </a:r>
          </a:p>
          <a:p>
            <a:pPr marL="889000" lvl="1" indent="-342900">
              <a:buFont typeface="Wingdings" panose="05000000000000000000" pitchFamily="2" charset="2"/>
              <a:buChar char="Ø"/>
            </a:pPr>
            <a:r>
              <a:rPr lang="en-US" sz="1600" dirty="0"/>
              <a:t>To book a visit or video call from the comfort of one’s home</a:t>
            </a:r>
          </a:p>
          <a:p>
            <a:pPr marL="889000" lvl="1" indent="-342900">
              <a:buFont typeface="Wingdings" panose="05000000000000000000" pitchFamily="2" charset="2"/>
              <a:buChar char="Ø"/>
            </a:pPr>
            <a:r>
              <a:rPr lang="en-US" sz="1600" dirty="0"/>
              <a:t>To become part of a large community of users who offer useful reviews for every professional</a:t>
            </a:r>
          </a:p>
          <a:p>
            <a:r>
              <a:rPr lang="de-DE" sz="1600" u="sng" dirty="0">
                <a:solidFill>
                  <a:srgbClr val="0000FF"/>
                </a:solidFill>
                <a:effectLst/>
                <a:ea typeface="Calibri" panose="020F0502020204030204" pitchFamily="34" charset="0"/>
                <a:hlinkClick r:id="rId3"/>
              </a:rPr>
              <a:t>https://play.google.com/store/apps/details?id=com.doctoranytime.app&amp;utm_source=webhome</a:t>
            </a:r>
            <a:endParaRPr lang="de-DE" sz="1600" dirty="0">
              <a:effectLst/>
              <a:ea typeface="Calibri" panose="020F0502020204030204" pitchFamily="34" charset="0"/>
            </a:endParaRPr>
          </a:p>
          <a:p>
            <a:r>
              <a:rPr lang="de-DE" sz="1600" u="sng" kern="0" dirty="0">
                <a:solidFill>
                  <a:srgbClr val="0000FF"/>
                </a:solidFill>
                <a:effectLst/>
                <a:ea typeface="Calibri" panose="020F0502020204030204" pitchFamily="34" charset="0"/>
                <a:hlinkClick r:id="rId4"/>
              </a:rPr>
              <a:t>https://apps.apple.com/gr/app/doctoranytime/id1555253814?utm_source=webhome</a:t>
            </a:r>
            <a:endParaRPr lang="en-US" sz="1600" dirty="0"/>
          </a:p>
        </p:txBody>
      </p:sp>
      <p:sp>
        <p:nvSpPr>
          <p:cNvPr id="162" name="Google Shape;162;p5">
            <a:extLst>
              <a:ext uri="{FF2B5EF4-FFF2-40B4-BE49-F238E27FC236}">
                <a16:creationId xmlns:a16="http://schemas.microsoft.com/office/drawing/2014/main" id="{6AFDF24F-7CE6-DE5B-2E06-D5D6D474DB93}"/>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26A14AFC-4B4D-A5C2-ACE9-64248A267886}"/>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sp>
        <p:nvSpPr>
          <p:cNvPr id="7" name="TextBox 6">
            <a:extLst>
              <a:ext uri="{FF2B5EF4-FFF2-40B4-BE49-F238E27FC236}">
                <a16:creationId xmlns:a16="http://schemas.microsoft.com/office/drawing/2014/main" id="{84FEC202-08D4-B09D-CE4A-421CDECA4BA5}"/>
              </a:ext>
            </a:extLst>
          </p:cNvPr>
          <p:cNvSpPr txBox="1"/>
          <p:nvPr/>
        </p:nvSpPr>
        <p:spPr>
          <a:xfrm>
            <a:off x="8709971" y="4253606"/>
            <a:ext cx="2907721" cy="338554"/>
          </a:xfrm>
          <a:prstGeom prst="rect">
            <a:avLst/>
          </a:prstGeom>
          <a:noFill/>
        </p:spPr>
        <p:txBody>
          <a:bodyPr wrap="square">
            <a:spAutoFit/>
          </a:bodyPr>
          <a:lstStyle/>
          <a:p>
            <a:pPr algn="ctr"/>
            <a:r>
              <a:rPr lang="en-US" sz="1600" dirty="0"/>
              <a:t>Developed by </a:t>
            </a:r>
            <a:r>
              <a:rPr lang="en-US" sz="1600" dirty="0" err="1"/>
              <a:t>doctoranytime</a:t>
            </a:r>
            <a:r>
              <a:rPr lang="en-US" sz="1600" dirty="0"/>
              <a:t> </a:t>
            </a:r>
          </a:p>
        </p:txBody>
      </p:sp>
      <p:pic>
        <p:nvPicPr>
          <p:cNvPr id="3" name="Εικόνα 2">
            <a:extLst>
              <a:ext uri="{FF2B5EF4-FFF2-40B4-BE49-F238E27FC236}">
                <a16:creationId xmlns:a16="http://schemas.microsoft.com/office/drawing/2014/main" id="{E9AFA19D-3A0C-FEF0-76F5-5B0A9879E446}"/>
              </a:ext>
            </a:extLst>
          </p:cNvPr>
          <p:cNvPicPr>
            <a:picLocks noChangeAspect="1"/>
          </p:cNvPicPr>
          <p:nvPr/>
        </p:nvPicPr>
        <p:blipFill>
          <a:blip r:embed="rId5"/>
          <a:stretch>
            <a:fillRect/>
          </a:stretch>
        </p:blipFill>
        <p:spPr>
          <a:xfrm>
            <a:off x="9020831" y="1967606"/>
            <a:ext cx="2286000" cy="2286000"/>
          </a:xfrm>
          <a:prstGeom prst="rect">
            <a:avLst/>
          </a:prstGeom>
        </p:spPr>
      </p:pic>
    </p:spTree>
    <p:extLst>
      <p:ext uri="{BB962C8B-B14F-4D97-AF65-F5344CB8AC3E}">
        <p14:creationId xmlns:p14="http://schemas.microsoft.com/office/powerpoint/2010/main" val="29014407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B491437D-266F-F28E-FFB4-890EA74C8E9E}"/>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98A15D63-0A34-7D42-149E-16B24002EA5D}"/>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en-US" sz="2800" dirty="0">
                <a:solidFill>
                  <a:srgbClr val="203864"/>
                </a:solidFill>
              </a:rPr>
              <a:t>Healthcare services apps of </a:t>
            </a:r>
            <a:r>
              <a:rPr lang="en-US" sz="2800" u="sng" dirty="0">
                <a:solidFill>
                  <a:srgbClr val="203864"/>
                </a:solidFill>
              </a:rPr>
              <a:t>private</a:t>
            </a:r>
            <a:r>
              <a:rPr lang="en-US" sz="2800" dirty="0">
                <a:solidFill>
                  <a:srgbClr val="203864"/>
                </a:solidFill>
              </a:rPr>
              <a:t> providers in Greece</a:t>
            </a:r>
            <a:endParaRPr sz="2800" dirty="0">
              <a:solidFill>
                <a:srgbClr val="203864"/>
              </a:solidFill>
            </a:endParaRPr>
          </a:p>
        </p:txBody>
      </p:sp>
      <p:sp>
        <p:nvSpPr>
          <p:cNvPr id="162" name="Google Shape;162;p5">
            <a:extLst>
              <a:ext uri="{FF2B5EF4-FFF2-40B4-BE49-F238E27FC236}">
                <a16:creationId xmlns:a16="http://schemas.microsoft.com/office/drawing/2014/main" id="{8E694253-D9DF-246D-BEBD-C8F0414B0D6E}"/>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E43D62B5-E17F-D403-D191-45E61D1BE9D0}"/>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sp>
        <p:nvSpPr>
          <p:cNvPr id="8" name="AutoShape 4" descr="Εικόνα στιγμιοτύπου οθόνης 2">
            <a:extLst>
              <a:ext uri="{FF2B5EF4-FFF2-40B4-BE49-F238E27FC236}">
                <a16:creationId xmlns:a16="http://schemas.microsoft.com/office/drawing/2014/main" id="{C3D05BC6-1713-15E8-0DA1-2473E66D1C3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3" name="Εικόνα 2">
            <a:extLst>
              <a:ext uri="{FF2B5EF4-FFF2-40B4-BE49-F238E27FC236}">
                <a16:creationId xmlns:a16="http://schemas.microsoft.com/office/drawing/2014/main" id="{7E73DC83-2EFA-828C-2B96-B7CEACF9F884}"/>
              </a:ext>
            </a:extLst>
          </p:cNvPr>
          <p:cNvPicPr>
            <a:picLocks noChangeAspect="1"/>
          </p:cNvPicPr>
          <p:nvPr/>
        </p:nvPicPr>
        <p:blipFill>
          <a:blip r:embed="rId3"/>
          <a:stretch>
            <a:fillRect/>
          </a:stretch>
        </p:blipFill>
        <p:spPr>
          <a:xfrm>
            <a:off x="269731" y="2663346"/>
            <a:ext cx="2286000" cy="2286000"/>
          </a:xfrm>
          <a:prstGeom prst="rect">
            <a:avLst/>
          </a:prstGeom>
        </p:spPr>
      </p:pic>
      <p:pic>
        <p:nvPicPr>
          <p:cNvPr id="6" name="Εικόνα 5">
            <a:extLst>
              <a:ext uri="{FF2B5EF4-FFF2-40B4-BE49-F238E27FC236}">
                <a16:creationId xmlns:a16="http://schemas.microsoft.com/office/drawing/2014/main" id="{60BA7CDF-3EC6-F964-F6DC-DA4716A97AB9}"/>
              </a:ext>
            </a:extLst>
          </p:cNvPr>
          <p:cNvPicPr>
            <a:picLocks noChangeAspect="1"/>
          </p:cNvPicPr>
          <p:nvPr/>
        </p:nvPicPr>
        <p:blipFill>
          <a:blip r:embed="rId4"/>
          <a:stretch>
            <a:fillRect/>
          </a:stretch>
        </p:blipFill>
        <p:spPr>
          <a:xfrm rot="21089432">
            <a:off x="2478579" y="2141927"/>
            <a:ext cx="2160000" cy="4320000"/>
          </a:xfrm>
          <a:prstGeom prst="rect">
            <a:avLst/>
          </a:prstGeom>
        </p:spPr>
      </p:pic>
      <p:pic>
        <p:nvPicPr>
          <p:cNvPr id="7" name="Εικόνα 6">
            <a:extLst>
              <a:ext uri="{FF2B5EF4-FFF2-40B4-BE49-F238E27FC236}">
                <a16:creationId xmlns:a16="http://schemas.microsoft.com/office/drawing/2014/main" id="{69438CAB-237D-76F2-7A72-0583B90FA923}"/>
              </a:ext>
            </a:extLst>
          </p:cNvPr>
          <p:cNvPicPr>
            <a:picLocks noChangeAspect="1"/>
          </p:cNvPicPr>
          <p:nvPr/>
        </p:nvPicPr>
        <p:blipFill>
          <a:blip r:embed="rId5"/>
          <a:stretch>
            <a:fillRect/>
          </a:stretch>
        </p:blipFill>
        <p:spPr>
          <a:xfrm rot="21025307">
            <a:off x="4624639" y="2036460"/>
            <a:ext cx="2160000" cy="4320000"/>
          </a:xfrm>
          <a:prstGeom prst="rect">
            <a:avLst/>
          </a:prstGeom>
        </p:spPr>
      </p:pic>
      <p:pic>
        <p:nvPicPr>
          <p:cNvPr id="9" name="Εικόνα 8">
            <a:extLst>
              <a:ext uri="{FF2B5EF4-FFF2-40B4-BE49-F238E27FC236}">
                <a16:creationId xmlns:a16="http://schemas.microsoft.com/office/drawing/2014/main" id="{0D7EB0AC-42DC-4563-1A16-C2C729560185}"/>
              </a:ext>
            </a:extLst>
          </p:cNvPr>
          <p:cNvPicPr>
            <a:picLocks noChangeAspect="1"/>
          </p:cNvPicPr>
          <p:nvPr/>
        </p:nvPicPr>
        <p:blipFill>
          <a:blip r:embed="rId6"/>
          <a:stretch>
            <a:fillRect/>
          </a:stretch>
        </p:blipFill>
        <p:spPr>
          <a:xfrm rot="913068">
            <a:off x="7046283" y="1867234"/>
            <a:ext cx="2160000" cy="4320000"/>
          </a:xfrm>
          <a:prstGeom prst="rect">
            <a:avLst/>
          </a:prstGeom>
        </p:spPr>
      </p:pic>
      <p:pic>
        <p:nvPicPr>
          <p:cNvPr id="10" name="Εικόνα 9">
            <a:extLst>
              <a:ext uri="{FF2B5EF4-FFF2-40B4-BE49-F238E27FC236}">
                <a16:creationId xmlns:a16="http://schemas.microsoft.com/office/drawing/2014/main" id="{40EDFF2C-BDB6-1027-85FE-903036DDFB26}"/>
              </a:ext>
            </a:extLst>
          </p:cNvPr>
          <p:cNvPicPr>
            <a:picLocks noChangeAspect="1"/>
          </p:cNvPicPr>
          <p:nvPr/>
        </p:nvPicPr>
        <p:blipFill>
          <a:blip r:embed="rId7"/>
          <a:stretch>
            <a:fillRect/>
          </a:stretch>
        </p:blipFill>
        <p:spPr>
          <a:xfrm rot="919172">
            <a:off x="9279982" y="2214483"/>
            <a:ext cx="2160000" cy="4320000"/>
          </a:xfrm>
          <a:prstGeom prst="rect">
            <a:avLst/>
          </a:prstGeom>
        </p:spPr>
      </p:pic>
    </p:spTree>
    <p:extLst>
      <p:ext uri="{BB962C8B-B14F-4D97-AF65-F5344CB8AC3E}">
        <p14:creationId xmlns:p14="http://schemas.microsoft.com/office/powerpoint/2010/main" val="10693073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8C01FF20-4B3A-0D9A-EAA8-BDD5D9FEB983}"/>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171378A5-ED0A-7387-A7AA-33E107580469}"/>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sz="2800" dirty="0">
                <a:solidFill>
                  <a:srgbClr val="203864"/>
                </a:solidFill>
              </a:rPr>
              <a:t>Healthcare services apps </a:t>
            </a:r>
            <a:r>
              <a:rPr lang="en-US" dirty="0"/>
              <a:t>in Cyprus</a:t>
            </a:r>
          </a:p>
        </p:txBody>
      </p:sp>
      <p:sp>
        <p:nvSpPr>
          <p:cNvPr id="4" name="Θέση κειμένου 3">
            <a:extLst>
              <a:ext uri="{FF2B5EF4-FFF2-40B4-BE49-F238E27FC236}">
                <a16:creationId xmlns:a16="http://schemas.microsoft.com/office/drawing/2014/main" id="{33570FDF-D96F-E60C-139E-DA373BFC7834}"/>
              </a:ext>
            </a:extLst>
          </p:cNvPr>
          <p:cNvSpPr>
            <a:spLocks noGrp="1"/>
          </p:cNvSpPr>
          <p:nvPr>
            <p:ph type="body" idx="1"/>
          </p:nvPr>
        </p:nvSpPr>
        <p:spPr/>
        <p:txBody>
          <a:bodyPr/>
          <a:lstStyle/>
          <a:p>
            <a:endParaRPr lang="el-GR"/>
          </a:p>
        </p:txBody>
      </p:sp>
      <p:sp>
        <p:nvSpPr>
          <p:cNvPr id="5" name="Θέση περιεχομένου 4">
            <a:extLst>
              <a:ext uri="{FF2B5EF4-FFF2-40B4-BE49-F238E27FC236}">
                <a16:creationId xmlns:a16="http://schemas.microsoft.com/office/drawing/2014/main" id="{47E010FE-2A35-45A0-1E93-E2C0E76B8AD3}"/>
              </a:ext>
            </a:extLst>
          </p:cNvPr>
          <p:cNvSpPr>
            <a:spLocks noGrp="1"/>
          </p:cNvSpPr>
          <p:nvPr>
            <p:ph sz="half" idx="2"/>
          </p:nvPr>
        </p:nvSpPr>
        <p:spPr/>
        <p:txBody>
          <a:bodyPr/>
          <a:lstStyle/>
          <a:p>
            <a:endParaRPr lang="el-GR"/>
          </a:p>
        </p:txBody>
      </p:sp>
      <p:sp>
        <p:nvSpPr>
          <p:cNvPr id="162" name="Google Shape;162;p5">
            <a:extLst>
              <a:ext uri="{FF2B5EF4-FFF2-40B4-BE49-F238E27FC236}">
                <a16:creationId xmlns:a16="http://schemas.microsoft.com/office/drawing/2014/main" id="{6E2B6310-9E65-DBF6-4B53-401C1FCF2EEE}"/>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2FCE8D56-A79A-1E95-E8B9-48AB9BEAEB0A}"/>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sp>
        <p:nvSpPr>
          <p:cNvPr id="2" name="Google Shape;160;p5">
            <a:extLst>
              <a:ext uri="{FF2B5EF4-FFF2-40B4-BE49-F238E27FC236}">
                <a16:creationId xmlns:a16="http://schemas.microsoft.com/office/drawing/2014/main" id="{DE79903C-D3DA-0941-8112-1600E453A17B}"/>
              </a:ext>
            </a:extLst>
          </p:cNvPr>
          <p:cNvSpPr/>
          <p:nvPr/>
        </p:nvSpPr>
        <p:spPr>
          <a:xfrm>
            <a:off x="2845604" y="5997759"/>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 license</a:t>
            </a:r>
            <a:endParaRPr sz="1200" dirty="0">
              <a:solidFill>
                <a:schemeClr val="dk1"/>
              </a:solidFill>
              <a:latin typeface="Calibri"/>
              <a:ea typeface="Calibri"/>
              <a:cs typeface="Calibri"/>
              <a:sym typeface="Calibri"/>
            </a:endParaRPr>
          </a:p>
        </p:txBody>
      </p:sp>
      <p:pic>
        <p:nvPicPr>
          <p:cNvPr id="5122" name="Picture 2" descr="Flagge, Land, Zypern">
            <a:extLst>
              <a:ext uri="{FF2B5EF4-FFF2-40B4-BE49-F238E27FC236}">
                <a16:creationId xmlns:a16="http://schemas.microsoft.com/office/drawing/2014/main" id="{70A654D9-026C-22B5-8069-BEF7E28F8D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6746" y="2142776"/>
            <a:ext cx="6840682" cy="410440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0034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2317D84F-60EF-9E4F-1E0D-BC5FB194B460}"/>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1B2FEE42-9282-2033-9D96-FCFBC5D7A768}"/>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en-US" sz="2800" dirty="0">
                <a:solidFill>
                  <a:srgbClr val="203864"/>
                </a:solidFill>
              </a:rPr>
              <a:t>Healthcare services apps in </a:t>
            </a:r>
            <a:r>
              <a:rPr lang="en-US" dirty="0"/>
              <a:t>Cyprus</a:t>
            </a:r>
            <a:endParaRPr sz="2800" dirty="0">
              <a:solidFill>
                <a:srgbClr val="203864"/>
              </a:solidFill>
            </a:endParaRPr>
          </a:p>
        </p:txBody>
      </p:sp>
      <p:sp>
        <p:nvSpPr>
          <p:cNvPr id="158" name="Google Shape;158;p5">
            <a:extLst>
              <a:ext uri="{FF2B5EF4-FFF2-40B4-BE49-F238E27FC236}">
                <a16:creationId xmlns:a16="http://schemas.microsoft.com/office/drawing/2014/main" id="{F4AC475B-3D46-9BF5-6C9A-14DB771C37A2}"/>
              </a:ext>
            </a:extLst>
          </p:cNvPr>
          <p:cNvSpPr txBox="1">
            <a:spLocks noGrp="1"/>
          </p:cNvSpPr>
          <p:nvPr>
            <p:ph idx="1"/>
          </p:nvPr>
        </p:nvSpPr>
        <p:spPr>
          <a:xfrm>
            <a:off x="557999" y="1800000"/>
            <a:ext cx="6444685" cy="3894744"/>
          </a:xfrm>
          <a:prstGeom prst="rect">
            <a:avLst/>
          </a:prstGeom>
          <a:noFill/>
          <a:ln>
            <a:noFill/>
          </a:ln>
        </p:spPr>
        <p:txBody>
          <a:bodyPr spcFirstLastPara="1" wrap="square" lIns="91425" tIns="45700" rIns="91425" bIns="45700" anchor="t" anchorCtr="0">
            <a:noAutofit/>
          </a:bodyPr>
          <a:lstStyle/>
          <a:p>
            <a:pPr marL="0" indent="0" algn="l">
              <a:buNone/>
            </a:pPr>
            <a:r>
              <a:rPr lang="en-GB" sz="2300" b="1" i="0" dirty="0" err="1">
                <a:solidFill>
                  <a:srgbClr val="0D0D0D"/>
                </a:solidFill>
                <a:effectLst/>
              </a:rPr>
              <a:t>Alphamega</a:t>
            </a:r>
            <a:r>
              <a:rPr lang="en-GB" sz="2300" b="1" i="0" dirty="0">
                <a:solidFill>
                  <a:srgbClr val="0D0D0D"/>
                </a:solidFill>
                <a:effectLst/>
              </a:rPr>
              <a:t> Pharmacy</a:t>
            </a:r>
            <a:r>
              <a:rPr lang="en-GB" sz="2300" b="0" i="0" dirty="0">
                <a:solidFill>
                  <a:srgbClr val="0D0D0D"/>
                </a:solidFill>
                <a:effectLst/>
              </a:rPr>
              <a:t>: </a:t>
            </a:r>
            <a:r>
              <a:rPr lang="en-GB" sz="2300" b="0" i="0" dirty="0" err="1">
                <a:solidFill>
                  <a:srgbClr val="0D0D0D"/>
                </a:solidFill>
                <a:effectLst/>
              </a:rPr>
              <a:t>Alphamega</a:t>
            </a:r>
            <a:r>
              <a:rPr lang="en-GB" sz="2300" b="0" i="0" dirty="0">
                <a:solidFill>
                  <a:srgbClr val="0D0D0D"/>
                </a:solidFill>
                <a:effectLst/>
              </a:rPr>
              <a:t> Pharmacy, a prominent pharmacy chain in Cyprus, offers an app that enables users to order prescription medications, locate the nearest pharmacy, and access information about available health products.</a:t>
            </a:r>
          </a:p>
          <a:p>
            <a:pPr marL="0" indent="0" algn="l">
              <a:buNone/>
            </a:pPr>
            <a:r>
              <a:rPr lang="en-GB" sz="2300" dirty="0">
                <a:solidFill>
                  <a:srgbClr val="0D0D0D"/>
                </a:solidFill>
                <a:hlinkClick r:id="rId3">
                  <a:extLst>
                    <a:ext uri="{A12FA001-AC4F-418D-AE19-62706E023703}">
                      <ahyp:hlinkClr xmlns:ahyp="http://schemas.microsoft.com/office/drawing/2018/hyperlinkcolor" xmlns="" val="tx"/>
                    </a:ext>
                  </a:extLst>
                </a:hlinkClick>
              </a:rPr>
              <a:t>Android:</a:t>
            </a:r>
            <a:r>
              <a:rPr lang="en-GB" sz="2300" dirty="0">
                <a:solidFill>
                  <a:srgbClr val="0D0D0D"/>
                </a:solidFill>
              </a:rPr>
              <a:t> </a:t>
            </a:r>
            <a:r>
              <a:rPr lang="en-GB" sz="2300" b="0" i="0" dirty="0">
                <a:solidFill>
                  <a:srgbClr val="0D0D0D"/>
                </a:solidFill>
                <a:effectLst/>
                <a:hlinkClick r:id="rId3"/>
              </a:rPr>
              <a:t>https://play.google.com/store/apps/details?id=com.crm.app.v5.megapharmacy&amp;pli=1</a:t>
            </a:r>
            <a:r>
              <a:rPr lang="en-GB" sz="2300" b="0" i="0" dirty="0">
                <a:solidFill>
                  <a:srgbClr val="0D0D0D"/>
                </a:solidFill>
                <a:effectLst/>
              </a:rPr>
              <a:t> </a:t>
            </a:r>
          </a:p>
          <a:p>
            <a:pPr marL="0" indent="0" algn="l">
              <a:buNone/>
            </a:pPr>
            <a:r>
              <a:rPr lang="en-GB" sz="2300" dirty="0">
                <a:solidFill>
                  <a:srgbClr val="0D0D0D"/>
                </a:solidFill>
                <a:hlinkClick r:id="rId4">
                  <a:extLst>
                    <a:ext uri="{A12FA001-AC4F-418D-AE19-62706E023703}">
                      <ahyp:hlinkClr xmlns:ahyp="http://schemas.microsoft.com/office/drawing/2018/hyperlinkcolor" xmlns="" val="tx"/>
                    </a:ext>
                  </a:extLst>
                </a:hlinkClick>
              </a:rPr>
              <a:t>Apple: </a:t>
            </a:r>
            <a:r>
              <a:rPr lang="en-GB" sz="2300" b="0" i="0" dirty="0">
                <a:solidFill>
                  <a:srgbClr val="0D0D0D"/>
                </a:solidFill>
                <a:effectLst/>
                <a:hlinkClick r:id="rId4"/>
              </a:rPr>
              <a:t>https://apps.apple.com/ie/app/alphega-pharmacy-by-healthera/id1533943977</a:t>
            </a:r>
            <a:r>
              <a:rPr lang="en-GB" sz="2300" dirty="0">
                <a:solidFill>
                  <a:srgbClr val="0D0D0D"/>
                </a:solidFill>
              </a:rPr>
              <a:t> </a:t>
            </a:r>
            <a:endParaRPr lang="en-GB" sz="2300" b="0" i="0" dirty="0">
              <a:solidFill>
                <a:srgbClr val="0D0D0D"/>
              </a:solidFill>
              <a:effectLst/>
            </a:endParaRPr>
          </a:p>
          <a:p>
            <a:pPr marL="88900" indent="0" algn="l">
              <a:buNone/>
            </a:pPr>
            <a:endParaRPr lang="en-US" sz="2000" b="1" i="0" dirty="0">
              <a:effectLst/>
              <a:latin typeface="Söhne"/>
            </a:endParaRPr>
          </a:p>
        </p:txBody>
      </p:sp>
      <p:sp>
        <p:nvSpPr>
          <p:cNvPr id="160" name="Google Shape;160;p5">
            <a:extLst>
              <a:ext uri="{FF2B5EF4-FFF2-40B4-BE49-F238E27FC236}">
                <a16:creationId xmlns:a16="http://schemas.microsoft.com/office/drawing/2014/main" id="{288667FD-ED68-CC4E-9D3F-48C6C76A2658}"/>
              </a:ext>
            </a:extLst>
          </p:cNvPr>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5">
                  <a:extLst>
                    <a:ext uri="{A12FA001-AC4F-418D-AE19-62706E023703}">
                      <ahyp:hlinkClr xmlns:ahyp="http://schemas.microsoft.com/office/drawing/2018/hyperlinkcolor" xmlns=""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6">
                  <a:extLst>
                    <a:ext uri="{A12FA001-AC4F-418D-AE19-62706E023703}">
                      <ahyp:hlinkClr xmlns:ahyp="http://schemas.microsoft.com/office/drawing/2018/hyperlinkcolor" xmlns="" val="tx"/>
                    </a:ext>
                  </a:extLst>
                </a:hlinkClick>
              </a:rPr>
              <a:t>Pixabay</a:t>
            </a:r>
            <a:r>
              <a:rPr lang="en-US" sz="1200" u="sng" dirty="0">
                <a:solidFill>
                  <a:schemeClr val="dk1"/>
                </a:solidFill>
                <a:latin typeface="Calibri"/>
                <a:ea typeface="Calibri"/>
                <a:cs typeface="Calibri"/>
                <a:sym typeface="Calibri"/>
                <a:hlinkClick r:id="rId6">
                  <a:extLst>
                    <a:ext uri="{A12FA001-AC4F-418D-AE19-62706E023703}">
                      <ahyp:hlinkClr xmlns:ahyp="http://schemas.microsoft.com/office/drawing/2018/hyperlinkcolor" xmlns="" val="tx"/>
                    </a:ext>
                  </a:extLst>
                </a:hlinkClick>
              </a:rPr>
              <a:t> license</a:t>
            </a:r>
            <a:endParaRPr sz="1200" dirty="0">
              <a:solidFill>
                <a:schemeClr val="dk1"/>
              </a:solidFill>
              <a:latin typeface="Calibri"/>
              <a:ea typeface="Calibri"/>
              <a:cs typeface="Calibri"/>
              <a:sym typeface="Calibri"/>
            </a:endParaRPr>
          </a:p>
        </p:txBody>
      </p:sp>
      <p:sp>
        <p:nvSpPr>
          <p:cNvPr id="162" name="Google Shape;162;p5">
            <a:extLst>
              <a:ext uri="{FF2B5EF4-FFF2-40B4-BE49-F238E27FC236}">
                <a16:creationId xmlns:a16="http://schemas.microsoft.com/office/drawing/2014/main" id="{AE521EE5-2029-F334-165F-361D5A0CDD1D}"/>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D5D9038C-0F80-86C4-405E-AC609F4A8C29}"/>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1026" name="Picture 2" descr="Free Logo Pharmacy Pharmacy photo and picture">
            <a:extLst>
              <a:ext uri="{FF2B5EF4-FFF2-40B4-BE49-F238E27FC236}">
                <a16:creationId xmlns:a16="http://schemas.microsoft.com/office/drawing/2014/main" id="{6F01415D-A9D3-B4EC-5966-394DB8158F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93986" y="2445220"/>
            <a:ext cx="4597923" cy="2604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78991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2317D84F-60EF-9E4F-1E0D-BC5FB194B460}"/>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1B2FEE42-9282-2033-9D96-FCFBC5D7A768}"/>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en-US" sz="2800" dirty="0">
                <a:solidFill>
                  <a:srgbClr val="203864"/>
                </a:solidFill>
              </a:rPr>
              <a:t>Healthcare services apps in </a:t>
            </a:r>
            <a:r>
              <a:rPr lang="en-US" dirty="0"/>
              <a:t>Cyprus</a:t>
            </a:r>
            <a:endParaRPr sz="2800" dirty="0">
              <a:solidFill>
                <a:srgbClr val="203864"/>
              </a:solidFill>
            </a:endParaRPr>
          </a:p>
        </p:txBody>
      </p:sp>
      <p:sp>
        <p:nvSpPr>
          <p:cNvPr id="158" name="Google Shape;158;p5">
            <a:extLst>
              <a:ext uri="{FF2B5EF4-FFF2-40B4-BE49-F238E27FC236}">
                <a16:creationId xmlns:a16="http://schemas.microsoft.com/office/drawing/2014/main" id="{F4AC475B-3D46-9BF5-6C9A-14DB771C37A2}"/>
              </a:ext>
            </a:extLst>
          </p:cNvPr>
          <p:cNvSpPr txBox="1">
            <a:spLocks noGrp="1"/>
          </p:cNvSpPr>
          <p:nvPr>
            <p:ph idx="1"/>
          </p:nvPr>
        </p:nvSpPr>
        <p:spPr>
          <a:xfrm>
            <a:off x="557999" y="1800000"/>
            <a:ext cx="6109019" cy="3790572"/>
          </a:xfrm>
          <a:prstGeom prst="rect">
            <a:avLst/>
          </a:prstGeom>
          <a:noFill/>
          <a:ln>
            <a:noFill/>
          </a:ln>
        </p:spPr>
        <p:txBody>
          <a:bodyPr spcFirstLastPara="1" wrap="square" lIns="91425" tIns="45700" rIns="91425" bIns="45700" anchor="t" anchorCtr="0">
            <a:noAutofit/>
          </a:bodyPr>
          <a:lstStyle/>
          <a:p>
            <a:pPr marL="0" indent="0" algn="l">
              <a:buNone/>
            </a:pPr>
            <a:r>
              <a:rPr lang="en-GB" sz="2300" b="1" dirty="0" err="1">
                <a:solidFill>
                  <a:srgbClr val="0D0D0D"/>
                </a:solidFill>
              </a:rPr>
              <a:t>HealthLink</a:t>
            </a:r>
            <a:r>
              <a:rPr lang="en-GB" sz="2300" b="1" dirty="0">
                <a:solidFill>
                  <a:srgbClr val="0D0D0D"/>
                </a:solidFill>
              </a:rPr>
              <a:t> - Cyprus – GESY: </a:t>
            </a:r>
            <a:r>
              <a:rPr lang="en-GB" sz="2300" b="0" i="0" dirty="0">
                <a:solidFill>
                  <a:srgbClr val="0D0D0D"/>
                </a:solidFill>
                <a:effectLst/>
              </a:rPr>
              <a:t>This healthcare app is for patients to find doctors, pharmacies, and drugs, book appointments, have access to their medical records, and receive updates on healthcare services.</a:t>
            </a:r>
          </a:p>
          <a:p>
            <a:pPr marL="0" indent="0" algn="l">
              <a:buNone/>
            </a:pPr>
            <a:r>
              <a:rPr lang="en-GB" sz="2300" dirty="0">
                <a:solidFill>
                  <a:srgbClr val="0D0D0D"/>
                </a:solidFill>
                <a:hlinkClick r:id="rId3">
                  <a:extLst>
                    <a:ext uri="{A12FA001-AC4F-418D-AE19-62706E023703}">
                      <ahyp:hlinkClr xmlns:ahyp="http://schemas.microsoft.com/office/drawing/2018/hyperlinkcolor" xmlns="" val="tx"/>
                    </a:ext>
                  </a:extLst>
                </a:hlinkClick>
              </a:rPr>
              <a:t>Android:</a:t>
            </a:r>
          </a:p>
          <a:p>
            <a:pPr marL="0" indent="0" algn="l">
              <a:buNone/>
            </a:pPr>
            <a:r>
              <a:rPr lang="en-GB" sz="2300" dirty="0">
                <a:solidFill>
                  <a:srgbClr val="0D0D0D"/>
                </a:solidFill>
                <a:hlinkClick r:id="rId3"/>
              </a:rPr>
              <a:t>https://play.google.com/store/apps/details?id=com.ek.pharmacygesy&amp;hl=en&amp;gl=US</a:t>
            </a:r>
          </a:p>
          <a:p>
            <a:pPr marL="0" indent="0" algn="l">
              <a:buNone/>
            </a:pPr>
            <a:r>
              <a:rPr lang="en-US" sz="2300" dirty="0">
                <a:solidFill>
                  <a:srgbClr val="0D0D0D"/>
                </a:solidFill>
                <a:hlinkClick r:id="rId3">
                  <a:extLst>
                    <a:ext uri="{A12FA001-AC4F-418D-AE19-62706E023703}">
                      <ahyp:hlinkClr xmlns:ahyp="http://schemas.microsoft.com/office/drawing/2018/hyperlinkcolor" xmlns="" val="tx"/>
                    </a:ext>
                  </a:extLst>
                </a:hlinkClick>
              </a:rPr>
              <a:t>Apple: </a:t>
            </a:r>
            <a:r>
              <a:rPr lang="en-US" sz="2300" i="0" dirty="0">
                <a:effectLst/>
                <a:hlinkClick r:id="rId3"/>
              </a:rPr>
              <a:t>https://apps.apple.com/us/app/healthlink-cyprus-gesy/id6444378453</a:t>
            </a:r>
            <a:r>
              <a:rPr lang="en-US" sz="2300" i="0" dirty="0">
                <a:effectLst/>
              </a:rPr>
              <a:t> </a:t>
            </a:r>
          </a:p>
        </p:txBody>
      </p:sp>
      <p:sp>
        <p:nvSpPr>
          <p:cNvPr id="160" name="Google Shape;160;p5">
            <a:extLst>
              <a:ext uri="{FF2B5EF4-FFF2-40B4-BE49-F238E27FC236}">
                <a16:creationId xmlns:a16="http://schemas.microsoft.com/office/drawing/2014/main" id="{288667FD-ED68-CC4E-9D3F-48C6C76A2658}"/>
              </a:ext>
            </a:extLst>
          </p:cNvPr>
          <p:cNvSpPr/>
          <p:nvPr/>
        </p:nvSpPr>
        <p:spPr>
          <a:xfrm>
            <a:off x="2691492" y="6091423"/>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Source</a:t>
            </a:r>
            <a:r>
              <a:rPr lang="en-US"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p:txBody>
      </p:sp>
      <p:sp>
        <p:nvSpPr>
          <p:cNvPr id="162" name="Google Shape;162;p5">
            <a:extLst>
              <a:ext uri="{FF2B5EF4-FFF2-40B4-BE49-F238E27FC236}">
                <a16:creationId xmlns:a16="http://schemas.microsoft.com/office/drawing/2014/main" id="{AE521EE5-2029-F334-165F-361D5A0CDD1D}"/>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D5D9038C-0F80-86C4-405E-AC609F4A8C29}"/>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7" name="Grafik 6">
            <a:extLst>
              <a:ext uri="{FF2B5EF4-FFF2-40B4-BE49-F238E27FC236}">
                <a16:creationId xmlns:a16="http://schemas.microsoft.com/office/drawing/2014/main" id="{D0F499F3-DA37-2CED-AA0F-53D16E2550AC}"/>
              </a:ext>
            </a:extLst>
          </p:cNvPr>
          <p:cNvPicPr>
            <a:picLocks noChangeAspect="1"/>
          </p:cNvPicPr>
          <p:nvPr/>
        </p:nvPicPr>
        <p:blipFill>
          <a:blip r:embed="rId4"/>
          <a:stretch>
            <a:fillRect/>
          </a:stretch>
        </p:blipFill>
        <p:spPr>
          <a:xfrm>
            <a:off x="7404632" y="1605349"/>
            <a:ext cx="3101609" cy="3368332"/>
          </a:xfrm>
          <a:prstGeom prst="rect">
            <a:avLst/>
          </a:prstGeom>
        </p:spPr>
      </p:pic>
    </p:spTree>
    <p:extLst>
      <p:ext uri="{BB962C8B-B14F-4D97-AF65-F5344CB8AC3E}">
        <p14:creationId xmlns:p14="http://schemas.microsoft.com/office/powerpoint/2010/main" val="167134531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2317D84F-60EF-9E4F-1E0D-BC5FB194B460}"/>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1B2FEE42-9282-2033-9D96-FCFBC5D7A768}"/>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en-US" sz="2800" dirty="0">
                <a:solidFill>
                  <a:srgbClr val="203864"/>
                </a:solidFill>
              </a:rPr>
              <a:t>Healthcare services apps in </a:t>
            </a:r>
            <a:r>
              <a:rPr lang="en-US" dirty="0"/>
              <a:t>Cyprus</a:t>
            </a:r>
            <a:endParaRPr sz="2800" dirty="0">
              <a:solidFill>
                <a:srgbClr val="203864"/>
              </a:solidFill>
            </a:endParaRPr>
          </a:p>
        </p:txBody>
      </p:sp>
      <p:sp>
        <p:nvSpPr>
          <p:cNvPr id="158" name="Google Shape;158;p5">
            <a:extLst>
              <a:ext uri="{FF2B5EF4-FFF2-40B4-BE49-F238E27FC236}">
                <a16:creationId xmlns:a16="http://schemas.microsoft.com/office/drawing/2014/main" id="{F4AC475B-3D46-9BF5-6C9A-14DB771C37A2}"/>
              </a:ext>
            </a:extLst>
          </p:cNvPr>
          <p:cNvSpPr txBox="1">
            <a:spLocks noGrp="1"/>
          </p:cNvSpPr>
          <p:nvPr>
            <p:ph idx="1"/>
          </p:nvPr>
        </p:nvSpPr>
        <p:spPr>
          <a:xfrm>
            <a:off x="557999" y="1799999"/>
            <a:ext cx="6190042" cy="4198731"/>
          </a:xfrm>
          <a:prstGeom prst="rect">
            <a:avLst/>
          </a:prstGeom>
          <a:noFill/>
          <a:ln>
            <a:noFill/>
          </a:ln>
        </p:spPr>
        <p:txBody>
          <a:bodyPr spcFirstLastPara="1" wrap="square" lIns="91425" tIns="45700" rIns="91425" bIns="45700" anchor="t" anchorCtr="0">
            <a:noAutofit/>
          </a:bodyPr>
          <a:lstStyle/>
          <a:p>
            <a:pPr marL="0" indent="0" algn="l">
              <a:buNone/>
            </a:pPr>
            <a:r>
              <a:rPr lang="en-GB" sz="2000" b="1" i="0" dirty="0" err="1">
                <a:solidFill>
                  <a:srgbClr val="0D0D0D"/>
                </a:solidFill>
                <a:effectLst/>
              </a:rPr>
              <a:t>Healthy.Me</a:t>
            </a:r>
            <a:r>
              <a:rPr lang="en-GB" sz="2000" b="0" i="0" dirty="0">
                <a:solidFill>
                  <a:srgbClr val="0D0D0D"/>
                </a:solidFill>
                <a:effectLst/>
              </a:rPr>
              <a:t>: Cyprus healthy me app is an app designed to provide users with information about healthcare services, including hospitals, clinics, pharmacies, and healthcare professionals across Cyprus. It also offers features like appointment scheduling and teleconsultation options.</a:t>
            </a:r>
          </a:p>
          <a:p>
            <a:pPr marL="0" indent="0" algn="l">
              <a:buNone/>
            </a:pPr>
            <a:r>
              <a:rPr lang="en-US" sz="2000" dirty="0">
                <a:solidFill>
                  <a:srgbClr val="0D0D0D"/>
                </a:solidFill>
                <a:hlinkClick r:id="rId3">
                  <a:extLst>
                    <a:ext uri="{A12FA001-AC4F-418D-AE19-62706E023703}">
                      <ahyp:hlinkClr xmlns:ahyp="http://schemas.microsoft.com/office/drawing/2018/hyperlinkcolor" xmlns="" val="tx"/>
                    </a:ext>
                  </a:extLst>
                </a:hlinkClick>
              </a:rPr>
              <a:t>Android: </a:t>
            </a:r>
            <a:r>
              <a:rPr lang="en-US" sz="2000" dirty="0">
                <a:hlinkClick r:id="rId4"/>
              </a:rPr>
              <a:t>https://play.google.com/store/apps/details?id=com.utpmarketing.hmd4&amp;hl=en</a:t>
            </a:r>
            <a:r>
              <a:rPr lang="en-US" sz="2000" dirty="0"/>
              <a:t> </a:t>
            </a:r>
            <a:endParaRPr lang="en-US" sz="2000" dirty="0">
              <a:solidFill>
                <a:srgbClr val="0D0D0D"/>
              </a:solidFill>
            </a:endParaRPr>
          </a:p>
          <a:p>
            <a:pPr marL="0" indent="0" algn="l">
              <a:buNone/>
            </a:pPr>
            <a:r>
              <a:rPr lang="en-US" sz="2000" dirty="0">
                <a:solidFill>
                  <a:srgbClr val="0D0D0D"/>
                </a:solidFill>
                <a:hlinkClick r:id="rId3">
                  <a:extLst>
                    <a:ext uri="{A12FA001-AC4F-418D-AE19-62706E023703}">
                      <ahyp:hlinkClr xmlns:ahyp="http://schemas.microsoft.com/office/drawing/2018/hyperlinkcolor" xmlns="" val="tx"/>
                    </a:ext>
                  </a:extLst>
                </a:hlinkClick>
              </a:rPr>
              <a:t>Apple: </a:t>
            </a:r>
            <a:r>
              <a:rPr lang="en-US" sz="2000" i="0" dirty="0">
                <a:effectLst/>
                <a:hlinkClick r:id="rId3"/>
              </a:rPr>
              <a:t>https://apps.apple.com/us/app/healthlink-cyprus-gesy/id6444378453</a:t>
            </a:r>
            <a:endParaRPr lang="en-US" sz="2000" i="0" dirty="0">
              <a:effectLst/>
            </a:endParaRPr>
          </a:p>
        </p:txBody>
      </p:sp>
      <p:sp>
        <p:nvSpPr>
          <p:cNvPr id="160" name="Google Shape;160;p5">
            <a:extLst>
              <a:ext uri="{FF2B5EF4-FFF2-40B4-BE49-F238E27FC236}">
                <a16:creationId xmlns:a16="http://schemas.microsoft.com/office/drawing/2014/main" id="{288667FD-ED68-CC4E-9D3F-48C6C76A2658}"/>
              </a:ext>
            </a:extLst>
          </p:cNvPr>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5">
                  <a:extLst>
                    <a:ext uri="{A12FA001-AC4F-418D-AE19-62706E023703}">
                      <ahyp:hlinkClr xmlns:ahyp="http://schemas.microsoft.com/office/drawing/2018/hyperlinkcolor" xmlns=""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6">
                  <a:extLst>
                    <a:ext uri="{A12FA001-AC4F-418D-AE19-62706E023703}">
                      <ahyp:hlinkClr xmlns:ahyp="http://schemas.microsoft.com/office/drawing/2018/hyperlinkcolor" xmlns="" val="tx"/>
                    </a:ext>
                  </a:extLst>
                </a:hlinkClick>
              </a:rPr>
              <a:t>Pixabay</a:t>
            </a:r>
            <a:r>
              <a:rPr lang="en-US" sz="1200" u="sng" dirty="0">
                <a:solidFill>
                  <a:schemeClr val="dk1"/>
                </a:solidFill>
                <a:latin typeface="Calibri"/>
                <a:ea typeface="Calibri"/>
                <a:cs typeface="Calibri"/>
                <a:sym typeface="Calibri"/>
                <a:hlinkClick r:id="rId6">
                  <a:extLst>
                    <a:ext uri="{A12FA001-AC4F-418D-AE19-62706E023703}">
                      <ahyp:hlinkClr xmlns:ahyp="http://schemas.microsoft.com/office/drawing/2018/hyperlinkcolor" xmlns="" val="tx"/>
                    </a:ext>
                  </a:extLst>
                </a:hlinkClick>
              </a:rPr>
              <a:t> license</a:t>
            </a:r>
            <a:endParaRPr sz="1200" dirty="0">
              <a:solidFill>
                <a:schemeClr val="dk1"/>
              </a:solidFill>
              <a:latin typeface="Calibri"/>
              <a:ea typeface="Calibri"/>
              <a:cs typeface="Calibri"/>
              <a:sym typeface="Calibri"/>
            </a:endParaRPr>
          </a:p>
        </p:txBody>
      </p:sp>
      <p:sp>
        <p:nvSpPr>
          <p:cNvPr id="162" name="Google Shape;162;p5">
            <a:extLst>
              <a:ext uri="{FF2B5EF4-FFF2-40B4-BE49-F238E27FC236}">
                <a16:creationId xmlns:a16="http://schemas.microsoft.com/office/drawing/2014/main" id="{AE521EE5-2029-F334-165F-361D5A0CDD1D}"/>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D5D9038C-0F80-86C4-405E-AC609F4A8C29}"/>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1026" name="Picture 2" descr="Smartphone, Mobiltelefon, Touch-Screen">
            <a:extLst>
              <a:ext uri="{FF2B5EF4-FFF2-40B4-BE49-F238E27FC236}">
                <a16:creationId xmlns:a16="http://schemas.microsoft.com/office/drawing/2014/main" id="{CBA37609-8C8A-E127-1B83-6D5148724F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97920" y="2107769"/>
            <a:ext cx="4291141" cy="285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67052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BFFBF94D-12B6-A033-2751-11EEAAE289B1}"/>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CC3C29C4-68DD-3132-B888-05EAD83010F0}"/>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sz="2800" dirty="0">
                <a:solidFill>
                  <a:srgbClr val="203864"/>
                </a:solidFill>
              </a:rPr>
              <a:t>Healthcare services apps </a:t>
            </a:r>
            <a:r>
              <a:rPr lang="en-US" dirty="0"/>
              <a:t>in France</a:t>
            </a:r>
          </a:p>
        </p:txBody>
      </p:sp>
      <p:sp>
        <p:nvSpPr>
          <p:cNvPr id="4" name="Θέση κειμένου 3">
            <a:extLst>
              <a:ext uri="{FF2B5EF4-FFF2-40B4-BE49-F238E27FC236}">
                <a16:creationId xmlns:a16="http://schemas.microsoft.com/office/drawing/2014/main" id="{DBA07755-63B6-EA91-422D-5C140757157E}"/>
              </a:ext>
            </a:extLst>
          </p:cNvPr>
          <p:cNvSpPr>
            <a:spLocks noGrp="1"/>
          </p:cNvSpPr>
          <p:nvPr>
            <p:ph type="body" idx="1"/>
          </p:nvPr>
        </p:nvSpPr>
        <p:spPr/>
        <p:txBody>
          <a:bodyPr/>
          <a:lstStyle/>
          <a:p>
            <a:endParaRPr lang="el-GR"/>
          </a:p>
        </p:txBody>
      </p:sp>
      <p:sp>
        <p:nvSpPr>
          <p:cNvPr id="5" name="Θέση περιεχομένου 4">
            <a:extLst>
              <a:ext uri="{FF2B5EF4-FFF2-40B4-BE49-F238E27FC236}">
                <a16:creationId xmlns:a16="http://schemas.microsoft.com/office/drawing/2014/main" id="{B42B259B-67E4-C3F8-8233-4493BAB0966A}"/>
              </a:ext>
            </a:extLst>
          </p:cNvPr>
          <p:cNvSpPr>
            <a:spLocks noGrp="1"/>
          </p:cNvSpPr>
          <p:nvPr>
            <p:ph sz="half" idx="2"/>
          </p:nvPr>
        </p:nvSpPr>
        <p:spPr/>
        <p:txBody>
          <a:bodyPr/>
          <a:lstStyle/>
          <a:p>
            <a:endParaRPr lang="el-GR"/>
          </a:p>
        </p:txBody>
      </p:sp>
      <p:sp>
        <p:nvSpPr>
          <p:cNvPr id="162" name="Google Shape;162;p5">
            <a:extLst>
              <a:ext uri="{FF2B5EF4-FFF2-40B4-BE49-F238E27FC236}">
                <a16:creationId xmlns:a16="http://schemas.microsoft.com/office/drawing/2014/main" id="{A2494949-8393-F273-3916-A65627078F9F}"/>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912AA52D-D37D-09A7-E88C-FBFE28A81FD6}"/>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sp>
        <p:nvSpPr>
          <p:cNvPr id="2" name="Google Shape;160;p5">
            <a:extLst>
              <a:ext uri="{FF2B5EF4-FFF2-40B4-BE49-F238E27FC236}">
                <a16:creationId xmlns:a16="http://schemas.microsoft.com/office/drawing/2014/main" id="{1853B460-030B-7DB2-64CA-A3CAA6B42137}"/>
              </a:ext>
            </a:extLst>
          </p:cNvPr>
          <p:cNvSpPr/>
          <p:nvPr/>
        </p:nvSpPr>
        <p:spPr>
          <a:xfrm>
            <a:off x="2845604" y="5997759"/>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 license</a:t>
            </a:r>
            <a:endParaRPr sz="1200" dirty="0">
              <a:solidFill>
                <a:schemeClr val="dk1"/>
              </a:solidFill>
              <a:latin typeface="Calibri"/>
              <a:ea typeface="Calibri"/>
              <a:cs typeface="Calibri"/>
              <a:sym typeface="Calibri"/>
            </a:endParaRPr>
          </a:p>
        </p:txBody>
      </p:sp>
      <p:pic>
        <p:nvPicPr>
          <p:cNvPr id="6146" name="Picture 2" descr="Frankreich, Flagge, Karte">
            <a:extLst>
              <a:ext uri="{FF2B5EF4-FFF2-40B4-BE49-F238E27FC236}">
                <a16:creationId xmlns:a16="http://schemas.microsoft.com/office/drawing/2014/main" id="{2B928B30-E17E-0429-F76B-69B36C010C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6684" y="1742946"/>
            <a:ext cx="4516726" cy="4595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51578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g2c226cc557a_0_0"/>
          <p:cNvSpPr txBox="1">
            <a:spLocks noGrp="1"/>
          </p:cNvSpPr>
          <p:nvPr>
            <p:ph type="title"/>
          </p:nvPr>
        </p:nvSpPr>
        <p:spPr>
          <a:xfrm>
            <a:off x="558000" y="1080000"/>
            <a:ext cx="11059800" cy="605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en-US" sz="2800">
                <a:solidFill>
                  <a:srgbClr val="203864"/>
                </a:solidFill>
              </a:rPr>
              <a:t>Healthcare services apps of </a:t>
            </a:r>
            <a:r>
              <a:rPr lang="en-US" sz="2800" u="sng">
                <a:solidFill>
                  <a:srgbClr val="203864"/>
                </a:solidFill>
              </a:rPr>
              <a:t>public</a:t>
            </a:r>
            <a:r>
              <a:rPr lang="en-US" sz="2800">
                <a:solidFill>
                  <a:srgbClr val="203864"/>
                </a:solidFill>
              </a:rPr>
              <a:t> providers in </a:t>
            </a:r>
            <a:r>
              <a:rPr lang="en-US"/>
              <a:t>France</a:t>
            </a:r>
            <a:endParaRPr sz="2800">
              <a:solidFill>
                <a:srgbClr val="203864"/>
              </a:solidFill>
            </a:endParaRPr>
          </a:p>
        </p:txBody>
      </p:sp>
      <p:sp>
        <p:nvSpPr>
          <p:cNvPr id="192" name="Google Shape;192;g2c226cc557a_0_0"/>
          <p:cNvSpPr txBox="1">
            <a:spLocks noGrp="1"/>
          </p:cNvSpPr>
          <p:nvPr>
            <p:ph type="body" idx="1"/>
          </p:nvPr>
        </p:nvSpPr>
        <p:spPr>
          <a:xfrm>
            <a:off x="558000" y="1800000"/>
            <a:ext cx="5852100" cy="3982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600"/>
              </a:spcAft>
              <a:buSzPts val="2400"/>
              <a:buNone/>
            </a:pPr>
            <a:r>
              <a:rPr lang="en-US"/>
              <a:t>In France, </a:t>
            </a:r>
            <a:r>
              <a:rPr lang="en-US" b="1"/>
              <a:t>public health services</a:t>
            </a:r>
            <a:r>
              <a:rPr lang="en-US"/>
              <a:t> are accessible via a number of platforms and applications developed by the government, hospitals, regional health agencies and other public sector organisations. These applications and online services aim to improve access to healthcare, personal health management and facilitate communication between patients and healthcare professionals.</a:t>
            </a:r>
            <a:endParaRPr/>
          </a:p>
        </p:txBody>
      </p:sp>
      <p:sp>
        <p:nvSpPr>
          <p:cNvPr id="193" name="Google Shape;193;g2c226cc557a_0_0"/>
          <p:cNvSpPr/>
          <p:nvPr/>
        </p:nvSpPr>
        <p:spPr>
          <a:xfrm>
            <a:off x="117332" y="438863"/>
            <a:ext cx="409200" cy="430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200"/>
              <a:buFont typeface="Calibri"/>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94" name="Google Shape;194;g2c226cc557a_0_0"/>
          <p:cNvSpPr/>
          <p:nvPr/>
        </p:nvSpPr>
        <p:spPr>
          <a:xfrm>
            <a:off x="269731" y="591263"/>
            <a:ext cx="674100" cy="430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200"/>
              <a:buFont typeface="Calibri"/>
              <a:buNone/>
            </a:pPr>
            <a:r>
              <a:rPr lang="en-US" sz="2200" b="1">
                <a:solidFill>
                  <a:schemeClr val="lt1"/>
                </a:solidFill>
                <a:latin typeface="Calibri"/>
                <a:ea typeface="Calibri"/>
                <a:cs typeface="Calibri"/>
                <a:sym typeface="Calibri"/>
              </a:rPr>
              <a:t>11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pic>
        <p:nvPicPr>
          <p:cNvPr id="195" name="Google Shape;195;g2c226cc557a_0_0"/>
          <p:cNvPicPr preferRelativeResize="0"/>
          <p:nvPr/>
        </p:nvPicPr>
        <p:blipFill rotWithShape="1">
          <a:blip r:embed="rId3">
            <a:alphaModFix/>
          </a:blip>
          <a:srcRect b="33359"/>
          <a:stretch/>
        </p:blipFill>
        <p:spPr>
          <a:xfrm>
            <a:off x="6910470" y="2218078"/>
            <a:ext cx="5010396" cy="3338957"/>
          </a:xfrm>
          <a:prstGeom prst="rect">
            <a:avLst/>
          </a:prstGeom>
          <a:noFill/>
          <a:ln>
            <a:noFill/>
          </a:ln>
        </p:spPr>
      </p:pic>
      <p:sp>
        <p:nvSpPr>
          <p:cNvPr id="196" name="Google Shape;196;g2c226cc557a_0_0"/>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u="sng" dirty="0">
                <a:solidFill>
                  <a:srgbClr val="000000"/>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Source</a:t>
            </a:r>
            <a:r>
              <a:rPr lang="en-US" sz="1200" dirty="0">
                <a:solidFill>
                  <a:srgbClr val="000000"/>
                </a:solidFill>
                <a:latin typeface="Calibri"/>
                <a:ea typeface="Calibri"/>
                <a:cs typeface="Calibri"/>
                <a:sym typeface="Calibri"/>
              </a:rPr>
              <a:t> | </a:t>
            </a:r>
            <a:r>
              <a:rPr lang="en-US" sz="1200" u="sng" dirty="0" err="1">
                <a:solidFill>
                  <a:srgbClr val="000000"/>
                </a:solidFill>
                <a:latin typeface="Calibri"/>
                <a:ea typeface="Calibri"/>
                <a:cs typeface="Calibri"/>
                <a:sym typeface="Calibri"/>
                <a:hlinkClick r:id="rId5">
                  <a:extLst>
                    <a:ext uri="{A12FA001-AC4F-418D-AE19-62706E023703}">
                      <ahyp:hlinkClr xmlns:ahyp="http://schemas.microsoft.com/office/drawing/2018/hyperlinkcolor" xmlns="" val="tx"/>
                    </a:ext>
                  </a:extLst>
                </a:hlinkClick>
              </a:rPr>
              <a:t>Freepik</a:t>
            </a:r>
            <a:r>
              <a:rPr lang="en-US" sz="1200" u="sng" dirty="0">
                <a:solidFill>
                  <a:srgbClr val="000000"/>
                </a:solidFill>
                <a:latin typeface="Calibri"/>
                <a:ea typeface="Calibri"/>
                <a:cs typeface="Calibri"/>
                <a:sym typeface="Calibri"/>
                <a:hlinkClick r:id="rId5">
                  <a:extLst>
                    <a:ext uri="{A12FA001-AC4F-418D-AE19-62706E023703}">
                      <ahyp:hlinkClr xmlns:ahyp="http://schemas.microsoft.com/office/drawing/2018/hyperlinkcolor" xmlns="" val="tx"/>
                    </a:ext>
                  </a:extLst>
                </a:hlinkClick>
              </a:rPr>
              <a:t> license</a:t>
            </a:r>
            <a:endParaRPr sz="1200" dirty="0">
              <a:solidFill>
                <a:srgbClr val="0000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g2c226cc557a_0_10"/>
          <p:cNvSpPr txBox="1">
            <a:spLocks noGrp="1"/>
          </p:cNvSpPr>
          <p:nvPr>
            <p:ph type="title"/>
          </p:nvPr>
        </p:nvSpPr>
        <p:spPr>
          <a:xfrm>
            <a:off x="558000" y="1080000"/>
            <a:ext cx="11059800" cy="605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en-US" sz="2800">
                <a:solidFill>
                  <a:srgbClr val="203864"/>
                </a:solidFill>
              </a:rPr>
              <a:t>Healthcare services apps of </a:t>
            </a:r>
            <a:r>
              <a:rPr lang="en-US" sz="2800" u="sng">
                <a:solidFill>
                  <a:srgbClr val="203864"/>
                </a:solidFill>
              </a:rPr>
              <a:t>public</a:t>
            </a:r>
            <a:r>
              <a:rPr lang="en-US" sz="2800">
                <a:solidFill>
                  <a:srgbClr val="203864"/>
                </a:solidFill>
              </a:rPr>
              <a:t> providers in </a:t>
            </a:r>
            <a:r>
              <a:rPr lang="en-US"/>
              <a:t>France</a:t>
            </a:r>
            <a:endParaRPr sz="2800">
              <a:solidFill>
                <a:srgbClr val="203864"/>
              </a:solidFill>
            </a:endParaRPr>
          </a:p>
        </p:txBody>
      </p:sp>
      <p:sp>
        <p:nvSpPr>
          <p:cNvPr id="203" name="Google Shape;203;g2c226cc557a_0_10"/>
          <p:cNvSpPr txBox="1">
            <a:spLocks noGrp="1"/>
          </p:cNvSpPr>
          <p:nvPr>
            <p:ph type="body" idx="1"/>
          </p:nvPr>
        </p:nvSpPr>
        <p:spPr>
          <a:xfrm>
            <a:off x="557998" y="1799999"/>
            <a:ext cx="6189900" cy="4866000"/>
          </a:xfrm>
          <a:prstGeom prst="rect">
            <a:avLst/>
          </a:prstGeom>
          <a:noFill/>
          <a:ln>
            <a:noFill/>
          </a:ln>
        </p:spPr>
        <p:txBody>
          <a:bodyPr spcFirstLastPara="1" wrap="square" lIns="91425" tIns="45700" rIns="91425" bIns="45700" anchor="t" anchorCtr="0">
            <a:noAutofit/>
          </a:bodyPr>
          <a:lstStyle/>
          <a:p>
            <a:pPr marL="88900" lvl="0" indent="0" algn="l" rtl="0">
              <a:lnSpc>
                <a:spcPct val="100000"/>
              </a:lnSpc>
              <a:spcBef>
                <a:spcPts val="600"/>
              </a:spcBef>
              <a:spcAft>
                <a:spcPts val="0"/>
              </a:spcAft>
              <a:buSzPts val="2400"/>
              <a:buNone/>
            </a:pPr>
            <a:endParaRPr sz="2400" b="1" i="0" dirty="0">
              <a:latin typeface="Calibri"/>
              <a:ea typeface="Calibri"/>
              <a:cs typeface="Calibri"/>
              <a:sym typeface="Calibri"/>
            </a:endParaRPr>
          </a:p>
          <a:p>
            <a:pPr marL="88900" indent="0">
              <a:spcBef>
                <a:spcPts val="1200"/>
              </a:spcBef>
              <a:spcAft>
                <a:spcPts val="0"/>
              </a:spcAft>
              <a:buSzPts val="2400"/>
              <a:buNone/>
            </a:pPr>
            <a:r>
              <a:rPr lang="en-US" sz="2400" b="1" i="0" dirty="0">
                <a:latin typeface="Calibri"/>
                <a:ea typeface="Calibri"/>
                <a:cs typeface="Calibri"/>
                <a:sym typeface="Calibri"/>
              </a:rPr>
              <a:t>"</a:t>
            </a:r>
            <a:r>
              <a:rPr lang="en-US" b="1" dirty="0" err="1"/>
              <a:t>Ameli</a:t>
            </a:r>
            <a:r>
              <a:rPr lang="en-US" sz="2400" b="1" i="0" dirty="0">
                <a:latin typeface="Calibri"/>
                <a:ea typeface="Calibri"/>
                <a:cs typeface="Calibri"/>
                <a:sym typeface="Calibri"/>
              </a:rPr>
              <a:t>" </a:t>
            </a:r>
            <a:r>
              <a:rPr lang="en-US" sz="2400" i="0" dirty="0">
                <a:latin typeface="Calibri"/>
                <a:ea typeface="Calibri"/>
                <a:cs typeface="Calibri"/>
                <a:sym typeface="Calibri"/>
              </a:rPr>
              <a:t>from the Ministry of Health: </a:t>
            </a:r>
            <a:r>
              <a:rPr lang="en-US" dirty="0"/>
              <a:t> this is the official online portal for the Assurance </a:t>
            </a:r>
            <a:r>
              <a:rPr lang="en-US" dirty="0" err="1"/>
              <a:t>Maladie</a:t>
            </a:r>
            <a:r>
              <a:rPr lang="en-US" dirty="0"/>
              <a:t>. </a:t>
            </a:r>
            <a:r>
              <a:rPr lang="en-US" dirty="0" err="1"/>
              <a:t>Ameli</a:t>
            </a:r>
            <a:r>
              <a:rPr lang="en-US" dirty="0"/>
              <a:t> allows users to consult their healthcare reimbursements, manage their personal information, download a certificate of entitlement or find healthcare professionals.</a:t>
            </a:r>
          </a:p>
          <a:p>
            <a:pPr marL="88900" indent="0">
              <a:spcBef>
                <a:spcPts val="1200"/>
              </a:spcBef>
              <a:spcAft>
                <a:spcPts val="0"/>
              </a:spcAft>
              <a:buSzPts val="2400"/>
              <a:buNone/>
            </a:pPr>
            <a:r>
              <a:rPr lang="en-US" u="sng" dirty="0">
                <a:solidFill>
                  <a:schemeClr val="hlink"/>
                </a:solidFill>
                <a:hlinkClick r:id="rId3"/>
              </a:rPr>
              <a:t> Android APP</a:t>
            </a:r>
            <a:r>
              <a:rPr lang="en-US" dirty="0"/>
              <a:t>  - </a:t>
            </a:r>
            <a:r>
              <a:rPr lang="en-US" u="sng" dirty="0">
                <a:solidFill>
                  <a:schemeClr val="hlink"/>
                </a:solidFill>
                <a:hlinkClick r:id="rId4"/>
              </a:rPr>
              <a:t>IOS App</a:t>
            </a:r>
            <a:endParaRPr lang="en-US" dirty="0"/>
          </a:p>
          <a:p>
            <a:pPr marL="88900" lvl="0" indent="0" algn="l" rtl="0">
              <a:lnSpc>
                <a:spcPct val="100000"/>
              </a:lnSpc>
              <a:spcBef>
                <a:spcPts val="1200"/>
              </a:spcBef>
              <a:spcAft>
                <a:spcPts val="0"/>
              </a:spcAft>
              <a:buSzPts val="2400"/>
              <a:buNone/>
            </a:pPr>
            <a:endParaRPr dirty="0"/>
          </a:p>
        </p:txBody>
      </p:sp>
      <p:sp>
        <p:nvSpPr>
          <p:cNvPr id="204" name="Google Shape;204;g2c226cc557a_0_10"/>
          <p:cNvSpPr/>
          <p:nvPr/>
        </p:nvSpPr>
        <p:spPr>
          <a:xfrm>
            <a:off x="117332" y="438863"/>
            <a:ext cx="409200" cy="430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200"/>
              <a:buFont typeface="Calibri"/>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205" name="Google Shape;205;g2c226cc557a_0_10"/>
          <p:cNvSpPr/>
          <p:nvPr/>
        </p:nvSpPr>
        <p:spPr>
          <a:xfrm>
            <a:off x="269731" y="591263"/>
            <a:ext cx="674100" cy="430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200"/>
              <a:buFont typeface="Calibri"/>
              <a:buNone/>
            </a:pPr>
            <a:r>
              <a:rPr lang="en-US" sz="2200" b="1">
                <a:solidFill>
                  <a:schemeClr val="lt1"/>
                </a:solidFill>
                <a:latin typeface="Calibri"/>
                <a:ea typeface="Calibri"/>
                <a:cs typeface="Calibri"/>
                <a:sym typeface="Calibri"/>
              </a:rPr>
              <a:t>11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206" name="Google Shape;206;g2c226cc557a_0_10" descr="Bild für Symbol"/>
          <p:cNvSpPr/>
          <p:nvPr/>
        </p:nvSpPr>
        <p:spPr>
          <a:xfrm>
            <a:off x="5596465" y="2355358"/>
            <a:ext cx="1151400" cy="2229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07" name="Google Shape;207;g2c226cc557a_0_10"/>
          <p:cNvPicPr preferRelativeResize="0"/>
          <p:nvPr/>
        </p:nvPicPr>
        <p:blipFill rotWithShape="1">
          <a:blip r:embed="rId5">
            <a:alphaModFix/>
          </a:blip>
          <a:srcRect t="2380" b="2380"/>
          <a:stretch/>
        </p:blipFill>
        <p:spPr>
          <a:xfrm>
            <a:off x="7037557" y="2559233"/>
            <a:ext cx="4748841" cy="2374421"/>
          </a:xfrm>
          <a:prstGeom prst="rect">
            <a:avLst/>
          </a:prstGeom>
          <a:noFill/>
          <a:ln>
            <a:noFill/>
          </a:ln>
        </p:spPr>
      </p:pic>
      <p:sp>
        <p:nvSpPr>
          <p:cNvPr id="208" name="Google Shape;208;g2c226cc557a_0_10"/>
          <p:cNvSpPr/>
          <p:nvPr/>
        </p:nvSpPr>
        <p:spPr>
          <a:xfrm>
            <a:off x="2845604" y="5997759"/>
            <a:ext cx="87720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Calibri"/>
              <a:buNone/>
            </a:pPr>
            <a:r>
              <a:rPr lang="en-US" sz="1200" u="sng" dirty="0">
                <a:solidFill>
                  <a:schemeClr val="hlink"/>
                </a:solidFill>
                <a:latin typeface="Calibri"/>
                <a:ea typeface="Calibri"/>
                <a:cs typeface="Calibri"/>
                <a:sym typeface="Calibri"/>
                <a:hlinkClick r:id="rId6"/>
              </a:rPr>
              <a:t>Source: Ameli.fr</a:t>
            </a:r>
            <a:endParaRPr sz="1200"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E47D0821-8573-4002-9B33-F43C68A1D403}"/>
              </a:ext>
            </a:extLst>
          </p:cNvPr>
          <p:cNvSpPr>
            <a:spLocks noGrp="1"/>
          </p:cNvSpPr>
          <p:nvPr>
            <p:ph type="title"/>
          </p:nvPr>
        </p:nvSpPr>
        <p:spPr>
          <a:xfrm>
            <a:off x="558000" y="1079999"/>
            <a:ext cx="10515600" cy="1080001"/>
          </a:xfrm>
        </p:spPr>
        <p:txBody>
          <a:bodyPr>
            <a:normAutofit fontScale="90000"/>
          </a:bodyPr>
          <a:lstStyle/>
          <a:p>
            <a:r>
              <a:rPr lang="en-US" altLang="el-GR" sz="2000" dirty="0">
                <a:solidFill>
                  <a:srgbClr val="C01E24"/>
                </a:solidFill>
              </a:rPr>
              <a:t>11.2.1</a:t>
            </a:r>
            <a:r>
              <a:rPr lang="en-US" altLang="el-GR" dirty="0"/>
              <a:t/>
            </a:r>
            <a:br>
              <a:rPr lang="en-US" altLang="el-GR" dirty="0"/>
            </a:br>
            <a:r>
              <a:rPr lang="en-US" altLang="el-GR" dirty="0">
                <a:solidFill>
                  <a:srgbClr val="C01E24"/>
                </a:solidFill>
              </a:rPr>
              <a:t>Interactive identification of healthcare services apps and different types</a:t>
            </a:r>
            <a:endParaRPr lang="el-GR" dirty="0">
              <a:solidFill>
                <a:srgbClr val="C01E24"/>
              </a:solidFill>
            </a:endParaRPr>
          </a:p>
        </p:txBody>
      </p:sp>
      <p:sp>
        <p:nvSpPr>
          <p:cNvPr id="5" name="Θέση κειμένου 4">
            <a:extLst>
              <a:ext uri="{FF2B5EF4-FFF2-40B4-BE49-F238E27FC236}">
                <a16:creationId xmlns:a16="http://schemas.microsoft.com/office/drawing/2014/main" id="{FAA18648-8A7B-40D3-A066-80FDB05B7DF4}"/>
              </a:ext>
            </a:extLst>
          </p:cNvPr>
          <p:cNvSpPr>
            <a:spLocks noGrp="1"/>
          </p:cNvSpPr>
          <p:nvPr>
            <p:ph type="body" idx="1"/>
          </p:nvPr>
        </p:nvSpPr>
        <p:spPr/>
        <p:txBody>
          <a:bodyPr>
            <a:normAutofit/>
          </a:bodyPr>
          <a:lstStyle/>
          <a:p>
            <a:r>
              <a:rPr lang="en-US" sz="2200" dirty="0">
                <a:solidFill>
                  <a:srgbClr val="203864"/>
                </a:solidFill>
                <a:sym typeface="Arial" panose="020B0604020202020204" pitchFamily="34" charset="0"/>
              </a:rPr>
              <a:t>Objectives</a:t>
            </a:r>
          </a:p>
        </p:txBody>
      </p:sp>
      <p:sp>
        <p:nvSpPr>
          <p:cNvPr id="6" name="Θέση περιεχομένου 5">
            <a:extLst>
              <a:ext uri="{FF2B5EF4-FFF2-40B4-BE49-F238E27FC236}">
                <a16:creationId xmlns:a16="http://schemas.microsoft.com/office/drawing/2014/main" id="{AA5AE911-E515-48E3-AB8B-121C68B77A58}"/>
              </a:ext>
            </a:extLst>
          </p:cNvPr>
          <p:cNvSpPr>
            <a:spLocks noGrp="1"/>
          </p:cNvSpPr>
          <p:nvPr>
            <p:ph sz="half" idx="2"/>
          </p:nvPr>
        </p:nvSpPr>
        <p:spPr>
          <a:xfrm>
            <a:off x="673239" y="2849843"/>
            <a:ext cx="5866709" cy="3470112"/>
          </a:xfrm>
        </p:spPr>
        <p:txBody>
          <a:bodyPr>
            <a:normAutofit fontScale="77500" lnSpcReduction="20000"/>
          </a:bodyPr>
          <a:lstStyle/>
          <a:p>
            <a:r>
              <a:rPr lang="en-US" sz="2400" dirty="0"/>
              <a:t>To become familiar with the most popular healthcare services apps</a:t>
            </a:r>
          </a:p>
          <a:p>
            <a:r>
              <a:rPr lang="en-US" sz="2400" dirty="0"/>
              <a:t>To differentiate between public and private providers of healthcare services apps and their specific interests</a:t>
            </a:r>
          </a:p>
          <a:p>
            <a:r>
              <a:rPr lang="en-US" sz="2400" dirty="0"/>
              <a:t>To collect and assess several examples</a:t>
            </a:r>
          </a:p>
          <a:p>
            <a:r>
              <a:rPr lang="en-US" sz="2400" dirty="0"/>
              <a:t>To create an own plan for the beneficial use of healthcare services apps</a:t>
            </a:r>
            <a:endParaRPr lang="el-GR" sz="2000" dirty="0"/>
          </a:p>
        </p:txBody>
      </p:sp>
      <p:sp>
        <p:nvSpPr>
          <p:cNvPr id="7" name="Ορθογώνιο 1">
            <a:extLst>
              <a:ext uri="{FF2B5EF4-FFF2-40B4-BE49-F238E27FC236}">
                <a16:creationId xmlns:a16="http://schemas.microsoft.com/office/drawing/2014/main" id="{D0AD6EFD-6140-472D-CD54-C82DE71C773C}"/>
              </a:ext>
            </a:extLst>
          </p:cNvPr>
          <p:cNvSpPr/>
          <p:nvPr/>
        </p:nvSpPr>
        <p:spPr>
          <a:xfrm>
            <a:off x="3419912" y="6129356"/>
            <a:ext cx="8772088" cy="276999"/>
          </a:xfrm>
          <a:prstGeom prst="rect">
            <a:avLst/>
          </a:prstGeom>
        </p:spPr>
        <p:txBody>
          <a:bodyPr wrap="square">
            <a:spAutoFit/>
          </a:bodyPr>
          <a:lstStyle/>
          <a:p>
            <a:pPr algn="r"/>
            <a:r>
              <a:rPr lang="en-US" sz="1200" dirty="0">
                <a:hlinkClick r:id="rId3"/>
              </a:rPr>
              <a:t>Image by </a:t>
            </a:r>
            <a:r>
              <a:rPr lang="en-US" sz="1200" dirty="0" err="1">
                <a:hlinkClick r:id="rId3"/>
              </a:rPr>
              <a:t>vectorjuice</a:t>
            </a:r>
            <a:r>
              <a:rPr lang="en-US" sz="1200" dirty="0">
                <a:hlinkClick r:id="rId3"/>
              </a:rPr>
              <a:t> on </a:t>
            </a:r>
            <a:r>
              <a:rPr lang="en-US" sz="1200" dirty="0" err="1">
                <a:hlinkClick r:id="rId3"/>
              </a:rPr>
              <a:t>Freepik</a:t>
            </a:r>
            <a:endParaRPr lang="en-US" sz="1200" dirty="0"/>
          </a:p>
        </p:txBody>
      </p:sp>
      <p:pic>
        <p:nvPicPr>
          <p:cNvPr id="8" name="Google Shape;190;g2c07f5df07d_0_263">
            <a:extLst>
              <a:ext uri="{FF2B5EF4-FFF2-40B4-BE49-F238E27FC236}">
                <a16:creationId xmlns:a16="http://schemas.microsoft.com/office/drawing/2014/main" id="{8174B717-F4DC-16A5-B29D-6BA42D066240}"/>
              </a:ext>
            </a:extLst>
          </p:cNvPr>
          <p:cNvPicPr preferRelativeResize="0"/>
          <p:nvPr/>
        </p:nvPicPr>
        <p:blipFill rotWithShape="1">
          <a:blip r:embed="rId4">
            <a:alphaModFix/>
          </a:blip>
          <a:srcRect l="9128" t="10193" r="8041" b="10723"/>
          <a:stretch/>
        </p:blipFill>
        <p:spPr>
          <a:xfrm>
            <a:off x="7570694" y="1842247"/>
            <a:ext cx="4621306" cy="4163419"/>
          </a:xfrm>
          <a:prstGeom prst="rect">
            <a:avLst/>
          </a:prstGeom>
          <a:noFill/>
          <a:ln>
            <a:noFill/>
          </a:ln>
        </p:spPr>
      </p:pic>
    </p:spTree>
    <p:extLst>
      <p:ext uri="{BB962C8B-B14F-4D97-AF65-F5344CB8AC3E}">
        <p14:creationId xmlns:p14="http://schemas.microsoft.com/office/powerpoint/2010/main" val="61602526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g2c226cc557a_0_21"/>
          <p:cNvPicPr preferRelativeResize="0"/>
          <p:nvPr/>
        </p:nvPicPr>
        <p:blipFill rotWithShape="1">
          <a:blip r:embed="rId3">
            <a:alphaModFix/>
          </a:blip>
          <a:srcRect l="-1520" t="-15293" r="1520" b="-11097"/>
          <a:stretch/>
        </p:blipFill>
        <p:spPr>
          <a:xfrm>
            <a:off x="7424781" y="2506709"/>
            <a:ext cx="4748852" cy="3376150"/>
          </a:xfrm>
          <a:prstGeom prst="rect">
            <a:avLst/>
          </a:prstGeom>
          <a:noFill/>
          <a:ln>
            <a:noFill/>
          </a:ln>
        </p:spPr>
      </p:pic>
      <p:sp>
        <p:nvSpPr>
          <p:cNvPr id="215" name="Google Shape;215;g2c226cc557a_0_21"/>
          <p:cNvSpPr txBox="1">
            <a:spLocks noGrp="1"/>
          </p:cNvSpPr>
          <p:nvPr>
            <p:ph type="title"/>
          </p:nvPr>
        </p:nvSpPr>
        <p:spPr>
          <a:xfrm>
            <a:off x="558000" y="1080000"/>
            <a:ext cx="8400300" cy="605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en-US" sz="2800">
                <a:solidFill>
                  <a:srgbClr val="203864"/>
                </a:solidFill>
              </a:rPr>
              <a:t>Healthcare services apps of </a:t>
            </a:r>
            <a:r>
              <a:rPr lang="en-US" sz="2800" u="sng">
                <a:solidFill>
                  <a:srgbClr val="203864"/>
                </a:solidFill>
              </a:rPr>
              <a:t>public</a:t>
            </a:r>
            <a:r>
              <a:rPr lang="en-US" sz="2800">
                <a:solidFill>
                  <a:srgbClr val="203864"/>
                </a:solidFill>
              </a:rPr>
              <a:t> providers in </a:t>
            </a:r>
            <a:r>
              <a:rPr lang="en-US"/>
              <a:t>France</a:t>
            </a:r>
            <a:endParaRPr sz="2800">
              <a:solidFill>
                <a:srgbClr val="203864"/>
              </a:solidFill>
            </a:endParaRPr>
          </a:p>
        </p:txBody>
      </p:sp>
      <p:sp>
        <p:nvSpPr>
          <p:cNvPr id="216" name="Google Shape;216;g2c226cc557a_0_21"/>
          <p:cNvSpPr txBox="1">
            <a:spLocks noGrp="1"/>
          </p:cNvSpPr>
          <p:nvPr>
            <p:ph type="body" idx="1"/>
          </p:nvPr>
        </p:nvSpPr>
        <p:spPr>
          <a:xfrm>
            <a:off x="558000" y="1800000"/>
            <a:ext cx="6882000" cy="4866000"/>
          </a:xfrm>
          <a:prstGeom prst="rect">
            <a:avLst/>
          </a:prstGeom>
          <a:noFill/>
          <a:ln>
            <a:noFill/>
          </a:ln>
        </p:spPr>
        <p:txBody>
          <a:bodyPr spcFirstLastPara="1" wrap="square" lIns="91425" tIns="45700" rIns="91425" bIns="45700" anchor="t" anchorCtr="0">
            <a:noAutofit/>
          </a:bodyPr>
          <a:lstStyle/>
          <a:p>
            <a:pPr marL="88900" lvl="0" indent="0" algn="l" rtl="0">
              <a:lnSpc>
                <a:spcPct val="100000"/>
              </a:lnSpc>
              <a:spcBef>
                <a:spcPts val="600"/>
              </a:spcBef>
              <a:spcAft>
                <a:spcPts val="0"/>
              </a:spcAft>
              <a:buSzPts val="2000"/>
              <a:buNone/>
            </a:pPr>
            <a:endParaRPr lang="en-US" sz="2000" b="1" dirty="0">
              <a:latin typeface="Lato"/>
              <a:ea typeface="Lato"/>
              <a:cs typeface="Lato"/>
              <a:sym typeface="Lato"/>
            </a:endParaRPr>
          </a:p>
          <a:p>
            <a:pPr marL="88900" lvl="0" indent="0" algn="l" rtl="0">
              <a:lnSpc>
                <a:spcPct val="100000"/>
              </a:lnSpc>
              <a:spcBef>
                <a:spcPts val="600"/>
              </a:spcBef>
              <a:spcAft>
                <a:spcPts val="0"/>
              </a:spcAft>
              <a:buSzPts val="2000"/>
              <a:buNone/>
            </a:pPr>
            <a:endParaRPr lang="en-US" sz="2000" b="1" dirty="0">
              <a:latin typeface="Lato"/>
              <a:ea typeface="Lato"/>
              <a:cs typeface="Lato"/>
              <a:sym typeface="Lato"/>
            </a:endParaRPr>
          </a:p>
          <a:p>
            <a:pPr marL="88900" lvl="0" indent="0" algn="l" rtl="0">
              <a:lnSpc>
                <a:spcPct val="100000"/>
              </a:lnSpc>
              <a:spcBef>
                <a:spcPts val="600"/>
              </a:spcBef>
              <a:spcAft>
                <a:spcPts val="0"/>
              </a:spcAft>
              <a:buSzPts val="2000"/>
              <a:buNone/>
            </a:pPr>
            <a:r>
              <a:rPr lang="en-US" sz="2000" b="1" dirty="0">
                <a:latin typeface="Lato"/>
                <a:ea typeface="Lato"/>
                <a:cs typeface="Lato"/>
                <a:sym typeface="Lato"/>
              </a:rPr>
              <a:t>Mon </a:t>
            </a:r>
            <a:r>
              <a:rPr lang="en-US" sz="2000" b="1" dirty="0" err="1">
                <a:latin typeface="Lato"/>
                <a:ea typeface="Lato"/>
                <a:cs typeface="Lato"/>
                <a:sym typeface="Lato"/>
              </a:rPr>
              <a:t>Espace</a:t>
            </a:r>
            <a:r>
              <a:rPr lang="en-US" sz="2000" b="1" dirty="0">
                <a:latin typeface="Lato"/>
                <a:ea typeface="Lato"/>
                <a:cs typeface="Lato"/>
                <a:sym typeface="Lato"/>
              </a:rPr>
              <a:t> </a:t>
            </a:r>
            <a:r>
              <a:rPr lang="en-US" sz="2000" b="1" dirty="0" err="1">
                <a:latin typeface="Lato"/>
                <a:ea typeface="Lato"/>
                <a:cs typeface="Lato"/>
                <a:sym typeface="Lato"/>
              </a:rPr>
              <a:t>Santé</a:t>
            </a:r>
            <a:r>
              <a:rPr lang="en-US" sz="2000" b="1" dirty="0">
                <a:latin typeface="Lato"/>
                <a:ea typeface="Lato"/>
                <a:cs typeface="Lato"/>
                <a:sym typeface="Lato"/>
              </a:rPr>
              <a:t> (My Health Space)</a:t>
            </a:r>
            <a:endParaRPr dirty="0"/>
          </a:p>
          <a:p>
            <a:pPr marL="88900" lvl="0" indent="0" algn="l" rtl="0">
              <a:lnSpc>
                <a:spcPct val="100000"/>
              </a:lnSpc>
              <a:spcBef>
                <a:spcPts val="1200"/>
              </a:spcBef>
              <a:spcAft>
                <a:spcPts val="0"/>
              </a:spcAft>
              <a:buSzPts val="2000"/>
              <a:buNone/>
            </a:pPr>
            <a:r>
              <a:rPr lang="en-US" sz="2000" dirty="0">
                <a:latin typeface="Lato"/>
                <a:ea typeface="Lato"/>
                <a:cs typeface="Lato"/>
                <a:sym typeface="Lato"/>
              </a:rPr>
              <a:t>Launched at the beginning of 2022, it is the evolution of the Dossier </a:t>
            </a:r>
            <a:r>
              <a:rPr lang="en-US" sz="2000" dirty="0" err="1">
                <a:latin typeface="Lato"/>
                <a:ea typeface="Lato"/>
                <a:cs typeface="Lato"/>
                <a:sym typeface="Lato"/>
              </a:rPr>
              <a:t>Médical</a:t>
            </a:r>
            <a:r>
              <a:rPr lang="en-US" sz="2000" dirty="0">
                <a:latin typeface="Lato"/>
                <a:ea typeface="Lato"/>
                <a:cs typeface="Lato"/>
                <a:sym typeface="Lato"/>
              </a:rPr>
              <a:t> </a:t>
            </a:r>
            <a:r>
              <a:rPr lang="en-US" sz="2000" dirty="0" err="1">
                <a:latin typeface="Lato"/>
                <a:ea typeface="Lato"/>
                <a:cs typeface="Lato"/>
                <a:sym typeface="Lato"/>
              </a:rPr>
              <a:t>Partagé</a:t>
            </a:r>
            <a:r>
              <a:rPr lang="en-US" sz="2000" dirty="0">
                <a:latin typeface="Lato"/>
                <a:ea typeface="Lato"/>
                <a:cs typeface="Lato"/>
                <a:sym typeface="Lato"/>
              </a:rPr>
              <a:t> (DMP). Mon </a:t>
            </a:r>
            <a:r>
              <a:rPr lang="en-US" sz="2000" dirty="0" err="1">
                <a:latin typeface="Lato"/>
                <a:ea typeface="Lato"/>
                <a:cs typeface="Lato"/>
                <a:sym typeface="Lato"/>
              </a:rPr>
              <a:t>Espace</a:t>
            </a:r>
            <a:r>
              <a:rPr lang="en-US" sz="2000" dirty="0">
                <a:latin typeface="Lato"/>
                <a:ea typeface="Lato"/>
                <a:cs typeface="Lato"/>
                <a:sym typeface="Lato"/>
              </a:rPr>
              <a:t> </a:t>
            </a:r>
            <a:r>
              <a:rPr lang="en-US" sz="2000" dirty="0" err="1">
                <a:latin typeface="Lato"/>
                <a:ea typeface="Lato"/>
                <a:cs typeface="Lato"/>
                <a:sym typeface="Lato"/>
              </a:rPr>
              <a:t>Santé</a:t>
            </a:r>
            <a:r>
              <a:rPr lang="en-US" sz="2000" dirty="0">
                <a:latin typeface="Lato"/>
                <a:ea typeface="Lato"/>
                <a:cs typeface="Lato"/>
                <a:sym typeface="Lato"/>
              </a:rPr>
              <a:t> is a personal digital health space for storing, managing and sharing health information and documents in complete security.</a:t>
            </a:r>
            <a:endParaRPr dirty="0"/>
          </a:p>
          <a:p>
            <a:pPr marL="88900" lvl="0" indent="0" algn="l" rtl="0">
              <a:lnSpc>
                <a:spcPct val="100000"/>
              </a:lnSpc>
              <a:spcBef>
                <a:spcPts val="1200"/>
              </a:spcBef>
              <a:spcAft>
                <a:spcPts val="600"/>
              </a:spcAft>
              <a:buSzPts val="2000"/>
              <a:buNone/>
            </a:pPr>
            <a:r>
              <a:rPr lang="de-DE" sz="2000" u="sng" dirty="0">
                <a:solidFill>
                  <a:schemeClr val="hlink"/>
                </a:solidFill>
                <a:latin typeface="Lato"/>
                <a:ea typeface="Lato"/>
                <a:cs typeface="Lato"/>
                <a:sym typeface="Lato"/>
                <a:hlinkClick r:id="rId4"/>
              </a:rPr>
              <a:t>Android App</a:t>
            </a:r>
            <a:r>
              <a:rPr lang="de-DE" sz="2000" dirty="0">
                <a:solidFill>
                  <a:srgbClr val="1A1C1C"/>
                </a:solidFill>
                <a:latin typeface="Lato"/>
                <a:ea typeface="Lato"/>
                <a:cs typeface="Lato"/>
                <a:sym typeface="Lato"/>
              </a:rPr>
              <a:t>   -  </a:t>
            </a:r>
            <a:r>
              <a:rPr lang="de-DE" sz="2000" u="sng" dirty="0">
                <a:solidFill>
                  <a:schemeClr val="hlink"/>
                </a:solidFill>
                <a:latin typeface="Lato"/>
                <a:ea typeface="Lato"/>
                <a:cs typeface="Lato"/>
                <a:sym typeface="Lato"/>
                <a:hlinkClick r:id="rId5"/>
              </a:rPr>
              <a:t>IOS App</a:t>
            </a:r>
            <a:endParaRPr lang="de-DE" sz="2000" i="0" dirty="0">
              <a:solidFill>
                <a:srgbClr val="1A1C1C"/>
              </a:solidFill>
              <a:latin typeface="Lato"/>
              <a:ea typeface="Lato"/>
              <a:cs typeface="Lato"/>
              <a:sym typeface="Lato"/>
            </a:endParaRPr>
          </a:p>
        </p:txBody>
      </p:sp>
      <p:sp>
        <p:nvSpPr>
          <p:cNvPr id="217" name="Google Shape;217;g2c226cc557a_0_21"/>
          <p:cNvSpPr/>
          <p:nvPr/>
        </p:nvSpPr>
        <p:spPr>
          <a:xfrm>
            <a:off x="117332" y="438863"/>
            <a:ext cx="409200" cy="430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200"/>
              <a:buFont typeface="Calibri"/>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218" name="Google Shape;218;g2c226cc557a_0_21"/>
          <p:cNvSpPr/>
          <p:nvPr/>
        </p:nvSpPr>
        <p:spPr>
          <a:xfrm>
            <a:off x="269731" y="591263"/>
            <a:ext cx="674100" cy="430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200"/>
              <a:buFont typeface="Calibri"/>
              <a:buNone/>
            </a:pPr>
            <a:r>
              <a:rPr lang="en-US" sz="2200" b="1">
                <a:solidFill>
                  <a:schemeClr val="lt1"/>
                </a:solidFill>
                <a:latin typeface="Calibri"/>
                <a:ea typeface="Calibri"/>
                <a:cs typeface="Calibri"/>
                <a:sym typeface="Calibri"/>
              </a:rPr>
              <a:t>11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219" name="Google Shape;219;g2c226cc557a_0_21" descr="Bild für Symbol"/>
          <p:cNvSpPr/>
          <p:nvPr/>
        </p:nvSpPr>
        <p:spPr>
          <a:xfrm>
            <a:off x="5596465" y="2355358"/>
            <a:ext cx="1151400" cy="2229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0" name="Google Shape;220;g2c226cc557a_0_21"/>
          <p:cNvSpPr/>
          <p:nvPr/>
        </p:nvSpPr>
        <p:spPr>
          <a:xfrm>
            <a:off x="2845604" y="5997759"/>
            <a:ext cx="87720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Calibri"/>
              <a:buNone/>
            </a:pPr>
            <a:r>
              <a:rPr lang="en-US" sz="1200" u="sng" dirty="0">
                <a:solidFill>
                  <a:schemeClr val="dk1"/>
                </a:solidFill>
                <a:latin typeface="Calibri"/>
                <a:ea typeface="Calibri"/>
                <a:cs typeface="Calibri"/>
                <a:sym typeface="Calibri"/>
              </a:rPr>
              <a:t>Source:</a:t>
            </a:r>
            <a:r>
              <a:rPr lang="en-US" sz="1200" dirty="0">
                <a:solidFill>
                  <a:schemeClr val="dk1"/>
                </a:solidFill>
                <a:latin typeface="Calibri"/>
                <a:ea typeface="Calibri"/>
                <a:cs typeface="Calibri"/>
                <a:sym typeface="Calibri"/>
              </a:rPr>
              <a:t> </a:t>
            </a:r>
            <a:r>
              <a:rPr lang="en-US" sz="1200" u="sng" dirty="0">
                <a:solidFill>
                  <a:schemeClr val="hlink"/>
                </a:solidFill>
                <a:latin typeface="Calibri"/>
                <a:ea typeface="Calibri"/>
                <a:cs typeface="Calibri"/>
                <a:sym typeface="Calibri"/>
                <a:hlinkClick r:id="rId6"/>
              </a:rPr>
              <a:t>malakoffhumanis.com</a:t>
            </a:r>
            <a:endParaRPr sz="1200"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g2c226cc557a_0_97"/>
          <p:cNvSpPr txBox="1">
            <a:spLocks noGrp="1"/>
          </p:cNvSpPr>
          <p:nvPr>
            <p:ph type="title"/>
          </p:nvPr>
        </p:nvSpPr>
        <p:spPr>
          <a:xfrm>
            <a:off x="558000" y="1080000"/>
            <a:ext cx="8400300" cy="605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en-US" sz="2800">
                <a:solidFill>
                  <a:srgbClr val="203864"/>
                </a:solidFill>
              </a:rPr>
              <a:t>Healthcare services apps of </a:t>
            </a:r>
            <a:r>
              <a:rPr lang="en-US" sz="2800" u="sng">
                <a:solidFill>
                  <a:srgbClr val="203864"/>
                </a:solidFill>
              </a:rPr>
              <a:t>public</a:t>
            </a:r>
            <a:r>
              <a:rPr lang="en-US" sz="2800">
                <a:solidFill>
                  <a:srgbClr val="203864"/>
                </a:solidFill>
              </a:rPr>
              <a:t> providers in </a:t>
            </a:r>
            <a:r>
              <a:rPr lang="en-US"/>
              <a:t>France</a:t>
            </a:r>
            <a:endParaRPr sz="2800">
              <a:solidFill>
                <a:srgbClr val="203864"/>
              </a:solidFill>
            </a:endParaRPr>
          </a:p>
        </p:txBody>
      </p:sp>
      <p:sp>
        <p:nvSpPr>
          <p:cNvPr id="227" name="Google Shape;227;g2c226cc557a_0_97"/>
          <p:cNvSpPr txBox="1">
            <a:spLocks noGrp="1"/>
          </p:cNvSpPr>
          <p:nvPr>
            <p:ph type="body" idx="1"/>
          </p:nvPr>
        </p:nvSpPr>
        <p:spPr>
          <a:xfrm>
            <a:off x="558000" y="1800000"/>
            <a:ext cx="6882000" cy="4866000"/>
          </a:xfrm>
          <a:prstGeom prst="rect">
            <a:avLst/>
          </a:prstGeom>
          <a:noFill/>
          <a:ln>
            <a:noFill/>
          </a:ln>
        </p:spPr>
        <p:txBody>
          <a:bodyPr spcFirstLastPara="1" wrap="square" lIns="91425" tIns="45700" rIns="91425" bIns="45700" anchor="t" anchorCtr="0">
            <a:noAutofit/>
          </a:bodyPr>
          <a:lstStyle/>
          <a:p>
            <a:pPr marL="88900" lvl="0" indent="0" algn="l" rtl="0">
              <a:lnSpc>
                <a:spcPct val="100000"/>
              </a:lnSpc>
              <a:spcBef>
                <a:spcPts val="600"/>
              </a:spcBef>
              <a:spcAft>
                <a:spcPts val="0"/>
              </a:spcAft>
              <a:buSzPts val="2000"/>
              <a:buNone/>
            </a:pPr>
            <a:r>
              <a:rPr lang="en-US" sz="2000" b="1" dirty="0" err="1">
                <a:latin typeface="Lato"/>
                <a:ea typeface="Lato"/>
                <a:cs typeface="Lato"/>
                <a:sym typeface="Lato"/>
              </a:rPr>
              <a:t>TousAntiCovid</a:t>
            </a:r>
            <a:r>
              <a:rPr lang="en-US" sz="2000" b="1" dirty="0">
                <a:latin typeface="Lato"/>
                <a:ea typeface="Lato"/>
                <a:cs typeface="Lato"/>
                <a:sym typeface="Lato"/>
              </a:rPr>
              <a:t>  </a:t>
            </a:r>
            <a:endParaRPr dirty="0"/>
          </a:p>
          <a:p>
            <a:pPr marL="88900" lvl="0" indent="0" algn="l" rtl="0">
              <a:lnSpc>
                <a:spcPct val="100000"/>
              </a:lnSpc>
              <a:spcBef>
                <a:spcPts val="1200"/>
              </a:spcBef>
              <a:spcAft>
                <a:spcPts val="0"/>
              </a:spcAft>
              <a:buSzPts val="2000"/>
              <a:buNone/>
            </a:pPr>
            <a:r>
              <a:rPr lang="en-US" sz="2000" dirty="0">
                <a:latin typeface="Lato"/>
                <a:ea typeface="Lato"/>
                <a:cs typeface="Lato"/>
                <a:sym typeface="Lato"/>
              </a:rPr>
              <a:t>Application developed in the context of the COVID-19 pandemic to help track contacts, provide information on the progress of the epidemic, and provide access to vaccination and test certificates. It is an example of how the French public sector can rapidly adapt to a health crisis using digital technologies.</a:t>
            </a:r>
            <a:endParaRPr lang="de-DE" dirty="0"/>
          </a:p>
          <a:p>
            <a:pPr marL="88900" lvl="0" indent="0" algn="l" rtl="0">
              <a:lnSpc>
                <a:spcPct val="100000"/>
              </a:lnSpc>
              <a:spcBef>
                <a:spcPts val="1200"/>
              </a:spcBef>
              <a:spcAft>
                <a:spcPts val="600"/>
              </a:spcAft>
              <a:buSzPts val="2000"/>
              <a:buNone/>
            </a:pPr>
            <a:r>
              <a:rPr lang="de-DE" sz="2400" u="sng" dirty="0">
                <a:solidFill>
                  <a:schemeClr val="hlink"/>
                </a:solidFill>
                <a:latin typeface="Lato"/>
                <a:ea typeface="Lato"/>
                <a:cs typeface="Lato"/>
                <a:sym typeface="Lato"/>
                <a:hlinkClick r:id="rId3"/>
              </a:rPr>
              <a:t>Android App</a:t>
            </a:r>
            <a:r>
              <a:rPr lang="de-DE" sz="2400" dirty="0">
                <a:solidFill>
                  <a:srgbClr val="1A1C1C"/>
                </a:solidFill>
                <a:latin typeface="Lato"/>
                <a:ea typeface="Lato"/>
                <a:cs typeface="Lato"/>
                <a:sym typeface="Lato"/>
              </a:rPr>
              <a:t>  -   </a:t>
            </a:r>
            <a:r>
              <a:rPr lang="de-DE" sz="2400" u="sng" dirty="0">
                <a:solidFill>
                  <a:schemeClr val="hlink"/>
                </a:solidFill>
                <a:latin typeface="Lato"/>
                <a:ea typeface="Lato"/>
                <a:cs typeface="Lato"/>
                <a:sym typeface="Lato"/>
                <a:hlinkClick r:id="rId4"/>
              </a:rPr>
              <a:t>IOS App</a:t>
            </a:r>
            <a:endParaRPr sz="2000" i="0" dirty="0">
              <a:solidFill>
                <a:srgbClr val="1A1C1C"/>
              </a:solidFill>
              <a:latin typeface="Lato"/>
              <a:ea typeface="Lato"/>
              <a:cs typeface="Lato"/>
              <a:sym typeface="Lato"/>
            </a:endParaRPr>
          </a:p>
        </p:txBody>
      </p:sp>
      <p:sp>
        <p:nvSpPr>
          <p:cNvPr id="228" name="Google Shape;228;g2c226cc557a_0_97"/>
          <p:cNvSpPr/>
          <p:nvPr/>
        </p:nvSpPr>
        <p:spPr>
          <a:xfrm>
            <a:off x="117332" y="438863"/>
            <a:ext cx="409200" cy="430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200"/>
              <a:buFont typeface="Calibri"/>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229" name="Google Shape;229;g2c226cc557a_0_97"/>
          <p:cNvSpPr/>
          <p:nvPr/>
        </p:nvSpPr>
        <p:spPr>
          <a:xfrm>
            <a:off x="269731" y="591263"/>
            <a:ext cx="674100" cy="430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200"/>
              <a:buFont typeface="Calibri"/>
              <a:buNone/>
            </a:pPr>
            <a:r>
              <a:rPr lang="en-US" sz="2200" b="1">
                <a:solidFill>
                  <a:schemeClr val="lt1"/>
                </a:solidFill>
                <a:latin typeface="Calibri"/>
                <a:ea typeface="Calibri"/>
                <a:cs typeface="Calibri"/>
                <a:sym typeface="Calibri"/>
              </a:rPr>
              <a:t>11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230" name="Google Shape;230;g2c226cc557a_0_97" descr="Bild für Symbol"/>
          <p:cNvSpPr/>
          <p:nvPr/>
        </p:nvSpPr>
        <p:spPr>
          <a:xfrm>
            <a:off x="5596465" y="2355358"/>
            <a:ext cx="1151400" cy="2229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31" name="Google Shape;231;g2c226cc557a_0_97"/>
          <p:cNvPicPr preferRelativeResize="0"/>
          <p:nvPr/>
        </p:nvPicPr>
        <p:blipFill>
          <a:blip r:embed="rId5">
            <a:alphaModFix/>
          </a:blip>
          <a:stretch>
            <a:fillRect/>
          </a:stretch>
        </p:blipFill>
        <p:spPr>
          <a:xfrm>
            <a:off x="7592400" y="1837500"/>
            <a:ext cx="4447200" cy="2964800"/>
          </a:xfrm>
          <a:prstGeom prst="rect">
            <a:avLst/>
          </a:prstGeom>
          <a:noFill/>
          <a:ln>
            <a:noFill/>
          </a:ln>
        </p:spPr>
      </p:pic>
      <p:sp>
        <p:nvSpPr>
          <p:cNvPr id="232" name="Google Shape;232;g2c226cc557a_0_97"/>
          <p:cNvSpPr/>
          <p:nvPr/>
        </p:nvSpPr>
        <p:spPr>
          <a:xfrm>
            <a:off x="2845604" y="5997759"/>
            <a:ext cx="87720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Calibri"/>
              <a:buNone/>
            </a:pPr>
            <a:r>
              <a:rPr lang="en-US" sz="1200" u="sng" dirty="0">
                <a:solidFill>
                  <a:schemeClr val="dk1"/>
                </a:solidFill>
                <a:latin typeface="Calibri"/>
                <a:ea typeface="Calibri"/>
                <a:cs typeface="Calibri"/>
                <a:sym typeface="Calibri"/>
              </a:rPr>
              <a:t>Source:</a:t>
            </a:r>
            <a:r>
              <a:rPr lang="en-US" sz="1200" dirty="0">
                <a:solidFill>
                  <a:schemeClr val="dk1"/>
                </a:solidFill>
                <a:latin typeface="Calibri"/>
                <a:ea typeface="Calibri"/>
                <a:cs typeface="Calibri"/>
                <a:sym typeface="Calibri"/>
              </a:rPr>
              <a:t> </a:t>
            </a:r>
            <a:r>
              <a:rPr lang="en-US" sz="1200" u="sng" dirty="0">
                <a:solidFill>
                  <a:schemeClr val="hlink"/>
                </a:solidFill>
                <a:latin typeface="Calibri"/>
                <a:ea typeface="Calibri"/>
                <a:cs typeface="Calibri"/>
                <a:sym typeface="Calibri"/>
                <a:hlinkClick r:id="rId6"/>
              </a:rPr>
              <a:t>capeb.fr</a:t>
            </a:r>
            <a:endParaRPr sz="1200"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g2c226cc557a_0_108"/>
          <p:cNvSpPr txBox="1">
            <a:spLocks noGrp="1"/>
          </p:cNvSpPr>
          <p:nvPr>
            <p:ph type="title"/>
          </p:nvPr>
        </p:nvSpPr>
        <p:spPr>
          <a:xfrm>
            <a:off x="558000" y="1080000"/>
            <a:ext cx="8400300" cy="605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en-US" sz="2800">
                <a:solidFill>
                  <a:srgbClr val="203864"/>
                </a:solidFill>
              </a:rPr>
              <a:t>Healthcare services apps of </a:t>
            </a:r>
            <a:r>
              <a:rPr lang="en-US" sz="2800" u="sng">
                <a:solidFill>
                  <a:srgbClr val="203864"/>
                </a:solidFill>
              </a:rPr>
              <a:t>public</a:t>
            </a:r>
            <a:r>
              <a:rPr lang="en-US" sz="2800">
                <a:solidFill>
                  <a:srgbClr val="203864"/>
                </a:solidFill>
              </a:rPr>
              <a:t> providers in </a:t>
            </a:r>
            <a:r>
              <a:rPr lang="en-US"/>
              <a:t>France</a:t>
            </a:r>
            <a:endParaRPr sz="2800">
              <a:solidFill>
                <a:srgbClr val="203864"/>
              </a:solidFill>
            </a:endParaRPr>
          </a:p>
        </p:txBody>
      </p:sp>
      <p:sp>
        <p:nvSpPr>
          <p:cNvPr id="239" name="Google Shape;239;g2c226cc557a_0_108"/>
          <p:cNvSpPr txBox="1">
            <a:spLocks noGrp="1"/>
          </p:cNvSpPr>
          <p:nvPr>
            <p:ph type="body" idx="1"/>
          </p:nvPr>
        </p:nvSpPr>
        <p:spPr>
          <a:xfrm>
            <a:off x="558000" y="1800000"/>
            <a:ext cx="6882000" cy="4866000"/>
          </a:xfrm>
          <a:prstGeom prst="rect">
            <a:avLst/>
          </a:prstGeom>
          <a:noFill/>
          <a:ln>
            <a:noFill/>
          </a:ln>
        </p:spPr>
        <p:txBody>
          <a:bodyPr spcFirstLastPara="1" wrap="square" lIns="91425" tIns="45700" rIns="91425" bIns="45700" anchor="t" anchorCtr="0">
            <a:noAutofit/>
          </a:bodyPr>
          <a:lstStyle/>
          <a:p>
            <a:pPr marL="88900" lvl="0" indent="0" algn="l" rtl="0">
              <a:lnSpc>
                <a:spcPct val="100000"/>
              </a:lnSpc>
              <a:spcBef>
                <a:spcPts val="600"/>
              </a:spcBef>
              <a:spcAft>
                <a:spcPts val="0"/>
              </a:spcAft>
              <a:buSzPts val="2000"/>
              <a:buNone/>
            </a:pPr>
            <a:endParaRPr lang="en-US" sz="2000" b="1" dirty="0">
              <a:latin typeface="Lato"/>
              <a:ea typeface="Lato"/>
              <a:cs typeface="Lato"/>
              <a:sym typeface="Lato"/>
            </a:endParaRPr>
          </a:p>
          <a:p>
            <a:pPr marL="88900" lvl="0" indent="0" algn="l" rtl="0">
              <a:lnSpc>
                <a:spcPct val="100000"/>
              </a:lnSpc>
              <a:spcBef>
                <a:spcPts val="600"/>
              </a:spcBef>
              <a:spcAft>
                <a:spcPts val="0"/>
              </a:spcAft>
              <a:buSzPts val="2000"/>
              <a:buNone/>
            </a:pPr>
            <a:endParaRPr lang="en-US" sz="2000" b="1" dirty="0">
              <a:latin typeface="Lato"/>
              <a:ea typeface="Lato"/>
              <a:cs typeface="Lato"/>
              <a:sym typeface="Lato"/>
            </a:endParaRPr>
          </a:p>
          <a:p>
            <a:pPr marL="88900" lvl="0" indent="0" algn="l" rtl="0">
              <a:lnSpc>
                <a:spcPct val="100000"/>
              </a:lnSpc>
              <a:spcBef>
                <a:spcPts val="600"/>
              </a:spcBef>
              <a:spcAft>
                <a:spcPts val="0"/>
              </a:spcAft>
              <a:buSzPts val="2000"/>
              <a:buNone/>
            </a:pPr>
            <a:r>
              <a:rPr lang="en-US" sz="2000" b="1" dirty="0" err="1">
                <a:ea typeface="Lato"/>
                <a:cs typeface="Lato"/>
                <a:sym typeface="Lato"/>
              </a:rPr>
              <a:t>MesVaccins</a:t>
            </a:r>
            <a:r>
              <a:rPr lang="en-US" sz="2000" b="1" dirty="0">
                <a:ea typeface="Lato"/>
                <a:cs typeface="Lato"/>
                <a:sym typeface="Lato"/>
              </a:rPr>
              <a:t>: </a:t>
            </a:r>
            <a:endParaRPr dirty="0"/>
          </a:p>
          <a:p>
            <a:pPr marL="88900" lvl="0" indent="0" algn="l" rtl="0">
              <a:lnSpc>
                <a:spcPct val="100000"/>
              </a:lnSpc>
              <a:spcBef>
                <a:spcPts val="1200"/>
              </a:spcBef>
              <a:spcAft>
                <a:spcPts val="0"/>
              </a:spcAft>
              <a:buSzPts val="2000"/>
              <a:buNone/>
            </a:pPr>
            <a:r>
              <a:rPr lang="en-US" sz="2000" dirty="0">
                <a:ea typeface="Lato"/>
                <a:cs typeface="Lato"/>
                <a:sym typeface="Lato"/>
              </a:rPr>
              <a:t>This lets people manage their electronic vaccination record and receive </a:t>
            </a:r>
            <a:r>
              <a:rPr lang="en-US" sz="2000" dirty="0" err="1">
                <a:ea typeface="Lato"/>
                <a:cs typeface="Lato"/>
                <a:sym typeface="Lato"/>
              </a:rPr>
              <a:t>personalised</a:t>
            </a:r>
            <a:r>
              <a:rPr lang="en-US" sz="2000" dirty="0">
                <a:ea typeface="Lato"/>
                <a:cs typeface="Lato"/>
                <a:sym typeface="Lato"/>
              </a:rPr>
              <a:t> recommendations on the vaccines needed, depending on the health profile and whether they are travelling abroad.</a:t>
            </a:r>
            <a:endParaRPr lang="de-DE" dirty="0"/>
          </a:p>
          <a:p>
            <a:pPr marL="88900" lvl="0" indent="0" algn="l" rtl="0">
              <a:lnSpc>
                <a:spcPct val="100000"/>
              </a:lnSpc>
              <a:spcBef>
                <a:spcPts val="1200"/>
              </a:spcBef>
              <a:spcAft>
                <a:spcPts val="600"/>
              </a:spcAft>
              <a:buSzPts val="2000"/>
              <a:buNone/>
            </a:pPr>
            <a:r>
              <a:rPr lang="de-DE" sz="2000" u="sng" dirty="0">
                <a:solidFill>
                  <a:schemeClr val="hlink"/>
                </a:solidFill>
                <a:ea typeface="Lato"/>
                <a:cs typeface="Lato"/>
                <a:sym typeface="Lato"/>
                <a:hlinkClick r:id="rId3"/>
              </a:rPr>
              <a:t>Android App</a:t>
            </a:r>
            <a:r>
              <a:rPr lang="de-DE" sz="2000" dirty="0">
                <a:solidFill>
                  <a:srgbClr val="1A1C1C"/>
                </a:solidFill>
                <a:ea typeface="Lato"/>
                <a:cs typeface="Lato"/>
                <a:sym typeface="Lato"/>
              </a:rPr>
              <a:t>  -  </a:t>
            </a:r>
            <a:r>
              <a:rPr lang="de-DE" sz="2000" u="sng" dirty="0">
                <a:solidFill>
                  <a:schemeClr val="hlink"/>
                </a:solidFill>
                <a:ea typeface="Lato"/>
                <a:cs typeface="Lato"/>
                <a:sym typeface="Lato"/>
                <a:hlinkClick r:id="rId4"/>
              </a:rPr>
              <a:t>IOS App</a:t>
            </a:r>
            <a:endParaRPr sz="2000" i="0" dirty="0">
              <a:solidFill>
                <a:srgbClr val="1A1C1C"/>
              </a:solidFill>
              <a:ea typeface="Lato"/>
              <a:cs typeface="Lato"/>
              <a:sym typeface="Lato"/>
            </a:endParaRPr>
          </a:p>
        </p:txBody>
      </p:sp>
      <p:sp>
        <p:nvSpPr>
          <p:cNvPr id="240" name="Google Shape;240;g2c226cc557a_0_108"/>
          <p:cNvSpPr/>
          <p:nvPr/>
        </p:nvSpPr>
        <p:spPr>
          <a:xfrm>
            <a:off x="117332" y="438863"/>
            <a:ext cx="409200" cy="430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200"/>
              <a:buFont typeface="Calibri"/>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241" name="Google Shape;241;g2c226cc557a_0_108"/>
          <p:cNvSpPr/>
          <p:nvPr/>
        </p:nvSpPr>
        <p:spPr>
          <a:xfrm>
            <a:off x="269731" y="591263"/>
            <a:ext cx="674100" cy="430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200"/>
              <a:buFont typeface="Calibri"/>
              <a:buNone/>
            </a:pPr>
            <a:r>
              <a:rPr lang="en-US" sz="2200" b="1">
                <a:solidFill>
                  <a:schemeClr val="lt1"/>
                </a:solidFill>
                <a:latin typeface="Calibri"/>
                <a:ea typeface="Calibri"/>
                <a:cs typeface="Calibri"/>
                <a:sym typeface="Calibri"/>
              </a:rPr>
              <a:t>11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242" name="Google Shape;242;g2c226cc557a_0_108" descr="Bild für Symbol"/>
          <p:cNvSpPr/>
          <p:nvPr/>
        </p:nvSpPr>
        <p:spPr>
          <a:xfrm>
            <a:off x="5596465" y="2355358"/>
            <a:ext cx="1151400" cy="2229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43" name="Google Shape;243;g2c226cc557a_0_108"/>
          <p:cNvPicPr preferRelativeResize="0"/>
          <p:nvPr/>
        </p:nvPicPr>
        <p:blipFill rotWithShape="1">
          <a:blip r:embed="rId5">
            <a:alphaModFix/>
          </a:blip>
          <a:srcRect l="-1153" t="-3078" b="-5322"/>
          <a:stretch/>
        </p:blipFill>
        <p:spPr>
          <a:xfrm>
            <a:off x="7471915" y="2355358"/>
            <a:ext cx="4498325" cy="3213900"/>
          </a:xfrm>
          <a:prstGeom prst="rect">
            <a:avLst/>
          </a:prstGeom>
          <a:noFill/>
          <a:ln>
            <a:noFill/>
          </a:ln>
        </p:spPr>
      </p:pic>
      <p:sp>
        <p:nvSpPr>
          <p:cNvPr id="244" name="Google Shape;244;g2c226cc557a_0_108"/>
          <p:cNvSpPr/>
          <p:nvPr/>
        </p:nvSpPr>
        <p:spPr>
          <a:xfrm>
            <a:off x="2845604" y="5997759"/>
            <a:ext cx="87720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Calibri"/>
              <a:buNone/>
            </a:pPr>
            <a:r>
              <a:rPr lang="en-US" sz="1200" u="sng" dirty="0">
                <a:solidFill>
                  <a:schemeClr val="dk1"/>
                </a:solidFill>
                <a:latin typeface="Calibri"/>
                <a:ea typeface="Calibri"/>
                <a:cs typeface="Calibri"/>
                <a:sym typeface="Calibri"/>
              </a:rPr>
              <a:t>Source:</a:t>
            </a:r>
            <a:r>
              <a:rPr lang="en-US" sz="1200" dirty="0">
                <a:solidFill>
                  <a:schemeClr val="dk1"/>
                </a:solidFill>
                <a:latin typeface="Calibri"/>
                <a:ea typeface="Calibri"/>
                <a:cs typeface="Calibri"/>
                <a:sym typeface="Calibri"/>
              </a:rPr>
              <a:t> </a:t>
            </a:r>
            <a:r>
              <a:rPr lang="en-US" sz="1200" u="sng" dirty="0">
                <a:solidFill>
                  <a:schemeClr val="hlink"/>
                </a:solidFill>
                <a:latin typeface="Calibri"/>
                <a:ea typeface="Calibri"/>
                <a:cs typeface="Calibri"/>
                <a:sym typeface="Calibri"/>
                <a:hlinkClick r:id="rId6"/>
              </a:rPr>
              <a:t>doctissimo.fr</a:t>
            </a:r>
            <a:endParaRPr sz="1200"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g2c226cc557a_0_30"/>
          <p:cNvSpPr txBox="1">
            <a:spLocks noGrp="1"/>
          </p:cNvSpPr>
          <p:nvPr>
            <p:ph type="title"/>
          </p:nvPr>
        </p:nvSpPr>
        <p:spPr>
          <a:xfrm>
            <a:off x="329400" y="1080000"/>
            <a:ext cx="11059800" cy="605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en-US" sz="2800">
                <a:solidFill>
                  <a:srgbClr val="203864"/>
                </a:solidFill>
              </a:rPr>
              <a:t>Healthcare services apps of </a:t>
            </a:r>
            <a:r>
              <a:rPr lang="en-US" sz="2800" u="sng">
                <a:solidFill>
                  <a:srgbClr val="203864"/>
                </a:solidFill>
              </a:rPr>
              <a:t>private</a:t>
            </a:r>
            <a:r>
              <a:rPr lang="en-US" sz="2800">
                <a:solidFill>
                  <a:srgbClr val="203864"/>
                </a:solidFill>
              </a:rPr>
              <a:t> providers in </a:t>
            </a:r>
            <a:r>
              <a:rPr lang="en-US"/>
              <a:t>France</a:t>
            </a:r>
            <a:endParaRPr sz="2800">
              <a:solidFill>
                <a:srgbClr val="203864"/>
              </a:solidFill>
            </a:endParaRPr>
          </a:p>
        </p:txBody>
      </p:sp>
      <p:sp>
        <p:nvSpPr>
          <p:cNvPr id="251" name="Google Shape;251;g2c226cc557a_0_30"/>
          <p:cNvSpPr/>
          <p:nvPr/>
        </p:nvSpPr>
        <p:spPr>
          <a:xfrm>
            <a:off x="117332" y="438863"/>
            <a:ext cx="409200" cy="430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200"/>
              <a:buFont typeface="Calibri"/>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252" name="Google Shape;252;g2c226cc557a_0_30"/>
          <p:cNvSpPr/>
          <p:nvPr/>
        </p:nvSpPr>
        <p:spPr>
          <a:xfrm>
            <a:off x="269731" y="591263"/>
            <a:ext cx="674100" cy="430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200"/>
              <a:buFont typeface="Calibri"/>
              <a:buNone/>
            </a:pPr>
            <a:r>
              <a:rPr lang="en-US" sz="2200" b="1">
                <a:solidFill>
                  <a:schemeClr val="lt1"/>
                </a:solidFill>
                <a:latin typeface="Calibri"/>
                <a:ea typeface="Calibri"/>
                <a:cs typeface="Calibri"/>
                <a:sym typeface="Calibri"/>
              </a:rPr>
              <a:t>11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pic>
        <p:nvPicPr>
          <p:cNvPr id="253" name="Google Shape;253;g2c226cc557a_0_30"/>
          <p:cNvPicPr preferRelativeResize="0"/>
          <p:nvPr/>
        </p:nvPicPr>
        <p:blipFill rotWithShape="1">
          <a:blip r:embed="rId3">
            <a:alphaModFix/>
          </a:blip>
          <a:srcRect t="13164" b="13164"/>
          <a:stretch/>
        </p:blipFill>
        <p:spPr>
          <a:xfrm>
            <a:off x="7211400" y="2205460"/>
            <a:ext cx="4502580" cy="3317135"/>
          </a:xfrm>
          <a:prstGeom prst="rect">
            <a:avLst/>
          </a:prstGeom>
          <a:noFill/>
          <a:ln>
            <a:noFill/>
          </a:ln>
        </p:spPr>
      </p:pic>
      <p:sp>
        <p:nvSpPr>
          <p:cNvPr id="254" name="Google Shape;254;g2c226cc557a_0_30"/>
          <p:cNvSpPr txBox="1">
            <a:spLocks noGrp="1"/>
          </p:cNvSpPr>
          <p:nvPr>
            <p:ph type="body" idx="1"/>
          </p:nvPr>
        </p:nvSpPr>
        <p:spPr>
          <a:xfrm>
            <a:off x="329400" y="1800000"/>
            <a:ext cx="6882000" cy="4866000"/>
          </a:xfrm>
          <a:prstGeom prst="rect">
            <a:avLst/>
          </a:prstGeom>
          <a:noFill/>
          <a:ln>
            <a:noFill/>
          </a:ln>
        </p:spPr>
        <p:txBody>
          <a:bodyPr spcFirstLastPara="1" wrap="square" lIns="91425" tIns="45700" rIns="91425" bIns="45700" anchor="t" anchorCtr="0">
            <a:noAutofit/>
          </a:bodyPr>
          <a:lstStyle/>
          <a:p>
            <a:pPr marL="88900" lvl="0" indent="0" algn="l" rtl="0">
              <a:lnSpc>
                <a:spcPct val="100000"/>
              </a:lnSpc>
              <a:spcBef>
                <a:spcPts val="600"/>
              </a:spcBef>
              <a:spcAft>
                <a:spcPts val="0"/>
              </a:spcAft>
              <a:buSzPts val="2000"/>
              <a:buNone/>
            </a:pPr>
            <a:endParaRPr lang="en-US" sz="2000" b="1" dirty="0">
              <a:latin typeface="Lato"/>
              <a:ea typeface="Lato"/>
              <a:cs typeface="Lato"/>
              <a:sym typeface="Lato"/>
            </a:endParaRPr>
          </a:p>
          <a:p>
            <a:pPr marL="88900" lvl="0" indent="0" algn="l" rtl="0">
              <a:lnSpc>
                <a:spcPct val="100000"/>
              </a:lnSpc>
              <a:spcBef>
                <a:spcPts val="600"/>
              </a:spcBef>
              <a:spcAft>
                <a:spcPts val="0"/>
              </a:spcAft>
              <a:buSzPts val="2000"/>
              <a:buNone/>
            </a:pPr>
            <a:r>
              <a:rPr lang="en-US" sz="2000" b="1" dirty="0" err="1">
                <a:ea typeface="Lato"/>
                <a:cs typeface="Lato"/>
                <a:sym typeface="Lato"/>
              </a:rPr>
              <a:t>Doctolib</a:t>
            </a:r>
            <a:endParaRPr dirty="0"/>
          </a:p>
          <a:p>
            <a:pPr marL="88900" lvl="0" indent="0" algn="l" rtl="0">
              <a:lnSpc>
                <a:spcPct val="100000"/>
              </a:lnSpc>
              <a:spcBef>
                <a:spcPts val="1200"/>
              </a:spcBef>
              <a:spcAft>
                <a:spcPts val="0"/>
              </a:spcAft>
              <a:buSzPts val="2000"/>
              <a:buNone/>
            </a:pPr>
            <a:r>
              <a:rPr lang="en-US" sz="2000" dirty="0">
                <a:ea typeface="Lato"/>
                <a:cs typeface="Lato"/>
                <a:sym typeface="Lato"/>
              </a:rPr>
              <a:t>Although </a:t>
            </a:r>
            <a:r>
              <a:rPr lang="en-US" sz="2000" dirty="0" err="1">
                <a:ea typeface="Lato"/>
                <a:cs typeface="Lato"/>
                <a:sym typeface="Lato"/>
              </a:rPr>
              <a:t>Doctolib</a:t>
            </a:r>
            <a:r>
              <a:rPr lang="en-US" sz="2000" dirty="0">
                <a:ea typeface="Lato"/>
                <a:cs typeface="Lato"/>
                <a:sym typeface="Lato"/>
              </a:rPr>
              <a:t> is a private company, it works closely with many public hospitals and independent healthcare professionals in France to facilitate online appointment booking, teleconsultation, and medical calendar management.</a:t>
            </a:r>
            <a:endParaRPr lang="de-DE" sz="2000" dirty="0"/>
          </a:p>
          <a:p>
            <a:pPr marL="88900" lvl="0" indent="0" algn="l" rtl="0">
              <a:lnSpc>
                <a:spcPct val="100000"/>
              </a:lnSpc>
              <a:spcBef>
                <a:spcPts val="1200"/>
              </a:spcBef>
              <a:spcAft>
                <a:spcPts val="600"/>
              </a:spcAft>
              <a:buSzPts val="2000"/>
              <a:buNone/>
            </a:pPr>
            <a:r>
              <a:rPr lang="de-DE" sz="2000" u="sng" dirty="0">
                <a:solidFill>
                  <a:schemeClr val="hlink"/>
                </a:solidFill>
                <a:ea typeface="Lato"/>
                <a:cs typeface="Lato"/>
                <a:sym typeface="Lato"/>
                <a:hlinkClick r:id="rId4"/>
              </a:rPr>
              <a:t>Android App</a:t>
            </a:r>
            <a:r>
              <a:rPr lang="de-DE" sz="2000" dirty="0">
                <a:solidFill>
                  <a:srgbClr val="1A1C1C"/>
                </a:solidFill>
                <a:ea typeface="Lato"/>
                <a:cs typeface="Lato"/>
                <a:sym typeface="Lato"/>
              </a:rPr>
              <a:t>  -  </a:t>
            </a:r>
            <a:r>
              <a:rPr lang="de-DE" sz="2000" u="sng" dirty="0">
                <a:solidFill>
                  <a:schemeClr val="hlink"/>
                </a:solidFill>
                <a:ea typeface="Lato"/>
                <a:cs typeface="Lato"/>
                <a:sym typeface="Lato"/>
                <a:hlinkClick r:id="rId5"/>
              </a:rPr>
              <a:t>IOS App</a:t>
            </a:r>
            <a:endParaRPr lang="de-DE" sz="2000" i="0" dirty="0">
              <a:solidFill>
                <a:srgbClr val="1A1C1C"/>
              </a:solidFill>
              <a:ea typeface="Lato"/>
              <a:cs typeface="Lato"/>
              <a:sym typeface="Lato"/>
            </a:endParaRPr>
          </a:p>
        </p:txBody>
      </p:sp>
      <p:sp>
        <p:nvSpPr>
          <p:cNvPr id="255" name="Google Shape;255;g2c226cc557a_0_30"/>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u="sng" dirty="0">
                <a:solidFill>
                  <a:srgbClr val="000000"/>
                </a:solidFill>
                <a:latin typeface="Calibri"/>
                <a:ea typeface="Calibri"/>
                <a:cs typeface="Calibri"/>
                <a:sym typeface="Calibri"/>
                <a:hlinkClick r:id="rId6">
                  <a:extLst>
                    <a:ext uri="{A12FA001-AC4F-418D-AE19-62706E023703}">
                      <ahyp:hlinkClr xmlns:ahyp="http://schemas.microsoft.com/office/drawing/2018/hyperlinkcolor" xmlns="" val="tx"/>
                    </a:ext>
                  </a:extLst>
                </a:hlinkClick>
              </a:rPr>
              <a:t>Source</a:t>
            </a:r>
            <a:r>
              <a:rPr lang="en-US" sz="1200" dirty="0">
                <a:solidFill>
                  <a:srgbClr val="000000"/>
                </a:solidFill>
                <a:latin typeface="Calibri"/>
                <a:ea typeface="Calibri"/>
                <a:cs typeface="Calibri"/>
                <a:sym typeface="Calibri"/>
              </a:rPr>
              <a:t> | </a:t>
            </a:r>
            <a:r>
              <a:rPr lang="en-US" sz="1200" u="sng" dirty="0" err="1">
                <a:solidFill>
                  <a:srgbClr val="000000"/>
                </a:solidFill>
                <a:latin typeface="Calibri"/>
                <a:ea typeface="Calibri"/>
                <a:cs typeface="Calibri"/>
                <a:sym typeface="Calibri"/>
                <a:hlinkClick r:id="rId7">
                  <a:extLst>
                    <a:ext uri="{A12FA001-AC4F-418D-AE19-62706E023703}">
                      <ahyp:hlinkClr xmlns:ahyp="http://schemas.microsoft.com/office/drawing/2018/hyperlinkcolor" xmlns="" val="tx"/>
                    </a:ext>
                  </a:extLst>
                </a:hlinkClick>
              </a:rPr>
              <a:t>Freepik</a:t>
            </a:r>
            <a:r>
              <a:rPr lang="en-US" sz="1200" u="sng" dirty="0">
                <a:solidFill>
                  <a:srgbClr val="000000"/>
                </a:solidFill>
                <a:latin typeface="Calibri"/>
                <a:ea typeface="Calibri"/>
                <a:cs typeface="Calibri"/>
                <a:sym typeface="Calibri"/>
                <a:hlinkClick r:id="rId7">
                  <a:extLst>
                    <a:ext uri="{A12FA001-AC4F-418D-AE19-62706E023703}">
                      <ahyp:hlinkClr xmlns:ahyp="http://schemas.microsoft.com/office/drawing/2018/hyperlinkcolor" xmlns="" val="tx"/>
                    </a:ext>
                  </a:extLst>
                </a:hlinkClick>
              </a:rPr>
              <a:t> license</a:t>
            </a:r>
            <a:endParaRPr sz="1200" dirty="0">
              <a:solidFill>
                <a:srgbClr val="0000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xfrm>
            <a:off x="1776248" y="1080000"/>
            <a:ext cx="9841444" cy="605096"/>
          </a:xfrm>
          <a:prstGeom prst="rect">
            <a:avLst/>
          </a:prstGeom>
          <a:noFill/>
          <a:ln>
            <a:noFill/>
          </a:ln>
        </p:spPr>
        <p:txBody>
          <a:bodyPr spcFirstLastPara="1" wrap="square" lIns="91425" tIns="45700" rIns="91425" bIns="45700" anchor="ctr" anchorCtr="0">
            <a:noAutofit/>
          </a:bodyPr>
          <a:lstStyle/>
          <a:p>
            <a:pPr rtl="0" fontAlgn="base">
              <a:spcAft>
                <a:spcPts val="600"/>
              </a:spcAft>
            </a:pPr>
            <a:r>
              <a:rPr lang="en-US" sz="2800" i="1" u="none" strike="noStrike" dirty="0">
                <a:solidFill>
                  <a:srgbClr val="4A4CF5"/>
                </a:solidFill>
                <a:effectLst/>
                <a:latin typeface="Calibri" panose="020F0502020204030204" pitchFamily="34" charset="0"/>
                <a:ea typeface="Calibri" panose="020F0502020204030204" pitchFamily="34" charset="0"/>
                <a:cs typeface="Calibri" panose="020F0502020204030204" pitchFamily="34" charset="0"/>
              </a:rPr>
              <a:t>Activity: </a:t>
            </a:r>
            <a:r>
              <a:rPr lang="en-US" sz="2800" i="1" dirty="0">
                <a:solidFill>
                  <a:srgbClr val="4A4CF5"/>
                </a:solidFill>
                <a:latin typeface="Calibri" panose="020F0502020204030204" pitchFamily="34" charset="0"/>
                <a:ea typeface="Calibri" panose="020F0502020204030204" pitchFamily="34" charset="0"/>
                <a:cs typeface="Calibri" panose="020F0502020204030204" pitchFamily="34" charset="0"/>
              </a:rPr>
              <a:t>Collect</a:t>
            </a:r>
            <a:r>
              <a:rPr lang="en-US" sz="2800" i="1" u="none" strike="noStrike" dirty="0">
                <a:solidFill>
                  <a:srgbClr val="4A4CF5"/>
                </a:solidFill>
                <a:effectLst/>
                <a:latin typeface="Calibri" panose="020F0502020204030204" pitchFamily="34" charset="0"/>
                <a:ea typeface="Calibri" panose="020F0502020204030204" pitchFamily="34" charset="0"/>
                <a:cs typeface="Calibri" panose="020F0502020204030204" pitchFamily="34" charset="0"/>
              </a:rPr>
              <a:t> in a pre-defined template several apps</a:t>
            </a:r>
          </a:p>
        </p:txBody>
      </p:sp>
      <p:sp>
        <p:nvSpPr>
          <p:cNvPr id="158" name="Google Shape;158;p5"/>
          <p:cNvSpPr txBox="1">
            <a:spLocks noGrp="1"/>
          </p:cNvSpPr>
          <p:nvPr>
            <p:ph idx="1"/>
          </p:nvPr>
        </p:nvSpPr>
        <p:spPr>
          <a:xfrm>
            <a:off x="557999" y="2264652"/>
            <a:ext cx="5852132" cy="4401324"/>
          </a:xfrm>
          <a:prstGeom prst="rect">
            <a:avLst/>
          </a:prstGeom>
          <a:noFill/>
          <a:ln>
            <a:noFill/>
          </a:ln>
        </p:spPr>
        <p:txBody>
          <a:bodyPr spcFirstLastPara="1" wrap="square" lIns="91425" tIns="45700" rIns="91425" bIns="45700" anchor="t" anchorCtr="0">
            <a:noAutofit/>
          </a:bodyPr>
          <a:lstStyle/>
          <a:p>
            <a:pPr fontAlgn="base">
              <a:spcBef>
                <a:spcPts val="0"/>
              </a:spcBef>
              <a:buFont typeface="Wingdings" panose="05000000000000000000" pitchFamily="2" charset="2"/>
              <a:buChar char="§"/>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You learned about different examples of public and private healthcare services apps</a:t>
            </a:r>
          </a:p>
          <a:p>
            <a:pPr fontAlgn="base">
              <a:spcBef>
                <a:spcPts val="0"/>
              </a:spcBef>
              <a:buFont typeface="Wingdings" panose="05000000000000000000" pitchFamily="2" charset="2"/>
              <a:buChar char="§"/>
            </a:pPr>
            <a:r>
              <a:rPr lang="en-US" sz="2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Now </a:t>
            </a:r>
            <a:r>
              <a:rPr lang="en-GB"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navigate through the internet and  explore core features and settings</a:t>
            </a:r>
          </a:p>
          <a:p>
            <a:pPr fontAlgn="base">
              <a:spcBef>
                <a:spcPts val="0"/>
              </a:spcBef>
              <a:buFont typeface="Wingdings" panose="05000000000000000000" pitchFamily="2" charset="2"/>
              <a:buChar char="§"/>
            </a:pPr>
            <a:r>
              <a:rPr lang="en-GB" sz="2400" dirty="0">
                <a:solidFill>
                  <a:srgbClr val="000000"/>
                </a:solidFill>
                <a:latin typeface="Calibri" panose="020F0502020204030204" pitchFamily="34" charset="0"/>
                <a:ea typeface="Calibri" panose="020F0502020204030204" pitchFamily="34" charset="0"/>
                <a:cs typeface="Calibri" panose="020F0502020204030204" pitchFamily="34" charset="0"/>
              </a:rPr>
              <a:t>C</a:t>
            </a:r>
            <a:r>
              <a:rPr lang="en-GB"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ollect 1-3 healthcare services apps in the language of your country of arrival</a:t>
            </a:r>
          </a:p>
          <a:p>
            <a:pPr fontAlgn="base">
              <a:spcBef>
                <a:spcPts val="0"/>
              </a:spcBef>
              <a:buFont typeface="Wingdings" panose="05000000000000000000" pitchFamily="2" charset="2"/>
              <a:buChar char="§"/>
            </a:pPr>
            <a:r>
              <a:rPr lang="en-GB" sz="2400" dirty="0">
                <a:solidFill>
                  <a:srgbClr val="000000"/>
                </a:solidFill>
                <a:latin typeface="Calibri" panose="020F0502020204030204" pitchFamily="34" charset="0"/>
                <a:ea typeface="Calibri" panose="020F0502020204030204" pitchFamily="34" charset="0"/>
                <a:cs typeface="Calibri" panose="020F0502020204030204" pitchFamily="34" charset="0"/>
              </a:rPr>
              <a:t>Fill in the pre-defined template</a:t>
            </a:r>
            <a:endParaRPr lang="de-DE"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fontAlgn="base">
              <a:spcBef>
                <a:spcPts val="0"/>
              </a:spcBef>
              <a:buFont typeface="Wingdings" panose="05000000000000000000" pitchFamily="2" charset="2"/>
              <a:buChar char="§"/>
            </a:pPr>
            <a:endParaRPr lang="de-DE" sz="1800" dirty="0">
              <a:solidFill>
                <a:srgbClr val="000000"/>
              </a:solidFill>
              <a:effectLst/>
              <a:latin typeface="Arial" panose="020B0604020202020204" pitchFamily="34" charset="0"/>
              <a:ea typeface="MyriadPro-Regular"/>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6" name="Grafik 5">
            <a:extLst>
              <a:ext uri="{FF2B5EF4-FFF2-40B4-BE49-F238E27FC236}">
                <a16:creationId xmlns:a16="http://schemas.microsoft.com/office/drawing/2014/main" id="{FE541384-7FB5-4BB6-F7C0-70A26BA5BEC1}"/>
              </a:ext>
            </a:extLst>
          </p:cNvPr>
          <p:cNvPicPr>
            <a:picLocks noChangeAspect="1"/>
          </p:cNvPicPr>
          <p:nvPr/>
        </p:nvPicPr>
        <p:blipFill>
          <a:blip r:embed="rId3"/>
          <a:stretch>
            <a:fillRect/>
          </a:stretch>
        </p:blipFill>
        <p:spPr>
          <a:xfrm>
            <a:off x="6196406" y="1799999"/>
            <a:ext cx="5809630" cy="3792630"/>
          </a:xfrm>
          <a:prstGeom prst="rect">
            <a:avLst/>
          </a:prstGeom>
        </p:spPr>
      </p:pic>
      <p:pic>
        <p:nvPicPr>
          <p:cNvPr id="2" name="Picture 2" descr="Effective coworking. colleagues togetherness, workers collaboration, teamwork regulation. workflow efficiency increase. team members arranging mechanism.">
            <a:extLst>
              <a:ext uri="{FF2B5EF4-FFF2-40B4-BE49-F238E27FC236}">
                <a16:creationId xmlns:a16="http://schemas.microsoft.com/office/drawing/2014/main" id="{8F143B99-9978-4E2D-1A0F-D341217141B5}"/>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0" y="438863"/>
            <a:ext cx="1673389" cy="16733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73829A2-6487-11B1-3F49-06FFF883DE45}"/>
              </a:ext>
            </a:extLst>
          </p:cNvPr>
          <p:cNvSpPr txBox="1"/>
          <p:nvPr/>
        </p:nvSpPr>
        <p:spPr>
          <a:xfrm>
            <a:off x="487429" y="6581001"/>
            <a:ext cx="3234558" cy="276999"/>
          </a:xfrm>
          <a:prstGeom prst="rect">
            <a:avLst/>
          </a:prstGeom>
          <a:noFill/>
        </p:spPr>
        <p:txBody>
          <a:bodyPr wrap="square">
            <a:spAutoFit/>
          </a:bodyPr>
          <a:lstStyle/>
          <a:p>
            <a:r>
              <a:rPr lang="el-GR" sz="1200" dirty="0" err="1">
                <a:hlinkClick r:id="rId5"/>
              </a:rPr>
              <a:t>Image</a:t>
            </a:r>
            <a:r>
              <a:rPr lang="el-GR" sz="1200" dirty="0">
                <a:hlinkClick r:id="rId5"/>
              </a:rPr>
              <a:t> </a:t>
            </a:r>
            <a:r>
              <a:rPr lang="el-GR" sz="1200" dirty="0" err="1">
                <a:hlinkClick r:id="rId5"/>
              </a:rPr>
              <a:t>by</a:t>
            </a:r>
            <a:r>
              <a:rPr lang="el-GR" sz="1200" dirty="0">
                <a:hlinkClick r:id="rId5"/>
              </a:rPr>
              <a:t> </a:t>
            </a:r>
            <a:r>
              <a:rPr lang="el-GR" sz="1200" dirty="0" err="1">
                <a:hlinkClick r:id="rId5"/>
              </a:rPr>
              <a:t>vectorjuice</a:t>
            </a:r>
            <a:r>
              <a:rPr lang="en-US" sz="1200" dirty="0">
                <a:hlinkClick r:id="rId5"/>
              </a:rPr>
              <a:t> </a:t>
            </a:r>
            <a:r>
              <a:rPr lang="el-GR" sz="1200" dirty="0">
                <a:hlinkClick r:id="rId5"/>
              </a:rPr>
              <a:t>on </a:t>
            </a:r>
            <a:r>
              <a:rPr lang="el-GR" sz="1200" dirty="0" err="1">
                <a:hlinkClick r:id="rId5"/>
              </a:rPr>
              <a:t>Freepik</a:t>
            </a:r>
            <a:endParaRPr lang="el-GR" sz="1200" dirty="0"/>
          </a:p>
        </p:txBody>
      </p:sp>
    </p:spTree>
    <p:extLst>
      <p:ext uri="{BB962C8B-B14F-4D97-AF65-F5344CB8AC3E}">
        <p14:creationId xmlns:p14="http://schemas.microsoft.com/office/powerpoint/2010/main" val="249656638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xfrm>
            <a:off x="1673390" y="1080000"/>
            <a:ext cx="9944302" cy="605096"/>
          </a:xfrm>
          <a:prstGeom prst="rect">
            <a:avLst/>
          </a:prstGeom>
          <a:noFill/>
          <a:ln>
            <a:noFill/>
          </a:ln>
        </p:spPr>
        <p:txBody>
          <a:bodyPr spcFirstLastPara="1" wrap="square" lIns="91425" tIns="45700" rIns="91425" bIns="45700" anchor="ctr" anchorCtr="0">
            <a:noAutofit/>
          </a:bodyPr>
          <a:lstStyle/>
          <a:p>
            <a:pPr rtl="0" fontAlgn="base">
              <a:spcAft>
                <a:spcPts val="600"/>
              </a:spcAft>
            </a:pPr>
            <a:r>
              <a:rPr lang="en-US" sz="2800" i="1" u="none" strike="noStrike" dirty="0">
                <a:solidFill>
                  <a:srgbClr val="4A4CF5"/>
                </a:solidFill>
                <a:effectLst/>
                <a:latin typeface="Calibri" panose="020F0502020204030204" pitchFamily="34" charset="0"/>
                <a:ea typeface="Calibri" panose="020F0502020204030204" pitchFamily="34" charset="0"/>
                <a:cs typeface="Calibri" panose="020F0502020204030204" pitchFamily="34" charset="0"/>
              </a:rPr>
              <a:t>Activity: Create your own plan for using healthcare services apps</a:t>
            </a:r>
          </a:p>
        </p:txBody>
      </p:sp>
      <p:sp>
        <p:nvSpPr>
          <p:cNvPr id="158" name="Google Shape;158;p5"/>
          <p:cNvSpPr txBox="1">
            <a:spLocks noGrp="1"/>
          </p:cNvSpPr>
          <p:nvPr>
            <p:ph idx="1"/>
          </p:nvPr>
        </p:nvSpPr>
        <p:spPr>
          <a:xfrm>
            <a:off x="557999" y="2264652"/>
            <a:ext cx="5201866" cy="4401324"/>
          </a:xfrm>
          <a:prstGeom prst="rect">
            <a:avLst/>
          </a:prstGeom>
          <a:noFill/>
          <a:ln>
            <a:noFill/>
          </a:ln>
        </p:spPr>
        <p:txBody>
          <a:bodyPr spcFirstLastPara="1" wrap="square" lIns="91425" tIns="45700" rIns="91425" bIns="45700" anchor="t" anchorCtr="0">
            <a:noAutofit/>
          </a:bodyPr>
          <a:lstStyle/>
          <a:p>
            <a:pPr fontAlgn="base">
              <a:spcBef>
                <a:spcPts val="0"/>
              </a:spcBef>
              <a:buFont typeface="Wingdings" panose="05000000000000000000" pitchFamily="2" charset="2"/>
              <a:buChar char="§"/>
            </a:pPr>
            <a:r>
              <a:rPr lang="en-GB" sz="2000" dirty="0">
                <a:solidFill>
                  <a:srgbClr val="000000"/>
                </a:solidFill>
                <a:effectLst/>
                <a:ea typeface="Times New Roman" panose="02020603050405020304" pitchFamily="18" charset="0"/>
              </a:rPr>
              <a:t>Are there health topics that are relevant for the learner/a friend/a child/relatives (e.g. recurrent headaches, pre-existing diseases, need for preventive health measures)?</a:t>
            </a:r>
          </a:p>
          <a:p>
            <a:pPr fontAlgn="base">
              <a:spcBef>
                <a:spcPts val="0"/>
              </a:spcBef>
              <a:buFont typeface="Wingdings" panose="05000000000000000000" pitchFamily="2" charset="2"/>
              <a:buChar char="§"/>
            </a:pPr>
            <a:r>
              <a:rPr lang="en-GB" sz="2000" dirty="0">
                <a:solidFill>
                  <a:srgbClr val="000000"/>
                </a:solidFill>
                <a:ea typeface="MyriadPro-Regular"/>
              </a:rPr>
              <a:t>Which healthcare services apps are available targeting these topics </a:t>
            </a:r>
            <a:r>
              <a:rPr lang="en-GB" sz="2000" dirty="0">
                <a:solidFill>
                  <a:srgbClr val="000000"/>
                </a:solidFill>
                <a:effectLst/>
                <a:ea typeface="Times New Roman" panose="02020603050405020304" pitchFamily="18" charset="0"/>
              </a:rPr>
              <a:t>(e.g. sensors, apps on alternative treatments, special clinics)</a:t>
            </a:r>
            <a:r>
              <a:rPr lang="en-GB" sz="2000" dirty="0">
                <a:solidFill>
                  <a:srgbClr val="000000"/>
                </a:solidFill>
                <a:ea typeface="Times New Roman" panose="02020603050405020304" pitchFamily="18" charset="0"/>
              </a:rPr>
              <a:t>?</a:t>
            </a:r>
          </a:p>
          <a:p>
            <a:pPr fontAlgn="base">
              <a:spcBef>
                <a:spcPts val="0"/>
              </a:spcBef>
              <a:buFont typeface="Wingdings" panose="05000000000000000000" pitchFamily="2" charset="2"/>
              <a:buChar char="§"/>
            </a:pPr>
            <a:r>
              <a:rPr lang="en-GB" sz="2000" dirty="0">
                <a:solidFill>
                  <a:srgbClr val="000000"/>
                </a:solidFill>
                <a:effectLst/>
                <a:ea typeface="MyriadPro-Regular"/>
              </a:rPr>
              <a:t>Which app/s would be </a:t>
            </a:r>
            <a:r>
              <a:rPr lang="en-GB" sz="2000" dirty="0">
                <a:solidFill>
                  <a:srgbClr val="000000"/>
                </a:solidFill>
                <a:ea typeface="MyriadPro-Regular"/>
              </a:rPr>
              <a:t>beneficial?</a:t>
            </a:r>
          </a:p>
          <a:p>
            <a:pPr fontAlgn="base">
              <a:spcBef>
                <a:spcPts val="0"/>
              </a:spcBef>
              <a:buFont typeface="Wingdings" panose="05000000000000000000" pitchFamily="2" charset="2"/>
              <a:buChar char="§"/>
            </a:pPr>
            <a:r>
              <a:rPr lang="en-GB" sz="2000" dirty="0">
                <a:solidFill>
                  <a:srgbClr val="000000"/>
                </a:solidFill>
                <a:effectLst/>
                <a:ea typeface="MyriadPro-Regular"/>
              </a:rPr>
              <a:t>Include this app / these apps in a pre-defined template as a plan for future use.</a:t>
            </a:r>
            <a:endParaRPr lang="de-DE" sz="2000" dirty="0">
              <a:solidFill>
                <a:srgbClr val="000000"/>
              </a:solidFill>
              <a:effectLst/>
              <a:ea typeface="MyriadPro-Regular"/>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4" name="Grafik 3">
            <a:extLst>
              <a:ext uri="{FF2B5EF4-FFF2-40B4-BE49-F238E27FC236}">
                <a16:creationId xmlns:a16="http://schemas.microsoft.com/office/drawing/2014/main" id="{00C0DA71-03FB-0ED5-D67A-D090A80C9294}"/>
              </a:ext>
            </a:extLst>
          </p:cNvPr>
          <p:cNvPicPr>
            <a:picLocks noChangeAspect="1"/>
          </p:cNvPicPr>
          <p:nvPr/>
        </p:nvPicPr>
        <p:blipFill>
          <a:blip r:embed="rId3"/>
          <a:stretch>
            <a:fillRect/>
          </a:stretch>
        </p:blipFill>
        <p:spPr>
          <a:xfrm>
            <a:off x="5830435" y="1799999"/>
            <a:ext cx="6224833" cy="2915248"/>
          </a:xfrm>
          <a:prstGeom prst="rect">
            <a:avLst/>
          </a:prstGeom>
        </p:spPr>
      </p:pic>
      <p:pic>
        <p:nvPicPr>
          <p:cNvPr id="5" name="Picture 2" descr="Effective coworking. colleagues togetherness, workers collaboration, teamwork regulation. workflow efficiency increase. team members arranging mechanism.">
            <a:extLst>
              <a:ext uri="{FF2B5EF4-FFF2-40B4-BE49-F238E27FC236}">
                <a16:creationId xmlns:a16="http://schemas.microsoft.com/office/drawing/2014/main" id="{ED47E853-0E1F-0EF1-85AD-C68FECC3B925}"/>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0" y="438863"/>
            <a:ext cx="1673389" cy="16733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8FE79B9-1D1C-1EF7-959D-6E1837660C76}"/>
              </a:ext>
            </a:extLst>
          </p:cNvPr>
          <p:cNvSpPr txBox="1"/>
          <p:nvPr/>
        </p:nvSpPr>
        <p:spPr>
          <a:xfrm>
            <a:off x="487429" y="6581001"/>
            <a:ext cx="3234558" cy="276999"/>
          </a:xfrm>
          <a:prstGeom prst="rect">
            <a:avLst/>
          </a:prstGeom>
          <a:noFill/>
        </p:spPr>
        <p:txBody>
          <a:bodyPr wrap="square">
            <a:spAutoFit/>
          </a:bodyPr>
          <a:lstStyle/>
          <a:p>
            <a:r>
              <a:rPr lang="el-GR" sz="1200" dirty="0" err="1">
                <a:hlinkClick r:id="rId5"/>
              </a:rPr>
              <a:t>Image</a:t>
            </a:r>
            <a:r>
              <a:rPr lang="el-GR" sz="1200" dirty="0">
                <a:hlinkClick r:id="rId5"/>
              </a:rPr>
              <a:t> </a:t>
            </a:r>
            <a:r>
              <a:rPr lang="el-GR" sz="1200" dirty="0" err="1">
                <a:hlinkClick r:id="rId5"/>
              </a:rPr>
              <a:t>by</a:t>
            </a:r>
            <a:r>
              <a:rPr lang="el-GR" sz="1200" dirty="0">
                <a:hlinkClick r:id="rId5"/>
              </a:rPr>
              <a:t> </a:t>
            </a:r>
            <a:r>
              <a:rPr lang="el-GR" sz="1200" dirty="0" err="1">
                <a:hlinkClick r:id="rId5"/>
              </a:rPr>
              <a:t>vectorjuice</a:t>
            </a:r>
            <a:r>
              <a:rPr lang="en-US" sz="1200" dirty="0">
                <a:hlinkClick r:id="rId5"/>
              </a:rPr>
              <a:t> </a:t>
            </a:r>
            <a:r>
              <a:rPr lang="el-GR" sz="1200" dirty="0">
                <a:hlinkClick r:id="rId5"/>
              </a:rPr>
              <a:t>on </a:t>
            </a:r>
            <a:r>
              <a:rPr lang="el-GR" sz="1200" dirty="0" err="1">
                <a:hlinkClick r:id="rId5"/>
              </a:rPr>
              <a:t>Freepik</a:t>
            </a:r>
            <a:endParaRPr lang="el-GR" sz="1200" dirty="0"/>
          </a:p>
        </p:txBody>
      </p:sp>
    </p:spTree>
    <p:extLst>
      <p:ext uri="{BB962C8B-B14F-4D97-AF65-F5344CB8AC3E}">
        <p14:creationId xmlns:p14="http://schemas.microsoft.com/office/powerpoint/2010/main" val="418787706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33" name="Freeform: Shape 28">
            <a:extLst>
              <a:ext uri="{FF2B5EF4-FFF2-40B4-BE49-F238E27FC236}">
                <a16:creationId xmlns:a16="http://schemas.microsoft.com/office/drawing/2014/main" id="{DCFD1A13-2B88-47B7-AAE9-AD6F3296EE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0">
            <a:extLst>
              <a:ext uri="{FF2B5EF4-FFF2-40B4-BE49-F238E27FC236}">
                <a16:creationId xmlns:a16="http://schemas.microsoft.com/office/drawing/2014/main" id="{F5CE4102-C93A-420A-98A7-5A7DD0C5C5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5">
            <a:extLst>
              <a:ext uri="{FF2B5EF4-FFF2-40B4-BE49-F238E27FC236}">
                <a16:creationId xmlns:a16="http://schemas.microsoft.com/office/drawing/2014/main" id="{807C98D1-01AE-4DFA-9C42-DDBEB533C1BE}"/>
              </a:ext>
            </a:extLst>
          </p:cNvPr>
          <p:cNvPicPr>
            <a:picLocks noChangeAspect="1"/>
          </p:cNvPicPr>
          <p:nvPr/>
        </p:nvPicPr>
        <p:blipFill>
          <a:blip r:embed="rId3"/>
          <a:stretch>
            <a:fillRect/>
          </a:stretch>
        </p:blipFill>
        <p:spPr>
          <a:xfrm>
            <a:off x="429768" y="3471531"/>
            <a:ext cx="2323213" cy="2323213"/>
          </a:xfrm>
          <a:prstGeom prst="rect">
            <a:avLst/>
          </a:prstGeom>
        </p:spPr>
      </p:pic>
      <p:pic>
        <p:nvPicPr>
          <p:cNvPr id="20" name="Picture 5">
            <a:extLst>
              <a:ext uri="{FF2B5EF4-FFF2-40B4-BE49-F238E27FC236}">
                <a16:creationId xmlns:a16="http://schemas.microsoft.com/office/drawing/2014/main" id="{2B4EC7FF-7919-4EE7-8992-C34F2E54819D}"/>
              </a:ext>
            </a:extLst>
          </p:cNvPr>
          <p:cNvPicPr>
            <a:picLocks noChangeAspect="1"/>
          </p:cNvPicPr>
          <p:nvPr/>
        </p:nvPicPr>
        <p:blipFill>
          <a:blip r:embed="rId3"/>
          <a:stretch>
            <a:fillRect/>
          </a:stretch>
        </p:blipFill>
        <p:spPr>
          <a:xfrm>
            <a:off x="7476818" y="1708146"/>
            <a:ext cx="3265071" cy="3265071"/>
          </a:xfrm>
          <a:prstGeom prst="rect">
            <a:avLst/>
          </a:prstGeom>
          <a:solidFill>
            <a:srgbClr val="203864"/>
          </a:solidFill>
        </p:spPr>
      </p:pic>
      <p:sp>
        <p:nvSpPr>
          <p:cNvPr id="24" name="Τίτλος 6">
            <a:extLst>
              <a:ext uri="{FF2B5EF4-FFF2-40B4-BE49-F238E27FC236}">
                <a16:creationId xmlns:a16="http://schemas.microsoft.com/office/drawing/2014/main" id="{88F39797-8ECA-4CC0-ADFC-28793E1CA72E}"/>
              </a:ext>
            </a:extLst>
          </p:cNvPr>
          <p:cNvSpPr txBox="1">
            <a:spLocks/>
          </p:cNvSpPr>
          <p:nvPr/>
        </p:nvSpPr>
        <p:spPr>
          <a:xfrm>
            <a:off x="340474" y="2922021"/>
            <a:ext cx="5034783" cy="1325563"/>
          </a:xfrm>
          <a:prstGeom prst="rect">
            <a:avLst/>
          </a:prstGeom>
        </p:spPr>
        <p:txBody>
          <a:bodyPr vert="horz" lIns="91440" tIns="45720" rIns="91440" bIns="45720" rtlCol="0" anchor="ctr">
            <a:normAutofit fontScale="92500"/>
          </a:bodyPr>
          <a:lstStyle>
            <a:lvl1pPr algn="ctr" defTabSz="914400" rtl="0" eaLnBrk="1" latinLnBrk="0" hangingPunct="1">
              <a:lnSpc>
                <a:spcPct val="90000"/>
              </a:lnSpc>
              <a:spcBef>
                <a:spcPct val="0"/>
              </a:spcBef>
              <a:buNone/>
              <a:defRPr lang="el-GR" sz="2000" kern="1200" dirty="0">
                <a:solidFill>
                  <a:srgbClr val="7030A0"/>
                </a:solidFill>
                <a:latin typeface="Gill Sans Ultra Bold" panose="020B0A02020104020203" pitchFamily="34" charset="0"/>
                <a:ea typeface="+mj-ea"/>
                <a:cs typeface="+mj-cs"/>
              </a:defRPr>
            </a:lvl1pPr>
          </a:lstStyle>
          <a:p>
            <a:pPr algn="l">
              <a:spcAft>
                <a:spcPts val="600"/>
              </a:spcAft>
            </a:pPr>
            <a:r>
              <a:rPr lang="en-US" sz="2800" dirty="0">
                <a:solidFill>
                  <a:srgbClr val="C01E24"/>
                </a:solidFill>
                <a:latin typeface="+mj-lt"/>
              </a:rPr>
              <a:t>Congratulations!</a:t>
            </a:r>
            <a:br>
              <a:rPr lang="en-US" sz="2800" dirty="0">
                <a:solidFill>
                  <a:srgbClr val="C01E24"/>
                </a:solidFill>
                <a:latin typeface="+mj-lt"/>
              </a:rPr>
            </a:br>
            <a:r>
              <a:rPr lang="en-US" sz="2800" dirty="0">
                <a:solidFill>
                  <a:srgbClr val="C01E24"/>
                </a:solidFill>
                <a:latin typeface="+mj-lt"/>
              </a:rPr>
              <a:t>You have completed the experiential training session of this module!</a:t>
            </a:r>
          </a:p>
        </p:txBody>
      </p:sp>
      <p:pic>
        <p:nvPicPr>
          <p:cNvPr id="2" name="Εικόνα 1" descr="Εικόνα που περιέχει κείμενο, γραμματοσειρά, λογότυπο, γραφικά&#10;&#10;Περιγραφή που δημιουργήθηκε αυτόματα">
            <a:extLst>
              <a:ext uri="{FF2B5EF4-FFF2-40B4-BE49-F238E27FC236}">
                <a16:creationId xmlns:a16="http://schemas.microsoft.com/office/drawing/2014/main" id="{25F65A2C-3150-4B5A-D0EF-1CEBF92DC4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847" y="934357"/>
            <a:ext cx="5598661" cy="1438154"/>
          </a:xfrm>
          <a:prstGeom prst="rect">
            <a:avLst/>
          </a:prstGeom>
        </p:spPr>
      </p:pic>
      <p:sp>
        <p:nvSpPr>
          <p:cNvPr id="3" name="Ορθογώνιο 10">
            <a:extLst>
              <a:ext uri="{FF2B5EF4-FFF2-40B4-BE49-F238E27FC236}">
                <a16:creationId xmlns:a16="http://schemas.microsoft.com/office/drawing/2014/main" id="{2AEE8F04-0D28-7342-5C1E-E908E35E4C21}"/>
              </a:ext>
            </a:extLst>
          </p:cNvPr>
          <p:cNvSpPr/>
          <p:nvPr/>
        </p:nvSpPr>
        <p:spPr>
          <a:xfrm>
            <a:off x="3898918" y="6276822"/>
            <a:ext cx="8293082" cy="632422"/>
          </a:xfrm>
          <a:prstGeom prst="rect">
            <a:avLst/>
          </a:prstGeom>
        </p:spPr>
        <p:txBody>
          <a:bodyPr vert="horz" lIns="91440" tIns="45720" rIns="91440" bIns="45720" rtlCol="0" anchor="ctr">
            <a:normAutofit/>
          </a:bodyPr>
          <a:lstStyle/>
          <a:p>
            <a:pPr algn="r">
              <a:lnSpc>
                <a:spcPct val="90000"/>
              </a:lnSpc>
              <a:spcAft>
                <a:spcPts val="600"/>
              </a:spcAft>
            </a:pPr>
            <a:r>
              <a:rPr lang="en-US" sz="1000" b="0" i="0" dirty="0">
                <a:solidFill>
                  <a:schemeClr val="accent5">
                    <a:lumMod val="20000"/>
                    <a:lumOff val="80000"/>
                  </a:schemeClr>
                </a:solidFill>
                <a:effectLst/>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US" sz="1000" dirty="0">
              <a:solidFill>
                <a:schemeClr val="accent5">
                  <a:lumMod val="20000"/>
                  <a:lumOff val="80000"/>
                </a:schemeClr>
              </a:solidFill>
              <a:latin typeface="+mj-lt"/>
            </a:endParaRPr>
          </a:p>
        </p:txBody>
      </p:sp>
      <p:pic>
        <p:nvPicPr>
          <p:cNvPr id="4" name="Picture 9" descr="Blue text on a black background&#10;&#10;Description automatically generated">
            <a:extLst>
              <a:ext uri="{FF2B5EF4-FFF2-40B4-BE49-F238E27FC236}">
                <a16:creationId xmlns:a16="http://schemas.microsoft.com/office/drawing/2014/main" id="{620CF51F-A0E5-029B-6A8C-E4195F99F2A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628" y="6451864"/>
            <a:ext cx="1843259" cy="411254"/>
          </a:xfrm>
          <a:prstGeom prst="rect">
            <a:avLst/>
          </a:prstGeom>
        </p:spPr>
      </p:pic>
    </p:spTree>
    <p:extLst>
      <p:ext uri="{BB962C8B-B14F-4D97-AF65-F5344CB8AC3E}">
        <p14:creationId xmlns:p14="http://schemas.microsoft.com/office/powerpoint/2010/main" val="191579968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en-US" sz="2800" dirty="0">
                <a:solidFill>
                  <a:srgbClr val="203864"/>
                </a:solidFill>
              </a:rPr>
              <a:t>Healthcare services apps</a:t>
            </a:r>
            <a:endParaRPr sz="2800" dirty="0">
              <a:solidFill>
                <a:srgbClr val="203864"/>
              </a:solidFill>
            </a:endParaRPr>
          </a:p>
        </p:txBody>
      </p:sp>
      <p:sp>
        <p:nvSpPr>
          <p:cNvPr id="158" name="Google Shape;158;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88900" indent="0" algn="l" fontAlgn="base">
              <a:buNone/>
            </a:pPr>
            <a:r>
              <a:rPr lang="en-US" sz="24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Service-oriented apps, for example, remind users to take their medication, monitor their vaccination status and remind them of check-ups. In some cases, they can even be used to make appointments with doctors. They can also be used to monitor symptoms or the progression of an illness.</a:t>
            </a:r>
            <a:endParaRPr lang="de-DE" sz="24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icense</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sp>
        <p:nvSpPr>
          <p:cNvPr id="3" name="AutoShape 2" descr="Bild für Symbol">
            <a:extLst>
              <a:ext uri="{FF2B5EF4-FFF2-40B4-BE49-F238E27FC236}">
                <a16:creationId xmlns:a16="http://schemas.microsoft.com/office/drawing/2014/main" id="{944D6E08-D12F-026D-6EE2-715416F08917}"/>
              </a:ext>
            </a:extLst>
          </p:cNvPr>
          <p:cNvSpPr>
            <a:spLocks noChangeAspect="1" noChangeArrowheads="1"/>
          </p:cNvSpPr>
          <p:nvPr/>
        </p:nvSpPr>
        <p:spPr bwMode="auto">
          <a:xfrm>
            <a:off x="5596465" y="2355358"/>
            <a:ext cx="1151467" cy="222898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6" name="Grafik 5">
            <a:extLst>
              <a:ext uri="{FF2B5EF4-FFF2-40B4-BE49-F238E27FC236}">
                <a16:creationId xmlns:a16="http://schemas.microsoft.com/office/drawing/2014/main" id="{944F109B-16D2-9EF7-545A-BCD8BBC4D9D6}"/>
              </a:ext>
            </a:extLst>
          </p:cNvPr>
          <p:cNvPicPr>
            <a:picLocks noChangeAspect="1"/>
          </p:cNvPicPr>
          <p:nvPr/>
        </p:nvPicPr>
        <p:blipFill>
          <a:blip r:embed="rId5"/>
          <a:stretch>
            <a:fillRect/>
          </a:stretch>
        </p:blipFill>
        <p:spPr>
          <a:xfrm>
            <a:off x="6929036" y="2039164"/>
            <a:ext cx="4519561" cy="3011864"/>
          </a:xfrm>
          <a:prstGeom prst="rect">
            <a:avLst/>
          </a:prstGeom>
        </p:spPr>
      </p:pic>
    </p:spTree>
    <p:extLst>
      <p:ext uri="{BB962C8B-B14F-4D97-AF65-F5344CB8AC3E}">
        <p14:creationId xmlns:p14="http://schemas.microsoft.com/office/powerpoint/2010/main" val="31065168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sz="2800" dirty="0">
                <a:solidFill>
                  <a:srgbClr val="203864"/>
                </a:solidFill>
              </a:rPr>
              <a:t>Healthcare services apps in Germany</a:t>
            </a:r>
            <a:endParaRPr lang="en-US" dirty="0"/>
          </a:p>
        </p:txBody>
      </p:sp>
      <p:sp>
        <p:nvSpPr>
          <p:cNvPr id="4" name="Θέση κειμένου 3">
            <a:extLst>
              <a:ext uri="{FF2B5EF4-FFF2-40B4-BE49-F238E27FC236}">
                <a16:creationId xmlns:a16="http://schemas.microsoft.com/office/drawing/2014/main" id="{8EDA77A3-A05A-8E8F-11D6-864C3BC6CFD1}"/>
              </a:ext>
            </a:extLst>
          </p:cNvPr>
          <p:cNvSpPr>
            <a:spLocks noGrp="1"/>
          </p:cNvSpPr>
          <p:nvPr>
            <p:ph type="body" idx="1"/>
          </p:nvPr>
        </p:nvSpPr>
        <p:spPr/>
        <p:txBody>
          <a:bodyPr/>
          <a:lstStyle/>
          <a:p>
            <a:endParaRPr lang="el-GR"/>
          </a:p>
        </p:txBody>
      </p:sp>
      <p:pic>
        <p:nvPicPr>
          <p:cNvPr id="1026" name="Picture 2" descr="Landkarte, Deutschland, Flagge, Grenzen">
            <a:extLst>
              <a:ext uri="{FF2B5EF4-FFF2-40B4-BE49-F238E27FC236}">
                <a16:creationId xmlns:a16="http://schemas.microsoft.com/office/drawing/2014/main" id="{17A2DCAA-0F78-F6EE-51C5-FBAE649F5151}"/>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3972719" y="2687638"/>
            <a:ext cx="3684587" cy="3684587"/>
          </a:xfrm>
          <a:prstGeom prst="rect">
            <a:avLst/>
          </a:prstGeom>
          <a:noFill/>
          <a:extLst>
            <a:ext uri="{909E8E84-426E-40DD-AFC4-6F175D3DCCD1}">
              <a14:hiddenFill xmlns:a14="http://schemas.microsoft.com/office/drawing/2010/main">
                <a:solidFill>
                  <a:srgbClr val="FFFFFF"/>
                </a:solidFill>
              </a14:hiddenFill>
            </a:ext>
          </a:extLst>
        </p:spPr>
      </p:pic>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sp>
        <p:nvSpPr>
          <p:cNvPr id="2" name="Google Shape;160;p5">
            <a:extLst>
              <a:ext uri="{FF2B5EF4-FFF2-40B4-BE49-F238E27FC236}">
                <a16:creationId xmlns:a16="http://schemas.microsoft.com/office/drawing/2014/main" id="{E59049E4-E6B7-4FDA-F301-AF1587C8DE5E}"/>
              </a:ext>
            </a:extLst>
          </p:cNvPr>
          <p:cNvSpPr/>
          <p:nvPr/>
        </p:nvSpPr>
        <p:spPr>
          <a:xfrm>
            <a:off x="2845604" y="5997759"/>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5">
                  <a:extLst>
                    <a:ext uri="{A12FA001-AC4F-418D-AE19-62706E023703}">
                      <ahyp:hlinkClr xmlns:ahyp="http://schemas.microsoft.com/office/drawing/2018/hyperlinkcolor" xmlns="" val="tx"/>
                    </a:ext>
                  </a:extLst>
                </a:hlinkClick>
              </a:rPr>
              <a:t>Pixabay</a:t>
            </a:r>
            <a:r>
              <a:rPr lang="en-US" sz="1200" u="sng" dirty="0">
                <a:solidFill>
                  <a:schemeClr val="dk1"/>
                </a:solidFill>
                <a:latin typeface="Calibri"/>
                <a:ea typeface="Calibri"/>
                <a:cs typeface="Calibri"/>
                <a:sym typeface="Calibri"/>
                <a:hlinkClick r:id="rId5">
                  <a:extLst>
                    <a:ext uri="{A12FA001-AC4F-418D-AE19-62706E023703}">
                      <ahyp:hlinkClr xmlns:ahyp="http://schemas.microsoft.com/office/drawing/2018/hyperlinkcolor" xmlns="" val="tx"/>
                    </a:ext>
                  </a:extLst>
                </a:hlinkClick>
              </a:rPr>
              <a:t> license</a:t>
            </a:r>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432171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en-US" sz="2800" dirty="0">
                <a:solidFill>
                  <a:srgbClr val="203864"/>
                </a:solidFill>
              </a:rPr>
              <a:t>Healthcare services apps of </a:t>
            </a:r>
            <a:r>
              <a:rPr lang="en-US" sz="2800" u="sng" dirty="0">
                <a:solidFill>
                  <a:srgbClr val="203864"/>
                </a:solidFill>
              </a:rPr>
              <a:t>public</a:t>
            </a:r>
            <a:r>
              <a:rPr lang="en-US" sz="2800" dirty="0">
                <a:solidFill>
                  <a:srgbClr val="203864"/>
                </a:solidFill>
              </a:rPr>
              <a:t> providers in Germany</a:t>
            </a:r>
            <a:endParaRPr sz="2800" dirty="0">
              <a:solidFill>
                <a:srgbClr val="203864"/>
              </a:solidFill>
            </a:endParaRPr>
          </a:p>
        </p:txBody>
      </p:sp>
      <p:sp>
        <p:nvSpPr>
          <p:cNvPr id="158" name="Google Shape;158;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88900" indent="0" fontAlgn="base">
              <a:spcAft>
                <a:spcPts val="600"/>
              </a:spcAft>
              <a:buNone/>
            </a:pPr>
            <a:endParaRPr lang="en-US" sz="2400" b="1" dirty="0">
              <a:latin typeface="Calibri" panose="020F0502020204030204" pitchFamily="34" charset="0"/>
              <a:ea typeface="Calibri" panose="020F0502020204030204" pitchFamily="34" charset="0"/>
              <a:cs typeface="Calibri" panose="020F0502020204030204" pitchFamily="34" charset="0"/>
            </a:endParaRPr>
          </a:p>
          <a:p>
            <a:pPr marL="88900" indent="0" fontAlgn="base">
              <a:spcAft>
                <a:spcPts val="600"/>
              </a:spcAft>
              <a:buNone/>
            </a:pPr>
            <a:r>
              <a:rPr lang="en-US" sz="2400" b="1" dirty="0">
                <a:latin typeface="Calibri" panose="020F0502020204030204" pitchFamily="34" charset="0"/>
                <a:ea typeface="Calibri" panose="020F0502020204030204" pitchFamily="34" charset="0"/>
                <a:cs typeface="Calibri" panose="020F0502020204030204" pitchFamily="34" charset="0"/>
              </a:rPr>
              <a:t>Public providers </a:t>
            </a:r>
            <a:r>
              <a:rPr lang="en-US" sz="2400" dirty="0">
                <a:latin typeface="Calibri" panose="020F0502020204030204" pitchFamily="34" charset="0"/>
                <a:ea typeface="Calibri" panose="020F0502020204030204" pitchFamily="34" charset="0"/>
                <a:cs typeface="Calibri" panose="020F0502020204030204" pitchFamily="34" charset="0"/>
              </a:rPr>
              <a:t>of apps with health services are, for example, federal and state ministries, health authorities, subordinate healthcare authorities and institutions that are largely financed with public funds.</a:t>
            </a:r>
            <a:endParaRPr lang="en-US" sz="240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 license</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4" name="Grafik 3">
            <a:extLst>
              <a:ext uri="{FF2B5EF4-FFF2-40B4-BE49-F238E27FC236}">
                <a16:creationId xmlns:a16="http://schemas.microsoft.com/office/drawing/2014/main" id="{6E9D3DE8-3707-7BD7-F052-99898EA8C0AA}"/>
              </a:ext>
            </a:extLst>
          </p:cNvPr>
          <p:cNvPicPr>
            <a:picLocks noChangeAspect="1"/>
          </p:cNvPicPr>
          <p:nvPr/>
        </p:nvPicPr>
        <p:blipFill>
          <a:blip r:embed="rId5"/>
          <a:stretch>
            <a:fillRect/>
          </a:stretch>
        </p:blipFill>
        <p:spPr>
          <a:xfrm>
            <a:off x="6910470" y="2218078"/>
            <a:ext cx="5010392" cy="3338957"/>
          </a:xfrm>
          <a:prstGeom prst="rect">
            <a:avLst/>
          </a:prstGeom>
        </p:spPr>
      </p:pic>
    </p:spTree>
    <p:extLst>
      <p:ext uri="{BB962C8B-B14F-4D97-AF65-F5344CB8AC3E}">
        <p14:creationId xmlns:p14="http://schemas.microsoft.com/office/powerpoint/2010/main" val="2757375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en-US" sz="2800" dirty="0">
                <a:solidFill>
                  <a:srgbClr val="203864"/>
                </a:solidFill>
              </a:rPr>
              <a:t>Healthcare services apps of </a:t>
            </a:r>
            <a:r>
              <a:rPr lang="en-US" sz="2800" u="sng" dirty="0">
                <a:solidFill>
                  <a:srgbClr val="203864"/>
                </a:solidFill>
              </a:rPr>
              <a:t>public</a:t>
            </a:r>
            <a:r>
              <a:rPr lang="en-US" sz="2800" dirty="0">
                <a:solidFill>
                  <a:srgbClr val="203864"/>
                </a:solidFill>
              </a:rPr>
              <a:t> providers in Germany</a:t>
            </a:r>
            <a:endParaRPr sz="2800" dirty="0">
              <a:solidFill>
                <a:srgbClr val="203864"/>
              </a:solidFill>
            </a:endParaRPr>
          </a:p>
        </p:txBody>
      </p:sp>
      <p:sp>
        <p:nvSpPr>
          <p:cNvPr id="158" name="Google Shape;158;p5"/>
          <p:cNvSpPr txBox="1">
            <a:spLocks noGrp="1"/>
          </p:cNvSpPr>
          <p:nvPr>
            <p:ph idx="1"/>
          </p:nvPr>
        </p:nvSpPr>
        <p:spPr>
          <a:xfrm>
            <a:off x="557998" y="1799999"/>
            <a:ext cx="6189933" cy="4865977"/>
          </a:xfrm>
          <a:prstGeom prst="rect">
            <a:avLst/>
          </a:prstGeom>
          <a:noFill/>
          <a:ln>
            <a:noFill/>
          </a:ln>
        </p:spPr>
        <p:txBody>
          <a:bodyPr spcFirstLastPara="1" wrap="square" lIns="91425" tIns="45700" rIns="91425" bIns="45700" anchor="t" anchorCtr="0">
            <a:noAutofit/>
          </a:bodyPr>
          <a:lstStyle/>
          <a:p>
            <a:pPr marL="88900" indent="0" rtl="0" fontAlgn="base">
              <a:spcAft>
                <a:spcPts val="600"/>
              </a:spcAft>
              <a:buNone/>
            </a:pPr>
            <a:endParaRPr lang="en-US" sz="2400" b="1" i="0" dirty="0">
              <a:effectLst/>
              <a:latin typeface="Calibri" panose="020F0502020204030204" pitchFamily="34" charset="0"/>
              <a:ea typeface="Calibri" panose="020F0502020204030204" pitchFamily="34" charset="0"/>
              <a:cs typeface="Calibri" panose="020F0502020204030204" pitchFamily="34" charset="0"/>
            </a:endParaRPr>
          </a:p>
          <a:p>
            <a:pPr marL="88900" indent="0" rtl="0" fontAlgn="base">
              <a:spcAft>
                <a:spcPts val="600"/>
              </a:spcAft>
              <a:buNone/>
            </a:pPr>
            <a:r>
              <a:rPr lang="en-US" sz="2400" b="1" i="0" dirty="0">
                <a:effectLst/>
                <a:latin typeface="Calibri" panose="020F0502020204030204" pitchFamily="34" charset="0"/>
                <a:ea typeface="Calibri" panose="020F0502020204030204" pitchFamily="34" charset="0"/>
                <a:cs typeface="Calibri" panose="020F0502020204030204" pitchFamily="34" charset="0"/>
              </a:rPr>
              <a:t>"Corona-Warn-App" </a:t>
            </a:r>
            <a:r>
              <a:rPr lang="en-US" sz="2400" i="0" dirty="0">
                <a:effectLst/>
                <a:latin typeface="Calibri" panose="020F0502020204030204" pitchFamily="34" charset="0"/>
                <a:ea typeface="Calibri" panose="020F0502020204030204" pitchFamily="34" charset="0"/>
                <a:cs typeface="Calibri" panose="020F0502020204030204" pitchFamily="34" charset="0"/>
              </a:rPr>
              <a:t>from the Federal Ministry of Health: This app was developed to slow down the spread of COVID-19. During the period of high COVID-19 infections, it warned users if they had come into contact with an infected person and gave instructions on what to do next.</a:t>
            </a:r>
          </a:p>
          <a:p>
            <a:pPr marL="88900" indent="0" rtl="0" fontAlgn="base">
              <a:spcAft>
                <a:spcPts val="600"/>
              </a:spcAft>
              <a:buNone/>
            </a:pPr>
            <a:r>
              <a:rPr lang="en-US" sz="240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hlinkClick r:id="rId3"/>
              </a:rPr>
              <a:t>https://www.bundesregierung.de/breg-de/themen/corona-warn-app/corona-warn-app-faq-1758392</a:t>
            </a:r>
            <a:r>
              <a:rPr lang="en-US" u="none" strike="noStrike" dirty="0">
                <a:solidFill>
                  <a:schemeClr val="tx1"/>
                </a:solidFill>
                <a:latin typeface="Calibri" panose="020F0502020204030204" pitchFamily="34" charset="0"/>
                <a:ea typeface="Calibri" panose="020F0502020204030204" pitchFamily="34" charset="0"/>
                <a:cs typeface="Calibri" panose="020F0502020204030204" pitchFamily="34" charset="0"/>
              </a:rPr>
              <a:t> </a:t>
            </a:r>
            <a:endParaRPr lang="en-US" sz="240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Source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5">
                  <a:extLst>
                    <a:ext uri="{A12FA001-AC4F-418D-AE19-62706E023703}">
                      <ahyp:hlinkClr xmlns:ahyp="http://schemas.microsoft.com/office/drawing/2018/hyperlinkcolor" xmlns="" val="tx"/>
                    </a:ext>
                  </a:extLst>
                </a:hlinkClick>
              </a:rPr>
              <a:t>license</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sp>
        <p:nvSpPr>
          <p:cNvPr id="3" name="AutoShape 2" descr="Bild für Symbol">
            <a:extLst>
              <a:ext uri="{FF2B5EF4-FFF2-40B4-BE49-F238E27FC236}">
                <a16:creationId xmlns:a16="http://schemas.microsoft.com/office/drawing/2014/main" id="{944D6E08-D12F-026D-6EE2-715416F08917}"/>
              </a:ext>
            </a:extLst>
          </p:cNvPr>
          <p:cNvSpPr>
            <a:spLocks noChangeAspect="1" noChangeArrowheads="1"/>
          </p:cNvSpPr>
          <p:nvPr/>
        </p:nvSpPr>
        <p:spPr bwMode="auto">
          <a:xfrm>
            <a:off x="5596465" y="2355358"/>
            <a:ext cx="1151467" cy="222898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034" name="Picture 10" descr="Auf dem Bildschirm eines Smartphones sieht man die Startseite der Corona Warn-App. ">
            <a:extLst>
              <a:ext uri="{FF2B5EF4-FFF2-40B4-BE49-F238E27FC236}">
                <a16:creationId xmlns:a16="http://schemas.microsoft.com/office/drawing/2014/main" id="{B15C2DCA-F003-84B5-70FD-00EAA874F6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37557" y="2559233"/>
            <a:ext cx="4748841" cy="2374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49560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ETA11 2 Apps for Healthcare Services EXPERIENTIAL TRAINING"/>
  <p:tag name="ISPRING_PLAYERS_CUSTOMIZATION_2" val="UEsDBBQAAgAIAKl+UE8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DDsqhYtTf0qBwFAADhEwAAHQAAAHVuaXZlcnNhbC9jb21tb25fbWVzc2FnZXMubG5nrVj/bts2EP6/QN+BEFBgA7q0HdBgGBIXtMTEQmTJleik2TAIjMTYRCjR1Q8n3l97mj3YnmRHSnbttoGkpIANmJLvuyP5fXdHnnx4yCRa86IUKj+13h29tRDPE5WKfHFqzenZL79ZqKxYnjKpcn5q5cpCH0YvX5xIli9qtuDw++ULhE4yXpYwLEd69GWMRHpqzcbxGNsXMQ1iPJvF4zmlgR97eEw8azRmyd3Jm/bvj1jbwXSG/evYC86DeOyeWyNbZSuWb5CnFuqnX4+PH969P/55EEw0xZ53CIQM0vu3PYB8GgZeDGjEi33yiVqjYTbBnHquT6xR+2OY9Swklz08zsOQ+DSOPNchsRvFfkDNGniEEscaXasaLdmao0qhteD3qFpy2P1KFByVUqTmRaLgQV7zLmdOMMWuH4ckoqFrUzfwrVGkimLz2sCyulqqAtyVKBUlu5E8NT6BZ+b9quAluGYV8BDBp1oK+KfKmMiPul1f+V6AHUOuKYkifA4LS3eTAqQD+HtRLeFdytVrcHGfS8VSdFtwAAwixFYrKZLmnyJaFTrCmWSbzihCfOX650DywIti4jvbJ9aI5ClyCqYnOxAlxBEJAaBgJS+eYBsbjhtzhKUchjBxzycefKkOYSIWSwnfamgcMwJMmPG8ywqYSkLgdxRdBaGjFw1cIYZWrCzvVZEesHR/P7uAXd8OQAg23QOnGmMLDPwQkPOKgidVNxhEiQ2/W13BVIGAMTVJQEsqq8sKZJOtJK+4iVboqbDEUOqG3yrQl+Rs3XAfvBuxddLcw3PfnsRjukudHqvzZNnTDsT5XX3sq6EGmuxzvjOmFi0eB58gu1gjPxhiEVxA/rsYYnFNIlhkEnXZ+PjSPcdmlyDvbZPSNuklTOcYuUEsScBOs2ktVF3CE70kkJrMjpRHw9xE5OMcWOxi75Hc2qACHcxoIdYc4ihSXnQ6goRvE0eL6uPc/SM+w65HnO9Qj21QrirE0jXLEw5kS5je0w28S0Vq3mnaG/+fa/E3YlWb6l+1VcJ3yKdXQ+M5KCyPKIJVFc9WVZdrvWBt+E+JQkv80RD6TP1p/iOb+Dh0gx+zM6XIatlUoGfvzy6yoXvUGcQzV6r/bv3oSKKm1BBoWHRxhB5D9reaaLdjN9AVMeX97Vz/DGxmTd2Cwubmt6q/tR+0AL5CT8WIJrDGJvIIWp0MqlB/20uY9UH4l7pg9Le/IuPIpVB1rvhNKapOz0bPveurkfPTC+tez3pQbKhLPQjZB8BF2w+WSIoM4k97YM6nZLsCTYk4mMmVqmVq5C/FnSkTsLZ1xr/thm8LlZmnkpVb+jdl6sNzomgmFzZOZwP6qZ2Ce+/PnoCfvksRwSG0MTb2bd372FrtsqcRyEcvhUejbesEOspYlSyhHN+qOk97AjXHL4ecYQBr59zT9KsAmqeoffr7IBDdy0H6JDuwP31V8fKvwSB6AjuMqDny8YeqE4ji8WEAZtDHqj3ubu06TVyg7w85U7KmqmUqg0dH3X5BHe1uY0qxPZmCgCKjF1UX0DUOQdjyxQ7mIZzJWunZAAQdABWV5Ig8MC2YIahTHF5AajWnLGs0ZcUd5GWqlBwUm9k5rYdq2Jy+XGDUlRT5oMifVxX1hKk7i7HjmJscWEk4sN81TUAKJ8akvdKRatEbzJ5gH9L+V3g8FdVQwJCQ3W2NvpUwNwCeYvpK7b9//u2yN5V2m1QhbzXjL1lr/W3h3Y1Kcxl38mbvbu5/UEsDBBQAAgAIAMOyqFgVHmAbowAAAH8BAAAuAAAAdW5pdmVyc2FsL3BsYXliYWNrX2FuZF9uYXZpZ2F0aW9uX3NldHRpbmdzLnhtbHWQQQqDMBBF957CGwhdh0DXpUWoFxhxlECSCZlR8PZNRG1p02Xe+z/DjGIUMX5iXdW1glnoKRBFS5xRNe93tgwLXr1xIIZ8woK850omNyxRaCMyetmUHsFyyv/wY3hrYT0/4iNeMOVCZxzqS6mwmVzysJhpY90aUI8R04AvmHPoobd4w7UniMPjDOwb/9W5mzabHd5pQB0iuSCq+UBVutdx9BdQSwMEFAACAAgAw7KoWHRJNR88BAAADBUAACcAAAB1bml2ZXJzYWwvZmxhc2hfcHVibGlzaGluZ19zZXR0aW5ncy54bWztWN1y2jgUvucpNN7pZTFpkk3KGDJZMBOmBFLs7jbT6WSELbA2suRaMpRe9Wn6YH2SPbLAgUBakw3T7WwvMsRH53zn6Ds/0sg5+xgzNCWppII3rINqzUKEByKkfNKw3vid56cWkgrzEDPBScPiwkJnzYqTZCNGZeQRpUBVIoDhsp6ohhUpldRtezabValMUr0qWKYAX1YDEdtJSiThiqR2wvAcftQ8IdJaIJQAgL9Y8IVZs1JByDFIlyLMGEE0hMg51ZvCrMOwjCzbqI1wcDtJRcbDlmAiRelk1LB+a7ntg/bhUsdAtWlMuOZENkGoxaqOw5DqKDDz6CeCIkInEYR7cmShGQ1V1LAOay80DKjbmzA5uNk71jAtASRwtcCPicIhVth8GoeKfFRyKTCicM5xTAMfVpAmoGG1/Ruv1227N/2B73o3F/5lz8Swg5HvvvV3MPK7fs/dRb8s/MX1lTvsdfuvbvzBoOd3r+6sgNE1Qhx7nTEHmBVZGpCCMEdFWTzimDIo0ns0SqKgzBlOJ8QXHQpZHGMmiYX+TsjkdYYZVXPohhp0wy0hyblMSKCGOm0NS6UZse7gDCAEBrksauL4ZVETJ6drW7eN97ttbY3SwUrhIILiAVkemmOvipZqVPcRDhSdQmWSe5scZ4x5WZKIVDV10LnvVWERwwMwzljwNeb0NxoJFhZ8kXhEwj6OyUrLebeUd0DzwEJjyDEDJgcJ4cjDHNqcKmA3KABkNpKKqry9Owvt85RihgAP5hBBl94G20GEU7mW1CKxureC5ru+UES+N2wb0YOqHqPgRZdWKf2/RMZCNBcZYvQW7ASCysti+C8iaLW/0TgVcS6FEaSQzN1MKZmR8KyMo2twEWdgCfMuYUQZDx8y+gmNyFikgEvwFKYjyKk0+NWdgBMs5R0oXsb4zHRtt9923z7TG8ThFPNgR3AoVxInai/4eI64UEs7oCPAmSR5UkIa5mtl9lZ9fBqKjoE8P1E21vAljTOGnxK+IGQFeo8p34+XXRL/3QhKu43wNG903bw5NLQ4hZQYTFgIYNpRvpiwJQADzJHgbI5wAAeW1GNjSkUmQWIGhIGWj4/Q2EOZ5l8TmMzgMQ1JWgqydvDi8Oj495PTl/Wq/fXzl+ffNFoc5VcMa3fmLG89eFcoZ3XvxvAdo2/cGzZsOyKNdaGGG06334VKmHf7vjs8b/ndP7v+9RaAnL3NM8ux9Xm6/XjNLxn/1dPVc8+HrQs0dL03Pd+rl6movoDmVUEENTnW9+9SNjofpTqgnFp/UEZr8KqM1tCc+Vcr532pEGCGT8xMginOaEyhkn6KjizVHI9q5p+jIf/1fdd09H4a8lHV8f8YhL9o/zHlvtcD6MmIX2fOcy+7fwx67V8T40cxaL6KJ561Nx3H3vp6pldiymkMtOpLb/Hk1jw+qjn29qVKBdDWXzCblX8AUEsDBBQAAgAIAMOyqFg3i4dqewMAAKwMAAAhAAAAdW5pdmVyc2FsL2ZsYXNoX3NraW5fc2V0dGluZ3MueG1slVdtb9s2EP6eX2F4wLB+iVcnnRtMEeDYHlA0a4MlyHfaOttEKFIgT07973cUKYm0pcqNECC8ex7yXh4ekcS8cTk6gDZcyfvxdJxejUbJptQaJL5AXgiGMJIsh/vxE5MIgpvRH78L/Dv9MJ44sBJKPwMilztjLbVtxLP78bpEVPJ6o4gr8VoqnTMxTn/7p/pJJhVyiKUowEs5W7aB9phP088Py4so/ozbh9lycddH2Ki8YPL4qHbqes02bzutSpnZ0G7s10fbHwvQgsu3wYiovPgFIY9iWn1cTVfTyyiFBmPAhnS3nE/nfw2yBFuDaLKf3X6+nV/IaY/6eWNOaAduOFa02XR2M7vtoxVsB3GRF6vlx+VNP17S7nFXfhqXIyD8wMHM6RocQf/S5qooi1/RSKHVzhb0hDOz3yBHKJbR9SPC8s5+gwSbkD1oUJBG8IzaoHTmpPin/frAfbX0f4ZDIrF3WyvxZJtwMj2sQtYCUtQlJJN65Xxmr96/l0iXCdItE4YAoakFPVGGT6w0Eaw1tsD/4J3LLER5Swt5VaLMYeEiDpGxoyUsFg/VaAmxjS2IUcPBG12uJ8YW+Y0qe4YMjC3y2TbsuxTHM/ipx3FqSTww38+gAT76qAPkBslomfmt61XttUc92ptugrO9ocbkKoO0ktYLz8F2LplUNhfT5CyoRLID3zGkV+pfi1sfq2xMMjlxeLV1aytBjgK6JLdRpTYUDLlf4+Q7PI7iHg8zx0fYYo2OjW1X7IsRiqFaXw0Wuz6kKZxbj5AelPtxzvQb6BelhBmPPI8uIRXdPc3nDDuy6UEF/UVuVcCpzu4jSYVgLgUrdxEvhTNEttnnFFNfCk1NXWu7O5j4Y7taK8t8DXpFiuBQSzK2Odye7/aCfvGVwztkMaHH6Zi4p+0k443iA4OXADC92df3wS2cJy8FcgEHEN4bGKqE+zJLDOm/K18rr1iUgeUiRfop1ColGqGRo4PwSnF1M5xneMYjW5sqs2im1CO+HSrR0K8HpRVreLozeClFO5O/q4TUrKierET1jEyjP7ld++TZAeaS59UMIgc2ounyOI5QqvBlqZx1wGf2NgT7dDWbNRl2ePoodtKm0y5K5Tkdsy90P9OtBghHbGW8Ch6Br3BcK6azbw0kehU63I5NOdLDWU1smvV5gckkMLnmNG2gv+m/lPR/UEsDBBQAAgAIAMOyqFimr1YjNgQAAJYUAAAmAAAAdW5pdmVyc2FsL2h0bWxfcHVibGlzaGluZ19zZXR0aW5ncy54bWztWN1u2kgUvucpRl71sjhp2k2KDFEWjIJKgGJ3t9FqFY3tAc9mPOP1jKH0ap+mD7ZPsmc84EAgqYlCV5H2IiI+Puc7Z77zN7Jz/iVhaEYySQVvWsf1IwsRHoqI8mnT+uR3X59ZSCrMI8wEJ02LCwudt2pOmgeMytgjSoGqRADDZSNVTStWKm3Y9nw+r1OZZvqtYLkCfFkPRWKnGZGEK5LZKcML+FGLlEhriVABAP4SwZdmrVoNIccgXYkoZwTRCCLnVB8Ks0uVMMs2WgEOb6eZyHnUFkxkKJsGTeuntts57pysdAxShyaEa0pkC4RarBo4iqgOAjOPfiUoJnQaQ7Snby00p5GKm9bJ0RsNA+r2NkwBbo6ONUxbAAdcLfETonCEFTaPxqEiX5RcCYwoWnCc0NCHN0ifv2l1/Buv3+u4N4Oh73o3l/5V38Swh5Hvfvb3MPJ7ft/dR78q/OX1yB33e4MPN/5w2Pd7ozsrYHSDEMfeZMwBZkWehaQkzFFxngQcUwY1eo9GSRRUOcPZlPiiSyGLE8wksdCfKZl+zDGjagHNcATNcEtIeiFTEqqxTlvTUllOrDs4AwiBQS7Lmnj3vqyJ07ONo9vG+92xdkbpYKVwGEPxgKwIzbHXRSs1qtsIh4rOoDLJvUNOcsa8PE1Fplo66ML3urCM4QEYZyL4BnP6GQWCRSVfJAlINMAJ5G/U5RaaQFIZUDdMCUce5tDWVAGdYWkh80Aqqop27i61LzKKGYKWhblD0JW3RW8Y40xuZLHMpG6msPX7QCgi/zD0GtGDqh6j4EXXUiX930TOIrQQOWL0FuwEglLLE/gvJmi9odEkE0khZVgqJAs3M0rmJDqv4ugaXCQ5WMJ8SxlRxsNfOf2KAjIRGeASPINpCHIqDX59L+AUS3kHilcxvjJt2ht03M+v9AFxNMM83BMc6pMkqToIPl4gLtTKDugIcS5JkZSIRsW7KmerPz0NZYtAnp8pGxv4kiY5w88JXxKyBn3AlB/Gyz6J/24Eld3GeFY0um7eAhpanEJKDCa8CGEQUr4cqRUAQ8yR4GyBcAgbSuqxMaMilyAxA8JAy6dHaOyhTIunKVx+wGMWkawS5NHxm5O3734+PXvfqNv//P3t9aNGy909Yli7M8u7/eDloJrVvSvCd4weuShs2XZFluhCjbac7r78VDDvDXx3fNH2e7/2/OsdAAV72zvLsfUC3b1Pi1vFvXUa/Hf71HMvxu1LNHa9T33fa1SpoYGAdlVhDFU40VfsSjY6A5VqvpraYFhFa/ihitbYbPnR2oavFAJM7amZQjC3GU0o1M6L6MFK7fCk9n0ZLbjzSksf7UHTtYdpwSfVwwsedv8z/aNqWu5aLMgjCdVGP2jDPBvpm6x57lXvl2G/c1D6aDX+XkTNPi995qn8RrPxUcaxd37+qoF881tiq/YvUEsDBBQAAgAIAMOyqFgmD37osAEAAG8GAAAfAAAAdW5pdmVyc2FsL2h0bWxfc2tpbl9zZXR0aW5ncy5qc42UwU/CMBTG7/wVZF4NkYEOvIHDxMSDidyMh248xkLX17QFRcP/7joUuu4NWS/0y4/v9b2t33enWz5BGnTvu9/V72r/Ut9XGljNqA1c13XeohdWDzTPFzDPC+C5gMBDthZZMq7hqO9PCOUciMo12b1aX+0YBng0c0RJiYrw1RS4JcAPCvykxK+/f3ecxg5NOaNONsag6KUoDAjTE6gKVjHB1WP1uD16MG5B/YMuWQo109twNI1byZPjcBrFD2OXS7GQTOyeMcNewtJ1pnAjFr/1B3a59GonQZUvfd1WlufaPBko/MKz/iyche2kVKA1/NYdx5NwckfCnCXA3Yai4Wg4OYPWjJsD9ehtrnPzR0dhNIiGLi1ZBo0pPczifjyoY6L0akyzUfzAGfg0bc1IznagLrFCuZEXvECpMLMTaaKRXSTKkS1ykR24eGwXydnDWtu2b6NKjV6CanH8Km7scpnGMGrXDL1rtiKuctGWL1Q2eJohL7f2qj5TucApUVAiEoXl2aCqncb4UWP3b2XfTK1BzRF5GaDdgBnD0lVRBkp5/Hc3GMiTphf35MX7vrP/AVBLAwQUAAIACADDsqhYFQaV5GsAAABvAAAAHAAAAHVuaXZlcnNhbC9sb2NhbF9zZXR0aW5ncy54bWwNyrEKwkAMANC9XxEySB3Uugn2rpujCK0fENogB7mk9ELRv/e2N7x++GaBnbeSTANezx0C62xL0k/A9/Q43RCKky4kphxQDWGITS82k4zsXmOBVejH28S5wvlJuc4XqbOkAu1B/B6PeInNH1BLAwQUAAIACADEsqhYwhuumWgSAAD3TQAAFwAAAHVuaXZlcnNhbC91bml2ZXJzYWwucG5n7Zx7WFNXtsBxbHV81TrO1KKVtNXqtbXGikghkLQWsegoU20FH0nEF9W0oMYkQB6n33QKVq2paMUHIXdERQskWI0B8qpSjUpNqjwigeSoKRwgnESIJJycJGcOIViwnf/m3u+7t4cPPrJ39m/ttddae+21+Q758m8rl04YO3VsWFjYhKT3E1aFhY1qDAt75rM/jsJ7WIbsI/ivEexVSxeHyQwvdeCNZ9LfXfFuWNgF8Thf2rN4e8zO99eyw8Keq+n/GaHPPLclLGzFgaSEdz/MYnRZwFIYebcNQZzV2x8tnqTuOHvlpEP7KHHqoX9+Gh7e5Rg36RP1X8ft2vanT1+SjN2xZ1bsC5EvJtxaWc/9+stzk0pOHe57I2Hkwwja6DUXvmtbf/P8bPE3sxUMcha7kWFXmZpKvqVyLpC0qC+aHBb8+t60JXVk8NVnpo3/C68eFeUqQMwPFsxMyu//7ph2l9+rBFAlGfCbAH/PGbKwo1Ue6JTPjM+GsGchbAyETTjviSsbEdQWhTUiwOsMOJwMbd81MkPEpt9l8wLgzgDp0PyBMfOd+BAzfUe+dh2ETRpTMzU4s8tq95TItYfmJXleG88Kdv0YWZa0o2CQMlbMOk+/WjEqOE1czYnT3CfoeFa++fcDyePLhA62lI/Ul1B7exrXZ2rUSNvJfOrLkkihwR1jS0nHtP9ImxB0ZzacBh+W+n4u9fjqaP66AjKA1P77kS1Nu3tXZCeRDhjCdbHoMD/kkMMbg42sdblRSc7XQmom11bM6tCEIvT+9vDGmZqCEBX3Jr4eT35IfMnW1MNFJWTBg3FkWu9qWm+PBkQ1zscjaY9GkklYn54s190K2aFuQVmS8U46DW0qcPYddGYhRzORo7Vau0pr73FFRA5Y4dGl8ay7o3XsEnO4wfCZ20YL2ORUrYY7Ssk2mbPhPFF7nvahS7Zg2OjIs0LFgy5RFt9erpwnr9r6i9qnJ4pARAIinfp3rOB5973wegYkixpcZGl8WdKqQTep3RVcx17k4RTdf20/R/PV0ARI/+y1JgdfYn/KcKyJLCnaAs3ThZM7ppmcPoNTLehcLc1B9uv69teakqGuIpYBmyxj6Dgy1VMg8HgpsAe5nZUEVoo8PMDTmiJqTWGI7EqRvaeXhrloAKJgoooUk++m1HezNUr567khv/bxGXLSVPtkad8PtUbfj0b1VKNBwlJCoAiFC8SAzyZnUCR2BxPoKuwuvQgwhy3yQJV3m/p05ieQ7BLTd40pQC6Q0AvypmTscbKuOtAp/PWEOn+zTtiv8zRJpPeOWPRYInKnA+7WaJEtmiHCF/S4NQ/oywM7akiBR7VSf5OULgo0NOnIaQOu2Mjgp6LBsI4GXNH52pvez2l9nxeQfFdIAiTgxAIpEj1Upf8NM+sCdl0AQxNxfQ+KnB6Rs5WvhfgMTgSTzjb0PT1FA9PfUKDzoUzQW1/CFD2YrPP11JHQqgKsezaw7G50GuQrYgsMrhhTeiol3dfZBQ7bfQ8LRB2tNSTESCZ5H2EzO0bWx5ik2NUpDKvAdbt2uBndhzGXcYNoNeNuNKDztWHbQ0GXrchTkFASdTcyITsJ9ElUjYP7phy3fS9uQ1Lhb++kXtEEFugCRVLqfbqfbxotV1pz7D1DVHT6X2qkYojRPtI8LVO9C3HSSWqqp8pIL/Kjf8qNCspsC2+sv1HhjqNLUD3RR/T9nvra1+YqSNgNQIR0iP0trSyxv4vsyywwKmOZeiRHxkDzujpbaEd/OaTPJnZUuCfTenVqX4AkcCv034JeOWaqJWG0TGAJhLhYC7ZIQKwT4dl9EUrQFej+SN/gYpbr5VAgPoK5HPuRmZkCBS48OWtzo6KW5Soix/p1eNqoZQb8QLSc8rym+dgRq4aTqCmFwHL0LZhl0XA3xGMNOb4cB1YmlodO4PvCbamri7ekokwASWH4vYxRp3gqd8tN7rQqgy0yR9PLpPoNL3IYFJI0Q4qpME86I9BWyxT1FkHsDCfH3sk2yJVpsFqEZet6AF8nxSTV62FFs4lt71xZVSqH3HyL1SkQ8B2+HMz4MAWATWA2VgoklssM/s1DCpQdj3t901nikXdS7BaZBgjEaYWC6/LItyUUm0Ff4uqucsRRTRadsdyEFKL69LcpxffCxxld4hpzeJ8hlcuXl4KegD/DotP7bXVVboEhW2B1+SIgWx2yLp/SxygpZWOpQ6qjqRopjqoN8hKUospw7ooAHbkUySG7wADb1kNeNmxzlQxMdS+WV2hh8guZRst2sc4IK1CZtgi1O0hSg0JJc4XftcIK7tMeWafaDHefaJ7+MSSTNYvT4kyFLKdc5WQJDX5bs3ijWujoqKTz0EliDy5a5ehGmvlxVKqEZYRaGCrAWQcv3XxZFesRDymbzt/xVnDtcUCiLDIWP7nMpXYHX2msAgSJCr2uBMbFcTzNm1OYRjg+giR1YIV6Wr1YJPhV+N3Ga7PpXNGfbf4oZYRckxPoPhH5tiWxxGXvj50SqLfOJv6bureBCqmx7ECgGzlhjFIaafLpSrGRpaTcMKB0ywpub2+LTr9LxXbswaA4Wm5PSxqPD7t9tISnLeHNyVWwS0z+n/ZEzbfkqN2diJ6Fh9ZiSzWm+slgc7XYLNuc7hgIaVZ4xMmQk6OiY1mjm6vcbr4kAtCtFzON2QI+PD4d14EkZRnQIn16mQrAUCOLx3GQlr84EMjH0vE4lqen1kWnPK3BgrL4ZKKP6CP6fqPPCVWcnZgBekC/pwCz9l6xD00X/fVp3wxadvDm4JO4hEM3nCmikdqt02WHas5fvWkVoWzHusPUzyRsocHTUAXMHVI1U/wP0rH21q+k6Be1mYbl3jZ7IcSWyQ3oR0/OhMAr+OXQ+J+8BlvlaTAEBKDeEc5OUFV0cagR3IgRYJB+smbZvqoFnDmG4ef+WZRo/99ttx/PUyjxW2prnTRwu9YkyyGbgJ7DUrVApBm6N3LkeEVQIPp5KX4Bx+/IOlGDDtECaM9xo6Ctx4waftqDFtZli0vtVmMGs66BlWJhYgqqh+S3AbsRX87QYubIeBbmALE8nsMaKzZWcjlweaRaaFcK0drZ1O7l8lHno61990qZcpmQhuIHpJzjOZEG00O7py9xPn7am9Dil5nphbEmXx3gNpKZFMkV+D2SN1keW9wMI5E3hD8X07o7kUir5Xqlywd762Ckrmqy4wDDI5eKM+Wg1dmoEsLpC1V0Nh9DafZsf0CmcnFAGU3szFPg5STH8QhN/GZoacB0VnATT8s5enP4UcN0Vnp9jgAe/yH2kBkoTXGyc0tdfYu2SCZ1tkziUamWUd9FZkgM7PQjFKcQM/uhQrxMMyN97oDSJMtVuDhWJg+tNtqaez3iTECLUnoceQqXETqwU+mp9sanLHvq4KbwGJJD7eMTU+Qg73pJ5BbJiM7x25SvdC36u0WmsjRwIqSsTCMY+x5eL2RC8Rk2E5Jj+J7Dh0VhlJGmcI2MoXJuYOcq9JBTrgMEImdzFs++qMwSCKdrLg8r/M7gXj5geMSh7dOshFyGP3KmyQzteyKkzEzLdXnpiM4d41Ukm4HlYdb5e5mwQp/BK5e85XAXTwsKxlCwWghD1S5jxwY+6FcsH1qhfbCgTKK6jUsDPCZ+hyDwaVbsjDr/9G0eCSuDd9kSO8Nks2yB9HOt4AV3hq3J5uRgZhVn2nWDZLfHBNKoxWY/qORWkxojdNbWYRGseY6l/AAevzZ9YTWniFZsarjHLaLV1MM29m1YH1Ok9wBLm6sci85KKM0Rzmco+AVi0dd4Ncm3OF6nbMZNlWEq0itHdHV7Yp3CqDKJRy2coPTo/DFy3FN8EMu65TL7LVxI0SzF1KCftl/x9Ox4IH5+d7OSUi0LMC7pjTG2Rn/lnsRq1ORcei5SZimiOdlFNDnIBIAp5ip2V0BjtKGqmwYbauSr67oe9wWUOhoc0ESAHrUJ9uop9wwKD3CwFGSfGXaRwQ5GCecPrelm1Jxw/E+2i69XuGfQekj4PacDVAsGdlh1zgr+U3714yUnSfvQ1r9va9OpruO8iP4cIoCiaszRKcMuMow8BTvdrBQ1K4FrG7nTGleCfgvmbXjExW9RtOdYUFWkWpKxuZA7bAfgV7ClWJ9UHXlQAhmOcafdClzT+VLIJKQ9We3tg5VgYF8aLPAlY000ID2LIv6KtX6Yhj3FLxsruFj3p6l8gQCPIAN4zf1lsu8uRS7Bk8H24mGJjobvRHNVMezLieWVhTdeHqaJh5+qAp5af2yZREeG3d22Cvf1aSQ+pEDTcFjks8FR8LAMcrPCnal1glrXjOlGvafGvJTqnSwX/WDLdvTnXvmLjYYXeVSPmuttzES5vIqvnoLxUmSoKbek1gmJNtH+zbbVmLaC1BL8K+mwgk3DxIs+aM5gsVmUtmKVakj0J8FDUttMxZBccLh+HgEREAEREAEREAEREAEREAEREAEREAEREAEREAEREAEREAEREAEREAEREAEREAEREAEREAEREAEREAEREAH9f4HuYyznQfqZSmXYQUwsv6xMziSrHdwXFt9qXhtXESn5+lUJfeznh17ev+HxoXN7GYuQbN7NiTFtt2PQk9mRPBqp7+Hkbdclb7ZdiWmih60xblpxt/31uQNTpsbvj0oqLq0Izdk7t3HmV7KrmwY0bbiYenhh9dj9A6r+jsC7OJA/8LExRx2dnZ3zzxfNmnpq+Srmkh0Xgv/LEbb++Ql3XjsvH5Syfnbw7S+uDTwerFy5MKHgtHZQaobk473zkoR/eWHgofaW2DvP0/O9g+pVck69Uj2z96PUgYfRfa3iiSY0L1nm9sxjCjuYWGArZzpzPV8C964prBUmvrcnqXNwLQary6L3S/ZPeZCfXq4wNTN416ta0icPVe1tvocEXz1jMLPkFNsGx8Uvc9vz61PSBpZRqPn4+MVvFpxyKVetGarx/a4l+wvLj0yS6L75bkC501NYcN6rZKkW6ak5xCOpx5N2HjdHmRXmqFLa4jH9zM59H3OrhsraV7/pU4+7roz2SZPMEhiw02tLXLeGy32BNUXMzJt46ZACGHBP0p2y3W9sTYAyz5QNWO38NXOhdA2l8YmIi7eWGUX+nZUPA7XYwYPh9MQ9gb1HK51Phq97PP/kjNBY9q1PJko3TJddBrHuBzmA50rto8o7uHTxOQtLBRW7GQl6yaC+h6ewwN23TIl/6GfnzjmxepvXgYLPpVTvwu7Mi8s4iK9taYOjymQ93F65Y+2AD7etLZN4138SdOTyfW1Hjhc5qRGySyDW51I9OlZ1a6+BtFblKXYXJeg/rN0XtP1bggtc5PGKrA2znuh4XnG8/QM09gfKFPJVW9vrM2KBLbAVlf/jpbfI1KN/CbpzU9+m8viFyf69wU9T+j7/VEzrEQddG7vhQSLK39NS2L+mDJln5hvBQLxWcc080RgQjSgJpIQ/UW61FxA9+/OFA+2+mBO2N165OOCC8WvLpgOry/3Z9RFHG1qn/iI+glqFi28bObrf3+KTF3HujsLz31jsDXfEEv3W0HJ29WyCKz+kNGpHfYfrhyx7/5dV3e7uKPtr+B2k+KR9tSBksJWMsiWKL8xzdBeDEVhx+uOVMQr3bbp/9qV5Uu0Y8clSfJpDCj5th/PmHFr4Y84vhl6ylfqHCYPQ8Y5AseXBsuiVyP13L+PIBwq+Q+GZGStbF/LmkhdYtDg03rfjRqZfOm5wVVsvLxodv4OZ93ZP3Trsw/7IMWvczBFN1v3tlatvhRyEboKtraU1TdEkf/y8OrMUdjJJYDAqUlctLPmx8ehylVL6XEqLE3PVATW2xIJJEtoprnwpHH9s8/ljIX8dSi6jx4mElVdv7y73a/xNCfqRg3GVcQZXuPxIaOAFMNVewNK0pz4x3LAdMvdyKotOFbIr74KnbEFXHv3z7TnKVbjua0IKX7i3Ce47uYO5/+Czg0q2LMPtvn5OKBpe3a/IfLPhRHvWv5nC+9HXq4Papd61jCbXrG0dni0OrSuzVGVNotYnPtmE+NKmG94wMfiWcGi3dMWTDf9lXkbriFA+sDQn7xdUbNwC9142SXbN8zQlBHPX+282tona15C+Di6mJEeLVup4yOuFdFm5O7bZXv52AXpgcNoodvye5Ox3grZ/hzyQgnNCKZg1ZXgKhvyo58HL9Px1cPgHofz2fbkLcUE7j81LKncfOBdKmvfXVGu1Vh3fM++lb5fHGs2R/4yf9m0oF4dt/EMoZ4cd+35AcFjYrIrBzxQb8x8dhm3XYZMfzG4Y2xGzE+zvSVqyMkG2eOPf/wVQSwMEFAACAAgAxLKoWOohDhNLAAAAbAAAABsAAAB1bml2ZXJzYWwvdW5pdmVyc2FsLnBuZy54bWyzsa/IzVEoSy0qzszPs1Uy1DNQsrfj5bIpKEoty0wtV6gAigEFIUBJoRLINUJwyzNTSjKAQiYmFgjBjNTM9IwSoKiBhRlcVB9oKABQSwECAAAUAAIACACpflBPNmFYAkcDAADhCQAAFAAAAAAAAAABAAAAAAAAAAAAdW5pdmVyc2FsL3BsYXllci54bWxQSwECAAAUAAIACADDsqhYtTf0qBwFAADhEwAAHQAAAAAAAAABAAAAAAB5AwAAdW5pdmVyc2FsL2NvbW1vbl9tZXNzYWdlcy5sbmdQSwECAAAUAAIACADDsqhYFR5gG6MAAAB/AQAALgAAAAAAAAABAAAAAADQCAAAdW5pdmVyc2FsL3BsYXliYWNrX2FuZF9uYXZpZ2F0aW9uX3NldHRpbmdzLnhtbFBLAQIAABQAAgAIAMOyqFh0STUfPAQAAAwVAAAnAAAAAAAAAAEAAAAAAL8JAAB1bml2ZXJzYWwvZmxhc2hfcHVibGlzaGluZ19zZXR0aW5ncy54bWxQSwECAAAUAAIACADDsqhYN4uHansDAACsDAAAIQAAAAAAAAABAAAAAABADgAAdW5pdmVyc2FsL2ZsYXNoX3NraW5fc2V0dGluZ3MueG1sUEsBAgAAFAACAAgAw7KoWKavViM2BAAAlhQAACYAAAAAAAAAAQAAAAAA+hEAAHVuaXZlcnNhbC9odG1sX3B1Ymxpc2hpbmdfc2V0dGluZ3MueG1sUEsBAgAAFAACAAgAw7KoWCYPfuiwAQAAbwYAAB8AAAAAAAAAAQAAAAAAdBYAAHVuaXZlcnNhbC9odG1sX3NraW5fc2V0dGluZ3MuanNQSwECAAAUAAIACADDsqhYFQaV5GsAAABvAAAAHAAAAAAAAAABAAAAAABhGAAAdW5pdmVyc2FsL2xvY2FsX3NldHRpbmdzLnhtbFBLAQIAABQAAgAIAMSyqFjCG66ZaBIAAPdNAAAXAAAAAAAAAAAAAAAAAAYZAAB1bml2ZXJzYWwvdW5pdmVyc2FsLnBuZ1BLAQIAABQAAgAIAMSyqFjqIQ4TSwAAAGwAAAAbAAAAAAAAAAEAAAAAAKMrAAB1bml2ZXJzYWwvdW5pdmVyc2FsLnBuZy54bWxQSwUGAAAAAAoACgAGAwAAJywAAAAA"/>
  <p:tag name="ISPRING_LMS_API_VERSION" val="SCORM 1.2"/>
  <p:tag name="ISPRING_ULTRA_SCORM_COURSE_ID" val="E7ADFEA4-1077-4BB1-A408-F27D29C6FC49"/>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u007F\uFFFD\uFFFD{A396230D-9A3A-426D-B380-67D82CDE4863}&quot;,&quot;C:\\Users\\pantelis\\Documents\\MHAPPS\\EN\\Training material for ETA 11&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RATE_SLIDES" val="0"/>
  <p:tag name="ISPRING_SCORM_PASSING_SCORE" val="0.000000"/>
  <p:tag name="ISPRING_CURRENT_PLAYER_ID" val="universal"/>
  <p:tag name="ISPRING_PRESENTATION_TITLE" val="ETA11 2 Apps for Healthcare Services EXPERIENTIAL TRAINING"/>
  <p:tag name="ISPRING_FIRST_PUBLISH" val="1"/>
  <p:tag name="ISPRING_SCORM_RATE_QUIZZES" val="0"/>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TotalTime>
  <Words>4013</Words>
  <Application>Microsoft Office PowerPoint</Application>
  <PresentationFormat>Ευρεία οθόνη</PresentationFormat>
  <Paragraphs>500</Paragraphs>
  <Slides>56</Slides>
  <Notes>56</Notes>
  <HiddenSlides>0</HiddenSlides>
  <MMClips>0</MMClips>
  <ScaleCrop>false</ScaleCrop>
  <HeadingPairs>
    <vt:vector size="6" baseType="variant">
      <vt:variant>
        <vt:lpstr>Γραμματοσειρές που χρησιμοποιούνται</vt:lpstr>
      </vt:variant>
      <vt:variant>
        <vt:i4>16</vt:i4>
      </vt:variant>
      <vt:variant>
        <vt:lpstr>Θέμα</vt:lpstr>
      </vt:variant>
      <vt:variant>
        <vt:i4>1</vt:i4>
      </vt:variant>
      <vt:variant>
        <vt:lpstr>Τίτλοι διαφανειών</vt:lpstr>
      </vt:variant>
      <vt:variant>
        <vt:i4>56</vt:i4>
      </vt:variant>
    </vt:vector>
  </HeadingPairs>
  <TitlesOfParts>
    <vt:vector size="73" baseType="lpstr">
      <vt:lpstr>Adobe Gothic Std B</vt:lpstr>
      <vt:lpstr>MS PGothic</vt:lpstr>
      <vt:lpstr>__Lato_94fd27</vt:lpstr>
      <vt:lpstr>Abadi Extra Light</vt:lpstr>
      <vt:lpstr>Arial</vt:lpstr>
      <vt:lpstr>Calibri</vt:lpstr>
      <vt:lpstr>Calibri Light</vt:lpstr>
      <vt:lpstr>Gill Sans</vt:lpstr>
      <vt:lpstr>Gill Sans Nova</vt:lpstr>
      <vt:lpstr>Impact</vt:lpstr>
      <vt:lpstr>Lato</vt:lpstr>
      <vt:lpstr>MyriadPro-Regular</vt:lpstr>
      <vt:lpstr>Roboto</vt:lpstr>
      <vt:lpstr>Söhne</vt:lpstr>
      <vt:lpstr>Times New Roman</vt:lpstr>
      <vt:lpstr>Wingdings</vt:lpstr>
      <vt:lpstr>Θέμα του Office</vt:lpstr>
      <vt:lpstr>Παρουσίαση του PowerPoint</vt:lpstr>
      <vt:lpstr>Partners</vt:lpstr>
      <vt:lpstr>Experiential Training Session:  Content</vt:lpstr>
      <vt:lpstr>Competences</vt:lpstr>
      <vt:lpstr>11.2.1 Interactive identification of healthcare services apps and different types</vt:lpstr>
      <vt:lpstr>Healthcare services apps</vt:lpstr>
      <vt:lpstr>Healthcare services apps in Germany</vt:lpstr>
      <vt:lpstr>Healthcare services apps of public providers in Germany</vt:lpstr>
      <vt:lpstr>Healthcare services apps of public providers in Germany</vt:lpstr>
      <vt:lpstr>Healthcare services apps of public providers in Germany</vt:lpstr>
      <vt:lpstr>Healthcare services apps of private providers in Germany</vt:lpstr>
      <vt:lpstr>Healthcare services apps of private providers in Germany</vt:lpstr>
      <vt:lpstr>Healthcare services apps of private providers in Germany</vt:lpstr>
      <vt:lpstr>Healthcare services apps of private providers in Germany</vt:lpstr>
      <vt:lpstr>Healthcare services apps in Spain</vt:lpstr>
      <vt:lpstr>Healthcare services apps of public providers in Spain</vt:lpstr>
      <vt:lpstr>Healthcare services apps of public providers in Spain</vt:lpstr>
      <vt:lpstr>Healthcare services apps of private providers in Spain</vt:lpstr>
      <vt:lpstr>Healthcare services apps of private providers in Spain</vt:lpstr>
      <vt:lpstr>Healthcare services apps in Italy</vt:lpstr>
      <vt:lpstr>Healthcare services apps of public providers in Italy</vt:lpstr>
      <vt:lpstr>Healthcare services apps of public providers in Italy (according to regions)</vt:lpstr>
      <vt:lpstr>Healthcare services apps of public providers in Italy</vt:lpstr>
      <vt:lpstr>Healthcare services apps of public providers in Italy</vt:lpstr>
      <vt:lpstr>Healthcare services apps of public providers in Italy</vt:lpstr>
      <vt:lpstr>Healthcare services apps of public providers in Italy</vt:lpstr>
      <vt:lpstr>Healthcare services apps of private providers in Italy</vt:lpstr>
      <vt:lpstr>Healthcare services apps of private providers in Italy</vt:lpstr>
      <vt:lpstr>Healthcare services apps of private providers in Italy</vt:lpstr>
      <vt:lpstr>Healthcare services apps in Greece</vt:lpstr>
      <vt:lpstr>Healthcare services apps of public providers in Greece</vt:lpstr>
      <vt:lpstr>Healthcare services apps of public providers in Greece</vt:lpstr>
      <vt:lpstr>Healthcare services apps of public providers in Greece</vt:lpstr>
      <vt:lpstr>Healthcare services apps in Greece</vt:lpstr>
      <vt:lpstr>Healthcare services apps of public providers in Greece</vt:lpstr>
      <vt:lpstr>Healthcare services apps of public providers in Greece</vt:lpstr>
      <vt:lpstr>Healthcare services apps of private providers in Greece</vt:lpstr>
      <vt:lpstr>Healthcare services apps of private providers in Greece</vt:lpstr>
      <vt:lpstr>Healthcare services apps of private providers in Greece</vt:lpstr>
      <vt:lpstr>Healthcare services apps of private providers in Greece</vt:lpstr>
      <vt:lpstr>Healthcare services apps of private providers in Greece</vt:lpstr>
      <vt:lpstr>Healthcare services apps of private providers in Greece</vt:lpstr>
      <vt:lpstr>Healthcare services apps in Cyprus</vt:lpstr>
      <vt:lpstr>Healthcare services apps in Cyprus</vt:lpstr>
      <vt:lpstr>Healthcare services apps in Cyprus</vt:lpstr>
      <vt:lpstr>Healthcare services apps in Cyprus</vt:lpstr>
      <vt:lpstr>Healthcare services apps in France</vt:lpstr>
      <vt:lpstr>Healthcare services apps of public providers in France</vt:lpstr>
      <vt:lpstr>Healthcare services apps of public providers in France</vt:lpstr>
      <vt:lpstr>Healthcare services apps of public providers in France</vt:lpstr>
      <vt:lpstr>Healthcare services apps of public providers in France</vt:lpstr>
      <vt:lpstr>Healthcare services apps of public providers in France</vt:lpstr>
      <vt:lpstr>Healthcare services apps of private providers in France</vt:lpstr>
      <vt:lpstr>Activity: Collect in a pre-defined template several apps</vt:lpstr>
      <vt:lpstr>Activity: Create your own plan for using healthcare services apps</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ETA11 2 Apps for Healthcare Services EXPERIENTIAL TRAINING</dc:title>
  <dc:creator>pantelis bbalaouras</dc:creator>
  <cp:lastModifiedBy>pantelis</cp:lastModifiedBy>
  <cp:revision>973</cp:revision>
  <dcterms:created xsi:type="dcterms:W3CDTF">2020-06-02T13:31:56Z</dcterms:created>
  <dcterms:modified xsi:type="dcterms:W3CDTF">2024-05-08T19:23:58Z</dcterms:modified>
</cp:coreProperties>
</file>