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8"/>
  </p:notesMasterIdLst>
  <p:sldIdLst>
    <p:sldId id="256" r:id="rId3"/>
    <p:sldId id="257" r:id="rId4"/>
    <p:sldId id="258" r:id="rId5"/>
    <p:sldId id="259" r:id="rId6"/>
    <p:sldId id="260" r:id="rId7"/>
  </p:sldIdLst>
  <p:sldSz cx="12192000" cy="6858000"/>
  <p:notesSz cx="6858000" cy="9144000"/>
  <p:embeddedFontLst>
    <p:embeddedFont>
      <p:font typeface="Impact" panose="020B0806030902050204" pitchFamily="34" charset="0"/>
      <p:regular r:id="rId9"/>
    </p:embeddedFont>
    <p:embeddedFont>
      <p:font typeface="Gill Sans" panose="020B0604020202020204" charset="0"/>
      <p:regular r:id="rId10"/>
      <p:bold r:id="rId11"/>
    </p:embeddedFont>
    <p:embeddedFont>
      <p:font typeface="Roboto" panose="02000000000000000000" pitchFamily="2"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sovDNzt/dAk62XyI/4SXJFOUg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
          <p:cNvSpPr txBox="1"/>
          <p:nvPr/>
        </p:nvSpPr>
        <p:spPr>
          <a:xfrm>
            <a:off x="0" y="81370"/>
            <a:ext cx="3335383"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11.4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Apps for Healthcare Services</a:t>
            </a:r>
            <a:endParaRPr sz="1800" b="0" i="0" u="none" strike="noStrike" cap="none">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0"/>
        <p:cNvGrpSpPr/>
        <p:nvPr/>
      </p:nvGrpSpPr>
      <p:grpSpPr>
        <a:xfrm>
          <a:off x="0" y="0"/>
          <a:ext cx="0" cy="0"/>
          <a:chOff x="0" y="0"/>
          <a:chExt cx="0" cy="0"/>
        </a:xfrm>
      </p:grpSpPr>
      <p:sp>
        <p:nvSpPr>
          <p:cNvPr id="31" name="Google Shape;31;p1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32" name="Google Shape;32;p1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2"/>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5" name="Google Shape;35;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6" name="Google Shape;36;p1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3"/>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2" name="Google Shape;42;p1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3" name="Google Shape;43;p13"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4"/>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1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8" name="Google Shape;48;p14"/>
          <p:cNvSpPr txBox="1"/>
          <p:nvPr/>
        </p:nvSpPr>
        <p:spPr>
          <a:xfrm>
            <a:off x="0" y="81370"/>
            <a:ext cx="3335383"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11.4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Apps for Healthcare Services</a:t>
            </a:r>
            <a:endParaRPr sz="18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p15"/>
          <p:cNvSpPr txBox="1"/>
          <p:nvPr/>
        </p:nvSpPr>
        <p:spPr>
          <a:xfrm>
            <a:off x="0" y="81370"/>
            <a:ext cx="3335383"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11.4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Apps for Healthcare Services</a:t>
            </a:r>
            <a:endParaRPr sz="18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11"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g"/><Relationship Id="rId18" Type="http://schemas.openxmlformats.org/officeDocument/2006/relationships/hyperlink" Target="http://www.amsed.fr/" TargetMode="External"/><Relationship Id="rId3" Type="http://schemas.openxmlformats.org/officeDocument/2006/relationships/image" Target="../media/image12.jpg"/><Relationship Id="rId21" Type="http://schemas.openxmlformats.org/officeDocument/2006/relationships/image" Target="../media/image21.jpg"/><Relationship Id="rId7" Type="http://schemas.openxmlformats.org/officeDocument/2006/relationships/image" Target="../media/image14.jpg"/><Relationship Id="rId12" Type="http://schemas.openxmlformats.org/officeDocument/2006/relationships/hyperlink" Target="https://www.media-k.eu/"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g"/><Relationship Id="rId14" Type="http://schemas.openxmlformats.org/officeDocument/2006/relationships/hyperlink" Target="https://www.oxfamitalia.org/" TargetMode="External"/><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11 - Session de clôture </a:t>
            </a:r>
            <a:r>
              <a:rPr lang="en-US" sz="2400" b="1" i="0" u="none" strike="noStrike" cap="none">
                <a:solidFill>
                  <a:srgbClr val="C00000"/>
                </a:solidFill>
                <a:latin typeface="Calibri"/>
                <a:ea typeface="Calibri"/>
                <a:cs typeface="Calibri"/>
                <a:sym typeface="Calibri"/>
              </a:rPr>
              <a:t>(11.4)</a:t>
            </a:r>
            <a:endParaRPr/>
          </a:p>
          <a:p>
            <a:pPr marL="0" marR="0" lvl="0" indent="0" algn="l" rtl="0">
              <a:lnSpc>
                <a:spcPct val="90000"/>
              </a:lnSpc>
              <a:spcBef>
                <a:spcPts val="600"/>
              </a:spcBef>
              <a:spcAft>
                <a:spcPts val="0"/>
              </a:spcAft>
              <a:buClr>
                <a:schemeClr val="dk1"/>
              </a:buClr>
              <a:buSzPts val="3400"/>
              <a:buFont typeface="Calibri"/>
              <a:buNone/>
            </a:pPr>
            <a:r>
              <a:rPr lang="en-US" sz="3400" b="1" i="0" u="none" strike="noStrike" cap="none">
                <a:solidFill>
                  <a:schemeClr val="dk1"/>
                </a:solidFill>
                <a:latin typeface="Calibri"/>
                <a:ea typeface="Calibri"/>
                <a:cs typeface="Calibri"/>
                <a:sym typeface="Calibri"/>
              </a:rPr>
              <a:t> Applications pour les services de santé</a:t>
            </a:r>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3" name="Google Shape;73;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4" name="Google Shape;74;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5" name="Google Shape;75;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6" name="Google Shape;76;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7" name="Google Shape;77;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78" name="Google Shape;78;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9" name="Google Shape;79;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0" name="Google Shape;80;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4" name="Google Shape;84;p1"/>
          <p:cNvSpPr/>
          <p:nvPr/>
        </p:nvSpPr>
        <p:spPr>
          <a:xfrm>
            <a:off x="730526" y="4537206"/>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a:t>
            </a:r>
            <a:endParaRPr sz="1000" b="0" i="0" u="none" strike="noStrike" cap="none">
              <a:solidFill>
                <a:srgbClr val="DDEAF6"/>
              </a:solidFill>
              <a:latin typeface="Calibri"/>
              <a:ea typeface="Calibri"/>
              <a:cs typeface="Calibri"/>
              <a:sym typeface="Calibri"/>
            </a:endParaRPr>
          </a:p>
        </p:txBody>
      </p:sp>
      <p:pic>
        <p:nvPicPr>
          <p:cNvPr id="86" name="Google Shape;86;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7" name="Google Shape;117;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8" name="Google Shape;118;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200"/>
              <a:t>Vérifier le résultat de l'auto-apprentissage</a:t>
            </a:r>
            <a:endParaRPr sz="3200"/>
          </a:p>
        </p:txBody>
      </p:sp>
      <p:sp>
        <p:nvSpPr>
          <p:cNvPr id="124" name="Google Shape;124;p3"/>
          <p:cNvSpPr txBox="1">
            <a:spLocks noGrp="1"/>
          </p:cNvSpPr>
          <p:nvPr>
            <p:ph type="body" idx="1"/>
          </p:nvPr>
        </p:nvSpPr>
        <p:spPr>
          <a:xfrm>
            <a:off x="557999" y="1808163"/>
            <a:ext cx="11059693" cy="4592900"/>
          </a:xfrm>
          <a:prstGeom prst="rect">
            <a:avLst/>
          </a:prstGeom>
          <a:noFill/>
          <a:ln>
            <a:noFill/>
          </a:ln>
        </p:spPr>
        <p:txBody>
          <a:bodyPr spcFirstLastPara="1" wrap="square" lIns="91425" tIns="45700" rIns="91425" bIns="45700" anchor="t" anchorCtr="0">
            <a:normAutofit/>
          </a:bodyPr>
          <a:lstStyle/>
          <a:p>
            <a:pPr marL="228600" lvl="0" indent="-228600" algn="just" rtl="0">
              <a:lnSpc>
                <a:spcPct val="110000"/>
              </a:lnSpc>
              <a:spcBef>
                <a:spcPts val="0"/>
              </a:spcBef>
              <a:spcAft>
                <a:spcPts val="0"/>
              </a:spcAft>
              <a:buSzPts val="1800"/>
              <a:buChar char="▪"/>
            </a:pPr>
            <a:r>
              <a:rPr lang="en-US" sz="1800">
                <a:solidFill>
                  <a:srgbClr val="000000"/>
                </a:solidFill>
              </a:rPr>
              <a:t>Cette session peut être organisée en face à face ou en ligne. </a:t>
            </a:r>
            <a:endParaRPr sz="1800"/>
          </a:p>
          <a:p>
            <a:pPr marL="228600" lvl="0" indent="-228600" algn="just" rtl="0">
              <a:lnSpc>
                <a:spcPct val="110000"/>
              </a:lnSpc>
              <a:spcBef>
                <a:spcPts val="1200"/>
              </a:spcBef>
              <a:spcAft>
                <a:spcPts val="0"/>
              </a:spcAft>
              <a:buSzPts val="1800"/>
              <a:buChar char="▪"/>
            </a:pPr>
            <a:r>
              <a:rPr lang="en-US" sz="1800">
                <a:solidFill>
                  <a:srgbClr val="000000"/>
                </a:solidFill>
              </a:rPr>
              <a:t>Les apprenants sont invités à présenter leur plan d'utilisation des applications de services de santé liées à leur propre personne ou à un ami ou un parent. Il leur est demandé quels types de défis ils ont rencontrés - s'il y en a - et comment ils y ont fait face.</a:t>
            </a:r>
            <a:endParaRPr/>
          </a:p>
          <a:p>
            <a:pPr marL="0" lvl="0" indent="0" algn="just" rtl="0">
              <a:lnSpc>
                <a:spcPct val="110000"/>
              </a:lnSpc>
              <a:spcBef>
                <a:spcPts val="1200"/>
              </a:spcBef>
              <a:spcAft>
                <a:spcPts val="0"/>
              </a:spcAft>
              <a:buSzPts val="1800"/>
              <a:buNone/>
            </a:pPr>
            <a:r>
              <a:rPr lang="en-US" sz="1800">
                <a:solidFill>
                  <a:srgbClr val="000000"/>
                </a:solidFill>
              </a:rPr>
              <a:t>Le résultat sera </a:t>
            </a:r>
            <a:endParaRPr sz="1800"/>
          </a:p>
          <a:p>
            <a:pPr marL="342900" lvl="0" indent="-342900" algn="l" rtl="0">
              <a:lnSpc>
                <a:spcPct val="110000"/>
              </a:lnSpc>
              <a:spcBef>
                <a:spcPts val="1200"/>
              </a:spcBef>
              <a:spcAft>
                <a:spcPts val="0"/>
              </a:spcAft>
              <a:buSzPts val="1800"/>
              <a:buFont typeface="Noto Sans Symbols"/>
              <a:buChar char="▪"/>
            </a:pPr>
            <a:r>
              <a:rPr lang="en-US" sz="1800">
                <a:solidFill>
                  <a:srgbClr val="000000"/>
                </a:solidFill>
              </a:rPr>
              <a:t>une collection d'exemples d'applications de services de santé dans leur </a:t>
            </a:r>
            <a:r>
              <a:rPr lang="en-US" sz="1800"/>
              <a:t>pays d'arrivée (sur la base de l'identification des applications de santé)</a:t>
            </a:r>
            <a:endParaRPr sz="1800"/>
          </a:p>
          <a:p>
            <a:pPr marL="342900" lvl="0" indent="-342900" algn="l" rtl="0">
              <a:lnSpc>
                <a:spcPct val="110000"/>
              </a:lnSpc>
              <a:spcBef>
                <a:spcPts val="1200"/>
              </a:spcBef>
              <a:spcAft>
                <a:spcPts val="0"/>
              </a:spcAft>
              <a:buSzPts val="1800"/>
              <a:buFont typeface="Noto Sans Symbols"/>
              <a:buChar char="▪"/>
            </a:pPr>
            <a:r>
              <a:rPr lang="en-US" sz="1800"/>
              <a:t>une liste prioritaire de services de santé que les apprenants considèrent comme particulièrement utiles pour eux/un ami/un parent (sur la base du plan d'utilisation des services d'application des soins de santé)</a:t>
            </a:r>
            <a:endParaRPr/>
          </a:p>
          <a:p>
            <a:pPr marL="0" lvl="0" indent="0" algn="just" rtl="0">
              <a:lnSpc>
                <a:spcPct val="110000"/>
              </a:lnSpc>
              <a:spcBef>
                <a:spcPts val="1200"/>
              </a:spcBef>
              <a:spcAft>
                <a:spcPts val="0"/>
              </a:spcAft>
              <a:buSzPts val="1800"/>
              <a:buNone/>
            </a:pPr>
            <a:r>
              <a:rPr lang="en-US" sz="1800" b="1">
                <a:solidFill>
                  <a:srgbClr val="000000"/>
                </a:solidFill>
              </a:rPr>
              <a:t>Ressources :</a:t>
            </a:r>
            <a:endParaRPr sz="1800"/>
          </a:p>
          <a:p>
            <a:pPr marL="228600" lvl="0" indent="-228600" algn="l" rtl="0">
              <a:lnSpc>
                <a:spcPct val="110000"/>
              </a:lnSpc>
              <a:spcBef>
                <a:spcPts val="1200"/>
              </a:spcBef>
              <a:spcAft>
                <a:spcPts val="0"/>
              </a:spcAft>
              <a:buSzPts val="1800"/>
              <a:buChar char="▪"/>
            </a:pPr>
            <a:r>
              <a:rPr lang="en-US" sz="1800"/>
              <a:t>Modèles remplis de 11.2.1 et 11.2.2 (documents WORD)</a:t>
            </a:r>
            <a:endParaRPr sz="1800"/>
          </a:p>
          <a:p>
            <a:pPr marL="228600" lvl="0" indent="-114300" algn="just" rtl="0">
              <a:lnSpc>
                <a:spcPct val="110000"/>
              </a:lnSpc>
              <a:spcBef>
                <a:spcPts val="1200"/>
              </a:spcBef>
              <a:spcAft>
                <a:spcPts val="0"/>
              </a:spcAft>
              <a:buSzPts val="1800"/>
              <a:buNone/>
            </a:pPr>
            <a:endParaRPr sz="1800">
              <a:solidFill>
                <a:srgbClr val="000000"/>
              </a:solidFill>
              <a:latin typeface="Arial"/>
              <a:ea typeface="Arial"/>
              <a:cs typeface="Arial"/>
              <a:sym typeface="Arial"/>
            </a:endParaRPr>
          </a:p>
          <a:p>
            <a:pPr marL="228600" lvl="0" indent="-114300" algn="just" rtl="0">
              <a:lnSpc>
                <a:spcPct val="110000"/>
              </a:lnSpc>
              <a:spcBef>
                <a:spcPts val="1200"/>
              </a:spcBef>
              <a:spcAft>
                <a:spcPts val="0"/>
              </a:spcAft>
              <a:buSzPts val="1800"/>
              <a:buNone/>
            </a:pPr>
            <a:endParaRPr sz="1800">
              <a:latin typeface="Arial"/>
              <a:ea typeface="Arial"/>
              <a:cs typeface="Arial"/>
              <a:sym typeface="Arial"/>
            </a:endParaRPr>
          </a:p>
        </p:txBody>
      </p:sp>
      <p:sp>
        <p:nvSpPr>
          <p:cNvPr id="125" name="Google Shape;125;p3"/>
          <p:cNvSpPr/>
          <p:nvPr/>
        </p:nvSpPr>
        <p:spPr>
          <a:xfrm>
            <a:off x="100230" y="79612"/>
            <a:ext cx="409200" cy="38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FFFFFF"/>
                </a:solidFill>
                <a:latin typeface="Gill Sans"/>
                <a:ea typeface="Gill Sans"/>
                <a:cs typeface="Gill Sans"/>
                <a:sym typeface="Gill Sans"/>
              </a:rPr>
              <a:t>1 </a:t>
            </a:r>
            <a:endParaRPr sz="2200" b="1" i="0" u="none" strike="noStrike" cap="none">
              <a:solidFill>
                <a:srgbClr val="FFFFFF"/>
              </a:solidFill>
              <a:latin typeface="Gill Sans"/>
              <a:ea typeface="Gill Sans"/>
              <a:cs typeface="Gill Sans"/>
              <a:sym typeface="Gill Sans"/>
            </a:endParaRPr>
          </a:p>
        </p:txBody>
      </p:sp>
      <p:sp>
        <p:nvSpPr>
          <p:cNvPr id="126" name="Google Shape;126;p3"/>
          <p:cNvSpPr/>
          <p:nvPr/>
        </p:nvSpPr>
        <p:spPr>
          <a:xfrm>
            <a:off x="19844" y="0"/>
            <a:ext cx="777000" cy="54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7" name="Google Shape;127;p3"/>
          <p:cNvSpPr txBox="1"/>
          <p:nvPr/>
        </p:nvSpPr>
        <p:spPr>
          <a:xfrm>
            <a:off x="796849" y="0"/>
            <a:ext cx="4761000" cy="5436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128" name="Google Shape;128;p3"/>
          <p:cNvSpPr/>
          <p:nvPr/>
        </p:nvSpPr>
        <p:spPr>
          <a:xfrm>
            <a:off x="0" y="63455"/>
            <a:ext cx="723600" cy="38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FFFFFF"/>
                </a:solidFill>
                <a:latin typeface="Gill Sans"/>
                <a:ea typeface="Gill Sans"/>
                <a:cs typeface="Gill Sans"/>
                <a:sym typeface="Gill Sans"/>
              </a:rPr>
              <a:t>11.4 </a:t>
            </a:r>
            <a:endParaRPr sz="22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4" descr="Illustration of speech bubbles"/>
          <p:cNvPicPr preferRelativeResize="0"/>
          <p:nvPr/>
        </p:nvPicPr>
        <p:blipFill rotWithShape="1">
          <a:blip r:embed="rId3">
            <a:alphaModFix/>
          </a:blip>
          <a:srcRect l="13951" t="22662" r="15336" b="22972"/>
          <a:stretch/>
        </p:blipFill>
        <p:spPr>
          <a:xfrm>
            <a:off x="7401292" y="515757"/>
            <a:ext cx="4216400" cy="3241677"/>
          </a:xfrm>
          <a:prstGeom prst="rect">
            <a:avLst/>
          </a:prstGeom>
          <a:noFill/>
          <a:ln>
            <a:noFill/>
          </a:ln>
        </p:spPr>
      </p:pic>
      <p:sp>
        <p:nvSpPr>
          <p:cNvPr id="134" name="Google Shape;134;p4"/>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200"/>
              <a:t>Fournir un retour d'information et discuter </a:t>
            </a:r>
            <a:endParaRPr sz="3200"/>
          </a:p>
        </p:txBody>
      </p:sp>
      <p:sp>
        <p:nvSpPr>
          <p:cNvPr id="135" name="Google Shape;135;p4"/>
          <p:cNvSpPr txBox="1">
            <a:spLocks noGrp="1"/>
          </p:cNvSpPr>
          <p:nvPr>
            <p:ph type="body" idx="1"/>
          </p:nvPr>
        </p:nvSpPr>
        <p:spPr>
          <a:xfrm>
            <a:off x="557999" y="2188029"/>
            <a:ext cx="11059693" cy="421303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2400"/>
              <a:buChar char="▪"/>
            </a:pPr>
            <a:r>
              <a:rPr lang="en-US" sz="2400" i="1"/>
              <a:t>Quelle est l'application la plus </a:t>
            </a:r>
            <a:r>
              <a:rPr lang="en-US" sz="2400" b="1" i="1"/>
              <a:t>intéressante </a:t>
            </a:r>
            <a:r>
              <a:rPr lang="en-US" sz="2400" i="1"/>
              <a:t>?</a:t>
            </a:r>
            <a:endParaRPr/>
          </a:p>
          <a:p>
            <a:pPr marL="228600" lvl="0" indent="-228600" algn="l" rtl="0">
              <a:lnSpc>
                <a:spcPct val="100000"/>
              </a:lnSpc>
              <a:spcBef>
                <a:spcPts val="2400"/>
              </a:spcBef>
              <a:spcAft>
                <a:spcPts val="0"/>
              </a:spcAft>
              <a:buSzPts val="2400"/>
              <a:buChar char="▪"/>
            </a:pPr>
            <a:r>
              <a:rPr lang="en-US" sz="2400" i="1"/>
              <a:t>Quelle application a été la plus </a:t>
            </a:r>
            <a:r>
              <a:rPr lang="en-US" sz="2400" b="1" i="1"/>
              <a:t>difficile à </a:t>
            </a:r>
            <a:r>
              <a:rPr lang="en-US" sz="2400" i="1"/>
              <a:t>trouver ? </a:t>
            </a:r>
            <a:endParaRPr/>
          </a:p>
          <a:p>
            <a:pPr marL="228600" lvl="0" indent="-228600" algn="l" rtl="0">
              <a:lnSpc>
                <a:spcPct val="100000"/>
              </a:lnSpc>
              <a:spcBef>
                <a:spcPts val="2400"/>
              </a:spcBef>
              <a:spcAft>
                <a:spcPts val="0"/>
              </a:spcAft>
              <a:buSzPts val="2400"/>
              <a:buChar char="▪"/>
            </a:pPr>
            <a:r>
              <a:rPr lang="en-US" sz="2400" i="1"/>
              <a:t>Quels </a:t>
            </a:r>
            <a:r>
              <a:rPr lang="en-US" sz="2400" b="1" i="1"/>
              <a:t>obstacles </a:t>
            </a:r>
            <a:r>
              <a:rPr lang="en-US" sz="2400" i="1"/>
              <a:t>avez-vous rencontrés, le cas échéant, au cours de votre navigation dans l'application ?</a:t>
            </a:r>
            <a:endParaRPr/>
          </a:p>
          <a:p>
            <a:pPr marL="228600" lvl="0" indent="-228600" algn="l" rtl="0">
              <a:lnSpc>
                <a:spcPct val="100000"/>
              </a:lnSpc>
              <a:spcBef>
                <a:spcPts val="2400"/>
              </a:spcBef>
              <a:spcAft>
                <a:spcPts val="0"/>
              </a:spcAft>
              <a:buSzPts val="2400"/>
              <a:buChar char="▪"/>
            </a:pPr>
            <a:r>
              <a:rPr lang="en-US" sz="2400" i="1"/>
              <a:t>Quelles sont les fonctionnalités de l'application qui </a:t>
            </a:r>
            <a:r>
              <a:rPr lang="en-US" sz="2400" b="1" i="1"/>
              <a:t>ont facilité </a:t>
            </a:r>
            <a:r>
              <a:rPr lang="en-US" sz="2400" i="1"/>
              <a:t>et celles qui ont </a:t>
            </a:r>
            <a:r>
              <a:rPr lang="en-US" sz="2400" b="1" i="1"/>
              <a:t>compliqué </a:t>
            </a:r>
            <a:r>
              <a:rPr lang="en-US" sz="2400" i="1"/>
              <a:t>votre navigation et votre expérience globale ?</a:t>
            </a:r>
            <a:endParaRPr/>
          </a:p>
          <a:p>
            <a:pPr marL="0" lvl="0" indent="0" algn="l" rtl="0">
              <a:lnSpc>
                <a:spcPct val="100000"/>
              </a:lnSpc>
              <a:spcBef>
                <a:spcPts val="2400"/>
              </a:spcBef>
              <a:spcAft>
                <a:spcPts val="0"/>
              </a:spcAft>
              <a:buSzPts val="2400"/>
              <a:buNone/>
            </a:pPr>
            <a:r>
              <a:rPr lang="en-US" sz="2400" i="1"/>
              <a:t>Enfin, le formateur félicite les apprenants pour leur expérience d'apprentissage et les résultats obtenus.</a:t>
            </a:r>
            <a:endParaRPr/>
          </a:p>
        </p:txBody>
      </p:sp>
      <p:sp>
        <p:nvSpPr>
          <p:cNvPr id="136" name="Google Shape;136;p4"/>
          <p:cNvSpPr txBox="1"/>
          <p:nvPr/>
        </p:nvSpPr>
        <p:spPr>
          <a:xfrm>
            <a:off x="6032864" y="6503930"/>
            <a:ext cx="61591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b="0" i="0" u="none" strike="noStrike" cap="none">
              <a:solidFill>
                <a:schemeClr val="dk1"/>
              </a:solidFill>
              <a:latin typeface="Calibri"/>
              <a:ea typeface="Calibri"/>
              <a:cs typeface="Calibri"/>
              <a:sym typeface="Calibri"/>
            </a:endParaRPr>
          </a:p>
        </p:txBody>
      </p:sp>
      <p:sp>
        <p:nvSpPr>
          <p:cNvPr id="137" name="Google Shape;137;p4"/>
          <p:cNvSpPr/>
          <p:nvPr/>
        </p:nvSpPr>
        <p:spPr>
          <a:xfrm>
            <a:off x="100230" y="79612"/>
            <a:ext cx="409200" cy="38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FFFFFF"/>
                </a:solidFill>
                <a:latin typeface="Gill Sans"/>
                <a:ea typeface="Gill Sans"/>
                <a:cs typeface="Gill Sans"/>
                <a:sym typeface="Gill Sans"/>
              </a:rPr>
              <a:t>1 </a:t>
            </a:r>
            <a:endParaRPr sz="2200" b="1" i="0" u="none" strike="noStrike" cap="none">
              <a:solidFill>
                <a:srgbClr val="FFFFFF"/>
              </a:solidFill>
              <a:latin typeface="Gill Sans"/>
              <a:ea typeface="Gill Sans"/>
              <a:cs typeface="Gill Sans"/>
              <a:sym typeface="Gill Sans"/>
            </a:endParaRPr>
          </a:p>
        </p:txBody>
      </p:sp>
      <p:sp>
        <p:nvSpPr>
          <p:cNvPr id="138" name="Google Shape;138;p4"/>
          <p:cNvSpPr/>
          <p:nvPr/>
        </p:nvSpPr>
        <p:spPr>
          <a:xfrm>
            <a:off x="19844" y="0"/>
            <a:ext cx="777000" cy="545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 name="Google Shape;139;p4"/>
          <p:cNvSpPr txBox="1"/>
          <p:nvPr/>
        </p:nvSpPr>
        <p:spPr>
          <a:xfrm>
            <a:off x="796849" y="0"/>
            <a:ext cx="4761000" cy="5436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200" b="1" i="0" u="none" strike="noStrike" cap="none">
                <a:solidFill>
                  <a:srgbClr val="000000"/>
                </a:solidFill>
                <a:latin typeface="Calibri"/>
                <a:ea typeface="Calibri"/>
                <a:cs typeface="Calibri"/>
                <a:sym typeface="Calibri"/>
              </a:rPr>
              <a:t>Applications pour les services de santé</a:t>
            </a: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0" y="63455"/>
            <a:ext cx="723600" cy="38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FFFFFF"/>
                </a:solidFill>
                <a:latin typeface="Gill Sans"/>
                <a:ea typeface="Gill Sans"/>
                <a:cs typeface="Gill Sans"/>
                <a:sym typeface="Gill Sans"/>
              </a:rPr>
              <a:t>11.4 </a:t>
            </a:r>
            <a:endParaRPr sz="2200" b="1" i="0" u="none" strike="noStrike" cap="none">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45"/>
        <p:cNvGrpSpPr/>
        <p:nvPr/>
      </p:nvGrpSpPr>
      <p:grpSpPr>
        <a:xfrm>
          <a:off x="0" y="0"/>
          <a:ext cx="0" cy="0"/>
          <a:chOff x="0" y="0"/>
          <a:chExt cx="0" cy="0"/>
        </a:xfrm>
      </p:grpSpPr>
      <p:sp>
        <p:nvSpPr>
          <p:cNvPr id="146" name="Google Shape;146;p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7" name="Google Shape;147;p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48" name="Google Shape;148;p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149" name="Google Shape;149;p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150" name="Google Shape;150;p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Félicitations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ce module !</a:t>
            </a:r>
            <a:endParaRPr/>
          </a:p>
        </p:txBody>
      </p:sp>
      <p:pic>
        <p:nvPicPr>
          <p:cNvPr id="151" name="Google Shape;151;p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1.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9lC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H2U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fZQ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H2U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H2U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H2U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9lChZFQaV5GsAAABvAAAAHAAAAHVuaXZlcnNhbC9sb2NhbF9zZXR0aW5ncy54bWwNyrEKwkAMANC9XxEySB3Uugn2rpujCK0fENogB7mk9ELRv/e2N7x++GaBnbeSTANezx0C62xL0k/A9/Q43RCKky4kphxQDWGITS82k4zsXmOBVejH28S5wvlJuc4XqbOkAu1B/B6PeInNH1BLAwQUAAIACACAlC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gJQoWeohDhNLAAAAbAAAABsAAAB1bml2ZXJzYWwvdW5pdmVyc2FsLnBuZy54bWyzsa/IzVEoSy0qzszPs1Uy1DNQsrfj5bIpKEoty0wtV6gAigEFIUBJoRLINUJwyzNTSjKAQiYmFgjBjNTM9IwSoKiBhRlcVB9oKABQSwECAAAUAAIACACpflBPNmFYAkcDAADhCQAAFAAAAAAAAAABAAAAAAAAAAAAdW5pdmVyc2FsL3BsYXllci54bWxQSwECAAAUAAIACAB9lChZtTf0qBwFAADhEwAAHQAAAAAAAAABAAAAAAB5AwAAdW5pdmVyc2FsL2NvbW1vbl9tZXNzYWdlcy5sbmdQSwECAAAUAAIACAB9lChZFR5gG6MAAAB/AQAALgAAAAAAAAABAAAAAADQCAAAdW5pdmVyc2FsL3BsYXliYWNrX2FuZF9uYXZpZ2F0aW9uX3NldHRpbmdzLnhtbFBLAQIAABQAAgAIAH2UKFl0STUfPAQAAAwVAAAnAAAAAAAAAAEAAAAAAL8JAAB1bml2ZXJzYWwvZmxhc2hfcHVibGlzaGluZ19zZXR0aW5ncy54bWxQSwECAAAUAAIACAB9lChZN4uHansDAACsDAAAIQAAAAAAAAABAAAAAABADgAAdW5pdmVyc2FsL2ZsYXNoX3NraW5fc2V0dGluZ3MueG1sUEsBAgAAFAACAAgAfZQoWaavViM2BAAAlhQAACYAAAAAAAAAAQAAAAAA+hEAAHVuaXZlcnNhbC9odG1sX3B1Ymxpc2hpbmdfc2V0dGluZ3MueG1sUEsBAgAAFAACAAgAfZQoWSYPfuiwAQAAbwYAAB8AAAAAAAAAAQAAAAAAdBYAAHVuaXZlcnNhbC9odG1sX3NraW5fc2V0dGluZ3MuanNQSwECAAAUAAIACAB9lChZFQaV5GsAAABvAAAAHAAAAAAAAAABAAAAAABhGAAAdW5pdmVyc2FsL2xvY2FsX3NldHRpbmdzLnhtbFBLAQIAABQAAgAIAICUKFnCG66ZaBIAAPdNAAAXAAAAAAAAAAAAAAAAAAYZAAB1bml2ZXJzYWwvdW5pdmVyc2FsLnBuZ1BLAQIAABQAAgAIAICUKFnqIQ4TSwAAAGwAAAAbAAAAAAAAAAEAAAAAAKMrAAB1bml2ZXJzYWwvdW5pdmVyc2FsLnBuZy54bWxQSwUGAAAAAAoACgAGAwAAJywAAAAA"/>
  <p:tag name="ISPRING_LMS_API_VERSION" val="SCORM 1.2"/>
  <p:tag name="ISPRING_ULTRA_SCORM_COURSE_ID" val="ADF60297-50FD-434B-B4E8-5EF417FABCD0"/>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11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1.4 Session de clôtur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451</Words>
  <Application>Microsoft Office PowerPoint</Application>
  <PresentationFormat>Ευρεία οθόνη</PresentationFormat>
  <Paragraphs>67</Paragraphs>
  <Slides>5</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5</vt:i4>
      </vt:variant>
    </vt:vector>
  </HeadingPairs>
  <TitlesOfParts>
    <vt:vector size="13"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Vérifier le résultat de l'auto-apprentissage</vt:lpstr>
      <vt:lpstr>Fournir un retour d'information et discuter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11.4 Session de clôture</dc:title>
  <dc:creator>pantelis bbalaouras</dc:creator>
  <cp:lastModifiedBy>pantelis</cp:lastModifiedBy>
  <cp:revision>5</cp:revision>
  <dcterms:created xsi:type="dcterms:W3CDTF">2020-06-02T13:31:56Z</dcterms:created>
  <dcterms:modified xsi:type="dcterms:W3CDTF">2024-09-08T15:36:22Z</dcterms:modified>
</cp:coreProperties>
</file>