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19"/>
  </p:notesMasterIdLst>
  <p:sldIdLst>
    <p:sldId id="256" r:id="rId3"/>
    <p:sldId id="257" r:id="rId4"/>
    <p:sldId id="258" r:id="rId5"/>
    <p:sldId id="259" r:id="rId6"/>
    <p:sldId id="260" r:id="rId7"/>
    <p:sldId id="261" r:id="rId8"/>
    <p:sldId id="302" r:id="rId9"/>
    <p:sldId id="303" r:id="rId10"/>
    <p:sldId id="304" r:id="rId11"/>
    <p:sldId id="305" r:id="rId12"/>
    <p:sldId id="306" r:id="rId13"/>
    <p:sldId id="307" r:id="rId14"/>
    <p:sldId id="308" r:id="rId15"/>
    <p:sldId id="309" r:id="rId16"/>
    <p:sldId id="310" r:id="rId17"/>
    <p:sldId id="311" r:id="rId18"/>
  </p:sldIdLst>
  <p:sldSz cx="12192000" cy="6858000"/>
  <p:notesSz cx="6858000" cy="9144000"/>
  <p:embeddedFontLst>
    <p:embeddedFont>
      <p:font typeface="Impact" panose="020B0806030902050204" pitchFamily="34" charset="0"/>
      <p:regular r:id="rId20"/>
    </p:embeddedFont>
    <p:embeddedFont>
      <p:font typeface="Lato" panose="020F0502020204030203" pitchFamily="34" charset="0"/>
      <p:regular r:id="rId21"/>
      <p:bold r:id="rId22"/>
      <p:italic r:id="rId23"/>
      <p:boldItalic r:id="rId24"/>
    </p:embeddedFont>
    <p:embeddedFont>
      <p:font typeface="Gill Sans" panose="020B0604020202020204" charset="0"/>
      <p:regular r:id="rId25"/>
      <p:bold r:id="rId26"/>
    </p:embeddedFont>
    <p:embeddedFont>
      <p:font typeface="Roboto" panose="020000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rNw0nzu8qyQB42BAYPhmPFSk6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73"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gs" Target="tags/tag1.xml"/><Relationship Id="rId77"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69" name="Google Shape;669;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85" name="Google Shape;685;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01" name="Google Shape;701;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17" name="Google Shape;717;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32" name="Google Shape;73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48" name="Google Shape;74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28" name="Google Shape;62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38" name="Google Shape;638;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53" name="Google Shape;653;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8"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59"/>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59"/>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5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59"/>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5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6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60"/>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6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6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6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2"/>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6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4" name="Google Shape;44;p62"/>
          <p:cNvSpPr txBox="1"/>
          <p:nvPr/>
        </p:nvSpPr>
        <p:spPr>
          <a:xfrm>
            <a:off x="0" y="81370"/>
            <a:ext cx="3335383"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52"/>
        <p:cNvGrpSpPr/>
        <p:nvPr/>
      </p:nvGrpSpPr>
      <p:grpSpPr>
        <a:xfrm>
          <a:off x="0" y="0"/>
          <a:ext cx="0" cy="0"/>
          <a:chOff x="0" y="0"/>
          <a:chExt cx="0" cy="0"/>
        </a:xfrm>
      </p:grpSpPr>
      <p:sp>
        <p:nvSpPr>
          <p:cNvPr id="53" name="Google Shape;53;p6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6"/>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6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7" name="Google Shape;57;p66"/>
          <p:cNvSpPr txBox="1"/>
          <p:nvPr/>
        </p:nvSpPr>
        <p:spPr>
          <a:xfrm>
            <a:off x="0" y="81370"/>
            <a:ext cx="3335383"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4"/>
        <p:cNvGrpSpPr/>
        <p:nvPr/>
      </p:nvGrpSpPr>
      <p:grpSpPr>
        <a:xfrm>
          <a:off x="0" y="0"/>
          <a:ext cx="0" cy="0"/>
          <a:chOff x="0" y="0"/>
          <a:chExt cx="0" cy="0"/>
        </a:xfrm>
      </p:grpSpPr>
      <p:pic>
        <p:nvPicPr>
          <p:cNvPr id="65" name="Google Shape;65;p6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6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1" name="Google Shape;6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2" name="Google Shape;6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malakoffhumanis.com/" TargetMode="External"/><Relationship Id="rId5" Type="http://schemas.openxmlformats.org/officeDocument/2006/relationships/hyperlink" Target="https://apps.apple.com/fr/app/mon-espace-sant%C3%A9/id1589255019" TargetMode="External"/><Relationship Id="rId4" Type="http://schemas.openxmlformats.org/officeDocument/2006/relationships/hyperlink" Target="https://play.google.com/store/apps/details?id=fr.assurancemaladie.monespacesante&amp;hl=fr&amp;gl=U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ay.google.com/store/apps/details?id=fr.gouv.android.stopcovid&amp;hl=fr&amp;gl=U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capeb.fr/actualites/covid-19-avez-vous-telecharge-l-application-tousanticovid-parlez-en-a-vos-salaries-b54nyw" TargetMode="External"/><Relationship Id="rId5" Type="http://schemas.openxmlformats.org/officeDocument/2006/relationships/image" Target="../media/image29.jpg"/><Relationship Id="rId4" Type="http://schemas.openxmlformats.org/officeDocument/2006/relationships/hyperlink" Target="https://apps.apple.com/us/app/tousanticovid/id151127912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lay.google.com/store/apps/details?id=com.gep.controller&amp;hl=fr&amp;gl=U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doctissimo.fr/famille/diaporamas/appli-famille-pour-faciliter-la-vie/mes-vaccins-appli-famille" TargetMode="External"/><Relationship Id="rId5" Type="http://schemas.openxmlformats.org/officeDocument/2006/relationships/image" Target="../media/image30.png"/><Relationship Id="rId4" Type="http://schemas.openxmlformats.org/officeDocument/2006/relationships/hyperlink" Target="https://apps.apple.com/us/app/tousanticovid/id15112791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https://www.freepikcompany.com/legal?_gl=1*l549nh*_ga*MTQ3ODg4MTIwNi4xNzA1OTMxNDE2*_ga_QWX66025LC*MTcwOTgyNDk3Ny40LjEuMTcwOTgyNTE5MS42MC4wLjA.*_ga_18B6QPTJPC*MTcwOTgyNDk3Ny40LjEuMTcwOTgyNTE5MS42MC4wLjA.#nav-freepik-agreemen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freepik.com/free-vector/appointment-booking-with-smartphone_8963223.htm#fromView=search&amp;page=2&amp;position=18&amp;uuid=7e282e43-3825-4e8d-abec-2dd7e017152b" TargetMode="External"/><Relationship Id="rId5" Type="http://schemas.openxmlformats.org/officeDocument/2006/relationships/hyperlink" Target="https://apps.apple.com/fr/app/doctolib-trouvez-un-m%C3%A9decin/id925339063" TargetMode="External"/><Relationship Id="rId4" Type="http://schemas.openxmlformats.org/officeDocument/2006/relationships/hyperlink" Target="https://play.google.com/store/apps/details?id=fr.doctolib.www&amp;hl=fr&amp;gl=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23" Type="http://schemas.openxmlformats.org/officeDocument/2006/relationships/image" Target="../media/image22.jpg"/><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de/illustrations/social-media-internet-smartphone-6389437/"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de/service/license-summa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illustrations/frankreich-flagge-karte-102095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freepikcompany.com/legal?_gl=1*l549nh*_ga*MTQ3ODg4MTIwNi4xNzA1OTMxNDE2*_ga_QWX66025LC*MTcwOTgyNDk3Ny40LjEuMTcwOTgyNTE5MS42MC4wLjA.*_ga_18B6QPTJPC*MTcwOTgyNDk3Ny40LjEuMTcwOTgyNTE5MS42MC4wLjA.#nav-freepik-agreement" TargetMode="External"/><Relationship Id="rId4" Type="http://schemas.openxmlformats.org/officeDocument/2006/relationships/hyperlink" Target="https://www.freepik.com/free-photo/medical-banner-with-stethoscope_30555914.htm#fromView=search&amp;page=1&amp;position=7&amp;uuid=993a6d08-37dc-4c33-a82d-48366ea06b0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lay.google.com/store/apps/details?id=fr.cnamts.it.activity&amp;hl=fr&amp;gl=US&amp;pli=1"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ameli.fr/" TargetMode="External"/><Relationship Id="rId5" Type="http://schemas.openxmlformats.org/officeDocument/2006/relationships/image" Target="../media/image27.png"/><Relationship Id="rId4" Type="http://schemas.openxmlformats.org/officeDocument/2006/relationships/hyperlink" Target="https://apps.apple.com/fr/app/compte-ameli/id6204471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4151587" y="3513902"/>
            <a:ext cx="8031858"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11 - Session de formation expérientielle </a:t>
            </a:r>
            <a:r>
              <a:rPr lang="en-US" sz="2400" b="1" i="0" u="none" strike="noStrike" cap="none">
                <a:solidFill>
                  <a:srgbClr val="C00000"/>
                </a:solidFill>
                <a:latin typeface="Calibri"/>
                <a:ea typeface="Calibri"/>
                <a:cs typeface="Calibri"/>
                <a:sym typeface="Calibri"/>
              </a:rPr>
              <a:t>(11.2)</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pour les services de santé</a:t>
            </a:r>
            <a:endParaRPr sz="3400" b="1" i="0" u="none" strike="noStrike" cap="none">
              <a:solidFill>
                <a:schemeClr val="dk1"/>
              </a:solidFill>
              <a:latin typeface="Calibri"/>
              <a:ea typeface="Calibri"/>
              <a:cs typeface="Calibri"/>
              <a:sym typeface="Calibri"/>
            </a:endParaRPr>
          </a:p>
        </p:txBody>
      </p:sp>
      <p:sp>
        <p:nvSpPr>
          <p:cNvPr id="71" name="Google Shape;71;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4" name="Google Shape;74;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5" name="Google Shape;75;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6" name="Google Shape;7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7" name="Google Shape;77;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78" name="Google Shape;78;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9" name="Google Shape;79;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80" name="Google Shape;80;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81" name="Google Shape;8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2" name="Google Shape;8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3" name="Google Shape;83;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7" name="Google Shape;87;p1"/>
          <p:cNvSpPr/>
          <p:nvPr/>
        </p:nvSpPr>
        <p:spPr>
          <a:xfrm>
            <a:off x="730526" y="4537206"/>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8" name="Google Shape;88;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9" name="Google Shape;89;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50"/>
          <p:cNvPicPr preferRelativeResize="0"/>
          <p:nvPr/>
        </p:nvPicPr>
        <p:blipFill rotWithShape="1">
          <a:blip r:embed="rId3">
            <a:alphaModFix/>
          </a:blip>
          <a:srcRect l="-1520" t="-15291" r="1520" b="-11097"/>
          <a:stretch/>
        </p:blipFill>
        <p:spPr>
          <a:xfrm>
            <a:off x="7424781" y="2506709"/>
            <a:ext cx="4748852" cy="3376150"/>
          </a:xfrm>
          <a:prstGeom prst="rect">
            <a:avLst/>
          </a:prstGeom>
          <a:noFill/>
          <a:ln>
            <a:noFill/>
          </a:ln>
        </p:spPr>
      </p:pic>
      <p:sp>
        <p:nvSpPr>
          <p:cNvPr id="672" name="Google Shape;672;p50"/>
          <p:cNvSpPr txBox="1">
            <a:spLocks noGrp="1"/>
          </p:cNvSpPr>
          <p:nvPr>
            <p:ph type="title"/>
          </p:nvPr>
        </p:nvSpPr>
        <p:spPr>
          <a:xfrm>
            <a:off x="558000" y="1080000"/>
            <a:ext cx="113964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de services de santé des prestataires </a:t>
            </a:r>
            <a:r>
              <a:rPr lang="en-US" sz="2800" u="sng">
                <a:solidFill>
                  <a:srgbClr val="203864"/>
                </a:solidFill>
              </a:rPr>
              <a:t>publics</a:t>
            </a:r>
            <a:r>
              <a:rPr lang="en-US" sz="2800">
                <a:solidFill>
                  <a:srgbClr val="203864"/>
                </a:solidFill>
              </a:rPr>
              <a:t> en </a:t>
            </a:r>
            <a:r>
              <a:rPr lang="en-US"/>
              <a:t>France</a:t>
            </a:r>
            <a:endParaRPr sz="2800">
              <a:solidFill>
                <a:srgbClr val="203864"/>
              </a:solidFill>
            </a:endParaRPr>
          </a:p>
        </p:txBody>
      </p:sp>
      <p:sp>
        <p:nvSpPr>
          <p:cNvPr id="673" name="Google Shape;673;p50"/>
          <p:cNvSpPr txBox="1">
            <a:spLocks noGrp="1"/>
          </p:cNvSpPr>
          <p:nvPr>
            <p:ph type="body" idx="1"/>
          </p:nvPr>
        </p:nvSpPr>
        <p:spPr>
          <a:xfrm>
            <a:off x="558000" y="1800000"/>
            <a:ext cx="6882000" cy="4866000"/>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0"/>
              </a:spcAft>
              <a:buSzPts val="2000"/>
              <a:buNone/>
            </a:pPr>
            <a:endParaRPr sz="2000" b="1">
              <a:latin typeface="Lato"/>
              <a:ea typeface="Lato"/>
              <a:cs typeface="Lato"/>
              <a:sym typeface="Lato"/>
            </a:endParaRPr>
          </a:p>
          <a:p>
            <a:pPr marL="88900" lvl="0" indent="0" algn="l" rtl="0">
              <a:lnSpc>
                <a:spcPct val="100000"/>
              </a:lnSpc>
              <a:spcBef>
                <a:spcPts val="600"/>
              </a:spcBef>
              <a:spcAft>
                <a:spcPts val="0"/>
              </a:spcAft>
              <a:buSzPts val="2000"/>
              <a:buNone/>
            </a:pPr>
            <a:endParaRPr sz="2000" b="1">
              <a:latin typeface="Lato"/>
              <a:ea typeface="Lato"/>
              <a:cs typeface="Lato"/>
              <a:sym typeface="Lato"/>
            </a:endParaRPr>
          </a:p>
          <a:p>
            <a:pPr marL="88900" lvl="0" indent="0" algn="l" rtl="0">
              <a:lnSpc>
                <a:spcPct val="100000"/>
              </a:lnSpc>
              <a:spcBef>
                <a:spcPts val="600"/>
              </a:spcBef>
              <a:spcAft>
                <a:spcPts val="0"/>
              </a:spcAft>
              <a:buSzPts val="2000"/>
              <a:buNone/>
            </a:pPr>
            <a:r>
              <a:rPr lang="en-US" sz="2000" b="1">
                <a:latin typeface="Lato"/>
                <a:ea typeface="Lato"/>
                <a:cs typeface="Lato"/>
                <a:sym typeface="Lato"/>
              </a:rPr>
              <a:t>Mon Espace Santé</a:t>
            </a:r>
            <a:endParaRPr/>
          </a:p>
          <a:p>
            <a:pPr marL="88900" lvl="0" indent="0" algn="l" rtl="0">
              <a:lnSpc>
                <a:spcPct val="100000"/>
              </a:lnSpc>
              <a:spcBef>
                <a:spcPts val="1200"/>
              </a:spcBef>
              <a:spcAft>
                <a:spcPts val="0"/>
              </a:spcAft>
              <a:buSzPts val="2000"/>
              <a:buNone/>
            </a:pPr>
            <a:r>
              <a:rPr lang="en-US" sz="2000">
                <a:latin typeface="Lato"/>
                <a:ea typeface="Lato"/>
                <a:cs typeface="Lato"/>
                <a:sym typeface="Lato"/>
              </a:rPr>
              <a:t>Lancé début 2022, il est l'évolution du Dossier Médical Partagé (DMP). Mon Espace Santé est un espace numérique personnel de santé pour stocker, gérer et partager des informations et des documents de santé en toute sécurité.</a:t>
            </a:r>
            <a:endParaRPr/>
          </a:p>
          <a:p>
            <a:pPr marL="88900" lvl="0" indent="0" algn="l" rtl="0">
              <a:lnSpc>
                <a:spcPct val="100000"/>
              </a:lnSpc>
              <a:spcBef>
                <a:spcPts val="1200"/>
              </a:spcBef>
              <a:spcAft>
                <a:spcPts val="600"/>
              </a:spcAft>
              <a:buSzPts val="2000"/>
              <a:buNone/>
            </a:pPr>
            <a:r>
              <a:rPr lang="en-US" sz="2000" u="sng">
                <a:solidFill>
                  <a:schemeClr val="hlink"/>
                </a:solidFill>
                <a:latin typeface="Lato"/>
                <a:ea typeface="Lato"/>
                <a:cs typeface="Lato"/>
                <a:sym typeface="Lato"/>
                <a:hlinkClick r:id="rId4"/>
              </a:rPr>
              <a:t>Application Android </a:t>
            </a:r>
            <a:r>
              <a:rPr lang="en-US" sz="2000">
                <a:solidFill>
                  <a:srgbClr val="1A1C1C"/>
                </a:solidFill>
                <a:latin typeface="Lato"/>
                <a:ea typeface="Lato"/>
                <a:cs typeface="Lato"/>
                <a:sym typeface="Lato"/>
              </a:rPr>
              <a:t>- </a:t>
            </a:r>
            <a:r>
              <a:rPr lang="en-US" sz="2000" u="sng">
                <a:solidFill>
                  <a:schemeClr val="hlink"/>
                </a:solidFill>
                <a:latin typeface="Lato"/>
                <a:ea typeface="Lato"/>
                <a:cs typeface="Lato"/>
                <a:sym typeface="Lato"/>
                <a:hlinkClick r:id="rId5"/>
              </a:rPr>
              <a:t>Application IOS</a:t>
            </a:r>
            <a:endParaRPr sz="2000" i="0">
              <a:solidFill>
                <a:srgbClr val="1A1C1C"/>
              </a:solidFill>
              <a:latin typeface="Lato"/>
              <a:ea typeface="Lato"/>
              <a:cs typeface="Lato"/>
              <a:sym typeface="Lato"/>
            </a:endParaRPr>
          </a:p>
        </p:txBody>
      </p:sp>
      <p:sp>
        <p:nvSpPr>
          <p:cNvPr id="674" name="Google Shape;674;p50"/>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75" name="Google Shape;675;p50"/>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676" name="Google Shape;676;p50" descr="Bild für Symbol"/>
          <p:cNvSpPr/>
          <p:nvPr/>
        </p:nvSpPr>
        <p:spPr>
          <a:xfrm>
            <a:off x="5596465" y="2355358"/>
            <a:ext cx="1151400" cy="22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77" name="Google Shape;677;p50"/>
          <p:cNvSpPr/>
          <p:nvPr/>
        </p:nvSpPr>
        <p:spPr>
          <a:xfrm>
            <a:off x="2845604" y="5997759"/>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Source : </a:t>
            </a:r>
            <a:r>
              <a:rPr lang="en-US" sz="1200" b="0" i="0" u="sng" strike="noStrike" cap="none">
                <a:solidFill>
                  <a:schemeClr val="hlink"/>
                </a:solidFill>
                <a:latin typeface="Calibri"/>
                <a:ea typeface="Calibri"/>
                <a:cs typeface="Calibri"/>
                <a:sym typeface="Calibri"/>
                <a:hlinkClick r:id="rId6"/>
              </a:rPr>
              <a:t>malakoffhumanis.com</a:t>
            </a:r>
            <a:endParaRPr sz="1200" b="0" i="0" u="none" strike="noStrike" cap="none">
              <a:solidFill>
                <a:schemeClr val="dk1"/>
              </a:solidFill>
              <a:latin typeface="Calibri"/>
              <a:ea typeface="Calibri"/>
              <a:cs typeface="Calibri"/>
              <a:sym typeface="Calibri"/>
            </a:endParaRPr>
          </a:p>
        </p:txBody>
      </p:sp>
      <p:sp>
        <p:nvSpPr>
          <p:cNvPr id="678" name="Google Shape;678;p50"/>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79" name="Google Shape;679;p50"/>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50"/>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681" name="Google Shape;681;p50"/>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1"/>
          <p:cNvSpPr txBox="1">
            <a:spLocks noGrp="1"/>
          </p:cNvSpPr>
          <p:nvPr>
            <p:ph type="title"/>
          </p:nvPr>
        </p:nvSpPr>
        <p:spPr>
          <a:xfrm>
            <a:off x="573575" y="922950"/>
            <a:ext cx="111972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de services de santé des prestataires </a:t>
            </a:r>
            <a:r>
              <a:rPr lang="en-US" sz="2800" u="sng">
                <a:solidFill>
                  <a:srgbClr val="203864"/>
                </a:solidFill>
              </a:rPr>
              <a:t>publics</a:t>
            </a:r>
            <a:r>
              <a:rPr lang="en-US" sz="2800">
                <a:solidFill>
                  <a:srgbClr val="203864"/>
                </a:solidFill>
              </a:rPr>
              <a:t> en </a:t>
            </a:r>
            <a:r>
              <a:rPr lang="en-US"/>
              <a:t>France</a:t>
            </a:r>
            <a:endParaRPr sz="2800">
              <a:solidFill>
                <a:srgbClr val="203864"/>
              </a:solidFill>
            </a:endParaRPr>
          </a:p>
        </p:txBody>
      </p:sp>
      <p:sp>
        <p:nvSpPr>
          <p:cNvPr id="688" name="Google Shape;688;p51"/>
          <p:cNvSpPr txBox="1">
            <a:spLocks noGrp="1"/>
          </p:cNvSpPr>
          <p:nvPr>
            <p:ph type="body" idx="1"/>
          </p:nvPr>
        </p:nvSpPr>
        <p:spPr>
          <a:xfrm>
            <a:off x="558000" y="2028600"/>
            <a:ext cx="6882000" cy="4866000"/>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0"/>
              </a:spcAft>
              <a:buSzPts val="2000"/>
              <a:buNone/>
            </a:pPr>
            <a:r>
              <a:rPr lang="en-US" sz="2000" b="1">
                <a:latin typeface="Lato"/>
                <a:ea typeface="Lato"/>
                <a:cs typeface="Lato"/>
                <a:sym typeface="Lato"/>
              </a:rPr>
              <a:t>TousAntiCovid  </a:t>
            </a:r>
            <a:endParaRPr/>
          </a:p>
          <a:p>
            <a:pPr marL="88900" lvl="0" indent="0" algn="l" rtl="0">
              <a:lnSpc>
                <a:spcPct val="100000"/>
              </a:lnSpc>
              <a:spcBef>
                <a:spcPts val="1200"/>
              </a:spcBef>
              <a:spcAft>
                <a:spcPts val="0"/>
              </a:spcAft>
              <a:buSzPts val="2000"/>
              <a:buNone/>
            </a:pPr>
            <a:r>
              <a:rPr lang="en-US" sz="2000">
                <a:latin typeface="Lato"/>
                <a:ea typeface="Lato"/>
                <a:cs typeface="Lato"/>
                <a:sym typeface="Lato"/>
              </a:rPr>
              <a:t>Application développée dans le cadre de la pandémie de COVID-19 pour faciliter le suivi des contacts, fournir des informations sur l'évolution de l'épidémie et permettre l'accès aux certificats de vaccination et de dépistage. Elle illustre la capacité du secteur public français à s'adapter rapidement à une crise sanitaire grâce aux technologies numériques.</a:t>
            </a:r>
            <a:endParaRPr/>
          </a:p>
          <a:p>
            <a:pPr marL="88900" lvl="0" indent="0" algn="l" rtl="0">
              <a:lnSpc>
                <a:spcPct val="100000"/>
              </a:lnSpc>
              <a:spcBef>
                <a:spcPts val="1200"/>
              </a:spcBef>
              <a:spcAft>
                <a:spcPts val="600"/>
              </a:spcAft>
              <a:buSzPts val="2000"/>
              <a:buNone/>
            </a:pPr>
            <a:r>
              <a:rPr lang="en-US" sz="2400" u="sng">
                <a:solidFill>
                  <a:schemeClr val="hlink"/>
                </a:solidFill>
                <a:latin typeface="Lato"/>
                <a:ea typeface="Lato"/>
                <a:cs typeface="Lato"/>
                <a:sym typeface="Lato"/>
                <a:hlinkClick r:id="rId3"/>
              </a:rPr>
              <a:t>Application Android </a:t>
            </a:r>
            <a:r>
              <a:rPr lang="en-US" sz="2400">
                <a:solidFill>
                  <a:srgbClr val="1A1C1C"/>
                </a:solidFill>
                <a:latin typeface="Lato"/>
                <a:ea typeface="Lato"/>
                <a:cs typeface="Lato"/>
                <a:sym typeface="Lato"/>
              </a:rPr>
              <a:t>- </a:t>
            </a:r>
            <a:r>
              <a:rPr lang="en-US" sz="2400" u="sng">
                <a:solidFill>
                  <a:schemeClr val="hlink"/>
                </a:solidFill>
                <a:latin typeface="Lato"/>
                <a:ea typeface="Lato"/>
                <a:cs typeface="Lato"/>
                <a:sym typeface="Lato"/>
                <a:hlinkClick r:id="rId4"/>
              </a:rPr>
              <a:t>Application IOS</a:t>
            </a:r>
            <a:endParaRPr sz="2000" i="0">
              <a:solidFill>
                <a:srgbClr val="1A1C1C"/>
              </a:solidFill>
              <a:latin typeface="Lato"/>
              <a:ea typeface="Lato"/>
              <a:cs typeface="Lato"/>
              <a:sym typeface="Lato"/>
            </a:endParaRPr>
          </a:p>
        </p:txBody>
      </p:sp>
      <p:sp>
        <p:nvSpPr>
          <p:cNvPr id="689" name="Google Shape;689;p51"/>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90" name="Google Shape;690;p51"/>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691" name="Google Shape;691;p51" descr="Bild für Symbol"/>
          <p:cNvSpPr/>
          <p:nvPr/>
        </p:nvSpPr>
        <p:spPr>
          <a:xfrm>
            <a:off x="5596465" y="2583958"/>
            <a:ext cx="1151400" cy="22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92" name="Google Shape;692;p51"/>
          <p:cNvPicPr preferRelativeResize="0"/>
          <p:nvPr/>
        </p:nvPicPr>
        <p:blipFill rotWithShape="1">
          <a:blip r:embed="rId5">
            <a:alphaModFix/>
          </a:blip>
          <a:srcRect/>
          <a:stretch/>
        </p:blipFill>
        <p:spPr>
          <a:xfrm>
            <a:off x="7592400" y="2066100"/>
            <a:ext cx="4447200" cy="2964800"/>
          </a:xfrm>
          <a:prstGeom prst="rect">
            <a:avLst/>
          </a:prstGeom>
          <a:noFill/>
          <a:ln>
            <a:noFill/>
          </a:ln>
        </p:spPr>
      </p:pic>
      <p:sp>
        <p:nvSpPr>
          <p:cNvPr id="693" name="Google Shape;693;p51"/>
          <p:cNvSpPr/>
          <p:nvPr/>
        </p:nvSpPr>
        <p:spPr>
          <a:xfrm>
            <a:off x="2845604" y="5997759"/>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Source : </a:t>
            </a:r>
            <a:r>
              <a:rPr lang="en-US" sz="1200" b="0" i="0" u="sng" strike="noStrike" cap="none">
                <a:solidFill>
                  <a:schemeClr val="hlink"/>
                </a:solidFill>
                <a:latin typeface="Calibri"/>
                <a:ea typeface="Calibri"/>
                <a:cs typeface="Calibri"/>
                <a:sym typeface="Calibri"/>
                <a:hlinkClick r:id="rId6"/>
              </a:rPr>
              <a:t>capeb.fr</a:t>
            </a:r>
            <a:endParaRPr sz="1200" b="0" i="0" u="none" strike="noStrike" cap="none">
              <a:solidFill>
                <a:schemeClr val="dk1"/>
              </a:solidFill>
              <a:latin typeface="Calibri"/>
              <a:ea typeface="Calibri"/>
              <a:cs typeface="Calibri"/>
              <a:sym typeface="Calibri"/>
            </a:endParaRPr>
          </a:p>
        </p:txBody>
      </p:sp>
      <p:sp>
        <p:nvSpPr>
          <p:cNvPr id="694" name="Google Shape;694;p51"/>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95" name="Google Shape;695;p51"/>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6" name="Google Shape;696;p51"/>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697" name="Google Shape;697;p51"/>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2"/>
          <p:cNvSpPr txBox="1">
            <a:spLocks noGrp="1"/>
          </p:cNvSpPr>
          <p:nvPr>
            <p:ph type="title"/>
          </p:nvPr>
        </p:nvSpPr>
        <p:spPr>
          <a:xfrm>
            <a:off x="547475" y="904200"/>
            <a:ext cx="112494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de services de santé des prestataires </a:t>
            </a:r>
            <a:r>
              <a:rPr lang="en-US" sz="2800" u="sng">
                <a:solidFill>
                  <a:srgbClr val="203864"/>
                </a:solidFill>
              </a:rPr>
              <a:t>publics </a:t>
            </a:r>
            <a:r>
              <a:rPr lang="en-US" sz="2800">
                <a:solidFill>
                  <a:srgbClr val="203864"/>
                </a:solidFill>
              </a:rPr>
              <a:t>en </a:t>
            </a:r>
            <a:r>
              <a:rPr lang="en-US"/>
              <a:t>France</a:t>
            </a:r>
            <a:endParaRPr sz="2800">
              <a:solidFill>
                <a:srgbClr val="203864"/>
              </a:solidFill>
            </a:endParaRPr>
          </a:p>
        </p:txBody>
      </p:sp>
      <p:sp>
        <p:nvSpPr>
          <p:cNvPr id="704" name="Google Shape;704;p52"/>
          <p:cNvSpPr txBox="1">
            <a:spLocks noGrp="1"/>
          </p:cNvSpPr>
          <p:nvPr>
            <p:ph type="body" idx="1"/>
          </p:nvPr>
        </p:nvSpPr>
        <p:spPr>
          <a:xfrm>
            <a:off x="558000" y="1800000"/>
            <a:ext cx="6882000" cy="4866000"/>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0"/>
              </a:spcAft>
              <a:buSzPts val="2000"/>
              <a:buNone/>
            </a:pPr>
            <a:endParaRPr sz="2000" b="1">
              <a:latin typeface="Lato"/>
              <a:ea typeface="Lato"/>
              <a:cs typeface="Lato"/>
              <a:sym typeface="Lato"/>
            </a:endParaRPr>
          </a:p>
          <a:p>
            <a:pPr marL="88900" lvl="0" indent="0" algn="l" rtl="0">
              <a:lnSpc>
                <a:spcPct val="100000"/>
              </a:lnSpc>
              <a:spcBef>
                <a:spcPts val="600"/>
              </a:spcBef>
              <a:spcAft>
                <a:spcPts val="0"/>
              </a:spcAft>
              <a:buSzPts val="2000"/>
              <a:buNone/>
            </a:pPr>
            <a:endParaRPr sz="2000" b="1">
              <a:latin typeface="Lato"/>
              <a:ea typeface="Lato"/>
              <a:cs typeface="Lato"/>
              <a:sym typeface="Lato"/>
            </a:endParaRPr>
          </a:p>
          <a:p>
            <a:pPr marL="88900" lvl="0" indent="0" algn="l" rtl="0">
              <a:lnSpc>
                <a:spcPct val="100000"/>
              </a:lnSpc>
              <a:spcBef>
                <a:spcPts val="600"/>
              </a:spcBef>
              <a:spcAft>
                <a:spcPts val="0"/>
              </a:spcAft>
              <a:buSzPts val="2000"/>
              <a:buNone/>
            </a:pPr>
            <a:r>
              <a:rPr lang="en-US" sz="2000" b="1"/>
              <a:t>MesVaccins : </a:t>
            </a:r>
            <a:endParaRPr/>
          </a:p>
          <a:p>
            <a:pPr marL="88900" lvl="0" indent="0" algn="l" rtl="0">
              <a:lnSpc>
                <a:spcPct val="100000"/>
              </a:lnSpc>
              <a:spcBef>
                <a:spcPts val="1200"/>
              </a:spcBef>
              <a:spcAft>
                <a:spcPts val="0"/>
              </a:spcAft>
              <a:buSzPts val="2000"/>
              <a:buNone/>
            </a:pPr>
            <a:r>
              <a:rPr lang="en-US" sz="2000"/>
              <a:t>Il permet de gérer son carnet de vaccination électronique et de recevoir des recommandations personnalisées sur les vaccins nécessaires, en fonction de son profil de santé et d'un éventuel voyage à l'étranger.</a:t>
            </a:r>
            <a:endParaRPr/>
          </a:p>
          <a:p>
            <a:pPr marL="88900" lvl="0" indent="0" algn="l" rtl="0">
              <a:lnSpc>
                <a:spcPct val="100000"/>
              </a:lnSpc>
              <a:spcBef>
                <a:spcPts val="1200"/>
              </a:spcBef>
              <a:spcAft>
                <a:spcPts val="600"/>
              </a:spcAft>
              <a:buSzPts val="2000"/>
              <a:buNone/>
            </a:pPr>
            <a:r>
              <a:rPr lang="en-US" sz="2000" u="sng">
                <a:solidFill>
                  <a:schemeClr val="hlink"/>
                </a:solidFill>
                <a:hlinkClick r:id="rId3"/>
              </a:rPr>
              <a:t>Application Android </a:t>
            </a:r>
            <a:r>
              <a:rPr lang="en-US" sz="2000">
                <a:solidFill>
                  <a:srgbClr val="1A1C1C"/>
                </a:solidFill>
              </a:rPr>
              <a:t>- </a:t>
            </a:r>
            <a:r>
              <a:rPr lang="en-US" sz="2000" u="sng">
                <a:solidFill>
                  <a:schemeClr val="hlink"/>
                </a:solidFill>
                <a:hlinkClick r:id="rId4"/>
              </a:rPr>
              <a:t>Application IOS</a:t>
            </a:r>
            <a:endParaRPr sz="2000" i="0">
              <a:solidFill>
                <a:srgbClr val="1A1C1C"/>
              </a:solidFill>
            </a:endParaRPr>
          </a:p>
        </p:txBody>
      </p:sp>
      <p:sp>
        <p:nvSpPr>
          <p:cNvPr id="705" name="Google Shape;705;p52"/>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06" name="Google Shape;706;p52"/>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707" name="Google Shape;707;p52" descr="Bild für Symbol"/>
          <p:cNvSpPr/>
          <p:nvPr/>
        </p:nvSpPr>
        <p:spPr>
          <a:xfrm>
            <a:off x="5596465" y="2355358"/>
            <a:ext cx="1151400" cy="22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708" name="Google Shape;708;p52"/>
          <p:cNvPicPr preferRelativeResize="0"/>
          <p:nvPr/>
        </p:nvPicPr>
        <p:blipFill rotWithShape="1">
          <a:blip r:embed="rId5">
            <a:alphaModFix/>
          </a:blip>
          <a:srcRect l="-1153" t="-3078" b="-5320"/>
          <a:stretch/>
        </p:blipFill>
        <p:spPr>
          <a:xfrm>
            <a:off x="7471915" y="2355358"/>
            <a:ext cx="4498325" cy="3213900"/>
          </a:xfrm>
          <a:prstGeom prst="rect">
            <a:avLst/>
          </a:prstGeom>
          <a:noFill/>
          <a:ln>
            <a:noFill/>
          </a:ln>
        </p:spPr>
      </p:pic>
      <p:sp>
        <p:nvSpPr>
          <p:cNvPr id="709" name="Google Shape;709;p52"/>
          <p:cNvSpPr/>
          <p:nvPr/>
        </p:nvSpPr>
        <p:spPr>
          <a:xfrm>
            <a:off x="2845604" y="5997759"/>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Source : </a:t>
            </a:r>
            <a:r>
              <a:rPr lang="en-US" sz="1200" b="0" i="0" u="sng" strike="noStrike" cap="none">
                <a:solidFill>
                  <a:schemeClr val="hlink"/>
                </a:solidFill>
                <a:latin typeface="Calibri"/>
                <a:ea typeface="Calibri"/>
                <a:cs typeface="Calibri"/>
                <a:sym typeface="Calibri"/>
                <a:hlinkClick r:id="rId6"/>
              </a:rPr>
              <a:t>doctissimo.fr</a:t>
            </a:r>
            <a:endParaRPr sz="1200" b="0" i="0" u="none" strike="noStrike" cap="none">
              <a:solidFill>
                <a:schemeClr val="dk1"/>
              </a:solidFill>
              <a:latin typeface="Calibri"/>
              <a:ea typeface="Calibri"/>
              <a:cs typeface="Calibri"/>
              <a:sym typeface="Calibri"/>
            </a:endParaRPr>
          </a:p>
        </p:txBody>
      </p:sp>
      <p:sp>
        <p:nvSpPr>
          <p:cNvPr id="710" name="Google Shape;710;p52"/>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11" name="Google Shape;711;p52"/>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p52"/>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713" name="Google Shape;713;p52"/>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53"/>
          <p:cNvSpPr txBox="1">
            <a:spLocks noGrp="1"/>
          </p:cNvSpPr>
          <p:nvPr>
            <p:ph type="title"/>
          </p:nvPr>
        </p:nvSpPr>
        <p:spPr>
          <a:xfrm>
            <a:off x="329400" y="108000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Services de santé appliqués par les prestataires </a:t>
            </a:r>
            <a:r>
              <a:rPr lang="en-US" sz="2800" u="sng">
                <a:solidFill>
                  <a:srgbClr val="203864"/>
                </a:solidFill>
              </a:rPr>
              <a:t>privés</a:t>
            </a:r>
            <a:r>
              <a:rPr lang="en-US" sz="2800">
                <a:solidFill>
                  <a:srgbClr val="203864"/>
                </a:solidFill>
              </a:rPr>
              <a:t> en </a:t>
            </a:r>
            <a:r>
              <a:rPr lang="en-US"/>
              <a:t>France</a:t>
            </a:r>
            <a:endParaRPr sz="2800">
              <a:solidFill>
                <a:srgbClr val="203864"/>
              </a:solidFill>
            </a:endParaRPr>
          </a:p>
        </p:txBody>
      </p:sp>
      <p:sp>
        <p:nvSpPr>
          <p:cNvPr id="720" name="Google Shape;720;p53"/>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21" name="Google Shape;721;p53"/>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pic>
        <p:nvPicPr>
          <p:cNvPr id="722" name="Google Shape;722;p53"/>
          <p:cNvPicPr preferRelativeResize="0"/>
          <p:nvPr/>
        </p:nvPicPr>
        <p:blipFill rotWithShape="1">
          <a:blip r:embed="rId3">
            <a:alphaModFix/>
          </a:blip>
          <a:srcRect t="13164" b="13164"/>
          <a:stretch/>
        </p:blipFill>
        <p:spPr>
          <a:xfrm>
            <a:off x="7211400" y="2205460"/>
            <a:ext cx="4502580" cy="3317135"/>
          </a:xfrm>
          <a:prstGeom prst="rect">
            <a:avLst/>
          </a:prstGeom>
          <a:noFill/>
          <a:ln>
            <a:noFill/>
          </a:ln>
        </p:spPr>
      </p:pic>
      <p:sp>
        <p:nvSpPr>
          <p:cNvPr id="723" name="Google Shape;723;p53"/>
          <p:cNvSpPr txBox="1">
            <a:spLocks noGrp="1"/>
          </p:cNvSpPr>
          <p:nvPr>
            <p:ph type="body" idx="1"/>
          </p:nvPr>
        </p:nvSpPr>
        <p:spPr>
          <a:xfrm>
            <a:off x="329400" y="1800000"/>
            <a:ext cx="6882000" cy="4866000"/>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0"/>
              </a:spcAft>
              <a:buSzPts val="2000"/>
              <a:buNone/>
            </a:pPr>
            <a:endParaRPr sz="2000" b="1">
              <a:latin typeface="Lato"/>
              <a:ea typeface="Lato"/>
              <a:cs typeface="Lato"/>
              <a:sym typeface="Lato"/>
            </a:endParaRPr>
          </a:p>
          <a:p>
            <a:pPr marL="88900" lvl="0" indent="0" algn="l" rtl="0">
              <a:lnSpc>
                <a:spcPct val="100000"/>
              </a:lnSpc>
              <a:spcBef>
                <a:spcPts val="600"/>
              </a:spcBef>
              <a:spcAft>
                <a:spcPts val="0"/>
              </a:spcAft>
              <a:buSzPts val="2000"/>
              <a:buNone/>
            </a:pPr>
            <a:r>
              <a:rPr lang="en-US" sz="2000" b="1"/>
              <a:t>Doctolib</a:t>
            </a:r>
            <a:endParaRPr/>
          </a:p>
          <a:p>
            <a:pPr marL="88900" lvl="0" indent="0" algn="l" rtl="0">
              <a:lnSpc>
                <a:spcPct val="100000"/>
              </a:lnSpc>
              <a:spcBef>
                <a:spcPts val="1200"/>
              </a:spcBef>
              <a:spcAft>
                <a:spcPts val="0"/>
              </a:spcAft>
              <a:buSzPts val="2000"/>
              <a:buNone/>
            </a:pPr>
            <a:r>
              <a:rPr lang="en-US" sz="2000"/>
              <a:t>Bien que Doctolib soit une société privée, elle travaille en étroite collaboration avec de nombreux hôpitaux publics et professionnels de santé indépendants en France pour faciliter la prise de rendez-vous en ligne, la téléconsultation et la gestion de l'agenda médical.</a:t>
            </a:r>
            <a:endParaRPr sz="2000"/>
          </a:p>
          <a:p>
            <a:pPr marL="88900" lvl="0" indent="0" algn="l" rtl="0">
              <a:lnSpc>
                <a:spcPct val="100000"/>
              </a:lnSpc>
              <a:spcBef>
                <a:spcPts val="1200"/>
              </a:spcBef>
              <a:spcAft>
                <a:spcPts val="600"/>
              </a:spcAft>
              <a:buSzPts val="2000"/>
              <a:buNone/>
            </a:pPr>
            <a:r>
              <a:rPr lang="en-US" sz="2000" u="sng">
                <a:solidFill>
                  <a:schemeClr val="hlink"/>
                </a:solidFill>
                <a:hlinkClick r:id="rId4"/>
              </a:rPr>
              <a:t>Application Android </a:t>
            </a:r>
            <a:r>
              <a:rPr lang="en-US" sz="2000">
                <a:solidFill>
                  <a:srgbClr val="1A1C1C"/>
                </a:solidFill>
              </a:rPr>
              <a:t>- </a:t>
            </a:r>
            <a:r>
              <a:rPr lang="en-US" sz="2000" u="sng">
                <a:solidFill>
                  <a:schemeClr val="hlink"/>
                </a:solidFill>
                <a:hlinkClick r:id="rId5"/>
              </a:rPr>
              <a:t>Application IOS</a:t>
            </a:r>
            <a:endParaRPr sz="2000" i="0">
              <a:solidFill>
                <a:srgbClr val="1A1C1C"/>
              </a:solidFill>
            </a:endParaRPr>
          </a:p>
        </p:txBody>
      </p:sp>
      <p:sp>
        <p:nvSpPr>
          <p:cNvPr id="724" name="Google Shape;724;p53"/>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licence Freepik</a:t>
            </a:r>
            <a:endParaRPr sz="1200" b="0" i="0" u="none" strike="noStrike" cap="none">
              <a:solidFill>
                <a:srgbClr val="000000"/>
              </a:solidFill>
              <a:latin typeface="Calibri"/>
              <a:ea typeface="Calibri"/>
              <a:cs typeface="Calibri"/>
              <a:sym typeface="Calibri"/>
            </a:endParaRPr>
          </a:p>
        </p:txBody>
      </p:sp>
      <p:sp>
        <p:nvSpPr>
          <p:cNvPr id="725" name="Google Shape;725;p53"/>
          <p:cNvSpPr/>
          <p:nvPr/>
        </p:nvSpPr>
        <p:spPr>
          <a:xfrm>
            <a:off x="93820"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26" name="Google Shape;726;p53"/>
          <p:cNvSpPr/>
          <p:nvPr/>
        </p:nvSpPr>
        <p:spPr>
          <a:xfrm>
            <a:off x="13445"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7" name="Google Shape;727;p53"/>
          <p:cNvSpPr txBox="1"/>
          <p:nvPr/>
        </p:nvSpPr>
        <p:spPr>
          <a:xfrm>
            <a:off x="502907"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728" name="Google Shape;728;p53"/>
          <p:cNvSpPr/>
          <p:nvPr/>
        </p:nvSpPr>
        <p:spPr>
          <a:xfrm>
            <a:off x="-6420"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4"/>
          <p:cNvSpPr txBox="1">
            <a:spLocks noGrp="1"/>
          </p:cNvSpPr>
          <p:nvPr>
            <p:ph type="title"/>
          </p:nvPr>
        </p:nvSpPr>
        <p:spPr>
          <a:xfrm>
            <a:off x="1776248" y="1308600"/>
            <a:ext cx="98415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600"/>
              </a:spcAft>
              <a:buClr>
                <a:srgbClr val="4A4CF5"/>
              </a:buClr>
              <a:buSzPts val="2800"/>
              <a:buFont typeface="Calibri"/>
              <a:buNone/>
            </a:pPr>
            <a:r>
              <a:rPr lang="en-US" sz="2800" i="1" u="none" strike="noStrike">
                <a:solidFill>
                  <a:srgbClr val="4A4CF5"/>
                </a:solidFill>
                <a:latin typeface="Calibri"/>
                <a:ea typeface="Calibri"/>
                <a:cs typeface="Calibri"/>
                <a:sym typeface="Calibri"/>
              </a:rPr>
              <a:t>Activité : </a:t>
            </a:r>
            <a:r>
              <a:rPr lang="en-US" sz="2800" i="1">
                <a:solidFill>
                  <a:srgbClr val="4A4CF5"/>
                </a:solidFill>
                <a:latin typeface="Calibri"/>
                <a:ea typeface="Calibri"/>
                <a:cs typeface="Calibri"/>
                <a:sym typeface="Calibri"/>
              </a:rPr>
              <a:t>Rassembler </a:t>
            </a:r>
            <a:r>
              <a:rPr lang="en-US" sz="2800" i="1" u="none" strike="noStrike">
                <a:solidFill>
                  <a:srgbClr val="4A4CF5"/>
                </a:solidFill>
                <a:latin typeface="Calibri"/>
                <a:ea typeface="Calibri"/>
                <a:cs typeface="Calibri"/>
                <a:sym typeface="Calibri"/>
              </a:rPr>
              <a:t>dans un modèle prédéfini plusieurs applications</a:t>
            </a:r>
            <a:endParaRPr/>
          </a:p>
        </p:txBody>
      </p:sp>
      <p:sp>
        <p:nvSpPr>
          <p:cNvPr id="735" name="Google Shape;735;p54"/>
          <p:cNvSpPr txBox="1">
            <a:spLocks noGrp="1"/>
          </p:cNvSpPr>
          <p:nvPr>
            <p:ph type="body" idx="1"/>
          </p:nvPr>
        </p:nvSpPr>
        <p:spPr>
          <a:xfrm>
            <a:off x="557999" y="2493252"/>
            <a:ext cx="5852100" cy="44013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Font typeface="Noto Sans Symbols"/>
              <a:buChar char="▪"/>
            </a:pPr>
            <a:r>
              <a:rPr lang="en-US" sz="2400">
                <a:solidFill>
                  <a:srgbClr val="000000"/>
                </a:solidFill>
                <a:latin typeface="Calibri"/>
                <a:ea typeface="Calibri"/>
                <a:cs typeface="Calibri"/>
                <a:sym typeface="Calibri"/>
              </a:rPr>
              <a:t>Vous avez découvert différents exemples de services de santé publics et privés.</a:t>
            </a:r>
            <a:endParaRPr/>
          </a:p>
          <a:p>
            <a:pPr marL="228600" lvl="0" indent="-228600" algn="l" rtl="0">
              <a:lnSpc>
                <a:spcPct val="100000"/>
              </a:lnSpc>
              <a:spcBef>
                <a:spcPts val="600"/>
              </a:spcBef>
              <a:spcAft>
                <a:spcPts val="0"/>
              </a:spcAft>
              <a:buSzPts val="2400"/>
              <a:buFont typeface="Noto Sans Symbols"/>
              <a:buChar char="▪"/>
            </a:pPr>
            <a:r>
              <a:rPr lang="en-US" sz="2400">
                <a:solidFill>
                  <a:srgbClr val="000000"/>
                </a:solidFill>
                <a:latin typeface="Calibri"/>
                <a:ea typeface="Calibri"/>
                <a:cs typeface="Calibri"/>
                <a:sym typeface="Calibri"/>
              </a:rPr>
              <a:t>Naviguez </a:t>
            </a:r>
            <a:r>
              <a:rPr lang="en-US" sz="2400" b="0" i="0" u="none" strike="noStrike">
                <a:solidFill>
                  <a:srgbClr val="000000"/>
                </a:solidFill>
                <a:latin typeface="Calibri"/>
                <a:ea typeface="Calibri"/>
                <a:cs typeface="Calibri"/>
                <a:sym typeface="Calibri"/>
              </a:rPr>
              <a:t>maintenant </a:t>
            </a:r>
            <a:r>
              <a:rPr lang="en-US" sz="2400">
                <a:solidFill>
                  <a:srgbClr val="000000"/>
                </a:solidFill>
                <a:latin typeface="Calibri"/>
                <a:ea typeface="Calibri"/>
                <a:cs typeface="Calibri"/>
                <a:sym typeface="Calibri"/>
              </a:rPr>
              <a:t>sur Internet et explorez les fonctionnalités et les paramètres de base.</a:t>
            </a:r>
            <a:endParaRPr/>
          </a:p>
          <a:p>
            <a:pPr marL="228600" lvl="0" indent="-228600" algn="l" rtl="0">
              <a:lnSpc>
                <a:spcPct val="100000"/>
              </a:lnSpc>
              <a:spcBef>
                <a:spcPts val="600"/>
              </a:spcBef>
              <a:spcAft>
                <a:spcPts val="0"/>
              </a:spcAft>
              <a:buSzPts val="2400"/>
              <a:buFont typeface="Noto Sans Symbols"/>
              <a:buChar char="▪"/>
            </a:pPr>
            <a:r>
              <a:rPr lang="en-US" sz="2400">
                <a:solidFill>
                  <a:srgbClr val="000000"/>
                </a:solidFill>
                <a:latin typeface="Calibri"/>
                <a:ea typeface="Calibri"/>
                <a:cs typeface="Calibri"/>
                <a:sym typeface="Calibri"/>
              </a:rPr>
              <a:t>Collecter 1 à 3 applications de services de santé dans la langue de votre pays d'arrivée</a:t>
            </a:r>
            <a:endParaRPr/>
          </a:p>
          <a:p>
            <a:pPr marL="228600" lvl="0" indent="-228600" algn="l" rtl="0">
              <a:lnSpc>
                <a:spcPct val="100000"/>
              </a:lnSpc>
              <a:spcBef>
                <a:spcPts val="600"/>
              </a:spcBef>
              <a:spcAft>
                <a:spcPts val="0"/>
              </a:spcAft>
              <a:buSzPts val="2400"/>
              <a:buFont typeface="Noto Sans Symbols"/>
              <a:buChar char="▪"/>
            </a:pPr>
            <a:r>
              <a:rPr lang="en-US" sz="2400">
                <a:solidFill>
                  <a:srgbClr val="000000"/>
                </a:solidFill>
                <a:latin typeface="Calibri"/>
                <a:ea typeface="Calibri"/>
                <a:cs typeface="Calibri"/>
                <a:sym typeface="Calibri"/>
              </a:rPr>
              <a:t>Remplir le modèle prédéfini</a:t>
            </a:r>
            <a:endParaRPr sz="2400">
              <a:solidFill>
                <a:srgbClr val="000000"/>
              </a:solidFill>
              <a:latin typeface="Calibri"/>
              <a:ea typeface="Calibri"/>
              <a:cs typeface="Calibri"/>
              <a:sym typeface="Calibri"/>
            </a:endParaRPr>
          </a:p>
          <a:p>
            <a:pPr marL="228600" lvl="0" indent="-114300" algn="l" rtl="0">
              <a:lnSpc>
                <a:spcPct val="100000"/>
              </a:lnSpc>
              <a:spcBef>
                <a:spcPts val="600"/>
              </a:spcBef>
              <a:spcAft>
                <a:spcPts val="600"/>
              </a:spcAft>
              <a:buSzPts val="1800"/>
              <a:buFont typeface="Noto Sans Symbols"/>
              <a:buNone/>
            </a:pPr>
            <a:endParaRPr sz="1800">
              <a:solidFill>
                <a:srgbClr val="000000"/>
              </a:solidFill>
              <a:latin typeface="Arial"/>
              <a:ea typeface="Arial"/>
              <a:cs typeface="Arial"/>
              <a:sym typeface="Arial"/>
            </a:endParaRPr>
          </a:p>
        </p:txBody>
      </p:sp>
      <p:sp>
        <p:nvSpPr>
          <p:cNvPr id="736" name="Google Shape;736;p5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37" name="Google Shape;737;p54"/>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pic>
        <p:nvPicPr>
          <p:cNvPr id="738" name="Google Shape;738;p54"/>
          <p:cNvPicPr preferRelativeResize="0"/>
          <p:nvPr/>
        </p:nvPicPr>
        <p:blipFill rotWithShape="1">
          <a:blip r:embed="rId3">
            <a:alphaModFix/>
          </a:blip>
          <a:srcRect/>
          <a:stretch/>
        </p:blipFill>
        <p:spPr>
          <a:xfrm>
            <a:off x="6196406" y="2028599"/>
            <a:ext cx="5809630" cy="3792631"/>
          </a:xfrm>
          <a:prstGeom prst="rect">
            <a:avLst/>
          </a:prstGeom>
          <a:noFill/>
          <a:ln>
            <a:noFill/>
          </a:ln>
        </p:spPr>
      </p:pic>
      <p:pic>
        <p:nvPicPr>
          <p:cNvPr id="739" name="Google Shape;739;p54" descr="Effective coworking. colleagues togetherness, workers collaboration, teamwork regulation. workflow efficiency increase. team members arranging mechanism."/>
          <p:cNvPicPr preferRelativeResize="0"/>
          <p:nvPr/>
        </p:nvPicPr>
        <p:blipFill rotWithShape="1">
          <a:blip r:embed="rId4">
            <a:alphaModFix/>
          </a:blip>
          <a:srcRect/>
          <a:stretch/>
        </p:blipFill>
        <p:spPr>
          <a:xfrm>
            <a:off x="0" y="667463"/>
            <a:ext cx="1673389" cy="1673389"/>
          </a:xfrm>
          <a:prstGeom prst="rect">
            <a:avLst/>
          </a:prstGeom>
          <a:noFill/>
          <a:ln>
            <a:noFill/>
          </a:ln>
        </p:spPr>
      </p:pic>
      <p:sp>
        <p:nvSpPr>
          <p:cNvPr id="740" name="Google Shape;740;p54"/>
          <p:cNvSpPr txBox="1"/>
          <p:nvPr/>
        </p:nvSpPr>
        <p:spPr>
          <a:xfrm>
            <a:off x="487429" y="6581001"/>
            <a:ext cx="323455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sp>
        <p:nvSpPr>
          <p:cNvPr id="741" name="Google Shape;741;p54"/>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42" name="Google Shape;742;p54"/>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3" name="Google Shape;743;p54"/>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744" name="Google Shape;744;p54"/>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5"/>
          <p:cNvSpPr txBox="1">
            <a:spLocks noGrp="1"/>
          </p:cNvSpPr>
          <p:nvPr>
            <p:ph type="title"/>
          </p:nvPr>
        </p:nvSpPr>
        <p:spPr>
          <a:xfrm>
            <a:off x="1673390" y="1080000"/>
            <a:ext cx="994430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600"/>
              </a:spcAft>
              <a:buClr>
                <a:srgbClr val="4A4CF5"/>
              </a:buClr>
              <a:buSzPts val="2800"/>
              <a:buFont typeface="Calibri"/>
              <a:buNone/>
            </a:pPr>
            <a:r>
              <a:rPr lang="en-US" sz="2800" i="1" u="none" strike="noStrike">
                <a:solidFill>
                  <a:srgbClr val="4A4CF5"/>
                </a:solidFill>
                <a:latin typeface="Calibri"/>
                <a:ea typeface="Calibri"/>
                <a:cs typeface="Calibri"/>
                <a:sym typeface="Calibri"/>
              </a:rPr>
              <a:t>Activité : Créez votre propre plan d'utilisation des applications de services de santé</a:t>
            </a:r>
            <a:endParaRPr/>
          </a:p>
        </p:txBody>
      </p:sp>
      <p:sp>
        <p:nvSpPr>
          <p:cNvPr id="751" name="Google Shape;751;p55"/>
          <p:cNvSpPr txBox="1">
            <a:spLocks noGrp="1"/>
          </p:cNvSpPr>
          <p:nvPr>
            <p:ph type="body" idx="1"/>
          </p:nvPr>
        </p:nvSpPr>
        <p:spPr>
          <a:xfrm>
            <a:off x="558000" y="2264650"/>
            <a:ext cx="5674800" cy="44013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Font typeface="Noto Sans Symbols"/>
              <a:buChar char="▪"/>
            </a:pPr>
            <a:r>
              <a:rPr lang="en-US" sz="2000">
                <a:solidFill>
                  <a:srgbClr val="000000"/>
                </a:solidFill>
              </a:rPr>
              <a:t>Existe-t-il des thèmes de santé pertinents pour l'apprenant/l'ami/l'enfant/les membres de sa famille (par exemple, maux de tête récurrents, maladies préexistantes, nécessité de mesures de prévention en matière de santé) ?</a:t>
            </a:r>
            <a:endParaRPr/>
          </a:p>
          <a:p>
            <a:pPr marL="228600" lvl="0" indent="-228600" algn="l" rtl="0">
              <a:lnSpc>
                <a:spcPct val="100000"/>
              </a:lnSpc>
              <a:spcBef>
                <a:spcPts val="600"/>
              </a:spcBef>
              <a:spcAft>
                <a:spcPts val="0"/>
              </a:spcAft>
              <a:buSzPts val="2000"/>
              <a:buFont typeface="Noto Sans Symbols"/>
              <a:buChar char="▪"/>
            </a:pPr>
            <a:r>
              <a:rPr lang="en-US" sz="2000">
                <a:solidFill>
                  <a:srgbClr val="000000"/>
                </a:solidFill>
              </a:rPr>
              <a:t>Quelles sont les applications de services de santé disponibles pour ces sujets (par exemple, capteurs, applications sur les traitements alternatifs, cliniques spéciales) ?</a:t>
            </a:r>
            <a:endParaRPr/>
          </a:p>
          <a:p>
            <a:pPr marL="228600" lvl="0" indent="-228600" algn="l" rtl="0">
              <a:lnSpc>
                <a:spcPct val="100000"/>
              </a:lnSpc>
              <a:spcBef>
                <a:spcPts val="600"/>
              </a:spcBef>
              <a:spcAft>
                <a:spcPts val="0"/>
              </a:spcAft>
              <a:buSzPts val="2000"/>
              <a:buFont typeface="Noto Sans Symbols"/>
              <a:buChar char="▪"/>
            </a:pPr>
            <a:r>
              <a:rPr lang="en-US" sz="2000">
                <a:solidFill>
                  <a:srgbClr val="000000"/>
                </a:solidFill>
              </a:rPr>
              <a:t>Quelle(s) application(s) serait(ent) utile(s) ?</a:t>
            </a:r>
            <a:endParaRPr/>
          </a:p>
          <a:p>
            <a:pPr marL="228600" lvl="0" indent="-228600" algn="l" rtl="0">
              <a:lnSpc>
                <a:spcPct val="100000"/>
              </a:lnSpc>
              <a:spcBef>
                <a:spcPts val="600"/>
              </a:spcBef>
              <a:spcAft>
                <a:spcPts val="600"/>
              </a:spcAft>
              <a:buSzPts val="2000"/>
              <a:buFont typeface="Noto Sans Symbols"/>
              <a:buChar char="▪"/>
            </a:pPr>
            <a:r>
              <a:rPr lang="en-US" sz="2000">
                <a:solidFill>
                  <a:srgbClr val="000000"/>
                </a:solidFill>
              </a:rPr>
              <a:t>Inclure cette application / ces applications dans un modèle prédéfini en tant que plan pour une utilisation future.</a:t>
            </a:r>
            <a:endParaRPr sz="2000">
              <a:solidFill>
                <a:srgbClr val="000000"/>
              </a:solidFill>
            </a:endParaRPr>
          </a:p>
        </p:txBody>
      </p:sp>
      <p:sp>
        <p:nvSpPr>
          <p:cNvPr id="752" name="Google Shape;752;p5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53" name="Google Shape;753;p5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pic>
        <p:nvPicPr>
          <p:cNvPr id="754" name="Google Shape;754;p55"/>
          <p:cNvPicPr preferRelativeResize="0"/>
          <p:nvPr/>
        </p:nvPicPr>
        <p:blipFill rotWithShape="1">
          <a:blip r:embed="rId3">
            <a:alphaModFix/>
          </a:blip>
          <a:srcRect/>
          <a:stretch/>
        </p:blipFill>
        <p:spPr>
          <a:xfrm>
            <a:off x="6380364" y="2057550"/>
            <a:ext cx="5674910" cy="2657700"/>
          </a:xfrm>
          <a:prstGeom prst="rect">
            <a:avLst/>
          </a:prstGeom>
          <a:noFill/>
          <a:ln>
            <a:noFill/>
          </a:ln>
        </p:spPr>
      </p:pic>
      <p:pic>
        <p:nvPicPr>
          <p:cNvPr id="755" name="Google Shape;755;p55" descr="Effective coworking. colleagues togetherness, workers collaboration, teamwork regulation. workflow efficiency increase. team members arranging mechanism."/>
          <p:cNvPicPr preferRelativeResize="0"/>
          <p:nvPr/>
        </p:nvPicPr>
        <p:blipFill rotWithShape="1">
          <a:blip r:embed="rId4">
            <a:alphaModFix/>
          </a:blip>
          <a:srcRect/>
          <a:stretch/>
        </p:blipFill>
        <p:spPr>
          <a:xfrm>
            <a:off x="0" y="438863"/>
            <a:ext cx="1673389" cy="1673389"/>
          </a:xfrm>
          <a:prstGeom prst="rect">
            <a:avLst/>
          </a:prstGeom>
          <a:noFill/>
          <a:ln>
            <a:noFill/>
          </a:ln>
        </p:spPr>
      </p:pic>
      <p:sp>
        <p:nvSpPr>
          <p:cNvPr id="756" name="Google Shape;756;p55"/>
          <p:cNvSpPr txBox="1"/>
          <p:nvPr/>
        </p:nvSpPr>
        <p:spPr>
          <a:xfrm>
            <a:off x="9607151" y="6255925"/>
            <a:ext cx="2315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sp>
        <p:nvSpPr>
          <p:cNvPr id="757" name="Google Shape;757;p55"/>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758" name="Google Shape;758;p55"/>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9" name="Google Shape;759;p55"/>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760" name="Google Shape;760;p55"/>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765"/>
        <p:cNvGrpSpPr/>
        <p:nvPr/>
      </p:nvGrpSpPr>
      <p:grpSpPr>
        <a:xfrm>
          <a:off x="0" y="0"/>
          <a:ext cx="0" cy="0"/>
          <a:chOff x="0" y="0"/>
          <a:chExt cx="0" cy="0"/>
        </a:xfrm>
      </p:grpSpPr>
      <p:sp>
        <p:nvSpPr>
          <p:cNvPr id="766" name="Google Shape;766;p5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7" name="Google Shape;767;p5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68" name="Google Shape;768;p5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769" name="Google Shape;769;p5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770" name="Google Shape;770;p5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 formation expérientielle de ce module !</a:t>
            </a:r>
            <a:endParaRPr sz="1400" b="0" i="0" u="none" strike="noStrike" cap="none">
              <a:solidFill>
                <a:srgbClr val="000000"/>
              </a:solidFill>
              <a:latin typeface="Arial"/>
              <a:ea typeface="Arial"/>
              <a:cs typeface="Arial"/>
              <a:sym typeface="Arial"/>
            </a:endParaRPr>
          </a:p>
        </p:txBody>
      </p:sp>
      <p:pic>
        <p:nvPicPr>
          <p:cNvPr id="771" name="Google Shape;771;p5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
          <p:cNvGrpSpPr/>
          <p:nvPr/>
        </p:nvGrpSpPr>
        <p:grpSpPr>
          <a:xfrm>
            <a:off x="6606686" y="1812884"/>
            <a:ext cx="6096000" cy="1677637"/>
            <a:chOff x="-1066801" y="1523553"/>
            <a:chExt cx="6096000" cy="1677637"/>
          </a:xfrm>
        </p:grpSpPr>
        <p:pic>
          <p:nvPicPr>
            <p:cNvPr id="96" name="Google Shape;96;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7" name="Google Shape;97;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8" name="Google Shape;98;p2"/>
          <p:cNvGrpSpPr/>
          <p:nvPr/>
        </p:nvGrpSpPr>
        <p:grpSpPr>
          <a:xfrm>
            <a:off x="3483817" y="4504058"/>
            <a:ext cx="6629400" cy="1738414"/>
            <a:chOff x="2579204" y="1882706"/>
            <a:chExt cx="6629400" cy="1738414"/>
          </a:xfrm>
        </p:grpSpPr>
        <p:pic>
          <p:nvPicPr>
            <p:cNvPr id="99" name="Google Shape;99;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0" name="Google Shape;100;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1" name="Google Shape;101;p2"/>
          <p:cNvGrpSpPr/>
          <p:nvPr/>
        </p:nvGrpSpPr>
        <p:grpSpPr>
          <a:xfrm>
            <a:off x="3020318" y="1776505"/>
            <a:ext cx="6634368" cy="1584248"/>
            <a:chOff x="6639106" y="2919412"/>
            <a:chExt cx="6634368" cy="1584248"/>
          </a:xfrm>
        </p:grpSpPr>
        <p:pic>
          <p:nvPicPr>
            <p:cNvPr id="102" name="Google Shape;102;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3" name="Google Shape;103;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4" name="Google Shape;104;p2"/>
          <p:cNvGrpSpPr/>
          <p:nvPr/>
        </p:nvGrpSpPr>
        <p:grpSpPr>
          <a:xfrm>
            <a:off x="-1974174" y="1729933"/>
            <a:ext cx="6952420" cy="1601615"/>
            <a:chOff x="-1240501" y="3160643"/>
            <a:chExt cx="6952420" cy="1601615"/>
          </a:xfrm>
        </p:grpSpPr>
        <p:pic>
          <p:nvPicPr>
            <p:cNvPr id="105" name="Google Shape;105;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6" name="Google Shape;106;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7" name="Google Shape;107;p2"/>
          <p:cNvGrpSpPr/>
          <p:nvPr/>
        </p:nvGrpSpPr>
        <p:grpSpPr>
          <a:xfrm>
            <a:off x="2776075" y="4478327"/>
            <a:ext cx="2543175" cy="1592961"/>
            <a:chOff x="4517932" y="3531206"/>
            <a:chExt cx="2543175" cy="1592961"/>
          </a:xfrm>
        </p:grpSpPr>
        <p:pic>
          <p:nvPicPr>
            <p:cNvPr id="108" name="Google Shape;108;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9" name="Google Shape;109;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0" name="Google Shape;110;p2"/>
          <p:cNvGrpSpPr/>
          <p:nvPr/>
        </p:nvGrpSpPr>
        <p:grpSpPr>
          <a:xfrm>
            <a:off x="2859813" y="1422238"/>
            <a:ext cx="1973150" cy="2726448"/>
            <a:chOff x="9320178" y="2976204"/>
            <a:chExt cx="1973150" cy="2726448"/>
          </a:xfrm>
        </p:grpSpPr>
        <p:pic>
          <p:nvPicPr>
            <p:cNvPr id="111" name="Google Shape;111;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2" name="Google Shape;112;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3" name="Google Shape;113;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4" name="Google Shape;114;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5" name="Google Shape;115;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6" name="Google Shape;116;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7" name="Google Shape;117;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8" name="Google Shape;118;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9" name="Google Shape;119;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20" name="Google Shape;120;p2"/>
          <p:cNvPicPr preferRelativeResize="0"/>
          <p:nvPr/>
        </p:nvPicPr>
        <p:blipFill rotWithShape="1">
          <a:blip r:embed="rId22">
            <a:alphaModFix/>
          </a:blip>
          <a:srcRect/>
          <a:stretch/>
        </p:blipFill>
        <p:spPr>
          <a:xfrm>
            <a:off x="2949707" y="1129701"/>
            <a:ext cx="1971950" cy="2238687"/>
          </a:xfrm>
          <a:prstGeom prst="rect">
            <a:avLst/>
          </a:prstGeom>
          <a:noFill/>
          <a:ln>
            <a:noFill/>
          </a:ln>
        </p:spPr>
      </p:pic>
      <p:sp>
        <p:nvSpPr>
          <p:cNvPr id="121" name="Google Shape;12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pic>
        <p:nvPicPr>
          <p:cNvPr id="2" name="Image 1">
            <a:extLst>
              <a:ext uri="{FF2B5EF4-FFF2-40B4-BE49-F238E27FC236}">
                <a16:creationId xmlns:a16="http://schemas.microsoft.com/office/drawing/2014/main" id="{BEC0FC15-4313-53A4-A8A8-C16BF8362113}"/>
              </a:ext>
            </a:extLst>
          </p:cNvPr>
          <p:cNvPicPr>
            <a:picLocks noChangeAspect="1"/>
          </p:cNvPicPr>
          <p:nvPr/>
        </p:nvPicPr>
        <p:blipFill>
          <a:blip r:embed="rId23"/>
          <a:srcRect/>
          <a:stretch/>
        </p:blipFill>
        <p:spPr>
          <a:xfrm>
            <a:off x="0" y="6443689"/>
            <a:ext cx="1974836" cy="41431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838200" y="608126"/>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de formation expérientielle :  Contenu</a:t>
            </a:r>
            <a:endParaRPr sz="5400"/>
          </a:p>
        </p:txBody>
      </p:sp>
      <p:pic>
        <p:nvPicPr>
          <p:cNvPr id="128" name="Google Shape;128;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9" name="Google Shape;129;p3"/>
          <p:cNvSpPr txBox="1"/>
          <p:nvPr/>
        </p:nvSpPr>
        <p:spPr>
          <a:xfrm>
            <a:off x="1576173" y="2517503"/>
            <a:ext cx="9618450" cy="830956"/>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1. </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Identification interactive des applications de services de santé et de </a:t>
            </a:r>
            <a:r>
              <a:rPr lang="en-US" sz="2400" b="0" i="0" u="sng" strike="noStrike" cap="none" dirty="0" err="1">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leurs</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 </a:t>
            </a:r>
            <a:r>
              <a:rPr lang="en-US" sz="2400" b="0" i="0" u="sng" strike="noStrike" cap="none" dirty="0" err="1">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différents</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 </a:t>
            </a:r>
            <a:r>
              <a:rPr lang="en-US" sz="2400" b="0" i="0" u="sng" strike="noStrike" cap="none" dirty="0" smtClean="0">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types</a:t>
            </a:r>
            <a:r>
              <a:rPr lang="en-US" sz="2400" b="0" i="0" u="sng" strike="noStrike" cap="none" dirty="0" smtClean="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570032" y="2604099"/>
            <a:ext cx="6390605" cy="338934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000"/>
              <a:buFont typeface="Noto Sans Symbols"/>
              <a:buChar char="✔"/>
            </a:pPr>
            <a:r>
              <a:rPr lang="en-US" sz="2000" dirty="0"/>
              <a:t>Donner aux participants les compétences </a:t>
            </a:r>
            <a:r>
              <a:rPr lang="en-US" sz="2000" dirty="0" err="1"/>
              <a:t>nécessaires</a:t>
            </a:r>
            <a:r>
              <a:rPr lang="en-US" sz="2000" dirty="0"/>
              <a:t> pour </a:t>
            </a:r>
            <a:r>
              <a:rPr lang="en-US" sz="2000" dirty="0" err="1"/>
              <a:t>évaluer</a:t>
            </a:r>
            <a:r>
              <a:rPr lang="en-US" sz="2000" dirty="0"/>
              <a:t> le public et </a:t>
            </a:r>
            <a:r>
              <a:rPr lang="en-US" sz="2000" dirty="0" err="1"/>
              <a:t>fournir</a:t>
            </a:r>
            <a:r>
              <a:rPr lang="en-US" sz="2000" dirty="0"/>
              <a:t> des services de santé. </a:t>
            </a:r>
            <a:endParaRPr dirty="0"/>
          </a:p>
          <a:p>
            <a:pPr marL="228600" lvl="0" indent="-228600" algn="l" rtl="0">
              <a:lnSpc>
                <a:spcPct val="100000"/>
              </a:lnSpc>
              <a:spcBef>
                <a:spcPts val="1200"/>
              </a:spcBef>
              <a:spcAft>
                <a:spcPts val="0"/>
              </a:spcAft>
              <a:buClr>
                <a:srgbClr val="C00000"/>
              </a:buClr>
              <a:buSzPts val="2000"/>
              <a:buFont typeface="Noto Sans Symbols"/>
              <a:buChar char="✔"/>
            </a:pPr>
            <a:r>
              <a:rPr lang="en-US" sz="2000" dirty="0"/>
              <a:t>Encourager les participants, par des </a:t>
            </a:r>
            <a:r>
              <a:rPr lang="en-US" sz="2000" dirty="0" err="1"/>
              <a:t>activités</a:t>
            </a:r>
            <a:r>
              <a:rPr lang="en-US" sz="2000" dirty="0"/>
              <a:t> pratiques, à </a:t>
            </a:r>
            <a:r>
              <a:rPr lang="en-US" sz="2000" dirty="0" err="1"/>
              <a:t>mettre</a:t>
            </a:r>
            <a:r>
              <a:rPr lang="en-US" sz="2000" dirty="0"/>
              <a:t> en application les connaissances </a:t>
            </a:r>
            <a:r>
              <a:rPr lang="en-US" sz="2000" dirty="0" err="1"/>
              <a:t>nouvellement</a:t>
            </a:r>
            <a:r>
              <a:rPr lang="en-US" sz="2000" dirty="0"/>
              <a:t> </a:t>
            </a:r>
            <a:r>
              <a:rPr lang="en-US" sz="2000" dirty="0" err="1"/>
              <a:t>acquises</a:t>
            </a:r>
            <a:r>
              <a:rPr lang="en-US" sz="2000" dirty="0"/>
              <a:t>.</a:t>
            </a:r>
            <a:endParaRPr dirty="0"/>
          </a:p>
          <a:p>
            <a:pPr marL="228600" lvl="0" indent="-228600" algn="l" rtl="0">
              <a:lnSpc>
                <a:spcPct val="100000"/>
              </a:lnSpc>
              <a:spcBef>
                <a:spcPts val="1200"/>
              </a:spcBef>
              <a:spcAft>
                <a:spcPts val="0"/>
              </a:spcAft>
              <a:buClr>
                <a:srgbClr val="C00000"/>
              </a:buClr>
              <a:buSzPts val="2000"/>
              <a:buFont typeface="Noto Sans Symbols"/>
              <a:buChar char="✔"/>
            </a:pPr>
            <a:r>
              <a:rPr lang="en-US" sz="2000" dirty="0"/>
              <a:t>Améliorer les compétences </a:t>
            </a:r>
            <a:r>
              <a:rPr lang="en-US" sz="2000" dirty="0" err="1"/>
              <a:t>nécessaires</a:t>
            </a:r>
            <a:r>
              <a:rPr lang="en-US" sz="2000" dirty="0"/>
              <a:t> pour prendre des </a:t>
            </a:r>
            <a:r>
              <a:rPr lang="en-US" sz="2000" dirty="0" err="1"/>
              <a:t>décisions</a:t>
            </a:r>
            <a:r>
              <a:rPr lang="en-US" sz="2000" dirty="0"/>
              <a:t> </a:t>
            </a:r>
            <a:r>
              <a:rPr lang="en-US" sz="2000" dirty="0" err="1"/>
              <a:t>éclairées</a:t>
            </a:r>
            <a:r>
              <a:rPr lang="en-US" sz="2000" dirty="0"/>
              <a:t> concernant la </a:t>
            </a:r>
            <a:r>
              <a:rPr lang="en-US" sz="2000" dirty="0" err="1"/>
              <a:t>sélection</a:t>
            </a:r>
            <a:r>
              <a:rPr lang="en-US" sz="2000" dirty="0"/>
              <a:t>, l'utilisation et </a:t>
            </a:r>
            <a:r>
              <a:rPr lang="en-US" sz="2000" dirty="0" err="1"/>
              <a:t>l'intégration</a:t>
            </a:r>
            <a:r>
              <a:rPr lang="en-US" sz="2000" dirty="0"/>
              <a:t> des applications dans la vie </a:t>
            </a:r>
            <a:r>
              <a:rPr lang="en-US" sz="2000" dirty="0" err="1"/>
              <a:t>quotidienne</a:t>
            </a:r>
            <a:r>
              <a:rPr lang="en-US" sz="2000" dirty="0"/>
              <a:t> des participants.</a:t>
            </a:r>
            <a:endParaRPr dirty="0"/>
          </a:p>
          <a:p>
            <a:pPr marL="228600" lvl="0" indent="-101600" algn="l" rtl="0">
              <a:lnSpc>
                <a:spcPct val="100000"/>
              </a:lnSpc>
              <a:spcBef>
                <a:spcPts val="1200"/>
              </a:spcBef>
              <a:spcAft>
                <a:spcPts val="0"/>
              </a:spcAft>
              <a:buClr>
                <a:srgbClr val="C00000"/>
              </a:buClr>
              <a:buSzPts val="2000"/>
              <a:buFont typeface="Noto Sans Symbols"/>
              <a:buNone/>
            </a:pPr>
            <a:endParaRPr sz="2000" dirty="0">
              <a:highlight>
                <a:srgbClr val="FFFF00"/>
              </a:highlight>
            </a:endParaRPr>
          </a:p>
          <a:p>
            <a:pPr marL="0" lvl="0" indent="0" algn="l" rtl="0">
              <a:lnSpc>
                <a:spcPct val="150000"/>
              </a:lnSpc>
              <a:spcBef>
                <a:spcPts val="1200"/>
              </a:spcBef>
              <a:spcAft>
                <a:spcPts val="0"/>
              </a:spcAft>
              <a:buClr>
                <a:srgbClr val="C01E24"/>
              </a:buClr>
              <a:buSzPts val="2000"/>
              <a:buNone/>
            </a:pPr>
            <a:endParaRPr sz="2000" i="1" dirty="0">
              <a:solidFill>
                <a:srgbClr val="FF0000"/>
              </a:solidFill>
              <a:highlight>
                <a:srgbClr val="FFFF00"/>
              </a:highlight>
            </a:endParaRPr>
          </a:p>
        </p:txBody>
      </p:sp>
      <p:sp>
        <p:nvSpPr>
          <p:cNvPr id="136" name="Google Shape;136;p4"/>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137" name="Google Shape;137;p4"/>
          <p:cNvSpPr txBox="1">
            <a:spLocks noGrp="1"/>
          </p:cNvSpPr>
          <p:nvPr>
            <p:ph type="title"/>
          </p:nvPr>
        </p:nvSpPr>
        <p:spPr>
          <a:xfrm>
            <a:off x="526418"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b="1">
                <a:solidFill>
                  <a:srgbClr val="203864"/>
                </a:solidFill>
              </a:rPr>
              <a:t>Compétences</a:t>
            </a:r>
            <a:endParaRPr sz="2800">
              <a:solidFill>
                <a:srgbClr val="203864"/>
              </a:solidFill>
            </a:endParaRPr>
          </a:p>
        </p:txBody>
      </p:sp>
      <p:sp>
        <p:nvSpPr>
          <p:cNvPr id="138" name="Google Shape;138;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39" name="Google Shape;139;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7092" y="420630"/>
            <a:ext cx="58702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142" name="Google Shape;142;p4"/>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pic>
        <p:nvPicPr>
          <p:cNvPr id="143" name="Google Shape;143;p4"/>
          <p:cNvPicPr preferRelativeResize="0"/>
          <p:nvPr/>
        </p:nvPicPr>
        <p:blipFill rotWithShape="1">
          <a:blip r:embed="rId6">
            <a:alphaModFix/>
          </a:blip>
          <a:srcRect l="9128" t="10193" r="8039" b="10723"/>
          <a:stretch/>
        </p:blipFill>
        <p:spPr>
          <a:xfrm>
            <a:off x="7570694" y="1842247"/>
            <a:ext cx="4621306" cy="4163419"/>
          </a:xfrm>
          <a:prstGeom prst="rect">
            <a:avLst/>
          </a:prstGeom>
          <a:noFill/>
          <a:ln>
            <a:noFill/>
          </a:ln>
        </p:spPr>
      </p:pic>
      <p:pic>
        <p:nvPicPr>
          <p:cNvPr id="3" name="Image 2">
            <a:extLst>
              <a:ext uri="{FF2B5EF4-FFF2-40B4-BE49-F238E27FC236}">
                <a16:creationId xmlns:a16="http://schemas.microsoft.com/office/drawing/2014/main" id="{339AF00D-A559-64B2-D10A-B593A32D4120}"/>
              </a:ext>
            </a:extLst>
          </p:cNvPr>
          <p:cNvPicPr>
            <a:picLocks noChangeAspect="1"/>
          </p:cNvPicPr>
          <p:nvPr/>
        </p:nvPicPr>
        <p:blipFill>
          <a:blip r:embed="rId7"/>
          <a:srcRect/>
          <a:stretch/>
        </p:blipFill>
        <p:spPr>
          <a:xfrm>
            <a:off x="0" y="6443689"/>
            <a:ext cx="1974836" cy="4143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558000" y="622799"/>
            <a:ext cx="105156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11.2.1</a:t>
            </a:r>
            <a:r>
              <a:rPr lang="en-US"/>
              <a:t/>
            </a:r>
            <a:br>
              <a:rPr lang="en-US"/>
            </a:br>
            <a:r>
              <a:rPr lang="en-US">
                <a:solidFill>
                  <a:srgbClr val="C01E24"/>
                </a:solidFill>
              </a:rPr>
              <a:t>Identification interactive des applications de services de santé et de leurs différents types</a:t>
            </a:r>
            <a:endParaRPr>
              <a:solidFill>
                <a:srgbClr val="C01E24"/>
              </a:solidFill>
            </a:endParaRPr>
          </a:p>
        </p:txBody>
      </p:sp>
      <p:sp>
        <p:nvSpPr>
          <p:cNvPr id="150" name="Google Shape;150;p5"/>
          <p:cNvSpPr txBox="1">
            <a:spLocks noGrp="1"/>
          </p:cNvSpPr>
          <p:nvPr>
            <p:ph type="body" idx="1"/>
          </p:nvPr>
        </p:nvSpPr>
        <p:spPr>
          <a:xfrm>
            <a:off x="558000" y="17028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51" name="Google Shape;151;p5"/>
          <p:cNvSpPr txBox="1">
            <a:spLocks noGrp="1"/>
          </p:cNvSpPr>
          <p:nvPr>
            <p:ph type="body" idx="2"/>
          </p:nvPr>
        </p:nvSpPr>
        <p:spPr>
          <a:xfrm>
            <a:off x="673239" y="2392643"/>
            <a:ext cx="5866800" cy="34701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rgbClr val="C01E24"/>
              </a:buClr>
              <a:buSzPct val="100000"/>
              <a:buChar char="▪"/>
            </a:pPr>
            <a:r>
              <a:rPr lang="en-US" sz="2400"/>
              <a:t>Se familiariser avec les applications de services de santé les plus populaires</a:t>
            </a:r>
            <a:endParaRPr/>
          </a:p>
          <a:p>
            <a:pPr marL="228600" lvl="0" indent="-228600" algn="l" rtl="0">
              <a:lnSpc>
                <a:spcPct val="150000"/>
              </a:lnSpc>
              <a:spcBef>
                <a:spcPts val="1200"/>
              </a:spcBef>
              <a:spcAft>
                <a:spcPts val="0"/>
              </a:spcAft>
              <a:buClr>
                <a:srgbClr val="C01E24"/>
              </a:buClr>
              <a:buSzPct val="100000"/>
              <a:buChar char="▪"/>
            </a:pPr>
            <a:r>
              <a:rPr lang="en-US" sz="2400"/>
              <a:t>Différencier les fournisseurs publics et privés d'applications de services de santé et leurs intérêts spécifiques</a:t>
            </a:r>
            <a:endParaRPr/>
          </a:p>
          <a:p>
            <a:pPr marL="228600" lvl="0" indent="-228600" algn="l" rtl="0">
              <a:lnSpc>
                <a:spcPct val="150000"/>
              </a:lnSpc>
              <a:spcBef>
                <a:spcPts val="1200"/>
              </a:spcBef>
              <a:spcAft>
                <a:spcPts val="0"/>
              </a:spcAft>
              <a:buClr>
                <a:srgbClr val="C01E24"/>
              </a:buClr>
              <a:buSzPct val="100000"/>
              <a:buChar char="▪"/>
            </a:pPr>
            <a:r>
              <a:rPr lang="en-US" sz="2400"/>
              <a:t>Recueillir et évaluer plusieurs exemples</a:t>
            </a:r>
            <a:endParaRPr/>
          </a:p>
          <a:p>
            <a:pPr marL="228600" lvl="0" indent="-228600" algn="l" rtl="0">
              <a:lnSpc>
                <a:spcPct val="150000"/>
              </a:lnSpc>
              <a:spcBef>
                <a:spcPts val="1200"/>
              </a:spcBef>
              <a:spcAft>
                <a:spcPts val="0"/>
              </a:spcAft>
              <a:buClr>
                <a:srgbClr val="C01E24"/>
              </a:buClr>
              <a:buSzPct val="100000"/>
              <a:buChar char="▪"/>
            </a:pPr>
            <a:r>
              <a:rPr lang="en-US" sz="2400"/>
              <a:t>Créer un plan personnel pour l'utilisation bénéfique des applications des services de santé</a:t>
            </a:r>
            <a:endParaRPr sz="2000"/>
          </a:p>
        </p:txBody>
      </p:sp>
      <p:sp>
        <p:nvSpPr>
          <p:cNvPr id="152" name="Google Shape;152;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pic>
        <p:nvPicPr>
          <p:cNvPr id="153" name="Google Shape;153;p5"/>
          <p:cNvPicPr preferRelativeResize="0"/>
          <p:nvPr/>
        </p:nvPicPr>
        <p:blipFill rotWithShape="1">
          <a:blip r:embed="rId4">
            <a:alphaModFix/>
          </a:blip>
          <a:srcRect l="9128" t="10193" r="8039" b="10723"/>
          <a:stretch/>
        </p:blipFill>
        <p:spPr>
          <a:xfrm>
            <a:off x="7570694" y="1385047"/>
            <a:ext cx="4621307" cy="4163420"/>
          </a:xfrm>
          <a:prstGeom prst="rect">
            <a:avLst/>
          </a:prstGeom>
          <a:noFill/>
          <a:ln>
            <a:noFill/>
          </a:ln>
        </p:spPr>
      </p:pic>
      <p:pic>
        <p:nvPicPr>
          <p:cNvPr id="3" name="Image 2">
            <a:extLst>
              <a:ext uri="{FF2B5EF4-FFF2-40B4-BE49-F238E27FC236}">
                <a16:creationId xmlns:a16="http://schemas.microsoft.com/office/drawing/2014/main" id="{08AE1BD5-2289-C3F0-6616-D4A7D80FB8B0}"/>
              </a:ext>
            </a:extLst>
          </p:cNvPr>
          <p:cNvPicPr>
            <a:picLocks noChangeAspect="1"/>
          </p:cNvPicPr>
          <p:nvPr/>
        </p:nvPicPr>
        <p:blipFill>
          <a:blip r:embed="rId5"/>
          <a:srcRect/>
          <a:stretch/>
        </p:blipFill>
        <p:spPr>
          <a:xfrm>
            <a:off x="0" y="6443689"/>
            <a:ext cx="1974836" cy="4143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pour les services de santé</a:t>
            </a:r>
            <a:endParaRPr sz="2800">
              <a:solidFill>
                <a:srgbClr val="203864"/>
              </a:solidFill>
            </a:endParaRPr>
          </a:p>
        </p:txBody>
      </p:sp>
      <p:sp>
        <p:nvSpPr>
          <p:cNvPr id="160" name="Google Shape;160;p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600"/>
              </a:spcAft>
              <a:buSzPts val="2400"/>
              <a:buNone/>
            </a:pPr>
            <a:r>
              <a:rPr lang="en-US" sz="2400" b="0" i="0">
                <a:solidFill>
                  <a:srgbClr val="333333"/>
                </a:solidFill>
                <a:latin typeface="Calibri"/>
                <a:ea typeface="Calibri"/>
                <a:cs typeface="Calibri"/>
                <a:sym typeface="Calibri"/>
              </a:rPr>
              <a:t>Les applications orientées services, par exemple, rappellent aux utilisateurs de prendre leurs médicaments, surveillent leur statut vaccinal et leur rappellent les visites de contrôle. Dans certains cas, elles peuvent même être utilisées pour prendre rendez-vous avec un médecin. Elles peuvent également être utilisées pour surveiller les symptômes ou l'évolution d'une maladie.</a:t>
            </a:r>
            <a:endParaRPr sz="2400" b="0" i="0">
              <a:solidFill>
                <a:srgbClr val="333333"/>
              </a:solidFill>
              <a:latin typeface="Calibri"/>
              <a:ea typeface="Calibri"/>
              <a:cs typeface="Calibri"/>
              <a:sym typeface="Calibri"/>
            </a:endParaRPr>
          </a:p>
        </p:txBody>
      </p:sp>
      <p:sp>
        <p:nvSpPr>
          <p:cNvPr id="161" name="Google Shape;161;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 icense</a:t>
            </a:r>
            <a:endParaRPr sz="1200" b="0" i="0" u="none" strike="noStrike" cap="none">
              <a:solidFill>
                <a:schemeClr val="dk1"/>
              </a:solidFill>
              <a:latin typeface="Calibri"/>
              <a:ea typeface="Calibri"/>
              <a:cs typeface="Calibri"/>
              <a:sym typeface="Calibri"/>
            </a:endParaRPr>
          </a:p>
        </p:txBody>
      </p:sp>
      <p:sp>
        <p:nvSpPr>
          <p:cNvPr id="162" name="Google Shape;162;p6"/>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63" name="Google Shape;163;p6"/>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164" name="Google Shape;164;p6" descr="Bild für Symbol"/>
          <p:cNvSpPr/>
          <p:nvPr/>
        </p:nvSpPr>
        <p:spPr>
          <a:xfrm>
            <a:off x="5596465" y="2355358"/>
            <a:ext cx="1151467" cy="2228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p6"/>
          <p:cNvPicPr preferRelativeResize="0"/>
          <p:nvPr/>
        </p:nvPicPr>
        <p:blipFill rotWithShape="1">
          <a:blip r:embed="rId5">
            <a:alphaModFix/>
          </a:blip>
          <a:srcRect/>
          <a:stretch/>
        </p:blipFill>
        <p:spPr>
          <a:xfrm>
            <a:off x="6929036" y="2039164"/>
            <a:ext cx="4519561" cy="3011864"/>
          </a:xfrm>
          <a:prstGeom prst="rect">
            <a:avLst/>
          </a:prstGeom>
          <a:noFill/>
          <a:ln>
            <a:noFill/>
          </a:ln>
        </p:spPr>
      </p:pic>
      <p:sp>
        <p:nvSpPr>
          <p:cNvPr id="166" name="Google Shape;166;p6"/>
          <p:cNvSpPr/>
          <p:nvPr/>
        </p:nvSpPr>
        <p:spPr>
          <a:xfrm>
            <a:off x="100232" y="145238"/>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67" name="Google Shape;167;p6"/>
          <p:cNvSpPr/>
          <p:nvPr/>
        </p:nvSpPr>
        <p:spPr>
          <a:xfrm>
            <a:off x="19857" y="55370"/>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txBox="1"/>
          <p:nvPr/>
        </p:nvSpPr>
        <p:spPr>
          <a:xfrm>
            <a:off x="509319" y="55371"/>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169" name="Google Shape;169;p6"/>
          <p:cNvSpPr/>
          <p:nvPr/>
        </p:nvSpPr>
        <p:spPr>
          <a:xfrm>
            <a:off x="-8" y="127005"/>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7"/>
          <p:cNvSpPr txBox="1">
            <a:spLocks noGrp="1"/>
          </p:cNvSpPr>
          <p:nvPr>
            <p:ph type="title"/>
          </p:nvPr>
        </p:nvSpPr>
        <p:spPr>
          <a:xfrm>
            <a:off x="558000" y="546599"/>
            <a:ext cx="10515600" cy="89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600"/>
              </a:spcAft>
              <a:buClr>
                <a:srgbClr val="203864"/>
              </a:buClr>
              <a:buSzPts val="2800"/>
              <a:buFont typeface="Calibri"/>
              <a:buNone/>
            </a:pPr>
            <a:r>
              <a:rPr lang="en-US" sz="2800">
                <a:solidFill>
                  <a:srgbClr val="203864"/>
                </a:solidFill>
              </a:rPr>
              <a:t>Applications pour les services de santé </a:t>
            </a:r>
            <a:r>
              <a:rPr lang="en-US" sz="2800"/>
              <a:t>en France</a:t>
            </a:r>
            <a:endParaRPr sz="2800"/>
          </a:p>
        </p:txBody>
      </p:sp>
      <p:sp>
        <p:nvSpPr>
          <p:cNvPr id="631" name="Google Shape;631;p47"/>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32" name="Google Shape;632;p47"/>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Gill Sans"/>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633" name="Google Shape;633;p47"/>
          <p:cNvSpPr/>
          <p:nvPr/>
        </p:nvSpPr>
        <p:spPr>
          <a:xfrm>
            <a:off x="2845604" y="5464359"/>
            <a:ext cx="8772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pic>
        <p:nvPicPr>
          <p:cNvPr id="634" name="Google Shape;634;p47" descr="Frankreich, Flagge, Karte"/>
          <p:cNvPicPr preferRelativeResize="0"/>
          <p:nvPr/>
        </p:nvPicPr>
        <p:blipFill rotWithShape="1">
          <a:blip r:embed="rId5">
            <a:alphaModFix/>
          </a:blip>
          <a:srcRect/>
          <a:stretch/>
        </p:blipFill>
        <p:spPr>
          <a:xfrm>
            <a:off x="3132034" y="1597546"/>
            <a:ext cx="4516726" cy="4595443"/>
          </a:xfrm>
          <a:prstGeom prst="rect">
            <a:avLst/>
          </a:prstGeom>
          <a:noFill/>
          <a:ln>
            <a:noFill/>
          </a:ln>
        </p:spPr>
      </p:pic>
      <p:pic>
        <p:nvPicPr>
          <p:cNvPr id="2" name="Image 1">
            <a:extLst>
              <a:ext uri="{FF2B5EF4-FFF2-40B4-BE49-F238E27FC236}">
                <a16:creationId xmlns:a16="http://schemas.microsoft.com/office/drawing/2014/main" id="{F9AB1690-0BA2-0193-C5F4-A880C34536FE}"/>
              </a:ext>
            </a:extLst>
          </p:cNvPr>
          <p:cNvPicPr>
            <a:picLocks noChangeAspect="1"/>
          </p:cNvPicPr>
          <p:nvPr/>
        </p:nvPicPr>
        <p:blipFill>
          <a:blip r:embed="rId6"/>
          <a:srcRect/>
          <a:stretch/>
        </p:blipFill>
        <p:spPr>
          <a:xfrm>
            <a:off x="0" y="6443689"/>
            <a:ext cx="1974836" cy="4143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8"/>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de services de santé des prestataires </a:t>
            </a:r>
            <a:r>
              <a:rPr lang="en-US" sz="2800" u="sng">
                <a:solidFill>
                  <a:srgbClr val="203864"/>
                </a:solidFill>
              </a:rPr>
              <a:t>publics</a:t>
            </a:r>
            <a:r>
              <a:rPr lang="en-US" sz="2800">
                <a:solidFill>
                  <a:srgbClr val="203864"/>
                </a:solidFill>
              </a:rPr>
              <a:t> en </a:t>
            </a:r>
            <a:r>
              <a:rPr lang="en-US"/>
              <a:t>France</a:t>
            </a:r>
            <a:endParaRPr sz="2800">
              <a:solidFill>
                <a:srgbClr val="203864"/>
              </a:solidFill>
            </a:endParaRPr>
          </a:p>
        </p:txBody>
      </p:sp>
      <p:sp>
        <p:nvSpPr>
          <p:cNvPr id="641" name="Google Shape;641;p48"/>
          <p:cNvSpPr txBox="1">
            <a:spLocks noGrp="1"/>
          </p:cNvSpPr>
          <p:nvPr>
            <p:ph type="body" idx="1"/>
          </p:nvPr>
        </p:nvSpPr>
        <p:spPr>
          <a:xfrm>
            <a:off x="558000" y="1800000"/>
            <a:ext cx="5852100" cy="398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600"/>
              </a:spcAft>
              <a:buSzPts val="2400"/>
              <a:buNone/>
            </a:pPr>
            <a:r>
              <a:rPr lang="en-US"/>
              <a:t>En France, les </a:t>
            </a:r>
            <a:r>
              <a:rPr lang="en-US" b="1"/>
              <a:t>services de santé publique </a:t>
            </a:r>
            <a:r>
              <a:rPr lang="en-US"/>
              <a:t>sont accessibles via un certain nombre de plateformes et d'applications développées par le gouvernement, les hôpitaux, les agences régionales de santé et d'autres organisations du secteur public. Ces applications et services en ligne visent à améliorer l'accès aux soins, la gestion de la santé personnelle et à faciliter la communication entre les patients et les professionnels de santé.</a:t>
            </a:r>
            <a:endParaRPr/>
          </a:p>
        </p:txBody>
      </p:sp>
      <p:sp>
        <p:nvSpPr>
          <p:cNvPr id="642" name="Google Shape;642;p48"/>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43" name="Google Shape;643;p48"/>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pic>
        <p:nvPicPr>
          <p:cNvPr id="644" name="Google Shape;644;p48"/>
          <p:cNvPicPr preferRelativeResize="0"/>
          <p:nvPr/>
        </p:nvPicPr>
        <p:blipFill rotWithShape="1">
          <a:blip r:embed="rId3">
            <a:alphaModFix/>
          </a:blip>
          <a:srcRect b="33359"/>
          <a:stretch/>
        </p:blipFill>
        <p:spPr>
          <a:xfrm>
            <a:off x="6910470" y="2218078"/>
            <a:ext cx="5010396" cy="3338957"/>
          </a:xfrm>
          <a:prstGeom prst="rect">
            <a:avLst/>
          </a:prstGeom>
          <a:noFill/>
          <a:ln>
            <a:noFill/>
          </a:ln>
        </p:spPr>
      </p:pic>
      <p:sp>
        <p:nvSpPr>
          <p:cNvPr id="645" name="Google Shape;645;p48"/>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none" strike="noStrike" cap="none">
                <a:solidFill>
                  <a:srgbClr val="000000"/>
                </a:solidFill>
                <a:latin typeface="Calibri"/>
                <a:ea typeface="Calibri"/>
                <a:cs typeface="Calibri"/>
                <a:sym typeface="Calibri"/>
              </a:rPr>
              <a:t>: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Freepik</a:t>
            </a:r>
            <a:endParaRPr sz="1200" b="0" i="0" u="none" strike="noStrike" cap="none">
              <a:solidFill>
                <a:srgbClr val="000000"/>
              </a:solidFill>
              <a:latin typeface="Calibri"/>
              <a:ea typeface="Calibri"/>
              <a:cs typeface="Calibri"/>
              <a:sym typeface="Calibri"/>
            </a:endParaRPr>
          </a:p>
        </p:txBody>
      </p:sp>
      <p:sp>
        <p:nvSpPr>
          <p:cNvPr id="646" name="Google Shape;646;p48"/>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47" name="Google Shape;647;p48"/>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48"/>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649" name="Google Shape;649;p48"/>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a:solidFill>
                  <a:srgbClr val="203864"/>
                </a:solidFill>
              </a:rPr>
              <a:t>Applications de services de santé des prestataires </a:t>
            </a:r>
            <a:r>
              <a:rPr lang="en-US" sz="2800" u="sng">
                <a:solidFill>
                  <a:srgbClr val="203864"/>
                </a:solidFill>
              </a:rPr>
              <a:t>publics </a:t>
            </a:r>
            <a:r>
              <a:rPr lang="en-US" sz="2800">
                <a:solidFill>
                  <a:srgbClr val="203864"/>
                </a:solidFill>
              </a:rPr>
              <a:t>en </a:t>
            </a:r>
            <a:r>
              <a:rPr lang="en-US"/>
              <a:t>France</a:t>
            </a:r>
            <a:endParaRPr sz="2800">
              <a:solidFill>
                <a:srgbClr val="203864"/>
              </a:solidFill>
            </a:endParaRPr>
          </a:p>
        </p:txBody>
      </p:sp>
      <p:sp>
        <p:nvSpPr>
          <p:cNvPr id="656" name="Google Shape;656;p49"/>
          <p:cNvSpPr txBox="1">
            <a:spLocks noGrp="1"/>
          </p:cNvSpPr>
          <p:nvPr>
            <p:ph type="body" idx="1"/>
          </p:nvPr>
        </p:nvSpPr>
        <p:spPr>
          <a:xfrm>
            <a:off x="557998" y="1799999"/>
            <a:ext cx="6189900" cy="4866000"/>
          </a:xfrm>
          <a:prstGeom prst="rect">
            <a:avLst/>
          </a:prstGeom>
          <a:noFill/>
          <a:ln>
            <a:noFill/>
          </a:ln>
        </p:spPr>
        <p:txBody>
          <a:bodyPr spcFirstLastPara="1" wrap="square" lIns="91425" tIns="45700" rIns="91425" bIns="45700" anchor="t" anchorCtr="0">
            <a:noAutofit/>
          </a:bodyPr>
          <a:lstStyle/>
          <a:p>
            <a:pPr marL="88900" lvl="0" indent="0" algn="l" rtl="0">
              <a:lnSpc>
                <a:spcPct val="100000"/>
              </a:lnSpc>
              <a:spcBef>
                <a:spcPts val="600"/>
              </a:spcBef>
              <a:spcAft>
                <a:spcPts val="0"/>
              </a:spcAft>
              <a:buSzPts val="2400"/>
              <a:buNone/>
            </a:pPr>
            <a:endParaRPr sz="2400" b="1" i="0">
              <a:latin typeface="Calibri"/>
              <a:ea typeface="Calibri"/>
              <a:cs typeface="Calibri"/>
              <a:sym typeface="Calibri"/>
            </a:endParaRPr>
          </a:p>
          <a:p>
            <a:pPr marL="88900" lvl="0" indent="0" algn="l" rtl="0">
              <a:lnSpc>
                <a:spcPct val="100000"/>
              </a:lnSpc>
              <a:spcBef>
                <a:spcPts val="1200"/>
              </a:spcBef>
              <a:spcAft>
                <a:spcPts val="0"/>
              </a:spcAft>
              <a:buSzPts val="2400"/>
              <a:buNone/>
            </a:pPr>
            <a:r>
              <a:rPr lang="en-US" b="1"/>
              <a:t>"Ameli</a:t>
            </a:r>
            <a:r>
              <a:rPr lang="en-US" sz="2400" b="1" i="0">
                <a:latin typeface="Calibri"/>
                <a:ea typeface="Calibri"/>
                <a:cs typeface="Calibri"/>
                <a:sym typeface="Calibri"/>
              </a:rPr>
              <a:t>" </a:t>
            </a:r>
            <a:r>
              <a:rPr lang="en-US" sz="2400" i="0">
                <a:latin typeface="Calibri"/>
                <a:ea typeface="Calibri"/>
                <a:cs typeface="Calibri"/>
                <a:sym typeface="Calibri"/>
              </a:rPr>
              <a:t>du ministère de la Santé : </a:t>
            </a:r>
            <a:r>
              <a:rPr lang="en-US"/>
              <a:t>il s'agit du portail officiel en ligne de l'Assurance maladie. Ameli permet de consulter ses remboursements de soins, de gérer ses informations personnelles, de télécharger une attestation de droits ou de trouver des professionnels de santé.</a:t>
            </a:r>
            <a:endParaRPr/>
          </a:p>
          <a:p>
            <a:pPr marL="88900" lvl="0" indent="0" algn="l" rtl="0">
              <a:lnSpc>
                <a:spcPct val="100000"/>
              </a:lnSpc>
              <a:spcBef>
                <a:spcPts val="1200"/>
              </a:spcBef>
              <a:spcAft>
                <a:spcPts val="0"/>
              </a:spcAft>
              <a:buSzPts val="2400"/>
              <a:buNone/>
            </a:pPr>
            <a:r>
              <a:rPr lang="en-US" u="sng">
                <a:solidFill>
                  <a:schemeClr val="hlink"/>
                </a:solidFill>
                <a:hlinkClick r:id="rId3"/>
              </a:rPr>
              <a:t> APP Android </a:t>
            </a:r>
            <a:r>
              <a:rPr lang="en-US"/>
              <a:t>- </a:t>
            </a:r>
            <a:r>
              <a:rPr lang="en-US" u="sng">
                <a:solidFill>
                  <a:schemeClr val="hlink"/>
                </a:solidFill>
                <a:hlinkClick r:id="rId4"/>
              </a:rPr>
              <a:t>App IOS</a:t>
            </a:r>
            <a:endParaRPr/>
          </a:p>
          <a:p>
            <a:pPr marL="88900" lvl="0" indent="0" algn="l" rtl="0">
              <a:lnSpc>
                <a:spcPct val="100000"/>
              </a:lnSpc>
              <a:spcBef>
                <a:spcPts val="1200"/>
              </a:spcBef>
              <a:spcAft>
                <a:spcPts val="0"/>
              </a:spcAft>
              <a:buSzPts val="2400"/>
              <a:buNone/>
            </a:pPr>
            <a:endParaRPr/>
          </a:p>
        </p:txBody>
      </p:sp>
      <p:sp>
        <p:nvSpPr>
          <p:cNvPr id="657" name="Google Shape;657;p49"/>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58" name="Google Shape;658;p49"/>
          <p:cNvSpPr/>
          <p:nvPr/>
        </p:nvSpPr>
        <p:spPr>
          <a:xfrm>
            <a:off x="269731" y="591263"/>
            <a:ext cx="674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
        <p:nvSpPr>
          <p:cNvPr id="659" name="Google Shape;659;p49" descr="Bild für Symbol"/>
          <p:cNvSpPr/>
          <p:nvPr/>
        </p:nvSpPr>
        <p:spPr>
          <a:xfrm>
            <a:off x="5596465" y="2355358"/>
            <a:ext cx="1151400" cy="22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60" name="Google Shape;660;p49"/>
          <p:cNvPicPr preferRelativeResize="0"/>
          <p:nvPr/>
        </p:nvPicPr>
        <p:blipFill rotWithShape="1">
          <a:blip r:embed="rId5">
            <a:alphaModFix/>
          </a:blip>
          <a:srcRect t="2380" b="2380"/>
          <a:stretch/>
        </p:blipFill>
        <p:spPr>
          <a:xfrm>
            <a:off x="7037557" y="2559233"/>
            <a:ext cx="4748841" cy="2374421"/>
          </a:xfrm>
          <a:prstGeom prst="rect">
            <a:avLst/>
          </a:prstGeom>
          <a:noFill/>
          <a:ln>
            <a:noFill/>
          </a:ln>
        </p:spPr>
      </p:pic>
      <p:sp>
        <p:nvSpPr>
          <p:cNvPr id="661" name="Google Shape;661;p49"/>
          <p:cNvSpPr/>
          <p:nvPr/>
        </p:nvSpPr>
        <p:spPr>
          <a:xfrm>
            <a:off x="2845604" y="5997759"/>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r>
              <a:rPr lang="en-US" sz="1200" b="0" i="0" u="sng" strike="noStrike" cap="none">
                <a:solidFill>
                  <a:schemeClr val="hlink"/>
                </a:solidFill>
                <a:latin typeface="Calibri"/>
                <a:ea typeface="Calibri"/>
                <a:cs typeface="Calibri"/>
                <a:sym typeface="Calibri"/>
                <a:hlinkClick r:id="rId6"/>
              </a:rPr>
              <a:t>Source : Ameli.fr</a:t>
            </a:r>
            <a:endParaRPr sz="1200" b="0" i="0" u="none" strike="noStrike" cap="none">
              <a:solidFill>
                <a:schemeClr val="dk1"/>
              </a:solidFill>
              <a:latin typeface="Calibri"/>
              <a:ea typeface="Calibri"/>
              <a:cs typeface="Calibri"/>
              <a:sym typeface="Calibri"/>
            </a:endParaRPr>
          </a:p>
        </p:txBody>
      </p:sp>
      <p:sp>
        <p:nvSpPr>
          <p:cNvPr id="662" name="Google Shape;662;p49"/>
          <p:cNvSpPr/>
          <p:nvPr/>
        </p:nvSpPr>
        <p:spPr>
          <a:xfrm>
            <a:off x="100232" y="89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663" name="Google Shape;663;p49"/>
          <p:cNvSpPr/>
          <p:nvPr/>
        </p:nvSpPr>
        <p:spPr>
          <a:xfrm>
            <a:off x="19857" y="-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p49"/>
          <p:cNvSpPr txBox="1"/>
          <p:nvPr/>
        </p:nvSpPr>
        <p:spPr>
          <a:xfrm>
            <a:off x="509319" y="-4"/>
            <a:ext cx="7044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665" name="Google Shape;665;p49"/>
          <p:cNvSpPr/>
          <p:nvPr/>
        </p:nvSpPr>
        <p:spPr>
          <a:xfrm>
            <a:off x="-8" y="71630"/>
            <a:ext cx="5871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11 </a:t>
            </a:r>
            <a:endParaRPr sz="2200" b="1" i="0" u="none" strike="noStrike" cap="none">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1.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al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qU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pQ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qU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qU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qU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alChZFQaV5GsAAABvAAAAHAAAAHVuaXZlcnNhbC9sb2NhbF9zZXR0aW5ncy54bWwNyrEKwkAMANC9XxEySB3Uugn2rpujCK0fENogB7mk9ELRv/e2N7x++GaBnbeSTANezx0C62xL0k/A9/Q43RCKky4kphxQDWGITS82k4zsXmOBVejH28S5wvlJuc4XqbOkAu1B/B6PeInNH1BLAwQUAAIACAAal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pQoWeohDhNLAAAAbAAAABsAAAB1bml2ZXJzYWwvdW5pdmVyc2FsLnBuZy54bWyzsa/IzVEoSy0qzszPs1Uy1DNQsrfj5bIpKEoty0wtV6gAigEFIUBJoRLINUJwyzNTSjKAQiYmFgjBjNTM9IwSoKiBhRlcVB9oKABQSwECAAAUAAIACACpflBPNmFYAkcDAADhCQAAFAAAAAAAAAABAAAAAAAAAAAAdW5pdmVyc2FsL3BsYXllci54bWxQSwECAAAUAAIACAAalChZtTf0qBwFAADhEwAAHQAAAAAAAAABAAAAAAB5AwAAdW5pdmVyc2FsL2NvbW1vbl9tZXNzYWdlcy5sbmdQSwECAAAUAAIACAAalChZFR5gG6MAAAB/AQAALgAAAAAAAAABAAAAAADQCAAAdW5pdmVyc2FsL3BsYXliYWNrX2FuZF9uYXZpZ2F0aW9uX3NldHRpbmdzLnhtbFBLAQIAABQAAgAIABqUKFl0STUfPAQAAAwVAAAnAAAAAAAAAAEAAAAAAL8JAAB1bml2ZXJzYWwvZmxhc2hfcHVibGlzaGluZ19zZXR0aW5ncy54bWxQSwECAAAUAAIACAAalChZN4uHansDAACsDAAAIQAAAAAAAAABAAAAAABADgAAdW5pdmVyc2FsL2ZsYXNoX3NraW5fc2V0dGluZ3MueG1sUEsBAgAAFAACAAgAGpQoWaavViM2BAAAlhQAACYAAAAAAAAAAQAAAAAA+hEAAHVuaXZlcnNhbC9odG1sX3B1Ymxpc2hpbmdfc2V0dGluZ3MueG1sUEsBAgAAFAACAAgAGpQoWSYPfuiwAQAAbwYAAB8AAAAAAAAAAQAAAAAAdBYAAHVuaXZlcnNhbC9odG1sX3NraW5fc2V0dGluZ3MuanNQSwECAAAUAAIACAAalChZFQaV5GsAAABvAAAAHAAAAAAAAAABAAAAAABhGAAAdW5pdmVyc2FsL2xvY2FsX3NldHRpbmdzLnhtbFBLAQIAABQAAgAIABqUKFnCG66ZaBIAAPdNAAAXAAAAAAAAAAAAAAAAAAYZAAB1bml2ZXJzYWwvdW5pdmVyc2FsLnBuZ1BLAQIAABQAAgAIABqUKFnqIQ4TSwAAAGwAAAAbAAAAAAAAAAEAAAAAAKMrAAB1bml2ZXJzYWwvdW5pdmVyc2FsLnBuZy54bWxQSwUGAAAAAAoACgAGAwAAJywAAAAA"/>
  <p:tag name="ISPRING_LMS_API_VERSION" val="SCORM 1.2"/>
  <p:tag name="ISPRING_ULTRA_SCORM_COURSE_ID" val="72EE7EBD-578F-4C44-87C6-EDACB83AD20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1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1.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1147</Words>
  <Application>Microsoft Office PowerPoint</Application>
  <PresentationFormat>Ευρεία οθόνη</PresentationFormat>
  <Paragraphs>173</Paragraphs>
  <Slides>16</Slides>
  <Notes>16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16</vt:i4>
      </vt:variant>
    </vt:vector>
  </HeadingPairs>
  <TitlesOfParts>
    <vt:vector size="25" baseType="lpstr">
      <vt:lpstr>Noto Sans Symbols</vt:lpstr>
      <vt:lpstr>Arial</vt:lpstr>
      <vt:lpstr>Impact</vt:lpstr>
      <vt:lpstr>Lato</vt:lpstr>
      <vt:lpstr>Gill Sans</vt:lpstr>
      <vt:lpstr>Roboto</vt:lpstr>
      <vt:lpstr>Calibri</vt:lpstr>
      <vt:lpstr>Θέμα του Office</vt:lpstr>
      <vt:lpstr>Θέμα του Office</vt:lpstr>
      <vt:lpstr>Παρουσίαση του PowerPoint</vt:lpstr>
      <vt:lpstr>Partenaires</vt:lpstr>
      <vt:lpstr>Session de formation expérientielle :  Contenu</vt:lpstr>
      <vt:lpstr>Compétences</vt:lpstr>
      <vt:lpstr>11.2.1 Identification interactive des applications de services de santé et de leurs différents types</vt:lpstr>
      <vt:lpstr>Applications pour les services de santé</vt:lpstr>
      <vt:lpstr>Applications pour les services de santé en France</vt:lpstr>
      <vt:lpstr>Applications de services de santé des prestataires publics en France</vt:lpstr>
      <vt:lpstr>Applications de services de santé des prestataires publics en France</vt:lpstr>
      <vt:lpstr>Applications de services de santé des prestataires publics en France</vt:lpstr>
      <vt:lpstr>Applications de services de santé des prestataires publics en France</vt:lpstr>
      <vt:lpstr>Applications de services de santé des prestataires publics en France</vt:lpstr>
      <vt:lpstr>Services de santé appliqués par les prestataires privés en France</vt:lpstr>
      <vt:lpstr>Activité : Rassembler dans un modèle prédéfini plusieurs applications</vt:lpstr>
      <vt:lpstr>Activité : Créez votre propre plan d'utilisation des applications de services de santé</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11.2 Séance de formation expérientielle</dc:title>
  <dc:creator>pantelis bbalaouras</dc:creator>
  <cp:lastModifiedBy>pantelis</cp:lastModifiedBy>
  <cp:revision>5</cp:revision>
  <dcterms:created xsi:type="dcterms:W3CDTF">2020-06-02T13:31:56Z</dcterms:created>
  <dcterms:modified xsi:type="dcterms:W3CDTF">2024-09-08T15:33:25Z</dcterms:modified>
</cp:coreProperties>
</file>