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6"/>
  </p:notesMasterIdLst>
  <p:sldIdLst>
    <p:sldId id="256" r:id="rId2"/>
    <p:sldId id="36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328" r:id="rId23"/>
    <p:sldId id="329" r:id="rId24"/>
    <p:sldId id="330" r:id="rId25"/>
    <p:sldId id="331" r:id="rId26"/>
    <p:sldId id="332" r:id="rId27"/>
    <p:sldId id="333" r:id="rId28"/>
    <p:sldId id="334" r:id="rId29"/>
    <p:sldId id="335" r:id="rId30"/>
    <p:sldId id="336" r:id="rId31"/>
    <p:sldId id="337" r:id="rId32"/>
    <p:sldId id="338" r:id="rId33"/>
    <p:sldId id="339" r:id="rId34"/>
    <p:sldId id="340" r:id="rId35"/>
    <p:sldId id="341" r:id="rId36"/>
    <p:sldId id="342" r:id="rId37"/>
    <p:sldId id="343" r:id="rId38"/>
    <p:sldId id="344" r:id="rId39"/>
    <p:sldId id="345" r:id="rId40"/>
    <p:sldId id="346" r:id="rId41"/>
    <p:sldId id="347" r:id="rId42"/>
    <p:sldId id="348" r:id="rId43"/>
    <p:sldId id="349" r:id="rId44"/>
    <p:sldId id="350" r:id="rId45"/>
    <p:sldId id="351" r:id="rId46"/>
    <p:sldId id="352" r:id="rId47"/>
    <p:sldId id="353" r:id="rId48"/>
    <p:sldId id="354" r:id="rId49"/>
    <p:sldId id="355" r:id="rId50"/>
    <p:sldId id="356" r:id="rId51"/>
    <p:sldId id="357" r:id="rId52"/>
    <p:sldId id="358" r:id="rId53"/>
    <p:sldId id="359" r:id="rId54"/>
    <p:sldId id="360" r:id="rId55"/>
  </p:sldIdLst>
  <p:sldSz cx="12192000" cy="6858000"/>
  <p:notesSz cx="6858000" cy="9144000"/>
  <p:embeddedFontLst>
    <p:embeddedFont>
      <p:font typeface="Calibri Light" panose="020F0302020204030204" pitchFamily="34" charset="0"/>
      <p:regular r:id="rId57"/>
      <p:italic r:id="rId58"/>
    </p:embeddedFont>
    <p:embeddedFont>
      <p:font typeface="Impact" panose="020B0806030902050204" pitchFamily="34" charset="0"/>
      <p:regular r:id="rId59"/>
    </p:embeddedFont>
    <p:embeddedFont>
      <p:font typeface="Gill Sans" panose="020B0604020202020204" charset="0"/>
      <p:regular r:id="rId60"/>
      <p:bold r:id="rId61"/>
    </p:embeddedFont>
    <p:embeddedFont>
      <p:font typeface="Roboto" panose="02000000000000000000" pitchFamily="2" charset="0"/>
      <p:regular r:id="rId62"/>
      <p:bold r:id="rId63"/>
      <p:italic r:id="rId64"/>
      <p:boldItalic r:id="rId65"/>
    </p:embeddedFont>
    <p:embeddedFont>
      <p:font typeface="Calibri" panose="020F0502020204030204" pitchFamily="34" charset="0"/>
      <p:regular r:id="rId66"/>
      <p:bold r:id="rId67"/>
      <p:italic r:id="rId68"/>
      <p:boldItalic r:id="rId69"/>
    </p:embeddedFont>
  </p:embeddedFontLst>
  <p:custDataLst>
    <p:tags r:id="rId7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3" roundtripDataSignature="AMtx7miClhnRXrpryOrj45RqXQJSbdwo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DC55D52-CF4C-4B58-9AF6-C5926E1D1A6B}">
  <a:tblStyle styleId="{DDC55D52-CF4C-4B58-9AF6-C5926E1D1A6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37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123"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125" Type="http://schemas.openxmlformats.org/officeDocument/2006/relationships/viewProps" Target="viewProps.xml"/><Relationship Id="rId7"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 name="Google Shape;6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11" name="Google Shape;21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26" name="Google Shape;22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a:t>3 </a:t>
            </a:r>
            <a:endParaRPr b="1"/>
          </a:p>
        </p:txBody>
      </p:sp>
      <p:sp>
        <p:nvSpPr>
          <p:cNvPr id="240" name="Google Shape;240;p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53" name="Google Shape;25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68" name="Google Shape;26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83" name="Google Shape;28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98" name="Google Shape;29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13" name="Google Shape;31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28" name="Google Shape;32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2515246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43" name="Google Shape;34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58" name="Google Shape;35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83" name="Google Shape;983;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92" name="Google Shape;992;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04" name="Google Shape;1004;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16" name="Google Shape;1016;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28" name="Google Shape;1028;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40" name="Google Shape;1040;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52" name="Google Shape;1052;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65" name="Google Shape;1065;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77" name="Google Shape;1077;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9" name="Google Shape;1089;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90" name="Google Shape;1090;p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p1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a:t>3 </a:t>
            </a:r>
            <a:endParaRPr b="1"/>
          </a:p>
        </p:txBody>
      </p:sp>
      <p:sp>
        <p:nvSpPr>
          <p:cNvPr id="1104" name="Google Shape;1104;p1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6" name="Google Shape;1116;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7" name="Google Shape;1127;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8" name="Google Shape;1128;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0" name="Google Shape;1140;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p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1" name="Google Shape;1151;p1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2" name="Google Shape;1152;p1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2" name="Google Shape;1162;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3" name="Google Shape;1163;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4" name="Google Shape;1174;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5" name="Google Shape;1175;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Google Shape;1186;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7" name="Google Shape;1187;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23" name="Google Shape;123;p1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8" name="Google Shape;1198;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9" name="Google Shape;1199;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1" name="Google Shape;1211;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2" name="Google Shape;1222;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3" name="Google Shape;1223;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4" name="Google Shape;1234;p1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5" name="Google Shape;1235;p1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6" name="Google Shape;1246;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7" name="Google Shape;1247;p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p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5" name="Google Shape;1255;p1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6" name="Google Shape;1256;p1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1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4" name="Google Shape;1264;p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1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0" name="Google Shape;1270;p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1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6" name="Google Shape;1276;p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1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2" name="Google Shape;1282;p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i="1">
              <a:solidFill>
                <a:srgbClr val="FF0000"/>
              </a:solidFill>
            </a:endParaRPr>
          </a:p>
        </p:txBody>
      </p:sp>
      <p:sp>
        <p:nvSpPr>
          <p:cNvPr id="133" name="Google Shape;13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p1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8" name="Google Shape;1288;p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p1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4" name="Google Shape;1294;p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1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0" name="Google Shape;1300;p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1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6" name="Google Shape;1306;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2" name="Google Shape;1312;p1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313" name="Google Shape;1313;p1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i="1">
              <a:solidFill>
                <a:srgbClr val="FF0000"/>
              </a:solidFill>
            </a:endParaRPr>
          </a:p>
        </p:txBody>
      </p:sp>
      <p:sp>
        <p:nvSpPr>
          <p:cNvPr id="146" name="Google Shape;14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1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p1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71" name="Google Shape;17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84" name="Google Shape;1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15"/>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17"/>
        <p:cNvGrpSpPr/>
        <p:nvPr/>
      </p:nvGrpSpPr>
      <p:grpSpPr>
        <a:xfrm>
          <a:off x="0" y="0"/>
          <a:ext cx="0" cy="0"/>
          <a:chOff x="0" y="0"/>
          <a:chExt cx="0" cy="0"/>
        </a:xfrm>
      </p:grpSpPr>
      <p:sp>
        <p:nvSpPr>
          <p:cNvPr id="18" name="Google Shape;18;p1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0"/>
          <p:cNvSpPr txBox="1"/>
          <p:nvPr/>
        </p:nvSpPr>
        <p:spPr>
          <a:xfrm>
            <a:off x="361999" y="5260932"/>
            <a:ext cx="256243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2. Empower</a:t>
            </a:r>
            <a:endParaRPr sz="1400" b="0" i="0" u="none" strike="noStrike" cap="none">
              <a:solidFill>
                <a:srgbClr val="000000"/>
              </a:solidFill>
              <a:latin typeface="Arial"/>
              <a:ea typeface="Arial"/>
              <a:cs typeface="Arial"/>
              <a:sym typeface="Arial"/>
            </a:endParaRPr>
          </a:p>
        </p:txBody>
      </p:sp>
      <p:sp>
        <p:nvSpPr>
          <p:cNvPr id="20" name="Google Shape;20;p110"/>
          <p:cNvSpPr txBox="1"/>
          <p:nvPr/>
        </p:nvSpPr>
        <p:spPr>
          <a:xfrm>
            <a:off x="6112132" y="5231422"/>
            <a:ext cx="246586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3. Participate</a:t>
            </a:r>
            <a:endParaRPr sz="1400" b="0" i="0" u="none" strike="noStrike" cap="none">
              <a:solidFill>
                <a:srgbClr val="000000"/>
              </a:solidFill>
              <a:latin typeface="Arial"/>
              <a:ea typeface="Arial"/>
              <a:cs typeface="Arial"/>
              <a:sym typeface="Arial"/>
            </a:endParaRPr>
          </a:p>
        </p:txBody>
      </p:sp>
      <p:sp>
        <p:nvSpPr>
          <p:cNvPr id="21" name="Google Shape;21;p110"/>
          <p:cNvSpPr txBox="1"/>
          <p:nvPr/>
        </p:nvSpPr>
        <p:spPr>
          <a:xfrm>
            <a:off x="381260" y="2409476"/>
            <a:ext cx="25096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Impact"/>
                <a:ea typeface="Impact"/>
                <a:cs typeface="Impact"/>
                <a:sym typeface="Impact"/>
              </a:rPr>
              <a:t>1. Prevent</a:t>
            </a:r>
            <a:endParaRPr sz="1400" b="0" i="0" u="none" strike="noStrike" cap="none">
              <a:solidFill>
                <a:srgbClr val="000000"/>
              </a:solidFill>
              <a:latin typeface="Arial"/>
              <a:ea typeface="Arial"/>
              <a:cs typeface="Arial"/>
              <a:sym typeface="Arial"/>
            </a:endParaRPr>
          </a:p>
        </p:txBody>
      </p:sp>
      <p:pic>
        <p:nvPicPr>
          <p:cNvPr id="22" name="Google Shape;22;p110"/>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23" name="Google Shape;23;p110"/>
          <p:cNvPicPr preferRelativeResize="0"/>
          <p:nvPr/>
        </p:nvPicPr>
        <p:blipFill rotWithShape="1">
          <a:blip r:embed="rId2">
            <a:alphaModFix/>
          </a:blip>
          <a:srcRect b="59835"/>
          <a:stretch/>
        </p:blipFill>
        <p:spPr>
          <a:xfrm rot="10800000">
            <a:off x="-8250" y="-4107"/>
            <a:ext cx="12191695" cy="349261"/>
          </a:xfrm>
          <a:prstGeom prst="rect">
            <a:avLst/>
          </a:prstGeom>
          <a:noFill/>
          <a:ln>
            <a:noFill/>
          </a:ln>
        </p:spPr>
      </p:pic>
      <p:pic>
        <p:nvPicPr>
          <p:cNvPr id="24" name="Google Shape;24;p110"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31635" y="365125"/>
            <a:ext cx="591924" cy="1059378"/>
          </a:xfrm>
          <a:prstGeom prst="rect">
            <a:avLst/>
          </a:prstGeom>
          <a:noFill/>
          <a:ln>
            <a:noFill/>
          </a:ln>
        </p:spPr>
      </p:pic>
      <p:pic>
        <p:nvPicPr>
          <p:cNvPr id="10" name="Εικόνα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module Intro" type="obj">
  <p:cSld name="OBJECT">
    <p:spTree>
      <p:nvGrpSpPr>
        <p:cNvPr id="1" name="Shape 26"/>
        <p:cNvGrpSpPr/>
        <p:nvPr/>
      </p:nvGrpSpPr>
      <p:grpSpPr>
        <a:xfrm>
          <a:off x="0" y="0"/>
          <a:ext cx="0" cy="0"/>
          <a:chOff x="0" y="0"/>
          <a:chExt cx="0" cy="0"/>
        </a:xfrm>
      </p:grpSpPr>
      <p:sp>
        <p:nvSpPr>
          <p:cNvPr id="27" name="Google Shape;27;p111"/>
          <p:cNvSpPr/>
          <p:nvPr/>
        </p:nvSpPr>
        <p:spPr>
          <a:xfrm>
            <a:off x="0" y="2218305"/>
            <a:ext cx="12192001" cy="3787362"/>
          </a:xfrm>
          <a:custGeom>
            <a:avLst/>
            <a:gdLst/>
            <a:ahLst/>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a:noFill/>
          </a:ln>
          <a:effectLst>
            <a:outerShdw blurRad="40000" dist="23000" dir="5400000" rotWithShape="0">
              <a:srgbClr val="808080">
                <a:alpha val="34509"/>
              </a:srgbClr>
            </a:outerShdw>
          </a:effectLst>
        </p:spPr>
        <p:txBody>
          <a:bodyPr spcFirstLastPara="1" wrap="square" lIns="91425" tIns="45700" rIns="91425" bIns="45700" anchor="ctr" anchorCtr="0">
            <a:noAutofit/>
          </a:bodyPr>
          <a:lstStyle/>
          <a:p>
            <a:pPr marL="285750" marR="0" lvl="0" indent="-171450" algn="ctr"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p:txBody>
      </p:sp>
      <p:sp>
        <p:nvSpPr>
          <p:cNvPr id="28" name="Google Shape;28;p111"/>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11"/>
          <p:cNvSpPr txBox="1">
            <a:spLocks noGrp="1"/>
          </p:cNvSpPr>
          <p:nvPr>
            <p:ph type="body" idx="1"/>
          </p:nvPr>
        </p:nvSpPr>
        <p:spPr>
          <a:xfrm>
            <a:off x="558000" y="2218304"/>
            <a:ext cx="7872768" cy="3787361"/>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600"/>
              </a:spcBef>
              <a:spcAft>
                <a:spcPts val="0"/>
              </a:spcAft>
              <a:buClr>
                <a:srgbClr val="C00000"/>
              </a:buClr>
              <a:buSzPts val="2200"/>
              <a:buFont typeface="Noto Sans Symbols"/>
              <a:buChar char="✔"/>
              <a:defRPr>
                <a:solidFill>
                  <a:schemeClr val="dk1"/>
                </a:solidFill>
                <a:latin typeface="Calibri"/>
                <a:ea typeface="Calibri"/>
                <a:cs typeface="Calibri"/>
                <a:sym typeface="Calibri"/>
              </a:defRPr>
            </a:lvl1pPr>
            <a:lvl2pPr marL="914400" lvl="1" indent="-396240" algn="l">
              <a:lnSpc>
                <a:spcPct val="100000"/>
              </a:lnSpc>
              <a:spcBef>
                <a:spcPts val="600"/>
              </a:spcBef>
              <a:spcAft>
                <a:spcPts val="0"/>
              </a:spcAft>
              <a:buClr>
                <a:srgbClr val="C00000"/>
              </a:buClr>
              <a:buSzPts val="2640"/>
              <a:buFont typeface="Noto Sans Symbols"/>
              <a:buChar char="✔"/>
              <a:defRPr>
                <a:solidFill>
                  <a:schemeClr val="dk1"/>
                </a:solidFill>
                <a:latin typeface="Calibri"/>
                <a:ea typeface="Calibri"/>
                <a:cs typeface="Calibri"/>
                <a:sym typeface="Calibri"/>
              </a:defRPr>
            </a:lvl2pPr>
            <a:lvl3pPr marL="1371600" lvl="2"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3pPr>
            <a:lvl4pPr marL="1828800" lvl="3"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4pPr>
            <a:lvl5pPr marL="2286000" lvl="4"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 name="Google Shape;30;p111"/>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31" name="Google Shape;31;p111"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8" name="Εικόνα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Unit slide single column">
  <p:cSld name="Unit slide single column">
    <p:spTree>
      <p:nvGrpSpPr>
        <p:cNvPr id="1" name="Shape 33"/>
        <p:cNvGrpSpPr/>
        <p:nvPr/>
      </p:nvGrpSpPr>
      <p:grpSpPr>
        <a:xfrm>
          <a:off x="0" y="0"/>
          <a:ext cx="0" cy="0"/>
          <a:chOff x="0" y="0"/>
          <a:chExt cx="0" cy="0"/>
        </a:xfrm>
      </p:grpSpPr>
      <p:sp>
        <p:nvSpPr>
          <p:cNvPr id="34" name="Google Shape;34;p113"/>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13"/>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2400"/>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13"/>
          <p:cNvSpPr txBox="1"/>
          <p:nvPr/>
        </p:nvSpPr>
        <p:spPr>
          <a:xfrm>
            <a:off x="0" y="81370"/>
            <a:ext cx="6103917" cy="318805"/>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Arial"/>
              <a:buNone/>
            </a:pPr>
            <a:r>
              <a:rPr lang="en-US" sz="1800" b="1" i="0" u="none" strike="noStrike" cap="none">
                <a:solidFill>
                  <a:schemeClr val="lt1"/>
                </a:solidFill>
                <a:highlight>
                  <a:srgbClr val="C01E24"/>
                </a:highlight>
                <a:latin typeface="Arial"/>
                <a:ea typeface="Arial"/>
                <a:cs typeface="Arial"/>
                <a:sym typeface="Arial"/>
              </a:rPr>
              <a:t> </a:t>
            </a:r>
            <a:r>
              <a:rPr lang="en-US" sz="1800" b="1" i="0" u="none" strike="noStrike" cap="none">
                <a:solidFill>
                  <a:schemeClr val="lt1"/>
                </a:solidFill>
                <a:highlight>
                  <a:srgbClr val="C01E24"/>
                </a:highlight>
                <a:latin typeface="Calibri"/>
                <a:ea typeface="Calibri"/>
                <a:cs typeface="Calibri"/>
                <a:sym typeface="Calibri"/>
              </a:rPr>
              <a:t>11.1</a:t>
            </a:r>
            <a:r>
              <a:rPr lang="en-US" sz="1800" b="1" i="0" u="none" strike="noStrike" cap="none">
                <a:solidFill>
                  <a:schemeClr val="lt1"/>
                </a:solidFill>
                <a:highlight>
                  <a:srgbClr val="C01E24"/>
                </a:highlight>
                <a:latin typeface="Arial"/>
                <a:ea typeface="Arial"/>
                <a:cs typeface="Arial"/>
                <a:sym typeface="Arial"/>
              </a:rPr>
              <a:t> </a:t>
            </a:r>
            <a:r>
              <a:rPr lang="en-US" sz="1800" b="0" i="0" u="none" strike="noStrike" cap="none">
                <a:solidFill>
                  <a:srgbClr val="7F7F7F"/>
                </a:solidFill>
                <a:latin typeface="Arial"/>
                <a:ea typeface="Arial"/>
                <a:cs typeface="Arial"/>
                <a:sym typeface="Arial"/>
              </a:rPr>
              <a:t> Apps for Healthcare Services</a:t>
            </a:r>
            <a:endParaRPr sz="1800" b="0" i="0" u="none" strike="noStrike" cap="none">
              <a:solidFill>
                <a:srgbClr val="7F7F7F"/>
              </a:solidFill>
              <a:latin typeface="Calibri"/>
              <a:ea typeface="Calibri"/>
              <a:cs typeface="Calibri"/>
              <a:sym typeface="Calibri"/>
            </a:endParaRPr>
          </a:p>
        </p:txBody>
      </p:sp>
      <p:pic>
        <p:nvPicPr>
          <p:cNvPr id="37" name="Google Shape;37;p113"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Intro Unit">
  <p:cSld name="1_Intro Unit">
    <p:spTree>
      <p:nvGrpSpPr>
        <p:cNvPr id="1" name="Shape 38"/>
        <p:cNvGrpSpPr/>
        <p:nvPr/>
      </p:nvGrpSpPr>
      <p:grpSpPr>
        <a:xfrm>
          <a:off x="0" y="0"/>
          <a:ext cx="0" cy="0"/>
          <a:chOff x="0" y="0"/>
          <a:chExt cx="0" cy="0"/>
        </a:xfrm>
      </p:grpSpPr>
      <p:sp>
        <p:nvSpPr>
          <p:cNvPr id="39" name="Google Shape;39;p175"/>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sz="3600" b="1">
                <a:solidFill>
                  <a:srgbClr val="20386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75"/>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2200"/>
              <a:buNone/>
              <a:defRPr sz="1800" b="1">
                <a:solidFill>
                  <a:srgbClr val="000000"/>
                </a:solidFill>
                <a:latin typeface="Arial"/>
                <a:ea typeface="Arial"/>
                <a:cs typeface="Arial"/>
                <a:sym typeface="Arial"/>
              </a:defRPr>
            </a:lvl1pPr>
            <a:lvl2pPr marL="914400" lvl="1" indent="-228600" algn="l">
              <a:lnSpc>
                <a:spcPct val="100000"/>
              </a:lnSpc>
              <a:spcBef>
                <a:spcPts val="600"/>
              </a:spcBef>
              <a:spcAft>
                <a:spcPts val="0"/>
              </a:spcAft>
              <a:buSzPts val="2640"/>
              <a:buNone/>
              <a:defRPr sz="2000" b="1"/>
            </a:lvl2pPr>
            <a:lvl3pPr marL="1371600" lvl="2" indent="-228600" algn="l">
              <a:lnSpc>
                <a:spcPct val="100000"/>
              </a:lnSpc>
              <a:spcBef>
                <a:spcPts val="600"/>
              </a:spcBef>
              <a:spcAft>
                <a:spcPts val="0"/>
              </a:spcAft>
              <a:buSzPts val="2000"/>
              <a:buNone/>
              <a:defRPr sz="1800" b="1"/>
            </a:lvl3pPr>
            <a:lvl4pPr marL="1828800" lvl="3" indent="-228600" algn="l">
              <a:lnSpc>
                <a:spcPct val="100000"/>
              </a:lnSpc>
              <a:spcBef>
                <a:spcPts val="600"/>
              </a:spcBef>
              <a:spcAft>
                <a:spcPts val="0"/>
              </a:spcAft>
              <a:buSzPts val="2000"/>
              <a:buNone/>
              <a:defRPr sz="1600" b="1"/>
            </a:lvl4pPr>
            <a:lvl5pPr marL="2286000" lvl="4" indent="-228600" algn="l">
              <a:lnSpc>
                <a:spcPct val="100000"/>
              </a:lnSpc>
              <a:spcBef>
                <a:spcPts val="600"/>
              </a:spcBef>
              <a:spcAft>
                <a:spcPts val="0"/>
              </a:spcAft>
              <a:buSzPts val="2000"/>
              <a:buNone/>
              <a:defRPr sz="1600" b="1"/>
            </a:lvl5pPr>
            <a:lvl6pPr marL="2743200" lvl="5" indent="-228600" algn="l">
              <a:lnSpc>
                <a:spcPct val="90000"/>
              </a:lnSpc>
              <a:spcBef>
                <a:spcPts val="6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41" name="Google Shape;41;p175"/>
          <p:cNvSpPr txBox="1">
            <a:spLocks noGrp="1"/>
          </p:cNvSpPr>
          <p:nvPr>
            <p:ph type="body" idx="2"/>
          </p:nvPr>
        </p:nvSpPr>
        <p:spPr>
          <a:xfrm>
            <a:off x="558000" y="2687950"/>
            <a:ext cx="10515600" cy="3684588"/>
          </a:xfrm>
          <a:prstGeom prst="rect">
            <a:avLst/>
          </a:prstGeom>
          <a:noFill/>
          <a:ln>
            <a:noFill/>
          </a:ln>
        </p:spPr>
        <p:txBody>
          <a:bodyPr spcFirstLastPara="1" wrap="square" lIns="91425" tIns="45700" rIns="91425" bIns="45700" anchor="t" anchorCtr="0">
            <a:normAutofit/>
          </a:bodyPr>
          <a:lstStyle>
            <a:lvl1pPr marL="457200" lvl="0" indent="-368300" algn="l">
              <a:lnSpc>
                <a:spcPct val="150000"/>
              </a:lnSpc>
              <a:spcBef>
                <a:spcPts val="600"/>
              </a:spcBef>
              <a:spcAft>
                <a:spcPts val="0"/>
              </a:spcAft>
              <a:buClr>
                <a:srgbClr val="C01E24"/>
              </a:buClr>
              <a:buSzPts val="2200"/>
              <a:buChar char="▪"/>
              <a:defRPr>
                <a:latin typeface="Arial"/>
                <a:ea typeface="Arial"/>
                <a:cs typeface="Arial"/>
                <a:sym typeface="Arial"/>
              </a:defRPr>
            </a:lvl1pPr>
            <a:lvl2pPr marL="914400" lvl="1" indent="-396240" algn="l">
              <a:lnSpc>
                <a:spcPct val="150000"/>
              </a:lnSpc>
              <a:spcBef>
                <a:spcPts val="600"/>
              </a:spcBef>
              <a:spcAft>
                <a:spcPts val="0"/>
              </a:spcAft>
              <a:buClr>
                <a:srgbClr val="C01E24"/>
              </a:buClr>
              <a:buSzPts val="2640"/>
              <a:buChar char="▪"/>
              <a:defRPr>
                <a:latin typeface="Arial"/>
                <a:ea typeface="Arial"/>
                <a:cs typeface="Arial"/>
                <a:sym typeface="Arial"/>
              </a:defRPr>
            </a:lvl2pPr>
            <a:lvl3pPr marL="1371600" lvl="2" indent="-355600" algn="l">
              <a:lnSpc>
                <a:spcPct val="150000"/>
              </a:lnSpc>
              <a:spcBef>
                <a:spcPts val="600"/>
              </a:spcBef>
              <a:spcAft>
                <a:spcPts val="0"/>
              </a:spcAft>
              <a:buClr>
                <a:srgbClr val="C01E24"/>
              </a:buClr>
              <a:buSzPts val="2000"/>
              <a:buChar char="▪"/>
              <a:defRPr>
                <a:latin typeface="Arial"/>
                <a:ea typeface="Arial"/>
                <a:cs typeface="Arial"/>
                <a:sym typeface="Arial"/>
              </a:defRPr>
            </a:lvl3pPr>
            <a:lvl4pPr marL="1828800" lvl="3" indent="-355600" algn="l">
              <a:lnSpc>
                <a:spcPct val="150000"/>
              </a:lnSpc>
              <a:spcBef>
                <a:spcPts val="600"/>
              </a:spcBef>
              <a:spcAft>
                <a:spcPts val="0"/>
              </a:spcAft>
              <a:buClr>
                <a:srgbClr val="C01E24"/>
              </a:buClr>
              <a:buSzPts val="2000"/>
              <a:buChar char="▪"/>
              <a:defRPr>
                <a:latin typeface="Arial"/>
                <a:ea typeface="Arial"/>
                <a:cs typeface="Arial"/>
                <a:sym typeface="Arial"/>
              </a:defRPr>
            </a:lvl4pPr>
            <a:lvl5pPr marL="2286000" lvl="4" indent="-355600" algn="l">
              <a:lnSpc>
                <a:spcPct val="150000"/>
              </a:lnSpc>
              <a:spcBef>
                <a:spcPts val="600"/>
              </a:spcBef>
              <a:spcAft>
                <a:spcPts val="0"/>
              </a:spcAft>
              <a:buClr>
                <a:srgbClr val="C01E24"/>
              </a:buClr>
              <a:buSzPts val="2000"/>
              <a:buChar char="▪"/>
              <a:defRPr>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42" name="Google Shape;42;p175"/>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43" name="Google Shape;43;p175"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8" name="Εικόνα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tro Unit">
  <p:cSld name="Intro Unit">
    <p:spTree>
      <p:nvGrpSpPr>
        <p:cNvPr id="1" name="Shape 45"/>
        <p:cNvGrpSpPr/>
        <p:nvPr/>
      </p:nvGrpSpPr>
      <p:grpSpPr>
        <a:xfrm>
          <a:off x="0" y="0"/>
          <a:ext cx="0" cy="0"/>
          <a:chOff x="0" y="0"/>
          <a:chExt cx="0" cy="0"/>
        </a:xfrm>
      </p:grpSpPr>
      <p:sp>
        <p:nvSpPr>
          <p:cNvPr id="46" name="Google Shape;46;p112"/>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3600"/>
              <a:buFont typeface="Calibri"/>
              <a:buNone/>
              <a:defRPr sz="36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2"/>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1800"/>
              <a:buNone/>
              <a:defRPr sz="1800" b="1">
                <a:solidFill>
                  <a:srgbClr val="000000"/>
                </a:solidFill>
                <a:latin typeface="Arial"/>
                <a:ea typeface="Arial"/>
                <a:cs typeface="Arial"/>
                <a:sym typeface="Arial"/>
              </a:defRPr>
            </a:lvl1pPr>
            <a:lvl2pPr marL="914400" lvl="1" indent="-228600" algn="l">
              <a:lnSpc>
                <a:spcPct val="100000"/>
              </a:lnSpc>
              <a:spcBef>
                <a:spcPts val="600"/>
              </a:spcBef>
              <a:spcAft>
                <a:spcPts val="0"/>
              </a:spcAft>
              <a:buSzPts val="24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112"/>
          <p:cNvSpPr txBox="1">
            <a:spLocks noGrp="1"/>
          </p:cNvSpPr>
          <p:nvPr>
            <p:ph type="body" idx="2"/>
          </p:nvPr>
        </p:nvSpPr>
        <p:spPr>
          <a:xfrm>
            <a:off x="558000" y="2687950"/>
            <a:ext cx="10515600" cy="3684588"/>
          </a:xfrm>
          <a:prstGeom prst="rect">
            <a:avLst/>
          </a:prstGeom>
          <a:noFill/>
          <a:ln>
            <a:noFill/>
          </a:ln>
        </p:spPr>
        <p:txBody>
          <a:bodyPr spcFirstLastPara="1" wrap="square" lIns="91425" tIns="45700" rIns="91425" bIns="45700" anchor="t" anchorCtr="0">
            <a:normAutofit/>
          </a:bodyPr>
          <a:lstStyle>
            <a:lvl1pPr marL="457200" lvl="0" indent="-368300" algn="l">
              <a:lnSpc>
                <a:spcPct val="150000"/>
              </a:lnSpc>
              <a:spcBef>
                <a:spcPts val="600"/>
              </a:spcBef>
              <a:spcAft>
                <a:spcPts val="0"/>
              </a:spcAft>
              <a:buClr>
                <a:srgbClr val="C01E24"/>
              </a:buClr>
              <a:buSzPts val="2200"/>
              <a:buChar char="▪"/>
              <a:defRPr>
                <a:latin typeface="Calibri"/>
                <a:ea typeface="Calibri"/>
                <a:cs typeface="Calibri"/>
                <a:sym typeface="Calibri"/>
              </a:defRPr>
            </a:lvl1pPr>
            <a:lvl2pPr marL="914400" lvl="1" indent="-396240" algn="l">
              <a:lnSpc>
                <a:spcPct val="150000"/>
              </a:lnSpc>
              <a:spcBef>
                <a:spcPts val="600"/>
              </a:spcBef>
              <a:spcAft>
                <a:spcPts val="0"/>
              </a:spcAft>
              <a:buClr>
                <a:srgbClr val="C01E24"/>
              </a:buClr>
              <a:buSzPts val="2640"/>
              <a:buChar char="▪"/>
              <a:defRPr>
                <a:latin typeface="Calibri"/>
                <a:ea typeface="Calibri"/>
                <a:cs typeface="Calibri"/>
                <a:sym typeface="Calibri"/>
              </a:defRPr>
            </a:lvl2pPr>
            <a:lvl3pPr marL="1371600" lvl="2" indent="-355600" algn="l">
              <a:lnSpc>
                <a:spcPct val="150000"/>
              </a:lnSpc>
              <a:spcBef>
                <a:spcPts val="600"/>
              </a:spcBef>
              <a:spcAft>
                <a:spcPts val="0"/>
              </a:spcAft>
              <a:buClr>
                <a:srgbClr val="C01E24"/>
              </a:buClr>
              <a:buSzPts val="2000"/>
              <a:buChar char="▪"/>
              <a:defRPr>
                <a:latin typeface="Calibri"/>
                <a:ea typeface="Calibri"/>
                <a:cs typeface="Calibri"/>
                <a:sym typeface="Calibri"/>
              </a:defRPr>
            </a:lvl3pPr>
            <a:lvl4pPr marL="1828800" lvl="3" indent="-355600" algn="l">
              <a:lnSpc>
                <a:spcPct val="150000"/>
              </a:lnSpc>
              <a:spcBef>
                <a:spcPts val="600"/>
              </a:spcBef>
              <a:spcAft>
                <a:spcPts val="0"/>
              </a:spcAft>
              <a:buClr>
                <a:srgbClr val="C01E24"/>
              </a:buClr>
              <a:buSzPts val="2000"/>
              <a:buChar char="▪"/>
              <a:defRPr>
                <a:latin typeface="Calibri"/>
                <a:ea typeface="Calibri"/>
                <a:cs typeface="Calibri"/>
                <a:sym typeface="Calibri"/>
              </a:defRPr>
            </a:lvl4pPr>
            <a:lvl5pPr marL="2286000" lvl="4" indent="-355600" algn="l">
              <a:lnSpc>
                <a:spcPct val="150000"/>
              </a:lnSpc>
              <a:spcBef>
                <a:spcPts val="600"/>
              </a:spcBef>
              <a:spcAft>
                <a:spcPts val="0"/>
              </a:spcAft>
              <a:buClr>
                <a:srgbClr val="C01E24"/>
              </a:buClr>
              <a:buSzPts val="2000"/>
              <a:buChar char="▪"/>
              <a:defRPr>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9" name="Google Shape;49;p112"/>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50" name="Google Shape;50;p112"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8" name="Εικόνα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ubmodule other slide 1 column">
  <p:cSld name="Submodule other slide 1 column">
    <p:spTree>
      <p:nvGrpSpPr>
        <p:cNvPr id="1" name="Shape 52"/>
        <p:cNvGrpSpPr/>
        <p:nvPr/>
      </p:nvGrpSpPr>
      <p:grpSpPr>
        <a:xfrm>
          <a:off x="0" y="0"/>
          <a:ext cx="0" cy="0"/>
          <a:chOff x="0" y="0"/>
          <a:chExt cx="0" cy="0"/>
        </a:xfrm>
      </p:grpSpPr>
      <p:sp>
        <p:nvSpPr>
          <p:cNvPr id="53" name="Google Shape;53;p114"/>
          <p:cNvSpPr txBox="1">
            <a:spLocks noGrp="1"/>
          </p:cNvSpPr>
          <p:nvPr>
            <p:ph type="title"/>
          </p:nvPr>
        </p:nvSpPr>
        <p:spPr>
          <a:xfrm>
            <a:off x="558000" y="1080000"/>
            <a:ext cx="11059692" cy="7281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400"/>
              <a:buFont typeface="Calibri"/>
              <a:buNone/>
              <a:defRPr sz="24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14"/>
          <p:cNvSpPr txBox="1">
            <a:spLocks noGrp="1"/>
          </p:cNvSpPr>
          <p:nvPr>
            <p:ph type="body" idx="1"/>
          </p:nvPr>
        </p:nvSpPr>
        <p:spPr>
          <a:xfrm>
            <a:off x="557999" y="2459736"/>
            <a:ext cx="11059693" cy="394132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14"/>
          <p:cNvSpPr txBox="1"/>
          <p:nvPr/>
        </p:nvSpPr>
        <p:spPr>
          <a:xfrm>
            <a:off x="0" y="81370"/>
            <a:ext cx="6875813" cy="318805"/>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Arial"/>
              <a:buNone/>
            </a:pPr>
            <a:r>
              <a:rPr lang="en-US" sz="1800" b="1" i="0" u="none" strike="noStrike" cap="none">
                <a:solidFill>
                  <a:schemeClr val="lt1"/>
                </a:solidFill>
                <a:highlight>
                  <a:srgbClr val="C01E24"/>
                </a:highlight>
                <a:latin typeface="Arial"/>
                <a:ea typeface="Arial"/>
                <a:cs typeface="Arial"/>
                <a:sym typeface="Arial"/>
              </a:rPr>
              <a:t> </a:t>
            </a:r>
            <a:r>
              <a:rPr lang="en-US" sz="1800" b="1" i="0" u="none" strike="noStrike" cap="none">
                <a:solidFill>
                  <a:schemeClr val="lt1"/>
                </a:solidFill>
                <a:highlight>
                  <a:srgbClr val="C01E24"/>
                </a:highlight>
                <a:latin typeface="Calibri"/>
                <a:ea typeface="Calibri"/>
                <a:cs typeface="Calibri"/>
                <a:sym typeface="Calibri"/>
              </a:rPr>
              <a:t>11.1</a:t>
            </a:r>
            <a:r>
              <a:rPr lang="en-US" sz="1800" b="1" i="0" u="none" strike="noStrike" cap="none">
                <a:solidFill>
                  <a:schemeClr val="lt1"/>
                </a:solidFill>
                <a:highlight>
                  <a:srgbClr val="C01E24"/>
                </a:highlight>
                <a:latin typeface="Arial"/>
                <a:ea typeface="Arial"/>
                <a:cs typeface="Arial"/>
                <a:sym typeface="Arial"/>
              </a:rPr>
              <a:t> </a:t>
            </a:r>
            <a:r>
              <a:rPr lang="en-US" sz="1800" b="0" i="0" u="none" strike="noStrike" cap="none">
                <a:solidFill>
                  <a:srgbClr val="7F7F7F"/>
                </a:solidFill>
                <a:latin typeface="Arial"/>
                <a:ea typeface="Arial"/>
                <a:cs typeface="Arial"/>
                <a:sym typeface="Arial"/>
              </a:rPr>
              <a:t> Apps for Healthcare Services</a:t>
            </a:r>
            <a:endParaRPr sz="1800" b="0" i="0" u="none" strike="noStrike" cap="none">
              <a:solidFill>
                <a:srgbClr val="7F7F7F"/>
              </a:solidFill>
              <a:latin typeface="Calibri"/>
              <a:ea typeface="Calibri"/>
              <a:cs typeface="Calibri"/>
              <a:sym typeface="Calibri"/>
            </a:endParaRPr>
          </a:p>
        </p:txBody>
      </p:sp>
      <p:pic>
        <p:nvPicPr>
          <p:cNvPr id="56" name="Google Shape;56;p114"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Unit slide with 2 columns" type="twoObj">
  <p:cSld name="TWO_OBJECTS">
    <p:spTree>
      <p:nvGrpSpPr>
        <p:cNvPr id="1" name="Shape 57"/>
        <p:cNvGrpSpPr/>
        <p:nvPr/>
      </p:nvGrpSpPr>
      <p:grpSpPr>
        <a:xfrm>
          <a:off x="0" y="0"/>
          <a:ext cx="0" cy="0"/>
          <a:chOff x="0" y="0"/>
          <a:chExt cx="0" cy="0"/>
        </a:xfrm>
      </p:grpSpPr>
      <p:sp>
        <p:nvSpPr>
          <p:cNvPr id="58" name="Google Shape;58;p117"/>
          <p:cNvSpPr txBox="1">
            <a:spLocks noGrp="1"/>
          </p:cNvSpPr>
          <p:nvPr>
            <p:ph type="title"/>
          </p:nvPr>
        </p:nvSpPr>
        <p:spPr>
          <a:xfrm>
            <a:off x="558000" y="1080000"/>
            <a:ext cx="11396576" cy="5991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17"/>
          <p:cNvSpPr txBox="1">
            <a:spLocks noGrp="1"/>
          </p:cNvSpPr>
          <p:nvPr>
            <p:ph type="body" idx="1"/>
          </p:nvPr>
        </p:nvSpPr>
        <p:spPr>
          <a:xfrm>
            <a:off x="557999" y="1800000"/>
            <a:ext cx="5409663"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17"/>
          <p:cNvSpPr txBox="1">
            <a:spLocks noGrp="1"/>
          </p:cNvSpPr>
          <p:nvPr>
            <p:ph type="body" idx="2"/>
          </p:nvPr>
        </p:nvSpPr>
        <p:spPr>
          <a:xfrm>
            <a:off x="6172199" y="1800000"/>
            <a:ext cx="5782377"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1" name="Google Shape;61;p117"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62" name="Google Shape;62;p117"/>
          <p:cNvSpPr txBox="1"/>
          <p:nvPr/>
        </p:nvSpPr>
        <p:spPr>
          <a:xfrm>
            <a:off x="0" y="81370"/>
            <a:ext cx="5842660" cy="318805"/>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Arial"/>
              <a:buNone/>
            </a:pPr>
            <a:r>
              <a:rPr lang="en-US" sz="1800" b="1" i="0" u="none" strike="noStrike" cap="none">
                <a:solidFill>
                  <a:schemeClr val="lt1"/>
                </a:solidFill>
                <a:highlight>
                  <a:srgbClr val="C01E24"/>
                </a:highlight>
                <a:latin typeface="Arial"/>
                <a:ea typeface="Arial"/>
                <a:cs typeface="Arial"/>
                <a:sym typeface="Arial"/>
              </a:rPr>
              <a:t> </a:t>
            </a:r>
            <a:r>
              <a:rPr lang="en-US" sz="1800" b="1" i="0" u="none" strike="noStrike" cap="none">
                <a:solidFill>
                  <a:schemeClr val="lt1"/>
                </a:solidFill>
                <a:highlight>
                  <a:srgbClr val="C01E24"/>
                </a:highlight>
                <a:latin typeface="Calibri"/>
                <a:ea typeface="Calibri"/>
                <a:cs typeface="Calibri"/>
                <a:sym typeface="Calibri"/>
              </a:rPr>
              <a:t>11.1</a:t>
            </a:r>
            <a:r>
              <a:rPr lang="en-US" sz="1800" b="1" i="0" u="none" strike="noStrike" cap="none">
                <a:solidFill>
                  <a:schemeClr val="lt1"/>
                </a:solidFill>
                <a:highlight>
                  <a:srgbClr val="C01E24"/>
                </a:highlight>
                <a:latin typeface="Arial"/>
                <a:ea typeface="Arial"/>
                <a:cs typeface="Arial"/>
                <a:sym typeface="Arial"/>
              </a:rPr>
              <a:t> </a:t>
            </a:r>
            <a:r>
              <a:rPr lang="en-US" sz="1800" b="0" i="0" u="none" strike="noStrike" cap="none">
                <a:solidFill>
                  <a:srgbClr val="7F7F7F"/>
                </a:solidFill>
                <a:latin typeface="Arial"/>
                <a:ea typeface="Arial"/>
                <a:cs typeface="Arial"/>
                <a:sym typeface="Arial"/>
              </a:rPr>
              <a:t> Apps for Healthcare Services</a:t>
            </a:r>
            <a:endParaRPr sz="1800" b="0" i="0" u="none" strike="noStrike" cap="none">
              <a:solidFill>
                <a:srgbClr val="7F7F7F"/>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8"/>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pixabay.com/de/service/license-summary/" TargetMode="External"/><Relationship Id="rId4" Type="http://schemas.openxmlformats.org/officeDocument/2006/relationships/hyperlink" Target="https://pixabay.com/de/vectors/search/healthcar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de/illustrations/kacheln-herz-kurve-verlauf-anzeige-214015/"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9.jpg"/><Relationship Id="rId4" Type="http://schemas.openxmlformats.org/officeDocument/2006/relationships/hyperlink" Target="https://pixabay.com/de/service/license-summary/"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pexels.com/de-de/foto/person-halt-silber-android-smartphone-50614/"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hyperlink" Target="https://www.pexels.com/de-de/lizenz/"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1.jpg"/><Relationship Id="rId5" Type="http://schemas.openxmlformats.org/officeDocument/2006/relationships/hyperlink" Target="https://pixabay.com/service/license/" TargetMode="External"/><Relationship Id="rId4" Type="http://schemas.openxmlformats.org/officeDocument/2006/relationships/hyperlink" Target="https://pixabay.com/illustrations/center-centered-gears-visor-target-2064908/"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de/photos/arzt-tomograph-lernen-krankenhaus-1228627/"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2.jpg"/><Relationship Id="rId4" Type="http://schemas.openxmlformats.org/officeDocument/2006/relationships/hyperlink" Target="https://pixabay.com/service/licens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pexels.com/de-de/foto/menschen-frau-arzt-gesundheit-7578808/"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3.jpg"/><Relationship Id="rId4" Type="http://schemas.openxmlformats.org/officeDocument/2006/relationships/hyperlink" Target="https://www.pexels.com/de-de/lizenz/"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pexels.com/de-de/foto/teller-mann-person-glas-4033148/"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hyperlink" Target="https://www.pexels.com/de-de/lizenz/"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pexels.com/de-de/foto/gesund-licht-verwischen-innen-4546132/"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5.jpg"/><Relationship Id="rId4" Type="http://schemas.openxmlformats.org/officeDocument/2006/relationships/hyperlink" Target="https://www.pexels.com/de-de/lizenz/"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pexels.com/de-de/foto/person-die-einen-stressball-halt-339620/"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6.jpg"/><Relationship Id="rId4" Type="http://schemas.openxmlformats.org/officeDocument/2006/relationships/hyperlink" Target="https://www.pexels.com/de-de/lizenz/"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pixabay.com/de/illustrations/alte-menschen-rentner-rente-geld-1553352/"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7.jpg"/><Relationship Id="rId4" Type="http://schemas.openxmlformats.org/officeDocument/2006/relationships/hyperlink" Target="https://pixabay.com/service/licens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de/photos/frau-strecken-fitness-draussen-4127336/"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8.jpg"/><Relationship Id="rId4" Type="http://schemas.openxmlformats.org/officeDocument/2006/relationships/hyperlink" Target="https://pixabay.com/service/licens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de/illustrations/stestoskop-herz-kurve-verlauf-64276/"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9.jpg"/><Relationship Id="rId4" Type="http://schemas.openxmlformats.org/officeDocument/2006/relationships/hyperlink" Target="https://pixabay.com/service/licens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pixabay.com/de/illustrations/frankreich-flagge-karte-1020956/"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1.jpg"/><Relationship Id="rId5" Type="http://schemas.openxmlformats.org/officeDocument/2006/relationships/image" Target="../media/image40.jpg"/><Relationship Id="rId4" Type="http://schemas.openxmlformats.org/officeDocument/2006/relationships/hyperlink" Target="https://pixabay.com/service/licens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freepik.com/free-photo/computer-tablet-hands-doctor_21018841.htm#fromView=search&amp;page=1&amp;position=2&amp;uuid=5922bc77-7119-49ba-a4b8-86e4ce136862"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hyperlink" Target="https://www.freepik.com/free-photo/medical-banner-with-doctor-wearing-coat_30555930.htm#fromView=search&amp;page=2&amp;position=11&amp;uuid=5922bc77-7119-49ba-a4b8-86e4ce136862"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de/photos/thermometer-medikamente-tablets-1539191/"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hyperlink" Target="https://pixabay.com/service/licens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www.freepik.com/free-photo/woman-physician-consulting-female-office_1473672.ht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s://freepik.com/free-photo/side-view-nurses-working-together_32673662.ht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freepik.com/free-photo/health-text-near-clipboard-with-eyeglasses-stethoscope-pen-white-background_2947913.htm"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hyperlink" Target="https://pixabay.com/de/photos/stethoskop-h%C3%B6ren-pflege-checkup-3541909/"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hyperlink" Target="https://pixabay.com/service/license/"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prolepsis.gr/" TargetMode="External"/><Relationship Id="rId13" Type="http://schemas.openxmlformats.org/officeDocument/2006/relationships/image" Target="../media/image18.jpg"/><Relationship Id="rId18" Type="http://schemas.openxmlformats.org/officeDocument/2006/relationships/hyperlink" Target="http://www.amsed.fr/" TargetMode="External"/><Relationship Id="rId3" Type="http://schemas.openxmlformats.org/officeDocument/2006/relationships/image" Target="../media/image13.jpg"/><Relationship Id="rId21" Type="http://schemas.openxmlformats.org/officeDocument/2006/relationships/image" Target="../media/image22.jpg"/><Relationship Id="rId7" Type="http://schemas.openxmlformats.org/officeDocument/2006/relationships/image" Target="../media/image15.jpg"/><Relationship Id="rId12" Type="http://schemas.openxmlformats.org/officeDocument/2006/relationships/hyperlink" Target="https://www.media-k.eu/" TargetMode="External"/><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www.coordina-oerh.com/" TargetMode="External"/><Relationship Id="rId11" Type="http://schemas.openxmlformats.org/officeDocument/2006/relationships/image" Target="../media/image17.jpg"/><Relationship Id="rId5" Type="http://schemas.openxmlformats.org/officeDocument/2006/relationships/image" Target="../media/image14.jpg"/><Relationship Id="rId15" Type="http://schemas.openxmlformats.org/officeDocument/2006/relationships/hyperlink" Target="http://www.connexions.gr/" TargetMode="External"/><Relationship Id="rId10" Type="http://schemas.openxmlformats.org/officeDocument/2006/relationships/hyperlink" Target="http://www.uv.es/" TargetMode="External"/><Relationship Id="rId19" Type="http://schemas.openxmlformats.org/officeDocument/2006/relationships/hyperlink" Target="http://www.resetcy.com/" TargetMode="External"/><Relationship Id="rId4" Type="http://schemas.openxmlformats.org/officeDocument/2006/relationships/hyperlink" Target="https://www.w-hs.de/" TargetMode="External"/><Relationship Id="rId9" Type="http://schemas.openxmlformats.org/officeDocument/2006/relationships/image" Target="../media/image16.jpg"/><Relationship Id="rId14" Type="http://schemas.openxmlformats.org/officeDocument/2006/relationships/hyperlink" Target="https://www.oxfamitalia.org/" TargetMode="External"/><Relationship Id="rId22"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www.freepik.com/free-photo/labor-union-members-working-together_94956259.htm#fromView=search&amp;page=5&amp;position=14&amp;uuid=2ec91d95-ca45-424c-a019-d9ebb11112f9"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pexels.com/de-de/foto/gesundheitswesen-rehabilitation-schmerzen-untersuchung-4506109/" TargetMode="External"/><Relationship Id="rId7" Type="http://schemas.openxmlformats.org/officeDocument/2006/relationships/hyperlink" Target="https://www.freepik.com/free-vector/effective-coworking-colleagues-togetherness-workers-collaboration-teamwork-regulation-workflow-efficiency-increase-team-members-arranging-mechanism_11667074.htm"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hyperlink" Target="https://www.pexels.com/de-de/lizenz/"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illustrations/center-centered-gears-visor-target-2064908/"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pexels.com/de-de/foto/person-mit-silber-iphone-7-887751/"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hyperlink" Target="https://www.pexels.com/de-de/lizenz/"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pexels.com/de-de/foto/frau-smartphone-surfen-internet-4350099/"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hyperlink" Target="https://www.pexels.com/de-de/lizenz/"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pexels.com/de-de/foto/person-die-das-schwarze-sony-android-smartphone-benutzt-3720/"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hyperlink" Target="https://www.pexels.com/de-de/lizenz/"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pexels.com/de-de/foto/mann-smartphone-surfen-internet-7129718/"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hyperlink" Target="https://www.pexels.com/de-de/lizenz/"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pexels.com/de-de/foto/unglucklicher-schwarzer-mann-der-smartphone-im-zelt-surft-5064898/"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5.jpg"/><Relationship Id="rId4" Type="http://schemas.openxmlformats.org/officeDocument/2006/relationships/hyperlink" Target="https://www.pexels.com/de-de/lizenz/"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pixabay.com/de/photos/appstore-iphone-gesch%C3%A4ft-apps-1174440/"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hyperlink" Target="https://pixabay.com/service/licens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hyperlink" Target="https://pixabay.com/service/license/" TargetMode="External"/><Relationship Id="rId4" Type="http://schemas.openxmlformats.org/officeDocument/2006/relationships/hyperlink" Target="https://pixabay.com/de/illustrations/app-software-kontur-einstellungen-101361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play.google.com/store/apps/details?id=de.aoksystems.amg&amp;hl=de&amp;gl=US"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hyperlink" Target="https://pixabay.com/service/license/"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pexels.com/de-de/foto/menschen-frau-smartphone-verwischen-3912952/"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hyperlink" Target="https://www.pexels.com/de-de/lizenz/"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pexels.com/de-de/foto/inhalt-schwarzer-mann-der-smartphone-fur-videoanruf-auf-strasse-verwendet-3799180/"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0.jpg"/><Relationship Id="rId4" Type="http://schemas.openxmlformats.org/officeDocument/2006/relationships/hyperlink" Target="https://www.pexels.com/de-de/lizenz/"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pexels.com/de-de/foto/hande-menschen-iphone-smartphone-5081918/"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61.jpg"/><Relationship Id="rId4" Type="http://schemas.openxmlformats.org/officeDocument/2006/relationships/hyperlink" Target="https://www.pexels.com/de-de/lizenz/"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www.europarl.europa.eu/RegData/etudes/IDAN/2017/602004/IPOL_IDA(2017)602004_EN.pdf"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hyperlink" Target="http://www.euro.who.int/en/health-topics/health-determinants/migration-and-health/publications/2016/mental-health-and-psychosocial-support-for-refugees,-asylum-seekers-and-migrants-on-the-move-in-europe.-a-multi-agency-guidance-note-2015" TargetMode="External"/><Relationship Id="rId5" Type="http://schemas.openxmlformats.org/officeDocument/2006/relationships/hyperlink" Target="https://www.unhcr.org/55f6b90f9.pdf" TargetMode="External"/><Relationship Id="rId4" Type="http://schemas.openxmlformats.org/officeDocument/2006/relationships/hyperlink" Target="https://www.startts.org.au/media/Resource-Working-with-Refugees-Social-Worker-Guide.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ncbi.nlm.nih.gov/pmc/articles/PMC10230335/"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hyperlink" Target="https://italy.refugee.info/en-us/articles/5388954753175" TargetMode="External"/><Relationship Id="rId5" Type="http://schemas.openxmlformats.org/officeDocument/2006/relationships/hyperlink" Target="https://www.ncbi.nlm.nih.gov/pmc/articles/PMC9686168/" TargetMode="External"/><Relationship Id="rId4" Type="http://schemas.openxmlformats.org/officeDocument/2006/relationships/hyperlink" Target="https://www.uslcentro.toscana.it/index.php/altri-servizi/assistenza-italiani-all-estero-e-stranieri-in-italia/34976-progetto-eulim-modalita-di-accesso-ai-servizi-sanitari"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iris.who.int/bitstream/handle/10665/330195/HiT-20-2-2018-eng.pdf?sequence=11" TargetMode="External"/><Relationship Id="rId7" Type="http://schemas.openxmlformats.org/officeDocument/2006/relationships/hyperlink" Target="https://www.sanidad.gob.es/en/organizacion/sns/docs/Spanish_National_Health_System.pdf"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hyperlink" Target="https://www.lamoncloa.gob.es/lang/en/espana/stpv/spaintoday2015/health/Paginas/index.aspx" TargetMode="External"/><Relationship Id="rId5" Type="http://schemas.openxmlformats.org/officeDocument/2006/relationships/hyperlink" Target="https://www.sanidad.gob.es/organizacion/sns/planCalidadSNS/docs/HCDSNS_Castellano.pdf" TargetMode="External"/><Relationship Id="rId4" Type="http://schemas.openxmlformats.org/officeDocument/2006/relationships/hyperlink" Target="https://www.san.gva.es/documents/d/app-gva-mes-salut/guia_app_gva_salut_v7_cas-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rki.de/DE/Content/Gesundheitsmonitoring/Themen/Migration/migration_node.html"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hyperlink" Target="https://www.bpb.de/kurz-knapp/zahlen-und-fakten/datenreport-2021/gesundheit/330137/migration-und-gesundheit/" TargetMode="External"/><Relationship Id="rId4" Type="http://schemas.openxmlformats.org/officeDocument/2006/relationships/hyperlink" Target="https://doi.org/10.1007/978-3-658-21570-5_45-1"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reepik.com/free-vector/red-dart-arrow-hitting-target-center-dartboard_28563661.ht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50.xml.rels><?xml version="1.0" encoding="UTF-8" standalone="yes"?>
<Relationships xmlns="http://schemas.openxmlformats.org/package/2006/relationships"><Relationship Id="rId3" Type="http://schemas.openxmlformats.org/officeDocument/2006/relationships/hyperlink" Target="https://www.salute.gov.it/portale/esenzioni/dettaglioContenutiEsenzioni.jsp?lingua=italiano&amp;id=4674&amp;area=esenzioni&amp;menu=vuoto"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s://www.salute.gov.it/portale/assistenzaSanitaria/dettaglioContenutiAssistenzaSanitaria.jsp?lingua=italiano&amp;id=1764&amp;area=Assistenza%20sanitaria&amp;menu=vuoto&amp;tab=2"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iatronet.gr/photos/enimerosi/EOPYY_first%20draft%2015_10%20Final.pdf" TargetMode="External"/><Relationship Id="rId7" Type="http://schemas.openxmlformats.org/officeDocument/2006/relationships/hyperlink" Target="https://immigrantinvest.com/blog/greece-healthcare-system-en/"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hyperlink" Target="https://eu-healthcare.eopyy.gov.gr/en/healthcare-in-greece/accessing-health-services-in-greece-for-eu-citizens/" TargetMode="External"/><Relationship Id="rId5" Type="http://schemas.openxmlformats.org/officeDocument/2006/relationships/hyperlink" Target="https://cheering.eu/faq-amka-paaypa/" TargetMode="External"/><Relationship Id="rId4" Type="http://schemas.openxmlformats.org/officeDocument/2006/relationships/hyperlink" Target="https://asylumineurope.org/reports/country/greece/reception-conditions/health-care/"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hyperlink" Target="https://www.ars.sante.fr/" TargetMode="External"/><Relationship Id="rId3" Type="http://schemas.openxmlformats.org/officeDocument/2006/relationships/hyperlink" Target="https://www.cleiss.fr/particuliers/venir/soins/ue/systeme-de-sante-en-france.html" TargetMode="External"/><Relationship Id="rId7" Type="http://schemas.openxmlformats.org/officeDocument/2006/relationships/hyperlink" Target="https://santepubliquefrance.fr/"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hyperlink" Target="https://sante.gouv.fr/" TargetMode="External"/><Relationship Id="rId5" Type="http://schemas.openxmlformats.org/officeDocument/2006/relationships/hyperlink" Target="https://www.gisti.org/IMG/pdf/droit-a-la-sante-guide-romldh.pdf" TargetMode="External"/><Relationship Id="rId4" Type="http://schemas.openxmlformats.org/officeDocument/2006/relationships/hyperlink" Target="https://www.cleiss.fr/particuliers/venir/soins/ue/systeme-de-sante-en-france.html#organisation" TargetMode="External"/><Relationship Id="rId9" Type="http://schemas.openxmlformats.org/officeDocument/2006/relationships/hyperlink" Target="https://www.ameli.fr/"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3.jpg"/></Relationships>
</file>

<file path=ppt/slides/_rels/slide6.xml.rels><?xml version="1.0" encoding="UTF-8" standalone="yes"?>
<Relationships xmlns="http://schemas.openxmlformats.org/package/2006/relationships"><Relationship Id="rId3" Type="http://schemas.openxmlformats.org/officeDocument/2006/relationships/hyperlink" Target="https://www.freepik.com/free-vector/social-development-abstract-concept-vector-illustration-children-learn-social-skills-competence-positive-impact-successful-communication-career-success-education-abstract-metaphor_11663914.htm"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de/photos/technologie-h%C3%A4nde-zustimmung-okay-425627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https://pixabay.com/de/service/license-summar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de/vectors/medizinisch-kampagne-app-spende-6201270/"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hyperlink" Target="https://pixabay.com/de/service/license-summa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
          <p:cNvSpPr txBox="1"/>
          <p:nvPr/>
        </p:nvSpPr>
        <p:spPr>
          <a:xfrm>
            <a:off x="4310344" y="3513902"/>
            <a:ext cx="7307007" cy="201577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0000"/>
              </a:buClr>
              <a:buSzPts val="3400"/>
              <a:buFont typeface="Calibri"/>
              <a:buNone/>
            </a:pPr>
            <a:r>
              <a:rPr lang="en-US" sz="3400" b="1" i="0" u="none" strike="noStrike" cap="none" dirty="0">
                <a:solidFill>
                  <a:srgbClr val="C00000"/>
                </a:solidFill>
                <a:latin typeface="Calibri"/>
                <a:ea typeface="Calibri"/>
                <a:cs typeface="Calibri"/>
                <a:sym typeface="Calibri"/>
              </a:rPr>
              <a:t>Module 11 - Session </a:t>
            </a:r>
            <a:r>
              <a:rPr lang="en-US" sz="3400" b="1" i="0" u="none" strike="noStrike" cap="none" dirty="0" err="1">
                <a:solidFill>
                  <a:srgbClr val="C00000"/>
                </a:solidFill>
                <a:latin typeface="Calibri"/>
                <a:ea typeface="Calibri"/>
                <a:cs typeface="Calibri"/>
                <a:sym typeface="Calibri"/>
              </a:rPr>
              <a:t>d'enseignement</a:t>
            </a:r>
            <a:r>
              <a:rPr lang="en-US" sz="3400" b="1" i="0" u="none" strike="noStrike" cap="none" dirty="0">
                <a:solidFill>
                  <a:srgbClr val="C00000"/>
                </a:solidFill>
                <a:latin typeface="Calibri"/>
                <a:ea typeface="Calibri"/>
                <a:cs typeface="Calibri"/>
                <a:sym typeface="Calibri"/>
              </a:rPr>
              <a:t> </a:t>
            </a:r>
            <a:r>
              <a:rPr lang="en-US" sz="2400" b="1" i="0" u="none" strike="noStrike" cap="none" dirty="0">
                <a:solidFill>
                  <a:srgbClr val="C00000"/>
                </a:solidFill>
                <a:latin typeface="Calibri"/>
                <a:ea typeface="Calibri"/>
                <a:cs typeface="Calibri"/>
                <a:sym typeface="Calibri"/>
              </a:rPr>
              <a:t>(11.1)</a:t>
            </a:r>
            <a:r>
              <a:rPr lang="en-US" sz="2400" b="1" i="0" u="none" strike="noStrike" cap="none" dirty="0">
                <a:solidFill>
                  <a:schemeClr val="dk1"/>
                </a:solidFill>
                <a:latin typeface="Calibri"/>
                <a:ea typeface="Calibri"/>
                <a:cs typeface="Calibri"/>
                <a:sym typeface="Calibri"/>
              </a:rPr>
              <a:t/>
            </a:r>
            <a:br>
              <a:rPr lang="en-US" sz="2400" b="1" i="0" u="none" strike="noStrike" cap="none" dirty="0">
                <a:solidFill>
                  <a:schemeClr val="dk1"/>
                </a:solidFill>
                <a:latin typeface="Calibri"/>
                <a:ea typeface="Calibri"/>
                <a:cs typeface="Calibri"/>
                <a:sym typeface="Calibri"/>
              </a:rPr>
            </a:br>
            <a:r>
              <a:rPr lang="en-US" sz="4000" b="1" i="0" u="none" strike="noStrike" cap="none" dirty="0">
                <a:solidFill>
                  <a:schemeClr val="dk1"/>
                </a:solidFill>
                <a:latin typeface="Calibri"/>
                <a:ea typeface="Calibri"/>
                <a:cs typeface="Calibri"/>
                <a:sym typeface="Calibri"/>
              </a:rPr>
              <a:t>Apps pour les services de santé</a:t>
            </a:r>
            <a:endParaRPr sz="3400" b="1" i="0" u="none" strike="noStrike" cap="none" dirty="0">
              <a:solidFill>
                <a:schemeClr val="dk1"/>
              </a:solidFill>
              <a:latin typeface="Calibri"/>
              <a:ea typeface="Calibri"/>
              <a:cs typeface="Calibri"/>
              <a:sym typeface="Calibri"/>
            </a:endParaRPr>
          </a:p>
        </p:txBody>
      </p:sp>
      <p:sp>
        <p:nvSpPr>
          <p:cNvPr id="69" name="Google Shape;69;p1"/>
          <p:cNvSpPr/>
          <p:nvPr/>
        </p:nvSpPr>
        <p:spPr>
          <a:xfrm>
            <a:off x="-2" y="671930"/>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1</a:t>
            </a:r>
            <a:endParaRPr sz="2400" b="0" i="0" u="none" strike="noStrike" cap="none">
              <a:solidFill>
                <a:srgbClr val="F2F2F2"/>
              </a:solidFill>
              <a:latin typeface="Calibri"/>
              <a:ea typeface="Calibri"/>
              <a:cs typeface="Calibri"/>
              <a:sym typeface="Calibri"/>
            </a:endParaRPr>
          </a:p>
        </p:txBody>
      </p:sp>
      <p:sp>
        <p:nvSpPr>
          <p:cNvPr id="70" name="Google Shape;70;p1"/>
          <p:cNvSpPr/>
          <p:nvPr/>
        </p:nvSpPr>
        <p:spPr>
          <a:xfrm>
            <a:off x="2609" y="1507751"/>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2</a:t>
            </a:r>
            <a:endParaRPr sz="2400" b="0" i="0" u="none" strike="noStrike" cap="none">
              <a:solidFill>
                <a:srgbClr val="F2F2F2"/>
              </a:solidFill>
              <a:latin typeface="Calibri"/>
              <a:ea typeface="Calibri"/>
              <a:cs typeface="Calibri"/>
              <a:sym typeface="Calibri"/>
            </a:endParaRPr>
          </a:p>
        </p:txBody>
      </p:sp>
      <p:sp>
        <p:nvSpPr>
          <p:cNvPr id="71" name="Google Shape;71;p1"/>
          <p:cNvSpPr/>
          <p:nvPr/>
        </p:nvSpPr>
        <p:spPr>
          <a:xfrm>
            <a:off x="-56" y="2302518"/>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3</a:t>
            </a:r>
            <a:endParaRPr sz="2400" b="0" i="0" u="none" strike="noStrike" cap="none">
              <a:solidFill>
                <a:srgbClr val="F2F2F2"/>
              </a:solidFill>
              <a:latin typeface="Calibri"/>
              <a:ea typeface="Calibri"/>
              <a:cs typeface="Calibri"/>
              <a:sym typeface="Calibri"/>
            </a:endParaRPr>
          </a:p>
        </p:txBody>
      </p:sp>
      <p:sp>
        <p:nvSpPr>
          <p:cNvPr id="72" name="Google Shape;72;p1"/>
          <p:cNvSpPr/>
          <p:nvPr/>
        </p:nvSpPr>
        <p:spPr>
          <a:xfrm>
            <a:off x="-2" y="3170974"/>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4</a:t>
            </a:r>
            <a:endParaRPr sz="2400" b="0" i="0" u="none" strike="noStrike" cap="none">
              <a:solidFill>
                <a:srgbClr val="F2F2F2"/>
              </a:solidFill>
              <a:latin typeface="Calibri"/>
              <a:ea typeface="Calibri"/>
              <a:cs typeface="Calibri"/>
              <a:sym typeface="Calibri"/>
            </a:endParaRPr>
          </a:p>
        </p:txBody>
      </p:sp>
      <p:sp>
        <p:nvSpPr>
          <p:cNvPr id="73" name="Google Shape;73;p1"/>
          <p:cNvSpPr/>
          <p:nvPr/>
        </p:nvSpPr>
        <p:spPr>
          <a:xfrm>
            <a:off x="1655" y="4036937"/>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5</a:t>
            </a:r>
            <a:endParaRPr sz="2400" b="0" i="0" u="none" strike="noStrike" cap="none">
              <a:solidFill>
                <a:srgbClr val="F2F2F2"/>
              </a:solidFill>
              <a:latin typeface="Calibri"/>
              <a:ea typeface="Calibri"/>
              <a:cs typeface="Calibri"/>
              <a:sym typeface="Calibri"/>
            </a:endParaRPr>
          </a:p>
        </p:txBody>
      </p:sp>
      <p:pic>
        <p:nvPicPr>
          <p:cNvPr id="74" name="Google Shape;74;p1" descr="Εικόνα που περιέχει κείμενο, γραμματοσειρά, λογότυπο, γραφικά&#10;&#10;Περιγραφή που δημιουργήθηκε αυτόματα"/>
          <p:cNvPicPr preferRelativeResize="0"/>
          <p:nvPr/>
        </p:nvPicPr>
        <p:blipFill rotWithShape="1">
          <a:blip r:embed="rId3">
            <a:alphaModFix/>
          </a:blip>
          <a:srcRect l="19107"/>
          <a:stretch/>
        </p:blipFill>
        <p:spPr>
          <a:xfrm>
            <a:off x="4310344" y="1134849"/>
            <a:ext cx="6563496" cy="2084244"/>
          </a:xfrm>
          <a:prstGeom prst="rect">
            <a:avLst/>
          </a:prstGeom>
          <a:noFill/>
          <a:ln>
            <a:noFill/>
          </a:ln>
        </p:spPr>
      </p:pic>
      <p:sp>
        <p:nvSpPr>
          <p:cNvPr id="75" name="Google Shape;75;p1"/>
          <p:cNvSpPr txBox="1"/>
          <p:nvPr/>
        </p:nvSpPr>
        <p:spPr>
          <a:xfrm>
            <a:off x="4863323" y="2899483"/>
            <a:ext cx="6094902" cy="3693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ABC7F1"/>
                </a:solidFill>
                <a:latin typeface="Calibri"/>
                <a:ea typeface="Calibri"/>
                <a:cs typeface="Calibri"/>
                <a:sym typeface="Calibri"/>
              </a:rPr>
              <a:t>https://apps4health.eu/</a:t>
            </a:r>
            <a:endParaRPr sz="1400" b="0" i="0" u="none" strike="noStrike" cap="none">
              <a:solidFill>
                <a:srgbClr val="000000"/>
              </a:solidFill>
              <a:latin typeface="Arial"/>
              <a:ea typeface="Arial"/>
              <a:cs typeface="Arial"/>
              <a:sym typeface="Arial"/>
            </a:endParaRPr>
          </a:p>
        </p:txBody>
      </p:sp>
      <p:pic>
        <p:nvPicPr>
          <p:cNvPr id="76" name="Google Shape;76;p1"/>
          <p:cNvPicPr preferRelativeResize="0"/>
          <p:nvPr/>
        </p:nvPicPr>
        <p:blipFill rotWithShape="1">
          <a:blip r:embed="rId4">
            <a:alphaModFix/>
          </a:blip>
          <a:srcRect/>
          <a:stretch/>
        </p:blipFill>
        <p:spPr>
          <a:xfrm>
            <a:off x="-8249" y="5991490"/>
            <a:ext cx="12191695" cy="869554"/>
          </a:xfrm>
          <a:prstGeom prst="rect">
            <a:avLst/>
          </a:prstGeom>
          <a:noFill/>
          <a:ln>
            <a:noFill/>
          </a:ln>
        </p:spPr>
      </p:pic>
      <p:pic>
        <p:nvPicPr>
          <p:cNvPr id="77" name="Google Shape;77;p1"/>
          <p:cNvPicPr preferRelativeResize="0"/>
          <p:nvPr/>
        </p:nvPicPr>
        <p:blipFill rotWithShape="1">
          <a:blip r:embed="rId5">
            <a:alphaModFix/>
          </a:blip>
          <a:srcRect/>
          <a:stretch/>
        </p:blipFill>
        <p:spPr>
          <a:xfrm>
            <a:off x="10748048" y="6336215"/>
            <a:ext cx="1406013" cy="492105"/>
          </a:xfrm>
          <a:prstGeom prst="rect">
            <a:avLst/>
          </a:prstGeom>
          <a:noFill/>
          <a:ln>
            <a:noFill/>
          </a:ln>
        </p:spPr>
      </p:pic>
      <p:sp>
        <p:nvSpPr>
          <p:cNvPr id="78" name="Google Shape;78;p1"/>
          <p:cNvSpPr/>
          <p:nvPr/>
        </p:nvSpPr>
        <p:spPr>
          <a:xfrm>
            <a:off x="510" y="4903744"/>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6</a:t>
            </a:r>
            <a:endParaRPr sz="2400" b="0" i="0" u="none" strike="noStrike" cap="none">
              <a:solidFill>
                <a:srgbClr val="F2F2F2"/>
              </a:solidFill>
              <a:latin typeface="Calibri"/>
              <a:ea typeface="Calibri"/>
              <a:cs typeface="Calibri"/>
              <a:sym typeface="Calibri"/>
            </a:endParaRPr>
          </a:p>
        </p:txBody>
      </p:sp>
      <p:pic>
        <p:nvPicPr>
          <p:cNvPr id="79" name="Google Shape;79;p1"/>
          <p:cNvPicPr preferRelativeResize="0"/>
          <p:nvPr/>
        </p:nvPicPr>
        <p:blipFill rotWithShape="1">
          <a:blip r:embed="rId4">
            <a:alphaModFix/>
          </a:blip>
          <a:srcRect b="59835"/>
          <a:stretch/>
        </p:blipFill>
        <p:spPr>
          <a:xfrm rot="10800000">
            <a:off x="-8250" y="-4107"/>
            <a:ext cx="12191695" cy="349261"/>
          </a:xfrm>
          <a:prstGeom prst="rect">
            <a:avLst/>
          </a:prstGeom>
          <a:noFill/>
          <a:ln>
            <a:noFill/>
          </a:ln>
        </p:spPr>
      </p:pic>
      <p:pic>
        <p:nvPicPr>
          <p:cNvPr id="80" name="Google Shape;80;p1" descr="Εικόνα που περιέχει clipart, σύμβολο, καρτούν, λογότυπο&#10;&#10;Περιγραφή που δημιουργήθηκε αυτόματα"/>
          <p:cNvPicPr preferRelativeResize="0"/>
          <p:nvPr/>
        </p:nvPicPr>
        <p:blipFill rotWithShape="1">
          <a:blip r:embed="rId6">
            <a:alphaModFix/>
          </a:blip>
          <a:srcRect/>
          <a:stretch/>
        </p:blipFill>
        <p:spPr>
          <a:xfrm>
            <a:off x="1996896" y="1576370"/>
            <a:ext cx="1880187" cy="3365007"/>
          </a:xfrm>
          <a:prstGeom prst="rect">
            <a:avLst/>
          </a:prstGeom>
          <a:noFill/>
          <a:ln>
            <a:noFill/>
          </a:ln>
        </p:spPr>
      </p:pic>
      <p:sp>
        <p:nvSpPr>
          <p:cNvPr id="81" name="Google Shape;81;p1"/>
          <p:cNvSpPr/>
          <p:nvPr/>
        </p:nvSpPr>
        <p:spPr>
          <a:xfrm>
            <a:off x="728869" y="1172199"/>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7</a:t>
            </a:r>
            <a:endParaRPr sz="2400" b="0" i="0" u="none" strike="noStrike" cap="none">
              <a:solidFill>
                <a:srgbClr val="F2F2F2"/>
              </a:solidFill>
              <a:latin typeface="Calibri"/>
              <a:ea typeface="Calibri"/>
              <a:cs typeface="Calibri"/>
              <a:sym typeface="Calibri"/>
            </a:endParaRPr>
          </a:p>
        </p:txBody>
      </p:sp>
      <p:sp>
        <p:nvSpPr>
          <p:cNvPr id="82" name="Google Shape;82;p1"/>
          <p:cNvSpPr/>
          <p:nvPr/>
        </p:nvSpPr>
        <p:spPr>
          <a:xfrm>
            <a:off x="721541" y="2008020"/>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8</a:t>
            </a:r>
            <a:endParaRPr sz="2400" b="0" i="0" u="none" strike="noStrike" cap="none">
              <a:solidFill>
                <a:srgbClr val="F2F2F2"/>
              </a:solidFill>
              <a:latin typeface="Calibri"/>
              <a:ea typeface="Calibri"/>
              <a:cs typeface="Calibri"/>
              <a:sym typeface="Calibri"/>
            </a:endParaRPr>
          </a:p>
        </p:txBody>
      </p:sp>
      <p:sp>
        <p:nvSpPr>
          <p:cNvPr id="83" name="Google Shape;83;p1"/>
          <p:cNvSpPr/>
          <p:nvPr/>
        </p:nvSpPr>
        <p:spPr>
          <a:xfrm>
            <a:off x="728815" y="2802787"/>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9</a:t>
            </a:r>
            <a:endParaRPr sz="2400" b="0" i="0" u="none" strike="noStrike" cap="none">
              <a:solidFill>
                <a:srgbClr val="F2F2F2"/>
              </a:solidFill>
              <a:latin typeface="Calibri"/>
              <a:ea typeface="Calibri"/>
              <a:cs typeface="Calibri"/>
              <a:sym typeface="Calibri"/>
            </a:endParaRPr>
          </a:p>
        </p:txBody>
      </p:sp>
      <p:sp>
        <p:nvSpPr>
          <p:cNvPr id="84" name="Google Shape;84;p1"/>
          <p:cNvSpPr/>
          <p:nvPr/>
        </p:nvSpPr>
        <p:spPr>
          <a:xfrm>
            <a:off x="728869" y="3671243"/>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2F2F2"/>
                </a:solidFill>
                <a:latin typeface="Calibri"/>
                <a:ea typeface="Calibri"/>
                <a:cs typeface="Calibri"/>
                <a:sym typeface="Calibri"/>
              </a:rPr>
              <a:t>10</a:t>
            </a:r>
            <a:endParaRPr sz="2400" b="0" i="0" u="none" strike="noStrike" cap="none">
              <a:solidFill>
                <a:srgbClr val="F2F2F2"/>
              </a:solidFill>
              <a:latin typeface="Calibri"/>
              <a:ea typeface="Calibri"/>
              <a:cs typeface="Calibri"/>
              <a:sym typeface="Calibri"/>
            </a:endParaRPr>
          </a:p>
        </p:txBody>
      </p:sp>
      <p:sp>
        <p:nvSpPr>
          <p:cNvPr id="85" name="Google Shape;85;p1"/>
          <p:cNvSpPr/>
          <p:nvPr/>
        </p:nvSpPr>
        <p:spPr>
          <a:xfrm>
            <a:off x="730526" y="4537206"/>
            <a:ext cx="722376" cy="868136"/>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11</a:t>
            </a:r>
            <a:endParaRPr sz="2400" b="1" i="0" u="none" strike="noStrike" cap="none">
              <a:solidFill>
                <a:schemeClr val="lt1"/>
              </a:solidFill>
              <a:latin typeface="Calibri"/>
              <a:ea typeface="Calibri"/>
              <a:cs typeface="Calibri"/>
              <a:sym typeface="Calibri"/>
            </a:endParaRPr>
          </a:p>
        </p:txBody>
      </p:sp>
      <p:sp>
        <p:nvSpPr>
          <p:cNvPr id="86" name="Google Shape;86;p1"/>
          <p:cNvSpPr/>
          <p:nvPr/>
        </p:nvSpPr>
        <p:spPr>
          <a:xfrm>
            <a:off x="2425150" y="6376653"/>
            <a:ext cx="8293082" cy="63242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rgbClr val="DDEAF6"/>
                </a:solidFill>
                <a:latin typeface="Calibri"/>
                <a:ea typeface="Calibri"/>
                <a:cs typeface="Calibri"/>
                <a:sym typeface="Calibri"/>
              </a:rPr>
              <a:t>Financé par l'Union européenne. Les points de vue et opinions exprimés n'engagent que leurs auteurs et ne reflètent pas nécessairement ceux de l'Union européenne ou de l'Agence exécutive européenne pour l'éducation et la culture (EACEA). Ni l'Union européenne ni l'EACEA ne peuvent en être tenues pour responsables.</a:t>
            </a:r>
            <a:endParaRPr sz="1000" b="0" i="0" u="none" strike="noStrike" cap="none">
              <a:solidFill>
                <a:srgbClr val="DDEAF6"/>
              </a:solidFill>
              <a:latin typeface="Calibri"/>
              <a:ea typeface="Calibri"/>
              <a:cs typeface="Calibri"/>
              <a:sym typeface="Calibri"/>
            </a:endParaRPr>
          </a:p>
        </p:txBody>
      </p:sp>
      <p:pic>
        <p:nvPicPr>
          <p:cNvPr id="87" name="Google Shape;87;p1"/>
          <p:cNvPicPr preferRelativeResize="0"/>
          <p:nvPr/>
        </p:nvPicPr>
        <p:blipFill>
          <a:blip r:embed="rId7"/>
          <a:srcRect/>
          <a:stretch/>
        </p:blipFill>
        <p:spPr>
          <a:xfrm>
            <a:off x="19458" y="6414599"/>
            <a:ext cx="1938951" cy="436098"/>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11" descr="Medizinisch, Die Gesundheit, Arzt"/>
          <p:cNvPicPr preferRelativeResize="0"/>
          <p:nvPr/>
        </p:nvPicPr>
        <p:blipFill rotWithShape="1">
          <a:blip r:embed="rId3">
            <a:alphaModFix/>
          </a:blip>
          <a:srcRect/>
          <a:stretch/>
        </p:blipFill>
        <p:spPr>
          <a:xfrm flipH="1">
            <a:off x="6904905" y="2002783"/>
            <a:ext cx="5282104" cy="4865976"/>
          </a:xfrm>
          <a:prstGeom prst="rect">
            <a:avLst/>
          </a:prstGeom>
          <a:noFill/>
          <a:ln>
            <a:noFill/>
          </a:ln>
        </p:spPr>
      </p:pic>
      <p:sp>
        <p:nvSpPr>
          <p:cNvPr id="201" name="Google Shape;201;p11"/>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rPr>
              <a:t>Contenu de la formation</a:t>
            </a:r>
            <a:endParaRPr/>
          </a:p>
        </p:txBody>
      </p:sp>
      <p:sp>
        <p:nvSpPr>
          <p:cNvPr id="202" name="Google Shape;202;p11"/>
          <p:cNvSpPr txBox="1">
            <a:spLocks noGrp="1"/>
          </p:cNvSpPr>
          <p:nvPr>
            <p:ph type="body" idx="1"/>
          </p:nvPr>
        </p:nvSpPr>
        <p:spPr>
          <a:xfrm>
            <a:off x="557999" y="1799999"/>
            <a:ext cx="7564026" cy="4865977"/>
          </a:xfrm>
          <a:prstGeom prst="rect">
            <a:avLst/>
          </a:prstGeom>
          <a:noFill/>
          <a:ln>
            <a:noFill/>
          </a:ln>
        </p:spPr>
        <p:txBody>
          <a:bodyPr spcFirstLastPara="1" wrap="square" lIns="91425" tIns="45700" rIns="91425" bIns="45700" anchor="t" anchorCtr="0">
            <a:normAutofit/>
          </a:bodyPr>
          <a:lstStyle/>
          <a:p>
            <a:pPr marL="457200" lvl="0" indent="-457200" algn="l" rtl="0">
              <a:lnSpc>
                <a:spcPct val="100000"/>
              </a:lnSpc>
              <a:spcBef>
                <a:spcPts val="0"/>
              </a:spcBef>
              <a:spcAft>
                <a:spcPts val="0"/>
              </a:spcAft>
              <a:buSzPts val="2400"/>
              <a:buFont typeface="Calibri"/>
              <a:buAutoNum type="arabicPeriod"/>
            </a:pPr>
            <a:r>
              <a:rPr lang="en-US"/>
              <a:t>Introduction aux services de santé et aux applications correspondantes.</a:t>
            </a:r>
            <a:endParaRPr/>
          </a:p>
          <a:p>
            <a:pPr marL="457200" lvl="0" indent="-457200" algn="l" rtl="0">
              <a:lnSpc>
                <a:spcPct val="100000"/>
              </a:lnSpc>
              <a:spcBef>
                <a:spcPts val="1200"/>
              </a:spcBef>
              <a:spcAft>
                <a:spcPts val="0"/>
              </a:spcAft>
              <a:buSzPts val="2400"/>
              <a:buFont typeface="Calibri"/>
              <a:buAutoNum type="arabicPeriod"/>
            </a:pPr>
            <a:r>
              <a:rPr lang="en-US"/>
              <a:t>Introduction aux principaux services de santé.</a:t>
            </a:r>
            <a:endParaRPr/>
          </a:p>
          <a:p>
            <a:pPr marL="457200" lvl="0" indent="-457200" algn="l" rtl="0">
              <a:lnSpc>
                <a:spcPct val="100000"/>
              </a:lnSpc>
              <a:spcBef>
                <a:spcPts val="1200"/>
              </a:spcBef>
              <a:spcAft>
                <a:spcPts val="0"/>
              </a:spcAft>
              <a:buSzPts val="2400"/>
              <a:buFont typeface="Calibri"/>
              <a:buAutoNum type="arabicPeriod"/>
            </a:pPr>
            <a:r>
              <a:rPr lang="en-US"/>
              <a:t>Identification des applications de santé publiques et privées et de leurs différentes ambitions.</a:t>
            </a:r>
            <a:endParaRPr/>
          </a:p>
          <a:p>
            <a:pPr marL="457200" lvl="0" indent="-457200" algn="l" rtl="0">
              <a:lnSpc>
                <a:spcPct val="100000"/>
              </a:lnSpc>
              <a:spcBef>
                <a:spcPts val="1200"/>
              </a:spcBef>
              <a:spcAft>
                <a:spcPts val="0"/>
              </a:spcAft>
              <a:buSzPts val="2400"/>
              <a:buFont typeface="Calibri"/>
              <a:buAutoNum type="arabicPeriod"/>
            </a:pPr>
            <a:r>
              <a:rPr lang="en-US"/>
              <a:t>Fonctionnement des services de santé publics et privés.</a:t>
            </a:r>
            <a:endParaRPr/>
          </a:p>
          <a:p>
            <a:pPr marL="457200" lvl="0" indent="-457200" algn="l" rtl="0">
              <a:lnSpc>
                <a:spcPct val="100000"/>
              </a:lnSpc>
              <a:spcBef>
                <a:spcPts val="1200"/>
              </a:spcBef>
              <a:spcAft>
                <a:spcPts val="0"/>
              </a:spcAft>
              <a:buSzPts val="2400"/>
              <a:buFont typeface="Calibri"/>
              <a:buAutoNum type="arabicPeriod"/>
            </a:pPr>
            <a:r>
              <a:rPr lang="en-US"/>
              <a:t>Qu'est-ce qu'une application de services de santé ?</a:t>
            </a:r>
            <a:endParaRPr/>
          </a:p>
          <a:p>
            <a:pPr marL="457200" lvl="0" indent="-457200" algn="l" rtl="0">
              <a:lnSpc>
                <a:spcPct val="100000"/>
              </a:lnSpc>
              <a:spcBef>
                <a:spcPts val="1200"/>
              </a:spcBef>
              <a:spcAft>
                <a:spcPts val="0"/>
              </a:spcAft>
              <a:buSzPts val="2400"/>
              <a:buFont typeface="Calibri"/>
              <a:buAutoNum type="arabicPeriod"/>
            </a:pPr>
            <a:r>
              <a:rPr lang="en-US"/>
              <a:t>Comment les applications de santé peuvent favoriser l'autogestion de la santé - exemples.</a:t>
            </a:r>
            <a:endParaRPr/>
          </a:p>
          <a:p>
            <a:pPr marL="228600" lvl="0" indent="-76200" algn="l" rtl="0">
              <a:lnSpc>
                <a:spcPct val="100000"/>
              </a:lnSpc>
              <a:spcBef>
                <a:spcPts val="1200"/>
              </a:spcBef>
              <a:spcAft>
                <a:spcPts val="0"/>
              </a:spcAft>
              <a:buSzPts val="2400"/>
              <a:buNone/>
            </a:pPr>
            <a:endParaRPr/>
          </a:p>
        </p:txBody>
      </p:sp>
      <p:sp>
        <p:nvSpPr>
          <p:cNvPr id="203" name="Google Shape;203;p11"/>
          <p:cNvSpPr/>
          <p:nvPr/>
        </p:nvSpPr>
        <p:spPr>
          <a:xfrm>
            <a:off x="-1187947" y="6591759"/>
            <a:ext cx="7965265"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licence Pixabay</a:t>
            </a:r>
            <a:endParaRPr sz="1200" b="0" i="0" u="none" strike="noStrike" cap="none">
              <a:solidFill>
                <a:schemeClr val="dk1"/>
              </a:solidFill>
              <a:latin typeface="Calibri"/>
              <a:ea typeface="Calibri"/>
              <a:cs typeface="Calibri"/>
              <a:sym typeface="Calibri"/>
            </a:endParaRPr>
          </a:p>
        </p:txBody>
      </p:sp>
      <p:sp>
        <p:nvSpPr>
          <p:cNvPr id="204" name="Google Shape;204;p11"/>
          <p:cNvSpPr/>
          <p:nvPr/>
        </p:nvSpPr>
        <p:spPr>
          <a:xfrm>
            <a:off x="10110651" y="-3933"/>
            <a:ext cx="208008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11.1.1 Introduction</a:t>
            </a:r>
            <a:endParaRPr sz="1800" b="0" i="0" u="none" strike="noStrike" cap="none">
              <a:solidFill>
                <a:schemeClr val="lt1"/>
              </a:solidFill>
              <a:latin typeface="Calibri"/>
              <a:ea typeface="Calibri"/>
              <a:cs typeface="Calibri"/>
              <a:sym typeface="Calibri"/>
            </a:endParaRPr>
          </a:p>
        </p:txBody>
      </p:sp>
      <p:sp>
        <p:nvSpPr>
          <p:cNvPr id="205" name="Google Shape;205;p11"/>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6" name="Google Shape;206;p11"/>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207" name="Google Shape;207;p11"/>
          <p:cNvSpPr/>
          <p:nvPr/>
        </p:nvSpPr>
        <p:spPr>
          <a:xfrm>
            <a:off x="0" y="11188"/>
            <a:ext cx="739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2"/>
          <p:cNvSpPr txBox="1">
            <a:spLocks noGrp="1"/>
          </p:cNvSpPr>
          <p:nvPr>
            <p:ph type="title"/>
          </p:nvPr>
        </p:nvSpPr>
        <p:spPr>
          <a:xfrm>
            <a:off x="558000" y="1080000"/>
            <a:ext cx="11448900" cy="605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a:solidFill>
                  <a:srgbClr val="203864"/>
                </a:solidFill>
              </a:rPr>
              <a:t>Vue d'ensemble : Qu'allons-nous apprendre dans cette formation ?        (1)</a:t>
            </a:r>
            <a:endParaRPr sz="2800">
              <a:solidFill>
                <a:srgbClr val="203864"/>
              </a:solidFill>
            </a:endParaRPr>
          </a:p>
        </p:txBody>
      </p:sp>
      <p:sp>
        <p:nvSpPr>
          <p:cNvPr id="214" name="Google Shape;214;p12"/>
          <p:cNvSpPr txBox="1">
            <a:spLocks noGrp="1"/>
          </p:cNvSpPr>
          <p:nvPr>
            <p:ph type="body" idx="1"/>
          </p:nvPr>
        </p:nvSpPr>
        <p:spPr>
          <a:xfrm>
            <a:off x="558000" y="1949625"/>
            <a:ext cx="7222800" cy="37845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600"/>
              </a:spcBef>
              <a:spcAft>
                <a:spcPts val="0"/>
              </a:spcAft>
              <a:buSzPts val="2400"/>
              <a:buChar char="▪"/>
            </a:pPr>
            <a:r>
              <a:rPr lang="en-US" sz="2400" b="0" i="0" u="none" strike="noStrike">
                <a:solidFill>
                  <a:srgbClr val="000000"/>
                </a:solidFill>
                <a:latin typeface="Calibri"/>
                <a:ea typeface="Calibri"/>
                <a:cs typeface="Calibri"/>
                <a:sym typeface="Calibri"/>
              </a:rPr>
              <a:t>Qu'est-ce que les services de santé ?</a:t>
            </a:r>
            <a:endParaRPr/>
          </a:p>
          <a:p>
            <a:pPr marL="228600" lvl="0" indent="-228600" algn="l" rtl="0">
              <a:lnSpc>
                <a:spcPct val="100000"/>
              </a:lnSpc>
              <a:spcBef>
                <a:spcPts val="1200"/>
              </a:spcBef>
              <a:spcAft>
                <a:spcPts val="0"/>
              </a:spcAft>
              <a:buSzPts val="2400"/>
              <a:buChar char="▪"/>
            </a:pPr>
            <a:r>
              <a:rPr lang="en-US" sz="2400" b="0" i="0" u="none" strike="noStrike">
                <a:solidFill>
                  <a:srgbClr val="000000"/>
                </a:solidFill>
                <a:latin typeface="Calibri"/>
                <a:ea typeface="Calibri"/>
                <a:cs typeface="Calibri"/>
                <a:sym typeface="Calibri"/>
              </a:rPr>
              <a:t>Pourquoi sont-ils importants ?</a:t>
            </a:r>
            <a:endParaRPr/>
          </a:p>
          <a:p>
            <a:pPr marL="228600" lvl="0" indent="-228600" algn="l" rtl="0">
              <a:lnSpc>
                <a:spcPct val="100000"/>
              </a:lnSpc>
              <a:spcBef>
                <a:spcPts val="1200"/>
              </a:spcBef>
              <a:spcAft>
                <a:spcPts val="0"/>
              </a:spcAft>
              <a:buSzPts val="2400"/>
              <a:buChar char="▪"/>
            </a:pPr>
            <a:r>
              <a:rPr lang="en-US" sz="2400" b="0" i="0" u="none" strike="noStrike">
                <a:solidFill>
                  <a:srgbClr val="000000"/>
                </a:solidFill>
                <a:latin typeface="Calibri"/>
                <a:ea typeface="Calibri"/>
                <a:cs typeface="Calibri"/>
                <a:sym typeface="Calibri"/>
              </a:rPr>
              <a:t>Comment sont-elles organisées ?</a:t>
            </a:r>
            <a:endParaRPr/>
          </a:p>
          <a:p>
            <a:pPr marL="228600" lvl="0" indent="-228600" algn="l" rtl="0">
              <a:lnSpc>
                <a:spcPct val="100000"/>
              </a:lnSpc>
              <a:spcBef>
                <a:spcPts val="1200"/>
              </a:spcBef>
              <a:spcAft>
                <a:spcPts val="0"/>
              </a:spcAft>
              <a:buSzPts val="2400"/>
              <a:buChar char="▪"/>
            </a:pPr>
            <a:r>
              <a:rPr lang="en-US" sz="2400" b="0" i="0" u="none" strike="noStrike">
                <a:solidFill>
                  <a:srgbClr val="000000"/>
                </a:solidFill>
                <a:latin typeface="Calibri"/>
                <a:ea typeface="Calibri"/>
                <a:cs typeface="Calibri"/>
                <a:sym typeface="Calibri"/>
              </a:rPr>
              <a:t>Qui a le droit de les utiliser ?</a:t>
            </a:r>
            <a:endParaRPr/>
          </a:p>
          <a:p>
            <a:pPr marL="228600" lvl="0" indent="-228600" algn="l" rtl="0">
              <a:lnSpc>
                <a:spcPct val="100000"/>
              </a:lnSpc>
              <a:spcBef>
                <a:spcPts val="1200"/>
              </a:spcBef>
              <a:spcAft>
                <a:spcPts val="600"/>
              </a:spcAft>
              <a:buSzPts val="2400"/>
              <a:buChar char="▪"/>
            </a:pPr>
            <a:r>
              <a:rPr lang="en-US" sz="2400" b="0" i="0" u="none" strike="noStrike">
                <a:solidFill>
                  <a:srgbClr val="000000"/>
                </a:solidFill>
                <a:latin typeface="Calibri"/>
                <a:ea typeface="Calibri"/>
                <a:cs typeface="Calibri"/>
                <a:sym typeface="Calibri"/>
              </a:rPr>
              <a:t>Quels sont les avantages pour les différents groupes ?</a:t>
            </a:r>
            <a:endParaRPr/>
          </a:p>
        </p:txBody>
      </p:sp>
      <p:sp>
        <p:nvSpPr>
          <p:cNvPr id="215" name="Google Shape;215;p12"/>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b="0" i="0" u="none" strike="noStrike" cap="none">
              <a:solidFill>
                <a:schemeClr val="dk1"/>
              </a:solidFill>
              <a:latin typeface="Calibri"/>
              <a:ea typeface="Calibri"/>
              <a:cs typeface="Calibri"/>
              <a:sym typeface="Calibri"/>
            </a:endParaRPr>
          </a:p>
        </p:txBody>
      </p:sp>
      <p:sp>
        <p:nvSpPr>
          <p:cNvPr id="216" name="Google Shape;216;p12"/>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 </a:t>
            </a:r>
            <a:endParaRPr sz="2200" b="1" i="0" u="none" strike="noStrike" cap="none">
              <a:solidFill>
                <a:schemeClr val="lt1"/>
              </a:solidFill>
              <a:latin typeface="Gill Sans"/>
              <a:ea typeface="Gill Sans"/>
              <a:cs typeface="Gill Sans"/>
              <a:sym typeface="Gill Sans"/>
            </a:endParaRPr>
          </a:p>
        </p:txBody>
      </p:sp>
      <p:sp>
        <p:nvSpPr>
          <p:cNvPr id="217" name="Google Shape;217;p12"/>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11 </a:t>
            </a:r>
            <a:endParaRPr sz="2200" b="1" i="0" u="none" strike="noStrike" cap="none">
              <a:solidFill>
                <a:schemeClr val="lt1"/>
              </a:solidFill>
              <a:latin typeface="Gill Sans"/>
              <a:ea typeface="Gill Sans"/>
              <a:cs typeface="Gill Sans"/>
              <a:sym typeface="Gill Sans"/>
            </a:endParaRPr>
          </a:p>
        </p:txBody>
      </p:sp>
      <p:pic>
        <p:nvPicPr>
          <p:cNvPr id="218" name="Google Shape;218;p12" descr="Kacheln, Herz, Kurve, Verlauf, Anzeige"/>
          <p:cNvPicPr preferRelativeResize="0"/>
          <p:nvPr/>
        </p:nvPicPr>
        <p:blipFill rotWithShape="1">
          <a:blip r:embed="rId5">
            <a:alphaModFix/>
          </a:blip>
          <a:srcRect/>
          <a:stretch/>
        </p:blipFill>
        <p:spPr>
          <a:xfrm>
            <a:off x="8085182" y="1949613"/>
            <a:ext cx="3784600" cy="3784600"/>
          </a:xfrm>
          <a:prstGeom prst="rect">
            <a:avLst/>
          </a:prstGeom>
          <a:noFill/>
          <a:ln>
            <a:noFill/>
          </a:ln>
        </p:spPr>
      </p:pic>
      <p:sp>
        <p:nvSpPr>
          <p:cNvPr id="219" name="Google Shape;219;p12"/>
          <p:cNvSpPr/>
          <p:nvPr/>
        </p:nvSpPr>
        <p:spPr>
          <a:xfrm>
            <a:off x="10110651" y="-3933"/>
            <a:ext cx="208008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11.1.1 Introduction</a:t>
            </a:r>
            <a:endParaRPr sz="1800" b="0" i="0" u="none" strike="noStrike" cap="none">
              <a:solidFill>
                <a:schemeClr val="lt1"/>
              </a:solidFill>
              <a:latin typeface="Calibri"/>
              <a:ea typeface="Calibri"/>
              <a:cs typeface="Calibri"/>
              <a:sym typeface="Calibri"/>
            </a:endParaRPr>
          </a:p>
        </p:txBody>
      </p:sp>
      <p:sp>
        <p:nvSpPr>
          <p:cNvPr id="220" name="Google Shape;220;p12"/>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1" name="Google Shape;221;p12"/>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222" name="Google Shape;222;p12"/>
          <p:cNvSpPr/>
          <p:nvPr/>
        </p:nvSpPr>
        <p:spPr>
          <a:xfrm>
            <a:off x="0" y="11188"/>
            <a:ext cx="739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557999" y="991839"/>
            <a:ext cx="11216905"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a:solidFill>
                  <a:srgbClr val="203864"/>
                </a:solidFill>
              </a:rPr>
              <a:t>Vue d'ensemble : Qu'allons-nous apprendre dans cette formation ?        (2) </a:t>
            </a:r>
            <a:endParaRPr sz="2800">
              <a:solidFill>
                <a:srgbClr val="203864"/>
              </a:solidFill>
            </a:endParaRPr>
          </a:p>
        </p:txBody>
      </p:sp>
      <p:sp>
        <p:nvSpPr>
          <p:cNvPr id="229" name="Google Shape;229;p13"/>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600"/>
              </a:spcBef>
              <a:spcAft>
                <a:spcPts val="0"/>
              </a:spcAft>
              <a:buSzPts val="2400"/>
              <a:buChar char="▪"/>
            </a:pPr>
            <a:r>
              <a:rPr lang="en-US" sz="2400" b="0" i="0" u="none" strike="noStrike">
                <a:solidFill>
                  <a:srgbClr val="000000"/>
                </a:solidFill>
                <a:latin typeface="Calibri"/>
                <a:ea typeface="Calibri"/>
                <a:cs typeface="Calibri"/>
                <a:sym typeface="Calibri"/>
              </a:rPr>
              <a:t>Qu'est-ce qu'une application de services de santé ?</a:t>
            </a:r>
            <a:endParaRPr/>
          </a:p>
          <a:p>
            <a:pPr marL="228600" lvl="0" indent="-228600" algn="l" rtl="0">
              <a:lnSpc>
                <a:spcPct val="100000"/>
              </a:lnSpc>
              <a:spcBef>
                <a:spcPts val="1200"/>
              </a:spcBef>
              <a:spcAft>
                <a:spcPts val="0"/>
              </a:spcAft>
              <a:buSzPts val="2400"/>
              <a:buChar char="▪"/>
            </a:pPr>
            <a:r>
              <a:rPr lang="en-US" sz="2400" b="0" i="0" u="none" strike="noStrike">
                <a:solidFill>
                  <a:srgbClr val="000000"/>
                </a:solidFill>
                <a:latin typeface="Calibri"/>
                <a:ea typeface="Calibri"/>
                <a:cs typeface="Calibri"/>
                <a:sym typeface="Calibri"/>
              </a:rPr>
              <a:t>Dans quels domaines de la santé sont-ils utilisés ?</a:t>
            </a:r>
            <a:endParaRPr/>
          </a:p>
          <a:p>
            <a:pPr marL="228600" lvl="0" indent="-228600" algn="l" rtl="0">
              <a:lnSpc>
                <a:spcPct val="100000"/>
              </a:lnSpc>
              <a:spcBef>
                <a:spcPts val="1200"/>
              </a:spcBef>
              <a:spcAft>
                <a:spcPts val="0"/>
              </a:spcAft>
              <a:buSzPts val="2400"/>
              <a:buChar char="▪"/>
            </a:pPr>
            <a:r>
              <a:rPr lang="en-US" sz="2400" b="0" i="0" u="none" strike="noStrike">
                <a:solidFill>
                  <a:srgbClr val="000000"/>
                </a:solidFill>
                <a:latin typeface="Calibri"/>
                <a:ea typeface="Calibri"/>
                <a:cs typeface="Calibri"/>
                <a:sym typeface="Calibri"/>
              </a:rPr>
              <a:t>Comment peuvent-ils vous aider à gérer votre santé ?</a:t>
            </a:r>
            <a:endParaRPr/>
          </a:p>
          <a:p>
            <a:pPr marL="228600" lvl="0" indent="-228600" algn="l" rtl="0">
              <a:lnSpc>
                <a:spcPct val="100000"/>
              </a:lnSpc>
              <a:spcBef>
                <a:spcPts val="1200"/>
              </a:spcBef>
              <a:spcAft>
                <a:spcPts val="0"/>
              </a:spcAft>
              <a:buSzPts val="2400"/>
              <a:buChar char="▪"/>
            </a:pPr>
            <a:r>
              <a:rPr lang="en-US" sz="2400" b="0" i="0" u="none" strike="noStrike">
                <a:solidFill>
                  <a:srgbClr val="000000"/>
                </a:solidFill>
                <a:latin typeface="Calibri"/>
                <a:ea typeface="Calibri"/>
                <a:cs typeface="Calibri"/>
                <a:sym typeface="Calibri"/>
              </a:rPr>
              <a:t>Prestataires publics et privés - quelle est la différence ?</a:t>
            </a:r>
            <a:endParaRPr/>
          </a:p>
          <a:p>
            <a:pPr marL="228600" lvl="0" indent="-228600" algn="l" rtl="0">
              <a:lnSpc>
                <a:spcPct val="100000"/>
              </a:lnSpc>
              <a:spcBef>
                <a:spcPts val="1200"/>
              </a:spcBef>
              <a:spcAft>
                <a:spcPts val="600"/>
              </a:spcAft>
              <a:buSzPts val="2400"/>
              <a:buChar char="▪"/>
            </a:pPr>
            <a:r>
              <a:rPr lang="en-US" sz="2400" b="0" i="0" u="none" strike="noStrike">
                <a:solidFill>
                  <a:srgbClr val="000000"/>
                </a:solidFill>
                <a:latin typeface="Calibri"/>
                <a:ea typeface="Calibri"/>
                <a:cs typeface="Calibri"/>
                <a:sym typeface="Calibri"/>
              </a:rPr>
              <a:t>Exemples d'applications de services de santé</a:t>
            </a:r>
            <a:endParaRPr/>
          </a:p>
        </p:txBody>
      </p:sp>
      <p:sp>
        <p:nvSpPr>
          <p:cNvPr id="230" name="Google Shape;230;p13"/>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Pexels</a:t>
            </a:r>
            <a:endParaRPr sz="1200" b="0" i="0" u="none" strike="noStrike" cap="none">
              <a:solidFill>
                <a:schemeClr val="dk1"/>
              </a:solidFill>
              <a:latin typeface="Calibri"/>
              <a:ea typeface="Calibri"/>
              <a:cs typeface="Calibri"/>
              <a:sym typeface="Calibri"/>
            </a:endParaRPr>
          </a:p>
        </p:txBody>
      </p:sp>
      <p:sp>
        <p:nvSpPr>
          <p:cNvPr id="231" name="Google Shape;231;p13"/>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 </a:t>
            </a:r>
            <a:endParaRPr sz="2200" b="1" i="0" u="none" strike="noStrike" cap="none">
              <a:solidFill>
                <a:schemeClr val="lt1"/>
              </a:solidFill>
              <a:latin typeface="Gill Sans"/>
              <a:ea typeface="Gill Sans"/>
              <a:cs typeface="Gill Sans"/>
              <a:sym typeface="Gill Sans"/>
            </a:endParaRPr>
          </a:p>
        </p:txBody>
      </p:sp>
      <p:pic>
        <p:nvPicPr>
          <p:cNvPr id="232" name="Google Shape;232;p13" descr="Kostenlos Person Hält Silber Android Smartphone Stock-Foto"/>
          <p:cNvPicPr preferRelativeResize="0"/>
          <p:nvPr/>
        </p:nvPicPr>
        <p:blipFill rotWithShape="1">
          <a:blip r:embed="rId5">
            <a:alphaModFix/>
          </a:blip>
          <a:srcRect/>
          <a:stretch/>
        </p:blipFill>
        <p:spPr>
          <a:xfrm>
            <a:off x="7126574" y="1989198"/>
            <a:ext cx="4762500" cy="3171825"/>
          </a:xfrm>
          <a:prstGeom prst="rect">
            <a:avLst/>
          </a:prstGeom>
          <a:noFill/>
          <a:ln>
            <a:noFill/>
          </a:ln>
        </p:spPr>
      </p:pic>
      <p:sp>
        <p:nvSpPr>
          <p:cNvPr id="233" name="Google Shape;233;p13"/>
          <p:cNvSpPr/>
          <p:nvPr/>
        </p:nvSpPr>
        <p:spPr>
          <a:xfrm>
            <a:off x="10110651" y="-3933"/>
            <a:ext cx="208008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11.1.1 Introduction</a:t>
            </a:r>
            <a:endParaRPr sz="1800" b="0" i="0" u="none" strike="noStrike" cap="none">
              <a:solidFill>
                <a:schemeClr val="lt1"/>
              </a:solidFill>
              <a:latin typeface="Calibri"/>
              <a:ea typeface="Calibri"/>
              <a:cs typeface="Calibri"/>
              <a:sym typeface="Calibri"/>
            </a:endParaRPr>
          </a:p>
        </p:txBody>
      </p:sp>
      <p:sp>
        <p:nvSpPr>
          <p:cNvPr id="234" name="Google Shape;234;p13"/>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p13"/>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236" name="Google Shape;236;p13"/>
          <p:cNvSpPr/>
          <p:nvPr/>
        </p:nvSpPr>
        <p:spPr>
          <a:xfrm>
            <a:off x="0" y="11188"/>
            <a:ext cx="739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20" descr="Free center centered gears illustration"/>
          <p:cNvPicPr preferRelativeResize="0"/>
          <p:nvPr/>
        </p:nvPicPr>
        <p:blipFill rotWithShape="1">
          <a:blip r:embed="rId3">
            <a:alphaModFix/>
          </a:blip>
          <a:srcRect/>
          <a:stretch/>
        </p:blipFill>
        <p:spPr>
          <a:xfrm>
            <a:off x="6254880" y="2550964"/>
            <a:ext cx="5937120" cy="3956249"/>
          </a:xfrm>
          <a:prstGeom prst="rect">
            <a:avLst/>
          </a:prstGeom>
          <a:noFill/>
          <a:ln>
            <a:noFill/>
          </a:ln>
        </p:spPr>
      </p:pic>
      <p:sp>
        <p:nvSpPr>
          <p:cNvPr id="243" name="Google Shape;243;p120"/>
          <p:cNvSpPr txBox="1">
            <a:spLocks noGrp="1"/>
          </p:cNvSpPr>
          <p:nvPr>
            <p:ph type="title"/>
          </p:nvPr>
        </p:nvSpPr>
        <p:spPr>
          <a:xfrm>
            <a:off x="558000" y="1117381"/>
            <a:ext cx="10515600" cy="89317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2000">
                <a:solidFill>
                  <a:srgbClr val="C01E24"/>
                </a:solidFill>
              </a:rPr>
              <a:t>11.1.2</a:t>
            </a:r>
            <a:r>
              <a:rPr lang="en-US"/>
              <a:t/>
            </a:r>
            <a:br>
              <a:rPr lang="en-US"/>
            </a:br>
            <a:r>
              <a:rPr lang="en-US" sz="3600" b="1">
                <a:solidFill>
                  <a:srgbClr val="C00000"/>
                </a:solidFill>
                <a:latin typeface="Calibri"/>
                <a:ea typeface="Calibri"/>
                <a:cs typeface="Calibri"/>
                <a:sym typeface="Calibri"/>
              </a:rPr>
              <a:t>Que sont les services de santé ?</a:t>
            </a:r>
            <a:endParaRPr>
              <a:solidFill>
                <a:srgbClr val="C01E24"/>
              </a:solidFill>
            </a:endParaRPr>
          </a:p>
        </p:txBody>
      </p:sp>
      <p:sp>
        <p:nvSpPr>
          <p:cNvPr id="244" name="Google Shape;244;p120"/>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600"/>
              </a:spcBef>
              <a:spcAft>
                <a:spcPts val="0"/>
              </a:spcAft>
              <a:buSzPts val="2200"/>
              <a:buNone/>
            </a:pPr>
            <a:r>
              <a:rPr lang="en-US" sz="2200">
                <a:solidFill>
                  <a:srgbClr val="203864"/>
                </a:solidFill>
              </a:rPr>
              <a:t>Objectifs</a:t>
            </a:r>
            <a:endParaRPr/>
          </a:p>
        </p:txBody>
      </p:sp>
      <p:sp>
        <p:nvSpPr>
          <p:cNvPr id="245" name="Google Shape;245;p120"/>
          <p:cNvSpPr txBox="1">
            <a:spLocks noGrp="1"/>
          </p:cNvSpPr>
          <p:nvPr>
            <p:ph type="body" idx="2"/>
          </p:nvPr>
        </p:nvSpPr>
        <p:spPr>
          <a:xfrm>
            <a:off x="558001" y="2849843"/>
            <a:ext cx="6210548" cy="347011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50000"/>
              </a:lnSpc>
              <a:spcBef>
                <a:spcPts val="600"/>
              </a:spcBef>
              <a:spcAft>
                <a:spcPts val="0"/>
              </a:spcAft>
              <a:buSzPts val="2200"/>
              <a:buNone/>
            </a:pPr>
            <a:r>
              <a:rPr lang="en-US" sz="2400"/>
              <a:t>Pour comprendre :</a:t>
            </a:r>
            <a:endParaRPr/>
          </a:p>
          <a:p>
            <a:pPr marL="914400" lvl="1" indent="-396240" algn="l" rtl="0">
              <a:lnSpc>
                <a:spcPct val="150000"/>
              </a:lnSpc>
              <a:spcBef>
                <a:spcPts val="600"/>
              </a:spcBef>
              <a:spcAft>
                <a:spcPts val="0"/>
              </a:spcAft>
              <a:buSzPts val="2640"/>
              <a:buChar char="▪"/>
            </a:pPr>
            <a:r>
              <a:rPr lang="en-US" sz="2400"/>
              <a:t>que sont les services de santé et pourquoi ils sont importants</a:t>
            </a:r>
            <a:endParaRPr sz="2400"/>
          </a:p>
          <a:p>
            <a:pPr marL="914400" lvl="1" indent="-396240" algn="l" rtl="0">
              <a:lnSpc>
                <a:spcPct val="150000"/>
              </a:lnSpc>
              <a:spcBef>
                <a:spcPts val="600"/>
              </a:spcBef>
              <a:spcAft>
                <a:spcPts val="0"/>
              </a:spcAft>
              <a:buSzPts val="2640"/>
              <a:buChar char="▪"/>
            </a:pPr>
            <a:r>
              <a:rPr lang="en-US" sz="2400"/>
              <a:t>comment sont organisés les services de soins de santé</a:t>
            </a:r>
            <a:endParaRPr sz="2400"/>
          </a:p>
          <a:p>
            <a:pPr marL="914400" lvl="1" indent="-396240" algn="l" rtl="0">
              <a:lnSpc>
                <a:spcPct val="150000"/>
              </a:lnSpc>
              <a:spcBef>
                <a:spcPts val="600"/>
              </a:spcBef>
              <a:spcAft>
                <a:spcPts val="0"/>
              </a:spcAft>
              <a:buSzPts val="2640"/>
              <a:buChar char="▪"/>
            </a:pPr>
            <a:r>
              <a:rPr lang="en-US" sz="2400"/>
              <a:t>qui a le droit de les utiliser. </a:t>
            </a:r>
            <a:endParaRPr/>
          </a:p>
          <a:p>
            <a:pPr marL="457200" lvl="0" indent="-228600" algn="l" rtl="0">
              <a:lnSpc>
                <a:spcPct val="150000"/>
              </a:lnSpc>
              <a:spcBef>
                <a:spcPts val="600"/>
              </a:spcBef>
              <a:spcAft>
                <a:spcPts val="0"/>
              </a:spcAft>
              <a:buSzPts val="2200"/>
              <a:buNone/>
            </a:pPr>
            <a:endParaRPr sz="2400"/>
          </a:p>
        </p:txBody>
      </p:sp>
      <p:sp>
        <p:nvSpPr>
          <p:cNvPr id="246" name="Google Shape;246;p120"/>
          <p:cNvSpPr/>
          <p:nvPr/>
        </p:nvSpPr>
        <p:spPr>
          <a:xfrm>
            <a:off x="9780282" y="604295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200" b="0" i="0" u="sng" strike="noStrike" cap="none">
                <a:solidFill>
                  <a:srgbClr val="000000"/>
                </a:solidFill>
                <a:latin typeface="Arial"/>
                <a:ea typeface="Arial"/>
                <a:cs typeface="Arial"/>
                <a:sym typeface="Arial"/>
                <a:hlinkClick r:id="rId4">
                  <a:extLst>
                    <a:ext uri="{A12FA001-AC4F-418D-AE19-62706E023703}">
                      <ahyp:hlinkClr xmlns="" xmlns:ahyp="http://schemas.microsoft.com/office/drawing/2018/hyperlinkcolor" val="tx"/>
                    </a:ext>
                  </a:extLst>
                </a:hlinkClick>
              </a:rPr>
              <a:t>Source</a:t>
            </a:r>
            <a:r>
              <a:rPr lang="en-US" sz="1200" b="0" i="0" u="none" strike="noStrike" cap="none">
                <a:solidFill>
                  <a:srgbClr val="000000"/>
                </a:solidFill>
                <a:latin typeface="Arial"/>
                <a:ea typeface="Arial"/>
                <a:cs typeface="Arial"/>
                <a:sym typeface="Arial"/>
              </a:rPr>
              <a:t> | </a:t>
            </a:r>
            <a:r>
              <a:rPr lang="en-US" sz="1200" b="0" i="0" u="sng" strike="noStrike" cap="none">
                <a:solidFill>
                  <a:srgbClr val="000000"/>
                </a:solidFill>
                <a:latin typeface="Arial"/>
                <a:ea typeface="Arial"/>
                <a:cs typeface="Arial"/>
                <a:sym typeface="Arial"/>
                <a:hlinkClick r:id="rId5">
                  <a:extLst>
                    <a:ext uri="{A12FA001-AC4F-418D-AE19-62706E023703}">
                      <ahyp:hlinkClr xmlns="" xmlns:ahyp="http://schemas.microsoft.com/office/drawing/2018/hyperlinkcolor" val="tx"/>
                    </a:ext>
                  </a:extLst>
                </a:hlinkClick>
              </a:rPr>
              <a:t>Pixabay license</a:t>
            </a:r>
            <a:endParaRPr sz="1200" b="0" i="0" u="none" strike="noStrike" cap="none">
              <a:solidFill>
                <a:srgbClr val="000000"/>
              </a:solidFill>
              <a:latin typeface="Arial"/>
              <a:ea typeface="Arial"/>
              <a:cs typeface="Arial"/>
              <a:sym typeface="Arial"/>
            </a:endParaRPr>
          </a:p>
        </p:txBody>
      </p:sp>
      <p:sp>
        <p:nvSpPr>
          <p:cNvPr id="247" name="Google Shape;247;p120"/>
          <p:cNvSpPr/>
          <p:nvPr/>
        </p:nvSpPr>
        <p:spPr>
          <a:xfrm>
            <a:off x="63363" y="-3933"/>
            <a:ext cx="730500" cy="3999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8" name="Google Shape;248;p120"/>
          <p:cNvSpPr txBox="1"/>
          <p:nvPr/>
        </p:nvSpPr>
        <p:spPr>
          <a:xfrm>
            <a:off x="739377" y="-3933"/>
            <a:ext cx="4797900" cy="3987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249" name="Google Shape;249;p120"/>
          <p:cNvSpPr/>
          <p:nvPr/>
        </p:nvSpPr>
        <p:spPr>
          <a:xfrm>
            <a:off x="0" y="11188"/>
            <a:ext cx="739500" cy="3693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 </a:t>
            </a:r>
            <a:endParaRPr sz="1800" b="1" i="0" u="none" strike="noStrike" cap="none">
              <a:solidFill>
                <a:schemeClr val="lt1"/>
              </a:solidFill>
              <a:latin typeface="Gill Sans"/>
              <a:ea typeface="Gill Sans"/>
              <a:cs typeface="Gill Sans"/>
              <a:sym typeface="Gill Sans"/>
            </a:endParaRPr>
          </a:p>
        </p:txBody>
      </p:sp>
      <p:pic>
        <p:nvPicPr>
          <p:cNvPr id="2" name="Image 1">
            <a:extLst>
              <a:ext uri="{FF2B5EF4-FFF2-40B4-BE49-F238E27FC236}">
                <a16:creationId xmlns:a16="http://schemas.microsoft.com/office/drawing/2014/main" id="{1ECE5F9A-AD4E-09FE-9E7D-3E773C301A0C}"/>
              </a:ext>
            </a:extLst>
          </p:cNvPr>
          <p:cNvPicPr>
            <a:picLocks noChangeAspect="1"/>
          </p:cNvPicPr>
          <p:nvPr/>
        </p:nvPicPr>
        <p:blipFill>
          <a:blip r:embed="rId6"/>
          <a:srcRect/>
          <a:stretch/>
        </p:blipFill>
        <p:spPr>
          <a:xfrm>
            <a:off x="0" y="6448905"/>
            <a:ext cx="1974836" cy="41431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5"/>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a:t>Qu'est-ce que les services de santé ? (1)</a:t>
            </a:r>
            <a:endParaRPr/>
          </a:p>
        </p:txBody>
      </p:sp>
      <p:sp>
        <p:nvSpPr>
          <p:cNvPr id="256" name="Google Shape;256;p15"/>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0"/>
              </a:spcBef>
              <a:spcAft>
                <a:spcPts val="0"/>
              </a:spcAft>
              <a:buSzPts val="2000"/>
              <a:buNone/>
            </a:pPr>
            <a:r>
              <a:rPr lang="en-US" sz="2000" b="0" i="0">
                <a:solidFill>
                  <a:srgbClr val="374151"/>
                </a:solidFill>
              </a:rPr>
              <a:t>Les services de santé font référence à la fourniture de </a:t>
            </a:r>
            <a:r>
              <a:rPr lang="en-US" sz="2000" b="1" i="0"/>
              <a:t>soins médicaux, de traitements et de soutien aux individus, aux communautés ou aux populations </a:t>
            </a:r>
            <a:r>
              <a:rPr lang="en-US" sz="2000" b="0" i="0">
                <a:solidFill>
                  <a:srgbClr val="374151"/>
                </a:solidFill>
              </a:rPr>
              <a:t>afin de maintenir, d'améliorer ou de restaurer la santé. </a:t>
            </a:r>
            <a:endParaRPr/>
          </a:p>
          <a:p>
            <a:pPr marL="88900" lvl="0" indent="0" algn="l" rtl="0">
              <a:lnSpc>
                <a:spcPct val="100000"/>
              </a:lnSpc>
              <a:spcBef>
                <a:spcPts val="0"/>
              </a:spcBef>
              <a:spcAft>
                <a:spcPts val="0"/>
              </a:spcAft>
              <a:buSzPts val="2000"/>
              <a:buNone/>
            </a:pPr>
            <a:endParaRPr sz="2000">
              <a:solidFill>
                <a:srgbClr val="374151"/>
              </a:solidFill>
            </a:endParaRPr>
          </a:p>
          <a:p>
            <a:pPr marL="88900" lvl="0" indent="0" algn="l" rtl="0">
              <a:lnSpc>
                <a:spcPct val="100000"/>
              </a:lnSpc>
              <a:spcBef>
                <a:spcPts val="0"/>
              </a:spcBef>
              <a:spcAft>
                <a:spcPts val="0"/>
              </a:spcAft>
              <a:buSzPts val="2000"/>
              <a:buNone/>
            </a:pPr>
            <a:r>
              <a:rPr lang="en-US" sz="2000" b="0" i="0">
                <a:solidFill>
                  <a:srgbClr val="374151"/>
                </a:solidFill>
              </a:rPr>
              <a:t>Ces services englobent un large éventail d'activités visant à promouvoir le bien-être général et à répondre aux préoccupations liées à la santé. Les services de santé peuvent être fournis par divers professionnels de la santé, y compris les compagnies d'assurance maladie, les hôpitaux spécialisés, les médecins, les thérapeutes et d'autres spécialistes médicaux, par exemple des soignants de différents types. </a:t>
            </a:r>
            <a:endParaRPr sz="2000" b="0" i="0" u="none" strike="noStrike">
              <a:solidFill>
                <a:srgbClr val="000000"/>
              </a:solidFill>
            </a:endParaRPr>
          </a:p>
        </p:txBody>
      </p:sp>
      <p:sp>
        <p:nvSpPr>
          <p:cNvPr id="257" name="Google Shape;257;p1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b="0" i="0" u="none" strike="noStrike" cap="none">
              <a:solidFill>
                <a:schemeClr val="dk1"/>
              </a:solidFill>
              <a:latin typeface="Calibri"/>
              <a:ea typeface="Calibri"/>
              <a:cs typeface="Calibri"/>
              <a:sym typeface="Calibri"/>
            </a:endParaRPr>
          </a:p>
        </p:txBody>
      </p:sp>
      <p:sp>
        <p:nvSpPr>
          <p:cNvPr id="258" name="Google Shape;258;p1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 </a:t>
            </a:r>
            <a:endParaRPr sz="2200" b="1" i="0" u="none" strike="noStrike" cap="none">
              <a:solidFill>
                <a:schemeClr val="lt1"/>
              </a:solidFill>
              <a:latin typeface="Gill Sans"/>
              <a:ea typeface="Gill Sans"/>
              <a:cs typeface="Gill Sans"/>
              <a:sym typeface="Gill Sans"/>
            </a:endParaRPr>
          </a:p>
        </p:txBody>
      </p:sp>
      <p:sp>
        <p:nvSpPr>
          <p:cNvPr id="259" name="Google Shape;259;p1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11 </a:t>
            </a:r>
            <a:endParaRPr sz="2200" b="1" i="0" u="none" strike="noStrike" cap="none">
              <a:solidFill>
                <a:schemeClr val="lt1"/>
              </a:solidFill>
              <a:latin typeface="Gill Sans"/>
              <a:ea typeface="Gill Sans"/>
              <a:cs typeface="Gill Sans"/>
              <a:sym typeface="Gill Sans"/>
            </a:endParaRPr>
          </a:p>
        </p:txBody>
      </p:sp>
      <p:pic>
        <p:nvPicPr>
          <p:cNvPr id="260" name="Google Shape;260;p15" descr="Arzt, Tomograph, Lernen, Krankenhaus"/>
          <p:cNvPicPr preferRelativeResize="0"/>
          <p:nvPr/>
        </p:nvPicPr>
        <p:blipFill rotWithShape="1">
          <a:blip r:embed="rId5">
            <a:alphaModFix/>
          </a:blip>
          <a:srcRect/>
          <a:stretch/>
        </p:blipFill>
        <p:spPr>
          <a:xfrm>
            <a:off x="6911703" y="1869735"/>
            <a:ext cx="5050937" cy="3369922"/>
          </a:xfrm>
          <a:prstGeom prst="rect">
            <a:avLst/>
          </a:prstGeom>
          <a:noFill/>
          <a:ln>
            <a:noFill/>
          </a:ln>
        </p:spPr>
      </p:pic>
      <p:sp>
        <p:nvSpPr>
          <p:cNvPr id="261" name="Google Shape;261;p15"/>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11.1.2 Que sont les services de santé ?</a:t>
            </a:r>
            <a:endParaRPr sz="1800" b="0" i="0" u="none" strike="noStrike" cap="none">
              <a:solidFill>
                <a:schemeClr val="lt1"/>
              </a:solidFill>
              <a:latin typeface="Calibri"/>
              <a:ea typeface="Calibri"/>
              <a:cs typeface="Calibri"/>
              <a:sym typeface="Calibri"/>
            </a:endParaRPr>
          </a:p>
        </p:txBody>
      </p:sp>
      <p:sp>
        <p:nvSpPr>
          <p:cNvPr id="262" name="Google Shape;262;p15"/>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 name="Google Shape;263;p15"/>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264" name="Google Shape;264;p15"/>
          <p:cNvSpPr/>
          <p:nvPr/>
        </p:nvSpPr>
        <p:spPr>
          <a:xfrm>
            <a:off x="0" y="11188"/>
            <a:ext cx="739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6"/>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a:t>Qu'est-ce que les services de santé ? (2)</a:t>
            </a:r>
            <a:endParaRPr/>
          </a:p>
        </p:txBody>
      </p:sp>
      <p:sp>
        <p:nvSpPr>
          <p:cNvPr id="271" name="Google Shape;271;p16"/>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000"/>
              <a:buNone/>
            </a:pPr>
            <a:r>
              <a:rPr lang="en-US" sz="2000" b="0" i="0">
                <a:solidFill>
                  <a:srgbClr val="374151"/>
                </a:solidFill>
              </a:rPr>
              <a:t>Parmi les types de services de santé les plus courants, on peut citer </a:t>
            </a:r>
            <a:endParaRPr/>
          </a:p>
          <a:p>
            <a:pPr marL="228600" lvl="0" indent="-228600" algn="l" rtl="0">
              <a:lnSpc>
                <a:spcPct val="100000"/>
              </a:lnSpc>
              <a:spcBef>
                <a:spcPts val="1200"/>
              </a:spcBef>
              <a:spcAft>
                <a:spcPts val="0"/>
              </a:spcAft>
              <a:buSzPts val="2000"/>
              <a:buFont typeface="Noto Sans Symbols"/>
              <a:buChar char="▪"/>
            </a:pPr>
            <a:r>
              <a:rPr lang="en-US" sz="2000" b="1" i="0"/>
              <a:t>Soins primaires : </a:t>
            </a:r>
            <a:r>
              <a:rPr lang="en-US" sz="2000" b="0" i="0">
                <a:solidFill>
                  <a:srgbClr val="374151"/>
                </a:solidFill>
              </a:rPr>
              <a:t>Services de santé de base fournis par des professionnels de la santé, tels que les médecins généralistes ou les médecins de famille, qui offrent des soins médicaux initiaux et continus pour les maladies courantes et des soins préventifs.</a:t>
            </a:r>
            <a:endParaRPr/>
          </a:p>
          <a:p>
            <a:pPr marL="228600" lvl="0" indent="-228600" algn="l" rtl="0">
              <a:lnSpc>
                <a:spcPct val="100000"/>
              </a:lnSpc>
              <a:spcBef>
                <a:spcPts val="1200"/>
              </a:spcBef>
              <a:spcAft>
                <a:spcPts val="0"/>
              </a:spcAft>
              <a:buSzPts val="2000"/>
              <a:buFont typeface="Noto Sans Symbols"/>
              <a:buChar char="▪"/>
            </a:pPr>
            <a:r>
              <a:rPr lang="en-US" sz="2000" b="1" i="0"/>
              <a:t>Soins spécialisés : </a:t>
            </a:r>
            <a:r>
              <a:rPr lang="en-US" sz="2000" b="0" i="0">
                <a:solidFill>
                  <a:srgbClr val="374151"/>
                </a:solidFill>
              </a:rPr>
              <a:t>Services médicaux spécialisés fournis par des professionnels de la santé spécialisés dans des domaines spécifiques, tels que les cardiologues, les neurologues ou les oncologues, qui diagnostiquent et traitent des problèmes de santé complexes.</a:t>
            </a:r>
            <a:endParaRPr/>
          </a:p>
          <a:p>
            <a:pPr marL="88900" lvl="0" indent="0" algn="l" rtl="0">
              <a:lnSpc>
                <a:spcPct val="100000"/>
              </a:lnSpc>
              <a:spcBef>
                <a:spcPts val="600"/>
              </a:spcBef>
              <a:spcAft>
                <a:spcPts val="0"/>
              </a:spcAft>
              <a:buSzPts val="2000"/>
              <a:buNone/>
            </a:pPr>
            <a:endParaRPr sz="2000" b="0" i="0" u="none" strike="noStrike">
              <a:solidFill>
                <a:srgbClr val="000000"/>
              </a:solidFill>
              <a:latin typeface="Calibri"/>
              <a:ea typeface="Calibri"/>
              <a:cs typeface="Calibri"/>
              <a:sym typeface="Calibri"/>
            </a:endParaRPr>
          </a:p>
        </p:txBody>
      </p:sp>
      <p:sp>
        <p:nvSpPr>
          <p:cNvPr id="272" name="Google Shape;272;p16"/>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Pexels</a:t>
            </a:r>
            <a:endParaRPr sz="1200" b="0" i="0" u="none" strike="noStrike" cap="none">
              <a:solidFill>
                <a:schemeClr val="dk1"/>
              </a:solidFill>
              <a:latin typeface="Calibri"/>
              <a:ea typeface="Calibri"/>
              <a:cs typeface="Calibri"/>
              <a:sym typeface="Calibri"/>
            </a:endParaRPr>
          </a:p>
        </p:txBody>
      </p:sp>
      <p:sp>
        <p:nvSpPr>
          <p:cNvPr id="273" name="Google Shape;273;p16"/>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 </a:t>
            </a:r>
            <a:endParaRPr sz="2200" b="1" i="0" u="none" strike="noStrike" cap="none">
              <a:solidFill>
                <a:schemeClr val="lt1"/>
              </a:solidFill>
              <a:latin typeface="Gill Sans"/>
              <a:ea typeface="Gill Sans"/>
              <a:cs typeface="Gill Sans"/>
              <a:sym typeface="Gill Sans"/>
            </a:endParaRPr>
          </a:p>
        </p:txBody>
      </p:sp>
      <p:sp>
        <p:nvSpPr>
          <p:cNvPr id="274" name="Google Shape;274;p16"/>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11 </a:t>
            </a:r>
            <a:endParaRPr sz="2200" b="1" i="0" u="none" strike="noStrike" cap="none">
              <a:solidFill>
                <a:schemeClr val="lt1"/>
              </a:solidFill>
              <a:latin typeface="Gill Sans"/>
              <a:ea typeface="Gill Sans"/>
              <a:cs typeface="Gill Sans"/>
              <a:sym typeface="Gill Sans"/>
            </a:endParaRPr>
          </a:p>
        </p:txBody>
      </p:sp>
      <p:pic>
        <p:nvPicPr>
          <p:cNvPr id="275" name="Google Shape;275;p16" descr="Kostenlos Kostenloses Stock Foto zu analyse, arzt, arzt und patient Stock-Foto"/>
          <p:cNvPicPr preferRelativeResize="0"/>
          <p:nvPr/>
        </p:nvPicPr>
        <p:blipFill rotWithShape="1">
          <a:blip r:embed="rId5">
            <a:alphaModFix/>
          </a:blip>
          <a:srcRect/>
          <a:stretch/>
        </p:blipFill>
        <p:spPr>
          <a:xfrm>
            <a:off x="8499566" y="1974244"/>
            <a:ext cx="2908234" cy="3735338"/>
          </a:xfrm>
          <a:prstGeom prst="rect">
            <a:avLst/>
          </a:prstGeom>
          <a:noFill/>
          <a:ln>
            <a:noFill/>
          </a:ln>
        </p:spPr>
      </p:pic>
      <p:sp>
        <p:nvSpPr>
          <p:cNvPr id="276" name="Google Shape;276;p16"/>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11.1.2 Que sont les services de santé ?</a:t>
            </a:r>
            <a:endParaRPr sz="1800" b="0" i="0" u="none" strike="noStrike" cap="none">
              <a:solidFill>
                <a:schemeClr val="lt1"/>
              </a:solidFill>
              <a:latin typeface="Calibri"/>
              <a:ea typeface="Calibri"/>
              <a:cs typeface="Calibri"/>
              <a:sym typeface="Calibri"/>
            </a:endParaRPr>
          </a:p>
        </p:txBody>
      </p:sp>
      <p:sp>
        <p:nvSpPr>
          <p:cNvPr id="277" name="Google Shape;277;p16"/>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 name="Google Shape;278;p16"/>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279" name="Google Shape;279;p16"/>
          <p:cNvSpPr/>
          <p:nvPr/>
        </p:nvSpPr>
        <p:spPr>
          <a:xfrm>
            <a:off x="0" y="11188"/>
            <a:ext cx="739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a:t>Qu'est-ce que les services de santé ? (3)</a:t>
            </a:r>
            <a:endParaRPr/>
          </a:p>
        </p:txBody>
      </p:sp>
      <p:sp>
        <p:nvSpPr>
          <p:cNvPr id="286" name="Google Shape;286;p17"/>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600"/>
              </a:spcBef>
              <a:spcAft>
                <a:spcPts val="0"/>
              </a:spcAft>
              <a:buSzPts val="2000"/>
              <a:buFont typeface="Noto Sans Symbols"/>
              <a:buChar char="▪"/>
            </a:pPr>
            <a:r>
              <a:rPr lang="en-US" sz="2000" b="1" i="0"/>
              <a:t>Soins d'urgence : </a:t>
            </a:r>
            <a:r>
              <a:rPr lang="en-US" sz="2000" i="0">
                <a:solidFill>
                  <a:srgbClr val="374151"/>
                </a:solidFill>
              </a:rPr>
              <a:t>Soins médicaux immédiats fournis aux personnes souffrant de blessures mettant leur vie en danger ou de crises sanitaires aiguës, souvent dispensés dans des salles d'urgence ou des centres de soins d'urgence.</a:t>
            </a:r>
            <a:endParaRPr/>
          </a:p>
          <a:p>
            <a:pPr marL="228600" lvl="0" indent="-228600" algn="l" rtl="0">
              <a:lnSpc>
                <a:spcPct val="100000"/>
              </a:lnSpc>
              <a:spcBef>
                <a:spcPts val="1200"/>
              </a:spcBef>
              <a:spcAft>
                <a:spcPts val="0"/>
              </a:spcAft>
              <a:buSzPts val="2000"/>
              <a:buFont typeface="Noto Sans Symbols"/>
              <a:buChar char="▪"/>
            </a:pPr>
            <a:r>
              <a:rPr lang="en-US" sz="2000" b="1" i="0"/>
              <a:t>Services de diagnostic : </a:t>
            </a:r>
            <a:r>
              <a:rPr lang="en-US" sz="2000" i="0">
                <a:solidFill>
                  <a:srgbClr val="374151"/>
                </a:solidFill>
              </a:rPr>
              <a:t>Tests et procédures médicales, y compris les examens d'imagerie, les tests de laboratoire et les dépistages, utilisés pour diagnostiquer des problèmes de santé, suivre l'évolution du traitement et évaluer l'état de santé général.</a:t>
            </a:r>
            <a:endParaRPr/>
          </a:p>
          <a:p>
            <a:pPr marL="88900" lvl="0" indent="0" algn="l" rtl="0">
              <a:lnSpc>
                <a:spcPct val="100000"/>
              </a:lnSpc>
              <a:spcBef>
                <a:spcPts val="600"/>
              </a:spcBef>
              <a:spcAft>
                <a:spcPts val="0"/>
              </a:spcAft>
              <a:buSzPts val="2000"/>
              <a:buNone/>
            </a:pPr>
            <a:endParaRPr sz="2000" b="0" i="0" u="none" strike="noStrike">
              <a:solidFill>
                <a:srgbClr val="000000"/>
              </a:solidFill>
              <a:latin typeface="Calibri"/>
              <a:ea typeface="Calibri"/>
              <a:cs typeface="Calibri"/>
              <a:sym typeface="Calibri"/>
            </a:endParaRPr>
          </a:p>
        </p:txBody>
      </p:sp>
      <p:sp>
        <p:nvSpPr>
          <p:cNvPr id="287" name="Google Shape;287;p17"/>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Pexels</a:t>
            </a:r>
            <a:endParaRPr sz="1200" b="0" i="0" u="none" strike="noStrike" cap="none">
              <a:solidFill>
                <a:schemeClr val="dk1"/>
              </a:solidFill>
              <a:latin typeface="Calibri"/>
              <a:ea typeface="Calibri"/>
              <a:cs typeface="Calibri"/>
              <a:sym typeface="Calibri"/>
            </a:endParaRPr>
          </a:p>
        </p:txBody>
      </p:sp>
      <p:sp>
        <p:nvSpPr>
          <p:cNvPr id="288" name="Google Shape;288;p17"/>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 </a:t>
            </a:r>
            <a:endParaRPr sz="2200" b="1" i="0" u="none" strike="noStrike" cap="none">
              <a:solidFill>
                <a:schemeClr val="lt1"/>
              </a:solidFill>
              <a:latin typeface="Gill Sans"/>
              <a:ea typeface="Gill Sans"/>
              <a:cs typeface="Gill Sans"/>
              <a:sym typeface="Gill Sans"/>
            </a:endParaRPr>
          </a:p>
        </p:txBody>
      </p:sp>
      <p:sp>
        <p:nvSpPr>
          <p:cNvPr id="289" name="Google Shape;289;p17"/>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11 </a:t>
            </a:r>
            <a:endParaRPr sz="2200" b="1" i="0" u="none" strike="noStrike" cap="none">
              <a:solidFill>
                <a:schemeClr val="lt1"/>
              </a:solidFill>
              <a:latin typeface="Gill Sans"/>
              <a:ea typeface="Gill Sans"/>
              <a:cs typeface="Gill Sans"/>
              <a:sym typeface="Gill Sans"/>
            </a:endParaRPr>
          </a:p>
        </p:txBody>
      </p:sp>
      <p:pic>
        <p:nvPicPr>
          <p:cNvPr id="290" name="Google Shape;290;p17" descr="Kostenlos Kostenloses Stock Foto zu analyse, apotheker, biochemie Stock-Foto"/>
          <p:cNvPicPr preferRelativeResize="0"/>
          <p:nvPr/>
        </p:nvPicPr>
        <p:blipFill rotWithShape="1">
          <a:blip r:embed="rId5">
            <a:alphaModFix/>
          </a:blip>
          <a:srcRect/>
          <a:stretch/>
        </p:blipFill>
        <p:spPr>
          <a:xfrm>
            <a:off x="7052113" y="1904394"/>
            <a:ext cx="4762500" cy="3704091"/>
          </a:xfrm>
          <a:prstGeom prst="rect">
            <a:avLst/>
          </a:prstGeom>
          <a:noFill/>
          <a:ln>
            <a:noFill/>
          </a:ln>
        </p:spPr>
      </p:pic>
      <p:sp>
        <p:nvSpPr>
          <p:cNvPr id="291" name="Google Shape;291;p17"/>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11.1.2 Que sont les services de santé ?</a:t>
            </a:r>
            <a:endParaRPr sz="1800" b="0" i="0" u="none" strike="noStrike" cap="none">
              <a:solidFill>
                <a:schemeClr val="lt1"/>
              </a:solidFill>
              <a:latin typeface="Calibri"/>
              <a:ea typeface="Calibri"/>
              <a:cs typeface="Calibri"/>
              <a:sym typeface="Calibri"/>
            </a:endParaRPr>
          </a:p>
        </p:txBody>
      </p:sp>
      <p:sp>
        <p:nvSpPr>
          <p:cNvPr id="292" name="Google Shape;292;p17"/>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 name="Google Shape;293;p17"/>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294" name="Google Shape;294;p17"/>
          <p:cNvSpPr/>
          <p:nvPr/>
        </p:nvSpPr>
        <p:spPr>
          <a:xfrm>
            <a:off x="0" y="11188"/>
            <a:ext cx="739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8"/>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a:t>Qu'est-ce que les services de santé ? (4)</a:t>
            </a:r>
            <a:endParaRPr/>
          </a:p>
        </p:txBody>
      </p:sp>
      <p:sp>
        <p:nvSpPr>
          <p:cNvPr id="301" name="Google Shape;301;p18"/>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600"/>
              </a:spcBef>
              <a:spcAft>
                <a:spcPts val="0"/>
              </a:spcAft>
              <a:buSzPts val="2000"/>
              <a:buFont typeface="Noto Sans Symbols"/>
              <a:buChar char="▪"/>
            </a:pPr>
            <a:r>
              <a:rPr lang="en-US" sz="2000" b="1" i="0"/>
              <a:t>Services de prévention : </a:t>
            </a:r>
            <a:r>
              <a:rPr lang="en-US" sz="2000" b="0" i="0">
                <a:solidFill>
                  <a:srgbClr val="374151"/>
                </a:solidFill>
              </a:rPr>
              <a:t>Interventions sanitaires et dépistages visant à prévenir les maladies, telles que les vaccinations, les conseils en matière de santé et les bilans de santé réguliers, afin de promouvoir des modes de vie sains et la prévention des maladies.</a:t>
            </a:r>
            <a:endParaRPr/>
          </a:p>
          <a:p>
            <a:pPr marL="228600" lvl="0" indent="-228600" algn="l" rtl="0">
              <a:lnSpc>
                <a:spcPct val="100000"/>
              </a:lnSpc>
              <a:spcBef>
                <a:spcPts val="1200"/>
              </a:spcBef>
              <a:spcAft>
                <a:spcPts val="0"/>
              </a:spcAft>
              <a:buSzPts val="2000"/>
              <a:buFont typeface="Noto Sans Symbols"/>
              <a:buChar char="▪"/>
            </a:pPr>
            <a:r>
              <a:rPr lang="en-US" sz="2000" b="1" i="0"/>
              <a:t>Services thérapeutiques : </a:t>
            </a:r>
            <a:r>
              <a:rPr lang="en-US" sz="2000" b="0" i="0">
                <a:solidFill>
                  <a:srgbClr val="374151"/>
                </a:solidFill>
              </a:rPr>
              <a:t>Traitements et procédures médicales, y compris les interventions chirurgicales, la gestion des médicaments, la kinésithérapie et la réadaptation, visant à gérer et à améliorer les conditions de santé et à faciliter le rétablissement.</a:t>
            </a:r>
            <a:endParaRPr/>
          </a:p>
          <a:p>
            <a:pPr marL="88900" lvl="0" indent="0" algn="l" rtl="0">
              <a:lnSpc>
                <a:spcPct val="100000"/>
              </a:lnSpc>
              <a:spcBef>
                <a:spcPts val="600"/>
              </a:spcBef>
              <a:spcAft>
                <a:spcPts val="0"/>
              </a:spcAft>
              <a:buSzPts val="2000"/>
              <a:buNone/>
            </a:pPr>
            <a:endParaRPr sz="2000" b="0" i="0" u="none" strike="noStrike">
              <a:solidFill>
                <a:srgbClr val="000000"/>
              </a:solidFill>
              <a:latin typeface="Calibri"/>
              <a:ea typeface="Calibri"/>
              <a:cs typeface="Calibri"/>
              <a:sym typeface="Calibri"/>
            </a:endParaRPr>
          </a:p>
        </p:txBody>
      </p:sp>
      <p:sp>
        <p:nvSpPr>
          <p:cNvPr id="302" name="Google Shape;302;p18"/>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Pexels</a:t>
            </a:r>
            <a:endParaRPr sz="1200" b="0" i="0" u="none" strike="noStrike" cap="none">
              <a:solidFill>
                <a:schemeClr val="dk1"/>
              </a:solidFill>
              <a:latin typeface="Calibri"/>
              <a:ea typeface="Calibri"/>
              <a:cs typeface="Calibri"/>
              <a:sym typeface="Calibri"/>
            </a:endParaRPr>
          </a:p>
        </p:txBody>
      </p:sp>
      <p:sp>
        <p:nvSpPr>
          <p:cNvPr id="303" name="Google Shape;303;p18"/>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 </a:t>
            </a:r>
            <a:endParaRPr sz="2200" b="1" i="0" u="none" strike="noStrike" cap="none">
              <a:solidFill>
                <a:schemeClr val="lt1"/>
              </a:solidFill>
              <a:latin typeface="Gill Sans"/>
              <a:ea typeface="Gill Sans"/>
              <a:cs typeface="Gill Sans"/>
              <a:sym typeface="Gill Sans"/>
            </a:endParaRPr>
          </a:p>
        </p:txBody>
      </p:sp>
      <p:sp>
        <p:nvSpPr>
          <p:cNvPr id="304" name="Google Shape;304;p18"/>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11 </a:t>
            </a:r>
            <a:endParaRPr sz="2200" b="1" i="0" u="none" strike="noStrike" cap="none">
              <a:solidFill>
                <a:schemeClr val="lt1"/>
              </a:solidFill>
              <a:latin typeface="Gill Sans"/>
              <a:ea typeface="Gill Sans"/>
              <a:cs typeface="Gill Sans"/>
              <a:sym typeface="Gill Sans"/>
            </a:endParaRPr>
          </a:p>
        </p:txBody>
      </p:sp>
      <p:pic>
        <p:nvPicPr>
          <p:cNvPr id="305" name="Google Shape;305;p18" descr="Kostenlos Kostenloses Stock Foto zu ausrüstung, behandeln, bereiten Stock-Foto"/>
          <p:cNvPicPr preferRelativeResize="0"/>
          <p:nvPr/>
        </p:nvPicPr>
        <p:blipFill rotWithShape="1">
          <a:blip r:embed="rId5">
            <a:alphaModFix/>
          </a:blip>
          <a:srcRect/>
          <a:stretch/>
        </p:blipFill>
        <p:spPr>
          <a:xfrm>
            <a:off x="6921237" y="1921987"/>
            <a:ext cx="4759657" cy="3364706"/>
          </a:xfrm>
          <a:prstGeom prst="rect">
            <a:avLst/>
          </a:prstGeom>
          <a:noFill/>
          <a:ln>
            <a:noFill/>
          </a:ln>
        </p:spPr>
      </p:pic>
      <p:sp>
        <p:nvSpPr>
          <p:cNvPr id="306" name="Google Shape;306;p18"/>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11.1.2 Que sont les services de santé ?</a:t>
            </a:r>
            <a:endParaRPr sz="1800" b="0" i="0" u="none" strike="noStrike" cap="none">
              <a:solidFill>
                <a:schemeClr val="lt1"/>
              </a:solidFill>
              <a:latin typeface="Calibri"/>
              <a:ea typeface="Calibri"/>
              <a:cs typeface="Calibri"/>
              <a:sym typeface="Calibri"/>
            </a:endParaRPr>
          </a:p>
        </p:txBody>
      </p:sp>
      <p:sp>
        <p:nvSpPr>
          <p:cNvPr id="307" name="Google Shape;307;p18"/>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8" name="Google Shape;308;p18"/>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309" name="Google Shape;309;p18"/>
          <p:cNvSpPr/>
          <p:nvPr/>
        </p:nvSpPr>
        <p:spPr>
          <a:xfrm>
            <a:off x="0" y="11188"/>
            <a:ext cx="739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a:t>Qu'est-ce que les services de santé ? (5)</a:t>
            </a:r>
            <a:endParaRPr/>
          </a:p>
        </p:txBody>
      </p:sp>
      <p:sp>
        <p:nvSpPr>
          <p:cNvPr id="316" name="Google Shape;316;p19"/>
          <p:cNvSpPr txBox="1">
            <a:spLocks noGrp="1"/>
          </p:cNvSpPr>
          <p:nvPr>
            <p:ph type="body" idx="1"/>
          </p:nvPr>
        </p:nvSpPr>
        <p:spPr>
          <a:xfrm>
            <a:off x="557998" y="1799999"/>
            <a:ext cx="6966207" cy="4865977"/>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2000"/>
              <a:buFont typeface="Noto Sans Symbols"/>
              <a:buChar char="▪"/>
            </a:pPr>
            <a:r>
              <a:rPr lang="en-US" sz="2000" b="1" i="0"/>
              <a:t>Soins de longue durée : </a:t>
            </a:r>
            <a:r>
              <a:rPr lang="en-US" sz="2000" b="0" i="0">
                <a:solidFill>
                  <a:srgbClr val="374151"/>
                </a:solidFill>
              </a:rPr>
              <a:t>Services de santé continus fournis aux personnes souffrant de maladies chroniques ou de handicaps, y compris les soins en maison de retraite, les centres d'aide à la vie autonome et les services de soins à domicile, afin de soutenir les activités de la vie quotidienne et d'assurer la qualité de vie.</a:t>
            </a:r>
            <a:endParaRPr/>
          </a:p>
          <a:p>
            <a:pPr marL="88900" lvl="0" indent="0" algn="l" rtl="0">
              <a:lnSpc>
                <a:spcPct val="100000"/>
              </a:lnSpc>
              <a:spcBef>
                <a:spcPts val="600"/>
              </a:spcBef>
              <a:spcAft>
                <a:spcPts val="0"/>
              </a:spcAft>
              <a:buSzPts val="2000"/>
              <a:buNone/>
            </a:pPr>
            <a:endParaRPr sz="2000">
              <a:solidFill>
                <a:srgbClr val="374151"/>
              </a:solidFill>
            </a:endParaRPr>
          </a:p>
          <a:p>
            <a:pPr marL="88900" lvl="0" indent="0" algn="l" rtl="0">
              <a:lnSpc>
                <a:spcPct val="100000"/>
              </a:lnSpc>
              <a:spcBef>
                <a:spcPts val="0"/>
              </a:spcBef>
              <a:spcAft>
                <a:spcPts val="0"/>
              </a:spcAft>
              <a:buSzPts val="2000"/>
              <a:buNone/>
            </a:pPr>
            <a:r>
              <a:rPr lang="en-US" sz="2000" b="0" i="0">
                <a:solidFill>
                  <a:srgbClr val="374151"/>
                </a:solidFill>
              </a:rPr>
              <a:t>La prestation de services de santé peut se faire dans différents cadres, notamment les hôpitaux, les maisons de retraite, les centres de santé communautaires et les </a:t>
            </a:r>
            <a:r>
              <a:rPr lang="en-US" sz="2000">
                <a:solidFill>
                  <a:srgbClr val="374151"/>
                </a:solidFill>
              </a:rPr>
              <a:t>plateformes</a:t>
            </a:r>
            <a:r>
              <a:rPr lang="en-US" sz="2000" b="0" i="0">
                <a:solidFill>
                  <a:srgbClr val="374151"/>
                </a:solidFill>
              </a:rPr>
              <a:t> de télémédecine. L'objectif des services de santé est de garantir des soins accessibles, efficaces et complets aux individus afin de promouvoir de meilleurs résultats en matière de santé et de qualité de vie.</a:t>
            </a:r>
            <a:endParaRPr sz="2000" b="0" i="0" u="none" strike="noStrike">
              <a:solidFill>
                <a:srgbClr val="000000"/>
              </a:solidFill>
            </a:endParaRPr>
          </a:p>
        </p:txBody>
      </p:sp>
      <p:sp>
        <p:nvSpPr>
          <p:cNvPr id="317" name="Google Shape;317;p19"/>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Pexels</a:t>
            </a:r>
            <a:endParaRPr sz="1200" b="0" i="0" u="none" strike="noStrike" cap="none">
              <a:solidFill>
                <a:schemeClr val="dk1"/>
              </a:solidFill>
              <a:latin typeface="Calibri"/>
              <a:ea typeface="Calibri"/>
              <a:cs typeface="Calibri"/>
              <a:sym typeface="Calibri"/>
            </a:endParaRPr>
          </a:p>
        </p:txBody>
      </p:sp>
      <p:sp>
        <p:nvSpPr>
          <p:cNvPr id="318" name="Google Shape;318;p19"/>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 </a:t>
            </a:r>
            <a:endParaRPr sz="2200" b="1" i="0" u="none" strike="noStrike" cap="none">
              <a:solidFill>
                <a:schemeClr val="lt1"/>
              </a:solidFill>
              <a:latin typeface="Gill Sans"/>
              <a:ea typeface="Gill Sans"/>
              <a:cs typeface="Gill Sans"/>
              <a:sym typeface="Gill Sans"/>
            </a:endParaRPr>
          </a:p>
        </p:txBody>
      </p:sp>
      <p:sp>
        <p:nvSpPr>
          <p:cNvPr id="319" name="Google Shape;319;p19"/>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11 </a:t>
            </a:r>
            <a:endParaRPr sz="2200" b="1" i="0" u="none" strike="noStrike" cap="none">
              <a:solidFill>
                <a:schemeClr val="lt1"/>
              </a:solidFill>
              <a:latin typeface="Gill Sans"/>
              <a:ea typeface="Gill Sans"/>
              <a:cs typeface="Gill Sans"/>
              <a:sym typeface="Gill Sans"/>
            </a:endParaRPr>
          </a:p>
        </p:txBody>
      </p:sp>
      <p:pic>
        <p:nvPicPr>
          <p:cNvPr id="320" name="Google Shape;320;p19" descr="Kostenlos Person, Die Einen Stressball Hält Stock-Foto"/>
          <p:cNvPicPr preferRelativeResize="0"/>
          <p:nvPr/>
        </p:nvPicPr>
        <p:blipFill rotWithShape="1">
          <a:blip r:embed="rId5">
            <a:alphaModFix/>
          </a:blip>
          <a:srcRect/>
          <a:stretch/>
        </p:blipFill>
        <p:spPr>
          <a:xfrm>
            <a:off x="8055600" y="1901968"/>
            <a:ext cx="3918686" cy="2928936"/>
          </a:xfrm>
          <a:prstGeom prst="rect">
            <a:avLst/>
          </a:prstGeom>
          <a:noFill/>
          <a:ln>
            <a:noFill/>
          </a:ln>
        </p:spPr>
      </p:pic>
      <p:sp>
        <p:nvSpPr>
          <p:cNvPr id="321" name="Google Shape;321;p19"/>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11.1.2 Que sont les services de santé ?</a:t>
            </a:r>
            <a:endParaRPr sz="1800" b="0" i="0" u="none" strike="noStrike" cap="none">
              <a:solidFill>
                <a:schemeClr val="lt1"/>
              </a:solidFill>
              <a:latin typeface="Calibri"/>
              <a:ea typeface="Calibri"/>
              <a:cs typeface="Calibri"/>
              <a:sym typeface="Calibri"/>
            </a:endParaRPr>
          </a:p>
        </p:txBody>
      </p:sp>
      <p:sp>
        <p:nvSpPr>
          <p:cNvPr id="322" name="Google Shape;322;p19"/>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p19"/>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324" name="Google Shape;324;p19"/>
          <p:cNvSpPr/>
          <p:nvPr/>
        </p:nvSpPr>
        <p:spPr>
          <a:xfrm>
            <a:off x="0" y="11188"/>
            <a:ext cx="739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0"/>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a:t>Pourquoi les services de santé sont-ils importants (1)</a:t>
            </a:r>
            <a:endParaRPr/>
          </a:p>
        </p:txBody>
      </p:sp>
      <p:sp>
        <p:nvSpPr>
          <p:cNvPr id="331" name="Google Shape;331;p20"/>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600"/>
              </a:spcAft>
              <a:buSzPts val="2400"/>
              <a:buNone/>
            </a:pPr>
            <a:r>
              <a:rPr lang="en-US" sz="2000" b="0" i="0">
                <a:solidFill>
                  <a:srgbClr val="374151"/>
                </a:solidFill>
              </a:rPr>
              <a:t>Le recours aux services de santé vise avant tout à rétablir et à préserver sa propre santé, ainsi que celle de ses enfants et de ses proches âgés. Cependant, leur utilisation fait également partie de la responsabilité sociale : précisément parce que le système de santé est basé sur le principe de solidarité et que les plus forts sont donc responsables des plus faibles, tout le monde devrait essayer d'éviter les coûts.</a:t>
            </a:r>
            <a:endParaRPr sz="2000" b="0" i="0" u="none" strike="noStrike">
              <a:solidFill>
                <a:srgbClr val="000000"/>
              </a:solidFill>
            </a:endParaRPr>
          </a:p>
        </p:txBody>
      </p:sp>
      <p:sp>
        <p:nvSpPr>
          <p:cNvPr id="332" name="Google Shape;332;p20"/>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b="0" i="0" u="none" strike="noStrike" cap="none">
              <a:solidFill>
                <a:schemeClr val="dk1"/>
              </a:solidFill>
              <a:latin typeface="Calibri"/>
              <a:ea typeface="Calibri"/>
              <a:cs typeface="Calibri"/>
              <a:sym typeface="Calibri"/>
            </a:endParaRPr>
          </a:p>
        </p:txBody>
      </p:sp>
      <p:sp>
        <p:nvSpPr>
          <p:cNvPr id="333" name="Google Shape;333;p20"/>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 </a:t>
            </a:r>
            <a:endParaRPr sz="2200" b="1" i="0" u="none" strike="noStrike" cap="none">
              <a:solidFill>
                <a:schemeClr val="lt1"/>
              </a:solidFill>
              <a:latin typeface="Gill Sans"/>
              <a:ea typeface="Gill Sans"/>
              <a:cs typeface="Gill Sans"/>
              <a:sym typeface="Gill Sans"/>
            </a:endParaRPr>
          </a:p>
        </p:txBody>
      </p:sp>
      <p:sp>
        <p:nvSpPr>
          <p:cNvPr id="334" name="Google Shape;334;p20"/>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11 </a:t>
            </a:r>
            <a:endParaRPr sz="2200" b="1" i="0" u="none" strike="noStrike" cap="none">
              <a:solidFill>
                <a:schemeClr val="lt1"/>
              </a:solidFill>
              <a:latin typeface="Gill Sans"/>
              <a:ea typeface="Gill Sans"/>
              <a:cs typeface="Gill Sans"/>
              <a:sym typeface="Gill Sans"/>
            </a:endParaRPr>
          </a:p>
        </p:txBody>
      </p:sp>
      <p:pic>
        <p:nvPicPr>
          <p:cNvPr id="335" name="Google Shape;335;p20" descr="Alte Menschen, Rentner, Rente, Geld"/>
          <p:cNvPicPr preferRelativeResize="0"/>
          <p:nvPr/>
        </p:nvPicPr>
        <p:blipFill rotWithShape="1">
          <a:blip r:embed="rId5">
            <a:alphaModFix/>
          </a:blip>
          <a:srcRect/>
          <a:stretch/>
        </p:blipFill>
        <p:spPr>
          <a:xfrm>
            <a:off x="6931574" y="1994241"/>
            <a:ext cx="4876461" cy="3154460"/>
          </a:xfrm>
          <a:prstGeom prst="rect">
            <a:avLst/>
          </a:prstGeom>
          <a:noFill/>
          <a:ln>
            <a:noFill/>
          </a:ln>
        </p:spPr>
      </p:pic>
      <p:sp>
        <p:nvSpPr>
          <p:cNvPr id="336" name="Google Shape;336;p20"/>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11.1.2 Que sont les services de santé ?</a:t>
            </a:r>
            <a:endParaRPr sz="1800" b="0" i="0" u="none" strike="noStrike" cap="none">
              <a:solidFill>
                <a:schemeClr val="lt1"/>
              </a:solidFill>
              <a:latin typeface="Calibri"/>
              <a:ea typeface="Calibri"/>
              <a:cs typeface="Calibri"/>
              <a:sym typeface="Calibri"/>
            </a:endParaRPr>
          </a:p>
        </p:txBody>
      </p:sp>
      <p:sp>
        <p:nvSpPr>
          <p:cNvPr id="337" name="Google Shape;337;p20"/>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8" name="Google Shape;338;p20"/>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339" name="Google Shape;339;p20"/>
          <p:cNvSpPr/>
          <p:nvPr/>
        </p:nvSpPr>
        <p:spPr>
          <a:xfrm>
            <a:off x="0" y="11188"/>
            <a:ext cx="739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3">
            <a:extLst>
              <a:ext uri="{28A0092B-C50C-407E-A947-70E740481C1C}">
                <a14:useLocalDpi xmlns:a14="http://schemas.microsoft.com/office/drawing/2010/main" val="0"/>
              </a:ext>
            </a:extLst>
          </a:blip>
          <a:srcRect l="19107"/>
          <a:stretch/>
        </p:blipFill>
        <p:spPr>
          <a:xfrm>
            <a:off x="1488562" y="374456"/>
            <a:ext cx="6563496" cy="2084244"/>
          </a:xfrm>
          <a:prstGeom prst="rect">
            <a:avLst/>
          </a:prstGeom>
        </p:spPr>
      </p:pic>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4"/>
          <a:stretch>
            <a:fillRect/>
          </a:stretch>
        </p:blipFill>
        <p:spPr>
          <a:xfrm>
            <a:off x="305" y="5991103"/>
            <a:ext cx="12191695" cy="869554"/>
          </a:xfrm>
          <a:prstGeom prst="rect">
            <a:avLst/>
          </a:prstGeom>
        </p:spPr>
      </p:pic>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4"/>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684" y="803957"/>
            <a:ext cx="860604" cy="1540240"/>
          </a:xfrm>
          <a:prstGeom prst="rect">
            <a:avLst/>
          </a:prstGeom>
        </p:spPr>
      </p:pic>
      <p:sp>
        <p:nvSpPr>
          <p:cNvPr id="8" name="Google Shape;120;p1"/>
          <p:cNvSpPr txBox="1"/>
          <p:nvPr/>
        </p:nvSpPr>
        <p:spPr>
          <a:xfrm>
            <a:off x="296684" y="2984210"/>
            <a:ext cx="6901784" cy="2570283"/>
          </a:xfrm>
          <a:prstGeom prst="rect">
            <a:avLst/>
          </a:prstGeom>
          <a:noFill/>
          <a:ln>
            <a:noFill/>
          </a:ln>
        </p:spPr>
        <p:txBody>
          <a:bodyPr spcFirstLastPara="1" wrap="square" lIns="91425" tIns="45700" rIns="91425" bIns="45700" anchor="ctr" anchorCtr="0">
            <a:normAutofit/>
          </a:bodyPr>
          <a:lstStyle/>
          <a:p>
            <a:pPr>
              <a:spcAft>
                <a:spcPts val="600"/>
              </a:spcAft>
            </a:pPr>
            <a:r>
              <a:rPr lang="en-US" sz="7200" dirty="0" smtClean="0">
                <a:solidFill>
                  <a:srgbClr val="C00000"/>
                </a:solidFill>
                <a:latin typeface="Calibri Light" panose="020F0302020204030204" pitchFamily="34" charset="0"/>
                <a:ea typeface="Calibri"/>
                <a:cs typeface="Calibri Light" panose="020F0302020204030204" pitchFamily="34" charset="0"/>
                <a:sym typeface="Calibri"/>
              </a:rPr>
              <a:t>11</a:t>
            </a:r>
            <a:r>
              <a:rPr lang="en-US" sz="3400" b="1" dirty="0">
                <a:solidFill>
                  <a:schemeClr val="dk1"/>
                </a:solidFill>
                <a:latin typeface="Calibri Light" panose="020F0302020204030204" pitchFamily="34" charset="0"/>
                <a:ea typeface="Calibri"/>
                <a:cs typeface="Calibri Light" panose="020F0302020204030204" pitchFamily="34" charset="0"/>
                <a:sym typeface="Calibri"/>
              </a:rPr>
              <a:t/>
            </a:r>
            <a:br>
              <a:rPr lang="en-US" sz="3400" b="1" dirty="0">
                <a:solidFill>
                  <a:schemeClr val="dk1"/>
                </a:solidFill>
                <a:latin typeface="Calibri Light" panose="020F0302020204030204" pitchFamily="34" charset="0"/>
                <a:ea typeface="Calibri"/>
                <a:cs typeface="Calibri Light" panose="020F0302020204030204" pitchFamily="34" charset="0"/>
                <a:sym typeface="Calibri"/>
              </a:rPr>
            </a:br>
            <a:r>
              <a:rPr lang="fr-FR" sz="4000" dirty="0"/>
              <a:t>Apps pour les services de santé</a:t>
            </a:r>
            <a:endParaRPr lang="en-US" sz="3400" dirty="0"/>
          </a:p>
          <a:p>
            <a:pPr marL="0" marR="0" lvl="0" indent="0" algn="l" rtl="0">
              <a:lnSpc>
                <a:spcPct val="90000"/>
              </a:lnSpc>
              <a:spcBef>
                <a:spcPts val="0"/>
              </a:spcBef>
              <a:spcAft>
                <a:spcPts val="0"/>
              </a:spcAft>
              <a:buClr>
                <a:srgbClr val="000000"/>
              </a:buClr>
              <a:buSzPts val="1400"/>
              <a:buFont typeface="Arial"/>
              <a:buNone/>
            </a:pPr>
            <a:endParaRPr sz="1400"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pic>
        <p:nvPicPr>
          <p:cNvPr id="3" name="Εικόνα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4577" y="2212799"/>
            <a:ext cx="4584308" cy="3558523"/>
          </a:xfrm>
          <a:prstGeom prst="rect">
            <a:avLst/>
          </a:prstGeom>
        </p:spPr>
      </p:pic>
    </p:spTree>
    <p:extLst>
      <p:ext uri="{BB962C8B-B14F-4D97-AF65-F5344CB8AC3E}">
        <p14:creationId xmlns:p14="http://schemas.microsoft.com/office/powerpoint/2010/main" val="3248272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1"/>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a:t>Pourquoi les services de santé sont-ils importants ? (2)</a:t>
            </a:r>
            <a:endParaRPr/>
          </a:p>
        </p:txBody>
      </p:sp>
      <p:sp>
        <p:nvSpPr>
          <p:cNvPr id="346" name="Google Shape;346;p21"/>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400"/>
              <a:buNone/>
            </a:pPr>
            <a:r>
              <a:rPr lang="en-US" u="none" strike="noStrike">
                <a:solidFill>
                  <a:srgbClr val="374151"/>
                </a:solidFill>
              </a:rPr>
              <a:t>Les coûts pour le système de santé peuvent être évités, par exemple, </a:t>
            </a:r>
            <a:endParaRPr/>
          </a:p>
          <a:p>
            <a:pPr marL="228600" lvl="0" indent="-228600" algn="l" rtl="0">
              <a:lnSpc>
                <a:spcPct val="100000"/>
              </a:lnSpc>
              <a:spcBef>
                <a:spcPts val="1200"/>
              </a:spcBef>
              <a:spcAft>
                <a:spcPts val="0"/>
              </a:spcAft>
              <a:buSzPts val="2400"/>
              <a:buFont typeface="Noto Sans Symbols"/>
              <a:buChar char="▪"/>
            </a:pPr>
            <a:r>
              <a:rPr lang="en-US" u="none" strike="noStrike">
                <a:solidFill>
                  <a:srgbClr val="374151"/>
                </a:solidFill>
              </a:rPr>
              <a:t>en se soumettant à des examens médicaux préventifs,</a:t>
            </a:r>
            <a:endParaRPr/>
          </a:p>
          <a:p>
            <a:pPr marL="228600" lvl="0" indent="-228600" algn="l" rtl="0">
              <a:lnSpc>
                <a:spcPct val="100000"/>
              </a:lnSpc>
              <a:spcBef>
                <a:spcPts val="1200"/>
              </a:spcBef>
              <a:spcAft>
                <a:spcPts val="0"/>
              </a:spcAft>
              <a:buSzPts val="2400"/>
              <a:buFont typeface="Noto Sans Symbols"/>
              <a:buChar char="▪"/>
            </a:pPr>
            <a:r>
              <a:rPr lang="en-US" u="none" strike="noStrike">
                <a:solidFill>
                  <a:srgbClr val="374151"/>
                </a:solidFill>
              </a:rPr>
              <a:t>en adoptant un mode de vie sain, </a:t>
            </a:r>
            <a:endParaRPr/>
          </a:p>
          <a:p>
            <a:pPr marL="228600" lvl="0" indent="-228600" algn="l" rtl="0">
              <a:lnSpc>
                <a:spcPct val="100000"/>
              </a:lnSpc>
              <a:spcBef>
                <a:spcPts val="1200"/>
              </a:spcBef>
              <a:spcAft>
                <a:spcPts val="0"/>
              </a:spcAft>
              <a:buSzPts val="2400"/>
              <a:buFont typeface="Noto Sans Symbols"/>
              <a:buChar char="▪"/>
            </a:pPr>
            <a:r>
              <a:rPr lang="en-US" u="none" strike="noStrike">
                <a:solidFill>
                  <a:srgbClr val="374151"/>
                </a:solidFill>
              </a:rPr>
              <a:t>en adoptant un régime alimentaire de qualité et en évitant une consommation excessive de tabac et d'alcool. </a:t>
            </a:r>
            <a:endParaRPr/>
          </a:p>
          <a:p>
            <a:pPr marL="88900" lvl="0" indent="0" algn="l" rtl="0">
              <a:lnSpc>
                <a:spcPct val="100000"/>
              </a:lnSpc>
              <a:spcBef>
                <a:spcPts val="1200"/>
              </a:spcBef>
              <a:spcAft>
                <a:spcPts val="600"/>
              </a:spcAft>
              <a:buSzPts val="2000"/>
              <a:buNone/>
            </a:pPr>
            <a:endParaRPr sz="2000" b="0" i="0" u="none" strike="noStrike">
              <a:solidFill>
                <a:srgbClr val="000000"/>
              </a:solidFill>
              <a:latin typeface="Calibri"/>
              <a:ea typeface="Calibri"/>
              <a:cs typeface="Calibri"/>
              <a:sym typeface="Calibri"/>
            </a:endParaRPr>
          </a:p>
        </p:txBody>
      </p:sp>
      <p:sp>
        <p:nvSpPr>
          <p:cNvPr id="347" name="Google Shape;347;p21"/>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b="0" i="0" u="none" strike="noStrike" cap="none">
              <a:solidFill>
                <a:schemeClr val="dk1"/>
              </a:solidFill>
              <a:latin typeface="Calibri"/>
              <a:ea typeface="Calibri"/>
              <a:cs typeface="Calibri"/>
              <a:sym typeface="Calibri"/>
            </a:endParaRPr>
          </a:p>
        </p:txBody>
      </p:sp>
      <p:sp>
        <p:nvSpPr>
          <p:cNvPr id="348" name="Google Shape;348;p21"/>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 </a:t>
            </a:r>
            <a:endParaRPr sz="2200" b="1" i="0" u="none" strike="noStrike" cap="none">
              <a:solidFill>
                <a:schemeClr val="lt1"/>
              </a:solidFill>
              <a:latin typeface="Gill Sans"/>
              <a:ea typeface="Gill Sans"/>
              <a:cs typeface="Gill Sans"/>
              <a:sym typeface="Gill Sans"/>
            </a:endParaRPr>
          </a:p>
        </p:txBody>
      </p:sp>
      <p:sp>
        <p:nvSpPr>
          <p:cNvPr id="349" name="Google Shape;349;p21"/>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11 </a:t>
            </a:r>
            <a:endParaRPr sz="2200" b="1" i="0" u="none" strike="noStrike" cap="none">
              <a:solidFill>
                <a:schemeClr val="lt1"/>
              </a:solidFill>
              <a:latin typeface="Gill Sans"/>
              <a:ea typeface="Gill Sans"/>
              <a:cs typeface="Gill Sans"/>
              <a:sym typeface="Gill Sans"/>
            </a:endParaRPr>
          </a:p>
        </p:txBody>
      </p:sp>
      <p:pic>
        <p:nvPicPr>
          <p:cNvPr id="350" name="Google Shape;350;p21" descr="Frau, Strecken, Fitness, Draussen"/>
          <p:cNvPicPr preferRelativeResize="0"/>
          <p:nvPr/>
        </p:nvPicPr>
        <p:blipFill rotWithShape="1">
          <a:blip r:embed="rId5">
            <a:alphaModFix/>
          </a:blip>
          <a:srcRect/>
          <a:stretch/>
        </p:blipFill>
        <p:spPr>
          <a:xfrm>
            <a:off x="7100488" y="2003594"/>
            <a:ext cx="4663455" cy="3107531"/>
          </a:xfrm>
          <a:prstGeom prst="rect">
            <a:avLst/>
          </a:prstGeom>
          <a:noFill/>
          <a:ln>
            <a:noFill/>
          </a:ln>
        </p:spPr>
      </p:pic>
      <p:sp>
        <p:nvSpPr>
          <p:cNvPr id="351" name="Google Shape;351;p21"/>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11.1.2 Que sont les services de santé ?</a:t>
            </a:r>
            <a:endParaRPr sz="1800" b="0" i="0" u="none" strike="noStrike" cap="none">
              <a:solidFill>
                <a:schemeClr val="lt1"/>
              </a:solidFill>
              <a:latin typeface="Calibri"/>
              <a:ea typeface="Calibri"/>
              <a:cs typeface="Calibri"/>
              <a:sym typeface="Calibri"/>
            </a:endParaRPr>
          </a:p>
        </p:txBody>
      </p:sp>
      <p:sp>
        <p:nvSpPr>
          <p:cNvPr id="352" name="Google Shape;352;p21"/>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3" name="Google Shape;353;p21"/>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354" name="Google Shape;354;p21"/>
          <p:cNvSpPr/>
          <p:nvPr/>
        </p:nvSpPr>
        <p:spPr>
          <a:xfrm>
            <a:off x="0" y="11188"/>
            <a:ext cx="739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2"/>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800"/>
              <a:buFont typeface="Calibri"/>
              <a:buNone/>
            </a:pPr>
            <a:r>
              <a:rPr lang="en-US"/>
              <a:t>Pourquoi les services de santé sont-ils importants pour les migrants ?</a:t>
            </a:r>
            <a:endParaRPr/>
          </a:p>
        </p:txBody>
      </p:sp>
      <p:sp>
        <p:nvSpPr>
          <p:cNvPr id="361" name="Google Shape;361;p22"/>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400"/>
              <a:buNone/>
            </a:pPr>
            <a:r>
              <a:rPr lang="en-US" b="0" i="0">
                <a:solidFill>
                  <a:srgbClr val="374151"/>
                </a:solidFill>
              </a:rPr>
              <a:t>L'accès aux services de santé n'est pas toujours facile pour les migrants en raison des barrières linguistiques, d'un manque de connaissances en matière de santé, d'un manque d'informations sur le système national de santé et de barrières structurelles. </a:t>
            </a:r>
            <a:endParaRPr/>
          </a:p>
          <a:p>
            <a:pPr marL="88900" lvl="0" indent="0" algn="l" rtl="0">
              <a:lnSpc>
                <a:spcPct val="100000"/>
              </a:lnSpc>
              <a:spcBef>
                <a:spcPts val="1200"/>
              </a:spcBef>
              <a:spcAft>
                <a:spcPts val="600"/>
              </a:spcAft>
              <a:buSzPts val="2400"/>
              <a:buNone/>
            </a:pPr>
            <a:r>
              <a:rPr lang="en-US" b="0" i="0">
                <a:solidFill>
                  <a:srgbClr val="374151"/>
                </a:solidFill>
              </a:rPr>
              <a:t>Néanmoins, il est important de recourir à ces services, non seulement en cas de maladie, mais aussi à des fins de prévention et de réadaptation.</a:t>
            </a:r>
            <a:endParaRPr b="0" i="0" u="none" strike="noStrike">
              <a:solidFill>
                <a:srgbClr val="000000"/>
              </a:solidFill>
            </a:endParaRPr>
          </a:p>
        </p:txBody>
      </p:sp>
      <p:sp>
        <p:nvSpPr>
          <p:cNvPr id="362" name="Google Shape;362;p22"/>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b="0" i="0" u="none" strike="noStrike" cap="none">
              <a:solidFill>
                <a:schemeClr val="dk1"/>
              </a:solidFill>
              <a:latin typeface="Calibri"/>
              <a:ea typeface="Calibri"/>
              <a:cs typeface="Calibri"/>
              <a:sym typeface="Calibri"/>
            </a:endParaRPr>
          </a:p>
        </p:txBody>
      </p:sp>
      <p:sp>
        <p:nvSpPr>
          <p:cNvPr id="363" name="Google Shape;363;p22"/>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 </a:t>
            </a:r>
            <a:endParaRPr sz="2200" b="1" i="0" u="none" strike="noStrike" cap="none">
              <a:solidFill>
                <a:schemeClr val="lt1"/>
              </a:solidFill>
              <a:latin typeface="Gill Sans"/>
              <a:ea typeface="Gill Sans"/>
              <a:cs typeface="Gill Sans"/>
              <a:sym typeface="Gill Sans"/>
            </a:endParaRPr>
          </a:p>
        </p:txBody>
      </p:sp>
      <p:sp>
        <p:nvSpPr>
          <p:cNvPr id="364" name="Google Shape;364;p22"/>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11 </a:t>
            </a:r>
            <a:endParaRPr sz="2200" b="1" i="0" u="none" strike="noStrike" cap="none">
              <a:solidFill>
                <a:schemeClr val="lt1"/>
              </a:solidFill>
              <a:latin typeface="Gill Sans"/>
              <a:ea typeface="Gill Sans"/>
              <a:cs typeface="Gill Sans"/>
              <a:sym typeface="Gill Sans"/>
            </a:endParaRPr>
          </a:p>
        </p:txBody>
      </p:sp>
      <p:pic>
        <p:nvPicPr>
          <p:cNvPr id="365" name="Google Shape;365;p22" descr="Stestoskop, Herz, Kurve, Verlauf"/>
          <p:cNvPicPr preferRelativeResize="0"/>
          <p:nvPr/>
        </p:nvPicPr>
        <p:blipFill rotWithShape="1">
          <a:blip r:embed="rId5">
            <a:alphaModFix/>
          </a:blip>
          <a:srcRect/>
          <a:stretch/>
        </p:blipFill>
        <p:spPr>
          <a:xfrm>
            <a:off x="7063757" y="1985963"/>
            <a:ext cx="4810124" cy="2886074"/>
          </a:xfrm>
          <a:prstGeom prst="rect">
            <a:avLst/>
          </a:prstGeom>
          <a:noFill/>
          <a:ln>
            <a:noFill/>
          </a:ln>
        </p:spPr>
      </p:pic>
      <p:sp>
        <p:nvSpPr>
          <p:cNvPr id="366" name="Google Shape;366;p22"/>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11.1.2 Que sont les services de santé ?</a:t>
            </a:r>
            <a:endParaRPr sz="1800" b="0" i="0" u="none" strike="noStrike" cap="none">
              <a:solidFill>
                <a:schemeClr val="lt1"/>
              </a:solidFill>
              <a:latin typeface="Calibri"/>
              <a:ea typeface="Calibri"/>
              <a:cs typeface="Calibri"/>
              <a:sym typeface="Calibri"/>
            </a:endParaRPr>
          </a:p>
        </p:txBody>
      </p:sp>
      <p:sp>
        <p:nvSpPr>
          <p:cNvPr id="367" name="Google Shape;367;p22"/>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 name="Google Shape;368;p22"/>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369" name="Google Shape;369;p22"/>
          <p:cNvSpPr/>
          <p:nvPr/>
        </p:nvSpPr>
        <p:spPr>
          <a:xfrm>
            <a:off x="0" y="11188"/>
            <a:ext cx="739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75"/>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3600"/>
              <a:buFont typeface="Calibri"/>
              <a:buNone/>
            </a:pPr>
            <a:r>
              <a:rPr lang="en-US"/>
              <a:t>Comment les services de santé sont-ils organisés en France ?</a:t>
            </a:r>
            <a:endParaRPr/>
          </a:p>
        </p:txBody>
      </p:sp>
      <p:sp>
        <p:nvSpPr>
          <p:cNvPr id="986" name="Google Shape;986;p7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 </a:t>
            </a:r>
            <a:endParaRPr sz="2200" b="1" i="0" u="none" strike="noStrike" cap="none">
              <a:solidFill>
                <a:schemeClr val="lt1"/>
              </a:solidFill>
              <a:latin typeface="Gill Sans"/>
              <a:ea typeface="Gill Sans"/>
              <a:cs typeface="Gill Sans"/>
              <a:sym typeface="Gill Sans"/>
            </a:endParaRPr>
          </a:p>
        </p:txBody>
      </p:sp>
      <p:sp>
        <p:nvSpPr>
          <p:cNvPr id="987" name="Google Shape;987;p7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11 </a:t>
            </a:r>
            <a:endParaRPr sz="2200" b="1" i="0" u="none" strike="noStrike" cap="none">
              <a:solidFill>
                <a:schemeClr val="lt1"/>
              </a:solidFill>
              <a:latin typeface="Gill Sans"/>
              <a:ea typeface="Gill Sans"/>
              <a:cs typeface="Gill Sans"/>
              <a:sym typeface="Gill Sans"/>
            </a:endParaRPr>
          </a:p>
        </p:txBody>
      </p:sp>
      <p:sp>
        <p:nvSpPr>
          <p:cNvPr id="988" name="Google Shape;988;p75"/>
          <p:cNvSpPr/>
          <p:nvPr/>
        </p:nvSpPr>
        <p:spPr>
          <a:xfrm>
            <a:off x="2845604" y="5997759"/>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b="0" i="0" u="none" strike="noStrike" cap="none">
              <a:solidFill>
                <a:schemeClr val="dk1"/>
              </a:solidFill>
              <a:latin typeface="Calibri"/>
              <a:ea typeface="Calibri"/>
              <a:cs typeface="Calibri"/>
              <a:sym typeface="Calibri"/>
            </a:endParaRPr>
          </a:p>
        </p:txBody>
      </p:sp>
      <p:pic>
        <p:nvPicPr>
          <p:cNvPr id="989" name="Google Shape;989;p75" descr="Frankreich, Flagge, Karte"/>
          <p:cNvPicPr preferRelativeResize="0"/>
          <p:nvPr/>
        </p:nvPicPr>
        <p:blipFill rotWithShape="1">
          <a:blip r:embed="rId5">
            <a:alphaModFix/>
          </a:blip>
          <a:srcRect/>
          <a:stretch/>
        </p:blipFill>
        <p:spPr>
          <a:xfrm>
            <a:off x="3016684" y="1742946"/>
            <a:ext cx="4516726" cy="4595444"/>
          </a:xfrm>
          <a:prstGeom prst="rect">
            <a:avLst/>
          </a:prstGeom>
          <a:noFill/>
          <a:ln>
            <a:noFill/>
          </a:ln>
        </p:spPr>
      </p:pic>
      <p:pic>
        <p:nvPicPr>
          <p:cNvPr id="2" name="Image 1">
            <a:extLst>
              <a:ext uri="{FF2B5EF4-FFF2-40B4-BE49-F238E27FC236}">
                <a16:creationId xmlns:a16="http://schemas.microsoft.com/office/drawing/2014/main" id="{BB710021-F22E-675E-2C27-D800EAAE6175}"/>
              </a:ext>
            </a:extLst>
          </p:cNvPr>
          <p:cNvPicPr>
            <a:picLocks noChangeAspect="1"/>
          </p:cNvPicPr>
          <p:nvPr/>
        </p:nvPicPr>
        <p:blipFill>
          <a:blip r:embed="rId6"/>
          <a:srcRect/>
          <a:stretch/>
        </p:blipFill>
        <p:spPr>
          <a:xfrm>
            <a:off x="0" y="6448905"/>
            <a:ext cx="1974836" cy="41431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76"/>
          <p:cNvSpPr txBox="1">
            <a:spLocks noGrp="1"/>
          </p:cNvSpPr>
          <p:nvPr>
            <p:ph type="body" idx="1"/>
          </p:nvPr>
        </p:nvSpPr>
        <p:spPr>
          <a:xfrm>
            <a:off x="372606" y="1639614"/>
            <a:ext cx="7250022" cy="441475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00000"/>
              </a:lnSpc>
              <a:spcBef>
                <a:spcPts val="0"/>
              </a:spcBef>
              <a:spcAft>
                <a:spcPts val="0"/>
              </a:spcAft>
              <a:buSzPct val="100000"/>
              <a:buNone/>
            </a:pPr>
            <a:r>
              <a:rPr lang="en-US" sz="8000"/>
              <a:t> Le système de santé français repose sur de multiples structures : </a:t>
            </a:r>
            <a:endParaRPr/>
          </a:p>
          <a:p>
            <a:pPr marL="685800" lvl="1" indent="-228600" algn="l" rtl="0">
              <a:lnSpc>
                <a:spcPct val="100000"/>
              </a:lnSpc>
              <a:spcBef>
                <a:spcPts val="1200"/>
              </a:spcBef>
              <a:spcAft>
                <a:spcPts val="0"/>
              </a:spcAft>
              <a:buClr>
                <a:srgbClr val="C00000"/>
              </a:buClr>
              <a:buSzPct val="120000"/>
              <a:buChar char="▪"/>
            </a:pPr>
            <a:r>
              <a:rPr lang="en-US" sz="8000"/>
              <a:t>sanitaire pour traitement hospitalier</a:t>
            </a:r>
            <a:endParaRPr/>
          </a:p>
          <a:p>
            <a:pPr marL="685800" lvl="1" indent="-228600" algn="l" rtl="0">
              <a:lnSpc>
                <a:spcPct val="100000"/>
              </a:lnSpc>
              <a:spcBef>
                <a:spcPts val="1200"/>
              </a:spcBef>
              <a:spcAft>
                <a:spcPts val="0"/>
              </a:spcAft>
              <a:buClr>
                <a:srgbClr val="C00000"/>
              </a:buClr>
              <a:buSzPct val="120000"/>
              <a:buChar char="▪"/>
            </a:pPr>
            <a:r>
              <a:rPr lang="en-US" sz="8000"/>
              <a:t>les soins ambulatoires pour le traitement ambulatoire</a:t>
            </a:r>
            <a:endParaRPr>
              <a:solidFill>
                <a:srgbClr val="FF0000"/>
              </a:solidFill>
            </a:endParaRPr>
          </a:p>
          <a:p>
            <a:pPr marL="685800" lvl="1" indent="-228600" algn="l" rtl="0">
              <a:lnSpc>
                <a:spcPct val="100000"/>
              </a:lnSpc>
              <a:spcBef>
                <a:spcPts val="1200"/>
              </a:spcBef>
              <a:spcAft>
                <a:spcPts val="0"/>
              </a:spcAft>
              <a:buClr>
                <a:srgbClr val="C00000"/>
              </a:buClr>
              <a:buSzPct val="120000"/>
              <a:buChar char="▪"/>
            </a:pPr>
            <a:r>
              <a:rPr lang="en-US" sz="8000"/>
              <a:t>les services médico-sociaux pour les groupes vulnérables (personnes âgées, handicapées, etc.)</a:t>
            </a:r>
            <a:endParaRPr/>
          </a:p>
          <a:p>
            <a:pPr marL="0" lvl="0" indent="0" algn="l" rtl="0">
              <a:lnSpc>
                <a:spcPct val="100000"/>
              </a:lnSpc>
              <a:spcBef>
                <a:spcPts val="1200"/>
              </a:spcBef>
              <a:spcAft>
                <a:spcPts val="0"/>
              </a:spcAft>
              <a:buSzPct val="100000"/>
              <a:buNone/>
            </a:pPr>
            <a:endParaRPr sz="8000"/>
          </a:p>
          <a:p>
            <a:pPr marL="0" lvl="0" indent="0" algn="l" rtl="0">
              <a:lnSpc>
                <a:spcPct val="100000"/>
              </a:lnSpc>
              <a:spcBef>
                <a:spcPts val="1200"/>
              </a:spcBef>
              <a:spcAft>
                <a:spcPts val="0"/>
              </a:spcAft>
              <a:buSzPct val="100000"/>
              <a:buNone/>
            </a:pPr>
            <a:r>
              <a:rPr lang="en-US" sz="8000"/>
              <a:t>Il est organisé au :</a:t>
            </a:r>
            <a:endParaRPr/>
          </a:p>
          <a:p>
            <a:pPr marL="685800" lvl="1" indent="-228600" algn="l" rtl="0">
              <a:lnSpc>
                <a:spcPct val="100000"/>
              </a:lnSpc>
              <a:spcBef>
                <a:spcPts val="1200"/>
              </a:spcBef>
              <a:spcAft>
                <a:spcPts val="0"/>
              </a:spcAft>
              <a:buClr>
                <a:srgbClr val="C00000"/>
              </a:buClr>
              <a:buSzPct val="100000"/>
              <a:buChar char="▪"/>
            </a:pPr>
            <a:r>
              <a:rPr lang="en-US" sz="8000"/>
              <a:t>au niveau national, par le gouvernement via le ministre de la santé, qui élabore la politique nationale de santé (santé publique et organisation des systèmes de santé)</a:t>
            </a:r>
            <a:endParaRPr/>
          </a:p>
          <a:p>
            <a:pPr marL="685800" lvl="1" indent="-228600" algn="l" rtl="0">
              <a:lnSpc>
                <a:spcPct val="100000"/>
              </a:lnSpc>
              <a:spcBef>
                <a:spcPts val="1200"/>
              </a:spcBef>
              <a:spcAft>
                <a:spcPts val="0"/>
              </a:spcAft>
              <a:buClr>
                <a:srgbClr val="C00000"/>
              </a:buClr>
              <a:buSzPct val="100000"/>
              <a:buChar char="▪"/>
            </a:pPr>
            <a:r>
              <a:rPr lang="en-US" sz="8000"/>
              <a:t>au niveau régional par les Agences Régionales de Santé (ARS), qui définissent et mettent en œuvre la politique régionale de santé</a:t>
            </a:r>
            <a:endParaRPr/>
          </a:p>
          <a:p>
            <a:pPr marL="228600" lvl="0" indent="-101600" algn="l" rtl="0">
              <a:lnSpc>
                <a:spcPct val="100000"/>
              </a:lnSpc>
              <a:spcBef>
                <a:spcPts val="1200"/>
              </a:spcBef>
              <a:spcAft>
                <a:spcPts val="0"/>
              </a:spcAft>
              <a:buSzPct val="100000"/>
              <a:buFont typeface="Calibri"/>
              <a:buNone/>
            </a:pPr>
            <a:endParaRPr sz="8000"/>
          </a:p>
        </p:txBody>
      </p:sp>
      <p:sp>
        <p:nvSpPr>
          <p:cNvPr id="995" name="Google Shape;995;p76"/>
          <p:cNvSpPr/>
          <p:nvPr/>
        </p:nvSpPr>
        <p:spPr>
          <a:xfrm>
            <a:off x="9407694" y="6054364"/>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 licence Freepik</a:t>
            </a:r>
            <a:endParaRPr sz="1200" b="0" i="0" u="none" strike="noStrike" cap="none">
              <a:solidFill>
                <a:schemeClr val="dk1"/>
              </a:solidFill>
              <a:latin typeface="Calibri"/>
              <a:ea typeface="Calibri"/>
              <a:cs typeface="Calibri"/>
              <a:sym typeface="Calibri"/>
            </a:endParaRPr>
          </a:p>
        </p:txBody>
      </p:sp>
      <p:pic>
        <p:nvPicPr>
          <p:cNvPr id="996" name="Google Shape;996;p76"/>
          <p:cNvPicPr preferRelativeResize="0"/>
          <p:nvPr/>
        </p:nvPicPr>
        <p:blipFill rotWithShape="1">
          <a:blip r:embed="rId4">
            <a:alphaModFix/>
          </a:blip>
          <a:srcRect/>
          <a:stretch/>
        </p:blipFill>
        <p:spPr>
          <a:xfrm>
            <a:off x="7956086" y="1639614"/>
            <a:ext cx="4024673" cy="2682474"/>
          </a:xfrm>
          <a:prstGeom prst="rect">
            <a:avLst/>
          </a:prstGeom>
          <a:noFill/>
          <a:ln>
            <a:noFill/>
          </a:ln>
        </p:spPr>
      </p:pic>
      <p:sp>
        <p:nvSpPr>
          <p:cNvPr id="997" name="Google Shape;997;p76"/>
          <p:cNvSpPr txBox="1">
            <a:spLocks noGrp="1"/>
          </p:cNvSpPr>
          <p:nvPr>
            <p:ph type="title"/>
          </p:nvPr>
        </p:nvSpPr>
        <p:spPr>
          <a:xfrm>
            <a:off x="279625" y="713075"/>
            <a:ext cx="6300000" cy="728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a:t>Organisation des services de santé en France (1)</a:t>
            </a:r>
            <a:endParaRPr/>
          </a:p>
        </p:txBody>
      </p:sp>
      <p:sp>
        <p:nvSpPr>
          <p:cNvPr id="998" name="Google Shape;998;p76"/>
          <p:cNvSpPr/>
          <p:nvPr/>
        </p:nvSpPr>
        <p:spPr>
          <a:xfrm>
            <a:off x="7956086" y="-3933"/>
            <a:ext cx="423465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11.1.2 Que sont les services de santé ?</a:t>
            </a:r>
            <a:endParaRPr sz="1800" b="0" i="0" u="none" strike="noStrike" cap="none">
              <a:solidFill>
                <a:schemeClr val="lt1"/>
              </a:solidFill>
              <a:latin typeface="Calibri"/>
              <a:ea typeface="Calibri"/>
              <a:cs typeface="Calibri"/>
              <a:sym typeface="Calibri"/>
            </a:endParaRPr>
          </a:p>
        </p:txBody>
      </p:sp>
      <p:sp>
        <p:nvSpPr>
          <p:cNvPr id="999" name="Google Shape;999;p76"/>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0" name="Google Shape;1000;p76"/>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1001" name="Google Shape;1001;p76"/>
          <p:cNvSpPr/>
          <p:nvPr/>
        </p:nvSpPr>
        <p:spPr>
          <a:xfrm>
            <a:off x="0" y="87388"/>
            <a:ext cx="73937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77"/>
          <p:cNvSpPr txBox="1">
            <a:spLocks noGrp="1"/>
          </p:cNvSpPr>
          <p:nvPr>
            <p:ph type="body" idx="1"/>
          </p:nvPr>
        </p:nvSpPr>
        <p:spPr>
          <a:xfrm>
            <a:off x="407400" y="1459809"/>
            <a:ext cx="7696076" cy="4786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sz="2400"/>
              <a:t>En France, il existe : </a:t>
            </a:r>
            <a:endParaRPr sz="2400"/>
          </a:p>
          <a:p>
            <a:pPr marL="228600" lvl="0" indent="-228600" algn="l" rtl="0">
              <a:lnSpc>
                <a:spcPct val="100000"/>
              </a:lnSpc>
              <a:spcBef>
                <a:spcPts val="1200"/>
              </a:spcBef>
              <a:spcAft>
                <a:spcPts val="0"/>
              </a:spcAft>
              <a:buSzPts val="2400"/>
              <a:buChar char="▪"/>
            </a:pPr>
            <a:r>
              <a:rPr lang="en-US" sz="2400" b="1"/>
              <a:t>Les professionnels de santé indépendants </a:t>
            </a:r>
            <a:r>
              <a:rPr lang="en-US" sz="2400"/>
              <a:t>exerçant en tant que médecins généralistes ou spécialistes, infirmiers, kinésithérapeutes, pharmaciens, etc. Les patients sont libres de choisir le médecin de leur choix.</a:t>
            </a:r>
            <a:endParaRPr/>
          </a:p>
          <a:p>
            <a:pPr marL="228600" lvl="0" indent="-228600" algn="l" rtl="0">
              <a:lnSpc>
                <a:spcPct val="100000"/>
              </a:lnSpc>
              <a:spcBef>
                <a:spcPts val="1200"/>
              </a:spcBef>
              <a:spcAft>
                <a:spcPts val="0"/>
              </a:spcAft>
              <a:buSzPts val="2400"/>
              <a:buChar char="▪"/>
            </a:pPr>
            <a:r>
              <a:rPr lang="en-US" sz="2400" b="1"/>
              <a:t>Les hôpitaux publics et privés jouent un rôle </a:t>
            </a:r>
            <a:r>
              <a:rPr lang="en-US" sz="2400"/>
              <a:t>essentiel dans le système de santé français. Les hôpitaux publics sont financés par l'État et offrent des soins gratuits ou à bas prix, tandis que les hôpitaux privés sont financés par des assurances privées ou des fonds privés (secteur privé à but lucratif). Certains hôpitaux privés à but non lucratif peuvent participer au service public hospitalier (PSPH) dans le cadre d'un contrat avec l'État.</a:t>
            </a:r>
            <a:endParaRPr sz="2400" b="1">
              <a:solidFill>
                <a:srgbClr val="00B0F0"/>
              </a:solidFill>
            </a:endParaRPr>
          </a:p>
          <a:p>
            <a:pPr marL="0" lvl="0" indent="0" algn="l" rtl="0">
              <a:lnSpc>
                <a:spcPct val="100000"/>
              </a:lnSpc>
              <a:spcBef>
                <a:spcPts val="1200"/>
              </a:spcBef>
              <a:spcAft>
                <a:spcPts val="0"/>
              </a:spcAft>
              <a:buSzPts val="2400"/>
              <a:buNone/>
            </a:pPr>
            <a:r>
              <a:rPr lang="en-US" sz="2400"/>
              <a:t/>
            </a:r>
            <a:br>
              <a:rPr lang="en-US" sz="2400"/>
            </a:br>
            <a:endParaRPr sz="2400"/>
          </a:p>
        </p:txBody>
      </p:sp>
      <p:sp>
        <p:nvSpPr>
          <p:cNvPr id="1007" name="Google Shape;1007;p77"/>
          <p:cNvSpPr/>
          <p:nvPr/>
        </p:nvSpPr>
        <p:spPr>
          <a:xfrm>
            <a:off x="9475499" y="6321518"/>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 licence Freepik</a:t>
            </a:r>
            <a:endParaRPr sz="1200" b="0" i="0" u="none" strike="noStrike" cap="none">
              <a:solidFill>
                <a:schemeClr val="dk1"/>
              </a:solidFill>
              <a:latin typeface="Calibri"/>
              <a:ea typeface="Calibri"/>
              <a:cs typeface="Calibri"/>
              <a:sym typeface="Calibri"/>
            </a:endParaRPr>
          </a:p>
        </p:txBody>
      </p:sp>
      <p:pic>
        <p:nvPicPr>
          <p:cNvPr id="1008" name="Google Shape;1008;p77"/>
          <p:cNvPicPr preferRelativeResize="0"/>
          <p:nvPr/>
        </p:nvPicPr>
        <p:blipFill rotWithShape="1">
          <a:blip r:embed="rId4">
            <a:alphaModFix/>
          </a:blip>
          <a:srcRect/>
          <a:stretch/>
        </p:blipFill>
        <p:spPr>
          <a:xfrm>
            <a:off x="8222093" y="2029147"/>
            <a:ext cx="3665106" cy="2657859"/>
          </a:xfrm>
          <a:prstGeom prst="rect">
            <a:avLst/>
          </a:prstGeom>
          <a:noFill/>
          <a:ln>
            <a:noFill/>
          </a:ln>
        </p:spPr>
      </p:pic>
      <p:sp>
        <p:nvSpPr>
          <p:cNvPr id="1009" name="Google Shape;1009;p77"/>
          <p:cNvSpPr txBox="1">
            <a:spLocks noGrp="1"/>
          </p:cNvSpPr>
          <p:nvPr>
            <p:ph type="title"/>
          </p:nvPr>
        </p:nvSpPr>
        <p:spPr>
          <a:xfrm>
            <a:off x="407400" y="685725"/>
            <a:ext cx="6300000" cy="52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a:t>Organisation des services de santé en France (2)</a:t>
            </a:r>
            <a:endParaRPr/>
          </a:p>
        </p:txBody>
      </p:sp>
      <p:sp>
        <p:nvSpPr>
          <p:cNvPr id="1010" name="Google Shape;1010;p77"/>
          <p:cNvSpPr/>
          <p:nvPr/>
        </p:nvSpPr>
        <p:spPr>
          <a:xfrm>
            <a:off x="7658100" y="-3933"/>
            <a:ext cx="4532641"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11.1.2 Que sont les services de santé ?</a:t>
            </a:r>
            <a:endParaRPr sz="1800" b="0" i="0" u="none" strike="noStrike" cap="none">
              <a:solidFill>
                <a:schemeClr val="lt1"/>
              </a:solidFill>
              <a:latin typeface="Calibri"/>
              <a:ea typeface="Calibri"/>
              <a:cs typeface="Calibri"/>
              <a:sym typeface="Calibri"/>
            </a:endParaRPr>
          </a:p>
        </p:txBody>
      </p:sp>
      <p:sp>
        <p:nvSpPr>
          <p:cNvPr id="1011" name="Google Shape;1011;p77"/>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2" name="Google Shape;1012;p77"/>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1013" name="Google Shape;1013;p77"/>
          <p:cNvSpPr/>
          <p:nvPr/>
        </p:nvSpPr>
        <p:spPr>
          <a:xfrm>
            <a:off x="0" y="87388"/>
            <a:ext cx="73937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78"/>
          <p:cNvSpPr txBox="1">
            <a:spLocks noGrp="1"/>
          </p:cNvSpPr>
          <p:nvPr>
            <p:ph type="body" idx="1"/>
          </p:nvPr>
        </p:nvSpPr>
        <p:spPr>
          <a:xfrm>
            <a:off x="407400" y="1541454"/>
            <a:ext cx="8169041" cy="4786200"/>
          </a:xfrm>
          <a:prstGeom prst="rect">
            <a:avLst/>
          </a:prstGeom>
          <a:noFill/>
          <a:ln>
            <a:noFill/>
          </a:ln>
        </p:spPr>
        <p:txBody>
          <a:bodyPr spcFirstLastPara="1" wrap="square" lIns="91425" tIns="45700" rIns="91425" bIns="45700" anchor="t" anchorCtr="0">
            <a:normAutofit fontScale="32500" lnSpcReduction="20000"/>
          </a:bodyPr>
          <a:lstStyle/>
          <a:p>
            <a:pPr marL="0" lvl="0" indent="0" algn="l" rtl="0">
              <a:lnSpc>
                <a:spcPct val="100000"/>
              </a:lnSpc>
              <a:spcBef>
                <a:spcPts val="1200"/>
              </a:spcBef>
              <a:spcAft>
                <a:spcPts val="0"/>
              </a:spcAft>
              <a:buSzPct val="100000"/>
              <a:buNone/>
            </a:pPr>
            <a:r>
              <a:rPr lang="en-US" sz="8000"/>
              <a:t/>
            </a:r>
            <a:br>
              <a:rPr lang="en-US" sz="8000"/>
            </a:br>
            <a:r>
              <a:rPr lang="en-US" sz="7400"/>
              <a:t>L'assistance médicale d'urgence est organisée conjointement par le secteur privé et le secteur hospitalier, et les patients peuvent se rendre dans les </a:t>
            </a:r>
            <a:r>
              <a:rPr lang="en-US" sz="7400" b="1"/>
              <a:t>services d'urgence des hôpitaux. </a:t>
            </a:r>
            <a:endParaRPr sz="7400">
              <a:solidFill>
                <a:srgbClr val="0070C0"/>
              </a:solidFill>
            </a:endParaRPr>
          </a:p>
          <a:p>
            <a:pPr marL="0" lvl="0" indent="0" algn="l" rtl="0">
              <a:lnSpc>
                <a:spcPct val="100000"/>
              </a:lnSpc>
              <a:spcBef>
                <a:spcPts val="1200"/>
              </a:spcBef>
              <a:spcAft>
                <a:spcPts val="0"/>
              </a:spcAft>
              <a:buSzPct val="100000"/>
              <a:buNone/>
            </a:pPr>
            <a:r>
              <a:rPr lang="en-US" sz="7400"/>
              <a:t>Le système de santé français est reconnu pour offrir des soins de qualité à l'ensemble de la population, grâce à un accès facile aux </a:t>
            </a:r>
            <a:r>
              <a:rPr lang="en-US" sz="7400" b="1"/>
              <a:t>soins primaires et spécialisés</a:t>
            </a:r>
            <a:r>
              <a:rPr lang="en-US" sz="7400"/>
              <a:t>.</a:t>
            </a:r>
            <a:endParaRPr sz="7400"/>
          </a:p>
          <a:p>
            <a:pPr marL="0" lvl="0" indent="0" algn="l" rtl="0">
              <a:lnSpc>
                <a:spcPct val="100000"/>
              </a:lnSpc>
              <a:spcBef>
                <a:spcPts val="1200"/>
              </a:spcBef>
              <a:spcAft>
                <a:spcPts val="0"/>
              </a:spcAft>
              <a:buSzPct val="100000"/>
              <a:buNone/>
            </a:pPr>
            <a:r>
              <a:rPr lang="en-US" sz="7400"/>
              <a:t>Elle comprend également des </a:t>
            </a:r>
            <a:r>
              <a:rPr lang="en-US" sz="7400" b="1"/>
              <a:t>mesures de prévention et de promotion de la santé</a:t>
            </a:r>
            <a:r>
              <a:rPr lang="en-US" sz="7400"/>
              <a:t>, telles que la vaccination, le dépistage de certaines maladies et la sensibilisation aux comportements favorables à la santé. Ces actions contribuent à améliorer la santé de la population et à réduire le risque de maladie.</a:t>
            </a:r>
            <a:br>
              <a:rPr lang="en-US" sz="7400"/>
            </a:br>
            <a:endParaRPr sz="7400"/>
          </a:p>
        </p:txBody>
      </p:sp>
      <p:sp>
        <p:nvSpPr>
          <p:cNvPr id="1019" name="Google Shape;1019;p78"/>
          <p:cNvSpPr/>
          <p:nvPr/>
        </p:nvSpPr>
        <p:spPr>
          <a:xfrm>
            <a:off x="9428478" y="6246009"/>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b="0" i="0" u="none" strike="noStrike" cap="none">
              <a:solidFill>
                <a:schemeClr val="dk1"/>
              </a:solidFill>
              <a:latin typeface="Calibri"/>
              <a:ea typeface="Calibri"/>
              <a:cs typeface="Calibri"/>
              <a:sym typeface="Calibri"/>
            </a:endParaRPr>
          </a:p>
        </p:txBody>
      </p:sp>
      <p:sp>
        <p:nvSpPr>
          <p:cNvPr id="1020" name="Google Shape;1020;p78"/>
          <p:cNvSpPr txBox="1">
            <a:spLocks noGrp="1"/>
          </p:cNvSpPr>
          <p:nvPr>
            <p:ph type="title"/>
          </p:nvPr>
        </p:nvSpPr>
        <p:spPr>
          <a:xfrm>
            <a:off x="407400" y="767370"/>
            <a:ext cx="6300000" cy="52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a:t>Organisation des services de santé en France (3)</a:t>
            </a:r>
            <a:endParaRPr/>
          </a:p>
        </p:txBody>
      </p:sp>
      <p:pic>
        <p:nvPicPr>
          <p:cNvPr id="1021" name="Google Shape;1021;p78" descr="Thermometer, Medikamente, Tablets"/>
          <p:cNvPicPr preferRelativeResize="0"/>
          <p:nvPr/>
        </p:nvPicPr>
        <p:blipFill rotWithShape="1">
          <a:blip r:embed="rId5">
            <a:alphaModFix/>
          </a:blip>
          <a:srcRect/>
          <a:stretch/>
        </p:blipFill>
        <p:spPr>
          <a:xfrm>
            <a:off x="8771814" y="2051222"/>
            <a:ext cx="3146677" cy="2096814"/>
          </a:xfrm>
          <a:prstGeom prst="rect">
            <a:avLst/>
          </a:prstGeom>
          <a:noFill/>
          <a:ln>
            <a:noFill/>
          </a:ln>
        </p:spPr>
      </p:pic>
      <p:sp>
        <p:nvSpPr>
          <p:cNvPr id="1022" name="Google Shape;1022;p78"/>
          <p:cNvSpPr/>
          <p:nvPr/>
        </p:nvSpPr>
        <p:spPr>
          <a:xfrm>
            <a:off x="7952014" y="-3933"/>
            <a:ext cx="4238727"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11.1.2 Que sont les services de santé ?</a:t>
            </a:r>
            <a:endParaRPr sz="1800" b="0" i="0" u="none" strike="noStrike" cap="none">
              <a:solidFill>
                <a:schemeClr val="lt1"/>
              </a:solidFill>
              <a:latin typeface="Calibri"/>
              <a:ea typeface="Calibri"/>
              <a:cs typeface="Calibri"/>
              <a:sym typeface="Calibri"/>
            </a:endParaRPr>
          </a:p>
        </p:txBody>
      </p:sp>
      <p:sp>
        <p:nvSpPr>
          <p:cNvPr id="1023" name="Google Shape;1023;p78"/>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4" name="Google Shape;1024;p78"/>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1025" name="Google Shape;1025;p78"/>
          <p:cNvSpPr/>
          <p:nvPr/>
        </p:nvSpPr>
        <p:spPr>
          <a:xfrm>
            <a:off x="0" y="87388"/>
            <a:ext cx="73937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79"/>
          <p:cNvSpPr txBox="1">
            <a:spLocks noGrp="1"/>
          </p:cNvSpPr>
          <p:nvPr>
            <p:ph type="body" idx="1"/>
          </p:nvPr>
        </p:nvSpPr>
        <p:spPr>
          <a:xfrm>
            <a:off x="471288" y="1663577"/>
            <a:ext cx="6922739" cy="457956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SzPct val="108107"/>
              <a:buNone/>
            </a:pPr>
            <a:r>
              <a:rPr lang="en-US"/>
              <a:t>Il existe un </a:t>
            </a:r>
            <a:r>
              <a:rPr lang="en-US" b="1"/>
              <a:t>parcours de soins coordonnés </a:t>
            </a:r>
            <a:r>
              <a:rPr lang="en-US"/>
              <a:t>qui incite les patients à consulter d'abord leur médecin traitant, lequel joue un rôle central dans la coordination des soins et l'orientation vers des spécialistes si nécessaire. L'objectif de ce système est de garantir une prise en charge globale et adaptée à chaque patient, tout en rationalisant les dépenses de santé. </a:t>
            </a:r>
            <a:endParaRPr/>
          </a:p>
          <a:p>
            <a:pPr marL="0" lvl="0" indent="0" algn="l" rtl="0">
              <a:lnSpc>
                <a:spcPct val="100000"/>
              </a:lnSpc>
              <a:spcBef>
                <a:spcPts val="1200"/>
              </a:spcBef>
              <a:spcAft>
                <a:spcPts val="0"/>
              </a:spcAft>
              <a:buSzPct val="108107"/>
              <a:buNone/>
            </a:pPr>
            <a:r>
              <a:rPr lang="en-US"/>
              <a:t>Sauf exception, le médecin traitant doit être consulté en priorité avant de se rendre chez un spécialiste, faute de quoi l'usager sera moins bien remboursé par l'Assurance Maladie.</a:t>
            </a:r>
            <a:endParaRPr/>
          </a:p>
          <a:p>
            <a:pPr marL="0" lvl="0" indent="0" algn="l" rtl="0">
              <a:lnSpc>
                <a:spcPct val="100000"/>
              </a:lnSpc>
              <a:spcBef>
                <a:spcPts val="1200"/>
              </a:spcBef>
              <a:spcAft>
                <a:spcPts val="0"/>
              </a:spcAft>
              <a:buSzPct val="108107"/>
              <a:buNone/>
            </a:pPr>
            <a:r>
              <a:rPr lang="en-US"/>
              <a:t>Le système de santé français est </a:t>
            </a:r>
            <a:r>
              <a:rPr lang="en-US" b="1"/>
              <a:t>régulièrement évalué et réformé </a:t>
            </a:r>
            <a:r>
              <a:rPr lang="en-US"/>
              <a:t>afin de garantir sa pérennité et son efficacité. Les professionnels de santé sont </a:t>
            </a:r>
            <a:r>
              <a:rPr lang="en-US" b="1"/>
              <a:t>soumis à des normes de qualité et de sécurité</a:t>
            </a:r>
            <a:r>
              <a:rPr lang="en-US"/>
              <a:t>, ce qui garantit un niveau élevé de soins aux patients.</a:t>
            </a:r>
            <a:endParaRPr/>
          </a:p>
        </p:txBody>
      </p:sp>
      <p:pic>
        <p:nvPicPr>
          <p:cNvPr id="1031" name="Google Shape;1031;p79"/>
          <p:cNvPicPr preferRelativeResize="0"/>
          <p:nvPr/>
        </p:nvPicPr>
        <p:blipFill rotWithShape="1">
          <a:blip r:embed="rId3">
            <a:alphaModFix/>
          </a:blip>
          <a:srcRect/>
          <a:stretch/>
        </p:blipFill>
        <p:spPr>
          <a:xfrm>
            <a:off x="8143651" y="1821196"/>
            <a:ext cx="3763174" cy="2272975"/>
          </a:xfrm>
          <a:prstGeom prst="rect">
            <a:avLst/>
          </a:prstGeom>
          <a:noFill/>
          <a:ln>
            <a:noFill/>
          </a:ln>
        </p:spPr>
      </p:pic>
      <p:sp>
        <p:nvSpPr>
          <p:cNvPr id="1032" name="Google Shape;1032;p79"/>
          <p:cNvSpPr/>
          <p:nvPr/>
        </p:nvSpPr>
        <p:spPr>
          <a:xfrm>
            <a:off x="9183153" y="6345167"/>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 licence Freepik</a:t>
            </a:r>
            <a:endParaRPr sz="1200" b="0" i="0" u="none" strike="noStrike" cap="none">
              <a:solidFill>
                <a:schemeClr val="dk1"/>
              </a:solidFill>
              <a:latin typeface="Calibri"/>
              <a:ea typeface="Calibri"/>
              <a:cs typeface="Calibri"/>
              <a:sym typeface="Calibri"/>
            </a:endParaRPr>
          </a:p>
        </p:txBody>
      </p:sp>
      <p:sp>
        <p:nvSpPr>
          <p:cNvPr id="1033" name="Google Shape;1033;p79"/>
          <p:cNvSpPr txBox="1">
            <a:spLocks noGrp="1"/>
          </p:cNvSpPr>
          <p:nvPr>
            <p:ph type="title"/>
          </p:nvPr>
        </p:nvSpPr>
        <p:spPr>
          <a:xfrm>
            <a:off x="558025" y="854975"/>
            <a:ext cx="6300000" cy="52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a:t>Organisation des services de santé en France (4)</a:t>
            </a:r>
            <a:endParaRPr/>
          </a:p>
        </p:txBody>
      </p:sp>
      <p:sp>
        <p:nvSpPr>
          <p:cNvPr id="1034" name="Google Shape;1034;p79"/>
          <p:cNvSpPr/>
          <p:nvPr/>
        </p:nvSpPr>
        <p:spPr>
          <a:xfrm>
            <a:off x="8143650" y="-3933"/>
            <a:ext cx="4047091"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11.1.2 Que sont les services de santé ?</a:t>
            </a:r>
            <a:endParaRPr sz="1800" b="0" i="0" u="none" strike="noStrike" cap="none">
              <a:solidFill>
                <a:schemeClr val="lt1"/>
              </a:solidFill>
              <a:latin typeface="Calibri"/>
              <a:ea typeface="Calibri"/>
              <a:cs typeface="Calibri"/>
              <a:sym typeface="Calibri"/>
            </a:endParaRPr>
          </a:p>
        </p:txBody>
      </p:sp>
      <p:sp>
        <p:nvSpPr>
          <p:cNvPr id="1035" name="Google Shape;1035;p79"/>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6" name="Google Shape;1036;p79"/>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1037" name="Google Shape;1037;p79"/>
          <p:cNvSpPr/>
          <p:nvPr/>
        </p:nvSpPr>
        <p:spPr>
          <a:xfrm>
            <a:off x="0" y="87388"/>
            <a:ext cx="73937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80"/>
          <p:cNvSpPr txBox="1">
            <a:spLocks noGrp="1"/>
          </p:cNvSpPr>
          <p:nvPr>
            <p:ph type="body" idx="1"/>
          </p:nvPr>
        </p:nvSpPr>
        <p:spPr>
          <a:xfrm>
            <a:off x="566100" y="1572770"/>
            <a:ext cx="6342600" cy="3935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200"/>
              <a:buNone/>
            </a:pPr>
            <a:r>
              <a:rPr lang="en-US" sz="2000" b="1"/>
              <a:t>Le système de santé français est principalement financé par </a:t>
            </a:r>
            <a:r>
              <a:rPr lang="en-US" sz="2000"/>
              <a:t>l'</a:t>
            </a:r>
            <a:r>
              <a:rPr lang="en-US" sz="2000" b="1"/>
              <a:t>Assurance Maladie, </a:t>
            </a:r>
            <a:r>
              <a:rPr lang="en-US" sz="2000"/>
              <a:t>elle-même financée par les cotisations sociales versées par les employeurs, les salariés et les travailleurs indépendants. </a:t>
            </a:r>
            <a:endParaRPr sz="2000"/>
          </a:p>
          <a:p>
            <a:pPr marL="0" lvl="0" indent="0" algn="l" rtl="0">
              <a:lnSpc>
                <a:spcPct val="100000"/>
              </a:lnSpc>
              <a:spcBef>
                <a:spcPts val="1200"/>
              </a:spcBef>
              <a:spcAft>
                <a:spcPts val="0"/>
              </a:spcAft>
              <a:buClr>
                <a:schemeClr val="dk1"/>
              </a:buClr>
              <a:buSzPts val="1100"/>
              <a:buFont typeface="Arial"/>
              <a:buNone/>
            </a:pPr>
            <a:r>
              <a:rPr lang="en-US" sz="2000"/>
              <a:t>L'État contribue également par le biais des impôts collectés, notamment par les URSSAF (Unions de Recouvrement des cotisations de Sécurité Sociale et d'Allocations Familiales). </a:t>
            </a:r>
            <a:endParaRPr sz="2000"/>
          </a:p>
          <a:p>
            <a:pPr marL="0" lvl="0" indent="0" algn="l" rtl="0">
              <a:lnSpc>
                <a:spcPct val="100000"/>
              </a:lnSpc>
              <a:spcBef>
                <a:spcPts val="1200"/>
              </a:spcBef>
              <a:spcAft>
                <a:spcPts val="0"/>
              </a:spcAft>
              <a:buSzPts val="1100"/>
              <a:buNone/>
            </a:pPr>
            <a:r>
              <a:rPr lang="en-US" sz="2000"/>
              <a:t>Il existe également des régimes d'assurance maladie complémentaire qui couvrent une partie des coûts non pris en charge par le système national d'assurance maladie.</a:t>
            </a:r>
            <a:endParaRPr sz="2000"/>
          </a:p>
        </p:txBody>
      </p:sp>
      <p:pic>
        <p:nvPicPr>
          <p:cNvPr id="1043" name="Google Shape;1043;p80"/>
          <p:cNvPicPr preferRelativeResize="0"/>
          <p:nvPr/>
        </p:nvPicPr>
        <p:blipFill rotWithShape="1">
          <a:blip r:embed="rId3">
            <a:alphaModFix/>
          </a:blip>
          <a:srcRect/>
          <a:stretch/>
        </p:blipFill>
        <p:spPr>
          <a:xfrm>
            <a:off x="8093542" y="1572770"/>
            <a:ext cx="3871852" cy="2584399"/>
          </a:xfrm>
          <a:prstGeom prst="rect">
            <a:avLst/>
          </a:prstGeom>
          <a:noFill/>
          <a:ln>
            <a:noFill/>
          </a:ln>
        </p:spPr>
      </p:pic>
      <p:sp>
        <p:nvSpPr>
          <p:cNvPr id="1044" name="Google Shape;1044;p80"/>
          <p:cNvSpPr/>
          <p:nvPr/>
        </p:nvSpPr>
        <p:spPr>
          <a:xfrm>
            <a:off x="9101873" y="5598933"/>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 licence Freepik</a:t>
            </a:r>
            <a:endParaRPr sz="1200" b="0" i="0" u="none" strike="noStrike" cap="none">
              <a:solidFill>
                <a:schemeClr val="dk1"/>
              </a:solidFill>
              <a:latin typeface="Calibri"/>
              <a:ea typeface="Calibri"/>
              <a:cs typeface="Calibri"/>
              <a:sym typeface="Calibri"/>
            </a:endParaRPr>
          </a:p>
        </p:txBody>
      </p:sp>
      <p:sp>
        <p:nvSpPr>
          <p:cNvPr id="1045" name="Google Shape;1045;p80"/>
          <p:cNvSpPr txBox="1">
            <a:spLocks noGrp="1"/>
          </p:cNvSpPr>
          <p:nvPr>
            <p:ph type="title"/>
          </p:nvPr>
        </p:nvSpPr>
        <p:spPr>
          <a:xfrm>
            <a:off x="566100" y="841774"/>
            <a:ext cx="6922200" cy="52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a:t>Organisation des services de santé en France (5)</a:t>
            </a:r>
            <a:endParaRPr/>
          </a:p>
        </p:txBody>
      </p:sp>
      <p:sp>
        <p:nvSpPr>
          <p:cNvPr id="1046" name="Google Shape;1046;p80"/>
          <p:cNvSpPr/>
          <p:nvPr/>
        </p:nvSpPr>
        <p:spPr>
          <a:xfrm>
            <a:off x="7968344" y="-3933"/>
            <a:ext cx="4222398"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11.1.2 Que sont les services de santé ?</a:t>
            </a:r>
            <a:endParaRPr sz="1800" b="0" i="0" u="none" strike="noStrike" cap="none">
              <a:solidFill>
                <a:schemeClr val="lt1"/>
              </a:solidFill>
              <a:latin typeface="Calibri"/>
              <a:ea typeface="Calibri"/>
              <a:cs typeface="Calibri"/>
              <a:sym typeface="Calibri"/>
            </a:endParaRPr>
          </a:p>
        </p:txBody>
      </p:sp>
      <p:sp>
        <p:nvSpPr>
          <p:cNvPr id="1047" name="Google Shape;1047;p80"/>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8" name="Google Shape;1048;p80"/>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1049" name="Google Shape;1049;p80"/>
          <p:cNvSpPr/>
          <p:nvPr/>
        </p:nvSpPr>
        <p:spPr>
          <a:xfrm>
            <a:off x="0" y="87388"/>
            <a:ext cx="73937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81"/>
          <p:cNvSpPr txBox="1">
            <a:spLocks noGrp="1"/>
          </p:cNvSpPr>
          <p:nvPr>
            <p:ph type="title"/>
          </p:nvPr>
        </p:nvSpPr>
        <p:spPr>
          <a:xfrm>
            <a:off x="608659" y="1501966"/>
            <a:ext cx="4834200" cy="57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a:solidFill>
                  <a:srgbClr val="002060"/>
                </a:solidFill>
              </a:rPr>
              <a:t>Qui a le droit de les utiliser ?</a:t>
            </a:r>
            <a:endParaRPr>
              <a:solidFill>
                <a:srgbClr val="002060"/>
              </a:solidFill>
            </a:endParaRPr>
          </a:p>
        </p:txBody>
      </p:sp>
      <p:sp>
        <p:nvSpPr>
          <p:cNvPr id="1055" name="Google Shape;1055;p81"/>
          <p:cNvSpPr txBox="1">
            <a:spLocks noGrp="1"/>
          </p:cNvSpPr>
          <p:nvPr>
            <p:ph type="body" idx="1"/>
          </p:nvPr>
        </p:nvSpPr>
        <p:spPr>
          <a:xfrm>
            <a:off x="514975" y="2357141"/>
            <a:ext cx="7675200" cy="40491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2000"/>
              <a:buChar char="▪"/>
            </a:pPr>
            <a:r>
              <a:rPr lang="en-US" sz="2400"/>
              <a:t>Le système de santé français repose sur le principe de </a:t>
            </a:r>
            <a:r>
              <a:rPr lang="en-US" sz="2400" b="1"/>
              <a:t>solidarité, qui vise à garantir l'accès aux soins à tous les citoyens</a:t>
            </a:r>
            <a:r>
              <a:rPr lang="en-US" sz="2400"/>
              <a:t>, quels que soient leur âge, leur situation financière ou leur état de santé.</a:t>
            </a:r>
            <a:endParaRPr sz="2400"/>
          </a:p>
          <a:p>
            <a:pPr marL="228600" lvl="0" indent="-228600" algn="l" rtl="0">
              <a:lnSpc>
                <a:spcPct val="100000"/>
              </a:lnSpc>
              <a:spcBef>
                <a:spcPts val="1200"/>
              </a:spcBef>
              <a:spcAft>
                <a:spcPts val="0"/>
              </a:spcAft>
              <a:buSzPts val="2000"/>
              <a:buChar char="▪"/>
            </a:pPr>
            <a:r>
              <a:rPr lang="en-US" sz="2400"/>
              <a:t>En France, si les étrangers en situation irrégulière sont exclus du système de sécurité sociale et ne peuvent bénéficier de l'assurance maladie, ils peuvent, sous certaines conditions, notamment de résidence, solliciter l'aide médicale d'État (AME) ou être admis dans les permanences d'accès aux soins de santé (PASS).</a:t>
            </a:r>
            <a:endParaRPr sz="2400"/>
          </a:p>
        </p:txBody>
      </p:sp>
      <p:sp>
        <p:nvSpPr>
          <p:cNvPr id="1056" name="Google Shape;1056;p81"/>
          <p:cNvSpPr/>
          <p:nvPr/>
        </p:nvSpPr>
        <p:spPr>
          <a:xfrm>
            <a:off x="9598997" y="5949725"/>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 licence Freepik</a:t>
            </a:r>
            <a:endParaRPr sz="1200" b="0" i="0" u="none" strike="noStrike" cap="none">
              <a:solidFill>
                <a:schemeClr val="dk1"/>
              </a:solidFill>
              <a:latin typeface="Calibri"/>
              <a:ea typeface="Calibri"/>
              <a:cs typeface="Calibri"/>
              <a:sym typeface="Calibri"/>
            </a:endParaRPr>
          </a:p>
        </p:txBody>
      </p:sp>
      <p:pic>
        <p:nvPicPr>
          <p:cNvPr id="1057" name="Google Shape;1057;p81"/>
          <p:cNvPicPr preferRelativeResize="0"/>
          <p:nvPr/>
        </p:nvPicPr>
        <p:blipFill rotWithShape="1">
          <a:blip r:embed="rId4">
            <a:alphaModFix/>
          </a:blip>
          <a:srcRect/>
          <a:stretch/>
        </p:blipFill>
        <p:spPr>
          <a:xfrm>
            <a:off x="8296296" y="2459246"/>
            <a:ext cx="3714401" cy="2337449"/>
          </a:xfrm>
          <a:prstGeom prst="rect">
            <a:avLst/>
          </a:prstGeom>
          <a:noFill/>
          <a:ln>
            <a:noFill/>
          </a:ln>
        </p:spPr>
      </p:pic>
      <p:sp>
        <p:nvSpPr>
          <p:cNvPr id="1058" name="Google Shape;1058;p81"/>
          <p:cNvSpPr txBox="1">
            <a:spLocks noGrp="1"/>
          </p:cNvSpPr>
          <p:nvPr>
            <p:ph type="title"/>
          </p:nvPr>
        </p:nvSpPr>
        <p:spPr>
          <a:xfrm>
            <a:off x="608650" y="1025841"/>
            <a:ext cx="6771000" cy="52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a:t>Organisation des services de santé en France (6)</a:t>
            </a:r>
            <a:endParaRPr/>
          </a:p>
        </p:txBody>
      </p:sp>
      <p:sp>
        <p:nvSpPr>
          <p:cNvPr id="1059" name="Google Shape;1059;p81"/>
          <p:cNvSpPr/>
          <p:nvPr/>
        </p:nvSpPr>
        <p:spPr>
          <a:xfrm>
            <a:off x="8033658" y="-3933"/>
            <a:ext cx="4157084"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11.1.2 Que sont les services de santé ?</a:t>
            </a:r>
            <a:endParaRPr sz="1800" b="0" i="0" u="none" strike="noStrike" cap="none">
              <a:solidFill>
                <a:schemeClr val="lt1"/>
              </a:solidFill>
              <a:latin typeface="Calibri"/>
              <a:ea typeface="Calibri"/>
              <a:cs typeface="Calibri"/>
              <a:sym typeface="Calibri"/>
            </a:endParaRPr>
          </a:p>
        </p:txBody>
      </p:sp>
      <p:sp>
        <p:nvSpPr>
          <p:cNvPr id="1060" name="Google Shape;1060;p81"/>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1" name="Google Shape;1061;p81"/>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1062" name="Google Shape;1062;p81"/>
          <p:cNvSpPr/>
          <p:nvPr/>
        </p:nvSpPr>
        <p:spPr>
          <a:xfrm>
            <a:off x="0" y="87388"/>
            <a:ext cx="73937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82"/>
          <p:cNvSpPr txBox="1">
            <a:spLocks noGrp="1"/>
          </p:cNvSpPr>
          <p:nvPr>
            <p:ph type="body" idx="1"/>
          </p:nvPr>
        </p:nvSpPr>
        <p:spPr>
          <a:xfrm>
            <a:off x="608650" y="1721069"/>
            <a:ext cx="7714500" cy="44070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1200"/>
              </a:spcBef>
              <a:spcAft>
                <a:spcPts val="0"/>
              </a:spcAft>
              <a:buSzPts val="2000"/>
              <a:buChar char="▪"/>
            </a:pPr>
            <a:r>
              <a:rPr lang="en-US" sz="2400"/>
              <a:t>La lutte contre l'exclusion sociale et la prise en charge des étrangers et des migrants s'organise entre les établissements de santé, les professionnels et les institutions compétentes en la matière, ainsi que les associations œuvrant dans le domaine de l'intégration et de la lutte contre l'exclusion et la discrimination. </a:t>
            </a:r>
            <a:endParaRPr sz="2400"/>
          </a:p>
          <a:p>
            <a:pPr marL="228600" lvl="0" indent="-228600" algn="l" rtl="0">
              <a:lnSpc>
                <a:spcPct val="100000"/>
              </a:lnSpc>
              <a:spcBef>
                <a:spcPts val="1200"/>
              </a:spcBef>
              <a:spcAft>
                <a:spcPts val="0"/>
              </a:spcAft>
              <a:buSzPts val="2000"/>
              <a:buChar char="▪"/>
            </a:pPr>
            <a:r>
              <a:rPr lang="en-US" sz="2400" b="1"/>
              <a:t>L'Assurance maladie rembourse </a:t>
            </a:r>
            <a:r>
              <a:rPr lang="en-US" sz="2400"/>
              <a:t>une partie des frais médicaux, des médicaments et des soins paramédicaux, ce qui limite la charge financière des patients. Les mutuelles complémentaires peuvent également prendre en charge une partie du reste à charge, offrant ainsi une couverture santé plus étendue.</a:t>
            </a:r>
            <a:endParaRPr sz="2400"/>
          </a:p>
        </p:txBody>
      </p:sp>
      <p:sp>
        <p:nvSpPr>
          <p:cNvPr id="1068" name="Google Shape;1068;p82"/>
          <p:cNvSpPr/>
          <p:nvPr/>
        </p:nvSpPr>
        <p:spPr>
          <a:xfrm>
            <a:off x="9780307" y="6079781"/>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b="0" i="0" u="none" strike="noStrike" cap="none">
              <a:solidFill>
                <a:schemeClr val="dk1"/>
              </a:solidFill>
              <a:latin typeface="Calibri"/>
              <a:ea typeface="Calibri"/>
              <a:cs typeface="Calibri"/>
              <a:sym typeface="Calibri"/>
            </a:endParaRPr>
          </a:p>
        </p:txBody>
      </p:sp>
      <p:sp>
        <p:nvSpPr>
          <p:cNvPr id="1069" name="Google Shape;1069;p82"/>
          <p:cNvSpPr txBox="1">
            <a:spLocks noGrp="1"/>
          </p:cNvSpPr>
          <p:nvPr>
            <p:ph type="title"/>
          </p:nvPr>
        </p:nvSpPr>
        <p:spPr>
          <a:xfrm>
            <a:off x="608650" y="922425"/>
            <a:ext cx="10592700" cy="52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a:t>L'organisation des services de santé en France (7) - </a:t>
            </a:r>
            <a:r>
              <a:rPr lang="en-US">
                <a:solidFill>
                  <a:srgbClr val="002060"/>
                </a:solidFill>
              </a:rPr>
              <a:t>Qui a le droit de les utiliser ?</a:t>
            </a:r>
            <a:endParaRPr/>
          </a:p>
        </p:txBody>
      </p:sp>
      <p:pic>
        <p:nvPicPr>
          <p:cNvPr id="1070" name="Google Shape;1070;p82" descr="Stethoskop, Hören, Pflege, Checkup"/>
          <p:cNvPicPr preferRelativeResize="0"/>
          <p:nvPr/>
        </p:nvPicPr>
        <p:blipFill rotWithShape="1">
          <a:blip r:embed="rId5">
            <a:alphaModFix/>
          </a:blip>
          <a:srcRect/>
          <a:stretch/>
        </p:blipFill>
        <p:spPr>
          <a:xfrm>
            <a:off x="8323275" y="2066373"/>
            <a:ext cx="3449693" cy="2115654"/>
          </a:xfrm>
          <a:prstGeom prst="rect">
            <a:avLst/>
          </a:prstGeom>
          <a:noFill/>
          <a:ln>
            <a:noFill/>
          </a:ln>
        </p:spPr>
      </p:pic>
      <p:sp>
        <p:nvSpPr>
          <p:cNvPr id="1071" name="Google Shape;1071;p82"/>
          <p:cNvSpPr/>
          <p:nvPr/>
        </p:nvSpPr>
        <p:spPr>
          <a:xfrm>
            <a:off x="7392862" y="-3933"/>
            <a:ext cx="4797879"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11.1.2 Que sont les services de santé ?</a:t>
            </a:r>
            <a:endParaRPr sz="1800" b="0" i="0" u="none" strike="noStrike" cap="none">
              <a:solidFill>
                <a:schemeClr val="lt1"/>
              </a:solidFill>
              <a:latin typeface="Calibri"/>
              <a:ea typeface="Calibri"/>
              <a:cs typeface="Calibri"/>
              <a:sym typeface="Calibri"/>
            </a:endParaRPr>
          </a:p>
        </p:txBody>
      </p:sp>
      <p:sp>
        <p:nvSpPr>
          <p:cNvPr id="1072" name="Google Shape;1072;p82"/>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3" name="Google Shape;1073;p82"/>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1074" name="Google Shape;1074;p82"/>
          <p:cNvSpPr/>
          <p:nvPr/>
        </p:nvSpPr>
        <p:spPr>
          <a:xfrm>
            <a:off x="0" y="87388"/>
            <a:ext cx="73937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grpSp>
        <p:nvGrpSpPr>
          <p:cNvPr id="93" name="Google Shape;93;p3"/>
          <p:cNvGrpSpPr/>
          <p:nvPr/>
        </p:nvGrpSpPr>
        <p:grpSpPr>
          <a:xfrm>
            <a:off x="6606686" y="1812884"/>
            <a:ext cx="6096000" cy="1677637"/>
            <a:chOff x="-1066801" y="1523553"/>
            <a:chExt cx="6096000" cy="1677637"/>
          </a:xfrm>
        </p:grpSpPr>
        <p:pic>
          <p:nvPicPr>
            <p:cNvPr id="94" name="Google Shape;94;p3"/>
            <p:cNvPicPr preferRelativeResize="0"/>
            <p:nvPr/>
          </p:nvPicPr>
          <p:blipFill rotWithShape="1">
            <a:blip r:embed="rId3">
              <a:alphaModFix/>
            </a:blip>
            <a:srcRect/>
            <a:stretch/>
          </p:blipFill>
          <p:spPr>
            <a:xfrm>
              <a:off x="1256678" y="1523553"/>
              <a:ext cx="1449043" cy="997191"/>
            </a:xfrm>
            <a:prstGeom prst="rect">
              <a:avLst/>
            </a:prstGeom>
            <a:noFill/>
            <a:ln>
              <a:noFill/>
            </a:ln>
          </p:spPr>
        </p:pic>
        <p:sp>
          <p:nvSpPr>
            <p:cNvPr id="95" name="Google Shape;95;p3"/>
            <p:cNvSpPr txBox="1"/>
            <p:nvPr/>
          </p:nvSpPr>
          <p:spPr>
            <a:xfrm>
              <a:off x="-1066801" y="2462526"/>
              <a:ext cx="6096000"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203864"/>
                  </a:solidFill>
                  <a:latin typeface="Roboto"/>
                  <a:ea typeface="Roboto"/>
                  <a:cs typeface="Roboto"/>
                  <a:sym typeface="Roboto"/>
                </a:rPr>
                <a:t>WESTFALISCHE </a:t>
              </a:r>
              <a:r>
                <a:rPr lang="en-US" sz="1000" b="0" i="0" u="none" strike="noStrike" cap="none">
                  <a:solidFill>
                    <a:srgbClr val="203864"/>
                  </a:solidFill>
                  <a:latin typeface="Roboto"/>
                  <a:ea typeface="Roboto"/>
                  <a:cs typeface="Roboto"/>
                  <a:sym typeface="Roboto"/>
                </a:rPr>
                <a:t>HOCHSCHULE </a:t>
              </a:r>
              <a:r>
                <a:rPr lang="en-US" sz="1050" b="0" i="0" u="none" strike="noStrike" cap="none">
                  <a:solidFill>
                    <a:srgbClr val="203864"/>
                  </a:solidFill>
                  <a:latin typeface="Roboto"/>
                  <a:ea typeface="Roboto"/>
                  <a:cs typeface="Roboto"/>
                  <a:sym typeface="Roboto"/>
                </a:rPr>
                <a:t>GELSENKIRCHEN,</a:t>
              </a:r>
              <a:br>
                <a:rPr lang="en-US" sz="1050" b="0" i="0" u="none" strike="noStrike" cap="none">
                  <a:solidFill>
                    <a:srgbClr val="203864"/>
                  </a:solidFill>
                  <a:latin typeface="Roboto"/>
                  <a:ea typeface="Roboto"/>
                  <a:cs typeface="Roboto"/>
                  <a:sym typeface="Roboto"/>
                </a:rPr>
              </a:br>
              <a:r>
                <a:rPr lang="en-US" sz="1050" b="0" i="0" u="none" strike="noStrike" cap="none">
                  <a:solidFill>
                    <a:srgbClr val="203864"/>
                  </a:solidFill>
                  <a:latin typeface="Roboto"/>
                  <a:ea typeface="Roboto"/>
                  <a:cs typeface="Roboto"/>
                  <a:sym typeface="Roboto"/>
                </a:rPr>
                <a:t>BOCHOLT, RECKLINGHAUSEN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414042"/>
                  </a:solidFill>
                  <a:latin typeface="Roboto"/>
                  <a:ea typeface="Roboto"/>
                  <a:cs typeface="Roboto"/>
                  <a:sym typeface="Roboto"/>
                </a:rPr>
                <a:t>GELSENKIRCHEN, ALLEMAGNE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sng" strike="noStrike" cap="none">
                  <a:solidFill>
                    <a:srgbClr val="D71920"/>
                  </a:solidFill>
                  <a:latin typeface="Roboto"/>
                  <a:ea typeface="Roboto"/>
                  <a:cs typeface="Roboto"/>
                  <a:sym typeface="Roboto"/>
                  <a:hlinkClick r:id="rId4">
                    <a:extLst>
                      <a:ext uri="{A12FA001-AC4F-418D-AE19-62706E023703}">
                        <ahyp:hlinkClr xmlns="" xmlns:ahyp="http://schemas.microsoft.com/office/drawing/2018/hyperlinkcolor" val="tx"/>
                      </a:ext>
                    </a:extLst>
                  </a:hlinkClick>
                </a:rPr>
                <a:t>www.w-hs.de</a:t>
              </a:r>
              <a:endParaRPr sz="1050" b="0" i="0" u="none" strike="noStrike" cap="none">
                <a:solidFill>
                  <a:srgbClr val="414042"/>
                </a:solidFill>
                <a:latin typeface="Roboto"/>
                <a:ea typeface="Roboto"/>
                <a:cs typeface="Roboto"/>
                <a:sym typeface="Roboto"/>
              </a:endParaRPr>
            </a:p>
          </p:txBody>
        </p:sp>
      </p:grpSp>
      <p:grpSp>
        <p:nvGrpSpPr>
          <p:cNvPr id="96" name="Google Shape;96;p3"/>
          <p:cNvGrpSpPr/>
          <p:nvPr/>
        </p:nvGrpSpPr>
        <p:grpSpPr>
          <a:xfrm>
            <a:off x="3483817" y="4504058"/>
            <a:ext cx="6629400" cy="1738414"/>
            <a:chOff x="2579204" y="1882706"/>
            <a:chExt cx="6629400" cy="1738414"/>
          </a:xfrm>
        </p:grpSpPr>
        <p:pic>
          <p:nvPicPr>
            <p:cNvPr id="97" name="Google Shape;97;p3"/>
            <p:cNvPicPr preferRelativeResize="0"/>
            <p:nvPr/>
          </p:nvPicPr>
          <p:blipFill rotWithShape="1">
            <a:blip r:embed="rId5">
              <a:alphaModFix/>
            </a:blip>
            <a:srcRect/>
            <a:stretch/>
          </p:blipFill>
          <p:spPr>
            <a:xfrm>
              <a:off x="4627079" y="1882706"/>
              <a:ext cx="2533650" cy="1047750"/>
            </a:xfrm>
            <a:prstGeom prst="rect">
              <a:avLst/>
            </a:prstGeom>
            <a:noFill/>
            <a:ln>
              <a:noFill/>
            </a:ln>
          </p:spPr>
        </p:pic>
        <p:sp>
          <p:nvSpPr>
            <p:cNvPr id="98" name="Google Shape;98;p3"/>
            <p:cNvSpPr txBox="1"/>
            <p:nvPr/>
          </p:nvSpPr>
          <p:spPr>
            <a:xfrm>
              <a:off x="2579204" y="2913234"/>
              <a:ext cx="66294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COORDINA ORGANIZACIÓN DE EMPRESAS Y</a:t>
              </a:r>
              <a:br>
                <a:rPr lang="en-US" sz="1000" b="0" i="0" u="none" strike="noStrike" cap="none">
                  <a:solidFill>
                    <a:srgbClr val="203864"/>
                  </a:solidFill>
                  <a:latin typeface="Roboto"/>
                  <a:ea typeface="Roboto"/>
                  <a:cs typeface="Roboto"/>
                  <a:sym typeface="Roboto"/>
                </a:rPr>
              </a:br>
              <a:r>
                <a:rPr lang="en-US" sz="1000" b="0" i="0" u="none" strike="noStrike" cap="none">
                  <a:solidFill>
                    <a:srgbClr val="203864"/>
                  </a:solidFill>
                  <a:latin typeface="Roboto"/>
                  <a:ea typeface="Roboto"/>
                  <a:cs typeface="Roboto"/>
                  <a:sym typeface="Roboto"/>
                </a:rPr>
                <a:t>RECURSOS HUMANOS, S.L.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VALENCIA, ESPAGNE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6">
                    <a:extLst>
                      <a:ext uri="{A12FA001-AC4F-418D-AE19-62706E023703}">
                        <ahyp:hlinkClr xmlns="" xmlns:ahyp="http://schemas.microsoft.com/office/drawing/2018/hyperlinkcolor" val="tx"/>
                      </a:ext>
                    </a:extLst>
                  </a:hlinkClick>
                </a:rPr>
                <a:t>coordina-oerh.com</a:t>
              </a:r>
              <a:endParaRPr sz="1000" b="0" i="0" u="none" strike="noStrike" cap="none">
                <a:solidFill>
                  <a:srgbClr val="414042"/>
                </a:solidFill>
                <a:latin typeface="Roboto"/>
                <a:ea typeface="Roboto"/>
                <a:cs typeface="Roboto"/>
                <a:sym typeface="Roboto"/>
              </a:endParaRPr>
            </a:p>
          </p:txBody>
        </p:sp>
      </p:grpSp>
      <p:grpSp>
        <p:nvGrpSpPr>
          <p:cNvPr id="99" name="Google Shape;99;p3"/>
          <p:cNvGrpSpPr/>
          <p:nvPr/>
        </p:nvGrpSpPr>
        <p:grpSpPr>
          <a:xfrm>
            <a:off x="3020318" y="1776505"/>
            <a:ext cx="6634368" cy="1584248"/>
            <a:chOff x="6639106" y="2919412"/>
            <a:chExt cx="6634368" cy="1584248"/>
          </a:xfrm>
        </p:grpSpPr>
        <p:pic>
          <p:nvPicPr>
            <p:cNvPr id="100" name="Google Shape;100;p3"/>
            <p:cNvPicPr preferRelativeResize="0"/>
            <p:nvPr/>
          </p:nvPicPr>
          <p:blipFill rotWithShape="1">
            <a:blip r:embed="rId7">
              <a:alphaModFix/>
            </a:blip>
            <a:srcRect/>
            <a:stretch/>
          </p:blipFill>
          <p:spPr>
            <a:xfrm>
              <a:off x="8684703" y="2919412"/>
              <a:ext cx="2543175" cy="1047750"/>
            </a:xfrm>
            <a:prstGeom prst="rect">
              <a:avLst/>
            </a:prstGeom>
            <a:noFill/>
            <a:ln>
              <a:noFill/>
            </a:ln>
          </p:spPr>
        </p:pic>
        <p:sp>
          <p:nvSpPr>
            <p:cNvPr id="101" name="Google Shape;101;p3"/>
            <p:cNvSpPr txBox="1"/>
            <p:nvPr/>
          </p:nvSpPr>
          <p:spPr>
            <a:xfrm>
              <a:off x="6639106" y="3949662"/>
              <a:ext cx="6634368"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PROLEPSIS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666666"/>
                  </a:solidFill>
                  <a:latin typeface="Roboto"/>
                  <a:ea typeface="Roboto"/>
                  <a:cs typeface="Roboto"/>
                  <a:sym typeface="Roboto"/>
                </a:rPr>
                <a:t>ATHENES, GRECE</a:t>
              </a:r>
              <a:br>
                <a:rPr lang="en-US" sz="1000" b="0" i="0" u="none" strike="noStrike" cap="none">
                  <a:solidFill>
                    <a:srgbClr val="666666"/>
                  </a:solidFill>
                  <a:latin typeface="Roboto"/>
                  <a:ea typeface="Roboto"/>
                  <a:cs typeface="Roboto"/>
                  <a:sym typeface="Roboto"/>
                </a:rPr>
              </a:br>
              <a:r>
                <a:rPr lang="en-US" sz="1000" b="0" i="0" u="sng" strike="noStrike" cap="none">
                  <a:solidFill>
                    <a:srgbClr val="D71920"/>
                  </a:solidFill>
                  <a:latin typeface="Roboto"/>
                  <a:ea typeface="Roboto"/>
                  <a:cs typeface="Roboto"/>
                  <a:sym typeface="Roboto"/>
                  <a:hlinkClick r:id="rId8">
                    <a:extLst>
                      <a:ext uri="{A12FA001-AC4F-418D-AE19-62706E023703}">
                        <ahyp:hlinkClr xmlns="" xmlns:ahyp="http://schemas.microsoft.com/office/drawing/2018/hyperlinkcolor" val="tx"/>
                      </a:ext>
                    </a:extLst>
                  </a:hlinkClick>
                </a:rPr>
                <a:t>www.prolepsis.gr</a:t>
              </a:r>
              <a:endParaRPr sz="1000" b="0" i="0" u="none" strike="noStrike" cap="none">
                <a:solidFill>
                  <a:srgbClr val="666666"/>
                </a:solidFill>
                <a:latin typeface="Roboto"/>
                <a:ea typeface="Roboto"/>
                <a:cs typeface="Roboto"/>
                <a:sym typeface="Roboto"/>
              </a:endParaRPr>
            </a:p>
          </p:txBody>
        </p:sp>
      </p:grpSp>
      <p:grpSp>
        <p:nvGrpSpPr>
          <p:cNvPr id="102" name="Google Shape;102;p3"/>
          <p:cNvGrpSpPr/>
          <p:nvPr/>
        </p:nvGrpSpPr>
        <p:grpSpPr>
          <a:xfrm>
            <a:off x="-1974174" y="1729933"/>
            <a:ext cx="6952420" cy="1601615"/>
            <a:chOff x="-1240501" y="3160643"/>
            <a:chExt cx="6952420" cy="1601615"/>
          </a:xfrm>
        </p:grpSpPr>
        <p:pic>
          <p:nvPicPr>
            <p:cNvPr id="103" name="Google Shape;103;p3"/>
            <p:cNvPicPr preferRelativeResize="0"/>
            <p:nvPr/>
          </p:nvPicPr>
          <p:blipFill rotWithShape="1">
            <a:blip r:embed="rId9">
              <a:alphaModFix/>
            </a:blip>
            <a:srcRect/>
            <a:stretch/>
          </p:blipFill>
          <p:spPr>
            <a:xfrm>
              <a:off x="964123" y="3160643"/>
              <a:ext cx="2543175" cy="1038225"/>
            </a:xfrm>
            <a:prstGeom prst="rect">
              <a:avLst/>
            </a:prstGeom>
            <a:noFill/>
            <a:ln>
              <a:noFill/>
            </a:ln>
          </p:spPr>
        </p:pic>
        <p:sp>
          <p:nvSpPr>
            <p:cNvPr id="104" name="Google Shape;104;p3"/>
            <p:cNvSpPr txBox="1"/>
            <p:nvPr/>
          </p:nvSpPr>
          <p:spPr>
            <a:xfrm>
              <a:off x="-1240501" y="4208260"/>
              <a:ext cx="695242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UNIVERSITAT DE VALENCIA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VALENCIA, ESPAGNE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10">
                    <a:extLst>
                      <a:ext uri="{A12FA001-AC4F-418D-AE19-62706E023703}">
                        <ahyp:hlinkClr xmlns="" xmlns:ahyp="http://schemas.microsoft.com/office/drawing/2018/hyperlinkcolor" val="tx"/>
                      </a:ext>
                    </a:extLst>
                  </a:hlinkClick>
                </a:rPr>
                <a:t>www.uv.es</a:t>
              </a:r>
              <a:endParaRPr sz="1000" b="0" i="0" u="none" strike="noStrike" cap="none">
                <a:solidFill>
                  <a:srgbClr val="414042"/>
                </a:solidFill>
                <a:latin typeface="Roboto"/>
                <a:ea typeface="Roboto"/>
                <a:cs typeface="Roboto"/>
                <a:sym typeface="Roboto"/>
              </a:endParaRPr>
            </a:p>
          </p:txBody>
        </p:sp>
      </p:grpSp>
      <p:grpSp>
        <p:nvGrpSpPr>
          <p:cNvPr id="105" name="Google Shape;105;p3"/>
          <p:cNvGrpSpPr/>
          <p:nvPr/>
        </p:nvGrpSpPr>
        <p:grpSpPr>
          <a:xfrm>
            <a:off x="2776075" y="4478327"/>
            <a:ext cx="2543175" cy="1592961"/>
            <a:chOff x="4517932" y="3531206"/>
            <a:chExt cx="2543175" cy="1592961"/>
          </a:xfrm>
        </p:grpSpPr>
        <p:pic>
          <p:nvPicPr>
            <p:cNvPr id="106" name="Google Shape;106;p3"/>
            <p:cNvPicPr preferRelativeResize="0"/>
            <p:nvPr/>
          </p:nvPicPr>
          <p:blipFill rotWithShape="1">
            <a:blip r:embed="rId11">
              <a:alphaModFix/>
            </a:blip>
            <a:srcRect/>
            <a:stretch/>
          </p:blipFill>
          <p:spPr>
            <a:xfrm>
              <a:off x="4517932" y="3531206"/>
              <a:ext cx="2543175" cy="1020916"/>
            </a:xfrm>
            <a:prstGeom prst="rect">
              <a:avLst/>
            </a:prstGeom>
            <a:noFill/>
            <a:ln>
              <a:noFill/>
            </a:ln>
          </p:spPr>
        </p:pic>
        <p:sp>
          <p:nvSpPr>
            <p:cNvPr id="107" name="Google Shape;107;p3"/>
            <p:cNvSpPr txBox="1"/>
            <p:nvPr/>
          </p:nvSpPr>
          <p:spPr>
            <a:xfrm>
              <a:off x="4824413" y="4570169"/>
              <a:ext cx="2037497"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media k GmbH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Bad Mergentheim, ALLEMAGNE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12">
                    <a:extLst>
                      <a:ext uri="{A12FA001-AC4F-418D-AE19-62706E023703}">
                        <ahyp:hlinkClr xmlns="" xmlns:ahyp="http://schemas.microsoft.com/office/drawing/2018/hyperlinkcolor" val="tx"/>
                      </a:ext>
                    </a:extLst>
                  </a:hlinkClick>
                </a:rPr>
                <a:t>www.media-k.eu</a:t>
              </a:r>
              <a:endParaRPr sz="1000" b="0" i="0" u="none" strike="noStrike" cap="none">
                <a:solidFill>
                  <a:srgbClr val="414042"/>
                </a:solidFill>
                <a:latin typeface="Roboto"/>
                <a:ea typeface="Roboto"/>
                <a:cs typeface="Roboto"/>
                <a:sym typeface="Roboto"/>
              </a:endParaRPr>
            </a:p>
          </p:txBody>
        </p:sp>
      </p:grpSp>
      <p:grpSp>
        <p:nvGrpSpPr>
          <p:cNvPr id="108" name="Google Shape;108;p3"/>
          <p:cNvGrpSpPr/>
          <p:nvPr/>
        </p:nvGrpSpPr>
        <p:grpSpPr>
          <a:xfrm>
            <a:off x="2859813" y="1422238"/>
            <a:ext cx="1973150" cy="2726448"/>
            <a:chOff x="9320178" y="2976204"/>
            <a:chExt cx="1973150" cy="2726448"/>
          </a:xfrm>
        </p:grpSpPr>
        <p:pic>
          <p:nvPicPr>
            <p:cNvPr id="109" name="Google Shape;109;p3"/>
            <p:cNvPicPr preferRelativeResize="0"/>
            <p:nvPr/>
          </p:nvPicPr>
          <p:blipFill rotWithShape="1">
            <a:blip r:embed="rId13">
              <a:alphaModFix/>
            </a:blip>
            <a:srcRect/>
            <a:stretch/>
          </p:blipFill>
          <p:spPr>
            <a:xfrm>
              <a:off x="9320178" y="2976204"/>
              <a:ext cx="1962150" cy="2152650"/>
            </a:xfrm>
            <a:prstGeom prst="rect">
              <a:avLst/>
            </a:prstGeom>
            <a:noFill/>
            <a:ln>
              <a:noFill/>
            </a:ln>
          </p:spPr>
        </p:pic>
        <p:sp>
          <p:nvSpPr>
            <p:cNvPr id="110" name="Google Shape;110;p3"/>
            <p:cNvSpPr txBox="1"/>
            <p:nvPr/>
          </p:nvSpPr>
          <p:spPr>
            <a:xfrm>
              <a:off x="9331178" y="5148654"/>
              <a:ext cx="196215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OXFAM ITALIA INTERCULTURA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AREZZO, ITALIE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14">
                    <a:extLst>
                      <a:ext uri="{A12FA001-AC4F-418D-AE19-62706E023703}">
                        <ahyp:hlinkClr xmlns="" xmlns:ahyp="http://schemas.microsoft.com/office/drawing/2018/hyperlinkcolor" val="tx"/>
                      </a:ext>
                    </a:extLst>
                  </a:hlinkClick>
                </a:rPr>
                <a:t>www.oxfamitalia.org/</a:t>
              </a:r>
              <a:endParaRPr sz="1000" b="0" i="0" u="none" strike="noStrike" cap="none">
                <a:solidFill>
                  <a:srgbClr val="414042"/>
                </a:solidFill>
                <a:latin typeface="Roboto"/>
                <a:ea typeface="Roboto"/>
                <a:cs typeface="Roboto"/>
                <a:sym typeface="Roboto"/>
              </a:endParaRPr>
            </a:p>
          </p:txBody>
        </p:sp>
      </p:grpSp>
      <p:sp>
        <p:nvSpPr>
          <p:cNvPr id="111" name="Google Shape;111;p3"/>
          <p:cNvSpPr txBox="1"/>
          <p:nvPr/>
        </p:nvSpPr>
        <p:spPr>
          <a:xfrm>
            <a:off x="5662539" y="3702651"/>
            <a:ext cx="855852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203864"/>
                </a:solidFill>
                <a:latin typeface="Roboto"/>
                <a:ea typeface="Roboto"/>
                <a:cs typeface="Roboto"/>
                <a:sym typeface="Roboto"/>
              </a:rPr>
              <a:t>CONNEXIONS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414042"/>
                </a:solidFill>
                <a:latin typeface="Roboto"/>
                <a:ea typeface="Roboto"/>
                <a:cs typeface="Roboto"/>
                <a:sym typeface="Roboto"/>
              </a:rPr>
              <a:t>ATHENES, GRECE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sng" strike="noStrike" cap="none">
                <a:solidFill>
                  <a:srgbClr val="D71920"/>
                </a:solidFill>
                <a:latin typeface="Roboto"/>
                <a:ea typeface="Roboto"/>
                <a:cs typeface="Roboto"/>
                <a:sym typeface="Roboto"/>
                <a:hlinkClick r:id="rId15">
                  <a:extLst>
                    <a:ext uri="{A12FA001-AC4F-418D-AE19-62706E023703}">
                      <ahyp:hlinkClr xmlns="" xmlns:ahyp="http://schemas.microsoft.com/office/drawing/2018/hyperlinkcolor" val="tx"/>
                    </a:ext>
                  </a:extLst>
                </a:hlinkClick>
              </a:rPr>
              <a:t>www.connexions.gr </a:t>
            </a:r>
            <a:endParaRPr sz="1100" b="0" i="0" u="none" strike="noStrike" cap="none">
              <a:solidFill>
                <a:srgbClr val="414042"/>
              </a:solidFill>
              <a:latin typeface="Roboto"/>
              <a:ea typeface="Roboto"/>
              <a:cs typeface="Roboto"/>
              <a:sym typeface="Roboto"/>
            </a:endParaRPr>
          </a:p>
        </p:txBody>
      </p:sp>
      <p:pic>
        <p:nvPicPr>
          <p:cNvPr id="112" name="Google Shape;112;p3"/>
          <p:cNvPicPr preferRelativeResize="0"/>
          <p:nvPr/>
        </p:nvPicPr>
        <p:blipFill rotWithShape="1">
          <a:blip r:embed="rId16">
            <a:alphaModFix/>
          </a:blip>
          <a:srcRect/>
          <a:stretch/>
        </p:blipFill>
        <p:spPr>
          <a:xfrm>
            <a:off x="588861" y="4109931"/>
            <a:ext cx="2083037" cy="1322563"/>
          </a:xfrm>
          <a:prstGeom prst="rect">
            <a:avLst/>
          </a:prstGeom>
          <a:noFill/>
          <a:ln>
            <a:noFill/>
          </a:ln>
        </p:spPr>
      </p:pic>
      <p:pic>
        <p:nvPicPr>
          <p:cNvPr id="113" name="Google Shape;113;p3"/>
          <p:cNvPicPr preferRelativeResize="0"/>
          <p:nvPr/>
        </p:nvPicPr>
        <p:blipFill rotWithShape="1">
          <a:blip r:embed="rId17">
            <a:alphaModFix/>
          </a:blip>
          <a:srcRect/>
          <a:stretch/>
        </p:blipFill>
        <p:spPr>
          <a:xfrm>
            <a:off x="8766354" y="4519731"/>
            <a:ext cx="2158782" cy="886067"/>
          </a:xfrm>
          <a:prstGeom prst="rect">
            <a:avLst/>
          </a:prstGeom>
          <a:noFill/>
          <a:ln>
            <a:noFill/>
          </a:ln>
        </p:spPr>
      </p:pic>
      <p:sp>
        <p:nvSpPr>
          <p:cNvPr id="114" name="Google Shape;114;p3"/>
          <p:cNvSpPr txBox="1"/>
          <p:nvPr/>
        </p:nvSpPr>
        <p:spPr>
          <a:xfrm>
            <a:off x="5662539" y="5551538"/>
            <a:ext cx="855852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203864"/>
                </a:solidFill>
                <a:latin typeface="Roboto"/>
                <a:ea typeface="Roboto"/>
                <a:cs typeface="Roboto"/>
                <a:sym typeface="Roboto"/>
              </a:rPr>
              <a:t>AMSED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414042"/>
                </a:solidFill>
                <a:latin typeface="Roboto"/>
                <a:ea typeface="Roboto"/>
                <a:cs typeface="Roboto"/>
                <a:sym typeface="Roboto"/>
              </a:rPr>
              <a:t>STRASBOURG, FRANCE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sng" strike="noStrike" cap="none">
                <a:solidFill>
                  <a:srgbClr val="D71920"/>
                </a:solidFill>
                <a:latin typeface="Roboto"/>
                <a:ea typeface="Roboto"/>
                <a:cs typeface="Roboto"/>
                <a:sym typeface="Roboto"/>
                <a:hlinkClick r:id="rId18">
                  <a:extLst>
                    <a:ext uri="{A12FA001-AC4F-418D-AE19-62706E023703}">
                      <ahyp:hlinkClr xmlns="" xmlns:ahyp="http://schemas.microsoft.com/office/drawing/2018/hyperlinkcolor" val="tx"/>
                    </a:ext>
                  </a:extLst>
                </a:hlinkClick>
              </a:rPr>
              <a:t>www.amsed.fr </a:t>
            </a:r>
            <a:endParaRPr sz="1100" b="0" i="0" u="none" strike="noStrike" cap="none">
              <a:solidFill>
                <a:srgbClr val="414042"/>
              </a:solidFill>
              <a:latin typeface="Roboto"/>
              <a:ea typeface="Roboto"/>
              <a:cs typeface="Roboto"/>
              <a:sym typeface="Roboto"/>
            </a:endParaRPr>
          </a:p>
        </p:txBody>
      </p:sp>
      <p:sp>
        <p:nvSpPr>
          <p:cNvPr id="115" name="Google Shape;115;p3"/>
          <p:cNvSpPr txBox="1"/>
          <p:nvPr/>
        </p:nvSpPr>
        <p:spPr>
          <a:xfrm>
            <a:off x="-2994706" y="5494738"/>
            <a:ext cx="855852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203864"/>
                </a:solidFill>
                <a:latin typeface="Roboto"/>
                <a:ea typeface="Roboto"/>
                <a:cs typeface="Roboto"/>
                <a:sym typeface="Roboto"/>
              </a:rPr>
              <a:t>RESET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414042"/>
                </a:solidFill>
                <a:latin typeface="Roboto"/>
                <a:ea typeface="Roboto"/>
                <a:cs typeface="Roboto"/>
                <a:sym typeface="Roboto"/>
              </a:rPr>
              <a:t>CHYPRE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sng" strike="noStrike" cap="none">
                <a:solidFill>
                  <a:srgbClr val="D71920"/>
                </a:solidFill>
                <a:latin typeface="Roboto"/>
                <a:ea typeface="Roboto"/>
                <a:cs typeface="Roboto"/>
                <a:sym typeface="Roboto"/>
                <a:hlinkClick r:id="rId19">
                  <a:extLst>
                    <a:ext uri="{A12FA001-AC4F-418D-AE19-62706E023703}">
                      <ahyp:hlinkClr xmlns="" xmlns:ahyp="http://schemas.microsoft.com/office/drawing/2018/hyperlinkcolor" val="tx"/>
                    </a:ext>
                  </a:extLst>
                </a:hlinkClick>
              </a:rPr>
              <a:t>www.resetcy.com  </a:t>
            </a:r>
            <a:endParaRPr sz="1100" b="0" i="0" u="none" strike="noStrike" cap="none">
              <a:solidFill>
                <a:srgbClr val="414042"/>
              </a:solidFill>
              <a:latin typeface="Roboto"/>
              <a:ea typeface="Roboto"/>
              <a:cs typeface="Roboto"/>
              <a:sym typeface="Roboto"/>
            </a:endParaRPr>
          </a:p>
        </p:txBody>
      </p:sp>
      <p:pic>
        <p:nvPicPr>
          <p:cNvPr id="116" name="Google Shape;116;p3" descr="Εικόνα που περιέχει γραφικά, κείμενο, γραφιστική, γραμματοσειρά&#10;&#10;Περιγραφή που δημιουργήθηκε αυτόματα"/>
          <p:cNvPicPr preferRelativeResize="0"/>
          <p:nvPr/>
        </p:nvPicPr>
        <p:blipFill rotWithShape="1">
          <a:blip r:embed="rId20">
            <a:alphaModFix/>
          </a:blip>
          <a:srcRect/>
          <a:stretch/>
        </p:blipFill>
        <p:spPr>
          <a:xfrm>
            <a:off x="6337502" y="3609276"/>
            <a:ext cx="2687298" cy="812537"/>
          </a:xfrm>
          <a:prstGeom prst="rect">
            <a:avLst/>
          </a:prstGeom>
          <a:noFill/>
          <a:ln>
            <a:noFill/>
          </a:ln>
        </p:spPr>
      </p:pic>
      <p:pic>
        <p:nvPicPr>
          <p:cNvPr id="117" name="Google Shape;117;p3" descr="A close up of a logo&#10;&#10;Description automatically generated"/>
          <p:cNvPicPr preferRelativeResize="0"/>
          <p:nvPr/>
        </p:nvPicPr>
        <p:blipFill rotWithShape="1">
          <a:blip r:embed="rId21">
            <a:alphaModFix/>
          </a:blip>
          <a:srcRect/>
          <a:stretch/>
        </p:blipFill>
        <p:spPr>
          <a:xfrm>
            <a:off x="267150" y="1608940"/>
            <a:ext cx="2543175" cy="1038225"/>
          </a:xfrm>
          <a:prstGeom prst="rect">
            <a:avLst/>
          </a:prstGeom>
          <a:noFill/>
          <a:ln>
            <a:noFill/>
          </a:ln>
        </p:spPr>
      </p:pic>
      <p:pic>
        <p:nvPicPr>
          <p:cNvPr id="118" name="Google Shape;118;p3"/>
          <p:cNvPicPr preferRelativeResize="0"/>
          <p:nvPr/>
        </p:nvPicPr>
        <p:blipFill rotWithShape="1">
          <a:blip r:embed="rId22">
            <a:alphaModFix/>
          </a:blip>
          <a:srcRect/>
          <a:stretch/>
        </p:blipFill>
        <p:spPr>
          <a:xfrm>
            <a:off x="2949707" y="1129701"/>
            <a:ext cx="1971950" cy="2238687"/>
          </a:xfrm>
          <a:prstGeom prst="rect">
            <a:avLst/>
          </a:prstGeom>
          <a:noFill/>
          <a:ln>
            <a:noFill/>
          </a:ln>
        </p:spPr>
      </p:pic>
      <p:sp>
        <p:nvSpPr>
          <p:cNvPr id="119" name="Google Shape;119;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4"/>
              </a:buClr>
              <a:buSzPts val="4800"/>
              <a:buFont typeface="Calibri"/>
              <a:buNone/>
            </a:pPr>
            <a:r>
              <a:rPr lang="en-US" sz="4800" b="1">
                <a:solidFill>
                  <a:srgbClr val="203864"/>
                </a:solidFill>
                <a:latin typeface="Calibri"/>
                <a:ea typeface="Calibri"/>
                <a:cs typeface="Calibri"/>
                <a:sym typeface="Calibri"/>
              </a:rPr>
              <a:t>Partenaires</a:t>
            </a:r>
            <a:endParaRPr sz="4800" b="1">
              <a:solidFill>
                <a:srgbClr val="203864"/>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83"/>
          <p:cNvSpPr txBox="1">
            <a:spLocks noGrp="1"/>
          </p:cNvSpPr>
          <p:nvPr>
            <p:ph type="body" idx="1"/>
          </p:nvPr>
        </p:nvSpPr>
        <p:spPr>
          <a:xfrm>
            <a:off x="489950" y="1618783"/>
            <a:ext cx="7794830" cy="5060731"/>
          </a:xfrm>
          <a:prstGeom prst="rect">
            <a:avLst/>
          </a:prstGeom>
          <a:noFill/>
          <a:ln>
            <a:noFill/>
          </a:ln>
        </p:spPr>
        <p:txBody>
          <a:bodyPr spcFirstLastPara="1" wrap="square" lIns="91425" tIns="45700" rIns="91425" bIns="45700" anchor="t" anchorCtr="0">
            <a:noAutofit/>
          </a:bodyPr>
          <a:lstStyle/>
          <a:p>
            <a:pPr marL="355600" lvl="0" indent="-342900" algn="l" rtl="0">
              <a:lnSpc>
                <a:spcPct val="100000"/>
              </a:lnSpc>
              <a:spcBef>
                <a:spcPts val="0"/>
              </a:spcBef>
              <a:spcAft>
                <a:spcPts val="0"/>
              </a:spcAft>
              <a:buSzPts val="2000"/>
              <a:buChar char="▪"/>
            </a:pPr>
            <a:r>
              <a:rPr lang="en-US" sz="2000"/>
              <a:t>Il existe un certain nombre de mesures de prévention en matière de santé qui </a:t>
            </a:r>
            <a:r>
              <a:rPr lang="en-US" sz="2000" b="1"/>
              <a:t>portent sur les déterminants environnementaux et comportementaux de la santé et qui couvrent les différentes étapes de la vie </a:t>
            </a:r>
            <a:r>
              <a:rPr lang="en-US" sz="2000"/>
              <a:t>avec leurs caractéristiques propres, de la préconception à la préservation de l'indépendance des personnes âgées. </a:t>
            </a:r>
            <a:endParaRPr sz="2000"/>
          </a:p>
          <a:p>
            <a:pPr marL="355600" lvl="0" indent="-342900" algn="l" rtl="0">
              <a:lnSpc>
                <a:spcPct val="100000"/>
              </a:lnSpc>
              <a:spcBef>
                <a:spcPts val="1200"/>
              </a:spcBef>
              <a:spcAft>
                <a:spcPts val="0"/>
              </a:spcAft>
              <a:buSzPts val="2000"/>
              <a:buChar char="▪"/>
            </a:pPr>
            <a:r>
              <a:rPr lang="en-US" sz="2000"/>
              <a:t>Le "Plan national de santé publique" est un projet interministériel visant à améliorer la santé de la population et s'inscrit dans le cadre de la Stratégie nationale de santé. Un certain nombre de thèmes prioritaires ont été identifiés et des actions sont menées chaque année : santé par l'alimentation, campagnes d'information sur l'alcool, le tabac, la vaccination, le dépistage des cancers, l'obésité, l'activité physique et le sport, etc.</a:t>
            </a:r>
            <a:endParaRPr sz="2000"/>
          </a:p>
          <a:p>
            <a:pPr marL="355600" lvl="0" indent="-342900" algn="l" rtl="0">
              <a:lnSpc>
                <a:spcPct val="100000"/>
              </a:lnSpc>
              <a:spcBef>
                <a:spcPts val="1200"/>
              </a:spcBef>
              <a:spcAft>
                <a:spcPts val="0"/>
              </a:spcAft>
              <a:buSzPts val="2000"/>
              <a:buChar char="▪"/>
            </a:pPr>
            <a:r>
              <a:rPr lang="en-US" sz="2000"/>
              <a:t>Les actions menées s'adressent à des publics cibles, sont gratuites et proposées par différents organismes (Assurance Maladie, Caisses complémentaires de Santé, Mairies, associations, Centres Sociaux Culturels, etc.)</a:t>
            </a:r>
            <a:endParaRPr sz="2000"/>
          </a:p>
          <a:p>
            <a:pPr marL="482600" lvl="0" indent="-203200" algn="l" rtl="0">
              <a:lnSpc>
                <a:spcPct val="100000"/>
              </a:lnSpc>
              <a:spcBef>
                <a:spcPts val="1200"/>
              </a:spcBef>
              <a:spcAft>
                <a:spcPts val="0"/>
              </a:spcAft>
              <a:buSzPts val="2200"/>
              <a:buNone/>
            </a:pPr>
            <a:endParaRPr sz="2000"/>
          </a:p>
          <a:p>
            <a:pPr marL="228600" lvl="0" indent="-88900" algn="l" rtl="0">
              <a:lnSpc>
                <a:spcPct val="100000"/>
              </a:lnSpc>
              <a:spcBef>
                <a:spcPts val="1200"/>
              </a:spcBef>
              <a:spcAft>
                <a:spcPts val="0"/>
              </a:spcAft>
              <a:buSzPts val="2200"/>
              <a:buNone/>
            </a:pPr>
            <a:endParaRPr sz="2000"/>
          </a:p>
          <a:p>
            <a:pPr marL="228600" lvl="0" indent="-88900" algn="l" rtl="0">
              <a:lnSpc>
                <a:spcPct val="100000"/>
              </a:lnSpc>
              <a:spcBef>
                <a:spcPts val="1200"/>
              </a:spcBef>
              <a:spcAft>
                <a:spcPts val="0"/>
              </a:spcAft>
              <a:buSzPts val="2200"/>
              <a:buNone/>
            </a:pPr>
            <a:endParaRPr sz="2000"/>
          </a:p>
          <a:p>
            <a:pPr marL="228600" lvl="0" indent="-88900" algn="l" rtl="0">
              <a:lnSpc>
                <a:spcPct val="100000"/>
              </a:lnSpc>
              <a:spcBef>
                <a:spcPts val="1200"/>
              </a:spcBef>
              <a:spcAft>
                <a:spcPts val="0"/>
              </a:spcAft>
              <a:buSzPts val="2200"/>
              <a:buNone/>
            </a:pPr>
            <a:endParaRPr sz="2000"/>
          </a:p>
          <a:p>
            <a:pPr marL="228600" lvl="0" indent="-88900" algn="l" rtl="0">
              <a:lnSpc>
                <a:spcPct val="100000"/>
              </a:lnSpc>
              <a:spcBef>
                <a:spcPts val="1200"/>
              </a:spcBef>
              <a:spcAft>
                <a:spcPts val="0"/>
              </a:spcAft>
              <a:buSzPts val="2200"/>
              <a:buNone/>
            </a:pPr>
            <a:endParaRPr sz="2000"/>
          </a:p>
          <a:p>
            <a:pPr marL="228600" lvl="0" indent="-88900" algn="l" rtl="0">
              <a:lnSpc>
                <a:spcPct val="100000"/>
              </a:lnSpc>
              <a:spcBef>
                <a:spcPts val="1200"/>
              </a:spcBef>
              <a:spcAft>
                <a:spcPts val="0"/>
              </a:spcAft>
              <a:buSzPts val="2200"/>
              <a:buNone/>
            </a:pPr>
            <a:endParaRPr sz="2000"/>
          </a:p>
          <a:p>
            <a:pPr marL="228600" lvl="0" indent="-88900" algn="l" rtl="0">
              <a:lnSpc>
                <a:spcPct val="100000"/>
              </a:lnSpc>
              <a:spcBef>
                <a:spcPts val="1200"/>
              </a:spcBef>
              <a:spcAft>
                <a:spcPts val="0"/>
              </a:spcAft>
              <a:buSzPts val="2200"/>
              <a:buNone/>
            </a:pPr>
            <a:endParaRPr sz="2000"/>
          </a:p>
          <a:p>
            <a:pPr marL="228600" lvl="0" indent="-88900" algn="l" rtl="0">
              <a:lnSpc>
                <a:spcPct val="100000"/>
              </a:lnSpc>
              <a:spcBef>
                <a:spcPts val="1200"/>
              </a:spcBef>
              <a:spcAft>
                <a:spcPts val="0"/>
              </a:spcAft>
              <a:buSzPts val="2200"/>
              <a:buNone/>
            </a:pPr>
            <a:endParaRPr sz="2000"/>
          </a:p>
          <a:p>
            <a:pPr marL="228600" lvl="0" indent="-88900" algn="l" rtl="0">
              <a:lnSpc>
                <a:spcPct val="100000"/>
              </a:lnSpc>
              <a:spcBef>
                <a:spcPts val="1200"/>
              </a:spcBef>
              <a:spcAft>
                <a:spcPts val="0"/>
              </a:spcAft>
              <a:buSzPts val="2200"/>
              <a:buNone/>
            </a:pPr>
            <a:endParaRPr sz="2000"/>
          </a:p>
          <a:p>
            <a:pPr marL="228600" lvl="0" indent="-88900" algn="l" rtl="0">
              <a:lnSpc>
                <a:spcPct val="100000"/>
              </a:lnSpc>
              <a:spcBef>
                <a:spcPts val="1200"/>
              </a:spcBef>
              <a:spcAft>
                <a:spcPts val="0"/>
              </a:spcAft>
              <a:buSzPts val="2200"/>
              <a:buNone/>
            </a:pPr>
            <a:endParaRPr sz="2000"/>
          </a:p>
          <a:p>
            <a:pPr marL="228600" lvl="0" indent="-88900" algn="l" rtl="0">
              <a:lnSpc>
                <a:spcPct val="100000"/>
              </a:lnSpc>
              <a:spcBef>
                <a:spcPts val="1200"/>
              </a:spcBef>
              <a:spcAft>
                <a:spcPts val="0"/>
              </a:spcAft>
              <a:buSzPts val="2200"/>
              <a:buNone/>
            </a:pPr>
            <a:endParaRPr sz="2000"/>
          </a:p>
        </p:txBody>
      </p:sp>
      <p:pic>
        <p:nvPicPr>
          <p:cNvPr id="1080" name="Google Shape;1080;p83"/>
          <p:cNvPicPr preferRelativeResize="0"/>
          <p:nvPr/>
        </p:nvPicPr>
        <p:blipFill rotWithShape="1">
          <a:blip r:embed="rId3">
            <a:alphaModFix/>
          </a:blip>
          <a:srcRect/>
          <a:stretch/>
        </p:blipFill>
        <p:spPr>
          <a:xfrm>
            <a:off x="8431842" y="1831120"/>
            <a:ext cx="3758899" cy="2505324"/>
          </a:xfrm>
          <a:prstGeom prst="rect">
            <a:avLst/>
          </a:prstGeom>
          <a:noFill/>
          <a:ln>
            <a:noFill/>
          </a:ln>
        </p:spPr>
      </p:pic>
      <p:sp>
        <p:nvSpPr>
          <p:cNvPr id="1081" name="Google Shape;1081;p83"/>
          <p:cNvSpPr txBox="1">
            <a:spLocks noGrp="1"/>
          </p:cNvSpPr>
          <p:nvPr>
            <p:ph type="title"/>
          </p:nvPr>
        </p:nvSpPr>
        <p:spPr>
          <a:xfrm>
            <a:off x="565899" y="814742"/>
            <a:ext cx="11124231" cy="67791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203864"/>
              </a:buClr>
              <a:buSzPts val="2400"/>
              <a:buFont typeface="Calibri"/>
              <a:buNone/>
            </a:pPr>
            <a:r>
              <a:rPr lang="en-US"/>
              <a:t>Organisation des services de santé en France - avantages pour différents groupes de personnes</a:t>
            </a:r>
            <a:endParaRPr/>
          </a:p>
        </p:txBody>
      </p:sp>
      <p:sp>
        <p:nvSpPr>
          <p:cNvPr id="1082" name="Google Shape;1082;p83"/>
          <p:cNvSpPr/>
          <p:nvPr/>
        </p:nvSpPr>
        <p:spPr>
          <a:xfrm>
            <a:off x="9780307" y="6384581"/>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 : licence Freepik</a:t>
            </a:r>
            <a:endParaRPr sz="1200" b="0" i="0" u="none" strike="noStrike" cap="none">
              <a:solidFill>
                <a:schemeClr val="dk1"/>
              </a:solidFill>
              <a:latin typeface="Calibri"/>
              <a:ea typeface="Calibri"/>
              <a:cs typeface="Calibri"/>
              <a:sym typeface="Calibri"/>
            </a:endParaRPr>
          </a:p>
        </p:txBody>
      </p:sp>
      <p:sp>
        <p:nvSpPr>
          <p:cNvPr id="1083" name="Google Shape;1083;p83"/>
          <p:cNvSpPr/>
          <p:nvPr/>
        </p:nvSpPr>
        <p:spPr>
          <a:xfrm>
            <a:off x="7919358" y="-3933"/>
            <a:ext cx="4271384"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11.1.2 Que sont les services de santé ?</a:t>
            </a:r>
            <a:endParaRPr sz="1800" b="0" i="0" u="none" strike="noStrike" cap="none">
              <a:solidFill>
                <a:schemeClr val="lt1"/>
              </a:solidFill>
              <a:latin typeface="Calibri"/>
              <a:ea typeface="Calibri"/>
              <a:cs typeface="Calibri"/>
              <a:sym typeface="Calibri"/>
            </a:endParaRPr>
          </a:p>
        </p:txBody>
      </p:sp>
      <p:sp>
        <p:nvSpPr>
          <p:cNvPr id="1084" name="Google Shape;1084;p83"/>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5" name="Google Shape;1085;p83"/>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1086" name="Google Shape;1086;p83"/>
          <p:cNvSpPr/>
          <p:nvPr/>
        </p:nvSpPr>
        <p:spPr>
          <a:xfrm>
            <a:off x="0" y="87388"/>
            <a:ext cx="73937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84"/>
          <p:cNvSpPr txBox="1">
            <a:spLocks noGrp="1"/>
          </p:cNvSpPr>
          <p:nvPr>
            <p:ph type="title"/>
          </p:nvPr>
        </p:nvSpPr>
        <p:spPr>
          <a:xfrm>
            <a:off x="1813261" y="1036650"/>
            <a:ext cx="9487678"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rgbClr val="4A4CF5"/>
              </a:buClr>
              <a:buSzPts val="2400"/>
              <a:buFont typeface="Calibri"/>
              <a:buNone/>
            </a:pPr>
            <a:r>
              <a:rPr lang="en-US" sz="2400" i="1">
                <a:solidFill>
                  <a:srgbClr val="4A4CF5"/>
                </a:solidFill>
              </a:rPr>
              <a:t>Activité : </a:t>
            </a:r>
            <a:r>
              <a:rPr lang="en-US" sz="2400">
                <a:solidFill>
                  <a:srgbClr val="4A4CF5"/>
                </a:solidFill>
              </a:rPr>
              <a:t>Sensibilisation aux différents types de services de santé</a:t>
            </a:r>
            <a:endParaRPr/>
          </a:p>
        </p:txBody>
      </p:sp>
      <p:sp>
        <p:nvSpPr>
          <p:cNvPr id="1093" name="Google Shape;1093;p84"/>
          <p:cNvSpPr txBox="1">
            <a:spLocks noGrp="1"/>
          </p:cNvSpPr>
          <p:nvPr>
            <p:ph type="body" idx="1"/>
          </p:nvPr>
        </p:nvSpPr>
        <p:spPr>
          <a:xfrm>
            <a:off x="557999" y="2370460"/>
            <a:ext cx="5852132" cy="4295516"/>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600"/>
              </a:spcBef>
              <a:spcAft>
                <a:spcPts val="0"/>
              </a:spcAft>
              <a:buSzPts val="2000"/>
              <a:buFont typeface="Noto Sans Symbols"/>
              <a:buChar char="▪"/>
            </a:pPr>
            <a:r>
              <a:rPr lang="en-US" sz="2000" b="0" i="0" u="none" strike="noStrike">
                <a:solidFill>
                  <a:srgbClr val="000000"/>
                </a:solidFill>
                <a:latin typeface="Calibri"/>
                <a:ea typeface="Calibri"/>
                <a:cs typeface="Calibri"/>
                <a:sym typeface="Calibri"/>
              </a:rPr>
              <a:t>Il est demandé aux apprenants s'ils connaissent les différents types de services de santé et s'ils appartiennent à certains groupes.</a:t>
            </a:r>
            <a:endParaRPr/>
          </a:p>
          <a:p>
            <a:pPr marL="228600" lvl="0" indent="-228600" algn="l" rtl="0">
              <a:lnSpc>
                <a:spcPct val="100000"/>
              </a:lnSpc>
              <a:spcBef>
                <a:spcPts val="1200"/>
              </a:spcBef>
              <a:spcAft>
                <a:spcPts val="0"/>
              </a:spcAft>
              <a:buSzPts val="2000"/>
              <a:buFont typeface="Noto Sans Symbols"/>
              <a:buChar char="▪"/>
            </a:pPr>
            <a:r>
              <a:rPr lang="en-US" sz="2000" b="0" i="0" u="none" strike="noStrike">
                <a:solidFill>
                  <a:srgbClr val="000000"/>
                </a:solidFill>
                <a:latin typeface="Calibri"/>
                <a:ea typeface="Calibri"/>
                <a:cs typeface="Calibri"/>
                <a:sym typeface="Calibri"/>
              </a:rPr>
              <a:t>Ils doivent également expliquer pourquoi ils leur font confiance et où ils voient un avantage personnel.</a:t>
            </a:r>
            <a:endParaRPr/>
          </a:p>
          <a:p>
            <a:pPr marL="228600" lvl="0" indent="-228600" algn="l" rtl="0">
              <a:lnSpc>
                <a:spcPct val="100000"/>
              </a:lnSpc>
              <a:spcBef>
                <a:spcPts val="1200"/>
              </a:spcBef>
              <a:spcAft>
                <a:spcPts val="0"/>
              </a:spcAft>
              <a:buSzPts val="2000"/>
              <a:buFont typeface="Noto Sans Symbols"/>
              <a:buChar char="▪"/>
            </a:pPr>
            <a:r>
              <a:rPr lang="en-US" sz="2000">
                <a:solidFill>
                  <a:srgbClr val="000000"/>
                </a:solidFill>
                <a:latin typeface="Calibri"/>
                <a:ea typeface="Calibri"/>
                <a:cs typeface="Calibri"/>
                <a:sym typeface="Calibri"/>
              </a:rPr>
              <a:t>Ils doivent déterminer si le service est fourni par un prestataire public ou privé et réfléchir au type d'intérêts qui se cachent derrière.</a:t>
            </a:r>
            <a:endParaRPr sz="2000" b="0" i="0" u="none" strike="noStrike">
              <a:solidFill>
                <a:srgbClr val="000000"/>
              </a:solidFill>
              <a:latin typeface="Calibri"/>
              <a:ea typeface="Calibri"/>
              <a:cs typeface="Calibri"/>
              <a:sym typeface="Calibri"/>
            </a:endParaRPr>
          </a:p>
          <a:p>
            <a:pPr marL="228600" lvl="0" indent="-101600" algn="l" rtl="0">
              <a:lnSpc>
                <a:spcPct val="100000"/>
              </a:lnSpc>
              <a:spcBef>
                <a:spcPts val="1200"/>
              </a:spcBef>
              <a:spcAft>
                <a:spcPts val="600"/>
              </a:spcAft>
              <a:buSzPts val="2000"/>
              <a:buFont typeface="Arial"/>
              <a:buNone/>
            </a:pPr>
            <a:endParaRPr sz="2000" b="0" i="0" u="none" strike="noStrike">
              <a:solidFill>
                <a:srgbClr val="000000"/>
              </a:solidFill>
              <a:latin typeface="Calibri"/>
              <a:ea typeface="Calibri"/>
              <a:cs typeface="Calibri"/>
              <a:sym typeface="Calibri"/>
            </a:endParaRPr>
          </a:p>
        </p:txBody>
      </p:sp>
      <p:sp>
        <p:nvSpPr>
          <p:cNvPr id="1094" name="Google Shape;1094;p84"/>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Pexels</a:t>
            </a:r>
            <a:endParaRPr sz="1200" b="0" i="0" u="none" strike="noStrike" cap="none">
              <a:solidFill>
                <a:schemeClr val="dk1"/>
              </a:solidFill>
              <a:latin typeface="Calibri"/>
              <a:ea typeface="Calibri"/>
              <a:cs typeface="Calibri"/>
              <a:sym typeface="Calibri"/>
            </a:endParaRPr>
          </a:p>
        </p:txBody>
      </p:sp>
      <p:sp>
        <p:nvSpPr>
          <p:cNvPr id="1095" name="Google Shape;1095;p84"/>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 </a:t>
            </a:r>
            <a:endParaRPr sz="2200" b="1" i="0" u="none" strike="noStrike" cap="none">
              <a:solidFill>
                <a:schemeClr val="lt1"/>
              </a:solidFill>
              <a:latin typeface="Gill Sans"/>
              <a:ea typeface="Gill Sans"/>
              <a:cs typeface="Gill Sans"/>
              <a:sym typeface="Gill Sans"/>
            </a:endParaRPr>
          </a:p>
        </p:txBody>
      </p:sp>
      <p:sp>
        <p:nvSpPr>
          <p:cNvPr id="1096" name="Google Shape;1096;p84"/>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11 </a:t>
            </a:r>
            <a:endParaRPr sz="2200" b="1" i="0" u="none" strike="noStrike" cap="none">
              <a:solidFill>
                <a:schemeClr val="lt1"/>
              </a:solidFill>
              <a:latin typeface="Gill Sans"/>
              <a:ea typeface="Gill Sans"/>
              <a:cs typeface="Gill Sans"/>
              <a:sym typeface="Gill Sans"/>
            </a:endParaRPr>
          </a:p>
        </p:txBody>
      </p:sp>
      <p:pic>
        <p:nvPicPr>
          <p:cNvPr id="1097" name="Google Shape;1097;p84" descr="Kostenlos Kostenloses Stock Foto zu beschwerden, chiropraktiker, geduldig Stock-Foto"/>
          <p:cNvPicPr preferRelativeResize="0"/>
          <p:nvPr/>
        </p:nvPicPr>
        <p:blipFill rotWithShape="1">
          <a:blip r:embed="rId5">
            <a:alphaModFix/>
          </a:blip>
          <a:srcRect/>
          <a:stretch/>
        </p:blipFill>
        <p:spPr>
          <a:xfrm>
            <a:off x="7040811" y="1986454"/>
            <a:ext cx="5055394" cy="3370263"/>
          </a:xfrm>
          <a:prstGeom prst="rect">
            <a:avLst/>
          </a:prstGeom>
          <a:noFill/>
          <a:ln>
            <a:noFill/>
          </a:ln>
        </p:spPr>
      </p:pic>
      <p:sp>
        <p:nvSpPr>
          <p:cNvPr id="1098" name="Google Shape;1098;p84"/>
          <p:cNvSpPr/>
          <p:nvPr/>
        </p:nvSpPr>
        <p:spPr>
          <a:xfrm>
            <a:off x="8499566" y="-3933"/>
            <a:ext cx="3691175"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11.1.2 Que sont les services de santé ?</a:t>
            </a:r>
            <a:endParaRPr sz="1800" b="0" i="0" u="none" strike="noStrike" cap="none">
              <a:solidFill>
                <a:schemeClr val="lt1"/>
              </a:solidFill>
              <a:latin typeface="Calibri"/>
              <a:ea typeface="Calibri"/>
              <a:cs typeface="Calibri"/>
              <a:sym typeface="Calibri"/>
            </a:endParaRPr>
          </a:p>
        </p:txBody>
      </p:sp>
      <p:pic>
        <p:nvPicPr>
          <p:cNvPr id="1099" name="Google Shape;1099;p84" descr="Effective coworking. colleagues togetherness, workers collaboration, teamwork regulation. workflow efficiency increase. team members arranging mechanism."/>
          <p:cNvPicPr preferRelativeResize="0"/>
          <p:nvPr/>
        </p:nvPicPr>
        <p:blipFill rotWithShape="1">
          <a:blip r:embed="rId6">
            <a:alphaModFix/>
          </a:blip>
          <a:srcRect/>
          <a:stretch/>
        </p:blipFill>
        <p:spPr>
          <a:xfrm>
            <a:off x="-14780" y="394636"/>
            <a:ext cx="1915518" cy="1915518"/>
          </a:xfrm>
          <a:prstGeom prst="rect">
            <a:avLst/>
          </a:prstGeom>
          <a:noFill/>
          <a:ln>
            <a:noFill/>
          </a:ln>
        </p:spPr>
      </p:pic>
      <p:sp>
        <p:nvSpPr>
          <p:cNvPr id="1100" name="Google Shape;1100;p84"/>
          <p:cNvSpPr txBox="1"/>
          <p:nvPr/>
        </p:nvSpPr>
        <p:spPr>
          <a:xfrm>
            <a:off x="526418" y="6473845"/>
            <a:ext cx="323455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Image by vectorjuice on Freepik</a:t>
            </a:r>
            <a:endParaRPr sz="12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162"/>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35802"/>
              <a:buNone/>
            </a:pPr>
            <a:r>
              <a:rPr lang="en-US"/>
              <a:t>11.1.3</a:t>
            </a:r>
            <a:br>
              <a:rPr lang="en-US"/>
            </a:br>
            <a:r>
              <a:rPr lang="en-US" sz="3600" b="1">
                <a:solidFill>
                  <a:srgbClr val="C00000"/>
                </a:solidFill>
                <a:latin typeface="Calibri"/>
                <a:ea typeface="Calibri"/>
                <a:cs typeface="Calibri"/>
                <a:sym typeface="Calibri"/>
              </a:rPr>
              <a:t>What are healthcare services apps?</a:t>
            </a:r>
            <a:endParaRPr>
              <a:solidFill>
                <a:srgbClr val="C01E24"/>
              </a:solidFill>
            </a:endParaRPr>
          </a:p>
        </p:txBody>
      </p:sp>
      <p:sp>
        <p:nvSpPr>
          <p:cNvPr id="1107" name="Google Shape;1107;p162"/>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600"/>
              </a:spcBef>
              <a:spcAft>
                <a:spcPts val="0"/>
              </a:spcAft>
              <a:buSzPts val="2200"/>
              <a:buNone/>
            </a:pPr>
            <a:r>
              <a:rPr lang="en-US" sz="2200">
                <a:solidFill>
                  <a:srgbClr val="203864"/>
                </a:solidFill>
              </a:rPr>
              <a:t>Objectives</a:t>
            </a:r>
            <a:endParaRPr/>
          </a:p>
        </p:txBody>
      </p:sp>
      <p:sp>
        <p:nvSpPr>
          <p:cNvPr id="1108" name="Google Shape;1108;p162"/>
          <p:cNvSpPr txBox="1">
            <a:spLocks noGrp="1"/>
          </p:cNvSpPr>
          <p:nvPr>
            <p:ph type="body" idx="2"/>
          </p:nvPr>
        </p:nvSpPr>
        <p:spPr>
          <a:xfrm>
            <a:off x="558001" y="2849843"/>
            <a:ext cx="6210548" cy="3470112"/>
          </a:xfrm>
          <a:prstGeom prst="rect">
            <a:avLst/>
          </a:prstGeom>
          <a:noFill/>
          <a:ln>
            <a:noFill/>
          </a:ln>
        </p:spPr>
        <p:txBody>
          <a:bodyPr spcFirstLastPara="1" wrap="square" lIns="91425" tIns="45700" rIns="91425" bIns="45700" anchor="t" anchorCtr="0">
            <a:normAutofit/>
          </a:bodyPr>
          <a:lstStyle/>
          <a:p>
            <a:pPr marL="457200" lvl="0" indent="-368300" algn="l" rtl="0">
              <a:lnSpc>
                <a:spcPct val="150000"/>
              </a:lnSpc>
              <a:spcBef>
                <a:spcPts val="600"/>
              </a:spcBef>
              <a:spcAft>
                <a:spcPts val="0"/>
              </a:spcAft>
              <a:buSzPts val="2200"/>
              <a:buChar char="▪"/>
            </a:pPr>
            <a:r>
              <a:rPr lang="en-US" sz="2400"/>
              <a:t>To understand</a:t>
            </a:r>
            <a:endParaRPr/>
          </a:p>
          <a:p>
            <a:pPr marL="914400" lvl="1" indent="-396240" algn="l" rtl="0">
              <a:lnSpc>
                <a:spcPct val="150000"/>
              </a:lnSpc>
              <a:spcBef>
                <a:spcPts val="600"/>
              </a:spcBef>
              <a:spcAft>
                <a:spcPts val="0"/>
              </a:spcAft>
              <a:buSzPts val="2640"/>
              <a:buChar char="▪"/>
            </a:pPr>
            <a:r>
              <a:rPr lang="en-US" sz="2400"/>
              <a:t>what healthcare services apps are</a:t>
            </a:r>
            <a:endParaRPr/>
          </a:p>
          <a:p>
            <a:pPr marL="914400" lvl="1" indent="-396240" algn="l" rtl="0">
              <a:lnSpc>
                <a:spcPct val="150000"/>
              </a:lnSpc>
              <a:spcBef>
                <a:spcPts val="600"/>
              </a:spcBef>
              <a:spcAft>
                <a:spcPts val="0"/>
              </a:spcAft>
              <a:buSzPts val="2640"/>
              <a:buChar char="▪"/>
            </a:pPr>
            <a:r>
              <a:rPr lang="en-US" sz="2400"/>
              <a:t>when they are beneficially used</a:t>
            </a:r>
            <a:endParaRPr/>
          </a:p>
          <a:p>
            <a:pPr marL="914400" lvl="1" indent="-396240" algn="l" rtl="0">
              <a:lnSpc>
                <a:spcPct val="150000"/>
              </a:lnSpc>
              <a:spcBef>
                <a:spcPts val="600"/>
              </a:spcBef>
              <a:spcAft>
                <a:spcPts val="0"/>
              </a:spcAft>
              <a:buSzPts val="2640"/>
              <a:buChar char="▪"/>
            </a:pPr>
            <a:r>
              <a:rPr lang="en-US" sz="2400"/>
              <a:t>their advantages/disadvantages and limitations.</a:t>
            </a:r>
            <a:endParaRPr sz="2400"/>
          </a:p>
        </p:txBody>
      </p:sp>
      <p:pic>
        <p:nvPicPr>
          <p:cNvPr id="1109" name="Google Shape;1109;p162" descr="Free center centered gears illustration"/>
          <p:cNvPicPr preferRelativeResize="0"/>
          <p:nvPr/>
        </p:nvPicPr>
        <p:blipFill rotWithShape="1">
          <a:blip r:embed="rId3">
            <a:alphaModFix/>
          </a:blip>
          <a:srcRect/>
          <a:stretch/>
        </p:blipFill>
        <p:spPr>
          <a:xfrm>
            <a:off x="6254880" y="2550964"/>
            <a:ext cx="5937120" cy="3956249"/>
          </a:xfrm>
          <a:prstGeom prst="rect">
            <a:avLst/>
          </a:prstGeom>
          <a:noFill/>
          <a:ln>
            <a:noFill/>
          </a:ln>
        </p:spPr>
      </p:pic>
      <p:sp>
        <p:nvSpPr>
          <p:cNvPr id="1110" name="Google Shape;1110;p162"/>
          <p:cNvSpPr/>
          <p:nvPr/>
        </p:nvSpPr>
        <p:spPr>
          <a:xfrm>
            <a:off x="9780282" y="604295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200" b="0" i="0" u="sng" strike="noStrike" cap="none">
                <a:solidFill>
                  <a:srgbClr val="000000"/>
                </a:solidFill>
                <a:latin typeface="Arial"/>
                <a:ea typeface="Arial"/>
                <a:cs typeface="Arial"/>
                <a:sym typeface="Arial"/>
                <a:hlinkClick r:id="rId4">
                  <a:extLst>
                    <a:ext uri="{A12FA001-AC4F-418D-AE19-62706E023703}">
                      <ahyp:hlinkClr xmlns="" xmlns:ahyp="http://schemas.microsoft.com/office/drawing/2018/hyperlinkcolor" val="tx"/>
                    </a:ext>
                  </a:extLst>
                </a:hlinkClick>
              </a:rPr>
              <a:t>Source</a:t>
            </a:r>
            <a:r>
              <a:rPr lang="en-US" sz="1200" b="0" i="0" u="none" strike="noStrike" cap="none">
                <a:solidFill>
                  <a:srgbClr val="000000"/>
                </a:solidFill>
                <a:latin typeface="Arial"/>
                <a:ea typeface="Arial"/>
                <a:cs typeface="Arial"/>
                <a:sym typeface="Arial"/>
              </a:rPr>
              <a:t> | </a:t>
            </a:r>
            <a:r>
              <a:rPr lang="en-US" sz="1200" b="0" i="0" u="sng" strike="noStrike" cap="none">
                <a:solidFill>
                  <a:srgbClr val="000000"/>
                </a:solidFill>
                <a:latin typeface="Arial"/>
                <a:ea typeface="Arial"/>
                <a:cs typeface="Arial"/>
                <a:sym typeface="Arial"/>
                <a:hlinkClick r:id="rId5">
                  <a:extLst>
                    <a:ext uri="{A12FA001-AC4F-418D-AE19-62706E023703}">
                      <ahyp:hlinkClr xmlns="" xmlns:ahyp="http://schemas.microsoft.com/office/drawing/2018/hyperlinkcolor" val="tx"/>
                    </a:ext>
                  </a:extLst>
                </a:hlinkClick>
              </a:rPr>
              <a:t>Pixabay license</a:t>
            </a:r>
            <a:endParaRPr sz="1200" b="0" i="0" u="none" strike="noStrike" cap="none">
              <a:solidFill>
                <a:srgbClr val="000000"/>
              </a:solidFill>
              <a:latin typeface="Arial"/>
              <a:ea typeface="Arial"/>
              <a:cs typeface="Arial"/>
              <a:sym typeface="Arial"/>
            </a:endParaRPr>
          </a:p>
        </p:txBody>
      </p:sp>
      <p:sp>
        <p:nvSpPr>
          <p:cNvPr id="1111" name="Google Shape;1111;p162"/>
          <p:cNvSpPr/>
          <p:nvPr/>
        </p:nvSpPr>
        <p:spPr>
          <a:xfrm>
            <a:off x="129457" y="107158"/>
            <a:ext cx="753769" cy="430887"/>
          </a:xfrm>
          <a:prstGeom prst="rect">
            <a:avLst/>
          </a:prstGeom>
          <a:solidFill>
            <a:srgbClr val="C00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b="1" i="0" u="none" strike="noStrike" cap="none">
                <a:solidFill>
                  <a:schemeClr val="lt1"/>
                </a:solidFill>
                <a:latin typeface="Gill Sans"/>
                <a:ea typeface="Gill Sans"/>
                <a:cs typeface="Gill Sans"/>
                <a:sym typeface="Gill Sans"/>
              </a:rPr>
              <a:t>11 </a:t>
            </a:r>
            <a:endParaRPr sz="2200" b="1" i="0" u="none" strike="noStrike" cap="none">
              <a:solidFill>
                <a:schemeClr val="lt1"/>
              </a:solidFill>
              <a:latin typeface="Gill Sans"/>
              <a:ea typeface="Gill Sans"/>
              <a:cs typeface="Gill Sans"/>
              <a:sym typeface="Gill Sans"/>
            </a:endParaRPr>
          </a:p>
        </p:txBody>
      </p:sp>
      <p:sp>
        <p:nvSpPr>
          <p:cNvPr id="1112" name="Google Shape;1112;p162"/>
          <p:cNvSpPr txBox="1"/>
          <p:nvPr/>
        </p:nvSpPr>
        <p:spPr>
          <a:xfrm>
            <a:off x="883226" y="107157"/>
            <a:ext cx="7961938" cy="430887"/>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200"/>
              <a:buFont typeface="Arial"/>
              <a:buNone/>
            </a:pPr>
            <a:r>
              <a:rPr lang="en-US" sz="2200" b="1" i="0" u="none" strike="noStrike" cap="none">
                <a:solidFill>
                  <a:schemeClr val="dk1"/>
                </a:solidFill>
                <a:latin typeface="Arial"/>
                <a:ea typeface="Arial"/>
                <a:cs typeface="Arial"/>
                <a:sym typeface="Arial"/>
              </a:rPr>
              <a:t>Apps for Healthcare Services</a:t>
            </a:r>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4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SzPts val="2200"/>
              <a:buNone/>
            </a:pPr>
            <a:r>
              <a:rPr lang="en-US"/>
              <a:t>What are healthcare services apps?</a:t>
            </a:r>
            <a:endParaRPr/>
          </a:p>
        </p:txBody>
      </p:sp>
      <p:sp>
        <p:nvSpPr>
          <p:cNvPr id="1119" name="Google Shape;1119;p4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200"/>
              <a:buNone/>
            </a:pPr>
            <a:r>
              <a:rPr lang="en-US" b="0" i="0">
                <a:solidFill>
                  <a:srgbClr val="374151"/>
                </a:solidFill>
              </a:rPr>
              <a:t>Healthcare services apps refer to </a:t>
            </a:r>
            <a:r>
              <a:rPr lang="en-US" b="1" i="0"/>
              <a:t>digital applications </a:t>
            </a:r>
            <a:r>
              <a:rPr lang="en-US" b="0" i="0">
                <a:solidFill>
                  <a:srgbClr val="374151"/>
                </a:solidFill>
              </a:rPr>
              <a:t>that provide a wide range of </a:t>
            </a:r>
            <a:r>
              <a:rPr lang="en-US" b="0" i="0">
                <a:solidFill>
                  <a:schemeClr val="dk1"/>
                </a:solidFill>
              </a:rPr>
              <a:t>healthcare-related services </a:t>
            </a:r>
            <a:r>
              <a:rPr lang="en-US" b="0" i="0">
                <a:solidFill>
                  <a:srgbClr val="374151"/>
                </a:solidFill>
              </a:rPr>
              <a:t>and functionalities to users, often accessible through smartphones, tablets, or other digital devices. These apps aim to improve </a:t>
            </a:r>
            <a:r>
              <a:rPr lang="en-US" b="1" i="0"/>
              <a:t>access to healthcare services</a:t>
            </a:r>
            <a:r>
              <a:rPr lang="en-US" b="0" i="0">
                <a:solidFill>
                  <a:srgbClr val="374151"/>
                </a:solidFill>
              </a:rPr>
              <a:t>, enhance the delivery of medical care, and facilitate efficient communication between patients and healthcare providers. </a:t>
            </a:r>
            <a:endParaRPr b="0" i="0" u="none" strike="noStrike">
              <a:solidFill>
                <a:srgbClr val="000000"/>
              </a:solidFill>
            </a:endParaRPr>
          </a:p>
        </p:txBody>
      </p:sp>
      <p:sp>
        <p:nvSpPr>
          <p:cNvPr id="1120" name="Google Shape;1120;p46"/>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 license</a:t>
            </a:r>
            <a:endParaRPr sz="1200" b="0" i="0" u="none" strike="noStrike" cap="none">
              <a:solidFill>
                <a:schemeClr val="dk1"/>
              </a:solidFill>
              <a:latin typeface="Calibri"/>
              <a:ea typeface="Calibri"/>
              <a:cs typeface="Calibri"/>
              <a:sym typeface="Calibri"/>
            </a:endParaRPr>
          </a:p>
        </p:txBody>
      </p:sp>
      <p:sp>
        <p:nvSpPr>
          <p:cNvPr id="1121" name="Google Shape;1121;p46"/>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1122" name="Google Shape;1122;p46"/>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pic>
        <p:nvPicPr>
          <p:cNvPr id="1123" name="Google Shape;1123;p46" descr="Kostenlos Person Mit Silber Iphone 7 Stock-Foto"/>
          <p:cNvPicPr preferRelativeResize="0"/>
          <p:nvPr/>
        </p:nvPicPr>
        <p:blipFill rotWithShape="1">
          <a:blip r:embed="rId5">
            <a:alphaModFix/>
          </a:blip>
          <a:srcRect/>
          <a:stretch/>
        </p:blipFill>
        <p:spPr>
          <a:xfrm>
            <a:off x="7371720" y="1742946"/>
            <a:ext cx="4762500" cy="3171825"/>
          </a:xfrm>
          <a:prstGeom prst="rect">
            <a:avLst/>
          </a:prstGeom>
          <a:noFill/>
          <a:ln>
            <a:noFill/>
          </a:ln>
        </p:spPr>
      </p:pic>
      <p:sp>
        <p:nvSpPr>
          <p:cNvPr id="1124" name="Google Shape;1124;p46"/>
          <p:cNvSpPr/>
          <p:nvPr/>
        </p:nvSpPr>
        <p:spPr>
          <a:xfrm>
            <a:off x="7315200" y="-3933"/>
            <a:ext cx="4875541"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400" b="0" i="0" u="none" strike="noStrike" cap="none">
                <a:solidFill>
                  <a:schemeClr val="lt1"/>
                </a:solidFill>
                <a:latin typeface="Arial"/>
                <a:ea typeface="Arial"/>
                <a:cs typeface="Arial"/>
                <a:sym typeface="Arial"/>
              </a:rPr>
              <a:t>11.1.3 What are healthcare services apps?</a:t>
            </a: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6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SzPts val="2200"/>
              <a:buNone/>
            </a:pPr>
            <a:r>
              <a:rPr lang="en-US"/>
              <a:t>What are healthcare services apps?</a:t>
            </a:r>
            <a:endParaRPr/>
          </a:p>
        </p:txBody>
      </p:sp>
      <p:sp>
        <p:nvSpPr>
          <p:cNvPr id="1131" name="Google Shape;1131;p68"/>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200"/>
              <a:buNone/>
            </a:pPr>
            <a:r>
              <a:rPr lang="en-US" sz="2000" b="0" i="0">
                <a:solidFill>
                  <a:srgbClr val="374151"/>
                </a:solidFill>
              </a:rPr>
              <a:t>Some common types of healthcare services apps include:</a:t>
            </a:r>
            <a:endParaRPr/>
          </a:p>
          <a:p>
            <a:pPr marL="457200" lvl="0" indent="-368300" algn="l" rtl="0">
              <a:lnSpc>
                <a:spcPct val="100000"/>
              </a:lnSpc>
              <a:spcBef>
                <a:spcPts val="600"/>
              </a:spcBef>
              <a:spcAft>
                <a:spcPts val="0"/>
              </a:spcAft>
              <a:buSzPts val="2200"/>
              <a:buFont typeface="Noto Sans Symbols"/>
              <a:buChar char="▪"/>
            </a:pPr>
            <a:r>
              <a:rPr lang="en-US" sz="2000" b="1" i="0"/>
              <a:t>Telemedicine apps: </a:t>
            </a:r>
            <a:r>
              <a:rPr lang="en-US" sz="2000" b="0" i="0">
                <a:solidFill>
                  <a:srgbClr val="374151"/>
                </a:solidFill>
              </a:rPr>
              <a:t>These apps enable users to connect with healthcare professionals virtually, facilitating remote consultations, diagnoses, and treatment recommendations without the need for in-person visits.</a:t>
            </a:r>
            <a:endParaRPr/>
          </a:p>
          <a:p>
            <a:pPr marL="457200" lvl="0" indent="-368300" algn="l" rtl="0">
              <a:lnSpc>
                <a:spcPct val="100000"/>
              </a:lnSpc>
              <a:spcBef>
                <a:spcPts val="600"/>
              </a:spcBef>
              <a:spcAft>
                <a:spcPts val="0"/>
              </a:spcAft>
              <a:buSzPts val="2200"/>
              <a:buFont typeface="Noto Sans Symbols"/>
              <a:buChar char="▪"/>
            </a:pPr>
            <a:r>
              <a:rPr lang="en-US" sz="2000" b="1" i="0"/>
              <a:t>Appointment scheduling apps: </a:t>
            </a:r>
            <a:r>
              <a:rPr lang="en-US" sz="2000" b="0" i="0">
                <a:solidFill>
                  <a:srgbClr val="374151"/>
                </a:solidFill>
              </a:rPr>
              <a:t>These apps allow users to schedule, manage, and track their appointments with healthcare providers, streamlining the process and reducing wait times.</a:t>
            </a:r>
            <a:endParaRPr/>
          </a:p>
          <a:p>
            <a:pPr marL="457200" lvl="0" indent="-368300" algn="l" rtl="0">
              <a:lnSpc>
                <a:spcPct val="100000"/>
              </a:lnSpc>
              <a:spcBef>
                <a:spcPts val="600"/>
              </a:spcBef>
              <a:spcAft>
                <a:spcPts val="0"/>
              </a:spcAft>
              <a:buSzPts val="2200"/>
              <a:buFont typeface="Noto Sans Symbols"/>
              <a:buChar char="▪"/>
            </a:pPr>
            <a:r>
              <a:rPr lang="en-US" sz="2000" b="1" i="0"/>
              <a:t>Prescription management apps: </a:t>
            </a:r>
            <a:r>
              <a:rPr lang="en-US" sz="2000" b="0" i="0">
                <a:solidFill>
                  <a:srgbClr val="374151"/>
                </a:solidFill>
              </a:rPr>
              <a:t>These apps help users manage their prescriptions by providing features such as medication reminders, refill notifications, and dosage tracking, promoting medication adherence and safety.</a:t>
            </a:r>
            <a:endParaRPr/>
          </a:p>
          <a:p>
            <a:pPr marL="88900" lvl="0" indent="0" algn="just" rtl="0">
              <a:lnSpc>
                <a:spcPct val="100000"/>
              </a:lnSpc>
              <a:spcBef>
                <a:spcPts val="600"/>
              </a:spcBef>
              <a:spcAft>
                <a:spcPts val="0"/>
              </a:spcAft>
              <a:buSzPts val="2200"/>
              <a:buNone/>
            </a:pPr>
            <a:endParaRPr sz="2000" b="0" i="0" u="none" strike="noStrike">
              <a:solidFill>
                <a:srgbClr val="000000"/>
              </a:solidFill>
              <a:latin typeface="Calibri"/>
              <a:ea typeface="Calibri"/>
              <a:cs typeface="Calibri"/>
              <a:sym typeface="Calibri"/>
            </a:endParaRPr>
          </a:p>
        </p:txBody>
      </p:sp>
      <p:sp>
        <p:nvSpPr>
          <p:cNvPr id="1132" name="Google Shape;1132;p68"/>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 license</a:t>
            </a:r>
            <a:endParaRPr sz="1200" b="0" i="0" u="none" strike="noStrike" cap="none">
              <a:solidFill>
                <a:schemeClr val="dk1"/>
              </a:solidFill>
              <a:latin typeface="Calibri"/>
              <a:ea typeface="Calibri"/>
              <a:cs typeface="Calibri"/>
              <a:sym typeface="Calibri"/>
            </a:endParaRPr>
          </a:p>
        </p:txBody>
      </p:sp>
      <p:sp>
        <p:nvSpPr>
          <p:cNvPr id="1133" name="Google Shape;1133;p68"/>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1134" name="Google Shape;1134;p68"/>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pic>
        <p:nvPicPr>
          <p:cNvPr id="1135" name="Google Shape;1135;p68" descr="Kostenlos Kostenloses Stock Foto zu afro, afroamerikaner, angenehm Stock-Foto"/>
          <p:cNvPicPr preferRelativeResize="0"/>
          <p:nvPr/>
        </p:nvPicPr>
        <p:blipFill rotWithShape="1">
          <a:blip r:embed="rId5">
            <a:alphaModFix/>
          </a:blip>
          <a:srcRect/>
          <a:stretch/>
        </p:blipFill>
        <p:spPr>
          <a:xfrm>
            <a:off x="9128553" y="1828799"/>
            <a:ext cx="2716648" cy="3779685"/>
          </a:xfrm>
          <a:prstGeom prst="rect">
            <a:avLst/>
          </a:prstGeom>
          <a:noFill/>
          <a:ln>
            <a:noFill/>
          </a:ln>
        </p:spPr>
      </p:pic>
      <p:sp>
        <p:nvSpPr>
          <p:cNvPr id="1136" name="Google Shape;1136;p68"/>
          <p:cNvSpPr/>
          <p:nvPr/>
        </p:nvSpPr>
        <p:spPr>
          <a:xfrm>
            <a:off x="7315200" y="-3933"/>
            <a:ext cx="4875541"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400" b="0" i="0" u="none" strike="noStrike" cap="none">
                <a:solidFill>
                  <a:schemeClr val="lt1"/>
                </a:solidFill>
                <a:latin typeface="Arial"/>
                <a:ea typeface="Arial"/>
                <a:cs typeface="Arial"/>
                <a:sym typeface="Arial"/>
              </a:rPr>
              <a:t>11.1.3 What are healthcare services apps?</a:t>
            </a: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6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SzPts val="2200"/>
              <a:buNone/>
            </a:pPr>
            <a:r>
              <a:rPr lang="en-US"/>
              <a:t>What are healthcare services apps?</a:t>
            </a:r>
            <a:endParaRPr/>
          </a:p>
        </p:txBody>
      </p:sp>
      <p:sp>
        <p:nvSpPr>
          <p:cNvPr id="1143" name="Google Shape;1143;p69"/>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600"/>
              </a:spcBef>
              <a:spcAft>
                <a:spcPts val="0"/>
              </a:spcAft>
              <a:buSzPts val="2200"/>
              <a:buFont typeface="Noto Sans Symbols"/>
              <a:buChar char="▪"/>
            </a:pPr>
            <a:r>
              <a:rPr lang="en-US" sz="2000" b="1" i="0"/>
              <a:t>Health record management apps: </a:t>
            </a:r>
            <a:r>
              <a:rPr lang="en-US" sz="2000" b="0" i="0">
                <a:solidFill>
                  <a:srgbClr val="374151"/>
                </a:solidFill>
              </a:rPr>
              <a:t>These apps enable users to access, organize, and manage their medical records and health information securely, facilitating easy retrieval and sharing of essential health data with healthcare providers.</a:t>
            </a:r>
            <a:endParaRPr/>
          </a:p>
          <a:p>
            <a:pPr marL="457200" lvl="0" indent="-368300" algn="l" rtl="0">
              <a:lnSpc>
                <a:spcPct val="100000"/>
              </a:lnSpc>
              <a:spcBef>
                <a:spcPts val="600"/>
              </a:spcBef>
              <a:spcAft>
                <a:spcPts val="0"/>
              </a:spcAft>
              <a:buSzPts val="2200"/>
              <a:buFont typeface="Noto Sans Symbols"/>
              <a:buChar char="▪"/>
            </a:pPr>
            <a:r>
              <a:rPr lang="en-US" sz="2000" b="1" i="0"/>
              <a:t>Wellness and preventive care apps: </a:t>
            </a:r>
            <a:r>
              <a:rPr lang="en-US" sz="2000" b="0" i="0">
                <a:solidFill>
                  <a:srgbClr val="374151"/>
                </a:solidFill>
              </a:rPr>
              <a:t>These apps provide users with tools and resources for maintaining a healthy lifestyle, including fitness tracking, diet monitoring, and health education, promoting preventive healthcare practices.</a:t>
            </a:r>
            <a:endParaRPr/>
          </a:p>
          <a:p>
            <a:pPr marL="88900" lvl="0" indent="0" algn="just" rtl="0">
              <a:lnSpc>
                <a:spcPct val="100000"/>
              </a:lnSpc>
              <a:spcBef>
                <a:spcPts val="600"/>
              </a:spcBef>
              <a:spcAft>
                <a:spcPts val="0"/>
              </a:spcAft>
              <a:buSzPts val="2200"/>
              <a:buNone/>
            </a:pPr>
            <a:endParaRPr sz="2000" b="0" i="0" u="none" strike="noStrike">
              <a:solidFill>
                <a:srgbClr val="000000"/>
              </a:solidFill>
              <a:latin typeface="Calibri"/>
              <a:ea typeface="Calibri"/>
              <a:cs typeface="Calibri"/>
              <a:sym typeface="Calibri"/>
            </a:endParaRPr>
          </a:p>
        </p:txBody>
      </p:sp>
      <p:sp>
        <p:nvSpPr>
          <p:cNvPr id="1144" name="Google Shape;1144;p69"/>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 license</a:t>
            </a:r>
            <a:endParaRPr sz="1200" b="0" i="0" u="none" strike="noStrike" cap="none">
              <a:solidFill>
                <a:schemeClr val="dk1"/>
              </a:solidFill>
              <a:latin typeface="Calibri"/>
              <a:ea typeface="Calibri"/>
              <a:cs typeface="Calibri"/>
              <a:sym typeface="Calibri"/>
            </a:endParaRPr>
          </a:p>
        </p:txBody>
      </p:sp>
      <p:sp>
        <p:nvSpPr>
          <p:cNvPr id="1145" name="Google Shape;1145;p69"/>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1146" name="Google Shape;1146;p69"/>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pic>
        <p:nvPicPr>
          <p:cNvPr id="1147" name="Google Shape;1147;p69" descr="Kostenlos Person, Die Das Schwarze Sony Android Smartphone Benutzt Stock-Foto"/>
          <p:cNvPicPr preferRelativeResize="0"/>
          <p:nvPr/>
        </p:nvPicPr>
        <p:blipFill rotWithShape="1">
          <a:blip r:embed="rId5">
            <a:alphaModFix/>
          </a:blip>
          <a:srcRect/>
          <a:stretch/>
        </p:blipFill>
        <p:spPr>
          <a:xfrm>
            <a:off x="7647349" y="2025253"/>
            <a:ext cx="4211241" cy="2807494"/>
          </a:xfrm>
          <a:prstGeom prst="rect">
            <a:avLst/>
          </a:prstGeom>
          <a:noFill/>
          <a:ln>
            <a:noFill/>
          </a:ln>
        </p:spPr>
      </p:pic>
      <p:sp>
        <p:nvSpPr>
          <p:cNvPr id="1148" name="Google Shape;1148;p69"/>
          <p:cNvSpPr/>
          <p:nvPr/>
        </p:nvSpPr>
        <p:spPr>
          <a:xfrm>
            <a:off x="7315200" y="-3933"/>
            <a:ext cx="4875541"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400" b="0" i="0" u="none" strike="noStrike" cap="none">
                <a:solidFill>
                  <a:schemeClr val="lt1"/>
                </a:solidFill>
                <a:latin typeface="Arial"/>
                <a:ea typeface="Arial"/>
                <a:cs typeface="Arial"/>
                <a:sym typeface="Arial"/>
              </a:rPr>
              <a:t>11.1.3 What are healthcare services apps?</a:t>
            </a: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16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SzPts val="2200"/>
              <a:buNone/>
            </a:pPr>
            <a:r>
              <a:rPr lang="en-US"/>
              <a:t>What are healthcare services apps?</a:t>
            </a:r>
            <a:endParaRPr/>
          </a:p>
        </p:txBody>
      </p:sp>
      <p:sp>
        <p:nvSpPr>
          <p:cNvPr id="1155" name="Google Shape;1155;p163"/>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600"/>
              </a:spcBef>
              <a:spcAft>
                <a:spcPts val="0"/>
              </a:spcAft>
              <a:buSzPts val="2200"/>
              <a:buFont typeface="Noto Sans Symbols"/>
              <a:buChar char="▪"/>
            </a:pPr>
            <a:r>
              <a:rPr lang="en-US" sz="2000" b="1" i="0"/>
              <a:t>Chronic disease management apps: </a:t>
            </a:r>
            <a:r>
              <a:rPr lang="en-US" sz="2000" b="0" i="0">
                <a:solidFill>
                  <a:srgbClr val="374151"/>
                </a:solidFill>
              </a:rPr>
              <a:t>These apps offer support and tools for individuals managing chronic health conditions, providing resources for monitoring symptoms, tracking progress, and accessing educational materials for disease management.</a:t>
            </a:r>
            <a:endParaRPr/>
          </a:p>
          <a:p>
            <a:pPr marL="457200" lvl="0" indent="-368300" algn="l" rtl="0">
              <a:lnSpc>
                <a:spcPct val="100000"/>
              </a:lnSpc>
              <a:spcBef>
                <a:spcPts val="600"/>
              </a:spcBef>
              <a:spcAft>
                <a:spcPts val="0"/>
              </a:spcAft>
              <a:buSzPts val="2200"/>
              <a:buFont typeface="Noto Sans Symbols"/>
              <a:buChar char="▪"/>
            </a:pPr>
            <a:r>
              <a:rPr lang="en-US" sz="2000" b="1" i="0"/>
              <a:t>Remote patient monitoring apps: </a:t>
            </a:r>
            <a:r>
              <a:rPr lang="en-US" sz="2000" b="0" i="0">
                <a:solidFill>
                  <a:srgbClr val="374151"/>
                </a:solidFill>
              </a:rPr>
              <a:t>These apps facilitate the monitoring of patients' health status and vital signs remotely, allowing healthcare providers to track and manage patients' health conditions outside of traditional healthcare settings</a:t>
            </a:r>
            <a:r>
              <a:rPr lang="en-US" sz="2000" b="0" i="0">
                <a:solidFill>
                  <a:srgbClr val="374151"/>
                </a:solidFill>
                <a:latin typeface="Arial"/>
                <a:ea typeface="Arial"/>
                <a:cs typeface="Arial"/>
                <a:sym typeface="Arial"/>
              </a:rPr>
              <a:t>.</a:t>
            </a:r>
            <a:endParaRPr/>
          </a:p>
          <a:p>
            <a:pPr marL="88900" lvl="0" indent="0" algn="just" rtl="0">
              <a:lnSpc>
                <a:spcPct val="100000"/>
              </a:lnSpc>
              <a:spcBef>
                <a:spcPts val="600"/>
              </a:spcBef>
              <a:spcAft>
                <a:spcPts val="0"/>
              </a:spcAft>
              <a:buSzPts val="2200"/>
              <a:buNone/>
            </a:pPr>
            <a:endParaRPr sz="2000" b="0" i="0" u="none" strike="noStrike">
              <a:solidFill>
                <a:srgbClr val="000000"/>
              </a:solidFill>
              <a:latin typeface="Calibri"/>
              <a:ea typeface="Calibri"/>
              <a:cs typeface="Calibri"/>
              <a:sym typeface="Calibri"/>
            </a:endParaRPr>
          </a:p>
        </p:txBody>
      </p:sp>
      <p:sp>
        <p:nvSpPr>
          <p:cNvPr id="1156" name="Google Shape;1156;p163"/>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 license</a:t>
            </a:r>
            <a:endParaRPr sz="1200" b="0" i="0" u="none" strike="noStrike" cap="none">
              <a:solidFill>
                <a:schemeClr val="dk1"/>
              </a:solidFill>
              <a:latin typeface="Calibri"/>
              <a:ea typeface="Calibri"/>
              <a:cs typeface="Calibri"/>
              <a:sym typeface="Calibri"/>
            </a:endParaRPr>
          </a:p>
        </p:txBody>
      </p:sp>
      <p:sp>
        <p:nvSpPr>
          <p:cNvPr id="1157" name="Google Shape;1157;p163"/>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pic>
        <p:nvPicPr>
          <p:cNvPr id="1158" name="Google Shape;1158;p163" descr="Kostenlos Kostenloses Stock Foto zu app, audio, blick auf den bildschirm Stock-Foto"/>
          <p:cNvPicPr preferRelativeResize="0"/>
          <p:nvPr/>
        </p:nvPicPr>
        <p:blipFill rotWithShape="1">
          <a:blip r:embed="rId5">
            <a:alphaModFix/>
          </a:blip>
          <a:srcRect/>
          <a:stretch/>
        </p:blipFill>
        <p:spPr>
          <a:xfrm>
            <a:off x="8519482" y="1991682"/>
            <a:ext cx="2466975" cy="3700463"/>
          </a:xfrm>
          <a:prstGeom prst="rect">
            <a:avLst/>
          </a:prstGeom>
          <a:noFill/>
          <a:ln>
            <a:noFill/>
          </a:ln>
        </p:spPr>
      </p:pic>
      <p:sp>
        <p:nvSpPr>
          <p:cNvPr id="1159" name="Google Shape;1159;p163"/>
          <p:cNvSpPr/>
          <p:nvPr/>
        </p:nvSpPr>
        <p:spPr>
          <a:xfrm>
            <a:off x="7315200" y="-3933"/>
            <a:ext cx="4875541"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400" b="0" i="0" u="none" strike="noStrike" cap="none">
                <a:solidFill>
                  <a:schemeClr val="lt1"/>
                </a:solidFill>
                <a:latin typeface="Arial"/>
                <a:ea typeface="Arial"/>
                <a:cs typeface="Arial"/>
                <a:sym typeface="Arial"/>
              </a:rPr>
              <a:t>11.1.3 What are healthcare services apps?</a:t>
            </a: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7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SzPts val="2200"/>
              <a:buNone/>
            </a:pPr>
            <a:r>
              <a:rPr lang="en-US"/>
              <a:t>What are healthcare services apps?</a:t>
            </a:r>
            <a:endParaRPr/>
          </a:p>
        </p:txBody>
      </p:sp>
      <p:sp>
        <p:nvSpPr>
          <p:cNvPr id="1166" name="Google Shape;1166;p7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200"/>
              <a:buNone/>
            </a:pPr>
            <a:r>
              <a:rPr lang="en-US" b="0" i="0">
                <a:solidFill>
                  <a:srgbClr val="374151"/>
                </a:solidFill>
              </a:rPr>
              <a:t>Healthcare services apps play a crucial role in expanding </a:t>
            </a:r>
            <a:r>
              <a:rPr lang="en-US" b="1" i="0"/>
              <a:t>access to healthcare, improving patient engagement, and enhancing the overall healthcare experience for users</a:t>
            </a:r>
            <a:r>
              <a:rPr lang="en-US" b="0" i="0">
                <a:solidFill>
                  <a:srgbClr val="374151"/>
                </a:solidFill>
              </a:rPr>
              <a:t>. It is essential for these apps to comply with relevant regulations, prioritise data security and privacy, and maintain high standards of usability and reliability to ensure effective and safe delivery of healthcare services.</a:t>
            </a:r>
            <a:endParaRPr b="0" i="0" u="none" strike="noStrike">
              <a:solidFill>
                <a:srgbClr val="000000"/>
              </a:solidFill>
            </a:endParaRPr>
          </a:p>
        </p:txBody>
      </p:sp>
      <p:sp>
        <p:nvSpPr>
          <p:cNvPr id="1167" name="Google Shape;1167;p71"/>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 license</a:t>
            </a:r>
            <a:endParaRPr sz="1200" b="0" i="0" u="none" strike="noStrike" cap="none">
              <a:solidFill>
                <a:schemeClr val="dk1"/>
              </a:solidFill>
              <a:latin typeface="Calibri"/>
              <a:ea typeface="Calibri"/>
              <a:cs typeface="Calibri"/>
              <a:sym typeface="Calibri"/>
            </a:endParaRPr>
          </a:p>
        </p:txBody>
      </p:sp>
      <p:sp>
        <p:nvSpPr>
          <p:cNvPr id="1168" name="Google Shape;1168;p71"/>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1169" name="Google Shape;1169;p71"/>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pic>
        <p:nvPicPr>
          <p:cNvPr id="1170" name="Google Shape;1170;p71" descr="Kostenlos Unglücklicher Schwarzer Mann, Der Smartphone Im Zelt Surft Stock-Foto"/>
          <p:cNvPicPr preferRelativeResize="0"/>
          <p:nvPr/>
        </p:nvPicPr>
        <p:blipFill rotWithShape="1">
          <a:blip r:embed="rId5">
            <a:alphaModFix/>
          </a:blip>
          <a:srcRect/>
          <a:stretch/>
        </p:blipFill>
        <p:spPr>
          <a:xfrm>
            <a:off x="7315200" y="1969364"/>
            <a:ext cx="4676775" cy="3117850"/>
          </a:xfrm>
          <a:prstGeom prst="rect">
            <a:avLst/>
          </a:prstGeom>
          <a:noFill/>
          <a:ln>
            <a:noFill/>
          </a:ln>
        </p:spPr>
      </p:pic>
      <p:sp>
        <p:nvSpPr>
          <p:cNvPr id="1171" name="Google Shape;1171;p71"/>
          <p:cNvSpPr/>
          <p:nvPr/>
        </p:nvSpPr>
        <p:spPr>
          <a:xfrm>
            <a:off x="7315200" y="-3933"/>
            <a:ext cx="4875541"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400" b="0" i="0" u="none" strike="noStrike" cap="none">
                <a:solidFill>
                  <a:schemeClr val="lt1"/>
                </a:solidFill>
                <a:latin typeface="Arial"/>
                <a:ea typeface="Arial"/>
                <a:cs typeface="Arial"/>
                <a:sym typeface="Arial"/>
              </a:rPr>
              <a:t>11.1.3 What are healthcare services apps?</a:t>
            </a: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6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SzPts val="2200"/>
              <a:buNone/>
            </a:pPr>
            <a:r>
              <a:rPr lang="en-US"/>
              <a:t>When are healthcare services apps beneficially used?</a:t>
            </a:r>
            <a:endParaRPr/>
          </a:p>
        </p:txBody>
      </p:sp>
      <p:sp>
        <p:nvSpPr>
          <p:cNvPr id="1178" name="Google Shape;1178;p63"/>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200"/>
              <a:buNone/>
            </a:pPr>
            <a:endParaRPr b="0" i="0" u="none" strike="noStrike">
              <a:solidFill>
                <a:srgbClr val="000000"/>
              </a:solidFill>
              <a:latin typeface="Calibri"/>
              <a:ea typeface="Calibri"/>
              <a:cs typeface="Calibri"/>
              <a:sym typeface="Calibri"/>
            </a:endParaRPr>
          </a:p>
          <a:p>
            <a:pPr marL="88900" lvl="0" indent="0" algn="l" rtl="0">
              <a:lnSpc>
                <a:spcPct val="100000"/>
              </a:lnSpc>
              <a:spcBef>
                <a:spcPts val="1200"/>
              </a:spcBef>
              <a:spcAft>
                <a:spcPts val="600"/>
              </a:spcAft>
              <a:buSzPts val="2200"/>
              <a:buNone/>
            </a:pPr>
            <a:r>
              <a:rPr lang="en-US" b="0" i="0" u="none" strike="noStrike">
                <a:solidFill>
                  <a:srgbClr val="000000"/>
                </a:solidFill>
                <a:latin typeface="Calibri"/>
                <a:ea typeface="Calibri"/>
                <a:cs typeface="Calibri"/>
                <a:sym typeface="Calibri"/>
              </a:rPr>
              <a:t>Healthcare services apps are useful tools for managing your own health or for relatives in need of help. They are used to organise recurring processes and create links between your own health requirements and the healthcare system. They offer prepared information that can be very time-consuming to research.</a:t>
            </a:r>
            <a:endParaRPr/>
          </a:p>
        </p:txBody>
      </p:sp>
      <p:sp>
        <p:nvSpPr>
          <p:cNvPr id="1179" name="Google Shape;1179;p63"/>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 license</a:t>
            </a:r>
            <a:endParaRPr sz="1200" b="0" i="0" u="none" strike="noStrike" cap="none">
              <a:solidFill>
                <a:schemeClr val="dk1"/>
              </a:solidFill>
              <a:latin typeface="Calibri"/>
              <a:ea typeface="Calibri"/>
              <a:cs typeface="Calibri"/>
              <a:sym typeface="Calibri"/>
            </a:endParaRPr>
          </a:p>
        </p:txBody>
      </p:sp>
      <p:sp>
        <p:nvSpPr>
          <p:cNvPr id="1180" name="Google Shape;1180;p63"/>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1181" name="Google Shape;1181;p63"/>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pic>
        <p:nvPicPr>
          <p:cNvPr id="1182" name="Google Shape;1182;p63" descr="Appstore, Iphone, Geschäft, Apps"/>
          <p:cNvPicPr preferRelativeResize="0"/>
          <p:nvPr/>
        </p:nvPicPr>
        <p:blipFill rotWithShape="1">
          <a:blip r:embed="rId5">
            <a:alphaModFix/>
          </a:blip>
          <a:srcRect/>
          <a:stretch/>
        </p:blipFill>
        <p:spPr>
          <a:xfrm>
            <a:off x="7509186" y="2471341"/>
            <a:ext cx="4108506" cy="2741144"/>
          </a:xfrm>
          <a:prstGeom prst="rect">
            <a:avLst/>
          </a:prstGeom>
          <a:noFill/>
          <a:ln>
            <a:noFill/>
          </a:ln>
        </p:spPr>
      </p:pic>
      <p:sp>
        <p:nvSpPr>
          <p:cNvPr id="1183" name="Google Shape;1183;p63"/>
          <p:cNvSpPr/>
          <p:nvPr/>
        </p:nvSpPr>
        <p:spPr>
          <a:xfrm>
            <a:off x="7315200" y="-3933"/>
            <a:ext cx="4875541"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400" b="0" i="0" u="none" strike="noStrike" cap="none">
                <a:solidFill>
                  <a:schemeClr val="lt1"/>
                </a:solidFill>
                <a:latin typeface="Arial"/>
                <a:ea typeface="Arial"/>
                <a:cs typeface="Arial"/>
                <a:sym typeface="Arial"/>
              </a:rPr>
              <a:t>11.1.3 What are healthcare services apps?</a:t>
            </a: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pic>
        <p:nvPicPr>
          <p:cNvPr id="1189" name="Google Shape;1189;p65" descr="App, Software, Kontur, Einstellungen"/>
          <p:cNvPicPr preferRelativeResize="0"/>
          <p:nvPr/>
        </p:nvPicPr>
        <p:blipFill rotWithShape="1">
          <a:blip r:embed="rId3">
            <a:alphaModFix/>
          </a:blip>
          <a:srcRect/>
          <a:stretch/>
        </p:blipFill>
        <p:spPr>
          <a:xfrm>
            <a:off x="6834811" y="1742945"/>
            <a:ext cx="5103015" cy="3508323"/>
          </a:xfrm>
          <a:prstGeom prst="rect">
            <a:avLst/>
          </a:prstGeom>
          <a:noFill/>
          <a:ln>
            <a:noFill/>
          </a:ln>
        </p:spPr>
      </p:pic>
      <p:sp>
        <p:nvSpPr>
          <p:cNvPr id="1190" name="Google Shape;1190;p6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SzPts val="2200"/>
              <a:buNone/>
            </a:pPr>
            <a:r>
              <a:rPr lang="en-US"/>
              <a:t>What are the limitations for using healthcare services apps?</a:t>
            </a:r>
            <a:br>
              <a:rPr lang="en-US"/>
            </a:br>
            <a:r>
              <a:rPr lang="en-US"/>
              <a:t>When should they not be used?</a:t>
            </a:r>
            <a:endParaRPr/>
          </a:p>
        </p:txBody>
      </p:sp>
      <p:sp>
        <p:nvSpPr>
          <p:cNvPr id="1191" name="Google Shape;1191;p65"/>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0"/>
              </a:spcBef>
              <a:spcAft>
                <a:spcPts val="0"/>
              </a:spcAft>
              <a:buSzPts val="2200"/>
              <a:buNone/>
            </a:pPr>
            <a:r>
              <a:rPr lang="en-US" sz="2000" b="1" i="0" u="none" strike="noStrike">
                <a:latin typeface="Calibri"/>
                <a:ea typeface="Calibri"/>
                <a:cs typeface="Calibri"/>
                <a:sym typeface="Calibri"/>
              </a:rPr>
              <a:t>Please be aware: </a:t>
            </a:r>
            <a:r>
              <a:rPr lang="en-US" sz="2000" b="0" i="0" u="none" strike="noStrike">
                <a:latin typeface="Calibri"/>
                <a:ea typeface="Calibri"/>
                <a:cs typeface="Calibri"/>
                <a:sym typeface="Calibri"/>
              </a:rPr>
              <a:t>No healthcare service app can replace a doctor or medical treatment! When in doubt, it is always better to seek help directly at a medical facility. </a:t>
            </a:r>
            <a:endParaRPr/>
          </a:p>
          <a:p>
            <a:pPr marL="88900" lvl="0" indent="0" algn="l" rtl="0">
              <a:lnSpc>
                <a:spcPct val="100000"/>
              </a:lnSpc>
              <a:spcBef>
                <a:spcPts val="0"/>
              </a:spcBef>
              <a:spcAft>
                <a:spcPts val="0"/>
              </a:spcAft>
              <a:buSzPts val="2200"/>
              <a:buNone/>
            </a:pPr>
            <a:endParaRPr sz="2000" b="0" i="0" u="none" strike="noStrike">
              <a:solidFill>
                <a:schemeClr val="dk1"/>
              </a:solidFill>
              <a:latin typeface="Calibri"/>
              <a:ea typeface="Calibri"/>
              <a:cs typeface="Calibri"/>
              <a:sym typeface="Calibri"/>
            </a:endParaRPr>
          </a:p>
          <a:p>
            <a:pPr marL="88900" lvl="0" indent="0" algn="l" rtl="0">
              <a:lnSpc>
                <a:spcPct val="100000"/>
              </a:lnSpc>
              <a:spcBef>
                <a:spcPts val="0"/>
              </a:spcBef>
              <a:spcAft>
                <a:spcPts val="0"/>
              </a:spcAft>
              <a:buSzPts val="2200"/>
              <a:buNone/>
            </a:pPr>
            <a:r>
              <a:rPr lang="en-US" sz="2000" b="0" i="0" u="none" strike="noStrike">
                <a:solidFill>
                  <a:schemeClr val="dk1"/>
                </a:solidFill>
                <a:latin typeface="Calibri"/>
                <a:ea typeface="Calibri"/>
                <a:cs typeface="Calibri"/>
                <a:sym typeface="Calibri"/>
              </a:rPr>
              <a:t>Healthcare services apps give you access to services and, of course, they also serve to connect you to facilities and providers. You can trust an app from your health insurance company and it is usually possible to establish direct contact if you need specific information. Such hotlines are available with voice functions and even with integrated translation tools. </a:t>
            </a:r>
            <a:endParaRPr/>
          </a:p>
          <a:p>
            <a:pPr marL="88900" lvl="0" indent="0" algn="just" rtl="0">
              <a:lnSpc>
                <a:spcPct val="100000"/>
              </a:lnSpc>
              <a:spcBef>
                <a:spcPts val="0"/>
              </a:spcBef>
              <a:spcAft>
                <a:spcPts val="0"/>
              </a:spcAft>
              <a:buSzPts val="2200"/>
              <a:buNone/>
            </a:pPr>
            <a:endParaRPr sz="2000">
              <a:solidFill>
                <a:schemeClr val="dk1"/>
              </a:solidFill>
              <a:latin typeface="Calibri"/>
              <a:ea typeface="Calibri"/>
              <a:cs typeface="Calibri"/>
              <a:sym typeface="Calibri"/>
            </a:endParaRPr>
          </a:p>
          <a:p>
            <a:pPr marL="88900" lvl="0" indent="0" algn="just" rtl="0">
              <a:lnSpc>
                <a:spcPct val="100000"/>
              </a:lnSpc>
              <a:spcBef>
                <a:spcPts val="0"/>
              </a:spcBef>
              <a:spcAft>
                <a:spcPts val="0"/>
              </a:spcAft>
              <a:buSzPts val="2200"/>
              <a:buNone/>
            </a:pPr>
            <a:endParaRPr sz="1800" b="0" i="0" u="none" strike="noStrike">
              <a:solidFill>
                <a:srgbClr val="000000"/>
              </a:solidFill>
              <a:latin typeface="Calibri"/>
              <a:ea typeface="Calibri"/>
              <a:cs typeface="Calibri"/>
              <a:sym typeface="Calibri"/>
            </a:endParaRPr>
          </a:p>
          <a:p>
            <a:pPr marL="457200" lvl="0" indent="-228600" algn="l" rtl="0">
              <a:lnSpc>
                <a:spcPct val="100000"/>
              </a:lnSpc>
              <a:spcBef>
                <a:spcPts val="600"/>
              </a:spcBef>
              <a:spcAft>
                <a:spcPts val="600"/>
              </a:spcAft>
              <a:buSzPts val="2200"/>
              <a:buFont typeface="Arial"/>
              <a:buNone/>
            </a:pPr>
            <a:endParaRPr sz="2000" b="0" i="0" u="none" strike="noStrike">
              <a:solidFill>
                <a:srgbClr val="000000"/>
              </a:solidFill>
              <a:latin typeface="Calibri"/>
              <a:ea typeface="Calibri"/>
              <a:cs typeface="Calibri"/>
              <a:sym typeface="Calibri"/>
            </a:endParaRPr>
          </a:p>
        </p:txBody>
      </p:sp>
      <p:sp>
        <p:nvSpPr>
          <p:cNvPr id="1192" name="Google Shape;1192;p6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Source</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Pixabay license</a:t>
            </a:r>
            <a:endParaRPr sz="1200" b="0" i="0" u="none" strike="noStrike" cap="none">
              <a:solidFill>
                <a:schemeClr val="dk1"/>
              </a:solidFill>
              <a:latin typeface="Calibri"/>
              <a:ea typeface="Calibri"/>
              <a:cs typeface="Calibri"/>
              <a:sym typeface="Calibri"/>
            </a:endParaRPr>
          </a:p>
        </p:txBody>
      </p:sp>
      <p:sp>
        <p:nvSpPr>
          <p:cNvPr id="1193" name="Google Shape;1193;p6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1194" name="Google Shape;1194;p65"/>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1195" name="Google Shape;1195;p65"/>
          <p:cNvSpPr/>
          <p:nvPr/>
        </p:nvSpPr>
        <p:spPr>
          <a:xfrm>
            <a:off x="7315200" y="-3933"/>
            <a:ext cx="4875541"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400" b="0" i="0" u="none" strike="noStrike" cap="none">
                <a:solidFill>
                  <a:schemeClr val="lt1"/>
                </a:solidFill>
                <a:latin typeface="Arial"/>
                <a:ea typeface="Arial"/>
                <a:cs typeface="Arial"/>
                <a:sym typeface="Arial"/>
              </a:rPr>
              <a:t>11.1.3 What are healthcare services apps?</a:t>
            </a: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Gill Sans"/>
              <a:buNone/>
            </a:pPr>
            <a:r>
              <a:rPr lang="en-US" sz="5400"/>
              <a:t>Session d'enseignement :  Contenu</a:t>
            </a:r>
            <a:endParaRPr sz="5400"/>
          </a:p>
        </p:txBody>
      </p:sp>
      <p:pic>
        <p:nvPicPr>
          <p:cNvPr id="126" name="Google Shape;126;p118"/>
          <p:cNvPicPr preferRelativeResize="0"/>
          <p:nvPr/>
        </p:nvPicPr>
        <p:blipFill rotWithShape="1">
          <a:blip r:embed="rId3">
            <a:alphaModFix/>
          </a:blip>
          <a:srcRect b="59835"/>
          <a:stretch/>
        </p:blipFill>
        <p:spPr>
          <a:xfrm rot="10800000">
            <a:off x="-8250" y="-4107"/>
            <a:ext cx="12191695" cy="349261"/>
          </a:xfrm>
          <a:prstGeom prst="rect">
            <a:avLst/>
          </a:prstGeom>
          <a:noFill/>
          <a:ln>
            <a:noFill/>
          </a:ln>
        </p:spPr>
      </p:pic>
      <p:sp>
        <p:nvSpPr>
          <p:cNvPr id="127" name="Google Shape;127;p118"/>
          <p:cNvSpPr txBox="1"/>
          <p:nvPr/>
        </p:nvSpPr>
        <p:spPr>
          <a:xfrm>
            <a:off x="1512006" y="2196661"/>
            <a:ext cx="4431594" cy="461665"/>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1. Introduction</a:t>
            </a:r>
            <a:endParaRPr sz="2400" b="0" i="0" u="none" strike="noStrike" cap="none">
              <a:solidFill>
                <a:srgbClr val="000000"/>
              </a:solidFill>
              <a:latin typeface="Arial"/>
              <a:ea typeface="Arial"/>
              <a:cs typeface="Arial"/>
              <a:sym typeface="Arial"/>
            </a:endParaRPr>
          </a:p>
        </p:txBody>
      </p:sp>
      <p:sp>
        <p:nvSpPr>
          <p:cNvPr id="128" name="Google Shape;128;p118"/>
          <p:cNvSpPr txBox="1"/>
          <p:nvPr/>
        </p:nvSpPr>
        <p:spPr>
          <a:xfrm>
            <a:off x="1488396" y="2851312"/>
            <a:ext cx="6580782" cy="461665"/>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chemeClr val="dk1"/>
                </a:solidFill>
                <a:latin typeface="Arial"/>
                <a:ea typeface="Arial"/>
                <a:cs typeface="Arial"/>
                <a:sym typeface="Arial"/>
              </a:rPr>
              <a:t>2. Que sont les services de santé ? </a:t>
            </a:r>
            <a:endParaRPr sz="2400" b="0" i="0" u="none" strike="noStrike" cap="none">
              <a:solidFill>
                <a:schemeClr val="dk1"/>
              </a:solidFill>
              <a:latin typeface="Arial"/>
              <a:ea typeface="Arial"/>
              <a:cs typeface="Arial"/>
              <a:sym typeface="Arial"/>
            </a:endParaRPr>
          </a:p>
        </p:txBody>
      </p:sp>
      <p:sp>
        <p:nvSpPr>
          <p:cNvPr id="129" name="Google Shape;129;p118"/>
          <p:cNvSpPr txBox="1"/>
          <p:nvPr/>
        </p:nvSpPr>
        <p:spPr>
          <a:xfrm>
            <a:off x="1488395" y="3505963"/>
            <a:ext cx="7639563" cy="461665"/>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chemeClr val="dk1"/>
                </a:solidFill>
                <a:latin typeface="Arial"/>
                <a:ea typeface="Arial"/>
                <a:cs typeface="Arial"/>
                <a:sym typeface="Arial"/>
              </a:rPr>
              <a:t>3. </a:t>
            </a:r>
            <a:r>
              <a:rPr lang="en-US" sz="2400" b="0" i="0" u="sng" strike="noStrike" cap="none">
                <a:solidFill>
                  <a:srgbClr val="0070C0"/>
                </a:solidFill>
                <a:latin typeface="Arial"/>
                <a:ea typeface="Arial"/>
                <a:cs typeface="Arial"/>
                <a:sym typeface="Arial"/>
              </a:rPr>
              <a:t>Qu'est-ce qu'une application de services de santé ? </a:t>
            </a:r>
            <a:endParaRPr sz="2400" b="0" i="0" u="sng" strike="noStrike" cap="none">
              <a:solidFill>
                <a:srgbClr val="0070C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6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SzPts val="2200"/>
              <a:buNone/>
            </a:pPr>
            <a:r>
              <a:rPr lang="en-US" sz="2800" i="0" u="none" strike="noStrike">
                <a:solidFill>
                  <a:srgbClr val="000000"/>
                </a:solidFill>
                <a:latin typeface="Calibri"/>
                <a:ea typeface="Calibri"/>
                <a:cs typeface="Calibri"/>
                <a:sym typeface="Calibri"/>
              </a:rPr>
              <a:t/>
            </a:r>
            <a:br>
              <a:rPr lang="en-US" sz="2800" i="0" u="none" strike="noStrike">
                <a:solidFill>
                  <a:srgbClr val="000000"/>
                </a:solidFill>
                <a:latin typeface="Calibri"/>
                <a:ea typeface="Calibri"/>
                <a:cs typeface="Calibri"/>
                <a:sym typeface="Calibri"/>
              </a:rPr>
            </a:br>
            <a:r>
              <a:rPr lang="en-US"/>
              <a:t>Free health services apps and payment apps – what are the advantages and disadvantages?</a:t>
            </a:r>
            <a:br>
              <a:rPr lang="en-US"/>
            </a:br>
            <a:endParaRPr/>
          </a:p>
        </p:txBody>
      </p:sp>
      <p:sp>
        <p:nvSpPr>
          <p:cNvPr id="1202" name="Google Shape;1202;p67"/>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200"/>
              <a:buNone/>
            </a:pPr>
            <a:r>
              <a:rPr lang="en-US" sz="2200" b="0" i="0" u="none" strike="noStrike">
                <a:solidFill>
                  <a:srgbClr val="000000"/>
                </a:solidFill>
                <a:latin typeface="Calibri"/>
                <a:ea typeface="Calibri"/>
                <a:cs typeface="Calibri"/>
                <a:sym typeface="Calibri"/>
              </a:rPr>
              <a:t>Public bodies such as health authorities as well as health insurance companies develop and support apps for health services. These are usually free of charge.</a:t>
            </a:r>
            <a:endParaRPr/>
          </a:p>
          <a:p>
            <a:pPr marL="88900" lvl="0" indent="0" algn="l" rtl="0">
              <a:lnSpc>
                <a:spcPct val="100000"/>
              </a:lnSpc>
              <a:spcBef>
                <a:spcPts val="1200"/>
              </a:spcBef>
              <a:spcAft>
                <a:spcPts val="600"/>
              </a:spcAft>
              <a:buSzPts val="2200"/>
              <a:buNone/>
            </a:pPr>
            <a:r>
              <a:rPr lang="en-US" sz="2200" b="0" i="0" u="none" strike="noStrike">
                <a:solidFill>
                  <a:srgbClr val="000000"/>
                </a:solidFill>
                <a:latin typeface="Calibri"/>
                <a:ea typeface="Calibri"/>
                <a:cs typeface="Calibri"/>
                <a:sym typeface="Calibri"/>
              </a:rPr>
              <a:t>However, a free app is by no means a guarantee of a neutral offer, especially if recommendations for products and services are made via the app. There may be tangible commercial interests behind such recommendations.</a:t>
            </a:r>
            <a:endParaRPr/>
          </a:p>
        </p:txBody>
      </p:sp>
      <p:sp>
        <p:nvSpPr>
          <p:cNvPr id="1203" name="Google Shape;1203;p67"/>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rPr>
              <a:t>L</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icense</a:t>
            </a:r>
            <a:r>
              <a:rPr lang="en-US" sz="1200" b="0" i="0" u="sng" strike="noStrike" cap="none">
                <a:solidFill>
                  <a:schemeClr val="dk1"/>
                </a:solidFill>
                <a:latin typeface="Calibri"/>
                <a:ea typeface="Calibri"/>
                <a:cs typeface="Calibri"/>
                <a:sym typeface="Calibri"/>
              </a:rPr>
              <a:t> free</a:t>
            </a:r>
            <a:endParaRPr sz="1200" b="0" i="0" u="none" strike="noStrike" cap="none">
              <a:solidFill>
                <a:schemeClr val="dk1"/>
              </a:solidFill>
              <a:latin typeface="Calibri"/>
              <a:ea typeface="Calibri"/>
              <a:cs typeface="Calibri"/>
              <a:sym typeface="Calibri"/>
            </a:endParaRPr>
          </a:p>
        </p:txBody>
      </p:sp>
      <p:sp>
        <p:nvSpPr>
          <p:cNvPr id="1204" name="Google Shape;1204;p67"/>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1205" name="Google Shape;1205;p67"/>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pic>
        <p:nvPicPr>
          <p:cNvPr id="1206" name="Google Shape;1206;p67"/>
          <p:cNvPicPr preferRelativeResize="0"/>
          <p:nvPr/>
        </p:nvPicPr>
        <p:blipFill rotWithShape="1">
          <a:blip r:embed="rId5">
            <a:alphaModFix/>
          </a:blip>
          <a:srcRect/>
          <a:stretch/>
        </p:blipFill>
        <p:spPr>
          <a:xfrm>
            <a:off x="6934511" y="1911221"/>
            <a:ext cx="4557155" cy="3398815"/>
          </a:xfrm>
          <a:prstGeom prst="rect">
            <a:avLst/>
          </a:prstGeom>
          <a:noFill/>
          <a:ln>
            <a:noFill/>
          </a:ln>
        </p:spPr>
      </p:pic>
      <p:sp>
        <p:nvSpPr>
          <p:cNvPr id="1207" name="Google Shape;1207;p67"/>
          <p:cNvSpPr/>
          <p:nvPr/>
        </p:nvSpPr>
        <p:spPr>
          <a:xfrm>
            <a:off x="7315200" y="-3933"/>
            <a:ext cx="4875541"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400" b="0" i="0" u="none" strike="noStrike" cap="none">
                <a:solidFill>
                  <a:schemeClr val="lt1"/>
                </a:solidFill>
                <a:latin typeface="Arial"/>
                <a:ea typeface="Arial"/>
                <a:cs typeface="Arial"/>
                <a:sym typeface="Arial"/>
              </a:rPr>
              <a:t>11.1.3 What are healthcare services apps?</a:t>
            </a: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7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SzPts val="2200"/>
              <a:buNone/>
            </a:pPr>
            <a:r>
              <a:rPr lang="en-US" sz="2800" i="0" u="none" strike="noStrike">
                <a:solidFill>
                  <a:srgbClr val="000000"/>
                </a:solidFill>
                <a:latin typeface="Calibri"/>
                <a:ea typeface="Calibri"/>
                <a:cs typeface="Calibri"/>
                <a:sym typeface="Calibri"/>
              </a:rPr>
              <a:t/>
            </a:r>
            <a:br>
              <a:rPr lang="en-US" sz="2800" i="0" u="none" strike="noStrike">
                <a:solidFill>
                  <a:srgbClr val="000000"/>
                </a:solidFill>
                <a:latin typeface="Calibri"/>
                <a:ea typeface="Calibri"/>
                <a:cs typeface="Calibri"/>
                <a:sym typeface="Calibri"/>
              </a:rPr>
            </a:br>
            <a:r>
              <a:rPr lang="en-US"/>
              <a:t>Free health services apps and payment apps – what are the advantages and disadvantages?</a:t>
            </a:r>
            <a:br>
              <a:rPr lang="en-US"/>
            </a:br>
            <a:endParaRPr/>
          </a:p>
        </p:txBody>
      </p:sp>
      <p:sp>
        <p:nvSpPr>
          <p:cNvPr id="1214" name="Google Shape;1214;p7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200"/>
              <a:buNone/>
            </a:pPr>
            <a:r>
              <a:rPr lang="en-US" b="0" i="0" u="none" strike="noStrike">
                <a:solidFill>
                  <a:srgbClr val="000000"/>
                </a:solidFill>
                <a:latin typeface="Calibri"/>
                <a:ea typeface="Calibri"/>
                <a:cs typeface="Calibri"/>
                <a:sym typeface="Calibri"/>
              </a:rPr>
              <a:t>A paid app can certainly be justified, e.g. if it is backed up with complex calculations, if it is research-based, or if the content requires extensive updates.  </a:t>
            </a:r>
            <a:endParaRPr/>
          </a:p>
          <a:p>
            <a:pPr marL="88900" lvl="0" indent="0" algn="l" rtl="0">
              <a:lnSpc>
                <a:spcPct val="100000"/>
              </a:lnSpc>
              <a:spcBef>
                <a:spcPts val="1200"/>
              </a:spcBef>
              <a:spcAft>
                <a:spcPts val="0"/>
              </a:spcAft>
              <a:buSzPts val="2200"/>
              <a:buNone/>
            </a:pPr>
            <a:r>
              <a:rPr lang="en-US" b="0" i="0" u="none" strike="noStrike">
                <a:solidFill>
                  <a:srgbClr val="000000"/>
                </a:solidFill>
                <a:latin typeface="Calibri"/>
                <a:ea typeface="Calibri"/>
                <a:cs typeface="Calibri"/>
                <a:sym typeface="Calibri"/>
              </a:rPr>
              <a:t>The costs for some apps are covered by health insurance companies and they can even be prescribed by a doctor.</a:t>
            </a:r>
            <a:endParaRPr/>
          </a:p>
          <a:p>
            <a:pPr marL="88900" lvl="0" indent="0" algn="l" rtl="0">
              <a:lnSpc>
                <a:spcPct val="100000"/>
              </a:lnSpc>
              <a:spcBef>
                <a:spcPts val="1200"/>
              </a:spcBef>
              <a:spcAft>
                <a:spcPts val="600"/>
              </a:spcAft>
              <a:buSzPts val="2200"/>
              <a:buNone/>
            </a:pPr>
            <a:r>
              <a:rPr lang="en-US" b="0" i="0" u="none" strike="noStrike">
                <a:solidFill>
                  <a:srgbClr val="000000"/>
                </a:solidFill>
                <a:latin typeface="Calibri"/>
                <a:ea typeface="Calibri"/>
                <a:cs typeface="Calibri"/>
                <a:sym typeface="Calibri"/>
              </a:rPr>
              <a:t>Your doctor knows which free and paid apps can be trusted.</a:t>
            </a:r>
            <a:endParaRPr/>
          </a:p>
        </p:txBody>
      </p:sp>
      <p:sp>
        <p:nvSpPr>
          <p:cNvPr id="1215" name="Google Shape;1215;p72"/>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 license</a:t>
            </a:r>
            <a:endParaRPr sz="1200" b="0" i="0" u="none" strike="noStrike" cap="none">
              <a:solidFill>
                <a:schemeClr val="dk1"/>
              </a:solidFill>
              <a:latin typeface="Calibri"/>
              <a:ea typeface="Calibri"/>
              <a:cs typeface="Calibri"/>
              <a:sym typeface="Calibri"/>
            </a:endParaRPr>
          </a:p>
        </p:txBody>
      </p:sp>
      <p:sp>
        <p:nvSpPr>
          <p:cNvPr id="1216" name="Google Shape;1216;p72"/>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1217" name="Google Shape;1217;p72"/>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pic>
        <p:nvPicPr>
          <p:cNvPr id="1218" name="Google Shape;1218;p72" descr="Kostenlos Kostenloses Stock Foto zu analyse, app, aufführung Stock-Foto"/>
          <p:cNvPicPr preferRelativeResize="0"/>
          <p:nvPr/>
        </p:nvPicPr>
        <p:blipFill rotWithShape="1">
          <a:blip r:embed="rId5">
            <a:alphaModFix/>
          </a:blip>
          <a:srcRect/>
          <a:stretch/>
        </p:blipFill>
        <p:spPr>
          <a:xfrm>
            <a:off x="7239272" y="2014878"/>
            <a:ext cx="4762500" cy="3171825"/>
          </a:xfrm>
          <a:prstGeom prst="rect">
            <a:avLst/>
          </a:prstGeom>
          <a:noFill/>
          <a:ln>
            <a:noFill/>
          </a:ln>
        </p:spPr>
      </p:pic>
      <p:sp>
        <p:nvSpPr>
          <p:cNvPr id="1219" name="Google Shape;1219;p72"/>
          <p:cNvSpPr/>
          <p:nvPr/>
        </p:nvSpPr>
        <p:spPr>
          <a:xfrm>
            <a:off x="7315200" y="-3933"/>
            <a:ext cx="4875541"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400" b="0" i="0" u="none" strike="noStrike" cap="none">
                <a:solidFill>
                  <a:schemeClr val="lt1"/>
                </a:solidFill>
                <a:latin typeface="Arial"/>
                <a:ea typeface="Arial"/>
                <a:cs typeface="Arial"/>
                <a:sym typeface="Arial"/>
              </a:rPr>
              <a:t>11.1.3 What are healthcare services apps?</a:t>
            </a: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6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SzPts val="2200"/>
              <a:buNone/>
            </a:pPr>
            <a:r>
              <a:rPr lang="en-US" sz="2800" i="0" u="none" strike="noStrike">
                <a:solidFill>
                  <a:srgbClr val="000000"/>
                </a:solidFill>
                <a:latin typeface="Calibri"/>
                <a:ea typeface="Calibri"/>
                <a:cs typeface="Calibri"/>
                <a:sym typeface="Calibri"/>
              </a:rPr>
              <a:t/>
            </a:r>
            <a:br>
              <a:rPr lang="en-US" sz="2800" i="0" u="none" strike="noStrike">
                <a:solidFill>
                  <a:srgbClr val="000000"/>
                </a:solidFill>
                <a:latin typeface="Calibri"/>
                <a:ea typeface="Calibri"/>
                <a:cs typeface="Calibri"/>
                <a:sym typeface="Calibri"/>
              </a:rPr>
            </a:br>
            <a:r>
              <a:rPr lang="en-US"/>
              <a:t>Which are the healthcare sectors they are mainly used for?</a:t>
            </a:r>
            <a:br>
              <a:rPr lang="en-US"/>
            </a:br>
            <a:endParaRPr/>
          </a:p>
        </p:txBody>
      </p:sp>
      <p:sp>
        <p:nvSpPr>
          <p:cNvPr id="1226" name="Google Shape;1226;p6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0"/>
              </a:spcBef>
              <a:spcAft>
                <a:spcPts val="0"/>
              </a:spcAft>
              <a:buSzPts val="2200"/>
              <a:buNone/>
            </a:pPr>
            <a:r>
              <a:rPr lang="en-US" sz="2200" b="0" i="0" u="none" strike="noStrike">
                <a:solidFill>
                  <a:srgbClr val="000000"/>
                </a:solidFill>
                <a:latin typeface="Calibri"/>
                <a:ea typeface="Calibri"/>
                <a:cs typeface="Calibri"/>
                <a:sym typeface="Calibri"/>
              </a:rPr>
              <a:t>Healthcare service apps usually provide condensed information about health services and processes in order to claim them. They present the range of services offered by a health insurance company, for example, and allow access to personal health data. They offer access to special medicines and therapies or support the management of medical findings and appointments. </a:t>
            </a:r>
            <a:endParaRPr/>
          </a:p>
          <a:p>
            <a:pPr marL="88900" lvl="0" indent="0" algn="l" rtl="0">
              <a:lnSpc>
                <a:spcPct val="100000"/>
              </a:lnSpc>
              <a:spcBef>
                <a:spcPts val="0"/>
              </a:spcBef>
              <a:spcAft>
                <a:spcPts val="0"/>
              </a:spcAft>
              <a:buSzPts val="2200"/>
              <a:buNone/>
            </a:pPr>
            <a:endParaRPr sz="2200">
              <a:solidFill>
                <a:srgbClr val="000000"/>
              </a:solidFill>
              <a:latin typeface="Calibri"/>
              <a:ea typeface="Calibri"/>
              <a:cs typeface="Calibri"/>
              <a:sym typeface="Calibri"/>
            </a:endParaRPr>
          </a:p>
          <a:p>
            <a:pPr marL="88900" lvl="0" indent="0" algn="l" rtl="0">
              <a:lnSpc>
                <a:spcPct val="100000"/>
              </a:lnSpc>
              <a:spcBef>
                <a:spcPts val="0"/>
              </a:spcBef>
              <a:spcAft>
                <a:spcPts val="0"/>
              </a:spcAft>
              <a:buSzPts val="2200"/>
              <a:buNone/>
            </a:pPr>
            <a:r>
              <a:rPr lang="en-US" sz="2200" b="0" i="0" u="none" strike="noStrike">
                <a:solidFill>
                  <a:srgbClr val="000000"/>
                </a:solidFill>
                <a:latin typeface="Calibri"/>
                <a:ea typeface="Calibri"/>
                <a:cs typeface="Calibri"/>
                <a:sym typeface="Calibri"/>
              </a:rPr>
              <a:t>However, they can also have certain functions, as we have experienced during the COVID-19 period: An app was developed to slow down the spread of COVID-19. It warned users if they had come into contact with an infected person and gave instructions on how to proceed.</a:t>
            </a:r>
            <a:endParaRPr/>
          </a:p>
          <a:p>
            <a:pPr marL="457200" lvl="0" indent="-228600" algn="l" rtl="0">
              <a:lnSpc>
                <a:spcPct val="100000"/>
              </a:lnSpc>
              <a:spcBef>
                <a:spcPts val="600"/>
              </a:spcBef>
              <a:spcAft>
                <a:spcPts val="600"/>
              </a:spcAft>
              <a:buSzPts val="2200"/>
              <a:buFont typeface="Arial"/>
              <a:buNone/>
            </a:pPr>
            <a:endParaRPr sz="2000" b="0" i="0" u="none" strike="noStrike">
              <a:solidFill>
                <a:srgbClr val="000000"/>
              </a:solidFill>
              <a:latin typeface="Calibri"/>
              <a:ea typeface="Calibri"/>
              <a:cs typeface="Calibri"/>
              <a:sym typeface="Calibri"/>
            </a:endParaRPr>
          </a:p>
        </p:txBody>
      </p:sp>
      <p:sp>
        <p:nvSpPr>
          <p:cNvPr id="1227" name="Google Shape;1227;p66"/>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 license</a:t>
            </a:r>
            <a:endParaRPr sz="1200" b="0" i="0" u="none" strike="noStrike" cap="none">
              <a:solidFill>
                <a:schemeClr val="dk1"/>
              </a:solidFill>
              <a:latin typeface="Calibri"/>
              <a:ea typeface="Calibri"/>
              <a:cs typeface="Calibri"/>
              <a:sym typeface="Calibri"/>
            </a:endParaRPr>
          </a:p>
        </p:txBody>
      </p:sp>
      <p:sp>
        <p:nvSpPr>
          <p:cNvPr id="1228" name="Google Shape;1228;p66"/>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1229" name="Google Shape;1229;p66"/>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pic>
        <p:nvPicPr>
          <p:cNvPr id="1230" name="Google Shape;1230;p66" descr="Kostenlos Inhalt Schwarzer Mann, Der Smartphone Für Videoanruf Auf Straße Verwendet Stock-Foto"/>
          <p:cNvPicPr preferRelativeResize="0"/>
          <p:nvPr/>
        </p:nvPicPr>
        <p:blipFill rotWithShape="1">
          <a:blip r:embed="rId5">
            <a:alphaModFix/>
          </a:blip>
          <a:srcRect/>
          <a:stretch/>
        </p:blipFill>
        <p:spPr>
          <a:xfrm>
            <a:off x="7759338" y="1901118"/>
            <a:ext cx="4302034" cy="2868022"/>
          </a:xfrm>
          <a:prstGeom prst="rect">
            <a:avLst/>
          </a:prstGeom>
          <a:noFill/>
          <a:ln>
            <a:noFill/>
          </a:ln>
        </p:spPr>
      </p:pic>
      <p:sp>
        <p:nvSpPr>
          <p:cNvPr id="1231" name="Google Shape;1231;p66"/>
          <p:cNvSpPr/>
          <p:nvPr/>
        </p:nvSpPr>
        <p:spPr>
          <a:xfrm>
            <a:off x="7315200" y="-3933"/>
            <a:ext cx="4875541"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400" b="0" i="0" u="none" strike="noStrike" cap="none">
                <a:solidFill>
                  <a:schemeClr val="lt1"/>
                </a:solidFill>
                <a:latin typeface="Arial"/>
                <a:ea typeface="Arial"/>
                <a:cs typeface="Arial"/>
                <a:sym typeface="Arial"/>
              </a:rPr>
              <a:t>11.1.3 What are healthcare services apps?</a:t>
            </a: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16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SzPts val="2200"/>
              <a:buNone/>
            </a:pPr>
            <a:r>
              <a:rPr lang="en-US" sz="2400" b="1" i="1" u="none" strike="noStrike">
                <a:solidFill>
                  <a:srgbClr val="C00000"/>
                </a:solidFill>
                <a:latin typeface="Calibri"/>
                <a:ea typeface="Calibri"/>
                <a:cs typeface="Calibri"/>
                <a:sym typeface="Calibri"/>
              </a:rPr>
              <a:t>Activity</a:t>
            </a:r>
            <a:r>
              <a:rPr lang="en-US" sz="2400" b="0" i="1" u="none" strike="noStrike">
                <a:solidFill>
                  <a:srgbClr val="000000"/>
                </a:solidFill>
                <a:latin typeface="Calibri"/>
                <a:ea typeface="Calibri"/>
                <a:cs typeface="Calibri"/>
                <a:sym typeface="Calibri"/>
              </a:rPr>
              <a:t>:</a:t>
            </a:r>
            <a:r>
              <a:rPr lang="en-US" sz="2400" b="0" i="0" u="none" strike="noStrike">
                <a:solidFill>
                  <a:srgbClr val="000000"/>
                </a:solidFill>
                <a:latin typeface="Calibri"/>
                <a:ea typeface="Calibri"/>
                <a:cs typeface="Calibri"/>
                <a:sym typeface="Calibri"/>
              </a:rPr>
              <a:t> </a:t>
            </a:r>
            <a:r>
              <a:rPr lang="en-US" sz="2400">
                <a:solidFill>
                  <a:srgbClr val="000000"/>
                </a:solidFill>
                <a:latin typeface="Calibri"/>
                <a:ea typeface="Calibri"/>
                <a:cs typeface="Calibri"/>
                <a:sym typeface="Calibri"/>
              </a:rPr>
              <a:t>E</a:t>
            </a:r>
            <a:r>
              <a:rPr lang="en-US" sz="2400" i="0" u="none" strike="noStrike">
                <a:solidFill>
                  <a:srgbClr val="000000"/>
                </a:solidFill>
                <a:latin typeface="Calibri"/>
                <a:ea typeface="Calibri"/>
                <a:cs typeface="Calibri"/>
                <a:sym typeface="Calibri"/>
              </a:rPr>
              <a:t>xperiences with healthcare services apps</a:t>
            </a:r>
            <a:endParaRPr/>
          </a:p>
        </p:txBody>
      </p:sp>
      <p:sp>
        <p:nvSpPr>
          <p:cNvPr id="1238" name="Google Shape;1238;p16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600"/>
              </a:spcBef>
              <a:spcAft>
                <a:spcPts val="0"/>
              </a:spcAft>
              <a:buSzPts val="2200"/>
              <a:buFont typeface="Noto Sans Symbols"/>
              <a:buChar char="▪"/>
            </a:pPr>
            <a:r>
              <a:rPr lang="en-US" b="0" i="0" u="none" strike="noStrike">
                <a:solidFill>
                  <a:srgbClr val="000000"/>
                </a:solidFill>
                <a:latin typeface="Calibri"/>
                <a:ea typeface="Calibri"/>
                <a:cs typeface="Calibri"/>
                <a:sym typeface="Calibri"/>
              </a:rPr>
              <a:t>The learners are asked to present the healthcare service apps they are using and explain their experiences. </a:t>
            </a:r>
            <a:endParaRPr/>
          </a:p>
          <a:p>
            <a:pPr marL="457200" lvl="0" indent="-368300" algn="l" rtl="0">
              <a:lnSpc>
                <a:spcPct val="100000"/>
              </a:lnSpc>
              <a:spcBef>
                <a:spcPts val="1200"/>
              </a:spcBef>
              <a:spcAft>
                <a:spcPts val="0"/>
              </a:spcAft>
              <a:buSzPts val="2200"/>
              <a:buFont typeface="Noto Sans Symbols"/>
              <a:buChar char="▪"/>
            </a:pPr>
            <a:r>
              <a:rPr lang="en-US" b="0" i="0" u="none" strike="noStrike">
                <a:solidFill>
                  <a:srgbClr val="000000"/>
                </a:solidFill>
                <a:latin typeface="Calibri"/>
                <a:ea typeface="Calibri"/>
                <a:cs typeface="Calibri"/>
                <a:sym typeface="Calibri"/>
              </a:rPr>
              <a:t>They should also tell why they trust them and where they see a personal benefit.</a:t>
            </a:r>
            <a:endParaRPr/>
          </a:p>
          <a:p>
            <a:pPr marL="457200" lvl="0" indent="-368300" algn="l" rtl="0">
              <a:lnSpc>
                <a:spcPct val="100000"/>
              </a:lnSpc>
              <a:spcBef>
                <a:spcPts val="1200"/>
              </a:spcBef>
              <a:spcAft>
                <a:spcPts val="0"/>
              </a:spcAft>
              <a:buSzPts val="2200"/>
              <a:buFont typeface="Noto Sans Symbols"/>
              <a:buChar char="▪"/>
            </a:pPr>
            <a:r>
              <a:rPr lang="en-US">
                <a:solidFill>
                  <a:srgbClr val="000000"/>
                </a:solidFill>
                <a:latin typeface="Calibri"/>
                <a:ea typeface="Calibri"/>
                <a:cs typeface="Calibri"/>
                <a:sym typeface="Calibri"/>
              </a:rPr>
              <a:t>They should find out if the app is provided by a public or a private provider and reflect what kind of interests are behind it.</a:t>
            </a:r>
            <a:endParaRPr b="0" i="0" u="none" strike="noStrike">
              <a:solidFill>
                <a:srgbClr val="000000"/>
              </a:solidFill>
              <a:latin typeface="Calibri"/>
              <a:ea typeface="Calibri"/>
              <a:cs typeface="Calibri"/>
              <a:sym typeface="Calibri"/>
            </a:endParaRPr>
          </a:p>
          <a:p>
            <a:pPr marL="457200" lvl="0" indent="-228600" algn="l" rtl="0">
              <a:lnSpc>
                <a:spcPct val="100000"/>
              </a:lnSpc>
              <a:spcBef>
                <a:spcPts val="1200"/>
              </a:spcBef>
              <a:spcAft>
                <a:spcPts val="600"/>
              </a:spcAft>
              <a:buSzPts val="2200"/>
              <a:buFont typeface="Arial"/>
              <a:buNone/>
            </a:pPr>
            <a:endParaRPr sz="2000" b="0" i="0" u="none" strike="noStrike">
              <a:solidFill>
                <a:srgbClr val="000000"/>
              </a:solidFill>
              <a:latin typeface="Calibri"/>
              <a:ea typeface="Calibri"/>
              <a:cs typeface="Calibri"/>
              <a:sym typeface="Calibri"/>
            </a:endParaRPr>
          </a:p>
        </p:txBody>
      </p:sp>
      <p:sp>
        <p:nvSpPr>
          <p:cNvPr id="1239" name="Google Shape;1239;p164"/>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Pexels license</a:t>
            </a:r>
            <a:endParaRPr sz="1200" b="0" i="0" u="none" strike="noStrike" cap="none">
              <a:solidFill>
                <a:schemeClr val="dk1"/>
              </a:solidFill>
              <a:latin typeface="Calibri"/>
              <a:ea typeface="Calibri"/>
              <a:cs typeface="Calibri"/>
              <a:sym typeface="Calibri"/>
            </a:endParaRPr>
          </a:p>
        </p:txBody>
      </p:sp>
      <p:sp>
        <p:nvSpPr>
          <p:cNvPr id="1240" name="Google Shape;1240;p164"/>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
        <p:nvSpPr>
          <p:cNvPr id="1241" name="Google Shape;1241;p164"/>
          <p:cNvSpPr/>
          <p:nvPr/>
        </p:nvSpPr>
        <p:spPr>
          <a:xfrm>
            <a:off x="269731" y="591263"/>
            <a:ext cx="6740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11</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pic>
        <p:nvPicPr>
          <p:cNvPr id="1242" name="Google Shape;1242;p164" descr="Kostenlos Kostenloses Stock Foto zu afroamerikaner, anwendung, app Stock-Foto"/>
          <p:cNvPicPr preferRelativeResize="0"/>
          <p:nvPr/>
        </p:nvPicPr>
        <p:blipFill rotWithShape="1">
          <a:blip r:embed="rId5">
            <a:alphaModFix/>
          </a:blip>
          <a:srcRect/>
          <a:stretch/>
        </p:blipFill>
        <p:spPr>
          <a:xfrm>
            <a:off x="8700134" y="1742946"/>
            <a:ext cx="2796112" cy="3625150"/>
          </a:xfrm>
          <a:prstGeom prst="rect">
            <a:avLst/>
          </a:prstGeom>
          <a:noFill/>
          <a:ln>
            <a:noFill/>
          </a:ln>
        </p:spPr>
      </p:pic>
      <p:sp>
        <p:nvSpPr>
          <p:cNvPr id="1243" name="Google Shape;1243;p164"/>
          <p:cNvSpPr/>
          <p:nvPr/>
        </p:nvSpPr>
        <p:spPr>
          <a:xfrm>
            <a:off x="7315200" y="-3933"/>
            <a:ext cx="4875541" cy="398569"/>
          </a:xfrm>
          <a:prstGeom prst="rect">
            <a:avLst/>
          </a:prstGeom>
          <a:solidFill>
            <a:srgbClr val="DDE0E5"/>
          </a:solid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None/>
            </a:pPr>
            <a:r>
              <a:rPr lang="en-US" sz="1400" b="0" i="0" u="none" strike="noStrike" cap="none">
                <a:solidFill>
                  <a:schemeClr val="lt1"/>
                </a:solidFill>
                <a:latin typeface="Arial"/>
                <a:ea typeface="Arial"/>
                <a:cs typeface="Arial"/>
                <a:sym typeface="Arial"/>
              </a:rPr>
              <a:t>11.1.3 What are healthcare services apps?</a:t>
            </a: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9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Questionnaire d'évaluation </a:t>
            </a:r>
            <a:endParaRPr/>
          </a:p>
        </p:txBody>
      </p:sp>
      <p:graphicFrame>
        <p:nvGraphicFramePr>
          <p:cNvPr id="1250" name="Google Shape;1250;p97"/>
          <p:cNvGraphicFramePr/>
          <p:nvPr/>
        </p:nvGraphicFramePr>
        <p:xfrm>
          <a:off x="557213" y="1800225"/>
          <a:ext cx="5853125" cy="1041420"/>
        </p:xfrm>
        <a:graphic>
          <a:graphicData uri="http://schemas.openxmlformats.org/drawingml/2006/table">
            <a:tbl>
              <a:tblPr firstRow="1" bandRow="1">
                <a:noFill/>
                <a:tableStyleId>{DDC55D52-CF4C-4B58-9AF6-C5926E1D1A6B}</a:tableStyleId>
              </a:tblPr>
              <a:tblGrid>
                <a:gridCol w="1170625">
                  <a:extLst>
                    <a:ext uri="{9D8B030D-6E8A-4147-A177-3AD203B41FA5}">
                      <a16:colId xmlns:a16="http://schemas.microsoft.com/office/drawing/2014/main" val="20000"/>
                    </a:ext>
                  </a:extLst>
                </a:gridCol>
                <a:gridCol w="1170625">
                  <a:extLst>
                    <a:ext uri="{9D8B030D-6E8A-4147-A177-3AD203B41FA5}">
                      <a16:colId xmlns:a16="http://schemas.microsoft.com/office/drawing/2014/main" val="20001"/>
                    </a:ext>
                  </a:extLst>
                </a:gridCol>
                <a:gridCol w="1170625">
                  <a:extLst>
                    <a:ext uri="{9D8B030D-6E8A-4147-A177-3AD203B41FA5}">
                      <a16:colId xmlns:a16="http://schemas.microsoft.com/office/drawing/2014/main" val="20002"/>
                    </a:ext>
                  </a:extLst>
                </a:gridCol>
                <a:gridCol w="1170625">
                  <a:extLst>
                    <a:ext uri="{9D8B030D-6E8A-4147-A177-3AD203B41FA5}">
                      <a16:colId xmlns:a16="http://schemas.microsoft.com/office/drawing/2014/main" val="20003"/>
                    </a:ext>
                  </a:extLst>
                </a:gridCol>
                <a:gridCol w="1170625">
                  <a:extLst>
                    <a:ext uri="{9D8B030D-6E8A-4147-A177-3AD203B41FA5}">
                      <a16:colId xmlns:a16="http://schemas.microsoft.com/office/drawing/2014/main" val="20004"/>
                    </a:ext>
                  </a:extLst>
                </a:gridCol>
              </a:tblGrid>
              <a:tr h="370850">
                <a:tc gridSpan="5">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Le contenu du module était stimulant et intéressant </a:t>
                      </a:r>
                      <a:r>
                        <a:rPr lang="en-US" sz="1800" i="1" u="none" strike="noStrike" cap="none"/>
                        <a:t>(1 minimum, 5 maximum)</a:t>
                      </a:r>
                      <a:endParaRPr sz="1800" i="1" u="none" strike="noStrike" cap="none"/>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2</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3</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4</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5</a:t>
                      </a:r>
                      <a:endParaRPr sz="1800" u="none" strike="noStrike" cap="none"/>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1251" name="Google Shape;1251;p97"/>
          <p:cNvGraphicFramePr/>
          <p:nvPr/>
        </p:nvGraphicFramePr>
        <p:xfrm>
          <a:off x="557582" y="3646419"/>
          <a:ext cx="11060125" cy="767100"/>
        </p:xfrm>
        <a:graphic>
          <a:graphicData uri="http://schemas.openxmlformats.org/drawingml/2006/table">
            <a:tbl>
              <a:tblPr firstRow="1" bandRow="1">
                <a:noFill/>
                <a:tableStyleId>{DDC55D52-CF4C-4B58-9AF6-C5926E1D1A6B}</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Le contenu du module était clair, compréhensible et facile à suivre </a:t>
                      </a:r>
                      <a:r>
                        <a:rPr lang="en-US" sz="2000" i="1" u="none" strike="noStrike" cap="none"/>
                        <a:t>(1 minimum, 5 maximum)</a:t>
                      </a:r>
                      <a:endParaRPr sz="2000" u="none" strike="noStrike" cap="none"/>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2</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3</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4</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5</a:t>
                      </a:r>
                      <a:endParaRPr sz="1800" u="none" strike="noStrike" cap="none"/>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1252" name="Google Shape;1252;p97"/>
          <p:cNvGraphicFramePr/>
          <p:nvPr/>
        </p:nvGraphicFramePr>
        <p:xfrm>
          <a:off x="558000" y="5213962"/>
          <a:ext cx="11060125" cy="767100"/>
        </p:xfrm>
        <a:graphic>
          <a:graphicData uri="http://schemas.openxmlformats.org/drawingml/2006/table">
            <a:tbl>
              <a:tblPr firstRow="1" bandRow="1">
                <a:noFill/>
                <a:tableStyleId>{DDC55D52-CF4C-4B58-9AF6-C5926E1D1A6B}</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Le formateur était bien préparé </a:t>
                      </a:r>
                      <a:r>
                        <a:rPr lang="en-US" sz="1800" i="1" u="none" strike="noStrike" cap="none"/>
                        <a:t>(1 minimum, 5 maximum) </a:t>
                      </a:r>
                      <a:endParaRPr sz="1800" i="1" u="none" strike="noStrike" cap="none"/>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2</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3</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4</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5</a:t>
                      </a:r>
                      <a:endParaRPr sz="1800" u="none" strike="noStrike" cap="none"/>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165"/>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Questionnaire d'évaluation </a:t>
            </a:r>
            <a:endParaRPr/>
          </a:p>
        </p:txBody>
      </p:sp>
      <p:graphicFrame>
        <p:nvGraphicFramePr>
          <p:cNvPr id="1259" name="Google Shape;1259;p165"/>
          <p:cNvGraphicFramePr/>
          <p:nvPr/>
        </p:nvGraphicFramePr>
        <p:xfrm>
          <a:off x="557213" y="1800225"/>
          <a:ext cx="5853125" cy="1041420"/>
        </p:xfrm>
        <a:graphic>
          <a:graphicData uri="http://schemas.openxmlformats.org/drawingml/2006/table">
            <a:tbl>
              <a:tblPr firstRow="1" bandRow="1">
                <a:noFill/>
                <a:tableStyleId>{DDC55D52-CF4C-4B58-9AF6-C5926E1D1A6B}</a:tableStyleId>
              </a:tblPr>
              <a:tblGrid>
                <a:gridCol w="1170625">
                  <a:extLst>
                    <a:ext uri="{9D8B030D-6E8A-4147-A177-3AD203B41FA5}">
                      <a16:colId xmlns:a16="http://schemas.microsoft.com/office/drawing/2014/main" val="20000"/>
                    </a:ext>
                  </a:extLst>
                </a:gridCol>
                <a:gridCol w="1170625">
                  <a:extLst>
                    <a:ext uri="{9D8B030D-6E8A-4147-A177-3AD203B41FA5}">
                      <a16:colId xmlns:a16="http://schemas.microsoft.com/office/drawing/2014/main" val="20001"/>
                    </a:ext>
                  </a:extLst>
                </a:gridCol>
                <a:gridCol w="1170625">
                  <a:extLst>
                    <a:ext uri="{9D8B030D-6E8A-4147-A177-3AD203B41FA5}">
                      <a16:colId xmlns:a16="http://schemas.microsoft.com/office/drawing/2014/main" val="20002"/>
                    </a:ext>
                  </a:extLst>
                </a:gridCol>
                <a:gridCol w="1170625">
                  <a:extLst>
                    <a:ext uri="{9D8B030D-6E8A-4147-A177-3AD203B41FA5}">
                      <a16:colId xmlns:a16="http://schemas.microsoft.com/office/drawing/2014/main" val="20003"/>
                    </a:ext>
                  </a:extLst>
                </a:gridCol>
                <a:gridCol w="1170625">
                  <a:extLst>
                    <a:ext uri="{9D8B030D-6E8A-4147-A177-3AD203B41FA5}">
                      <a16:colId xmlns:a16="http://schemas.microsoft.com/office/drawing/2014/main" val="20004"/>
                    </a:ext>
                  </a:extLst>
                </a:gridCol>
              </a:tblGrid>
              <a:tr h="370850">
                <a:tc gridSpan="5">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Je suis satisfait de l'ensemble du module </a:t>
                      </a:r>
                      <a:r>
                        <a:rPr lang="en-US" sz="1800" i="1" u="none" strike="noStrike" cap="none"/>
                        <a:t>(1 minimum, 5 maximum)</a:t>
                      </a:r>
                      <a:endParaRPr sz="1800" i="1" u="none" strike="noStrike" cap="none"/>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2</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3</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4</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5</a:t>
                      </a:r>
                      <a:endParaRPr sz="1800" u="none" strike="noStrike" cap="none"/>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1260" name="Google Shape;1260;p165"/>
          <p:cNvGraphicFramePr/>
          <p:nvPr/>
        </p:nvGraphicFramePr>
        <p:xfrm>
          <a:off x="557582" y="3646419"/>
          <a:ext cx="11060125" cy="767100"/>
        </p:xfrm>
        <a:graphic>
          <a:graphicData uri="http://schemas.openxmlformats.org/drawingml/2006/table">
            <a:tbl>
              <a:tblPr firstRow="1" bandRow="1">
                <a:noFill/>
                <a:tableStyleId>{DDC55D52-CF4C-4B58-9AF6-C5926E1D1A6B}</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Le module m'a permis d'approfondir mes connaissances sur le sujet </a:t>
                      </a:r>
                      <a:r>
                        <a:rPr lang="en-US" sz="2000" i="1" u="none" strike="noStrike" cap="none"/>
                        <a:t>(1 minimum, 5 maximum)</a:t>
                      </a:r>
                      <a:endParaRPr sz="2000" u="none" strike="noStrike" cap="none"/>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2</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3</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4</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5</a:t>
                      </a:r>
                      <a:endParaRPr sz="1800" u="none" strike="noStrike" cap="none"/>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1261" name="Google Shape;1261;p165"/>
          <p:cNvGraphicFramePr/>
          <p:nvPr/>
        </p:nvGraphicFramePr>
        <p:xfrm>
          <a:off x="558000" y="5213962"/>
          <a:ext cx="11060125" cy="767100"/>
        </p:xfrm>
        <a:graphic>
          <a:graphicData uri="http://schemas.openxmlformats.org/drawingml/2006/table">
            <a:tbl>
              <a:tblPr firstRow="1" bandRow="1">
                <a:noFill/>
                <a:tableStyleId>{DDC55D52-CF4C-4B58-9AF6-C5926E1D1A6B}</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Je recommanderais ce module à d'autres </a:t>
                      </a:r>
                      <a:r>
                        <a:rPr lang="en-US" sz="1800" i="1" u="none" strike="noStrike" cap="none"/>
                        <a:t>(1 minimum, 5 maximum) </a:t>
                      </a:r>
                      <a:endParaRPr sz="1800" i="1" u="none" strike="noStrike" cap="none"/>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2</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3</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4</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5</a:t>
                      </a:r>
                      <a:endParaRPr sz="1800" u="none" strike="noStrike" cap="none"/>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16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sz="2800">
                <a:solidFill>
                  <a:srgbClr val="C01E24"/>
                </a:solidFill>
              </a:rPr>
              <a:t>References</a:t>
            </a:r>
            <a:r>
              <a:rPr lang="en-US">
                <a:solidFill>
                  <a:srgbClr val="C01E24"/>
                </a:solidFill>
              </a:rPr>
              <a:t> and</a:t>
            </a:r>
            <a:r>
              <a:rPr lang="en-US" sz="2800">
                <a:solidFill>
                  <a:srgbClr val="C01E24"/>
                </a:solidFill>
              </a:rPr>
              <a:t> Further Readings in English</a:t>
            </a:r>
            <a:endParaRPr/>
          </a:p>
        </p:txBody>
      </p:sp>
      <p:sp>
        <p:nvSpPr>
          <p:cNvPr id="1267" name="Google Shape;1267;p166"/>
          <p:cNvSpPr txBox="1">
            <a:spLocks noGrp="1"/>
          </p:cNvSpPr>
          <p:nvPr>
            <p:ph type="body" idx="1"/>
          </p:nvPr>
        </p:nvSpPr>
        <p:spPr>
          <a:prstGeom prst="rect">
            <a:avLst/>
          </a:prstGeom>
          <a:noFill/>
          <a:ln>
            <a:noFill/>
          </a:ln>
        </p:spPr>
        <p:txBody>
          <a:bodyPr spcFirstLastPara="1" wrap="square" lIns="91425" tIns="45700" rIns="91425" bIns="45700" anchor="t" anchorCtr="0">
            <a:normAutofit fontScale="77500" lnSpcReduction="20000"/>
          </a:bodyPr>
          <a:lstStyle/>
          <a:p>
            <a:pPr marL="342900" lvl="0" indent="-342900" algn="l" rtl="0">
              <a:lnSpc>
                <a:spcPct val="130000"/>
              </a:lnSpc>
              <a:spcBef>
                <a:spcPts val="600"/>
              </a:spcBef>
              <a:spcAft>
                <a:spcPts val="0"/>
              </a:spcAft>
              <a:buSzPct val="143790"/>
              <a:buFont typeface="Arial"/>
              <a:buChar char="•"/>
            </a:pPr>
            <a:r>
              <a:rPr lang="en-US" sz="1800" dirty="0"/>
              <a:t>European Parliament, Directorate General for Internal Policy: Research for CULT–Committee. Why Cultural Work with Refugees (2017). Retrieved 8.11.23 from: </a:t>
            </a:r>
            <a:r>
              <a:rPr lang="en-US" sz="1800" u="sng" dirty="0">
                <a:solidFill>
                  <a:srgbClr val="0563C1"/>
                </a:solidFill>
                <a:hlinkClick r:id="rId3">
                  <a:extLst>
                    <a:ext uri="{A12FA001-AC4F-418D-AE19-62706E023703}">
                      <ahyp:hlinkClr xmlns="" xmlns:ahyp="http://schemas.microsoft.com/office/drawing/2018/hyperlinkcolor" val="tx"/>
                    </a:ext>
                  </a:extLst>
                </a:hlinkClick>
              </a:rPr>
              <a:t>http://www.europarl.europa.eu/RegData/etudes/IDAN/2017/602004/IPOL_IDA(2017)602004_EN.pdf</a:t>
            </a:r>
            <a:endParaRPr sz="1800" dirty="0"/>
          </a:p>
          <a:p>
            <a:pPr marL="342900" lvl="0" indent="-342900" algn="l" rtl="0">
              <a:lnSpc>
                <a:spcPct val="130000"/>
              </a:lnSpc>
              <a:spcBef>
                <a:spcPts val="600"/>
              </a:spcBef>
              <a:spcAft>
                <a:spcPts val="0"/>
              </a:spcAft>
              <a:buSzPct val="143790"/>
              <a:buFont typeface="Arial"/>
              <a:buChar char="•"/>
            </a:pPr>
            <a:r>
              <a:rPr lang="en-US" sz="1800" dirty="0"/>
              <a:t>NSW Refugee Health Service and STARTTS (NSW Service for the Treatment and Rehabilitation of Torture and Trauma Survivors). 2014. Working with refugees: a guide for social workers. Retrieved 9.11.23 from: </a:t>
            </a:r>
            <a:r>
              <a:rPr lang="en-US" sz="1800" u="sng" dirty="0">
                <a:solidFill>
                  <a:srgbClr val="0563C1"/>
                </a:solidFill>
                <a:hlinkClick r:id="rId4">
                  <a:extLst>
                    <a:ext uri="{A12FA001-AC4F-418D-AE19-62706E023703}">
                      <ahyp:hlinkClr xmlns="" xmlns:ahyp="http://schemas.microsoft.com/office/drawing/2018/hyperlinkcolor" val="tx"/>
                    </a:ext>
                  </a:extLst>
                </a:hlinkClick>
              </a:rPr>
              <a:t>https://www.startts.org.au/media/Resource-Working-with-Refugees-Social-Worker-Guide.pdf</a:t>
            </a:r>
            <a:endParaRPr sz="1800" dirty="0"/>
          </a:p>
          <a:p>
            <a:pPr marL="342900" lvl="0" indent="-342900" algn="l" rtl="0">
              <a:lnSpc>
                <a:spcPct val="130000"/>
              </a:lnSpc>
              <a:spcBef>
                <a:spcPts val="600"/>
              </a:spcBef>
              <a:spcAft>
                <a:spcPts val="0"/>
              </a:spcAft>
              <a:buSzPct val="143790"/>
              <a:buFont typeface="Arial"/>
              <a:buChar char="•"/>
            </a:pPr>
            <a:r>
              <a:rPr lang="en-US" sz="1800" dirty="0"/>
              <a:t>P.J. Shannon, E. </a:t>
            </a:r>
            <a:r>
              <a:rPr lang="en-US" sz="1800" dirty="0" err="1"/>
              <a:t>Wieling</a:t>
            </a:r>
            <a:r>
              <a:rPr lang="en-US" sz="1800" dirty="0"/>
              <a:t>, </a:t>
            </a:r>
            <a:r>
              <a:rPr lang="en-US" sz="1800" dirty="0" err="1"/>
              <a:t>J.Simmelink-McCleary</a:t>
            </a:r>
            <a:r>
              <a:rPr lang="en-US" sz="1800" dirty="0"/>
              <a:t>, E. Becher. 30 Oct 2014. Beyond Stigma:</a:t>
            </a:r>
            <a:r>
              <a:rPr lang="en-US" sz="1800" i="1" dirty="0"/>
              <a:t> </a:t>
            </a:r>
            <a:r>
              <a:rPr lang="en-US" sz="1800" dirty="0"/>
              <a:t>Barriers to Discussing Mental Health in Refugee Populations. Journal of Loss and Trauma International Perspectives on Stress &amp; Coping, Taylor and Francis Online.</a:t>
            </a:r>
            <a:endParaRPr sz="1800" dirty="0"/>
          </a:p>
          <a:p>
            <a:pPr marL="342900" lvl="0" indent="-342900" algn="l" rtl="0">
              <a:lnSpc>
                <a:spcPct val="130000"/>
              </a:lnSpc>
              <a:spcBef>
                <a:spcPts val="600"/>
              </a:spcBef>
              <a:spcAft>
                <a:spcPts val="0"/>
              </a:spcAft>
              <a:buSzPct val="143790"/>
              <a:buFont typeface="Arial"/>
              <a:buChar char="•"/>
            </a:pPr>
            <a:r>
              <a:rPr lang="en-US" sz="1800" dirty="0"/>
              <a:t>UNHCR. 2015. Culture, Context and the Mental Health and Psychosocial Wellbeing of Syrians. A Review for Mental Health and Psychosocial Support staff Working with Syrians Affected by Armed Conflict. Retrieved 9.11.23 from: </a:t>
            </a:r>
            <a:r>
              <a:rPr lang="en-US" sz="1800" u="sng" dirty="0">
                <a:solidFill>
                  <a:srgbClr val="0563C1"/>
                </a:solidFill>
                <a:hlinkClick r:id="rId5">
                  <a:extLst>
                    <a:ext uri="{A12FA001-AC4F-418D-AE19-62706E023703}">
                      <ahyp:hlinkClr xmlns="" xmlns:ahyp="http://schemas.microsoft.com/office/drawing/2018/hyperlinkcolor" val="tx"/>
                    </a:ext>
                  </a:extLst>
                </a:hlinkClick>
              </a:rPr>
              <a:t>https://www.unhcr.org/55f6b90f9.pdf</a:t>
            </a:r>
            <a:endParaRPr sz="1800" dirty="0"/>
          </a:p>
          <a:p>
            <a:pPr marL="342900" lvl="0" indent="-342900" algn="l" rtl="0">
              <a:lnSpc>
                <a:spcPct val="130000"/>
              </a:lnSpc>
              <a:spcBef>
                <a:spcPts val="600"/>
              </a:spcBef>
              <a:spcAft>
                <a:spcPts val="0"/>
              </a:spcAft>
              <a:buSzPct val="143790"/>
              <a:buFont typeface="Arial"/>
              <a:buChar char="•"/>
            </a:pPr>
            <a:r>
              <a:rPr lang="en-US" sz="1800" dirty="0"/>
              <a:t>UNHCR, IOM, MHPSS. 2015. Mental Health and Psychosocial Support for Refugees, Asylum Seekers and Migrants on the Move in Europe. A multi-agency guidance note. Retrieved 10.11.23 from: </a:t>
            </a:r>
            <a:r>
              <a:rPr lang="en-US" sz="1800" u="sng" dirty="0">
                <a:solidFill>
                  <a:srgbClr val="0563C1"/>
                </a:solidFill>
                <a:hlinkClick r:id="rId6">
                  <a:extLst>
                    <a:ext uri="{A12FA001-AC4F-418D-AE19-62706E023703}">
                      <ahyp:hlinkClr xmlns="" xmlns:ahyp="http://schemas.microsoft.com/office/drawing/2018/hyperlinkcolor" val="tx"/>
                    </a:ext>
                  </a:extLst>
                </a:hlinkClick>
              </a:rPr>
              <a:t>http://www.euro.who.int/en/health-topics/health-determinants/migration-and-health/publications/2016/mental-health-and-psychosocial-support-for-refugees,-asylum-seekers-and-migrants-on-the-move-in-europe.-a-multi-agency-guidance-note-2015</a:t>
            </a:r>
            <a:endParaRPr sz="1800" dirty="0"/>
          </a:p>
          <a:p>
            <a:pPr marL="457200" lvl="0" indent="-228600" algn="l" rtl="0">
              <a:lnSpc>
                <a:spcPct val="100000"/>
              </a:lnSpc>
              <a:spcBef>
                <a:spcPts val="600"/>
              </a:spcBef>
              <a:spcAft>
                <a:spcPts val="0"/>
              </a:spcAft>
              <a:buClr>
                <a:srgbClr val="C00000"/>
              </a:buClr>
              <a:buSzPct val="117647"/>
              <a:buFont typeface="Noto Sans Symbols"/>
              <a:buNone/>
            </a:pPr>
            <a:endParaRP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16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sz="2800">
                <a:solidFill>
                  <a:srgbClr val="C01E24"/>
                </a:solidFill>
              </a:rPr>
              <a:t>References</a:t>
            </a:r>
            <a:r>
              <a:rPr lang="en-US">
                <a:solidFill>
                  <a:srgbClr val="C01E24"/>
                </a:solidFill>
              </a:rPr>
              <a:t> and</a:t>
            </a:r>
            <a:r>
              <a:rPr lang="en-US" sz="2800">
                <a:solidFill>
                  <a:srgbClr val="C01E24"/>
                </a:solidFill>
              </a:rPr>
              <a:t> Further Readings in English</a:t>
            </a:r>
            <a:endParaRPr/>
          </a:p>
        </p:txBody>
      </p:sp>
      <p:sp>
        <p:nvSpPr>
          <p:cNvPr id="1273" name="Google Shape;1273;p167"/>
          <p:cNvSpPr txBox="1">
            <a:spLocks noGrp="1"/>
          </p:cNvSpPr>
          <p:nvPr>
            <p:ph type="body" idx="1"/>
          </p:nvPr>
        </p:nvSpPr>
        <p:spPr>
          <a:prstGeom prst="rect">
            <a:avLst/>
          </a:prstGeom>
          <a:noFill/>
          <a:ln>
            <a:noFill/>
          </a:ln>
        </p:spPr>
        <p:txBody>
          <a:bodyPr spcFirstLastPara="1" wrap="square" lIns="91425" tIns="45700" rIns="91425" bIns="45700" anchor="t" anchorCtr="0">
            <a:normAutofit fontScale="62500" lnSpcReduction="20000"/>
          </a:bodyPr>
          <a:lstStyle/>
          <a:p>
            <a:pPr marL="342900" lvl="0" indent="-342900" algn="l" rtl="0">
              <a:lnSpc>
                <a:spcPct val="130000"/>
              </a:lnSpc>
              <a:spcBef>
                <a:spcPts val="600"/>
              </a:spcBef>
              <a:spcAft>
                <a:spcPts val="0"/>
              </a:spcAft>
              <a:buSzPct val="157706"/>
              <a:buFont typeface="Arial"/>
              <a:buChar char="•"/>
            </a:pPr>
            <a:r>
              <a:rPr lang="en-US" sz="1800"/>
              <a:t>International Citizens Insurance. Healthcare System in Italy – Servizio Sanitario Nazionale. Retrieved 23.02.24 from: </a:t>
            </a:r>
            <a:r>
              <a:rPr lang="en-US" sz="1800" u="sng">
                <a:solidFill>
                  <a:srgbClr val="0563C1"/>
                </a:solidFill>
              </a:rPr>
              <a:t>https://www.internationalinsurance.com/health/systems/italy.php</a:t>
            </a:r>
            <a:endParaRPr sz="1800"/>
          </a:p>
          <a:p>
            <a:pPr marL="342900" lvl="0" indent="-342900" algn="l" rtl="0">
              <a:lnSpc>
                <a:spcPct val="130000"/>
              </a:lnSpc>
              <a:spcBef>
                <a:spcPts val="600"/>
              </a:spcBef>
              <a:spcAft>
                <a:spcPts val="0"/>
              </a:spcAft>
              <a:buSzPct val="157706"/>
              <a:buFont typeface="Arial"/>
              <a:buChar char="•"/>
            </a:pPr>
            <a:r>
              <a:rPr lang="en-US" sz="1800"/>
              <a:t>The Commonwealth Fund. International Health Care Systems Profiles, Italy. Retrieved 23.02.24 from: </a:t>
            </a:r>
            <a:r>
              <a:rPr lang="en-US" sz="1800" u="sng">
                <a:solidFill>
                  <a:srgbClr val="0563C1"/>
                </a:solidFill>
              </a:rPr>
              <a:t>https://www.commonwealthfund.org/international-health-policy-center/countries/italy</a:t>
            </a:r>
            <a:endParaRPr sz="1800"/>
          </a:p>
          <a:p>
            <a:pPr marL="342900" lvl="0" indent="-342900" algn="l" rtl="0">
              <a:lnSpc>
                <a:spcPct val="130000"/>
              </a:lnSpc>
              <a:spcBef>
                <a:spcPts val="600"/>
              </a:spcBef>
              <a:spcAft>
                <a:spcPts val="0"/>
              </a:spcAft>
              <a:buSzPct val="157706"/>
              <a:buFont typeface="Arial"/>
              <a:buChar char="•"/>
            </a:pPr>
            <a:r>
              <a:rPr lang="en-US" sz="1800"/>
              <a:t>E. Maietti, F. Sanmarchi, F. Toth, C. de Pietro, M.P. Fantini, D. Golinelli. 29 May 2023. Changes in private health service utilisation and access to the Italian National Health Service between 2006 and 2019: a cross-sectional comparative study. National Library of Medicine. Retrieved 23.02.24 from: </a:t>
            </a:r>
            <a:r>
              <a:rPr lang="en-US" sz="1800" u="sng">
                <a:solidFill>
                  <a:schemeClr val="hlink"/>
                </a:solidFill>
                <a:hlinkClick r:id="rId3"/>
              </a:rPr>
              <a:t>https://www.ncbi.nlm.nih.gov/pmc/articles/PMC10230335/</a:t>
            </a:r>
            <a:r>
              <a:rPr lang="en-US" sz="1800"/>
              <a:t> </a:t>
            </a:r>
            <a:endParaRPr sz="1800"/>
          </a:p>
          <a:p>
            <a:pPr marL="342900" lvl="0" indent="-342900" algn="l" rtl="0">
              <a:lnSpc>
                <a:spcPct val="130000"/>
              </a:lnSpc>
              <a:spcBef>
                <a:spcPts val="600"/>
              </a:spcBef>
              <a:spcAft>
                <a:spcPts val="0"/>
              </a:spcAft>
              <a:buSzPct val="157706"/>
              <a:buFont typeface="Arial"/>
              <a:buChar char="•"/>
            </a:pPr>
            <a:r>
              <a:rPr lang="en-US" sz="1800"/>
              <a:t>European Commission. Employment, Social Affairs and Inclusion. Italy – Health services. Retrieved 23.02.24 from: </a:t>
            </a:r>
            <a:r>
              <a:rPr lang="en-US" sz="1800" u="sng">
                <a:solidFill>
                  <a:srgbClr val="0563C1"/>
                </a:solidFill>
              </a:rPr>
              <a:t>https://ec.europa.eu/social/main.jsp?catId=1116&amp;langId=en&amp;intPageId=4619</a:t>
            </a:r>
            <a:endParaRPr sz="1800"/>
          </a:p>
          <a:p>
            <a:pPr marL="342900" lvl="0" indent="-342900" algn="l" rtl="0">
              <a:lnSpc>
                <a:spcPct val="130000"/>
              </a:lnSpc>
              <a:spcBef>
                <a:spcPts val="600"/>
              </a:spcBef>
              <a:spcAft>
                <a:spcPts val="0"/>
              </a:spcAft>
              <a:buSzPct val="157706"/>
              <a:buFont typeface="Arial"/>
              <a:buChar char="•"/>
            </a:pPr>
            <a:r>
              <a:rPr lang="en-US" sz="1800"/>
              <a:t>Azienda USL Toscana Centro. 2024. Guida all'accesso ai servizi sanitari - Health Services - Servicios Sanitarios - Shërbimi Shëndetësor - 医疗服务 শাখাগুল া صحت کی خدمات خدمات صحية . Retrieved 13.03.24 from: </a:t>
            </a:r>
            <a:r>
              <a:rPr lang="en-US" sz="1800" u="sng">
                <a:solidFill>
                  <a:schemeClr val="hlink"/>
                </a:solidFill>
                <a:hlinkClick r:id="rId4"/>
              </a:rPr>
              <a:t>https://www.uslcentro.toscana.it/index.php/altri-servizi/assistenza-italiani-all-estero-e-stranieri-in-italia/34976-progetto-eulim-modalita-di-accesso-ai-servizi-sanitari</a:t>
            </a:r>
            <a:r>
              <a:rPr lang="en-US" sz="1800"/>
              <a:t> </a:t>
            </a:r>
            <a:endParaRPr/>
          </a:p>
          <a:p>
            <a:pPr marL="342900" lvl="0" indent="-342900" algn="l" rtl="0">
              <a:lnSpc>
                <a:spcPct val="130000"/>
              </a:lnSpc>
              <a:spcBef>
                <a:spcPts val="600"/>
              </a:spcBef>
              <a:spcAft>
                <a:spcPts val="0"/>
              </a:spcAft>
              <a:buSzPct val="157706"/>
              <a:buFont typeface="Arial"/>
              <a:buChar char="•"/>
            </a:pPr>
            <a:r>
              <a:rPr lang="en-US" sz="1800"/>
              <a:t>E. Vitale, R. Lupo, A. Calabrò, F. Ilari, A. Lezzi, S. Zacchino, S. Vergori, G. Chetta, S. Latina, A. Benedetto, P. Lezzi, L. Conte. 26 October 2022. Transcultural health: attitudes, perceptions, knowledge of Italian nurses. An observational study. National Library of Medicine. Retrieved 23.02.24 from: </a:t>
            </a:r>
            <a:r>
              <a:rPr lang="en-US" sz="1800" u="sng">
                <a:solidFill>
                  <a:schemeClr val="hlink"/>
                </a:solidFill>
                <a:hlinkClick r:id="rId5"/>
              </a:rPr>
              <a:t>https://www.ncbi.nlm.nih.gov/pmc/articles/PMC9686168/</a:t>
            </a:r>
            <a:r>
              <a:rPr lang="en-US" sz="1800"/>
              <a:t> </a:t>
            </a:r>
            <a:endParaRPr/>
          </a:p>
          <a:p>
            <a:pPr marL="342900" lvl="0" indent="-342900" algn="l" rtl="0">
              <a:lnSpc>
                <a:spcPct val="130000"/>
              </a:lnSpc>
              <a:spcBef>
                <a:spcPts val="600"/>
              </a:spcBef>
              <a:spcAft>
                <a:spcPts val="0"/>
              </a:spcAft>
              <a:buSzPct val="157706"/>
              <a:buFont typeface="Arial"/>
              <a:buChar char="•"/>
            </a:pPr>
            <a:r>
              <a:rPr lang="en-US" sz="1800"/>
              <a:t>Refugee.info Italy. Your right to public healthcare. 12.06.2023. Retrieved 23.02.24 from: </a:t>
            </a:r>
            <a:r>
              <a:rPr lang="en-US" sz="1800" u="sng">
                <a:solidFill>
                  <a:schemeClr val="hlink"/>
                </a:solidFill>
                <a:hlinkClick r:id="rId6"/>
              </a:rPr>
              <a:t>https://italy.refugee.info/en-us/articles/5388954753175</a:t>
            </a:r>
            <a:r>
              <a:rPr lang="en-US" sz="1800"/>
              <a:t> </a:t>
            </a:r>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6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sz="2800">
                <a:solidFill>
                  <a:srgbClr val="C01E24"/>
                </a:solidFill>
              </a:rPr>
              <a:t>References</a:t>
            </a:r>
            <a:r>
              <a:rPr lang="en-US">
                <a:solidFill>
                  <a:srgbClr val="C01E24"/>
                </a:solidFill>
              </a:rPr>
              <a:t> and</a:t>
            </a:r>
            <a:r>
              <a:rPr lang="en-US" sz="2800">
                <a:solidFill>
                  <a:srgbClr val="C01E24"/>
                </a:solidFill>
              </a:rPr>
              <a:t> Further Readings in Spanish</a:t>
            </a:r>
            <a:endParaRPr/>
          </a:p>
        </p:txBody>
      </p:sp>
      <p:sp>
        <p:nvSpPr>
          <p:cNvPr id="1279" name="Google Shape;1279;p168"/>
          <p:cNvSpPr txBox="1">
            <a:spLocks noGrp="1"/>
          </p:cNvSpPr>
          <p:nvPr>
            <p:ph type="body" idx="1"/>
          </p:nvPr>
        </p:nvSpPr>
        <p:spPr>
          <a:prstGeom prst="rect">
            <a:avLst/>
          </a:prstGeom>
          <a:noFill/>
          <a:ln>
            <a:noFill/>
          </a:ln>
        </p:spPr>
        <p:txBody>
          <a:bodyPr spcFirstLastPara="1" wrap="square" lIns="91425" tIns="45700" rIns="91425" bIns="45700" anchor="t" anchorCtr="0">
            <a:normAutofit fontScale="62500" lnSpcReduction="20000"/>
          </a:bodyPr>
          <a:lstStyle/>
          <a:p>
            <a:pPr marL="342900" lvl="0" indent="-342900" algn="l" rtl="0">
              <a:lnSpc>
                <a:spcPct val="130000"/>
              </a:lnSpc>
              <a:spcBef>
                <a:spcPts val="600"/>
              </a:spcBef>
              <a:spcAft>
                <a:spcPts val="0"/>
              </a:spcAft>
              <a:buSzPct val="130952"/>
              <a:buChar char="✔"/>
            </a:pPr>
            <a:r>
              <a:rPr lang="en-US" sz="2400"/>
              <a:t>Doctoralia. 2019. App information on Google Play. Retrieved 12.03.2024 from: https://play.google.com/store/apps/details?id=es.doctoralia&amp;hl=es </a:t>
            </a:r>
            <a:endParaRPr/>
          </a:p>
          <a:p>
            <a:pPr marL="342900" lvl="0" indent="-342900" algn="l" rtl="0">
              <a:lnSpc>
                <a:spcPct val="130000"/>
              </a:lnSpc>
              <a:spcBef>
                <a:spcPts val="600"/>
              </a:spcBef>
              <a:spcAft>
                <a:spcPts val="0"/>
              </a:spcAft>
              <a:buSzPct val="130952"/>
              <a:buChar char="✔"/>
            </a:pPr>
            <a:r>
              <a:rPr lang="en-US" sz="2400"/>
              <a:t>European Observatory on Health Systems and Policies. 2018. </a:t>
            </a:r>
            <a:r>
              <a:rPr lang="en-US" sz="2400" i="1"/>
              <a:t>Spain Health system review</a:t>
            </a:r>
            <a:r>
              <a:rPr lang="en-US" sz="2400"/>
              <a:t>. On Health Systems in Transition, 20 (2). Retrieved 12.03.23 from: </a:t>
            </a:r>
            <a:r>
              <a:rPr lang="en-US" sz="2400" u="sng">
                <a:solidFill>
                  <a:schemeClr val="hlink"/>
                </a:solidFill>
                <a:hlinkClick r:id="rId3"/>
              </a:rPr>
              <a:t>https://iris.who.int/bitstream/handle/10665/330195/HiT-20-2-2018-eng.pdf?sequence=11</a:t>
            </a:r>
            <a:endParaRPr sz="2400"/>
          </a:p>
          <a:p>
            <a:pPr marL="342900" lvl="0" indent="-342900" algn="l" rtl="0">
              <a:lnSpc>
                <a:spcPct val="130000"/>
              </a:lnSpc>
              <a:spcBef>
                <a:spcPts val="600"/>
              </a:spcBef>
              <a:spcAft>
                <a:spcPts val="0"/>
              </a:spcAft>
              <a:buSzPct val="130952"/>
              <a:buChar char="✔"/>
            </a:pPr>
            <a:r>
              <a:rPr lang="en-US" sz="2400"/>
              <a:t>Generalitat Valenciana. 2023. APP GVA + Salut. Guía Rápida. Retrieved 12.03.24 from: </a:t>
            </a:r>
            <a:r>
              <a:rPr lang="en-US" sz="2400" u="sng">
                <a:solidFill>
                  <a:schemeClr val="hlink"/>
                </a:solidFill>
                <a:hlinkClick r:id="rId4"/>
              </a:rPr>
              <a:t>https://www.san.gva.es/documents/d/app-gva-mes-salut/guia_app_gva_salut_v7_cas-pdf</a:t>
            </a:r>
            <a:endParaRPr sz="2400"/>
          </a:p>
          <a:p>
            <a:pPr marL="342900" lvl="0" indent="-342900" algn="l" rtl="0">
              <a:lnSpc>
                <a:spcPct val="130000"/>
              </a:lnSpc>
              <a:spcBef>
                <a:spcPts val="600"/>
              </a:spcBef>
              <a:spcAft>
                <a:spcPts val="0"/>
              </a:spcAft>
              <a:buSzPct val="130952"/>
              <a:buChar char="✔"/>
            </a:pPr>
            <a:r>
              <a:rPr lang="en-US" sz="2400"/>
              <a:t>Health Information Institute. 2009. National Health System Electronic Health Records. Retrieved 12.03.24 from: </a:t>
            </a:r>
            <a:r>
              <a:rPr lang="en-US" sz="2400" u="sng">
                <a:solidFill>
                  <a:schemeClr val="hlink"/>
                </a:solidFill>
                <a:hlinkClick r:id="rId5"/>
              </a:rPr>
              <a:t>https://www.sanidad.gob.es/organizacion/sns/planCalidadSNS/docs/HCDSNS_Castellano.pdf</a:t>
            </a:r>
            <a:endParaRPr sz="2400"/>
          </a:p>
          <a:p>
            <a:pPr marL="457200" lvl="0" indent="-368300" algn="l" rtl="0">
              <a:lnSpc>
                <a:spcPct val="130000"/>
              </a:lnSpc>
              <a:spcBef>
                <a:spcPts val="600"/>
              </a:spcBef>
              <a:spcAft>
                <a:spcPts val="0"/>
              </a:spcAft>
              <a:buSzPct val="130952"/>
              <a:buChar char="✔"/>
            </a:pPr>
            <a:r>
              <a:rPr lang="en-US" sz="2400"/>
              <a:t>La Moncloa. 2023. Health in Spain. Retrieved 12.03.24 from: </a:t>
            </a:r>
            <a:r>
              <a:rPr lang="en-US" sz="2400" u="sng">
                <a:solidFill>
                  <a:schemeClr val="hlink"/>
                </a:solidFill>
                <a:hlinkClick r:id="rId6"/>
              </a:rPr>
              <a:t>https://www.lamoncloa.gob.es/lang/en/espana/stpv/spaintoday2015/health/Paginas/index.aspx</a:t>
            </a:r>
            <a:endParaRPr sz="2400"/>
          </a:p>
          <a:p>
            <a:pPr marL="457200" lvl="0" indent="-368300" algn="l" rtl="0">
              <a:lnSpc>
                <a:spcPct val="130000"/>
              </a:lnSpc>
              <a:spcBef>
                <a:spcPts val="600"/>
              </a:spcBef>
              <a:spcAft>
                <a:spcPts val="0"/>
              </a:spcAft>
              <a:buSzPct val="130952"/>
              <a:buChar char="✔"/>
            </a:pPr>
            <a:r>
              <a:rPr lang="en-US" sz="2400"/>
              <a:t>Ministerio de Sanidad. 2008. The National Health System. Retrieved 12.03.2023 from: </a:t>
            </a:r>
            <a:r>
              <a:rPr lang="en-US" sz="2400" u="sng">
                <a:solidFill>
                  <a:schemeClr val="hlink"/>
                </a:solidFill>
                <a:hlinkClick r:id="rId7"/>
              </a:rPr>
              <a:t>https://www.sanidad.gob.es/en/organizacion/sns/docs/Spanish_National_Health_System.pdf</a:t>
            </a:r>
            <a:endParaRPr sz="2400"/>
          </a:p>
          <a:p>
            <a:pPr marL="457200" lvl="0" indent="-228600" algn="l" rtl="0">
              <a:lnSpc>
                <a:spcPct val="130000"/>
              </a:lnSpc>
              <a:spcBef>
                <a:spcPts val="600"/>
              </a:spcBef>
              <a:spcAft>
                <a:spcPts val="0"/>
              </a:spcAft>
              <a:buSzPct val="130952"/>
              <a:buNone/>
            </a:pPr>
            <a:endParaRPr sz="2400"/>
          </a:p>
          <a:p>
            <a:pPr marL="457200" lvl="0" indent="-228600" algn="l" rtl="0">
              <a:lnSpc>
                <a:spcPct val="100000"/>
              </a:lnSpc>
              <a:spcBef>
                <a:spcPts val="600"/>
              </a:spcBef>
              <a:spcAft>
                <a:spcPts val="0"/>
              </a:spcAft>
              <a:buClr>
                <a:srgbClr val="C00000"/>
              </a:buClr>
              <a:buSzPct val="142857"/>
              <a:buFont typeface="Noto Sans Symbols"/>
              <a:buNone/>
            </a:pPr>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16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sz="2800">
                <a:solidFill>
                  <a:srgbClr val="C01E24"/>
                </a:solidFill>
              </a:rPr>
              <a:t>References</a:t>
            </a:r>
            <a:r>
              <a:rPr lang="en-US">
                <a:solidFill>
                  <a:srgbClr val="C01E24"/>
                </a:solidFill>
              </a:rPr>
              <a:t> and</a:t>
            </a:r>
            <a:r>
              <a:rPr lang="en-US" sz="2800">
                <a:solidFill>
                  <a:srgbClr val="C01E24"/>
                </a:solidFill>
              </a:rPr>
              <a:t> Further Readings in German</a:t>
            </a:r>
            <a:endParaRPr/>
          </a:p>
        </p:txBody>
      </p:sp>
      <p:sp>
        <p:nvSpPr>
          <p:cNvPr id="1285" name="Google Shape;1285;p169"/>
          <p:cNvSpPr txBox="1">
            <a:spLocks noGrp="1"/>
          </p:cNvSpPr>
          <p:nvPr>
            <p:ph type="body" idx="1"/>
          </p:nvPr>
        </p:nvSpPr>
        <p:spPr>
          <a:prstGeom prst="rect">
            <a:avLst/>
          </a:prstGeom>
          <a:noFill/>
          <a:ln>
            <a:noFill/>
          </a:ln>
        </p:spPr>
        <p:txBody>
          <a:bodyPr spcFirstLastPara="1" wrap="square" lIns="91425" tIns="45700" rIns="91425" bIns="45700" anchor="t" anchorCtr="0">
            <a:normAutofit fontScale="85000" lnSpcReduction="10000"/>
          </a:bodyPr>
          <a:lstStyle/>
          <a:p>
            <a:pPr marL="342900" lvl="0" indent="-342900" algn="just" rtl="0">
              <a:lnSpc>
                <a:spcPct val="130000"/>
              </a:lnSpc>
              <a:spcBef>
                <a:spcPts val="600"/>
              </a:spcBef>
              <a:spcAft>
                <a:spcPts val="0"/>
              </a:spcAft>
              <a:buSzPct val="136222"/>
              <a:buFont typeface="Arial"/>
              <a:buChar char="•"/>
            </a:pPr>
            <a:r>
              <a:rPr lang="en-US" sz="1900"/>
              <a:t>Das Robert Koch Institut (Berlin) bietet einen guten Überblick über Publikationen zum Thema "Migration und Gesundheit“: </a:t>
            </a:r>
            <a:br>
              <a:rPr lang="en-US" sz="1900"/>
            </a:br>
            <a:r>
              <a:rPr lang="en-US" sz="1900" u="sng">
                <a:solidFill>
                  <a:srgbClr val="0563C1"/>
                </a:solidFill>
                <a:hlinkClick r:id="rId3">
                  <a:extLst>
                    <a:ext uri="{A12FA001-AC4F-418D-AE19-62706E023703}">
                      <ahyp:hlinkClr xmlns="" xmlns:ahyp="http://schemas.microsoft.com/office/drawing/2018/hyperlinkcolor" val="tx"/>
                    </a:ext>
                  </a:extLst>
                </a:hlinkClick>
              </a:rPr>
              <a:t>https://www.rki.de/DE/Content/Gesundheitsmonitoring/Themen/Migration/migration_node.html</a:t>
            </a:r>
            <a:r>
              <a:rPr lang="en-US" sz="1900" u="sng"/>
              <a:t>, eingesehen</a:t>
            </a:r>
            <a:r>
              <a:rPr lang="en-US" sz="1900"/>
              <a:t> 8.11.23</a:t>
            </a:r>
            <a:endParaRPr sz="1900"/>
          </a:p>
          <a:p>
            <a:pPr marL="342900" lvl="0" indent="-342900" algn="just" rtl="0">
              <a:lnSpc>
                <a:spcPct val="130000"/>
              </a:lnSpc>
              <a:spcBef>
                <a:spcPts val="600"/>
              </a:spcBef>
              <a:spcAft>
                <a:spcPts val="0"/>
              </a:spcAft>
              <a:buSzPct val="136222"/>
              <a:buFont typeface="Arial"/>
              <a:buChar char="•"/>
            </a:pPr>
            <a:r>
              <a:rPr lang="en-US" sz="1900"/>
              <a:t>Migration, Flucht und Gesundheit – Aktuelle Perspektiven aus Deutschland. Bundesgesundheitsblatt 66. Oktober 2023</a:t>
            </a:r>
            <a:endParaRPr/>
          </a:p>
          <a:p>
            <a:pPr marL="342900" lvl="0" indent="-342900" algn="just" rtl="0">
              <a:lnSpc>
                <a:spcPct val="130000"/>
              </a:lnSpc>
              <a:spcBef>
                <a:spcPts val="600"/>
              </a:spcBef>
              <a:spcAft>
                <a:spcPts val="0"/>
              </a:spcAft>
              <a:buSzPct val="136222"/>
              <a:buFont typeface="Arial"/>
              <a:buChar char="•"/>
            </a:pPr>
            <a:r>
              <a:rPr lang="en-US" sz="1900"/>
              <a:t>Mohammadzadeh, Zahra, Felicitas Jung, und Monika Lelgemann. 2016. Gesundheit für Flüchtlinge – das Bremer Modell. Bundesgesundheitsblatt 59:561–569.</a:t>
            </a:r>
            <a:endParaRPr/>
          </a:p>
          <a:p>
            <a:pPr marL="342900" lvl="0" indent="-342900" algn="l" rtl="0">
              <a:lnSpc>
                <a:spcPct val="130000"/>
              </a:lnSpc>
              <a:spcBef>
                <a:spcPts val="600"/>
              </a:spcBef>
              <a:spcAft>
                <a:spcPts val="0"/>
              </a:spcAft>
              <a:buSzPct val="136222"/>
              <a:buFont typeface="Arial"/>
              <a:buChar char="•"/>
            </a:pPr>
            <a:r>
              <a:rPr lang="en-US" sz="1900"/>
              <a:t>Günther, W., Reiter, R., Schmidt, P.F. (2019). Migration, Integration und Gesundheit. In: Pickel, G., Decker, O., Kailitz, S., Röder, A., Schulze Wessel, J. (Hrsg) Handbuch Integration. Springer VS, Wiesbaden. </a:t>
            </a:r>
            <a:r>
              <a:rPr lang="en-US" sz="1900" u="sng">
                <a:solidFill>
                  <a:srgbClr val="0563C1"/>
                </a:solidFill>
                <a:hlinkClick r:id="rId4">
                  <a:extLst>
                    <a:ext uri="{A12FA001-AC4F-418D-AE19-62706E023703}">
                      <ahyp:hlinkClr xmlns="" xmlns:ahyp="http://schemas.microsoft.com/office/drawing/2018/hyperlinkcolor" val="tx"/>
                    </a:ext>
                  </a:extLst>
                </a:hlinkClick>
              </a:rPr>
              <a:t>https://doi.org/10.1007/978-3-658-21570-5_45-1</a:t>
            </a:r>
            <a:endParaRPr sz="1900"/>
          </a:p>
          <a:p>
            <a:pPr marL="342900" lvl="0" indent="-342900" algn="l" rtl="0">
              <a:lnSpc>
                <a:spcPct val="130000"/>
              </a:lnSpc>
              <a:spcBef>
                <a:spcPts val="600"/>
              </a:spcBef>
              <a:spcAft>
                <a:spcPts val="0"/>
              </a:spcAft>
              <a:buSzPct val="136222"/>
              <a:buFont typeface="Arial"/>
              <a:buChar char="•"/>
            </a:pPr>
            <a:r>
              <a:rPr lang="en-US" sz="1900"/>
              <a:t>J. Hoebel B. Wachtler, S. Müters ,N. Michalski, T. Lampert.2021. Migration und Gesundheit. Datenreport 2021 der Bundeszentrale für Politische Bildung. </a:t>
            </a:r>
            <a:r>
              <a:rPr lang="en-US" sz="1900" u="sng">
                <a:solidFill>
                  <a:srgbClr val="0563C1"/>
                </a:solidFill>
                <a:hlinkClick r:id="rId5">
                  <a:extLst>
                    <a:ext uri="{A12FA001-AC4F-418D-AE19-62706E023703}">
                      <ahyp:hlinkClr xmlns="" xmlns:ahyp="http://schemas.microsoft.com/office/drawing/2018/hyperlinkcolor" val="tx"/>
                    </a:ext>
                  </a:extLst>
                </a:hlinkClick>
              </a:rPr>
              <a:t>https://www.bpb.de/kurz-knapp/zahlen-und-fakten/datenreport-2021/gesundheit/330137/migration-und-gesundheit/</a:t>
            </a:r>
            <a:r>
              <a:rPr lang="en-US" sz="1900"/>
              <a:t>, eingesehen 8.11.23</a:t>
            </a:r>
            <a:endParaRPr/>
          </a:p>
          <a:p>
            <a:pPr marL="342900" lvl="0" indent="-342900" algn="l" rtl="0">
              <a:lnSpc>
                <a:spcPct val="130000"/>
              </a:lnSpc>
              <a:spcBef>
                <a:spcPts val="600"/>
              </a:spcBef>
              <a:spcAft>
                <a:spcPts val="0"/>
              </a:spcAft>
              <a:buSzPct val="136222"/>
              <a:buFont typeface="Arial"/>
              <a:buChar char="•"/>
            </a:pPr>
            <a:r>
              <a:rPr lang="en-US" sz="1900"/>
              <a:t>Klein, P., und P. Albrecht. 2017. Asylbewerber und ihre Versorgungssituation. Monatsschrift Kinderheilkunde 165:18–28.</a:t>
            </a:r>
            <a:endParaRPr/>
          </a:p>
          <a:p>
            <a:pPr marL="457200" lvl="0" indent="-228600" algn="l" rtl="0">
              <a:lnSpc>
                <a:spcPct val="100000"/>
              </a:lnSpc>
              <a:spcBef>
                <a:spcPts val="600"/>
              </a:spcBef>
              <a:spcAft>
                <a:spcPts val="0"/>
              </a:spcAft>
              <a:buClr>
                <a:srgbClr val="C00000"/>
              </a:buClr>
              <a:buSzPct val="117647"/>
              <a:buFont typeface="Noto Sans Symbols"/>
              <a:buNone/>
            </a:pP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p:nvPr/>
        </p:nvSpPr>
        <p:spPr>
          <a:xfrm>
            <a:off x="36957" y="348995"/>
            <a:ext cx="489461" cy="615675"/>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4"/>
          <p:cNvSpPr txBox="1"/>
          <p:nvPr/>
        </p:nvSpPr>
        <p:spPr>
          <a:xfrm>
            <a:off x="526419" y="348996"/>
            <a:ext cx="5367655" cy="61353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137" name="Google Shape;137;p4"/>
          <p:cNvSpPr/>
          <p:nvPr/>
        </p:nvSpPr>
        <p:spPr>
          <a:xfrm>
            <a:off x="40931" y="450831"/>
            <a:ext cx="587020"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Gill Sans"/>
                <a:ea typeface="Gill Sans"/>
                <a:cs typeface="Gill Sans"/>
                <a:sym typeface="Gill Sans"/>
              </a:rPr>
              <a:t>11 </a:t>
            </a:r>
            <a:endParaRPr sz="2200" b="1" i="0" u="none" strike="noStrike" cap="none">
              <a:solidFill>
                <a:schemeClr val="lt1"/>
              </a:solidFill>
              <a:latin typeface="Gill Sans"/>
              <a:ea typeface="Gill Sans"/>
              <a:cs typeface="Gill Sans"/>
              <a:sym typeface="Gill Sans"/>
            </a:endParaRPr>
          </a:p>
        </p:txBody>
      </p:sp>
      <p:sp>
        <p:nvSpPr>
          <p:cNvPr id="138" name="Google Shape;138;p4"/>
          <p:cNvSpPr txBox="1">
            <a:spLocks noGrp="1"/>
          </p:cNvSpPr>
          <p:nvPr>
            <p:ph type="body" idx="1"/>
          </p:nvPr>
        </p:nvSpPr>
        <p:spPr>
          <a:xfrm>
            <a:off x="570032" y="2437606"/>
            <a:ext cx="7190509" cy="3332039"/>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00000"/>
              </a:lnSpc>
              <a:spcBef>
                <a:spcPts val="0"/>
              </a:spcBef>
              <a:spcAft>
                <a:spcPts val="0"/>
              </a:spcAft>
              <a:buClr>
                <a:srgbClr val="C00000"/>
              </a:buClr>
              <a:buSzPct val="100000"/>
              <a:buFont typeface="Noto Sans Symbols"/>
              <a:buChar char="✔"/>
            </a:pPr>
            <a:r>
              <a:rPr lang="en-US"/>
              <a:t>Améliorer la connaissance des applications pour les services de santé </a:t>
            </a:r>
            <a:endParaRPr/>
          </a:p>
          <a:p>
            <a:pPr marL="228600" lvl="0" indent="-228600" algn="l" rtl="0">
              <a:lnSpc>
                <a:spcPct val="100000"/>
              </a:lnSpc>
              <a:spcBef>
                <a:spcPts val="1200"/>
              </a:spcBef>
              <a:spcAft>
                <a:spcPts val="0"/>
              </a:spcAft>
              <a:buClr>
                <a:srgbClr val="C00000"/>
              </a:buClr>
              <a:buSzPct val="100000"/>
              <a:buFont typeface="Noto Sans Symbols"/>
              <a:buChar char="✔"/>
            </a:pPr>
            <a:r>
              <a:rPr lang="en-US"/>
              <a:t>Améliorer les connaissances sur l'utilisation et les avantages des applications pour les services de santé en termes d'accès et de disponibilité</a:t>
            </a:r>
            <a:endParaRPr/>
          </a:p>
          <a:p>
            <a:pPr marL="228600" lvl="0" indent="-228600" algn="l" rtl="0">
              <a:lnSpc>
                <a:spcPct val="100000"/>
              </a:lnSpc>
              <a:spcBef>
                <a:spcPts val="1200"/>
              </a:spcBef>
              <a:spcAft>
                <a:spcPts val="0"/>
              </a:spcAft>
              <a:buClr>
                <a:srgbClr val="C00000"/>
              </a:buClr>
              <a:buSzPct val="100000"/>
              <a:buFont typeface="Noto Sans Symbols"/>
              <a:buChar char="✔"/>
            </a:pPr>
            <a:r>
              <a:rPr lang="en-US"/>
              <a:t>Comprendre leurs principales fonctionnalités, leurs avantages et leurs éventuelles lacunes</a:t>
            </a:r>
            <a:endParaRPr/>
          </a:p>
          <a:p>
            <a:pPr marL="228600" lvl="0" indent="-228600" algn="l" rtl="0">
              <a:lnSpc>
                <a:spcPct val="100000"/>
              </a:lnSpc>
              <a:spcBef>
                <a:spcPts val="1200"/>
              </a:spcBef>
              <a:spcAft>
                <a:spcPts val="0"/>
              </a:spcAft>
              <a:buClr>
                <a:srgbClr val="C00000"/>
              </a:buClr>
              <a:buSzPct val="100000"/>
              <a:buFont typeface="Noto Sans Symbols"/>
              <a:buChar char="✔"/>
            </a:pPr>
            <a:r>
              <a:rPr lang="en-US"/>
              <a:t>Comprendre les implications des applications fournies par des sources publiques et privées</a:t>
            </a:r>
            <a:endParaRPr/>
          </a:p>
          <a:p>
            <a:pPr marL="228600" lvl="0" indent="-228600" algn="l" rtl="0">
              <a:lnSpc>
                <a:spcPct val="100000"/>
              </a:lnSpc>
              <a:spcBef>
                <a:spcPts val="1200"/>
              </a:spcBef>
              <a:spcAft>
                <a:spcPts val="0"/>
              </a:spcAft>
              <a:buClr>
                <a:srgbClr val="C00000"/>
              </a:buClr>
              <a:buSzPct val="100000"/>
              <a:buFont typeface="Noto Sans Symbols"/>
              <a:buChar char="✔"/>
            </a:pPr>
            <a:r>
              <a:rPr lang="en-US"/>
              <a:t>Motiver à s'engager dans les applications de services de santé</a:t>
            </a:r>
            <a:endParaRPr/>
          </a:p>
          <a:p>
            <a:pPr marL="228600" lvl="0" indent="-228600" algn="l" rtl="0">
              <a:lnSpc>
                <a:spcPct val="100000"/>
              </a:lnSpc>
              <a:spcBef>
                <a:spcPts val="1200"/>
              </a:spcBef>
              <a:spcAft>
                <a:spcPts val="0"/>
              </a:spcAft>
              <a:buClr>
                <a:srgbClr val="C00000"/>
              </a:buClr>
              <a:buSzPct val="100000"/>
              <a:buFont typeface="Noto Sans Symbols"/>
              <a:buChar char="✔"/>
            </a:pPr>
            <a:r>
              <a:rPr lang="en-US"/>
              <a:t>Améliorer les connaissances numériques et les compétences linguistiques </a:t>
            </a:r>
            <a:endParaRPr/>
          </a:p>
        </p:txBody>
      </p:sp>
      <p:sp>
        <p:nvSpPr>
          <p:cNvPr id="139" name="Google Shape;139;p4"/>
          <p:cNvSpPr txBox="1"/>
          <p:nvPr/>
        </p:nvSpPr>
        <p:spPr>
          <a:xfrm>
            <a:off x="736287" y="1757671"/>
            <a:ext cx="5157787" cy="50302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00000"/>
              </a:buClr>
              <a:buSzPts val="2400"/>
              <a:buFont typeface="Noto Sans Symbols"/>
              <a:buNone/>
            </a:pPr>
            <a:r>
              <a:rPr lang="en-US" sz="2400" b="1" i="0" u="none" strike="noStrike" cap="none">
                <a:solidFill>
                  <a:srgbClr val="203864"/>
                </a:solidFill>
                <a:latin typeface="Calibri"/>
                <a:ea typeface="Calibri"/>
                <a:cs typeface="Calibri"/>
                <a:sym typeface="Calibri"/>
              </a:rPr>
              <a:t>Objectifs</a:t>
            </a:r>
            <a:endParaRPr sz="1400" b="0" i="0" u="none" strike="noStrike" cap="none">
              <a:solidFill>
                <a:srgbClr val="000000"/>
              </a:solidFill>
              <a:latin typeface="Arial"/>
              <a:ea typeface="Arial"/>
              <a:cs typeface="Arial"/>
              <a:sym typeface="Arial"/>
            </a:endParaRPr>
          </a:p>
        </p:txBody>
      </p:sp>
      <p:sp>
        <p:nvSpPr>
          <p:cNvPr id="140" name="Google Shape;140;p4"/>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sz="2000">
                <a:solidFill>
                  <a:srgbClr val="C01E24"/>
                </a:solidFill>
              </a:rPr>
              <a:t>11.1.1 Introduction</a:t>
            </a:r>
            <a:endParaRPr/>
          </a:p>
        </p:txBody>
      </p:sp>
      <p:sp>
        <p:nvSpPr>
          <p:cNvPr id="141" name="Google Shape;141;p4"/>
          <p:cNvSpPr txBox="1"/>
          <p:nvPr/>
        </p:nvSpPr>
        <p:spPr>
          <a:xfrm>
            <a:off x="8312134" y="6156715"/>
            <a:ext cx="3879866"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 Image par nuraghies sur Freepik</a:t>
            </a:r>
            <a:endParaRPr sz="1200" b="0" i="0" u="none" strike="noStrike" cap="none">
              <a:solidFill>
                <a:schemeClr val="dk1"/>
              </a:solidFill>
              <a:latin typeface="Calibri"/>
              <a:ea typeface="Calibri"/>
              <a:cs typeface="Calibri"/>
              <a:sym typeface="Calibri"/>
            </a:endParaRPr>
          </a:p>
        </p:txBody>
      </p:sp>
      <p:pic>
        <p:nvPicPr>
          <p:cNvPr id="142" name="Google Shape;142;p4" descr="Free center centered gears illustration"/>
          <p:cNvPicPr preferRelativeResize="0"/>
          <p:nvPr/>
        </p:nvPicPr>
        <p:blipFill rotWithShape="1">
          <a:blip r:embed="rId4">
            <a:alphaModFix/>
          </a:blip>
          <a:srcRect/>
          <a:stretch/>
        </p:blipFill>
        <p:spPr>
          <a:xfrm>
            <a:off x="7760541" y="2130437"/>
            <a:ext cx="4431459" cy="3402084"/>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17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sz="2800">
                <a:solidFill>
                  <a:srgbClr val="C01E24"/>
                </a:solidFill>
              </a:rPr>
              <a:t>References</a:t>
            </a:r>
            <a:r>
              <a:rPr lang="en-US">
                <a:solidFill>
                  <a:srgbClr val="C01E24"/>
                </a:solidFill>
              </a:rPr>
              <a:t> and</a:t>
            </a:r>
            <a:r>
              <a:rPr lang="en-US" sz="2800">
                <a:solidFill>
                  <a:srgbClr val="C01E24"/>
                </a:solidFill>
              </a:rPr>
              <a:t> Further Readings in </a:t>
            </a:r>
            <a:r>
              <a:rPr lang="en-US">
                <a:solidFill>
                  <a:srgbClr val="C01E24"/>
                </a:solidFill>
              </a:rPr>
              <a:t>Italian</a:t>
            </a:r>
            <a:endParaRPr/>
          </a:p>
        </p:txBody>
      </p:sp>
      <p:sp>
        <p:nvSpPr>
          <p:cNvPr id="1291" name="Google Shape;1291;p170"/>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457200" lvl="0" indent="-368300" algn="l" rtl="0">
              <a:lnSpc>
                <a:spcPct val="100000"/>
              </a:lnSpc>
              <a:spcBef>
                <a:spcPts val="600"/>
              </a:spcBef>
              <a:spcAft>
                <a:spcPts val="0"/>
              </a:spcAft>
              <a:buClr>
                <a:srgbClr val="C00000"/>
              </a:buClr>
              <a:buSzPts val="2200"/>
              <a:buFont typeface="Noto Sans Symbols"/>
              <a:buChar char="✔"/>
            </a:pPr>
            <a:r>
              <a:rPr lang="en-US"/>
              <a:t>Ministero della Salute. Ticket ed esenzioni. Retrieved 23.02.24 from:  </a:t>
            </a:r>
            <a:r>
              <a:rPr lang="en-US" u="sng">
                <a:solidFill>
                  <a:schemeClr val="hlink"/>
                </a:solidFill>
                <a:hlinkClick r:id="rId3"/>
              </a:rPr>
              <a:t>https://www.salute.gov.it/portale/esenzioni/dettaglioContenutiEsenzioni.jsp?lingua=italiano&amp;id=4674&amp;area=esenzioni&amp;menu=vuoto</a:t>
            </a:r>
            <a:r>
              <a:rPr lang="en-US"/>
              <a:t> </a:t>
            </a:r>
            <a:endParaRPr/>
          </a:p>
          <a:p>
            <a:pPr marL="457200" lvl="0" indent="-368300" algn="l" rtl="0">
              <a:lnSpc>
                <a:spcPct val="100000"/>
              </a:lnSpc>
              <a:spcBef>
                <a:spcPts val="600"/>
              </a:spcBef>
              <a:spcAft>
                <a:spcPts val="0"/>
              </a:spcAft>
              <a:buClr>
                <a:srgbClr val="C00000"/>
              </a:buClr>
              <a:buSzPts val="2200"/>
              <a:buFont typeface="Noto Sans Symbols"/>
              <a:buChar char="✔"/>
            </a:pPr>
            <a:r>
              <a:rPr lang="en-US"/>
              <a:t>Ministero della Salute. Assistenza ai cittadini dei Paesi extra UE in Italia. Retrieved 23.02.24 from: </a:t>
            </a:r>
            <a:r>
              <a:rPr lang="en-US" u="sng">
                <a:solidFill>
                  <a:schemeClr val="hlink"/>
                </a:solidFill>
                <a:hlinkClick r:id="rId4"/>
              </a:rPr>
              <a:t>https://www.salute.gov.it/portale/assistenzaSanitaria/dettaglioContenutiAssistenzaSanitaria.jsp?lingua=italiano&amp;id=1764&amp;area=Assistenza%20sanitaria&amp;menu=vuoto&amp;tab=2</a:t>
            </a:r>
            <a:r>
              <a:rPr lang="en-US"/>
              <a:t> </a:t>
            </a:r>
            <a:endParaRPr/>
          </a:p>
          <a:p>
            <a:pPr marL="457200" lvl="0" indent="-228600" algn="l" rtl="0">
              <a:lnSpc>
                <a:spcPct val="100000"/>
              </a:lnSpc>
              <a:spcBef>
                <a:spcPts val="600"/>
              </a:spcBef>
              <a:spcAft>
                <a:spcPts val="0"/>
              </a:spcAft>
              <a:buClr>
                <a:srgbClr val="C00000"/>
              </a:buClr>
              <a:buSzPts val="2200"/>
              <a:buFont typeface="Noto Sans Symbols"/>
              <a:buNone/>
            </a:pPr>
            <a:endParaRPr/>
          </a:p>
          <a:p>
            <a:pPr marL="457200" lvl="0" indent="-228600" algn="l" rtl="0">
              <a:lnSpc>
                <a:spcPct val="100000"/>
              </a:lnSpc>
              <a:spcBef>
                <a:spcPts val="600"/>
              </a:spcBef>
              <a:spcAft>
                <a:spcPts val="0"/>
              </a:spcAft>
              <a:buClr>
                <a:srgbClr val="C00000"/>
              </a:buClr>
              <a:buSzPts val="2200"/>
              <a:buFont typeface="Noto Sans Symbols"/>
              <a:buNone/>
            </a:pPr>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17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sz="2800">
                <a:solidFill>
                  <a:srgbClr val="C01E24"/>
                </a:solidFill>
              </a:rPr>
              <a:t>References</a:t>
            </a:r>
            <a:r>
              <a:rPr lang="en-US">
                <a:solidFill>
                  <a:srgbClr val="C01E24"/>
                </a:solidFill>
              </a:rPr>
              <a:t> and</a:t>
            </a:r>
            <a:r>
              <a:rPr lang="en-US" sz="2800">
                <a:solidFill>
                  <a:srgbClr val="C01E24"/>
                </a:solidFill>
              </a:rPr>
              <a:t> Further Readings in English </a:t>
            </a:r>
            <a:r>
              <a:rPr lang="en-US">
                <a:solidFill>
                  <a:srgbClr val="C01E24"/>
                </a:solidFill>
              </a:rPr>
              <a:t>for Greece</a:t>
            </a:r>
            <a:endParaRPr/>
          </a:p>
        </p:txBody>
      </p:sp>
      <p:sp>
        <p:nvSpPr>
          <p:cNvPr id="1297" name="Google Shape;1297;p171"/>
          <p:cNvSpPr txBox="1">
            <a:spLocks noGrp="1"/>
          </p:cNvSpPr>
          <p:nvPr>
            <p:ph type="body" idx="1"/>
          </p:nvPr>
        </p:nvSpPr>
        <p:spPr>
          <a:prstGeom prst="rect">
            <a:avLst/>
          </a:prstGeom>
          <a:noFill/>
          <a:ln>
            <a:noFill/>
          </a:ln>
        </p:spPr>
        <p:txBody>
          <a:bodyPr spcFirstLastPara="1" wrap="square" lIns="91425" tIns="45700" rIns="91425" bIns="45700" anchor="t" anchorCtr="0">
            <a:normAutofit fontScale="70000" lnSpcReduction="20000"/>
          </a:bodyPr>
          <a:lstStyle/>
          <a:p>
            <a:pPr marL="228600" marR="0" lvl="0" indent="-228600" algn="l" rtl="0">
              <a:lnSpc>
                <a:spcPct val="100000"/>
              </a:lnSpc>
              <a:spcBef>
                <a:spcPts val="600"/>
              </a:spcBef>
              <a:spcAft>
                <a:spcPts val="0"/>
              </a:spcAft>
              <a:buClr>
                <a:srgbClr val="C01E24"/>
              </a:buClr>
              <a:buSzPct val="100000"/>
              <a:buFont typeface="Noto Sans Symbols"/>
              <a:buChar char="▪"/>
            </a:pPr>
            <a:r>
              <a:rPr lang="en-US" sz="2400" b="0" i="0" u="none" strike="noStrike" cap="none">
                <a:solidFill>
                  <a:srgbClr val="000000"/>
                </a:solidFill>
                <a:latin typeface="Calibri"/>
                <a:ea typeface="Calibri"/>
                <a:cs typeface="Calibri"/>
                <a:sym typeface="Calibri"/>
              </a:rPr>
              <a:t>Athanasakis, K., Vafiadis, G., Garyfallos A., Gianniri, S., Dolgeras, A., Kalyvas, D., Katsimente, K., Kontos, D., Kiriopoulos, G., Moschonas, A., Bravakos, N., Mylona, K., Politis, A., Rigatos, T., Skroubelos, A. &amp; Chronaios K. (2013). Primary Health Care &amp; the role of EOPYY: 4 Steps for reform. Available in </a:t>
            </a:r>
            <a:r>
              <a:rPr lang="en-US" sz="2400" b="0" i="0" u="sng" strike="noStrike" cap="none">
                <a:solidFill>
                  <a:srgbClr val="000000"/>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http://www.iatronet.gr/photos/enimerosi/EOPYY_first%20draft%2015_10%20Final.pdf</a:t>
            </a:r>
            <a:endParaRPr sz="240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1200"/>
              </a:spcBef>
              <a:spcAft>
                <a:spcPts val="0"/>
              </a:spcAft>
              <a:buClr>
                <a:srgbClr val="C01E24"/>
              </a:buClr>
              <a:buSzPct val="100000"/>
              <a:buFont typeface="Noto Sans Symbols"/>
              <a:buChar char="▪"/>
            </a:pPr>
            <a:r>
              <a:rPr lang="en-US" sz="2400" b="0" i="0" u="none" strike="noStrike" cap="none">
                <a:solidFill>
                  <a:srgbClr val="000000"/>
                </a:solidFill>
                <a:latin typeface="Calibri"/>
                <a:ea typeface="Calibri"/>
                <a:cs typeface="Calibri"/>
                <a:sym typeface="Calibri"/>
              </a:rPr>
              <a:t>Economou, C. (2010). Greece: Health system review. Health Systems in Transition, 12(7).</a:t>
            </a:r>
            <a:endParaRPr sz="240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1200"/>
              </a:spcBef>
              <a:spcAft>
                <a:spcPts val="0"/>
              </a:spcAft>
              <a:buClr>
                <a:srgbClr val="C01E24"/>
              </a:buClr>
              <a:buSzPct val="100000"/>
              <a:buFont typeface="Noto Sans Symbols"/>
              <a:buChar char="▪"/>
            </a:pPr>
            <a:r>
              <a:rPr lang="en-US" sz="2400" b="0" i="0" u="none" strike="noStrike" cap="none">
                <a:solidFill>
                  <a:srgbClr val="000000"/>
                </a:solidFill>
                <a:latin typeface="Calibri"/>
                <a:ea typeface="Calibri"/>
                <a:cs typeface="Calibri"/>
                <a:sym typeface="Calibri"/>
              </a:rPr>
              <a:t>OECD/European Observatory on Health Systems and Policies (2021), Greece: Country Health Profile 2021, State of Health in the EU, OECD Publishing, Paris/European Observatory on Health Systems and Policies, Brussels.</a:t>
            </a:r>
            <a:endParaRPr sz="240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1200"/>
              </a:spcBef>
              <a:spcAft>
                <a:spcPts val="0"/>
              </a:spcAft>
              <a:buClr>
                <a:srgbClr val="C01E24"/>
              </a:buClr>
              <a:buSzPct val="100000"/>
              <a:buFont typeface="Noto Sans Symbols"/>
              <a:buChar char="▪"/>
            </a:pPr>
            <a:r>
              <a:rPr lang="en-US" sz="2400" b="0" i="0" u="sng" strike="noStrike" cap="none">
                <a:solidFill>
                  <a:srgbClr val="000000"/>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https://asylumineurope.org/reports/country/greece/reception-conditions/health-care/</a:t>
            </a:r>
            <a:endParaRPr sz="240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1200"/>
              </a:spcBef>
              <a:spcAft>
                <a:spcPts val="0"/>
              </a:spcAft>
              <a:buClr>
                <a:srgbClr val="C01E24"/>
              </a:buClr>
              <a:buSzPct val="100000"/>
              <a:buFont typeface="Noto Sans Symbols"/>
              <a:buChar char="▪"/>
            </a:pPr>
            <a:r>
              <a:rPr lang="en-US" sz="2400" b="0" i="0" u="sng" strike="noStrike" cap="none">
                <a:solidFill>
                  <a:srgbClr val="000000"/>
                </a:solidFill>
                <a:latin typeface="Calibri"/>
                <a:ea typeface="Calibri"/>
                <a:cs typeface="Calibri"/>
                <a:sym typeface="Calibri"/>
                <a:hlinkClick r:id="rId5">
                  <a:extLst>
                    <a:ext uri="{A12FA001-AC4F-418D-AE19-62706E023703}">
                      <ahyp:hlinkClr xmlns="" xmlns:ahyp="http://schemas.microsoft.com/office/drawing/2018/hyperlinkcolor" val="tx"/>
                    </a:ext>
                  </a:extLst>
                </a:hlinkClick>
              </a:rPr>
              <a:t>https://cheering.eu/faq-amka-paaypa/</a:t>
            </a:r>
            <a:endParaRPr sz="240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1200"/>
              </a:spcBef>
              <a:spcAft>
                <a:spcPts val="0"/>
              </a:spcAft>
              <a:buClr>
                <a:srgbClr val="C01E24"/>
              </a:buClr>
              <a:buSzPct val="100000"/>
              <a:buFont typeface="Noto Sans Symbols"/>
              <a:buChar char="▪"/>
            </a:pPr>
            <a:r>
              <a:rPr lang="en-US" sz="2400" b="0" i="0" u="sng" strike="noStrike" cap="none">
                <a:solidFill>
                  <a:srgbClr val="000000"/>
                </a:solidFill>
                <a:latin typeface="Calibri"/>
                <a:ea typeface="Calibri"/>
                <a:cs typeface="Calibri"/>
                <a:sym typeface="Calibri"/>
                <a:hlinkClick r:id="rId6">
                  <a:extLst>
                    <a:ext uri="{A12FA001-AC4F-418D-AE19-62706E023703}">
                      <ahyp:hlinkClr xmlns="" xmlns:ahyp="http://schemas.microsoft.com/office/drawing/2018/hyperlinkcolor" val="tx"/>
                    </a:ext>
                  </a:extLst>
                </a:hlinkClick>
              </a:rPr>
              <a:t>https://eu-healthcare.eopyy.gov.gr/en/healthcare-in-greece/accessing-health-services-in-greece-for-eu-citizens/</a:t>
            </a:r>
            <a:endParaRPr sz="240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1200"/>
              </a:spcBef>
              <a:spcAft>
                <a:spcPts val="0"/>
              </a:spcAft>
              <a:buClr>
                <a:srgbClr val="C01E24"/>
              </a:buClr>
              <a:buSzPct val="100000"/>
              <a:buFont typeface="Noto Sans Symbols"/>
              <a:buChar char="▪"/>
            </a:pPr>
            <a:r>
              <a:rPr lang="en-US" sz="2400" b="0" i="0" u="sng" strike="noStrike" cap="none">
                <a:solidFill>
                  <a:srgbClr val="000000"/>
                </a:solidFill>
                <a:latin typeface="Calibri"/>
                <a:ea typeface="Calibri"/>
                <a:cs typeface="Calibri"/>
                <a:sym typeface="Calibri"/>
                <a:hlinkClick r:id="rId7">
                  <a:extLst>
                    <a:ext uri="{A12FA001-AC4F-418D-AE19-62706E023703}">
                      <ahyp:hlinkClr xmlns="" xmlns:ahyp="http://schemas.microsoft.com/office/drawing/2018/hyperlinkcolor" val="tx"/>
                    </a:ext>
                  </a:extLst>
                </a:hlinkClick>
              </a:rPr>
              <a:t>https://immigrantinvest.com/blog/greece-healthcare-system-en/</a:t>
            </a:r>
            <a:endParaRPr sz="2400" b="0" i="0" u="none" strike="noStrike" cap="none">
              <a:solidFill>
                <a:srgbClr val="000000"/>
              </a:solidFill>
              <a:latin typeface="Calibri"/>
              <a:ea typeface="Calibri"/>
              <a:cs typeface="Calibri"/>
              <a:sym typeface="Calibri"/>
            </a:endParaRPr>
          </a:p>
          <a:p>
            <a:pPr marL="457200" lvl="0" indent="-228600" algn="l" rtl="0">
              <a:lnSpc>
                <a:spcPct val="100000"/>
              </a:lnSpc>
              <a:spcBef>
                <a:spcPts val="1200"/>
              </a:spcBef>
              <a:spcAft>
                <a:spcPts val="0"/>
              </a:spcAft>
              <a:buClr>
                <a:srgbClr val="C00000"/>
              </a:buClr>
              <a:buSzPct val="117647"/>
              <a:buFont typeface="Noto Sans Symbols"/>
              <a:buNone/>
            </a:pPr>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17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a:solidFill>
                  <a:srgbClr val="C00000"/>
                </a:solidFill>
              </a:rPr>
              <a:t>References and Further Reading in English for Cyprus</a:t>
            </a:r>
            <a:endParaRPr>
              <a:solidFill>
                <a:srgbClr val="C00000"/>
              </a:solidFill>
            </a:endParaRPr>
          </a:p>
        </p:txBody>
      </p:sp>
      <p:sp>
        <p:nvSpPr>
          <p:cNvPr id="1303" name="Google Shape;1303;p172"/>
          <p:cNvSpPr txBox="1">
            <a:spLocks noGrp="1"/>
          </p:cNvSpPr>
          <p:nvPr>
            <p:ph type="body" idx="1"/>
          </p:nvPr>
        </p:nvSpPr>
        <p:spPr>
          <a:prstGeom prst="rect">
            <a:avLst/>
          </a:prstGeom>
          <a:noFill/>
          <a:ln>
            <a:noFill/>
          </a:ln>
        </p:spPr>
        <p:txBody>
          <a:bodyPr spcFirstLastPara="1" wrap="square" lIns="91425" tIns="45700" rIns="91425" bIns="45700" anchor="t" anchorCtr="0">
            <a:normAutofit fontScale="77500" lnSpcReduction="20000"/>
          </a:bodyPr>
          <a:lstStyle/>
          <a:p>
            <a:pPr marL="457200" lvl="0" indent="-368300" algn="l" rtl="0">
              <a:lnSpc>
                <a:spcPct val="100000"/>
              </a:lnSpc>
              <a:spcBef>
                <a:spcPts val="600"/>
              </a:spcBef>
              <a:spcAft>
                <a:spcPts val="0"/>
              </a:spcAft>
              <a:buClr>
                <a:srgbClr val="C00000"/>
              </a:buClr>
              <a:buSzPct val="108108"/>
              <a:buFont typeface="Noto Sans Symbols"/>
              <a:buChar char="✔"/>
            </a:pPr>
            <a:r>
              <a:rPr lang="en-US" b="0" i="0">
                <a:solidFill>
                  <a:srgbClr val="222222"/>
                </a:solidFill>
              </a:rPr>
              <a:t>Efstathiou, E., Theophilou, L., Angeli, S., &amp; Hadjipanayis, A. (2020). The child healthcare system in Cyprus. </a:t>
            </a:r>
            <a:r>
              <a:rPr lang="en-US" b="0" i="1">
                <a:solidFill>
                  <a:srgbClr val="222222"/>
                </a:solidFill>
              </a:rPr>
              <a:t>Turkish Archives of Pediatrics/Türk Pediatri Arşivi</a:t>
            </a:r>
            <a:r>
              <a:rPr lang="en-US" b="0" i="0">
                <a:solidFill>
                  <a:srgbClr val="222222"/>
                </a:solidFill>
              </a:rPr>
              <a:t>, </a:t>
            </a:r>
            <a:r>
              <a:rPr lang="en-US" b="0" i="1">
                <a:solidFill>
                  <a:srgbClr val="222222"/>
                </a:solidFill>
              </a:rPr>
              <a:t>55</a:t>
            </a:r>
            <a:r>
              <a:rPr lang="en-US" b="0" i="0">
                <a:solidFill>
                  <a:srgbClr val="222222"/>
                </a:solidFill>
              </a:rPr>
              <a:t>(Suppl 1), 24.</a:t>
            </a:r>
            <a:endParaRPr/>
          </a:p>
          <a:p>
            <a:pPr marL="457200" lvl="0" indent="-368300" algn="l" rtl="0">
              <a:lnSpc>
                <a:spcPct val="100000"/>
              </a:lnSpc>
              <a:spcBef>
                <a:spcPts val="600"/>
              </a:spcBef>
              <a:spcAft>
                <a:spcPts val="0"/>
              </a:spcAft>
              <a:buClr>
                <a:srgbClr val="C00000"/>
              </a:buClr>
              <a:buSzPct val="108108"/>
              <a:buFont typeface="Noto Sans Symbols"/>
              <a:buChar char="✔"/>
            </a:pPr>
            <a:r>
              <a:rPr lang="en-US" b="0" i="0">
                <a:solidFill>
                  <a:srgbClr val="222222"/>
                </a:solidFill>
              </a:rPr>
              <a:t>Zachariadou, T., Zannetos, S., &amp; Pavlakis, A. (2013). Organizational culture in the primary healthcare setting of Cyprus. </a:t>
            </a:r>
            <a:r>
              <a:rPr lang="en-US" b="0" i="1">
                <a:solidFill>
                  <a:srgbClr val="222222"/>
                </a:solidFill>
              </a:rPr>
              <a:t>BMC health services research</a:t>
            </a:r>
            <a:r>
              <a:rPr lang="en-US" b="0" i="0">
                <a:solidFill>
                  <a:srgbClr val="222222"/>
                </a:solidFill>
              </a:rPr>
              <a:t>, </a:t>
            </a:r>
            <a:r>
              <a:rPr lang="en-US" b="0" i="1">
                <a:solidFill>
                  <a:srgbClr val="222222"/>
                </a:solidFill>
              </a:rPr>
              <a:t>13</a:t>
            </a:r>
            <a:r>
              <a:rPr lang="en-US" b="0" i="0">
                <a:solidFill>
                  <a:srgbClr val="222222"/>
                </a:solidFill>
              </a:rPr>
              <a:t>, 1-8.</a:t>
            </a:r>
            <a:endParaRPr>
              <a:solidFill>
                <a:srgbClr val="222222"/>
              </a:solidFill>
            </a:endParaRPr>
          </a:p>
          <a:p>
            <a:pPr marL="457200" lvl="0" indent="-368300" algn="l" rtl="0">
              <a:lnSpc>
                <a:spcPct val="100000"/>
              </a:lnSpc>
              <a:spcBef>
                <a:spcPts val="600"/>
              </a:spcBef>
              <a:spcAft>
                <a:spcPts val="0"/>
              </a:spcAft>
              <a:buClr>
                <a:srgbClr val="C00000"/>
              </a:buClr>
              <a:buSzPct val="108108"/>
              <a:buFont typeface="Noto Sans Symbols"/>
              <a:buChar char="✔"/>
            </a:pPr>
            <a:r>
              <a:rPr lang="en-US" b="0" i="0">
                <a:solidFill>
                  <a:srgbClr val="222222"/>
                </a:solidFill>
              </a:rPr>
              <a:t>Theodorou, M., Charalambous, C., Petrou, C., Cylus, J., &amp; World Health Organization. (2012). Cyprus: health system review. </a:t>
            </a:r>
            <a:endParaRPr/>
          </a:p>
          <a:p>
            <a:pPr marL="457200" lvl="0" indent="-368300" algn="l" rtl="0">
              <a:lnSpc>
                <a:spcPct val="100000"/>
              </a:lnSpc>
              <a:spcBef>
                <a:spcPts val="600"/>
              </a:spcBef>
              <a:spcAft>
                <a:spcPts val="0"/>
              </a:spcAft>
              <a:buClr>
                <a:srgbClr val="C00000"/>
              </a:buClr>
              <a:buSzPct val="108108"/>
              <a:buFont typeface="Noto Sans Symbols"/>
              <a:buChar char="✔"/>
            </a:pPr>
            <a:r>
              <a:rPr lang="en-US" b="0" i="0">
                <a:solidFill>
                  <a:srgbClr val="222222"/>
                </a:solidFill>
              </a:rPr>
              <a:t>Lebano, A., Hamed, S., Bradby, H., Gil-Salmerón, A., Durá-Ferrandis, E., Garcés-Ferrer, J., ... &amp; Linos, A. (2020). Migrants’ and refugees’ health status and healthcare in Europe: a scoping literature review. </a:t>
            </a:r>
            <a:r>
              <a:rPr lang="en-US" b="0" i="1">
                <a:solidFill>
                  <a:srgbClr val="222222"/>
                </a:solidFill>
              </a:rPr>
              <a:t>BMC public health</a:t>
            </a:r>
            <a:r>
              <a:rPr lang="en-US" b="0" i="0">
                <a:solidFill>
                  <a:srgbClr val="222222"/>
                </a:solidFill>
              </a:rPr>
              <a:t>, </a:t>
            </a:r>
            <a:r>
              <a:rPr lang="en-US" b="0" i="1">
                <a:solidFill>
                  <a:srgbClr val="222222"/>
                </a:solidFill>
              </a:rPr>
              <a:t>20</a:t>
            </a:r>
            <a:r>
              <a:rPr lang="en-US" b="0" i="0">
                <a:solidFill>
                  <a:srgbClr val="222222"/>
                </a:solidFill>
              </a:rPr>
              <a:t>, 1-22.</a:t>
            </a:r>
            <a:endParaRPr/>
          </a:p>
          <a:p>
            <a:pPr marL="457200" lvl="0" indent="-368300" algn="l" rtl="0">
              <a:lnSpc>
                <a:spcPct val="100000"/>
              </a:lnSpc>
              <a:spcBef>
                <a:spcPts val="600"/>
              </a:spcBef>
              <a:spcAft>
                <a:spcPts val="0"/>
              </a:spcAft>
              <a:buClr>
                <a:srgbClr val="C00000"/>
              </a:buClr>
              <a:buSzPct val="108108"/>
              <a:buFont typeface="Noto Sans Symbols"/>
              <a:buChar char="✔"/>
            </a:pPr>
            <a:r>
              <a:rPr lang="en-US" b="0" i="0">
                <a:solidFill>
                  <a:srgbClr val="222222"/>
                </a:solidFill>
              </a:rPr>
              <a:t>Panagiotopoulos, C., Apostolou, M., &amp; Zachariades, A. (2020). Assessing migrants’ satisfaction from health care services in Cyprus: a nationwide study. </a:t>
            </a:r>
            <a:r>
              <a:rPr lang="en-US" b="0" i="1">
                <a:solidFill>
                  <a:srgbClr val="222222"/>
                </a:solidFill>
              </a:rPr>
              <a:t>International Journal of Migration, Health and Social Care</a:t>
            </a:r>
            <a:r>
              <a:rPr lang="en-US" b="0" i="0">
                <a:solidFill>
                  <a:srgbClr val="222222"/>
                </a:solidFill>
              </a:rPr>
              <a:t>, </a:t>
            </a:r>
            <a:r>
              <a:rPr lang="en-US" b="0" i="1">
                <a:solidFill>
                  <a:srgbClr val="222222"/>
                </a:solidFill>
              </a:rPr>
              <a:t>16</a:t>
            </a:r>
            <a:r>
              <a:rPr lang="en-US" b="0" i="0">
                <a:solidFill>
                  <a:srgbClr val="222222"/>
                </a:solidFill>
              </a:rPr>
              <a:t>(1), 108-118.</a:t>
            </a:r>
            <a:endParaRPr/>
          </a:p>
          <a:p>
            <a:pPr marL="457200" lvl="0" indent="-368300" algn="l" rtl="0">
              <a:lnSpc>
                <a:spcPct val="100000"/>
              </a:lnSpc>
              <a:spcBef>
                <a:spcPts val="600"/>
              </a:spcBef>
              <a:spcAft>
                <a:spcPts val="0"/>
              </a:spcAft>
              <a:buClr>
                <a:srgbClr val="C00000"/>
              </a:buClr>
              <a:buSzPct val="108108"/>
              <a:buFont typeface="Noto Sans Symbols"/>
              <a:buChar char="✔"/>
            </a:pPr>
            <a:r>
              <a:rPr lang="en-US" b="0" i="0">
                <a:solidFill>
                  <a:srgbClr val="222222"/>
                </a:solidFill>
              </a:rPr>
              <a:t>Koutsampelas, C., Theodorou, M., &amp; Kantaris, M. (2020). Inequalities in healthcare provision to third country nationals in Cyprus and the prospect of a promising health reform. </a:t>
            </a:r>
            <a:r>
              <a:rPr lang="en-US" b="0" i="1">
                <a:solidFill>
                  <a:srgbClr val="222222"/>
                </a:solidFill>
              </a:rPr>
              <a:t>Migration Letters</a:t>
            </a:r>
            <a:r>
              <a:rPr lang="en-US" b="0" i="0">
                <a:solidFill>
                  <a:srgbClr val="222222"/>
                </a:solidFill>
              </a:rPr>
              <a:t>, </a:t>
            </a:r>
            <a:r>
              <a:rPr lang="en-US" b="0" i="1">
                <a:solidFill>
                  <a:srgbClr val="222222"/>
                </a:solidFill>
              </a:rPr>
              <a:t>17</a:t>
            </a:r>
            <a:r>
              <a:rPr lang="en-US" b="0" i="0">
                <a:solidFill>
                  <a:srgbClr val="222222"/>
                </a:solidFill>
              </a:rPr>
              <a:t>(1), 155-163.</a:t>
            </a:r>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17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sz="2800">
                <a:solidFill>
                  <a:srgbClr val="C01E24"/>
                </a:solidFill>
              </a:rPr>
              <a:t>References</a:t>
            </a:r>
            <a:r>
              <a:rPr lang="en-US">
                <a:solidFill>
                  <a:srgbClr val="C01E24"/>
                </a:solidFill>
              </a:rPr>
              <a:t> and</a:t>
            </a:r>
            <a:r>
              <a:rPr lang="en-US" sz="2800">
                <a:solidFill>
                  <a:srgbClr val="C01E24"/>
                </a:solidFill>
              </a:rPr>
              <a:t> Further Readings in </a:t>
            </a:r>
            <a:r>
              <a:rPr lang="en-US">
                <a:solidFill>
                  <a:srgbClr val="C01E24"/>
                </a:solidFill>
              </a:rPr>
              <a:t>French</a:t>
            </a:r>
            <a:endParaRPr/>
          </a:p>
        </p:txBody>
      </p:sp>
      <p:sp>
        <p:nvSpPr>
          <p:cNvPr id="1309" name="Google Shape;1309;p173"/>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600"/>
              </a:spcBef>
              <a:spcAft>
                <a:spcPts val="0"/>
              </a:spcAft>
              <a:buSzPts val="2200"/>
              <a:buNone/>
            </a:pPr>
            <a:r>
              <a:rPr lang="en-US" sz="2000"/>
              <a:t>The following sources were used for the French content:</a:t>
            </a:r>
            <a:endParaRPr/>
          </a:p>
          <a:p>
            <a:pPr marL="457200" lvl="0" indent="-368300" algn="l" rtl="0">
              <a:lnSpc>
                <a:spcPct val="100000"/>
              </a:lnSpc>
              <a:spcBef>
                <a:spcPts val="600"/>
              </a:spcBef>
              <a:spcAft>
                <a:spcPts val="0"/>
              </a:spcAft>
              <a:buClr>
                <a:srgbClr val="C00000"/>
              </a:buClr>
              <a:buSzPts val="2200"/>
              <a:buFont typeface="Noto Sans Symbols"/>
              <a:buChar char="✔"/>
            </a:pPr>
            <a:r>
              <a:rPr lang="en-US" sz="2000" u="sng">
                <a:solidFill>
                  <a:schemeClr val="hlink"/>
                </a:solidFill>
                <a:hlinkClick r:id="rId3"/>
              </a:rPr>
              <a:t>https://www.cleiss.fr/particuliers/venir/soins/ue/systeme-de-sante-en-france.html</a:t>
            </a:r>
            <a:endParaRPr sz="2000"/>
          </a:p>
          <a:p>
            <a:pPr marL="457200" lvl="0" indent="-368300" algn="l" rtl="0">
              <a:lnSpc>
                <a:spcPct val="100000"/>
              </a:lnSpc>
              <a:spcBef>
                <a:spcPts val="600"/>
              </a:spcBef>
              <a:spcAft>
                <a:spcPts val="0"/>
              </a:spcAft>
              <a:buClr>
                <a:srgbClr val="C00000"/>
              </a:buClr>
              <a:buSzPts val="2200"/>
              <a:buFont typeface="Noto Sans Symbols"/>
              <a:buChar char="✔"/>
            </a:pPr>
            <a:r>
              <a:rPr lang="en-US" sz="2000" u="sng">
                <a:solidFill>
                  <a:schemeClr val="hlink"/>
                </a:solidFill>
                <a:hlinkClick r:id="rId4"/>
              </a:rPr>
              <a:t>https://www.cleiss.fr/particuliers/venir/soins/ue/systeme-de-sante-en-france.html#organisation</a:t>
            </a:r>
            <a:r>
              <a:rPr lang="en-US" sz="2000"/>
              <a:t>  </a:t>
            </a:r>
            <a:endParaRPr/>
          </a:p>
          <a:p>
            <a:pPr marL="457200" lvl="0" indent="-368300" algn="l" rtl="0">
              <a:lnSpc>
                <a:spcPct val="100000"/>
              </a:lnSpc>
              <a:spcBef>
                <a:spcPts val="600"/>
              </a:spcBef>
              <a:spcAft>
                <a:spcPts val="0"/>
              </a:spcAft>
              <a:buClr>
                <a:srgbClr val="C00000"/>
              </a:buClr>
              <a:buSzPts val="2200"/>
              <a:buFont typeface="Noto Sans Symbols"/>
              <a:buChar char="✔"/>
            </a:pPr>
            <a:r>
              <a:rPr lang="en-US" sz="2000" u="sng">
                <a:solidFill>
                  <a:schemeClr val="hlink"/>
                </a:solidFill>
                <a:hlinkClick r:id="rId5"/>
              </a:rPr>
              <a:t>https://www.gisti.org/IMG/pdf/droit-a-la-sante-guide-romldh.pdf</a:t>
            </a:r>
            <a:r>
              <a:rPr lang="en-US" sz="2000"/>
              <a:t> </a:t>
            </a:r>
            <a:endParaRPr/>
          </a:p>
          <a:p>
            <a:pPr marL="457200" lvl="0" indent="-368300" algn="l" rtl="0">
              <a:lnSpc>
                <a:spcPct val="100000"/>
              </a:lnSpc>
              <a:spcBef>
                <a:spcPts val="600"/>
              </a:spcBef>
              <a:spcAft>
                <a:spcPts val="0"/>
              </a:spcAft>
              <a:buClr>
                <a:srgbClr val="C00000"/>
              </a:buClr>
              <a:buSzPts val="2200"/>
              <a:buFont typeface="Noto Sans Symbols"/>
              <a:buChar char="✔"/>
            </a:pPr>
            <a:r>
              <a:rPr lang="en-US" sz="2000"/>
              <a:t>Ministère de la Santé = </a:t>
            </a:r>
            <a:r>
              <a:rPr lang="en-US" sz="2000" u="sng">
                <a:solidFill>
                  <a:srgbClr val="0000FF"/>
                </a:solidFill>
                <a:hlinkClick r:id="rId6">
                  <a:extLst>
                    <a:ext uri="{A12FA001-AC4F-418D-AE19-62706E023703}">
                      <ahyp:hlinkClr xmlns="" xmlns:ahyp="http://schemas.microsoft.com/office/drawing/2018/hyperlinkcolor" val="tx"/>
                    </a:ext>
                  </a:extLst>
                </a:hlinkClick>
              </a:rPr>
              <a:t>https://sante.gouv.fr</a:t>
            </a:r>
            <a:r>
              <a:rPr lang="en-US" sz="2000"/>
              <a:t> </a:t>
            </a:r>
            <a:endParaRPr/>
          </a:p>
          <a:p>
            <a:pPr marL="457200" lvl="0" indent="-368300" algn="l" rtl="0">
              <a:lnSpc>
                <a:spcPct val="100000"/>
              </a:lnSpc>
              <a:spcBef>
                <a:spcPts val="600"/>
              </a:spcBef>
              <a:spcAft>
                <a:spcPts val="0"/>
              </a:spcAft>
              <a:buClr>
                <a:srgbClr val="C00000"/>
              </a:buClr>
              <a:buSzPts val="2200"/>
              <a:buFont typeface="Noto Sans Symbols"/>
              <a:buChar char="✔"/>
            </a:pPr>
            <a:r>
              <a:rPr lang="en-US" sz="2000"/>
              <a:t>Santé publique France = </a:t>
            </a:r>
            <a:r>
              <a:rPr lang="en-US" sz="2000" u="sng">
                <a:solidFill>
                  <a:srgbClr val="0000FF"/>
                </a:solidFill>
                <a:hlinkClick r:id="rId7">
                  <a:extLst>
                    <a:ext uri="{A12FA001-AC4F-418D-AE19-62706E023703}">
                      <ahyp:hlinkClr xmlns="" xmlns:ahyp="http://schemas.microsoft.com/office/drawing/2018/hyperlinkcolor" val="tx"/>
                    </a:ext>
                  </a:extLst>
                </a:hlinkClick>
              </a:rPr>
              <a:t>https://santepubliquefrance.fr</a:t>
            </a:r>
            <a:endParaRPr sz="2000"/>
          </a:p>
          <a:p>
            <a:pPr marL="457200" lvl="0" indent="-368300" algn="l" rtl="0">
              <a:lnSpc>
                <a:spcPct val="100000"/>
              </a:lnSpc>
              <a:spcBef>
                <a:spcPts val="600"/>
              </a:spcBef>
              <a:spcAft>
                <a:spcPts val="0"/>
              </a:spcAft>
              <a:buClr>
                <a:srgbClr val="C00000"/>
              </a:buClr>
              <a:buSzPts val="2200"/>
              <a:buFont typeface="Noto Sans Symbols"/>
              <a:buChar char="✔"/>
            </a:pPr>
            <a:r>
              <a:rPr lang="en-US" sz="2000"/>
              <a:t>ARS Agence Régionale de Santé = </a:t>
            </a:r>
            <a:r>
              <a:rPr lang="en-US" sz="2000" u="sng">
                <a:solidFill>
                  <a:srgbClr val="0000FF"/>
                </a:solidFill>
                <a:hlinkClick r:id="rId8">
                  <a:extLst>
                    <a:ext uri="{A12FA001-AC4F-418D-AE19-62706E023703}">
                      <ahyp:hlinkClr xmlns="" xmlns:ahyp="http://schemas.microsoft.com/office/drawing/2018/hyperlinkcolor" val="tx"/>
                    </a:ext>
                  </a:extLst>
                </a:hlinkClick>
              </a:rPr>
              <a:t>https://www.ars.sante.fr</a:t>
            </a:r>
            <a:endParaRPr sz="2000"/>
          </a:p>
          <a:p>
            <a:pPr marL="457200" lvl="0" indent="-368300" algn="l" rtl="0">
              <a:lnSpc>
                <a:spcPct val="100000"/>
              </a:lnSpc>
              <a:spcBef>
                <a:spcPts val="600"/>
              </a:spcBef>
              <a:spcAft>
                <a:spcPts val="0"/>
              </a:spcAft>
              <a:buClr>
                <a:srgbClr val="C00000"/>
              </a:buClr>
              <a:buSzPts val="2200"/>
              <a:buFont typeface="Noto Sans Symbols"/>
              <a:buChar char="✔"/>
            </a:pPr>
            <a:r>
              <a:rPr lang="en-US" sz="2000"/>
              <a:t>Ameli = </a:t>
            </a:r>
            <a:r>
              <a:rPr lang="en-US" sz="2000" u="sng">
                <a:solidFill>
                  <a:srgbClr val="0000FF"/>
                </a:solidFill>
                <a:hlinkClick r:id="rId9">
                  <a:extLst>
                    <a:ext uri="{A12FA001-AC4F-418D-AE19-62706E023703}">
                      <ahyp:hlinkClr xmlns="" xmlns:ahyp="http://schemas.microsoft.com/office/drawing/2018/hyperlinkcolor" val="tx"/>
                    </a:ext>
                  </a:extLst>
                </a:hlinkClick>
              </a:rPr>
              <a:t>https://www.ameli.fr</a:t>
            </a:r>
            <a:endParaRPr sz="2000"/>
          </a:p>
          <a:p>
            <a:pPr marL="457200" lvl="0" indent="-228600" algn="l" rtl="0">
              <a:lnSpc>
                <a:spcPct val="100000"/>
              </a:lnSpc>
              <a:spcBef>
                <a:spcPts val="600"/>
              </a:spcBef>
              <a:spcAft>
                <a:spcPts val="0"/>
              </a:spcAft>
              <a:buClr>
                <a:srgbClr val="C00000"/>
              </a:buClr>
              <a:buSzPts val="2200"/>
              <a:buFont typeface="Noto Sans Symbols"/>
              <a:buNone/>
            </a:pPr>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0" name="Google Shape;266;p11"/>
          <p:cNvSpPr/>
          <p:nvPr/>
        </p:nvSpPr>
        <p:spPr>
          <a:xfrm>
            <a:off x="7010844" y="-123294"/>
            <a:ext cx="5172528" cy="6858004"/>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275;p11"/>
          <p:cNvSpPr/>
          <p:nvPr/>
        </p:nvSpPr>
        <p:spPr>
          <a:xfrm rot="-5400000">
            <a:off x="1670085" y="1517241"/>
            <a:ext cx="6858002" cy="3823514"/>
          </a:xfrm>
          <a:prstGeom prst="rtTriangle">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15" name="Google Shape;1315;p174"/>
          <p:cNvPicPr preferRelativeResize="0"/>
          <p:nvPr/>
        </p:nvPicPr>
        <p:blipFill rotWithShape="1">
          <a:blip r:embed="rId3">
            <a:alphaModFix/>
          </a:blip>
          <a:srcRect/>
          <a:stretch/>
        </p:blipFill>
        <p:spPr>
          <a:xfrm>
            <a:off x="429768" y="3471531"/>
            <a:ext cx="2323213" cy="2323213"/>
          </a:xfrm>
          <a:prstGeom prst="rect">
            <a:avLst/>
          </a:prstGeom>
          <a:noFill/>
          <a:ln>
            <a:noFill/>
          </a:ln>
        </p:spPr>
      </p:pic>
      <p:pic>
        <p:nvPicPr>
          <p:cNvPr id="1316" name="Google Shape;1316;p174"/>
          <p:cNvPicPr preferRelativeResize="0"/>
          <p:nvPr/>
        </p:nvPicPr>
        <p:blipFill rotWithShape="1">
          <a:blip r:embed="rId3">
            <a:alphaModFix/>
          </a:blip>
          <a:srcRect/>
          <a:stretch/>
        </p:blipFill>
        <p:spPr>
          <a:xfrm>
            <a:off x="7476818" y="1708146"/>
            <a:ext cx="3265071" cy="3265071"/>
          </a:xfrm>
          <a:prstGeom prst="rect">
            <a:avLst/>
          </a:prstGeom>
          <a:solidFill>
            <a:srgbClr val="203864"/>
          </a:solidFill>
          <a:ln>
            <a:noFill/>
          </a:ln>
        </p:spPr>
      </p:pic>
      <p:pic>
        <p:nvPicPr>
          <p:cNvPr id="1319" name="Google Shape;1319;p174" descr="Εικόνα που περιέχει κείμενο, γραμματοσειρά, λογότυπο, γραφικά&#10;&#10;Περιγραφή που δημιουργήθηκε αυτόματα"/>
          <p:cNvPicPr preferRelativeResize="0"/>
          <p:nvPr/>
        </p:nvPicPr>
        <p:blipFill rotWithShape="1">
          <a:blip r:embed="rId4">
            <a:alphaModFix/>
          </a:blip>
          <a:srcRect/>
          <a:stretch/>
        </p:blipFill>
        <p:spPr>
          <a:xfrm>
            <a:off x="155011" y="737983"/>
            <a:ext cx="5598661" cy="1438154"/>
          </a:xfrm>
          <a:prstGeom prst="rect">
            <a:avLst/>
          </a:prstGeom>
          <a:noFill/>
          <a:ln>
            <a:noFill/>
          </a:ln>
        </p:spPr>
      </p:pic>
      <p:pic>
        <p:nvPicPr>
          <p:cNvPr id="8" name="Εικόνα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pic>
        <p:nvPicPr>
          <p:cNvPr id="7" name="Εικόνα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
        <p:nvSpPr>
          <p:cNvPr id="9" name="Google Shape;197;p9"/>
          <p:cNvSpPr/>
          <p:nvPr/>
        </p:nvSpPr>
        <p:spPr>
          <a:xfrm>
            <a:off x="3987250" y="6328066"/>
            <a:ext cx="8293082" cy="63242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1000" b="0" i="0" dirty="0" err="1">
                <a:solidFill>
                  <a:srgbClr val="DDEAF6"/>
                </a:solidFill>
                <a:latin typeface="Arial"/>
                <a:ea typeface="Arial"/>
                <a:cs typeface="Arial"/>
                <a:sym typeface="Arial"/>
              </a:rPr>
              <a:t>Financé</a:t>
            </a:r>
            <a:r>
              <a:rPr lang="en-US" sz="1000" b="0" i="0" dirty="0">
                <a:solidFill>
                  <a:srgbClr val="DDEAF6"/>
                </a:solidFill>
                <a:latin typeface="Arial"/>
                <a:ea typeface="Arial"/>
                <a:cs typeface="Arial"/>
                <a:sym typeface="Arial"/>
              </a:rPr>
              <a:t> par </a:t>
            </a:r>
            <a:r>
              <a:rPr lang="en-US" sz="1000" b="0" i="0" dirty="0" err="1">
                <a:solidFill>
                  <a:srgbClr val="DDEAF6"/>
                </a:solidFill>
                <a:latin typeface="Arial"/>
                <a:ea typeface="Arial"/>
                <a:cs typeface="Arial"/>
                <a:sym typeface="Arial"/>
              </a:rPr>
              <a:t>l'Union</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européenne</a:t>
            </a:r>
            <a:r>
              <a:rPr lang="en-US" sz="1000" b="0" i="0" dirty="0">
                <a:solidFill>
                  <a:srgbClr val="DDEAF6"/>
                </a:solidFill>
                <a:latin typeface="Arial"/>
                <a:ea typeface="Arial"/>
                <a:cs typeface="Arial"/>
                <a:sym typeface="Arial"/>
              </a:rPr>
              <a:t>. Les points de </a:t>
            </a:r>
            <a:r>
              <a:rPr lang="en-US" sz="1000" b="0" i="0" dirty="0" err="1">
                <a:solidFill>
                  <a:srgbClr val="DDEAF6"/>
                </a:solidFill>
                <a:latin typeface="Arial"/>
                <a:ea typeface="Arial"/>
                <a:cs typeface="Arial"/>
                <a:sym typeface="Arial"/>
              </a:rPr>
              <a:t>vue</a:t>
            </a:r>
            <a:r>
              <a:rPr lang="en-US" sz="1000" b="0" i="0" dirty="0">
                <a:solidFill>
                  <a:srgbClr val="DDEAF6"/>
                </a:solidFill>
                <a:latin typeface="Arial"/>
                <a:ea typeface="Arial"/>
                <a:cs typeface="Arial"/>
                <a:sym typeface="Arial"/>
              </a:rPr>
              <a:t> et opinions </a:t>
            </a:r>
            <a:r>
              <a:rPr lang="en-US" sz="1000" b="0" i="0" dirty="0" err="1">
                <a:solidFill>
                  <a:srgbClr val="DDEAF6"/>
                </a:solidFill>
                <a:latin typeface="Arial"/>
                <a:ea typeface="Arial"/>
                <a:cs typeface="Arial"/>
                <a:sym typeface="Arial"/>
              </a:rPr>
              <a:t>exprimés</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n'engagent</a:t>
            </a:r>
            <a:r>
              <a:rPr lang="en-US" sz="1000" b="0" i="0" dirty="0">
                <a:solidFill>
                  <a:srgbClr val="DDEAF6"/>
                </a:solidFill>
                <a:latin typeface="Arial"/>
                <a:ea typeface="Arial"/>
                <a:cs typeface="Arial"/>
                <a:sym typeface="Arial"/>
              </a:rPr>
              <a:t> que </a:t>
            </a:r>
            <a:r>
              <a:rPr lang="en-US" sz="1000" b="0" i="0" dirty="0" err="1">
                <a:solidFill>
                  <a:srgbClr val="DDEAF6"/>
                </a:solidFill>
                <a:latin typeface="Arial"/>
                <a:ea typeface="Arial"/>
                <a:cs typeface="Arial"/>
                <a:sym typeface="Arial"/>
              </a:rPr>
              <a:t>leurs</a:t>
            </a:r>
            <a:r>
              <a:rPr lang="en-US" sz="1000" b="0" i="0" dirty="0">
                <a:solidFill>
                  <a:srgbClr val="DDEAF6"/>
                </a:solidFill>
                <a:latin typeface="Arial"/>
                <a:ea typeface="Arial"/>
                <a:cs typeface="Arial"/>
                <a:sym typeface="Arial"/>
              </a:rPr>
              <a:t> auteurs et ne </a:t>
            </a:r>
            <a:r>
              <a:rPr lang="en-US" sz="1000" b="0" i="0" dirty="0" err="1">
                <a:solidFill>
                  <a:srgbClr val="DDEAF6"/>
                </a:solidFill>
                <a:latin typeface="Arial"/>
                <a:ea typeface="Arial"/>
                <a:cs typeface="Arial"/>
                <a:sym typeface="Arial"/>
              </a:rPr>
              <a:t>reflètent</a:t>
            </a:r>
            <a:r>
              <a:rPr lang="en-US" sz="1000" b="0" i="0" dirty="0">
                <a:solidFill>
                  <a:srgbClr val="DDEAF6"/>
                </a:solidFill>
                <a:latin typeface="Arial"/>
                <a:ea typeface="Arial"/>
                <a:cs typeface="Arial"/>
                <a:sym typeface="Arial"/>
              </a:rPr>
              <a:t> pas </a:t>
            </a:r>
            <a:r>
              <a:rPr lang="en-US" sz="1000" b="0" i="0" dirty="0" err="1">
                <a:solidFill>
                  <a:srgbClr val="DDEAF6"/>
                </a:solidFill>
                <a:latin typeface="Arial"/>
                <a:ea typeface="Arial"/>
                <a:cs typeface="Arial"/>
                <a:sym typeface="Arial"/>
              </a:rPr>
              <a:t>nécessairement</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ceux</a:t>
            </a:r>
            <a:r>
              <a:rPr lang="en-US" sz="1000" b="0" i="0" dirty="0">
                <a:solidFill>
                  <a:srgbClr val="DDEAF6"/>
                </a:solidFill>
                <a:latin typeface="Arial"/>
                <a:ea typeface="Arial"/>
                <a:cs typeface="Arial"/>
                <a:sym typeface="Arial"/>
              </a:rPr>
              <a:t> de </a:t>
            </a:r>
            <a:r>
              <a:rPr lang="en-US" sz="1000" b="0" i="0" dirty="0" err="1">
                <a:solidFill>
                  <a:srgbClr val="DDEAF6"/>
                </a:solidFill>
                <a:latin typeface="Arial"/>
                <a:ea typeface="Arial"/>
                <a:cs typeface="Arial"/>
                <a:sym typeface="Arial"/>
              </a:rPr>
              <a:t>l'Union</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européenne</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ou</a:t>
            </a:r>
            <a:r>
              <a:rPr lang="en-US" sz="1000" b="0" i="0" dirty="0">
                <a:solidFill>
                  <a:srgbClr val="DDEAF6"/>
                </a:solidFill>
                <a:latin typeface="Arial"/>
                <a:ea typeface="Arial"/>
                <a:cs typeface="Arial"/>
                <a:sym typeface="Arial"/>
              </a:rPr>
              <a:t> de </a:t>
            </a:r>
            <a:r>
              <a:rPr lang="en-US" sz="1000" b="0" i="0" dirty="0" err="1">
                <a:solidFill>
                  <a:srgbClr val="DDEAF6"/>
                </a:solidFill>
                <a:latin typeface="Arial"/>
                <a:ea typeface="Arial"/>
                <a:cs typeface="Arial"/>
                <a:sym typeface="Arial"/>
              </a:rPr>
              <a:t>l'Agence</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exécutive</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européenne</a:t>
            </a:r>
            <a:r>
              <a:rPr lang="en-US" sz="1000" b="0" i="0" dirty="0">
                <a:solidFill>
                  <a:srgbClr val="DDEAF6"/>
                </a:solidFill>
                <a:latin typeface="Arial"/>
                <a:ea typeface="Arial"/>
                <a:cs typeface="Arial"/>
                <a:sym typeface="Arial"/>
              </a:rPr>
              <a:t> pour </a:t>
            </a:r>
            <a:r>
              <a:rPr lang="en-US" sz="1000" b="0" i="0" dirty="0" err="1">
                <a:solidFill>
                  <a:srgbClr val="DDEAF6"/>
                </a:solidFill>
                <a:latin typeface="Arial"/>
                <a:ea typeface="Arial"/>
                <a:cs typeface="Arial"/>
                <a:sym typeface="Arial"/>
              </a:rPr>
              <a:t>l'éducation</a:t>
            </a:r>
            <a:r>
              <a:rPr lang="en-US" sz="1000" b="0" i="0" dirty="0">
                <a:solidFill>
                  <a:srgbClr val="DDEAF6"/>
                </a:solidFill>
                <a:latin typeface="Arial"/>
                <a:ea typeface="Arial"/>
                <a:cs typeface="Arial"/>
                <a:sym typeface="Arial"/>
              </a:rPr>
              <a:t> et la culture (EACEA). Ni </a:t>
            </a:r>
            <a:r>
              <a:rPr lang="en-US" sz="1000" b="0" i="0" dirty="0" err="1">
                <a:solidFill>
                  <a:srgbClr val="DDEAF6"/>
                </a:solidFill>
                <a:latin typeface="Arial"/>
                <a:ea typeface="Arial"/>
                <a:cs typeface="Arial"/>
                <a:sym typeface="Arial"/>
              </a:rPr>
              <a:t>l'Union</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européenne</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ni</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l'EACEA</a:t>
            </a:r>
            <a:r>
              <a:rPr lang="en-US" sz="1000" b="0" i="0" dirty="0">
                <a:solidFill>
                  <a:srgbClr val="DDEAF6"/>
                </a:solidFill>
                <a:latin typeface="Arial"/>
                <a:ea typeface="Arial"/>
                <a:cs typeface="Arial"/>
                <a:sym typeface="Arial"/>
              </a:rPr>
              <a:t> ne </a:t>
            </a:r>
            <a:r>
              <a:rPr lang="en-US" sz="1000" b="0" i="0" dirty="0" err="1">
                <a:solidFill>
                  <a:srgbClr val="DDEAF6"/>
                </a:solidFill>
                <a:latin typeface="Arial"/>
                <a:ea typeface="Arial"/>
                <a:cs typeface="Arial"/>
                <a:sym typeface="Arial"/>
              </a:rPr>
              <a:t>peuvent</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en</a:t>
            </a:r>
            <a:r>
              <a:rPr lang="en-US" sz="1000" b="0" i="0" dirty="0">
                <a:solidFill>
                  <a:srgbClr val="DDEAF6"/>
                </a:solidFill>
                <a:latin typeface="Arial"/>
                <a:ea typeface="Arial"/>
                <a:cs typeface="Arial"/>
                <a:sym typeface="Arial"/>
              </a:rPr>
              <a:t> </a:t>
            </a:r>
            <a:r>
              <a:rPr lang="en-US" sz="1000" b="0" i="0" dirty="0" err="1">
                <a:solidFill>
                  <a:srgbClr val="DDEAF6"/>
                </a:solidFill>
                <a:latin typeface="Arial"/>
                <a:ea typeface="Arial"/>
                <a:cs typeface="Arial"/>
                <a:sym typeface="Arial"/>
              </a:rPr>
              <a:t>être</a:t>
            </a:r>
            <a:r>
              <a:rPr lang="en-US" sz="1000" b="0" i="0" dirty="0">
                <a:solidFill>
                  <a:srgbClr val="DDEAF6"/>
                </a:solidFill>
                <a:latin typeface="Arial"/>
                <a:ea typeface="Arial"/>
                <a:cs typeface="Arial"/>
                <a:sym typeface="Arial"/>
              </a:rPr>
              <a:t> tenues pour </a:t>
            </a:r>
            <a:r>
              <a:rPr lang="en-US" sz="1000" b="0" i="0" dirty="0" err="1">
                <a:solidFill>
                  <a:srgbClr val="DDEAF6"/>
                </a:solidFill>
                <a:latin typeface="Arial"/>
                <a:ea typeface="Arial"/>
                <a:cs typeface="Arial"/>
                <a:sym typeface="Arial"/>
              </a:rPr>
              <a:t>responsables</a:t>
            </a:r>
            <a:r>
              <a:rPr lang="en-US" sz="1000" b="0" i="0" dirty="0">
                <a:solidFill>
                  <a:srgbClr val="DDEAF6"/>
                </a:solidFill>
                <a:latin typeface="Arial"/>
                <a:ea typeface="Arial"/>
                <a:cs typeface="Arial"/>
                <a:sym typeface="Arial"/>
              </a:rPr>
              <a:t>.</a:t>
            </a:r>
            <a:endParaRPr sz="1000" dirty="0">
              <a:solidFill>
                <a:srgbClr val="DDEAF6"/>
              </a:solidFill>
              <a:latin typeface="Arial"/>
              <a:ea typeface="Arial"/>
              <a:cs typeface="Arial"/>
              <a:sym typeface="Arial"/>
            </a:endParaRPr>
          </a:p>
        </p:txBody>
      </p:sp>
      <p:sp>
        <p:nvSpPr>
          <p:cNvPr id="12" name="Google Shape;271;p11"/>
          <p:cNvSpPr txBox="1"/>
          <p:nvPr/>
        </p:nvSpPr>
        <p:spPr>
          <a:xfrm>
            <a:off x="64302" y="2790736"/>
            <a:ext cx="503478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800"/>
              <a:buFont typeface="Calibri"/>
              <a:buNone/>
            </a:pPr>
            <a:r>
              <a:rPr lang="en-US" sz="2800" b="0" i="0" u="none" strike="noStrike" cap="none" dirty="0" err="1">
                <a:solidFill>
                  <a:srgbClr val="C01E24"/>
                </a:solidFill>
                <a:latin typeface="Calibri"/>
                <a:ea typeface="Calibri"/>
                <a:cs typeface="Calibri"/>
                <a:sym typeface="Calibri"/>
              </a:rPr>
              <a:t>Félicitations</a:t>
            </a:r>
            <a:r>
              <a:rPr lang="en-US" sz="2800" b="0" i="0" u="none" strike="noStrike" cap="none" dirty="0">
                <a:solidFill>
                  <a:srgbClr val="C01E24"/>
                </a:solidFill>
                <a:latin typeface="Calibri"/>
                <a:ea typeface="Calibri"/>
                <a:cs typeface="Calibri"/>
                <a:sym typeface="Calibri"/>
              </a:rPr>
              <a:t> !</a:t>
            </a:r>
            <a:br>
              <a:rPr lang="en-US" sz="2800" b="0" i="0" u="none" strike="noStrike" cap="none" dirty="0">
                <a:solidFill>
                  <a:srgbClr val="C01E24"/>
                </a:solidFill>
                <a:latin typeface="Calibri"/>
                <a:ea typeface="Calibri"/>
                <a:cs typeface="Calibri"/>
                <a:sym typeface="Calibri"/>
              </a:rPr>
            </a:br>
            <a:r>
              <a:rPr lang="en-US" sz="2800" b="0" i="0" u="none" strike="noStrike" cap="none" dirty="0" err="1">
                <a:solidFill>
                  <a:srgbClr val="C01E24"/>
                </a:solidFill>
                <a:latin typeface="Calibri"/>
                <a:ea typeface="Calibri"/>
                <a:cs typeface="Calibri"/>
                <a:sym typeface="Calibri"/>
              </a:rPr>
              <a:t>Vous</a:t>
            </a:r>
            <a:r>
              <a:rPr lang="en-US" sz="2800" b="0" i="0" u="none" strike="noStrike" cap="none" dirty="0">
                <a:solidFill>
                  <a:srgbClr val="C01E24"/>
                </a:solidFill>
                <a:latin typeface="Calibri"/>
                <a:ea typeface="Calibri"/>
                <a:cs typeface="Calibri"/>
                <a:sym typeface="Calibri"/>
              </a:rPr>
              <a:t> </a:t>
            </a:r>
            <a:r>
              <a:rPr lang="en-US" sz="2800" b="0" i="0" u="none" strike="noStrike" cap="none" dirty="0" err="1">
                <a:solidFill>
                  <a:srgbClr val="C01E24"/>
                </a:solidFill>
                <a:latin typeface="Calibri"/>
                <a:ea typeface="Calibri"/>
                <a:cs typeface="Calibri"/>
                <a:sym typeface="Calibri"/>
              </a:rPr>
              <a:t>avez</a:t>
            </a:r>
            <a:r>
              <a:rPr lang="en-US" sz="2800" b="0" i="0" u="none" strike="noStrike" cap="none" dirty="0">
                <a:solidFill>
                  <a:srgbClr val="C01E24"/>
                </a:solidFill>
                <a:latin typeface="Calibri"/>
                <a:ea typeface="Calibri"/>
                <a:cs typeface="Calibri"/>
                <a:sym typeface="Calibri"/>
              </a:rPr>
              <a:t> </a:t>
            </a:r>
            <a:r>
              <a:rPr lang="en-US" sz="2800" b="0" i="0" u="none" strike="noStrike" cap="none" dirty="0" err="1">
                <a:solidFill>
                  <a:srgbClr val="C01E24"/>
                </a:solidFill>
                <a:latin typeface="Calibri"/>
                <a:ea typeface="Calibri"/>
                <a:cs typeface="Calibri"/>
                <a:sym typeface="Calibri"/>
              </a:rPr>
              <a:t>terminé</a:t>
            </a:r>
            <a:r>
              <a:rPr lang="en-US" sz="2800" b="0" i="0" u="none" strike="noStrike" cap="none" dirty="0">
                <a:solidFill>
                  <a:srgbClr val="C01E24"/>
                </a:solidFill>
                <a:latin typeface="Calibri"/>
                <a:ea typeface="Calibri"/>
                <a:cs typeface="Calibri"/>
                <a:sym typeface="Calibri"/>
              </a:rPr>
              <a:t> la </a:t>
            </a:r>
            <a:r>
              <a:rPr lang="en-US" sz="2800" b="0" i="0" u="none" strike="noStrike" cap="none" dirty="0" err="1">
                <a:solidFill>
                  <a:srgbClr val="C01E24"/>
                </a:solidFill>
                <a:latin typeface="Calibri"/>
                <a:ea typeface="Calibri"/>
                <a:cs typeface="Calibri"/>
                <a:sym typeface="Calibri"/>
              </a:rPr>
              <a:t>partie</a:t>
            </a:r>
            <a:r>
              <a:rPr lang="en-US" sz="2800" b="0" i="0" u="none" strike="noStrike" cap="none" dirty="0">
                <a:solidFill>
                  <a:srgbClr val="C01E24"/>
                </a:solidFill>
                <a:latin typeface="Calibri"/>
                <a:ea typeface="Calibri"/>
                <a:cs typeface="Calibri"/>
                <a:sym typeface="Calibri"/>
              </a:rPr>
              <a:t> auto-</a:t>
            </a:r>
            <a:r>
              <a:rPr lang="en-US" sz="2800" b="0" i="0" u="none" strike="noStrike" cap="none" dirty="0" err="1">
                <a:solidFill>
                  <a:srgbClr val="C01E24"/>
                </a:solidFill>
                <a:latin typeface="Calibri"/>
                <a:ea typeface="Calibri"/>
                <a:cs typeface="Calibri"/>
                <a:sym typeface="Calibri"/>
              </a:rPr>
              <a:t>apprentissage</a:t>
            </a:r>
            <a:r>
              <a:rPr lang="en-US" sz="2800" b="0" i="0" u="none" strike="noStrike" cap="none" dirty="0">
                <a:solidFill>
                  <a:srgbClr val="C01E24"/>
                </a:solidFill>
                <a:latin typeface="Calibri"/>
                <a:ea typeface="Calibri"/>
                <a:cs typeface="Calibri"/>
                <a:sym typeface="Calibri"/>
              </a:rPr>
              <a:t> de </a:t>
            </a:r>
            <a:r>
              <a:rPr lang="en-US" sz="2800" b="0" i="0" u="none" strike="noStrike" cap="none" dirty="0" err="1">
                <a:solidFill>
                  <a:srgbClr val="C01E24"/>
                </a:solidFill>
                <a:latin typeface="Calibri"/>
                <a:ea typeface="Calibri"/>
                <a:cs typeface="Calibri"/>
                <a:sym typeface="Calibri"/>
              </a:rPr>
              <a:t>ce</a:t>
            </a:r>
            <a:r>
              <a:rPr lang="en-US" sz="2800" b="0" i="0" u="none" strike="noStrike" cap="none" dirty="0">
                <a:solidFill>
                  <a:srgbClr val="C01E24"/>
                </a:solidFill>
                <a:latin typeface="Calibri"/>
                <a:ea typeface="Calibri"/>
                <a:cs typeface="Calibri"/>
                <a:sym typeface="Calibri"/>
              </a:rPr>
              <a:t> module !</a:t>
            </a:r>
            <a:endParaRPr sz="1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5"/>
          <p:cNvSpPr txBox="1">
            <a:spLocks noGrp="1"/>
          </p:cNvSpPr>
          <p:nvPr>
            <p:ph type="title"/>
          </p:nvPr>
        </p:nvSpPr>
        <p:spPr>
          <a:xfrm>
            <a:off x="570032" y="1352412"/>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200" b="1">
                <a:solidFill>
                  <a:srgbClr val="203864"/>
                </a:solidFill>
              </a:rPr>
              <a:t>Compétences</a:t>
            </a:r>
            <a:endParaRPr>
              <a:solidFill>
                <a:srgbClr val="203864"/>
              </a:solidFill>
            </a:endParaRPr>
          </a:p>
        </p:txBody>
      </p:sp>
      <p:sp>
        <p:nvSpPr>
          <p:cNvPr id="149" name="Google Shape;149;p5"/>
          <p:cNvSpPr/>
          <p:nvPr/>
        </p:nvSpPr>
        <p:spPr>
          <a:xfrm>
            <a:off x="36957" y="348995"/>
            <a:ext cx="489461" cy="615675"/>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5"/>
          <p:cNvSpPr txBox="1"/>
          <p:nvPr/>
        </p:nvSpPr>
        <p:spPr>
          <a:xfrm>
            <a:off x="526419" y="348996"/>
            <a:ext cx="7044275" cy="61353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151" name="Google Shape;151;p5"/>
          <p:cNvSpPr/>
          <p:nvPr/>
        </p:nvSpPr>
        <p:spPr>
          <a:xfrm>
            <a:off x="-26406" y="440317"/>
            <a:ext cx="616186"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Gill Sans"/>
                <a:ea typeface="Gill Sans"/>
                <a:cs typeface="Gill Sans"/>
                <a:sym typeface="Gill Sans"/>
              </a:rPr>
              <a:t>11 </a:t>
            </a:r>
            <a:endParaRPr sz="2200" b="1" i="0" u="none" strike="noStrike" cap="none">
              <a:solidFill>
                <a:schemeClr val="lt1"/>
              </a:solidFill>
              <a:latin typeface="Gill Sans"/>
              <a:ea typeface="Gill Sans"/>
              <a:cs typeface="Gill Sans"/>
              <a:sym typeface="Gill Sans"/>
            </a:endParaRPr>
          </a:p>
        </p:txBody>
      </p:sp>
      <p:sp>
        <p:nvSpPr>
          <p:cNvPr id="152" name="Google Shape;152;p5"/>
          <p:cNvSpPr txBox="1">
            <a:spLocks noGrp="1"/>
          </p:cNvSpPr>
          <p:nvPr>
            <p:ph type="body" idx="1"/>
          </p:nvPr>
        </p:nvSpPr>
        <p:spPr>
          <a:xfrm>
            <a:off x="558000" y="2616322"/>
            <a:ext cx="6314063" cy="3389344"/>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C00000"/>
              </a:buClr>
              <a:buSzPts val="2200"/>
              <a:buFont typeface="Noto Sans Symbols"/>
              <a:buChar char="✔"/>
            </a:pPr>
            <a:r>
              <a:rPr lang="en-US"/>
              <a:t>Les participants seront dotés des compétences nécessaires pour identifier, évaluer et tirer profit des applications de services de santé. </a:t>
            </a:r>
            <a:endParaRPr/>
          </a:p>
          <a:p>
            <a:pPr marL="228600" lvl="0" indent="-228600" algn="l" rtl="0">
              <a:lnSpc>
                <a:spcPct val="100000"/>
              </a:lnSpc>
              <a:spcBef>
                <a:spcPts val="1200"/>
              </a:spcBef>
              <a:spcAft>
                <a:spcPts val="0"/>
              </a:spcAft>
              <a:buClr>
                <a:srgbClr val="C00000"/>
              </a:buClr>
              <a:buSzPts val="2200"/>
              <a:buFont typeface="Noto Sans Symbols"/>
              <a:buChar char="✔"/>
            </a:pPr>
            <a:r>
              <a:rPr lang="en-US"/>
              <a:t>Les compétences des participants seront améliorées afin qu'ils puissent prendre des décisions éclairées sur la sélection, l'utilisation et l'intégration des applications dans leur vie quotidienne. </a:t>
            </a:r>
            <a:endParaRPr/>
          </a:p>
        </p:txBody>
      </p:sp>
      <p:sp>
        <p:nvSpPr>
          <p:cNvPr id="153" name="Google Shape;153;p5"/>
          <p:cNvSpPr/>
          <p:nvPr/>
        </p:nvSpPr>
        <p:spPr>
          <a:xfrm>
            <a:off x="3419912" y="6129356"/>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Image by vectorjuice on Freepik</a:t>
            </a:r>
            <a:endParaRPr sz="1200" b="0" i="0" u="none" strike="noStrike" cap="none">
              <a:solidFill>
                <a:schemeClr val="dk1"/>
              </a:solidFill>
              <a:latin typeface="Calibri"/>
              <a:ea typeface="Calibri"/>
              <a:cs typeface="Calibri"/>
              <a:sym typeface="Calibri"/>
            </a:endParaRPr>
          </a:p>
        </p:txBody>
      </p:sp>
      <p:pic>
        <p:nvPicPr>
          <p:cNvPr id="154" name="Google Shape;154;p5"/>
          <p:cNvPicPr preferRelativeResize="0"/>
          <p:nvPr/>
        </p:nvPicPr>
        <p:blipFill rotWithShape="1">
          <a:blip r:embed="rId4">
            <a:alphaModFix/>
          </a:blip>
          <a:srcRect/>
          <a:stretch/>
        </p:blipFill>
        <p:spPr>
          <a:xfrm>
            <a:off x="6872063" y="2208485"/>
            <a:ext cx="5087207" cy="338934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19"/>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a:solidFill>
                  <a:srgbClr val="203864"/>
                </a:solidFill>
              </a:rPr>
              <a:t>Informations générales - les défis pour les migrants</a:t>
            </a:r>
            <a:endParaRPr>
              <a:solidFill>
                <a:srgbClr val="203864"/>
              </a:solidFill>
            </a:endParaRPr>
          </a:p>
        </p:txBody>
      </p:sp>
      <p:sp>
        <p:nvSpPr>
          <p:cNvPr id="161" name="Google Shape;161;p119"/>
          <p:cNvSpPr txBox="1">
            <a:spLocks noGrp="1"/>
          </p:cNvSpPr>
          <p:nvPr>
            <p:ph type="body" idx="1"/>
          </p:nvPr>
        </p:nvSpPr>
        <p:spPr>
          <a:xfrm>
            <a:off x="313509" y="2120841"/>
            <a:ext cx="7849184" cy="4475731"/>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600"/>
              </a:spcBef>
              <a:spcAft>
                <a:spcPts val="0"/>
              </a:spcAft>
              <a:buSzPts val="2200"/>
              <a:buNone/>
            </a:pPr>
            <a:r>
              <a:rPr lang="en-US" sz="2000" dirty="0">
                <a:solidFill>
                  <a:srgbClr val="000000"/>
                </a:solidFill>
                <a:latin typeface="Calibri"/>
                <a:ea typeface="Calibri"/>
                <a:cs typeface="Calibri"/>
                <a:sym typeface="Calibri"/>
              </a:rPr>
              <a:t>Les migrants </a:t>
            </a:r>
            <a:r>
              <a:rPr lang="en-US" sz="2000" dirty="0" err="1">
                <a:solidFill>
                  <a:srgbClr val="000000"/>
                </a:solidFill>
                <a:latin typeface="Calibri"/>
                <a:ea typeface="Calibri"/>
                <a:cs typeface="Calibri"/>
                <a:sym typeface="Calibri"/>
              </a:rPr>
              <a:t>sont</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confrontés</a:t>
            </a:r>
            <a:r>
              <a:rPr lang="en-US" sz="2000" dirty="0">
                <a:solidFill>
                  <a:srgbClr val="000000"/>
                </a:solidFill>
                <a:latin typeface="Calibri"/>
                <a:ea typeface="Calibri"/>
                <a:cs typeface="Calibri"/>
                <a:sym typeface="Calibri"/>
              </a:rPr>
              <a:t> à de </a:t>
            </a:r>
            <a:r>
              <a:rPr lang="en-US" sz="2000" dirty="0" err="1">
                <a:solidFill>
                  <a:srgbClr val="000000"/>
                </a:solidFill>
                <a:latin typeface="Calibri"/>
                <a:ea typeface="Calibri"/>
                <a:cs typeface="Calibri"/>
                <a:sym typeface="Calibri"/>
              </a:rPr>
              <a:t>nombreux</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défis</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en</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matière</a:t>
            </a:r>
            <a:r>
              <a:rPr lang="en-US" sz="2000" dirty="0">
                <a:solidFill>
                  <a:srgbClr val="000000"/>
                </a:solidFill>
                <a:latin typeface="Calibri"/>
                <a:ea typeface="Calibri"/>
                <a:cs typeface="Calibri"/>
                <a:sym typeface="Calibri"/>
              </a:rPr>
              <a:t> de </a:t>
            </a:r>
            <a:r>
              <a:rPr lang="en-US" sz="2000" dirty="0" err="1">
                <a:solidFill>
                  <a:srgbClr val="000000"/>
                </a:solidFill>
                <a:latin typeface="Calibri"/>
                <a:ea typeface="Calibri"/>
                <a:cs typeface="Calibri"/>
                <a:sym typeface="Calibri"/>
              </a:rPr>
              <a:t>soins</a:t>
            </a:r>
            <a:r>
              <a:rPr lang="en-US" sz="2000" dirty="0">
                <a:solidFill>
                  <a:srgbClr val="000000"/>
                </a:solidFill>
                <a:latin typeface="Calibri"/>
                <a:ea typeface="Calibri"/>
                <a:cs typeface="Calibri"/>
                <a:sym typeface="Calibri"/>
              </a:rPr>
              <a:t> de santé : les maladies </a:t>
            </a:r>
            <a:r>
              <a:rPr lang="en-US" sz="2000" dirty="0" err="1">
                <a:solidFill>
                  <a:srgbClr val="000000"/>
                </a:solidFill>
                <a:latin typeface="Calibri"/>
                <a:ea typeface="Calibri"/>
                <a:cs typeface="Calibri"/>
                <a:sym typeface="Calibri"/>
              </a:rPr>
              <a:t>latentes</a:t>
            </a:r>
            <a:r>
              <a:rPr lang="en-US" sz="2000" dirty="0">
                <a:solidFill>
                  <a:srgbClr val="000000"/>
                </a:solidFill>
                <a:latin typeface="Calibri"/>
                <a:ea typeface="Calibri"/>
                <a:cs typeface="Calibri"/>
                <a:sym typeface="Calibri"/>
              </a:rPr>
              <a:t> qui </a:t>
            </a:r>
            <a:r>
              <a:rPr lang="en-US" sz="2000" dirty="0" err="1">
                <a:solidFill>
                  <a:srgbClr val="000000"/>
                </a:solidFill>
                <a:latin typeface="Calibri"/>
                <a:ea typeface="Calibri"/>
                <a:cs typeface="Calibri"/>
                <a:sym typeface="Calibri"/>
              </a:rPr>
              <a:t>n'ont</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peut-être</a:t>
            </a:r>
            <a:r>
              <a:rPr lang="en-US" sz="2000" dirty="0">
                <a:solidFill>
                  <a:srgbClr val="000000"/>
                </a:solidFill>
                <a:latin typeface="Calibri"/>
                <a:ea typeface="Calibri"/>
                <a:cs typeface="Calibri"/>
                <a:sym typeface="Calibri"/>
              </a:rPr>
              <a:t> pas </a:t>
            </a:r>
            <a:r>
              <a:rPr lang="en-US" sz="2000" dirty="0" err="1">
                <a:solidFill>
                  <a:srgbClr val="000000"/>
                </a:solidFill>
                <a:latin typeface="Calibri"/>
                <a:ea typeface="Calibri"/>
                <a:cs typeface="Calibri"/>
                <a:sym typeface="Calibri"/>
              </a:rPr>
              <a:t>été</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traitées</a:t>
            </a:r>
            <a:r>
              <a:rPr lang="en-US" sz="2000" dirty="0">
                <a:solidFill>
                  <a:srgbClr val="000000"/>
                </a:solidFill>
                <a:latin typeface="Calibri"/>
                <a:ea typeface="Calibri"/>
                <a:cs typeface="Calibri"/>
                <a:sym typeface="Calibri"/>
              </a:rPr>
              <a:t> de </a:t>
            </a:r>
            <a:r>
              <a:rPr lang="en-US" sz="2000" dirty="0" err="1">
                <a:solidFill>
                  <a:srgbClr val="000000"/>
                </a:solidFill>
                <a:latin typeface="Calibri"/>
                <a:ea typeface="Calibri"/>
                <a:cs typeface="Calibri"/>
                <a:sym typeface="Calibri"/>
              </a:rPr>
              <a:t>manière</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adéquate</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dans</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leur</a:t>
            </a:r>
            <a:r>
              <a:rPr lang="en-US" sz="2000" dirty="0">
                <a:solidFill>
                  <a:srgbClr val="000000"/>
                </a:solidFill>
                <a:latin typeface="Calibri"/>
                <a:ea typeface="Calibri"/>
                <a:cs typeface="Calibri"/>
                <a:sym typeface="Calibri"/>
              </a:rPr>
              <a:t> pays </a:t>
            </a:r>
            <a:r>
              <a:rPr lang="en-US" sz="2000" dirty="0" err="1">
                <a:solidFill>
                  <a:srgbClr val="000000"/>
                </a:solidFill>
                <a:latin typeface="Calibri"/>
                <a:ea typeface="Calibri"/>
                <a:cs typeface="Calibri"/>
                <a:sym typeface="Calibri"/>
              </a:rPr>
              <a:t>d'origine</a:t>
            </a:r>
            <a:r>
              <a:rPr lang="en-US" sz="2000" dirty="0">
                <a:solidFill>
                  <a:srgbClr val="000000"/>
                </a:solidFill>
                <a:latin typeface="Calibri"/>
                <a:ea typeface="Calibri"/>
                <a:cs typeface="Calibri"/>
                <a:sym typeface="Calibri"/>
              </a:rPr>
              <a:t>, le stress physique et </a:t>
            </a:r>
            <a:r>
              <a:rPr lang="en-US" sz="2000" dirty="0" err="1">
                <a:solidFill>
                  <a:srgbClr val="000000"/>
                </a:solidFill>
                <a:latin typeface="Calibri"/>
                <a:ea typeface="Calibri"/>
                <a:cs typeface="Calibri"/>
                <a:sym typeface="Calibri"/>
              </a:rPr>
              <a:t>psychologique</a:t>
            </a:r>
            <a:r>
              <a:rPr lang="en-US" sz="2000" dirty="0">
                <a:solidFill>
                  <a:srgbClr val="000000"/>
                </a:solidFill>
                <a:latin typeface="Calibri"/>
                <a:ea typeface="Calibri"/>
                <a:cs typeface="Calibri"/>
                <a:sym typeface="Calibri"/>
              </a:rPr>
              <a:t> de la </a:t>
            </a:r>
            <a:r>
              <a:rPr lang="en-US" sz="2000" dirty="0" err="1">
                <a:solidFill>
                  <a:srgbClr val="000000"/>
                </a:solidFill>
                <a:latin typeface="Calibri"/>
                <a:ea typeface="Calibri"/>
                <a:cs typeface="Calibri"/>
                <a:sym typeface="Calibri"/>
              </a:rPr>
              <a:t>fuite</a:t>
            </a:r>
            <a:r>
              <a:rPr lang="en-US" sz="2000" dirty="0">
                <a:solidFill>
                  <a:srgbClr val="000000"/>
                </a:solidFill>
                <a:latin typeface="Calibri"/>
                <a:ea typeface="Calibri"/>
                <a:cs typeface="Calibri"/>
                <a:sym typeface="Calibri"/>
              </a:rPr>
              <a:t>, les </a:t>
            </a:r>
            <a:r>
              <a:rPr lang="en-US" sz="2000" dirty="0" err="1">
                <a:solidFill>
                  <a:srgbClr val="000000"/>
                </a:solidFill>
                <a:latin typeface="Calibri"/>
                <a:ea typeface="Calibri"/>
                <a:cs typeface="Calibri"/>
                <a:sym typeface="Calibri"/>
              </a:rPr>
              <a:t>différences</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culturelles</a:t>
            </a:r>
            <a:r>
              <a:rPr lang="en-US" sz="2000" dirty="0">
                <a:solidFill>
                  <a:srgbClr val="000000"/>
                </a:solidFill>
                <a:latin typeface="Calibri"/>
                <a:ea typeface="Calibri"/>
                <a:cs typeface="Calibri"/>
                <a:sym typeface="Calibri"/>
              </a:rPr>
              <a:t> et </a:t>
            </a:r>
            <a:r>
              <a:rPr lang="en-US" sz="2000" dirty="0" err="1">
                <a:solidFill>
                  <a:srgbClr val="000000"/>
                </a:solidFill>
                <a:latin typeface="Calibri"/>
                <a:ea typeface="Calibri"/>
                <a:cs typeface="Calibri"/>
                <a:sym typeface="Calibri"/>
              </a:rPr>
              <a:t>sexospécifiques</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dans</a:t>
            </a:r>
            <a:r>
              <a:rPr lang="en-US" sz="2000" dirty="0">
                <a:solidFill>
                  <a:srgbClr val="000000"/>
                </a:solidFill>
                <a:latin typeface="Calibri"/>
                <a:ea typeface="Calibri"/>
                <a:cs typeface="Calibri"/>
                <a:sym typeface="Calibri"/>
              </a:rPr>
              <a:t> la communication des </a:t>
            </a:r>
            <a:r>
              <a:rPr lang="en-US" sz="2000" dirty="0" err="1">
                <a:solidFill>
                  <a:srgbClr val="000000"/>
                </a:solidFill>
                <a:latin typeface="Calibri"/>
                <a:ea typeface="Calibri"/>
                <a:cs typeface="Calibri"/>
                <a:sym typeface="Calibri"/>
              </a:rPr>
              <a:t>plaintes</a:t>
            </a:r>
            <a:r>
              <a:rPr lang="en-US" sz="2000" dirty="0">
                <a:solidFill>
                  <a:srgbClr val="000000"/>
                </a:solidFill>
                <a:latin typeface="Calibri"/>
                <a:ea typeface="Calibri"/>
                <a:cs typeface="Calibri"/>
                <a:sym typeface="Calibri"/>
              </a:rPr>
              <a:t> et les </a:t>
            </a:r>
            <a:r>
              <a:rPr lang="en-US" sz="2000" dirty="0" err="1">
                <a:solidFill>
                  <a:srgbClr val="000000"/>
                </a:solidFill>
                <a:latin typeface="Calibri"/>
                <a:ea typeface="Calibri"/>
                <a:cs typeface="Calibri"/>
                <a:sym typeface="Calibri"/>
              </a:rPr>
              <a:t>problèmes</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linguistiques</a:t>
            </a:r>
            <a:r>
              <a:rPr lang="en-US" sz="2000" dirty="0">
                <a:solidFill>
                  <a:srgbClr val="000000"/>
                </a:solidFill>
                <a:latin typeface="Calibri"/>
                <a:ea typeface="Calibri"/>
                <a:cs typeface="Calibri"/>
                <a:sym typeface="Calibri"/>
              </a:rPr>
              <a:t> ne </a:t>
            </a:r>
            <a:r>
              <a:rPr lang="en-US" sz="2000" dirty="0" err="1">
                <a:solidFill>
                  <a:srgbClr val="000000"/>
                </a:solidFill>
                <a:latin typeface="Calibri"/>
                <a:ea typeface="Calibri"/>
                <a:cs typeface="Calibri"/>
                <a:sym typeface="Calibri"/>
              </a:rPr>
              <a:t>sont</a:t>
            </a:r>
            <a:r>
              <a:rPr lang="en-US" sz="2000" dirty="0">
                <a:solidFill>
                  <a:srgbClr val="000000"/>
                </a:solidFill>
                <a:latin typeface="Calibri"/>
                <a:ea typeface="Calibri"/>
                <a:cs typeface="Calibri"/>
                <a:sym typeface="Calibri"/>
              </a:rPr>
              <a:t> que </a:t>
            </a:r>
            <a:r>
              <a:rPr lang="en-US" sz="2000" dirty="0" err="1">
                <a:solidFill>
                  <a:srgbClr val="000000"/>
                </a:solidFill>
                <a:latin typeface="Calibri"/>
                <a:ea typeface="Calibri"/>
                <a:cs typeface="Calibri"/>
                <a:sym typeface="Calibri"/>
              </a:rPr>
              <a:t>quelques-uns</a:t>
            </a:r>
            <a:r>
              <a:rPr lang="en-US" sz="2000" dirty="0">
                <a:solidFill>
                  <a:srgbClr val="000000"/>
                </a:solidFill>
                <a:latin typeface="Calibri"/>
                <a:ea typeface="Calibri"/>
                <a:cs typeface="Calibri"/>
                <a:sym typeface="Calibri"/>
              </a:rPr>
              <a:t> de </a:t>
            </a:r>
            <a:r>
              <a:rPr lang="en-US" sz="2000" dirty="0" err="1">
                <a:solidFill>
                  <a:srgbClr val="000000"/>
                </a:solidFill>
                <a:latin typeface="Calibri"/>
                <a:ea typeface="Calibri"/>
                <a:cs typeface="Calibri"/>
                <a:sym typeface="Calibri"/>
              </a:rPr>
              <a:t>ces</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défis</a:t>
            </a:r>
            <a:r>
              <a:rPr lang="en-US" sz="2000" dirty="0">
                <a:solidFill>
                  <a:srgbClr val="000000"/>
                </a:solidFill>
                <a:latin typeface="Calibri"/>
                <a:ea typeface="Calibri"/>
                <a:cs typeface="Calibri"/>
                <a:sym typeface="Calibri"/>
              </a:rPr>
              <a:t>. </a:t>
            </a:r>
            <a:endParaRPr dirty="0"/>
          </a:p>
          <a:p>
            <a:pPr marL="88900" lvl="0" indent="0" algn="l" rtl="0">
              <a:lnSpc>
                <a:spcPct val="100000"/>
              </a:lnSpc>
              <a:spcBef>
                <a:spcPts val="1200"/>
              </a:spcBef>
              <a:spcAft>
                <a:spcPts val="0"/>
              </a:spcAft>
              <a:buSzPts val="2200"/>
              <a:buNone/>
            </a:pPr>
            <a:r>
              <a:rPr lang="en-US" sz="2000" dirty="0" err="1">
                <a:solidFill>
                  <a:srgbClr val="000000"/>
                </a:solidFill>
                <a:latin typeface="Calibri"/>
                <a:ea typeface="Calibri"/>
                <a:cs typeface="Calibri"/>
                <a:sym typeface="Calibri"/>
              </a:rPr>
              <a:t>Tous</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ces</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problèmes</a:t>
            </a:r>
            <a:r>
              <a:rPr lang="en-US" sz="2000" dirty="0">
                <a:solidFill>
                  <a:srgbClr val="000000"/>
                </a:solidFill>
                <a:latin typeface="Calibri"/>
                <a:ea typeface="Calibri"/>
                <a:cs typeface="Calibri"/>
                <a:sym typeface="Calibri"/>
              </a:rPr>
              <a:t> ne </a:t>
            </a:r>
            <a:r>
              <a:rPr lang="en-US" sz="2000" dirty="0" err="1">
                <a:solidFill>
                  <a:srgbClr val="000000"/>
                </a:solidFill>
                <a:latin typeface="Calibri"/>
                <a:ea typeface="Calibri"/>
                <a:cs typeface="Calibri"/>
                <a:sym typeface="Calibri"/>
              </a:rPr>
              <a:t>peuvent</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être</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résolus</a:t>
            </a:r>
            <a:r>
              <a:rPr lang="en-US" sz="2000" dirty="0">
                <a:solidFill>
                  <a:srgbClr val="000000"/>
                </a:solidFill>
                <a:latin typeface="Calibri"/>
                <a:ea typeface="Calibri"/>
                <a:cs typeface="Calibri"/>
                <a:sym typeface="Calibri"/>
              </a:rPr>
              <a:t> à court </a:t>
            </a:r>
            <a:r>
              <a:rPr lang="en-US" sz="2000" dirty="0" err="1">
                <a:solidFill>
                  <a:srgbClr val="000000"/>
                </a:solidFill>
                <a:latin typeface="Calibri"/>
                <a:ea typeface="Calibri"/>
                <a:cs typeface="Calibri"/>
                <a:sym typeface="Calibri"/>
              </a:rPr>
              <a:t>terme</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mais</a:t>
            </a:r>
            <a:r>
              <a:rPr lang="en-US" sz="2000" dirty="0">
                <a:solidFill>
                  <a:srgbClr val="000000"/>
                </a:solidFill>
                <a:latin typeface="Calibri"/>
                <a:ea typeface="Calibri"/>
                <a:cs typeface="Calibri"/>
                <a:sym typeface="Calibri"/>
              </a:rPr>
              <a:t> les </a:t>
            </a:r>
            <a:r>
              <a:rPr lang="en-US" sz="2000" dirty="0" err="1">
                <a:solidFill>
                  <a:srgbClr val="000000"/>
                </a:solidFill>
                <a:latin typeface="Calibri"/>
                <a:ea typeface="Calibri"/>
                <a:cs typeface="Calibri"/>
                <a:sym typeface="Calibri"/>
              </a:rPr>
              <a:t>systèmes</a:t>
            </a:r>
            <a:r>
              <a:rPr lang="en-US" sz="2000" dirty="0">
                <a:solidFill>
                  <a:srgbClr val="000000"/>
                </a:solidFill>
                <a:latin typeface="Calibri"/>
                <a:ea typeface="Calibri"/>
                <a:cs typeface="Calibri"/>
                <a:sym typeface="Calibri"/>
              </a:rPr>
              <a:t> de santé des pays </a:t>
            </a:r>
            <a:r>
              <a:rPr lang="en-US" sz="2000" dirty="0" err="1">
                <a:solidFill>
                  <a:srgbClr val="000000"/>
                </a:solidFill>
                <a:latin typeface="Calibri"/>
                <a:ea typeface="Calibri"/>
                <a:cs typeface="Calibri"/>
                <a:sym typeface="Calibri"/>
              </a:rPr>
              <a:t>européens</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offrent</a:t>
            </a:r>
            <a:r>
              <a:rPr lang="en-US" sz="2000" dirty="0">
                <a:solidFill>
                  <a:srgbClr val="000000"/>
                </a:solidFill>
                <a:latin typeface="Calibri"/>
                <a:ea typeface="Calibri"/>
                <a:cs typeface="Calibri"/>
                <a:sym typeface="Calibri"/>
              </a:rPr>
              <a:t> un large </a:t>
            </a:r>
            <a:r>
              <a:rPr lang="en-US" sz="2000" dirty="0" err="1">
                <a:solidFill>
                  <a:srgbClr val="000000"/>
                </a:solidFill>
                <a:latin typeface="Calibri"/>
                <a:ea typeface="Calibri"/>
                <a:cs typeface="Calibri"/>
                <a:sym typeface="Calibri"/>
              </a:rPr>
              <a:t>éventail</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d'aides</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dans</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leurs</a:t>
            </a:r>
            <a:r>
              <a:rPr lang="en-US" sz="2000" dirty="0">
                <a:solidFill>
                  <a:srgbClr val="000000"/>
                </a:solidFill>
                <a:latin typeface="Calibri"/>
                <a:ea typeface="Calibri"/>
                <a:cs typeface="Calibri"/>
                <a:sym typeface="Calibri"/>
              </a:rPr>
              <a:t> services de santé. </a:t>
            </a:r>
            <a:endParaRPr dirty="0"/>
          </a:p>
          <a:p>
            <a:pPr marL="88900" lvl="0" indent="0" algn="l" rtl="0">
              <a:lnSpc>
                <a:spcPct val="100000"/>
              </a:lnSpc>
              <a:spcBef>
                <a:spcPts val="1200"/>
              </a:spcBef>
              <a:spcAft>
                <a:spcPts val="600"/>
              </a:spcAft>
              <a:buSzPts val="2200"/>
              <a:buNone/>
            </a:pPr>
            <a:r>
              <a:rPr lang="en-US" sz="2000" dirty="0" err="1">
                <a:solidFill>
                  <a:srgbClr val="000000"/>
                </a:solidFill>
                <a:latin typeface="Calibri"/>
                <a:ea typeface="Calibri"/>
                <a:cs typeface="Calibri"/>
                <a:sym typeface="Calibri"/>
              </a:rPr>
              <a:t>Cette</a:t>
            </a:r>
            <a:r>
              <a:rPr lang="en-US" sz="2000" dirty="0">
                <a:solidFill>
                  <a:srgbClr val="000000"/>
                </a:solidFill>
                <a:latin typeface="Calibri"/>
                <a:ea typeface="Calibri"/>
                <a:cs typeface="Calibri"/>
                <a:sym typeface="Calibri"/>
              </a:rPr>
              <a:t> formation </a:t>
            </a:r>
            <a:r>
              <a:rPr lang="en-US" sz="2000" dirty="0" err="1">
                <a:solidFill>
                  <a:srgbClr val="000000"/>
                </a:solidFill>
                <a:latin typeface="Calibri"/>
                <a:ea typeface="Calibri"/>
                <a:cs typeface="Calibri"/>
                <a:sym typeface="Calibri"/>
              </a:rPr>
              <a:t>porte</a:t>
            </a:r>
            <a:r>
              <a:rPr lang="en-US" sz="2000" dirty="0">
                <a:solidFill>
                  <a:srgbClr val="000000"/>
                </a:solidFill>
                <a:latin typeface="Calibri"/>
                <a:ea typeface="Calibri"/>
                <a:cs typeface="Calibri"/>
                <a:sym typeface="Calibri"/>
              </a:rPr>
              <a:t> sur la </a:t>
            </a:r>
            <a:r>
              <a:rPr lang="en-US" sz="2000" dirty="0" err="1">
                <a:solidFill>
                  <a:srgbClr val="000000"/>
                </a:solidFill>
                <a:latin typeface="Calibri"/>
                <a:ea typeface="Calibri"/>
                <a:cs typeface="Calibri"/>
                <a:sym typeface="Calibri"/>
              </a:rPr>
              <a:t>manière</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dont</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ces</a:t>
            </a:r>
            <a:r>
              <a:rPr lang="en-US" sz="2000" dirty="0">
                <a:solidFill>
                  <a:srgbClr val="000000"/>
                </a:solidFill>
                <a:latin typeface="Calibri"/>
                <a:ea typeface="Calibri"/>
                <a:cs typeface="Calibri"/>
                <a:sym typeface="Calibri"/>
              </a:rPr>
              <a:t> services </a:t>
            </a:r>
            <a:r>
              <a:rPr lang="en-US" sz="2000" dirty="0" err="1">
                <a:solidFill>
                  <a:srgbClr val="000000"/>
                </a:solidFill>
                <a:latin typeface="Calibri"/>
                <a:ea typeface="Calibri"/>
                <a:cs typeface="Calibri"/>
                <a:sym typeface="Calibri"/>
              </a:rPr>
              <a:t>peuvent</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être</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utilisés</a:t>
            </a:r>
            <a:r>
              <a:rPr lang="en-US" sz="2000" dirty="0">
                <a:solidFill>
                  <a:srgbClr val="000000"/>
                </a:solidFill>
                <a:latin typeface="Calibri"/>
                <a:ea typeface="Calibri"/>
                <a:cs typeface="Calibri"/>
                <a:sym typeface="Calibri"/>
              </a:rPr>
              <a:t> par le </a:t>
            </a:r>
            <a:r>
              <a:rPr lang="en-US" sz="2000" dirty="0" err="1">
                <a:solidFill>
                  <a:srgbClr val="000000"/>
                </a:solidFill>
                <a:latin typeface="Calibri"/>
                <a:ea typeface="Calibri"/>
                <a:cs typeface="Calibri"/>
                <a:sym typeface="Calibri"/>
              </a:rPr>
              <a:t>biais</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d'applications</a:t>
            </a:r>
            <a:r>
              <a:rPr lang="en-US" sz="2000" dirty="0">
                <a:solidFill>
                  <a:srgbClr val="000000"/>
                </a:solidFill>
                <a:latin typeface="Calibri"/>
                <a:ea typeface="Calibri"/>
                <a:cs typeface="Calibri"/>
                <a:sym typeface="Calibri"/>
              </a:rPr>
              <a:t> </a:t>
            </a:r>
            <a:r>
              <a:rPr lang="en-US" sz="2000" dirty="0" err="1">
                <a:solidFill>
                  <a:srgbClr val="000000"/>
                </a:solidFill>
                <a:latin typeface="Calibri"/>
                <a:ea typeface="Calibri"/>
                <a:cs typeface="Calibri"/>
                <a:sym typeface="Calibri"/>
              </a:rPr>
              <a:t>numériques</a:t>
            </a:r>
            <a:r>
              <a:rPr lang="en-US" sz="2000" dirty="0">
                <a:solidFill>
                  <a:srgbClr val="000000"/>
                </a:solidFill>
                <a:latin typeface="Calibri"/>
                <a:ea typeface="Calibri"/>
                <a:cs typeface="Calibri"/>
                <a:sym typeface="Calibri"/>
              </a:rPr>
              <a:t>.</a:t>
            </a:r>
            <a:endParaRPr sz="2000" b="0" i="0" u="none" strike="noStrike" dirty="0">
              <a:solidFill>
                <a:srgbClr val="000000"/>
              </a:solidFill>
              <a:latin typeface="Calibri"/>
              <a:ea typeface="Calibri"/>
              <a:cs typeface="Calibri"/>
              <a:sym typeface="Calibri"/>
            </a:endParaRPr>
          </a:p>
        </p:txBody>
      </p:sp>
      <p:sp>
        <p:nvSpPr>
          <p:cNvPr id="162" name="Google Shape;162;p119"/>
          <p:cNvSpPr/>
          <p:nvPr/>
        </p:nvSpPr>
        <p:spPr>
          <a:xfrm>
            <a:off x="3419912" y="5950605"/>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Pixabay license</a:t>
            </a:r>
            <a:endParaRPr sz="1200" b="0" i="0" u="none" strike="noStrike" cap="none">
              <a:solidFill>
                <a:schemeClr val="dk1"/>
              </a:solidFill>
              <a:latin typeface="Calibri"/>
              <a:ea typeface="Calibri"/>
              <a:cs typeface="Calibri"/>
              <a:sym typeface="Calibri"/>
            </a:endParaRPr>
          </a:p>
        </p:txBody>
      </p:sp>
      <p:pic>
        <p:nvPicPr>
          <p:cNvPr id="163" name="Google Shape;163;p119"/>
          <p:cNvPicPr preferRelativeResize="0"/>
          <p:nvPr/>
        </p:nvPicPr>
        <p:blipFill rotWithShape="1">
          <a:blip r:embed="rId5">
            <a:alphaModFix/>
          </a:blip>
          <a:srcRect/>
          <a:stretch/>
        </p:blipFill>
        <p:spPr>
          <a:xfrm>
            <a:off x="8353625" y="2678774"/>
            <a:ext cx="3647443" cy="2713899"/>
          </a:xfrm>
          <a:prstGeom prst="rect">
            <a:avLst/>
          </a:prstGeom>
          <a:noFill/>
          <a:ln>
            <a:noFill/>
          </a:ln>
        </p:spPr>
      </p:pic>
      <p:sp>
        <p:nvSpPr>
          <p:cNvPr id="164" name="Google Shape;164;p119"/>
          <p:cNvSpPr/>
          <p:nvPr/>
        </p:nvSpPr>
        <p:spPr>
          <a:xfrm>
            <a:off x="10110651" y="-3933"/>
            <a:ext cx="208008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400" b="0" i="0" u="none" strike="noStrike" cap="none">
                <a:solidFill>
                  <a:schemeClr val="lt1"/>
                </a:solidFill>
                <a:latin typeface="Arial"/>
                <a:ea typeface="Arial"/>
                <a:cs typeface="Arial"/>
                <a:sym typeface="Arial"/>
              </a:rPr>
              <a:t>11.1.1 Introduction</a:t>
            </a:r>
            <a:endParaRPr sz="1400" b="0" i="0" u="none" strike="noStrike" cap="none">
              <a:solidFill>
                <a:schemeClr val="lt1"/>
              </a:solidFill>
              <a:latin typeface="Arial"/>
              <a:ea typeface="Arial"/>
              <a:cs typeface="Arial"/>
              <a:sym typeface="Arial"/>
            </a:endParaRPr>
          </a:p>
        </p:txBody>
      </p:sp>
      <p:sp>
        <p:nvSpPr>
          <p:cNvPr id="165" name="Google Shape;165;p119"/>
          <p:cNvSpPr/>
          <p:nvPr/>
        </p:nvSpPr>
        <p:spPr>
          <a:xfrm>
            <a:off x="63363" y="-3934"/>
            <a:ext cx="769500" cy="6156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119"/>
          <p:cNvSpPr txBox="1"/>
          <p:nvPr/>
        </p:nvSpPr>
        <p:spPr>
          <a:xfrm>
            <a:off x="832900" y="-3933"/>
            <a:ext cx="50547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167" name="Google Shape;167;p119"/>
          <p:cNvSpPr/>
          <p:nvPr/>
        </p:nvSpPr>
        <p:spPr>
          <a:xfrm>
            <a:off x="0" y="87388"/>
            <a:ext cx="778800" cy="43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Gill Sans"/>
                <a:ea typeface="Gill Sans"/>
                <a:cs typeface="Gill Sans"/>
                <a:sym typeface="Gill Sans"/>
              </a:rPr>
              <a:t>11.1 </a:t>
            </a:r>
            <a:endParaRPr sz="22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9"/>
          <p:cNvSpPr txBox="1">
            <a:spLocks noGrp="1"/>
          </p:cNvSpPr>
          <p:nvPr>
            <p:ph type="title"/>
          </p:nvPr>
        </p:nvSpPr>
        <p:spPr>
          <a:xfrm>
            <a:off x="529651" y="1071566"/>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b="1">
                <a:solidFill>
                  <a:srgbClr val="203864"/>
                </a:solidFill>
              </a:rPr>
              <a:t>Objectif </a:t>
            </a:r>
            <a:endParaRPr sz="2800">
              <a:solidFill>
                <a:srgbClr val="203864"/>
              </a:solidFill>
            </a:endParaRPr>
          </a:p>
        </p:txBody>
      </p:sp>
      <p:sp>
        <p:nvSpPr>
          <p:cNvPr id="174" name="Google Shape;174;p9"/>
          <p:cNvSpPr txBox="1">
            <a:spLocks noGrp="1"/>
          </p:cNvSpPr>
          <p:nvPr>
            <p:ph type="body" idx="1"/>
          </p:nvPr>
        </p:nvSpPr>
        <p:spPr>
          <a:xfrm>
            <a:off x="602657" y="1676662"/>
            <a:ext cx="7480012" cy="486597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200"/>
              </a:spcBef>
              <a:spcAft>
                <a:spcPts val="0"/>
              </a:spcAft>
              <a:buClr>
                <a:srgbClr val="C00000"/>
              </a:buClr>
              <a:buSzPts val="2200"/>
              <a:buNone/>
            </a:pPr>
            <a:r>
              <a:rPr lang="en-US" sz="2200" b="0" i="0" u="none" strike="noStrike">
                <a:solidFill>
                  <a:srgbClr val="000000"/>
                </a:solidFill>
                <a:latin typeface="Calibri"/>
                <a:ea typeface="Calibri"/>
                <a:cs typeface="Calibri"/>
                <a:sym typeface="Calibri"/>
              </a:rPr>
              <a:t>Ce </a:t>
            </a:r>
            <a:r>
              <a:rPr lang="en-US" sz="2200">
                <a:solidFill>
                  <a:srgbClr val="000000"/>
                </a:solidFill>
                <a:latin typeface="Calibri"/>
                <a:ea typeface="Calibri"/>
                <a:cs typeface="Calibri"/>
                <a:sym typeface="Calibri"/>
              </a:rPr>
              <a:t>matériel de </a:t>
            </a:r>
            <a:r>
              <a:rPr lang="en-US" sz="2200" b="0" i="0" u="none" strike="noStrike">
                <a:solidFill>
                  <a:srgbClr val="000000"/>
                </a:solidFill>
                <a:latin typeface="Calibri"/>
                <a:ea typeface="Calibri"/>
                <a:cs typeface="Calibri"/>
                <a:sym typeface="Calibri"/>
              </a:rPr>
              <a:t>formation fait partie du programme de formation MIG-HEALTH APPS sur les applications pour les services de santé. </a:t>
            </a:r>
            <a:endParaRPr/>
          </a:p>
          <a:p>
            <a:pPr marL="0" lvl="0" indent="0" algn="l" rtl="0">
              <a:lnSpc>
                <a:spcPct val="100000"/>
              </a:lnSpc>
              <a:spcBef>
                <a:spcPts val="1200"/>
              </a:spcBef>
              <a:spcAft>
                <a:spcPts val="0"/>
              </a:spcAft>
              <a:buClr>
                <a:srgbClr val="C00000"/>
              </a:buClr>
              <a:buSzPts val="2200"/>
              <a:buNone/>
            </a:pPr>
            <a:r>
              <a:rPr lang="en-US" sz="2200" b="0" i="0" u="none" strike="noStrike">
                <a:solidFill>
                  <a:srgbClr val="000000"/>
                </a:solidFill>
                <a:latin typeface="Calibri"/>
                <a:ea typeface="Calibri"/>
                <a:cs typeface="Calibri"/>
                <a:sym typeface="Calibri"/>
              </a:rPr>
              <a:t>L'objectif est de fournir aux apprenants les connaissances et les compétences dont ils ont besoin pour utiliser les applications de santé proposées par les organismes publics et privés afin de bénéficier d'informations et d'un accès aux systèmes de soutien liés à la santé. </a:t>
            </a:r>
            <a:endParaRPr/>
          </a:p>
          <a:p>
            <a:pPr marL="0" lvl="0" indent="0" algn="l" rtl="0">
              <a:lnSpc>
                <a:spcPct val="100000"/>
              </a:lnSpc>
              <a:spcBef>
                <a:spcPts val="1200"/>
              </a:spcBef>
              <a:spcAft>
                <a:spcPts val="0"/>
              </a:spcAft>
              <a:buClr>
                <a:srgbClr val="C00000"/>
              </a:buClr>
              <a:buSzPts val="2200"/>
              <a:buNone/>
            </a:pPr>
            <a:r>
              <a:rPr lang="en-US" sz="2200" b="0" i="0" u="none" strike="noStrike">
                <a:solidFill>
                  <a:srgbClr val="000000"/>
                </a:solidFill>
                <a:latin typeface="Calibri"/>
                <a:ea typeface="Calibri"/>
                <a:cs typeface="Calibri"/>
                <a:sym typeface="Calibri"/>
              </a:rPr>
              <a:t>Ce cours informe sur les installations correspondantes en présentant des exemples d'applications de services de santé.</a:t>
            </a:r>
            <a:endParaRPr/>
          </a:p>
          <a:p>
            <a:pPr marL="0" lvl="0" indent="0" algn="l" rtl="0">
              <a:lnSpc>
                <a:spcPct val="100000"/>
              </a:lnSpc>
              <a:spcBef>
                <a:spcPts val="1200"/>
              </a:spcBef>
              <a:spcAft>
                <a:spcPts val="0"/>
              </a:spcAft>
              <a:buClr>
                <a:srgbClr val="C00000"/>
              </a:buClr>
              <a:buSzPts val="2200"/>
              <a:buNone/>
            </a:pPr>
            <a:endParaRPr/>
          </a:p>
        </p:txBody>
      </p:sp>
      <p:sp>
        <p:nvSpPr>
          <p:cNvPr id="175" name="Google Shape;175;p9"/>
          <p:cNvSpPr/>
          <p:nvPr/>
        </p:nvSpPr>
        <p:spPr>
          <a:xfrm>
            <a:off x="117331" y="438863"/>
            <a:ext cx="661601"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11 </a:t>
            </a:r>
            <a:endParaRPr sz="2200" b="1" i="0" u="none" strike="noStrike" cap="none">
              <a:solidFill>
                <a:schemeClr val="lt1"/>
              </a:solidFill>
              <a:latin typeface="Gill Sans"/>
              <a:ea typeface="Gill Sans"/>
              <a:cs typeface="Gill Sans"/>
              <a:sym typeface="Gill Sans"/>
            </a:endParaRPr>
          </a:p>
        </p:txBody>
      </p:sp>
      <p:pic>
        <p:nvPicPr>
          <p:cNvPr id="176" name="Google Shape;176;p9"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a:off x="9304701" y="1878518"/>
            <a:ext cx="1964267" cy="3699896"/>
          </a:xfrm>
          <a:prstGeom prst="rect">
            <a:avLst/>
          </a:prstGeom>
          <a:noFill/>
          <a:ln>
            <a:noFill/>
          </a:ln>
        </p:spPr>
      </p:pic>
      <p:sp>
        <p:nvSpPr>
          <p:cNvPr id="177" name="Google Shape;177;p9"/>
          <p:cNvSpPr/>
          <p:nvPr/>
        </p:nvSpPr>
        <p:spPr>
          <a:xfrm>
            <a:off x="10110651" y="-3933"/>
            <a:ext cx="208008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11.1.1 Introduction</a:t>
            </a:r>
            <a:endParaRPr sz="1800" b="0" i="0" u="none" strike="noStrike" cap="none">
              <a:solidFill>
                <a:schemeClr val="lt1"/>
              </a:solidFill>
              <a:latin typeface="Calibri"/>
              <a:ea typeface="Calibri"/>
              <a:cs typeface="Calibri"/>
              <a:sym typeface="Calibri"/>
            </a:endParaRPr>
          </a:p>
        </p:txBody>
      </p:sp>
      <p:sp>
        <p:nvSpPr>
          <p:cNvPr id="178" name="Google Shape;178;p9"/>
          <p:cNvSpPr/>
          <p:nvPr/>
        </p:nvSpPr>
        <p:spPr>
          <a:xfrm>
            <a:off x="63363" y="-3934"/>
            <a:ext cx="769537" cy="615675"/>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9"/>
          <p:cNvSpPr txBox="1"/>
          <p:nvPr/>
        </p:nvSpPr>
        <p:spPr>
          <a:xfrm>
            <a:off x="832900" y="-3933"/>
            <a:ext cx="5054554" cy="61353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180" name="Google Shape;180;p9"/>
          <p:cNvSpPr/>
          <p:nvPr/>
        </p:nvSpPr>
        <p:spPr>
          <a:xfrm>
            <a:off x="0" y="87388"/>
            <a:ext cx="778932"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Gill Sans"/>
                <a:ea typeface="Gill Sans"/>
                <a:cs typeface="Gill Sans"/>
                <a:sym typeface="Gill Sans"/>
              </a:rPr>
              <a:t>11.1 </a:t>
            </a:r>
            <a:endParaRPr sz="22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800">
                <a:solidFill>
                  <a:srgbClr val="203864"/>
                </a:solidFill>
              </a:rPr>
              <a:t>Résultats de l'apprentissage</a:t>
            </a:r>
            <a:endParaRPr sz="2800">
              <a:solidFill>
                <a:srgbClr val="203864"/>
              </a:solidFill>
            </a:endParaRPr>
          </a:p>
        </p:txBody>
      </p:sp>
      <p:sp>
        <p:nvSpPr>
          <p:cNvPr id="187" name="Google Shape;187;p10"/>
          <p:cNvSpPr txBox="1">
            <a:spLocks noGrp="1"/>
          </p:cNvSpPr>
          <p:nvPr>
            <p:ph type="body" idx="1"/>
          </p:nvPr>
        </p:nvSpPr>
        <p:spPr>
          <a:xfrm>
            <a:off x="557999" y="1799999"/>
            <a:ext cx="8228950" cy="4865977"/>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600"/>
              </a:spcBef>
              <a:spcAft>
                <a:spcPts val="0"/>
              </a:spcAft>
              <a:buSzPts val="2200"/>
              <a:buFont typeface="Noto Sans Symbols"/>
              <a:buChar char="✔"/>
            </a:pPr>
            <a:r>
              <a:rPr lang="en-US" sz="2200" b="0" i="0" u="none" strike="noStrike">
                <a:solidFill>
                  <a:srgbClr val="000000"/>
                </a:solidFill>
                <a:latin typeface="Calibri"/>
                <a:ea typeface="Calibri"/>
                <a:cs typeface="Calibri"/>
                <a:sym typeface="Calibri"/>
              </a:rPr>
              <a:t>Vous saurez ce qu'est un service de santé et comment il peut être bénéfique dans différentes situations. </a:t>
            </a:r>
            <a:endParaRPr/>
          </a:p>
          <a:p>
            <a:pPr marL="228600" lvl="0" indent="-228600" algn="l" rtl="0">
              <a:lnSpc>
                <a:spcPct val="100000"/>
              </a:lnSpc>
              <a:spcBef>
                <a:spcPts val="1200"/>
              </a:spcBef>
              <a:spcAft>
                <a:spcPts val="0"/>
              </a:spcAft>
              <a:buSzPts val="2200"/>
              <a:buFont typeface="Noto Sans Symbols"/>
              <a:buChar char="✔"/>
            </a:pPr>
            <a:r>
              <a:rPr lang="en-US" sz="2200" b="0" i="0" u="none" strike="noStrike">
                <a:solidFill>
                  <a:srgbClr val="000000"/>
                </a:solidFill>
                <a:latin typeface="Calibri"/>
                <a:ea typeface="Calibri"/>
                <a:cs typeface="Calibri"/>
                <a:sym typeface="Calibri"/>
              </a:rPr>
              <a:t>Vous serez en mesure d'identifier les services de santé en général et ceux qui sont les plus pertinents pour </a:t>
            </a:r>
            <a:r>
              <a:rPr lang="en-US" sz="2200">
                <a:solidFill>
                  <a:srgbClr val="000000"/>
                </a:solidFill>
                <a:latin typeface="Calibri"/>
                <a:ea typeface="Calibri"/>
                <a:cs typeface="Calibri"/>
                <a:sym typeface="Calibri"/>
              </a:rPr>
              <a:t>différents objectifs</a:t>
            </a:r>
            <a:r>
              <a:rPr lang="en-US" sz="2200" b="0" i="0" u="none" strike="noStrike">
                <a:solidFill>
                  <a:srgbClr val="000000"/>
                </a:solidFill>
                <a:latin typeface="Calibri"/>
                <a:ea typeface="Calibri"/>
                <a:cs typeface="Calibri"/>
                <a:sym typeface="Calibri"/>
              </a:rPr>
              <a:t>.</a:t>
            </a:r>
            <a:endParaRPr/>
          </a:p>
          <a:p>
            <a:pPr marL="228600" lvl="0" indent="-228600" algn="l" rtl="0">
              <a:lnSpc>
                <a:spcPct val="100000"/>
              </a:lnSpc>
              <a:spcBef>
                <a:spcPts val="1200"/>
              </a:spcBef>
              <a:spcAft>
                <a:spcPts val="0"/>
              </a:spcAft>
              <a:buSzPts val="2200"/>
              <a:buFont typeface="Noto Sans Symbols"/>
              <a:buChar char="✔"/>
            </a:pPr>
            <a:r>
              <a:rPr lang="en-US" sz="2200" b="0" i="0" u="none" strike="noStrike">
                <a:solidFill>
                  <a:srgbClr val="000000"/>
                </a:solidFill>
                <a:latin typeface="Calibri"/>
                <a:ea typeface="Calibri"/>
                <a:cs typeface="Calibri"/>
                <a:sym typeface="Calibri"/>
              </a:rPr>
              <a:t>Vous serez en mesure d'identifier les applications de services de santé et leurs différents contextes et </a:t>
            </a:r>
            <a:r>
              <a:rPr lang="en-US" sz="2200">
                <a:solidFill>
                  <a:srgbClr val="000000"/>
                </a:solidFill>
              </a:rPr>
              <a:t>utilité</a:t>
            </a:r>
            <a:r>
              <a:rPr lang="en-US" sz="2200" b="0" i="0" u="none" strike="noStrike">
                <a:solidFill>
                  <a:srgbClr val="000000"/>
                </a:solidFill>
                <a:latin typeface="Calibri"/>
                <a:ea typeface="Calibri"/>
                <a:cs typeface="Calibri"/>
                <a:sym typeface="Calibri"/>
              </a:rPr>
              <a:t>.</a:t>
            </a:r>
            <a:endParaRPr/>
          </a:p>
          <a:p>
            <a:pPr marL="228600" lvl="0" indent="-228600" algn="l" rtl="0">
              <a:lnSpc>
                <a:spcPct val="100000"/>
              </a:lnSpc>
              <a:spcBef>
                <a:spcPts val="1200"/>
              </a:spcBef>
              <a:spcAft>
                <a:spcPts val="0"/>
              </a:spcAft>
              <a:buSzPts val="2200"/>
              <a:buFont typeface="Noto Sans Symbols"/>
              <a:buChar char="✔"/>
            </a:pPr>
            <a:r>
              <a:rPr lang="en-US" sz="2200" b="0" i="0" u="none" strike="noStrike">
                <a:solidFill>
                  <a:srgbClr val="000000"/>
                </a:solidFill>
                <a:latin typeface="Calibri"/>
                <a:ea typeface="Calibri"/>
                <a:cs typeface="Calibri"/>
                <a:sym typeface="Calibri"/>
              </a:rPr>
              <a:t>Vous serez en mesure d'évaluer de manière critique les applications de services de santé et leur </a:t>
            </a:r>
            <a:r>
              <a:rPr lang="en-US" sz="2200">
                <a:solidFill>
                  <a:srgbClr val="000000"/>
                </a:solidFill>
              </a:rPr>
              <a:t>utilité</a:t>
            </a:r>
            <a:r>
              <a:rPr lang="en-US" sz="2200" b="0" i="0" u="none" strike="noStrike">
                <a:solidFill>
                  <a:srgbClr val="000000"/>
                </a:solidFill>
                <a:latin typeface="Calibri"/>
                <a:ea typeface="Calibri"/>
                <a:cs typeface="Calibri"/>
                <a:sym typeface="Calibri"/>
              </a:rPr>
              <a:t>.</a:t>
            </a:r>
            <a:endParaRPr/>
          </a:p>
          <a:p>
            <a:pPr marL="228600" lvl="0" indent="-228600" algn="l" rtl="0">
              <a:lnSpc>
                <a:spcPct val="100000"/>
              </a:lnSpc>
              <a:spcBef>
                <a:spcPts val="1200"/>
              </a:spcBef>
              <a:spcAft>
                <a:spcPts val="600"/>
              </a:spcAft>
              <a:buSzPts val="2200"/>
              <a:buFont typeface="Noto Sans Symbols"/>
              <a:buChar char="✔"/>
            </a:pPr>
            <a:r>
              <a:rPr lang="en-US" sz="2200" b="0" i="0" u="none" strike="noStrike">
                <a:solidFill>
                  <a:srgbClr val="000000"/>
                </a:solidFill>
                <a:latin typeface="Calibri"/>
                <a:ea typeface="Calibri"/>
                <a:cs typeface="Calibri"/>
                <a:sym typeface="Calibri"/>
              </a:rPr>
              <a:t>Vous établirez un plan d'utilisation des applications de services de santé pour </a:t>
            </a:r>
            <a:r>
              <a:rPr lang="en-US" sz="2200">
                <a:solidFill>
                  <a:srgbClr val="000000"/>
                </a:solidFill>
                <a:latin typeface="Calibri"/>
                <a:ea typeface="Calibri"/>
                <a:cs typeface="Calibri"/>
                <a:sym typeface="Calibri"/>
              </a:rPr>
              <a:t>vous-même</a:t>
            </a:r>
            <a:r>
              <a:rPr lang="en-US" sz="2200" b="0" i="0" u="none" strike="noStrike">
                <a:solidFill>
                  <a:srgbClr val="000000"/>
                </a:solidFill>
                <a:latin typeface="Calibri"/>
                <a:ea typeface="Calibri"/>
                <a:cs typeface="Calibri"/>
                <a:sym typeface="Calibri"/>
              </a:rPr>
              <a:t>, un ami ou un parent.</a:t>
            </a:r>
            <a:endParaRPr/>
          </a:p>
        </p:txBody>
      </p:sp>
      <p:sp>
        <p:nvSpPr>
          <p:cNvPr id="188" name="Google Shape;188;p10"/>
          <p:cNvSpPr/>
          <p:nvPr/>
        </p:nvSpPr>
        <p:spPr>
          <a:xfrm>
            <a:off x="3419912" y="6050983"/>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Calibri"/>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licence Pixabay</a:t>
            </a:r>
            <a:endParaRPr sz="1200" b="0" i="0" u="none" strike="noStrike" cap="none">
              <a:solidFill>
                <a:schemeClr val="dk1"/>
              </a:solidFill>
              <a:latin typeface="Calibri"/>
              <a:ea typeface="Calibri"/>
              <a:cs typeface="Calibri"/>
              <a:sym typeface="Calibri"/>
            </a:endParaRPr>
          </a:p>
        </p:txBody>
      </p:sp>
      <p:sp>
        <p:nvSpPr>
          <p:cNvPr id="189" name="Google Shape;189;p10"/>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200"/>
              <a:buFont typeface="Gill Sans"/>
              <a:buNone/>
            </a:pPr>
            <a:r>
              <a:rPr lang="en-US" sz="2200" b="1" i="0" u="none" strike="noStrike" cap="none">
                <a:solidFill>
                  <a:schemeClr val="lt1"/>
                </a:solidFill>
                <a:latin typeface="Gill Sans"/>
                <a:ea typeface="Gill Sans"/>
                <a:cs typeface="Gill Sans"/>
                <a:sym typeface="Gill Sans"/>
              </a:rPr>
              <a:t>1 </a:t>
            </a:r>
            <a:endParaRPr sz="2200" b="1" i="0" u="none" strike="noStrike" cap="none">
              <a:solidFill>
                <a:schemeClr val="lt1"/>
              </a:solidFill>
              <a:latin typeface="Gill Sans"/>
              <a:ea typeface="Gill Sans"/>
              <a:cs typeface="Gill Sans"/>
              <a:sym typeface="Gill Sans"/>
            </a:endParaRPr>
          </a:p>
        </p:txBody>
      </p:sp>
      <p:pic>
        <p:nvPicPr>
          <p:cNvPr id="190" name="Google Shape;190;p10" descr="Medizinisch, Kampagne, App, Spende"/>
          <p:cNvPicPr preferRelativeResize="0"/>
          <p:nvPr/>
        </p:nvPicPr>
        <p:blipFill rotWithShape="1">
          <a:blip r:embed="rId5">
            <a:alphaModFix/>
          </a:blip>
          <a:srcRect l="26689" t="13110" r="25150" b="12874"/>
          <a:stretch/>
        </p:blipFill>
        <p:spPr>
          <a:xfrm>
            <a:off x="9431383" y="1567277"/>
            <a:ext cx="2316480" cy="4368803"/>
          </a:xfrm>
          <a:prstGeom prst="rect">
            <a:avLst/>
          </a:prstGeom>
          <a:noFill/>
          <a:ln>
            <a:noFill/>
          </a:ln>
        </p:spPr>
      </p:pic>
      <p:sp>
        <p:nvSpPr>
          <p:cNvPr id="191" name="Google Shape;191;p10"/>
          <p:cNvSpPr/>
          <p:nvPr/>
        </p:nvSpPr>
        <p:spPr>
          <a:xfrm>
            <a:off x="10110651" y="-3933"/>
            <a:ext cx="208008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11.1.1 Introduction</a:t>
            </a:r>
            <a:endParaRPr sz="1800" b="0" i="0" u="none" strike="noStrike" cap="none">
              <a:solidFill>
                <a:schemeClr val="lt1"/>
              </a:solidFill>
              <a:latin typeface="Calibri"/>
              <a:ea typeface="Calibri"/>
              <a:cs typeface="Calibri"/>
              <a:sym typeface="Calibri"/>
            </a:endParaRPr>
          </a:p>
        </p:txBody>
      </p:sp>
      <p:sp>
        <p:nvSpPr>
          <p:cNvPr id="192" name="Google Shape;192;p10"/>
          <p:cNvSpPr/>
          <p:nvPr/>
        </p:nvSpPr>
        <p:spPr>
          <a:xfrm>
            <a:off x="63363" y="-3933"/>
            <a:ext cx="730459" cy="399962"/>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 name="Google Shape;193;p10"/>
          <p:cNvSpPr txBox="1"/>
          <p:nvPr/>
        </p:nvSpPr>
        <p:spPr>
          <a:xfrm>
            <a:off x="739377" y="-3933"/>
            <a:ext cx="4797879" cy="398569"/>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pour les services de santé</a:t>
            </a:r>
            <a:endParaRPr sz="1400" b="0" i="0" u="none" strike="noStrike" cap="none">
              <a:solidFill>
                <a:srgbClr val="000000"/>
              </a:solidFill>
              <a:latin typeface="Arial"/>
              <a:ea typeface="Arial"/>
              <a:cs typeface="Arial"/>
              <a:sym typeface="Arial"/>
            </a:endParaRPr>
          </a:p>
        </p:txBody>
      </p:sp>
      <p:sp>
        <p:nvSpPr>
          <p:cNvPr id="194" name="Google Shape;194;p10"/>
          <p:cNvSpPr/>
          <p:nvPr/>
        </p:nvSpPr>
        <p:spPr>
          <a:xfrm>
            <a:off x="0" y="11188"/>
            <a:ext cx="739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Gill Sans"/>
                <a:ea typeface="Gill Sans"/>
                <a:cs typeface="Gill Sans"/>
                <a:sym typeface="Gill Sans"/>
              </a:rPr>
              <a:t>11.1 </a:t>
            </a:r>
            <a:endParaRPr sz="1800" b="1"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ETA 11.1 Session d_enseignement"/>
  <p:tag name="ISPRING_PLAYERS_CUSTOMIZATION_2" val="UEsDBBQAAgAIAKl+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LlChZ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EuUKFk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S5QoWX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EuUKFk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EuUKFm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EuUKFk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BLlChZFQaV5GsAAABvAAAAHAAAAHVuaXZlcnNhbC9sb2NhbF9zZXR0aW5ncy54bWwNyrEKwkAMANC9XxEySB3Uugn2rpujCK0fENogB7mk9ELRv/e2N7x++GaBnbeSTANezx0C62xL0k/A9/Q43RCKky4kphxQDWGITS82k4zsXmOBVejH28S5wvlJuc4XqbOkAu1B/B6PeInNH1BLAwQUAAIACABMlChZwhuumWgSAAD3TQAAFwAAAHVuaXZlcnNhbC91bml2ZXJzYWwucG5n7Zx7WFNXtsBxbHV81TrO1KKVtNXqtbXGikghkLQWsegoU20FH0nEF9W0oMYkQB6n33QKVq2paMUHIXdERQskWI0B8qpSjUpNqjwigeSoKRwgnESIJJycJGcOIViwnf/m3u+7t4cPPrJ39m/ttddae+21+Q758m8rl04YO3VsWFjYhKT3E1aFhY1qDAt75rM/jsJ7WIbsI/ivEexVSxeHyQwvdeCNZ9LfXfFuWNgF8Thf2rN4e8zO99eyw8Keq+n/GaHPPLclLGzFgaSEdz/MYnRZwFIYebcNQZzV2x8tnqTuOHvlpEP7KHHqoX9+Gh7e5Rg36RP1X8ft2vanT1+SjN2xZ1bsC5EvJtxaWc/9+stzk0pOHe57I2Hkwwja6DUXvmtbf/P8bPE3sxUMcha7kWFXmZpKvqVyLpC0qC+aHBb8+t60JXVk8NVnpo3/C68eFeUqQMwPFsxMyu//7ph2l9+rBFAlGfCbAH/PGbKwo1Ue6JTPjM+GsGchbAyETTjviSsbEdQWhTUiwOsMOJwMbd81MkPEpt9l8wLgzgDp0PyBMfOd+BAzfUe+dh2ETRpTMzU4s8tq95TItYfmJXleG88Kdv0YWZa0o2CQMlbMOk+/WjEqOE1czYnT3CfoeFa++fcDyePLhA62lI/Ul1B7exrXZ2rUSNvJfOrLkkihwR1jS0nHtP9ImxB0ZzacBh+W+n4u9fjqaP66AjKA1P77kS1Nu3tXZCeRDhjCdbHoMD/kkMMbg42sdblRSc7XQmom11bM6tCEIvT+9vDGmZqCEBX3Jr4eT35IfMnW1MNFJWTBg3FkWu9qWm+PBkQ1zscjaY9GkklYn54s190K2aFuQVmS8U46DW0qcPYddGYhRzORo7Vau0pr73FFRA5Y4dGl8ay7o3XsEnO4wfCZ20YL2ORUrYY7Ssk2mbPhPFF7nvahS7Zg2OjIs0LFgy5RFt9erpwnr9r6i9qnJ4pARAIinfp3rOB5973wegYkixpcZGl8WdKqQTep3RVcx17k4RTdf20/R/PV0ARI/+y1JgdfYn/KcKyJLCnaAs3ThZM7ppmcPoNTLehcLc1B9uv69teakqGuIpYBmyxj6Dgy1VMg8HgpsAe5nZUEVoo8PMDTmiJqTWGI7EqRvaeXhrloAKJgoooUk++m1HezNUr567khv/bxGXLSVPtkad8PtUbfj0b1VKNBwlJCoAiFC8SAzyZnUCR2BxPoKuwuvQgwhy3yQJV3m/p05ieQ7BLTd40pQC6Q0AvypmTscbKuOtAp/PWEOn+zTtiv8zRJpPeOWPRYInKnA+7WaJEtmiHCF/S4NQ/oywM7akiBR7VSf5OULgo0NOnIaQOu2Mjgp6LBsI4GXNH52pvez2l9nxeQfFdIAiTgxAIpEj1Upf8NM+sCdl0AQxNxfQ+KnB6Rs5WvhfgMTgSTzjb0PT1FA9PfUKDzoUzQW1/CFD2YrPP11JHQqgKsezaw7G50GuQrYgsMrhhTeiol3dfZBQ7bfQ8LRB2tNSTESCZ5H2EzO0bWx5ik2NUpDKvAdbt2uBndhzGXcYNoNeNuNKDztWHbQ0GXrchTkFASdTcyITsJ9ElUjYP7phy3fS9uQ1Lhb++kXtEEFugCRVLqfbqfbxotV1pz7D1DVHT6X2qkYojRPtI8LVO9C3HSSWqqp8pIL/Kjf8qNCspsC2+sv1HhjqNLUD3RR/T9nvra1+YqSNgNQIR0iP0trSyxv4vsyywwKmOZeiRHxkDzujpbaEd/OaTPJnZUuCfTenVqX4AkcCv034JeOWaqJWG0TGAJhLhYC7ZIQKwT4dl9EUrQFej+SN/gYpbr5VAgPoK5HPuRmZkCBS48OWtzo6KW5Soix/p1eNqoZQb8QLSc8rym+dgRq4aTqCmFwHL0LZhl0XA3xGMNOb4cB1YmlodO4PvCbamri7ekokwASWH4vYxRp3gqd8tN7rQqgy0yR9PLpPoNL3IYFJI0Q4qpME86I9BWyxT1FkHsDCfH3sk2yJVpsFqEZet6AF8nxSTV62FFs4lt71xZVSqH3HyL1SkQ8B2+HMz4MAWATWA2VgoklssM/s1DCpQdj3t901nikXdS7BaZBgjEaYWC6/LItyUUm0Ff4uqucsRRTRadsdyEFKL69LcpxffCxxld4hpzeJ8hlcuXl4KegD/DotP7bXVVboEhW2B1+SIgWx2yLp/SxygpZWOpQ6qjqRopjqoN8hKUospw7ooAHbkUySG7wADb1kNeNmxzlQxMdS+WV2hh8guZRst2sc4IK1CZtgi1O0hSg0JJc4XftcIK7tMeWafaDHefaJ7+MSSTNYvT4kyFLKdc5WQJDX5bs3ijWujoqKTz0EliDy5a5ehGmvlxVKqEZYRaGCrAWQcv3XxZFesRDymbzt/xVnDtcUCiLDIWP7nMpXYHX2msAgSJCr2uBMbFcTzNm1OYRjg+giR1YIV6Wr1YJPhV+N3Ga7PpXNGfbf4oZYRckxPoPhH5tiWxxGXvj50SqLfOJv6bureBCqmx7ECgGzlhjFIaafLpSrGRpaTcMKB0ywpub2+LTr9LxXbswaA4Wm5PSxqPD7t9tISnLeHNyVWwS0z+n/ZEzbfkqN2diJ6Fh9ZiSzWm+slgc7XYLNuc7hgIaVZ4xMmQk6OiY1mjm6vcbr4kAtCtFzON2QI+PD4d14EkZRnQIn16mQrAUCOLx3GQlr84EMjH0vE4lqen1kWnPK3BgrL4ZKKP6CP6fqPPCVWcnZgBekC/pwCz9l6xD00X/fVp3wxadvDm4JO4hEM3nCmikdqt02WHas5fvWkVoWzHusPUzyRsocHTUAXMHVI1U/wP0rH21q+k6Be1mYbl3jZ7IcSWyQ3oR0/OhMAr+OXQ+J+8BlvlaTAEBKDeEc5OUFV0cagR3IgRYJB+smbZvqoFnDmG4ef+WZRo/99ttx/PUyjxW2prnTRwu9YkyyGbgJ7DUrVApBm6N3LkeEVQIPp5KX4Bx+/IOlGDDtECaM9xo6Ctx4waftqDFtZli0vtVmMGs66BlWJhYgqqh+S3AbsRX87QYubIeBbmALE8nsMaKzZWcjlweaRaaFcK0drZ1O7l8lHno61990qZcpmQhuIHpJzjOZEG00O7py9xPn7am9Dil5nphbEmXx3gNpKZFMkV+D2SN1keW9wMI5E3hD8X07o7kUir5Xqlywd762Ckrmqy4wDDI5eKM+Wg1dmoEsLpC1V0Nh9DafZsf0CmcnFAGU3szFPg5STH8QhN/GZoacB0VnATT8s5enP4UcN0Vnp9jgAe/yH2kBkoTXGyc0tdfYu2SCZ1tkziUamWUd9FZkgM7PQjFKcQM/uhQrxMMyN97oDSJMtVuDhWJg+tNtqaez3iTECLUnoceQqXETqwU+mp9sanLHvq4KbwGJJD7eMTU+Qg73pJ5BbJiM7x25SvdC36u0WmsjRwIqSsTCMY+x5eL2RC8Rk2E5Jj+J7Dh0VhlJGmcI2MoXJuYOcq9JBTrgMEImdzFs++qMwSCKdrLg8r/M7gXj5geMSh7dOshFyGP3KmyQzteyKkzEzLdXnpiM4d41Ukm4HlYdb5e5mwQp/BK5e85XAXTwsKxlCwWghD1S5jxwY+6FcsH1qhfbCgTKK6jUsDPCZ+hyDwaVbsjDr/9G0eCSuDd9kSO8Nks2yB9HOt4AV3hq3J5uRgZhVn2nWDZLfHBNKoxWY/qORWkxojdNbWYRGseY6l/AAevzZ9YTWniFZsarjHLaLV1MM29m1YH1Ok9wBLm6sci85KKM0Rzmco+AVi0dd4Ncm3OF6nbMZNlWEq0itHdHV7Yp3CqDKJRy2coPTo/DFy3FN8EMu65TL7LVxI0SzF1KCftl/x9Ox4IH5+d7OSUi0LMC7pjTG2Rn/lnsRq1ORcei5SZimiOdlFNDnIBIAp5ip2V0BjtKGqmwYbauSr67oe9wWUOhoc0ESAHrUJ9uop9wwKD3CwFGSfGXaRwQ5GCecPrelm1Jxw/E+2i69XuGfQekj4PacDVAsGdlh1zgr+U3714yUnSfvQ1r9va9OpruO8iP4cIoCiaszRKcMuMow8BTvdrBQ1K4FrG7nTGleCfgvmbXjExW9RtOdYUFWkWpKxuZA7bAfgV7ClWJ9UHXlQAhmOcafdClzT+VLIJKQ9We3tg5VgYF8aLPAlY000ID2LIv6KtX6Yhj3FLxsruFj3p6l8gQCPIAN4zf1lsu8uRS7Bk8H24mGJjobvRHNVMezLieWVhTdeHqaJh5+qAp5af2yZREeG3d22Cvf1aSQ+pEDTcFjks8FR8LAMcrPCnal1glrXjOlGvafGvJTqnSwX/WDLdvTnXvmLjYYXeVSPmuttzES5vIqvnoLxUmSoKbek1gmJNtH+zbbVmLaC1BL8K+mwgk3DxIs+aM5gsVmUtmKVakj0J8FDUttMxZBccLh+HgEREAEREAEREAEREAEREAEREAEREAEREAEREAEREAEREAEREAEREAEREAEREAEREAEREAEREAEREAEREAH9f4HuYyznQfqZSmXYQUwsv6xMziSrHdwXFt9qXhtXESn5+lUJfeznh17ev+HxoXN7GYuQbN7NiTFtt2PQk9mRPBqp7+Hkbdclb7ZdiWmih60xblpxt/31uQNTpsbvj0oqLq0Izdk7t3HmV7KrmwY0bbiYenhh9dj9A6r+jsC7OJA/8LExRx2dnZ3zzxfNmnpq+Srmkh0Xgv/LEbb++Ql3XjsvH5Syfnbw7S+uDTwerFy5MKHgtHZQaobk473zkoR/eWHgofaW2DvP0/O9g+pVck69Uj2z96PUgYfRfa3iiSY0L1nm9sxjCjuYWGArZzpzPV8C964prBUmvrcnqXNwLQary6L3S/ZPeZCfXq4wNTN416ta0icPVe1tvocEXz1jMLPkFNsGx8Uvc9vz61PSBpZRqPn4+MVvFpxyKVetGarx/a4l+wvLj0yS6L75bkC501NYcN6rZKkW6ak5xCOpx5N2HjdHmRXmqFLa4jH9zM59H3OrhsraV7/pU4+7roz2SZPMEhiw02tLXLeGy32BNUXMzJt46ZACGHBP0p2y3W9sTYAyz5QNWO38NXOhdA2l8YmIi7eWGUX+nZUPA7XYwYPh9MQ9gb1HK51Phq97PP/kjNBY9q1PJko3TJddBrHuBzmA50rto8o7uHTxOQtLBRW7GQl6yaC+h6ewwN23TIl/6GfnzjmxepvXgYLPpVTvwu7Mi8s4iK9taYOjymQ93F65Y+2AD7etLZN4138SdOTyfW1Hjhc5qRGySyDW51I9OlZ1a6+BtFblKXYXJeg/rN0XtP1bggtc5PGKrA2znuh4XnG8/QM09gfKFPJVW9vrM2KBLbAVlf/jpbfI1KN/CbpzU9+m8viFyf69wU9T+j7/VEzrEQddG7vhQSLK39NS2L+mDJln5hvBQLxWcc080RgQjSgJpIQ/UW61FxA9+/OFA+2+mBO2N165OOCC8WvLpgOry/3Z9RFHG1qn/iI+glqFi28bObrf3+KTF3HujsLz31jsDXfEEv3W0HJ29WyCKz+kNGpHfYfrhyx7/5dV3e7uKPtr+B2k+KR9tSBksJWMsiWKL8xzdBeDEVhx+uOVMQr3bbp/9qV5Uu0Y8clSfJpDCj5th/PmHFr4Y84vhl6ylfqHCYPQ8Y5AseXBsuiVyP13L+PIBwq+Q+GZGStbF/LmkhdYtDg03rfjRqZfOm5wVVsvLxodv4OZ93ZP3Trsw/7IMWvczBFN1v3tlatvhRyEboKtraU1TdEkf/y8OrMUdjJJYDAqUlctLPmx8ehylVL6XEqLE3PVATW2xIJJEtoprnwpHH9s8/ljIX8dSi6jx4mElVdv7y73a/xNCfqRg3GVcQZXuPxIaOAFMNVewNK0pz4x3LAdMvdyKotOFbIr74KnbEFXHv3z7TnKVbjua0IKX7i3Ce47uYO5/+Czg0q2LMPtvn5OKBpe3a/IfLPhRHvWv5nC+9HXq4Papd61jCbXrG0dni0OrSuzVGVNotYnPtmE+NKmG94wMfiWcGi3dMWTDf9lXkbriFA+sDQn7xdUbNwC9142SXbN8zQlBHPX+282tona15C+Di6mJEeLVup4yOuFdFm5O7bZXv52AXpgcNoodvye5Ox3grZ/hzyQgnNCKZg1ZXgKhvyo58HL9Px1cPgHofz2fbkLcUE7j81LKncfOBdKmvfXVGu1Vh3fM++lb5fHGs2R/4yf9m0oF4dt/EMoZ4cd+35AcFjYrIrBzxQb8x8dhm3XYZMfzG4Y2xGzE+zvSVqyMkG2eOPf/wVQSwMEFAACAAgATJQoWeohDhNLAAAAbAAAABsAAAB1bml2ZXJzYWwvdW5pdmVyc2FsLnBuZy54bWyzsa/IzVEoSy0qzszPs1Uy1DNQsrfj5bIpKEoty0wtV6gAigEFIUBJoRLINUJwyzNTSjKAQiYmFgjBjNTM9IwSoKiBhRlcVB9oKABQSwECAAAUAAIACACpflBPNmFYAkcDAADhCQAAFAAAAAAAAAABAAAAAAAAAAAAdW5pdmVyc2FsL3BsYXllci54bWxQSwECAAAUAAIACABLlChZtTf0qBwFAADhEwAAHQAAAAAAAAABAAAAAAB5AwAAdW5pdmVyc2FsL2NvbW1vbl9tZXNzYWdlcy5sbmdQSwECAAAUAAIACABLlChZFR5gG6MAAAB/AQAALgAAAAAAAAABAAAAAADQCAAAdW5pdmVyc2FsL3BsYXliYWNrX2FuZF9uYXZpZ2F0aW9uX3NldHRpbmdzLnhtbFBLAQIAABQAAgAIAEuUKFl0STUfPAQAAAwVAAAnAAAAAAAAAAEAAAAAAL8JAAB1bml2ZXJzYWwvZmxhc2hfcHVibGlzaGluZ19zZXR0aW5ncy54bWxQSwECAAAUAAIACABLlChZN4uHansDAACsDAAAIQAAAAAAAAABAAAAAABADgAAdW5pdmVyc2FsL2ZsYXNoX3NraW5fc2V0dGluZ3MueG1sUEsBAgAAFAACAAgAS5QoWaavViM2BAAAlhQAACYAAAAAAAAAAQAAAAAA+hEAAHVuaXZlcnNhbC9odG1sX3B1Ymxpc2hpbmdfc2V0dGluZ3MueG1sUEsBAgAAFAACAAgAS5QoWSYPfuiwAQAAbwYAAB8AAAAAAAAAAQAAAAAAdBYAAHVuaXZlcnNhbC9odG1sX3NraW5fc2V0dGluZ3MuanNQSwECAAAUAAIACABLlChZFQaV5GsAAABvAAAAHAAAAAAAAAABAAAAAABhGAAAdW5pdmVyc2FsL2xvY2FsX3NldHRpbmdzLnhtbFBLAQIAABQAAgAIAEyUKFnCG66ZaBIAAPdNAAAXAAAAAAAAAAAAAAAAAAYZAAB1bml2ZXJzYWwvdW5pdmVyc2FsLnBuZ1BLAQIAABQAAgAIAEyUKFnqIQ4TSwAAAGwAAAAbAAAAAAAAAAEAAAAAAKMrAAB1bml2ZXJzYWwvdW5pdmVyc2FsLnBuZy54bWxQSwUGAAAAAAoACgAGAwAAJywAAAAA"/>
  <p:tag name="ISPRING_LMS_API_VERSION" val="SCORM 1.2"/>
  <p:tag name="ISPRING_ULTRA_SCORM_COURSE_ID" val="B0287957-B17D-4ACC-BACF-AB1B41F4B84D"/>
  <p:tag name="ISPRING_CMI5_LAUNCH_METHOD" val="any window"/>
  <p:tag name="ISPRINGCLOUDFOLDERID" val="1"/>
  <p:tag name="ISPRINGONLINEFOLDERID" val="1"/>
  <p:tag name="ISPRING_OUTPUT_FOLDER" val="[[&quot;\u007F\uFFFD\uFFFD{A396230D-9A3A-426D-B380-67D82CDE4863}&quot;,&quot;C:\\Users\\pantelis\\Documents\\MHAPPS\\French\\Training material for ETA 11_Fr&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PASSING_SCORE" val="0.000000"/>
  <p:tag name="ISPRING_CURRENT_PLAYER_ID" val="universal"/>
  <p:tag name="ISPRING_PRESENTATION_TITLE" val="ETA 11.1 Session d_enseignement"/>
  <p:tag name="ISPRING_FIRST_PUBLISH" val="1"/>
  <p:tag name="ISPRING_SCORM_ENDPOINT" val="&lt;endpoint&gt;&lt;enable&gt;0&lt;/enable&gt;&lt;lrs&gt;http://&lt;/lrs&gt;&lt;auth&gt;0&lt;/auth&gt;&lt;login&gt;&lt;/login&gt;&lt;password&gt;&lt;/password&gt;&lt;key&gt;&lt;/key&gt;&lt;name&gt;&lt;/name&gt;&lt;email&gt;&lt;/email&gt;&lt;/endpoint&gt;&#10;"/>
  <p:tag name="ISPRING_SCORM_RATE_QUIZZES" val="0"/>
</p:tagLst>
</file>

<file path=ppt/theme/theme1.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TotalTime>
  <Words>5791</Words>
  <Application>Microsoft Office PowerPoint</Application>
  <PresentationFormat>Ευρεία οθόνη</PresentationFormat>
  <Paragraphs>525</Paragraphs>
  <Slides>54</Slides>
  <Notes>54</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54</vt:i4>
      </vt:variant>
    </vt:vector>
  </HeadingPairs>
  <TitlesOfParts>
    <vt:vector size="62" baseType="lpstr">
      <vt:lpstr>Calibri Light</vt:lpstr>
      <vt:lpstr>Noto Sans Symbols</vt:lpstr>
      <vt:lpstr>Arial</vt:lpstr>
      <vt:lpstr>Impact</vt:lpstr>
      <vt:lpstr>Gill Sans</vt:lpstr>
      <vt:lpstr>Roboto</vt:lpstr>
      <vt:lpstr>Calibri</vt:lpstr>
      <vt:lpstr>Θέμα του Office</vt:lpstr>
      <vt:lpstr>Παρουσίαση του PowerPoint</vt:lpstr>
      <vt:lpstr>Παρουσίαση του PowerPoint</vt:lpstr>
      <vt:lpstr>Partenaires</vt:lpstr>
      <vt:lpstr>Session d'enseignement :  Contenu</vt:lpstr>
      <vt:lpstr>11.1.1 Introduction</vt:lpstr>
      <vt:lpstr>Compétences</vt:lpstr>
      <vt:lpstr>Informations générales - les défis pour les migrants</vt:lpstr>
      <vt:lpstr>Objectif </vt:lpstr>
      <vt:lpstr>Résultats de l'apprentissage</vt:lpstr>
      <vt:lpstr>Contenu de la formation</vt:lpstr>
      <vt:lpstr>Vue d'ensemble : Qu'allons-nous apprendre dans cette formation ?        (1)</vt:lpstr>
      <vt:lpstr>Vue d'ensemble : Qu'allons-nous apprendre dans cette formation ?        (2) </vt:lpstr>
      <vt:lpstr>11.1.2 Que sont les services de santé ?</vt:lpstr>
      <vt:lpstr>Qu'est-ce que les services de santé ? (1)</vt:lpstr>
      <vt:lpstr>Qu'est-ce que les services de santé ? (2)</vt:lpstr>
      <vt:lpstr>Qu'est-ce que les services de santé ? (3)</vt:lpstr>
      <vt:lpstr>Qu'est-ce que les services de santé ? (4)</vt:lpstr>
      <vt:lpstr>Qu'est-ce que les services de santé ? (5)</vt:lpstr>
      <vt:lpstr>Pourquoi les services de santé sont-ils importants (1)</vt:lpstr>
      <vt:lpstr>Pourquoi les services de santé sont-ils importants ? (2)</vt:lpstr>
      <vt:lpstr>Pourquoi les services de santé sont-ils importants pour les migrants ?</vt:lpstr>
      <vt:lpstr>Comment les services de santé sont-ils organisés en France ?</vt:lpstr>
      <vt:lpstr>Organisation des services de santé en France (1)</vt:lpstr>
      <vt:lpstr>Organisation des services de santé en France (2)</vt:lpstr>
      <vt:lpstr>Organisation des services de santé en France (3)</vt:lpstr>
      <vt:lpstr>Organisation des services de santé en France (4)</vt:lpstr>
      <vt:lpstr>Organisation des services de santé en France (5)</vt:lpstr>
      <vt:lpstr>Qui a le droit de les utiliser ?</vt:lpstr>
      <vt:lpstr>L'organisation des services de santé en France (7) - Qui a le droit de les utiliser ?</vt:lpstr>
      <vt:lpstr>Organisation des services de santé en France - avantages pour différents groupes de personnes</vt:lpstr>
      <vt:lpstr>Activité : Sensibilisation aux différents types de services de santé</vt:lpstr>
      <vt:lpstr>11.1.3 What are healthcare services apps?</vt:lpstr>
      <vt:lpstr>What are healthcare services apps?</vt:lpstr>
      <vt:lpstr>What are healthcare services apps?</vt:lpstr>
      <vt:lpstr>What are healthcare services apps?</vt:lpstr>
      <vt:lpstr>What are healthcare services apps?</vt:lpstr>
      <vt:lpstr>What are healthcare services apps?</vt:lpstr>
      <vt:lpstr>When are healthcare services apps beneficially used?</vt:lpstr>
      <vt:lpstr>What are the limitations for using healthcare services apps? When should they not be used?</vt:lpstr>
      <vt:lpstr> Free health services apps and payment apps – what are the advantages and disadvantages? </vt:lpstr>
      <vt:lpstr> Free health services apps and payment apps – what are the advantages and disadvantages? </vt:lpstr>
      <vt:lpstr> Which are the healthcare sectors they are mainly used for? </vt:lpstr>
      <vt:lpstr>Activity: Experiences with healthcare services apps</vt:lpstr>
      <vt:lpstr>Questionnaire d'évaluation </vt:lpstr>
      <vt:lpstr>Questionnaire d'évaluation </vt:lpstr>
      <vt:lpstr>References and Further Readings in English</vt:lpstr>
      <vt:lpstr>References and Further Readings in English</vt:lpstr>
      <vt:lpstr>References and Further Readings in Spanish</vt:lpstr>
      <vt:lpstr>References and Further Readings in German</vt:lpstr>
      <vt:lpstr>References and Further Readings in Italian</vt:lpstr>
      <vt:lpstr>References and Further Readings in English for Greece</vt:lpstr>
      <vt:lpstr>References and Further Reading in English for Cyprus</vt:lpstr>
      <vt:lpstr>References and Further Readings in French</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 11.1 Session d_enseignement</dc:title>
  <dc:creator>pantelis bbalaouras</dc:creator>
  <cp:lastModifiedBy>pantelis</cp:lastModifiedBy>
  <cp:revision>9</cp:revision>
  <dcterms:created xsi:type="dcterms:W3CDTF">2020-06-02T13:31:56Z</dcterms:created>
  <dcterms:modified xsi:type="dcterms:W3CDTF">2024-09-10T16:15:15Z</dcterms:modified>
</cp:coreProperties>
</file>