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3" r:id="rId3"/>
  </p:sldMasterIdLst>
  <p:notesMasterIdLst>
    <p:notesMasterId r:id="rId60"/>
  </p:notesMasterIdLst>
  <p:sldIdLst>
    <p:sldId id="256" r:id="rId4"/>
    <p:sldId id="31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x="12192000" cy="6858000"/>
  <p:notesSz cx="6858000" cy="9144000"/>
  <p:embeddedFontLst>
    <p:embeddedFont>
      <p:font typeface="Calibri Light" panose="020F0302020204030204" pitchFamily="34" charset="0"/>
      <p:regular r:id="rId61"/>
      <p:italic r:id="rId62"/>
    </p:embeddedFont>
    <p:embeddedFont>
      <p:font typeface="Impact" panose="020B0806030902050204" pitchFamily="34" charset="0"/>
      <p:regular r:id="rId63"/>
    </p:embeddedFont>
    <p:embeddedFont>
      <p:font typeface="Gill Sans" panose="020B0604020202020204" charset="0"/>
      <p:regular r:id="rId64"/>
      <p:bold r:id="rId65"/>
    </p:embeddedFont>
    <p:embeddedFont>
      <p:font typeface="Roboto" panose="02000000000000000000" pitchFamily="2" charset="0"/>
      <p:regular r:id="rId66"/>
      <p:bold r:id="rId67"/>
      <p:italic r:id="rId68"/>
      <p:boldItalic r:id="rId69"/>
    </p:embeddedFont>
    <p:embeddedFont>
      <p:font typeface="Calibri" panose="020F0502020204030204" pitchFamily="34" charset="0"/>
      <p:regular r:id="rId70"/>
      <p:bold r:id="rId71"/>
      <p:italic r:id="rId72"/>
      <p:boldItalic r:id="rId73"/>
    </p:embeddedFont>
  </p:embeddedFontLst>
  <p:custDataLst>
    <p:tags r:id="rId7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iyxOIG2Xv+uJdlaZ698YmGuGVe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24F3F2-E49D-412A-931D-E26368E4296E}">
  <a:tblStyle styleId="{3824F3F2-E49D-412A-931D-E26368E4296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7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6.fntdata"/><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bb81b3e26d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2bb81b3e26d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bb81b3e26d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bb81b3e26d_0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2bb81b3e26d_0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bb81b3e26d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bb81b3e26d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bb81b3e26d_0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bb81b3e26d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bb81b3e26d_0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2bb81b3e26d_0_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b81b3e26d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bb81b3e26d_0_5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2bb81b3e26d_0_5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b81b3e26d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bb81b3e26d_0_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316" name="Google Shape;316;g2bb81b3e26d_0_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bb81b3e26d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bb81b3e26d_0_6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2bb81b3e26d_0_6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bb81b3e26d_0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bb81b3e26d_0_6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2bb81b3e26d_0_6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bb81b3e26d_0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bb81b3e26d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2bb81b3e26d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bb81b3e26d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bb81b3e26d_0_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2bb81b3e26d_0_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422777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394" name="Google Shape;394;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bb81b3e26d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bb81b3e26d_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bb81b3e26d_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bb81b3e26d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2bb81b3e26d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2bb81b3e26d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bb81b3e26d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bb81b3e26d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2bb81b3e26d_0_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bb81b3e26d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bb81b3e26d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436" name="Google Shape;436;g2bb81b3e26d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bb81b3e26d_0_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2bb81b3e26d_0_7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2bb81b3e26d_0_7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b81b3e26d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2bb81b3e26d_0_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2bb81b3e26d_0_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bb81b3e26d_0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2bb81b3e26d_0_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bb81b3e26d_0_8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bb81b3e26d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bb81b3e26d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2bb81b3e26d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bb81b3e26d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bb81b3e26d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2bb81b3e26d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bb81b3e26d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bb81b3e26d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bb81b3e26d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bb81b3e26d_0_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bb81b3e26d_0_8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2bb81b3e26d_0_8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bb81b3e26d_0_9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bb81b3e26d_0_9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g2bb81b3e26d_0_9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bb81b3e26d_0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bb81b3e26d_0_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bb81b3e26d_0_9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bb81b3e26d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2bb81b3e26d_0_9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2bb81b3e26d_0_9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bb81b3e26d_0_9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bb81b3e26d_0_9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2bb81b3e26d_0_9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bb81b3e26d_0_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bb81b3e26d_0_9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bb81b3e26d_0_9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bb81b3e26d_0_10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2bb81b3e26d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2bb81b3e26d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bb81b3e26d_0_1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2bb81b3e26d_0_10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g2bb81b3e26d_0_10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bb81b3e26d_0_1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2bb81b3e26d_0_1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g2bb81b3e26d_0_1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bb81b3e26d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bb81b3e26d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2bb81b3e26d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bb81b3e26d_0_1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bb81b3e26d_0_1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2bb81b3e26d_0_1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bb81b3e26d_0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2bb81b3e26d_0_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g2bb81b3e26d_0_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bb81b3e26d_0_1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2bb81b3e26d_0_1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g2bb81b3e26d_0_1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bb81b3e26d_0_1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2bb81b3e26d_0_1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2bb81b3e26d_0_1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bb81b3e26d_0_1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2bb81b3e26d_0_1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2bb81b3e26d_0_1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bb81b3e26d_0_1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2bb81b3e26d_0_1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g2bb81b3e26d_0_1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bb81b3e26d_0_1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2bb81b3e26d_0_1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g2bb81b3e26d_0_1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bb81b3e26d_0_1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2bb81b3e26d_0_1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g2bb81b3e26d_0_1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bb81b3e26d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2bb81b3e26d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1" name="Google Shape;801;g2bb81b3e26d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bb81b3e26d_0_1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2bb81b3e26d_0_1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g2bb81b3e26d_0_1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210" name="Google Shape;2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bb81b3e26d_0_1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2bb81b3e26d_0_1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g2bb81b3e26d_0_1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bb81b3e26d_0_1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2bb81b3e26d_0_1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2bb81b3e26d_0_1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bb81b3e26d_0_1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2bb81b3e26d_0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g2bb81b3e26d_0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bb81b3e26d_0_1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g2bb81b3e26d_0_1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8" name="Google Shape;908;g2bb81b3e26d_0_1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bb81b3e26d_0_1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2bb81b3e26d_0_1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g2bb81b3e26d_0_15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bb81b3e26d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bb81b3e26d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222" name="Google Shape;222;g2bb81b3e26d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bb81b3e26d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bb81b3e26d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2bb81b3e26d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p:nvPr/>
        </p:nvSpPr>
        <p:spPr>
          <a:xfrm>
            <a:off x="361999" y="5260932"/>
            <a:ext cx="25623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71" name="Google Shape;71;p11"/>
          <p:cNvSpPr txBox="1"/>
          <p:nvPr/>
        </p:nvSpPr>
        <p:spPr>
          <a:xfrm>
            <a:off x="6112132" y="5231422"/>
            <a:ext cx="2466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72" name="Google Shape;72;p11"/>
          <p:cNvSpPr txBox="1"/>
          <p:nvPr/>
        </p:nvSpPr>
        <p:spPr>
          <a:xfrm>
            <a:off x="381260" y="2409476"/>
            <a:ext cx="2509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73" name="Google Shape;73;p11"/>
          <p:cNvPicPr preferRelativeResize="0"/>
          <p:nvPr/>
        </p:nvPicPr>
        <p:blipFill rotWithShape="1">
          <a:blip r:embed="rId2">
            <a:alphaModFix/>
          </a:blip>
          <a:srcRect b="59833"/>
          <a:stretch/>
        </p:blipFill>
        <p:spPr>
          <a:xfrm>
            <a:off x="4903" y="6508739"/>
            <a:ext cx="12191695" cy="349261"/>
          </a:xfrm>
          <a:prstGeom prst="rect">
            <a:avLst/>
          </a:prstGeom>
          <a:noFill/>
          <a:ln>
            <a:noFill/>
          </a:ln>
        </p:spPr>
      </p:pic>
      <p:pic>
        <p:nvPicPr>
          <p:cNvPr id="74" name="Google Shape;74;p11"/>
          <p:cNvPicPr preferRelativeResize="0"/>
          <p:nvPr/>
        </p:nvPicPr>
        <p:blipFill rotWithShape="1">
          <a:blip r:embed="rId2">
            <a:alphaModFix/>
          </a:blip>
          <a:srcRect b="59833"/>
          <a:stretch/>
        </p:blipFill>
        <p:spPr>
          <a:xfrm rot="10800000">
            <a:off x="-8250" y="-4107"/>
            <a:ext cx="12191695" cy="349261"/>
          </a:xfrm>
          <a:prstGeom prst="rect">
            <a:avLst/>
          </a:prstGeom>
          <a:noFill/>
          <a:ln>
            <a:noFill/>
          </a:ln>
        </p:spPr>
      </p:pic>
      <p:pic>
        <p:nvPicPr>
          <p:cNvPr id="75" name="Google Shape;75;p1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77"/>
        <p:cNvGrpSpPr/>
        <p:nvPr/>
      </p:nvGrpSpPr>
      <p:grpSpPr>
        <a:xfrm>
          <a:off x="0" y="0"/>
          <a:ext cx="0" cy="0"/>
          <a:chOff x="0" y="0"/>
          <a:chExt cx="0" cy="0"/>
        </a:xfrm>
      </p:grpSpPr>
      <p:sp>
        <p:nvSpPr>
          <p:cNvPr id="78" name="Google Shape;78;p12"/>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509"/>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rgbClr val="000000"/>
              </a:buClr>
              <a:buSzPts val="1800"/>
              <a:buFont typeface="Noto Sans Symbols"/>
              <a:buNone/>
            </a:pPr>
            <a:endParaRPr sz="1800" b="0" i="0" u="none" strike="noStrike" cap="none">
              <a:solidFill>
                <a:srgbClr val="000000"/>
              </a:solidFill>
              <a:latin typeface="Calibri"/>
              <a:ea typeface="Calibri"/>
              <a:cs typeface="Calibri"/>
              <a:sym typeface="Calibri"/>
            </a:endParaRPr>
          </a:p>
        </p:txBody>
      </p:sp>
      <p:sp>
        <p:nvSpPr>
          <p:cNvPr id="79" name="Google Shape;79;p12"/>
          <p:cNvSpPr txBox="1">
            <a:spLocks noGrp="1"/>
          </p:cNvSpPr>
          <p:nvPr>
            <p:ph type="title"/>
          </p:nvPr>
        </p:nvSpPr>
        <p:spPr>
          <a:xfrm>
            <a:off x="558000" y="1080000"/>
            <a:ext cx="10515600" cy="618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58000" y="2218304"/>
            <a:ext cx="7872900" cy="37875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12"/>
          <p:cNvPicPr preferRelativeResize="0"/>
          <p:nvPr/>
        </p:nvPicPr>
        <p:blipFill rotWithShape="1">
          <a:blip r:embed="rId2">
            <a:alphaModFix/>
          </a:blip>
          <a:srcRect b="59833"/>
          <a:stretch/>
        </p:blipFill>
        <p:spPr>
          <a:xfrm>
            <a:off x="4903" y="6508739"/>
            <a:ext cx="12191695" cy="349261"/>
          </a:xfrm>
          <a:prstGeom prst="rect">
            <a:avLst/>
          </a:prstGeom>
          <a:noFill/>
          <a:ln>
            <a:noFill/>
          </a:ln>
        </p:spPr>
      </p:pic>
      <p:pic>
        <p:nvPicPr>
          <p:cNvPr id="82" name="Google Shape;82;p1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 name="Google Shape;88;p13"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89" name="Google Shape;89;p13"/>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10.1</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557999" y="2459736"/>
            <a:ext cx="11059800" cy="394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10.1</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100"/>
        <p:cNvGrpSpPr/>
        <p:nvPr/>
      </p:nvGrpSpPr>
      <p:grpSpPr>
        <a:xfrm>
          <a:off x="0" y="0"/>
          <a:ext cx="0" cy="0"/>
          <a:chOff x="0" y="0"/>
          <a:chExt cx="0" cy="0"/>
        </a:xfrm>
      </p:grpSpPr>
      <p:sp>
        <p:nvSpPr>
          <p:cNvPr id="101" name="Google Shape;101;p38"/>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8"/>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38"/>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 name="Google Shape;104;p38"/>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105" name="Google Shape;105;p3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106" name="Google Shape;106;p38"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10507980" y="6374858"/>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07"/>
        <p:cNvGrpSpPr/>
        <p:nvPr/>
      </p:nvGrpSpPr>
      <p:grpSpPr>
        <a:xfrm>
          <a:off x="0" y="0"/>
          <a:ext cx="0" cy="0"/>
          <a:chOff x="0" y="0"/>
          <a:chExt cx="0" cy="0"/>
        </a:xfrm>
      </p:grpSpPr>
      <p:pic>
        <p:nvPicPr>
          <p:cNvPr id="108" name="Google Shape;108;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09"/>
        <p:cNvGrpSpPr/>
        <p:nvPr/>
      </p:nvGrpSpPr>
      <p:grpSpPr>
        <a:xfrm>
          <a:off x="0" y="0"/>
          <a:ext cx="0" cy="0"/>
          <a:chOff x="0" y="0"/>
          <a:chExt cx="0" cy="0"/>
        </a:xfrm>
      </p:grpSpPr>
      <p:sp>
        <p:nvSpPr>
          <p:cNvPr id="110" name="Google Shape;1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5"/>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112" name="Google Shape;112;p35"/>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113" name="Google Shape;113;p35"/>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114" name="Google Shape;114;p35"/>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115" name="Google Shape;115;p35" descr="C:\Users\Georgia-Work\AppData\Roaming\Skype\georgia.aristidou\media_messaging\media_cache\^DD49E969C8C275A0BF0095F3F01442BBA23C6B6D6D2A977CE4^pimgpsh_fullsize_distr.jpg"/>
          <p:cNvPicPr preferRelativeResize="0"/>
          <p:nvPr/>
        </p:nvPicPr>
        <p:blipFill rotWithShape="1">
          <a:blip r:embed="rId3">
            <a:alphaModFix/>
          </a:blip>
          <a:srcRect/>
          <a:stretch/>
        </p:blipFill>
        <p:spPr>
          <a:xfrm>
            <a:off x="10507980" y="6374858"/>
            <a:ext cx="1684020" cy="495300"/>
          </a:xfrm>
          <a:prstGeom prst="rect">
            <a:avLst/>
          </a:prstGeom>
          <a:noFill/>
          <a:ln>
            <a:noFill/>
          </a:ln>
        </p:spPr>
      </p:pic>
      <p:pic>
        <p:nvPicPr>
          <p:cNvPr id="116" name="Google Shape;116;p35"/>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117" name="Google Shape;117;p35" descr="Εικόνα που περιέχει clipart, σύμβολο, καρτούν, λογότυπο&#10;&#10;Περιγραφή που δημιουργήθηκε αυτόματα"/>
          <p:cNvPicPr preferRelativeResize="0"/>
          <p:nvPr/>
        </p:nvPicPr>
        <p:blipFill rotWithShape="1">
          <a:blip r:embed="rId4">
            <a:alphaModFix/>
          </a:blip>
          <a:srcRect/>
          <a:stretch/>
        </p:blipFill>
        <p:spPr>
          <a:xfrm flipH="1">
            <a:off x="131635" y="365125"/>
            <a:ext cx="591924" cy="105937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118"/>
        <p:cNvGrpSpPr/>
        <p:nvPr/>
      </p:nvGrpSpPr>
      <p:grpSpPr>
        <a:xfrm>
          <a:off x="0" y="0"/>
          <a:ext cx="0" cy="0"/>
          <a:chOff x="0" y="0"/>
          <a:chExt cx="0" cy="0"/>
        </a:xfrm>
      </p:grpSpPr>
      <p:sp>
        <p:nvSpPr>
          <p:cNvPr id="119" name="Google Shape;119;p3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 name="Google Shape;121;p36"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122" name="Google Shape;122;p36"/>
          <p:cNvSpPr txBox="1"/>
          <p:nvPr/>
        </p:nvSpPr>
        <p:spPr>
          <a:xfrm>
            <a:off x="0" y="81370"/>
            <a:ext cx="360584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123"/>
        <p:cNvGrpSpPr/>
        <p:nvPr/>
      </p:nvGrpSpPr>
      <p:grpSpPr>
        <a:xfrm>
          <a:off x="0" y="0"/>
          <a:ext cx="0" cy="0"/>
          <a:chOff x="0" y="0"/>
          <a:chExt cx="0" cy="0"/>
        </a:xfrm>
      </p:grpSpPr>
      <p:sp>
        <p:nvSpPr>
          <p:cNvPr id="124" name="Google Shape;124;p37"/>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3725"/>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125" name="Google Shape;125;p37"/>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7"/>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7" name="Google Shape;127;p37"/>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128" name="Google Shape;128;p37"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129" name="Google Shape;129;p37"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10507980" y="6374858"/>
            <a:ext cx="1684020" cy="4953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130"/>
        <p:cNvGrpSpPr/>
        <p:nvPr/>
      </p:nvGrpSpPr>
      <p:grpSpPr>
        <a:xfrm>
          <a:off x="0" y="0"/>
          <a:ext cx="0" cy="0"/>
          <a:chOff x="0" y="0"/>
          <a:chExt cx="0" cy="0"/>
        </a:xfrm>
      </p:grpSpPr>
      <p:sp>
        <p:nvSpPr>
          <p:cNvPr id="131" name="Google Shape;131;p3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9"/>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4" name="Google Shape;134;p39"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135" name="Google Shape;135;p39"/>
          <p:cNvSpPr txBox="1"/>
          <p:nvPr/>
        </p:nvSpPr>
        <p:spPr>
          <a:xfrm>
            <a:off x="0" y="81370"/>
            <a:ext cx="360584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g2bb81b3e26d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2bb81b3e26d_0_102"/>
          <p:cNvSpPr txBox="1"/>
          <p:nvPr/>
        </p:nvSpPr>
        <p:spPr>
          <a:xfrm>
            <a:off x="361999" y="5260932"/>
            <a:ext cx="25623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g2bb81b3e26d_0_102"/>
          <p:cNvSpPr txBox="1"/>
          <p:nvPr/>
        </p:nvSpPr>
        <p:spPr>
          <a:xfrm>
            <a:off x="6112132" y="5231422"/>
            <a:ext cx="2466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g2bb81b3e26d_0_102"/>
          <p:cNvSpPr txBox="1"/>
          <p:nvPr/>
        </p:nvSpPr>
        <p:spPr>
          <a:xfrm>
            <a:off x="381260" y="2409476"/>
            <a:ext cx="2509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g2bb81b3e26d_0_102"/>
          <p:cNvPicPr preferRelativeResize="0"/>
          <p:nvPr/>
        </p:nvPicPr>
        <p:blipFill rotWithShape="1">
          <a:blip r:embed="rId2">
            <a:alphaModFix/>
          </a:blip>
          <a:srcRect b="59833"/>
          <a:stretch/>
        </p:blipFill>
        <p:spPr>
          <a:xfrm>
            <a:off x="4903" y="6508739"/>
            <a:ext cx="12191695" cy="349261"/>
          </a:xfrm>
          <a:prstGeom prst="rect">
            <a:avLst/>
          </a:prstGeom>
          <a:noFill/>
          <a:ln>
            <a:noFill/>
          </a:ln>
        </p:spPr>
      </p:pic>
      <p:pic>
        <p:nvPicPr>
          <p:cNvPr id="23" name="Google Shape;23;g2bb81b3e26d_0_102"/>
          <p:cNvPicPr preferRelativeResize="0"/>
          <p:nvPr/>
        </p:nvPicPr>
        <p:blipFill rotWithShape="1">
          <a:blip r:embed="rId2">
            <a:alphaModFix/>
          </a:blip>
          <a:srcRect b="59833"/>
          <a:stretch/>
        </p:blipFill>
        <p:spPr>
          <a:xfrm rot="10800000">
            <a:off x="-8250" y="-4107"/>
            <a:ext cx="12191695" cy="349261"/>
          </a:xfrm>
          <a:prstGeom prst="rect">
            <a:avLst/>
          </a:prstGeom>
          <a:noFill/>
          <a:ln>
            <a:noFill/>
          </a:ln>
        </p:spPr>
      </p:pic>
      <p:pic>
        <p:nvPicPr>
          <p:cNvPr id="24" name="Google Shape;24;g2bb81b3e26d_0_10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136"/>
        <p:cNvGrpSpPr/>
        <p:nvPr/>
      </p:nvGrpSpPr>
      <p:grpSpPr>
        <a:xfrm>
          <a:off x="0" y="0"/>
          <a:ext cx="0" cy="0"/>
          <a:chOff x="0" y="0"/>
          <a:chExt cx="0" cy="0"/>
        </a:xfrm>
      </p:grpSpPr>
      <p:sp>
        <p:nvSpPr>
          <p:cNvPr id="137" name="Google Shape;137;p40"/>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0"/>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40"/>
          <p:cNvSpPr txBox="1"/>
          <p:nvPr/>
        </p:nvSpPr>
        <p:spPr>
          <a:xfrm>
            <a:off x="0" y="81370"/>
            <a:ext cx="360584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26"/>
        <p:cNvGrpSpPr/>
        <p:nvPr/>
      </p:nvGrpSpPr>
      <p:grpSpPr>
        <a:xfrm>
          <a:off x="0" y="0"/>
          <a:ext cx="0" cy="0"/>
          <a:chOff x="0" y="0"/>
          <a:chExt cx="0" cy="0"/>
        </a:xfrm>
      </p:grpSpPr>
      <p:sp>
        <p:nvSpPr>
          <p:cNvPr id="27" name="Google Shape;27;g2bb81b3e26d_0_111"/>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509"/>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28" name="Google Shape;28;g2bb81b3e26d_0_111"/>
          <p:cNvSpPr txBox="1">
            <a:spLocks noGrp="1"/>
          </p:cNvSpPr>
          <p:nvPr>
            <p:ph type="title"/>
          </p:nvPr>
        </p:nvSpPr>
        <p:spPr>
          <a:xfrm>
            <a:off x="558000" y="1080000"/>
            <a:ext cx="10515600" cy="618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2bb81b3e26d_0_111"/>
          <p:cNvSpPr txBox="1">
            <a:spLocks noGrp="1"/>
          </p:cNvSpPr>
          <p:nvPr>
            <p:ph type="body" idx="1"/>
          </p:nvPr>
        </p:nvSpPr>
        <p:spPr>
          <a:xfrm>
            <a:off x="558000" y="2218304"/>
            <a:ext cx="7872900" cy="37875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g2bb81b3e26d_0_111"/>
          <p:cNvPicPr preferRelativeResize="0"/>
          <p:nvPr/>
        </p:nvPicPr>
        <p:blipFill rotWithShape="1">
          <a:blip r:embed="rId2">
            <a:alphaModFix/>
          </a:blip>
          <a:srcRect b="59833"/>
          <a:stretch/>
        </p:blipFill>
        <p:spPr>
          <a:xfrm>
            <a:off x="4903" y="6508739"/>
            <a:ext cx="12191695" cy="349261"/>
          </a:xfrm>
          <a:prstGeom prst="rect">
            <a:avLst/>
          </a:prstGeom>
          <a:noFill/>
          <a:ln>
            <a:noFill/>
          </a:ln>
        </p:spPr>
      </p:pic>
      <p:pic>
        <p:nvPicPr>
          <p:cNvPr id="31" name="Google Shape;31;g2bb81b3e26d_0_11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3"/>
        <p:cNvGrpSpPr/>
        <p:nvPr/>
      </p:nvGrpSpPr>
      <p:grpSpPr>
        <a:xfrm>
          <a:off x="0" y="0"/>
          <a:ext cx="0" cy="0"/>
          <a:chOff x="0" y="0"/>
          <a:chExt cx="0" cy="0"/>
        </a:xfrm>
      </p:grpSpPr>
      <p:sp>
        <p:nvSpPr>
          <p:cNvPr id="34" name="Google Shape;34;g2bb81b3e26d_0_118"/>
          <p:cNvSpPr txBox="1">
            <a:spLocks noGrp="1"/>
          </p:cNvSpPr>
          <p:nvPr>
            <p:ph type="title"/>
          </p:nvPr>
        </p:nvSpPr>
        <p:spPr>
          <a:xfrm>
            <a:off x="558000" y="1079999"/>
            <a:ext cx="10515600" cy="893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bb81b3e26d_0_118"/>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g2bb81b3e26d_0_118"/>
          <p:cNvSpPr txBox="1">
            <a:spLocks noGrp="1"/>
          </p:cNvSpPr>
          <p:nvPr>
            <p:ph type="body" idx="2"/>
          </p:nvPr>
        </p:nvSpPr>
        <p:spPr>
          <a:xfrm>
            <a:off x="558000" y="2687950"/>
            <a:ext cx="10515600" cy="3684600"/>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7" name="Google Shape;37;g2bb81b3e26d_0_118"/>
          <p:cNvPicPr preferRelativeResize="0"/>
          <p:nvPr/>
        </p:nvPicPr>
        <p:blipFill rotWithShape="1">
          <a:blip r:embed="rId2">
            <a:alphaModFix/>
          </a:blip>
          <a:srcRect b="59833"/>
          <a:stretch/>
        </p:blipFill>
        <p:spPr>
          <a:xfrm>
            <a:off x="4903" y="6508739"/>
            <a:ext cx="12191695" cy="349261"/>
          </a:xfrm>
          <a:prstGeom prst="rect">
            <a:avLst/>
          </a:prstGeom>
          <a:noFill/>
          <a:ln>
            <a:noFill/>
          </a:ln>
        </p:spPr>
      </p:pic>
      <p:pic>
        <p:nvPicPr>
          <p:cNvPr id="38" name="Google Shape;38;g2bb81b3e26d_0_11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40"/>
        <p:cNvGrpSpPr/>
        <p:nvPr/>
      </p:nvGrpSpPr>
      <p:grpSpPr>
        <a:xfrm>
          <a:off x="0" y="0"/>
          <a:ext cx="0" cy="0"/>
          <a:chOff x="0" y="0"/>
          <a:chExt cx="0" cy="0"/>
        </a:xfrm>
      </p:grpSpPr>
      <p:sp>
        <p:nvSpPr>
          <p:cNvPr id="41" name="Google Shape;41;g2bb81b3e26d_0_136"/>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bb81b3e26d_0_136"/>
          <p:cNvSpPr txBox="1">
            <a:spLocks noGrp="1"/>
          </p:cNvSpPr>
          <p:nvPr>
            <p:ph type="body" idx="1"/>
          </p:nvPr>
        </p:nvSpPr>
        <p:spPr>
          <a:xfrm>
            <a:off x="557999" y="2459736"/>
            <a:ext cx="11059800" cy="394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g2bb81b3e26d_0_136"/>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10.1</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44"/>
        <p:cNvGrpSpPr/>
        <p:nvPr/>
      </p:nvGrpSpPr>
      <p:grpSpPr>
        <a:xfrm>
          <a:off x="0" y="0"/>
          <a:ext cx="0" cy="0"/>
          <a:chOff x="0" y="0"/>
          <a:chExt cx="0" cy="0"/>
        </a:xfrm>
      </p:grpSpPr>
      <p:sp>
        <p:nvSpPr>
          <p:cNvPr id="45" name="Google Shape;45;g2bb81b3e26d_0_125"/>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g2bb81b3e26d_0_125"/>
          <p:cNvSpPr txBox="1">
            <a:spLocks noGrp="1"/>
          </p:cNvSpPr>
          <p:nvPr>
            <p:ph type="body" idx="1"/>
          </p:nvPr>
        </p:nvSpPr>
        <p:spPr>
          <a:xfrm>
            <a:off x="557999" y="1799999"/>
            <a:ext cx="5852100" cy="48660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g2bb81b3e26d_0_125"/>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10.1</a:t>
            </a:r>
            <a:r>
              <a:rPr lang="en-US" sz="1800" b="0" i="0" u="none" strike="noStrike" cap="none">
                <a:solidFill>
                  <a:srgbClr val="7F7F7F"/>
                </a:solidFill>
                <a:latin typeface="Arial"/>
                <a:ea typeface="Arial"/>
                <a:cs typeface="Arial"/>
                <a:sym typeface="Arial"/>
              </a:rPr>
              <a:t> Health Apps for Mental Health </a:t>
            </a:r>
            <a:endParaRPr/>
          </a:p>
        </p:txBody>
      </p:sp>
      <p:pic>
        <p:nvPicPr>
          <p:cNvPr id="48" name="Google Shape;48;g2bb81b3e26d_0_125"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9"/>
        <p:cNvGrpSpPr/>
        <p:nvPr/>
      </p:nvGrpSpPr>
      <p:grpSpPr>
        <a:xfrm>
          <a:off x="0" y="0"/>
          <a:ext cx="0" cy="0"/>
          <a:chOff x="0" y="0"/>
          <a:chExt cx="0" cy="0"/>
        </a:xfrm>
      </p:grpSpPr>
      <p:sp>
        <p:nvSpPr>
          <p:cNvPr id="50" name="Google Shape;50;g2bb81b3e26d_0_13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bb81b3e26d_0_13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g2bb81b3e26d_0_13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g2bb81b3e26d_0_130"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54" name="Google Shape;54;g2bb81b3e26d_0_130"/>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10.1</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557999" y="1799999"/>
            <a:ext cx="5852100" cy="48660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4" name="Google Shape;64;p9"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65" name="Google Shape;65;p9"/>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10.1</a:t>
            </a:r>
            <a:r>
              <a:rPr lang="en-US" sz="1800" b="0" i="0" u="none" strike="noStrike" cap="none">
                <a:solidFill>
                  <a:srgbClr val="7F7F7F"/>
                </a:solidFill>
                <a:latin typeface="Arial"/>
                <a:ea typeface="Arial"/>
                <a:cs typeface="Arial"/>
                <a:sym typeface="Arial"/>
              </a:rPr>
              <a:t> Health Apps for Mental Health </a:t>
            </a:r>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6"/>
        <p:cNvGrpSpPr/>
        <p:nvPr/>
      </p:nvGrpSpPr>
      <p:grpSpPr>
        <a:xfrm>
          <a:off x="0" y="0"/>
          <a:ext cx="0" cy="0"/>
          <a:chOff x="0" y="0"/>
          <a:chExt cx="0" cy="0"/>
        </a:xfrm>
      </p:grpSpPr>
      <p:pic>
        <p:nvPicPr>
          <p:cNvPr id="67" name="Google Shape;67;p10" descr="Blue text on a black background&#10;&#10;Description automatically generated"/>
          <p:cNvPicPr preferRelativeResize="0"/>
          <p:nvPr/>
        </p:nvPicPr>
        <p:blipFill rotWithShape="1">
          <a:blip r:embed="rId2">
            <a:alphaModFix/>
          </a:blip>
          <a:srcRect/>
          <a:stretch/>
        </p:blipFill>
        <p:spPr>
          <a:xfrm>
            <a:off x="0" y="6446746"/>
            <a:ext cx="1843259" cy="41125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bb81b3e26d_0_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2bb81b3e26d_0_94"/>
          <p:cNvSpPr txBox="1">
            <a:spLocks noGrp="1"/>
          </p:cNvSpPr>
          <p:nvPr>
            <p:ph type="body" idx="1"/>
          </p:nvPr>
        </p:nvSpPr>
        <p:spPr>
          <a:xfrm>
            <a:off x="838200" y="1825624"/>
            <a:ext cx="10515600" cy="45306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2bb81b3e26d_0_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2bb81b3e26d_0_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2bb81b3e26d_0_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8"/>
          <p:cNvSpPr txBox="1">
            <a:spLocks noGrp="1"/>
          </p:cNvSpPr>
          <p:nvPr>
            <p:ph type="body" idx="1"/>
          </p:nvPr>
        </p:nvSpPr>
        <p:spPr>
          <a:xfrm>
            <a:off x="838200" y="1825624"/>
            <a:ext cx="10515600" cy="45306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33"/>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illustrations/smartphone-app-news-web-internet-1184883/"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hyperlink" Target="https://pixabay.com/service/license-summar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mood-moody-emotion-psychology-face-7791841/"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hyperlink" Target="https://pixabay.com/service/license-summa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vectors/mood-moody-emotion-psychology-face-7791841/"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MjTJf4-xz0"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vectors/african-african-american-black-2029825/"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20.jpg"/><Relationship Id="rId18" Type="http://schemas.openxmlformats.org/officeDocument/2006/relationships/hyperlink" Target="http://www.amsed.fr/" TargetMode="External"/><Relationship Id="rId3" Type="http://schemas.openxmlformats.org/officeDocument/2006/relationships/image" Target="../media/image15.jpg"/><Relationship Id="rId21" Type="http://schemas.openxmlformats.org/officeDocument/2006/relationships/image" Target="../media/image24.jpg"/><Relationship Id="rId7" Type="http://schemas.openxmlformats.org/officeDocument/2006/relationships/image" Target="../media/image17.jpg"/><Relationship Id="rId12" Type="http://schemas.openxmlformats.org/officeDocument/2006/relationships/hyperlink" Target="https://www.oxfamitalia.org/" TargetMode="External"/><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www.coordina-oerh.com/" TargetMode="External"/><Relationship Id="rId11" Type="http://schemas.openxmlformats.org/officeDocument/2006/relationships/image" Target="../media/image19.jpg"/><Relationship Id="rId5" Type="http://schemas.openxmlformats.org/officeDocument/2006/relationships/image" Target="../media/image16.jpg"/><Relationship Id="rId15" Type="http://schemas.openxmlformats.org/officeDocument/2006/relationships/hyperlink" Target="http://www.connexions.gr/" TargetMode="External"/><Relationship Id="rId10" Type="http://schemas.openxmlformats.org/officeDocument/2006/relationships/hyperlink" Target="https://www.media-k.eu/"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8.jpg"/><Relationship Id="rId14" Type="http://schemas.openxmlformats.org/officeDocument/2006/relationships/hyperlink" Target="http://www.uv.es/" TargetMode="External"/><Relationship Id="rId22"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play.google.com/store/apps/details?id=com.mediastudios.daytracker"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play.google.com/store/apps/details?id=com.mediastudios.daytracker"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play.google.com/store/apps/details?id=is.vertical.ptsdcoach&amp;hl=en_US"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apps.apple.com/us/app/ptsd-coach/id4306463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ptsd-coach/id430646302"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hyperlink" Target="https://play.google.com/store/apps/details?id=is.vertical.ptsdcoach&amp;hl=en_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apps.apple.com/us/app/ptsd-coach/id43064630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hyperlink" Target="https://apps.apple.com/us/app/ptsd-coach/id430646302" TargetMode="Externa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apps.apple.com/us/app/ptsd-coach/id430646302"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https://apps.apple.com/us/app/ptsd-coach/id430646302" TargetMode="External"/><Relationship Id="rId5" Type="http://schemas.openxmlformats.org/officeDocument/2006/relationships/image" Target="../media/image50.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14.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s://apps.apple.com/us/app/ptsd-coach/id430646302"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hyperlink" Target="https://apps.apple.com/us/app/ptsd-coach/id430646302"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hyperlink" Target="https://play.google.com/store/apps/details?id=com.terapiachat.android&amp;hl=es&amp;gl=US"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apps.apple.com/es/app/therapyside-psic%C3%B3logo-online/id122347266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hyperlink" Target="https://apps.apple.com/es/app/therapyside-psic%C3%B3logo-online/id1223472664" TargetMode="External"/><Relationship Id="rId4" Type="http://schemas.openxmlformats.org/officeDocument/2006/relationships/hyperlink" Target="https://play.google.com/store/apps/details?id=com.terapiachat.android&amp;hl=es&amp;gl=U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apps.apple.com/es/app/therapyside-psic%C3%B3logo-online/id122347266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apps.apple.com/es/app/therapyside-psic%C3%B3logo-online/id1223472664"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apps.apple.com/es/app/therapyside-psic%C3%B3logo-online/id1223472664"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lay.google.com/store/apps/details?id=mil.dha.breathe2relax&amp;hl=es&amp;gl=US"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s://apps.apple.com/us/app/breathe2relax/id425720246"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s.apple.com/us/app/breathe2relax/id425720246"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5.jpg"/><Relationship Id="rId4" Type="http://schemas.openxmlformats.org/officeDocument/2006/relationships/hyperlink" Target="https://play.google.com/store/apps/details?id=mil.dha.breathe2relax&amp;hl=es&amp;gl=U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apps.apple.com/us/app/breathe2relax/id42572024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hyperlink" Target="https://apps.apple.com/us/app/breathe2relax/id425720246"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hyperlink" Target="https://apps.apple.com/us/app/breathe2relax/id425720246" TargetMode="Externa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https://apps.apple.com/us/app/breathe2relax/id425720246"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urldefense.com/v3/__https:/www.who.int/es/news-room/fact-sheets/detail/mental-health-strengthening-our-response__;!!D9dNQwwGXtA!Rw8wjq4zRsGSrySzUZKqCpV9dyM7xMum-fAO1hA89z_0rhWw74xGQtcCHJZnzCzgGTRCaouNIJThl9aFPPvDFek$"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hyperlink" Target="https://www.who.int/news-room/fact-sheets/detail/depression" TargetMode="External"/><Relationship Id="rId5" Type="http://schemas.openxmlformats.org/officeDocument/2006/relationships/hyperlink" Target="https://www.who.int/es/news-room/questions-and-answers/item/stress" TargetMode="External"/><Relationship Id="rId4" Type="http://schemas.openxmlformats.org/officeDocument/2006/relationships/hyperlink" Target="https://www.who.int/news-room/fact-sheets/detail/anxiety-disorder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pixabay.com/service/license-summary/" TargetMode="External"/><Relationship Id="rId4" Type="http://schemas.openxmlformats.org/officeDocument/2006/relationships/hyperlink" Target="https://pixabay.com/illustrations/poster-migrants-refugees-729715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vectors/mental-health-cranium-head-human-3350778/"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hyperlink" Target="https://pixabay.com/service/license-summ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bb81b3e26d_0_70"/>
          <p:cNvSpPr txBox="1"/>
          <p:nvPr/>
        </p:nvSpPr>
        <p:spPr>
          <a:xfrm>
            <a:off x="4310344" y="3513902"/>
            <a:ext cx="7307100" cy="201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dirty="0">
                <a:solidFill>
                  <a:srgbClr val="C00000"/>
                </a:solidFill>
                <a:latin typeface="Calibri"/>
                <a:ea typeface="Calibri"/>
                <a:cs typeface="Calibri"/>
                <a:sym typeface="Calibri"/>
              </a:rPr>
              <a:t>Module 10 - Session </a:t>
            </a:r>
            <a:r>
              <a:rPr lang="en-US" sz="3400" b="1" i="0" u="none" strike="noStrike" cap="none" dirty="0" err="1">
                <a:solidFill>
                  <a:srgbClr val="C00000"/>
                </a:solidFill>
                <a:latin typeface="Calibri"/>
                <a:ea typeface="Calibri"/>
                <a:cs typeface="Calibri"/>
                <a:sym typeface="Calibri"/>
              </a:rPr>
              <a:t>d'enseignement</a:t>
            </a:r>
            <a:r>
              <a:rPr lang="en-US" sz="3400" b="1" i="0" u="none" strike="noStrike" cap="none" dirty="0">
                <a:solidFill>
                  <a:srgbClr val="C00000"/>
                </a:solidFill>
                <a:latin typeface="Calibri"/>
                <a:ea typeface="Calibri"/>
                <a:cs typeface="Calibri"/>
                <a:sym typeface="Calibri"/>
              </a:rPr>
              <a:t> </a:t>
            </a:r>
            <a:r>
              <a:rPr lang="en-US" sz="2400" b="1" i="0" u="none" strike="noStrike" cap="none" dirty="0">
                <a:solidFill>
                  <a:srgbClr val="C00000"/>
                </a:solidFill>
                <a:latin typeface="Calibri"/>
                <a:ea typeface="Calibri"/>
                <a:cs typeface="Calibri"/>
                <a:sym typeface="Calibri"/>
              </a:rPr>
              <a:t>(10.1)</a:t>
            </a:r>
            <a:r>
              <a:rPr lang="en-US" sz="2400" b="1" i="0" u="none" strike="noStrike" cap="none" dirty="0">
                <a:solidFill>
                  <a:schemeClr val="dk1"/>
                </a:solidFill>
                <a:latin typeface="Calibri"/>
                <a:ea typeface="Calibri"/>
                <a:cs typeface="Calibri"/>
                <a:sym typeface="Calibri"/>
              </a:rPr>
              <a:t/>
            </a:r>
            <a:br>
              <a:rPr lang="en-US" sz="2400" b="1" i="0" u="none" strike="noStrike" cap="none" dirty="0">
                <a:solidFill>
                  <a:schemeClr val="dk1"/>
                </a:solidFill>
                <a:latin typeface="Calibri"/>
                <a:ea typeface="Calibri"/>
                <a:cs typeface="Calibri"/>
                <a:sym typeface="Calibri"/>
              </a:rPr>
            </a:br>
            <a:r>
              <a:rPr lang="en-US" sz="4000" b="1" i="0" u="none" strike="noStrike" cap="none" dirty="0">
                <a:solidFill>
                  <a:schemeClr val="dk1"/>
                </a:solidFill>
                <a:latin typeface="Calibri"/>
                <a:ea typeface="Calibri"/>
                <a:cs typeface="Calibri"/>
                <a:sym typeface="Calibri"/>
              </a:rPr>
              <a:t>Apps de santé pour la santé </a:t>
            </a:r>
            <a:r>
              <a:rPr lang="en-US" sz="4000" b="1" i="0" u="none" strike="noStrike" cap="none" dirty="0" err="1">
                <a:solidFill>
                  <a:schemeClr val="dk1"/>
                </a:solidFill>
                <a:latin typeface="Calibri"/>
                <a:ea typeface="Calibri"/>
                <a:cs typeface="Calibri"/>
                <a:sym typeface="Calibri"/>
              </a:rPr>
              <a:t>mentale</a:t>
            </a:r>
            <a:endParaRPr sz="3400" b="1" i="0" u="none" strike="noStrike" cap="none" dirty="0">
              <a:solidFill>
                <a:schemeClr val="dk1"/>
              </a:solidFill>
              <a:latin typeface="Calibri"/>
              <a:ea typeface="Calibri"/>
              <a:cs typeface="Calibri"/>
              <a:sym typeface="Calibri"/>
            </a:endParaRPr>
          </a:p>
        </p:txBody>
      </p:sp>
      <p:sp>
        <p:nvSpPr>
          <p:cNvPr id="146" name="Google Shape;146;g2bb81b3e26d_0_70"/>
          <p:cNvSpPr/>
          <p:nvPr/>
        </p:nvSpPr>
        <p:spPr>
          <a:xfrm>
            <a:off x="-2" y="67193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1</a:t>
            </a:r>
            <a:endParaRPr sz="2400" b="0" i="0" u="none" strike="noStrike" cap="none">
              <a:solidFill>
                <a:srgbClr val="F2F2F2"/>
              </a:solidFill>
              <a:latin typeface="Calibri"/>
              <a:ea typeface="Calibri"/>
              <a:cs typeface="Calibri"/>
              <a:sym typeface="Calibri"/>
            </a:endParaRPr>
          </a:p>
        </p:txBody>
      </p:sp>
      <p:sp>
        <p:nvSpPr>
          <p:cNvPr id="147" name="Google Shape;147;g2bb81b3e26d_0_70"/>
          <p:cNvSpPr/>
          <p:nvPr/>
        </p:nvSpPr>
        <p:spPr>
          <a:xfrm>
            <a:off x="2609" y="1507751"/>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2</a:t>
            </a:r>
            <a:endParaRPr sz="2400" b="0" i="0" u="none" strike="noStrike" cap="none">
              <a:solidFill>
                <a:srgbClr val="F2F2F2"/>
              </a:solidFill>
              <a:latin typeface="Calibri"/>
              <a:ea typeface="Calibri"/>
              <a:cs typeface="Calibri"/>
              <a:sym typeface="Calibri"/>
            </a:endParaRPr>
          </a:p>
        </p:txBody>
      </p:sp>
      <p:sp>
        <p:nvSpPr>
          <p:cNvPr id="148" name="Google Shape;148;g2bb81b3e26d_0_70"/>
          <p:cNvSpPr/>
          <p:nvPr/>
        </p:nvSpPr>
        <p:spPr>
          <a:xfrm>
            <a:off x="-56" y="2302518"/>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3</a:t>
            </a:r>
            <a:endParaRPr sz="2400" b="0" i="0" u="none" strike="noStrike" cap="none">
              <a:solidFill>
                <a:srgbClr val="F2F2F2"/>
              </a:solidFill>
              <a:latin typeface="Calibri"/>
              <a:ea typeface="Calibri"/>
              <a:cs typeface="Calibri"/>
              <a:sym typeface="Calibri"/>
            </a:endParaRPr>
          </a:p>
        </p:txBody>
      </p:sp>
      <p:sp>
        <p:nvSpPr>
          <p:cNvPr id="149" name="Google Shape;149;g2bb81b3e26d_0_70"/>
          <p:cNvSpPr/>
          <p:nvPr/>
        </p:nvSpPr>
        <p:spPr>
          <a:xfrm>
            <a:off x="-2" y="3170974"/>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4</a:t>
            </a:r>
            <a:endParaRPr sz="2400" b="0" i="0" u="none" strike="noStrike" cap="none">
              <a:solidFill>
                <a:srgbClr val="F2F2F2"/>
              </a:solidFill>
              <a:latin typeface="Calibri"/>
              <a:ea typeface="Calibri"/>
              <a:cs typeface="Calibri"/>
              <a:sym typeface="Calibri"/>
            </a:endParaRPr>
          </a:p>
        </p:txBody>
      </p:sp>
      <p:sp>
        <p:nvSpPr>
          <p:cNvPr id="150" name="Google Shape;150;g2bb81b3e26d_0_70"/>
          <p:cNvSpPr/>
          <p:nvPr/>
        </p:nvSpPr>
        <p:spPr>
          <a:xfrm>
            <a:off x="1655" y="403693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5</a:t>
            </a:r>
            <a:endParaRPr sz="2400" b="0" i="0" u="none" strike="noStrike" cap="none">
              <a:solidFill>
                <a:srgbClr val="F2F2F2"/>
              </a:solidFill>
              <a:latin typeface="Calibri"/>
              <a:ea typeface="Calibri"/>
              <a:cs typeface="Calibri"/>
              <a:sym typeface="Calibri"/>
            </a:endParaRPr>
          </a:p>
        </p:txBody>
      </p:sp>
      <p:pic>
        <p:nvPicPr>
          <p:cNvPr id="151" name="Google Shape;151;g2bb81b3e26d_0_70"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6"/>
          <a:stretch/>
        </p:blipFill>
        <p:spPr>
          <a:xfrm>
            <a:off x="4310344" y="1134849"/>
            <a:ext cx="6563498" cy="2084244"/>
          </a:xfrm>
          <a:prstGeom prst="rect">
            <a:avLst/>
          </a:prstGeom>
          <a:noFill/>
          <a:ln>
            <a:noFill/>
          </a:ln>
        </p:spPr>
      </p:pic>
      <p:sp>
        <p:nvSpPr>
          <p:cNvPr id="152" name="Google Shape;152;g2bb81b3e26d_0_70"/>
          <p:cNvSpPr txBox="1"/>
          <p:nvPr/>
        </p:nvSpPr>
        <p:spPr>
          <a:xfrm>
            <a:off x="4863323" y="2899483"/>
            <a:ext cx="60948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ABC7F1"/>
                </a:solidFill>
                <a:latin typeface="Calibri"/>
                <a:ea typeface="Calibri"/>
                <a:cs typeface="Calibri"/>
                <a:sym typeface="Calibri"/>
              </a:rPr>
              <a:t>https://apps4health.eu/</a:t>
            </a:r>
            <a:endParaRPr sz="1400" b="0" i="0" u="none" strike="noStrike" cap="none">
              <a:solidFill>
                <a:srgbClr val="000000"/>
              </a:solidFill>
              <a:latin typeface="Arial"/>
              <a:ea typeface="Arial"/>
              <a:cs typeface="Arial"/>
              <a:sym typeface="Arial"/>
            </a:endParaRPr>
          </a:p>
        </p:txBody>
      </p:sp>
      <p:pic>
        <p:nvPicPr>
          <p:cNvPr id="153" name="Google Shape;153;g2bb81b3e26d_0_70"/>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154" name="Google Shape;154;g2bb81b3e26d_0_70"/>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155" name="Google Shape;155;g2bb81b3e26d_0_70"/>
          <p:cNvSpPr/>
          <p:nvPr/>
        </p:nvSpPr>
        <p:spPr>
          <a:xfrm>
            <a:off x="510" y="4903744"/>
            <a:ext cx="722400" cy="86820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6</a:t>
            </a:r>
            <a:endParaRPr sz="2400" b="1" i="0" u="none" strike="noStrike" cap="none">
              <a:solidFill>
                <a:schemeClr val="lt1"/>
              </a:solidFill>
              <a:latin typeface="Calibri"/>
              <a:ea typeface="Calibri"/>
              <a:cs typeface="Calibri"/>
              <a:sym typeface="Calibri"/>
            </a:endParaRPr>
          </a:p>
        </p:txBody>
      </p:sp>
      <p:pic>
        <p:nvPicPr>
          <p:cNvPr id="156" name="Google Shape;156;g2bb81b3e26d_0_70"/>
          <p:cNvPicPr preferRelativeResize="0"/>
          <p:nvPr/>
        </p:nvPicPr>
        <p:blipFill rotWithShape="1">
          <a:blip r:embed="rId4">
            <a:alphaModFix/>
          </a:blip>
          <a:srcRect b="59833"/>
          <a:stretch/>
        </p:blipFill>
        <p:spPr>
          <a:xfrm rot="10800000">
            <a:off x="-8250" y="-4107"/>
            <a:ext cx="12191695" cy="349261"/>
          </a:xfrm>
          <a:prstGeom prst="rect">
            <a:avLst/>
          </a:prstGeom>
          <a:noFill/>
          <a:ln>
            <a:noFill/>
          </a:ln>
        </p:spPr>
      </p:pic>
      <p:pic>
        <p:nvPicPr>
          <p:cNvPr id="157" name="Google Shape;157;g2bb81b3e26d_0_70"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158" name="Google Shape;158;g2bb81b3e26d_0_70"/>
          <p:cNvSpPr/>
          <p:nvPr/>
        </p:nvSpPr>
        <p:spPr>
          <a:xfrm>
            <a:off x="728869" y="1172199"/>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7</a:t>
            </a:r>
            <a:endParaRPr sz="2400" b="0" i="0" u="none" strike="noStrike" cap="none">
              <a:solidFill>
                <a:srgbClr val="F2F2F2"/>
              </a:solidFill>
              <a:latin typeface="Calibri"/>
              <a:ea typeface="Calibri"/>
              <a:cs typeface="Calibri"/>
              <a:sym typeface="Calibri"/>
            </a:endParaRPr>
          </a:p>
        </p:txBody>
      </p:sp>
      <p:sp>
        <p:nvSpPr>
          <p:cNvPr id="159" name="Google Shape;159;g2bb81b3e26d_0_70"/>
          <p:cNvSpPr/>
          <p:nvPr/>
        </p:nvSpPr>
        <p:spPr>
          <a:xfrm>
            <a:off x="721541" y="200802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8</a:t>
            </a:r>
            <a:endParaRPr sz="2400" b="0" i="0" u="none" strike="noStrike" cap="none">
              <a:solidFill>
                <a:srgbClr val="F2F2F2"/>
              </a:solidFill>
              <a:latin typeface="Calibri"/>
              <a:ea typeface="Calibri"/>
              <a:cs typeface="Calibri"/>
              <a:sym typeface="Calibri"/>
            </a:endParaRPr>
          </a:p>
        </p:txBody>
      </p:sp>
      <p:sp>
        <p:nvSpPr>
          <p:cNvPr id="160" name="Google Shape;160;g2bb81b3e26d_0_70"/>
          <p:cNvSpPr/>
          <p:nvPr/>
        </p:nvSpPr>
        <p:spPr>
          <a:xfrm>
            <a:off x="728815" y="280278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9</a:t>
            </a:r>
            <a:endParaRPr sz="2400" b="0" i="0" u="none" strike="noStrike" cap="none">
              <a:solidFill>
                <a:srgbClr val="F2F2F2"/>
              </a:solidFill>
              <a:latin typeface="Calibri"/>
              <a:ea typeface="Calibri"/>
              <a:cs typeface="Calibri"/>
              <a:sym typeface="Calibri"/>
            </a:endParaRPr>
          </a:p>
        </p:txBody>
      </p:sp>
      <p:sp>
        <p:nvSpPr>
          <p:cNvPr id="161" name="Google Shape;161;g2bb81b3e26d_0_70"/>
          <p:cNvSpPr/>
          <p:nvPr/>
        </p:nvSpPr>
        <p:spPr>
          <a:xfrm>
            <a:off x="728869" y="3671243"/>
            <a:ext cx="722400" cy="868200"/>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10</a:t>
            </a:r>
            <a:endParaRPr sz="2400" b="0" i="0" u="none" strike="noStrike" cap="none">
              <a:solidFill>
                <a:srgbClr val="F2F2F2"/>
              </a:solidFill>
              <a:latin typeface="Calibri"/>
              <a:ea typeface="Calibri"/>
              <a:cs typeface="Calibri"/>
              <a:sym typeface="Calibri"/>
            </a:endParaRPr>
          </a:p>
        </p:txBody>
      </p:sp>
      <p:sp>
        <p:nvSpPr>
          <p:cNvPr id="162" name="Google Shape;162;g2bb81b3e26d_0_70"/>
          <p:cNvSpPr/>
          <p:nvPr/>
        </p:nvSpPr>
        <p:spPr>
          <a:xfrm>
            <a:off x="730526" y="4537206"/>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11</a:t>
            </a:r>
            <a:endParaRPr sz="2400" b="0" i="0" u="none" strike="noStrike" cap="none">
              <a:solidFill>
                <a:srgbClr val="F2F2F2"/>
              </a:solidFill>
              <a:latin typeface="Calibri"/>
              <a:ea typeface="Calibri"/>
              <a:cs typeface="Calibri"/>
              <a:sym typeface="Calibri"/>
            </a:endParaRPr>
          </a:p>
        </p:txBody>
      </p:sp>
      <p:sp>
        <p:nvSpPr>
          <p:cNvPr id="163" name="Google Shape;163;g2bb81b3e26d_0_70"/>
          <p:cNvSpPr/>
          <p:nvPr/>
        </p:nvSpPr>
        <p:spPr>
          <a:xfrm>
            <a:off x="2425150" y="6347469"/>
            <a:ext cx="8293200" cy="632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err="1">
                <a:solidFill>
                  <a:srgbClr val="DDEAF6"/>
                </a:solidFill>
                <a:latin typeface="Calibri"/>
                <a:ea typeface="Calibri"/>
                <a:cs typeface="Calibri"/>
                <a:sym typeface="Calibri"/>
              </a:rPr>
              <a:t>Financé</a:t>
            </a:r>
            <a:r>
              <a:rPr lang="en-US" sz="1000" b="0" i="0" u="none" strike="noStrike" cap="none" dirty="0">
                <a:solidFill>
                  <a:srgbClr val="DDEAF6"/>
                </a:solidFill>
                <a:latin typeface="Calibri"/>
                <a:ea typeface="Calibri"/>
                <a:cs typeface="Calibri"/>
                <a:sym typeface="Calibri"/>
              </a:rPr>
              <a:t> par </a:t>
            </a:r>
            <a:r>
              <a:rPr lang="en-US" sz="1000" b="0" i="0" u="none" strike="noStrike" cap="none" dirty="0" err="1">
                <a:solidFill>
                  <a:srgbClr val="DDEAF6"/>
                </a:solidFill>
                <a:latin typeface="Calibri"/>
                <a:ea typeface="Calibri"/>
                <a:cs typeface="Calibri"/>
                <a:sym typeface="Calibri"/>
              </a:rPr>
              <a:t>l'Union</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européenne</a:t>
            </a:r>
            <a:r>
              <a:rPr lang="en-US" sz="1000" b="0" i="0" u="none" strike="noStrike" cap="none" dirty="0">
                <a:solidFill>
                  <a:srgbClr val="DDEAF6"/>
                </a:solidFill>
                <a:latin typeface="Calibri"/>
                <a:ea typeface="Calibri"/>
                <a:cs typeface="Calibri"/>
                <a:sym typeface="Calibri"/>
              </a:rPr>
              <a:t>. Les points de </a:t>
            </a:r>
            <a:r>
              <a:rPr lang="en-US" sz="1000" b="0" i="0" u="none" strike="noStrike" cap="none" dirty="0" err="1">
                <a:solidFill>
                  <a:srgbClr val="DDEAF6"/>
                </a:solidFill>
                <a:latin typeface="Calibri"/>
                <a:ea typeface="Calibri"/>
                <a:cs typeface="Calibri"/>
                <a:sym typeface="Calibri"/>
              </a:rPr>
              <a:t>vue</a:t>
            </a:r>
            <a:r>
              <a:rPr lang="en-US" sz="1000" b="0" i="0" u="none" strike="noStrike" cap="none" dirty="0">
                <a:solidFill>
                  <a:srgbClr val="DDEAF6"/>
                </a:solidFill>
                <a:latin typeface="Calibri"/>
                <a:ea typeface="Calibri"/>
                <a:cs typeface="Calibri"/>
                <a:sym typeface="Calibri"/>
              </a:rPr>
              <a:t> et opinions </a:t>
            </a:r>
            <a:r>
              <a:rPr lang="en-US" sz="1000" b="0" i="0" u="none" strike="noStrike" cap="none" dirty="0" err="1">
                <a:solidFill>
                  <a:srgbClr val="DDEAF6"/>
                </a:solidFill>
                <a:latin typeface="Calibri"/>
                <a:ea typeface="Calibri"/>
                <a:cs typeface="Calibri"/>
                <a:sym typeface="Calibri"/>
              </a:rPr>
              <a:t>exprimés</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n'engagent</a:t>
            </a:r>
            <a:r>
              <a:rPr lang="en-US" sz="1000" b="0" i="0" u="none" strike="noStrike" cap="none" dirty="0">
                <a:solidFill>
                  <a:srgbClr val="DDEAF6"/>
                </a:solidFill>
                <a:latin typeface="Calibri"/>
                <a:ea typeface="Calibri"/>
                <a:cs typeface="Calibri"/>
                <a:sym typeface="Calibri"/>
              </a:rPr>
              <a:t> que </a:t>
            </a:r>
            <a:r>
              <a:rPr lang="en-US" sz="1000" b="0" i="0" u="none" strike="noStrike" cap="none" dirty="0" err="1">
                <a:solidFill>
                  <a:srgbClr val="DDEAF6"/>
                </a:solidFill>
                <a:latin typeface="Calibri"/>
                <a:ea typeface="Calibri"/>
                <a:cs typeface="Calibri"/>
                <a:sym typeface="Calibri"/>
              </a:rPr>
              <a:t>leurs</a:t>
            </a:r>
            <a:r>
              <a:rPr lang="en-US" sz="1000" b="0" i="0" u="none" strike="noStrike" cap="none" dirty="0">
                <a:solidFill>
                  <a:srgbClr val="DDEAF6"/>
                </a:solidFill>
                <a:latin typeface="Calibri"/>
                <a:ea typeface="Calibri"/>
                <a:cs typeface="Calibri"/>
                <a:sym typeface="Calibri"/>
              </a:rPr>
              <a:t> auteurs et ne </a:t>
            </a:r>
            <a:r>
              <a:rPr lang="en-US" sz="1000" b="0" i="0" u="none" strike="noStrike" cap="none" dirty="0" err="1">
                <a:solidFill>
                  <a:srgbClr val="DDEAF6"/>
                </a:solidFill>
                <a:latin typeface="Calibri"/>
                <a:ea typeface="Calibri"/>
                <a:cs typeface="Calibri"/>
                <a:sym typeface="Calibri"/>
              </a:rPr>
              <a:t>reflètent</a:t>
            </a:r>
            <a:r>
              <a:rPr lang="en-US" sz="1000" b="0" i="0" u="none" strike="noStrike" cap="none" dirty="0">
                <a:solidFill>
                  <a:srgbClr val="DDEAF6"/>
                </a:solidFill>
                <a:latin typeface="Calibri"/>
                <a:ea typeface="Calibri"/>
                <a:cs typeface="Calibri"/>
                <a:sym typeface="Calibri"/>
              </a:rPr>
              <a:t> pas </a:t>
            </a:r>
            <a:r>
              <a:rPr lang="en-US" sz="1000" b="0" i="0" u="none" strike="noStrike" cap="none" dirty="0" err="1">
                <a:solidFill>
                  <a:srgbClr val="DDEAF6"/>
                </a:solidFill>
                <a:latin typeface="Calibri"/>
                <a:ea typeface="Calibri"/>
                <a:cs typeface="Calibri"/>
                <a:sym typeface="Calibri"/>
              </a:rPr>
              <a:t>nécessairement</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ceux</a:t>
            </a:r>
            <a:r>
              <a:rPr lang="en-US" sz="1000" b="0" i="0" u="none" strike="noStrike" cap="none" dirty="0">
                <a:solidFill>
                  <a:srgbClr val="DDEAF6"/>
                </a:solidFill>
                <a:latin typeface="Calibri"/>
                <a:ea typeface="Calibri"/>
                <a:cs typeface="Calibri"/>
                <a:sym typeface="Calibri"/>
              </a:rPr>
              <a:t> de </a:t>
            </a:r>
            <a:r>
              <a:rPr lang="en-US" sz="1000" b="0" i="0" u="none" strike="noStrike" cap="none" dirty="0" err="1">
                <a:solidFill>
                  <a:srgbClr val="DDEAF6"/>
                </a:solidFill>
                <a:latin typeface="Calibri"/>
                <a:ea typeface="Calibri"/>
                <a:cs typeface="Calibri"/>
                <a:sym typeface="Calibri"/>
              </a:rPr>
              <a:t>l'Union</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européenne</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ou</a:t>
            </a:r>
            <a:r>
              <a:rPr lang="en-US" sz="1000" b="0" i="0" u="none" strike="noStrike" cap="none" dirty="0">
                <a:solidFill>
                  <a:srgbClr val="DDEAF6"/>
                </a:solidFill>
                <a:latin typeface="Calibri"/>
                <a:ea typeface="Calibri"/>
                <a:cs typeface="Calibri"/>
                <a:sym typeface="Calibri"/>
              </a:rPr>
              <a:t> de </a:t>
            </a:r>
            <a:r>
              <a:rPr lang="en-US" sz="1000" b="0" i="0" u="none" strike="noStrike" cap="none" dirty="0" err="1">
                <a:solidFill>
                  <a:srgbClr val="DDEAF6"/>
                </a:solidFill>
                <a:latin typeface="Calibri"/>
                <a:ea typeface="Calibri"/>
                <a:cs typeface="Calibri"/>
                <a:sym typeface="Calibri"/>
              </a:rPr>
              <a:t>l'Agence</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exécutive</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européenne</a:t>
            </a:r>
            <a:r>
              <a:rPr lang="en-US" sz="1000" b="0" i="0" u="none" strike="noStrike" cap="none" dirty="0">
                <a:solidFill>
                  <a:srgbClr val="DDEAF6"/>
                </a:solidFill>
                <a:latin typeface="Calibri"/>
                <a:ea typeface="Calibri"/>
                <a:cs typeface="Calibri"/>
                <a:sym typeface="Calibri"/>
              </a:rPr>
              <a:t> pour </a:t>
            </a:r>
            <a:r>
              <a:rPr lang="en-US" sz="1000" b="0" i="0" u="none" strike="noStrike" cap="none" dirty="0" err="1">
                <a:solidFill>
                  <a:srgbClr val="DDEAF6"/>
                </a:solidFill>
                <a:latin typeface="Calibri"/>
                <a:ea typeface="Calibri"/>
                <a:cs typeface="Calibri"/>
                <a:sym typeface="Calibri"/>
              </a:rPr>
              <a:t>l'éducation</a:t>
            </a:r>
            <a:r>
              <a:rPr lang="en-US" sz="1000" b="0" i="0" u="none" strike="noStrike" cap="none" dirty="0">
                <a:solidFill>
                  <a:srgbClr val="DDEAF6"/>
                </a:solidFill>
                <a:latin typeface="Calibri"/>
                <a:ea typeface="Calibri"/>
                <a:cs typeface="Calibri"/>
                <a:sym typeface="Calibri"/>
              </a:rPr>
              <a:t> et la culture (EACEA). Ni </a:t>
            </a:r>
            <a:r>
              <a:rPr lang="en-US" sz="1000" b="0" i="0" u="none" strike="noStrike" cap="none" dirty="0" err="1">
                <a:solidFill>
                  <a:srgbClr val="DDEAF6"/>
                </a:solidFill>
                <a:latin typeface="Calibri"/>
                <a:ea typeface="Calibri"/>
                <a:cs typeface="Calibri"/>
                <a:sym typeface="Calibri"/>
              </a:rPr>
              <a:t>l'Union</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européenne</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ni</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l'EACEA</a:t>
            </a:r>
            <a:r>
              <a:rPr lang="en-US" sz="1000" b="0" i="0" u="none" strike="noStrike" cap="none" dirty="0">
                <a:solidFill>
                  <a:srgbClr val="DDEAF6"/>
                </a:solidFill>
                <a:latin typeface="Calibri"/>
                <a:ea typeface="Calibri"/>
                <a:cs typeface="Calibri"/>
                <a:sym typeface="Calibri"/>
              </a:rPr>
              <a:t> ne </a:t>
            </a:r>
            <a:r>
              <a:rPr lang="en-US" sz="1000" b="0" i="0" u="none" strike="noStrike" cap="none" dirty="0" err="1">
                <a:solidFill>
                  <a:srgbClr val="DDEAF6"/>
                </a:solidFill>
                <a:latin typeface="Calibri"/>
                <a:ea typeface="Calibri"/>
                <a:cs typeface="Calibri"/>
                <a:sym typeface="Calibri"/>
              </a:rPr>
              <a:t>peuvent</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en</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être</a:t>
            </a:r>
            <a:r>
              <a:rPr lang="en-US" sz="1000" b="0" i="0" u="none" strike="noStrike" cap="none" dirty="0">
                <a:solidFill>
                  <a:srgbClr val="DDEAF6"/>
                </a:solidFill>
                <a:latin typeface="Calibri"/>
                <a:ea typeface="Calibri"/>
                <a:cs typeface="Calibri"/>
                <a:sym typeface="Calibri"/>
              </a:rPr>
              <a:t> tenues pour </a:t>
            </a:r>
            <a:r>
              <a:rPr lang="en-US" sz="1000" b="0" i="0" u="none" strike="noStrike" cap="none" dirty="0" err="1">
                <a:solidFill>
                  <a:srgbClr val="DDEAF6"/>
                </a:solidFill>
                <a:latin typeface="Calibri"/>
                <a:ea typeface="Calibri"/>
                <a:cs typeface="Calibri"/>
                <a:sym typeface="Calibri"/>
              </a:rPr>
              <a:t>responsables</a:t>
            </a:r>
            <a:r>
              <a:rPr lang="en-US" sz="1000" b="0" i="0" u="none" strike="noStrike" cap="none" dirty="0">
                <a:solidFill>
                  <a:srgbClr val="DDEAF6"/>
                </a:solidFill>
                <a:latin typeface="Calibri"/>
                <a:ea typeface="Calibri"/>
                <a:cs typeface="Calibri"/>
                <a:sym typeface="Calibri"/>
              </a:rPr>
              <a:t>.</a:t>
            </a:r>
            <a:endParaRPr sz="1000" b="0" i="0" u="none" strike="noStrike" cap="none" dirty="0">
              <a:solidFill>
                <a:srgbClr val="DDEAF6"/>
              </a:solidFill>
              <a:latin typeface="Calibri"/>
              <a:ea typeface="Calibri"/>
              <a:cs typeface="Calibri"/>
              <a:sym typeface="Calibri"/>
            </a:endParaRPr>
          </a:p>
        </p:txBody>
      </p:sp>
      <p:pic>
        <p:nvPicPr>
          <p:cNvPr id="164" name="Google Shape;164;g2bb81b3e26d_0_70"/>
          <p:cNvPicPr preferRelativeResize="0"/>
          <p:nvPr/>
        </p:nvPicPr>
        <p:blipFill>
          <a:blip r:embed="rId7"/>
          <a:srcRect/>
          <a:stretch/>
        </p:blipFill>
        <p:spPr>
          <a:xfrm>
            <a:off x="19459" y="6414599"/>
            <a:ext cx="1938951" cy="4360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bb81b3e26d_0_493"/>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Qu'est-ce que la santé mentale ?</a:t>
            </a:r>
            <a:endParaRPr/>
          </a:p>
        </p:txBody>
      </p:sp>
      <p:sp>
        <p:nvSpPr>
          <p:cNvPr id="267" name="Google Shape;267;g2bb81b3e26d_0_493"/>
          <p:cNvSpPr txBox="1">
            <a:spLocks noGrp="1"/>
          </p:cNvSpPr>
          <p:nvPr>
            <p:ph type="body" idx="4294967295"/>
          </p:nvPr>
        </p:nvSpPr>
        <p:spPr>
          <a:xfrm>
            <a:off x="241178" y="1593598"/>
            <a:ext cx="6402300" cy="4008300"/>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ct val="150000"/>
              </a:lnSpc>
              <a:spcBef>
                <a:spcPts val="1200"/>
              </a:spcBef>
              <a:spcAft>
                <a:spcPts val="0"/>
              </a:spcAft>
              <a:buSzPct val="99099"/>
              <a:buNone/>
            </a:pPr>
            <a:r>
              <a:rPr lang="en-US" sz="2400"/>
              <a:t>Il existe un certain nombre de </a:t>
            </a:r>
            <a:r>
              <a:rPr lang="en-US" sz="2400" b="1"/>
              <a:t>facteurs qui </a:t>
            </a:r>
            <a:r>
              <a:rPr lang="en-US" sz="2400"/>
              <a:t>influencent la santé mentale des personnes, les plus importants étant les suivants :</a:t>
            </a:r>
            <a:endParaRPr/>
          </a:p>
          <a:p>
            <a:pPr marL="342900" lvl="0" indent="-320245" algn="just" rtl="0">
              <a:lnSpc>
                <a:spcPct val="150000"/>
              </a:lnSpc>
              <a:spcBef>
                <a:spcPts val="1200"/>
              </a:spcBef>
              <a:spcAft>
                <a:spcPts val="0"/>
              </a:spcAft>
              <a:buSzPct val="99099"/>
              <a:buFont typeface="Noto Sans Symbols"/>
              <a:buChar char="⮚"/>
            </a:pPr>
            <a:r>
              <a:rPr lang="en-US" sz="2400"/>
              <a:t>Facteurs biologiques (gènes ou altérations chimiques dans le cerveau).</a:t>
            </a:r>
            <a:endParaRPr/>
          </a:p>
          <a:p>
            <a:pPr marL="342900" lvl="0" indent="-320245" algn="just" rtl="0">
              <a:lnSpc>
                <a:spcPct val="150000"/>
              </a:lnSpc>
              <a:spcBef>
                <a:spcPts val="1200"/>
              </a:spcBef>
              <a:spcAft>
                <a:spcPts val="0"/>
              </a:spcAft>
              <a:buSzPct val="99099"/>
              <a:buFont typeface="Noto Sans Symbols"/>
              <a:buChar char="⮚"/>
            </a:pPr>
            <a:r>
              <a:rPr lang="en-US" sz="2400"/>
              <a:t>Antécédents familiaux </a:t>
            </a:r>
            <a:endParaRPr sz="2400"/>
          </a:p>
          <a:p>
            <a:pPr marL="342900" lvl="0" indent="-320245" algn="just" rtl="0">
              <a:lnSpc>
                <a:spcPct val="150000"/>
              </a:lnSpc>
              <a:spcBef>
                <a:spcPts val="1200"/>
              </a:spcBef>
              <a:spcAft>
                <a:spcPts val="0"/>
              </a:spcAft>
              <a:buSzPct val="99099"/>
              <a:buFont typeface="Noto Sans Symbols"/>
              <a:buChar char="⮚"/>
            </a:pPr>
            <a:r>
              <a:rPr lang="en-US" sz="2400"/>
              <a:t>Expériences de vie </a:t>
            </a:r>
            <a:endParaRPr sz="2400"/>
          </a:p>
          <a:p>
            <a:pPr marL="342900" lvl="0" indent="-320245" algn="just" rtl="0">
              <a:lnSpc>
                <a:spcPct val="150000"/>
              </a:lnSpc>
              <a:spcBef>
                <a:spcPts val="1200"/>
              </a:spcBef>
              <a:spcAft>
                <a:spcPts val="0"/>
              </a:spcAft>
              <a:buSzPct val="99099"/>
              <a:buFont typeface="Noto Sans Symbols"/>
              <a:buChar char="⮚"/>
            </a:pPr>
            <a:r>
              <a:rPr lang="en-US" sz="2400"/>
              <a:t>Mode de vie</a:t>
            </a:r>
            <a:endParaRPr sz="2400"/>
          </a:p>
          <a:p>
            <a:pPr marL="0" lvl="0" indent="0" algn="l" rtl="0">
              <a:lnSpc>
                <a:spcPct val="120000"/>
              </a:lnSpc>
              <a:spcBef>
                <a:spcPts val="1200"/>
              </a:spcBef>
              <a:spcAft>
                <a:spcPts val="0"/>
              </a:spcAft>
              <a:buSzPct val="100000"/>
              <a:buNone/>
            </a:pPr>
            <a:endParaRPr sz="2000"/>
          </a:p>
          <a:p>
            <a:pPr marL="0" lvl="0" indent="0" algn="l" rtl="0">
              <a:lnSpc>
                <a:spcPct val="120000"/>
              </a:lnSpc>
              <a:spcBef>
                <a:spcPts val="1200"/>
              </a:spcBef>
              <a:spcAft>
                <a:spcPts val="0"/>
              </a:spcAft>
              <a:buSzPct val="100000"/>
              <a:buNone/>
            </a:pPr>
            <a:endParaRPr sz="2000"/>
          </a:p>
        </p:txBody>
      </p:sp>
      <p:sp>
        <p:nvSpPr>
          <p:cNvPr id="268" name="Google Shape;268;g2bb81b3e26d_0_493"/>
          <p:cNvSpPr/>
          <p:nvPr/>
        </p:nvSpPr>
        <p:spPr>
          <a:xfrm rot="-485011">
            <a:off x="2714022" y="4967232"/>
            <a:ext cx="5739022" cy="1636854"/>
          </a:xfrm>
          <a:prstGeom prst="curvedUpArrow">
            <a:avLst>
              <a:gd name="adj1" fmla="val 31653"/>
              <a:gd name="adj2" fmla="val 50000"/>
              <a:gd name="adj3" fmla="val 4741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9" name="Google Shape;269;g2bb81b3e26d_0_493"/>
          <p:cNvSpPr/>
          <p:nvPr/>
        </p:nvSpPr>
        <p:spPr>
          <a:xfrm>
            <a:off x="6998250" y="1352875"/>
            <a:ext cx="4898400" cy="3107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Lorsque ces facteurs sont altérés, les problèmes de santé mentale commencent à apparaître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a:solidFill>
                  <a:srgbClr val="000000"/>
                </a:solidFill>
                <a:latin typeface="Calibri"/>
                <a:ea typeface="Calibri"/>
                <a:cs typeface="Calibri"/>
                <a:sym typeface="Calibri"/>
              </a:rPr>
              <a:t>Le stress </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a:solidFill>
                  <a:srgbClr val="000000"/>
                </a:solidFill>
                <a:latin typeface="Calibri"/>
                <a:ea typeface="Calibri"/>
                <a:cs typeface="Calibri"/>
                <a:sym typeface="Calibri"/>
              </a:rPr>
              <a:t>Dépression</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a:solidFill>
                  <a:srgbClr val="000000"/>
                </a:solidFill>
                <a:latin typeface="Calibri"/>
                <a:ea typeface="Calibri"/>
                <a:cs typeface="Calibri"/>
                <a:sym typeface="Calibri"/>
              </a:rPr>
              <a:t>Anxiété</a:t>
            </a:r>
            <a:endParaRPr sz="2400" b="1" i="0" u="none" strike="noStrike" cap="none">
              <a:solidFill>
                <a:srgbClr val="000000"/>
              </a:solidFill>
              <a:latin typeface="Calibri"/>
              <a:ea typeface="Calibri"/>
              <a:cs typeface="Calibri"/>
              <a:sym typeface="Calibri"/>
            </a:endParaRPr>
          </a:p>
        </p:txBody>
      </p:sp>
      <p:sp>
        <p:nvSpPr>
          <p:cNvPr id="270" name="Google Shape;270;g2bb81b3e26d_0_493"/>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1" name="Google Shape;271;g2bb81b3e26d_0_493"/>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272" name="Google Shape;272;g2bb81b3e26d_0_493"/>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bb81b3e26d_0_512"/>
          <p:cNvSpPr/>
          <p:nvPr/>
        </p:nvSpPr>
        <p:spPr>
          <a:xfrm>
            <a:off x="734126" y="980646"/>
            <a:ext cx="10762500" cy="12042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rgbClr val="000000"/>
              </a:buClr>
              <a:buSzPts val="2200"/>
              <a:buFont typeface="Arial"/>
              <a:buNone/>
            </a:pPr>
            <a:r>
              <a:rPr lang="en-US" sz="2000">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Le stress peut être défini comme un état d'inquiétude ou de tension mentale causé par une situation difficile. Tout le monde est confronté au stress à un degré ou à un autre. La façon dont nous réagissons au stress fait cependant une grande différence pour notre bien-être général. (OMS, 2023).</a:t>
            </a:r>
            <a:endParaRPr sz="2000" b="0" i="0" u="none" strike="noStrike" cap="none">
              <a:solidFill>
                <a:srgbClr val="000000"/>
              </a:solidFill>
              <a:latin typeface="Calibri"/>
              <a:ea typeface="Calibri"/>
              <a:cs typeface="Calibri"/>
              <a:sym typeface="Calibri"/>
            </a:endParaRPr>
          </a:p>
        </p:txBody>
      </p:sp>
      <p:sp>
        <p:nvSpPr>
          <p:cNvPr id="279" name="Google Shape;279;g2bb81b3e26d_0_512"/>
          <p:cNvSpPr/>
          <p:nvPr/>
        </p:nvSpPr>
        <p:spPr>
          <a:xfrm>
            <a:off x="472232" y="678356"/>
            <a:ext cx="15330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STRESS </a:t>
            </a:r>
            <a:endParaRPr sz="2000" b="1" i="0" u="none" strike="noStrike" cap="none">
              <a:solidFill>
                <a:srgbClr val="000000"/>
              </a:solidFill>
              <a:latin typeface="Calibri"/>
              <a:ea typeface="Calibri"/>
              <a:cs typeface="Calibri"/>
              <a:sym typeface="Calibri"/>
            </a:endParaRPr>
          </a:p>
        </p:txBody>
      </p:sp>
      <p:sp>
        <p:nvSpPr>
          <p:cNvPr id="280" name="Google Shape;280;g2bb81b3e26d_0_512"/>
          <p:cNvSpPr/>
          <p:nvPr/>
        </p:nvSpPr>
        <p:spPr>
          <a:xfrm>
            <a:off x="717032" y="2663924"/>
            <a:ext cx="10707000" cy="16875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rgbClr val="000000"/>
              </a:buClr>
              <a:buSzPts val="2200"/>
              <a:buFont typeface="Arial"/>
              <a:buNone/>
            </a:pPr>
            <a:r>
              <a:rPr lang="en-US" sz="2000">
                <a:latin typeface="Calibri"/>
                <a:ea typeface="Calibri"/>
                <a:cs typeface="Calibri"/>
                <a:sym typeface="Calibri"/>
              </a:rPr>
              <a:t>       </a:t>
            </a:r>
            <a:r>
              <a:rPr lang="en-US" sz="2000" b="0" i="0" u="none" strike="noStrike" cap="none">
                <a:solidFill>
                  <a:srgbClr val="000000"/>
                </a:solidFill>
                <a:latin typeface="Calibri"/>
                <a:ea typeface="Calibri"/>
                <a:cs typeface="Calibri"/>
                <a:sym typeface="Calibri"/>
              </a:rPr>
              <a:t>Selon l'OMS (2023), tout le monde peut se sentir anxieux à un moment ou à un autre, mais les personnes souffrant de troubles anxieux éprouvent souvent une peur et une inquiétude intenses et excessives. Ces troubles sont difficiles à contrôler, ils provoquent une détresse importante et peuvent durer longtemps s'ils ne sont pas traités. Les troubles anxieux interfèrent avec les activités quotidiennes et peuvent nuire à la vie familiale, sociale, scolaire ou professionnelle d'une personne.</a:t>
            </a:r>
            <a:endParaRPr sz="2000" b="0" i="0" u="none" strike="noStrike" cap="none">
              <a:solidFill>
                <a:srgbClr val="000000"/>
              </a:solidFill>
              <a:latin typeface="Calibri"/>
              <a:ea typeface="Calibri"/>
              <a:cs typeface="Calibri"/>
              <a:sym typeface="Calibri"/>
            </a:endParaRPr>
          </a:p>
        </p:txBody>
      </p:sp>
      <p:sp>
        <p:nvSpPr>
          <p:cNvPr id="281" name="Google Shape;281;g2bb81b3e26d_0_512"/>
          <p:cNvSpPr/>
          <p:nvPr/>
        </p:nvSpPr>
        <p:spPr>
          <a:xfrm>
            <a:off x="315032" y="2296732"/>
            <a:ext cx="18474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ANXIETE </a:t>
            </a:r>
            <a:endParaRPr sz="2000" b="0" i="0" u="none" strike="noStrike" cap="none">
              <a:solidFill>
                <a:srgbClr val="000000"/>
              </a:solidFill>
              <a:latin typeface="Calibri"/>
              <a:ea typeface="Calibri"/>
              <a:cs typeface="Calibri"/>
              <a:sym typeface="Calibri"/>
            </a:endParaRPr>
          </a:p>
        </p:txBody>
      </p:sp>
      <p:sp>
        <p:nvSpPr>
          <p:cNvPr id="282" name="Google Shape;282;g2bb81b3e26d_0_512"/>
          <p:cNvSpPr/>
          <p:nvPr/>
        </p:nvSpPr>
        <p:spPr>
          <a:xfrm>
            <a:off x="732943" y="4544391"/>
            <a:ext cx="10843500" cy="18144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rgbClr val="000000"/>
              </a:buClr>
              <a:buSzPts val="2200"/>
              <a:buFont typeface="Arial"/>
              <a:buNone/>
            </a:pPr>
            <a:endParaRPr sz="2000" b="0" i="0" u="none" strike="noStrike" cap="none">
              <a:solidFill>
                <a:srgbClr val="000000"/>
              </a:solidFill>
              <a:latin typeface="Calibri"/>
              <a:ea typeface="Calibri"/>
              <a:cs typeface="Calibri"/>
              <a:sym typeface="Calibri"/>
            </a:endParaRPr>
          </a:p>
          <a:p>
            <a:pPr marL="0" marR="0" lvl="0" indent="457200" algn="just" rtl="0">
              <a:lnSpc>
                <a:spcPct val="100000"/>
              </a:lnSpc>
              <a:spcBef>
                <a:spcPts val="0"/>
              </a:spcBef>
              <a:spcAft>
                <a:spcPts val="0"/>
              </a:spcAft>
              <a:buClr>
                <a:srgbClr val="000000"/>
              </a:buClr>
              <a:buSzPts val="2200"/>
              <a:buFont typeface="Arial"/>
              <a:buNone/>
            </a:pPr>
            <a:endParaRPr sz="2000" b="0" i="0" u="none" strike="noStrike" cap="none">
              <a:solidFill>
                <a:schemeClr val="dk1"/>
              </a:solidFill>
              <a:latin typeface="Calibri"/>
              <a:ea typeface="Calibri"/>
              <a:cs typeface="Calibri"/>
              <a:sym typeface="Calibri"/>
            </a:endParaRPr>
          </a:p>
          <a:p>
            <a:pPr marL="0" marR="0" lvl="0" indent="457200" algn="just" rtl="0">
              <a:lnSpc>
                <a:spcPct val="100000"/>
              </a:lnSpc>
              <a:spcBef>
                <a:spcPts val="0"/>
              </a:spcBef>
              <a:spcAft>
                <a:spcPts val="0"/>
              </a:spcAft>
              <a:buClr>
                <a:srgbClr val="000000"/>
              </a:buClr>
              <a:buSzPts val="2200"/>
              <a:buFont typeface="Arial"/>
              <a:buNone/>
            </a:pPr>
            <a:r>
              <a:rPr lang="en-US" sz="2000" b="0" i="0" u="none" strike="noStrike" cap="none">
                <a:solidFill>
                  <a:schemeClr val="dk1"/>
                </a:solidFill>
                <a:latin typeface="Calibri"/>
                <a:ea typeface="Calibri"/>
                <a:cs typeface="Calibri"/>
                <a:sym typeface="Calibri"/>
              </a:rPr>
              <a:t>        Les troubles dépressifs se traduisent par une humeur dépressive ou une perte de plaisir ou d'intérêt pour les activités pendant de longues périodes. La dépression est différente des changements d'humeur et des sentiments habituels de la vie quotidienne. La dépression peut toucher n'importe qui, mais les personnes qui ont subi des abus, des pertes graves ou d'autres événements stressants sont plus susceptibles de développer une dépression. </a:t>
            </a:r>
            <a:endParaRPr sz="2000" b="0" i="0" u="none" strike="noStrike" cap="none">
              <a:solidFill>
                <a:schemeClr val="dk1"/>
              </a:solidFill>
              <a:latin typeface="Calibri"/>
              <a:ea typeface="Calibri"/>
              <a:cs typeface="Calibri"/>
              <a:sym typeface="Calibri"/>
            </a:endParaRPr>
          </a:p>
          <a:p>
            <a:pPr marL="457200" marR="0" lvl="0" indent="457200" algn="just" rtl="0">
              <a:lnSpc>
                <a:spcPct val="100000"/>
              </a:lnSpc>
              <a:spcBef>
                <a:spcPts val="0"/>
              </a:spcBef>
              <a:spcAft>
                <a:spcPts val="0"/>
              </a:spcAft>
              <a:buClr>
                <a:srgbClr val="000000"/>
              </a:buClr>
              <a:buSzPts val="2200"/>
              <a:buFont typeface="Arial"/>
              <a:buNone/>
            </a:pPr>
            <a:endParaRPr sz="2000" b="0" i="0" u="none" strike="noStrike" cap="none">
              <a:solidFill>
                <a:srgbClr val="000000"/>
              </a:solidFill>
              <a:latin typeface="Calibri"/>
              <a:ea typeface="Calibri"/>
              <a:cs typeface="Calibri"/>
              <a:sym typeface="Calibri"/>
            </a:endParaRPr>
          </a:p>
        </p:txBody>
      </p:sp>
      <p:sp>
        <p:nvSpPr>
          <p:cNvPr id="283" name="Google Shape;283;g2bb81b3e26d_0_512"/>
          <p:cNvSpPr/>
          <p:nvPr/>
        </p:nvSpPr>
        <p:spPr>
          <a:xfrm>
            <a:off x="467432" y="4456497"/>
            <a:ext cx="18474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DEPRESSION </a:t>
            </a:r>
            <a:endParaRPr sz="2000" b="1" i="0" u="none" strike="noStrike" cap="none">
              <a:solidFill>
                <a:srgbClr val="000000"/>
              </a:solidFill>
              <a:latin typeface="Calibri"/>
              <a:ea typeface="Calibri"/>
              <a:cs typeface="Calibri"/>
              <a:sym typeface="Calibri"/>
            </a:endParaRPr>
          </a:p>
        </p:txBody>
      </p:sp>
      <p:sp>
        <p:nvSpPr>
          <p:cNvPr id="284" name="Google Shape;284;g2bb81b3e26d_0_512"/>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g2bb81b3e26d_0_512"/>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286" name="Google Shape;286;g2bb81b3e26d_0_512"/>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bb81b3e26d_0_549"/>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Qu'est-ce qu'une application de santé mentale ?</a:t>
            </a:r>
            <a:endParaRPr/>
          </a:p>
        </p:txBody>
      </p:sp>
      <p:sp>
        <p:nvSpPr>
          <p:cNvPr id="293" name="Google Shape;293;g2bb81b3e26d_0_549"/>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294" name="Google Shape;294;g2bb81b3e26d_0_549"/>
          <p:cNvSpPr txBox="1">
            <a:spLocks noGrp="1"/>
          </p:cNvSpPr>
          <p:nvPr>
            <p:ph type="body" idx="4294967295"/>
          </p:nvPr>
        </p:nvSpPr>
        <p:spPr>
          <a:xfrm>
            <a:off x="383465" y="1545749"/>
            <a:ext cx="7203000" cy="4008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1550"/>
              <a:buNone/>
            </a:pPr>
            <a:r>
              <a:rPr lang="en-US" sz="2400"/>
              <a:t>Les applications que nous allons apprendre et utiliser au cours de ce module ont pour but d'aider à réguler l'état émotionnel, d'améliorer l'autogestion de la santé et de prévenir d'éventuels problèmes de santé mentale.  </a:t>
            </a:r>
            <a:endParaRPr/>
          </a:p>
          <a:p>
            <a:pPr marL="0" lvl="0" indent="0" algn="l" rtl="0">
              <a:lnSpc>
                <a:spcPct val="100000"/>
              </a:lnSpc>
              <a:spcBef>
                <a:spcPts val="1200"/>
              </a:spcBef>
              <a:spcAft>
                <a:spcPts val="0"/>
              </a:spcAft>
              <a:buSzPts val="1550"/>
              <a:buNone/>
            </a:pPr>
            <a:r>
              <a:rPr lang="en-US" sz="2400"/>
              <a:t>Ils couvrent des fonctions et des domaines différents :</a:t>
            </a:r>
            <a:endParaRPr/>
          </a:p>
          <a:p>
            <a:pPr marL="342900" lvl="0" indent="-342900" algn="ctr" rtl="0">
              <a:lnSpc>
                <a:spcPct val="100000"/>
              </a:lnSpc>
              <a:spcBef>
                <a:spcPts val="1200"/>
              </a:spcBef>
              <a:spcAft>
                <a:spcPts val="0"/>
              </a:spcAft>
              <a:buSzPts val="1550"/>
              <a:buFont typeface="Noto Sans Symbols"/>
              <a:buChar char="⮚"/>
            </a:pPr>
            <a:r>
              <a:rPr lang="en-US" sz="2400" b="1"/>
              <a:t>Le stress </a:t>
            </a:r>
            <a:endParaRPr/>
          </a:p>
          <a:p>
            <a:pPr marL="342900" lvl="0" indent="-342900" algn="ctr" rtl="0">
              <a:lnSpc>
                <a:spcPct val="100000"/>
              </a:lnSpc>
              <a:spcBef>
                <a:spcPts val="1200"/>
              </a:spcBef>
              <a:spcAft>
                <a:spcPts val="0"/>
              </a:spcAft>
              <a:buSzPts val="1550"/>
              <a:buFont typeface="Noto Sans Symbols"/>
              <a:buChar char="⮚"/>
            </a:pPr>
            <a:r>
              <a:rPr lang="en-US" sz="2400" b="1"/>
              <a:t>Anxiété</a:t>
            </a:r>
            <a:endParaRPr/>
          </a:p>
          <a:p>
            <a:pPr marL="342900" lvl="0" indent="-342900" algn="ctr" rtl="0">
              <a:lnSpc>
                <a:spcPct val="100000"/>
              </a:lnSpc>
              <a:spcBef>
                <a:spcPts val="1200"/>
              </a:spcBef>
              <a:spcAft>
                <a:spcPts val="0"/>
              </a:spcAft>
              <a:buSzPts val="1550"/>
              <a:buFont typeface="Noto Sans Symbols"/>
              <a:buChar char="⮚"/>
            </a:pPr>
            <a:r>
              <a:rPr lang="en-US" sz="2400" b="1"/>
              <a:t>Syndrome de stress post-traumatique (SSPT)</a:t>
            </a:r>
            <a:endParaRPr/>
          </a:p>
          <a:p>
            <a:pPr marL="342900" lvl="0" indent="-342900" algn="ctr" rtl="0">
              <a:lnSpc>
                <a:spcPct val="100000"/>
              </a:lnSpc>
              <a:spcBef>
                <a:spcPts val="1200"/>
              </a:spcBef>
              <a:spcAft>
                <a:spcPts val="0"/>
              </a:spcAft>
              <a:buSzPts val="1550"/>
              <a:buFont typeface="Noto Sans Symbols"/>
              <a:buChar char="⮚"/>
            </a:pPr>
            <a:r>
              <a:rPr lang="en-US" sz="2400" b="1"/>
              <a:t>Conseils </a:t>
            </a:r>
            <a:endParaRPr/>
          </a:p>
          <a:p>
            <a:pPr marL="342900" lvl="0" indent="-342900" algn="ctr" rtl="0">
              <a:lnSpc>
                <a:spcPct val="100000"/>
              </a:lnSpc>
              <a:spcBef>
                <a:spcPts val="1200"/>
              </a:spcBef>
              <a:spcAft>
                <a:spcPts val="0"/>
              </a:spcAft>
              <a:buSzPts val="1550"/>
              <a:buFont typeface="Noto Sans Symbols"/>
              <a:buChar char="⮚"/>
            </a:pPr>
            <a:r>
              <a:rPr lang="en-US" sz="2400" b="1"/>
              <a:t>Motivation </a:t>
            </a:r>
            <a:endParaRPr/>
          </a:p>
          <a:p>
            <a:pPr marL="342900" lvl="0" indent="-342900" algn="ctr" rtl="0">
              <a:lnSpc>
                <a:spcPct val="100000"/>
              </a:lnSpc>
              <a:spcBef>
                <a:spcPts val="1200"/>
              </a:spcBef>
              <a:spcAft>
                <a:spcPts val="0"/>
              </a:spcAft>
              <a:buSzPts val="1550"/>
              <a:buFont typeface="Noto Sans Symbols"/>
              <a:buChar char="⮚"/>
            </a:pPr>
            <a:r>
              <a:rPr lang="en-US" sz="2400" b="1"/>
              <a:t>Régulation émotionnelle</a:t>
            </a:r>
            <a:endParaRPr sz="2400" b="1"/>
          </a:p>
        </p:txBody>
      </p:sp>
      <p:pic>
        <p:nvPicPr>
          <p:cNvPr id="295" name="Google Shape;295;g2bb81b3e26d_0_549" descr="Free smartphone app news illustration"/>
          <p:cNvPicPr preferRelativeResize="0"/>
          <p:nvPr/>
        </p:nvPicPr>
        <p:blipFill rotWithShape="1">
          <a:blip r:embed="rId5">
            <a:alphaModFix/>
          </a:blip>
          <a:srcRect/>
          <a:stretch/>
        </p:blipFill>
        <p:spPr>
          <a:xfrm>
            <a:off x="8002588" y="1442302"/>
            <a:ext cx="3623311" cy="4661318"/>
          </a:xfrm>
          <a:prstGeom prst="rect">
            <a:avLst/>
          </a:prstGeom>
          <a:noFill/>
          <a:ln>
            <a:noFill/>
          </a:ln>
        </p:spPr>
      </p:pic>
      <p:sp>
        <p:nvSpPr>
          <p:cNvPr id="296" name="Google Shape;296;g2bb81b3e26d_0_549"/>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g2bb81b3e26d_0_549"/>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298" name="Google Shape;298;g2bb81b3e26d_0_549"/>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bb81b3e26d_0_56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1100"/>
              <a:buNone/>
            </a:pPr>
            <a:r>
              <a:rPr lang="en-US"/>
              <a:t>Quelles applications en matière de santé mentale trouverons-nous dans ce module ?</a:t>
            </a:r>
            <a:endParaRPr/>
          </a:p>
        </p:txBody>
      </p:sp>
      <p:sp>
        <p:nvSpPr>
          <p:cNvPr id="305" name="Google Shape;305;g2bb81b3e26d_0_565"/>
          <p:cNvSpPr/>
          <p:nvPr/>
        </p:nvSpPr>
        <p:spPr>
          <a:xfrm>
            <a:off x="4240500" y="1858350"/>
            <a:ext cx="3850200" cy="776100"/>
          </a:xfrm>
          <a:prstGeom prst="roundRect">
            <a:avLst>
              <a:gd name="adj" fmla="val 16667"/>
            </a:avLst>
          </a:prstGeom>
          <a:solidFill>
            <a:srgbClr val="EA9999"/>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Applications</a:t>
            </a:r>
            <a:r>
              <a:rPr lang="en-US" sz="2000" b="1"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pour la santé mentale </a:t>
            </a:r>
            <a:endParaRPr sz="2000" b="0" i="0" u="none" strike="noStrike" cap="none">
              <a:solidFill>
                <a:srgbClr val="000000"/>
              </a:solidFill>
              <a:latin typeface="Calibri"/>
              <a:ea typeface="Calibri"/>
              <a:cs typeface="Calibri"/>
              <a:sym typeface="Calibri"/>
            </a:endParaRPr>
          </a:p>
        </p:txBody>
      </p:sp>
      <p:sp>
        <p:nvSpPr>
          <p:cNvPr id="306" name="Google Shape;306;g2bb81b3e26d_0_565"/>
          <p:cNvSpPr/>
          <p:nvPr/>
        </p:nvSpPr>
        <p:spPr>
          <a:xfrm>
            <a:off x="859675"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MoodLog : Perspectives quotidiennes</a:t>
            </a:r>
            <a:endParaRPr sz="1900" b="0" i="0" u="none" strike="noStrike" cap="none">
              <a:solidFill>
                <a:srgbClr val="000000"/>
              </a:solidFill>
              <a:latin typeface="Calibri"/>
              <a:ea typeface="Calibri"/>
              <a:cs typeface="Calibri"/>
              <a:sym typeface="Calibri"/>
            </a:endParaRPr>
          </a:p>
        </p:txBody>
      </p:sp>
      <p:sp>
        <p:nvSpPr>
          <p:cNvPr id="307" name="Google Shape;307;g2bb81b3e26d_0_565"/>
          <p:cNvSpPr/>
          <p:nvPr/>
        </p:nvSpPr>
        <p:spPr>
          <a:xfrm>
            <a:off x="4792350" y="3033900"/>
            <a:ext cx="2977800" cy="9612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ENTRAÎNEUR POUR LE STRESS POST-TRAUMATIQUE</a:t>
            </a:r>
            <a:endParaRPr sz="1900" b="0" i="0" u="none" strike="noStrike" cap="none">
              <a:solidFill>
                <a:srgbClr val="000000"/>
              </a:solidFill>
              <a:latin typeface="Calibri"/>
              <a:ea typeface="Calibri"/>
              <a:cs typeface="Calibri"/>
              <a:sym typeface="Calibri"/>
            </a:endParaRPr>
          </a:p>
        </p:txBody>
      </p:sp>
      <p:sp>
        <p:nvSpPr>
          <p:cNvPr id="308" name="Google Shape;308;g2bb81b3e26d_0_565"/>
          <p:cNvSpPr/>
          <p:nvPr/>
        </p:nvSpPr>
        <p:spPr>
          <a:xfrm>
            <a:off x="4949354" y="463863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Therapyside</a:t>
            </a:r>
            <a:endParaRPr sz="1900" b="0" i="0" u="none" strike="noStrike" cap="none">
              <a:solidFill>
                <a:srgbClr val="000000"/>
              </a:solidFill>
              <a:latin typeface="Calibri"/>
              <a:ea typeface="Calibri"/>
              <a:cs typeface="Calibri"/>
              <a:sym typeface="Calibri"/>
            </a:endParaRPr>
          </a:p>
        </p:txBody>
      </p:sp>
      <p:sp>
        <p:nvSpPr>
          <p:cNvPr id="309" name="Google Shape;309;g2bb81b3e26d_0_565"/>
          <p:cNvSpPr/>
          <p:nvPr/>
        </p:nvSpPr>
        <p:spPr>
          <a:xfrm>
            <a:off x="8795363"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BREATH2RELAX</a:t>
            </a:r>
            <a:endParaRPr sz="1900" b="0" i="0" u="none" strike="noStrike" cap="none">
              <a:solidFill>
                <a:srgbClr val="000000"/>
              </a:solidFill>
              <a:latin typeface="Calibri"/>
              <a:ea typeface="Calibri"/>
              <a:cs typeface="Calibri"/>
              <a:sym typeface="Calibri"/>
            </a:endParaRPr>
          </a:p>
        </p:txBody>
      </p:sp>
      <p:sp>
        <p:nvSpPr>
          <p:cNvPr id="310" name="Google Shape;310;g2bb81b3e26d_0_565"/>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1" name="Google Shape;311;g2bb81b3e26d_0_565"/>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312" name="Google Shape;312;g2bb81b3e26d_0_565"/>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2bb81b3e26d_0_583" descr="Ambition abstract concept"/>
          <p:cNvPicPr preferRelativeResize="0"/>
          <p:nvPr/>
        </p:nvPicPr>
        <p:blipFill rotWithShape="1">
          <a:blip r:embed="rId3">
            <a:alphaModFix/>
          </a:blip>
          <a:srcRect/>
          <a:stretch/>
        </p:blipFill>
        <p:spPr>
          <a:xfrm>
            <a:off x="7649075" y="1080000"/>
            <a:ext cx="4536149" cy="4393825"/>
          </a:xfrm>
          <a:prstGeom prst="rect">
            <a:avLst/>
          </a:prstGeom>
          <a:noFill/>
          <a:ln>
            <a:noFill/>
          </a:ln>
        </p:spPr>
      </p:pic>
      <p:sp>
        <p:nvSpPr>
          <p:cNvPr id="319" name="Google Shape;319;g2bb81b3e26d_0_583"/>
          <p:cNvSpPr txBox="1"/>
          <p:nvPr/>
        </p:nvSpPr>
        <p:spPr>
          <a:xfrm>
            <a:off x="5419175" y="6181455"/>
            <a:ext cx="609958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 val="tx"/>
                    </a:ext>
                  </a:extLst>
                </a:hlinkClick>
              </a:rPr>
              <a:t>Conçu par Freepik</a:t>
            </a:r>
            <a:endParaRPr sz="1200" b="0" i="0" u="none" strike="noStrike" cap="none">
              <a:solidFill>
                <a:srgbClr val="000000"/>
              </a:solidFill>
              <a:latin typeface="Arial"/>
              <a:ea typeface="Arial"/>
              <a:cs typeface="Arial"/>
              <a:sym typeface="Arial"/>
            </a:endParaRPr>
          </a:p>
        </p:txBody>
      </p:sp>
      <p:sp>
        <p:nvSpPr>
          <p:cNvPr id="320" name="Google Shape;320;g2bb81b3e26d_0_583"/>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10.1.2</a:t>
            </a:r>
            <a:r>
              <a:rPr lang="en-US"/>
              <a:t/>
            </a:r>
            <a:br>
              <a:rPr lang="en-US"/>
            </a:br>
            <a:r>
              <a:rPr lang="en-US">
                <a:solidFill>
                  <a:srgbClr val="C01E24"/>
                </a:solidFill>
              </a:rPr>
              <a:t>Importance de la gestion des émotions</a:t>
            </a:r>
            <a:endParaRPr>
              <a:solidFill>
                <a:srgbClr val="C01E24"/>
              </a:solidFill>
            </a:endParaRPr>
          </a:p>
        </p:txBody>
      </p:sp>
      <p:sp>
        <p:nvSpPr>
          <p:cNvPr id="321" name="Google Shape;321;g2bb81b3e26d_0_583"/>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322" name="Google Shape;322;g2bb81b3e26d_0_583"/>
          <p:cNvSpPr txBox="1">
            <a:spLocks noGrp="1"/>
          </p:cNvSpPr>
          <p:nvPr>
            <p:ph type="body" idx="2"/>
          </p:nvPr>
        </p:nvSpPr>
        <p:spPr>
          <a:xfrm>
            <a:off x="673252" y="2849850"/>
            <a:ext cx="6792900" cy="3470100"/>
          </a:xfrm>
          <a:prstGeom prst="rect">
            <a:avLst/>
          </a:prstGeom>
          <a:noFill/>
          <a:ln>
            <a:noFill/>
          </a:ln>
        </p:spPr>
        <p:txBody>
          <a:bodyPr spcFirstLastPara="1" wrap="square" lIns="91425" tIns="45700" rIns="91425" bIns="45700" anchor="t" anchorCtr="0">
            <a:normAutofit/>
          </a:bodyPr>
          <a:lstStyle/>
          <a:p>
            <a:pPr marL="228600" lvl="0" indent="-240956" algn="l" rtl="0">
              <a:lnSpc>
                <a:spcPct val="115000"/>
              </a:lnSpc>
              <a:spcBef>
                <a:spcPts val="1200"/>
              </a:spcBef>
              <a:spcAft>
                <a:spcPts val="0"/>
              </a:spcAft>
              <a:buSzPts val="2595"/>
              <a:buChar char="▪"/>
            </a:pPr>
            <a:r>
              <a:rPr lang="en-US" sz="2400"/>
              <a:t>Apprendre ce que sont les émotions et leur importance</a:t>
            </a:r>
            <a:endParaRPr/>
          </a:p>
          <a:p>
            <a:pPr marL="228600" lvl="0" indent="-240956" algn="l" rtl="0">
              <a:lnSpc>
                <a:spcPct val="150000"/>
              </a:lnSpc>
              <a:spcBef>
                <a:spcPts val="1200"/>
              </a:spcBef>
              <a:spcAft>
                <a:spcPts val="0"/>
              </a:spcAft>
              <a:buSzPts val="2595"/>
              <a:buChar char="▪"/>
            </a:pPr>
            <a:r>
              <a:rPr lang="en-US" sz="2400"/>
              <a:t>Apprendre à détecter les émotions et à les réguler.</a:t>
            </a:r>
            <a:endParaRPr/>
          </a:p>
          <a:p>
            <a:pPr marL="228600" lvl="0" indent="-240956" algn="l" rtl="0">
              <a:lnSpc>
                <a:spcPct val="115000"/>
              </a:lnSpc>
              <a:spcBef>
                <a:spcPts val="1200"/>
              </a:spcBef>
              <a:spcAft>
                <a:spcPts val="0"/>
              </a:spcAft>
              <a:buSzPts val="2595"/>
              <a:buChar char="▪"/>
            </a:pPr>
            <a:r>
              <a:rPr lang="en-US" sz="2400"/>
              <a:t>Apprenez à contrôler votre respiration dans les moments de stress.</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Contenu de la formation</a:t>
            </a:r>
            <a:endParaRPr/>
          </a:p>
        </p:txBody>
      </p:sp>
      <p:sp>
        <p:nvSpPr>
          <p:cNvPr id="328" name="Google Shape;328;p4"/>
          <p:cNvSpPr txBox="1">
            <a:spLocks noGrp="1"/>
          </p:cNvSpPr>
          <p:nvPr>
            <p:ph type="body" idx="1"/>
          </p:nvPr>
        </p:nvSpPr>
        <p:spPr>
          <a:xfrm>
            <a:off x="610450" y="1872500"/>
            <a:ext cx="6467700" cy="18291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200"/>
              </a:spcBef>
              <a:spcAft>
                <a:spcPts val="0"/>
              </a:spcAft>
              <a:buSzPts val="2400"/>
              <a:buChar char="▪"/>
            </a:pPr>
            <a:r>
              <a:rPr lang="en-US" sz="2400"/>
              <a:t>Que sont les émotions ? </a:t>
            </a:r>
            <a:endParaRPr/>
          </a:p>
          <a:p>
            <a:pPr marL="228600" lvl="0" indent="-228600" algn="l" rtl="0">
              <a:lnSpc>
                <a:spcPct val="100000"/>
              </a:lnSpc>
              <a:spcBef>
                <a:spcPts val="1200"/>
              </a:spcBef>
              <a:spcAft>
                <a:spcPts val="0"/>
              </a:spcAft>
              <a:buSzPts val="2400"/>
              <a:buChar char="▪"/>
            </a:pPr>
            <a:r>
              <a:rPr lang="en-US" sz="2400"/>
              <a:t>Techniques de régulation émotionnelle </a:t>
            </a:r>
            <a:endParaRPr/>
          </a:p>
          <a:p>
            <a:pPr marL="228600" lvl="0" indent="-228600" algn="l" rtl="0">
              <a:lnSpc>
                <a:spcPct val="100000"/>
              </a:lnSpc>
              <a:spcBef>
                <a:spcPts val="1200"/>
              </a:spcBef>
              <a:spcAft>
                <a:spcPts val="0"/>
              </a:spcAft>
              <a:buSzPts val="2400"/>
              <a:buChar char="▪"/>
            </a:pPr>
            <a:r>
              <a:rPr lang="en-US" sz="2400"/>
              <a:t>Activités de contrôle de la respiration</a:t>
            </a:r>
            <a:endParaRPr/>
          </a:p>
          <a:p>
            <a:pPr marL="457200" lvl="0" indent="-228600" algn="l" rtl="0">
              <a:lnSpc>
                <a:spcPct val="100000"/>
              </a:lnSpc>
              <a:spcBef>
                <a:spcPts val="600"/>
              </a:spcBef>
              <a:spcAft>
                <a:spcPts val="0"/>
              </a:spcAft>
              <a:buSzPts val="1800"/>
              <a:buNone/>
            </a:pPr>
            <a:endParaRPr/>
          </a:p>
        </p:txBody>
      </p:sp>
      <p:sp>
        <p:nvSpPr>
          <p:cNvPr id="329" name="Google Shape;329;p4"/>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0" name="Google Shape;330;p4"/>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331" name="Google Shape;331;p4"/>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bb81b3e26d_0_6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 sont les émotions ?</a:t>
            </a:r>
            <a:endParaRPr/>
          </a:p>
        </p:txBody>
      </p:sp>
      <p:sp>
        <p:nvSpPr>
          <p:cNvPr id="338" name="Google Shape;338;g2bb81b3e26d_0_613"/>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339" name="Google Shape;339;g2bb81b3e26d_0_613"/>
          <p:cNvSpPr txBox="1"/>
          <p:nvPr/>
        </p:nvSpPr>
        <p:spPr>
          <a:xfrm>
            <a:off x="566100" y="1447725"/>
            <a:ext cx="10711500" cy="2930003"/>
          </a:xfrm>
          <a:prstGeom prst="rect">
            <a:avLst/>
          </a:prstGeom>
          <a:noFill/>
          <a:ln>
            <a:noFill/>
          </a:ln>
        </p:spPr>
        <p:txBody>
          <a:bodyPr spcFirstLastPara="1" wrap="square" lIns="91425" tIns="91425" rIns="91425" bIns="91425" anchor="t" anchorCtr="0">
            <a:spAutoFit/>
          </a:bodyPr>
          <a:lstStyle/>
          <a:p>
            <a:pPr marL="342900" marR="0" lvl="0" indent="-342900" algn="just" rtl="0">
              <a:lnSpc>
                <a:spcPct val="120000"/>
              </a:lnSpc>
              <a:spcBef>
                <a:spcPts val="1200"/>
              </a:spcBef>
              <a:spcAft>
                <a:spcPts val="0"/>
              </a:spcAft>
              <a:buClr>
                <a:srgbClr val="C01E24"/>
              </a:buClr>
              <a:buSzPts val="2000"/>
              <a:buFont typeface="Noto Sans Symbols"/>
              <a:buChar char="▪"/>
            </a:pPr>
            <a:r>
              <a:rPr lang="en-US" sz="2200" b="0" i="0" u="none" strike="noStrike" cap="none">
                <a:solidFill>
                  <a:schemeClr val="dk1"/>
                </a:solidFill>
                <a:latin typeface="Calibri"/>
                <a:ea typeface="Calibri"/>
                <a:cs typeface="Calibri"/>
                <a:sym typeface="Calibri"/>
              </a:rPr>
              <a:t>Les émotions sont des réactions mentales conscientes (telles que la colère ou la peur) subjectivement ressenties comme des sentiments forts généralement dirigés vers un objet spécifique et typiquement accompagnés de changements physiologiques et comportementaux dans le corps. (American Psychological Association)</a:t>
            </a:r>
            <a:endParaRPr sz="2400" b="0" i="0" u="none" strike="noStrike" cap="none">
              <a:solidFill>
                <a:schemeClr val="dk1"/>
              </a:solidFill>
              <a:latin typeface="Calibri"/>
              <a:ea typeface="Calibri"/>
              <a:cs typeface="Calibri"/>
              <a:sym typeface="Calibri"/>
            </a:endParaRPr>
          </a:p>
          <a:p>
            <a:pPr marL="342900" marR="0" lvl="0" indent="-342900" algn="just" rtl="0">
              <a:lnSpc>
                <a:spcPct val="120000"/>
              </a:lnSpc>
              <a:spcBef>
                <a:spcPts val="1200"/>
              </a:spcBef>
              <a:spcAft>
                <a:spcPts val="0"/>
              </a:spcAft>
              <a:buClr>
                <a:srgbClr val="C01E24"/>
              </a:buClr>
              <a:buSzPts val="2000"/>
              <a:buFont typeface="Noto Sans Symbols"/>
              <a:buChar char="▪"/>
            </a:pPr>
            <a:r>
              <a:rPr lang="en-US" sz="2200" b="0" i="0" u="none" strike="noStrike" cap="none">
                <a:solidFill>
                  <a:schemeClr val="dk1"/>
                </a:solidFill>
                <a:latin typeface="Calibri"/>
                <a:ea typeface="Calibri"/>
                <a:cs typeface="Calibri"/>
                <a:sym typeface="Calibri"/>
              </a:rPr>
              <a:t>Un aspect important est l'intelligence émotionnelle, c'est-à-dire la capacité des personnes à "percevoir, comprendre, réguler et contrôler de manière adaptative leurs propres émotions et celles des autres" (Schutte et al., 2002).</a:t>
            </a:r>
            <a:endParaRPr sz="2200" b="0" i="0" u="none" strike="noStrike" cap="none">
              <a:solidFill>
                <a:schemeClr val="dk1"/>
              </a:solidFill>
              <a:latin typeface="Calibri"/>
              <a:ea typeface="Calibri"/>
              <a:cs typeface="Calibri"/>
              <a:sym typeface="Calibri"/>
            </a:endParaRPr>
          </a:p>
        </p:txBody>
      </p:sp>
      <p:sp>
        <p:nvSpPr>
          <p:cNvPr id="340" name="Google Shape;340;g2bb81b3e26d_0_613"/>
          <p:cNvSpPr txBox="1"/>
          <p:nvPr/>
        </p:nvSpPr>
        <p:spPr>
          <a:xfrm>
            <a:off x="566100" y="4566475"/>
            <a:ext cx="8598900" cy="1335900"/>
          </a:xfrm>
          <a:prstGeom prst="rect">
            <a:avLst/>
          </a:prstGeom>
          <a:noFill/>
          <a:ln>
            <a:noFill/>
          </a:ln>
        </p:spPr>
        <p:txBody>
          <a:bodyPr spcFirstLastPara="1" wrap="square" lIns="91425" tIns="91425" rIns="91425" bIns="91425" anchor="t" anchorCtr="0">
            <a:spAutoFit/>
          </a:bodyPr>
          <a:lstStyle/>
          <a:p>
            <a:pPr marL="342900" marR="0" lvl="0" indent="-342900" algn="just" rtl="0">
              <a:lnSpc>
                <a:spcPct val="120000"/>
              </a:lnSpc>
              <a:spcBef>
                <a:spcPts val="1200"/>
              </a:spcBef>
              <a:spcAft>
                <a:spcPts val="0"/>
              </a:spcAft>
              <a:buClr>
                <a:srgbClr val="C01E24"/>
              </a:buClr>
              <a:buSzPts val="2000"/>
              <a:buFont typeface="Noto Sans Symbols"/>
              <a:buChar char="▪"/>
            </a:pPr>
            <a:r>
              <a:rPr lang="en-US" sz="2200" b="0" i="0" u="none" strike="noStrike" cap="none">
                <a:solidFill>
                  <a:schemeClr val="dk1"/>
                </a:solidFill>
                <a:latin typeface="Calibri"/>
                <a:ea typeface="Calibri"/>
                <a:cs typeface="Calibri"/>
                <a:sym typeface="Calibri"/>
              </a:rPr>
              <a:t>Les personnes dotées d'une intelligence émotionnelle élevée ont également un meilleur bien-être émotionnel et sont capables d'envisager les situations sous un meilleur angle (Schutte et al., 2002).</a:t>
            </a:r>
            <a:endParaRPr sz="2200" b="0" i="0" u="none" strike="noStrike" cap="none">
              <a:solidFill>
                <a:srgbClr val="000000"/>
              </a:solidFill>
              <a:latin typeface="Arial"/>
              <a:ea typeface="Arial"/>
              <a:cs typeface="Arial"/>
              <a:sym typeface="Arial"/>
            </a:endParaRPr>
          </a:p>
        </p:txBody>
      </p:sp>
      <p:pic>
        <p:nvPicPr>
          <p:cNvPr id="341" name="Google Shape;341;g2bb81b3e26d_0_613" descr="Free mood moody emotion vector"/>
          <p:cNvPicPr preferRelativeResize="0"/>
          <p:nvPr/>
        </p:nvPicPr>
        <p:blipFill rotWithShape="1">
          <a:blip r:embed="rId5">
            <a:alphaModFix/>
          </a:blip>
          <a:srcRect/>
          <a:stretch/>
        </p:blipFill>
        <p:spPr>
          <a:xfrm>
            <a:off x="9412731" y="3823021"/>
            <a:ext cx="2357718" cy="2361546"/>
          </a:xfrm>
          <a:prstGeom prst="rect">
            <a:avLst/>
          </a:prstGeom>
          <a:noFill/>
          <a:ln>
            <a:noFill/>
          </a:ln>
        </p:spPr>
      </p:pic>
      <p:sp>
        <p:nvSpPr>
          <p:cNvPr id="342" name="Google Shape;342;g2bb81b3e26d_0_613"/>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343" name="Google Shape;343;g2bb81b3e26d_0_613"/>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g2bb81b3e26d_0_613"/>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345" name="Google Shape;345;g2bb81b3e26d_0_613"/>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bb81b3e26d_0_6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Quelles sont les émotions de base ?</a:t>
            </a:r>
            <a:endParaRPr/>
          </a:p>
        </p:txBody>
      </p:sp>
      <p:sp>
        <p:nvSpPr>
          <p:cNvPr id="352" name="Google Shape;352;g2bb81b3e26d_0_635"/>
          <p:cNvSpPr txBox="1">
            <a:spLocks noGrp="1"/>
          </p:cNvSpPr>
          <p:nvPr>
            <p:ph type="body" idx="4294967295"/>
          </p:nvPr>
        </p:nvSpPr>
        <p:spPr>
          <a:xfrm>
            <a:off x="593857" y="1661600"/>
            <a:ext cx="10950000" cy="400830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Font typeface="Noto Sans Symbols"/>
              <a:buChar char="▪"/>
            </a:pPr>
            <a:r>
              <a:rPr lang="en-US" sz="2800"/>
              <a:t>Les émotions sont universelles et plusieurs études s'accordent à dire qu'il existe six émotions de base (Keltner et al., 2019).</a:t>
            </a:r>
            <a:endParaRPr sz="2800"/>
          </a:p>
        </p:txBody>
      </p:sp>
      <p:pic>
        <p:nvPicPr>
          <p:cNvPr id="353" name="Google Shape;353;g2bb81b3e26d_0_635"/>
          <p:cNvPicPr preferRelativeResize="0"/>
          <p:nvPr/>
        </p:nvPicPr>
        <p:blipFill rotWithShape="1">
          <a:blip r:embed="rId3">
            <a:alphaModFix/>
          </a:blip>
          <a:srcRect t="6122" b="6419"/>
          <a:stretch/>
        </p:blipFill>
        <p:spPr>
          <a:xfrm rot="-5400000">
            <a:off x="4428680" y="1889100"/>
            <a:ext cx="2663679" cy="5512122"/>
          </a:xfrm>
          <a:prstGeom prst="rect">
            <a:avLst/>
          </a:prstGeom>
          <a:noFill/>
          <a:ln>
            <a:noFill/>
          </a:ln>
        </p:spPr>
      </p:pic>
      <p:sp>
        <p:nvSpPr>
          <p:cNvPr id="354" name="Google Shape;354;g2bb81b3e26d_0_635"/>
          <p:cNvSpPr txBox="1"/>
          <p:nvPr/>
        </p:nvSpPr>
        <p:spPr>
          <a:xfrm>
            <a:off x="1809184" y="5113227"/>
            <a:ext cx="155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Le bonheur</a:t>
            </a:r>
            <a:endParaRPr sz="2000" b="1" i="0" u="none" strike="noStrike" cap="none">
              <a:solidFill>
                <a:srgbClr val="000000"/>
              </a:solidFill>
              <a:latin typeface="Calibri"/>
              <a:ea typeface="Calibri"/>
              <a:cs typeface="Calibri"/>
              <a:sym typeface="Calibri"/>
            </a:endParaRPr>
          </a:p>
        </p:txBody>
      </p:sp>
      <p:sp>
        <p:nvSpPr>
          <p:cNvPr id="355" name="Google Shape;355;g2bb81b3e26d_0_635"/>
          <p:cNvSpPr txBox="1"/>
          <p:nvPr/>
        </p:nvSpPr>
        <p:spPr>
          <a:xfrm>
            <a:off x="2433668" y="3824897"/>
            <a:ext cx="155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Surprise</a:t>
            </a:r>
            <a:endParaRPr sz="2000" b="1" i="0" u="none" strike="noStrike" cap="none">
              <a:solidFill>
                <a:srgbClr val="000000"/>
              </a:solidFill>
              <a:latin typeface="Calibri"/>
              <a:ea typeface="Calibri"/>
              <a:cs typeface="Calibri"/>
              <a:sym typeface="Calibri"/>
            </a:endParaRPr>
          </a:p>
        </p:txBody>
      </p:sp>
      <p:sp>
        <p:nvSpPr>
          <p:cNvPr id="356" name="Google Shape;356;g2bb81b3e26d_0_635"/>
          <p:cNvSpPr txBox="1"/>
          <p:nvPr/>
        </p:nvSpPr>
        <p:spPr>
          <a:xfrm>
            <a:off x="4584930" y="2819394"/>
            <a:ext cx="1446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Tristesse</a:t>
            </a:r>
            <a:endParaRPr sz="2000" b="1" i="0" u="none" strike="noStrike" cap="none">
              <a:solidFill>
                <a:srgbClr val="000000"/>
              </a:solidFill>
              <a:latin typeface="Calibri"/>
              <a:ea typeface="Calibri"/>
              <a:cs typeface="Calibri"/>
              <a:sym typeface="Calibri"/>
            </a:endParaRPr>
          </a:p>
        </p:txBody>
      </p:sp>
      <p:sp>
        <p:nvSpPr>
          <p:cNvPr id="357" name="Google Shape;357;g2bb81b3e26d_0_635"/>
          <p:cNvSpPr txBox="1"/>
          <p:nvPr/>
        </p:nvSpPr>
        <p:spPr>
          <a:xfrm>
            <a:off x="6273397" y="3067020"/>
            <a:ext cx="1808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Colère</a:t>
            </a:r>
            <a:endParaRPr sz="2000" b="1" i="0" u="none" strike="noStrike" cap="none">
              <a:solidFill>
                <a:srgbClr val="000000"/>
              </a:solidFill>
              <a:latin typeface="Calibri"/>
              <a:ea typeface="Calibri"/>
              <a:cs typeface="Calibri"/>
              <a:sym typeface="Calibri"/>
            </a:endParaRPr>
          </a:p>
        </p:txBody>
      </p:sp>
      <p:sp>
        <p:nvSpPr>
          <p:cNvPr id="358" name="Google Shape;358;g2bb81b3e26d_0_635"/>
          <p:cNvSpPr txBox="1"/>
          <p:nvPr/>
        </p:nvSpPr>
        <p:spPr>
          <a:xfrm>
            <a:off x="7812301" y="3714488"/>
            <a:ext cx="1668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Dégoût</a:t>
            </a:r>
            <a:endParaRPr sz="2000" b="1" i="0" u="none" strike="noStrike" cap="none">
              <a:solidFill>
                <a:srgbClr val="000000"/>
              </a:solidFill>
              <a:latin typeface="Calibri"/>
              <a:ea typeface="Calibri"/>
              <a:cs typeface="Calibri"/>
              <a:sym typeface="Calibri"/>
            </a:endParaRPr>
          </a:p>
        </p:txBody>
      </p:sp>
      <p:sp>
        <p:nvSpPr>
          <p:cNvPr id="359" name="Google Shape;359;g2bb81b3e26d_0_635"/>
          <p:cNvSpPr txBox="1"/>
          <p:nvPr/>
        </p:nvSpPr>
        <p:spPr>
          <a:xfrm>
            <a:off x="8454833" y="4952306"/>
            <a:ext cx="2068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La peur</a:t>
            </a:r>
            <a:endParaRPr sz="2000" b="1" i="0" u="none" strike="noStrike" cap="none">
              <a:solidFill>
                <a:srgbClr val="000000"/>
              </a:solidFill>
              <a:latin typeface="Calibri"/>
              <a:ea typeface="Calibri"/>
              <a:cs typeface="Calibri"/>
              <a:sym typeface="Calibri"/>
            </a:endParaRPr>
          </a:p>
        </p:txBody>
      </p:sp>
      <p:sp>
        <p:nvSpPr>
          <p:cNvPr id="360" name="Google Shape;360;g2bb81b3e26d_0_635"/>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361" name="Google Shape;361;g2bb81b3e26d_0_635"/>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g2bb81b3e26d_0_635"/>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363" name="Google Shape;363;g2bb81b3e26d_0_635"/>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bb81b3e26d_0_65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n-US" sz="2200">
                <a:latin typeface="Arial"/>
                <a:ea typeface="Arial"/>
                <a:cs typeface="Arial"/>
                <a:sym typeface="Arial"/>
              </a:rPr>
              <a:t>Techniques de régulation émotionnelle</a:t>
            </a:r>
            <a:endParaRPr sz="2200">
              <a:latin typeface="Arial"/>
              <a:ea typeface="Arial"/>
              <a:cs typeface="Arial"/>
              <a:sym typeface="Arial"/>
            </a:endParaRPr>
          </a:p>
        </p:txBody>
      </p:sp>
      <p:sp>
        <p:nvSpPr>
          <p:cNvPr id="370" name="Google Shape;370;g2bb81b3e26d_0_657"/>
          <p:cNvSpPr txBox="1"/>
          <p:nvPr/>
        </p:nvSpPr>
        <p:spPr>
          <a:xfrm>
            <a:off x="566100" y="1558975"/>
            <a:ext cx="11059800" cy="2893069"/>
          </a:xfrm>
          <a:prstGeom prst="rect">
            <a:avLst/>
          </a:prstGeom>
          <a:noFill/>
          <a:ln>
            <a:noFill/>
          </a:ln>
        </p:spPr>
        <p:txBody>
          <a:bodyPr spcFirstLastPara="1" wrap="square" lIns="91425" tIns="91425" rIns="91425" bIns="91425" anchor="t" anchorCtr="0">
            <a:spAutoFit/>
          </a:bodyPr>
          <a:lstStyle/>
          <a:p>
            <a:pPr marL="342900" marR="0" lvl="0" indent="-330200" algn="l" rtl="0">
              <a:lnSpc>
                <a:spcPct val="120000"/>
              </a:lnSpc>
              <a:spcBef>
                <a:spcPts val="1200"/>
              </a:spcBef>
              <a:spcAft>
                <a:spcPts val="0"/>
              </a:spcAft>
              <a:buClr>
                <a:srgbClr val="C01E24"/>
              </a:buClr>
              <a:buSzPts val="1800"/>
              <a:buFont typeface="Noto Sans Symbols"/>
              <a:buChar char="▪"/>
            </a:pPr>
            <a:r>
              <a:rPr lang="en-US" sz="2600" b="0" i="0" u="none" strike="noStrike" cap="none">
                <a:solidFill>
                  <a:schemeClr val="dk1"/>
                </a:solidFill>
                <a:latin typeface="Calibri"/>
                <a:ea typeface="Calibri"/>
                <a:cs typeface="Calibri"/>
                <a:sym typeface="Calibri"/>
              </a:rPr>
              <a:t>Les stratégies de régulation des émotions visent à modifier l'ampleur et le type d'expériences émotionnelles et leurs effets sur nous-mêmes </a:t>
            </a:r>
            <a:endParaRPr sz="2600" b="0" i="0" u="none" strike="noStrike" cap="none">
              <a:solidFill>
                <a:schemeClr val="dk1"/>
              </a:solidFill>
              <a:latin typeface="Calibri"/>
              <a:ea typeface="Calibri"/>
              <a:cs typeface="Calibri"/>
              <a:sym typeface="Calibri"/>
            </a:endParaRPr>
          </a:p>
          <a:p>
            <a:pPr marL="342900" marR="0" lvl="0" indent="-330200" algn="l" rtl="0">
              <a:lnSpc>
                <a:spcPct val="120000"/>
              </a:lnSpc>
              <a:spcBef>
                <a:spcPts val="1200"/>
              </a:spcBef>
              <a:spcAft>
                <a:spcPts val="0"/>
              </a:spcAft>
              <a:buClr>
                <a:srgbClr val="C01E24"/>
              </a:buClr>
              <a:buSzPts val="1800"/>
              <a:buFont typeface="Noto Sans Symbols"/>
              <a:buChar char="▪"/>
            </a:pPr>
            <a:r>
              <a:rPr lang="en-US" sz="2600" b="0" i="0" u="none" strike="noStrike" cap="none">
                <a:solidFill>
                  <a:schemeClr val="dk1"/>
                </a:solidFill>
                <a:latin typeface="Calibri"/>
                <a:ea typeface="Calibri"/>
                <a:cs typeface="Calibri"/>
                <a:sym typeface="Calibri"/>
              </a:rPr>
              <a:t>Lorsque la personne a des problèmes de régulation des émotions, cela peut conduire à des troubles mentaux, les plus typiques étant l'anxiété et la dépression (Aldao et al., 2010).</a:t>
            </a:r>
            <a:endParaRPr sz="2600" b="0" i="0" u="none" strike="noStrike" cap="none">
              <a:solidFill>
                <a:schemeClr val="dk1"/>
              </a:solidFill>
              <a:latin typeface="Calibri"/>
              <a:ea typeface="Calibri"/>
              <a:cs typeface="Calibri"/>
              <a:sym typeface="Calibri"/>
            </a:endParaRPr>
          </a:p>
        </p:txBody>
      </p:sp>
      <p:sp>
        <p:nvSpPr>
          <p:cNvPr id="371" name="Google Shape;371;g2bb81b3e26d_0_657"/>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372" name="Google Shape;372;g2bb81b3e26d_0_657"/>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3" name="Google Shape;373;g2bb81b3e26d_0_657"/>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374" name="Google Shape;374;g2bb81b3e26d_0_657"/>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bb81b3e26d_0_69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Types de régulation émotionnelle</a:t>
            </a:r>
            <a:endParaRPr sz="2200">
              <a:latin typeface="Arial"/>
              <a:ea typeface="Arial"/>
              <a:cs typeface="Arial"/>
              <a:sym typeface="Arial"/>
            </a:endParaRPr>
          </a:p>
        </p:txBody>
      </p:sp>
      <p:sp>
        <p:nvSpPr>
          <p:cNvPr id="381" name="Google Shape;381;g2bb81b3e26d_0_699"/>
          <p:cNvSpPr/>
          <p:nvPr/>
        </p:nvSpPr>
        <p:spPr>
          <a:xfrm>
            <a:off x="945025" y="2088475"/>
            <a:ext cx="4570500" cy="45702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2" name="Google Shape;382;g2bb81b3e26d_0_699"/>
          <p:cNvSpPr/>
          <p:nvPr/>
        </p:nvSpPr>
        <p:spPr>
          <a:xfrm>
            <a:off x="1478274"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RÉÉVALUATION</a:t>
            </a:r>
            <a:endParaRPr sz="2200" b="1" i="0" u="none" strike="noStrike" cap="none">
              <a:solidFill>
                <a:srgbClr val="000000"/>
              </a:solidFill>
              <a:latin typeface="Calibri"/>
              <a:ea typeface="Calibri"/>
              <a:cs typeface="Calibri"/>
              <a:sym typeface="Calibri"/>
            </a:endParaRPr>
          </a:p>
        </p:txBody>
      </p:sp>
      <p:sp>
        <p:nvSpPr>
          <p:cNvPr id="383" name="Google Shape;383;g2bb81b3e26d_0_699"/>
          <p:cNvSpPr/>
          <p:nvPr/>
        </p:nvSpPr>
        <p:spPr>
          <a:xfrm>
            <a:off x="6767374" y="2088474"/>
            <a:ext cx="4942500" cy="39546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4" name="Google Shape;384;g2bb81b3e26d_0_699"/>
          <p:cNvSpPr/>
          <p:nvPr/>
        </p:nvSpPr>
        <p:spPr>
          <a:xfrm>
            <a:off x="7413661"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RÉSOLUTION DES PROBLÈMES</a:t>
            </a:r>
            <a:endParaRPr sz="2200" b="1" i="0" u="none" strike="noStrike" cap="none">
              <a:solidFill>
                <a:srgbClr val="000000"/>
              </a:solidFill>
              <a:latin typeface="Calibri"/>
              <a:ea typeface="Calibri"/>
              <a:cs typeface="Calibri"/>
              <a:sym typeface="Calibri"/>
            </a:endParaRPr>
          </a:p>
        </p:txBody>
      </p:sp>
      <p:sp>
        <p:nvSpPr>
          <p:cNvPr id="385" name="Google Shape;385;g2bb81b3e26d_0_699"/>
          <p:cNvSpPr txBox="1"/>
          <p:nvPr/>
        </p:nvSpPr>
        <p:spPr>
          <a:xfrm>
            <a:off x="1099325" y="2411124"/>
            <a:ext cx="4073100" cy="3909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Elle consiste à essayer de générer de nouvelles interprétations de la situation de manière positive lorsque l'on est confronté à des situations stressantes.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Il en résulte une série de réponses positives, tant sur le plan émotionnel que physique, à des situations qui provoquent une série d'émotions stressantes ou négatives (Aldao et al., 2010).</a:t>
            </a:r>
            <a:endParaRPr sz="2200" b="0" i="0" u="none" strike="noStrike" cap="none">
              <a:solidFill>
                <a:schemeClr val="dk1"/>
              </a:solidFill>
              <a:latin typeface="Calibri"/>
              <a:ea typeface="Calibri"/>
              <a:cs typeface="Calibri"/>
              <a:sym typeface="Calibri"/>
            </a:endParaRPr>
          </a:p>
        </p:txBody>
      </p:sp>
      <p:sp>
        <p:nvSpPr>
          <p:cNvPr id="386" name="Google Shape;386;g2bb81b3e26d_0_699"/>
          <p:cNvSpPr txBox="1"/>
          <p:nvPr/>
        </p:nvSpPr>
        <p:spPr>
          <a:xfrm>
            <a:off x="7068418" y="2547517"/>
            <a:ext cx="4340400" cy="1877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La personne doit être capable de réfléchir à une situation stressante et de proposer consciemment de nouvelles actions visant à résoudre ce problème (Aldao et al., 2010).</a:t>
            </a:r>
            <a:endParaRPr sz="2200" b="0" i="0" u="none" strike="noStrike" cap="none">
              <a:solidFill>
                <a:schemeClr val="dk1"/>
              </a:solidFill>
              <a:latin typeface="Calibri"/>
              <a:ea typeface="Calibri"/>
              <a:cs typeface="Calibri"/>
              <a:sym typeface="Calibri"/>
            </a:endParaRPr>
          </a:p>
        </p:txBody>
      </p:sp>
      <p:sp>
        <p:nvSpPr>
          <p:cNvPr id="387" name="Google Shape;387;g2bb81b3e26d_0_699"/>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388" name="Google Shape;388;g2bb81b3e26d_0_699"/>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9" name="Google Shape;389;g2bb81b3e26d_0_699"/>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390" name="Google Shape;390;g2bb81b3e26d_0_699"/>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3">
            <a:extLst>
              <a:ext uri="{28A0092B-C50C-407E-A947-70E740481C1C}">
                <a14:useLocalDpi xmlns:a14="http://schemas.microsoft.com/office/drawing/2010/main" val="0"/>
              </a:ext>
            </a:extLst>
          </a:blip>
          <a:srcRect l="11368" t="10429" r="11025" b="10768"/>
          <a:stretch/>
        </p:blipFill>
        <p:spPr>
          <a:xfrm>
            <a:off x="7889631" y="1622399"/>
            <a:ext cx="4302369" cy="4368704"/>
          </a:xfrm>
          <a:prstGeom prst="rect">
            <a:avLst/>
          </a:prstGeom>
        </p:spPr>
      </p:pic>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b="17286"/>
          <a:stretch/>
        </p:blipFill>
        <p:spPr>
          <a:xfrm>
            <a:off x="1488562" y="374456"/>
            <a:ext cx="6563496" cy="1723975"/>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755374" cy="3121395"/>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10</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fr-FR" sz="4000" dirty="0"/>
              <a:t>Apps de santé pour la santé </a:t>
            </a:r>
            <a:r>
              <a:rPr lang="fr-FR" sz="4000" dirty="0" smtClean="0"/>
              <a:t>mentale</a:t>
            </a:r>
            <a:endParaRPr lang="en-US" sz="40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620904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
          <p:cNvSpPr txBox="1">
            <a:spLocks noGrp="1"/>
          </p:cNvSpPr>
          <p:nvPr>
            <p:ph type="title"/>
          </p:nvPr>
        </p:nvSpPr>
        <p:spPr>
          <a:xfrm>
            <a:off x="259750" y="1502181"/>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1E24"/>
              </a:buClr>
              <a:buSzPct val="67340"/>
              <a:buFont typeface="Calibri"/>
              <a:buNone/>
            </a:pPr>
            <a:r>
              <a:rPr lang="en-US"/>
              <a:t/>
            </a:r>
            <a:br>
              <a:rPr lang="en-US"/>
            </a:br>
            <a:r>
              <a:rPr lang="en-US" sz="3300">
                <a:solidFill>
                  <a:srgbClr val="C01E24"/>
                </a:solidFill>
              </a:rPr>
              <a:t>EXERCICE D'IDENTIFICATION DES ÉMOTIONS</a:t>
            </a:r>
            <a:endParaRPr sz="3300">
              <a:solidFill>
                <a:srgbClr val="C01E24"/>
              </a:solidFill>
            </a:endParaRPr>
          </a:p>
        </p:txBody>
      </p:sp>
      <p:sp>
        <p:nvSpPr>
          <p:cNvPr id="397" name="Google Shape;397;p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 Pixabay</a:t>
            </a:r>
            <a:endParaRPr sz="1200" b="0" i="0" u="none" strike="noStrike" cap="none">
              <a:solidFill>
                <a:schemeClr val="dk1"/>
              </a:solidFill>
              <a:latin typeface="Calibri"/>
              <a:ea typeface="Calibri"/>
              <a:cs typeface="Calibri"/>
              <a:sym typeface="Calibri"/>
            </a:endParaRPr>
          </a:p>
        </p:txBody>
      </p:sp>
      <p:pic>
        <p:nvPicPr>
          <p:cNvPr id="398" name="Google Shape;398;p5" descr="Free mood moody emotion vector"/>
          <p:cNvPicPr preferRelativeResize="0"/>
          <p:nvPr/>
        </p:nvPicPr>
        <p:blipFill rotWithShape="1">
          <a:blip r:embed="rId5">
            <a:alphaModFix/>
          </a:blip>
          <a:srcRect t="19283"/>
          <a:stretch/>
        </p:blipFill>
        <p:spPr>
          <a:xfrm>
            <a:off x="3641749" y="2604978"/>
            <a:ext cx="4908502" cy="396844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bb81b3e26d_0_71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Exercice d'identification des émotions : décrire une émotion</a:t>
            </a:r>
            <a:endParaRPr sz="2200">
              <a:latin typeface="Arial"/>
              <a:ea typeface="Arial"/>
              <a:cs typeface="Arial"/>
              <a:sym typeface="Arial"/>
            </a:endParaRPr>
          </a:p>
        </p:txBody>
      </p:sp>
      <p:sp>
        <p:nvSpPr>
          <p:cNvPr id="405" name="Google Shape;405;g2bb81b3e26d_0_717"/>
          <p:cNvSpPr txBox="1">
            <a:spLocks noGrp="1"/>
          </p:cNvSpPr>
          <p:nvPr>
            <p:ph type="body" idx="4294967295"/>
          </p:nvPr>
        </p:nvSpPr>
        <p:spPr>
          <a:xfrm>
            <a:off x="593850" y="1577449"/>
            <a:ext cx="10950000" cy="4473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200"/>
              </a:spcBef>
              <a:spcAft>
                <a:spcPts val="0"/>
              </a:spcAft>
              <a:buSzPts val="2337"/>
              <a:buNone/>
            </a:pPr>
            <a:r>
              <a:rPr lang="en-US" sz="2800"/>
              <a:t>Pensez à l'une des émotions que vous avez ressenties au cours des derniers jours ou des dernières semaines et essayez de la décrire en l'écrivant sur une feuille de papier. Suivez le schéma ci-dessous.</a:t>
            </a:r>
            <a:endParaRPr/>
          </a:p>
          <a:p>
            <a:pPr marL="914400" lvl="1" indent="-478628" algn="l" rtl="0">
              <a:lnSpc>
                <a:spcPct val="120000"/>
              </a:lnSpc>
              <a:spcBef>
                <a:spcPts val="1200"/>
              </a:spcBef>
              <a:spcAft>
                <a:spcPts val="0"/>
              </a:spcAft>
              <a:buSzPts val="2337"/>
              <a:buFont typeface="Noto Sans Symbols"/>
              <a:buChar char="⮚"/>
            </a:pPr>
            <a:r>
              <a:rPr lang="en-US" sz="2800" b="1"/>
              <a:t>Sensations </a:t>
            </a:r>
            <a:r>
              <a:rPr lang="en-US" sz="2800"/>
              <a:t>: par exemple, j'ai ressenti une sensation d'oppression dans la poitrine.</a:t>
            </a:r>
            <a:endParaRPr/>
          </a:p>
          <a:p>
            <a:pPr marL="914400" lvl="1" indent="-478628" algn="l" rtl="0">
              <a:lnSpc>
                <a:spcPct val="120000"/>
              </a:lnSpc>
              <a:spcBef>
                <a:spcPts val="1200"/>
              </a:spcBef>
              <a:spcAft>
                <a:spcPts val="0"/>
              </a:spcAft>
              <a:buSzPts val="2337"/>
              <a:buFont typeface="Noto Sans Symbols"/>
              <a:buChar char="⮚"/>
            </a:pPr>
            <a:r>
              <a:rPr lang="en-US" sz="2800" b="1"/>
              <a:t>Pensées </a:t>
            </a:r>
            <a:r>
              <a:rPr lang="en-US" sz="2800"/>
              <a:t>: par exemple, je pense qu'il m'est impossible de faire cela.</a:t>
            </a:r>
            <a:endParaRPr/>
          </a:p>
          <a:p>
            <a:pPr marL="914400" lvl="1" indent="-478628" algn="l" rtl="0">
              <a:lnSpc>
                <a:spcPct val="120000"/>
              </a:lnSpc>
              <a:spcBef>
                <a:spcPts val="1200"/>
              </a:spcBef>
              <a:spcAft>
                <a:spcPts val="0"/>
              </a:spcAft>
              <a:buSzPts val="2337"/>
              <a:buFont typeface="Noto Sans Symbols"/>
              <a:buChar char="⮚"/>
            </a:pPr>
            <a:r>
              <a:rPr lang="en-US" sz="2800" b="1"/>
              <a:t>Expressions </a:t>
            </a:r>
            <a:r>
              <a:rPr lang="en-US" sz="2800"/>
              <a:t>: par exemple, mes épaules sont tendues.</a:t>
            </a:r>
            <a:endParaRPr/>
          </a:p>
          <a:p>
            <a:pPr marL="914400" lvl="1" indent="-478628" algn="l" rtl="0">
              <a:lnSpc>
                <a:spcPct val="120000"/>
              </a:lnSpc>
              <a:spcBef>
                <a:spcPts val="1200"/>
              </a:spcBef>
              <a:spcAft>
                <a:spcPts val="0"/>
              </a:spcAft>
              <a:buSzPts val="2337"/>
              <a:buFont typeface="Noto Sans Symbols"/>
              <a:buChar char="⮚"/>
            </a:pPr>
            <a:r>
              <a:rPr lang="en-US" sz="2800" b="1"/>
              <a:t>Émotion : par exemple, </a:t>
            </a:r>
            <a:r>
              <a:rPr lang="en-US" sz="2800"/>
              <a:t>je me sens anxieux</a:t>
            </a:r>
            <a:endParaRPr sz="2800"/>
          </a:p>
        </p:txBody>
      </p:sp>
      <p:sp>
        <p:nvSpPr>
          <p:cNvPr id="406" name="Google Shape;406;g2bb81b3e26d_0_717"/>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407" name="Google Shape;407;g2bb81b3e26d_0_717"/>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8" name="Google Shape;408;g2bb81b3e26d_0_717"/>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09" name="Google Shape;409;g2bb81b3e26d_0_717"/>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bb81b3e26d_0_7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Exercice d'identification des émotions : décrire une émotion</a:t>
            </a:r>
            <a:endParaRPr sz="2200">
              <a:latin typeface="Arial"/>
              <a:ea typeface="Arial"/>
              <a:cs typeface="Arial"/>
              <a:sym typeface="Arial"/>
            </a:endParaRPr>
          </a:p>
        </p:txBody>
      </p:sp>
      <p:sp>
        <p:nvSpPr>
          <p:cNvPr id="416" name="Google Shape;416;g2bb81b3e26d_0_735"/>
          <p:cNvSpPr txBox="1">
            <a:spLocks noGrp="1"/>
          </p:cNvSpPr>
          <p:nvPr>
            <p:ph type="body" idx="4294967295"/>
          </p:nvPr>
        </p:nvSpPr>
        <p:spPr>
          <a:xfrm>
            <a:off x="742082" y="1637023"/>
            <a:ext cx="10950000" cy="40083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1200"/>
              </a:spcBef>
              <a:spcAft>
                <a:spcPts val="0"/>
              </a:spcAft>
              <a:buSzPct val="77220"/>
              <a:buNone/>
            </a:pPr>
            <a:r>
              <a:rPr lang="en-US" sz="2800"/>
              <a:t>Nous pensons parfois que le fait de ne pas réagir à une émotion que nous ressentons, de l'éviter ou de l'ignorer, la fera disparaître, mais ce n'est souvent pas le cas. Affronter ce qui déclenche une émotion peut nous aider à en contrôler les effets et à être en mesure de réévaluer la situation ou de trouver une solution au problème qui est à l'origine de l'émotion. </a:t>
            </a:r>
            <a:endParaRPr/>
          </a:p>
          <a:p>
            <a:pPr marL="0" lvl="0" indent="0" algn="l" rtl="0">
              <a:lnSpc>
                <a:spcPct val="120000"/>
              </a:lnSpc>
              <a:spcBef>
                <a:spcPts val="1200"/>
              </a:spcBef>
              <a:spcAft>
                <a:spcPts val="0"/>
              </a:spcAft>
              <a:buSzPct val="77220"/>
              <a:buNone/>
            </a:pPr>
            <a:r>
              <a:rPr lang="en-US" sz="2800"/>
              <a:t>Par exemple, si une tâche m'angoisse et que je ressens une pression dans la poitrine et une tension dans le corps, j'en prends conscience et je prends quelques minutes pour réfléchir à la manière d'aborder la tâche avec moins d'angoisse. J'essaie de respirer pendant quelques minutes, de détendre mon corps et de penser à une façon plus positive d'aborder la tâche.</a:t>
            </a:r>
            <a:endParaRPr sz="2800"/>
          </a:p>
        </p:txBody>
      </p:sp>
      <p:sp>
        <p:nvSpPr>
          <p:cNvPr id="417" name="Google Shape;417;g2bb81b3e26d_0_735"/>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418" name="Google Shape;418;g2bb81b3e26d_0_735"/>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Google Shape;419;g2bb81b3e26d_0_735"/>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20" name="Google Shape;420;g2bb81b3e26d_0_735"/>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bb81b3e26d_0_75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Techniques de contrôle de la respiration : Respiration diaphragmatique</a:t>
            </a:r>
            <a:endParaRPr sz="2200">
              <a:latin typeface="Arial"/>
              <a:ea typeface="Arial"/>
              <a:cs typeface="Arial"/>
              <a:sym typeface="Arial"/>
            </a:endParaRPr>
          </a:p>
        </p:txBody>
      </p:sp>
      <p:sp>
        <p:nvSpPr>
          <p:cNvPr id="427" name="Google Shape;427;g2bb81b3e26d_0_758"/>
          <p:cNvSpPr txBox="1">
            <a:spLocks noGrp="1"/>
          </p:cNvSpPr>
          <p:nvPr>
            <p:ph type="body" idx="4294967295"/>
          </p:nvPr>
        </p:nvSpPr>
        <p:spPr>
          <a:xfrm>
            <a:off x="318361" y="1600123"/>
            <a:ext cx="10950000" cy="4008300"/>
          </a:xfrm>
          <a:prstGeom prst="rect">
            <a:avLst/>
          </a:prstGeom>
          <a:noFill/>
          <a:ln>
            <a:noFill/>
          </a:ln>
        </p:spPr>
        <p:txBody>
          <a:bodyPr spcFirstLastPara="1" wrap="square" lIns="91425" tIns="45700" rIns="91425" bIns="45700" anchor="t" anchorCtr="0">
            <a:normAutofit/>
          </a:bodyPr>
          <a:lstStyle/>
          <a:p>
            <a:pPr marL="342900" lvl="0" indent="-342900" algn="just" rtl="0">
              <a:lnSpc>
                <a:spcPct val="150000"/>
              </a:lnSpc>
              <a:spcBef>
                <a:spcPts val="1200"/>
              </a:spcBef>
              <a:spcAft>
                <a:spcPts val="0"/>
              </a:spcAft>
              <a:buSzPts val="2200"/>
              <a:buFont typeface="Noto Sans Symbols"/>
              <a:buChar char="▪"/>
            </a:pPr>
            <a:r>
              <a:rPr lang="en-US" sz="2400"/>
              <a:t>Une bonne technique pour contrôler la respiration est la technique de la respiration diaphragmatique ou profonde.</a:t>
            </a:r>
            <a:endParaRPr/>
          </a:p>
          <a:p>
            <a:pPr marL="342900" lvl="0" indent="-342900" algn="just" rtl="0">
              <a:lnSpc>
                <a:spcPct val="150000"/>
              </a:lnSpc>
              <a:spcBef>
                <a:spcPts val="1200"/>
              </a:spcBef>
              <a:spcAft>
                <a:spcPts val="0"/>
              </a:spcAft>
              <a:buSzPts val="2200"/>
              <a:buFont typeface="Noto Sans Symbols"/>
              <a:buChar char="▪"/>
            </a:pPr>
            <a:r>
              <a:rPr lang="en-US" sz="2400"/>
              <a:t>Il s'agit d'une technique qui permet de maîtriser les émotions. Elle a l'avantage d'être l'une des techniques les plus faciles et les plus rapides à apprendre. Elle peut être utilisée lors d'une situation stressante (Consolo et al., 2008).</a:t>
            </a:r>
            <a:endParaRPr sz="2400"/>
          </a:p>
          <a:p>
            <a:pPr marL="0" lvl="0" indent="0" algn="l" rtl="0">
              <a:lnSpc>
                <a:spcPct val="120000"/>
              </a:lnSpc>
              <a:spcBef>
                <a:spcPts val="1200"/>
              </a:spcBef>
              <a:spcAft>
                <a:spcPts val="0"/>
              </a:spcAft>
              <a:buSzPts val="2000"/>
              <a:buNone/>
            </a:pPr>
            <a:endParaRPr sz="2000"/>
          </a:p>
        </p:txBody>
      </p:sp>
      <p:sp>
        <p:nvSpPr>
          <p:cNvPr id="428" name="Google Shape;428;g2bb81b3e26d_0_758"/>
          <p:cNvSpPr/>
          <p:nvPr/>
        </p:nvSpPr>
        <p:spPr>
          <a:xfrm>
            <a:off x="5098670" y="4446122"/>
            <a:ext cx="6521400" cy="1245600"/>
          </a:xfrm>
          <a:prstGeom prst="rect">
            <a:avLst/>
          </a:prstGeom>
          <a:gradFill>
            <a:gsLst>
              <a:gs pos="0">
                <a:srgbClr val="FEB5B5"/>
              </a:gs>
              <a:gs pos="50000">
                <a:srgbClr val="FED0D0"/>
              </a:gs>
              <a:gs pos="100000">
                <a:srgbClr val="FEE7E7"/>
              </a:gs>
            </a:gsLst>
            <a:lin ang="16200038"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DÉMO VIDÉO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1"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https://www.youtube.com/watch?v=vMjTJf4-xz0</a:t>
            </a:r>
            <a:endParaRPr sz="2000" b="1"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429" name="Google Shape;429;g2bb81b3e26d_0_758"/>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10.1.2. Importance de la gestion des émotions</a:t>
            </a:r>
            <a:endParaRPr sz="1800" b="0" i="0" u="none" strike="noStrike" cap="none">
              <a:solidFill>
                <a:schemeClr val="lt1"/>
              </a:solidFill>
              <a:latin typeface="Calibri"/>
              <a:ea typeface="Calibri"/>
              <a:cs typeface="Calibri"/>
              <a:sym typeface="Calibri"/>
            </a:endParaRPr>
          </a:p>
        </p:txBody>
      </p:sp>
      <p:sp>
        <p:nvSpPr>
          <p:cNvPr id="430" name="Google Shape;430;g2bb81b3e26d_0_758"/>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1" name="Google Shape;431;g2bb81b3e26d_0_758"/>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32" name="Google Shape;432;g2bb81b3e26d_0_758"/>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2bb81b3e26d_0_772"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439" name="Google Shape;439;g2bb81b3e26d_0_772"/>
          <p:cNvSpPr txBox="1"/>
          <p:nvPr/>
        </p:nvSpPr>
        <p:spPr>
          <a:xfrm>
            <a:off x="5419175" y="6181455"/>
            <a:ext cx="609958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 val="tx"/>
                    </a:ext>
                  </a:extLst>
                </a:hlinkClick>
              </a:rPr>
              <a:t>Conçu par Freepik</a:t>
            </a:r>
            <a:endParaRPr sz="1200" b="0" i="0" u="none" strike="noStrike" cap="none">
              <a:solidFill>
                <a:srgbClr val="000000"/>
              </a:solidFill>
              <a:latin typeface="Arial"/>
              <a:ea typeface="Arial"/>
              <a:cs typeface="Arial"/>
              <a:sym typeface="Arial"/>
            </a:endParaRPr>
          </a:p>
        </p:txBody>
      </p:sp>
      <p:sp>
        <p:nvSpPr>
          <p:cNvPr id="440" name="Google Shape;440;g2bb81b3e26d_0_772"/>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10.1.3</a:t>
            </a:r>
            <a:r>
              <a:rPr lang="en-US"/>
              <a:t/>
            </a:r>
            <a:br>
              <a:rPr lang="en-US"/>
            </a:br>
            <a:r>
              <a:rPr lang="en-US">
                <a:solidFill>
                  <a:srgbClr val="C01E24"/>
                </a:solidFill>
              </a:rPr>
              <a:t>Types et utilisation des applications de santé mentale</a:t>
            </a:r>
            <a:endParaRPr>
              <a:solidFill>
                <a:srgbClr val="C01E24"/>
              </a:solidFill>
            </a:endParaRPr>
          </a:p>
        </p:txBody>
      </p:sp>
      <p:sp>
        <p:nvSpPr>
          <p:cNvPr id="441" name="Google Shape;441;g2bb81b3e26d_0_772"/>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442" name="Google Shape;442;g2bb81b3e26d_0_772"/>
          <p:cNvSpPr txBox="1">
            <a:spLocks noGrp="1"/>
          </p:cNvSpPr>
          <p:nvPr>
            <p:ph type="body" idx="2"/>
          </p:nvPr>
        </p:nvSpPr>
        <p:spPr>
          <a:xfrm>
            <a:off x="673239" y="2849843"/>
            <a:ext cx="5157900" cy="34701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200"/>
              <a:buChar char="▪"/>
            </a:pPr>
            <a:r>
              <a:rPr lang="en-US" sz="2400"/>
              <a:t>Être capable de différencier chacune des applications de la santé mentale. </a:t>
            </a:r>
            <a:endParaRPr/>
          </a:p>
          <a:p>
            <a:pPr marL="228600" lvl="0" indent="-228600" algn="l" rtl="0">
              <a:lnSpc>
                <a:spcPct val="115000"/>
              </a:lnSpc>
              <a:spcBef>
                <a:spcPts val="1000"/>
              </a:spcBef>
              <a:spcAft>
                <a:spcPts val="0"/>
              </a:spcAft>
              <a:buSzPts val="2200"/>
              <a:buChar char="▪"/>
            </a:pPr>
            <a:r>
              <a:rPr lang="en-US" sz="2400"/>
              <a:t>Sachez les utiliser et faites-en bon usage.</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Contenu de la formation</a:t>
            </a:r>
            <a:endParaRPr/>
          </a:p>
        </p:txBody>
      </p:sp>
      <p:sp>
        <p:nvSpPr>
          <p:cNvPr id="448" name="Google Shape;448;p6"/>
          <p:cNvSpPr txBox="1">
            <a:spLocks noGrp="1"/>
          </p:cNvSpPr>
          <p:nvPr>
            <p:ph type="body" idx="1"/>
          </p:nvPr>
        </p:nvSpPr>
        <p:spPr>
          <a:xfrm>
            <a:off x="558000" y="2137006"/>
            <a:ext cx="11059800" cy="39414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200"/>
              </a:spcBef>
              <a:spcAft>
                <a:spcPts val="0"/>
              </a:spcAft>
              <a:buSzPts val="2400"/>
              <a:buChar char="▪"/>
            </a:pPr>
            <a:r>
              <a:rPr lang="en-US" sz="2400"/>
              <a:t>Qu'est-ce qu'une application de santé mentale ?</a:t>
            </a:r>
            <a:endParaRPr/>
          </a:p>
          <a:p>
            <a:pPr marL="228600" lvl="0" indent="-228600" algn="l" rtl="0">
              <a:lnSpc>
                <a:spcPct val="100000"/>
              </a:lnSpc>
              <a:spcBef>
                <a:spcPts val="1200"/>
              </a:spcBef>
              <a:spcAft>
                <a:spcPts val="0"/>
              </a:spcAft>
              <a:buSzPts val="2400"/>
              <a:buChar char="▪"/>
            </a:pPr>
            <a:r>
              <a:rPr lang="en-US" sz="2400"/>
              <a:t>Quels sont les objectifs de chacune des applications ?</a:t>
            </a:r>
            <a:endParaRPr/>
          </a:p>
          <a:p>
            <a:pPr marL="228600" lvl="0" indent="-228600" algn="l" rtl="0">
              <a:lnSpc>
                <a:spcPct val="100000"/>
              </a:lnSpc>
              <a:spcBef>
                <a:spcPts val="1200"/>
              </a:spcBef>
              <a:spcAft>
                <a:spcPts val="0"/>
              </a:spcAft>
              <a:buSzPts val="2400"/>
              <a:buChar char="▪"/>
            </a:pPr>
            <a:r>
              <a:rPr lang="en-US" sz="2400"/>
              <a:t>Comment sont-ils utilisés ?</a:t>
            </a:r>
            <a:endParaRPr/>
          </a:p>
          <a:p>
            <a:pPr marL="457200" lvl="0" indent="-228600" algn="l" rtl="0">
              <a:lnSpc>
                <a:spcPct val="100000"/>
              </a:lnSpc>
              <a:spcBef>
                <a:spcPts val="600"/>
              </a:spcBef>
              <a:spcAft>
                <a:spcPts val="0"/>
              </a:spcAft>
              <a:buSzPts val="1800"/>
              <a:buNone/>
            </a:pPr>
            <a:endParaRPr/>
          </a:p>
        </p:txBody>
      </p:sp>
      <p:sp>
        <p:nvSpPr>
          <p:cNvPr id="449" name="Google Shape;449;p6"/>
          <p:cNvSpPr/>
          <p:nvPr/>
        </p:nvSpPr>
        <p:spPr>
          <a:xfrm>
            <a:off x="6186875" y="-3925"/>
            <a:ext cx="6003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450" name="Google Shape;450;p6"/>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1" name="Google Shape;451;p6"/>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52" name="Google Shape;452;p6"/>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bb81b3e26d_0_79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Qu'est-ce qu'une application de santé mentale ?</a:t>
            </a:r>
            <a:endParaRPr sz="2200">
              <a:latin typeface="Arial"/>
              <a:ea typeface="Arial"/>
              <a:cs typeface="Arial"/>
              <a:sym typeface="Arial"/>
            </a:endParaRPr>
          </a:p>
        </p:txBody>
      </p:sp>
      <p:sp>
        <p:nvSpPr>
          <p:cNvPr id="459" name="Google Shape;459;g2bb81b3e26d_0_795"/>
          <p:cNvSpPr txBox="1">
            <a:spLocks noGrp="1"/>
          </p:cNvSpPr>
          <p:nvPr>
            <p:ph type="body" idx="4294967295"/>
          </p:nvPr>
        </p:nvSpPr>
        <p:spPr>
          <a:xfrm>
            <a:off x="299067" y="1572630"/>
            <a:ext cx="8471700" cy="4008300"/>
          </a:xfrm>
          <a:prstGeom prst="rect">
            <a:avLst/>
          </a:prstGeom>
          <a:noFill/>
          <a:ln>
            <a:noFill/>
          </a:ln>
        </p:spPr>
        <p:txBody>
          <a:bodyPr spcFirstLastPara="1" wrap="square" lIns="91425" tIns="45700" rIns="91425" bIns="45700" anchor="t" anchorCtr="0">
            <a:normAutofit fontScale="92500" lnSpcReduction="10000"/>
          </a:bodyPr>
          <a:lstStyle/>
          <a:p>
            <a:pPr marL="342900" lvl="0" indent="-331470" algn="l" rtl="0">
              <a:lnSpc>
                <a:spcPct val="120000"/>
              </a:lnSpc>
              <a:spcBef>
                <a:spcPts val="1200"/>
              </a:spcBef>
              <a:spcAft>
                <a:spcPts val="0"/>
              </a:spcAft>
              <a:buSzPct val="100000"/>
              <a:buFont typeface="Noto Sans Symbols"/>
              <a:buChar char="⮚"/>
            </a:pPr>
            <a:r>
              <a:rPr lang="en-US" sz="2400"/>
              <a:t>Les nouvelles technologies et l'utilisation correcte de leurs applications sont une excellente occasion d'améliorer la fourniture de services de santé mentale pour aider les personnes souffrant de divers problèmes (Hind et Sibbald, 2015). </a:t>
            </a:r>
            <a:endParaRPr/>
          </a:p>
          <a:p>
            <a:pPr marL="342900" lvl="0" indent="-331470" algn="l" rtl="0">
              <a:lnSpc>
                <a:spcPct val="120000"/>
              </a:lnSpc>
              <a:spcBef>
                <a:spcPts val="1200"/>
              </a:spcBef>
              <a:spcAft>
                <a:spcPts val="0"/>
              </a:spcAft>
              <a:buSzPct val="100000"/>
              <a:buFont typeface="Noto Sans Symbols"/>
              <a:buChar char="⮚"/>
            </a:pPr>
            <a:r>
              <a:rPr lang="en-US" sz="2400"/>
              <a:t>L'utilisation d'applications modifie la façon dont de nombreuses personnes mènent leurs activités quotidiennes, et plusieurs études ont montré que les smartphones et les applications sont capables de modifier et d'améliorer la santé mentale des utilisateurs (Hind et Sibbald, 2015).</a:t>
            </a:r>
            <a:endParaRPr sz="2400"/>
          </a:p>
          <a:p>
            <a:pPr marL="0" lvl="0" indent="0" algn="l" rtl="0">
              <a:lnSpc>
                <a:spcPct val="120000"/>
              </a:lnSpc>
              <a:spcBef>
                <a:spcPts val="1200"/>
              </a:spcBef>
              <a:spcAft>
                <a:spcPts val="0"/>
              </a:spcAft>
              <a:buSzPct val="100000"/>
              <a:buNone/>
            </a:pPr>
            <a:endParaRPr sz="2000"/>
          </a:p>
        </p:txBody>
      </p:sp>
      <p:sp>
        <p:nvSpPr>
          <p:cNvPr id="460" name="Google Shape;460;g2bb81b3e26d_0_79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 Pixabay</a:t>
            </a:r>
            <a:endParaRPr sz="1200" b="0" i="0" u="none" strike="noStrike" cap="none">
              <a:solidFill>
                <a:schemeClr val="dk1"/>
              </a:solidFill>
              <a:latin typeface="Calibri"/>
              <a:ea typeface="Calibri"/>
              <a:cs typeface="Calibri"/>
              <a:sym typeface="Calibri"/>
            </a:endParaRPr>
          </a:p>
        </p:txBody>
      </p:sp>
      <p:pic>
        <p:nvPicPr>
          <p:cNvPr id="461" name="Google Shape;461;g2bb81b3e26d_0_795" descr="Free african african american black vector"/>
          <p:cNvPicPr preferRelativeResize="0"/>
          <p:nvPr/>
        </p:nvPicPr>
        <p:blipFill rotWithShape="1">
          <a:blip r:embed="rId5">
            <a:alphaModFix/>
          </a:blip>
          <a:srcRect/>
          <a:stretch/>
        </p:blipFill>
        <p:spPr>
          <a:xfrm>
            <a:off x="8665982" y="2181710"/>
            <a:ext cx="3332988" cy="3703320"/>
          </a:xfrm>
          <a:prstGeom prst="rect">
            <a:avLst/>
          </a:prstGeom>
          <a:noFill/>
          <a:ln>
            <a:noFill/>
          </a:ln>
        </p:spPr>
      </p:pic>
      <p:sp>
        <p:nvSpPr>
          <p:cNvPr id="462" name="Google Shape;462;g2bb81b3e26d_0_795"/>
          <p:cNvSpPr/>
          <p:nvPr/>
        </p:nvSpPr>
        <p:spPr>
          <a:xfrm>
            <a:off x="6228825" y="-3925"/>
            <a:ext cx="59622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463" name="Google Shape;463;g2bb81b3e26d_0_795"/>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4" name="Google Shape;464;g2bb81b3e26d_0_795"/>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65" name="Google Shape;465;g2bb81b3e26d_0_795"/>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bb81b3e26d_0_8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Qu'est-ce qu'une application de santé mentale ?</a:t>
            </a:r>
            <a:endParaRPr sz="2200">
              <a:latin typeface="Arial"/>
              <a:ea typeface="Arial"/>
              <a:cs typeface="Arial"/>
              <a:sym typeface="Arial"/>
            </a:endParaRPr>
          </a:p>
        </p:txBody>
      </p:sp>
      <p:sp>
        <p:nvSpPr>
          <p:cNvPr id="472" name="Google Shape;472;g2bb81b3e26d_0_813"/>
          <p:cNvSpPr txBox="1">
            <a:spLocks noGrp="1"/>
          </p:cNvSpPr>
          <p:nvPr>
            <p:ph type="body" idx="4294967295"/>
          </p:nvPr>
        </p:nvSpPr>
        <p:spPr>
          <a:xfrm>
            <a:off x="597132" y="1452471"/>
            <a:ext cx="1006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000"/>
              <a:buNone/>
            </a:pPr>
            <a:r>
              <a:rPr lang="en-US" sz="2400"/>
              <a:t>Les applications présentées ci-dessous se concentrent sur différents aspects :</a:t>
            </a:r>
            <a:endParaRPr/>
          </a:p>
          <a:p>
            <a:pPr marL="800100" lvl="1" indent="-342900" algn="l" rtl="0">
              <a:lnSpc>
                <a:spcPct val="120000"/>
              </a:lnSpc>
              <a:spcBef>
                <a:spcPts val="1200"/>
              </a:spcBef>
              <a:spcAft>
                <a:spcPts val="0"/>
              </a:spcAft>
              <a:buSzPts val="2000"/>
              <a:buFont typeface="Noto Sans Symbols"/>
              <a:buChar char="✔"/>
            </a:pPr>
            <a:r>
              <a:rPr lang="en-US" sz="2400"/>
              <a:t>Enregistrement de l'humeur et de la vie quotidienne de l'utilisateur</a:t>
            </a:r>
            <a:endParaRPr/>
          </a:p>
          <a:p>
            <a:pPr marL="800100" lvl="1" indent="-342900" algn="l" rtl="0">
              <a:lnSpc>
                <a:spcPct val="120000"/>
              </a:lnSpc>
              <a:spcBef>
                <a:spcPts val="1200"/>
              </a:spcBef>
              <a:spcAft>
                <a:spcPts val="0"/>
              </a:spcAft>
              <a:buSzPts val="2000"/>
              <a:buFont typeface="Noto Sans Symbols"/>
              <a:buChar char="✔"/>
            </a:pPr>
            <a:r>
              <a:rPr lang="en-US" sz="2400"/>
              <a:t>Outils pour la gestion du stress post-traumatique, de l'anxiété et du stress.</a:t>
            </a:r>
            <a:endParaRPr/>
          </a:p>
          <a:p>
            <a:pPr marL="800100" lvl="1" indent="-342900" algn="l" rtl="0">
              <a:lnSpc>
                <a:spcPct val="120000"/>
              </a:lnSpc>
              <a:spcBef>
                <a:spcPts val="1200"/>
              </a:spcBef>
              <a:spcAft>
                <a:spcPts val="0"/>
              </a:spcAft>
              <a:buSzPts val="2000"/>
              <a:buFont typeface="Noto Sans Symbols"/>
              <a:buChar char="✔"/>
            </a:pPr>
            <a:r>
              <a:rPr lang="en-US" sz="2400"/>
              <a:t>L'aide à la recherche d'un soutien psychologique, ainsi que la formation et l'information des professionnels. </a:t>
            </a:r>
            <a:endParaRPr/>
          </a:p>
          <a:p>
            <a:pPr marL="800100" lvl="1" indent="-342900" algn="l" rtl="0">
              <a:lnSpc>
                <a:spcPct val="120000"/>
              </a:lnSpc>
              <a:spcBef>
                <a:spcPts val="1200"/>
              </a:spcBef>
              <a:spcAft>
                <a:spcPts val="0"/>
              </a:spcAft>
              <a:buSzPts val="2000"/>
              <a:buFont typeface="Noto Sans Symbols"/>
              <a:buChar char="✔"/>
            </a:pPr>
            <a:r>
              <a:rPr lang="en-US" sz="2400"/>
              <a:t>Aider à gérer les émotions et les sentiments</a:t>
            </a:r>
            <a:endParaRPr sz="2400"/>
          </a:p>
          <a:p>
            <a:pPr marL="0" lvl="0" indent="0" algn="l" rtl="0">
              <a:lnSpc>
                <a:spcPct val="120000"/>
              </a:lnSpc>
              <a:spcBef>
                <a:spcPts val="1200"/>
              </a:spcBef>
              <a:spcAft>
                <a:spcPts val="0"/>
              </a:spcAft>
              <a:buSzPts val="2000"/>
              <a:buNone/>
            </a:pPr>
            <a:endParaRPr sz="2000"/>
          </a:p>
        </p:txBody>
      </p:sp>
      <p:sp>
        <p:nvSpPr>
          <p:cNvPr id="473" name="Google Shape;473;g2bb81b3e26d_0_813"/>
          <p:cNvSpPr/>
          <p:nvPr/>
        </p:nvSpPr>
        <p:spPr>
          <a:xfrm>
            <a:off x="6144925" y="-3925"/>
            <a:ext cx="6045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474" name="Google Shape;474;g2bb81b3e26d_0_813"/>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5" name="Google Shape;475;g2bb81b3e26d_0_813"/>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76" name="Google Shape;476;g2bb81b3e26d_0_813"/>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bb81b3e26d_0_8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Applications de suivi des humeurs </a:t>
            </a:r>
            <a:endParaRPr sz="2200">
              <a:latin typeface="Arial"/>
              <a:ea typeface="Arial"/>
              <a:cs typeface="Arial"/>
              <a:sym typeface="Arial"/>
            </a:endParaRPr>
          </a:p>
        </p:txBody>
      </p:sp>
      <p:sp>
        <p:nvSpPr>
          <p:cNvPr id="483" name="Google Shape;483;g2bb81b3e26d_0_826"/>
          <p:cNvSpPr txBox="1">
            <a:spLocks noGrp="1"/>
          </p:cNvSpPr>
          <p:nvPr>
            <p:ph type="body" idx="4294967295"/>
          </p:nvPr>
        </p:nvSpPr>
        <p:spPr>
          <a:xfrm>
            <a:off x="597124" y="1147675"/>
            <a:ext cx="1087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200"/>
              <a:buNone/>
            </a:pPr>
            <a:r>
              <a:rPr lang="en-US" sz="2400"/>
              <a:t/>
            </a:r>
            <a:br>
              <a:rPr lang="en-US" sz="2400"/>
            </a:br>
            <a:r>
              <a:rPr lang="en-US" sz="2400" b="1"/>
              <a:t>Journal Daylio - Traceur d'humeur</a:t>
            </a:r>
            <a:endParaRPr sz="2400" b="1"/>
          </a:p>
          <a:p>
            <a:pPr marL="457200" lvl="0" indent="-381000" algn="l" rtl="0">
              <a:lnSpc>
                <a:spcPct val="120000"/>
              </a:lnSpc>
              <a:spcBef>
                <a:spcPts val="1200"/>
              </a:spcBef>
              <a:spcAft>
                <a:spcPts val="0"/>
              </a:spcAft>
              <a:buSzPts val="2400"/>
              <a:buChar char="-"/>
            </a:pPr>
            <a:r>
              <a:rPr lang="en-US" sz="2400"/>
              <a:t>Android </a:t>
            </a:r>
            <a:r>
              <a:rPr lang="en-US" sz="2400" u="sng">
                <a:solidFill>
                  <a:schemeClr val="hlink"/>
                </a:solidFill>
                <a:hlinkClick r:id="rId3"/>
              </a:rPr>
              <a:t>: </a:t>
            </a:r>
            <a:r>
              <a:rPr lang="en-US" sz="2400"/>
              <a:t>https://play.google.com/store/apps/details?id=com.mediastudios.daytracker  </a:t>
            </a:r>
            <a:endParaRPr sz="2400"/>
          </a:p>
          <a:p>
            <a:pPr marL="0" lvl="0" indent="0" algn="l" rtl="0">
              <a:lnSpc>
                <a:spcPct val="120000"/>
              </a:lnSpc>
              <a:spcBef>
                <a:spcPts val="1200"/>
              </a:spcBef>
              <a:spcAft>
                <a:spcPts val="0"/>
              </a:spcAft>
              <a:buSzPts val="2000"/>
              <a:buNone/>
            </a:pPr>
            <a:endParaRPr sz="2000"/>
          </a:p>
        </p:txBody>
      </p:sp>
      <p:sp>
        <p:nvSpPr>
          <p:cNvPr id="484" name="Google Shape;484;g2bb81b3e26d_0_826"/>
          <p:cNvSpPr/>
          <p:nvPr/>
        </p:nvSpPr>
        <p:spPr>
          <a:xfrm>
            <a:off x="5840825" y="-3925"/>
            <a:ext cx="6350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485" name="Google Shape;485;g2bb81b3e26d_0_826"/>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6" name="Google Shape;486;g2bb81b3e26d_0_826"/>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487" name="Google Shape;487;g2bb81b3e26d_0_826"/>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bb81b3e26d_0_83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MoodLog : Perspectives quotidiennes </a:t>
            </a:r>
            <a:endParaRPr sz="2200">
              <a:latin typeface="Arial"/>
              <a:ea typeface="Arial"/>
              <a:cs typeface="Arial"/>
              <a:sym typeface="Arial"/>
            </a:endParaRPr>
          </a:p>
        </p:txBody>
      </p:sp>
      <p:sp>
        <p:nvSpPr>
          <p:cNvPr id="494" name="Google Shape;494;g2bb81b3e26d_0_839"/>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495" name="Google Shape;495;g2bb81b3e26d_0_839"/>
          <p:cNvSpPr txBox="1">
            <a:spLocks noGrp="1"/>
          </p:cNvSpPr>
          <p:nvPr>
            <p:ph type="body" idx="4294967295"/>
          </p:nvPr>
        </p:nvSpPr>
        <p:spPr>
          <a:xfrm>
            <a:off x="617625" y="1698900"/>
            <a:ext cx="11051400" cy="4008300"/>
          </a:xfrm>
          <a:prstGeom prst="rect">
            <a:avLst/>
          </a:prstGeom>
          <a:noFill/>
          <a:ln>
            <a:noFill/>
          </a:ln>
        </p:spPr>
        <p:txBody>
          <a:bodyPr spcFirstLastPara="1" wrap="square" lIns="91425" tIns="45700" rIns="91425" bIns="45700" anchor="t" anchorCtr="0">
            <a:normAutofit/>
          </a:bodyPr>
          <a:lstStyle/>
          <a:p>
            <a:pPr marL="101600" lvl="0" indent="0" algn="l" rtl="0">
              <a:lnSpc>
                <a:spcPct val="120000"/>
              </a:lnSpc>
              <a:spcBef>
                <a:spcPts val="1200"/>
              </a:spcBef>
              <a:spcAft>
                <a:spcPts val="0"/>
              </a:spcAft>
              <a:buSzPts val="2000"/>
              <a:buNone/>
            </a:pPr>
            <a:r>
              <a:rPr lang="en-US" sz="2400"/>
              <a:t>L'application propose une approche simple et complète du suivi et de l'enregistrement de l'humeur. En quelques clics, elle suit votre humeur, vos activités et même les conditions météorologiques, offrant ainsi une image complète de votre journée.</a:t>
            </a:r>
            <a:endParaRPr sz="2000"/>
          </a:p>
          <a:p>
            <a:pPr marL="444500" lvl="0" indent="-333375" algn="l" rtl="0">
              <a:lnSpc>
                <a:spcPct val="120000"/>
              </a:lnSpc>
              <a:spcBef>
                <a:spcPts val="1200"/>
              </a:spcBef>
              <a:spcAft>
                <a:spcPts val="0"/>
              </a:spcAft>
              <a:buSzPts val="2000"/>
              <a:buFont typeface="Noto Sans Symbols"/>
              <a:buChar char="⮚"/>
            </a:pPr>
            <a:r>
              <a:rPr lang="en-US" sz="2400"/>
              <a:t>ANDROID </a:t>
            </a:r>
            <a:r>
              <a:rPr lang="en-US" u="sng">
                <a:solidFill>
                  <a:schemeClr val="hlink"/>
                </a:solidFill>
                <a:hlinkClick r:id="rId3"/>
              </a:rPr>
              <a:t>: </a:t>
            </a:r>
            <a:r>
              <a:rPr lang="en-US"/>
              <a:t>https://play.google.com/store/apps/details?id=com.mediastudios.daytracker </a:t>
            </a:r>
            <a:endParaRPr/>
          </a:p>
          <a:p>
            <a:pPr marL="444500" lvl="0" indent="-215900" algn="l" rtl="0">
              <a:lnSpc>
                <a:spcPct val="120000"/>
              </a:lnSpc>
              <a:spcBef>
                <a:spcPts val="1200"/>
              </a:spcBef>
              <a:spcAft>
                <a:spcPts val="0"/>
              </a:spcAft>
              <a:buSzPts val="2000"/>
              <a:buFont typeface="Noto Sans Symbols"/>
              <a:buNone/>
            </a:pPr>
            <a:endParaRPr/>
          </a:p>
          <a:p>
            <a:pPr marL="101600" lvl="0" indent="0" algn="l" rtl="0">
              <a:lnSpc>
                <a:spcPct val="120000"/>
              </a:lnSpc>
              <a:spcBef>
                <a:spcPts val="1200"/>
              </a:spcBef>
              <a:spcAft>
                <a:spcPts val="0"/>
              </a:spcAft>
              <a:buSzPts val="2000"/>
              <a:buNone/>
            </a:pPr>
            <a:endParaRPr/>
          </a:p>
          <a:p>
            <a:pPr marL="457200" lvl="0" indent="0" algn="l" rtl="0">
              <a:lnSpc>
                <a:spcPct val="120000"/>
              </a:lnSpc>
              <a:spcBef>
                <a:spcPts val="1200"/>
              </a:spcBef>
              <a:spcAft>
                <a:spcPts val="0"/>
              </a:spcAft>
              <a:buSzPts val="2200"/>
              <a:buNone/>
            </a:pPr>
            <a:r>
              <a:rPr lang="en-US" sz="2000"/>
              <a:t> </a:t>
            </a:r>
            <a:endParaRPr sz="3000"/>
          </a:p>
          <a:p>
            <a:pPr marL="457200" lvl="0" indent="0" algn="l" rtl="0">
              <a:lnSpc>
                <a:spcPct val="120000"/>
              </a:lnSpc>
              <a:spcBef>
                <a:spcPts val="1200"/>
              </a:spcBef>
              <a:spcAft>
                <a:spcPts val="0"/>
              </a:spcAft>
              <a:buSzPts val="2200"/>
              <a:buNone/>
            </a:pPr>
            <a:endParaRPr sz="2000"/>
          </a:p>
          <a:p>
            <a:pPr marL="0" lvl="0" indent="0" algn="l" rtl="0">
              <a:lnSpc>
                <a:spcPct val="120000"/>
              </a:lnSpc>
              <a:spcBef>
                <a:spcPts val="1200"/>
              </a:spcBef>
              <a:spcAft>
                <a:spcPts val="0"/>
              </a:spcAft>
              <a:buSzPts val="2000"/>
              <a:buNone/>
            </a:pPr>
            <a:endParaRPr sz="2000"/>
          </a:p>
        </p:txBody>
      </p:sp>
      <p:pic>
        <p:nvPicPr>
          <p:cNvPr id="496" name="Google Shape;496;g2bb81b3e26d_0_839"/>
          <p:cNvPicPr preferRelativeResize="0"/>
          <p:nvPr/>
        </p:nvPicPr>
        <p:blipFill rotWithShape="1">
          <a:blip r:embed="rId4">
            <a:alphaModFix/>
          </a:blip>
          <a:srcRect/>
          <a:stretch/>
        </p:blipFill>
        <p:spPr>
          <a:xfrm>
            <a:off x="9848479" y="4082518"/>
            <a:ext cx="1725896" cy="1451987"/>
          </a:xfrm>
          <a:prstGeom prst="rect">
            <a:avLst/>
          </a:prstGeom>
          <a:noFill/>
          <a:ln>
            <a:noFill/>
          </a:ln>
        </p:spPr>
      </p:pic>
      <p:sp>
        <p:nvSpPr>
          <p:cNvPr id="497" name="Google Shape;497;g2bb81b3e26d_0_839"/>
          <p:cNvSpPr/>
          <p:nvPr/>
        </p:nvSpPr>
        <p:spPr>
          <a:xfrm>
            <a:off x="5861800" y="-3925"/>
            <a:ext cx="6329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498" name="Google Shape;498;g2bb81b3e26d_0_839"/>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9" name="Google Shape;499;g2bb81b3e26d_0_839"/>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00" name="Google Shape;500;g2bb81b3e26d_0_839"/>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bb81b3e26d_0_1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Partenaires</a:t>
            </a:r>
            <a:endParaRPr sz="4800" b="1">
              <a:solidFill>
                <a:srgbClr val="203864"/>
              </a:solidFill>
              <a:latin typeface="Calibri"/>
              <a:ea typeface="Calibri"/>
              <a:cs typeface="Calibri"/>
              <a:sym typeface="Calibri"/>
            </a:endParaRPr>
          </a:p>
        </p:txBody>
      </p:sp>
      <p:grpSp>
        <p:nvGrpSpPr>
          <p:cNvPr id="171" name="Google Shape;171;g2bb81b3e26d_0_141"/>
          <p:cNvGrpSpPr/>
          <p:nvPr/>
        </p:nvGrpSpPr>
        <p:grpSpPr>
          <a:xfrm>
            <a:off x="6606686" y="1812884"/>
            <a:ext cx="6096000" cy="1677873"/>
            <a:chOff x="-1066801" y="1523553"/>
            <a:chExt cx="6096000" cy="1677873"/>
          </a:xfrm>
        </p:grpSpPr>
        <p:pic>
          <p:nvPicPr>
            <p:cNvPr id="172" name="Google Shape;172;g2bb81b3e26d_0_141"/>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173" name="Google Shape;173;g2bb81b3e26d_0_141"/>
            <p:cNvSpPr txBox="1"/>
            <p:nvPr/>
          </p:nvSpPr>
          <p:spPr>
            <a:xfrm>
              <a:off x="-1066801" y="2462526"/>
              <a:ext cx="60960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 </a:t>
              </a:r>
              <a:r>
                <a:rPr lang="en-US" sz="1050" b="0" i="0" u="none" strike="noStrike" cap="none">
                  <a:solidFill>
                    <a:srgbClr val="203864"/>
                  </a:solidFill>
                  <a:latin typeface="Roboto"/>
                  <a:ea typeface="Roboto"/>
                  <a:cs typeface="Roboto"/>
                  <a:sym typeface="Roboto"/>
                </a:rPr>
                <a:t>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414042"/>
                  </a:solidFill>
                  <a:latin typeface="Roboto"/>
                  <a:ea typeface="Roboto"/>
                  <a:cs typeface="Roboto"/>
                  <a:sym typeface="Roboto"/>
                </a:rPr>
                <a:t>GELSENKIRCHEN, ALLEMAGNE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sng" strike="noStrike" cap="none">
                  <a:solidFill>
                    <a:srgbClr val="D71920"/>
                  </a:solidFill>
                  <a:latin typeface="Roboto"/>
                  <a:ea typeface="Roboto"/>
                  <a:cs typeface="Roboto"/>
                  <a:sym typeface="Roboto"/>
                  <a:hlinkClick r:id="rId4">
                    <a:extLst>
                      <a:ext uri="{A12FA001-AC4F-418D-AE19-62706E023703}">
                        <ahyp:hlinkClr xmlns:ahyp="http://schemas.microsoft.com/office/drawing/2018/hyperlinkcolor" xmlns=""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174" name="Google Shape;174;g2bb81b3e26d_0_141"/>
          <p:cNvGrpSpPr/>
          <p:nvPr/>
        </p:nvGrpSpPr>
        <p:grpSpPr>
          <a:xfrm>
            <a:off x="3483817" y="4504058"/>
            <a:ext cx="6629400" cy="1738528"/>
            <a:chOff x="2579204" y="1882706"/>
            <a:chExt cx="6629400" cy="1738528"/>
          </a:xfrm>
        </p:grpSpPr>
        <p:pic>
          <p:nvPicPr>
            <p:cNvPr id="175" name="Google Shape;175;g2bb81b3e26d_0_141"/>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176" name="Google Shape;176;g2bb81b3e26d_0_141"/>
            <p:cNvSpPr txBox="1"/>
            <p:nvPr/>
          </p:nvSpPr>
          <p:spPr>
            <a:xfrm>
              <a:off x="2579204" y="2913234"/>
              <a:ext cx="6629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ESPAGNE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6">
                    <a:extLst>
                      <a:ext uri="{A12FA001-AC4F-418D-AE19-62706E023703}">
                        <ahyp:hlinkClr xmlns:ahyp="http://schemas.microsoft.com/office/drawing/2018/hyperlinkcolor" xmlns=""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177" name="Google Shape;177;g2bb81b3e26d_0_141"/>
          <p:cNvGrpSpPr/>
          <p:nvPr/>
        </p:nvGrpSpPr>
        <p:grpSpPr>
          <a:xfrm>
            <a:off x="3020318" y="1776505"/>
            <a:ext cx="6634500" cy="1584350"/>
            <a:chOff x="6639106" y="2919412"/>
            <a:chExt cx="6634500" cy="1584350"/>
          </a:xfrm>
        </p:grpSpPr>
        <p:pic>
          <p:nvPicPr>
            <p:cNvPr id="178" name="Google Shape;178;g2bb81b3e26d_0_141"/>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79" name="Google Shape;179;g2bb81b3e26d_0_141"/>
            <p:cNvSpPr txBox="1"/>
            <p:nvPr/>
          </p:nvSpPr>
          <p:spPr>
            <a:xfrm>
              <a:off x="6639106" y="3949662"/>
              <a:ext cx="6634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PROLEPSIS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666666"/>
                  </a:solidFill>
                  <a:latin typeface="Roboto"/>
                  <a:ea typeface="Roboto"/>
                  <a:cs typeface="Roboto"/>
                  <a:sym typeface="Roboto"/>
                </a:rPr>
                <a:t>ATHENES, GRECE</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8">
                    <a:extLst>
                      <a:ext uri="{A12FA001-AC4F-418D-AE19-62706E023703}">
                        <ahyp:hlinkClr xmlns:ahyp="http://schemas.microsoft.com/office/drawing/2018/hyperlinkcolor" xmlns=""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80" name="Google Shape;180;g2bb81b3e26d_0_141"/>
          <p:cNvGrpSpPr/>
          <p:nvPr/>
        </p:nvGrpSpPr>
        <p:grpSpPr>
          <a:xfrm>
            <a:off x="2776075" y="4478327"/>
            <a:ext cx="2543175" cy="1593063"/>
            <a:chOff x="4517932" y="3531206"/>
            <a:chExt cx="2543175" cy="1593063"/>
          </a:xfrm>
        </p:grpSpPr>
        <p:pic>
          <p:nvPicPr>
            <p:cNvPr id="181" name="Google Shape;181;g2bb81b3e26d_0_141"/>
            <p:cNvPicPr preferRelativeResize="0"/>
            <p:nvPr/>
          </p:nvPicPr>
          <p:blipFill rotWithShape="1">
            <a:blip r:embed="rId9">
              <a:alphaModFix/>
            </a:blip>
            <a:srcRect/>
            <a:stretch/>
          </p:blipFill>
          <p:spPr>
            <a:xfrm>
              <a:off x="4517932" y="3531206"/>
              <a:ext cx="2543175" cy="1020916"/>
            </a:xfrm>
            <a:prstGeom prst="rect">
              <a:avLst/>
            </a:prstGeom>
            <a:noFill/>
            <a:ln>
              <a:noFill/>
            </a:ln>
          </p:spPr>
        </p:pic>
        <p:sp>
          <p:nvSpPr>
            <p:cNvPr id="182" name="Google Shape;182;g2bb81b3e26d_0_141"/>
            <p:cNvSpPr txBox="1"/>
            <p:nvPr/>
          </p:nvSpPr>
          <p:spPr>
            <a:xfrm>
              <a:off x="4824413" y="4570169"/>
              <a:ext cx="20376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media k GmbH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Bad Mergentheim, ALLEMAGNE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0">
                    <a:extLst>
                      <a:ext uri="{A12FA001-AC4F-418D-AE19-62706E023703}">
                        <ahyp:hlinkClr xmlns:ahyp="http://schemas.microsoft.com/office/drawing/2018/hyperlinkcolor" xmlns=""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83" name="Google Shape;183;g2bb81b3e26d_0_141"/>
          <p:cNvGrpSpPr/>
          <p:nvPr/>
        </p:nvGrpSpPr>
        <p:grpSpPr>
          <a:xfrm>
            <a:off x="2859813" y="1422238"/>
            <a:ext cx="1973300" cy="2726550"/>
            <a:chOff x="9320178" y="2976204"/>
            <a:chExt cx="1973300" cy="2726550"/>
          </a:xfrm>
        </p:grpSpPr>
        <p:pic>
          <p:nvPicPr>
            <p:cNvPr id="184" name="Google Shape;184;g2bb81b3e26d_0_141"/>
            <p:cNvPicPr preferRelativeResize="0"/>
            <p:nvPr/>
          </p:nvPicPr>
          <p:blipFill rotWithShape="1">
            <a:blip r:embed="rId11">
              <a:alphaModFix/>
            </a:blip>
            <a:srcRect/>
            <a:stretch/>
          </p:blipFill>
          <p:spPr>
            <a:xfrm>
              <a:off x="9320178" y="2976204"/>
              <a:ext cx="1962150" cy="2152650"/>
            </a:xfrm>
            <a:prstGeom prst="rect">
              <a:avLst/>
            </a:prstGeom>
            <a:noFill/>
            <a:ln>
              <a:noFill/>
            </a:ln>
          </p:spPr>
        </p:pic>
        <p:sp>
          <p:nvSpPr>
            <p:cNvPr id="185" name="Google Shape;185;g2bb81b3e26d_0_141"/>
            <p:cNvSpPr txBox="1"/>
            <p:nvPr/>
          </p:nvSpPr>
          <p:spPr>
            <a:xfrm>
              <a:off x="9331178" y="5148654"/>
              <a:ext cx="19623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OXFAM ITALIA INTERCULTURA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AREZZO, ITALIE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ahyp="http://schemas.microsoft.com/office/drawing/2018/hyperlinkcolor" xmlns="" val="tx"/>
                      </a:ext>
                    </a:extLst>
                  </a:hlinkClick>
                </a:rPr>
                <a:t>www.oxfamitalia.org/</a:t>
              </a:r>
              <a:endParaRPr sz="1000" b="0" i="0" u="none" strike="noStrike" cap="none">
                <a:solidFill>
                  <a:srgbClr val="414042"/>
                </a:solidFill>
                <a:latin typeface="Roboto"/>
                <a:ea typeface="Roboto"/>
                <a:cs typeface="Roboto"/>
                <a:sym typeface="Roboto"/>
              </a:endParaRPr>
            </a:p>
          </p:txBody>
        </p:sp>
      </p:grpSp>
      <p:grpSp>
        <p:nvGrpSpPr>
          <p:cNvPr id="186" name="Google Shape;186;g2bb81b3e26d_0_141"/>
          <p:cNvGrpSpPr/>
          <p:nvPr/>
        </p:nvGrpSpPr>
        <p:grpSpPr>
          <a:xfrm>
            <a:off x="-1974174" y="1729933"/>
            <a:ext cx="6952500" cy="1601717"/>
            <a:chOff x="-1240501" y="3160643"/>
            <a:chExt cx="6952500" cy="1601717"/>
          </a:xfrm>
        </p:grpSpPr>
        <p:pic>
          <p:nvPicPr>
            <p:cNvPr id="187" name="Google Shape;187;g2bb81b3e26d_0_141"/>
            <p:cNvPicPr preferRelativeResize="0"/>
            <p:nvPr/>
          </p:nvPicPr>
          <p:blipFill rotWithShape="1">
            <a:blip r:embed="rId13">
              <a:alphaModFix/>
            </a:blip>
            <a:srcRect/>
            <a:stretch/>
          </p:blipFill>
          <p:spPr>
            <a:xfrm>
              <a:off x="964123" y="3160643"/>
              <a:ext cx="2543175" cy="1038225"/>
            </a:xfrm>
            <a:prstGeom prst="rect">
              <a:avLst/>
            </a:prstGeom>
            <a:noFill/>
            <a:ln>
              <a:noFill/>
            </a:ln>
          </p:spPr>
        </p:pic>
        <p:sp>
          <p:nvSpPr>
            <p:cNvPr id="188" name="Google Shape;188;g2bb81b3e26d_0_141"/>
            <p:cNvSpPr txBox="1"/>
            <p:nvPr/>
          </p:nvSpPr>
          <p:spPr>
            <a:xfrm>
              <a:off x="-1240501" y="4208260"/>
              <a:ext cx="6952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UNIVERSITAT DE VALENCIA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ESPAGNE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ahyp="http://schemas.microsoft.com/office/drawing/2018/hyperlinkcolor" xmlns="" val="tx"/>
                      </a:ext>
                    </a:extLst>
                  </a:hlinkClick>
                </a:rPr>
                <a:t>www.uv.es</a:t>
              </a:r>
              <a:endParaRPr sz="1000" b="0" i="0" u="none" strike="noStrike" cap="none">
                <a:solidFill>
                  <a:srgbClr val="414042"/>
                </a:solidFill>
                <a:latin typeface="Roboto"/>
                <a:ea typeface="Roboto"/>
                <a:cs typeface="Roboto"/>
                <a:sym typeface="Roboto"/>
              </a:endParaRPr>
            </a:p>
          </p:txBody>
        </p:sp>
      </p:grpSp>
      <p:sp>
        <p:nvSpPr>
          <p:cNvPr id="189" name="Google Shape;189;g2bb81b3e26d_0_141"/>
          <p:cNvSpPr txBox="1"/>
          <p:nvPr/>
        </p:nvSpPr>
        <p:spPr>
          <a:xfrm>
            <a:off x="5662539" y="3702651"/>
            <a:ext cx="8558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03864"/>
                </a:solidFill>
                <a:latin typeface="Roboto"/>
                <a:ea typeface="Roboto"/>
                <a:cs typeface="Roboto"/>
                <a:sym typeface="Roboto"/>
              </a:rPr>
              <a:t>CONNEXIONS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14042"/>
                </a:solidFill>
                <a:latin typeface="Roboto"/>
                <a:ea typeface="Roboto"/>
                <a:cs typeface="Roboto"/>
                <a:sym typeface="Roboto"/>
              </a:rPr>
              <a:t>ATHENES, GRECE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rgbClr val="D71920"/>
                </a:solidFill>
                <a:latin typeface="Roboto"/>
                <a:ea typeface="Roboto"/>
                <a:cs typeface="Roboto"/>
                <a:sym typeface="Roboto"/>
                <a:hlinkClick r:id="rId15">
                  <a:extLst>
                    <a:ext uri="{A12FA001-AC4F-418D-AE19-62706E023703}">
                      <ahyp:hlinkClr xmlns:ahyp="http://schemas.microsoft.com/office/drawing/2018/hyperlinkcolor" xmlns="" val="tx"/>
                    </a:ext>
                  </a:extLst>
                </a:hlinkClick>
              </a:rPr>
              <a:t>www.connexions.gr </a:t>
            </a:r>
            <a:endParaRPr sz="1100" b="0" i="0" u="none" strike="noStrike" cap="none">
              <a:solidFill>
                <a:srgbClr val="414042"/>
              </a:solidFill>
              <a:latin typeface="Roboto"/>
              <a:ea typeface="Roboto"/>
              <a:cs typeface="Roboto"/>
              <a:sym typeface="Roboto"/>
            </a:endParaRPr>
          </a:p>
        </p:txBody>
      </p:sp>
      <p:pic>
        <p:nvPicPr>
          <p:cNvPr id="190" name="Google Shape;190;g2bb81b3e26d_0_141"/>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91" name="Google Shape;191;g2bb81b3e26d_0_141"/>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92" name="Google Shape;192;g2bb81b3e26d_0_141"/>
          <p:cNvSpPr txBox="1"/>
          <p:nvPr/>
        </p:nvSpPr>
        <p:spPr>
          <a:xfrm>
            <a:off x="5662539" y="5551538"/>
            <a:ext cx="8558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03864"/>
                </a:solidFill>
                <a:latin typeface="Roboto"/>
                <a:ea typeface="Roboto"/>
                <a:cs typeface="Roboto"/>
                <a:sym typeface="Roboto"/>
              </a:rPr>
              <a:t>AMSED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14042"/>
                </a:solidFill>
                <a:latin typeface="Roboto"/>
                <a:ea typeface="Roboto"/>
                <a:cs typeface="Roboto"/>
                <a:sym typeface="Roboto"/>
              </a:rPr>
              <a:t>STRASBOURG, FRANCE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rgbClr val="D71920"/>
                </a:solidFill>
                <a:latin typeface="Roboto"/>
                <a:ea typeface="Roboto"/>
                <a:cs typeface="Roboto"/>
                <a:sym typeface="Roboto"/>
                <a:hlinkClick r:id="rId18">
                  <a:extLst>
                    <a:ext uri="{A12FA001-AC4F-418D-AE19-62706E023703}">
                      <ahyp:hlinkClr xmlns:ahyp="http://schemas.microsoft.com/office/drawing/2018/hyperlinkcolor" xmlns="" val="tx"/>
                    </a:ext>
                  </a:extLst>
                </a:hlinkClick>
              </a:rPr>
              <a:t>www.amsed.fr </a:t>
            </a:r>
            <a:endParaRPr sz="1100" b="0" i="0" u="none" strike="noStrike" cap="none">
              <a:solidFill>
                <a:srgbClr val="414042"/>
              </a:solidFill>
              <a:latin typeface="Roboto"/>
              <a:ea typeface="Roboto"/>
              <a:cs typeface="Roboto"/>
              <a:sym typeface="Roboto"/>
            </a:endParaRPr>
          </a:p>
        </p:txBody>
      </p:sp>
      <p:sp>
        <p:nvSpPr>
          <p:cNvPr id="193" name="Google Shape;193;g2bb81b3e26d_0_141"/>
          <p:cNvSpPr txBox="1"/>
          <p:nvPr/>
        </p:nvSpPr>
        <p:spPr>
          <a:xfrm>
            <a:off x="-2994706" y="5494738"/>
            <a:ext cx="8558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03864"/>
                </a:solidFill>
                <a:latin typeface="Roboto"/>
                <a:ea typeface="Roboto"/>
                <a:cs typeface="Roboto"/>
                <a:sym typeface="Roboto"/>
              </a:rPr>
              <a:t>RESET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14042"/>
                </a:solidFill>
                <a:latin typeface="Roboto"/>
                <a:ea typeface="Roboto"/>
                <a:cs typeface="Roboto"/>
                <a:sym typeface="Roboto"/>
              </a:rPr>
              <a:t>CHYPRE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rgbClr val="D71920"/>
                </a:solidFill>
                <a:latin typeface="Roboto"/>
                <a:ea typeface="Roboto"/>
                <a:cs typeface="Roboto"/>
                <a:sym typeface="Roboto"/>
                <a:hlinkClick r:id="rId19">
                  <a:extLst>
                    <a:ext uri="{A12FA001-AC4F-418D-AE19-62706E023703}">
                      <ahyp:hlinkClr xmlns:ahyp="http://schemas.microsoft.com/office/drawing/2018/hyperlinkcolor" xmlns="" val="tx"/>
                    </a:ext>
                  </a:extLst>
                </a:hlinkClick>
              </a:rPr>
              <a:t>www.resetcy.com  </a:t>
            </a:r>
            <a:endParaRPr sz="1100" b="0" i="0" u="none" strike="noStrike" cap="none">
              <a:solidFill>
                <a:srgbClr val="414042"/>
              </a:solidFill>
              <a:latin typeface="Roboto"/>
              <a:ea typeface="Roboto"/>
              <a:cs typeface="Roboto"/>
              <a:sym typeface="Roboto"/>
            </a:endParaRPr>
          </a:p>
        </p:txBody>
      </p:sp>
      <p:pic>
        <p:nvPicPr>
          <p:cNvPr id="194" name="Google Shape;194;g2bb81b3e26d_0_141"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95" name="Google Shape;195;g2bb81b3e26d_0_141"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96" name="Google Shape;196;g2bb81b3e26d_0_141"/>
          <p:cNvPicPr preferRelativeResize="0"/>
          <p:nvPr/>
        </p:nvPicPr>
        <p:blipFill rotWithShape="1">
          <a:blip r:embed="rId22">
            <a:alphaModFix/>
          </a:blip>
          <a:srcRect/>
          <a:stretch/>
        </p:blipFill>
        <p:spPr>
          <a:xfrm>
            <a:off x="2949707" y="1129701"/>
            <a:ext cx="1971950" cy="223868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bb81b3e26d_0_86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MoodLog : Perspectives quotidiennes </a:t>
            </a:r>
            <a:endParaRPr sz="2200">
              <a:latin typeface="Arial"/>
              <a:ea typeface="Arial"/>
              <a:cs typeface="Arial"/>
              <a:sym typeface="Arial"/>
            </a:endParaRPr>
          </a:p>
        </p:txBody>
      </p:sp>
      <p:sp>
        <p:nvSpPr>
          <p:cNvPr id="507" name="Google Shape;507;g2bb81b3e26d_0_868"/>
          <p:cNvSpPr txBox="1">
            <a:spLocks noGrp="1"/>
          </p:cNvSpPr>
          <p:nvPr>
            <p:ph type="body" idx="4294967295"/>
          </p:nvPr>
        </p:nvSpPr>
        <p:spPr>
          <a:xfrm>
            <a:off x="517140" y="1988779"/>
            <a:ext cx="4667700" cy="3064800"/>
          </a:xfrm>
          <a:prstGeom prst="rect">
            <a:avLst/>
          </a:prstGeom>
          <a:noFill/>
          <a:ln>
            <a:noFill/>
          </a:ln>
        </p:spPr>
        <p:txBody>
          <a:bodyPr spcFirstLastPara="1" wrap="square" lIns="91425" tIns="45700" rIns="91425" bIns="45700" anchor="t" anchorCtr="0">
            <a:noAutofit/>
          </a:bodyPr>
          <a:lstStyle/>
          <a:p>
            <a:pPr marL="101600" lvl="0" indent="0" algn="l" rtl="0">
              <a:lnSpc>
                <a:spcPct val="120000"/>
              </a:lnSpc>
              <a:spcBef>
                <a:spcPts val="1200"/>
              </a:spcBef>
              <a:spcAft>
                <a:spcPts val="0"/>
              </a:spcAft>
              <a:buSzPts val="2000"/>
              <a:buNone/>
            </a:pPr>
            <a:r>
              <a:rPr lang="en-US" sz="2400"/>
              <a:t>L'application vous permet d'enregistrer comment vous vous sentez chaque jour et l'activité que vous faites au moment de l'enregistrement, en ajoutant des photos, des enregistrements et des notes.</a:t>
            </a:r>
            <a:endParaRPr/>
          </a:p>
          <a:p>
            <a:pPr marL="101600" lvl="0" indent="0" algn="l" rtl="0">
              <a:lnSpc>
                <a:spcPct val="120000"/>
              </a:lnSpc>
              <a:spcBef>
                <a:spcPts val="1200"/>
              </a:spcBef>
              <a:spcAft>
                <a:spcPts val="0"/>
              </a:spcAft>
              <a:buSzPts val="2000"/>
              <a:buNone/>
            </a:pPr>
            <a:endParaRPr sz="2400"/>
          </a:p>
          <a:p>
            <a:pPr marL="457200" lvl="0" indent="0" algn="l" rtl="0">
              <a:lnSpc>
                <a:spcPct val="120000"/>
              </a:lnSpc>
              <a:spcBef>
                <a:spcPts val="1200"/>
              </a:spcBef>
              <a:spcAft>
                <a:spcPts val="0"/>
              </a:spcAft>
              <a:buSzPts val="2200"/>
              <a:buNone/>
            </a:pPr>
            <a:r>
              <a:rPr lang="en-US" sz="2400"/>
              <a:t> </a:t>
            </a:r>
            <a:endParaRPr sz="2400"/>
          </a:p>
          <a:p>
            <a:pPr marL="457200" lvl="0" indent="0" algn="l" rtl="0">
              <a:lnSpc>
                <a:spcPct val="120000"/>
              </a:lnSpc>
              <a:spcBef>
                <a:spcPts val="1200"/>
              </a:spcBef>
              <a:spcAft>
                <a:spcPts val="0"/>
              </a:spcAft>
              <a:buSzPts val="2200"/>
              <a:buNone/>
            </a:pPr>
            <a:endParaRPr sz="2400"/>
          </a:p>
          <a:p>
            <a:pPr marL="0" lvl="0" indent="0" algn="l" rtl="0">
              <a:lnSpc>
                <a:spcPct val="120000"/>
              </a:lnSpc>
              <a:spcBef>
                <a:spcPts val="1200"/>
              </a:spcBef>
              <a:spcAft>
                <a:spcPts val="0"/>
              </a:spcAft>
              <a:buSzPts val="2000"/>
              <a:buNone/>
            </a:pPr>
            <a:endParaRPr sz="2400"/>
          </a:p>
        </p:txBody>
      </p:sp>
      <p:pic>
        <p:nvPicPr>
          <p:cNvPr id="508" name="Google Shape;508;g2bb81b3e26d_0_868"/>
          <p:cNvPicPr preferRelativeResize="0"/>
          <p:nvPr/>
        </p:nvPicPr>
        <p:blipFill rotWithShape="1">
          <a:blip r:embed="rId3">
            <a:alphaModFix/>
          </a:blip>
          <a:srcRect/>
          <a:stretch/>
        </p:blipFill>
        <p:spPr>
          <a:xfrm>
            <a:off x="8497892" y="1242535"/>
            <a:ext cx="2133657" cy="4267314"/>
          </a:xfrm>
          <a:prstGeom prst="rect">
            <a:avLst/>
          </a:prstGeom>
          <a:noFill/>
          <a:ln>
            <a:noFill/>
          </a:ln>
        </p:spPr>
      </p:pic>
      <p:pic>
        <p:nvPicPr>
          <p:cNvPr id="509" name="Google Shape;509;g2bb81b3e26d_0_868"/>
          <p:cNvPicPr preferRelativeResize="0"/>
          <p:nvPr/>
        </p:nvPicPr>
        <p:blipFill rotWithShape="1">
          <a:blip r:embed="rId4">
            <a:alphaModFix/>
          </a:blip>
          <a:srcRect l="1999" t="4636" r="-501" b="-1846"/>
          <a:stretch/>
        </p:blipFill>
        <p:spPr>
          <a:xfrm>
            <a:off x="5732820" y="1277404"/>
            <a:ext cx="1979524" cy="4232446"/>
          </a:xfrm>
          <a:prstGeom prst="rect">
            <a:avLst/>
          </a:prstGeom>
          <a:noFill/>
          <a:ln>
            <a:noFill/>
          </a:ln>
        </p:spPr>
      </p:pic>
      <p:sp>
        <p:nvSpPr>
          <p:cNvPr id="510" name="Google Shape;510;g2bb81b3e26d_0_868"/>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511" name="Google Shape;511;g2bb81b3e26d_0_868"/>
          <p:cNvSpPr/>
          <p:nvPr/>
        </p:nvSpPr>
        <p:spPr>
          <a:xfrm>
            <a:off x="5732825" y="-3925"/>
            <a:ext cx="6458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512" name="Google Shape;512;g2bb81b3e26d_0_868"/>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3" name="Google Shape;513;g2bb81b3e26d_0_868"/>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14" name="Google Shape;514;g2bb81b3e26d_0_868"/>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bb81b3e26d_0_884"/>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MoodLog : Perspectives quotidiennes </a:t>
            </a:r>
            <a:endParaRPr sz="2200">
              <a:latin typeface="Arial"/>
              <a:ea typeface="Arial"/>
              <a:cs typeface="Arial"/>
              <a:sym typeface="Arial"/>
            </a:endParaRPr>
          </a:p>
        </p:txBody>
      </p:sp>
      <p:sp>
        <p:nvSpPr>
          <p:cNvPr id="521" name="Google Shape;521;g2bb81b3e26d_0_884"/>
          <p:cNvSpPr txBox="1">
            <a:spLocks noGrp="1"/>
          </p:cNvSpPr>
          <p:nvPr>
            <p:ph type="body" idx="4294967295"/>
          </p:nvPr>
        </p:nvSpPr>
        <p:spPr>
          <a:xfrm>
            <a:off x="312157" y="2355105"/>
            <a:ext cx="4667700" cy="3064800"/>
          </a:xfrm>
          <a:prstGeom prst="rect">
            <a:avLst/>
          </a:prstGeom>
          <a:noFill/>
          <a:ln>
            <a:noFill/>
          </a:ln>
        </p:spPr>
        <p:txBody>
          <a:bodyPr spcFirstLastPara="1" wrap="square" lIns="91425" tIns="45700" rIns="91425" bIns="45700" anchor="t" anchorCtr="0">
            <a:noAutofit/>
          </a:bodyPr>
          <a:lstStyle/>
          <a:p>
            <a:pPr marL="101600" lvl="0" indent="0" algn="l" rtl="0">
              <a:lnSpc>
                <a:spcPct val="120000"/>
              </a:lnSpc>
              <a:spcBef>
                <a:spcPts val="1200"/>
              </a:spcBef>
              <a:spcAft>
                <a:spcPts val="0"/>
              </a:spcAft>
              <a:buSzPts val="2000"/>
              <a:buNone/>
            </a:pPr>
            <a:r>
              <a:rPr lang="en-US" sz="2400"/>
              <a:t>L'application propose un calendrier avec toutes les humeurs, des statistiques hebdomadaires et mensuelles, et reflète les réalisations.</a:t>
            </a:r>
            <a:endParaRPr sz="2400"/>
          </a:p>
          <a:p>
            <a:pPr marL="457200" lvl="0" indent="0" algn="l" rtl="0">
              <a:lnSpc>
                <a:spcPct val="120000"/>
              </a:lnSpc>
              <a:spcBef>
                <a:spcPts val="1200"/>
              </a:spcBef>
              <a:spcAft>
                <a:spcPts val="0"/>
              </a:spcAft>
              <a:buSzPts val="2200"/>
              <a:buNone/>
            </a:pPr>
            <a:r>
              <a:rPr lang="en-US" sz="2400"/>
              <a:t> </a:t>
            </a:r>
            <a:endParaRPr sz="2400"/>
          </a:p>
          <a:p>
            <a:pPr marL="457200" lvl="0" indent="0" algn="l" rtl="0">
              <a:lnSpc>
                <a:spcPct val="120000"/>
              </a:lnSpc>
              <a:spcBef>
                <a:spcPts val="1200"/>
              </a:spcBef>
              <a:spcAft>
                <a:spcPts val="0"/>
              </a:spcAft>
              <a:buSzPts val="2200"/>
              <a:buNone/>
            </a:pPr>
            <a:endParaRPr sz="2400"/>
          </a:p>
          <a:p>
            <a:pPr marL="0" lvl="0" indent="0" algn="l" rtl="0">
              <a:lnSpc>
                <a:spcPct val="120000"/>
              </a:lnSpc>
              <a:spcBef>
                <a:spcPts val="1200"/>
              </a:spcBef>
              <a:spcAft>
                <a:spcPts val="0"/>
              </a:spcAft>
              <a:buSzPts val="2000"/>
              <a:buNone/>
            </a:pPr>
            <a:endParaRPr sz="2400"/>
          </a:p>
        </p:txBody>
      </p:sp>
      <p:pic>
        <p:nvPicPr>
          <p:cNvPr id="522" name="Google Shape;522;g2bb81b3e26d_0_884"/>
          <p:cNvPicPr preferRelativeResize="0"/>
          <p:nvPr/>
        </p:nvPicPr>
        <p:blipFill rotWithShape="1">
          <a:blip r:embed="rId3">
            <a:alphaModFix/>
          </a:blip>
          <a:srcRect/>
          <a:stretch/>
        </p:blipFill>
        <p:spPr>
          <a:xfrm>
            <a:off x="7940049" y="1841737"/>
            <a:ext cx="1958935" cy="3917869"/>
          </a:xfrm>
          <a:prstGeom prst="rect">
            <a:avLst/>
          </a:prstGeom>
          <a:noFill/>
          <a:ln>
            <a:noFill/>
          </a:ln>
        </p:spPr>
      </p:pic>
      <p:pic>
        <p:nvPicPr>
          <p:cNvPr id="523" name="Google Shape;523;g2bb81b3e26d_0_884"/>
          <p:cNvPicPr preferRelativeResize="0"/>
          <p:nvPr/>
        </p:nvPicPr>
        <p:blipFill rotWithShape="1">
          <a:blip r:embed="rId4">
            <a:alphaModFix/>
          </a:blip>
          <a:srcRect/>
          <a:stretch/>
        </p:blipFill>
        <p:spPr>
          <a:xfrm>
            <a:off x="10056868" y="1835934"/>
            <a:ext cx="1992434" cy="3984865"/>
          </a:xfrm>
          <a:prstGeom prst="rect">
            <a:avLst/>
          </a:prstGeom>
          <a:noFill/>
          <a:ln>
            <a:noFill/>
          </a:ln>
        </p:spPr>
      </p:pic>
      <p:pic>
        <p:nvPicPr>
          <p:cNvPr id="524" name="Google Shape;524;g2bb81b3e26d_0_884"/>
          <p:cNvPicPr preferRelativeResize="0"/>
          <p:nvPr/>
        </p:nvPicPr>
        <p:blipFill rotWithShape="1">
          <a:blip r:embed="rId5">
            <a:alphaModFix/>
          </a:blip>
          <a:srcRect/>
          <a:stretch/>
        </p:blipFill>
        <p:spPr>
          <a:xfrm>
            <a:off x="5375173" y="1902775"/>
            <a:ext cx="2406992" cy="3851186"/>
          </a:xfrm>
          <a:prstGeom prst="rect">
            <a:avLst/>
          </a:prstGeom>
          <a:noFill/>
          <a:ln>
            <a:noFill/>
          </a:ln>
        </p:spPr>
      </p:pic>
      <p:sp>
        <p:nvSpPr>
          <p:cNvPr id="525" name="Google Shape;525;g2bb81b3e26d_0_884"/>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526" name="Google Shape;526;g2bb81b3e26d_0_884"/>
          <p:cNvSpPr/>
          <p:nvPr/>
        </p:nvSpPr>
        <p:spPr>
          <a:xfrm>
            <a:off x="6207850" y="-3925"/>
            <a:ext cx="5982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527" name="Google Shape;527;g2bb81b3e26d_0_884"/>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8" name="Google Shape;528;g2bb81b3e26d_0_884"/>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29" name="Google Shape;529;g2bb81b3e26d_0_884"/>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bb81b3e26d_0_93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Apps PTSD/Stress/Anxiété</a:t>
            </a:r>
            <a:endParaRPr sz="2200">
              <a:latin typeface="Arial"/>
              <a:ea typeface="Arial"/>
              <a:cs typeface="Arial"/>
              <a:sym typeface="Arial"/>
            </a:endParaRPr>
          </a:p>
        </p:txBody>
      </p:sp>
      <p:sp>
        <p:nvSpPr>
          <p:cNvPr id="536" name="Google Shape;536;g2bb81b3e26d_0_930"/>
          <p:cNvSpPr txBox="1">
            <a:spLocks noGrp="1"/>
          </p:cNvSpPr>
          <p:nvPr>
            <p:ph type="body" idx="4294967295"/>
          </p:nvPr>
        </p:nvSpPr>
        <p:spPr>
          <a:xfrm>
            <a:off x="597125" y="1600125"/>
            <a:ext cx="111702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200"/>
              <a:buNone/>
            </a:pPr>
            <a:r>
              <a:rPr lang="en-US" sz="2400" b="1"/>
              <a:t>ENTRAÎNEUR PTSD </a:t>
            </a:r>
            <a:endParaRPr sz="2400" b="1"/>
          </a:p>
          <a:p>
            <a:pPr marL="457200" lvl="0" indent="-381000" algn="l" rtl="0">
              <a:lnSpc>
                <a:spcPct val="120000"/>
              </a:lnSpc>
              <a:spcBef>
                <a:spcPts val="1200"/>
              </a:spcBef>
              <a:spcAft>
                <a:spcPts val="0"/>
              </a:spcAft>
              <a:buSzPts val="2400"/>
              <a:buChar char="-"/>
            </a:pPr>
            <a:r>
              <a:rPr lang="en-US" sz="2400"/>
              <a:t>Android </a:t>
            </a:r>
            <a:r>
              <a:rPr lang="en-US" sz="2400" u="sng">
                <a:solidFill>
                  <a:schemeClr val="hlink"/>
                </a:solidFill>
                <a:hlinkClick r:id="rId3"/>
              </a:rPr>
              <a:t>: </a:t>
            </a:r>
            <a:r>
              <a:rPr lang="en-US" sz="2400"/>
              <a:t>https://play.google.com/store/apps/details?id=is.vertical.ptsdcoach&amp;hl=en_US </a:t>
            </a:r>
            <a:endParaRPr sz="2400"/>
          </a:p>
          <a:p>
            <a:pPr marL="457200" lvl="0" indent="-381000" algn="l" rtl="0">
              <a:lnSpc>
                <a:spcPct val="120000"/>
              </a:lnSpc>
              <a:spcBef>
                <a:spcPts val="0"/>
              </a:spcBef>
              <a:spcAft>
                <a:spcPts val="0"/>
              </a:spcAft>
              <a:buSzPts val="2400"/>
              <a:buChar char="-"/>
            </a:pPr>
            <a:r>
              <a:rPr lang="en-US" sz="2400"/>
              <a:t>IOS </a:t>
            </a:r>
            <a:r>
              <a:rPr lang="en-US" sz="2400" u="sng">
                <a:solidFill>
                  <a:schemeClr val="hlink"/>
                </a:solidFill>
                <a:hlinkClick r:id="rId4"/>
              </a:rPr>
              <a:t>: </a:t>
            </a:r>
            <a:r>
              <a:rPr lang="en-US" sz="2400"/>
              <a:t>https://apps.apple.com/us/app/ptsd-coach/id430646302 </a:t>
            </a:r>
            <a:endParaRPr sz="2400"/>
          </a:p>
          <a:p>
            <a:pPr marL="0" lvl="0" indent="0" algn="l" rtl="0">
              <a:lnSpc>
                <a:spcPct val="120000"/>
              </a:lnSpc>
              <a:spcBef>
                <a:spcPts val="1200"/>
              </a:spcBef>
              <a:spcAft>
                <a:spcPts val="0"/>
              </a:spcAft>
              <a:buSzPts val="2200"/>
              <a:buNone/>
            </a:pPr>
            <a:endParaRPr sz="2400" b="1"/>
          </a:p>
          <a:p>
            <a:pPr marL="0" lvl="0" indent="0" algn="l" rtl="0">
              <a:lnSpc>
                <a:spcPct val="120000"/>
              </a:lnSpc>
              <a:spcBef>
                <a:spcPts val="1200"/>
              </a:spcBef>
              <a:spcAft>
                <a:spcPts val="0"/>
              </a:spcAft>
              <a:buSzPts val="2200"/>
              <a:buNone/>
            </a:pPr>
            <a:endParaRPr sz="2400" b="1"/>
          </a:p>
        </p:txBody>
      </p:sp>
      <p:sp>
        <p:nvSpPr>
          <p:cNvPr id="537" name="Google Shape;537;g2bb81b3e26d_0_930"/>
          <p:cNvSpPr/>
          <p:nvPr/>
        </p:nvSpPr>
        <p:spPr>
          <a:xfrm>
            <a:off x="5830350" y="-3925"/>
            <a:ext cx="63606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538" name="Google Shape;538;g2bb81b3e26d_0_930"/>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9" name="Google Shape;539;g2bb81b3e26d_0_930"/>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40" name="Google Shape;540;g2bb81b3e26d_0_930"/>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bb81b3e26d_0_94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47" name="Google Shape;547;g2bb81b3e26d_0_941"/>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548" name="Google Shape;548;g2bb81b3e26d_0_941"/>
          <p:cNvSpPr txBox="1">
            <a:spLocks noGrp="1"/>
          </p:cNvSpPr>
          <p:nvPr>
            <p:ph type="body" idx="4294967295"/>
          </p:nvPr>
        </p:nvSpPr>
        <p:spPr>
          <a:xfrm>
            <a:off x="617625" y="1546500"/>
            <a:ext cx="7829700" cy="4008300"/>
          </a:xfrm>
          <a:prstGeom prst="rect">
            <a:avLst/>
          </a:prstGeom>
          <a:noFill/>
          <a:ln>
            <a:noFill/>
          </a:ln>
        </p:spPr>
        <p:txBody>
          <a:bodyPr spcFirstLastPara="1" wrap="square" lIns="91425" tIns="45700" rIns="91425" bIns="45700" anchor="t" anchorCtr="0">
            <a:normAutofit fontScale="92500" lnSpcReduction="20000"/>
          </a:bodyPr>
          <a:lstStyle/>
          <a:p>
            <a:pPr marL="101600" lvl="0" indent="0" algn="l" rtl="0">
              <a:lnSpc>
                <a:spcPct val="120000"/>
              </a:lnSpc>
              <a:spcBef>
                <a:spcPts val="1200"/>
              </a:spcBef>
              <a:spcAft>
                <a:spcPts val="0"/>
              </a:spcAft>
              <a:buSzPct val="83333"/>
              <a:buNone/>
            </a:pPr>
            <a:r>
              <a:rPr lang="en-US" sz="2400"/>
              <a:t>Cette application s'adresse aux utilisateurs souffrant d'un syndrome de stress post-traumatique (SSPT). Elle fournit des informations sur le trouble, sur leur prise en charge professionnelle, une auto-évaluation et permet également de trouver du soutien et des outils pour aider à la gestion du stress.</a:t>
            </a:r>
            <a:endParaRPr/>
          </a:p>
          <a:p>
            <a:pPr marL="101600" lvl="0" indent="0" algn="l" rtl="0">
              <a:lnSpc>
                <a:spcPct val="120000"/>
              </a:lnSpc>
              <a:spcBef>
                <a:spcPts val="1200"/>
              </a:spcBef>
              <a:spcAft>
                <a:spcPts val="0"/>
              </a:spcAft>
              <a:buSzPct val="83333"/>
              <a:buNone/>
            </a:pPr>
            <a:r>
              <a:rPr lang="en-US" sz="2400"/>
              <a:t>Il est disponible pour Android et iOS :</a:t>
            </a:r>
            <a:endParaRPr/>
          </a:p>
          <a:p>
            <a:pPr marL="457200" lvl="0" indent="-336550" algn="l" rtl="0">
              <a:lnSpc>
                <a:spcPct val="120000"/>
              </a:lnSpc>
              <a:spcBef>
                <a:spcPts val="1200"/>
              </a:spcBef>
              <a:spcAft>
                <a:spcPts val="0"/>
              </a:spcAft>
              <a:buSzPct val="100000"/>
              <a:buFont typeface="Noto Sans Symbols"/>
              <a:buChar char="⮚"/>
            </a:pPr>
            <a:r>
              <a:rPr lang="en-US" sz="2000"/>
              <a:t>ANDROID </a:t>
            </a:r>
            <a:r>
              <a:rPr lang="en-US" sz="2000" u="sng">
                <a:solidFill>
                  <a:srgbClr val="0000FF"/>
                </a:solidFill>
                <a:hlinkClick r:id="rId4">
                  <a:extLst>
                    <a:ext uri="{A12FA001-AC4F-418D-AE19-62706E023703}">
                      <ahyp:hlinkClr xmlns:ahyp="http://schemas.microsoft.com/office/drawing/2018/hyperlinkcolor" xmlns="" val="tx"/>
                    </a:ext>
                  </a:extLst>
                </a:hlinkClick>
              </a:rPr>
              <a:t>: https://play.google.com/store/apps/details?id=is.vertical.ptsdcoach&amp;hl=en_US</a:t>
            </a:r>
            <a:endParaRPr sz="3000"/>
          </a:p>
          <a:p>
            <a:pPr marL="457200" lvl="0" indent="-336550" algn="l" rtl="0">
              <a:lnSpc>
                <a:spcPct val="120000"/>
              </a:lnSpc>
              <a:spcBef>
                <a:spcPts val="0"/>
              </a:spcBef>
              <a:spcAft>
                <a:spcPts val="0"/>
              </a:spcAft>
              <a:buSzPct val="100000"/>
              <a:buFont typeface="Noto Sans Symbols"/>
              <a:buChar char="⮚"/>
            </a:pPr>
            <a:r>
              <a:rPr lang="en-US" sz="2000"/>
              <a:t>IOS </a:t>
            </a:r>
            <a:r>
              <a:rPr lang="en-US" sz="2000" u="sng">
                <a:solidFill>
                  <a:schemeClr val="hlink"/>
                </a:solidFill>
                <a:hlinkClick r:id="rId3"/>
              </a:rPr>
              <a:t>: https://apps.apple.com/us/app/ptsd-coach/id430646302</a:t>
            </a:r>
            <a:endParaRPr sz="2000"/>
          </a:p>
          <a:p>
            <a:pPr marL="457200" lvl="0" indent="-228600" algn="l" rtl="0">
              <a:lnSpc>
                <a:spcPct val="120000"/>
              </a:lnSpc>
              <a:spcBef>
                <a:spcPts val="0"/>
              </a:spcBef>
              <a:spcAft>
                <a:spcPts val="0"/>
              </a:spcAft>
              <a:buSzPct val="100000"/>
              <a:buNone/>
            </a:pPr>
            <a:endParaRPr sz="2000"/>
          </a:p>
          <a:p>
            <a:pPr marL="0" lvl="0" indent="0" algn="l" rtl="0">
              <a:lnSpc>
                <a:spcPct val="120000"/>
              </a:lnSpc>
              <a:spcBef>
                <a:spcPts val="1200"/>
              </a:spcBef>
              <a:spcAft>
                <a:spcPts val="0"/>
              </a:spcAft>
              <a:buSzPct val="100000"/>
              <a:buNone/>
            </a:pPr>
            <a:endParaRPr sz="2000"/>
          </a:p>
        </p:txBody>
      </p:sp>
      <p:pic>
        <p:nvPicPr>
          <p:cNvPr id="549" name="Google Shape;549;g2bb81b3e26d_0_941"/>
          <p:cNvPicPr preferRelativeResize="0"/>
          <p:nvPr/>
        </p:nvPicPr>
        <p:blipFill rotWithShape="1">
          <a:blip r:embed="rId5">
            <a:alphaModFix/>
          </a:blip>
          <a:srcRect/>
          <a:stretch/>
        </p:blipFill>
        <p:spPr>
          <a:xfrm>
            <a:off x="8892644" y="1862875"/>
            <a:ext cx="2733256" cy="2711957"/>
          </a:xfrm>
          <a:prstGeom prst="rect">
            <a:avLst/>
          </a:prstGeom>
          <a:noFill/>
          <a:ln>
            <a:noFill/>
          </a:ln>
        </p:spPr>
      </p:pic>
      <p:sp>
        <p:nvSpPr>
          <p:cNvPr id="550" name="Google Shape;550;g2bb81b3e26d_0_941"/>
          <p:cNvSpPr/>
          <p:nvPr/>
        </p:nvSpPr>
        <p:spPr>
          <a:xfrm>
            <a:off x="6270775" y="-3925"/>
            <a:ext cx="59202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551" name="Google Shape;551;g2bb81b3e26d_0_941"/>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2" name="Google Shape;552;g2bb81b3e26d_0_941"/>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53" name="Google Shape;553;g2bb81b3e26d_0_941"/>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2bb81b3e26d_0_95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pic>
        <p:nvPicPr>
          <p:cNvPr id="560" name="Google Shape;560;g2bb81b3e26d_0_955"/>
          <p:cNvPicPr preferRelativeResize="0"/>
          <p:nvPr/>
        </p:nvPicPr>
        <p:blipFill rotWithShape="1">
          <a:blip r:embed="rId3">
            <a:alphaModFix/>
          </a:blip>
          <a:srcRect/>
          <a:stretch/>
        </p:blipFill>
        <p:spPr>
          <a:xfrm>
            <a:off x="7752150" y="1268175"/>
            <a:ext cx="2692874" cy="4856673"/>
          </a:xfrm>
          <a:prstGeom prst="rect">
            <a:avLst/>
          </a:prstGeom>
          <a:noFill/>
          <a:ln>
            <a:noFill/>
          </a:ln>
        </p:spPr>
      </p:pic>
      <p:sp>
        <p:nvSpPr>
          <p:cNvPr id="561" name="Google Shape;561;g2bb81b3e26d_0_955"/>
          <p:cNvSpPr txBox="1"/>
          <p:nvPr/>
        </p:nvSpPr>
        <p:spPr>
          <a:xfrm>
            <a:off x="976350" y="2649425"/>
            <a:ext cx="63522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Lorsque vous téléchargez l'application et l'ouvrez, la première chose qui apparaît est une série d'informations, de conditions et de licences d'utilisation que vous devez accepter si vous voulez continuer à utiliser l'application.</a:t>
            </a:r>
            <a:endParaRPr sz="2800" b="0" i="0" u="none" strike="noStrike" cap="none">
              <a:solidFill>
                <a:schemeClr val="dk1"/>
              </a:solidFill>
              <a:latin typeface="Calibri"/>
              <a:ea typeface="Calibri"/>
              <a:cs typeface="Calibri"/>
              <a:sym typeface="Calibri"/>
            </a:endParaRPr>
          </a:p>
        </p:txBody>
      </p:sp>
      <p:sp>
        <p:nvSpPr>
          <p:cNvPr id="562" name="Google Shape;562;g2bb81b3e26d_0_955"/>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63" name="Google Shape;563;g2bb81b3e26d_0_955"/>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sp>
        <p:nvSpPr>
          <p:cNvPr id="564" name="Google Shape;564;g2bb81b3e26d_0_95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565" name="Google Shape;565;g2bb81b3e26d_0_955"/>
          <p:cNvSpPr/>
          <p:nvPr/>
        </p:nvSpPr>
        <p:spPr>
          <a:xfrm>
            <a:off x="6029575" y="-3925"/>
            <a:ext cx="61614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566" name="Google Shape;566;g2bb81b3e26d_0_955"/>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7" name="Google Shape;567;g2bb81b3e26d_0_955"/>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68" name="Google Shape;568;g2bb81b3e26d_0_955"/>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bb81b3e26d_0_97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75" name="Google Shape;575;g2bb81b3e26d_0_972"/>
          <p:cNvSpPr txBox="1"/>
          <p:nvPr/>
        </p:nvSpPr>
        <p:spPr>
          <a:xfrm>
            <a:off x="976350" y="2649425"/>
            <a:ext cx="44817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La deuxième étape consiste à répondre aux questions qui vous sont posées, en choisissant l'option qui décrit le mieux l'utilisateur, puis en indiquant s'il s'agit d'un ancien combattant ou non.</a:t>
            </a:r>
            <a:endParaRPr sz="2800" b="0" i="0" u="none" strike="noStrike" cap="none">
              <a:solidFill>
                <a:schemeClr val="dk1"/>
              </a:solidFill>
              <a:latin typeface="Calibri"/>
              <a:ea typeface="Calibri"/>
              <a:cs typeface="Calibri"/>
              <a:sym typeface="Calibri"/>
            </a:endParaRPr>
          </a:p>
        </p:txBody>
      </p:sp>
      <p:sp>
        <p:nvSpPr>
          <p:cNvPr id="576" name="Google Shape;576;g2bb81b3e26d_0_97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77" name="Google Shape;577;g2bb81b3e26d_0_97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578" name="Google Shape;578;g2bb81b3e26d_0_972"/>
          <p:cNvPicPr preferRelativeResize="0"/>
          <p:nvPr/>
        </p:nvPicPr>
        <p:blipFill rotWithShape="1">
          <a:blip r:embed="rId3">
            <a:alphaModFix/>
          </a:blip>
          <a:srcRect/>
          <a:stretch/>
        </p:blipFill>
        <p:spPr>
          <a:xfrm>
            <a:off x="6597225" y="1151725"/>
            <a:ext cx="2411699" cy="4891197"/>
          </a:xfrm>
          <a:prstGeom prst="rect">
            <a:avLst/>
          </a:prstGeom>
          <a:noFill/>
          <a:ln>
            <a:noFill/>
          </a:ln>
        </p:spPr>
      </p:pic>
      <p:pic>
        <p:nvPicPr>
          <p:cNvPr id="579" name="Google Shape;579;g2bb81b3e26d_0_972"/>
          <p:cNvPicPr preferRelativeResize="0"/>
          <p:nvPr/>
        </p:nvPicPr>
        <p:blipFill rotWithShape="1">
          <a:blip r:embed="rId4">
            <a:alphaModFix/>
          </a:blip>
          <a:srcRect/>
          <a:stretch/>
        </p:blipFill>
        <p:spPr>
          <a:xfrm>
            <a:off x="9173375" y="1151700"/>
            <a:ext cx="2411699" cy="4891249"/>
          </a:xfrm>
          <a:prstGeom prst="rect">
            <a:avLst/>
          </a:prstGeom>
          <a:noFill/>
          <a:ln>
            <a:noFill/>
          </a:ln>
        </p:spPr>
      </p:pic>
      <p:sp>
        <p:nvSpPr>
          <p:cNvPr id="580" name="Google Shape;580;g2bb81b3e26d_0_972"/>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581" name="Google Shape;581;g2bb81b3e26d_0_972"/>
          <p:cNvSpPr/>
          <p:nvPr/>
        </p:nvSpPr>
        <p:spPr>
          <a:xfrm>
            <a:off x="6096000" y="-3925"/>
            <a:ext cx="60948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582" name="Google Shape;582;g2bb81b3e26d_0_972"/>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3" name="Google Shape;583;g2bb81b3e26d_0_972"/>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584" name="Google Shape;584;g2bb81b3e26d_0_972"/>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bb81b3e26d_0_9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591" name="Google Shape;591;g2bb81b3e26d_0_992"/>
          <p:cNvSpPr txBox="1"/>
          <p:nvPr/>
        </p:nvSpPr>
        <p:spPr>
          <a:xfrm>
            <a:off x="576400" y="2638075"/>
            <a:ext cx="35793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Une fois que vous avez accepté tous les termes et conditions, l'application mène à l'écran principal. Vous disposez maintenant d'une option expliquant comment utiliser l'application.</a:t>
            </a:r>
            <a:endParaRPr sz="2800" b="0" i="0" u="none" strike="noStrike" cap="none">
              <a:solidFill>
                <a:schemeClr val="dk1"/>
              </a:solidFill>
              <a:latin typeface="Calibri"/>
              <a:ea typeface="Calibri"/>
              <a:cs typeface="Calibri"/>
              <a:sym typeface="Calibri"/>
            </a:endParaRPr>
          </a:p>
        </p:txBody>
      </p:sp>
      <p:sp>
        <p:nvSpPr>
          <p:cNvPr id="592" name="Google Shape;592;g2bb81b3e26d_0_9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93" name="Google Shape;593;g2bb81b3e26d_0_9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594" name="Google Shape;594;g2bb81b3e26d_0_992"/>
          <p:cNvPicPr preferRelativeResize="0"/>
          <p:nvPr/>
        </p:nvPicPr>
        <p:blipFill rotWithShape="1">
          <a:blip r:embed="rId3">
            <a:alphaModFix/>
          </a:blip>
          <a:srcRect/>
          <a:stretch/>
        </p:blipFill>
        <p:spPr>
          <a:xfrm>
            <a:off x="6902809" y="1298101"/>
            <a:ext cx="2191716" cy="4744852"/>
          </a:xfrm>
          <a:prstGeom prst="rect">
            <a:avLst/>
          </a:prstGeom>
          <a:noFill/>
          <a:ln>
            <a:noFill/>
          </a:ln>
        </p:spPr>
      </p:pic>
      <p:pic>
        <p:nvPicPr>
          <p:cNvPr id="595" name="Google Shape;595;g2bb81b3e26d_0_992"/>
          <p:cNvPicPr preferRelativeResize="0"/>
          <p:nvPr/>
        </p:nvPicPr>
        <p:blipFill rotWithShape="1">
          <a:blip r:embed="rId4">
            <a:alphaModFix/>
          </a:blip>
          <a:srcRect/>
          <a:stretch/>
        </p:blipFill>
        <p:spPr>
          <a:xfrm>
            <a:off x="9408575" y="1298088"/>
            <a:ext cx="2191726" cy="4744868"/>
          </a:xfrm>
          <a:prstGeom prst="rect">
            <a:avLst/>
          </a:prstGeom>
          <a:noFill/>
          <a:ln>
            <a:noFill/>
          </a:ln>
        </p:spPr>
      </p:pic>
      <p:pic>
        <p:nvPicPr>
          <p:cNvPr id="596" name="Google Shape;596;g2bb81b3e26d_0_992"/>
          <p:cNvPicPr preferRelativeResize="0"/>
          <p:nvPr/>
        </p:nvPicPr>
        <p:blipFill rotWithShape="1">
          <a:blip r:embed="rId5">
            <a:alphaModFix/>
          </a:blip>
          <a:srcRect/>
          <a:stretch/>
        </p:blipFill>
        <p:spPr>
          <a:xfrm>
            <a:off x="4223025" y="1298100"/>
            <a:ext cx="2277050" cy="4929577"/>
          </a:xfrm>
          <a:prstGeom prst="rect">
            <a:avLst/>
          </a:prstGeom>
          <a:noFill/>
          <a:ln>
            <a:noFill/>
          </a:ln>
        </p:spPr>
      </p:pic>
      <p:sp>
        <p:nvSpPr>
          <p:cNvPr id="597" name="Google Shape;597;g2bb81b3e26d_0_992"/>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98" name="Google Shape;598;g2bb81b3e26d_0_992"/>
          <p:cNvCxnSpPr>
            <a:stCxn id="597" idx="4"/>
          </p:cNvCxnSpPr>
          <p:nvPr/>
        </p:nvCxnSpPr>
        <p:spPr>
          <a:xfrm rot="-5400000" flipH="1">
            <a:off x="5349525" y="879625"/>
            <a:ext cx="487800" cy="2411400"/>
          </a:xfrm>
          <a:prstGeom prst="curvedConnector2">
            <a:avLst/>
          </a:prstGeom>
          <a:noFill/>
          <a:ln w="28575" cap="flat" cmpd="sng">
            <a:solidFill>
              <a:srgbClr val="C00000"/>
            </a:solidFill>
            <a:prstDash val="solid"/>
            <a:round/>
            <a:headEnd type="none" w="sm" len="sm"/>
            <a:tailEnd type="triangle" w="med" len="med"/>
          </a:ln>
        </p:spPr>
      </p:cxnSp>
      <p:sp>
        <p:nvSpPr>
          <p:cNvPr id="599" name="Google Shape;599;g2bb81b3e26d_0_992"/>
          <p:cNvSpPr/>
          <p:nvPr/>
        </p:nvSpPr>
        <p:spPr>
          <a:xfrm>
            <a:off x="6902800" y="2121575"/>
            <a:ext cx="1364526" cy="276912"/>
          </a:xfrm>
          <a:prstGeom prst="flowChartTerminator">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00" name="Google Shape;600;g2bb81b3e26d_0_992"/>
          <p:cNvCxnSpPr/>
          <p:nvPr/>
        </p:nvCxnSpPr>
        <p:spPr>
          <a:xfrm>
            <a:off x="7284925" y="2398475"/>
            <a:ext cx="1988400" cy="389400"/>
          </a:xfrm>
          <a:prstGeom prst="curvedConnector3">
            <a:avLst>
              <a:gd name="adj1" fmla="val 25"/>
            </a:avLst>
          </a:prstGeom>
          <a:noFill/>
          <a:ln w="28575" cap="flat" cmpd="sng">
            <a:solidFill>
              <a:srgbClr val="C00000"/>
            </a:solidFill>
            <a:prstDash val="solid"/>
            <a:round/>
            <a:headEnd type="none" w="sm" len="sm"/>
            <a:tailEnd type="triangle" w="med" len="med"/>
          </a:ln>
        </p:spPr>
      </p:cxnSp>
      <p:sp>
        <p:nvSpPr>
          <p:cNvPr id="601" name="Google Shape;601;g2bb81b3e26d_0_992"/>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602" name="Google Shape;602;g2bb81b3e26d_0_992"/>
          <p:cNvSpPr/>
          <p:nvPr/>
        </p:nvSpPr>
        <p:spPr>
          <a:xfrm>
            <a:off x="5903750" y="-3925"/>
            <a:ext cx="6287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603" name="Google Shape;603;g2bb81b3e26d_0_992"/>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4" name="Google Shape;604;g2bb81b3e26d_0_992"/>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605" name="Google Shape;605;g2bb81b3e26d_0_992"/>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bb81b3e26d_0_101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12" name="Google Shape;612;g2bb81b3e26d_0_1018"/>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3" name="Google Shape;613;g2bb81b3e26d_0_1018"/>
          <p:cNvSpPr txBox="1"/>
          <p:nvPr/>
        </p:nvSpPr>
        <p:spPr>
          <a:xfrm>
            <a:off x="343337" y="2350678"/>
            <a:ext cx="3579300" cy="424728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En revenant à la page principale, vous pouvez explorer plusieurs aspects, tels que la gestion des symptômes. Celle-ci se concentre sur la mesure dans laquelle vous ressentez cette émotion à ce moment précis et propose une série de conseils et de techniques que vous pouvez utiliser.</a:t>
            </a:r>
            <a:endParaRPr sz="2400" b="0" i="0" u="none" strike="noStrike" cap="none">
              <a:solidFill>
                <a:schemeClr val="dk1"/>
              </a:solidFill>
              <a:latin typeface="Calibri"/>
              <a:ea typeface="Calibri"/>
              <a:cs typeface="Calibri"/>
              <a:sym typeface="Calibri"/>
            </a:endParaRPr>
          </a:p>
        </p:txBody>
      </p:sp>
      <p:sp>
        <p:nvSpPr>
          <p:cNvPr id="614" name="Google Shape;614;g2bb81b3e26d_0_1018"/>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15" name="Google Shape;615;g2bb81b3e26d_0_1018"/>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616" name="Google Shape;616;g2bb81b3e26d_0_1018"/>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17" name="Google Shape;617;g2bb81b3e26d_0_1018"/>
          <p:cNvPicPr preferRelativeResize="0"/>
          <p:nvPr/>
        </p:nvPicPr>
        <p:blipFill rotWithShape="1">
          <a:blip r:embed="rId4">
            <a:alphaModFix/>
          </a:blip>
          <a:srcRect/>
          <a:stretch/>
        </p:blipFill>
        <p:spPr>
          <a:xfrm>
            <a:off x="5878938" y="1493400"/>
            <a:ext cx="2078750" cy="4500301"/>
          </a:xfrm>
          <a:prstGeom prst="rect">
            <a:avLst/>
          </a:prstGeom>
          <a:noFill/>
          <a:ln>
            <a:noFill/>
          </a:ln>
        </p:spPr>
      </p:pic>
      <p:pic>
        <p:nvPicPr>
          <p:cNvPr id="618" name="Google Shape;618;g2bb81b3e26d_0_1018"/>
          <p:cNvPicPr preferRelativeResize="0"/>
          <p:nvPr/>
        </p:nvPicPr>
        <p:blipFill rotWithShape="1">
          <a:blip r:embed="rId5">
            <a:alphaModFix/>
          </a:blip>
          <a:srcRect/>
          <a:stretch/>
        </p:blipFill>
        <p:spPr>
          <a:xfrm>
            <a:off x="10069700" y="1493400"/>
            <a:ext cx="1940624" cy="4201277"/>
          </a:xfrm>
          <a:prstGeom prst="rect">
            <a:avLst/>
          </a:prstGeom>
          <a:noFill/>
          <a:ln>
            <a:noFill/>
          </a:ln>
        </p:spPr>
      </p:pic>
      <p:pic>
        <p:nvPicPr>
          <p:cNvPr id="619" name="Google Shape;619;g2bb81b3e26d_0_1018"/>
          <p:cNvPicPr preferRelativeResize="0"/>
          <p:nvPr/>
        </p:nvPicPr>
        <p:blipFill rotWithShape="1">
          <a:blip r:embed="rId6">
            <a:alphaModFix/>
          </a:blip>
          <a:srcRect/>
          <a:stretch/>
        </p:blipFill>
        <p:spPr>
          <a:xfrm>
            <a:off x="8057600" y="1493400"/>
            <a:ext cx="1940624" cy="4201272"/>
          </a:xfrm>
          <a:prstGeom prst="rect">
            <a:avLst/>
          </a:prstGeom>
          <a:noFill/>
          <a:ln>
            <a:noFill/>
          </a:ln>
        </p:spPr>
      </p:pic>
      <p:sp>
        <p:nvSpPr>
          <p:cNvPr id="620" name="Google Shape;620;g2bb81b3e26d_0_1018"/>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1" name="Google Shape;621;g2bb81b3e26d_0_1018"/>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cxnSp>
        <p:nvCxnSpPr>
          <p:cNvPr id="622" name="Google Shape;622;g2bb81b3e26d_0_1018"/>
          <p:cNvCxnSpPr/>
          <p:nvPr/>
        </p:nvCxnSpPr>
        <p:spPr>
          <a:xfrm rot="10800000" flipH="1">
            <a:off x="7100450" y="2412275"/>
            <a:ext cx="1360800" cy="1867800"/>
          </a:xfrm>
          <a:prstGeom prst="straightConnector1">
            <a:avLst/>
          </a:prstGeom>
          <a:noFill/>
          <a:ln w="9525" cap="flat" cmpd="sng">
            <a:solidFill>
              <a:srgbClr val="C00000"/>
            </a:solidFill>
            <a:prstDash val="solid"/>
            <a:round/>
            <a:headEnd type="none" w="sm" len="sm"/>
            <a:tailEnd type="triangle" w="med" len="med"/>
          </a:ln>
        </p:spPr>
      </p:cxnSp>
      <p:cxnSp>
        <p:nvCxnSpPr>
          <p:cNvPr id="623" name="Google Shape;623;g2bb81b3e26d_0_1018"/>
          <p:cNvCxnSpPr/>
          <p:nvPr/>
        </p:nvCxnSpPr>
        <p:spPr>
          <a:xfrm rot="10800000" flipH="1">
            <a:off x="9289975" y="4317125"/>
            <a:ext cx="964800" cy="680400"/>
          </a:xfrm>
          <a:prstGeom prst="straightConnector1">
            <a:avLst/>
          </a:prstGeom>
          <a:noFill/>
          <a:ln w="9525" cap="flat" cmpd="sng">
            <a:solidFill>
              <a:schemeClr val="dk2"/>
            </a:solidFill>
            <a:prstDash val="solid"/>
            <a:round/>
            <a:headEnd type="none" w="sm" len="sm"/>
            <a:tailEnd type="triangle" w="med" len="med"/>
          </a:ln>
        </p:spPr>
      </p:cxnSp>
      <p:sp>
        <p:nvSpPr>
          <p:cNvPr id="624" name="Google Shape;624;g2bb81b3e26d_0_1018"/>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625" name="Google Shape;625;g2bb81b3e26d_0_1018"/>
          <p:cNvSpPr/>
          <p:nvPr/>
        </p:nvSpPr>
        <p:spPr>
          <a:xfrm>
            <a:off x="5987650" y="-3925"/>
            <a:ext cx="62034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626" name="Google Shape;626;g2bb81b3e26d_0_1018"/>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7" name="Google Shape;627;g2bb81b3e26d_0_1018"/>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628" name="Google Shape;628;g2bb81b3e26d_0_1018"/>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bb81b3e26d_0_107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35" name="Google Shape;635;g2bb81b3e26d_0_1070"/>
          <p:cNvSpPr txBox="1"/>
          <p:nvPr/>
        </p:nvSpPr>
        <p:spPr>
          <a:xfrm>
            <a:off x="293694" y="2578650"/>
            <a:ext cx="3579300"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Dans la section consacrée à la gestion des symptômes, une autre option propose des outils d'adaptation.</a:t>
            </a:r>
            <a:endParaRPr sz="2400" b="0" i="0" u="none" strike="noStrike" cap="none">
              <a:solidFill>
                <a:schemeClr val="dk1"/>
              </a:solidFill>
              <a:latin typeface="Calibri"/>
              <a:ea typeface="Calibri"/>
              <a:cs typeface="Calibri"/>
              <a:sym typeface="Calibri"/>
            </a:endParaRPr>
          </a:p>
        </p:txBody>
      </p:sp>
      <p:pic>
        <p:nvPicPr>
          <p:cNvPr id="636" name="Google Shape;636;g2bb81b3e26d_0_1070"/>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37" name="Google Shape;637;g2bb81b3e26d_0_1070"/>
          <p:cNvPicPr preferRelativeResize="0"/>
          <p:nvPr/>
        </p:nvPicPr>
        <p:blipFill rotWithShape="1">
          <a:blip r:embed="rId4">
            <a:alphaModFix/>
          </a:blip>
          <a:srcRect/>
          <a:stretch/>
        </p:blipFill>
        <p:spPr>
          <a:xfrm>
            <a:off x="5878938" y="1493400"/>
            <a:ext cx="2078750" cy="4500301"/>
          </a:xfrm>
          <a:prstGeom prst="rect">
            <a:avLst/>
          </a:prstGeom>
          <a:noFill/>
          <a:ln>
            <a:noFill/>
          </a:ln>
        </p:spPr>
      </p:pic>
      <p:sp>
        <p:nvSpPr>
          <p:cNvPr id="638" name="Google Shape;638;g2bb81b3e26d_0_1070"/>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39" name="Google Shape;639;g2bb81b3e26d_0_1070"/>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pic>
        <p:nvPicPr>
          <p:cNvPr id="640" name="Google Shape;640;g2bb81b3e26d_0_1070"/>
          <p:cNvPicPr preferRelativeResize="0"/>
          <p:nvPr/>
        </p:nvPicPr>
        <p:blipFill rotWithShape="1">
          <a:blip r:embed="rId5">
            <a:alphaModFix/>
          </a:blip>
          <a:srcRect/>
          <a:stretch/>
        </p:blipFill>
        <p:spPr>
          <a:xfrm>
            <a:off x="8523100" y="1173550"/>
            <a:ext cx="2691649" cy="4713400"/>
          </a:xfrm>
          <a:prstGeom prst="rect">
            <a:avLst/>
          </a:prstGeom>
          <a:noFill/>
          <a:ln>
            <a:noFill/>
          </a:ln>
        </p:spPr>
      </p:pic>
      <p:sp>
        <p:nvSpPr>
          <p:cNvPr id="641" name="Google Shape;641;g2bb81b3e26d_0_1070"/>
          <p:cNvSpPr/>
          <p:nvPr/>
        </p:nvSpPr>
        <p:spPr>
          <a:xfrm>
            <a:off x="6635100" y="1926600"/>
            <a:ext cx="566400" cy="296100"/>
          </a:xfrm>
          <a:prstGeom prst="ellipse">
            <a:avLst/>
          </a:prstGeom>
          <a:noFill/>
          <a:ln w="19050"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42" name="Google Shape;642;g2bb81b3e26d_0_1070"/>
          <p:cNvCxnSpPr/>
          <p:nvPr/>
        </p:nvCxnSpPr>
        <p:spPr>
          <a:xfrm>
            <a:off x="6857500" y="2222700"/>
            <a:ext cx="1665600" cy="711900"/>
          </a:xfrm>
          <a:prstGeom prst="curvedConnector3">
            <a:avLst>
              <a:gd name="adj1" fmla="val 3401"/>
            </a:avLst>
          </a:prstGeom>
          <a:noFill/>
          <a:ln w="38100" cap="flat" cmpd="sng">
            <a:solidFill>
              <a:srgbClr val="A61C00"/>
            </a:solidFill>
            <a:prstDash val="solid"/>
            <a:round/>
            <a:headEnd type="none" w="sm" len="sm"/>
            <a:tailEnd type="triangle" w="med" len="med"/>
          </a:ln>
        </p:spPr>
      </p:cxnSp>
      <p:sp>
        <p:nvSpPr>
          <p:cNvPr id="643" name="Google Shape;643;g2bb81b3e26d_0_107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44" name="Google Shape;644;g2bb81b3e26d_0_107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sp>
        <p:nvSpPr>
          <p:cNvPr id="645" name="Google Shape;645;g2bb81b3e26d_0_1070"/>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646" name="Google Shape;646;g2bb81b3e26d_0_1070"/>
          <p:cNvSpPr/>
          <p:nvPr/>
        </p:nvSpPr>
        <p:spPr>
          <a:xfrm>
            <a:off x="5801525" y="-3925"/>
            <a:ext cx="63894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647" name="Google Shape;647;g2bb81b3e26d_0_1070"/>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8" name="Google Shape;648;g2bb81b3e26d_0_1070"/>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649" name="Google Shape;649;g2bb81b3e26d_0_1070"/>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bb81b3e26d_0_110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56" name="Google Shape;656;g2bb81b3e26d_0_1103"/>
          <p:cNvSpPr txBox="1"/>
          <p:nvPr/>
        </p:nvSpPr>
        <p:spPr>
          <a:xfrm>
            <a:off x="523976" y="2539862"/>
            <a:ext cx="3579300" cy="35086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Une autre option vous permet de suivre vos progrès. Grâce à cette option, vous pouvez enregistrer vos symptômes sur la base d'un questionnaire. Cela permet à l'utilisateur de comprendre si ce qu'il ressent est lié au syndrome de stress post-traumatique.</a:t>
            </a:r>
            <a:endParaRPr sz="2400" b="0" i="0" u="none" strike="noStrike" cap="none">
              <a:solidFill>
                <a:schemeClr val="dk1"/>
              </a:solidFill>
              <a:latin typeface="Calibri"/>
              <a:ea typeface="Calibri"/>
              <a:cs typeface="Calibri"/>
              <a:sym typeface="Calibri"/>
            </a:endParaRPr>
          </a:p>
        </p:txBody>
      </p:sp>
      <p:sp>
        <p:nvSpPr>
          <p:cNvPr id="657" name="Google Shape;657;g2bb81b3e26d_0_1103"/>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58" name="Google Shape;658;g2bb81b3e26d_0_1103"/>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5</a:t>
            </a:r>
            <a:endParaRPr sz="4000" b="1" i="0" u="none" strike="noStrike" cap="none">
              <a:solidFill>
                <a:srgbClr val="414141"/>
              </a:solidFill>
              <a:latin typeface="Calibri"/>
              <a:ea typeface="Calibri"/>
              <a:cs typeface="Calibri"/>
              <a:sym typeface="Calibri"/>
            </a:endParaRPr>
          </a:p>
        </p:txBody>
      </p:sp>
      <p:pic>
        <p:nvPicPr>
          <p:cNvPr id="659" name="Google Shape;659;g2bb81b3e26d_0_1103"/>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60" name="Google Shape;660;g2bb81b3e26d_0_1103"/>
          <p:cNvSpPr/>
          <p:nvPr/>
        </p:nvSpPr>
        <p:spPr>
          <a:xfrm>
            <a:off x="4990925"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61" name="Google Shape;661;g2bb81b3e26d_0_1103"/>
          <p:cNvPicPr preferRelativeResize="0"/>
          <p:nvPr/>
        </p:nvPicPr>
        <p:blipFill rotWithShape="1">
          <a:blip r:embed="rId4">
            <a:alphaModFix/>
          </a:blip>
          <a:srcRect/>
          <a:stretch/>
        </p:blipFill>
        <p:spPr>
          <a:xfrm>
            <a:off x="5906373" y="1501275"/>
            <a:ext cx="1950638" cy="4222950"/>
          </a:xfrm>
          <a:prstGeom prst="rect">
            <a:avLst/>
          </a:prstGeom>
          <a:noFill/>
          <a:ln>
            <a:noFill/>
          </a:ln>
        </p:spPr>
      </p:pic>
      <p:pic>
        <p:nvPicPr>
          <p:cNvPr id="662" name="Google Shape;662;g2bb81b3e26d_0_1103"/>
          <p:cNvPicPr preferRelativeResize="0"/>
          <p:nvPr/>
        </p:nvPicPr>
        <p:blipFill rotWithShape="1">
          <a:blip r:embed="rId5">
            <a:alphaModFix/>
          </a:blip>
          <a:srcRect/>
          <a:stretch/>
        </p:blipFill>
        <p:spPr>
          <a:xfrm>
            <a:off x="7961850" y="1418798"/>
            <a:ext cx="1950626" cy="4222915"/>
          </a:xfrm>
          <a:prstGeom prst="rect">
            <a:avLst/>
          </a:prstGeom>
          <a:noFill/>
          <a:ln>
            <a:noFill/>
          </a:ln>
        </p:spPr>
      </p:pic>
      <p:pic>
        <p:nvPicPr>
          <p:cNvPr id="663" name="Google Shape;663;g2bb81b3e26d_0_1103"/>
          <p:cNvPicPr preferRelativeResize="0"/>
          <p:nvPr/>
        </p:nvPicPr>
        <p:blipFill rotWithShape="1">
          <a:blip r:embed="rId6">
            <a:alphaModFix/>
          </a:blip>
          <a:srcRect/>
          <a:stretch/>
        </p:blipFill>
        <p:spPr>
          <a:xfrm>
            <a:off x="10017325" y="1418800"/>
            <a:ext cx="1950626" cy="4222920"/>
          </a:xfrm>
          <a:prstGeom prst="rect">
            <a:avLst/>
          </a:prstGeom>
          <a:noFill/>
          <a:ln>
            <a:noFill/>
          </a:ln>
        </p:spPr>
      </p:pic>
      <p:cxnSp>
        <p:nvCxnSpPr>
          <p:cNvPr id="664" name="Google Shape;664;g2bb81b3e26d_0_1103"/>
          <p:cNvCxnSpPr>
            <a:stCxn id="660" idx="4"/>
          </p:cNvCxnSpPr>
          <p:nvPr/>
        </p:nvCxnSpPr>
        <p:spPr>
          <a:xfrm rot="-5400000">
            <a:off x="5693675" y="1567350"/>
            <a:ext cx="506400" cy="1123800"/>
          </a:xfrm>
          <a:prstGeom prst="curvedConnector4">
            <a:avLst>
              <a:gd name="adj1" fmla="val -47023"/>
              <a:gd name="adj2" fmla="val 67532"/>
            </a:avLst>
          </a:prstGeom>
          <a:noFill/>
          <a:ln w="19050" cap="flat" cmpd="sng">
            <a:solidFill>
              <a:srgbClr val="C00000"/>
            </a:solidFill>
            <a:prstDash val="solid"/>
            <a:round/>
            <a:headEnd type="none" w="sm" len="sm"/>
            <a:tailEnd type="triangle" w="med" len="med"/>
          </a:ln>
        </p:spPr>
      </p:cxnSp>
      <p:cxnSp>
        <p:nvCxnSpPr>
          <p:cNvPr id="665" name="Google Shape;665;g2bb81b3e26d_0_1103"/>
          <p:cNvCxnSpPr/>
          <p:nvPr/>
        </p:nvCxnSpPr>
        <p:spPr>
          <a:xfrm rot="10800000" flipH="1">
            <a:off x="7215900" y="1775200"/>
            <a:ext cx="1298700" cy="447300"/>
          </a:xfrm>
          <a:prstGeom prst="curvedConnector3">
            <a:avLst>
              <a:gd name="adj1" fmla="val 50000"/>
            </a:avLst>
          </a:prstGeom>
          <a:noFill/>
          <a:ln w="19050" cap="flat" cmpd="sng">
            <a:solidFill>
              <a:srgbClr val="C00000"/>
            </a:solidFill>
            <a:prstDash val="solid"/>
            <a:round/>
            <a:headEnd type="none" w="sm" len="sm"/>
            <a:tailEnd type="triangle" w="med" len="med"/>
          </a:ln>
        </p:spPr>
      </p:cxnSp>
      <p:sp>
        <p:nvSpPr>
          <p:cNvPr id="666" name="Google Shape;666;g2bb81b3e26d_0_1103"/>
          <p:cNvSpPr/>
          <p:nvPr/>
        </p:nvSpPr>
        <p:spPr>
          <a:xfrm>
            <a:off x="8484238" y="5094425"/>
            <a:ext cx="905850" cy="276912"/>
          </a:xfrm>
          <a:prstGeom prst="flowChartTerminator">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67" name="Google Shape;667;g2bb81b3e26d_0_1103"/>
          <p:cNvCxnSpPr>
            <a:stCxn id="666" idx="3"/>
          </p:cNvCxnSpPr>
          <p:nvPr/>
        </p:nvCxnSpPr>
        <p:spPr>
          <a:xfrm rot="10800000" flipH="1">
            <a:off x="9390088" y="1904981"/>
            <a:ext cx="1312200" cy="3327900"/>
          </a:xfrm>
          <a:prstGeom prst="straightConnector1">
            <a:avLst/>
          </a:prstGeom>
          <a:noFill/>
          <a:ln w="19050" cap="flat" cmpd="sng">
            <a:solidFill>
              <a:srgbClr val="C00000"/>
            </a:solidFill>
            <a:prstDash val="solid"/>
            <a:round/>
            <a:headEnd type="none" w="sm" len="sm"/>
            <a:tailEnd type="triangle" w="med" len="med"/>
          </a:ln>
        </p:spPr>
      </p:cxnSp>
      <p:sp>
        <p:nvSpPr>
          <p:cNvPr id="668" name="Google Shape;668;g2bb81b3e26d_0_1103"/>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669" name="Google Shape;669;g2bb81b3e26d_0_1103"/>
          <p:cNvSpPr/>
          <p:nvPr/>
        </p:nvSpPr>
        <p:spPr>
          <a:xfrm>
            <a:off x="6008625" y="-3925"/>
            <a:ext cx="6182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670" name="Google Shape;670;g2bb81b3e26d_0_1103"/>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1" name="Google Shape;671;g2bb81b3e26d_0_1103"/>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672" name="Google Shape;672;g2bb81b3e26d_0_1103"/>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bb81b3e26d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ill Sans"/>
              <a:buNone/>
            </a:pPr>
            <a:r>
              <a:rPr lang="en-US" sz="5400"/>
              <a:t>Session d'enseignement :  Contenu</a:t>
            </a:r>
            <a:endParaRPr sz="5400"/>
          </a:p>
        </p:txBody>
      </p:sp>
      <p:pic>
        <p:nvPicPr>
          <p:cNvPr id="203" name="Google Shape;203;g2bb81b3e26d_0_218"/>
          <p:cNvPicPr preferRelativeResize="0"/>
          <p:nvPr/>
        </p:nvPicPr>
        <p:blipFill rotWithShape="1">
          <a:blip r:embed="rId3">
            <a:alphaModFix/>
          </a:blip>
          <a:srcRect b="59833"/>
          <a:stretch/>
        </p:blipFill>
        <p:spPr>
          <a:xfrm rot="10800000">
            <a:off x="-8250" y="-4107"/>
            <a:ext cx="12191695" cy="349261"/>
          </a:xfrm>
          <a:prstGeom prst="rect">
            <a:avLst/>
          </a:prstGeom>
          <a:noFill/>
          <a:ln>
            <a:noFill/>
          </a:ln>
        </p:spPr>
      </p:pic>
      <p:sp>
        <p:nvSpPr>
          <p:cNvPr id="204" name="Google Shape;204;g2bb81b3e26d_0_218"/>
          <p:cNvSpPr txBox="1"/>
          <p:nvPr/>
        </p:nvSpPr>
        <p:spPr>
          <a:xfrm>
            <a:off x="1512000" y="2196650"/>
            <a:ext cx="101907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1. </a:t>
            </a:r>
            <a:r>
              <a:rPr lang="en-US" sz="2400" b="0" i="0" u="sng" strike="noStrike" cap="none">
                <a:solidFill>
                  <a:schemeClr val="dk1"/>
                </a:solidFill>
                <a:latin typeface="Calibri"/>
                <a:ea typeface="Calibri"/>
                <a:cs typeface="Calibri"/>
                <a:sym typeface="Calibri"/>
                <a:hlinkClick r:id="rId4" action="ppaction://hlinksldjump">
                  <a:extLst>
                    <a:ext uri="{A12FA001-AC4F-418D-AE19-62706E023703}">
                      <ahyp:hlinkClr xmlns:ahyp="http://schemas.microsoft.com/office/drawing/2018/hyperlinkcolor" xmlns="" val="tx"/>
                    </a:ext>
                  </a:extLst>
                </a:hlinkClick>
              </a:rPr>
              <a:t>Introduction à la santé mentale et à son importance dans la vie quotidienne </a:t>
            </a:r>
            <a:endParaRPr sz="2400" b="0" i="0" u="none" strike="noStrike" cap="none">
              <a:solidFill>
                <a:schemeClr val="dk1"/>
              </a:solidFill>
              <a:latin typeface="Calibri"/>
              <a:ea typeface="Calibri"/>
              <a:cs typeface="Calibri"/>
              <a:sym typeface="Calibri"/>
            </a:endParaRPr>
          </a:p>
        </p:txBody>
      </p:sp>
      <p:sp>
        <p:nvSpPr>
          <p:cNvPr id="205" name="Google Shape;205;g2bb81b3e26d_0_218"/>
          <p:cNvSpPr txBox="1"/>
          <p:nvPr/>
        </p:nvSpPr>
        <p:spPr>
          <a:xfrm>
            <a:off x="1488400" y="2799000"/>
            <a:ext cx="54744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2. </a:t>
            </a:r>
            <a:r>
              <a:rPr lang="en-US" sz="2400" b="0" i="0" u="sng" strike="noStrike" cap="none">
                <a:solidFill>
                  <a:schemeClr val="dk1"/>
                </a:solidFill>
                <a:latin typeface="Calibri"/>
                <a:ea typeface="Calibri"/>
                <a:cs typeface="Calibri"/>
                <a:sym typeface="Calibri"/>
                <a:hlinkClick r:id="rId5" action="ppaction://hlinksldjump">
                  <a:extLst>
                    <a:ext uri="{A12FA001-AC4F-418D-AE19-62706E023703}">
                      <ahyp:hlinkClr xmlns:ahyp="http://schemas.microsoft.com/office/drawing/2018/hyperlinkcolor" xmlns="" val="tx"/>
                    </a:ext>
                  </a:extLst>
                </a:hlinkClick>
              </a:rPr>
              <a:t>Importance de la gestion des émotions </a:t>
            </a:r>
            <a:endParaRPr sz="2400" b="0" i="0" u="sng" strike="noStrike" cap="none">
              <a:solidFill>
                <a:schemeClr val="dk1"/>
              </a:solidFill>
              <a:latin typeface="Calibri"/>
              <a:ea typeface="Calibri"/>
              <a:cs typeface="Calibri"/>
              <a:sym typeface="Calibri"/>
            </a:endParaRPr>
          </a:p>
        </p:txBody>
      </p:sp>
      <p:sp>
        <p:nvSpPr>
          <p:cNvPr id="206" name="Google Shape;206;g2bb81b3e26d_0_218"/>
          <p:cNvSpPr txBox="1"/>
          <p:nvPr/>
        </p:nvSpPr>
        <p:spPr>
          <a:xfrm>
            <a:off x="1488400" y="3505975"/>
            <a:ext cx="73830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3. </a:t>
            </a:r>
            <a:r>
              <a:rPr lang="en-US" sz="2400" b="0" i="0" u="sng" strike="noStrike" cap="none">
                <a:solidFill>
                  <a:schemeClr val="dk1"/>
                </a:solidFill>
                <a:latin typeface="Calibri"/>
                <a:ea typeface="Calibri"/>
                <a:cs typeface="Calibri"/>
                <a:sym typeface="Calibri"/>
                <a:hlinkClick r:id="rId6" action="ppaction://hlinksldjump">
                  <a:extLst>
                    <a:ext uri="{A12FA001-AC4F-418D-AE19-62706E023703}">
                      <ahyp:hlinkClr xmlns:ahyp="http://schemas.microsoft.com/office/drawing/2018/hyperlinkcolor" xmlns="" val="tx"/>
                    </a:ext>
                  </a:extLst>
                </a:hlinkClick>
              </a:rPr>
              <a:t>Types et utilisation des applications de santé mentale</a:t>
            </a:r>
            <a:endParaRPr sz="2400" b="0" i="0" u="sng"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bb81b3e26d_0_11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79" name="Google Shape;679;g2bb81b3e26d_0_1160"/>
          <p:cNvSpPr txBox="1"/>
          <p:nvPr/>
        </p:nvSpPr>
        <p:spPr>
          <a:xfrm>
            <a:off x="488913" y="2397874"/>
            <a:ext cx="3579300" cy="314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Cette application propose également une section pour s'informer sur le trouble du stress post-traumatique, donne des conseils, aide à contacter des professionnels en cas de crise et fournit une liste des symptômes les plus courants du stress post-traumatique.</a:t>
            </a:r>
            <a:endParaRPr sz="2400" b="0" i="0" u="none" strike="noStrike" cap="none">
              <a:solidFill>
                <a:schemeClr val="dk1"/>
              </a:solidFill>
              <a:latin typeface="Calibri"/>
              <a:ea typeface="Calibri"/>
              <a:cs typeface="Calibri"/>
              <a:sym typeface="Calibri"/>
            </a:endParaRPr>
          </a:p>
        </p:txBody>
      </p:sp>
      <p:sp>
        <p:nvSpPr>
          <p:cNvPr id="680" name="Google Shape;680;g2bb81b3e26d_0_11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81" name="Google Shape;681;g2bb81b3e26d_0_11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6</a:t>
            </a:r>
            <a:endParaRPr sz="4000" b="1" i="0" u="none" strike="noStrike" cap="none">
              <a:solidFill>
                <a:srgbClr val="414141"/>
              </a:solidFill>
              <a:latin typeface="Calibri"/>
              <a:ea typeface="Calibri"/>
              <a:cs typeface="Calibri"/>
              <a:sym typeface="Calibri"/>
            </a:endParaRPr>
          </a:p>
        </p:txBody>
      </p:sp>
      <p:pic>
        <p:nvPicPr>
          <p:cNvPr id="682" name="Google Shape;682;g2bb81b3e26d_0_1160"/>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83" name="Google Shape;683;g2bb81b3e26d_0_1160"/>
          <p:cNvSpPr/>
          <p:nvPr/>
        </p:nvSpPr>
        <p:spPr>
          <a:xfrm>
            <a:off x="4155700" y="23433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84" name="Google Shape;684;g2bb81b3e26d_0_1160"/>
          <p:cNvPicPr preferRelativeResize="0"/>
          <p:nvPr/>
        </p:nvPicPr>
        <p:blipFill rotWithShape="1">
          <a:blip r:embed="rId4">
            <a:alphaModFix/>
          </a:blip>
          <a:srcRect/>
          <a:stretch/>
        </p:blipFill>
        <p:spPr>
          <a:xfrm>
            <a:off x="6361550" y="1149025"/>
            <a:ext cx="1922849" cy="4162749"/>
          </a:xfrm>
          <a:prstGeom prst="rect">
            <a:avLst/>
          </a:prstGeom>
          <a:noFill/>
          <a:ln>
            <a:noFill/>
          </a:ln>
        </p:spPr>
      </p:pic>
      <p:pic>
        <p:nvPicPr>
          <p:cNvPr id="685" name="Google Shape;685;g2bb81b3e26d_0_1160"/>
          <p:cNvPicPr preferRelativeResize="0"/>
          <p:nvPr/>
        </p:nvPicPr>
        <p:blipFill rotWithShape="1">
          <a:blip r:embed="rId5">
            <a:alphaModFix/>
          </a:blip>
          <a:srcRect/>
          <a:stretch/>
        </p:blipFill>
        <p:spPr>
          <a:xfrm>
            <a:off x="9170850" y="1084638"/>
            <a:ext cx="2259325" cy="4891233"/>
          </a:xfrm>
          <a:prstGeom prst="rect">
            <a:avLst/>
          </a:prstGeom>
          <a:noFill/>
          <a:ln>
            <a:noFill/>
          </a:ln>
        </p:spPr>
      </p:pic>
      <p:cxnSp>
        <p:nvCxnSpPr>
          <p:cNvPr id="686" name="Google Shape;686;g2bb81b3e26d_0_1160"/>
          <p:cNvCxnSpPr>
            <a:stCxn id="683" idx="5"/>
          </p:cNvCxnSpPr>
          <p:nvPr/>
        </p:nvCxnSpPr>
        <p:spPr>
          <a:xfrm rot="-5400000">
            <a:off x="5292785" y="1023222"/>
            <a:ext cx="1381200" cy="2310000"/>
          </a:xfrm>
          <a:prstGeom prst="curvedConnector4">
            <a:avLst>
              <a:gd name="adj1" fmla="val -23768"/>
              <a:gd name="adj2" fmla="val 52498"/>
            </a:avLst>
          </a:prstGeom>
          <a:noFill/>
          <a:ln w="28575" cap="flat" cmpd="sng">
            <a:solidFill>
              <a:srgbClr val="C00000"/>
            </a:solidFill>
            <a:prstDash val="solid"/>
            <a:round/>
            <a:headEnd type="none" w="sm" len="sm"/>
            <a:tailEnd type="triangle" w="med" len="med"/>
          </a:ln>
        </p:spPr>
      </p:cxnSp>
      <p:sp>
        <p:nvSpPr>
          <p:cNvPr id="687" name="Google Shape;687;g2bb81b3e26d_0_1160"/>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88" name="Google Shape;688;g2bb81b3e26d_0_1160"/>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689" name="Google Shape;689;g2bb81b3e26d_0_1160"/>
          <p:cNvSpPr/>
          <p:nvPr/>
        </p:nvSpPr>
        <p:spPr>
          <a:xfrm>
            <a:off x="5893275" y="-3925"/>
            <a:ext cx="62976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690" name="Google Shape;690;g2bb81b3e26d_0_1160"/>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1" name="Google Shape;691;g2bb81b3e26d_0_1160"/>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692" name="Google Shape;692;g2bb81b3e26d_0_1160"/>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bb81b3e26d_0_11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PTSD COAH</a:t>
            </a:r>
            <a:endParaRPr sz="2200">
              <a:latin typeface="Arial"/>
              <a:ea typeface="Arial"/>
              <a:cs typeface="Arial"/>
              <a:sym typeface="Arial"/>
            </a:endParaRPr>
          </a:p>
        </p:txBody>
      </p:sp>
      <p:sp>
        <p:nvSpPr>
          <p:cNvPr id="699" name="Google Shape;699;g2bb81b3e26d_0_1192"/>
          <p:cNvSpPr txBox="1"/>
          <p:nvPr/>
        </p:nvSpPr>
        <p:spPr>
          <a:xfrm>
            <a:off x="471375" y="2875016"/>
            <a:ext cx="35793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Enfin, il propose également une option d'assistance pour que l'utilisateur se sente soutenu dans le processus.</a:t>
            </a:r>
            <a:endParaRPr sz="2000" b="0" i="0" u="none" strike="noStrike" cap="none">
              <a:solidFill>
                <a:schemeClr val="dk1"/>
              </a:solidFill>
              <a:latin typeface="Calibri"/>
              <a:ea typeface="Calibri"/>
              <a:cs typeface="Calibri"/>
              <a:sym typeface="Calibri"/>
            </a:endParaRPr>
          </a:p>
        </p:txBody>
      </p:sp>
      <p:sp>
        <p:nvSpPr>
          <p:cNvPr id="700" name="Google Shape;700;g2bb81b3e26d_0_11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01" name="Google Shape;701;g2bb81b3e26d_0_11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7</a:t>
            </a:r>
            <a:endParaRPr sz="4000" b="1" i="0" u="none" strike="noStrike" cap="none">
              <a:solidFill>
                <a:srgbClr val="414141"/>
              </a:solidFill>
              <a:latin typeface="Calibri"/>
              <a:ea typeface="Calibri"/>
              <a:cs typeface="Calibri"/>
              <a:sym typeface="Calibri"/>
            </a:endParaRPr>
          </a:p>
        </p:txBody>
      </p:sp>
      <p:pic>
        <p:nvPicPr>
          <p:cNvPr id="702" name="Google Shape;702;g2bb81b3e26d_0_1192"/>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703" name="Google Shape;703;g2bb81b3e26d_0_1192"/>
          <p:cNvSpPr/>
          <p:nvPr/>
        </p:nvSpPr>
        <p:spPr>
          <a:xfrm>
            <a:off x="4990925" y="23540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04" name="Google Shape;704;g2bb81b3e26d_0_1192"/>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705" name="Google Shape;705;g2bb81b3e26d_0_1192"/>
          <p:cNvPicPr preferRelativeResize="0"/>
          <p:nvPr/>
        </p:nvPicPr>
        <p:blipFill rotWithShape="1">
          <a:blip r:embed="rId4">
            <a:alphaModFix/>
          </a:blip>
          <a:srcRect/>
          <a:stretch/>
        </p:blipFill>
        <p:spPr>
          <a:xfrm>
            <a:off x="6300500" y="1265825"/>
            <a:ext cx="1931550" cy="4181627"/>
          </a:xfrm>
          <a:prstGeom prst="rect">
            <a:avLst/>
          </a:prstGeom>
          <a:noFill/>
          <a:ln>
            <a:noFill/>
          </a:ln>
        </p:spPr>
      </p:pic>
      <p:pic>
        <p:nvPicPr>
          <p:cNvPr id="706" name="Google Shape;706;g2bb81b3e26d_0_1192"/>
          <p:cNvPicPr preferRelativeResize="0"/>
          <p:nvPr/>
        </p:nvPicPr>
        <p:blipFill rotWithShape="1">
          <a:blip r:embed="rId5">
            <a:alphaModFix/>
          </a:blip>
          <a:srcRect/>
          <a:stretch/>
        </p:blipFill>
        <p:spPr>
          <a:xfrm>
            <a:off x="9100900" y="1193525"/>
            <a:ext cx="2457526" cy="4470948"/>
          </a:xfrm>
          <a:prstGeom prst="rect">
            <a:avLst/>
          </a:prstGeom>
          <a:noFill/>
          <a:ln>
            <a:noFill/>
          </a:ln>
        </p:spPr>
      </p:pic>
      <p:cxnSp>
        <p:nvCxnSpPr>
          <p:cNvPr id="707" name="Google Shape;707;g2bb81b3e26d_0_1192"/>
          <p:cNvCxnSpPr>
            <a:stCxn id="703" idx="6"/>
          </p:cNvCxnSpPr>
          <p:nvPr/>
        </p:nvCxnSpPr>
        <p:spPr>
          <a:xfrm rot="10800000" flipH="1">
            <a:off x="5779025" y="1616075"/>
            <a:ext cx="1188300" cy="1045800"/>
          </a:xfrm>
          <a:prstGeom prst="curvedConnector3">
            <a:avLst>
              <a:gd name="adj1" fmla="val 50000"/>
            </a:avLst>
          </a:prstGeom>
          <a:noFill/>
          <a:ln w="28575" cap="flat" cmpd="sng">
            <a:solidFill>
              <a:srgbClr val="C00000"/>
            </a:solidFill>
            <a:prstDash val="solid"/>
            <a:round/>
            <a:headEnd type="none" w="sm" len="sm"/>
            <a:tailEnd type="triangle" w="med" len="med"/>
          </a:ln>
        </p:spPr>
      </p:cxnSp>
      <p:sp>
        <p:nvSpPr>
          <p:cNvPr id="708" name="Google Shape;708;g2bb81b3e26d_0_1192"/>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709" name="Google Shape;709;g2bb81b3e26d_0_1192"/>
          <p:cNvSpPr/>
          <p:nvPr/>
        </p:nvSpPr>
        <p:spPr>
          <a:xfrm>
            <a:off x="6096000" y="-3925"/>
            <a:ext cx="60948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10" name="Google Shape;710;g2bb81b3e26d_0_1192"/>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1" name="Google Shape;711;g2bb81b3e26d_0_1192"/>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12" name="Google Shape;712;g2bb81b3e26d_0_1192"/>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2bb81b3e26d_0_122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Apps pour le soutien psychologique</a:t>
            </a:r>
            <a:endParaRPr sz="2200">
              <a:latin typeface="Arial"/>
              <a:ea typeface="Arial"/>
              <a:cs typeface="Arial"/>
              <a:sym typeface="Arial"/>
            </a:endParaRPr>
          </a:p>
        </p:txBody>
      </p:sp>
      <p:sp>
        <p:nvSpPr>
          <p:cNvPr id="719" name="Google Shape;719;g2bb81b3e26d_0_1221"/>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200"/>
              <a:buNone/>
            </a:pPr>
            <a:r>
              <a:rPr lang="en-US" sz="2400" b="1"/>
              <a:t>Therapyside</a:t>
            </a:r>
            <a:endParaRPr sz="2400" b="1"/>
          </a:p>
          <a:p>
            <a:pPr marL="457200" lvl="0" indent="-381000" algn="l" rtl="0">
              <a:lnSpc>
                <a:spcPct val="120000"/>
              </a:lnSpc>
              <a:spcBef>
                <a:spcPts val="1200"/>
              </a:spcBef>
              <a:spcAft>
                <a:spcPts val="0"/>
              </a:spcAft>
              <a:buSzPts val="2400"/>
              <a:buChar char="-"/>
            </a:pPr>
            <a:r>
              <a:rPr lang="en-US" sz="2400"/>
              <a:t>Android </a:t>
            </a:r>
            <a:r>
              <a:rPr lang="en-US" sz="2400" u="sng">
                <a:solidFill>
                  <a:schemeClr val="hlink"/>
                </a:solidFill>
                <a:hlinkClick r:id="rId3"/>
              </a:rPr>
              <a:t>: </a:t>
            </a:r>
            <a:r>
              <a:rPr lang="en-US" sz="2400"/>
              <a:t>https://play.google.com/store/apps/details?id=com.terapiachat.android&amp;hl=es&amp;gl=US </a:t>
            </a:r>
            <a:endParaRPr sz="2400"/>
          </a:p>
          <a:p>
            <a:pPr marL="457200" lvl="0" indent="-381000" algn="l" rtl="0">
              <a:lnSpc>
                <a:spcPct val="120000"/>
              </a:lnSpc>
              <a:spcBef>
                <a:spcPts val="0"/>
              </a:spcBef>
              <a:spcAft>
                <a:spcPts val="0"/>
              </a:spcAft>
              <a:buSzPts val="2400"/>
              <a:buChar char="-"/>
            </a:pPr>
            <a:r>
              <a:rPr lang="en-US" sz="2400"/>
              <a:t>IOS </a:t>
            </a:r>
            <a:r>
              <a:rPr lang="en-US" sz="2400" u="sng">
                <a:solidFill>
                  <a:schemeClr val="hlink"/>
                </a:solidFill>
                <a:hlinkClick r:id="rId4"/>
              </a:rPr>
              <a:t>: </a:t>
            </a:r>
            <a:r>
              <a:rPr lang="en-US" sz="2400"/>
              <a:t>https://apps.apple.com/es/app/therapyside-psicólogo-online/id1223472664 </a:t>
            </a:r>
            <a:endParaRPr sz="2400"/>
          </a:p>
          <a:p>
            <a:pPr marL="0" lvl="0" indent="0" algn="l" rtl="0">
              <a:lnSpc>
                <a:spcPct val="120000"/>
              </a:lnSpc>
              <a:spcBef>
                <a:spcPts val="1200"/>
              </a:spcBef>
              <a:spcAft>
                <a:spcPts val="0"/>
              </a:spcAft>
              <a:buSzPts val="2200"/>
              <a:buNone/>
            </a:pPr>
            <a:endParaRPr sz="2400" b="1"/>
          </a:p>
          <a:p>
            <a:pPr marL="0" lvl="0" indent="0" algn="l" rtl="0">
              <a:lnSpc>
                <a:spcPct val="120000"/>
              </a:lnSpc>
              <a:spcBef>
                <a:spcPts val="1200"/>
              </a:spcBef>
              <a:spcAft>
                <a:spcPts val="0"/>
              </a:spcAft>
              <a:buSzPts val="2200"/>
              <a:buNone/>
            </a:pPr>
            <a:endParaRPr sz="2400" b="1"/>
          </a:p>
        </p:txBody>
      </p:sp>
      <p:sp>
        <p:nvSpPr>
          <p:cNvPr id="720" name="Google Shape;720;g2bb81b3e26d_0_1221"/>
          <p:cNvSpPr/>
          <p:nvPr/>
        </p:nvSpPr>
        <p:spPr>
          <a:xfrm>
            <a:off x="5987650" y="-3925"/>
            <a:ext cx="6203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21" name="Google Shape;721;g2bb81b3e26d_0_1221"/>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2" name="Google Shape;722;g2bb81b3e26d_0_1221"/>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23" name="Google Shape;723;g2bb81b3e26d_0_1221"/>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bb81b3e26d_0_1235"/>
          <p:cNvSpPr txBox="1">
            <a:spLocks noGrp="1"/>
          </p:cNvSpPr>
          <p:nvPr>
            <p:ph type="title"/>
          </p:nvPr>
        </p:nvSpPr>
        <p:spPr>
          <a:xfrm>
            <a:off x="259750" y="540723"/>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30" name="Google Shape;730;g2bb81b3e26d_0_1235"/>
          <p:cNvSpPr txBox="1"/>
          <p:nvPr/>
        </p:nvSpPr>
        <p:spPr>
          <a:xfrm>
            <a:off x="566099" y="1185255"/>
            <a:ext cx="7690500" cy="3594800"/>
          </a:xfrm>
          <a:prstGeom prst="rect">
            <a:avLst/>
          </a:prstGeom>
          <a:noFill/>
          <a:ln>
            <a:noFill/>
          </a:ln>
        </p:spPr>
        <p:txBody>
          <a:bodyPr spcFirstLastPara="1" wrap="square" lIns="91425" tIns="91425" rIns="91425" bIns="91425" anchor="t" anchorCtr="0">
            <a:spAutoFit/>
          </a:bodyPr>
          <a:lstStyle/>
          <a:p>
            <a:pPr marL="101600" marR="0" lvl="0" indent="0" algn="l" rtl="0">
              <a:lnSpc>
                <a:spcPct val="120000"/>
              </a:lnSpc>
              <a:spcBef>
                <a:spcPts val="1200"/>
              </a:spcBef>
              <a:spcAft>
                <a:spcPts val="0"/>
              </a:spcAft>
              <a:buNone/>
            </a:pPr>
            <a:r>
              <a:rPr lang="en-US" sz="2400" b="0" i="0" u="none" strike="noStrike" cap="none">
                <a:solidFill>
                  <a:schemeClr val="dk1"/>
                </a:solidFill>
                <a:latin typeface="Calibri"/>
                <a:ea typeface="Calibri"/>
                <a:cs typeface="Calibri"/>
                <a:sym typeface="Calibri"/>
              </a:rPr>
              <a:t>Cette application permet aux utilisateurs de contacter des psychologues professionnels par le biais d'appels vidéo. Le téléchargement de l'application est gratuit, mais les paiements doivent ensuite être effectués à des tarifs professionnels.</a:t>
            </a:r>
            <a:endParaRPr sz="2200" b="0" i="0" u="none" strike="noStrike" cap="none">
              <a:solidFill>
                <a:schemeClr val="dk1"/>
              </a:solidFill>
              <a:latin typeface="Calibri"/>
              <a:ea typeface="Calibri"/>
              <a:cs typeface="Calibri"/>
              <a:sym typeface="Calibri"/>
            </a:endParaRPr>
          </a:p>
          <a:p>
            <a:pPr marL="101600" marR="0" lvl="0" indent="0" algn="l" rtl="0">
              <a:lnSpc>
                <a:spcPct val="120000"/>
              </a:lnSpc>
              <a:spcBef>
                <a:spcPts val="120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Les utilisateurs peuvent trouver des psychologues spécialisés dans un grand nombre de domaines (estime de soi, anxiété, dépression, sexualité, thérapie de couple et coaching).</a:t>
            </a:r>
            <a:endParaRPr sz="2000" b="0" i="0" u="none" strike="noStrike" cap="none">
              <a:solidFill>
                <a:schemeClr val="dk1"/>
              </a:solidFill>
              <a:latin typeface="Calibri"/>
              <a:ea typeface="Calibri"/>
              <a:cs typeface="Calibri"/>
              <a:sym typeface="Calibri"/>
            </a:endParaRPr>
          </a:p>
        </p:txBody>
      </p:sp>
      <p:pic>
        <p:nvPicPr>
          <p:cNvPr id="731" name="Google Shape;731;g2bb81b3e26d_0_1235"/>
          <p:cNvPicPr preferRelativeResize="0"/>
          <p:nvPr/>
        </p:nvPicPr>
        <p:blipFill rotWithShape="1">
          <a:blip r:embed="rId3">
            <a:alphaModFix/>
          </a:blip>
          <a:srcRect/>
          <a:stretch/>
        </p:blipFill>
        <p:spPr>
          <a:xfrm>
            <a:off x="9083700" y="1895575"/>
            <a:ext cx="2542200" cy="2568750"/>
          </a:xfrm>
          <a:prstGeom prst="rect">
            <a:avLst/>
          </a:prstGeom>
          <a:noFill/>
          <a:ln>
            <a:noFill/>
          </a:ln>
        </p:spPr>
      </p:pic>
      <p:sp>
        <p:nvSpPr>
          <p:cNvPr id="732" name="Google Shape;732;g2bb81b3e26d_0_1235"/>
          <p:cNvSpPr txBox="1"/>
          <p:nvPr/>
        </p:nvSpPr>
        <p:spPr>
          <a:xfrm>
            <a:off x="566100" y="4517575"/>
            <a:ext cx="11365800" cy="1822007"/>
          </a:xfrm>
          <a:prstGeom prst="rect">
            <a:avLst/>
          </a:prstGeom>
          <a:noFill/>
          <a:ln>
            <a:noFill/>
          </a:ln>
        </p:spPr>
        <p:txBody>
          <a:bodyPr spcFirstLastPara="1" wrap="square" lIns="91425" tIns="91425" rIns="91425" bIns="91425" anchor="t" anchorCtr="0">
            <a:spAutoFit/>
          </a:bodyPr>
          <a:lstStyle/>
          <a:p>
            <a:pPr marL="101600" marR="0" lvl="0" indent="0" algn="l" rtl="0">
              <a:lnSpc>
                <a:spcPct val="120000"/>
              </a:lnSpc>
              <a:spcBef>
                <a:spcPts val="120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Il est disponible pour Android et iOS :</a:t>
            </a:r>
            <a:endParaRPr sz="2200" b="0" i="0" u="none" strike="noStrike" cap="none">
              <a:solidFill>
                <a:schemeClr val="dk1"/>
              </a:solidFill>
              <a:latin typeface="Calibri"/>
              <a:ea typeface="Calibri"/>
              <a:cs typeface="Calibri"/>
              <a:sym typeface="Calibri"/>
            </a:endParaRPr>
          </a:p>
          <a:p>
            <a:pPr marL="444500" marR="0" lvl="0" indent="-342900" algn="l" rtl="0">
              <a:lnSpc>
                <a:spcPct val="120000"/>
              </a:lnSpc>
              <a:spcBef>
                <a:spcPts val="1200"/>
              </a:spcBef>
              <a:spcAft>
                <a:spcPts val="0"/>
              </a:spcAft>
              <a:buClr>
                <a:srgbClr val="C01E24"/>
              </a:buClr>
              <a:buSzPts val="2000"/>
              <a:buFont typeface="Noto Sans Symbols"/>
              <a:buChar char="⮚"/>
            </a:pPr>
            <a:r>
              <a:rPr lang="en-US" sz="2400" b="0" i="0" u="none" strike="noStrike" cap="none">
                <a:solidFill>
                  <a:schemeClr val="dk1"/>
                </a:solidFill>
                <a:latin typeface="Calibri"/>
                <a:ea typeface="Calibri"/>
                <a:cs typeface="Calibri"/>
                <a:sym typeface="Calibri"/>
              </a:rPr>
              <a:t>ANDROID </a:t>
            </a:r>
            <a:r>
              <a:rPr lang="en-US" sz="20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https://play.google.com/store/apps/details?id=com.terapiachat.android&amp;hl=es&amp;gl=US</a:t>
            </a:r>
            <a:endParaRPr sz="2000" b="0" i="0" u="none" strike="noStrike" cap="none">
              <a:solidFill>
                <a:schemeClr val="dk1"/>
              </a:solidFill>
              <a:latin typeface="Calibri"/>
              <a:ea typeface="Calibri"/>
              <a:cs typeface="Calibri"/>
              <a:sym typeface="Calibri"/>
            </a:endParaRPr>
          </a:p>
          <a:p>
            <a:pPr marL="444500" marR="0" lvl="0" indent="-342900" algn="l" rtl="0">
              <a:lnSpc>
                <a:spcPct val="120000"/>
              </a:lnSpc>
              <a:spcBef>
                <a:spcPts val="0"/>
              </a:spcBef>
              <a:spcAft>
                <a:spcPts val="0"/>
              </a:spcAft>
              <a:buClr>
                <a:srgbClr val="C01E24"/>
              </a:buClr>
              <a:buSzPts val="2000"/>
              <a:buFont typeface="Noto Sans Symbols"/>
              <a:buChar char="⮚"/>
            </a:pPr>
            <a:r>
              <a:rPr lang="en-US" sz="2400" b="0" i="0" u="none" strike="noStrike" cap="none">
                <a:solidFill>
                  <a:schemeClr val="dk1"/>
                </a:solidFill>
                <a:latin typeface="Calibri"/>
                <a:ea typeface="Calibri"/>
                <a:cs typeface="Calibri"/>
                <a:sym typeface="Calibri"/>
              </a:rPr>
              <a:t>IOS </a:t>
            </a:r>
            <a:r>
              <a:rPr lang="en-US" sz="2000" b="0" i="0" u="sng" strike="noStrike" cap="none">
                <a:solidFill>
                  <a:schemeClr val="hlink"/>
                </a:solidFill>
                <a:latin typeface="Calibri"/>
                <a:ea typeface="Calibri"/>
                <a:cs typeface="Calibri"/>
                <a:sym typeface="Calibri"/>
                <a:hlinkClick r:id="rId5"/>
              </a:rPr>
              <a:t>: https://apps.apple.com/es/app/therapyside-psicólogo-online/id1223472664</a:t>
            </a:r>
            <a:endParaRPr sz="2000" b="0" i="0" u="none" strike="noStrike" cap="none">
              <a:solidFill>
                <a:schemeClr val="dk1"/>
              </a:solidFill>
              <a:latin typeface="Calibri"/>
              <a:ea typeface="Calibri"/>
              <a:cs typeface="Calibri"/>
              <a:sym typeface="Calibri"/>
            </a:endParaRPr>
          </a:p>
        </p:txBody>
      </p:sp>
      <p:sp>
        <p:nvSpPr>
          <p:cNvPr id="733" name="Google Shape;733;g2bb81b3e26d_0_123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734" name="Google Shape;734;g2bb81b3e26d_0_1235"/>
          <p:cNvSpPr/>
          <p:nvPr/>
        </p:nvSpPr>
        <p:spPr>
          <a:xfrm>
            <a:off x="6218350" y="-3925"/>
            <a:ext cx="59724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35" name="Google Shape;735;g2bb81b3e26d_0_1235"/>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6" name="Google Shape;736;g2bb81b3e26d_0_1235"/>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37" name="Google Shape;737;g2bb81b3e26d_0_1235"/>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2bb81b3e26d_0_12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44" name="Google Shape;744;g2bb81b3e26d_0_1260"/>
          <p:cNvSpPr txBox="1"/>
          <p:nvPr/>
        </p:nvSpPr>
        <p:spPr>
          <a:xfrm>
            <a:off x="597132" y="2457300"/>
            <a:ext cx="57525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Une fois l'application téléchargée, un questionnaire apparaît dans lequel l'utilisateur est interrogé sur sa situation, son état d'esprit, etc.</a:t>
            </a:r>
            <a:endParaRPr sz="2400" b="0" i="0" u="none" strike="noStrike" cap="none">
              <a:solidFill>
                <a:schemeClr val="dk1"/>
              </a:solidFill>
              <a:latin typeface="Calibri"/>
              <a:ea typeface="Calibri"/>
              <a:cs typeface="Calibri"/>
              <a:sym typeface="Calibri"/>
            </a:endParaRPr>
          </a:p>
        </p:txBody>
      </p:sp>
      <p:sp>
        <p:nvSpPr>
          <p:cNvPr id="745" name="Google Shape;745;g2bb81b3e26d_0_12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46" name="Google Shape;746;g2bb81b3e26d_0_12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747" name="Google Shape;747;g2bb81b3e26d_0_1260"/>
          <p:cNvPicPr preferRelativeResize="0"/>
          <p:nvPr/>
        </p:nvPicPr>
        <p:blipFill rotWithShape="1">
          <a:blip r:embed="rId3">
            <a:alphaModFix/>
          </a:blip>
          <a:srcRect/>
          <a:stretch/>
        </p:blipFill>
        <p:spPr>
          <a:xfrm>
            <a:off x="7113300" y="1151719"/>
            <a:ext cx="2259325" cy="4891233"/>
          </a:xfrm>
          <a:prstGeom prst="rect">
            <a:avLst/>
          </a:prstGeom>
          <a:noFill/>
          <a:ln>
            <a:noFill/>
          </a:ln>
        </p:spPr>
      </p:pic>
      <p:sp>
        <p:nvSpPr>
          <p:cNvPr id="748" name="Google Shape;748;g2bb81b3e26d_0_1260"/>
          <p:cNvSpPr/>
          <p:nvPr/>
        </p:nvSpPr>
        <p:spPr>
          <a:xfrm>
            <a:off x="7635375" y="5054400"/>
            <a:ext cx="12597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49" name="Google Shape;749;g2bb81b3e26d_0_1260"/>
          <p:cNvSpPr/>
          <p:nvPr/>
        </p:nvSpPr>
        <p:spPr>
          <a:xfrm>
            <a:off x="9601825" y="3871450"/>
            <a:ext cx="1321200" cy="1014000"/>
          </a:xfrm>
          <a:prstGeom prst="wedgeRoundRectCallout">
            <a:avLst>
              <a:gd name="adj1" fmla="val -101305"/>
              <a:gd name="adj2" fmla="val 8229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Conduit au questionnaire</a:t>
            </a:r>
            <a:endParaRPr sz="1400" b="1" i="0" u="none" strike="noStrike" cap="none">
              <a:solidFill>
                <a:srgbClr val="000000"/>
              </a:solidFill>
              <a:latin typeface="Calibri"/>
              <a:ea typeface="Calibri"/>
              <a:cs typeface="Calibri"/>
              <a:sym typeface="Calibri"/>
            </a:endParaRPr>
          </a:p>
        </p:txBody>
      </p:sp>
      <p:sp>
        <p:nvSpPr>
          <p:cNvPr id="750" name="Google Shape;750;g2bb81b3e26d_0_1260"/>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751" name="Google Shape;751;g2bb81b3e26d_0_1260"/>
          <p:cNvSpPr/>
          <p:nvPr/>
        </p:nvSpPr>
        <p:spPr>
          <a:xfrm>
            <a:off x="6144925" y="-3925"/>
            <a:ext cx="6045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52" name="Google Shape;752;g2bb81b3e26d_0_1260"/>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3" name="Google Shape;753;g2bb81b3e26d_0_1260"/>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54" name="Google Shape;754;g2bb81b3e26d_0_1260"/>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2bb81b3e26d_0_127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61" name="Google Shape;761;g2bb81b3e26d_0_1279"/>
          <p:cNvSpPr txBox="1"/>
          <p:nvPr/>
        </p:nvSpPr>
        <p:spPr>
          <a:xfrm>
            <a:off x="800300" y="1450902"/>
            <a:ext cx="8182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Exemples de questions posées dans le questionnaire</a:t>
            </a:r>
            <a:endParaRPr sz="2400" b="0" i="0" u="none" strike="noStrike" cap="none">
              <a:solidFill>
                <a:schemeClr val="dk1"/>
              </a:solidFill>
              <a:latin typeface="Calibri"/>
              <a:ea typeface="Calibri"/>
              <a:cs typeface="Calibri"/>
              <a:sym typeface="Calibri"/>
            </a:endParaRPr>
          </a:p>
        </p:txBody>
      </p:sp>
      <p:pic>
        <p:nvPicPr>
          <p:cNvPr id="762" name="Google Shape;762;g2bb81b3e26d_0_1279"/>
          <p:cNvPicPr preferRelativeResize="0"/>
          <p:nvPr/>
        </p:nvPicPr>
        <p:blipFill rotWithShape="1">
          <a:blip r:embed="rId3">
            <a:alphaModFix/>
          </a:blip>
          <a:srcRect/>
          <a:stretch/>
        </p:blipFill>
        <p:spPr>
          <a:xfrm>
            <a:off x="663387" y="2035306"/>
            <a:ext cx="2516887" cy="4759941"/>
          </a:xfrm>
          <a:prstGeom prst="rect">
            <a:avLst/>
          </a:prstGeom>
          <a:noFill/>
          <a:ln>
            <a:noFill/>
          </a:ln>
          <a:effectLst>
            <a:outerShdw blurRad="190500" algn="tl" rotWithShape="0">
              <a:srgbClr val="000000">
                <a:alpha val="69803"/>
              </a:srgbClr>
            </a:outerShdw>
          </a:effectLst>
        </p:spPr>
      </p:pic>
      <p:pic>
        <p:nvPicPr>
          <p:cNvPr id="763" name="Google Shape;763;g2bb81b3e26d_0_1279"/>
          <p:cNvPicPr preferRelativeResize="0"/>
          <p:nvPr/>
        </p:nvPicPr>
        <p:blipFill rotWithShape="1">
          <a:blip r:embed="rId4">
            <a:alphaModFix/>
          </a:blip>
          <a:srcRect/>
          <a:stretch/>
        </p:blipFill>
        <p:spPr>
          <a:xfrm>
            <a:off x="3317962" y="2035306"/>
            <a:ext cx="2293944" cy="4759940"/>
          </a:xfrm>
          <a:prstGeom prst="rect">
            <a:avLst/>
          </a:prstGeom>
          <a:noFill/>
          <a:ln>
            <a:noFill/>
          </a:ln>
          <a:effectLst>
            <a:outerShdw blurRad="190500" algn="tl" rotWithShape="0">
              <a:srgbClr val="000000">
                <a:alpha val="69803"/>
              </a:srgbClr>
            </a:outerShdw>
          </a:effectLst>
        </p:spPr>
      </p:pic>
      <p:pic>
        <p:nvPicPr>
          <p:cNvPr id="764" name="Google Shape;764;g2bb81b3e26d_0_1279"/>
          <p:cNvPicPr preferRelativeResize="0"/>
          <p:nvPr/>
        </p:nvPicPr>
        <p:blipFill rotWithShape="1">
          <a:blip r:embed="rId5">
            <a:alphaModFix/>
          </a:blip>
          <a:srcRect/>
          <a:stretch/>
        </p:blipFill>
        <p:spPr>
          <a:xfrm>
            <a:off x="5801186" y="2035306"/>
            <a:ext cx="2195332" cy="4759940"/>
          </a:xfrm>
          <a:prstGeom prst="rect">
            <a:avLst/>
          </a:prstGeom>
          <a:noFill/>
          <a:ln>
            <a:noFill/>
          </a:ln>
          <a:effectLst>
            <a:outerShdw blurRad="190500" algn="tl" rotWithShape="0">
              <a:srgbClr val="000000">
                <a:alpha val="69803"/>
              </a:srgbClr>
            </a:outerShdw>
          </a:effectLst>
        </p:spPr>
      </p:pic>
      <p:pic>
        <p:nvPicPr>
          <p:cNvPr id="765" name="Google Shape;765;g2bb81b3e26d_0_1279"/>
          <p:cNvPicPr preferRelativeResize="0"/>
          <p:nvPr/>
        </p:nvPicPr>
        <p:blipFill rotWithShape="1">
          <a:blip r:embed="rId6">
            <a:alphaModFix/>
          </a:blip>
          <a:srcRect/>
          <a:stretch/>
        </p:blipFill>
        <p:spPr>
          <a:xfrm>
            <a:off x="8185798" y="2018607"/>
            <a:ext cx="2195332" cy="4759940"/>
          </a:xfrm>
          <a:prstGeom prst="rect">
            <a:avLst/>
          </a:prstGeom>
          <a:noFill/>
          <a:ln>
            <a:noFill/>
          </a:ln>
          <a:effectLst>
            <a:outerShdw blurRad="190500" algn="tl" rotWithShape="0">
              <a:srgbClr val="000000">
                <a:alpha val="69803"/>
              </a:srgbClr>
            </a:outerShdw>
          </a:effectLst>
        </p:spPr>
      </p:pic>
      <p:sp>
        <p:nvSpPr>
          <p:cNvPr id="766" name="Google Shape;766;g2bb81b3e26d_0_1279"/>
          <p:cNvSpPr/>
          <p:nvPr/>
        </p:nvSpPr>
        <p:spPr>
          <a:xfrm>
            <a:off x="9834550" y="2597950"/>
            <a:ext cx="357300" cy="20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67" name="Google Shape;767;g2bb81b3e26d_0_1279"/>
          <p:cNvSpPr/>
          <p:nvPr/>
        </p:nvSpPr>
        <p:spPr>
          <a:xfrm>
            <a:off x="9761175" y="6344257"/>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768" name="Google Shape;768;g2bb81b3e26d_0_1279"/>
          <p:cNvSpPr/>
          <p:nvPr/>
        </p:nvSpPr>
        <p:spPr>
          <a:xfrm>
            <a:off x="5851325" y="-3925"/>
            <a:ext cx="63396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69" name="Google Shape;769;g2bb81b3e26d_0_1279"/>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0" name="Google Shape;770;g2bb81b3e26d_0_1279"/>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71" name="Google Shape;771;g2bb81b3e26d_0_1279"/>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g2bb81b3e26d_0_130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78" name="Google Shape;778;g2bb81b3e26d_0_1302"/>
          <p:cNvSpPr txBox="1"/>
          <p:nvPr/>
        </p:nvSpPr>
        <p:spPr>
          <a:xfrm>
            <a:off x="976350" y="2649425"/>
            <a:ext cx="57525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Une fois le questionnaire rempli, différentes options de paiement sont proposées et, une fois les données complétées, le professionnel peut être contacté.</a:t>
            </a:r>
            <a:endParaRPr sz="2400" b="0" i="0" u="none" strike="noStrike" cap="none">
              <a:solidFill>
                <a:schemeClr val="dk1"/>
              </a:solidFill>
              <a:latin typeface="Calibri"/>
              <a:ea typeface="Calibri"/>
              <a:cs typeface="Calibri"/>
              <a:sym typeface="Calibri"/>
            </a:endParaRPr>
          </a:p>
        </p:txBody>
      </p:sp>
      <p:sp>
        <p:nvSpPr>
          <p:cNvPr id="779" name="Google Shape;779;g2bb81b3e26d_0_130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80" name="Google Shape;780;g2bb81b3e26d_0_130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781" name="Google Shape;781;g2bb81b3e26d_0_1302"/>
          <p:cNvPicPr preferRelativeResize="0"/>
          <p:nvPr/>
        </p:nvPicPr>
        <p:blipFill rotWithShape="1">
          <a:blip r:embed="rId3">
            <a:alphaModFix/>
          </a:blip>
          <a:srcRect/>
          <a:stretch/>
        </p:blipFill>
        <p:spPr>
          <a:xfrm>
            <a:off x="7308900" y="1259350"/>
            <a:ext cx="2848112" cy="5060506"/>
          </a:xfrm>
          <a:prstGeom prst="rect">
            <a:avLst/>
          </a:prstGeom>
          <a:noFill/>
          <a:ln>
            <a:noFill/>
          </a:ln>
          <a:effectLst>
            <a:outerShdw blurRad="190500" algn="tl" rotWithShape="0">
              <a:srgbClr val="000000">
                <a:alpha val="69803"/>
              </a:srgbClr>
            </a:outerShdw>
          </a:effectLst>
        </p:spPr>
      </p:pic>
      <p:sp>
        <p:nvSpPr>
          <p:cNvPr id="782" name="Google Shape;782;g2bb81b3e26d_0_1302"/>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783" name="Google Shape;783;g2bb81b3e26d_0_1302"/>
          <p:cNvSpPr/>
          <p:nvPr/>
        </p:nvSpPr>
        <p:spPr>
          <a:xfrm>
            <a:off x="6096000" y="-3925"/>
            <a:ext cx="5982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84" name="Google Shape;784;g2bb81b3e26d_0_1302"/>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5" name="Google Shape;785;g2bb81b3e26d_0_1302"/>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86" name="Google Shape;786;g2bb81b3e26d_0_1302"/>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2bb81b3e26d_0_132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Gestion des émotions Apps</a:t>
            </a:r>
            <a:endParaRPr sz="2200">
              <a:latin typeface="Arial"/>
              <a:ea typeface="Arial"/>
              <a:cs typeface="Arial"/>
              <a:sym typeface="Arial"/>
            </a:endParaRPr>
          </a:p>
        </p:txBody>
      </p:sp>
      <p:sp>
        <p:nvSpPr>
          <p:cNvPr id="793" name="Google Shape;793;g2bb81b3e26d_0_1323"/>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200"/>
              <a:buNone/>
            </a:pPr>
            <a:r>
              <a:rPr lang="en-US" sz="2400" b="1"/>
              <a:t>BREATHE2RELAX : </a:t>
            </a:r>
            <a:endParaRPr sz="2400" b="1"/>
          </a:p>
          <a:p>
            <a:pPr marL="457200" lvl="0" indent="-381000" algn="l" rtl="0">
              <a:lnSpc>
                <a:spcPct val="120000"/>
              </a:lnSpc>
              <a:spcBef>
                <a:spcPts val="1200"/>
              </a:spcBef>
              <a:spcAft>
                <a:spcPts val="0"/>
              </a:spcAft>
              <a:buSzPts val="2400"/>
              <a:buChar char="-"/>
            </a:pPr>
            <a:r>
              <a:rPr lang="en-US" sz="2400"/>
              <a:t>Android </a:t>
            </a:r>
            <a:r>
              <a:rPr lang="en-US" sz="2400" u="sng">
                <a:solidFill>
                  <a:schemeClr val="hlink"/>
                </a:solidFill>
                <a:hlinkClick r:id="rId3"/>
              </a:rPr>
              <a:t>: </a:t>
            </a:r>
            <a:r>
              <a:rPr lang="en-US" sz="2400"/>
              <a:t>https://play.google.com/store/apps/details?id=mil.dha.breathe2relax&amp;hl=es&amp;gl=US </a:t>
            </a:r>
            <a:endParaRPr sz="2400"/>
          </a:p>
          <a:p>
            <a:pPr marL="457200" lvl="0" indent="-381000" algn="l" rtl="0">
              <a:lnSpc>
                <a:spcPct val="120000"/>
              </a:lnSpc>
              <a:spcBef>
                <a:spcPts val="0"/>
              </a:spcBef>
              <a:spcAft>
                <a:spcPts val="0"/>
              </a:spcAft>
              <a:buSzPts val="2400"/>
              <a:buChar char="-"/>
            </a:pPr>
            <a:r>
              <a:rPr lang="en-US" sz="2400"/>
              <a:t>IOS </a:t>
            </a:r>
            <a:r>
              <a:rPr lang="en-US" sz="2400" u="sng">
                <a:solidFill>
                  <a:schemeClr val="hlink"/>
                </a:solidFill>
                <a:hlinkClick r:id="rId4"/>
              </a:rPr>
              <a:t>: </a:t>
            </a:r>
            <a:r>
              <a:rPr lang="en-US" sz="2400"/>
              <a:t>https://apps.apple.com/us/app/breathe2relax/id425720246 </a:t>
            </a:r>
            <a:endParaRPr sz="2400" b="1"/>
          </a:p>
          <a:p>
            <a:pPr marL="0" lvl="0" indent="0" algn="l" rtl="0">
              <a:lnSpc>
                <a:spcPct val="120000"/>
              </a:lnSpc>
              <a:spcBef>
                <a:spcPts val="1200"/>
              </a:spcBef>
              <a:spcAft>
                <a:spcPts val="0"/>
              </a:spcAft>
              <a:buSzPts val="2200"/>
              <a:buNone/>
            </a:pPr>
            <a:endParaRPr sz="2400" b="1"/>
          </a:p>
          <a:p>
            <a:pPr marL="0" lvl="0" indent="0" algn="l" rtl="0">
              <a:lnSpc>
                <a:spcPct val="120000"/>
              </a:lnSpc>
              <a:spcBef>
                <a:spcPts val="1200"/>
              </a:spcBef>
              <a:spcAft>
                <a:spcPts val="0"/>
              </a:spcAft>
              <a:buSzPts val="2200"/>
              <a:buNone/>
            </a:pPr>
            <a:endParaRPr sz="2400" b="1"/>
          </a:p>
        </p:txBody>
      </p:sp>
      <p:sp>
        <p:nvSpPr>
          <p:cNvPr id="794" name="Google Shape;794;g2bb81b3e26d_0_1323"/>
          <p:cNvSpPr/>
          <p:nvPr/>
        </p:nvSpPr>
        <p:spPr>
          <a:xfrm>
            <a:off x="5924725" y="-3925"/>
            <a:ext cx="62661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795" name="Google Shape;795;g2bb81b3e26d_0_1323"/>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6" name="Google Shape;796;g2bb81b3e26d_0_1323"/>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797" name="Google Shape;797;g2bb81b3e26d_0_1323"/>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2bb81b3e26d_0_133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04" name="Google Shape;804;g2bb81b3e26d_0_1336"/>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805" name="Google Shape;805;g2bb81b3e26d_0_1336"/>
          <p:cNvSpPr txBox="1">
            <a:spLocks noGrp="1"/>
          </p:cNvSpPr>
          <p:nvPr>
            <p:ph type="body" idx="4294967295"/>
          </p:nvPr>
        </p:nvSpPr>
        <p:spPr>
          <a:xfrm>
            <a:off x="465225" y="1597975"/>
            <a:ext cx="9315000" cy="4008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1200"/>
              </a:spcBef>
              <a:spcAft>
                <a:spcPts val="0"/>
              </a:spcAft>
              <a:buSzPct val="91666"/>
              <a:buNone/>
            </a:pPr>
            <a:r>
              <a:rPr lang="en-US" sz="2400"/>
              <a:t>Cette application est considérée comme un outil de gestion du stress qui fournit des informations sur les effets du stress, ainsi que des instructions et des exercices pour aider à apprendre les techniques de gestion du stress. </a:t>
            </a:r>
            <a:endParaRPr/>
          </a:p>
          <a:p>
            <a:pPr marL="0" lvl="0" indent="0" algn="l" rtl="0">
              <a:lnSpc>
                <a:spcPct val="120000"/>
              </a:lnSpc>
              <a:spcBef>
                <a:spcPts val="1200"/>
              </a:spcBef>
              <a:spcAft>
                <a:spcPts val="0"/>
              </a:spcAft>
              <a:buSzPct val="91666"/>
              <a:buNone/>
            </a:pPr>
            <a:r>
              <a:rPr lang="en-US" sz="2400"/>
              <a:t>Cette application, basée sur la respiration, aide à gérer les émotions et les sentiments présentés par la personne. </a:t>
            </a:r>
            <a:endParaRPr/>
          </a:p>
          <a:p>
            <a:pPr marL="0" lvl="0" indent="0" algn="l" rtl="0">
              <a:lnSpc>
                <a:spcPct val="120000"/>
              </a:lnSpc>
              <a:spcBef>
                <a:spcPts val="1200"/>
              </a:spcBef>
              <a:spcAft>
                <a:spcPts val="0"/>
              </a:spcAft>
              <a:buSzPct val="91666"/>
              <a:buNone/>
            </a:pPr>
            <a:r>
              <a:rPr lang="en-US" sz="2400"/>
              <a:t>Il est disponible pour Android et iOS :</a:t>
            </a:r>
            <a:endParaRPr/>
          </a:p>
          <a:p>
            <a:pPr marL="342900" lvl="0" indent="-321945" algn="l" rtl="0">
              <a:lnSpc>
                <a:spcPct val="120000"/>
              </a:lnSpc>
              <a:spcBef>
                <a:spcPts val="1200"/>
              </a:spcBef>
              <a:spcAft>
                <a:spcPts val="0"/>
              </a:spcAft>
              <a:buSzPct val="110000"/>
              <a:buFont typeface="Noto Sans Symbols"/>
              <a:buChar char="⮚"/>
            </a:pPr>
            <a:r>
              <a:rPr lang="en-US" sz="2000"/>
              <a:t> ANDROID </a:t>
            </a:r>
            <a:r>
              <a:rPr lang="en-US" sz="2000" u="sng">
                <a:solidFill>
                  <a:schemeClr val="hlink"/>
                </a:solidFill>
                <a:hlinkClick r:id="rId4"/>
              </a:rPr>
              <a:t>: https://play.google.com/store/apps/details?id=mil.dha.breathe2relax&amp;hl=es&amp;gl=US</a:t>
            </a:r>
            <a:endParaRPr sz="2000"/>
          </a:p>
          <a:p>
            <a:pPr marL="342900" lvl="0" indent="-321945" algn="l" rtl="0">
              <a:lnSpc>
                <a:spcPct val="120000"/>
              </a:lnSpc>
              <a:spcBef>
                <a:spcPts val="1200"/>
              </a:spcBef>
              <a:spcAft>
                <a:spcPts val="0"/>
              </a:spcAft>
              <a:buSzPct val="91666"/>
              <a:buFont typeface="Noto Sans Symbols"/>
              <a:buChar char="⮚"/>
            </a:pPr>
            <a:r>
              <a:rPr lang="en-US" sz="2400"/>
              <a:t>IOS </a:t>
            </a:r>
            <a:r>
              <a:rPr lang="en-US" sz="2000" u="sng">
                <a:solidFill>
                  <a:schemeClr val="hlink"/>
                </a:solidFill>
                <a:hlinkClick r:id="rId3"/>
              </a:rPr>
              <a:t>: https://apps.apple.com/us/app/breathe2relax/id425720246</a:t>
            </a:r>
            <a:endParaRPr sz="2000"/>
          </a:p>
          <a:p>
            <a:pPr marL="101600" lvl="0" indent="0" algn="l" rtl="0">
              <a:lnSpc>
                <a:spcPct val="120000"/>
              </a:lnSpc>
              <a:spcBef>
                <a:spcPts val="0"/>
              </a:spcBef>
              <a:spcAft>
                <a:spcPts val="0"/>
              </a:spcAft>
              <a:buSzPct val="100000"/>
              <a:buNone/>
            </a:pPr>
            <a:endParaRPr sz="2000"/>
          </a:p>
          <a:p>
            <a:pPr marL="0" lvl="0" indent="0" algn="l" rtl="0">
              <a:lnSpc>
                <a:spcPct val="120000"/>
              </a:lnSpc>
              <a:spcBef>
                <a:spcPts val="1200"/>
              </a:spcBef>
              <a:spcAft>
                <a:spcPts val="0"/>
              </a:spcAft>
              <a:buSzPct val="110000"/>
              <a:buNone/>
            </a:pPr>
            <a:endParaRPr sz="2000"/>
          </a:p>
        </p:txBody>
      </p:sp>
      <p:pic>
        <p:nvPicPr>
          <p:cNvPr id="806" name="Google Shape;806;g2bb81b3e26d_0_1336"/>
          <p:cNvPicPr preferRelativeResize="0"/>
          <p:nvPr/>
        </p:nvPicPr>
        <p:blipFill rotWithShape="1">
          <a:blip r:embed="rId5">
            <a:alphaModFix/>
          </a:blip>
          <a:srcRect/>
          <a:stretch/>
        </p:blipFill>
        <p:spPr>
          <a:xfrm>
            <a:off x="9509575" y="2916609"/>
            <a:ext cx="2362200" cy="2286000"/>
          </a:xfrm>
          <a:prstGeom prst="rect">
            <a:avLst/>
          </a:prstGeom>
          <a:noFill/>
          <a:ln>
            <a:noFill/>
          </a:ln>
        </p:spPr>
      </p:pic>
      <p:sp>
        <p:nvSpPr>
          <p:cNvPr id="807" name="Google Shape;807;g2bb81b3e26d_0_1336"/>
          <p:cNvSpPr/>
          <p:nvPr/>
        </p:nvSpPr>
        <p:spPr>
          <a:xfrm>
            <a:off x="6144925" y="-3925"/>
            <a:ext cx="6045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808" name="Google Shape;808;g2bb81b3e26d_0_1336"/>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9" name="Google Shape;809;g2bb81b3e26d_0_1336"/>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810" name="Google Shape;810;g2bb81b3e26d_0_1336"/>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2bb81b3e26d_0_135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17" name="Google Shape;817;g2bb81b3e26d_0_1350"/>
          <p:cNvSpPr txBox="1"/>
          <p:nvPr/>
        </p:nvSpPr>
        <p:spPr>
          <a:xfrm>
            <a:off x="752825" y="2589134"/>
            <a:ext cx="65826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Une fois que les conditions de la demande ont été acceptées, l'écran initial s'ouvre avec différentes sections.</a:t>
            </a:r>
            <a:endParaRPr sz="2400" b="0" i="0" u="none" strike="noStrike" cap="none">
              <a:solidFill>
                <a:schemeClr val="dk1"/>
              </a:solidFill>
              <a:latin typeface="Calibri"/>
              <a:ea typeface="Calibri"/>
              <a:cs typeface="Calibri"/>
              <a:sym typeface="Calibri"/>
            </a:endParaRPr>
          </a:p>
        </p:txBody>
      </p:sp>
      <p:sp>
        <p:nvSpPr>
          <p:cNvPr id="818" name="Google Shape;818;g2bb81b3e26d_0_135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19" name="Google Shape;819;g2bb81b3e26d_0_135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820" name="Google Shape;820;g2bb81b3e26d_0_1350"/>
          <p:cNvPicPr preferRelativeResize="0"/>
          <p:nvPr/>
        </p:nvPicPr>
        <p:blipFill rotWithShape="1">
          <a:blip r:embed="rId3">
            <a:alphaModFix/>
          </a:blip>
          <a:srcRect/>
          <a:stretch/>
        </p:blipFill>
        <p:spPr>
          <a:xfrm>
            <a:off x="7977275" y="1184025"/>
            <a:ext cx="2411699" cy="5221110"/>
          </a:xfrm>
          <a:prstGeom prst="rect">
            <a:avLst/>
          </a:prstGeom>
          <a:noFill/>
          <a:ln>
            <a:noFill/>
          </a:ln>
        </p:spPr>
      </p:pic>
      <p:sp>
        <p:nvSpPr>
          <p:cNvPr id="821" name="Google Shape;821;g2bb81b3e26d_0_1350"/>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822" name="Google Shape;822;g2bb81b3e26d_0_1350"/>
          <p:cNvSpPr/>
          <p:nvPr/>
        </p:nvSpPr>
        <p:spPr>
          <a:xfrm>
            <a:off x="6207850" y="-3925"/>
            <a:ext cx="59829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823" name="Google Shape;823;g2bb81b3e26d_0_1350"/>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24" name="Google Shape;824;g2bb81b3e26d_0_1350"/>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825" name="Google Shape;825;g2bb81b3e26d_0_1350"/>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a:solidFill>
                  <a:srgbClr val="203864"/>
                </a:solidFill>
              </a:rPr>
              <a:t>Objectifs</a:t>
            </a:r>
            <a:endParaRPr>
              <a:solidFill>
                <a:srgbClr val="203864"/>
              </a:solidFill>
            </a:endParaRPr>
          </a:p>
        </p:txBody>
      </p:sp>
      <p:sp>
        <p:nvSpPr>
          <p:cNvPr id="213" name="Google Shape;213;p1"/>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 name="Google Shape;214;p1"/>
          <p:cNvSpPr txBox="1"/>
          <p:nvPr/>
        </p:nvSpPr>
        <p:spPr>
          <a:xfrm>
            <a:off x="526419" y="348996"/>
            <a:ext cx="7931781"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Applis pour la santé mentale  </a:t>
            </a:r>
            <a:endParaRPr sz="2200" b="1" i="0" u="none" strike="noStrike" cap="none">
              <a:solidFill>
                <a:schemeClr val="dk1"/>
              </a:solidFill>
              <a:latin typeface="Arial"/>
              <a:ea typeface="Arial"/>
              <a:cs typeface="Arial"/>
              <a:sym typeface="Arial"/>
            </a:endParaRPr>
          </a:p>
        </p:txBody>
      </p:sp>
      <p:sp>
        <p:nvSpPr>
          <p:cNvPr id="215" name="Google Shape;215;p1"/>
          <p:cNvSpPr/>
          <p:nvPr/>
        </p:nvSpPr>
        <p:spPr>
          <a:xfrm>
            <a:off x="5960" y="426826"/>
            <a:ext cx="49885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chemeClr val="lt1"/>
                </a:solidFill>
                <a:latin typeface="Arial"/>
                <a:ea typeface="Arial"/>
                <a:cs typeface="Arial"/>
                <a:sym typeface="Arial"/>
              </a:rPr>
              <a:t>10</a:t>
            </a:r>
            <a:endParaRPr sz="2200" b="1" i="0" u="none" strike="noStrike" cap="none">
              <a:solidFill>
                <a:schemeClr val="lt1"/>
              </a:solidFill>
              <a:latin typeface="Gill Sans"/>
              <a:ea typeface="Gill Sans"/>
              <a:cs typeface="Gill Sans"/>
              <a:sym typeface="Gill Sans"/>
            </a:endParaRPr>
          </a:p>
        </p:txBody>
      </p:sp>
      <p:sp>
        <p:nvSpPr>
          <p:cNvPr id="216" name="Google Shape;216;p1"/>
          <p:cNvSpPr txBox="1">
            <a:spLocks noGrp="1"/>
          </p:cNvSpPr>
          <p:nvPr>
            <p:ph type="body" idx="1"/>
          </p:nvPr>
        </p:nvSpPr>
        <p:spPr>
          <a:xfrm>
            <a:off x="36957" y="2360644"/>
            <a:ext cx="8275177" cy="3645022"/>
          </a:xfrm>
          <a:prstGeom prst="rect">
            <a:avLst/>
          </a:prstGeom>
          <a:noFill/>
          <a:ln>
            <a:noFill/>
          </a:ln>
        </p:spPr>
        <p:txBody>
          <a:bodyPr spcFirstLastPara="1" wrap="square" lIns="91425" tIns="45700" rIns="91425" bIns="45700" anchor="t" anchorCtr="0">
            <a:normAutofit/>
          </a:bodyPr>
          <a:lstStyle/>
          <a:p>
            <a:pPr marL="457200" lvl="0" indent="-368300" algn="l" rtl="0">
              <a:lnSpc>
                <a:spcPct val="100000"/>
              </a:lnSpc>
              <a:spcBef>
                <a:spcPts val="600"/>
              </a:spcBef>
              <a:spcAft>
                <a:spcPts val="0"/>
              </a:spcAft>
              <a:buClr>
                <a:srgbClr val="C00000"/>
              </a:buClr>
              <a:buSzPts val="2200"/>
              <a:buFont typeface="Noto Sans Symbols"/>
              <a:buChar char="✔"/>
            </a:pPr>
            <a:r>
              <a:rPr lang="en-US"/>
              <a:t>Apprendre l'importance de prendre soin de sa santé mentale </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Apprendre à utiliser les applications de santé mentale</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Apprendre ce que sont les émotions et leur importance</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Apprendre à détecter les émotions et à les réguler.</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Apprenez à contrôler votre respiration dans les moments de stress.</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Être capable de différencier chacune des applications de la santé mentale. </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Savoir les utiliser et en faire bon usage</a:t>
            </a:r>
            <a:endParaRPr/>
          </a:p>
          <a:p>
            <a:pPr marL="457200" lvl="0" indent="-228600" algn="l" rtl="0">
              <a:lnSpc>
                <a:spcPct val="100000"/>
              </a:lnSpc>
              <a:spcBef>
                <a:spcPts val="600"/>
              </a:spcBef>
              <a:spcAft>
                <a:spcPts val="0"/>
              </a:spcAft>
              <a:buClr>
                <a:srgbClr val="C00000"/>
              </a:buClr>
              <a:buSzPts val="2200"/>
              <a:buFont typeface="Noto Sans Symbols"/>
              <a:buNone/>
            </a:pPr>
            <a:endParaRPr/>
          </a:p>
        </p:txBody>
      </p:sp>
      <p:sp>
        <p:nvSpPr>
          <p:cNvPr id="217" name="Google Shape;217;p1"/>
          <p:cNvSpPr txBox="1"/>
          <p:nvPr/>
        </p:nvSpPr>
        <p:spPr>
          <a:xfrm>
            <a:off x="8312134" y="6156715"/>
            <a:ext cx="387986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xmlns="" val="tx"/>
                    </a:ext>
                  </a:extLst>
                </a:hlinkClick>
              </a:rPr>
              <a:t>Source : Image par nuraghies sur Freepik</a:t>
            </a:r>
            <a:endParaRPr sz="1200" b="0" i="0" u="none" strike="noStrike" cap="none">
              <a:solidFill>
                <a:srgbClr val="000000"/>
              </a:solidFill>
              <a:latin typeface="Arial"/>
              <a:ea typeface="Arial"/>
              <a:cs typeface="Arial"/>
              <a:sym typeface="Arial"/>
            </a:endParaRPr>
          </a:p>
        </p:txBody>
      </p:sp>
      <p:pic>
        <p:nvPicPr>
          <p:cNvPr id="218" name="Google Shape;218;p1"/>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2bb81b3e26d_0_136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32" name="Google Shape;832;g2bb81b3e26d_0_1367"/>
          <p:cNvSpPr txBox="1"/>
          <p:nvPr/>
        </p:nvSpPr>
        <p:spPr>
          <a:xfrm>
            <a:off x="736475" y="2172623"/>
            <a:ext cx="3281400" cy="38790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L'une des sections concerne les exercices de respiration.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Il faut d'abord noter le niveau de stress ressenti à ce moment-là, puis l'exercice à réaliser est expliqué, suivi de l'exécution de l'activité respiratoire.</a:t>
            </a:r>
            <a:endParaRPr sz="2400" b="0" i="0" u="none" strike="noStrike" cap="none">
              <a:solidFill>
                <a:schemeClr val="dk1"/>
              </a:solidFill>
              <a:latin typeface="Calibri"/>
              <a:ea typeface="Calibri"/>
              <a:cs typeface="Calibri"/>
              <a:sym typeface="Calibri"/>
            </a:endParaRPr>
          </a:p>
        </p:txBody>
      </p:sp>
      <p:sp>
        <p:nvSpPr>
          <p:cNvPr id="833" name="Google Shape;833;g2bb81b3e26d_0_1367"/>
          <p:cNvSpPr/>
          <p:nvPr/>
        </p:nvSpPr>
        <p:spPr>
          <a:xfrm>
            <a:off x="607175" y="1372323"/>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34" name="Google Shape;834;g2bb81b3e26d_0_1367"/>
          <p:cNvSpPr txBox="1"/>
          <p:nvPr/>
        </p:nvSpPr>
        <p:spPr>
          <a:xfrm>
            <a:off x="736475" y="1289701"/>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835" name="Google Shape;835;g2bb81b3e26d_0_1367"/>
          <p:cNvPicPr preferRelativeResize="0"/>
          <p:nvPr/>
        </p:nvPicPr>
        <p:blipFill rotWithShape="1">
          <a:blip r:embed="rId3">
            <a:alphaModFix/>
          </a:blip>
          <a:srcRect/>
          <a:stretch/>
        </p:blipFill>
        <p:spPr>
          <a:xfrm>
            <a:off x="4297237" y="1202775"/>
            <a:ext cx="1480476" cy="3205100"/>
          </a:xfrm>
          <a:prstGeom prst="rect">
            <a:avLst/>
          </a:prstGeom>
          <a:noFill/>
          <a:ln>
            <a:noFill/>
          </a:ln>
        </p:spPr>
      </p:pic>
      <p:pic>
        <p:nvPicPr>
          <p:cNvPr id="836" name="Google Shape;836;g2bb81b3e26d_0_1367"/>
          <p:cNvPicPr preferRelativeResize="0"/>
          <p:nvPr/>
        </p:nvPicPr>
        <p:blipFill rotWithShape="1">
          <a:blip r:embed="rId4">
            <a:alphaModFix/>
          </a:blip>
          <a:srcRect/>
          <a:stretch/>
        </p:blipFill>
        <p:spPr>
          <a:xfrm>
            <a:off x="6476475" y="1202775"/>
            <a:ext cx="2259325" cy="4891233"/>
          </a:xfrm>
          <a:prstGeom prst="rect">
            <a:avLst/>
          </a:prstGeom>
          <a:noFill/>
          <a:ln>
            <a:noFill/>
          </a:ln>
        </p:spPr>
      </p:pic>
      <p:pic>
        <p:nvPicPr>
          <p:cNvPr id="837" name="Google Shape;837;g2bb81b3e26d_0_1367"/>
          <p:cNvPicPr preferRelativeResize="0"/>
          <p:nvPr/>
        </p:nvPicPr>
        <p:blipFill rotWithShape="1">
          <a:blip r:embed="rId5">
            <a:alphaModFix/>
          </a:blip>
          <a:srcRect/>
          <a:stretch/>
        </p:blipFill>
        <p:spPr>
          <a:xfrm>
            <a:off x="9517700" y="1202775"/>
            <a:ext cx="2259325" cy="4891233"/>
          </a:xfrm>
          <a:prstGeom prst="rect">
            <a:avLst/>
          </a:prstGeom>
          <a:noFill/>
          <a:ln>
            <a:noFill/>
          </a:ln>
        </p:spPr>
      </p:pic>
      <p:sp>
        <p:nvSpPr>
          <p:cNvPr id="838" name="Google Shape;838;g2bb81b3e26d_0_1367"/>
          <p:cNvSpPr/>
          <p:nvPr/>
        </p:nvSpPr>
        <p:spPr>
          <a:xfrm>
            <a:off x="4708075" y="358780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39" name="Google Shape;839;g2bb81b3e26d_0_1367"/>
          <p:cNvCxnSpPr/>
          <p:nvPr/>
        </p:nvCxnSpPr>
        <p:spPr>
          <a:xfrm>
            <a:off x="5055925" y="411160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sp>
        <p:nvSpPr>
          <p:cNvPr id="840" name="Google Shape;840;g2bb81b3e26d_0_1367"/>
          <p:cNvSpPr/>
          <p:nvPr/>
        </p:nvSpPr>
        <p:spPr>
          <a:xfrm>
            <a:off x="8797350" y="34878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41" name="Google Shape;841;g2bb81b3e26d_0_1367"/>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842" name="Google Shape;842;g2bb81b3e26d_0_1367"/>
          <p:cNvSpPr/>
          <p:nvPr/>
        </p:nvSpPr>
        <p:spPr>
          <a:xfrm>
            <a:off x="6096000" y="-3925"/>
            <a:ext cx="60948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843" name="Google Shape;843;g2bb81b3e26d_0_1367"/>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4" name="Google Shape;844;g2bb81b3e26d_0_1367"/>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845" name="Google Shape;845;g2bb81b3e26d_0_1367"/>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2bb81b3e26d_0_139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52" name="Google Shape;852;g2bb81b3e26d_0_1391"/>
          <p:cNvSpPr txBox="1"/>
          <p:nvPr/>
        </p:nvSpPr>
        <p:spPr>
          <a:xfrm>
            <a:off x="691050" y="2649381"/>
            <a:ext cx="38811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Dans la section des résultats, la différence de stress avant et après les exercices de respiration est indiquée.</a:t>
            </a:r>
            <a:endParaRPr sz="2400" b="0" i="0" u="none" strike="noStrike" cap="none">
              <a:solidFill>
                <a:schemeClr val="dk1"/>
              </a:solidFill>
              <a:latin typeface="Calibri"/>
              <a:ea typeface="Calibri"/>
              <a:cs typeface="Calibri"/>
              <a:sym typeface="Calibri"/>
            </a:endParaRPr>
          </a:p>
        </p:txBody>
      </p:sp>
      <p:sp>
        <p:nvSpPr>
          <p:cNvPr id="853" name="Google Shape;853;g2bb81b3e26d_0_1391"/>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54" name="Google Shape;854;g2bb81b3e26d_0_1391"/>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855" name="Google Shape;855;g2bb81b3e26d_0_1391"/>
          <p:cNvPicPr preferRelativeResize="0"/>
          <p:nvPr/>
        </p:nvPicPr>
        <p:blipFill rotWithShape="1">
          <a:blip r:embed="rId3">
            <a:alphaModFix/>
          </a:blip>
          <a:srcRect/>
          <a:stretch/>
        </p:blipFill>
        <p:spPr>
          <a:xfrm>
            <a:off x="5025787" y="1218200"/>
            <a:ext cx="1480476" cy="3205100"/>
          </a:xfrm>
          <a:prstGeom prst="rect">
            <a:avLst/>
          </a:prstGeom>
          <a:noFill/>
          <a:ln>
            <a:noFill/>
          </a:ln>
        </p:spPr>
      </p:pic>
      <p:sp>
        <p:nvSpPr>
          <p:cNvPr id="856" name="Google Shape;856;g2bb81b3e26d_0_1391"/>
          <p:cNvSpPr/>
          <p:nvPr/>
        </p:nvSpPr>
        <p:spPr>
          <a:xfrm>
            <a:off x="4895650" y="400045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57" name="Google Shape;857;g2bb81b3e26d_0_1391"/>
          <p:cNvCxnSpPr/>
          <p:nvPr/>
        </p:nvCxnSpPr>
        <p:spPr>
          <a:xfrm>
            <a:off x="5299775" y="4524250"/>
            <a:ext cx="2390700" cy="783900"/>
          </a:xfrm>
          <a:prstGeom prst="curvedConnector3">
            <a:avLst>
              <a:gd name="adj1" fmla="val 50000"/>
            </a:avLst>
          </a:prstGeom>
          <a:noFill/>
          <a:ln w="19050" cap="flat" cmpd="sng">
            <a:solidFill>
              <a:srgbClr val="C00000"/>
            </a:solidFill>
            <a:prstDash val="solid"/>
            <a:round/>
            <a:headEnd type="none" w="sm" len="sm"/>
            <a:tailEnd type="triangle" w="med" len="med"/>
          </a:ln>
        </p:spPr>
      </p:cxnSp>
      <p:pic>
        <p:nvPicPr>
          <p:cNvPr id="858" name="Google Shape;858;g2bb81b3e26d_0_1391"/>
          <p:cNvPicPr preferRelativeResize="0"/>
          <p:nvPr/>
        </p:nvPicPr>
        <p:blipFill rotWithShape="1">
          <a:blip r:embed="rId4">
            <a:alphaModFix/>
          </a:blip>
          <a:srcRect/>
          <a:stretch/>
        </p:blipFill>
        <p:spPr>
          <a:xfrm>
            <a:off x="7807875" y="1218200"/>
            <a:ext cx="2431050" cy="5262991"/>
          </a:xfrm>
          <a:prstGeom prst="rect">
            <a:avLst/>
          </a:prstGeom>
          <a:noFill/>
          <a:ln>
            <a:noFill/>
          </a:ln>
        </p:spPr>
      </p:pic>
      <p:sp>
        <p:nvSpPr>
          <p:cNvPr id="859" name="Google Shape;859;g2bb81b3e26d_0_1391"/>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860" name="Google Shape;860;g2bb81b3e26d_0_1391"/>
          <p:cNvSpPr/>
          <p:nvPr/>
        </p:nvSpPr>
        <p:spPr>
          <a:xfrm>
            <a:off x="6344175" y="-3925"/>
            <a:ext cx="58467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861" name="Google Shape;861;g2bb81b3e26d_0_1391"/>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2" name="Google Shape;862;g2bb81b3e26d_0_1391"/>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863" name="Google Shape;863;g2bb81b3e26d_0_1391"/>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bb81b3e26d_0_14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70" name="Google Shape;870;g2bb81b3e26d_0_1426"/>
          <p:cNvSpPr txBox="1"/>
          <p:nvPr/>
        </p:nvSpPr>
        <p:spPr>
          <a:xfrm>
            <a:off x="392532" y="2669110"/>
            <a:ext cx="3743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Une autre section explique les aspects liés à la respiration diaphragmatique et la manière dont elle peut aider à gérer les situations de stress.</a:t>
            </a:r>
            <a:endParaRPr sz="2400" b="0" i="0" u="none" strike="noStrike" cap="none">
              <a:solidFill>
                <a:schemeClr val="dk1"/>
              </a:solidFill>
              <a:latin typeface="Calibri"/>
              <a:ea typeface="Calibri"/>
              <a:cs typeface="Calibri"/>
              <a:sym typeface="Calibri"/>
            </a:endParaRPr>
          </a:p>
        </p:txBody>
      </p:sp>
      <p:sp>
        <p:nvSpPr>
          <p:cNvPr id="871" name="Google Shape;871;g2bb81b3e26d_0_1426"/>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72" name="Google Shape;872;g2bb81b3e26d_0_1426"/>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873" name="Google Shape;873;g2bb81b3e26d_0_1426"/>
          <p:cNvPicPr preferRelativeResize="0"/>
          <p:nvPr/>
        </p:nvPicPr>
        <p:blipFill rotWithShape="1">
          <a:blip r:embed="rId3">
            <a:alphaModFix/>
          </a:blip>
          <a:srcRect/>
          <a:stretch/>
        </p:blipFill>
        <p:spPr>
          <a:xfrm>
            <a:off x="4484812" y="1168350"/>
            <a:ext cx="1480476" cy="3205100"/>
          </a:xfrm>
          <a:prstGeom prst="rect">
            <a:avLst/>
          </a:prstGeom>
          <a:noFill/>
          <a:ln>
            <a:noFill/>
          </a:ln>
        </p:spPr>
      </p:pic>
      <p:sp>
        <p:nvSpPr>
          <p:cNvPr id="874" name="Google Shape;874;g2bb81b3e26d_0_1426"/>
          <p:cNvSpPr/>
          <p:nvPr/>
        </p:nvSpPr>
        <p:spPr>
          <a:xfrm>
            <a:off x="4895650" y="3942650"/>
            <a:ext cx="6588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75" name="Google Shape;875;g2bb81b3e26d_0_1426"/>
          <p:cNvCxnSpPr/>
          <p:nvPr/>
        </p:nvCxnSpPr>
        <p:spPr>
          <a:xfrm>
            <a:off x="5224750" y="4373450"/>
            <a:ext cx="1527900" cy="615900"/>
          </a:xfrm>
          <a:prstGeom prst="curvedConnector3">
            <a:avLst>
              <a:gd name="adj1" fmla="val 5462"/>
            </a:avLst>
          </a:prstGeom>
          <a:noFill/>
          <a:ln w="19050" cap="flat" cmpd="sng">
            <a:solidFill>
              <a:srgbClr val="C00000"/>
            </a:solidFill>
            <a:prstDash val="solid"/>
            <a:round/>
            <a:headEnd type="none" w="sm" len="sm"/>
            <a:tailEnd type="triangle" w="med" len="med"/>
          </a:ln>
        </p:spPr>
      </p:cxnSp>
      <p:pic>
        <p:nvPicPr>
          <p:cNvPr id="876" name="Google Shape;876;g2bb81b3e26d_0_1426"/>
          <p:cNvPicPr preferRelativeResize="0"/>
          <p:nvPr/>
        </p:nvPicPr>
        <p:blipFill rotWithShape="1">
          <a:blip r:embed="rId4">
            <a:alphaModFix/>
          </a:blip>
          <a:srcRect/>
          <a:stretch/>
        </p:blipFill>
        <p:spPr>
          <a:xfrm>
            <a:off x="6798987" y="1168350"/>
            <a:ext cx="2147600" cy="4649375"/>
          </a:xfrm>
          <a:prstGeom prst="rect">
            <a:avLst/>
          </a:prstGeom>
          <a:noFill/>
          <a:ln>
            <a:noFill/>
          </a:ln>
        </p:spPr>
      </p:pic>
      <p:pic>
        <p:nvPicPr>
          <p:cNvPr id="877" name="Google Shape;877;g2bb81b3e26d_0_1426"/>
          <p:cNvPicPr preferRelativeResize="0"/>
          <p:nvPr/>
        </p:nvPicPr>
        <p:blipFill rotWithShape="1">
          <a:blip r:embed="rId5">
            <a:alphaModFix/>
          </a:blip>
          <a:srcRect/>
          <a:stretch/>
        </p:blipFill>
        <p:spPr>
          <a:xfrm>
            <a:off x="9780250" y="1104325"/>
            <a:ext cx="2147600" cy="4649359"/>
          </a:xfrm>
          <a:prstGeom prst="rect">
            <a:avLst/>
          </a:prstGeom>
          <a:noFill/>
          <a:ln>
            <a:noFill/>
          </a:ln>
        </p:spPr>
      </p:pic>
      <p:sp>
        <p:nvSpPr>
          <p:cNvPr id="878" name="Google Shape;878;g2bb81b3e26d_0_1426"/>
          <p:cNvSpPr/>
          <p:nvPr/>
        </p:nvSpPr>
        <p:spPr>
          <a:xfrm>
            <a:off x="9034013" y="32684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79" name="Google Shape;879;g2bb81b3e26d_0_1426"/>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licence</a:t>
            </a:r>
            <a:endParaRPr sz="1200" b="0" i="0" u="none" strike="noStrike" cap="none">
              <a:solidFill>
                <a:schemeClr val="dk1"/>
              </a:solidFill>
              <a:latin typeface="Calibri"/>
              <a:ea typeface="Calibri"/>
              <a:cs typeface="Calibri"/>
              <a:sym typeface="Calibri"/>
            </a:endParaRPr>
          </a:p>
        </p:txBody>
      </p:sp>
      <p:sp>
        <p:nvSpPr>
          <p:cNvPr id="880" name="Google Shape;880;g2bb81b3e26d_0_1426"/>
          <p:cNvSpPr/>
          <p:nvPr/>
        </p:nvSpPr>
        <p:spPr>
          <a:xfrm>
            <a:off x="5965300" y="-3925"/>
            <a:ext cx="62256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10.1.3. Types et utilisation des applications de santé mentale</a:t>
            </a:r>
            <a:endParaRPr sz="1800" b="0" i="0" u="none" strike="noStrike" cap="none">
              <a:solidFill>
                <a:schemeClr val="lt1"/>
              </a:solidFill>
              <a:latin typeface="Calibri"/>
              <a:ea typeface="Calibri"/>
              <a:cs typeface="Calibri"/>
              <a:sym typeface="Calibri"/>
            </a:endParaRPr>
          </a:p>
        </p:txBody>
      </p:sp>
      <p:sp>
        <p:nvSpPr>
          <p:cNvPr id="881" name="Google Shape;881;g2bb81b3e26d_0_1426"/>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82" name="Google Shape;882;g2bb81b3e26d_0_1426"/>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883" name="Google Shape;883;g2bb81b3e26d_0_1426"/>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
          <p:cNvSpPr txBox="1"/>
          <p:nvPr/>
        </p:nvSpPr>
        <p:spPr>
          <a:xfrm>
            <a:off x="270756" y="972516"/>
            <a:ext cx="11059692" cy="7281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03864"/>
              </a:buClr>
              <a:buSzPts val="3600"/>
              <a:buFont typeface="Calibri"/>
              <a:buNone/>
            </a:pPr>
            <a:r>
              <a:rPr lang="en-US" sz="3200" b="1" i="0" u="none" strike="noStrike" cap="none">
                <a:solidFill>
                  <a:srgbClr val="203864"/>
                </a:solidFill>
                <a:latin typeface="Calibri"/>
                <a:ea typeface="Calibri"/>
                <a:cs typeface="Calibri"/>
                <a:sym typeface="Calibri"/>
              </a:rPr>
              <a:t>Questionnaire d'évaluation </a:t>
            </a:r>
            <a:endParaRPr sz="3200" b="1" i="0" u="none" strike="noStrike" cap="none">
              <a:solidFill>
                <a:srgbClr val="203864"/>
              </a:solidFill>
              <a:latin typeface="Calibri"/>
              <a:ea typeface="Calibri"/>
              <a:cs typeface="Calibri"/>
              <a:sym typeface="Calibri"/>
            </a:endParaRPr>
          </a:p>
        </p:txBody>
      </p:sp>
      <p:graphicFrame>
        <p:nvGraphicFramePr>
          <p:cNvPr id="890" name="Google Shape;890;p7"/>
          <p:cNvGraphicFramePr/>
          <p:nvPr/>
        </p:nvGraphicFramePr>
        <p:xfrm>
          <a:off x="217325" y="2296491"/>
          <a:ext cx="11060125" cy="767100"/>
        </p:xfrm>
        <a:graphic>
          <a:graphicData uri="http://schemas.openxmlformats.org/drawingml/2006/table">
            <a:tbl>
              <a:tblPr firstRow="1" bandRow="1">
                <a:noFill/>
                <a:tableStyleId>{3824F3F2-E49D-412A-931D-E26368E4296E}</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None/>
                      </a:pPr>
                      <a:r>
                        <a:rPr lang="en-US" sz="2000" u="none" strike="noStrike" cap="none"/>
                        <a:t>Le module a amélioré mes connaissances sur le sujet </a:t>
                      </a:r>
                      <a:r>
                        <a:rPr lang="en-US" sz="1800" i="1" u="none" strike="noStrike" cap="none"/>
                        <a:t>(1 minimum, 5 maximum) </a:t>
                      </a:r>
                      <a:endParaRPr sz="1800" i="1"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US" sz="1400" u="none" strike="noStrike" cap="none"/>
                        <a:t>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5</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891" name="Google Shape;891;p7"/>
          <p:cNvGraphicFramePr/>
          <p:nvPr/>
        </p:nvGraphicFramePr>
        <p:xfrm>
          <a:off x="217325" y="3571775"/>
          <a:ext cx="11060125" cy="767100"/>
        </p:xfrm>
        <a:graphic>
          <a:graphicData uri="http://schemas.openxmlformats.org/drawingml/2006/table">
            <a:tbl>
              <a:tblPr firstRow="1" bandRow="1">
                <a:noFill/>
                <a:tableStyleId>{3824F3F2-E49D-412A-931D-E26368E4296E}</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None/>
                      </a:pPr>
                      <a:r>
                        <a:rPr lang="en-US" sz="2000" u="none" strike="noStrike" cap="none"/>
                        <a:t> Je recommanderais ce module à d'autres personnes </a:t>
                      </a:r>
                      <a:r>
                        <a:rPr lang="en-US" sz="2000" i="1" u="none" strike="noStrike" cap="none"/>
                        <a:t>(1 minimum, 5 maximum)</a:t>
                      </a:r>
                      <a:endParaRPr sz="2000"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US" sz="1400" u="none" strike="noStrike" cap="none"/>
                        <a:t>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5</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892" name="Google Shape;892;p7"/>
          <p:cNvGraphicFramePr/>
          <p:nvPr/>
        </p:nvGraphicFramePr>
        <p:xfrm>
          <a:off x="217325" y="4687793"/>
          <a:ext cx="11060125" cy="767100"/>
        </p:xfrm>
        <a:graphic>
          <a:graphicData uri="http://schemas.openxmlformats.org/drawingml/2006/table">
            <a:tbl>
              <a:tblPr firstRow="1" bandRow="1">
                <a:noFill/>
                <a:tableStyleId>{3824F3F2-E49D-412A-931D-E26368E4296E}</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None/>
                      </a:pPr>
                      <a:r>
                        <a:rPr lang="en-US" sz="2000" u="none" strike="noStrike" cap="none"/>
                        <a:t>Je suis globalement satisfait du module </a:t>
                      </a:r>
                      <a:r>
                        <a:rPr lang="en-US" sz="1800" i="1" u="none" strike="noStrike" cap="none"/>
                        <a:t>(1 minimum, 5 maximum)</a:t>
                      </a:r>
                      <a:endParaRPr sz="1800" i="1"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US" sz="1400" u="none" strike="noStrike" cap="none"/>
                        <a:t>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5</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893" name="Google Shape;893;p7"/>
          <p:cNvSpPr/>
          <p:nvPr/>
        </p:nvSpPr>
        <p:spPr>
          <a:xfrm>
            <a:off x="31007" y="-3930"/>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4" name="Google Shape;894;p7"/>
          <p:cNvSpPr txBox="1"/>
          <p:nvPr/>
        </p:nvSpPr>
        <p:spPr>
          <a:xfrm>
            <a:off x="520475" y="-3925"/>
            <a:ext cx="33069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Applis pour la santé mentale</a:t>
            </a:r>
            <a:endParaRPr sz="1700" b="1" i="0" u="none" strike="noStrike" cap="none">
              <a:solidFill>
                <a:schemeClr val="dk1"/>
              </a:solidFill>
              <a:latin typeface="Arial"/>
              <a:ea typeface="Arial"/>
              <a:cs typeface="Arial"/>
              <a:sym typeface="Arial"/>
            </a:endParaRPr>
          </a:p>
        </p:txBody>
      </p:sp>
      <p:sp>
        <p:nvSpPr>
          <p:cNvPr id="895" name="Google Shape;895;p7"/>
          <p:cNvSpPr/>
          <p:nvPr/>
        </p:nvSpPr>
        <p:spPr>
          <a:xfrm>
            <a:off x="-4" y="73900"/>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1"/>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902" name="Google Shape;902;p81"/>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903" name="Google Shape;903;p81"/>
          <p:cNvSpPr txBox="1">
            <a:spLocks noGrp="1"/>
          </p:cNvSpPr>
          <p:nvPr>
            <p:ph type="body" idx="1"/>
          </p:nvPr>
        </p:nvSpPr>
        <p:spPr>
          <a:xfrm>
            <a:off x="371386" y="1315429"/>
            <a:ext cx="11434533" cy="4866000"/>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lnSpc>
                <a:spcPct val="130000"/>
              </a:lnSpc>
              <a:spcBef>
                <a:spcPts val="600"/>
              </a:spcBef>
              <a:spcAft>
                <a:spcPts val="0"/>
              </a:spcAft>
              <a:buSzPct val="97297"/>
              <a:buFont typeface="Noto Sans Symbols"/>
              <a:buChar char="▪"/>
            </a:pPr>
            <a:r>
              <a:rPr lang="en-US" sz="2000" b="0">
                <a:latin typeface="Calibri"/>
                <a:ea typeface="Calibri"/>
                <a:cs typeface="Calibri"/>
                <a:sym typeface="Calibri"/>
              </a:rPr>
              <a:t>Aldao, A., Nolen, S. et Schweizer, S. (2010). Emotion-regulation strategies across psychopathology : a meta-analytic review. </a:t>
            </a:r>
            <a:r>
              <a:rPr lang="en-US" sz="2000" b="0" i="1">
                <a:latin typeface="Calibri"/>
                <a:ea typeface="Calibri"/>
                <a:cs typeface="Calibri"/>
                <a:sym typeface="Calibri"/>
              </a:rPr>
              <a:t>Clinical Psychology Review, 30</a:t>
            </a:r>
            <a:r>
              <a:rPr lang="en-US" sz="2000" b="0">
                <a:latin typeface="Calibri"/>
                <a:ea typeface="Calibri"/>
                <a:cs typeface="Calibri"/>
                <a:sym typeface="Calibri"/>
              </a:rPr>
              <a:t>, 217-237.</a:t>
            </a:r>
            <a:endParaRPr/>
          </a:p>
          <a:p>
            <a:pPr marL="342900" lvl="0" indent="-342900" algn="l" rtl="0">
              <a:lnSpc>
                <a:spcPct val="130000"/>
              </a:lnSpc>
              <a:spcBef>
                <a:spcPts val="600"/>
              </a:spcBef>
              <a:spcAft>
                <a:spcPts val="0"/>
              </a:spcAft>
              <a:buSzPct val="97297"/>
              <a:buFont typeface="Noto Sans Symbols"/>
              <a:buChar char="▪"/>
            </a:pPr>
            <a:r>
              <a:rPr lang="en-US" sz="2000" b="0">
                <a:solidFill>
                  <a:srgbClr val="222222"/>
                </a:solidFill>
                <a:latin typeface="Calibri"/>
                <a:ea typeface="Calibri"/>
                <a:cs typeface="Calibri"/>
                <a:sym typeface="Calibri"/>
              </a:rPr>
              <a:t>Alegría, M., Chatterji, P., Wells, K., Cao, Z., Chen, C. N., Takeuchi, D.,&amp; Meng, X. L. (2008). Disparity in depression treatment among racial and ethnic minority populations in the United States. </a:t>
            </a:r>
            <a:r>
              <a:rPr lang="en-US" sz="2000" b="0" i="1">
                <a:solidFill>
                  <a:srgbClr val="222222"/>
                </a:solidFill>
                <a:latin typeface="Calibri"/>
                <a:ea typeface="Calibri"/>
                <a:cs typeface="Calibri"/>
                <a:sym typeface="Calibri"/>
              </a:rPr>
              <a:t>Psychiatric services</a:t>
            </a:r>
            <a:r>
              <a:rPr lang="en-US" sz="2000" b="0">
                <a:solidFill>
                  <a:srgbClr val="222222"/>
                </a:solidFill>
                <a:latin typeface="Calibri"/>
                <a:ea typeface="Calibri"/>
                <a:cs typeface="Calibri"/>
                <a:sym typeface="Calibri"/>
              </a:rPr>
              <a:t>, </a:t>
            </a:r>
            <a:r>
              <a:rPr lang="en-US" sz="2000" b="0" i="1">
                <a:solidFill>
                  <a:srgbClr val="222222"/>
                </a:solidFill>
                <a:latin typeface="Calibri"/>
                <a:ea typeface="Calibri"/>
                <a:cs typeface="Calibri"/>
                <a:sym typeface="Calibri"/>
              </a:rPr>
              <a:t>59</a:t>
            </a:r>
            <a:r>
              <a:rPr lang="en-US" sz="2000" b="0">
                <a:solidFill>
                  <a:srgbClr val="222222"/>
                </a:solidFill>
                <a:latin typeface="Calibri"/>
                <a:ea typeface="Calibri"/>
                <a:cs typeface="Calibri"/>
                <a:sym typeface="Calibri"/>
              </a:rPr>
              <a:t>(11), 1264-1272.</a:t>
            </a:r>
            <a:endParaRPr sz="2000" b="0">
              <a:latin typeface="Calibri"/>
              <a:ea typeface="Calibri"/>
              <a:cs typeface="Calibri"/>
              <a:sym typeface="Calibri"/>
            </a:endParaRPr>
          </a:p>
          <a:p>
            <a:pPr marL="342900" lvl="0" indent="-342900" algn="l" rtl="0">
              <a:lnSpc>
                <a:spcPct val="130000"/>
              </a:lnSpc>
              <a:spcBef>
                <a:spcPts val="600"/>
              </a:spcBef>
              <a:spcAft>
                <a:spcPts val="0"/>
              </a:spcAft>
              <a:buSzPct val="97297"/>
              <a:buFont typeface="Noto Sans Symbols"/>
              <a:buChar char="▪"/>
            </a:pPr>
            <a:r>
              <a:rPr lang="en-US" sz="2000" b="0">
                <a:latin typeface="Calibri"/>
                <a:ea typeface="Calibri"/>
                <a:cs typeface="Calibri"/>
                <a:sym typeface="Calibri"/>
              </a:rPr>
              <a:t>Consolo, K., Fusner, S. et Staib, S. (2008). Effects of diaphragmatic breathing on stress levels in nursing students (Effets de la respiration diaphragmatique sur le niveau de stress des étudiants en soins infirmiers). </a:t>
            </a:r>
            <a:r>
              <a:rPr lang="en-US" sz="2000" b="0" i="1">
                <a:latin typeface="Calibri"/>
                <a:ea typeface="Calibri"/>
                <a:cs typeface="Calibri"/>
                <a:sym typeface="Calibri"/>
              </a:rPr>
              <a:t>Teaching and Learning in Nursing, 3</a:t>
            </a:r>
            <a:r>
              <a:rPr lang="en-US" sz="2000" b="0">
                <a:latin typeface="Calibri"/>
                <a:ea typeface="Calibri"/>
                <a:cs typeface="Calibri"/>
                <a:sym typeface="Calibri"/>
              </a:rPr>
              <a:t>, 67-71.</a:t>
            </a:r>
            <a:endParaRPr/>
          </a:p>
          <a:p>
            <a:pPr marL="342900" lvl="0" indent="-342900" algn="l" rtl="0">
              <a:lnSpc>
                <a:spcPct val="130000"/>
              </a:lnSpc>
              <a:spcBef>
                <a:spcPts val="600"/>
              </a:spcBef>
              <a:spcAft>
                <a:spcPts val="0"/>
              </a:spcAft>
              <a:buSzPct val="97297"/>
              <a:buFont typeface="Noto Sans Symbols"/>
              <a:buChar char="▪"/>
            </a:pPr>
            <a:r>
              <a:rPr lang="en-US" sz="2000" b="0">
                <a:latin typeface="Calibri"/>
                <a:ea typeface="Calibri"/>
                <a:cs typeface="Calibri"/>
                <a:sym typeface="Calibri"/>
              </a:rPr>
              <a:t>Delhom, I., Donio, M., Mateu, J., y Lacomba, L. (2023). Análisis de predictores de síntomas ansiosos, depresivos y del estrés : inteligencia emocional y afrontamiento. </a:t>
            </a:r>
            <a:r>
              <a:rPr lang="en-US" sz="2000" b="0" i="1">
                <a:latin typeface="Calibri"/>
                <a:ea typeface="Calibri"/>
                <a:cs typeface="Calibri"/>
                <a:sym typeface="Calibri"/>
              </a:rPr>
              <a:t>Revista psicología de la Salud, 11</a:t>
            </a:r>
            <a:r>
              <a:rPr lang="en-US" sz="2000" b="0">
                <a:latin typeface="Calibri"/>
                <a:ea typeface="Calibri"/>
                <a:cs typeface="Calibri"/>
                <a:sym typeface="Calibri"/>
              </a:rPr>
              <a:t>(1), 49-60. DOI : 10.21134/pssa.v11i1.302</a:t>
            </a:r>
            <a:endParaRPr/>
          </a:p>
          <a:p>
            <a:pPr marL="342900" lvl="0" indent="-342900" algn="l" rtl="0">
              <a:lnSpc>
                <a:spcPct val="130000"/>
              </a:lnSpc>
              <a:spcBef>
                <a:spcPts val="600"/>
              </a:spcBef>
              <a:spcAft>
                <a:spcPts val="0"/>
              </a:spcAft>
              <a:buSzPct val="97297"/>
              <a:buFont typeface="Noto Sans Symbols"/>
              <a:buChar char="▪"/>
            </a:pPr>
            <a:r>
              <a:rPr lang="en-US" sz="2000" b="0">
                <a:latin typeface="Calibri"/>
                <a:ea typeface="Calibri"/>
                <a:cs typeface="Calibri"/>
                <a:sym typeface="Calibri"/>
              </a:rPr>
              <a:t>Keltner, D., Sauter, D., Tracy, J. et Cowen, A. (2019). L'expression émotionnelle : Progrès dans la théorie de base de l'émotion. </a:t>
            </a:r>
            <a:r>
              <a:rPr lang="en-US" sz="2000" b="0" i="1">
                <a:latin typeface="Calibri"/>
                <a:ea typeface="Calibri"/>
                <a:cs typeface="Calibri"/>
                <a:sym typeface="Calibri"/>
              </a:rPr>
              <a:t>Journal of Nonverbal Behavior, 43</a:t>
            </a:r>
            <a:r>
              <a:rPr lang="en-US" sz="2000" b="0">
                <a:latin typeface="Calibri"/>
                <a:ea typeface="Calibri"/>
                <a:cs typeface="Calibri"/>
                <a:sym typeface="Calibri"/>
              </a:rPr>
              <a:t>, 133-160. https://doi.org/10.1007/s10919-019-00293-3.</a:t>
            </a:r>
            <a:endParaRPr/>
          </a:p>
          <a:p>
            <a:pPr marL="342900" lvl="0" indent="-342900" algn="l" rtl="0">
              <a:lnSpc>
                <a:spcPct val="130000"/>
              </a:lnSpc>
              <a:spcBef>
                <a:spcPts val="600"/>
              </a:spcBef>
              <a:spcAft>
                <a:spcPts val="0"/>
              </a:spcAft>
              <a:buSzPct val="97297"/>
              <a:buFont typeface="Noto Sans Symbols"/>
              <a:buChar char="▪"/>
            </a:pPr>
            <a:r>
              <a:rPr lang="en-US" sz="2000" b="0">
                <a:solidFill>
                  <a:srgbClr val="222222"/>
                </a:solidFill>
                <a:latin typeface="Calibri"/>
                <a:ea typeface="Calibri"/>
                <a:cs typeface="Calibri"/>
                <a:sym typeface="Calibri"/>
              </a:rPr>
              <a:t>Moussavi, S., Chatterji, S., Verdes, E., Tandon, A., Patel, V. et Ustun, B. (2007). Dépression, maladies chroniques et dégradation de la santé : résultats des enquêtes sur la santé dans le monde. </a:t>
            </a:r>
            <a:r>
              <a:rPr lang="en-US" sz="2000" b="0" i="1">
                <a:solidFill>
                  <a:srgbClr val="222222"/>
                </a:solidFill>
                <a:latin typeface="Calibri"/>
                <a:ea typeface="Calibri"/>
                <a:cs typeface="Calibri"/>
                <a:sym typeface="Calibri"/>
              </a:rPr>
              <a:t>The Lancet</a:t>
            </a:r>
            <a:r>
              <a:rPr lang="en-US" sz="2000" b="0">
                <a:solidFill>
                  <a:srgbClr val="222222"/>
                </a:solidFill>
                <a:latin typeface="Calibri"/>
                <a:ea typeface="Calibri"/>
                <a:cs typeface="Calibri"/>
                <a:sym typeface="Calibri"/>
              </a:rPr>
              <a:t>, </a:t>
            </a:r>
            <a:r>
              <a:rPr lang="en-US" sz="2000" b="0" i="1">
                <a:solidFill>
                  <a:srgbClr val="222222"/>
                </a:solidFill>
                <a:latin typeface="Calibri"/>
                <a:ea typeface="Calibri"/>
                <a:cs typeface="Calibri"/>
                <a:sym typeface="Calibri"/>
              </a:rPr>
              <a:t>370</a:t>
            </a:r>
            <a:r>
              <a:rPr lang="en-US" sz="2000" b="0">
                <a:solidFill>
                  <a:srgbClr val="222222"/>
                </a:solidFill>
                <a:latin typeface="Calibri"/>
                <a:ea typeface="Calibri"/>
                <a:cs typeface="Calibri"/>
                <a:sym typeface="Calibri"/>
              </a:rPr>
              <a:t>(9590), 851-858.</a:t>
            </a:r>
            <a:endParaRPr sz="2000" b="0">
              <a:latin typeface="Calibri"/>
              <a:ea typeface="Calibri"/>
              <a:cs typeface="Calibri"/>
              <a:sym typeface="Calibri"/>
            </a:endParaRPr>
          </a:p>
          <a:p>
            <a:pPr marL="342900" lvl="0" indent="-342900" algn="l" rtl="0">
              <a:lnSpc>
                <a:spcPct val="130000"/>
              </a:lnSpc>
              <a:spcBef>
                <a:spcPts val="600"/>
              </a:spcBef>
              <a:spcAft>
                <a:spcPts val="0"/>
              </a:spcAft>
              <a:buSzPct val="97297"/>
              <a:buFont typeface="Noto Sans Symbols"/>
              <a:buChar char="▪"/>
            </a:pPr>
            <a:r>
              <a:rPr lang="en-US" sz="2000" b="0">
                <a:latin typeface="Calibri"/>
                <a:ea typeface="Calibri"/>
                <a:cs typeface="Calibri"/>
                <a:sym typeface="Calibri"/>
              </a:rPr>
              <a:t>Schutte,N., Malouff, J., Simunek, M., McKenley, J., &amp; Hollander, S.(2002). Characteristic emotional intelligence and emotional well-being (intelligence émotionnelle caractéristique et bien-être émotionnel). </a:t>
            </a:r>
            <a:r>
              <a:rPr lang="en-US" sz="2000" b="0" i="1">
                <a:latin typeface="Calibri"/>
                <a:ea typeface="Calibri"/>
                <a:cs typeface="Calibri"/>
                <a:sym typeface="Calibri"/>
              </a:rPr>
              <a:t>Cognitions and Emotion, 16</a:t>
            </a:r>
            <a:r>
              <a:rPr lang="en-US" sz="2000" b="0">
                <a:latin typeface="Calibri"/>
                <a:ea typeface="Calibri"/>
                <a:cs typeface="Calibri"/>
                <a:sym typeface="Calibri"/>
              </a:rPr>
              <a:t>(6), 769-785. DOI:10.1080/02699930143000482</a:t>
            </a:r>
            <a:endParaRPr/>
          </a:p>
          <a:p>
            <a:pPr marL="0" lvl="0" indent="0" algn="l" rtl="0">
              <a:lnSpc>
                <a:spcPct val="150000"/>
              </a:lnSpc>
              <a:spcBef>
                <a:spcPts val="1100"/>
              </a:spcBef>
              <a:spcAft>
                <a:spcPts val="0"/>
              </a:spcAft>
              <a:buSzPct val="108107"/>
              <a:buNone/>
            </a:pPr>
            <a:endParaRPr sz="2000" b="0"/>
          </a:p>
          <a:p>
            <a:pPr marL="0" lvl="0" indent="0" algn="l" rtl="0">
              <a:lnSpc>
                <a:spcPct val="150000"/>
              </a:lnSpc>
              <a:spcBef>
                <a:spcPts val="0"/>
              </a:spcBef>
              <a:spcAft>
                <a:spcPts val="0"/>
              </a:spcAft>
              <a:buSzPct val="108107"/>
              <a:buNone/>
            </a:pPr>
            <a:endParaRPr sz="2000"/>
          </a:p>
          <a:p>
            <a:pPr marL="0" lvl="0" indent="0" algn="l" rtl="0">
              <a:lnSpc>
                <a:spcPct val="100000"/>
              </a:lnSpc>
              <a:spcBef>
                <a:spcPts val="0"/>
              </a:spcBef>
              <a:spcAft>
                <a:spcPts val="0"/>
              </a:spcAft>
              <a:buSzPct val="97297"/>
              <a:buNone/>
            </a:pPr>
            <a:endParaRPr sz="2000"/>
          </a:p>
          <a:p>
            <a:pPr marL="0" lvl="0" indent="0" algn="l" rtl="0">
              <a:lnSpc>
                <a:spcPct val="100000"/>
              </a:lnSpc>
              <a:spcBef>
                <a:spcPts val="0"/>
              </a:spcBef>
              <a:spcAft>
                <a:spcPts val="0"/>
              </a:spcAft>
              <a:buSzPct val="97297"/>
              <a:buNone/>
            </a:pPr>
            <a:endParaRPr sz="2000"/>
          </a:p>
          <a:p>
            <a:pPr marL="228600" lvl="0" indent="-114300" algn="l" rtl="0">
              <a:lnSpc>
                <a:spcPct val="100000"/>
              </a:lnSpc>
              <a:spcBef>
                <a:spcPts val="1200"/>
              </a:spcBef>
              <a:spcAft>
                <a:spcPts val="0"/>
              </a:spcAft>
              <a:buSzPct val="116875"/>
              <a:buNone/>
            </a:pPr>
            <a:endParaRPr sz="1800"/>
          </a:p>
        </p:txBody>
      </p:sp>
      <p:sp>
        <p:nvSpPr>
          <p:cNvPr id="904" name="Google Shape;904;p81"/>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en-US">
                <a:solidFill>
                  <a:srgbClr val="C01E24"/>
                </a:solidFill>
              </a:rPr>
              <a:t>Références, lectures complémentaires et clôture</a:t>
            </a:r>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2bb81b3e26d_0_1473"/>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911" name="Google Shape;911;g2bb81b3e26d_0_1473"/>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912" name="Google Shape;912;g2bb81b3e26d_0_1473"/>
          <p:cNvSpPr txBox="1">
            <a:spLocks noGrp="1"/>
          </p:cNvSpPr>
          <p:nvPr>
            <p:ph type="body" idx="1"/>
          </p:nvPr>
        </p:nvSpPr>
        <p:spPr>
          <a:xfrm>
            <a:off x="371387" y="1315429"/>
            <a:ext cx="10815900" cy="4866000"/>
          </a:xfrm>
          <a:prstGeom prst="rect">
            <a:avLst/>
          </a:prstGeom>
          <a:noFill/>
          <a:ln>
            <a:noFill/>
          </a:ln>
        </p:spPr>
        <p:txBody>
          <a:bodyPr spcFirstLastPara="1" wrap="square" lIns="91425" tIns="45700" rIns="91425" bIns="45700" anchor="t" anchorCtr="0">
            <a:normAutofit/>
          </a:bodyPr>
          <a:lstStyle/>
          <a:p>
            <a:pPr marL="457200" lvl="0" indent="-380626" algn="l" rtl="0">
              <a:lnSpc>
                <a:spcPct val="150000"/>
              </a:lnSpc>
              <a:spcBef>
                <a:spcPts val="600"/>
              </a:spcBef>
              <a:spcAft>
                <a:spcPts val="0"/>
              </a:spcAft>
              <a:buSzPts val="2235"/>
              <a:buChar char="▪"/>
            </a:pPr>
            <a:r>
              <a:rPr lang="en-US" sz="1900" b="0">
                <a:solidFill>
                  <a:schemeClr val="dk1"/>
                </a:solidFill>
                <a:latin typeface="Calibri"/>
                <a:ea typeface="Calibri"/>
                <a:cs typeface="Calibri"/>
                <a:sym typeface="Calibri"/>
              </a:rPr>
              <a:t>Organisation mondiale de la santé (17 juin 2022). Santé mentale : renforcer notre réponse</a:t>
            </a:r>
            <a:r>
              <a:rPr lang="en-US" sz="1900" b="0" u="sng">
                <a:solidFill>
                  <a:schemeClr val="hlink"/>
                </a:solidFill>
                <a:latin typeface="Calibri"/>
                <a:ea typeface="Calibri"/>
                <a:cs typeface="Calibri"/>
                <a:sym typeface="Calibri"/>
                <a:hlinkClick r:id="rId3"/>
              </a:rPr>
              <a:t>.https://www.who.int/es/news-room/fact-sheets/detail/mental-health-strengthening-our-response</a:t>
            </a:r>
            <a:endParaRPr sz="1900" b="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ts val="2235"/>
              <a:buChar char="▪"/>
            </a:pPr>
            <a:r>
              <a:rPr lang="en-US" sz="1900" b="0">
                <a:solidFill>
                  <a:schemeClr val="dk1"/>
                </a:solidFill>
                <a:latin typeface="Calibri"/>
                <a:ea typeface="Calibri"/>
                <a:cs typeface="Calibri"/>
                <a:sym typeface="Calibri"/>
              </a:rPr>
              <a:t>Organisation mondiale de la santé. Les troubles anxieux. </a:t>
            </a:r>
            <a:endParaRPr sz="1900" b="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ts val="2235"/>
              <a:buChar char="▪"/>
            </a:pPr>
            <a:r>
              <a:rPr lang="en-US" sz="1900" b="0" u="sng">
                <a:solidFill>
                  <a:schemeClr val="hlink"/>
                </a:solidFill>
                <a:latin typeface="Calibri"/>
                <a:ea typeface="Calibri"/>
                <a:cs typeface="Calibri"/>
                <a:sym typeface="Calibri"/>
                <a:hlinkClick r:id="rId4"/>
              </a:rPr>
              <a:t>https://www.who.int/news-room/fact-sheets/detail/anxiety-disorders</a:t>
            </a:r>
            <a:endParaRPr sz="1900" b="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ts val="2235"/>
              <a:buChar char="▪"/>
            </a:pPr>
            <a:r>
              <a:rPr lang="en-US" sz="1900" b="0">
                <a:solidFill>
                  <a:schemeClr val="dk1"/>
                </a:solidFill>
                <a:latin typeface="Calibri"/>
                <a:ea typeface="Calibri"/>
                <a:cs typeface="Calibri"/>
                <a:sym typeface="Calibri"/>
              </a:rPr>
              <a:t>Organisation mondiale de la santé. Le stress.</a:t>
            </a:r>
            <a:endParaRPr sz="1900" b="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ts val="2235"/>
              <a:buChar char="▪"/>
            </a:pPr>
            <a:r>
              <a:rPr lang="en-US" sz="1900" b="0" u="sng">
                <a:solidFill>
                  <a:schemeClr val="hlink"/>
                </a:solidFill>
                <a:latin typeface="Calibri"/>
                <a:ea typeface="Calibri"/>
                <a:cs typeface="Calibri"/>
                <a:sym typeface="Calibri"/>
                <a:hlinkClick r:id="rId5"/>
              </a:rPr>
              <a:t>https://www.who.int/es/news-room/questions-and-answers/item/stress</a:t>
            </a:r>
            <a:endParaRPr sz="1900" b="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ts val="2235"/>
              <a:buChar char="▪"/>
            </a:pPr>
            <a:r>
              <a:rPr lang="en-US" sz="1900" b="0">
                <a:solidFill>
                  <a:schemeClr val="dk1"/>
                </a:solidFill>
                <a:latin typeface="Calibri"/>
                <a:ea typeface="Calibri"/>
                <a:cs typeface="Calibri"/>
                <a:sym typeface="Calibri"/>
              </a:rPr>
              <a:t>Organisation mondiale de la santé. La dépression.</a:t>
            </a:r>
            <a:endParaRPr sz="1900" b="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ts val="2235"/>
              <a:buChar char="▪"/>
            </a:pPr>
            <a:r>
              <a:rPr lang="en-US" sz="1900" b="0" u="sng">
                <a:solidFill>
                  <a:schemeClr val="hlink"/>
                </a:solidFill>
                <a:latin typeface="Calibri"/>
                <a:ea typeface="Calibri"/>
                <a:cs typeface="Calibri"/>
                <a:sym typeface="Calibri"/>
                <a:hlinkClick r:id="rId6"/>
              </a:rPr>
              <a:t>https://www.who.int/news-room/fact-sheets/detail/depression</a:t>
            </a:r>
            <a:endParaRPr sz="1900"/>
          </a:p>
        </p:txBody>
      </p:sp>
      <p:sp>
        <p:nvSpPr>
          <p:cNvPr id="913" name="Google Shape;913;g2bb81b3e26d_0_1473"/>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en-US">
                <a:solidFill>
                  <a:srgbClr val="C01E24"/>
                </a:solidFill>
              </a:rPr>
              <a:t>Références, lectures complémentaires et clôture</a:t>
            </a: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918"/>
        <p:cNvGrpSpPr/>
        <p:nvPr/>
      </p:nvGrpSpPr>
      <p:grpSpPr>
        <a:xfrm>
          <a:off x="0" y="0"/>
          <a:ext cx="0" cy="0"/>
          <a:chOff x="0" y="0"/>
          <a:chExt cx="0" cy="0"/>
        </a:xfrm>
      </p:grpSpPr>
      <p:sp>
        <p:nvSpPr>
          <p:cNvPr id="919" name="Google Shape;919;g2bb81b3e26d_0_150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0" name="Google Shape;920;g2bb81b3e26d_0_1509"/>
          <p:cNvSpPr/>
          <p:nvPr/>
        </p:nvSpPr>
        <p:spPr>
          <a:xfrm flipH="1">
            <a:off x="14683" y="1435"/>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21" name="Google Shape;921;g2bb81b3e26d_0_1509"/>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922" name="Google Shape;922;g2bb81b3e26d_0_1509"/>
          <p:cNvPicPr preferRelativeResize="0"/>
          <p:nvPr/>
        </p:nvPicPr>
        <p:blipFill rotWithShape="1">
          <a:blip r:embed="rId3">
            <a:alphaModFix/>
          </a:blip>
          <a:srcRect/>
          <a:stretch/>
        </p:blipFill>
        <p:spPr>
          <a:xfrm>
            <a:off x="7476818" y="1708146"/>
            <a:ext cx="3265070" cy="3265070"/>
          </a:xfrm>
          <a:prstGeom prst="rect">
            <a:avLst/>
          </a:prstGeom>
          <a:solidFill>
            <a:srgbClr val="203864"/>
          </a:solidFill>
          <a:ln>
            <a:noFill/>
          </a:ln>
        </p:spPr>
      </p:pic>
      <p:sp>
        <p:nvSpPr>
          <p:cNvPr id="923" name="Google Shape;923;g2bb81b3e26d_0_1509"/>
          <p:cNvSpPr txBox="1"/>
          <p:nvPr/>
        </p:nvSpPr>
        <p:spPr>
          <a:xfrm>
            <a:off x="340474" y="2922021"/>
            <a:ext cx="50349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a:solidFill>
                  <a:srgbClr val="C01E24"/>
                </a:solidFill>
                <a:latin typeface="Calibri"/>
                <a:ea typeface="Calibri"/>
                <a:cs typeface="Calibri"/>
                <a:sym typeface="Calibri"/>
              </a:rPr>
              <a:t>Félicitations !</a:t>
            </a:r>
            <a:br>
              <a:rPr lang="en-US" sz="2800" b="0" i="0" u="none" strike="noStrike" cap="none">
                <a:solidFill>
                  <a:srgbClr val="C01E24"/>
                </a:solidFill>
                <a:latin typeface="Calibri"/>
                <a:ea typeface="Calibri"/>
                <a:cs typeface="Calibri"/>
                <a:sym typeface="Calibri"/>
              </a:rPr>
            </a:br>
            <a:r>
              <a:rPr lang="en-US" sz="2800" b="0" i="0" u="none" strike="noStrike" cap="none">
                <a:solidFill>
                  <a:srgbClr val="C01E24"/>
                </a:solidFill>
                <a:latin typeface="Calibri"/>
                <a:ea typeface="Calibri"/>
                <a:cs typeface="Calibri"/>
                <a:sym typeface="Calibri"/>
              </a:rPr>
              <a:t>Vous avez terminé la session d'enseignement de ce module !</a:t>
            </a:r>
            <a:endParaRPr sz="1400" b="0" i="0" u="none" strike="noStrike" cap="none">
              <a:solidFill>
                <a:srgbClr val="000000"/>
              </a:solidFill>
              <a:latin typeface="Arial"/>
              <a:ea typeface="Arial"/>
              <a:cs typeface="Arial"/>
              <a:sym typeface="Arial"/>
            </a:endParaRPr>
          </a:p>
        </p:txBody>
      </p:sp>
      <p:pic>
        <p:nvPicPr>
          <p:cNvPr id="924" name="Google Shape;924;g2bb81b3e26d_0_1509"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0" cy="1438154"/>
          </a:xfrm>
          <a:prstGeom prst="rect">
            <a:avLst/>
          </a:prstGeom>
          <a:noFill/>
          <a:ln>
            <a:noFill/>
          </a:ln>
        </p:spPr>
      </p:pic>
      <p:pic>
        <p:nvPicPr>
          <p:cNvPr id="10" name="Εικόνα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1" y="6434874"/>
            <a:ext cx="1976305" cy="444391"/>
          </a:xfrm>
          <a:prstGeom prst="rect">
            <a:avLst/>
          </a:prstGeom>
        </p:spPr>
      </p:pic>
      <p:sp>
        <p:nvSpPr>
          <p:cNvPr id="11" name="Google Shape;197;p9"/>
          <p:cNvSpPr/>
          <p:nvPr/>
        </p:nvSpPr>
        <p:spPr>
          <a:xfrm>
            <a:off x="3987250" y="6328066"/>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dirty="0" err="1">
                <a:solidFill>
                  <a:srgbClr val="DDEAF6"/>
                </a:solidFill>
                <a:latin typeface="Arial"/>
                <a:ea typeface="Arial"/>
                <a:cs typeface="Arial"/>
                <a:sym typeface="Arial"/>
              </a:rPr>
              <a:t>Financé</a:t>
            </a:r>
            <a:r>
              <a:rPr lang="en-US" sz="1000" b="0" i="0" dirty="0">
                <a:solidFill>
                  <a:srgbClr val="DDEAF6"/>
                </a:solidFill>
                <a:latin typeface="Arial"/>
                <a:ea typeface="Arial"/>
                <a:cs typeface="Arial"/>
                <a:sym typeface="Arial"/>
              </a:rPr>
              <a:t> par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Les points de </a:t>
            </a:r>
            <a:r>
              <a:rPr lang="en-US" sz="1000" b="0" i="0" dirty="0" err="1">
                <a:solidFill>
                  <a:srgbClr val="DDEAF6"/>
                </a:solidFill>
                <a:latin typeface="Arial"/>
                <a:ea typeface="Arial"/>
                <a:cs typeface="Arial"/>
                <a:sym typeface="Arial"/>
              </a:rPr>
              <a:t>vue</a:t>
            </a:r>
            <a:r>
              <a:rPr lang="en-US" sz="1000" b="0" i="0" dirty="0">
                <a:solidFill>
                  <a:srgbClr val="DDEAF6"/>
                </a:solidFill>
                <a:latin typeface="Arial"/>
                <a:ea typeface="Arial"/>
                <a:cs typeface="Arial"/>
                <a:sym typeface="Arial"/>
              </a:rPr>
              <a:t> et opinions </a:t>
            </a:r>
            <a:r>
              <a:rPr lang="en-US" sz="1000" b="0" i="0" dirty="0" err="1">
                <a:solidFill>
                  <a:srgbClr val="DDEAF6"/>
                </a:solidFill>
                <a:latin typeface="Arial"/>
                <a:ea typeface="Arial"/>
                <a:cs typeface="Arial"/>
                <a:sym typeface="Arial"/>
              </a:rPr>
              <a:t>exprimés</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n'engagent</a:t>
            </a:r>
            <a:r>
              <a:rPr lang="en-US" sz="1000" b="0" i="0" dirty="0">
                <a:solidFill>
                  <a:srgbClr val="DDEAF6"/>
                </a:solidFill>
                <a:latin typeface="Arial"/>
                <a:ea typeface="Arial"/>
                <a:cs typeface="Arial"/>
                <a:sym typeface="Arial"/>
              </a:rPr>
              <a:t> que </a:t>
            </a:r>
            <a:r>
              <a:rPr lang="en-US" sz="1000" b="0" i="0" dirty="0" err="1">
                <a:solidFill>
                  <a:srgbClr val="DDEAF6"/>
                </a:solidFill>
                <a:latin typeface="Arial"/>
                <a:ea typeface="Arial"/>
                <a:cs typeface="Arial"/>
                <a:sym typeface="Arial"/>
              </a:rPr>
              <a:t>leurs</a:t>
            </a:r>
            <a:r>
              <a:rPr lang="en-US" sz="1000" b="0" i="0" dirty="0">
                <a:solidFill>
                  <a:srgbClr val="DDEAF6"/>
                </a:solidFill>
                <a:latin typeface="Arial"/>
                <a:ea typeface="Arial"/>
                <a:cs typeface="Arial"/>
                <a:sym typeface="Arial"/>
              </a:rPr>
              <a:t> auteurs et ne </a:t>
            </a:r>
            <a:r>
              <a:rPr lang="en-US" sz="1000" b="0" i="0" dirty="0" err="1">
                <a:solidFill>
                  <a:srgbClr val="DDEAF6"/>
                </a:solidFill>
                <a:latin typeface="Arial"/>
                <a:ea typeface="Arial"/>
                <a:cs typeface="Arial"/>
                <a:sym typeface="Arial"/>
              </a:rPr>
              <a:t>reflètent</a:t>
            </a:r>
            <a:r>
              <a:rPr lang="en-US" sz="1000" b="0" i="0" dirty="0">
                <a:solidFill>
                  <a:srgbClr val="DDEAF6"/>
                </a:solidFill>
                <a:latin typeface="Arial"/>
                <a:ea typeface="Arial"/>
                <a:cs typeface="Arial"/>
                <a:sym typeface="Arial"/>
              </a:rPr>
              <a:t> pas </a:t>
            </a:r>
            <a:r>
              <a:rPr lang="en-US" sz="1000" b="0" i="0" dirty="0" err="1">
                <a:solidFill>
                  <a:srgbClr val="DDEAF6"/>
                </a:solidFill>
                <a:latin typeface="Arial"/>
                <a:ea typeface="Arial"/>
                <a:cs typeface="Arial"/>
                <a:sym typeface="Arial"/>
              </a:rPr>
              <a:t>nécessairement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ceux</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ou</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l'Agence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exécutive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pour </a:t>
            </a:r>
            <a:r>
              <a:rPr lang="en-US" sz="1000" b="0" i="0" dirty="0" err="1">
                <a:solidFill>
                  <a:srgbClr val="DDEAF6"/>
                </a:solidFill>
                <a:latin typeface="Arial"/>
                <a:ea typeface="Arial"/>
                <a:cs typeface="Arial"/>
                <a:sym typeface="Arial"/>
              </a:rPr>
              <a:t>l'éducation</a:t>
            </a:r>
            <a:r>
              <a:rPr lang="en-US" sz="1000" b="0" i="0" dirty="0">
                <a:solidFill>
                  <a:srgbClr val="DDEAF6"/>
                </a:solidFill>
                <a:latin typeface="Arial"/>
                <a:ea typeface="Arial"/>
                <a:cs typeface="Arial"/>
                <a:sym typeface="Arial"/>
              </a:rPr>
              <a:t> et la culture (EACEA). Ni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ni</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l'EACEA</a:t>
            </a:r>
            <a:r>
              <a:rPr lang="en-US" sz="1000" b="0" i="0" dirty="0">
                <a:solidFill>
                  <a:srgbClr val="DDEAF6"/>
                </a:solidFill>
                <a:latin typeface="Arial"/>
                <a:ea typeface="Arial"/>
                <a:cs typeface="Arial"/>
                <a:sym typeface="Arial"/>
              </a:rPr>
              <a:t> ne </a:t>
            </a:r>
            <a:r>
              <a:rPr lang="en-US" sz="1000" b="0" i="0" dirty="0" err="1">
                <a:solidFill>
                  <a:srgbClr val="DDEAF6"/>
                </a:solidFill>
                <a:latin typeface="Arial"/>
                <a:ea typeface="Arial"/>
                <a:cs typeface="Arial"/>
                <a:sym typeface="Arial"/>
              </a:rPr>
              <a:t>peuvent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être</a:t>
            </a:r>
            <a:r>
              <a:rPr lang="en-US" sz="1000" b="0" i="0" dirty="0">
                <a:solidFill>
                  <a:srgbClr val="DDEAF6"/>
                </a:solidFill>
                <a:latin typeface="Arial"/>
                <a:ea typeface="Arial"/>
                <a:cs typeface="Arial"/>
                <a:sym typeface="Arial"/>
              </a:rPr>
              <a:t> tenues pour </a:t>
            </a:r>
            <a:r>
              <a:rPr lang="en-US" sz="1000" b="0" i="0" dirty="0" err="1">
                <a:solidFill>
                  <a:srgbClr val="DDEAF6"/>
                </a:solidFill>
                <a:latin typeface="Arial"/>
                <a:ea typeface="Arial"/>
                <a:cs typeface="Arial"/>
                <a:sym typeface="Arial"/>
              </a:rPr>
              <a:t>responsables</a:t>
            </a:r>
            <a:r>
              <a:rPr lang="en-US" sz="1000" b="0" i="0" dirty="0">
                <a:solidFill>
                  <a:srgbClr val="DDEAF6"/>
                </a:solidFill>
                <a:latin typeface="Arial"/>
                <a:ea typeface="Arial"/>
                <a:cs typeface="Arial"/>
                <a:sym typeface="Arial"/>
              </a:rPr>
              <a:t>.</a:t>
            </a:r>
            <a:endParaRPr sz="1000" dirty="0">
              <a:solidFill>
                <a:srgbClr val="DDEAF6"/>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bb81b3e26d_0_280" descr="Ambition abstract concept"/>
          <p:cNvPicPr preferRelativeResize="0"/>
          <p:nvPr/>
        </p:nvPicPr>
        <p:blipFill rotWithShape="1">
          <a:blip r:embed="rId3">
            <a:alphaModFix/>
          </a:blip>
          <a:srcRect/>
          <a:stretch/>
        </p:blipFill>
        <p:spPr>
          <a:xfrm>
            <a:off x="6674938" y="1405303"/>
            <a:ext cx="5517062" cy="5343950"/>
          </a:xfrm>
          <a:prstGeom prst="rect">
            <a:avLst/>
          </a:prstGeom>
          <a:noFill/>
          <a:ln>
            <a:noFill/>
          </a:ln>
        </p:spPr>
      </p:pic>
      <p:sp>
        <p:nvSpPr>
          <p:cNvPr id="225" name="Google Shape;225;g2bb81b3e26d_0_280"/>
          <p:cNvSpPr txBox="1"/>
          <p:nvPr/>
        </p:nvSpPr>
        <p:spPr>
          <a:xfrm>
            <a:off x="5419175" y="6181455"/>
            <a:ext cx="609958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 val="tx"/>
                    </a:ext>
                  </a:extLst>
                </a:hlinkClick>
              </a:rPr>
              <a:t>Conçu par Freepik</a:t>
            </a:r>
            <a:endParaRPr sz="1200" b="0" i="0" u="none" strike="noStrike" cap="none">
              <a:solidFill>
                <a:srgbClr val="000000"/>
              </a:solidFill>
              <a:latin typeface="Arial"/>
              <a:ea typeface="Arial"/>
              <a:cs typeface="Arial"/>
              <a:sym typeface="Arial"/>
            </a:endParaRPr>
          </a:p>
        </p:txBody>
      </p:sp>
      <p:sp>
        <p:nvSpPr>
          <p:cNvPr id="226" name="Google Shape;226;g2bb81b3e26d_0_280"/>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a:solidFill>
                  <a:srgbClr val="C01E24"/>
                </a:solidFill>
              </a:rPr>
              <a:t>10.1.1</a:t>
            </a:r>
            <a:r>
              <a:rPr lang="en-US"/>
              <a:t/>
            </a:r>
            <a:br>
              <a:rPr lang="en-US"/>
            </a:br>
            <a:r>
              <a:rPr lang="en-US">
                <a:solidFill>
                  <a:srgbClr val="C01E24"/>
                </a:solidFill>
              </a:rPr>
              <a:t>Introduction à la santé mentale et à son importance dans la vie quotidienne</a:t>
            </a:r>
            <a:endParaRPr>
              <a:solidFill>
                <a:srgbClr val="C01E24"/>
              </a:solidFill>
            </a:endParaRPr>
          </a:p>
        </p:txBody>
      </p:sp>
      <p:sp>
        <p:nvSpPr>
          <p:cNvPr id="227" name="Google Shape;227;g2bb81b3e26d_0_280"/>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228" name="Google Shape;228;g2bb81b3e26d_0_280"/>
          <p:cNvSpPr txBox="1">
            <a:spLocks noGrp="1"/>
          </p:cNvSpPr>
          <p:nvPr>
            <p:ph type="body" idx="2"/>
          </p:nvPr>
        </p:nvSpPr>
        <p:spPr>
          <a:xfrm>
            <a:off x="673250" y="2849848"/>
            <a:ext cx="5866800" cy="2481600"/>
          </a:xfrm>
          <a:prstGeom prst="rect">
            <a:avLst/>
          </a:prstGeom>
          <a:noFill/>
          <a:ln>
            <a:noFill/>
          </a:ln>
        </p:spPr>
        <p:txBody>
          <a:bodyPr spcFirstLastPara="1" wrap="square" lIns="91425" tIns="45700" rIns="91425" bIns="45700" anchor="t" anchorCtr="0">
            <a:normAutofit/>
          </a:bodyPr>
          <a:lstStyle/>
          <a:p>
            <a:pPr marL="228600" lvl="0" indent="-228600" algn="l" rtl="0">
              <a:lnSpc>
                <a:spcPct val="115000"/>
              </a:lnSpc>
              <a:spcBef>
                <a:spcPts val="1200"/>
              </a:spcBef>
              <a:spcAft>
                <a:spcPts val="0"/>
              </a:spcAft>
              <a:buSzPts val="2400"/>
              <a:buChar char="▪"/>
            </a:pPr>
            <a:r>
              <a:rPr lang="en-US" sz="2400"/>
              <a:t>Apprendre l'importance de prendre soin de sa santé mentale </a:t>
            </a:r>
            <a:endParaRPr/>
          </a:p>
          <a:p>
            <a:pPr marL="228600" lvl="0" indent="-228600" algn="l" rtl="0">
              <a:lnSpc>
                <a:spcPct val="115000"/>
              </a:lnSpc>
              <a:spcBef>
                <a:spcPts val="1200"/>
              </a:spcBef>
              <a:spcAft>
                <a:spcPts val="0"/>
              </a:spcAft>
              <a:buSzPts val="2400"/>
              <a:buChar char="▪"/>
            </a:pPr>
            <a:r>
              <a:rPr lang="en-US" sz="2400"/>
              <a:t>Apprendre à utiliser les applications de santé mentale</a:t>
            </a:r>
            <a:endParaRPr/>
          </a:p>
          <a:p>
            <a:pPr marL="0" lvl="0" indent="0" algn="l" rtl="0">
              <a:lnSpc>
                <a:spcPct val="120000"/>
              </a:lnSpc>
              <a:spcBef>
                <a:spcPts val="1200"/>
              </a:spcBef>
              <a:spcAft>
                <a:spcPts val="0"/>
              </a:spcAft>
              <a:buSzPts val="2000"/>
              <a:buNone/>
            </a:pPr>
            <a:endParaRPr sz="2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Contenu de la formation</a:t>
            </a:r>
            <a:endParaRPr/>
          </a:p>
        </p:txBody>
      </p:sp>
      <p:sp>
        <p:nvSpPr>
          <p:cNvPr id="234" name="Google Shape;234;p2"/>
          <p:cNvSpPr txBox="1">
            <a:spLocks noGrp="1"/>
          </p:cNvSpPr>
          <p:nvPr>
            <p:ph type="body" idx="1"/>
          </p:nvPr>
        </p:nvSpPr>
        <p:spPr>
          <a:xfrm>
            <a:off x="566100" y="1998331"/>
            <a:ext cx="11059800" cy="18396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600"/>
              </a:spcBef>
              <a:spcAft>
                <a:spcPts val="0"/>
              </a:spcAft>
              <a:buSzPts val="1800"/>
              <a:buChar char="▪"/>
            </a:pPr>
            <a:r>
              <a:rPr lang="en-US" sz="2400"/>
              <a:t>Qu'est-ce que la santé mentale et pourquoi est-elle importante ?</a:t>
            </a:r>
            <a:endParaRPr/>
          </a:p>
          <a:p>
            <a:pPr marL="457200" lvl="0" indent="-342900" algn="l" rtl="0">
              <a:lnSpc>
                <a:spcPct val="100000"/>
              </a:lnSpc>
              <a:spcBef>
                <a:spcPts val="600"/>
              </a:spcBef>
              <a:spcAft>
                <a:spcPts val="0"/>
              </a:spcAft>
              <a:buSzPts val="1800"/>
              <a:buChar char="▪"/>
            </a:pPr>
            <a:r>
              <a:rPr lang="en-US" sz="2400"/>
              <a:t>Qu'est-ce qu'une application de santé mentale ?</a:t>
            </a:r>
            <a:endParaRPr/>
          </a:p>
          <a:p>
            <a:pPr marL="457200" lvl="0" indent="-342900" algn="l" rtl="0">
              <a:lnSpc>
                <a:spcPct val="100000"/>
              </a:lnSpc>
              <a:spcBef>
                <a:spcPts val="600"/>
              </a:spcBef>
              <a:spcAft>
                <a:spcPts val="0"/>
              </a:spcAft>
              <a:buSzPts val="1800"/>
              <a:buChar char="▪"/>
            </a:pPr>
            <a:r>
              <a:rPr lang="en-US" sz="2400"/>
              <a:t>Avantages de l'utilisation d'applications de santé mentale</a:t>
            </a:r>
            <a:endParaRPr/>
          </a:p>
          <a:p>
            <a:pPr marL="457200" lvl="0" indent="-228600" algn="l" rtl="0">
              <a:lnSpc>
                <a:spcPct val="100000"/>
              </a:lnSpc>
              <a:spcBef>
                <a:spcPts val="600"/>
              </a:spcBef>
              <a:spcAft>
                <a:spcPts val="0"/>
              </a:spcAft>
              <a:buSzPts val="1800"/>
              <a:buNone/>
            </a:pPr>
            <a:endParaRPr/>
          </a:p>
        </p:txBody>
      </p:sp>
      <p:sp>
        <p:nvSpPr>
          <p:cNvPr id="235" name="Google Shape;235;p2"/>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2"/>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237" name="Google Shape;237;p2"/>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Migrants et santé mentale </a:t>
            </a:r>
            <a:endParaRPr/>
          </a:p>
        </p:txBody>
      </p:sp>
      <p:sp>
        <p:nvSpPr>
          <p:cNvPr id="243" name="Google Shape;243;p3"/>
          <p:cNvSpPr txBox="1">
            <a:spLocks noGrp="1"/>
          </p:cNvSpPr>
          <p:nvPr>
            <p:ph type="body" idx="1"/>
          </p:nvPr>
        </p:nvSpPr>
        <p:spPr>
          <a:xfrm>
            <a:off x="557999" y="1988471"/>
            <a:ext cx="8715078" cy="39414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600"/>
              </a:spcBef>
              <a:spcAft>
                <a:spcPts val="0"/>
              </a:spcAft>
              <a:buSzPts val="1800"/>
              <a:buChar char="▪"/>
            </a:pPr>
            <a:r>
              <a:rPr lang="en-US"/>
              <a:t>L'impact de la migration sur la santé mentale des travailleurs migrants, des réfugiés et des demandeurs d'asile reste un domaine de recherche controversé (Moussavi et al., 2007). </a:t>
            </a:r>
            <a:endParaRPr/>
          </a:p>
          <a:p>
            <a:pPr marL="457200" lvl="0" indent="-342900" algn="l" rtl="0">
              <a:lnSpc>
                <a:spcPct val="100000"/>
              </a:lnSpc>
              <a:spcBef>
                <a:spcPts val="600"/>
              </a:spcBef>
              <a:spcAft>
                <a:spcPts val="0"/>
              </a:spcAft>
              <a:buSzPts val="1800"/>
              <a:buChar char="▪"/>
            </a:pPr>
            <a:r>
              <a:rPr lang="en-US"/>
              <a:t>On ne sait pas très bien si la migration entraîne une augmentation ou une diminution du fardeau de la santé mentale, et des différences significatives en matière de santé mentale ont été constatées entre différents groupes de migrants (Alegria et al., 2008). </a:t>
            </a:r>
            <a:endParaRPr/>
          </a:p>
          <a:p>
            <a:pPr marL="457200" lvl="0" indent="-342900" algn="l" rtl="0">
              <a:lnSpc>
                <a:spcPct val="100000"/>
              </a:lnSpc>
              <a:spcBef>
                <a:spcPts val="600"/>
              </a:spcBef>
              <a:spcAft>
                <a:spcPts val="0"/>
              </a:spcAft>
              <a:buSzPts val="1800"/>
              <a:buChar char="▪"/>
            </a:pPr>
            <a:r>
              <a:rPr lang="en-US"/>
              <a:t>Il peut y avoir des différences significatives entre les groupes de migrants, en particulier entre les réfugiés et les travailleurs migrants, avec une charge de dépression et de stress post-traumatique plus élevée chez les réfugiés et une charge de dépression plus faible chez les travailleurs migrants.</a:t>
            </a:r>
            <a:endParaRPr/>
          </a:p>
          <a:p>
            <a:pPr marL="457200" lvl="0" indent="-228600" algn="l" rtl="0">
              <a:lnSpc>
                <a:spcPct val="100000"/>
              </a:lnSpc>
              <a:spcBef>
                <a:spcPts val="600"/>
              </a:spcBef>
              <a:spcAft>
                <a:spcPts val="0"/>
              </a:spcAft>
              <a:buSzPts val="1800"/>
              <a:buNone/>
            </a:pPr>
            <a:endParaRPr/>
          </a:p>
        </p:txBody>
      </p:sp>
      <p:pic>
        <p:nvPicPr>
          <p:cNvPr id="244" name="Google Shape;244;p3" descr="Free poster migrants refugees illustration"/>
          <p:cNvPicPr preferRelativeResize="0"/>
          <p:nvPr/>
        </p:nvPicPr>
        <p:blipFill rotWithShape="1">
          <a:blip r:embed="rId3">
            <a:alphaModFix/>
          </a:blip>
          <a:srcRect/>
          <a:stretch/>
        </p:blipFill>
        <p:spPr>
          <a:xfrm>
            <a:off x="9590249" y="1988471"/>
            <a:ext cx="2217800" cy="3137164"/>
          </a:xfrm>
          <a:prstGeom prst="rect">
            <a:avLst/>
          </a:prstGeom>
          <a:noFill/>
          <a:ln>
            <a:noFill/>
          </a:ln>
        </p:spPr>
      </p:pic>
      <p:sp>
        <p:nvSpPr>
          <p:cNvPr id="245" name="Google Shape;245;p3"/>
          <p:cNvSpPr/>
          <p:nvPr/>
        </p:nvSpPr>
        <p:spPr>
          <a:xfrm>
            <a:off x="9273077" y="6170714"/>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 val="tx"/>
                    </a:ext>
                  </a:extLst>
                </a:hlinkClick>
              </a:rPr>
              <a:t>Source| </a:t>
            </a:r>
            <a:r>
              <a:rPr lang="en-US" sz="12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xmlns="" val="tx"/>
                    </a:ext>
                  </a:extLst>
                </a:hlinkClick>
              </a:rPr>
              <a:t>Licence Pixabay</a:t>
            </a:r>
            <a:endParaRPr sz="1200" b="0" i="0" u="none" strike="noStrike" cap="none">
              <a:solidFill>
                <a:srgbClr val="000000"/>
              </a:solidFill>
              <a:latin typeface="Arial"/>
              <a:ea typeface="Arial"/>
              <a:cs typeface="Arial"/>
              <a:sym typeface="Arial"/>
            </a:endParaRPr>
          </a:p>
        </p:txBody>
      </p:sp>
      <p:sp>
        <p:nvSpPr>
          <p:cNvPr id="246" name="Google Shape;246;p3"/>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7" name="Google Shape;247;p3"/>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248" name="Google Shape;248;p3"/>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bb81b3e26d_0_402"/>
          <p:cNvSpPr txBox="1">
            <a:spLocks noGrp="1"/>
          </p:cNvSpPr>
          <p:nvPr>
            <p:ph type="title"/>
          </p:nvPr>
        </p:nvSpPr>
        <p:spPr>
          <a:xfrm>
            <a:off x="566099" y="98148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Qu'est-ce que la santé mentale ?</a:t>
            </a:r>
            <a:endParaRPr/>
          </a:p>
        </p:txBody>
      </p:sp>
      <p:sp>
        <p:nvSpPr>
          <p:cNvPr id="255" name="Google Shape;255;g2bb81b3e26d_0_402"/>
          <p:cNvSpPr txBox="1">
            <a:spLocks noGrp="1"/>
          </p:cNvSpPr>
          <p:nvPr>
            <p:ph type="body" idx="1"/>
          </p:nvPr>
        </p:nvSpPr>
        <p:spPr>
          <a:xfrm>
            <a:off x="566150" y="1790200"/>
            <a:ext cx="5529900" cy="3767400"/>
          </a:xfrm>
          <a:prstGeom prst="rect">
            <a:avLst/>
          </a:prstGeom>
          <a:noFill/>
          <a:ln>
            <a:noFill/>
          </a:ln>
        </p:spPr>
        <p:txBody>
          <a:bodyPr spcFirstLastPara="1" wrap="square" lIns="91425" tIns="45700" rIns="91425" bIns="45700" anchor="t" anchorCtr="0">
            <a:normAutofit/>
          </a:bodyPr>
          <a:lstStyle/>
          <a:p>
            <a:pPr marL="228600" lvl="0" indent="-215900" algn="l" rtl="0">
              <a:lnSpc>
                <a:spcPct val="150000"/>
              </a:lnSpc>
              <a:spcBef>
                <a:spcPts val="600"/>
              </a:spcBef>
              <a:spcAft>
                <a:spcPts val="0"/>
              </a:spcAft>
              <a:buSzPts val="2200"/>
              <a:buChar char="▪"/>
            </a:pPr>
            <a:r>
              <a:rPr lang="en-US" sz="2200"/>
              <a:t>Selon l'OMS (2022), la santé mentale est un "état de bien-être mental qui permet aux gens de faire face au stress de la vie, de développer toutes leurs capacités, d'être en mesure d'apprendre et de travailler correctement, et de contribuer à l'amélioration de leur communauté".</a:t>
            </a:r>
            <a:endParaRPr sz="2200"/>
          </a:p>
          <a:p>
            <a:pPr marL="0" lvl="0" indent="0" algn="l" rtl="0">
              <a:lnSpc>
                <a:spcPct val="150000"/>
              </a:lnSpc>
              <a:spcBef>
                <a:spcPts val="600"/>
              </a:spcBef>
              <a:spcAft>
                <a:spcPts val="0"/>
              </a:spcAft>
              <a:buSzPts val="2400"/>
              <a:buNone/>
            </a:pPr>
            <a:endParaRPr sz="2200"/>
          </a:p>
        </p:txBody>
      </p:sp>
      <p:sp>
        <p:nvSpPr>
          <p:cNvPr id="256" name="Google Shape;256;g2bb81b3e26d_0_402"/>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Source|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Licence Pixabay</a:t>
            </a:r>
            <a:endParaRPr sz="1200" b="0" i="0" u="none" strike="noStrike" cap="none">
              <a:solidFill>
                <a:schemeClr val="dk1"/>
              </a:solidFill>
              <a:latin typeface="Calibri"/>
              <a:ea typeface="Calibri"/>
              <a:cs typeface="Calibri"/>
              <a:sym typeface="Calibri"/>
            </a:endParaRPr>
          </a:p>
        </p:txBody>
      </p:sp>
      <p:pic>
        <p:nvPicPr>
          <p:cNvPr id="257" name="Google Shape;257;g2bb81b3e26d_0_402"/>
          <p:cNvPicPr preferRelativeResize="0"/>
          <p:nvPr/>
        </p:nvPicPr>
        <p:blipFill rotWithShape="1">
          <a:blip r:embed="rId5">
            <a:alphaModFix/>
          </a:blip>
          <a:srcRect/>
          <a:stretch/>
        </p:blipFill>
        <p:spPr>
          <a:xfrm>
            <a:off x="7364725" y="1086175"/>
            <a:ext cx="3858499" cy="4413699"/>
          </a:xfrm>
          <a:prstGeom prst="rect">
            <a:avLst/>
          </a:prstGeom>
          <a:noFill/>
          <a:ln>
            <a:noFill/>
          </a:ln>
        </p:spPr>
      </p:pic>
      <p:sp>
        <p:nvSpPr>
          <p:cNvPr id="258" name="Google Shape;258;g2bb81b3e26d_0_402"/>
          <p:cNvSpPr/>
          <p:nvPr/>
        </p:nvSpPr>
        <p:spPr>
          <a:xfrm>
            <a:off x="31007" y="-5"/>
            <a:ext cx="4896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9" name="Google Shape;259;g2bb81b3e26d_0_402"/>
          <p:cNvSpPr txBox="1"/>
          <p:nvPr/>
        </p:nvSpPr>
        <p:spPr>
          <a:xfrm>
            <a:off x="520475" y="0"/>
            <a:ext cx="85443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2200"/>
              <a:buFont typeface="Arial"/>
              <a:buNone/>
            </a:pPr>
            <a:r>
              <a:rPr lang="en-US" sz="1700" b="1">
                <a:solidFill>
                  <a:schemeClr val="dk1"/>
                </a:solidFill>
              </a:rPr>
              <a:t>Introduction à la santé mentale et à son importance dans la vie quotidienne </a:t>
            </a:r>
            <a:endParaRPr sz="1700" b="1" i="0" u="none" strike="noStrike" cap="none">
              <a:solidFill>
                <a:schemeClr val="dk1"/>
              </a:solidFill>
              <a:latin typeface="Arial"/>
              <a:ea typeface="Arial"/>
              <a:cs typeface="Arial"/>
              <a:sym typeface="Arial"/>
            </a:endParaRPr>
          </a:p>
        </p:txBody>
      </p:sp>
      <p:sp>
        <p:nvSpPr>
          <p:cNvPr id="260" name="Google Shape;260;g2bb81b3e26d_0_402"/>
          <p:cNvSpPr/>
          <p:nvPr/>
        </p:nvSpPr>
        <p:spPr>
          <a:xfrm>
            <a:off x="-4" y="77825"/>
            <a:ext cx="675600" cy="43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b="1" i="0" u="none" strike="noStrike" cap="none">
                <a:solidFill>
                  <a:schemeClr val="lt1"/>
                </a:solidFill>
                <a:latin typeface="Arial"/>
                <a:ea typeface="Arial"/>
                <a:cs typeface="Arial"/>
                <a:sym typeface="Arial"/>
              </a:rPr>
              <a:t>10.1</a:t>
            </a:r>
            <a:endParaRPr sz="1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10.1 Session d_enseignement"/>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Ykyh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JiTKF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mJMo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JiTKF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JiTKF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JiTKF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YkyhZFQaV5GsAAABvAAAAHAAAAHVuaXZlcnNhbC9sb2NhbF9zZXR0aW5ncy54bWwNyrEKwkAMANC9XxEySB3Uugn2rpujCK0fENogB7mk9ELRv/e2N7x++GaBnbeSTANezx0C62xL0k/A9/Q43RCKky4kphxQDWGITS82k4zsXmOBVejH28S5wvlJuc4XqbOkAu1B/B6PeInNH1BLAwQUAAIACACZkyhZ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mZMoWeohDhNLAAAAbAAAABsAAAB1bml2ZXJzYWwvdW5pdmVyc2FsLnBuZy54bWyzsa/IzVEoSy0qzszPs1Uy1DNQsrfj5bIpKEoty0wtV6gAigEFIUBJoRLINUJwyzNTSjKAQiYmFgjBjNTM9IwSoKiBhRlcVB9oKABQSwECAAAUAAIACACpflBPNmFYAkcDAADhCQAAFAAAAAAAAAABAAAAAAAAAAAAdW5pdmVyc2FsL3BsYXllci54bWxQSwECAAAUAAIACACYkyhZtTf0qBwFAADhEwAAHQAAAAAAAAABAAAAAAB5AwAAdW5pdmVyc2FsL2NvbW1vbl9tZXNzYWdlcy5sbmdQSwECAAAUAAIACACYkyhZFR5gG6MAAAB/AQAALgAAAAAAAAABAAAAAADQCAAAdW5pdmVyc2FsL3BsYXliYWNrX2FuZF9uYXZpZ2F0aW9uX3NldHRpbmdzLnhtbFBLAQIAABQAAgAIAJiTKFl0STUfPAQAAAwVAAAnAAAAAAAAAAEAAAAAAL8JAAB1bml2ZXJzYWwvZmxhc2hfcHVibGlzaGluZ19zZXR0aW5ncy54bWxQSwECAAAUAAIACACYkyhZN4uHansDAACsDAAAIQAAAAAAAAABAAAAAABADgAAdW5pdmVyc2FsL2ZsYXNoX3NraW5fc2V0dGluZ3MueG1sUEsBAgAAFAACAAgAmJMoWaavViM2BAAAlhQAACYAAAAAAAAAAQAAAAAA+hEAAHVuaXZlcnNhbC9odG1sX3B1Ymxpc2hpbmdfc2V0dGluZ3MueG1sUEsBAgAAFAACAAgAmJMoWSYPfuiwAQAAbwYAAB8AAAAAAAAAAQAAAAAAdBYAAHVuaXZlcnNhbC9odG1sX3NraW5fc2V0dGluZ3MuanNQSwECAAAUAAIACACYkyhZFQaV5GsAAABvAAAAHAAAAAAAAAABAAAAAABhGAAAdW5pdmVyc2FsL2xvY2FsX3NldHRpbmdzLnhtbFBLAQIAABQAAgAIAJmTKFnCG66ZaBIAAPdNAAAXAAAAAAAAAAAAAAAAAAYZAAB1bml2ZXJzYWwvdW5pdmVyc2FsLnBuZ1BLAQIAABQAAgAIAJmTKFnqIQ4TSwAAAGwAAAAbAAAAAAAAAAEAAAAAAKMrAAB1bml2ZXJzYWwvdW5pdmVyc2FsLnBuZy54bWxQSwUGAAAAAAoACgAGAwAAJywAAAAA"/>
  <p:tag name="ISPRING_LMS_API_VERSION" val="SCORM 1.2"/>
  <p:tag name="ISPRING_ULTRA_SCORM_COURSE_ID" val="B5227828-6628-4FC8-8C48-E21A754D6784"/>
  <p:tag name="ISPRING_CMI5_LAUNCH_METHOD" val="any window"/>
  <p:tag name="ISPRINGCLOUDFOLDERID" val="1"/>
  <p:tag name="ISPRINGONLINEFOLDERID" val="1"/>
  <p:tag name="ISPRING_OUTPUT_FOLDER" val="[[&quot;\u007F\uFFFD\uFFFD{A396230D-9A3A-426D-B380-67D82CDE4863}&quot;,&quot;C:\\Users\\pantelis\\Documents\\MHAPPS\\French\\Training material for ETA 10_F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ETA 10.1 Session d_enseignement"/>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4005</Words>
  <Application>Microsoft Office PowerPoint</Application>
  <PresentationFormat>Ευρεία οθόνη</PresentationFormat>
  <Paragraphs>507</Paragraphs>
  <Slides>56</Slides>
  <Notes>56</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3</vt:i4>
      </vt:variant>
      <vt:variant>
        <vt:lpstr>Τίτλοι διαφανειών</vt:lpstr>
      </vt:variant>
      <vt:variant>
        <vt:i4>56</vt:i4>
      </vt:variant>
    </vt:vector>
  </HeadingPairs>
  <TitlesOfParts>
    <vt:vector size="66" baseType="lpstr">
      <vt:lpstr>Calibri Light</vt:lpstr>
      <vt:lpstr>Noto Sans Symbols</vt:lpstr>
      <vt:lpstr>Arial</vt:lpstr>
      <vt:lpstr>Impact</vt:lpstr>
      <vt:lpstr>Gill Sans</vt:lpstr>
      <vt:lpstr>Roboto</vt:lpstr>
      <vt:lpstr>Calibri</vt:lpstr>
      <vt:lpstr>Θέμα του Office</vt:lpstr>
      <vt:lpstr>1_Θέμα του Office</vt:lpstr>
      <vt:lpstr>Θέμα του Office</vt:lpstr>
      <vt:lpstr>Παρουσίαση του PowerPoint</vt:lpstr>
      <vt:lpstr>Παρουσίαση του PowerPoint</vt:lpstr>
      <vt:lpstr>Partenaires</vt:lpstr>
      <vt:lpstr>Session d'enseignement :  Contenu</vt:lpstr>
      <vt:lpstr>Objectifs</vt:lpstr>
      <vt:lpstr>10.1.1 Introduction à la santé mentale et à son importance dans la vie quotidienne</vt:lpstr>
      <vt:lpstr>Contenu de la formation</vt:lpstr>
      <vt:lpstr>Migrants et santé mentale </vt:lpstr>
      <vt:lpstr>Qu'est-ce que la santé mentale ?</vt:lpstr>
      <vt:lpstr>Qu'est-ce que la santé mentale ?</vt:lpstr>
      <vt:lpstr>Παρουσίαση του PowerPoint</vt:lpstr>
      <vt:lpstr>Qu'est-ce qu'une application de santé mentale ?</vt:lpstr>
      <vt:lpstr>Quelles applications en matière de santé mentale trouverons-nous dans ce module ?</vt:lpstr>
      <vt:lpstr>10.1.2 Importance de la gestion des émotions</vt:lpstr>
      <vt:lpstr>Contenu de la formation</vt:lpstr>
      <vt:lpstr>Que sont les émotions ?</vt:lpstr>
      <vt:lpstr>Quelles sont les émotions de base ?</vt:lpstr>
      <vt:lpstr>Techniques de régulation émotionnelle</vt:lpstr>
      <vt:lpstr>Types de régulation émotionnelle</vt:lpstr>
      <vt:lpstr> EXERCICE D'IDENTIFICATION DES ÉMOTIONS</vt:lpstr>
      <vt:lpstr>Exercice d'identification des émotions : décrire une émotion</vt:lpstr>
      <vt:lpstr>Exercice d'identification des émotions : décrire une émotion</vt:lpstr>
      <vt:lpstr>Techniques de contrôle de la respiration : Respiration diaphragmatique</vt:lpstr>
      <vt:lpstr>10.1.3 Types et utilisation des applications de santé mentale</vt:lpstr>
      <vt:lpstr>Contenu de la formation</vt:lpstr>
      <vt:lpstr>Qu'est-ce qu'une application de santé mentale ?</vt:lpstr>
      <vt:lpstr>Qu'est-ce qu'une application de santé mentale ?</vt:lpstr>
      <vt:lpstr>Applications de suivi des humeurs </vt:lpstr>
      <vt:lpstr>MoodLog : Perspectives quotidiennes </vt:lpstr>
      <vt:lpstr>MoodLog : Perspectives quotidiennes </vt:lpstr>
      <vt:lpstr>MoodLog : Perspectives quotidiennes </vt:lpstr>
      <vt:lpstr>Apps PTSD/Stress/Anxiété</vt:lpstr>
      <vt:lpstr>PTSD COAH</vt:lpstr>
      <vt:lpstr>PTSD COAH</vt:lpstr>
      <vt:lpstr>PTSD COAH</vt:lpstr>
      <vt:lpstr>PTSD COAH</vt:lpstr>
      <vt:lpstr>PTSD COAH</vt:lpstr>
      <vt:lpstr>PTSD COAH</vt:lpstr>
      <vt:lpstr>PTSD COAH</vt:lpstr>
      <vt:lpstr>PTSD COAH</vt:lpstr>
      <vt:lpstr>PTSD COAH</vt:lpstr>
      <vt:lpstr>Apps pour le soutien psychologique</vt:lpstr>
      <vt:lpstr>Therapyside</vt:lpstr>
      <vt:lpstr>Therapyside</vt:lpstr>
      <vt:lpstr>Therapyside</vt:lpstr>
      <vt:lpstr>Therapyside</vt:lpstr>
      <vt:lpstr>Gestion des émotions Apps</vt:lpstr>
      <vt:lpstr>BREATHE2RELAX</vt:lpstr>
      <vt:lpstr>BREATHE2RELAX</vt:lpstr>
      <vt:lpstr>BREATHE2RELAX</vt:lpstr>
      <vt:lpstr>BREATHE2RELAX</vt:lpstr>
      <vt:lpstr>BREATHE2RELAX</vt:lpstr>
      <vt:lpstr>Παρουσίαση του PowerPoint</vt:lpstr>
      <vt:lpstr>Références, lectures complémentaires et clôture</vt:lpstr>
      <vt:lpstr>Références, lectures complémentaires et clôture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10.1 Session d_enseignement</dc:title>
  <dc:creator>pantelis bbalaouras</dc:creator>
  <cp:lastModifiedBy>pantelis</cp:lastModifiedBy>
  <cp:revision>7</cp:revision>
  <dcterms:created xsi:type="dcterms:W3CDTF">2020-06-02T13:31:56Z</dcterms:created>
  <dcterms:modified xsi:type="dcterms:W3CDTF">2024-09-10T16:20:55Z</dcterms:modified>
</cp:coreProperties>
</file>