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embeddedFontLst>
    <p:embeddedFont>
      <p:font typeface="Impact" panose="020B0806030902050204" pitchFamily="34" charset="0"/>
      <p:regular r:id="rId27"/>
    </p:embeddedFont>
    <p:embeddedFont>
      <p:font typeface="Gill Sans" panose="020B0604020202020204" charset="0"/>
      <p:regular r:id="rId28"/>
      <p:bold r:id="rId29"/>
    </p:embeddedFont>
    <p:embeddedFont>
      <p:font typeface="Roboto" panose="02000000000000000000" pitchFamily="2" charset="0"/>
      <p:regular r:id="rId30"/>
      <p:bold r:id="rId31"/>
      <p:italic r:id="rId32"/>
      <p:boldItalic r:id="rId33"/>
    </p:embeddedFont>
    <p:embeddedFont>
      <p:font typeface="Calibri" panose="020F0502020204030204" pitchFamily="34" charset="0"/>
      <p:regular r:id="rId34"/>
      <p:bold r:id="rId35"/>
      <p:italic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jd7UsH6Z7JRMxEToL1qqPIV6S7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B </a:t>
            </a:r>
            <a:endParaRPr/>
          </a:p>
        </p:txBody>
      </p:sp>
      <p:sp>
        <p:nvSpPr>
          <p:cNvPr id="209" name="Google Shape;2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C et B </a:t>
            </a:r>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 bonnes réponses :</a:t>
            </a:r>
            <a:endParaRPr/>
          </a:p>
          <a:p>
            <a:pPr marL="0" lvl="0" indent="0" algn="l" rtl="0">
              <a:spcBef>
                <a:spcPts val="0"/>
              </a:spcBef>
              <a:spcAft>
                <a:spcPts val="0"/>
              </a:spcAft>
              <a:buNone/>
            </a:pPr>
            <a:r>
              <a:rPr lang="en-US"/>
              <a:t>A 🡪 B</a:t>
            </a:r>
            <a:endParaRPr/>
          </a:p>
          <a:p>
            <a:pPr marL="0" lvl="0" indent="0" algn="l" rtl="0">
              <a:spcBef>
                <a:spcPts val="0"/>
              </a:spcBef>
              <a:spcAft>
                <a:spcPts val="0"/>
              </a:spcAft>
              <a:buNone/>
            </a:pPr>
            <a:r>
              <a:rPr lang="en-US"/>
              <a:t>B 🡪 D</a:t>
            </a:r>
            <a:endParaRPr/>
          </a:p>
          <a:p>
            <a:pPr marL="0" lvl="0" indent="0" algn="l" rtl="0">
              <a:spcBef>
                <a:spcPts val="0"/>
              </a:spcBef>
              <a:spcAft>
                <a:spcPts val="0"/>
              </a:spcAft>
              <a:buNone/>
            </a:pPr>
            <a:r>
              <a:rPr lang="en-US"/>
              <a:t>C 🡪 A</a:t>
            </a:r>
            <a:br>
              <a:rPr lang="en-US"/>
            </a:br>
            <a:r>
              <a:rPr lang="en-US"/>
              <a:t>D 🡪 C</a:t>
            </a:r>
            <a:endParaRPr/>
          </a:p>
        </p:txBody>
      </p:sp>
      <p:sp>
        <p:nvSpPr>
          <p:cNvPr id="237" name="Google Shape;2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255" name="Google Shape;25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a:t>
            </a:r>
            <a:endParaRPr/>
          </a:p>
        </p:txBody>
      </p:sp>
      <p:sp>
        <p:nvSpPr>
          <p:cNvPr id="266" name="Google Shape;26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277" name="Google Shape;2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288" name="Google Shape;2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Réponse correcte : C</a:t>
            </a:r>
            <a:endParaRPr/>
          </a:p>
          <a:p>
            <a:pPr marL="0" lvl="0" indent="0" algn="l" rtl="0">
              <a:spcBef>
                <a:spcPts val="0"/>
              </a:spcBef>
              <a:spcAft>
                <a:spcPts val="0"/>
              </a:spcAft>
              <a:buNone/>
            </a:pPr>
            <a:endParaRPr/>
          </a:p>
        </p:txBody>
      </p:sp>
      <p:sp>
        <p:nvSpPr>
          <p:cNvPr id="299" name="Google Shape;29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D</a:t>
            </a:r>
            <a:endParaRPr/>
          </a:p>
        </p:txBody>
      </p:sp>
      <p:sp>
        <p:nvSpPr>
          <p:cNvPr id="313" name="Google Shape;31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327" name="Google Shape;32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a:t>
            </a:r>
            <a:endParaRPr/>
          </a:p>
        </p:txBody>
      </p:sp>
      <p:sp>
        <p:nvSpPr>
          <p:cNvPr id="338" name="Google Shape;33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 </a:t>
            </a:r>
            <a:endParaRPr/>
          </a:p>
        </p:txBody>
      </p:sp>
      <p:sp>
        <p:nvSpPr>
          <p:cNvPr id="349" name="Google Shape;34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 </a:t>
            </a:r>
            <a:endParaRPr/>
          </a:p>
        </p:txBody>
      </p:sp>
      <p:sp>
        <p:nvSpPr>
          <p:cNvPr id="360" name="Google Shape;3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A et B</a:t>
            </a:r>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Réponses correctes : A et D </a:t>
            </a: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159" name="Google Shape;1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a:t>
            </a:r>
            <a:endParaRPr/>
          </a:p>
        </p:txBody>
      </p:sp>
      <p:sp>
        <p:nvSpPr>
          <p:cNvPr id="170" name="Google Shape;1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Réponses correctes : A et C</a:t>
            </a:r>
            <a:endParaRPr/>
          </a:p>
        </p:txBody>
      </p:sp>
      <p:sp>
        <p:nvSpPr>
          <p:cNvPr id="181" name="Google Shape;1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B</a:t>
            </a:r>
            <a:endParaRPr/>
          </a:p>
        </p:txBody>
      </p:sp>
      <p:sp>
        <p:nvSpPr>
          <p:cNvPr id="195" name="Google Shape;1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2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26"/>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26"/>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26"/>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26"/>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2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7"/>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6.3</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pic>
        <p:nvPicPr>
          <p:cNvPr id="30" name="Google Shape;30;p27"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1"/>
        <p:cNvGrpSpPr/>
        <p:nvPr/>
      </p:nvGrpSpPr>
      <p:grpSpPr>
        <a:xfrm>
          <a:off x="0" y="0"/>
          <a:ext cx="0" cy="0"/>
          <a:chOff x="0" y="0"/>
          <a:chExt cx="0" cy="0"/>
        </a:xfrm>
      </p:grpSpPr>
      <p:sp>
        <p:nvSpPr>
          <p:cNvPr id="32" name="Google Shape;32;p30"/>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3" name="Google Shape;33;p30"/>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0"/>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30"/>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6" name="Google Shape;36;p30"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31"/>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3" name="Google Shape;43;p31"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32"/>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2"/>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32"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p32"/>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6.3</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3"/>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3"/>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6.3</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Nutrition and relevant Health Apps</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29"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28"/>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307007" cy="201577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a:solidFill>
                  <a:srgbClr val="C00000"/>
                </a:solidFill>
                <a:latin typeface="Calibri"/>
                <a:ea typeface="Calibri"/>
                <a:cs typeface="Calibri"/>
                <a:sym typeface="Calibri"/>
              </a:rPr>
              <a:t>Module 6 - Session d'auto-apprentissage </a:t>
            </a:r>
            <a:r>
              <a:rPr lang="en-US" sz="2400" b="1" i="0" u="none" strike="noStrike" cap="none">
                <a:solidFill>
                  <a:srgbClr val="C00000"/>
                </a:solidFill>
                <a:latin typeface="Calibri"/>
                <a:ea typeface="Calibri"/>
                <a:cs typeface="Calibri"/>
                <a:sym typeface="Calibri"/>
              </a:rPr>
              <a:t>(6.3)</a:t>
            </a:r>
            <a:r>
              <a:rPr lang="en-US" sz="2400" b="1" i="0" u="none" strike="noStrike" cap="none">
                <a:solidFill>
                  <a:schemeClr val="dk1"/>
                </a:solidFill>
                <a:latin typeface="Calibri"/>
                <a:ea typeface="Calibri"/>
                <a:cs typeface="Calibri"/>
                <a:sym typeface="Calibri"/>
              </a:rPr>
              <a:t/>
            </a:r>
            <a:br>
              <a:rPr lang="en-US" sz="2400" b="1" i="0" u="none" strike="noStrike" cap="none">
                <a:solidFill>
                  <a:schemeClr val="dk1"/>
                </a:solidFill>
                <a:latin typeface="Calibri"/>
                <a:ea typeface="Calibri"/>
                <a:cs typeface="Calibri"/>
                <a:sym typeface="Calibri"/>
              </a:rPr>
            </a:br>
            <a:r>
              <a:rPr lang="en-US" sz="4000" b="1" i="0" u="none" strike="noStrike" cap="none">
                <a:solidFill>
                  <a:schemeClr val="dk1"/>
                </a:solidFill>
                <a:latin typeface="Calibri"/>
                <a:ea typeface="Calibri"/>
                <a:cs typeface="Calibri"/>
                <a:sym typeface="Calibri"/>
              </a:rPr>
              <a:t>Nutrition et applications de santé pertinentes </a:t>
            </a:r>
            <a:endParaRPr sz="3400" b="1" i="0" u="none" strike="noStrike" cap="none">
              <a:solidFill>
                <a:schemeClr val="dk1"/>
              </a:solidFill>
              <a:latin typeface="Calibri"/>
              <a:ea typeface="Calibri"/>
              <a:cs typeface="Calibri"/>
              <a:sym typeface="Calibri"/>
            </a:endParaRPr>
          </a:p>
        </p:txBody>
      </p:sp>
      <p:sp>
        <p:nvSpPr>
          <p:cNvPr id="68" name="Google Shape;68;p1"/>
          <p:cNvSpPr txBox="1"/>
          <p:nvPr/>
        </p:nvSpPr>
        <p:spPr>
          <a:xfrm>
            <a:off x="3435699" y="4978399"/>
            <a:ext cx="6097554" cy="584775"/>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C00000"/>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69" name="Google Shape;69;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70" name="Google Shape;70;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71" name="Google Shape;71;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72" name="Google Shape;72;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73" name="Google Shape;73;p1"/>
          <p:cNvSpPr/>
          <p:nvPr/>
        </p:nvSpPr>
        <p:spPr>
          <a:xfrm>
            <a:off x="1655" y="403693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74" name="Google Shape;74;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5" name="Google Shape;75;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76" name="Google Shape;76;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7" name="Google Shape;77;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8" name="Google Shape;78;p1"/>
          <p:cNvSpPr/>
          <p:nvPr/>
        </p:nvSpPr>
        <p:spPr>
          <a:xfrm>
            <a:off x="510" y="4903744"/>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6</a:t>
            </a:r>
            <a:endParaRPr sz="2400" b="1">
              <a:solidFill>
                <a:schemeClr val="lt1"/>
              </a:solidFill>
              <a:latin typeface="Calibri"/>
              <a:ea typeface="Calibri"/>
              <a:cs typeface="Calibri"/>
              <a:sym typeface="Calibri"/>
            </a:endParaRPr>
          </a:p>
        </p:txBody>
      </p:sp>
      <p:pic>
        <p:nvPicPr>
          <p:cNvPr id="79" name="Google Shape;79;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80" name="Google Shape;80;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1" name="Google Shape;81;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82" name="Google Shape;82;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83" name="Google Shape;83;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84" name="Google Shape;84;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85" name="Google Shape;85;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86" name="Google Shape;86;p1"/>
          <p:cNvSpPr/>
          <p:nvPr/>
        </p:nvSpPr>
        <p:spPr>
          <a:xfrm>
            <a:off x="2425150" y="6376653"/>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tenus responsables.</a:t>
            </a:r>
            <a:endParaRPr sz="1000">
              <a:solidFill>
                <a:srgbClr val="DDEAF6"/>
              </a:solidFill>
              <a:latin typeface="Calibri"/>
              <a:ea typeface="Calibri"/>
              <a:cs typeface="Calibri"/>
              <a:sym typeface="Calibri"/>
            </a:endParaRPr>
          </a:p>
        </p:txBody>
      </p:sp>
      <p:pic>
        <p:nvPicPr>
          <p:cNvPr id="87" name="Google Shape;87;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Ils </a:t>
            </a:r>
            <a:r>
              <a:rPr lang="en-US" sz="2000" b="1" u="sng">
                <a:solidFill>
                  <a:srgbClr val="203864"/>
                </a:solidFill>
                <a:latin typeface="Calibri"/>
                <a:ea typeface="Calibri"/>
                <a:cs typeface="Calibri"/>
                <a:sym typeface="Calibri"/>
              </a:rPr>
              <a:t>ne font pas partie d'un </a:t>
            </a:r>
            <a:r>
              <a:rPr lang="en-US" sz="2000" b="1">
                <a:solidFill>
                  <a:srgbClr val="203864"/>
                </a:solidFill>
                <a:latin typeface="Calibri"/>
                <a:ea typeface="Calibri"/>
                <a:cs typeface="Calibri"/>
                <a:sym typeface="Calibri"/>
              </a:rPr>
              <a:t>régime alimentaire sain</a:t>
            </a:r>
            <a:endParaRPr sz="2000" b="1">
              <a:solidFill>
                <a:srgbClr val="203864"/>
              </a:solidFill>
              <a:latin typeface="Calibri"/>
              <a:ea typeface="Calibri"/>
              <a:cs typeface="Calibri"/>
              <a:sym typeface="Calibri"/>
            </a:endParaRPr>
          </a:p>
        </p:txBody>
      </p:sp>
      <p:sp>
        <p:nvSpPr>
          <p:cNvPr id="216" name="Google Shape;216;p10"/>
          <p:cNvSpPr txBox="1"/>
          <p:nvPr/>
        </p:nvSpPr>
        <p:spPr>
          <a:xfrm>
            <a:off x="2112595" y="1987425"/>
            <a:ext cx="3796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Une seule réponse est correcte !</a:t>
            </a:r>
            <a:endParaRPr sz="1400" b="1" i="1">
              <a:solidFill>
                <a:schemeClr val="dk1"/>
              </a:solidFill>
              <a:latin typeface="Calibri"/>
              <a:ea typeface="Calibri"/>
              <a:cs typeface="Calibri"/>
              <a:sym typeface="Calibri"/>
            </a:endParaRPr>
          </a:p>
        </p:txBody>
      </p:sp>
      <p:sp>
        <p:nvSpPr>
          <p:cNvPr id="217" name="Google Shape;217;p10"/>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18" name="Google Shape;218;p10"/>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219" name="Google Shape;219;p10"/>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5" y="27124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a:latin typeface="Calibri"/>
                <a:ea typeface="Calibri"/>
                <a:cs typeface="Calibri"/>
                <a:sym typeface="Calibri"/>
              </a:rPr>
              <a:t>Les fruits</a:t>
            </a:r>
            <a:endParaRPr lang="el-GR"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41670" y="27124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fr-FR" sz="1800" dirty="0" smtClean="0">
                <a:latin typeface="Calibri"/>
                <a:ea typeface="Calibri"/>
                <a:cs typeface="Calibri"/>
                <a:sym typeface="Calibri"/>
              </a:rPr>
              <a:t>Les </a:t>
            </a:r>
            <a:r>
              <a:rPr lang="fr-FR" sz="1800" dirty="0">
                <a:latin typeface="Calibri"/>
                <a:ea typeface="Calibri"/>
                <a:cs typeface="Calibri"/>
                <a:sym typeface="Calibri"/>
              </a:rPr>
              <a:t>acides gras </a:t>
            </a:r>
            <a:r>
              <a:rPr lang="fr-FR" sz="1800" dirty="0" err="1">
                <a:latin typeface="Calibri"/>
                <a:ea typeface="Calibri"/>
                <a:cs typeface="Calibri"/>
                <a:sym typeface="Calibri"/>
              </a:rPr>
              <a:t>trans</a:t>
            </a:r>
            <a:r>
              <a:rPr lang="fr-FR" sz="1800" dirty="0">
                <a:latin typeface="Calibri"/>
                <a:ea typeface="Calibri"/>
                <a:cs typeface="Calibri"/>
                <a:sym typeface="Calibri"/>
              </a:rPr>
              <a:t> d'origine </a:t>
            </a:r>
            <a:r>
              <a:rPr lang="fr-FR" sz="1800" dirty="0" smtClean="0">
                <a:latin typeface="Calibri"/>
                <a:ea typeface="Calibri"/>
                <a:cs typeface="Calibri"/>
                <a:sym typeface="Calibri"/>
              </a:rPr>
              <a:t>industrielle</a:t>
            </a:r>
            <a:endParaRPr lang="fr-FR" sz="1800" dirty="0">
              <a:latin typeface="Calibri"/>
              <a:ea typeface="Calibri"/>
              <a:cs typeface="Calibri"/>
              <a:sym typeface="Calibri"/>
            </a:endParaRPr>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12595" y="396024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en-US" sz="1800" dirty="0">
                <a:latin typeface="Calibri"/>
                <a:ea typeface="Calibri"/>
                <a:cs typeface="Calibri"/>
                <a:sym typeface="Calibri"/>
              </a:rPr>
              <a:t>Les </a:t>
            </a:r>
            <a:r>
              <a:rPr lang="en-US" sz="1800" dirty="0" err="1">
                <a:latin typeface="Calibri"/>
                <a:ea typeface="Calibri"/>
                <a:cs typeface="Calibri"/>
                <a:sym typeface="Calibri"/>
              </a:rPr>
              <a:t>légumes</a:t>
            </a:r>
            <a:endParaRPr lang="el-GR" sz="1800" dirty="0"/>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41670" y="396024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en-US" sz="1800" dirty="0" err="1">
                <a:latin typeface="Calibri"/>
                <a:ea typeface="Calibri"/>
                <a:cs typeface="Calibri"/>
                <a:sym typeface="Calibri"/>
              </a:rPr>
              <a:t>Céréales</a:t>
            </a:r>
            <a:r>
              <a:rPr lang="en-US" sz="1800" dirty="0">
                <a:latin typeface="Calibri"/>
                <a:ea typeface="Calibri"/>
                <a:cs typeface="Calibri"/>
                <a:sym typeface="Calibri"/>
              </a:rPr>
              <a:t> </a:t>
            </a:r>
            <a:r>
              <a:rPr lang="en-US" sz="1800" dirty="0" err="1">
                <a:latin typeface="Calibri"/>
                <a:ea typeface="Calibri"/>
                <a:cs typeface="Calibri"/>
                <a:sym typeface="Calibri"/>
              </a:rPr>
              <a:t>complètes</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538135"/>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C01E24"/>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1"/>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aliments riches en protéines sont</a:t>
            </a:r>
            <a:endParaRPr sz="2000" b="1">
              <a:solidFill>
                <a:srgbClr val="203864"/>
              </a:solidFill>
              <a:latin typeface="Calibri"/>
              <a:ea typeface="Calibri"/>
              <a:cs typeface="Calibri"/>
              <a:sym typeface="Calibri"/>
            </a:endParaRPr>
          </a:p>
        </p:txBody>
      </p:sp>
      <p:sp>
        <p:nvSpPr>
          <p:cNvPr id="229" name="Google Shape;229;p11"/>
          <p:cNvSpPr txBox="1"/>
          <p:nvPr/>
        </p:nvSpPr>
        <p:spPr>
          <a:xfrm>
            <a:off x="2112595" y="1987425"/>
            <a:ext cx="3644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Deux réponses sont correctes !</a:t>
            </a:r>
            <a:endParaRPr sz="1400" b="1" i="1">
              <a:solidFill>
                <a:schemeClr val="dk1"/>
              </a:solidFill>
              <a:latin typeface="Calibri"/>
              <a:ea typeface="Calibri"/>
              <a:cs typeface="Calibri"/>
              <a:sym typeface="Calibri"/>
            </a:endParaRPr>
          </a:p>
        </p:txBody>
      </p:sp>
      <p:sp>
        <p:nvSpPr>
          <p:cNvPr id="231" name="Google Shape;231;p11"/>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2" name="Google Shape;232;p11"/>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233" name="Google Shape;233;p11"/>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266597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A</a:t>
            </a:r>
            <a:r>
              <a:rPr lang="en-US" sz="2000" dirty="0" smtClean="0"/>
              <a:t>.</a:t>
            </a:r>
            <a:r>
              <a:rPr lang="en-US" sz="2000" dirty="0" smtClean="0">
                <a:latin typeface="Calibri"/>
                <a:ea typeface="Calibri"/>
                <a:cs typeface="Calibri"/>
                <a:sym typeface="Calibri"/>
              </a:rPr>
              <a:t> </a:t>
            </a:r>
            <a:r>
              <a:rPr lang="en-US" sz="2000" dirty="0">
                <a:latin typeface="Calibri"/>
                <a:ea typeface="Calibri"/>
                <a:cs typeface="Calibri"/>
                <a:sym typeface="Calibri"/>
              </a:rPr>
              <a:t>Les pommes</a:t>
            </a:r>
            <a:endParaRPr lang="el-GR" sz="20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66597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000" dirty="0"/>
              <a:t>B. </a:t>
            </a:r>
            <a:r>
              <a:rPr lang="en-US" sz="2000" dirty="0" err="1">
                <a:latin typeface="Calibri"/>
                <a:ea typeface="Calibri"/>
                <a:cs typeface="Calibri"/>
                <a:sym typeface="Calibri"/>
              </a:rPr>
              <a:t>Volaille</a:t>
            </a:r>
            <a:endParaRPr lang="en-US" sz="2000" dirty="0">
              <a:latin typeface="Calibri"/>
              <a:ea typeface="Calibri"/>
              <a:cs typeface="Calibri"/>
              <a:sym typeface="Calibri"/>
            </a:endParaRPr>
          </a:p>
        </p:txBody>
      </p:sp>
      <p:sp>
        <p:nvSpPr>
          <p:cNvPr id="13" name="Ορθογώνιο 12">
            <a:extLst>
              <a:ext uri="{FF2B5EF4-FFF2-40B4-BE49-F238E27FC236}">
                <a16:creationId xmlns:a16="http://schemas.microsoft.com/office/drawing/2014/main" id="{330EFFD1-979D-4EE1-BDD9-918267F048CC}"/>
              </a:ext>
            </a:extLst>
          </p:cNvPr>
          <p:cNvSpPr/>
          <p:nvPr/>
        </p:nvSpPr>
        <p:spPr>
          <a:xfrm>
            <a:off x="6134100" y="391375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000" dirty="0"/>
              <a:t>D. </a:t>
            </a:r>
            <a:r>
              <a:rPr lang="en-US" sz="2000" dirty="0" err="1">
                <a:latin typeface="Calibri"/>
                <a:ea typeface="Calibri"/>
                <a:cs typeface="Calibri"/>
                <a:sym typeface="Calibri"/>
              </a:rPr>
              <a:t>Tomates</a:t>
            </a:r>
            <a:r>
              <a:rPr lang="en-US" sz="2000" dirty="0">
                <a:latin typeface="Calibri"/>
                <a:ea typeface="Calibri"/>
                <a:cs typeface="Calibri"/>
                <a:sym typeface="Calibri"/>
              </a:rPr>
              <a:t> </a:t>
            </a:r>
          </a:p>
        </p:txBody>
      </p:sp>
      <p:sp>
        <p:nvSpPr>
          <p:cNvPr id="14" name="Ορθογώνιο 9">
            <a:extLst>
              <a:ext uri="{FF2B5EF4-FFF2-40B4-BE49-F238E27FC236}">
                <a16:creationId xmlns:a16="http://schemas.microsoft.com/office/drawing/2014/main" id="{53EB3A1B-0DF4-4F3A-9B5F-EBFE4E812BBD}"/>
              </a:ext>
            </a:extLst>
          </p:cNvPr>
          <p:cNvSpPr/>
          <p:nvPr/>
        </p:nvSpPr>
        <p:spPr>
          <a:xfrm>
            <a:off x="2105025" y="391375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000" dirty="0"/>
              <a:t>C. </a:t>
            </a:r>
            <a:r>
              <a:rPr lang="en-US" sz="2000" dirty="0" err="1" smtClean="0">
                <a:latin typeface="Calibri"/>
                <a:ea typeface="Calibri"/>
                <a:cs typeface="Calibri"/>
                <a:sym typeface="Calibri"/>
              </a:rPr>
              <a:t>Œufs</a:t>
            </a:r>
            <a:endParaRPr lang="en-US" sz="20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538135"/>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1E24"/>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Faire correspondre les colonnes</a:t>
            </a:r>
            <a:endParaRPr sz="2000" b="1">
              <a:solidFill>
                <a:srgbClr val="203864"/>
              </a:solidFill>
              <a:latin typeface="Calibri"/>
              <a:ea typeface="Calibri"/>
              <a:cs typeface="Calibri"/>
              <a:sym typeface="Calibri"/>
            </a:endParaRPr>
          </a:p>
        </p:txBody>
      </p:sp>
      <p:sp>
        <p:nvSpPr>
          <p:cNvPr id="244" name="Google Shape;244;p12"/>
          <p:cNvSpPr txBox="1"/>
          <p:nvPr/>
        </p:nvSpPr>
        <p:spPr>
          <a:xfrm>
            <a:off x="2112601" y="1987425"/>
            <a:ext cx="2977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Faites correspondre les colonnes !</a:t>
            </a:r>
            <a:endParaRPr sz="1400" b="1" i="1">
              <a:solidFill>
                <a:schemeClr val="dk1"/>
              </a:solidFill>
              <a:latin typeface="Calibri"/>
              <a:ea typeface="Calibri"/>
              <a:cs typeface="Calibri"/>
              <a:sym typeface="Calibri"/>
            </a:endParaRPr>
          </a:p>
        </p:txBody>
      </p:sp>
      <p:sp>
        <p:nvSpPr>
          <p:cNvPr id="249" name="Google Shape;249;p12"/>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0" name="Google Shape;250;p12"/>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251" name="Google Shape;251;p12"/>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15" name="Ορθογώνιο 14">
            <a:extLst>
              <a:ext uri="{FF2B5EF4-FFF2-40B4-BE49-F238E27FC236}">
                <a16:creationId xmlns:a16="http://schemas.microsoft.com/office/drawing/2014/main" id="{88178301-C8A7-4724-8CF8-344EAE75664C}"/>
              </a:ext>
            </a:extLst>
          </p:cNvPr>
          <p:cNvSpPr/>
          <p:nvPr/>
        </p:nvSpPr>
        <p:spPr>
          <a:xfrm>
            <a:off x="2140369" y="238657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a:t>
            </a:r>
            <a:r>
              <a:rPr lang="en-US" dirty="0" err="1">
                <a:latin typeface="Calibri"/>
                <a:ea typeface="Calibri"/>
                <a:cs typeface="Calibri"/>
                <a:sym typeface="Calibri"/>
              </a:rPr>
              <a:t>Manque</a:t>
            </a:r>
            <a:r>
              <a:rPr lang="en-US" dirty="0">
                <a:latin typeface="Calibri"/>
                <a:ea typeface="Calibri"/>
                <a:cs typeface="Calibri"/>
                <a:sym typeface="Calibri"/>
              </a:rPr>
              <a:t> de </a:t>
            </a:r>
            <a:r>
              <a:rPr lang="en-US" dirty="0" err="1">
                <a:latin typeface="Calibri"/>
                <a:ea typeface="Calibri"/>
                <a:cs typeface="Calibri"/>
                <a:sym typeface="Calibri"/>
              </a:rPr>
              <a:t>fer</a:t>
            </a:r>
            <a:endParaRPr lang="el-GR" dirty="0"/>
          </a:p>
        </p:txBody>
      </p:sp>
      <p:sp>
        <p:nvSpPr>
          <p:cNvPr id="16" name="Ορθογώνιο 15">
            <a:extLst>
              <a:ext uri="{FF2B5EF4-FFF2-40B4-BE49-F238E27FC236}">
                <a16:creationId xmlns:a16="http://schemas.microsoft.com/office/drawing/2014/main" id="{B08E9EB4-6838-4FCD-B853-E6E51FCAD438}"/>
              </a:ext>
            </a:extLst>
          </p:cNvPr>
          <p:cNvSpPr/>
          <p:nvPr/>
        </p:nvSpPr>
        <p:spPr>
          <a:xfrm>
            <a:off x="2140369" y="363435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t>B. </a:t>
            </a:r>
            <a:r>
              <a:rPr lang="en-US" dirty="0" err="1">
                <a:latin typeface="Calibri"/>
                <a:ea typeface="Calibri"/>
                <a:cs typeface="Calibri"/>
                <a:sym typeface="Calibri"/>
              </a:rPr>
              <a:t>Manque</a:t>
            </a:r>
            <a:r>
              <a:rPr lang="en-US" dirty="0">
                <a:latin typeface="Calibri"/>
                <a:ea typeface="Calibri"/>
                <a:cs typeface="Calibri"/>
                <a:sym typeface="Calibri"/>
              </a:rPr>
              <a:t> de </a:t>
            </a:r>
            <a:r>
              <a:rPr lang="en-US" dirty="0" err="1">
                <a:latin typeface="Calibri"/>
                <a:ea typeface="Calibri"/>
                <a:cs typeface="Calibri"/>
                <a:sym typeface="Calibri"/>
              </a:rPr>
              <a:t>vitamine</a:t>
            </a:r>
            <a:r>
              <a:rPr lang="en-US" dirty="0">
                <a:latin typeface="Calibri"/>
                <a:ea typeface="Calibri"/>
                <a:cs typeface="Calibri"/>
                <a:sym typeface="Calibri"/>
              </a:rPr>
              <a:t> A </a:t>
            </a:r>
          </a:p>
        </p:txBody>
      </p:sp>
      <p:sp>
        <p:nvSpPr>
          <p:cNvPr id="17" name="Ορθογώνιο 16">
            <a:extLst>
              <a:ext uri="{FF2B5EF4-FFF2-40B4-BE49-F238E27FC236}">
                <a16:creationId xmlns:a16="http://schemas.microsoft.com/office/drawing/2014/main" id="{276C2C90-7C61-4DC5-BAF8-FF0E86A8BA4E}"/>
              </a:ext>
            </a:extLst>
          </p:cNvPr>
          <p:cNvSpPr/>
          <p:nvPr/>
        </p:nvSpPr>
        <p:spPr>
          <a:xfrm>
            <a:off x="2162135" y="472914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en-US" dirty="0" err="1">
                <a:latin typeface="Calibri"/>
                <a:ea typeface="Calibri"/>
                <a:cs typeface="Calibri"/>
                <a:sym typeface="Calibri"/>
              </a:rPr>
              <a:t>Manque</a:t>
            </a:r>
            <a:r>
              <a:rPr lang="en-US" dirty="0">
                <a:latin typeface="Calibri"/>
                <a:ea typeface="Calibri"/>
                <a:cs typeface="Calibri"/>
                <a:sym typeface="Calibri"/>
              </a:rPr>
              <a:t> de </a:t>
            </a:r>
            <a:r>
              <a:rPr lang="en-US" dirty="0" err="1">
                <a:latin typeface="Calibri"/>
                <a:ea typeface="Calibri"/>
                <a:cs typeface="Calibri"/>
                <a:sym typeface="Calibri"/>
              </a:rPr>
              <a:t>vitamine</a:t>
            </a:r>
            <a:r>
              <a:rPr lang="en-US" dirty="0">
                <a:latin typeface="Calibri"/>
                <a:ea typeface="Calibri"/>
                <a:cs typeface="Calibri"/>
                <a:sym typeface="Calibri"/>
              </a:rPr>
              <a:t> D</a:t>
            </a:r>
            <a:endParaRPr lang="el-GR" dirty="0"/>
          </a:p>
        </p:txBody>
      </p:sp>
      <p:sp>
        <p:nvSpPr>
          <p:cNvPr id="18" name="Ορθογώνιο 17">
            <a:extLst>
              <a:ext uri="{FF2B5EF4-FFF2-40B4-BE49-F238E27FC236}">
                <a16:creationId xmlns:a16="http://schemas.microsoft.com/office/drawing/2014/main" id="{5876E361-1696-4DD7-B6DA-A327EC148472}"/>
              </a:ext>
            </a:extLst>
          </p:cNvPr>
          <p:cNvSpPr/>
          <p:nvPr/>
        </p:nvSpPr>
        <p:spPr>
          <a:xfrm>
            <a:off x="2159674" y="582393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a:t>
            </a:r>
            <a:r>
              <a:rPr lang="en-US" dirty="0" err="1">
                <a:latin typeface="Calibri"/>
                <a:ea typeface="Calibri"/>
                <a:cs typeface="Calibri"/>
                <a:sym typeface="Calibri"/>
              </a:rPr>
              <a:t>Manque</a:t>
            </a:r>
            <a:r>
              <a:rPr lang="en-US" dirty="0">
                <a:latin typeface="Calibri"/>
                <a:ea typeface="Calibri"/>
                <a:cs typeface="Calibri"/>
                <a:sym typeface="Calibri"/>
              </a:rPr>
              <a:t> </a:t>
            </a:r>
            <a:r>
              <a:rPr lang="en-US" dirty="0" err="1">
                <a:latin typeface="Calibri"/>
                <a:ea typeface="Calibri"/>
                <a:cs typeface="Calibri"/>
                <a:sym typeface="Calibri"/>
              </a:rPr>
              <a:t>d'iode</a:t>
            </a:r>
            <a:r>
              <a:rPr lang="en-US" dirty="0">
                <a:latin typeface="Calibri"/>
                <a:ea typeface="Calibri"/>
                <a:cs typeface="Calibri"/>
                <a:sym typeface="Calibri"/>
              </a:rPr>
              <a:t> </a:t>
            </a:r>
            <a:endParaRPr lang="el-GR" dirty="0"/>
          </a:p>
        </p:txBody>
      </p:sp>
      <p:sp>
        <p:nvSpPr>
          <p:cNvPr id="19" name="Ορθογώνιο 18">
            <a:extLst>
              <a:ext uri="{FF2B5EF4-FFF2-40B4-BE49-F238E27FC236}">
                <a16:creationId xmlns:a16="http://schemas.microsoft.com/office/drawing/2014/main" id="{E448F981-31BC-4A5C-A52A-2CB296CA1B95}"/>
              </a:ext>
            </a:extLst>
          </p:cNvPr>
          <p:cNvSpPr/>
          <p:nvPr/>
        </p:nvSpPr>
        <p:spPr>
          <a:xfrm>
            <a:off x="6134100" y="238657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 </a:t>
            </a:r>
            <a:r>
              <a:rPr lang="en-US" dirty="0" err="1">
                <a:latin typeface="Calibri"/>
                <a:ea typeface="Calibri"/>
                <a:cs typeface="Calibri"/>
                <a:sym typeface="Calibri"/>
              </a:rPr>
              <a:t>Rachitisme</a:t>
            </a:r>
            <a:r>
              <a:rPr lang="en-US" dirty="0">
                <a:latin typeface="Calibri"/>
                <a:ea typeface="Calibri"/>
                <a:cs typeface="Calibri"/>
                <a:sym typeface="Calibri"/>
              </a:rPr>
              <a:t> et </a:t>
            </a:r>
            <a:r>
              <a:rPr lang="en-US" dirty="0" err="1">
                <a:latin typeface="Calibri"/>
                <a:ea typeface="Calibri"/>
                <a:cs typeface="Calibri"/>
                <a:sym typeface="Calibri"/>
              </a:rPr>
              <a:t>ostéoporose</a:t>
            </a:r>
            <a:endParaRPr lang="en-US" dirty="0">
              <a:latin typeface="Calibri"/>
              <a:ea typeface="Calibri"/>
              <a:cs typeface="Calibri"/>
              <a:sym typeface="Calibri"/>
            </a:endParaRPr>
          </a:p>
          <a:p>
            <a:pPr algn="ctr"/>
            <a:endParaRPr lang="el-GR" dirty="0"/>
          </a:p>
        </p:txBody>
      </p:sp>
      <p:sp>
        <p:nvSpPr>
          <p:cNvPr id="20" name="Ορθογώνιο 19">
            <a:extLst>
              <a:ext uri="{FF2B5EF4-FFF2-40B4-BE49-F238E27FC236}">
                <a16:creationId xmlns:a16="http://schemas.microsoft.com/office/drawing/2014/main" id="{71A3F062-269C-4402-8F65-5358C806FC03}"/>
              </a:ext>
            </a:extLst>
          </p:cNvPr>
          <p:cNvSpPr/>
          <p:nvPr/>
        </p:nvSpPr>
        <p:spPr>
          <a:xfrm>
            <a:off x="6134100" y="472914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 </a:t>
            </a:r>
            <a:r>
              <a:rPr lang="en-US" dirty="0">
                <a:latin typeface="Calibri"/>
                <a:ea typeface="Calibri"/>
                <a:cs typeface="Calibri"/>
                <a:sym typeface="Calibri"/>
              </a:rPr>
              <a:t>Retard mental et </a:t>
            </a:r>
            <a:r>
              <a:rPr lang="en-US" dirty="0" err="1">
                <a:latin typeface="Calibri"/>
                <a:ea typeface="Calibri"/>
                <a:cs typeface="Calibri"/>
                <a:sym typeface="Calibri"/>
              </a:rPr>
              <a:t>lésions</a:t>
            </a:r>
            <a:r>
              <a:rPr lang="en-US" dirty="0">
                <a:latin typeface="Calibri"/>
                <a:ea typeface="Calibri"/>
                <a:cs typeface="Calibri"/>
                <a:sym typeface="Calibri"/>
              </a:rPr>
              <a:t> </a:t>
            </a:r>
            <a:r>
              <a:rPr lang="en-US" dirty="0" err="1">
                <a:latin typeface="Calibri"/>
                <a:ea typeface="Calibri"/>
                <a:cs typeface="Calibri"/>
                <a:sym typeface="Calibri"/>
              </a:rPr>
              <a:t>cérébrales</a:t>
            </a:r>
            <a:r>
              <a:rPr lang="en-US" dirty="0">
                <a:latin typeface="Calibri"/>
                <a:ea typeface="Calibri"/>
                <a:cs typeface="Calibri"/>
                <a:sym typeface="Calibri"/>
              </a:rPr>
              <a:t> </a:t>
            </a:r>
            <a:endParaRPr lang="el-GR" dirty="0"/>
          </a:p>
        </p:txBody>
      </p:sp>
      <p:sp>
        <p:nvSpPr>
          <p:cNvPr id="21" name="Ορθογώνιο 20">
            <a:extLst>
              <a:ext uri="{FF2B5EF4-FFF2-40B4-BE49-F238E27FC236}">
                <a16:creationId xmlns:a16="http://schemas.microsoft.com/office/drawing/2014/main" id="{F2CF200D-C714-4BA9-AECB-681B7F038870}"/>
              </a:ext>
            </a:extLst>
          </p:cNvPr>
          <p:cNvSpPr/>
          <p:nvPr/>
        </p:nvSpPr>
        <p:spPr>
          <a:xfrm>
            <a:off x="6134100" y="582393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 </a:t>
            </a:r>
            <a:r>
              <a:rPr lang="fr-FR" dirty="0">
                <a:latin typeface="Calibri"/>
                <a:ea typeface="Calibri"/>
                <a:cs typeface="Calibri"/>
                <a:sym typeface="Calibri"/>
              </a:rPr>
              <a:t>Problèmes oculaires graves et cécité </a:t>
            </a:r>
          </a:p>
        </p:txBody>
      </p:sp>
      <p:sp>
        <p:nvSpPr>
          <p:cNvPr id="22" name="Ορθογώνιο 21">
            <a:extLst>
              <a:ext uri="{FF2B5EF4-FFF2-40B4-BE49-F238E27FC236}">
                <a16:creationId xmlns:a16="http://schemas.microsoft.com/office/drawing/2014/main" id="{330EFFD1-979D-4EE1-BDD9-918267F048CC}"/>
              </a:ext>
            </a:extLst>
          </p:cNvPr>
          <p:cNvSpPr/>
          <p:nvPr/>
        </p:nvSpPr>
        <p:spPr>
          <a:xfrm>
            <a:off x="6134100" y="363435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dirty="0"/>
              <a:t>B. </a:t>
            </a:r>
            <a:r>
              <a:rPr lang="en-US" dirty="0" err="1">
                <a:latin typeface="Calibri"/>
                <a:ea typeface="Calibri"/>
                <a:cs typeface="Calibri"/>
                <a:sym typeface="Calibri"/>
              </a:rPr>
              <a:t>Anémie</a:t>
            </a:r>
            <a:endParaRPr lang="en-US"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5"/>
                                        </p:tgtEl>
                                        <p:attrNameLst>
                                          <p:attrName>fillcolor</p:attrName>
                                        </p:attrNameLst>
                                      </p:cBhvr>
                                      <p:to>
                                        <a:srgbClr val="00B0F0"/>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6"/>
                                        </p:tgtEl>
                                        <p:attrNameLst>
                                          <p:attrName>fillcolor</p:attrName>
                                        </p:attrNameLst>
                                      </p:cBhvr>
                                      <p:to>
                                        <a:srgbClr val="FFC000"/>
                                      </p:to>
                                    </p:animClr>
                                    <p:set>
                                      <p:cBhvr>
                                        <p:cTn id="14" dur="2000" fill="hold"/>
                                        <p:tgtEl>
                                          <p:spTgt spid="16"/>
                                        </p:tgtEl>
                                        <p:attrNameLst>
                                          <p:attrName>fill.type</p:attrName>
                                        </p:attrNameLst>
                                      </p:cBhvr>
                                      <p:to>
                                        <p:strVal val="solid"/>
                                      </p:to>
                                    </p:set>
                                    <p:set>
                                      <p:cBhvr>
                                        <p:cTn id="15" dur="20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
                                        </p:tgtEl>
                                        <p:attrNameLst>
                                          <p:attrName>fillcolor</p:attrName>
                                        </p:attrNameLst>
                                      </p:cBhvr>
                                      <p:to>
                                        <a:srgbClr val="2F5496"/>
                                      </p:to>
                                    </p:animClr>
                                    <p:set>
                                      <p:cBhvr>
                                        <p:cTn id="21" dur="2000" fill="hold"/>
                                        <p:tgtEl>
                                          <p:spTgt spid="17"/>
                                        </p:tgtEl>
                                        <p:attrNameLst>
                                          <p:attrName>fill.type</p:attrName>
                                        </p:attrNameLst>
                                      </p:cBhvr>
                                      <p:to>
                                        <p:strVal val="solid"/>
                                      </p:to>
                                    </p:set>
                                    <p:set>
                                      <p:cBhvr>
                                        <p:cTn id="22"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8"/>
                                        </p:tgtEl>
                                        <p:attrNameLst>
                                          <p:attrName>fillcolor</p:attrName>
                                        </p:attrNameLst>
                                      </p:cBhvr>
                                      <p:to>
                                        <a:srgbClr val="7030A0"/>
                                      </p:to>
                                    </p:animClr>
                                    <p:set>
                                      <p:cBhvr>
                                        <p:cTn id="28" dur="2000" fill="hold"/>
                                        <p:tgtEl>
                                          <p:spTgt spid="18"/>
                                        </p:tgtEl>
                                        <p:attrNameLst>
                                          <p:attrName>fill.type</p:attrName>
                                        </p:attrNameLst>
                                      </p:cBhvr>
                                      <p:to>
                                        <p:strVal val="solid"/>
                                      </p:to>
                                    </p:set>
                                    <p:set>
                                      <p:cBhvr>
                                        <p:cTn id="29" dur="2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9"/>
                                        </p:tgtEl>
                                        <p:attrNameLst>
                                          <p:attrName>fillcolor</p:attrName>
                                        </p:attrNameLst>
                                      </p:cBhvr>
                                      <p:to>
                                        <a:srgbClr val="2F5496"/>
                                      </p:to>
                                    </p:animClr>
                                    <p:set>
                                      <p:cBhvr>
                                        <p:cTn id="35" dur="2000" fill="hold"/>
                                        <p:tgtEl>
                                          <p:spTgt spid="19"/>
                                        </p:tgtEl>
                                        <p:attrNameLst>
                                          <p:attrName>fill.type</p:attrName>
                                        </p:attrNameLst>
                                      </p:cBhvr>
                                      <p:to>
                                        <p:strVal val="solid"/>
                                      </p:to>
                                    </p:set>
                                    <p:set>
                                      <p:cBhvr>
                                        <p:cTn id="36" dur="2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20"/>
                                        </p:tgtEl>
                                        <p:attrNameLst>
                                          <p:attrName>fillcolor</p:attrName>
                                        </p:attrNameLst>
                                      </p:cBhvr>
                                      <p:to>
                                        <a:srgbClr val="7030A0"/>
                                      </p:to>
                                    </p:animClr>
                                    <p:set>
                                      <p:cBhvr>
                                        <p:cTn id="42" dur="2000" fill="hold"/>
                                        <p:tgtEl>
                                          <p:spTgt spid="20"/>
                                        </p:tgtEl>
                                        <p:attrNameLst>
                                          <p:attrName>fill.type</p:attrName>
                                        </p:attrNameLst>
                                      </p:cBhvr>
                                      <p:to>
                                        <p:strVal val="solid"/>
                                      </p:to>
                                    </p:set>
                                    <p:set>
                                      <p:cBhvr>
                                        <p:cTn id="43"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21"/>
                                        </p:tgtEl>
                                        <p:attrNameLst>
                                          <p:attrName>fillcolor</p:attrName>
                                        </p:attrNameLst>
                                      </p:cBhvr>
                                      <p:to>
                                        <a:srgbClr val="FFC000"/>
                                      </p:to>
                                    </p:animClr>
                                    <p:set>
                                      <p:cBhvr>
                                        <p:cTn id="49" dur="2000" fill="hold"/>
                                        <p:tgtEl>
                                          <p:spTgt spid="21"/>
                                        </p:tgtEl>
                                        <p:attrNameLst>
                                          <p:attrName>fill.type</p:attrName>
                                        </p:attrNameLst>
                                      </p:cBhvr>
                                      <p:to>
                                        <p:strVal val="solid"/>
                                      </p:to>
                                    </p:set>
                                    <p:set>
                                      <p:cBhvr>
                                        <p:cTn id="50" dur="20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51" restart="whenNotActive" fill="hold" evtFilter="cancelBubble" nodeType="interactiveSeq">
                <p:stCondLst>
                  <p:cond evt="onClick" delay="0">
                    <p:tgtEl>
                      <p:spTgt spid="2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22"/>
                                        </p:tgtEl>
                                        <p:attrNameLst>
                                          <p:attrName>fillcolor</p:attrName>
                                        </p:attrNameLst>
                                      </p:cBhvr>
                                      <p:to>
                                        <a:srgbClr val="00B0F0"/>
                                      </p:to>
                                    </p:animClr>
                                    <p:set>
                                      <p:cBhvr>
                                        <p:cTn id="56" dur="2000" fill="hold"/>
                                        <p:tgtEl>
                                          <p:spTgt spid="22"/>
                                        </p:tgtEl>
                                        <p:attrNameLst>
                                          <p:attrName>fill.type</p:attrName>
                                        </p:attrNameLst>
                                      </p:cBhvr>
                                      <p:to>
                                        <p:strVal val="solid"/>
                                      </p:to>
                                    </p:set>
                                    <p:set>
                                      <p:cBhvr>
                                        <p:cTn id="57" dur="20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3"/>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 lait, le yaourt et le fromage sont des aliments riches en calcium</a:t>
            </a:r>
            <a:endParaRPr sz="1800" b="1" i="1">
              <a:solidFill>
                <a:srgbClr val="203864"/>
              </a:solidFill>
              <a:latin typeface="Calibri"/>
              <a:ea typeface="Calibri"/>
              <a:cs typeface="Calibri"/>
              <a:sym typeface="Calibri"/>
            </a:endParaRPr>
          </a:p>
        </p:txBody>
      </p:sp>
      <p:sp>
        <p:nvSpPr>
          <p:cNvPr id="260" name="Google Shape;260;p13"/>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1" name="Google Shape;261;p13"/>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262" name="Google Shape;262;p13"/>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134100" y="268008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68008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4"/>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aliments transformés, tels que les plats préparés, les chips, le bacon, le jambon et le salami sont pauvres en sel.</a:t>
            </a:r>
            <a:endParaRPr sz="2000" b="1">
              <a:solidFill>
                <a:srgbClr val="203864"/>
              </a:solidFill>
              <a:latin typeface="Calibri"/>
              <a:ea typeface="Calibri"/>
              <a:cs typeface="Calibri"/>
              <a:sym typeface="Calibri"/>
            </a:endParaRPr>
          </a:p>
        </p:txBody>
      </p:sp>
      <p:sp>
        <p:nvSpPr>
          <p:cNvPr id="271" name="Google Shape;271;p14"/>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2" name="Google Shape;272;p14"/>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273" name="Google Shape;273;p14"/>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271517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134100" y="271517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5"/>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L'Organisation mondiale de la santé recommande de consommer des fruits et légumes frais de saison. </a:t>
            </a:r>
            <a:endParaRPr sz="2000" b="1">
              <a:solidFill>
                <a:srgbClr val="203864"/>
              </a:solidFill>
              <a:latin typeface="Calibri"/>
              <a:ea typeface="Calibri"/>
              <a:cs typeface="Calibri"/>
              <a:sym typeface="Calibri"/>
            </a:endParaRPr>
          </a:p>
        </p:txBody>
      </p:sp>
      <p:sp>
        <p:nvSpPr>
          <p:cNvPr id="282" name="Google Shape;282;p15"/>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3" name="Google Shape;283;p15"/>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284" name="Google Shape;284;p15"/>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134100" y="277694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77694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6"/>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Une meilleure alimentation est liée à une meilleure santé</a:t>
            </a:r>
            <a:endParaRPr sz="2000" b="1">
              <a:solidFill>
                <a:srgbClr val="203864"/>
              </a:solidFill>
              <a:latin typeface="Calibri"/>
              <a:ea typeface="Calibri"/>
              <a:cs typeface="Calibri"/>
              <a:sym typeface="Calibri"/>
            </a:endParaRPr>
          </a:p>
        </p:txBody>
      </p:sp>
      <p:sp>
        <p:nvSpPr>
          <p:cNvPr id="293" name="Google Shape;293;p16"/>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4" name="Google Shape;294;p16"/>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295" name="Google Shape;295;p16"/>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262879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134100" y="262879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La dénutrition chez les enfants peut entraîner </a:t>
            </a:r>
            <a:endParaRPr sz="2000" b="1">
              <a:solidFill>
                <a:srgbClr val="203864"/>
              </a:solidFill>
              <a:latin typeface="Calibri"/>
              <a:ea typeface="Calibri"/>
              <a:cs typeface="Calibri"/>
              <a:sym typeface="Calibri"/>
            </a:endParaRPr>
          </a:p>
        </p:txBody>
      </p:sp>
      <p:sp>
        <p:nvSpPr>
          <p:cNvPr id="305" name="Google Shape;305;p17"/>
          <p:cNvSpPr txBox="1"/>
          <p:nvPr/>
        </p:nvSpPr>
        <p:spPr>
          <a:xfrm>
            <a:off x="2112597" y="1987425"/>
            <a:ext cx="29487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Une seule réponse est correcte !</a:t>
            </a:r>
            <a:endParaRPr sz="1400" b="1" i="1">
              <a:solidFill>
                <a:schemeClr val="dk1"/>
              </a:solidFill>
              <a:latin typeface="Calibri"/>
              <a:ea typeface="Calibri"/>
              <a:cs typeface="Calibri"/>
              <a:sym typeface="Calibri"/>
            </a:endParaRPr>
          </a:p>
        </p:txBody>
      </p:sp>
      <p:sp>
        <p:nvSpPr>
          <p:cNvPr id="307" name="Google Shape;307;p17"/>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8" name="Google Shape;308;p17"/>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309" name="Google Shape;309;p17"/>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269697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A. </a:t>
            </a:r>
            <a:r>
              <a:rPr lang="en-US" sz="1600" dirty="0" err="1">
                <a:latin typeface="Calibri"/>
                <a:ea typeface="Calibri"/>
                <a:cs typeface="Calibri"/>
                <a:sym typeface="Calibri"/>
              </a:rPr>
              <a:t>Une</a:t>
            </a:r>
            <a:r>
              <a:rPr lang="en-US" sz="1600" dirty="0">
                <a:latin typeface="Calibri"/>
                <a:ea typeface="Calibri"/>
                <a:cs typeface="Calibri"/>
                <a:sym typeface="Calibri"/>
              </a:rPr>
              <a:t> </a:t>
            </a:r>
            <a:r>
              <a:rPr lang="en-US" sz="1600" dirty="0" err="1">
                <a:latin typeface="Calibri"/>
                <a:ea typeface="Calibri"/>
                <a:cs typeface="Calibri"/>
                <a:sym typeface="Calibri"/>
              </a:rPr>
              <a:t>meilleure</a:t>
            </a:r>
            <a:r>
              <a:rPr lang="en-US" sz="1600" dirty="0">
                <a:latin typeface="Calibri"/>
                <a:ea typeface="Calibri"/>
                <a:cs typeface="Calibri"/>
                <a:sym typeface="Calibri"/>
              </a:rPr>
              <a:t> </a:t>
            </a:r>
            <a:r>
              <a:rPr lang="en-US" sz="1600" dirty="0" err="1">
                <a:latin typeface="Calibri"/>
                <a:ea typeface="Calibri"/>
                <a:cs typeface="Calibri"/>
                <a:sym typeface="Calibri"/>
              </a:rPr>
              <a:t>croissance</a:t>
            </a:r>
            <a:endParaRPr lang="el-GR" sz="16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6969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B. </a:t>
            </a:r>
            <a:r>
              <a:rPr lang="en-US" sz="1600" dirty="0" err="1">
                <a:latin typeface="Calibri"/>
                <a:ea typeface="Calibri"/>
                <a:cs typeface="Calibri"/>
                <a:sym typeface="Calibri"/>
              </a:rPr>
              <a:t>Avoir</a:t>
            </a:r>
            <a:r>
              <a:rPr lang="en-US" sz="1600" dirty="0">
                <a:latin typeface="Calibri"/>
                <a:ea typeface="Calibri"/>
                <a:cs typeface="Calibri"/>
                <a:sym typeface="Calibri"/>
              </a:rPr>
              <a:t> plus </a:t>
            </a:r>
            <a:r>
              <a:rPr lang="en-US" sz="1600" dirty="0" err="1">
                <a:latin typeface="Calibri"/>
                <a:ea typeface="Calibri"/>
                <a:cs typeface="Calibri"/>
                <a:sym typeface="Calibri"/>
              </a:rPr>
              <a:t>d'énergie</a:t>
            </a:r>
            <a:r>
              <a:rPr lang="en-US" sz="1600" dirty="0">
                <a:latin typeface="Calibri"/>
                <a:ea typeface="Calibri"/>
                <a:cs typeface="Calibri"/>
                <a:sym typeface="Calibri"/>
              </a:rPr>
              <a:t> pour </a:t>
            </a:r>
            <a:r>
              <a:rPr lang="en-US" sz="1600" dirty="0" err="1">
                <a:latin typeface="Calibri"/>
                <a:ea typeface="Calibri"/>
                <a:cs typeface="Calibri"/>
                <a:sym typeface="Calibri"/>
              </a:rPr>
              <a:t>effectuer</a:t>
            </a:r>
            <a:r>
              <a:rPr lang="en-US" sz="1600" dirty="0">
                <a:latin typeface="Calibri"/>
                <a:ea typeface="Calibri"/>
                <a:cs typeface="Calibri"/>
                <a:sym typeface="Calibri"/>
              </a:rPr>
              <a:t> les </a:t>
            </a:r>
            <a:r>
              <a:rPr lang="en-US" sz="1600" dirty="0" err="1">
                <a:latin typeface="Calibri"/>
                <a:ea typeface="Calibri"/>
                <a:cs typeface="Calibri"/>
                <a:sym typeface="Calibri"/>
              </a:rPr>
              <a:t>activités</a:t>
            </a:r>
            <a:r>
              <a:rPr lang="en-US" sz="1600" dirty="0">
                <a:latin typeface="Calibri"/>
                <a:ea typeface="Calibri"/>
                <a:cs typeface="Calibri"/>
                <a:sym typeface="Calibri"/>
              </a:rPr>
              <a:t> </a:t>
            </a:r>
            <a:r>
              <a:rPr lang="en-US" sz="1600" dirty="0" err="1">
                <a:latin typeface="Calibri"/>
                <a:ea typeface="Calibri"/>
                <a:cs typeface="Calibri"/>
                <a:sym typeface="Calibri"/>
              </a:rPr>
              <a:t>normales</a:t>
            </a:r>
            <a:r>
              <a:rPr lang="en-US" sz="1600" dirty="0">
                <a:latin typeface="Calibri"/>
                <a:ea typeface="Calibri"/>
                <a:cs typeface="Calibri"/>
                <a:sym typeface="Calibri"/>
              </a:rPr>
              <a:t> de la vie </a:t>
            </a:r>
            <a:r>
              <a:rPr lang="en-US" sz="1600" dirty="0" err="1" smtClean="0">
                <a:latin typeface="Calibri"/>
                <a:ea typeface="Calibri"/>
                <a:cs typeface="Calibri"/>
                <a:sym typeface="Calibri"/>
              </a:rPr>
              <a:t>quotidienne</a:t>
            </a:r>
            <a:endParaRPr lang="en-US" sz="1600" dirty="0"/>
          </a:p>
        </p:txBody>
      </p:sp>
      <p:sp>
        <p:nvSpPr>
          <p:cNvPr id="13" name="Ορθογώνιο 12">
            <a:extLst>
              <a:ext uri="{FF2B5EF4-FFF2-40B4-BE49-F238E27FC236}">
                <a16:creationId xmlns:a16="http://schemas.microsoft.com/office/drawing/2014/main" id="{B08E9EB4-6838-4FCD-B853-E6E51FCAD438}"/>
              </a:ext>
            </a:extLst>
          </p:cNvPr>
          <p:cNvSpPr/>
          <p:nvPr/>
        </p:nvSpPr>
        <p:spPr>
          <a:xfrm>
            <a:off x="6134100" y="39447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D. </a:t>
            </a:r>
            <a:r>
              <a:rPr lang="en-US" sz="1600" dirty="0" err="1">
                <a:latin typeface="Calibri"/>
                <a:ea typeface="Calibri"/>
                <a:cs typeface="Calibri"/>
                <a:sym typeface="Calibri"/>
              </a:rPr>
              <a:t>Amélioration</a:t>
            </a:r>
            <a:r>
              <a:rPr lang="en-US" sz="1600" dirty="0">
                <a:latin typeface="Calibri"/>
                <a:ea typeface="Calibri"/>
                <a:cs typeface="Calibri"/>
                <a:sym typeface="Calibri"/>
              </a:rPr>
              <a:t> de </a:t>
            </a:r>
            <a:r>
              <a:rPr lang="en-US" sz="1600" dirty="0" err="1">
                <a:latin typeface="Calibri"/>
                <a:ea typeface="Calibri"/>
                <a:cs typeface="Calibri"/>
                <a:sym typeface="Calibri"/>
              </a:rPr>
              <a:t>leurs</a:t>
            </a:r>
            <a:r>
              <a:rPr lang="en-US" sz="1600" dirty="0">
                <a:latin typeface="Calibri"/>
                <a:ea typeface="Calibri"/>
                <a:cs typeface="Calibri"/>
                <a:sym typeface="Calibri"/>
              </a:rPr>
              <a:t> </a:t>
            </a:r>
            <a:r>
              <a:rPr lang="en-US" sz="1600" dirty="0" err="1">
                <a:latin typeface="Calibri"/>
                <a:ea typeface="Calibri"/>
                <a:cs typeface="Calibri"/>
                <a:sym typeface="Calibri"/>
              </a:rPr>
              <a:t>capacités</a:t>
            </a:r>
            <a:r>
              <a:rPr lang="en-US" sz="1600" dirty="0">
                <a:latin typeface="Calibri"/>
                <a:ea typeface="Calibri"/>
                <a:cs typeface="Calibri"/>
                <a:sym typeface="Calibri"/>
              </a:rPr>
              <a:t> </a:t>
            </a:r>
            <a:r>
              <a:rPr lang="en-US" sz="1600" dirty="0" err="1" smtClean="0">
                <a:latin typeface="Calibri"/>
                <a:ea typeface="Calibri"/>
                <a:cs typeface="Calibri"/>
                <a:sym typeface="Calibri"/>
              </a:rPr>
              <a:t>d'apprentissage</a:t>
            </a:r>
            <a:endParaRPr lang="el-GR" sz="1600" dirty="0"/>
          </a:p>
        </p:txBody>
      </p:sp>
      <p:sp>
        <p:nvSpPr>
          <p:cNvPr id="14" name="Ορθογώνιο 11">
            <a:extLst>
              <a:ext uri="{FF2B5EF4-FFF2-40B4-BE49-F238E27FC236}">
                <a16:creationId xmlns:a16="http://schemas.microsoft.com/office/drawing/2014/main" id="{76DC98E3-03AE-05FE-D306-50B5372D125D}"/>
              </a:ext>
            </a:extLst>
          </p:cNvPr>
          <p:cNvSpPr/>
          <p:nvPr/>
        </p:nvSpPr>
        <p:spPr>
          <a:xfrm>
            <a:off x="2112607" y="39447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C. </a:t>
            </a:r>
            <a:r>
              <a:rPr lang="en-US" sz="1600" dirty="0" err="1">
                <a:latin typeface="Calibri"/>
                <a:ea typeface="Calibri"/>
                <a:cs typeface="Calibri"/>
                <a:sym typeface="Calibri"/>
              </a:rPr>
              <a:t>Maladie</a:t>
            </a:r>
            <a:r>
              <a:rPr lang="en-US" sz="1600" dirty="0">
                <a:latin typeface="Calibri"/>
                <a:ea typeface="Calibri"/>
                <a:cs typeface="Calibri"/>
                <a:sym typeface="Calibri"/>
              </a:rPr>
              <a:t> plus </a:t>
            </a:r>
            <a:r>
              <a:rPr lang="en-US" sz="1600" dirty="0" err="1">
                <a:latin typeface="Calibri"/>
                <a:ea typeface="Calibri"/>
                <a:cs typeface="Calibri"/>
                <a:sym typeface="Calibri"/>
              </a:rPr>
              <a:t>fréquente</a:t>
            </a:r>
            <a:endParaRPr lang="el-GR" sz="1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8"/>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Obésité</a:t>
            </a:r>
            <a:endParaRPr sz="2000" b="1">
              <a:solidFill>
                <a:srgbClr val="203864"/>
              </a:solidFill>
              <a:latin typeface="Calibri"/>
              <a:ea typeface="Calibri"/>
              <a:cs typeface="Calibri"/>
              <a:sym typeface="Calibri"/>
            </a:endParaRPr>
          </a:p>
        </p:txBody>
      </p:sp>
      <p:sp>
        <p:nvSpPr>
          <p:cNvPr id="320" name="Google Shape;320;p18"/>
          <p:cNvSpPr txBox="1"/>
          <p:nvPr/>
        </p:nvSpPr>
        <p:spPr>
          <a:xfrm>
            <a:off x="2112595" y="1987425"/>
            <a:ext cx="3796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Une seule réponse est correcte !</a:t>
            </a:r>
            <a:endParaRPr sz="1400" b="1" i="1">
              <a:solidFill>
                <a:schemeClr val="dk1"/>
              </a:solidFill>
              <a:latin typeface="Calibri"/>
              <a:ea typeface="Calibri"/>
              <a:cs typeface="Calibri"/>
              <a:sym typeface="Calibri"/>
            </a:endParaRPr>
          </a:p>
        </p:txBody>
      </p:sp>
      <p:sp>
        <p:nvSpPr>
          <p:cNvPr id="321" name="Google Shape;321;p18"/>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2" name="Google Shape;322;p18"/>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323" name="Google Shape;323;p18"/>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5" y="271080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A. </a:t>
            </a:r>
            <a:r>
              <a:rPr lang="fr-FR" sz="1800" dirty="0">
                <a:latin typeface="Calibri"/>
                <a:ea typeface="Calibri"/>
                <a:cs typeface="Calibri"/>
                <a:sym typeface="Calibri"/>
              </a:rPr>
              <a:t>N'a pas d'impact sur les capacités physiques d'une personne. </a:t>
            </a: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41670" y="271080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B. </a:t>
            </a:r>
            <a:r>
              <a:rPr lang="fr-FR" sz="1800" dirty="0">
                <a:latin typeface="Calibri"/>
                <a:ea typeface="Calibri"/>
                <a:cs typeface="Calibri"/>
                <a:sym typeface="Calibri"/>
              </a:rPr>
              <a:t>N'influence pas la qualité de vie d'une personne.  </a:t>
            </a:r>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12595" y="395858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C. </a:t>
            </a:r>
            <a:r>
              <a:rPr lang="fr-FR" sz="1800" dirty="0">
                <a:latin typeface="Calibri"/>
                <a:ea typeface="Calibri"/>
                <a:cs typeface="Calibri"/>
                <a:sym typeface="Calibri"/>
              </a:rPr>
              <a:t>Est défini par un indice de masse corporelle (IMC) &lt;25 kg/m</a:t>
            </a:r>
            <a:r>
              <a:rPr lang="fr-FR" sz="1800" baseline="30000" dirty="0">
                <a:latin typeface="Calibri"/>
                <a:ea typeface="Calibri"/>
                <a:cs typeface="Calibri"/>
                <a:sym typeface="Calibri"/>
              </a:rPr>
              <a:t>2</a:t>
            </a:r>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41670" y="395857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fr-FR" sz="1800" dirty="0">
                <a:latin typeface="Calibri"/>
                <a:ea typeface="Calibri"/>
                <a:cs typeface="Calibri"/>
                <a:sym typeface="Calibri"/>
              </a:rPr>
              <a:t>Peut raccourcir la vie d'une personne</a:t>
            </a:r>
            <a:r>
              <a:rPr lang="fr-FR" sz="1800" dirty="0" smtClean="0">
                <a:latin typeface="Calibri"/>
                <a:ea typeface="Calibri"/>
                <a:cs typeface="Calibri"/>
                <a:sym typeface="Calibri"/>
              </a:rPr>
              <a:t>.</a:t>
            </a:r>
            <a:endParaRPr lang="fr-FR"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9"/>
          <p:cNvSpPr/>
          <p:nvPr/>
        </p:nvSpPr>
        <p:spPr>
          <a:xfrm>
            <a:off x="2105025" y="910825"/>
            <a:ext cx="7646100" cy="1370100"/>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régimes alimentaires malsains et la mauvaise nutrition figurent parmi les principaux facteurs de risque des maladies chroniques non transmissibles </a:t>
            </a:r>
            <a:r>
              <a:rPr lang="en-US" sz="1800" b="1" i="1">
                <a:solidFill>
                  <a:srgbClr val="203864"/>
                </a:solidFill>
                <a:latin typeface="Calibri"/>
                <a:ea typeface="Calibri"/>
                <a:cs typeface="Calibri"/>
                <a:sym typeface="Calibri"/>
              </a:rPr>
              <a:t>(telles que le diabète de type 2, l'hypertension, les accidents vasculaires cérébraux, les maladies cardiaques, le cancer, etc.)</a:t>
            </a:r>
            <a:endParaRPr sz="1800" b="1" i="1">
              <a:solidFill>
                <a:srgbClr val="203864"/>
              </a:solidFill>
              <a:latin typeface="Calibri"/>
              <a:ea typeface="Calibri"/>
              <a:cs typeface="Calibri"/>
              <a:sym typeface="Calibri"/>
            </a:endParaRPr>
          </a:p>
        </p:txBody>
      </p:sp>
      <p:sp>
        <p:nvSpPr>
          <p:cNvPr id="332" name="Google Shape;332;p19"/>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33" name="Google Shape;333;p19"/>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334" name="Google Shape;334;p19"/>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096000" y="28935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8935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title"/>
          </p:nvPr>
        </p:nvSpPr>
        <p:spPr>
          <a:xfrm>
            <a:off x="1427550" y="2024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4" name="Google Shape;94;p2"/>
          <p:cNvGrpSpPr/>
          <p:nvPr/>
        </p:nvGrpSpPr>
        <p:grpSpPr>
          <a:xfrm>
            <a:off x="6606686" y="1812884"/>
            <a:ext cx="6096000" cy="1677637"/>
            <a:chOff x="-1066801" y="1523553"/>
            <a:chExt cx="6096000" cy="1677637"/>
          </a:xfrm>
        </p:grpSpPr>
        <p:pic>
          <p:nvPicPr>
            <p:cNvPr id="95" name="Google Shape;95;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6" name="Google Shape;96;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 </a:t>
              </a:r>
              <a:r>
                <a:rPr lang="en-US" sz="1050" b="0" i="0">
                  <a:solidFill>
                    <a:srgbClr val="203864"/>
                  </a:solidFill>
                  <a:latin typeface="Roboto"/>
                  <a:ea typeface="Roboto"/>
                  <a:cs typeface="Roboto"/>
                  <a:sym typeface="Roboto"/>
                </a:rPr>
                <a:t>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97" name="Google Shape;97;p2"/>
          <p:cNvGrpSpPr/>
          <p:nvPr/>
        </p:nvGrpSpPr>
        <p:grpSpPr>
          <a:xfrm>
            <a:off x="3483817" y="4504058"/>
            <a:ext cx="6629400" cy="1738414"/>
            <a:chOff x="2579204" y="1882706"/>
            <a:chExt cx="6629400" cy="1738414"/>
          </a:xfrm>
        </p:grpSpPr>
        <p:pic>
          <p:nvPicPr>
            <p:cNvPr id="98" name="Google Shape;98;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9" name="Google Shape;99;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100" name="Google Shape;100;p2"/>
          <p:cNvGrpSpPr/>
          <p:nvPr/>
        </p:nvGrpSpPr>
        <p:grpSpPr>
          <a:xfrm>
            <a:off x="3020318" y="1776505"/>
            <a:ext cx="6634368" cy="1584248"/>
            <a:chOff x="6639106" y="2919412"/>
            <a:chExt cx="6634368" cy="1584248"/>
          </a:xfrm>
        </p:grpSpPr>
        <p:pic>
          <p:nvPicPr>
            <p:cNvPr id="101" name="Google Shape;101;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2" name="Google Shape;102;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ATHENES, GRECE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103" name="Google Shape;103;p2"/>
          <p:cNvGrpSpPr/>
          <p:nvPr/>
        </p:nvGrpSpPr>
        <p:grpSpPr>
          <a:xfrm>
            <a:off x="-1974174" y="1729933"/>
            <a:ext cx="6952420" cy="1601615"/>
            <a:chOff x="-1240501" y="3160643"/>
            <a:chExt cx="6952420" cy="1601615"/>
          </a:xfrm>
        </p:grpSpPr>
        <p:pic>
          <p:nvPicPr>
            <p:cNvPr id="104" name="Google Shape;104;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5" name="Google Shape;105;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grpSp>
        <p:nvGrpSpPr>
          <p:cNvPr id="106" name="Google Shape;106;p2"/>
          <p:cNvGrpSpPr/>
          <p:nvPr/>
        </p:nvGrpSpPr>
        <p:grpSpPr>
          <a:xfrm>
            <a:off x="2776075" y="4478327"/>
            <a:ext cx="2543175" cy="1592961"/>
            <a:chOff x="4517932" y="3531206"/>
            <a:chExt cx="2543175" cy="1592961"/>
          </a:xfrm>
        </p:grpSpPr>
        <p:pic>
          <p:nvPicPr>
            <p:cNvPr id="107" name="Google Shape;107;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8" name="Google Shape;108;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109" name="Google Shape;109;p2"/>
          <p:cNvGrpSpPr/>
          <p:nvPr/>
        </p:nvGrpSpPr>
        <p:grpSpPr>
          <a:xfrm>
            <a:off x="2859813" y="1422238"/>
            <a:ext cx="1973150" cy="2726448"/>
            <a:chOff x="9320178" y="2976204"/>
            <a:chExt cx="1973150" cy="2726448"/>
          </a:xfrm>
        </p:grpSpPr>
        <p:pic>
          <p:nvPicPr>
            <p:cNvPr id="110" name="Google Shape;110;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1" name="Google Shape;111;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sp>
        <p:nvSpPr>
          <p:cNvPr id="112" name="Google Shape;112;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a:solidFill>
                <a:srgbClr val="414042"/>
              </a:solidFill>
              <a:latin typeface="Roboto"/>
              <a:ea typeface="Roboto"/>
              <a:cs typeface="Roboto"/>
              <a:sym typeface="Roboto"/>
            </a:endParaRPr>
          </a:p>
        </p:txBody>
      </p:sp>
      <p:pic>
        <p:nvPicPr>
          <p:cNvPr id="113" name="Google Shape;113;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4" name="Google Shape;114;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5" name="Google Shape;115;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a:solidFill>
                <a:srgbClr val="414042"/>
              </a:solidFill>
              <a:latin typeface="Roboto"/>
              <a:ea typeface="Roboto"/>
              <a:cs typeface="Roboto"/>
              <a:sym typeface="Roboto"/>
            </a:endParaRPr>
          </a:p>
        </p:txBody>
      </p:sp>
      <p:sp>
        <p:nvSpPr>
          <p:cNvPr id="116" name="Google Shape;116;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a:solidFill>
                <a:srgbClr val="414042"/>
              </a:solidFill>
              <a:latin typeface="Roboto"/>
              <a:ea typeface="Roboto"/>
              <a:cs typeface="Roboto"/>
              <a:sym typeface="Roboto"/>
            </a:endParaRPr>
          </a:p>
        </p:txBody>
      </p:sp>
      <p:pic>
        <p:nvPicPr>
          <p:cNvPr id="117" name="Google Shape;117;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8" name="Google Shape;118;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9" name="Google Shape;119;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0"/>
          <p:cNvSpPr/>
          <p:nvPr/>
        </p:nvSpPr>
        <p:spPr>
          <a:xfrm>
            <a:off x="2105025" y="1028700"/>
            <a:ext cx="7534275" cy="1603968"/>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Voici un exemple d'objectif SMART :</a:t>
            </a:r>
            <a:br>
              <a:rPr lang="en-US" sz="2000" b="1">
                <a:solidFill>
                  <a:srgbClr val="203864"/>
                </a:solidFill>
                <a:latin typeface="Calibri"/>
                <a:ea typeface="Calibri"/>
                <a:cs typeface="Calibri"/>
                <a:sym typeface="Calibri"/>
              </a:rPr>
            </a:br>
            <a:endParaRPr sz="2000" b="1">
              <a:solidFill>
                <a:srgbClr val="203864"/>
              </a:solidFill>
              <a:latin typeface="Calibri"/>
              <a:ea typeface="Calibri"/>
              <a:cs typeface="Calibri"/>
              <a:sym typeface="Calibri"/>
            </a:endParaRPr>
          </a:p>
          <a:p>
            <a:pPr marL="0" marR="0" lvl="0" indent="0" algn="ctr" rtl="0">
              <a:spcBef>
                <a:spcPts val="0"/>
              </a:spcBef>
              <a:spcAft>
                <a:spcPts val="0"/>
              </a:spcAft>
              <a:buNone/>
            </a:pPr>
            <a:r>
              <a:rPr lang="en-US" sz="2000" b="1">
                <a:solidFill>
                  <a:srgbClr val="203864"/>
                </a:solidFill>
                <a:latin typeface="Calibri"/>
                <a:ea typeface="Calibri"/>
                <a:cs typeface="Calibri"/>
                <a:sym typeface="Calibri"/>
              </a:rPr>
              <a:t>Je veux perdre du poids parce que je suis obèse et que l'obésité a un impact négatif sur ma santé. Mon poids actuel est de 100 kg et mon objectif est de perdre 30 kg dans les deux prochains jours.''</a:t>
            </a:r>
            <a:endParaRPr/>
          </a:p>
        </p:txBody>
      </p:sp>
      <p:sp>
        <p:nvSpPr>
          <p:cNvPr id="343" name="Google Shape;343;p20"/>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4" name="Google Shape;344;p20"/>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345" name="Google Shape;345;p20"/>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32179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err="1" smtClean="0"/>
              <a:t>Vrai</a:t>
            </a:r>
            <a:endParaRPr lang="el-GR" sz="16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134100" y="32179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t>Faux</a:t>
            </a:r>
            <a:endParaRPr lang="el-GR" sz="1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1"/>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applications nutritionnelles ne peuvent être utilisées que pour un seul objectif</a:t>
            </a:r>
            <a:endParaRPr sz="2000" b="1">
              <a:solidFill>
                <a:srgbClr val="203864"/>
              </a:solidFill>
              <a:latin typeface="Calibri"/>
              <a:ea typeface="Calibri"/>
              <a:cs typeface="Calibri"/>
              <a:sym typeface="Calibri"/>
            </a:endParaRPr>
          </a:p>
        </p:txBody>
      </p:sp>
      <p:sp>
        <p:nvSpPr>
          <p:cNvPr id="354" name="Google Shape;354;p21"/>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5" name="Google Shape;355;p21"/>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356" name="Google Shape;356;p21"/>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28490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134100" y="28490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2"/>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applications de nutrition fournissent des conseils qui ne devraient jamais être remis en question </a:t>
            </a:r>
            <a:endParaRPr sz="2000" b="1">
              <a:solidFill>
                <a:srgbClr val="203864"/>
              </a:solidFill>
              <a:latin typeface="Calibri"/>
              <a:ea typeface="Calibri"/>
              <a:cs typeface="Calibri"/>
              <a:sym typeface="Calibri"/>
            </a:endParaRPr>
          </a:p>
        </p:txBody>
      </p:sp>
      <p:sp>
        <p:nvSpPr>
          <p:cNvPr id="365" name="Google Shape;365;p22"/>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6" name="Google Shape;366;p22"/>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367" name="Google Shape;367;p22"/>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283026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6134100" y="28302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72"/>
        <p:cNvGrpSpPr/>
        <p:nvPr/>
      </p:nvGrpSpPr>
      <p:grpSpPr>
        <a:xfrm>
          <a:off x="0" y="0"/>
          <a:ext cx="0" cy="0"/>
          <a:chOff x="0" y="0"/>
          <a:chExt cx="0" cy="0"/>
        </a:xfrm>
      </p:grpSpPr>
      <p:sp>
        <p:nvSpPr>
          <p:cNvPr id="373" name="Google Shape;373;p2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4" name="Google Shape;374;p2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75" name="Google Shape;375;p23"/>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76" name="Google Shape;376;p23"/>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77" name="Google Shape;377;p23"/>
          <p:cNvSpPr txBox="1"/>
          <p:nvPr/>
        </p:nvSpPr>
        <p:spPr>
          <a:xfrm>
            <a:off x="340474" y="2922021"/>
            <a:ext cx="5034783" cy="228302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dirty="0" err="1">
                <a:solidFill>
                  <a:srgbClr val="C01E24"/>
                </a:solidFill>
                <a:latin typeface="Calibri"/>
                <a:ea typeface="Calibri"/>
                <a:cs typeface="Calibri"/>
                <a:sym typeface="Calibri"/>
              </a:rPr>
              <a:t>Félicitations</a:t>
            </a:r>
            <a:r>
              <a:rPr lang="en-US" sz="2800">
                <a:solidFill>
                  <a:srgbClr val="C01E24"/>
                </a:solidFill>
                <a:latin typeface="Calibri"/>
                <a:ea typeface="Calibri"/>
                <a:cs typeface="Calibri"/>
                <a:sym typeface="Calibri"/>
              </a:rPr>
              <a:t>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
            </a:r>
            <a:br>
              <a:rPr lang="en-US" sz="2800">
                <a:solidFill>
                  <a:srgbClr val="C01E24"/>
                </a:solidFill>
                <a:latin typeface="Calibri"/>
                <a:ea typeface="Calibri"/>
                <a:cs typeface="Calibri"/>
                <a:sym typeface="Calibri"/>
              </a:rPr>
            </a:br>
            <a:r>
              <a:rPr lang="en-US" sz="2800" dirty="0">
                <a:solidFill>
                  <a:srgbClr val="C01E24"/>
                </a:solidFill>
                <a:latin typeface="Calibri"/>
                <a:ea typeface="Calibri"/>
                <a:cs typeface="Calibri"/>
                <a:sym typeface="Calibri"/>
              </a:rPr>
              <a:t>Vous avez </a:t>
            </a:r>
            <a:r>
              <a:rPr lang="en-US" sz="2800" dirty="0" err="1">
                <a:solidFill>
                  <a:srgbClr val="C01E24"/>
                </a:solidFill>
                <a:latin typeface="Calibri"/>
                <a:ea typeface="Calibri"/>
                <a:cs typeface="Calibri"/>
                <a:sym typeface="Calibri"/>
              </a:rPr>
              <a:t>terminé</a:t>
            </a:r>
            <a:r>
              <a:rPr lang="en-US" sz="2800" dirty="0">
                <a:solidFill>
                  <a:srgbClr val="C01E24"/>
                </a:solidFill>
                <a:latin typeface="Calibri"/>
                <a:ea typeface="Calibri"/>
                <a:cs typeface="Calibri"/>
                <a:sym typeface="Calibri"/>
              </a:rPr>
              <a:t> </a:t>
            </a:r>
            <a:r>
              <a:rPr lang="en-US" sz="2800" dirty="0" err="1">
                <a:solidFill>
                  <a:srgbClr val="C01E24"/>
                </a:solidFill>
                <a:latin typeface="Calibri"/>
                <a:ea typeface="Calibri"/>
                <a:cs typeface="Calibri"/>
                <a:sym typeface="Calibri"/>
              </a:rPr>
              <a:t>l'auto</a:t>
            </a:r>
            <a:r>
              <a:rPr lang="en-US" sz="2800" dirty="0">
                <a:solidFill>
                  <a:srgbClr val="C01E24"/>
                </a:solidFill>
                <a:latin typeface="Calibri"/>
                <a:ea typeface="Calibri"/>
                <a:cs typeface="Calibri"/>
                <a:sym typeface="Calibri"/>
              </a:rPr>
              <a:t>-apprentissage de ce module !</a:t>
            </a:r>
            <a:endParaRPr sz="2800" dirty="0">
              <a:solidFill>
                <a:srgbClr val="C01E24"/>
              </a:solidFill>
              <a:latin typeface="Calibri"/>
              <a:ea typeface="Calibri"/>
              <a:cs typeface="Calibri"/>
              <a:sym typeface="Calibri"/>
            </a:endParaRPr>
          </a:p>
        </p:txBody>
      </p:sp>
      <p:pic>
        <p:nvPicPr>
          <p:cNvPr id="378" name="Google Shape;378;p23"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
        <p:nvSpPr>
          <p:cNvPr id="11" name="Google Shape;197;p9"/>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dirty="0" err="1">
                <a:solidFill>
                  <a:srgbClr val="DDEAF6"/>
                </a:solidFill>
                <a:latin typeface="Arial"/>
                <a:ea typeface="Arial"/>
                <a:cs typeface="Arial"/>
                <a:sym typeface="Arial"/>
              </a:rPr>
              <a:t>Financé</a:t>
            </a:r>
            <a:r>
              <a:rPr lang="en-US" sz="1000" b="0" i="0" dirty="0">
                <a:solidFill>
                  <a:srgbClr val="DDEAF6"/>
                </a:solidFill>
                <a:latin typeface="Arial"/>
                <a:ea typeface="Arial"/>
                <a:cs typeface="Arial"/>
                <a:sym typeface="Arial"/>
              </a:rPr>
              <a:t> par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Les points de </a:t>
            </a:r>
            <a:r>
              <a:rPr lang="en-US" sz="1000" b="0" i="0" dirty="0" err="1">
                <a:solidFill>
                  <a:srgbClr val="DDEAF6"/>
                </a:solidFill>
                <a:latin typeface="Arial"/>
                <a:ea typeface="Arial"/>
                <a:cs typeface="Arial"/>
                <a:sym typeface="Arial"/>
              </a:rPr>
              <a:t>vue</a:t>
            </a:r>
            <a:r>
              <a:rPr lang="en-US" sz="1000" b="0" i="0" dirty="0">
                <a:solidFill>
                  <a:srgbClr val="DDEAF6"/>
                </a:solidFill>
                <a:latin typeface="Arial"/>
                <a:ea typeface="Arial"/>
                <a:cs typeface="Arial"/>
                <a:sym typeface="Arial"/>
              </a:rPr>
              <a:t> et opinions </a:t>
            </a:r>
            <a:r>
              <a:rPr lang="en-US" sz="1000" b="0" i="0" dirty="0" err="1">
                <a:solidFill>
                  <a:srgbClr val="DDEAF6"/>
                </a:solidFill>
                <a:latin typeface="Arial"/>
                <a:ea typeface="Arial"/>
                <a:cs typeface="Arial"/>
                <a:sym typeface="Arial"/>
              </a:rPr>
              <a:t>exprimés</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n'engagent</a:t>
            </a:r>
            <a:r>
              <a:rPr lang="en-US" sz="1000" b="0" i="0" dirty="0">
                <a:solidFill>
                  <a:srgbClr val="DDEAF6"/>
                </a:solidFill>
                <a:latin typeface="Arial"/>
                <a:ea typeface="Arial"/>
                <a:cs typeface="Arial"/>
                <a:sym typeface="Arial"/>
              </a:rPr>
              <a:t> que </a:t>
            </a:r>
            <a:r>
              <a:rPr lang="en-US" sz="1000" b="0" i="0" dirty="0" err="1">
                <a:solidFill>
                  <a:srgbClr val="DDEAF6"/>
                </a:solidFill>
                <a:latin typeface="Arial"/>
                <a:ea typeface="Arial"/>
                <a:cs typeface="Arial"/>
                <a:sym typeface="Arial"/>
              </a:rPr>
              <a:t>leurs</a:t>
            </a:r>
            <a:r>
              <a:rPr lang="en-US" sz="1000" b="0" i="0" dirty="0">
                <a:solidFill>
                  <a:srgbClr val="DDEAF6"/>
                </a:solidFill>
                <a:latin typeface="Arial"/>
                <a:ea typeface="Arial"/>
                <a:cs typeface="Arial"/>
                <a:sym typeface="Arial"/>
              </a:rPr>
              <a:t> auteurs et ne </a:t>
            </a:r>
            <a:r>
              <a:rPr lang="en-US" sz="1000" b="0" i="0" dirty="0" err="1">
                <a:solidFill>
                  <a:srgbClr val="DDEAF6"/>
                </a:solidFill>
                <a:latin typeface="Arial"/>
                <a:ea typeface="Arial"/>
                <a:cs typeface="Arial"/>
                <a:sym typeface="Arial"/>
              </a:rPr>
              <a:t>reflètent</a:t>
            </a:r>
            <a:r>
              <a:rPr lang="en-US" sz="1000" b="0" i="0" dirty="0">
                <a:solidFill>
                  <a:srgbClr val="DDEAF6"/>
                </a:solidFill>
                <a:latin typeface="Arial"/>
                <a:ea typeface="Arial"/>
                <a:cs typeface="Arial"/>
                <a:sym typeface="Arial"/>
              </a:rPr>
              <a:t> pas </a:t>
            </a:r>
            <a:r>
              <a:rPr lang="en-US" sz="1000" b="0" i="0" dirty="0" err="1">
                <a:solidFill>
                  <a:srgbClr val="DDEAF6"/>
                </a:solidFill>
                <a:latin typeface="Arial"/>
                <a:ea typeface="Arial"/>
                <a:cs typeface="Arial"/>
                <a:sym typeface="Arial"/>
              </a:rPr>
              <a:t>nécessairement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ceux</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ou</a:t>
            </a:r>
            <a:r>
              <a:rPr lang="en-US" sz="1000" b="0" i="0" dirty="0">
                <a:solidFill>
                  <a:srgbClr val="DDEAF6"/>
                </a:solidFill>
                <a:latin typeface="Arial"/>
                <a:ea typeface="Arial"/>
                <a:cs typeface="Arial"/>
                <a:sym typeface="Arial"/>
              </a:rPr>
              <a:t> de </a:t>
            </a:r>
            <a:r>
              <a:rPr lang="en-US" sz="1000" b="0" i="0" dirty="0" err="1">
                <a:solidFill>
                  <a:srgbClr val="DDEAF6"/>
                </a:solidFill>
                <a:latin typeface="Arial"/>
                <a:ea typeface="Arial"/>
                <a:cs typeface="Arial"/>
                <a:sym typeface="Arial"/>
              </a:rPr>
              <a:t>l'Agence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exécutive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pour </a:t>
            </a:r>
            <a:r>
              <a:rPr lang="en-US" sz="1000" b="0" i="0" dirty="0" err="1">
                <a:solidFill>
                  <a:srgbClr val="DDEAF6"/>
                </a:solidFill>
                <a:latin typeface="Arial"/>
                <a:ea typeface="Arial"/>
                <a:cs typeface="Arial"/>
                <a:sym typeface="Arial"/>
              </a:rPr>
              <a:t>l'éducation</a:t>
            </a:r>
            <a:r>
              <a:rPr lang="en-US" sz="1000" b="0" i="0" dirty="0">
                <a:solidFill>
                  <a:srgbClr val="DDEAF6"/>
                </a:solidFill>
                <a:latin typeface="Arial"/>
                <a:ea typeface="Arial"/>
                <a:cs typeface="Arial"/>
                <a:sym typeface="Arial"/>
              </a:rPr>
              <a:t> et la culture (EACEA). Ni </a:t>
            </a:r>
            <a:r>
              <a:rPr lang="en-US" sz="1000" b="0" i="0" dirty="0" err="1">
                <a:solidFill>
                  <a:srgbClr val="DDEAF6"/>
                </a:solidFill>
                <a:latin typeface="Arial"/>
                <a:ea typeface="Arial"/>
                <a:cs typeface="Arial"/>
                <a:sym typeface="Arial"/>
              </a:rPr>
              <a:t>l'Union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européenne</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ni</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l'EACEA</a:t>
            </a:r>
            <a:r>
              <a:rPr lang="en-US" sz="1000" b="0" i="0" dirty="0">
                <a:solidFill>
                  <a:srgbClr val="DDEAF6"/>
                </a:solidFill>
                <a:latin typeface="Arial"/>
                <a:ea typeface="Arial"/>
                <a:cs typeface="Arial"/>
                <a:sym typeface="Arial"/>
              </a:rPr>
              <a:t> ne </a:t>
            </a:r>
            <a:r>
              <a:rPr lang="en-US" sz="1000" b="0" i="0" dirty="0" err="1">
                <a:solidFill>
                  <a:srgbClr val="DDEAF6"/>
                </a:solidFill>
                <a:latin typeface="Arial"/>
                <a:ea typeface="Arial"/>
                <a:cs typeface="Arial"/>
                <a:sym typeface="Arial"/>
              </a:rPr>
              <a:t>peuvent</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en</a:t>
            </a:r>
            <a:r>
              <a:rPr lang="en-US" sz="1000" b="0" i="0" dirty="0">
                <a:solidFill>
                  <a:srgbClr val="DDEAF6"/>
                </a:solidFill>
                <a:latin typeface="Arial"/>
                <a:ea typeface="Arial"/>
                <a:cs typeface="Arial"/>
                <a:sym typeface="Arial"/>
              </a:rPr>
              <a:t> </a:t>
            </a:r>
            <a:r>
              <a:rPr lang="en-US" sz="1000" b="0" i="0" dirty="0" err="1">
                <a:solidFill>
                  <a:srgbClr val="DDEAF6"/>
                </a:solidFill>
                <a:latin typeface="Arial"/>
                <a:ea typeface="Arial"/>
                <a:cs typeface="Arial"/>
                <a:sym typeface="Arial"/>
              </a:rPr>
              <a:t>être</a:t>
            </a:r>
            <a:r>
              <a:rPr lang="en-US" sz="1000" b="0" i="0" dirty="0">
                <a:solidFill>
                  <a:srgbClr val="DDEAF6"/>
                </a:solidFill>
                <a:latin typeface="Arial"/>
                <a:ea typeface="Arial"/>
                <a:cs typeface="Arial"/>
                <a:sym typeface="Arial"/>
              </a:rPr>
              <a:t> tenues pour </a:t>
            </a:r>
            <a:r>
              <a:rPr lang="en-US" sz="1000" b="0" i="0" dirty="0" err="1">
                <a:solidFill>
                  <a:srgbClr val="DDEAF6"/>
                </a:solidFill>
                <a:latin typeface="Arial"/>
                <a:ea typeface="Arial"/>
                <a:cs typeface="Arial"/>
                <a:sym typeface="Arial"/>
              </a:rPr>
              <a:t>responsables</a:t>
            </a:r>
            <a:r>
              <a:rPr lang="en-US" sz="1000" b="0" i="0" dirty="0">
                <a:solidFill>
                  <a:srgbClr val="DDEAF6"/>
                </a:solidFill>
                <a:latin typeface="Arial"/>
                <a:ea typeface="Arial"/>
                <a:cs typeface="Arial"/>
                <a:sym typeface="Arial"/>
              </a:rPr>
              <a:t>.</a:t>
            </a:r>
            <a:endParaRPr sz="1000" dirty="0">
              <a:solidFill>
                <a:srgbClr val="DDEAF6"/>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838200" y="770025"/>
            <a:ext cx="10515600" cy="1325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5400"/>
              <a:t>Session d'auto-apprentissage :  Contenu</a:t>
            </a:r>
            <a:endParaRPr sz="5400"/>
          </a:p>
        </p:txBody>
      </p:sp>
      <p:pic>
        <p:nvPicPr>
          <p:cNvPr id="126" name="Google Shape;126;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7" name="Google Shape;127;p3"/>
          <p:cNvSpPr txBox="1"/>
          <p:nvPr/>
        </p:nvSpPr>
        <p:spPr>
          <a:xfrm>
            <a:off x="1195681" y="2520611"/>
            <a:ext cx="44316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 Quiz et auto-évaluation</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principaux facteurs qui déterminent le nombre de calories dont une personne a besoin quotidiennement sont les suivants</a:t>
            </a:r>
            <a:endParaRPr sz="2000" b="1">
              <a:solidFill>
                <a:srgbClr val="203864"/>
              </a:solidFill>
              <a:latin typeface="Calibri"/>
              <a:ea typeface="Calibri"/>
              <a:cs typeface="Calibri"/>
              <a:sym typeface="Calibri"/>
            </a:endParaRPr>
          </a:p>
        </p:txBody>
      </p:sp>
      <p:sp>
        <p:nvSpPr>
          <p:cNvPr id="136" name="Google Shape;136;p4"/>
          <p:cNvSpPr txBox="1"/>
          <p:nvPr/>
        </p:nvSpPr>
        <p:spPr>
          <a:xfrm>
            <a:off x="2112596" y="1987425"/>
            <a:ext cx="3227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Deux réponses sont correctes !</a:t>
            </a:r>
            <a:endParaRPr sz="1400" b="1" i="1">
              <a:solidFill>
                <a:schemeClr val="dk1"/>
              </a:solidFill>
              <a:latin typeface="Calibri"/>
              <a:ea typeface="Calibri"/>
              <a:cs typeface="Calibri"/>
              <a:sym typeface="Calibri"/>
            </a:endParaRPr>
          </a:p>
        </p:txBody>
      </p:sp>
      <p:sp>
        <p:nvSpPr>
          <p:cNvPr id="139" name="Google Shape;139;p4"/>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40" name="Google Shape;140;p4"/>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141" name="Google Shape;141;p4"/>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6141671" y="406585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D. </a:t>
            </a:r>
            <a:r>
              <a:rPr lang="en-US" sz="1800" dirty="0" err="1">
                <a:latin typeface="Calibri"/>
                <a:ea typeface="Calibri"/>
                <a:cs typeface="Calibri"/>
                <a:sym typeface="Calibri"/>
              </a:rPr>
              <a:t>État</a:t>
            </a:r>
            <a:r>
              <a:rPr lang="en-US" sz="1800" dirty="0">
                <a:latin typeface="Calibri"/>
                <a:ea typeface="Calibri"/>
                <a:cs typeface="Calibri"/>
                <a:sym typeface="Calibri"/>
              </a:rPr>
              <a:t> civil.  </a:t>
            </a:r>
          </a:p>
        </p:txBody>
      </p:sp>
      <p:sp>
        <p:nvSpPr>
          <p:cNvPr id="12" name="Ορθογώνιο 11">
            <a:extLst>
              <a:ext uri="{FF2B5EF4-FFF2-40B4-BE49-F238E27FC236}">
                <a16:creationId xmlns:a16="http://schemas.microsoft.com/office/drawing/2014/main" id="{B08E9EB4-6838-4FCD-B853-E6E51FCAD438}"/>
              </a:ext>
            </a:extLst>
          </p:cNvPr>
          <p:cNvSpPr/>
          <p:nvPr/>
        </p:nvSpPr>
        <p:spPr>
          <a:xfrm>
            <a:off x="2112596" y="406585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en-US" sz="1800" dirty="0">
                <a:latin typeface="Calibri"/>
                <a:ea typeface="Calibri"/>
                <a:cs typeface="Calibri"/>
                <a:sym typeface="Calibri"/>
              </a:rPr>
              <a:t>Le pays </a:t>
            </a:r>
            <a:r>
              <a:rPr lang="en-US" sz="1800" dirty="0" err="1">
                <a:latin typeface="Calibri"/>
                <a:ea typeface="Calibri"/>
                <a:cs typeface="Calibri"/>
                <a:sym typeface="Calibri"/>
              </a:rPr>
              <a:t>d'origine</a:t>
            </a:r>
            <a:r>
              <a:rPr lang="en-US" sz="1800" dirty="0" smtClean="0">
                <a:latin typeface="Calibri"/>
                <a:ea typeface="Calibri"/>
                <a:cs typeface="Calibri"/>
                <a:sym typeface="Calibri"/>
              </a:rPr>
              <a:t>.</a:t>
            </a:r>
            <a:endParaRPr lang="en-US" sz="1800" baseline="30000" dirty="0">
              <a:latin typeface="Calibri"/>
              <a:ea typeface="Calibri"/>
              <a:cs typeface="Calibri"/>
              <a:sym typeface="Calibri"/>
            </a:endParaRPr>
          </a:p>
        </p:txBody>
      </p:sp>
      <p:sp>
        <p:nvSpPr>
          <p:cNvPr id="13" name="Ορθογώνιο 11">
            <a:extLst>
              <a:ext uri="{FF2B5EF4-FFF2-40B4-BE49-F238E27FC236}">
                <a16:creationId xmlns:a16="http://schemas.microsoft.com/office/drawing/2014/main" id="{9EB6C1A6-A707-37F2-53A5-9DF59DADD172}"/>
              </a:ext>
            </a:extLst>
          </p:cNvPr>
          <p:cNvSpPr/>
          <p:nvPr/>
        </p:nvSpPr>
        <p:spPr>
          <a:xfrm>
            <a:off x="6141671" y="282726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fr-FR" sz="1800" dirty="0">
                <a:latin typeface="Calibri"/>
                <a:ea typeface="Calibri"/>
                <a:cs typeface="Calibri"/>
                <a:sym typeface="Calibri"/>
              </a:rPr>
              <a:t>Taille et niveau d'activité physique.  </a:t>
            </a:r>
          </a:p>
        </p:txBody>
      </p:sp>
      <p:sp>
        <p:nvSpPr>
          <p:cNvPr id="14" name="Ορθογώνιο 11">
            <a:extLst>
              <a:ext uri="{FF2B5EF4-FFF2-40B4-BE49-F238E27FC236}">
                <a16:creationId xmlns:a16="http://schemas.microsoft.com/office/drawing/2014/main" id="{3CE80171-A83F-B9F7-666E-B2B7E0CC5BB2}"/>
              </a:ext>
            </a:extLst>
          </p:cNvPr>
          <p:cNvSpPr/>
          <p:nvPr/>
        </p:nvSpPr>
        <p:spPr>
          <a:xfrm>
            <a:off x="2112596" y="282726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A. </a:t>
            </a:r>
            <a:r>
              <a:rPr lang="en-US" sz="1800" dirty="0" err="1">
                <a:latin typeface="Calibri"/>
                <a:ea typeface="Calibri"/>
                <a:cs typeface="Calibri"/>
                <a:sym typeface="Calibri"/>
              </a:rPr>
              <a:t>Âge</a:t>
            </a:r>
            <a:r>
              <a:rPr lang="en-US" sz="1800" dirty="0">
                <a:latin typeface="Calibri"/>
                <a:ea typeface="Calibri"/>
                <a:cs typeface="Calibri"/>
                <a:sym typeface="Calibri"/>
              </a:rPr>
              <a:t>, </a:t>
            </a:r>
            <a:r>
              <a:rPr lang="en-US" sz="1800" dirty="0" err="1">
                <a:latin typeface="Calibri"/>
                <a:ea typeface="Calibri"/>
                <a:cs typeface="Calibri"/>
                <a:sym typeface="Calibri"/>
              </a:rPr>
              <a:t>sexe</a:t>
            </a:r>
            <a:r>
              <a:rPr lang="en-US" sz="1800" dirty="0">
                <a:latin typeface="Calibri"/>
                <a:ea typeface="Calibri"/>
                <a:cs typeface="Calibri"/>
                <a:sym typeface="Calibri"/>
              </a:rPr>
              <a:t> et </a:t>
            </a:r>
            <a:r>
              <a:rPr lang="en-US" sz="1800" dirty="0" err="1">
                <a:latin typeface="Calibri"/>
                <a:ea typeface="Calibri"/>
                <a:cs typeface="Calibri"/>
                <a:sym typeface="Calibri"/>
              </a:rPr>
              <a:t>poids</a:t>
            </a:r>
            <a:r>
              <a:rPr lang="en-US" sz="1800" dirty="0">
                <a:latin typeface="Calibri"/>
                <a:ea typeface="Calibri"/>
                <a:cs typeface="Calibri"/>
                <a:sym typeface="Calibri"/>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538135"/>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deux principales catégories de nutriments présents dans les aliments sont les suivantes</a:t>
            </a:r>
            <a:endParaRPr sz="2000" b="1">
              <a:solidFill>
                <a:srgbClr val="203864"/>
              </a:solidFill>
              <a:latin typeface="Calibri"/>
              <a:ea typeface="Calibri"/>
              <a:cs typeface="Calibri"/>
              <a:sym typeface="Calibri"/>
            </a:endParaRPr>
          </a:p>
        </p:txBody>
      </p:sp>
      <p:sp>
        <p:nvSpPr>
          <p:cNvPr id="152" name="Google Shape;152;p5"/>
          <p:cNvSpPr txBox="1"/>
          <p:nvPr/>
        </p:nvSpPr>
        <p:spPr>
          <a:xfrm>
            <a:off x="2112595" y="1987425"/>
            <a:ext cx="3581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Deux réponses sont correctes !</a:t>
            </a:r>
            <a:endParaRPr sz="1400" b="1" i="1">
              <a:solidFill>
                <a:schemeClr val="dk1"/>
              </a:solidFill>
              <a:latin typeface="Calibri"/>
              <a:ea typeface="Calibri"/>
              <a:cs typeface="Calibri"/>
              <a:sym typeface="Calibri"/>
            </a:endParaRPr>
          </a:p>
        </p:txBody>
      </p:sp>
      <p:sp>
        <p:nvSpPr>
          <p:cNvPr id="153" name="Google Shape;153;p5"/>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4" name="Google Shape;154;p5"/>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155" name="Google Shape;155;p5"/>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269697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A. </a:t>
            </a:r>
            <a:r>
              <a:rPr lang="en-US" sz="1800" dirty="0" err="1">
                <a:latin typeface="Calibri"/>
                <a:ea typeface="Calibri"/>
                <a:cs typeface="Calibri"/>
                <a:sym typeface="Calibri"/>
              </a:rPr>
              <a:t>Macronutriments</a:t>
            </a:r>
            <a:endParaRPr lang="en-US" sz="1800" dirty="0">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100" y="26969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smtClean="0"/>
              <a:t>B</a:t>
            </a:r>
            <a:r>
              <a:rPr lang="en-US" sz="1800" dirty="0" smtClean="0">
                <a:latin typeface="Calibri"/>
                <a:ea typeface="Calibri"/>
                <a:cs typeface="Calibri"/>
                <a:sym typeface="Calibri"/>
              </a:rPr>
              <a:t>. </a:t>
            </a:r>
            <a:r>
              <a:rPr lang="en-US" sz="1800" dirty="0" err="1">
                <a:latin typeface="Calibri"/>
                <a:ea typeface="Calibri"/>
                <a:cs typeface="Calibri"/>
                <a:sym typeface="Calibri"/>
              </a:rPr>
              <a:t>L'alcool</a:t>
            </a:r>
            <a:endParaRPr lang="en-US" sz="1800" dirty="0">
              <a:latin typeface="Calibri"/>
              <a:ea typeface="Calibri"/>
              <a:cs typeface="Calibri"/>
              <a:sym typeface="Calibri"/>
            </a:endParaRPr>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05025" y="394475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en-US" sz="1800" dirty="0" err="1" smtClean="0">
                <a:latin typeface="Calibri"/>
                <a:ea typeface="Calibri"/>
                <a:cs typeface="Calibri"/>
                <a:sym typeface="Calibri"/>
              </a:rPr>
              <a:t>L'eau</a:t>
            </a:r>
            <a:endParaRPr lang="en-US" sz="1800" dirty="0">
              <a:latin typeface="Calibri"/>
              <a:ea typeface="Calibri"/>
              <a:cs typeface="Calibri"/>
              <a:sym typeface="Calibri"/>
            </a:endParaRPr>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34100" y="39447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D. </a:t>
            </a:r>
            <a:r>
              <a:rPr lang="en-US" sz="1800" dirty="0" err="1">
                <a:latin typeface="Calibri"/>
                <a:ea typeface="Calibri"/>
                <a:cs typeface="Calibri"/>
                <a:sym typeface="Calibri"/>
              </a:rPr>
              <a:t>Micronutriments</a:t>
            </a:r>
            <a:endParaRPr lang="en-US"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538135"/>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L'eau représente une grande partie de notre poids corporel</a:t>
            </a:r>
            <a:endParaRPr sz="2000" b="1">
              <a:solidFill>
                <a:srgbClr val="203864"/>
              </a:solidFill>
              <a:latin typeface="Calibri"/>
              <a:ea typeface="Calibri"/>
              <a:cs typeface="Calibri"/>
              <a:sym typeface="Calibri"/>
            </a:endParaRPr>
          </a:p>
        </p:txBody>
      </p:sp>
      <p:sp>
        <p:nvSpPr>
          <p:cNvPr id="164" name="Google Shape;164;p6"/>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5" name="Google Shape;165;p6"/>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166" name="Google Shape;166;p6"/>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2105025" y="27095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000" dirty="0" err="1">
                <a:latin typeface="Calibri"/>
                <a:ea typeface="Calibri"/>
                <a:cs typeface="Calibri"/>
                <a:sym typeface="Calibri"/>
              </a:rPr>
              <a:t>Vrai</a:t>
            </a:r>
            <a:endParaRPr lang="en-US" sz="2000" dirty="0">
              <a:latin typeface="Calibri"/>
              <a:ea typeface="Calibri"/>
              <a:cs typeface="Calibri"/>
              <a:sym typeface="Calibri"/>
            </a:endParaRPr>
          </a:p>
        </p:txBody>
      </p:sp>
      <p:sp>
        <p:nvSpPr>
          <p:cNvPr id="9" name="Ορθογώνιο 8">
            <a:extLst>
              <a:ext uri="{FF2B5EF4-FFF2-40B4-BE49-F238E27FC236}">
                <a16:creationId xmlns:a16="http://schemas.microsoft.com/office/drawing/2014/main" id="{E448F981-31BC-4A5C-A52A-2CB296CA1B95}"/>
              </a:ext>
            </a:extLst>
          </p:cNvPr>
          <p:cNvSpPr/>
          <p:nvPr/>
        </p:nvSpPr>
        <p:spPr>
          <a:xfrm>
            <a:off x="6134100" y="270956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000" dirty="0">
                <a:latin typeface="Calibri"/>
                <a:ea typeface="Calibri"/>
                <a:cs typeface="Calibri"/>
                <a:sym typeface="Calibri"/>
              </a:rPr>
              <a:t>Faux</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Il existe des aliments qui contiennent tous les nutriments dont notre corps a besoin</a:t>
            </a:r>
            <a:endParaRPr sz="2000" b="1">
              <a:solidFill>
                <a:srgbClr val="203864"/>
              </a:solidFill>
              <a:latin typeface="Calibri"/>
              <a:ea typeface="Calibri"/>
              <a:cs typeface="Calibri"/>
              <a:sym typeface="Calibri"/>
            </a:endParaRPr>
          </a:p>
        </p:txBody>
      </p:sp>
      <p:sp>
        <p:nvSpPr>
          <p:cNvPr id="175" name="Google Shape;175;p7"/>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6" name="Google Shape;176;p7"/>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177" name="Google Shape;177;p7"/>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019801" y="251886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51886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mots clés d'une alimentation saine et nutritive sont les suivants</a:t>
            </a:r>
            <a:endParaRPr sz="2000" b="1">
              <a:solidFill>
                <a:srgbClr val="203864"/>
              </a:solidFill>
              <a:latin typeface="Calibri"/>
              <a:ea typeface="Calibri"/>
              <a:cs typeface="Calibri"/>
              <a:sym typeface="Calibri"/>
            </a:endParaRPr>
          </a:p>
        </p:txBody>
      </p:sp>
      <p:sp>
        <p:nvSpPr>
          <p:cNvPr id="187" name="Google Shape;187;p8"/>
          <p:cNvSpPr txBox="1"/>
          <p:nvPr/>
        </p:nvSpPr>
        <p:spPr>
          <a:xfrm>
            <a:off x="2112596" y="1987425"/>
            <a:ext cx="32523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Deux réponses sont correctes !</a:t>
            </a:r>
            <a:endParaRPr sz="1400" b="1" i="1">
              <a:solidFill>
                <a:schemeClr val="dk1"/>
              </a:solidFill>
              <a:latin typeface="Calibri"/>
              <a:ea typeface="Calibri"/>
              <a:cs typeface="Calibri"/>
              <a:sym typeface="Calibri"/>
            </a:endParaRPr>
          </a:p>
        </p:txBody>
      </p:sp>
      <p:sp>
        <p:nvSpPr>
          <p:cNvPr id="189" name="Google Shape;189;p8"/>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0" name="Google Shape;190;p8"/>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191" name="Google Shape;191;p8"/>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6" y="26793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000" dirty="0"/>
              <a:t>A. </a:t>
            </a:r>
            <a:r>
              <a:rPr lang="en-US" sz="2000" dirty="0" err="1" smtClean="0">
                <a:latin typeface="Calibri"/>
                <a:ea typeface="Calibri"/>
                <a:cs typeface="Calibri"/>
                <a:sym typeface="Calibri"/>
              </a:rPr>
              <a:t>L'équilibrez</a:t>
            </a:r>
            <a:endParaRPr lang="en-US" sz="2000" dirty="0">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41671" y="267934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B. </a:t>
            </a:r>
            <a:r>
              <a:rPr lang="en-US" sz="2000" dirty="0">
                <a:latin typeface="Calibri"/>
                <a:ea typeface="Calibri"/>
                <a:cs typeface="Calibri"/>
                <a:sym typeface="Calibri"/>
              </a:rPr>
              <a:t>Petit-</a:t>
            </a:r>
            <a:r>
              <a:rPr lang="en-US" sz="2000" dirty="0" err="1">
                <a:latin typeface="Calibri"/>
                <a:ea typeface="Calibri"/>
                <a:cs typeface="Calibri"/>
                <a:sym typeface="Calibri"/>
              </a:rPr>
              <a:t>déjeuner</a:t>
            </a:r>
            <a:endParaRPr lang="el-GR" sz="2000" dirty="0"/>
          </a:p>
        </p:txBody>
      </p:sp>
      <p:sp>
        <p:nvSpPr>
          <p:cNvPr id="13" name="Ορθογώνιο 12">
            <a:extLst>
              <a:ext uri="{FF2B5EF4-FFF2-40B4-BE49-F238E27FC236}">
                <a16:creationId xmlns:a16="http://schemas.microsoft.com/office/drawing/2014/main" id="{330EFFD1-979D-4EE1-BDD9-918267F048CC}"/>
              </a:ext>
            </a:extLst>
          </p:cNvPr>
          <p:cNvSpPr/>
          <p:nvPr/>
        </p:nvSpPr>
        <p:spPr>
          <a:xfrm>
            <a:off x="2120178" y="40033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2000" dirty="0"/>
              <a:t>C. </a:t>
            </a:r>
            <a:r>
              <a:rPr lang="en-US" sz="2000" dirty="0" err="1">
                <a:latin typeface="Calibri"/>
                <a:ea typeface="Calibri"/>
                <a:cs typeface="Calibri"/>
                <a:sym typeface="Calibri"/>
              </a:rPr>
              <a:t>Variété</a:t>
            </a:r>
            <a:endParaRPr lang="en-US" sz="2000" dirty="0">
              <a:latin typeface="Calibri"/>
              <a:ea typeface="Calibri"/>
              <a:cs typeface="Calibri"/>
              <a:sym typeface="Calibri"/>
            </a:endParaRPr>
          </a:p>
        </p:txBody>
      </p:sp>
      <p:sp>
        <p:nvSpPr>
          <p:cNvPr id="14" name="Ορθογώνιο 10">
            <a:extLst>
              <a:ext uri="{FF2B5EF4-FFF2-40B4-BE49-F238E27FC236}">
                <a16:creationId xmlns:a16="http://schemas.microsoft.com/office/drawing/2014/main" id="{5E85DC22-F1CC-E28F-0278-E49791741548}"/>
              </a:ext>
            </a:extLst>
          </p:cNvPr>
          <p:cNvSpPr/>
          <p:nvPr/>
        </p:nvSpPr>
        <p:spPr>
          <a:xfrm>
            <a:off x="6141671" y="40033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dirty="0"/>
              <a:t>D. </a:t>
            </a:r>
            <a:r>
              <a:rPr lang="en-US" sz="2000" dirty="0">
                <a:latin typeface="Calibri"/>
                <a:ea typeface="Calibri"/>
                <a:cs typeface="Calibri"/>
                <a:sym typeface="Calibri"/>
              </a:rPr>
              <a:t>Le </a:t>
            </a:r>
            <a:r>
              <a:rPr lang="en-US" sz="2000" dirty="0" err="1">
                <a:latin typeface="Calibri"/>
                <a:ea typeface="Calibri"/>
                <a:cs typeface="Calibri"/>
                <a:sym typeface="Calibri"/>
              </a:rPr>
              <a:t>jeûne</a:t>
            </a:r>
            <a:endParaRPr lang="el-GR" sz="2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538135"/>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538135"/>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C00000"/>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Une alimentation saine</a:t>
            </a:r>
            <a:endParaRPr sz="2000" b="1">
              <a:solidFill>
                <a:srgbClr val="203864"/>
              </a:solidFill>
              <a:latin typeface="Calibri"/>
              <a:ea typeface="Calibri"/>
              <a:cs typeface="Calibri"/>
              <a:sym typeface="Calibri"/>
            </a:endParaRPr>
          </a:p>
        </p:txBody>
      </p:sp>
      <p:sp>
        <p:nvSpPr>
          <p:cNvPr id="201" name="Google Shape;201;p9"/>
          <p:cNvSpPr txBox="1"/>
          <p:nvPr/>
        </p:nvSpPr>
        <p:spPr>
          <a:xfrm>
            <a:off x="2112596" y="1987425"/>
            <a:ext cx="3404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Une seule réponse est correcte !</a:t>
            </a:r>
            <a:endParaRPr sz="1400" b="1" i="1">
              <a:solidFill>
                <a:schemeClr val="dk1"/>
              </a:solidFill>
              <a:latin typeface="Calibri"/>
              <a:ea typeface="Calibri"/>
              <a:cs typeface="Calibri"/>
              <a:sym typeface="Calibri"/>
            </a:endParaRPr>
          </a:p>
        </p:txBody>
      </p:sp>
      <p:sp>
        <p:nvSpPr>
          <p:cNvPr id="203" name="Google Shape;203;p9"/>
          <p:cNvSpPr/>
          <p:nvPr/>
        </p:nvSpPr>
        <p:spPr>
          <a:xfrm>
            <a:off x="0" y="0"/>
            <a:ext cx="613200" cy="4434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04" name="Google Shape;204;p9"/>
          <p:cNvSpPr txBox="1"/>
          <p:nvPr/>
        </p:nvSpPr>
        <p:spPr>
          <a:xfrm>
            <a:off x="613101" y="1512"/>
            <a:ext cx="4299600" cy="4419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100" b="1">
                <a:solidFill>
                  <a:srgbClr val="000000"/>
                </a:solidFill>
                <a:latin typeface="Calibri"/>
                <a:ea typeface="Calibri"/>
                <a:cs typeface="Calibri"/>
                <a:sym typeface="Calibri"/>
              </a:rPr>
              <a:t>Apps pour la nutrition et la santé  </a:t>
            </a:r>
            <a:endParaRPr sz="1300"/>
          </a:p>
        </p:txBody>
      </p:sp>
      <p:sp>
        <p:nvSpPr>
          <p:cNvPr id="205" name="Google Shape;205;p9"/>
          <p:cNvSpPr/>
          <p:nvPr/>
        </p:nvSpPr>
        <p:spPr>
          <a:xfrm>
            <a:off x="50703" y="64721"/>
            <a:ext cx="562500" cy="310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a:solidFill>
                  <a:srgbClr val="FFFFFF"/>
                </a:solidFill>
                <a:latin typeface="Gill Sans"/>
                <a:ea typeface="Gill Sans"/>
                <a:cs typeface="Gill Sans"/>
                <a:sym typeface="Gill Sans"/>
              </a:rPr>
              <a:t>6.3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6" y="281969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600" dirty="0"/>
              <a:t>A. </a:t>
            </a:r>
            <a:r>
              <a:rPr lang="fr-FR" sz="1600" dirty="0">
                <a:latin typeface="Calibri"/>
                <a:ea typeface="Calibri"/>
                <a:cs typeface="Calibri"/>
                <a:sym typeface="Calibri"/>
              </a:rPr>
              <a:t>est à l'abri des toxines, des moisissures et de tout produit chimique nocif.</a:t>
            </a:r>
            <a:endParaRPr lang="fr-FR" sz="16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2120178" y="406747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C. </a:t>
            </a:r>
            <a:r>
              <a:rPr lang="fr-FR" sz="1600" dirty="0">
                <a:latin typeface="Calibri"/>
                <a:ea typeface="Calibri"/>
                <a:cs typeface="Calibri"/>
                <a:sym typeface="Calibri"/>
              </a:rPr>
              <a:t>se compose d'une variété d'aliments provenant de différents groupes alimentaires</a:t>
            </a:r>
            <a:r>
              <a:rPr lang="fr-FR" sz="1600" dirty="0" smtClean="0">
                <a:latin typeface="Calibri"/>
                <a:ea typeface="Calibri"/>
                <a:cs typeface="Calibri"/>
                <a:sym typeface="Calibri"/>
              </a:rPr>
              <a:t>.</a:t>
            </a:r>
            <a:endParaRPr lang="el-GR" sz="1600" dirty="0"/>
          </a:p>
        </p:txBody>
      </p:sp>
      <p:sp>
        <p:nvSpPr>
          <p:cNvPr id="13" name="Ορθογώνιο 12">
            <a:extLst>
              <a:ext uri="{FF2B5EF4-FFF2-40B4-BE49-F238E27FC236}">
                <a16:creationId xmlns:a16="http://schemas.microsoft.com/office/drawing/2014/main" id="{330EFFD1-979D-4EE1-BDD9-918267F048CC}"/>
              </a:ext>
            </a:extLst>
          </p:cNvPr>
          <p:cNvSpPr/>
          <p:nvPr/>
        </p:nvSpPr>
        <p:spPr>
          <a:xfrm>
            <a:off x="6141671" y="406747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600" dirty="0"/>
              <a:t>D. </a:t>
            </a:r>
            <a:r>
              <a:rPr lang="fr-FR" sz="1600" dirty="0">
                <a:latin typeface="Calibri"/>
                <a:ea typeface="Calibri"/>
                <a:cs typeface="Calibri"/>
                <a:sym typeface="Calibri"/>
              </a:rPr>
              <a:t>répond aux besoins nutritionnels individuels en énergie (calories) et en nutriments.</a:t>
            </a:r>
            <a:endParaRPr lang="fr-FR" sz="1600" dirty="0"/>
          </a:p>
        </p:txBody>
      </p:sp>
      <p:sp>
        <p:nvSpPr>
          <p:cNvPr id="14" name="Ορθογώνιο 10">
            <a:extLst>
              <a:ext uri="{FF2B5EF4-FFF2-40B4-BE49-F238E27FC236}">
                <a16:creationId xmlns:a16="http://schemas.microsoft.com/office/drawing/2014/main" id="{8350A70B-8EA5-D66A-CE84-35016F7ECF64}"/>
              </a:ext>
            </a:extLst>
          </p:cNvPr>
          <p:cNvSpPr/>
          <p:nvPr/>
        </p:nvSpPr>
        <p:spPr>
          <a:xfrm>
            <a:off x="6141671" y="281969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600" dirty="0"/>
              <a:t>B. </a:t>
            </a:r>
            <a:r>
              <a:rPr lang="fr-FR" sz="1600" dirty="0">
                <a:latin typeface="Calibri"/>
                <a:ea typeface="Calibri"/>
                <a:cs typeface="Calibri"/>
                <a:sym typeface="Calibri"/>
              </a:rPr>
              <a:t>Les réponses A, C et D sont toutes correctes.</a:t>
            </a:r>
            <a:endParaRPr lang="fr-FR" sz="1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6.3 Session d_auto-apprentissag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yii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DKK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Moo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DKK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DKK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DKK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yiihZFQaV5GsAAABvAAAAHAAAAHVuaXZlcnNhbC9sb2NhbF9zZXR0aW5ncy54bWwNyrEKwkAMANC9XxEySB3Uugn2rpujCK0fENogB7mk9ELRv/e2N7x++GaBnbeSTANezx0C62xL0k/A9/Q43RCKky4kphxQDWGITS82k4zsXmOBVejH28S5wvlJuc4XqbOkAu1B/B6PeInNH1BLAwQUAAIACAAzii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M4ooWeohDhNLAAAAbAAAABsAAAB1bml2ZXJzYWwvdW5pdmVyc2FsLnBuZy54bWyzsa/IzVEoSy0qzszPs1Uy1DNQsrfj5bIpKEoty0wtV6gAigEFIUBJoRLINUJwyzNTSjKAQiYmFgjBjNTM9IwSoKiBhRlcVB9oKABQSwECAAAUAAIACACpflBPNmFYAkcDAADhCQAAFAAAAAAAAAABAAAAAAAAAAAAdW5pdmVyc2FsL3BsYXllci54bWxQSwECAAAUAAIACAAyiihZtTf0qBwFAADhEwAAHQAAAAAAAAABAAAAAAB5AwAAdW5pdmVyc2FsL2NvbW1vbl9tZXNzYWdlcy5sbmdQSwECAAAUAAIACAAyiihZFR5gG6MAAAB/AQAALgAAAAAAAAABAAAAAADQCAAAdW5pdmVyc2FsL3BsYXliYWNrX2FuZF9uYXZpZ2F0aW9uX3NldHRpbmdzLnhtbFBLAQIAABQAAgAIADKKKFl0STUfPAQAAAwVAAAnAAAAAAAAAAEAAAAAAL8JAAB1bml2ZXJzYWwvZmxhc2hfcHVibGlzaGluZ19zZXR0aW5ncy54bWxQSwECAAAUAAIACAAyiihZN4uHansDAACsDAAAIQAAAAAAAAABAAAAAABADgAAdW5pdmVyc2FsL2ZsYXNoX3NraW5fc2V0dGluZ3MueG1sUEsBAgAAFAACAAgAMoooWaavViM2BAAAlhQAACYAAAAAAAAAAQAAAAAA+hEAAHVuaXZlcnNhbC9odG1sX3B1Ymxpc2hpbmdfc2V0dGluZ3MueG1sUEsBAgAAFAACAAgAMoooWSYPfuiwAQAAbwYAAB8AAAAAAAAAAQAAAAAAdBYAAHVuaXZlcnNhbC9odG1sX3NraW5fc2V0dGluZ3MuanNQSwECAAAUAAIACAAyiihZFQaV5GsAAABvAAAAHAAAAAAAAAABAAAAAABhGAAAdW5pdmVyc2FsL2xvY2FsX3NldHRpbmdzLnhtbFBLAQIAABQAAgAIADOKKFnCG66ZaBIAAPdNAAAXAAAAAAAAAAAAAAAAAAYZAAB1bml2ZXJzYWwvdW5pdmVyc2FsLnBuZ1BLAQIAABQAAgAIADOKKFnqIQ4TSwAAAGwAAAAbAAAAAAAAAAEAAAAAAKMrAAB1bml2ZXJzYWwvdW5pdmVyc2FsLnBuZy54bWxQSwUGAAAAAAoACgAGAwAAJywAAAAA"/>
  <p:tag name="ISPRING_LMS_API_VERSION" val="SCORM 1.2"/>
  <p:tag name="ISPRING_ULTRA_SCORM_COURSE_ID" val="07722580-391E-4913-A394-E7FBC1186E13"/>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6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6.3 Session d_auto-apprentissag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1110</Words>
  <Application>Microsoft Office PowerPoint</Application>
  <PresentationFormat>Ευρεία οθόνη</PresentationFormat>
  <Paragraphs>217</Paragraphs>
  <Slides>23</Slides>
  <Notes>23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23</vt:i4>
      </vt:variant>
    </vt:vector>
  </HeadingPairs>
  <TitlesOfParts>
    <vt:vector size="31" baseType="lpstr">
      <vt:lpstr>Noto Sans Symbols</vt:lpstr>
      <vt:lpstr>Arial</vt:lpstr>
      <vt:lpstr>Impact</vt:lpstr>
      <vt:lpstr>Gill Sans</vt:lpstr>
      <vt:lpstr>Roboto</vt:lpstr>
      <vt:lpstr>Calibri</vt:lpstr>
      <vt:lpstr>Θέμα του Office</vt:lpstr>
      <vt:lpstr>Θέμα του Office</vt:lpstr>
      <vt:lpstr>Παρουσίαση του PowerPoint</vt:lpstr>
      <vt:lpstr>Partenaires</vt:lpstr>
      <vt:lpstr>Session d'auto-apprentissage :  Contenu</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6.3 Session d_auto-apprentissage</dc:title>
  <dc:creator>pantelis bbalaouras</dc:creator>
  <cp:lastModifiedBy>pantelis</cp:lastModifiedBy>
  <cp:revision>8</cp:revision>
  <dcterms:created xsi:type="dcterms:W3CDTF">2020-06-02T13:31:56Z</dcterms:created>
  <dcterms:modified xsi:type="dcterms:W3CDTF">2024-09-08T14:22:20Z</dcterms:modified>
</cp:coreProperties>
</file>