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embeddedFontLst>
    <p:embeddedFont>
      <p:font typeface="Impact" panose="020B0806030902050204" pitchFamily="34" charset="0"/>
      <p:regular r:id="rId11"/>
    </p:embeddedFont>
    <p:embeddedFont>
      <p:font typeface="Gill Sans" panose="020B0604020202020204" charset="0"/>
      <p:regular r:id="rId12"/>
      <p:bold r:id="rId13"/>
    </p:embeddedFont>
    <p:embeddedFont>
      <p:font typeface="Roboto" panose="02000000000000000000" pitchFamily="2"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BOeoH5SXA5UFK91dnn5Vh9Sz1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5.fntdata"/><Relationship Id="rId23"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26" name="Google Shape;12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8" name="Google Shape;1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9"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10"/>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10"/>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1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10"/>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1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11"/>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11"/>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1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1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5</a:t>
            </a:r>
            <a:r>
              <a:rPr lang="en-US" sz="1800" b="1">
                <a:solidFill>
                  <a:schemeClr val="lt1"/>
                </a:solidFill>
                <a:highlight>
                  <a:srgbClr val="C01E24"/>
                </a:highlight>
                <a:latin typeface="Calibri"/>
                <a:ea typeface="Calibri"/>
                <a:cs typeface="Calibri"/>
                <a:sym typeface="Calibri"/>
              </a:rPr>
              <a:t>.4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 </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5"/>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2" name="Google Shape;42;p1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5.4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 </a:t>
            </a:r>
            <a:endParaRPr sz="1800">
              <a:solidFill>
                <a:srgbClr val="7F7F7F"/>
              </a:solidFill>
              <a:latin typeface="Calibri"/>
              <a:ea typeface="Calibri"/>
              <a:cs typeface="Calibri"/>
              <a:sym typeface="Calibri"/>
            </a:endParaRPr>
          </a:p>
        </p:txBody>
      </p:sp>
      <p:pic>
        <p:nvPicPr>
          <p:cNvPr id="48" name="Google Shape;48;p1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7"/>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5</a:t>
            </a:r>
            <a:r>
              <a:rPr lang="en-US" sz="1800" b="1">
                <a:solidFill>
                  <a:schemeClr val="lt1"/>
                </a:solidFill>
                <a:highlight>
                  <a:srgbClr val="C01E24"/>
                </a:highlight>
                <a:latin typeface="Calibri"/>
                <a:ea typeface="Calibri"/>
                <a:cs typeface="Calibri"/>
                <a:sym typeface="Calibri"/>
              </a:rPr>
              <a:t>.4</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 </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8"/>
          <p:cNvSpPr txBox="1">
            <a:spLocks noGrp="1"/>
          </p:cNvSpPr>
          <p:nvPr>
            <p:ph type="body" idx="1"/>
          </p:nvPr>
        </p:nvSpPr>
        <p:spPr>
          <a:xfrm>
            <a:off x="426000" y="56407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8"/>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rm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4"/>
        <p:cNvGrpSpPr/>
        <p:nvPr/>
      </p:nvGrpSpPr>
      <p:grpSpPr>
        <a:xfrm>
          <a:off x="0" y="0"/>
          <a:ext cx="0" cy="0"/>
          <a:chOff x="0" y="0"/>
          <a:chExt cx="0" cy="0"/>
        </a:xfrm>
      </p:grpSpPr>
      <p:pic>
        <p:nvPicPr>
          <p:cNvPr id="65" name="Google Shape;65;p14"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61" name="Google Shape;6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2" name="Google Shape;6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hyperlink" Target="https://fr.freepik.com/vecteurs-libre/illustration-vectorielle-developpement-social-concept-abstrait-enfants-apprennent-competences-sociales-impact-positif-communication-reussie-reussite-professionnelle-metaphore-abstraite-education_11663914.htm#fromView=search&amp;page=1&amp;position=1&amp;uuid=b362f97a-24e5-444e-84d9-36ca13ac6af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p:nvPr/>
        </p:nvSpPr>
        <p:spPr>
          <a:xfrm>
            <a:off x="4310344" y="3513902"/>
            <a:ext cx="784371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5 - Session de clôture </a:t>
            </a:r>
            <a:r>
              <a:rPr lang="en-US" sz="2400" b="1" i="0" u="none" strike="noStrike" cap="none">
                <a:solidFill>
                  <a:srgbClr val="C00000"/>
                </a:solidFill>
                <a:latin typeface="Calibri"/>
                <a:ea typeface="Calibri"/>
                <a:cs typeface="Calibri"/>
                <a:sym typeface="Calibri"/>
              </a:rPr>
              <a:t>(5.4)</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Applications de santé pour les addictions et l'usage de substances</a:t>
            </a:r>
            <a:endParaRPr sz="3400" b="1" i="0" u="none" strike="noStrike" cap="none">
              <a:solidFill>
                <a:schemeClr val="dk1"/>
              </a:solidFill>
              <a:latin typeface="Calibri"/>
              <a:ea typeface="Calibri"/>
              <a:cs typeface="Calibri"/>
              <a:sym typeface="Calibri"/>
            </a:endParaRPr>
          </a:p>
        </p:txBody>
      </p:sp>
      <p:sp>
        <p:nvSpPr>
          <p:cNvPr id="72" name="Google Shape;72;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73" name="Google Shape;73;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4" name="Google Shape;74;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5" name="Google Shape;75;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6" name="Google Shape;76;p1"/>
          <p:cNvSpPr/>
          <p:nvPr/>
        </p:nvSpPr>
        <p:spPr>
          <a:xfrm>
            <a:off x="1655" y="4036937"/>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pic>
        <p:nvPicPr>
          <p:cNvPr id="77" name="Google Shape;77;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8" name="Google Shape;78;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9" name="Google Shape;79;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80" name="Google Shape;80;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81" name="Google Shape;81;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82" name="Google Shape;82;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3" name="Google Shape;83;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4" name="Google Shape;84;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7" name="Google Shape;87;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8" name="Google Shape;88;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9" name="Google Shape;89;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90" name="Google Shape;90;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181100" y="1090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7" name="Google Shape;97;p2"/>
          <p:cNvGrpSpPr/>
          <p:nvPr/>
        </p:nvGrpSpPr>
        <p:grpSpPr>
          <a:xfrm>
            <a:off x="6606686" y="1812884"/>
            <a:ext cx="6096000" cy="1677637"/>
            <a:chOff x="-1066801" y="1523553"/>
            <a:chExt cx="6096000" cy="1677637"/>
          </a:xfrm>
        </p:grpSpPr>
        <p:pic>
          <p:nvPicPr>
            <p:cNvPr id="98" name="Google Shape;98;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9" name="Google Shape;9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00" name="Google Shape;100;p2"/>
          <p:cNvGrpSpPr/>
          <p:nvPr/>
        </p:nvGrpSpPr>
        <p:grpSpPr>
          <a:xfrm>
            <a:off x="3483817" y="4504058"/>
            <a:ext cx="6629400" cy="1738414"/>
            <a:chOff x="2579204" y="1882706"/>
            <a:chExt cx="6629400" cy="1738414"/>
          </a:xfrm>
        </p:grpSpPr>
        <p:pic>
          <p:nvPicPr>
            <p:cNvPr id="101" name="Google Shape;101;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02" name="Google Shape;10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3" name="Google Shape;103;p2"/>
          <p:cNvGrpSpPr/>
          <p:nvPr/>
        </p:nvGrpSpPr>
        <p:grpSpPr>
          <a:xfrm>
            <a:off x="3020318" y="1776505"/>
            <a:ext cx="6634368" cy="1584248"/>
            <a:chOff x="6639106" y="2919412"/>
            <a:chExt cx="6634368" cy="1584248"/>
          </a:xfrm>
        </p:grpSpPr>
        <p:pic>
          <p:nvPicPr>
            <p:cNvPr id="104" name="Google Shape;104;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5" name="Google Shape;10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6" name="Google Shape;106;p2"/>
          <p:cNvGrpSpPr/>
          <p:nvPr/>
        </p:nvGrpSpPr>
        <p:grpSpPr>
          <a:xfrm>
            <a:off x="-1974174" y="1729933"/>
            <a:ext cx="6952420" cy="1601615"/>
            <a:chOff x="-1240501" y="3160643"/>
            <a:chExt cx="6952420" cy="1601615"/>
          </a:xfrm>
        </p:grpSpPr>
        <p:pic>
          <p:nvPicPr>
            <p:cNvPr id="107" name="Google Shape;107;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8" name="Google Shape;10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9" name="Google Shape;109;p2"/>
          <p:cNvGrpSpPr/>
          <p:nvPr/>
        </p:nvGrpSpPr>
        <p:grpSpPr>
          <a:xfrm>
            <a:off x="2776075" y="4478327"/>
            <a:ext cx="2543175" cy="1592961"/>
            <a:chOff x="4517932" y="3531206"/>
            <a:chExt cx="2543175" cy="1592961"/>
          </a:xfrm>
        </p:grpSpPr>
        <p:pic>
          <p:nvPicPr>
            <p:cNvPr id="110" name="Google Shape;110;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11" name="Google Shape;11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12" name="Google Shape;112;p2"/>
          <p:cNvGrpSpPr/>
          <p:nvPr/>
        </p:nvGrpSpPr>
        <p:grpSpPr>
          <a:xfrm>
            <a:off x="2859813" y="1422238"/>
            <a:ext cx="1973150" cy="2726448"/>
            <a:chOff x="9320178" y="2976204"/>
            <a:chExt cx="1973150" cy="2726448"/>
          </a:xfrm>
        </p:grpSpPr>
        <p:pic>
          <p:nvPicPr>
            <p:cNvPr id="113" name="Google Shape;113;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4" name="Google Shape;11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5" name="Google Shape;115;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6" name="Google Shape;116;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7" name="Google Shape;117;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8" name="Google Shape;118;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9" name="Google Shape;119;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20" name="Google Shape;120;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21" name="Google Shape;121;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22" name="Google Shape;122;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544057" y="1397587"/>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29" name="Google Shape;129;p3"/>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txBox="1"/>
          <p:nvPr/>
        </p:nvSpPr>
        <p:spPr>
          <a:xfrm>
            <a:off x="526426" y="349000"/>
            <a:ext cx="90393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les addictions et l'utilisation de substances</a:t>
            </a:r>
            <a:endParaRPr/>
          </a:p>
        </p:txBody>
      </p:sp>
      <p:sp>
        <p:nvSpPr>
          <p:cNvPr id="131" name="Google Shape;131;p3"/>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5 </a:t>
            </a:r>
            <a:endParaRPr sz="2200" b="1">
              <a:solidFill>
                <a:schemeClr val="lt1"/>
              </a:solidFill>
              <a:latin typeface="Gill Sans"/>
              <a:ea typeface="Gill Sans"/>
              <a:cs typeface="Gill Sans"/>
              <a:sym typeface="Gill Sans"/>
            </a:endParaRPr>
          </a:p>
        </p:txBody>
      </p:sp>
      <p:sp>
        <p:nvSpPr>
          <p:cNvPr id="132" name="Google Shape;132;p3"/>
          <p:cNvSpPr txBox="1">
            <a:spLocks noGrp="1"/>
          </p:cNvSpPr>
          <p:nvPr>
            <p:ph type="body" idx="1"/>
          </p:nvPr>
        </p:nvSpPr>
        <p:spPr>
          <a:xfrm>
            <a:off x="558001" y="2450951"/>
            <a:ext cx="7900200" cy="34023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a:t>Sensibiliser à ce que sont les applications de santé pour les addictions et la consommation de substances et à l'importance d'habitudes saines.</a:t>
            </a:r>
            <a:endParaRPr/>
          </a:p>
          <a:p>
            <a:pPr marL="228600" lvl="0" indent="-228600" algn="l" rtl="0">
              <a:lnSpc>
                <a:spcPct val="100000"/>
              </a:lnSpc>
              <a:spcBef>
                <a:spcPts val="1800"/>
              </a:spcBef>
              <a:spcAft>
                <a:spcPts val="0"/>
              </a:spcAft>
              <a:buSzPts val="2200"/>
              <a:buChar char="✔"/>
            </a:pPr>
            <a:r>
              <a:rPr lang="en-US"/>
              <a:t>Identifier les principales activités permettant d'établir une habitude saine et la manière dont ces applications peuvent y contribuer. </a:t>
            </a:r>
            <a:endParaRPr/>
          </a:p>
          <a:p>
            <a:pPr marL="228600" lvl="0" indent="-228600" algn="l" rtl="0">
              <a:lnSpc>
                <a:spcPct val="100000"/>
              </a:lnSpc>
              <a:spcBef>
                <a:spcPts val="1800"/>
              </a:spcBef>
              <a:spcAft>
                <a:spcPts val="0"/>
              </a:spcAft>
              <a:buSzPts val="2200"/>
              <a:buChar char="✔"/>
            </a:pPr>
            <a:r>
              <a:rPr lang="en-US"/>
              <a:t>Comprendre les principaux concepts liés aux applications de santé et comment elles peuvent être utiles aux migrants </a:t>
            </a:r>
            <a:endParaRPr/>
          </a:p>
        </p:txBody>
      </p:sp>
      <p:sp>
        <p:nvSpPr>
          <p:cNvPr id="133" name="Google Shape;133;p3"/>
          <p:cNvSpPr txBox="1"/>
          <p:nvPr/>
        </p:nvSpPr>
        <p:spPr>
          <a:xfrm>
            <a:off x="9145699" y="6226777"/>
            <a:ext cx="387986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400">
              <a:solidFill>
                <a:schemeClr val="dk1"/>
              </a:solidFill>
              <a:latin typeface="Calibri"/>
              <a:ea typeface="Calibri"/>
              <a:cs typeface="Calibri"/>
              <a:sym typeface="Calibri"/>
            </a:endParaRPr>
          </a:p>
        </p:txBody>
      </p:sp>
      <p:pic>
        <p:nvPicPr>
          <p:cNvPr id="134" name="Google Shape;134;p3"/>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570032" y="1478937"/>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41" name="Google Shape;141;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txBox="1"/>
          <p:nvPr/>
        </p:nvSpPr>
        <p:spPr>
          <a:xfrm>
            <a:off x="526425" y="349000"/>
            <a:ext cx="89217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Applications de santé pour les addictions et l'utilisation de substances</a:t>
            </a:r>
            <a:endParaRPr/>
          </a:p>
        </p:txBody>
      </p:sp>
      <p:sp>
        <p:nvSpPr>
          <p:cNvPr id="143" name="Google Shape;143;p4"/>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Gill Sans"/>
                <a:ea typeface="Gill Sans"/>
                <a:cs typeface="Gill Sans"/>
                <a:sym typeface="Gill Sans"/>
              </a:rPr>
              <a:t>5 </a:t>
            </a:r>
            <a:endParaRPr sz="2200" b="1">
              <a:solidFill>
                <a:schemeClr val="lt1"/>
              </a:solidFill>
              <a:latin typeface="Gill Sans"/>
              <a:ea typeface="Gill Sans"/>
              <a:cs typeface="Gill Sans"/>
              <a:sym typeface="Gill Sans"/>
            </a:endParaRPr>
          </a:p>
        </p:txBody>
      </p:sp>
      <p:sp>
        <p:nvSpPr>
          <p:cNvPr id="144" name="Google Shape;144;p4"/>
          <p:cNvSpPr txBox="1">
            <a:spLocks noGrp="1"/>
          </p:cNvSpPr>
          <p:nvPr>
            <p:ph type="body" idx="1"/>
          </p:nvPr>
        </p:nvSpPr>
        <p:spPr>
          <a:xfrm>
            <a:off x="570025" y="2426522"/>
            <a:ext cx="6314100" cy="3389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C00000"/>
              </a:buClr>
              <a:buSzPts val="2200"/>
              <a:buFont typeface="Noto Sans Symbols"/>
              <a:buChar char="✔"/>
            </a:pPr>
            <a:r>
              <a:rPr lang="en-US"/>
              <a:t>Définition de ce que sont les applications sur l'abus de substances et les addictions</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Explication de la manière dont les applications sur la consommation de substances et les dépendances peuvent contribuer à améliorer la qualité de vie et la santé</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Familiarisation et capacité à naviguer dans différentes applications de santé et à les intégrer dans la vie quotidienne. </a:t>
            </a:r>
            <a:endParaRPr/>
          </a:p>
        </p:txBody>
      </p:sp>
      <p:sp>
        <p:nvSpPr>
          <p:cNvPr id="145" name="Google Shape;145;p4"/>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hlink"/>
              </a:buClr>
              <a:buSzPts val="1200"/>
              <a:buFont typeface="Calibri"/>
              <a:buNone/>
            </a:pPr>
            <a:r>
              <a:rPr lang="en-US" sz="1200" u="sng">
                <a:solidFill>
                  <a:schemeClr val="hlink"/>
                </a:solidFill>
                <a:latin typeface="Calibri"/>
                <a:ea typeface="Calibri"/>
                <a:cs typeface="Calibri"/>
                <a:sym typeface="Calibri"/>
                <a:hlinkClick r:id="rId3"/>
              </a:rPr>
              <a:t>Source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Conçu par Freepik</a:t>
            </a:r>
            <a:endParaRPr sz="1200">
              <a:solidFill>
                <a:schemeClr val="dk1"/>
              </a:solidFill>
              <a:latin typeface="Calibri"/>
              <a:ea typeface="Calibri"/>
              <a:cs typeface="Calibri"/>
              <a:sym typeface="Calibri"/>
            </a:endParaRPr>
          </a:p>
        </p:txBody>
      </p:sp>
      <p:pic>
        <p:nvPicPr>
          <p:cNvPr id="146" name="Google Shape;146;p4"/>
          <p:cNvPicPr preferRelativeResize="0"/>
          <p:nvPr/>
        </p:nvPicPr>
        <p:blipFill rotWithShape="1">
          <a:blip r:embed="rId5">
            <a:alphaModFix/>
          </a:blip>
          <a:srcRect l="9128" t="10193" r="8040"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558000" y="151020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Clôture</a:t>
            </a:r>
            <a:endParaRPr/>
          </a:p>
        </p:txBody>
      </p:sp>
      <p:sp>
        <p:nvSpPr>
          <p:cNvPr id="152" name="Google Shape;152;p5"/>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b="1"/>
              <a:t>Ce module comprend les éléments suivants :</a:t>
            </a:r>
            <a:endParaRPr/>
          </a:p>
          <a:p>
            <a:pPr marL="228600" lvl="0" indent="-228600" algn="l" rtl="0">
              <a:lnSpc>
                <a:spcPct val="100000"/>
              </a:lnSpc>
              <a:spcBef>
                <a:spcPts val="1200"/>
              </a:spcBef>
              <a:spcAft>
                <a:spcPts val="0"/>
              </a:spcAft>
              <a:buSzPts val="2200"/>
              <a:buChar char="▪"/>
            </a:pPr>
            <a:r>
              <a:rPr lang="en-US"/>
              <a:t>Résumé des principaux enseignements tirés </a:t>
            </a:r>
            <a:endParaRPr/>
          </a:p>
          <a:p>
            <a:pPr marL="228600" lvl="0" indent="-228600" algn="l" rtl="0">
              <a:lnSpc>
                <a:spcPct val="100000"/>
              </a:lnSpc>
              <a:spcBef>
                <a:spcPts val="1200"/>
              </a:spcBef>
              <a:spcAft>
                <a:spcPts val="0"/>
              </a:spcAft>
              <a:buSzPts val="2200"/>
              <a:buChar char="▪"/>
            </a:pPr>
            <a:r>
              <a:rPr lang="en-US"/>
              <a:t>Partage d'expériences d'utilisation d'applications liées au tabagisme et/ou à la dépendance à l'écran</a:t>
            </a:r>
            <a:endParaRPr/>
          </a:p>
          <a:p>
            <a:pPr marL="228600" lvl="0" indent="-228600" algn="l" rtl="0">
              <a:lnSpc>
                <a:spcPct val="100000"/>
              </a:lnSpc>
              <a:spcBef>
                <a:spcPts val="1200"/>
              </a:spcBef>
              <a:spcAft>
                <a:spcPts val="0"/>
              </a:spcAft>
              <a:buSzPts val="2200"/>
              <a:buChar char="▪"/>
            </a:pPr>
            <a:r>
              <a:rPr lang="en-US"/>
              <a:t>Défis pratiques et idées pour les surmonter</a:t>
            </a:r>
            <a:endParaRPr/>
          </a:p>
          <a:p>
            <a:pPr marL="228600" lvl="0" indent="-88900" algn="l" rtl="0">
              <a:lnSpc>
                <a:spcPct val="100000"/>
              </a:lnSpc>
              <a:spcBef>
                <a:spcPts val="1200"/>
              </a:spcBef>
              <a:spcAft>
                <a:spcPts val="0"/>
              </a:spcAft>
              <a:buSzPts val="2200"/>
              <a:buNone/>
            </a:pPr>
            <a:endParaRPr/>
          </a:p>
        </p:txBody>
      </p:sp>
      <p:sp>
        <p:nvSpPr>
          <p:cNvPr id="153" name="Google Shape;153;p5"/>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54" name="Google Shape;154;p5"/>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155" name="Google Shape;155;p5"/>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4</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566150" y="149755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Clôture</a:t>
            </a:r>
            <a:endParaRPr/>
          </a:p>
        </p:txBody>
      </p:sp>
      <p:sp>
        <p:nvSpPr>
          <p:cNvPr id="161" name="Google Shape;161;p6"/>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00"/>
              <a:buNone/>
            </a:pPr>
            <a:r>
              <a:rPr lang="en-US" b="1"/>
              <a:t>Prenez quelques minutes pour écrire...</a:t>
            </a:r>
            <a:endParaRPr/>
          </a:p>
          <a:p>
            <a:pPr marL="228600" lvl="0" indent="-228600" algn="l" rtl="0">
              <a:lnSpc>
                <a:spcPct val="100000"/>
              </a:lnSpc>
              <a:spcBef>
                <a:spcPts val="1200"/>
              </a:spcBef>
              <a:spcAft>
                <a:spcPts val="0"/>
              </a:spcAft>
              <a:buSzPts val="2200"/>
              <a:buChar char="▪"/>
            </a:pPr>
            <a:r>
              <a:rPr lang="en-US"/>
              <a:t>Qu'est-ce qu'une application de lutte contre la toxicomanie ou l'addiction ?</a:t>
            </a:r>
            <a:endParaRPr/>
          </a:p>
          <a:p>
            <a:pPr marL="228600" lvl="0" indent="-228600" algn="l" rtl="0">
              <a:lnSpc>
                <a:spcPct val="100000"/>
              </a:lnSpc>
              <a:spcBef>
                <a:spcPts val="1200"/>
              </a:spcBef>
              <a:spcAft>
                <a:spcPts val="0"/>
              </a:spcAft>
              <a:buSzPts val="2200"/>
              <a:buChar char="▪"/>
            </a:pPr>
            <a:r>
              <a:rPr lang="en-US"/>
              <a:t>Comment puis-je prendre des habitudes saines et pourquoi est-ce important ?</a:t>
            </a:r>
            <a:endParaRPr/>
          </a:p>
          <a:p>
            <a:pPr marL="228600" lvl="0" indent="-228600" algn="l" rtl="0">
              <a:lnSpc>
                <a:spcPct val="100000"/>
              </a:lnSpc>
              <a:spcBef>
                <a:spcPts val="1200"/>
              </a:spcBef>
              <a:spcAft>
                <a:spcPts val="0"/>
              </a:spcAft>
              <a:buSzPts val="2200"/>
              <a:buChar char="▪"/>
            </a:pPr>
            <a:r>
              <a:rPr lang="en-US"/>
              <a:t>Comment puis-je bénéficier de l'utilisation d'une application de lutte contre la toxicomanie ou la dépendance ?</a:t>
            </a:r>
            <a:endParaRPr/>
          </a:p>
          <a:p>
            <a:pPr marL="228600" lvl="0" indent="-228600" algn="l" rtl="0">
              <a:lnSpc>
                <a:spcPct val="100000"/>
              </a:lnSpc>
              <a:spcBef>
                <a:spcPts val="1200"/>
              </a:spcBef>
              <a:spcAft>
                <a:spcPts val="0"/>
              </a:spcAft>
              <a:buSzPts val="2200"/>
              <a:buChar char="▪"/>
            </a:pPr>
            <a:r>
              <a:rPr lang="en-US"/>
              <a:t>Quels sont les avantages et les inconvénients possibles de l'utilisation de ces applications ?</a:t>
            </a:r>
            <a:endParaRPr/>
          </a:p>
          <a:p>
            <a:pPr marL="228600" lvl="0" indent="-88900" algn="l" rtl="0">
              <a:lnSpc>
                <a:spcPct val="100000"/>
              </a:lnSpc>
              <a:spcBef>
                <a:spcPts val="1200"/>
              </a:spcBef>
              <a:spcAft>
                <a:spcPts val="0"/>
              </a:spcAft>
              <a:buSzPts val="2200"/>
              <a:buNone/>
            </a:pPr>
            <a:endParaRPr/>
          </a:p>
        </p:txBody>
      </p:sp>
      <p:sp>
        <p:nvSpPr>
          <p:cNvPr id="162" name="Google Shape;162;p6"/>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63" name="Google Shape;163;p6"/>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164" name="Google Shape;164;p6"/>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4</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69"/>
        <p:cNvGrpSpPr/>
        <p:nvPr/>
      </p:nvGrpSpPr>
      <p:grpSpPr>
        <a:xfrm>
          <a:off x="0" y="0"/>
          <a:ext cx="0" cy="0"/>
          <a:chOff x="0" y="0"/>
          <a:chExt cx="0" cy="0"/>
        </a:xfrm>
      </p:grpSpPr>
      <p:sp>
        <p:nvSpPr>
          <p:cNvPr id="170" name="Google Shape;170;p7"/>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1" name="Google Shape;171;p7"/>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2" name="Google Shape;172;p7"/>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73" name="Google Shape;173;p7"/>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74" name="Google Shape;174;p7"/>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d'enseignement de ce module !</a:t>
            </a:r>
            <a:endParaRPr/>
          </a:p>
        </p:txBody>
      </p:sp>
      <p:sp>
        <p:nvSpPr>
          <p:cNvPr id="175" name="Google Shape;175;p7"/>
          <p:cNvSpPr/>
          <p:nvPr/>
        </p:nvSpPr>
        <p:spPr>
          <a:xfrm>
            <a:off x="6079935" y="6223967"/>
            <a:ext cx="6056286"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176" name="Google Shape;176;p7"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2" name="Εικόνα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5.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niS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eJ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54k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OeJ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OeJ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OeJ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niShZFQaV5GsAAABvAAAAHAAAAHVuaXZlcnNhbC9sb2NhbF9zZXR0aW5ncy54bWwNyrEKwkAMANC9XxEySB3Uugn2rpujCK0fENogB7mk9ELRv/e2N7x++GaBnbeSTANezx0C62xL0k/A9/Q43RCKky4kphxQDWGITS82k4zsXmOBVejH28S5wvlJuc4XqbOkAu1B/B6PeInNH1BLAwQUAAIACADoiS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6IkoWeohDhNLAAAAbAAAABsAAAB1bml2ZXJzYWwvdW5pdmVyc2FsLnBuZy54bWyzsa/IzVEoSy0qzszPs1Uy1DNQsrfj5bIpKEoty0wtV6gAigEFIUBJoRLINUJwyzNTSjKAQiYmFgjBjNTM9IwSoKiBhRlcVB9oKABQSwECAAAUAAIACACpflBPNmFYAkcDAADhCQAAFAAAAAAAAAABAAAAAAAAAAAAdW5pdmVyc2FsL3BsYXllci54bWxQSwECAAAUAAIACADniShZtTf0qBwFAADhEwAAHQAAAAAAAAABAAAAAAB5AwAAdW5pdmVyc2FsL2NvbW1vbl9tZXNzYWdlcy5sbmdQSwECAAAUAAIACADniShZFR5gG6MAAAB/AQAALgAAAAAAAAABAAAAAADQCAAAdW5pdmVyc2FsL3BsYXliYWNrX2FuZF9uYXZpZ2F0aW9uX3NldHRpbmdzLnhtbFBLAQIAABQAAgAIAOeJKFl0STUfPAQAAAwVAAAnAAAAAAAAAAEAAAAAAL8JAAB1bml2ZXJzYWwvZmxhc2hfcHVibGlzaGluZ19zZXR0aW5ncy54bWxQSwECAAAUAAIACADniShZN4uHansDAACsDAAAIQAAAAAAAAABAAAAAABADgAAdW5pdmVyc2FsL2ZsYXNoX3NraW5fc2V0dGluZ3MueG1sUEsBAgAAFAACAAgA54koWaavViM2BAAAlhQAACYAAAAAAAAAAQAAAAAA+hEAAHVuaXZlcnNhbC9odG1sX3B1Ymxpc2hpbmdfc2V0dGluZ3MueG1sUEsBAgAAFAACAAgA54koWSYPfuiwAQAAbwYAAB8AAAAAAAAAAQAAAAAAdBYAAHVuaXZlcnNhbC9odG1sX3NraW5fc2V0dGluZ3MuanNQSwECAAAUAAIACADniShZFQaV5GsAAABvAAAAHAAAAAAAAAABAAAAAABhGAAAdW5pdmVyc2FsL2xvY2FsX3NldHRpbmdzLnhtbFBLAQIAABQAAgAIAOiJKFnCG66ZaBIAAPdNAAAXAAAAAAAAAAAAAAAAAAYZAAB1bml2ZXJzYWwvdW5pdmVyc2FsLnBuZ1BLAQIAABQAAgAIAOiJKFnqIQ4TSwAAAGwAAAAbAAAAAAAAAAEAAAAAAKMrAAB1bml2ZXJzYWwvdW5pdmVyc2FsLnBuZy54bWxQSwUGAAAAAAoACgAGAwAAJywAAAAA"/>
  <p:tag name="ISPRING_LMS_API_VERSION" val="SCORM 1.2"/>
  <p:tag name="ISPRING_ULTRA_SCORM_COURSE_ID" val="DC1682A8-303F-41BC-BC8A-C15F7CB8BBA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5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5.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493</Words>
  <Application>Microsoft Office PowerPoint</Application>
  <PresentationFormat>Ευρεία οθόνη</PresentationFormat>
  <Paragraphs>77</Paragraphs>
  <Slides>7</Slides>
  <Notes>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7</vt:i4>
      </vt:variant>
    </vt:vector>
  </HeadingPairs>
  <TitlesOfParts>
    <vt:vector size="15"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Objectifs</vt:lpstr>
      <vt:lpstr>Compétences</vt:lpstr>
      <vt:lpstr>Clôture</vt:lpstr>
      <vt:lpstr>Clôture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5.4 Session de clôture</dc:title>
  <dc:creator>pantelis bbalaouras</dc:creator>
  <cp:lastModifiedBy>pantelis</cp:lastModifiedBy>
  <cp:revision>4</cp:revision>
  <dcterms:created xsi:type="dcterms:W3CDTF">2020-06-02T13:31:56Z</dcterms:created>
  <dcterms:modified xsi:type="dcterms:W3CDTF">2024-09-08T14:15:40Z</dcterms:modified>
</cp:coreProperties>
</file>