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Lst>
  <p:notesMasterIdLst>
    <p:notesMasterId r:id="rId5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Lst>
  <p:sldSz cx="12192000" cy="6858000"/>
  <p:notesSz cx="6858000" cy="9144000"/>
  <p:embeddedFontLst>
    <p:embeddedFont>
      <p:font typeface="Impact" panose="020B0806030902050204" pitchFamily="34" charset="0"/>
      <p:regular r:id="rId53"/>
    </p:embeddedFont>
    <p:embeddedFont>
      <p:font typeface="Gill Sans" panose="020B0604020202020204" charset="0"/>
      <p:regular r:id="rId54"/>
      <p:bold r:id="rId55"/>
    </p:embeddedFont>
    <p:embeddedFont>
      <p:font typeface="Roboto" panose="02000000000000000000" pitchFamily="2" charset="0"/>
      <p:regular r:id="rId56"/>
      <p:bold r:id="rId57"/>
      <p:italic r:id="rId58"/>
      <p:boldItalic r:id="rId59"/>
    </p:embeddedFont>
    <p:embeddedFont>
      <p:font typeface="Calibri" panose="020F0502020204030204" pitchFamily="34" charset="0"/>
      <p:regular r:id="rId60"/>
      <p:bold r:id="rId61"/>
      <p:italic r:id="rId62"/>
      <p:boldItalic r:id="rId63"/>
    </p:embeddedFont>
  </p:embeddedFontLst>
  <p:custDataLst>
    <p:tags r:id="rId6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5" roundtripDataSignature="AMtx7mhxeOMJr0oOaoG5hERBQ2jMGo/Z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C64147-B2B1-4790-A662-152E3C31171D}">
  <a:tblStyle styleId="{22C64147-B2B1-4790-A662-152E3C31171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E590CDF-984A-427A-ACC6-89ABE4D8E29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37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ritannica.com/topic/smoking-tobacco"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ncbi.nlm.nih.gov/books/NBK555596/" TargetMode="External"/><Relationship Id="rId4" Type="http://schemas.openxmlformats.org/officeDocument/2006/relationships/hyperlink" Target="https://www.cancer.gov/about-cancer/causes-prevention/risk/substances/secondhand-smoke#:~:text=Secondhand%20tobacco%20smoke%20is%20the,identified%20in%20secondhand%20tobacco%20smok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209932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tobacco/campaign/tips/quit-smoking/quit-smoking-medications/why-quitting-smoking-is-hard/index.html#:~:text=Inside%20your%20brain%2C%20nicotine%20triggers,nicotine%20just%20to%20feel%20oka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pimed-pl.org/contenu/uploads/2020/12/Problematique-des-ecrans-a-tout-age-1.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apimed-pl.org/contenu/uploads/2020/12/Problematique-des-ecrans-a-tout-age-1.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3-6-9-12.org/les-balises-3-6-9-12/"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cmb-sante.fr/temps-ecrans-adultes/"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3-6-9-12.org/les-balises-3-6-9-12/"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cmb-sante.fr/temps-ecrans-adulte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3-6-9-12.or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3-6-9-12.o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berdrola.com/social-commitment/nomophobia#:~:text=WHAT%20IS%20NOMOPHOBIA%3F,%2Dphone%2Dphobia%22"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ncbi.nlm.nih.gov/pmc/articles/PMC9016508/" TargetMode="External"/><Relationship Id="rId4" Type="http://schemas.openxmlformats.org/officeDocument/2006/relationships/hyperlink" Target="https://dermnetnz.org/topics/phantom-vibration-syndrome#:~:text=Phantom%20vibration%20syndrome%20(PVS)%20refers,vibrating%20when%20it%20is%20no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1063255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 name="Google Shape;6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hlink"/>
              </a:buClr>
              <a:buSzPts val="1200"/>
              <a:buFont typeface="Calibri"/>
              <a:buNone/>
            </a:pPr>
            <a:r>
              <a:rPr lang="en-US" u="sng">
                <a:solidFill>
                  <a:schemeClr val="hlink"/>
                </a:solidFill>
                <a:hlinkClick r:id="rId3"/>
              </a:rPr>
              <a:t>https://www.britannica.com/topic/smoking-tobacco</a:t>
            </a:r>
            <a:endParaRPr/>
          </a:p>
          <a:p>
            <a:pPr marL="0" lvl="0" indent="0" algn="l" rtl="0">
              <a:spcBef>
                <a:spcPts val="0"/>
              </a:spcBef>
              <a:spcAft>
                <a:spcPts val="0"/>
              </a:spcAft>
              <a:buClr>
                <a:schemeClr val="hlink"/>
              </a:buClr>
              <a:buSzPts val="1200"/>
              <a:buFont typeface="Calibri"/>
              <a:buNone/>
            </a:pPr>
            <a:r>
              <a:rPr lang="en-US" u="sng">
                <a:solidFill>
                  <a:schemeClr val="hlink"/>
                </a:solidFill>
                <a:hlinkClick r:id="rId4"/>
              </a:rPr>
              <a:t>https://www.cancer.gov/about-cancer/causes-prevention/risk/substances/secondhand-smoke#:~:text=La%20fumée%20decondhand%20tobacco%20smoke%20est%20la%20identifiée%20dans%20la%20fumée%20decondhand%20tobacco%20smoke</a:t>
            </a:r>
            <a:r>
              <a:rPr lang="en-US"/>
              <a:t>.</a:t>
            </a:r>
            <a:endParaRPr/>
          </a:p>
          <a:p>
            <a:pPr marL="0" lvl="0" indent="0" algn="l" rtl="0">
              <a:spcBef>
                <a:spcPts val="0"/>
              </a:spcBef>
              <a:spcAft>
                <a:spcPts val="0"/>
              </a:spcAft>
              <a:buClr>
                <a:schemeClr val="hlink"/>
              </a:buClr>
              <a:buSzPts val="1200"/>
              <a:buFont typeface="Calibri"/>
              <a:buNone/>
            </a:pPr>
            <a:r>
              <a:rPr lang="en-US" u="sng">
                <a:solidFill>
                  <a:schemeClr val="hlink"/>
                </a:solidFill>
                <a:hlinkClick r:id="rId5"/>
              </a:rPr>
              <a:t>https://www.ncbi.nlm.nih.gov/books/NBK555596/ </a:t>
            </a:r>
            <a:endParaRPr/>
          </a:p>
          <a:p>
            <a:pPr marL="0" lvl="0" indent="0" algn="l" rtl="0">
              <a:spcBef>
                <a:spcPts val="0"/>
              </a:spcBef>
              <a:spcAft>
                <a:spcPts val="0"/>
              </a:spcAft>
              <a:buNone/>
            </a:pPr>
            <a:endParaRPr/>
          </a:p>
        </p:txBody>
      </p:sp>
      <p:sp>
        <p:nvSpPr>
          <p:cNvPr id="206" name="Google Shape;20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https://www.who.int/news-room/fact-sheets/detail/healthy-diet </a:t>
            </a:r>
            <a:endParaRPr/>
          </a:p>
          <a:p>
            <a:pPr marL="0" lvl="0" indent="0" algn="l" rtl="0">
              <a:spcBef>
                <a:spcPts val="0"/>
              </a:spcBef>
              <a:spcAft>
                <a:spcPts val="0"/>
              </a:spcAft>
              <a:buNone/>
            </a:pPr>
            <a:r>
              <a:rPr lang="en-US" b="1"/>
              <a:t>https://www.emro.who.int/nutrition/healthy-eating/index.html </a:t>
            </a:r>
            <a:endParaRPr/>
          </a:p>
          <a:p>
            <a:pPr marL="0" lvl="0" indent="0" algn="l" rtl="0">
              <a:spcBef>
                <a:spcPts val="0"/>
              </a:spcBef>
              <a:spcAft>
                <a:spcPts val="0"/>
              </a:spcAft>
              <a:buNone/>
            </a:pPr>
            <a:r>
              <a:rPr lang="en-US" b="1"/>
              <a:t>https://www.un.org/nutrition/sites/www.un.org.nutrition/files/nutrition_decade_infographic_1_nutrition_at_a_glance.pdf</a:t>
            </a:r>
            <a:endParaRPr b="1"/>
          </a:p>
        </p:txBody>
      </p:sp>
      <p:sp>
        <p:nvSpPr>
          <p:cNvPr id="219" name="Google Shape;21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1200"/>
              <a:buFont typeface="Calibri"/>
              <a:buNone/>
            </a:pPr>
            <a:r>
              <a:rPr lang="en-US" u="sng">
                <a:solidFill>
                  <a:schemeClr val="hlink"/>
                </a:solidFill>
                <a:hlinkClick r:id="rId3"/>
              </a:rPr>
              <a:t>https://www.ncbi.nlm.nih.gov/pmc/articles/PMC2099323/ </a:t>
            </a:r>
            <a:endParaRPr/>
          </a:p>
          <a:p>
            <a:pPr marL="0" lvl="0" indent="0" algn="l" rtl="0">
              <a:spcBef>
                <a:spcPts val="0"/>
              </a:spcBef>
              <a:spcAft>
                <a:spcPts val="0"/>
              </a:spcAft>
              <a:buNone/>
            </a:pPr>
            <a:endParaRPr/>
          </a:p>
        </p:txBody>
      </p:sp>
      <p:sp>
        <p:nvSpPr>
          <p:cNvPr id="229" name="Google Shape;22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https://www.nicorette.fr/je-me-lance/la-d%C3%A9pendance-au-tabac</a:t>
            </a:r>
            <a:endParaRPr/>
          </a:p>
          <a:p>
            <a:pPr marL="0" lvl="0" indent="0" algn="l" rtl="0">
              <a:spcBef>
                <a:spcPts val="0"/>
              </a:spcBef>
              <a:spcAft>
                <a:spcPts val="0"/>
              </a:spcAft>
              <a:buNone/>
            </a:pPr>
            <a:endParaRPr/>
          </a:p>
        </p:txBody>
      </p:sp>
      <p:sp>
        <p:nvSpPr>
          <p:cNvPr id="266" name="Google Shape;26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https://www.nicorette.fr/je-me-lance/la-d%C3%A9pendance-au-tabac</a:t>
            </a:r>
            <a:endParaRPr/>
          </a:p>
          <a:p>
            <a:pPr marL="0" lvl="0" indent="0" algn="l" rtl="0">
              <a:spcBef>
                <a:spcPts val="0"/>
              </a:spcBef>
              <a:spcAft>
                <a:spcPts val="0"/>
              </a:spcAft>
              <a:buNone/>
            </a:pPr>
            <a:r>
              <a:rPr lang="en-US"/>
              <a:t> </a:t>
            </a:r>
            <a:endParaRPr/>
          </a:p>
        </p:txBody>
      </p:sp>
      <p:sp>
        <p:nvSpPr>
          <p:cNvPr id="292" name="Google Shape;29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1200"/>
              <a:buFont typeface="Calibri"/>
              <a:buNone/>
            </a:pPr>
            <a:r>
              <a:rPr lang="en-US" u="sng">
                <a:solidFill>
                  <a:schemeClr val="hlink"/>
                </a:solidFill>
                <a:hlinkClick r:id="rId3"/>
              </a:rPr>
              <a:t>https://www.cdc.gov/tobacco/campaign/tips/quit-smoking/quit-smoking-medications/why-quitting-smoking-is-hard/index.html#:~:text=Inside%20votre%20cerveau%2C%20nicotine%20triggers,nicotine%20just%20to%20feel%20okay</a:t>
            </a:r>
            <a:r>
              <a:rPr lang="en-US"/>
              <a:t>. </a:t>
            </a:r>
            <a:endParaRPr/>
          </a:p>
          <a:p>
            <a:pPr marL="0" lvl="0" indent="0" algn="l" rtl="0">
              <a:spcBef>
                <a:spcPts val="0"/>
              </a:spcBef>
              <a:spcAft>
                <a:spcPts val="0"/>
              </a:spcAft>
              <a:buNone/>
            </a:pPr>
            <a:endParaRPr/>
          </a:p>
        </p:txBody>
      </p:sp>
      <p:sp>
        <p:nvSpPr>
          <p:cNvPr id="305" name="Google Shape;30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8" name="Google Shape;31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https://www.mayoclinic.org/healthy-lifestyle/quit-smoking/in-depth/nicotine-craving/art-20045454</a:t>
            </a:r>
            <a:endParaRPr/>
          </a:p>
          <a:p>
            <a:pPr marL="0" lvl="0" indent="0" algn="l" rtl="0">
              <a:spcBef>
                <a:spcPts val="0"/>
              </a:spcBef>
              <a:spcAft>
                <a:spcPts val="0"/>
              </a:spcAft>
              <a:buNone/>
            </a:pPr>
            <a:endParaRPr/>
          </a:p>
        </p:txBody>
      </p:sp>
      <p:sp>
        <p:nvSpPr>
          <p:cNvPr id="417" name="Google Shape;41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443" name="Google Shape;44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1200"/>
              <a:buFont typeface="Calibri"/>
              <a:buNone/>
            </a:pPr>
            <a:r>
              <a:rPr lang="en-US" sz="1200" u="sng">
                <a:solidFill>
                  <a:srgbClr val="0000FF"/>
                </a:solidFill>
                <a:hlinkClick r:id="rId3">
                  <a:extLst>
                    <a:ext uri="{A12FA001-AC4F-418D-AE19-62706E023703}">
                      <ahyp:hlinkClr xmlns="" xmlns:ahyp="http://schemas.microsoft.com/office/drawing/2018/hyperlinkcolor" val="tx"/>
                    </a:ext>
                  </a:extLst>
                </a:hlinkClick>
              </a:rPr>
              <a:t>https://apimed-pl.org/contenu/uploads/2020/12/Problematique-des-ecrans-a-tout-age-1.pdf</a:t>
            </a:r>
            <a:endParaRPr/>
          </a:p>
          <a:p>
            <a:pPr marL="0" lvl="0" indent="0" algn="l" rtl="0">
              <a:spcBef>
                <a:spcPts val="0"/>
              </a:spcBef>
              <a:spcAft>
                <a:spcPts val="0"/>
              </a:spcAft>
              <a:buNone/>
            </a:pPr>
            <a:endParaRPr/>
          </a:p>
        </p:txBody>
      </p:sp>
      <p:sp>
        <p:nvSpPr>
          <p:cNvPr id="505" name="Google Shape;50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1200"/>
              <a:buFont typeface="Calibri"/>
              <a:buNone/>
            </a:pPr>
            <a:r>
              <a:rPr lang="en-US" sz="1200" u="sng">
                <a:solidFill>
                  <a:srgbClr val="0000FF"/>
                </a:solidFill>
                <a:hlinkClick r:id="rId3">
                  <a:extLst>
                    <a:ext uri="{A12FA001-AC4F-418D-AE19-62706E023703}">
                      <ahyp:hlinkClr xmlns="" xmlns:ahyp="http://schemas.microsoft.com/office/drawing/2018/hyperlinkcolor" val="tx"/>
                    </a:ext>
                  </a:extLst>
                </a:hlinkClick>
              </a:rPr>
              <a:t>https://apimed-pl.org/contenu/uploads/2020/12/Problematique-des-ecrans-a-tout-age-1.pdf</a:t>
            </a:r>
            <a:endParaRPr/>
          </a:p>
          <a:p>
            <a:pPr marL="0" lvl="0" indent="0" algn="l" rtl="0">
              <a:spcBef>
                <a:spcPts val="0"/>
              </a:spcBef>
              <a:spcAft>
                <a:spcPts val="0"/>
              </a:spcAft>
              <a:buNone/>
            </a:pPr>
            <a:endParaRPr/>
          </a:p>
        </p:txBody>
      </p:sp>
      <p:sp>
        <p:nvSpPr>
          <p:cNvPr id="518" name="Google Shape;51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https://www.3-6-9-12.org/wp-content/uploads/2022/03/Aff-A3-Apprivoiser-les-ecrans-2018-2-HR2.pdf</a:t>
            </a:r>
            <a:endParaRPr/>
          </a:p>
          <a:p>
            <a:pPr marL="0" lvl="0" indent="0" algn="l" rtl="0">
              <a:spcBef>
                <a:spcPts val="0"/>
              </a:spcBef>
              <a:spcAft>
                <a:spcPts val="0"/>
              </a:spcAft>
              <a:buNone/>
            </a:pPr>
            <a:endParaRPr/>
          </a:p>
        </p:txBody>
      </p:sp>
      <p:sp>
        <p:nvSpPr>
          <p:cNvPr id="531" name="Google Shape;53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https://www.3-6-9-12.org/wp-content/uploads/2022/03/Aff-A3-Apprivoiser-les-ecrans-2018-2-HR2.pdf</a:t>
            </a:r>
            <a:endParaRPr/>
          </a:p>
          <a:p>
            <a:pPr marL="0" lvl="0" indent="0" algn="l" rtl="0">
              <a:spcBef>
                <a:spcPts val="0"/>
              </a:spcBef>
              <a:spcAft>
                <a:spcPts val="0"/>
              </a:spcAft>
              <a:buNone/>
            </a:pPr>
            <a:endParaRPr/>
          </a:p>
        </p:txBody>
      </p:sp>
      <p:sp>
        <p:nvSpPr>
          <p:cNvPr id="544" name="Google Shape;54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80340" lvl="0" indent="0" algn="l" rtl="0">
              <a:lnSpc>
                <a:spcPct val="107916"/>
              </a:lnSpc>
              <a:spcBef>
                <a:spcPts val="0"/>
              </a:spcBef>
              <a:spcAft>
                <a:spcPts val="0"/>
              </a:spcAft>
              <a:buClr>
                <a:schemeClr val="hlink"/>
              </a:buClr>
              <a:buSzPts val="1200"/>
              <a:buFont typeface="Calibri"/>
              <a:buNone/>
            </a:pPr>
            <a:r>
              <a:rPr lang="en-US" sz="1200" u="sng">
                <a:solidFill>
                  <a:schemeClr val="hlink"/>
                </a:solidFill>
                <a:hlinkClick r:id="rId3"/>
              </a:rPr>
              <a:t>https://www.3-6-9-12.org/les-balises-3-6-9-12/ </a:t>
            </a:r>
            <a:endParaRPr/>
          </a:p>
          <a:p>
            <a:pPr marL="180340" lvl="0" indent="0" algn="l" rtl="0">
              <a:lnSpc>
                <a:spcPct val="107916"/>
              </a:lnSpc>
              <a:spcBef>
                <a:spcPts val="800"/>
              </a:spcBef>
              <a:spcAft>
                <a:spcPts val="0"/>
              </a:spcAft>
              <a:buClr>
                <a:schemeClr val="hlink"/>
              </a:buClr>
              <a:buSzPts val="1200"/>
              <a:buFont typeface="Calibri"/>
              <a:buNone/>
            </a:pPr>
            <a:r>
              <a:rPr lang="en-US" sz="1200" u="sng">
                <a:solidFill>
                  <a:schemeClr val="hlink"/>
                </a:solidFill>
                <a:hlinkClick r:id="rId4"/>
              </a:rPr>
              <a:t>https://cmb-sante.fr/temps-ecrans-adultes/ </a:t>
            </a:r>
            <a:endParaRPr/>
          </a:p>
          <a:p>
            <a:pPr marL="0" lvl="0" indent="0" algn="l" rtl="0">
              <a:spcBef>
                <a:spcPts val="800"/>
              </a:spcBef>
              <a:spcAft>
                <a:spcPts val="0"/>
              </a:spcAft>
              <a:buNone/>
            </a:pPr>
            <a:endParaRPr/>
          </a:p>
        </p:txBody>
      </p:sp>
      <p:sp>
        <p:nvSpPr>
          <p:cNvPr id="557" name="Google Shape;55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80340" lvl="0" indent="0" algn="l" rtl="0">
              <a:lnSpc>
                <a:spcPct val="107916"/>
              </a:lnSpc>
              <a:spcBef>
                <a:spcPts val="0"/>
              </a:spcBef>
              <a:spcAft>
                <a:spcPts val="0"/>
              </a:spcAft>
              <a:buClr>
                <a:schemeClr val="hlink"/>
              </a:buClr>
              <a:buSzPts val="1200"/>
              <a:buFont typeface="Calibri"/>
              <a:buNone/>
            </a:pPr>
            <a:r>
              <a:rPr lang="en-US" sz="1200" u="sng">
                <a:solidFill>
                  <a:schemeClr val="hlink"/>
                </a:solidFill>
                <a:hlinkClick r:id="rId3"/>
              </a:rPr>
              <a:t>https://www.3-6-9-12.org/les-balises-3-6-9-12/ </a:t>
            </a:r>
            <a:endParaRPr/>
          </a:p>
          <a:p>
            <a:pPr marL="180340" lvl="0" indent="0" algn="l" rtl="0">
              <a:lnSpc>
                <a:spcPct val="107916"/>
              </a:lnSpc>
              <a:spcBef>
                <a:spcPts val="800"/>
              </a:spcBef>
              <a:spcAft>
                <a:spcPts val="0"/>
              </a:spcAft>
              <a:buClr>
                <a:schemeClr val="hlink"/>
              </a:buClr>
              <a:buSzPts val="1200"/>
              <a:buFont typeface="Calibri"/>
              <a:buNone/>
            </a:pPr>
            <a:r>
              <a:rPr lang="en-US" sz="1200" u="sng">
                <a:solidFill>
                  <a:schemeClr val="hlink"/>
                </a:solidFill>
                <a:hlinkClick r:id="rId4"/>
              </a:rPr>
              <a:t>https://cmb-sante.fr/temps-ecrans-adultes/ </a:t>
            </a:r>
            <a:endParaRPr/>
          </a:p>
          <a:p>
            <a:pPr marL="0" lvl="0" indent="0" algn="l" rtl="0">
              <a:spcBef>
                <a:spcPts val="800"/>
              </a:spcBef>
              <a:spcAft>
                <a:spcPts val="0"/>
              </a:spcAft>
              <a:buNone/>
            </a:pPr>
            <a:endParaRPr/>
          </a:p>
        </p:txBody>
      </p:sp>
      <p:sp>
        <p:nvSpPr>
          <p:cNvPr id="570" name="Google Shape;57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https://www.quora.com/What-are-some-rational-tips-to-reduce-screen-time-in-the-long-run</a:t>
            </a:r>
            <a:endParaRPr/>
          </a:p>
          <a:p>
            <a:pPr marL="0" lvl="0" indent="0" algn="l" rtl="0">
              <a:spcBef>
                <a:spcPts val="0"/>
              </a:spcBef>
              <a:spcAft>
                <a:spcPts val="0"/>
              </a:spcAft>
              <a:buNone/>
            </a:pPr>
            <a:endParaRPr/>
          </a:p>
        </p:txBody>
      </p:sp>
      <p:sp>
        <p:nvSpPr>
          <p:cNvPr id="583" name="Google Shape;58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https://www.quora.com/What-are-some-rational-tips-to-reduce-screen-time-in-the-long-run</a:t>
            </a:r>
            <a:endParaRPr/>
          </a:p>
          <a:p>
            <a:pPr marL="0" lvl="0" indent="0" algn="l" rtl="0">
              <a:spcBef>
                <a:spcPts val="0"/>
              </a:spcBef>
              <a:spcAft>
                <a:spcPts val="0"/>
              </a:spcAft>
              <a:buNone/>
            </a:pPr>
            <a:endParaRPr/>
          </a:p>
        </p:txBody>
      </p:sp>
      <p:sp>
        <p:nvSpPr>
          <p:cNvPr id="596" name="Google Shape;59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https://www.quora.com/What-are-some-rational-tips-to-reduce-screen-time-in-the-long-run</a:t>
            </a:r>
            <a:endParaRPr/>
          </a:p>
          <a:p>
            <a:pPr marL="0" lvl="0" indent="0" algn="l" rtl="0">
              <a:spcBef>
                <a:spcPts val="0"/>
              </a:spcBef>
              <a:spcAft>
                <a:spcPts val="0"/>
              </a:spcAft>
              <a:buNone/>
            </a:pPr>
            <a:r>
              <a:rPr lang="en-US"/>
              <a:t> </a:t>
            </a:r>
            <a:endParaRPr/>
          </a:p>
        </p:txBody>
      </p:sp>
      <p:sp>
        <p:nvSpPr>
          <p:cNvPr id="609" name="Google Shape;60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https://www.quora.com/What-are-some-rational-tips-to-reduce-screen-time-in-the-long-run</a:t>
            </a:r>
            <a:endParaRPr/>
          </a:p>
          <a:p>
            <a:pPr marL="0" lvl="0" indent="0" algn="l" rtl="0">
              <a:spcBef>
                <a:spcPts val="0"/>
              </a:spcBef>
              <a:spcAft>
                <a:spcPts val="0"/>
              </a:spcAft>
              <a:buNone/>
            </a:pPr>
            <a:r>
              <a:rPr lang="en-US"/>
              <a:t> </a:t>
            </a:r>
            <a:endParaRPr/>
          </a:p>
        </p:txBody>
      </p:sp>
      <p:sp>
        <p:nvSpPr>
          <p:cNvPr id="622" name="Google Shape;622;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1200"/>
              <a:buFont typeface="Calibri"/>
              <a:buNone/>
            </a:pPr>
            <a:r>
              <a:rPr lang="en-US" sz="1200" u="sng">
                <a:solidFill>
                  <a:schemeClr val="hlink"/>
                </a:solidFill>
                <a:hlinkClick r:id="rId3"/>
              </a:rPr>
              <a:t>https://www.3-6-9-12.org/ </a:t>
            </a:r>
            <a:endParaRPr/>
          </a:p>
          <a:p>
            <a:pPr marL="0" lvl="0" indent="0" algn="l" rtl="0">
              <a:spcBef>
                <a:spcPts val="0"/>
              </a:spcBef>
              <a:spcAft>
                <a:spcPts val="0"/>
              </a:spcAft>
              <a:buNone/>
            </a:pPr>
            <a:r>
              <a:rPr lang="en-US" b="1"/>
              <a:t/>
            </a:r>
            <a:br>
              <a:rPr lang="en-US" b="1"/>
            </a:br>
            <a:endParaRPr b="1"/>
          </a:p>
        </p:txBody>
      </p:sp>
      <p:sp>
        <p:nvSpPr>
          <p:cNvPr id="635" name="Google Shape;63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1200"/>
              <a:buFont typeface="Calibri"/>
              <a:buNone/>
            </a:pPr>
            <a:r>
              <a:rPr lang="en-US" sz="1200" u="sng">
                <a:solidFill>
                  <a:schemeClr val="hlink"/>
                </a:solidFill>
                <a:hlinkClick r:id="rId3"/>
              </a:rPr>
              <a:t>https://www.3-6-9-12.org/ </a:t>
            </a:r>
            <a:endParaRPr/>
          </a:p>
          <a:p>
            <a:pPr marL="0" lvl="0" indent="0" algn="l" rtl="0">
              <a:spcBef>
                <a:spcPts val="0"/>
              </a:spcBef>
              <a:spcAft>
                <a:spcPts val="0"/>
              </a:spcAft>
              <a:buNone/>
            </a:pPr>
            <a:endParaRPr/>
          </a:p>
        </p:txBody>
      </p:sp>
      <p:sp>
        <p:nvSpPr>
          <p:cNvPr id="659" name="Google Shape;65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671" name="Google Shape;671;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3" name="Google Shape;693;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5" name="Google Shape;715;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5" name="Google Shape;725;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5" name="Google Shape;73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i="1">
              <a:solidFill>
                <a:srgbClr val="FF0000"/>
              </a:solidFill>
            </a:endParaRPr>
          </a:p>
        </p:txBody>
      </p:sp>
      <p:sp>
        <p:nvSpPr>
          <p:cNvPr id="149" name="Google Shape;14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i="1">
              <a:solidFill>
                <a:srgbClr val="FF0000"/>
              </a:solidFill>
            </a:endParaRPr>
          </a:p>
        </p:txBody>
      </p:sp>
      <p:sp>
        <p:nvSpPr>
          <p:cNvPr id="161" name="Google Shape;16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73" name="Google Shape;17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hlink"/>
              </a:buClr>
              <a:buSzPts val="1200"/>
              <a:buFont typeface="Calibri"/>
              <a:buNone/>
            </a:pPr>
            <a:r>
              <a:rPr lang="en-US" u="sng">
                <a:solidFill>
                  <a:schemeClr val="hlink"/>
                </a:solidFill>
                <a:hlinkClick r:id="rId3"/>
              </a:rPr>
              <a:t>https://www.iberdrola.com/social-commitment/nomophobia#:~:text=WHAT%20IS%20NOMOPHOBIA%3F,%2Dphone%2Dphobia%22</a:t>
            </a:r>
            <a:r>
              <a:rPr lang="en-US"/>
              <a:t>).</a:t>
            </a:r>
            <a:endParaRPr/>
          </a:p>
          <a:p>
            <a:pPr marL="0" lvl="0" indent="0" algn="l" rtl="0">
              <a:spcBef>
                <a:spcPts val="0"/>
              </a:spcBef>
              <a:spcAft>
                <a:spcPts val="0"/>
              </a:spcAft>
              <a:buClr>
                <a:schemeClr val="hlink"/>
              </a:buClr>
              <a:buSzPts val="1200"/>
              <a:buFont typeface="Calibri"/>
              <a:buNone/>
            </a:pPr>
            <a:r>
              <a:rPr lang="en-US" u="sng">
                <a:solidFill>
                  <a:schemeClr val="hlink"/>
                </a:solidFill>
                <a:hlinkClick r:id="rId4"/>
              </a:rPr>
              <a:t>https://dermnetnz.org/topics/phantom-vibration-syndrome#:~:text=Syndrome%20vibration%20 fantôme%20(PVS)%20réfère,vibrer%20alors qu'il%20n'est%20pas</a:t>
            </a:r>
            <a:r>
              <a:rPr lang="en-US"/>
              <a:t>. </a:t>
            </a:r>
            <a:endParaRPr/>
          </a:p>
          <a:p>
            <a:pPr marL="0" lvl="0" indent="0" algn="l" rtl="0">
              <a:spcBef>
                <a:spcPts val="0"/>
              </a:spcBef>
              <a:spcAft>
                <a:spcPts val="0"/>
              </a:spcAft>
              <a:buClr>
                <a:schemeClr val="hlink"/>
              </a:buClr>
              <a:buSzPts val="1200"/>
              <a:buFont typeface="Calibri"/>
              <a:buNone/>
            </a:pPr>
            <a:r>
              <a:rPr lang="en-US" u="sng">
                <a:solidFill>
                  <a:schemeClr val="hlink"/>
                </a:solidFill>
                <a:hlinkClick r:id="rId5"/>
              </a:rPr>
              <a:t>https://www.ncbi.nlm.nih.gov/pmc/articles/PMC9016508/ </a:t>
            </a:r>
            <a:endParaRPr/>
          </a:p>
          <a:p>
            <a:pPr marL="0" lvl="0" indent="0" algn="l" rtl="0">
              <a:spcBef>
                <a:spcPts val="0"/>
              </a:spcBef>
              <a:spcAft>
                <a:spcPts val="0"/>
              </a:spcAft>
              <a:buClr>
                <a:schemeClr val="dk1"/>
              </a:buClr>
              <a:buSzPts val="1200"/>
              <a:buFont typeface="Calibri"/>
              <a:buNone/>
            </a:pPr>
            <a:endParaRPr/>
          </a:p>
        </p:txBody>
      </p:sp>
      <p:sp>
        <p:nvSpPr>
          <p:cNvPr id="183" name="Google Shape;183;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hlink"/>
              </a:buClr>
              <a:buSzPts val="1200"/>
              <a:buFont typeface="Calibri"/>
              <a:buNone/>
            </a:pPr>
            <a:r>
              <a:rPr lang="en-US" u="sng">
                <a:solidFill>
                  <a:schemeClr val="hlink"/>
                </a:solidFill>
                <a:hlinkClick r:id="rId3"/>
              </a:rPr>
              <a:t>https://www.ncbi.nlm.nih.gov/pmc/articles/PMC10632550/ </a:t>
            </a:r>
            <a:endParaRPr/>
          </a:p>
        </p:txBody>
      </p:sp>
      <p:sp>
        <p:nvSpPr>
          <p:cNvPr id="196" name="Google Shape;196;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2"/>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FFFFFF"/>
                </a:solidFill>
                <a:latin typeface="Impact"/>
                <a:ea typeface="Impact"/>
                <a:cs typeface="Impact"/>
                <a:sym typeface="Impact"/>
              </a:rPr>
              <a:t>2. Empower</a:t>
            </a:r>
            <a:endParaRPr/>
          </a:p>
        </p:txBody>
      </p:sp>
      <p:sp>
        <p:nvSpPr>
          <p:cNvPr id="20" name="Google Shape;20;p52"/>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FFFFFF"/>
                </a:solidFill>
                <a:latin typeface="Impact"/>
                <a:ea typeface="Impact"/>
                <a:cs typeface="Impact"/>
                <a:sym typeface="Impact"/>
              </a:rPr>
              <a:t>3. Participate</a:t>
            </a:r>
            <a:endParaRPr/>
          </a:p>
        </p:txBody>
      </p:sp>
      <p:sp>
        <p:nvSpPr>
          <p:cNvPr id="21" name="Google Shape;21;p52"/>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FFFFFF"/>
                </a:solidFill>
                <a:latin typeface="Impact"/>
                <a:ea typeface="Impact"/>
                <a:cs typeface="Impact"/>
                <a:sym typeface="Impact"/>
              </a:rPr>
              <a:t>1. Prevent</a:t>
            </a:r>
            <a:endParaRPr/>
          </a:p>
        </p:txBody>
      </p:sp>
      <p:pic>
        <p:nvPicPr>
          <p:cNvPr id="22" name="Google Shape;22;p52"/>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23" name="Google Shape;23;p52"/>
          <p:cNvPicPr preferRelativeResize="0"/>
          <p:nvPr/>
        </p:nvPicPr>
        <p:blipFill rotWithShape="1">
          <a:blip r:embed="rId2">
            <a:alphaModFix/>
          </a:blip>
          <a:srcRect b="59835"/>
          <a:stretch/>
        </p:blipFill>
        <p:spPr>
          <a:xfrm rot="10800000">
            <a:off x="-8250" y="-4107"/>
            <a:ext cx="12191695" cy="349261"/>
          </a:xfrm>
          <a:prstGeom prst="rect">
            <a:avLst/>
          </a:prstGeom>
          <a:noFill/>
          <a:ln>
            <a:noFill/>
          </a:ln>
        </p:spPr>
      </p:pic>
      <p:pic>
        <p:nvPicPr>
          <p:cNvPr id="24" name="Google Shape;24;p52"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31635" y="365125"/>
            <a:ext cx="591924" cy="1059378"/>
          </a:xfrm>
          <a:prstGeom prst="rect">
            <a:avLst/>
          </a:prstGeom>
          <a:noFill/>
          <a:ln>
            <a:noFill/>
          </a:ln>
        </p:spPr>
      </p:pic>
      <p:pic>
        <p:nvPicPr>
          <p:cNvPr id="10" name="Εικόνα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26"/>
        <p:cNvGrpSpPr/>
        <p:nvPr/>
      </p:nvGrpSpPr>
      <p:grpSpPr>
        <a:xfrm>
          <a:off x="0" y="0"/>
          <a:ext cx="0" cy="0"/>
          <a:chOff x="0" y="0"/>
          <a:chExt cx="0" cy="0"/>
        </a:xfrm>
      </p:grpSpPr>
      <p:sp>
        <p:nvSpPr>
          <p:cNvPr id="27" name="Google Shape;27;p53"/>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285750" marR="0" lvl="0" indent="-171450" algn="ctr" rtl="0">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28" name="Google Shape;28;p53"/>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3"/>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p53"/>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31" name="Google Shape;31;p53"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33"/>
        <p:cNvGrpSpPr/>
        <p:nvPr/>
      </p:nvGrpSpPr>
      <p:grpSpPr>
        <a:xfrm>
          <a:off x="0" y="0"/>
          <a:ext cx="0" cy="0"/>
          <a:chOff x="0" y="0"/>
          <a:chExt cx="0" cy="0"/>
        </a:xfrm>
      </p:grpSpPr>
      <p:sp>
        <p:nvSpPr>
          <p:cNvPr id="34" name="Google Shape;34;p54"/>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4"/>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54"/>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68300" algn="l">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54"/>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38" name="Google Shape;38;p54"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03" y="6431622"/>
            <a:ext cx="1976305" cy="444391"/>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40"/>
        <p:cNvGrpSpPr/>
        <p:nvPr/>
      </p:nvGrpSpPr>
      <p:grpSpPr>
        <a:xfrm>
          <a:off x="0" y="0"/>
          <a:ext cx="0" cy="0"/>
          <a:chOff x="0" y="0"/>
          <a:chExt cx="0" cy="0"/>
        </a:xfrm>
      </p:grpSpPr>
      <p:sp>
        <p:nvSpPr>
          <p:cNvPr id="41" name="Google Shape;41;p55"/>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5"/>
          <p:cNvSpPr txBox="1">
            <a:spLocks noGrp="1"/>
          </p:cNvSpPr>
          <p:nvPr>
            <p:ph type="body" idx="1"/>
          </p:nvPr>
        </p:nvSpPr>
        <p:spPr>
          <a:xfrm>
            <a:off x="557999" y="2459736"/>
            <a:ext cx="11059693" cy="394132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5"/>
          <p:cNvSpPr txBox="1"/>
          <p:nvPr/>
        </p:nvSpPr>
        <p:spPr>
          <a:xfrm>
            <a:off x="0" y="98623"/>
            <a:ext cx="8709225"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a:solidFill>
                  <a:schemeClr val="lt1"/>
                </a:solidFill>
                <a:highlight>
                  <a:srgbClr val="C01E24"/>
                </a:highlight>
                <a:latin typeface="Arial"/>
                <a:ea typeface="Arial"/>
                <a:cs typeface="Arial"/>
                <a:sym typeface="Arial"/>
              </a:rPr>
              <a:t> 5</a:t>
            </a:r>
            <a:r>
              <a:rPr lang="en-US" sz="1800" b="1">
                <a:solidFill>
                  <a:schemeClr val="lt1"/>
                </a:solidFill>
                <a:highlight>
                  <a:srgbClr val="C01E24"/>
                </a:highlight>
                <a:latin typeface="Calibri"/>
                <a:ea typeface="Calibri"/>
                <a:cs typeface="Calibri"/>
                <a:sym typeface="Calibri"/>
              </a:rPr>
              <a:t>.1</a:t>
            </a:r>
            <a:r>
              <a:rPr lang="en-US" sz="1800" b="1">
                <a:solidFill>
                  <a:schemeClr val="lt1"/>
                </a:solidFill>
                <a:highlight>
                  <a:srgbClr val="C01E24"/>
                </a:highlight>
                <a:latin typeface="Arial"/>
                <a:ea typeface="Arial"/>
                <a:cs typeface="Arial"/>
                <a:sym typeface="Arial"/>
              </a:rPr>
              <a:t> </a:t>
            </a:r>
            <a:r>
              <a:rPr lang="en-US" sz="1800">
                <a:solidFill>
                  <a:srgbClr val="7F7F7F"/>
                </a:solidFill>
                <a:latin typeface="Arial"/>
                <a:ea typeface="Arial"/>
                <a:cs typeface="Arial"/>
                <a:sym typeface="Arial"/>
              </a:rPr>
              <a:t> Health apps for addictions and substance use </a:t>
            </a:r>
            <a:endParaRPr sz="1800">
              <a:solidFill>
                <a:srgbClr val="7F7F7F"/>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sp>
        <p:nvSpPr>
          <p:cNvPr id="45" name="Google Shape;45;p56"/>
          <p:cNvSpPr txBox="1">
            <a:spLocks noGrp="1"/>
          </p:cNvSpPr>
          <p:nvPr>
            <p:ph type="body" idx="1"/>
          </p:nvPr>
        </p:nvSpPr>
        <p:spPr>
          <a:xfrm>
            <a:off x="426000" y="5640767"/>
            <a:ext cx="7998300" cy="7983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6"/>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rmAutofit/>
          </a:bodyPr>
          <a:lstStyle>
            <a:lvl1pPr marL="0" marR="0" lvl="0"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Unit slide single column">
  <p:cSld name="Unit slide single column">
    <p:spTree>
      <p:nvGrpSpPr>
        <p:cNvPr id="1" name="Shape 47"/>
        <p:cNvGrpSpPr/>
        <p:nvPr/>
      </p:nvGrpSpPr>
      <p:grpSpPr>
        <a:xfrm>
          <a:off x="0" y="0"/>
          <a:ext cx="0" cy="0"/>
          <a:chOff x="0" y="0"/>
          <a:chExt cx="0" cy="0"/>
        </a:xfrm>
      </p:grpSpPr>
      <p:sp>
        <p:nvSpPr>
          <p:cNvPr id="48" name="Google Shape;48;p5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7"/>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7"/>
          <p:cNvSpPr txBox="1"/>
          <p:nvPr/>
        </p:nvSpPr>
        <p:spPr>
          <a:xfrm>
            <a:off x="0" y="81370"/>
            <a:ext cx="8709225"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a:solidFill>
                  <a:schemeClr val="lt1"/>
                </a:solidFill>
                <a:highlight>
                  <a:srgbClr val="C01E24"/>
                </a:highlight>
                <a:latin typeface="Arial"/>
                <a:ea typeface="Arial"/>
                <a:cs typeface="Arial"/>
                <a:sym typeface="Arial"/>
              </a:rPr>
              <a:t> </a:t>
            </a:r>
            <a:r>
              <a:rPr lang="en-US" sz="1800" b="1">
                <a:solidFill>
                  <a:schemeClr val="lt1"/>
                </a:solidFill>
                <a:highlight>
                  <a:srgbClr val="C01E24"/>
                </a:highlight>
                <a:latin typeface="Calibri"/>
                <a:ea typeface="Calibri"/>
                <a:cs typeface="Calibri"/>
                <a:sym typeface="Calibri"/>
              </a:rPr>
              <a:t>5.1</a:t>
            </a:r>
            <a:r>
              <a:rPr lang="en-US" sz="1800" b="1">
                <a:solidFill>
                  <a:schemeClr val="lt1"/>
                </a:solidFill>
                <a:highlight>
                  <a:srgbClr val="C01E24"/>
                </a:highlight>
                <a:latin typeface="Arial"/>
                <a:ea typeface="Arial"/>
                <a:cs typeface="Arial"/>
                <a:sym typeface="Arial"/>
              </a:rPr>
              <a:t> </a:t>
            </a:r>
            <a:r>
              <a:rPr lang="en-US" sz="1800">
                <a:solidFill>
                  <a:srgbClr val="7F7F7F"/>
                </a:solidFill>
                <a:latin typeface="Arial"/>
                <a:ea typeface="Arial"/>
                <a:cs typeface="Arial"/>
                <a:sym typeface="Arial"/>
              </a:rPr>
              <a:t> Health apps for addictions and substance use </a:t>
            </a:r>
            <a:endParaRPr sz="1800">
              <a:solidFill>
                <a:srgbClr val="7F7F7F"/>
              </a:solidFill>
              <a:latin typeface="Calibri"/>
              <a:ea typeface="Calibri"/>
              <a:cs typeface="Calibri"/>
              <a:sym typeface="Calibri"/>
            </a:endParaRPr>
          </a:p>
        </p:txBody>
      </p:sp>
      <p:pic>
        <p:nvPicPr>
          <p:cNvPr id="51" name="Google Shape;51;p57"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52"/>
        <p:cNvGrpSpPr/>
        <p:nvPr/>
      </p:nvGrpSpPr>
      <p:grpSpPr>
        <a:xfrm>
          <a:off x="0" y="0"/>
          <a:ext cx="0" cy="0"/>
          <a:chOff x="0" y="0"/>
          <a:chExt cx="0" cy="0"/>
        </a:xfrm>
      </p:grpSpPr>
      <p:sp>
        <p:nvSpPr>
          <p:cNvPr id="53" name="Google Shape;53;p60"/>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60"/>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60"/>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6" name="Google Shape;56;p60"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57" name="Google Shape;57;p60"/>
          <p:cNvSpPr txBox="1"/>
          <p:nvPr/>
        </p:nvSpPr>
        <p:spPr>
          <a:xfrm>
            <a:off x="0" y="98623"/>
            <a:ext cx="8709225" cy="322139"/>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a:solidFill>
                  <a:schemeClr val="lt1"/>
                </a:solidFill>
                <a:highlight>
                  <a:srgbClr val="C01E24"/>
                </a:highlight>
                <a:latin typeface="Arial"/>
                <a:ea typeface="Arial"/>
                <a:cs typeface="Arial"/>
                <a:sym typeface="Arial"/>
              </a:rPr>
              <a:t> 5</a:t>
            </a:r>
            <a:r>
              <a:rPr lang="en-US" sz="1800" b="1">
                <a:solidFill>
                  <a:schemeClr val="lt1"/>
                </a:solidFill>
                <a:highlight>
                  <a:srgbClr val="C01E24"/>
                </a:highlight>
                <a:latin typeface="Calibri"/>
                <a:ea typeface="Calibri"/>
                <a:cs typeface="Calibri"/>
                <a:sym typeface="Calibri"/>
              </a:rPr>
              <a:t>.1</a:t>
            </a:r>
            <a:r>
              <a:rPr lang="en-US" sz="1800" b="1">
                <a:solidFill>
                  <a:schemeClr val="lt1"/>
                </a:solidFill>
                <a:highlight>
                  <a:srgbClr val="C01E24"/>
                </a:highlight>
                <a:latin typeface="Arial"/>
                <a:ea typeface="Arial"/>
                <a:cs typeface="Arial"/>
                <a:sym typeface="Arial"/>
              </a:rPr>
              <a:t> </a:t>
            </a:r>
            <a:r>
              <a:rPr lang="en-US" sz="1800">
                <a:solidFill>
                  <a:srgbClr val="7F7F7F"/>
                </a:solidFill>
                <a:latin typeface="Arial"/>
                <a:ea typeface="Arial"/>
                <a:cs typeface="Arial"/>
                <a:sym typeface="Arial"/>
              </a:rPr>
              <a:t> Health apps for addictions and substance use </a:t>
            </a:r>
            <a:endParaRPr sz="1800">
              <a:solidFill>
                <a:srgbClr val="7F7F7F"/>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64"/>
        <p:cNvGrpSpPr/>
        <p:nvPr/>
      </p:nvGrpSpPr>
      <p:grpSpPr>
        <a:xfrm>
          <a:off x="0" y="0"/>
          <a:ext cx="0" cy="0"/>
          <a:chOff x="0" y="0"/>
          <a:chExt cx="0" cy="0"/>
        </a:xfrm>
      </p:grpSpPr>
      <p:pic>
        <p:nvPicPr>
          <p:cNvPr id="65" name="Google Shape;65;p59" descr="Blue text on a black background&#10;&#10;Description automatically generated"/>
          <p:cNvPicPr preferRelativeResize="0"/>
          <p:nvPr/>
        </p:nvPicPr>
        <p:blipFill rotWithShape="1">
          <a:blip r:embed="rId2">
            <a:alphaModFix/>
          </a:blip>
          <a:srcRect/>
          <a:stretch/>
        </p:blipFill>
        <p:spPr>
          <a:xfrm>
            <a:off x="0" y="6446746"/>
            <a:ext cx="1843259" cy="411254"/>
          </a:xfrm>
          <a:prstGeom prst="rect">
            <a:avLst/>
          </a:prstGeom>
          <a:noFill/>
          <a:ln>
            <a:noFill/>
          </a:ln>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0"/>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
        <p:cNvGrpSpPr/>
        <p:nvPr/>
      </p:nvGrpSpPr>
      <p:grpSpPr>
        <a:xfrm>
          <a:off x="0" y="0"/>
          <a:ext cx="0" cy="0"/>
          <a:chOff x="0" y="0"/>
          <a:chExt cx="0" cy="0"/>
        </a:xfrm>
      </p:grpSpPr>
      <p:sp>
        <p:nvSpPr>
          <p:cNvPr id="59" name="Google Shape;59;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58"/>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lt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61" name="Google Shape;6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2" name="Google Shape;6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3" name="Google Shape;6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photos-gratuite/main-garde-cigarette_1248528.htm#fromView=search&amp;page=1&amp;position=15&amp;uuid=f963d651-1ea1-41a6-b75c-245b3545c94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danger-fumer-infographie-texte-illustrations_10359466.htm#fromView=search&amp;page=2&amp;position=29&amp;uuid=fd93c5af-f873-412b-9e9e-c8d569f7f901"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hyperlink" Target="https://pixabay.com/illustrations/center-centered-gears-visor-target-2064908/" TargetMode="External"/><Relationship Id="rId7"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0" Type="http://schemas.openxmlformats.org/officeDocument/2006/relationships/image" Target="../media/image35.png"/><Relationship Id="rId4" Type="http://schemas.openxmlformats.org/officeDocument/2006/relationships/hyperlink" Target="https://pixabay.com/fr" TargetMode="External"/><Relationship Id="rId9"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br.freepik.com/vetores-gratis/morena-sorridente-de-cabelos-curtos-vestida-de-calca-preta-brincos-e-calca-bolsa-marrom-e-blusa-sentada-na-escada-fumando-um-cigarro_9641055.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illustration-vectorielle-gaslighting-concept-abstrait-methode-manipulation-psychologique-destabilisation-mentale-creation-dissonance-cognitive-evolution-croyances-contradiction-metaphore-abstraite_12469757.htm#fromView=search&amp;page=4&amp;position=42&amp;uuid=fe61f198-0519-4e32-863a-cde4eaf20ab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photos-gratuite/homme-aux-longs-cheveux-boucles-dans-lieu-peche-pecheur-ocean_3199478.htm#fromView=search&amp;page=1&amp;position=0&amp;uuid=334afde6-822a-433c-9e44-154752c9d58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arreter-fumer-illustration_10503741.htm#fromView=search&amp;page=1&amp;position=2&amp;uuid=334afde6-822a-433c-9e44-154752c9d58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young-woman-standing-front-mirror-motivate-confident-you-can-it-vector-illustration_10108732.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fr.freepik.com/vecteurs-libre/signe-zone-sans-fumee-pas-zone-fumeur-interdiction-espace-public-symbole-avertissement-gens-buvant-du-cafe-dans-endroit-sans-fumee-avis-interdiction-cigarette_12146101.htm" TargetMode="External"/><Relationship Id="rId5" Type="http://schemas.openxmlformats.org/officeDocument/2006/relationships/hyperlink" Target="https://fr.freepik.com/vecteurs-libre/test-optimisation-applications-concepteur-ux-developpeur-interface-smartphone-personnage-dessin-anime-feminin-programmation-illustration-concept-application-telephone-mobile_11668376.htm#fromView=search&amp;page=1&amp;position=8&amp;uuid=3d45f8fb-b16d-4536-932b-27967e05e2d9" TargetMode="External"/><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1.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freepik.com/free-vector/businessman-get-idea_1091808.htm#fromView=search&amp;page=1&amp;position=3&amp;uuid=0e8f496e-3f16-4278-91f5-eb9decd23ca3" TargetMode="External"/><Relationship Id="rId5" Type="http://schemas.openxmlformats.org/officeDocument/2006/relationships/hyperlink" Target="https://fr.freepik.com/vecteurs-libre/petit-homme-femme-arriere-plan-enorme-minuterie-homme-haut-parleur-gardant-temps-illustration-vectorielle-plate-du-chronometre-date-limite-gestion-du-temps-concept-vitesse_27573279.htm" TargetMode="Externa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petite-personne-sexe-feminin-spyglass-recherche-opportunites-emploi_18734212.htm"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g"/><Relationship Id="rId7" Type="http://schemas.openxmlformats.org/officeDocument/2006/relationships/image" Target="../media/image51.jpg"/><Relationship Id="rId12"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0.jpg"/><Relationship Id="rId11" Type="http://schemas.openxmlformats.org/officeDocument/2006/relationships/hyperlink" Target="https://fr.freepik.com/vecteurs-libre/homme-qui-fume-personnage-dessin-anime-fond-blanc_20500002.htm" TargetMode="External"/><Relationship Id="rId5" Type="http://schemas.openxmlformats.org/officeDocument/2006/relationships/image" Target="../media/image49.jpg"/><Relationship Id="rId10" Type="http://schemas.openxmlformats.org/officeDocument/2006/relationships/image" Target="../media/image54.png"/><Relationship Id="rId4" Type="http://schemas.openxmlformats.org/officeDocument/2006/relationships/image" Target="../media/image48.jpg"/><Relationship Id="rId9"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group-therapy_9884643.ht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homme-affaires-idee-geniale_834592.htm#fromView=search&amp;page=1&amp;position=28&amp;uuid=614c9e2d-b639-4073-b1b6-a56e92b21e4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dessine-jeunes-aide-smartphones_12276398.htm#fromView=search&amp;page=1&amp;position=40&amp;uuid=b66107ed-6852-4be5-837c-abe39cafd3d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fomo-fear-missing-out-concept_9892415.ht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echec-du-perdant-succes-gagnant-composition-hommes-affaires-homme-decourage-illustration-vectorielle-coquille-oeuf-casse_17232858.ht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online-games-addiction-concept_7764870.htm"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7.jpg"/><Relationship Id="rId18" Type="http://schemas.openxmlformats.org/officeDocument/2006/relationships/hyperlink" Target="http://www.amsed.fr/" TargetMode="External"/><Relationship Id="rId3" Type="http://schemas.openxmlformats.org/officeDocument/2006/relationships/image" Target="../media/image12.jpg"/><Relationship Id="rId21" Type="http://schemas.openxmlformats.org/officeDocument/2006/relationships/image" Target="../media/image21.jpg"/><Relationship Id="rId7" Type="http://schemas.openxmlformats.org/officeDocument/2006/relationships/image" Target="../media/image14.jpg"/><Relationship Id="rId12" Type="http://schemas.openxmlformats.org/officeDocument/2006/relationships/hyperlink" Target="https://www.media-k.eu/" TargetMode="External"/><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www.coordina-oerh.com/" TargetMode="External"/><Relationship Id="rId11" Type="http://schemas.openxmlformats.org/officeDocument/2006/relationships/image" Target="../media/image16.jpg"/><Relationship Id="rId5" Type="http://schemas.openxmlformats.org/officeDocument/2006/relationships/image" Target="../media/image13.jpg"/><Relationship Id="rId15" Type="http://schemas.openxmlformats.org/officeDocument/2006/relationships/hyperlink" Target="http://www.connexions.gr/" TargetMode="External"/><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5.jpg"/><Relationship Id="rId14" Type="http://schemas.openxmlformats.org/officeDocument/2006/relationships/hyperlink" Target="https://www.oxfamitalia.org/" TargetMode="External"/><Relationship Id="rId22"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illustration-concept-insomnie_9926510.ht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es/vector-gratis/ilustracion-concepto-ciberenfermedad_49682591.htm#query=adiccion%20movil&amp;position=0&amp;from_view=keyword&amp;track=ais&amp;uuid=9dbad1c1-d68c-4091-8727-341d4087703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hand-drawn-5-senses-infographic_36176725.ht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arriere-plan-plat-maternite-mere-colere-gronde-son-petit-fils-pour-ne-pas-avoir-fait-ses-devoirs-illustration_16399263.ht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illustration-vectorielle-ecran-addiction-concept-abstrait-surcharge-numerique-dependance-information-dependance-aux-smartphones-accro-ecran-dependance-au-telephone-portable-metaphore-abstraite-troubles-mentaux_11668779.ht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character-browsing-internet-instead-working_7534052.ht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petits-hommes-affaires-lisant-liste-regles-homme-femme-faisant-liste-controle-pour-controle-gestion-entreprise-enorme-illustration-vectorielle-plane-presse-papiers-notion-guidage_24644903.ht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character-illustration-people_3585143.htm#fromView=search&amp;page=1&amp;position=7&amp;uuid=73b32f34-4b82-49ed-a426-28c39508d47b"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connaissance-est-comme-grande-puissance-qui-nous-envoie-avant-comme-monter-fusee-enfant-chevauche-fusee-crayon-autour-ampoule_18779155.ht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characters-people-holding-giant-digital-devices_3046748.htm"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1.png"/><Relationship Id="rId7" Type="http://schemas.openxmlformats.org/officeDocument/2006/relationships/slide" Target="slide4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11.xml"/><Relationship Id="rId4" Type="http://schemas.openxmlformats.org/officeDocument/2006/relationships/slide" Target="slide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play.google.com/store/apps/details?id=com.EAGINsoftware.dejaloYa&amp;hl=fr&amp;gl=US" TargetMode="External"/><Relationship Id="rId13" Type="http://schemas.openxmlformats.org/officeDocument/2006/relationships/hyperlink" Target="https://apps.apple.com/fr/app/stop-tabac/id532494130" TargetMode="External"/><Relationship Id="rId3" Type="http://schemas.openxmlformats.org/officeDocument/2006/relationships/image" Target="../media/image71.jpg"/><Relationship Id="rId7" Type="http://schemas.openxmlformats.org/officeDocument/2006/relationships/hyperlink" Target="https://apps.apple.com/fr/app/smoke-free-arr%C3%AAter-de-fumer/id577767592" TargetMode="External"/><Relationship Id="rId12" Type="http://schemas.openxmlformats.org/officeDocument/2006/relationships/hyperlink" Target="https://apps.apple.com/fr/app/smokerstop/id980579043" TargetMode="External"/><Relationship Id="rId17"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2" Type="http://schemas.openxmlformats.org/officeDocument/2006/relationships/notesSlide" Target="../notesSlides/notesSlide41.xml"/><Relationship Id="rId16" Type="http://schemas.openxmlformats.org/officeDocument/2006/relationships/hyperlink" Target="https://fr.freepik.com/vecteurs-libre/test-optimisation-applications-concepteur-ux-developpeur-interface-smartphone-personnage-dessin-anime-feminin-programmation-illustration-concept-application-telephone-mobile_11668376.htm#fromView=search&amp;page=1&amp;position=8&amp;uuid=3d45f8fb-b16d-4536-932b-27967e05e2d9" TargetMode="External"/><Relationship Id="rId1" Type="http://schemas.openxmlformats.org/officeDocument/2006/relationships/slideLayout" Target="../slideLayouts/slideLayout5.xml"/><Relationship Id="rId6" Type="http://schemas.openxmlformats.org/officeDocument/2006/relationships/hyperlink" Target="https://play.google.com/store/apps/details?id=com.portablepixels.smokefree&amp;hl=fr&amp;gl=US" TargetMode="External"/><Relationship Id="rId11" Type="http://schemas.openxmlformats.org/officeDocument/2006/relationships/hyperlink" Target="https://apps.apple.com/us/app/myquit/id1116910737" TargetMode="External"/><Relationship Id="rId5" Type="http://schemas.openxmlformats.org/officeDocument/2006/relationships/hyperlink" Target="https://apps.apple.com/fr/app/arr%C3%AAter-de-fumer-kwit/id525441365" TargetMode="External"/><Relationship Id="rId15" Type="http://schemas.openxmlformats.org/officeDocument/2006/relationships/hyperlink" Target="https://apps.apple.com/fr/app/tabac-info-service-lappli/id1138311639" TargetMode="External"/><Relationship Id="rId10" Type="http://schemas.openxmlformats.org/officeDocument/2006/relationships/hyperlink" Target="https://play.google.com/store/apps/details?id=de.nichtraucherin30tagen.android&amp;hl=en_US" TargetMode="External"/><Relationship Id="rId4" Type="http://schemas.openxmlformats.org/officeDocument/2006/relationships/hyperlink" Target="https://play.google.com/store/apps/details?id=fr.kwit.android" TargetMode="External"/><Relationship Id="rId9" Type="http://schemas.openxmlformats.org/officeDocument/2006/relationships/hyperlink" Target="https://apps.apple.com/fr/app/quitnow/id483994930" TargetMode="External"/><Relationship Id="rId14" Type="http://schemas.openxmlformats.org/officeDocument/2006/relationships/hyperlink" Target="https://play.google.com/store/apps/details?id=fr.cnamts.tis&amp;hl=fr"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apps.apple.com/fr/app/website-app-blocker-freedom/id1269788228" TargetMode="External"/><Relationship Id="rId13" Type="http://schemas.openxmlformats.org/officeDocument/2006/relationships/hyperlink" Target="https://play.google.com/store/apps/details?id=io.familytime.dashboard&amp;hl=fr&amp;gl=US" TargetMode="External"/><Relationship Id="rId3" Type="http://schemas.openxmlformats.org/officeDocument/2006/relationships/hyperlink" Target="https://play.google.com/store/apps/details?id=fr.spacetime.client.app" TargetMode="External"/><Relationship Id="rId7" Type="http://schemas.openxmlformats.org/officeDocument/2006/relationships/hyperlink" Target="https://play.google.com/store/apps/details?id=to.freedom.android2&amp;hl=fr&amp;gl=US" TargetMode="External"/><Relationship Id="rId12" Type="http://schemas.openxmlformats.org/officeDocument/2006/relationships/hyperlink" Target="https://apps.apple.com/us/app/parental-control-app-kidslox/id914825567"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hyperlink" Target="https://apps.apple.com/fr/app/forest-restez-concentr%C3%A9/id866450515" TargetMode="External"/><Relationship Id="rId11" Type="http://schemas.openxmlformats.org/officeDocument/2006/relationships/hyperlink" Target="https://play.google.com/store/apps/details?id=com.kidslox.app" TargetMode="External"/><Relationship Id="rId5" Type="http://schemas.openxmlformats.org/officeDocument/2006/relationships/hyperlink" Target="https://play.google.com/store/apps/details?id=cc.forestapp&amp;hl=fr&amp;gl=US" TargetMode="External"/><Relationship Id="rId15" Type="http://schemas.openxmlformats.org/officeDocument/2006/relationships/hyperlink" Target="https://moment-track-how-much-you-and-your-family-use-your-phone.appstor.io/" TargetMode="External"/><Relationship Id="rId10" Type="http://schemas.openxmlformats.org/officeDocument/2006/relationships/hyperlink" Target="https://apps.apple.com/fr/app/google-family-link/id1150085200" TargetMode="External"/><Relationship Id="rId4" Type="http://schemas.openxmlformats.org/officeDocument/2006/relationships/hyperlink" Target="https://play.google.com/store/apps/details?id=com.zerodesktop.appdetox.qualitytime&amp;hl=fr&amp;gl=US" TargetMode="External"/><Relationship Id="rId9" Type="http://schemas.openxmlformats.org/officeDocument/2006/relationships/hyperlink" Target="https://play.google.com/store/apps/details?id=com.google.android.apps.kids.familylink&amp;referrer=utm_source%3Dfamilylink%26utm_medium%3Dwebsite%26utm_campaign%3Dhome_footer" TargetMode="External"/><Relationship Id="rId14" Type="http://schemas.openxmlformats.org/officeDocument/2006/relationships/hyperlink" Target="https://apps.apple.com/fr/app/contr%C3%B4le-parental-familytime/id98106610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hyperlink" Target="https://www.cancer.gov/about-cancer/causes-prevention/risk/substances/secondhand-smoke#:~:text=Secondhand%20tobacco%20smoke%20is%20the,identified%20in%20secondhand%20tobacco%20smoke" TargetMode="External"/><Relationship Id="rId3" Type="http://schemas.openxmlformats.org/officeDocument/2006/relationships/hyperlink" Target="https://www.ncbi.nlm.nih.gov/pmc/articles/PMC10632550/" TargetMode="External"/><Relationship Id="rId7" Type="http://schemas.openxmlformats.org/officeDocument/2006/relationships/hyperlink" Target="https://www.britannica.com/topic/smoking-tobacco"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s://www.ncbi.nlm.nih.gov/pmc/articles/PMC9016508/" TargetMode="External"/><Relationship Id="rId5" Type="http://schemas.openxmlformats.org/officeDocument/2006/relationships/hyperlink" Target="https://dermnetnz.org/topics/phantom-vibration-syndrome#:~:text=Phantom%20vibration%20syndrome%20(PVS)%20refers,vibrating%20when%20it%20is%20not" TargetMode="External"/><Relationship Id="rId4" Type="http://schemas.openxmlformats.org/officeDocument/2006/relationships/hyperlink" Target="https://www.iberdrola.com/social-commitment/nomophobia#:~:text=WHAT%20IS%20NOMOPHOBIA%3F,%2Dphone%2Dphobia%22" TargetMode="External"/><Relationship Id="rId9" Type="http://schemas.openxmlformats.org/officeDocument/2006/relationships/hyperlink" Target="https://www.ncbi.nlm.nih.gov/books/NBK555596/"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un.org/nutrition/sites/www.un.org.nutrition/files/nutrition_decade_infographic_1_nutrition_at_a_glance.pdf" TargetMode="External"/><Relationship Id="rId3" Type="http://schemas.openxmlformats.org/officeDocument/2006/relationships/hyperlink" Target="https://portal.ct.gov/-/media/Departments-and-Agencies/DPH/dph/hems/tobacco/tobaccoproductspdf.pdf" TargetMode="External"/><Relationship Id="rId7" Type="http://schemas.openxmlformats.org/officeDocument/2006/relationships/hyperlink" Target="https://www.mayoclinic.org/healthy-lifestyle/quit-smoking/in-depth/nicotine-craving/art-20045454"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s://www.hypnose-therapie32.fr/sevrage-tabagique/" TargetMode="External"/><Relationship Id="rId5" Type="http://schemas.openxmlformats.org/officeDocument/2006/relationships/hyperlink" Target="https://tobaccofreealamedacounty.org/focus-areas/quit-tobacco/" TargetMode="External"/><Relationship Id="rId4" Type="http://schemas.openxmlformats.org/officeDocument/2006/relationships/hyperlink" Target="https://www.cdc.gov/tobacco/campaign/tips/quit-smoking/quit-smoking-medications/why-quitting-smoking-is-hard/index.html#:~:text=Inside%20your%20brain%2C%20nicotine%20triggers,nicotine%20just%20to%20feel%20okay"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cmb-sante.fr/temps-ecrans-adultes/" TargetMode="External"/><Relationship Id="rId3" Type="http://schemas.openxmlformats.org/officeDocument/2006/relationships/hyperlink" Target="https://www.fao.org/3/i3261e/i3261e.pdf" TargetMode="External"/><Relationship Id="rId7" Type="http://schemas.openxmlformats.org/officeDocument/2006/relationships/hyperlink" Target="https://www.3-6-9-12.org/les-balises-3-6-9-12/"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hyperlink" Target="https://www.3-6-9-12.org/wp-content/uploads/2022/03/Aff-A3-Apprivoiser-les-ecrans-2018-2-HR2.pdf" TargetMode="External"/><Relationship Id="rId5" Type="http://schemas.openxmlformats.org/officeDocument/2006/relationships/hyperlink" Target="https://apimed-pl.org/contenu/uploads/2020/12/Problematique-des-ecrans-a-tout-age-1.pdf" TargetMode="External"/><Relationship Id="rId10" Type="http://schemas.openxmlformats.org/officeDocument/2006/relationships/hyperlink" Target="https://www.3-6-9-12.org/" TargetMode="External"/><Relationship Id="rId4" Type="http://schemas.openxmlformats.org/officeDocument/2006/relationships/hyperlink" Target="https://medecine-generale.sorbonne-universite.fr/wp-content/uploads/2020/11/exemple-trace-GEP-addiction-aux-ecrans.pdf" TargetMode="External"/><Relationship Id="rId9" Type="http://schemas.openxmlformats.org/officeDocument/2006/relationships/hyperlink" Target="https://www.quora.com/What-are-some-rational-tips-to-reduce-screen-time-in-the-long-ru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73.jpg"/></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fomo-peur-rater-concept_9892409.htm#fromView=search&amp;page=2&amp;position=14&amp;uuid=83eb198f-9b8b-43fc-bdc2-4704c8942c0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composition-organigramme-fumee-tabac-narguile-isometrique-produits-cigarette-du-texte-personnes-qui-fument_13867269.htm#fromView=search&amp;page=1&amp;position=12&amp;uuid=a05d4288-033f-4675-b9eb-3547e10703e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
          <p:cNvSpPr txBox="1"/>
          <p:nvPr/>
        </p:nvSpPr>
        <p:spPr>
          <a:xfrm>
            <a:off x="4310344" y="3513902"/>
            <a:ext cx="7843717" cy="201577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0000"/>
              </a:buClr>
              <a:buSzPts val="3400"/>
              <a:buFont typeface="Calibri"/>
              <a:buNone/>
            </a:pPr>
            <a:r>
              <a:rPr lang="en-US" sz="3400" b="1" i="0" u="none" strike="noStrike" cap="none">
                <a:solidFill>
                  <a:srgbClr val="C00000"/>
                </a:solidFill>
                <a:latin typeface="Calibri"/>
                <a:ea typeface="Calibri"/>
                <a:cs typeface="Calibri"/>
                <a:sym typeface="Calibri"/>
              </a:rPr>
              <a:t>Module 5 - Session d'enseignement </a:t>
            </a:r>
            <a:r>
              <a:rPr lang="en-US" sz="2400" b="1" i="0" u="none" strike="noStrike" cap="none">
                <a:solidFill>
                  <a:srgbClr val="C00000"/>
                </a:solidFill>
                <a:latin typeface="Calibri"/>
                <a:ea typeface="Calibri"/>
                <a:cs typeface="Calibri"/>
                <a:sym typeface="Calibri"/>
              </a:rPr>
              <a:t>(5.1)</a:t>
            </a:r>
            <a:r>
              <a:rPr lang="en-US" sz="3400" b="1" i="0" u="none" strike="noStrike" cap="none">
                <a:solidFill>
                  <a:schemeClr val="dk1"/>
                </a:solidFill>
                <a:latin typeface="Calibri"/>
                <a:ea typeface="Calibri"/>
                <a:cs typeface="Calibri"/>
                <a:sym typeface="Calibri"/>
              </a:rPr>
              <a:t/>
            </a:r>
            <a:br>
              <a:rPr lang="en-US" sz="3400" b="1" i="0" u="none" strike="noStrike" cap="none">
                <a:solidFill>
                  <a:schemeClr val="dk1"/>
                </a:solidFill>
                <a:latin typeface="Calibri"/>
                <a:ea typeface="Calibri"/>
                <a:cs typeface="Calibri"/>
                <a:sym typeface="Calibri"/>
              </a:rPr>
            </a:br>
            <a:r>
              <a:rPr lang="en-US" sz="4000" b="1" i="0" u="none" strike="noStrike" cap="none">
                <a:solidFill>
                  <a:schemeClr val="dk1"/>
                </a:solidFill>
                <a:latin typeface="Calibri"/>
                <a:ea typeface="Calibri"/>
                <a:cs typeface="Calibri"/>
                <a:sym typeface="Calibri"/>
              </a:rPr>
              <a:t>Applications de santé pour les addictions et l'usage de substances</a:t>
            </a:r>
            <a:endParaRPr sz="3400" b="1" i="0" u="none" strike="noStrike" cap="none">
              <a:solidFill>
                <a:schemeClr val="dk1"/>
              </a:solidFill>
              <a:latin typeface="Calibri"/>
              <a:ea typeface="Calibri"/>
              <a:cs typeface="Calibri"/>
              <a:sym typeface="Calibri"/>
            </a:endParaRPr>
          </a:p>
        </p:txBody>
      </p:sp>
      <p:sp>
        <p:nvSpPr>
          <p:cNvPr id="72" name="Google Shape;72;p1"/>
          <p:cNvSpPr/>
          <p:nvPr/>
        </p:nvSpPr>
        <p:spPr>
          <a:xfrm>
            <a:off x="-2" y="671930"/>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1</a:t>
            </a:r>
            <a:endParaRPr sz="2400" b="0" i="0" u="none" strike="noStrike" cap="none">
              <a:solidFill>
                <a:srgbClr val="F2F2F2"/>
              </a:solidFill>
              <a:latin typeface="Calibri"/>
              <a:ea typeface="Calibri"/>
              <a:cs typeface="Calibri"/>
              <a:sym typeface="Calibri"/>
            </a:endParaRPr>
          </a:p>
        </p:txBody>
      </p:sp>
      <p:sp>
        <p:nvSpPr>
          <p:cNvPr id="73" name="Google Shape;73;p1"/>
          <p:cNvSpPr/>
          <p:nvPr/>
        </p:nvSpPr>
        <p:spPr>
          <a:xfrm>
            <a:off x="2609" y="1507751"/>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2</a:t>
            </a:r>
            <a:endParaRPr sz="2400" b="0" i="0" u="none" strike="noStrike" cap="none">
              <a:solidFill>
                <a:srgbClr val="F2F2F2"/>
              </a:solidFill>
              <a:latin typeface="Calibri"/>
              <a:ea typeface="Calibri"/>
              <a:cs typeface="Calibri"/>
              <a:sym typeface="Calibri"/>
            </a:endParaRPr>
          </a:p>
        </p:txBody>
      </p:sp>
      <p:sp>
        <p:nvSpPr>
          <p:cNvPr id="74" name="Google Shape;74;p1"/>
          <p:cNvSpPr/>
          <p:nvPr/>
        </p:nvSpPr>
        <p:spPr>
          <a:xfrm>
            <a:off x="-56" y="2302518"/>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3</a:t>
            </a:r>
            <a:endParaRPr sz="2400" b="0" i="0" u="none" strike="noStrike" cap="none">
              <a:solidFill>
                <a:srgbClr val="F2F2F2"/>
              </a:solidFill>
              <a:latin typeface="Calibri"/>
              <a:ea typeface="Calibri"/>
              <a:cs typeface="Calibri"/>
              <a:sym typeface="Calibri"/>
            </a:endParaRPr>
          </a:p>
        </p:txBody>
      </p:sp>
      <p:sp>
        <p:nvSpPr>
          <p:cNvPr id="75" name="Google Shape;75;p1"/>
          <p:cNvSpPr/>
          <p:nvPr/>
        </p:nvSpPr>
        <p:spPr>
          <a:xfrm>
            <a:off x="-2" y="3170974"/>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4</a:t>
            </a:r>
            <a:endParaRPr sz="2400" b="0" i="0" u="none" strike="noStrike" cap="none">
              <a:solidFill>
                <a:srgbClr val="F2F2F2"/>
              </a:solidFill>
              <a:latin typeface="Calibri"/>
              <a:ea typeface="Calibri"/>
              <a:cs typeface="Calibri"/>
              <a:sym typeface="Calibri"/>
            </a:endParaRPr>
          </a:p>
        </p:txBody>
      </p:sp>
      <p:sp>
        <p:nvSpPr>
          <p:cNvPr id="76" name="Google Shape;76;p1"/>
          <p:cNvSpPr/>
          <p:nvPr/>
        </p:nvSpPr>
        <p:spPr>
          <a:xfrm>
            <a:off x="1655" y="4036937"/>
            <a:ext cx="722376" cy="868136"/>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lt1"/>
                </a:solidFill>
                <a:latin typeface="Calibri"/>
                <a:ea typeface="Calibri"/>
                <a:cs typeface="Calibri"/>
                <a:sym typeface="Calibri"/>
              </a:rPr>
              <a:t>5</a:t>
            </a:r>
            <a:endParaRPr sz="2400" b="1" i="0" u="none" strike="noStrike" cap="none">
              <a:solidFill>
                <a:schemeClr val="lt1"/>
              </a:solidFill>
              <a:latin typeface="Calibri"/>
              <a:ea typeface="Calibri"/>
              <a:cs typeface="Calibri"/>
              <a:sym typeface="Calibri"/>
            </a:endParaRPr>
          </a:p>
        </p:txBody>
      </p:sp>
      <p:pic>
        <p:nvPicPr>
          <p:cNvPr id="77" name="Google Shape;77;p1" descr="Εικόνα που περιέχει κείμενο, γραμματοσειρά, λογότυπο, γραφικά&#10;&#10;Περιγραφή που δημιουργήθηκε αυτόματα"/>
          <p:cNvPicPr preferRelativeResize="0"/>
          <p:nvPr/>
        </p:nvPicPr>
        <p:blipFill rotWithShape="1">
          <a:blip r:embed="rId3">
            <a:alphaModFix/>
          </a:blip>
          <a:srcRect l="19107"/>
          <a:stretch/>
        </p:blipFill>
        <p:spPr>
          <a:xfrm>
            <a:off x="4310344" y="1134849"/>
            <a:ext cx="6563496" cy="2084244"/>
          </a:xfrm>
          <a:prstGeom prst="rect">
            <a:avLst/>
          </a:prstGeom>
          <a:noFill/>
          <a:ln>
            <a:noFill/>
          </a:ln>
        </p:spPr>
      </p:pic>
      <p:sp>
        <p:nvSpPr>
          <p:cNvPr id="78" name="Google Shape;78;p1"/>
          <p:cNvSpPr txBox="1"/>
          <p:nvPr/>
        </p:nvSpPr>
        <p:spPr>
          <a:xfrm>
            <a:off x="4863323" y="2899483"/>
            <a:ext cx="6094902"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rgbClr val="ABC7F1"/>
                </a:solidFill>
                <a:latin typeface="Calibri"/>
                <a:ea typeface="Calibri"/>
                <a:cs typeface="Calibri"/>
                <a:sym typeface="Calibri"/>
              </a:rPr>
              <a:t>https://apps4health.eu/</a:t>
            </a:r>
            <a:endParaRPr/>
          </a:p>
        </p:txBody>
      </p:sp>
      <p:pic>
        <p:nvPicPr>
          <p:cNvPr id="79" name="Google Shape;79;p1"/>
          <p:cNvPicPr preferRelativeResize="0"/>
          <p:nvPr/>
        </p:nvPicPr>
        <p:blipFill rotWithShape="1">
          <a:blip r:embed="rId4">
            <a:alphaModFix/>
          </a:blip>
          <a:srcRect/>
          <a:stretch/>
        </p:blipFill>
        <p:spPr>
          <a:xfrm>
            <a:off x="-8249" y="5991490"/>
            <a:ext cx="12191695" cy="869554"/>
          </a:xfrm>
          <a:prstGeom prst="rect">
            <a:avLst/>
          </a:prstGeom>
          <a:noFill/>
          <a:ln>
            <a:noFill/>
          </a:ln>
        </p:spPr>
      </p:pic>
      <p:pic>
        <p:nvPicPr>
          <p:cNvPr id="80" name="Google Shape;80;p1"/>
          <p:cNvPicPr preferRelativeResize="0"/>
          <p:nvPr/>
        </p:nvPicPr>
        <p:blipFill rotWithShape="1">
          <a:blip r:embed="rId5">
            <a:alphaModFix/>
          </a:blip>
          <a:srcRect/>
          <a:stretch/>
        </p:blipFill>
        <p:spPr>
          <a:xfrm>
            <a:off x="10748048" y="6336215"/>
            <a:ext cx="1406013" cy="492105"/>
          </a:xfrm>
          <a:prstGeom prst="rect">
            <a:avLst/>
          </a:prstGeom>
          <a:noFill/>
          <a:ln>
            <a:noFill/>
          </a:ln>
        </p:spPr>
      </p:pic>
      <p:sp>
        <p:nvSpPr>
          <p:cNvPr id="81" name="Google Shape;81;p1"/>
          <p:cNvSpPr/>
          <p:nvPr/>
        </p:nvSpPr>
        <p:spPr>
          <a:xfrm>
            <a:off x="510" y="4903744"/>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6</a:t>
            </a:r>
            <a:endParaRPr sz="2400" b="0" i="0" u="none" strike="noStrike" cap="none">
              <a:solidFill>
                <a:srgbClr val="F2F2F2"/>
              </a:solidFill>
              <a:latin typeface="Calibri"/>
              <a:ea typeface="Calibri"/>
              <a:cs typeface="Calibri"/>
              <a:sym typeface="Calibri"/>
            </a:endParaRPr>
          </a:p>
        </p:txBody>
      </p:sp>
      <p:pic>
        <p:nvPicPr>
          <p:cNvPr id="82" name="Google Shape;82;p1"/>
          <p:cNvPicPr preferRelativeResize="0"/>
          <p:nvPr/>
        </p:nvPicPr>
        <p:blipFill rotWithShape="1">
          <a:blip r:embed="rId4">
            <a:alphaModFix/>
          </a:blip>
          <a:srcRect b="59835"/>
          <a:stretch/>
        </p:blipFill>
        <p:spPr>
          <a:xfrm rot="10800000">
            <a:off x="-8250" y="-4107"/>
            <a:ext cx="12191695" cy="349261"/>
          </a:xfrm>
          <a:prstGeom prst="rect">
            <a:avLst/>
          </a:prstGeom>
          <a:noFill/>
          <a:ln>
            <a:noFill/>
          </a:ln>
        </p:spPr>
      </p:pic>
      <p:pic>
        <p:nvPicPr>
          <p:cNvPr id="83" name="Google Shape;83;p1" descr="Εικόνα που περιέχει clipart, σύμβολο, καρτούν, λογότυπο&#10;&#10;Περιγραφή που δημιουργήθηκε αυτόματα"/>
          <p:cNvPicPr preferRelativeResize="0"/>
          <p:nvPr/>
        </p:nvPicPr>
        <p:blipFill rotWithShape="1">
          <a:blip r:embed="rId6">
            <a:alphaModFix/>
          </a:blip>
          <a:srcRect/>
          <a:stretch/>
        </p:blipFill>
        <p:spPr>
          <a:xfrm>
            <a:off x="1996896" y="1576370"/>
            <a:ext cx="1880187" cy="3365007"/>
          </a:xfrm>
          <a:prstGeom prst="rect">
            <a:avLst/>
          </a:prstGeom>
          <a:noFill/>
          <a:ln>
            <a:noFill/>
          </a:ln>
        </p:spPr>
      </p:pic>
      <p:sp>
        <p:nvSpPr>
          <p:cNvPr id="84" name="Google Shape;84;p1"/>
          <p:cNvSpPr/>
          <p:nvPr/>
        </p:nvSpPr>
        <p:spPr>
          <a:xfrm>
            <a:off x="728869" y="1172199"/>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7</a:t>
            </a:r>
            <a:endParaRPr sz="2400" b="0" i="0" u="none" strike="noStrike" cap="none">
              <a:solidFill>
                <a:srgbClr val="F2F2F2"/>
              </a:solidFill>
              <a:latin typeface="Calibri"/>
              <a:ea typeface="Calibri"/>
              <a:cs typeface="Calibri"/>
              <a:sym typeface="Calibri"/>
            </a:endParaRPr>
          </a:p>
        </p:txBody>
      </p:sp>
      <p:sp>
        <p:nvSpPr>
          <p:cNvPr id="85" name="Google Shape;85;p1"/>
          <p:cNvSpPr/>
          <p:nvPr/>
        </p:nvSpPr>
        <p:spPr>
          <a:xfrm>
            <a:off x="721541" y="2008020"/>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8</a:t>
            </a:r>
            <a:endParaRPr sz="2400" b="0" i="0" u="none" strike="noStrike" cap="none">
              <a:solidFill>
                <a:srgbClr val="F2F2F2"/>
              </a:solidFill>
              <a:latin typeface="Calibri"/>
              <a:ea typeface="Calibri"/>
              <a:cs typeface="Calibri"/>
              <a:sym typeface="Calibri"/>
            </a:endParaRPr>
          </a:p>
        </p:txBody>
      </p:sp>
      <p:sp>
        <p:nvSpPr>
          <p:cNvPr id="86" name="Google Shape;86;p1"/>
          <p:cNvSpPr/>
          <p:nvPr/>
        </p:nvSpPr>
        <p:spPr>
          <a:xfrm>
            <a:off x="728815" y="2802787"/>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9</a:t>
            </a:r>
            <a:endParaRPr sz="2400" b="0" i="0" u="none" strike="noStrike" cap="none">
              <a:solidFill>
                <a:srgbClr val="F2F2F2"/>
              </a:solidFill>
              <a:latin typeface="Calibri"/>
              <a:ea typeface="Calibri"/>
              <a:cs typeface="Calibri"/>
              <a:sym typeface="Calibri"/>
            </a:endParaRPr>
          </a:p>
        </p:txBody>
      </p:sp>
      <p:sp>
        <p:nvSpPr>
          <p:cNvPr id="87" name="Google Shape;87;p1"/>
          <p:cNvSpPr/>
          <p:nvPr/>
        </p:nvSpPr>
        <p:spPr>
          <a:xfrm>
            <a:off x="728869" y="3671243"/>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10</a:t>
            </a:r>
            <a:endParaRPr sz="2400" b="0" i="0" u="none" strike="noStrike" cap="none">
              <a:solidFill>
                <a:srgbClr val="F2F2F2"/>
              </a:solidFill>
              <a:latin typeface="Calibri"/>
              <a:ea typeface="Calibri"/>
              <a:cs typeface="Calibri"/>
              <a:sym typeface="Calibri"/>
            </a:endParaRPr>
          </a:p>
        </p:txBody>
      </p:sp>
      <p:sp>
        <p:nvSpPr>
          <p:cNvPr id="88" name="Google Shape;88;p1"/>
          <p:cNvSpPr/>
          <p:nvPr/>
        </p:nvSpPr>
        <p:spPr>
          <a:xfrm>
            <a:off x="730526" y="4537206"/>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11</a:t>
            </a:r>
            <a:endParaRPr sz="2400" b="0" i="0" u="none" strike="noStrike" cap="none">
              <a:solidFill>
                <a:srgbClr val="F2F2F2"/>
              </a:solidFill>
              <a:latin typeface="Calibri"/>
              <a:ea typeface="Calibri"/>
              <a:cs typeface="Calibri"/>
              <a:sym typeface="Calibri"/>
            </a:endParaRPr>
          </a:p>
        </p:txBody>
      </p:sp>
      <p:sp>
        <p:nvSpPr>
          <p:cNvPr id="89" name="Google Shape;89;p1"/>
          <p:cNvSpPr/>
          <p:nvPr/>
        </p:nvSpPr>
        <p:spPr>
          <a:xfrm>
            <a:off x="2425150" y="6376653"/>
            <a:ext cx="8293082" cy="63242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1000" b="0" i="0" u="none" strike="noStrike" cap="none">
                <a:solidFill>
                  <a:srgbClr val="DDEAF6"/>
                </a:solidFill>
                <a:latin typeface="Calibri"/>
                <a:ea typeface="Calibri"/>
                <a:cs typeface="Calibri"/>
                <a:sym typeface="Calibri"/>
              </a:rPr>
              <a:t>Financé par l'Union européenne. Les points de vue et opinions exprimés n'engagent que leurs auteurs et ne reflètent pas nécessairement ceux de l'Union européenne ou de l'Agence exécutive européenne pour l'éducation et la culture (EACEA). Ni l'Union européenne ni l'EACEA ne peuvent en être tenues pour responsables.</a:t>
            </a:r>
            <a:endParaRPr sz="1000" b="0" i="0" u="none" strike="noStrike" cap="none">
              <a:solidFill>
                <a:srgbClr val="DDEAF6"/>
              </a:solidFill>
              <a:latin typeface="Calibri"/>
              <a:ea typeface="Calibri"/>
              <a:cs typeface="Calibri"/>
              <a:sym typeface="Calibri"/>
            </a:endParaRPr>
          </a:p>
        </p:txBody>
      </p:sp>
      <p:pic>
        <p:nvPicPr>
          <p:cNvPr id="90" name="Google Shape;90;p1"/>
          <p:cNvPicPr preferRelativeResize="0"/>
          <p:nvPr/>
        </p:nvPicPr>
        <p:blipFill>
          <a:blip r:embed="rId7"/>
          <a:srcRect/>
          <a:stretch/>
        </p:blipFill>
        <p:spPr>
          <a:xfrm>
            <a:off x="19458" y="6414599"/>
            <a:ext cx="1938951" cy="43609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0"/>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Introduction : le tabagisme</a:t>
            </a:r>
            <a:endParaRPr/>
          </a:p>
        </p:txBody>
      </p:sp>
      <p:sp>
        <p:nvSpPr>
          <p:cNvPr id="209" name="Google Shape;209;p10"/>
          <p:cNvSpPr txBox="1">
            <a:spLocks noGrp="1"/>
          </p:cNvSpPr>
          <p:nvPr>
            <p:ph type="body" idx="1"/>
          </p:nvPr>
        </p:nvSpPr>
        <p:spPr>
          <a:xfrm>
            <a:off x="558000" y="1808155"/>
            <a:ext cx="7704000" cy="4846200"/>
          </a:xfrm>
          <a:prstGeom prst="rect">
            <a:avLst/>
          </a:prstGeom>
          <a:noFill/>
          <a:ln>
            <a:noFill/>
          </a:ln>
        </p:spPr>
        <p:txBody>
          <a:bodyPr spcFirstLastPara="1" wrap="square" lIns="91425" tIns="45700" rIns="91425" bIns="45700" anchor="t" anchorCtr="0">
            <a:normAutofit fontScale="92500" lnSpcReduction="10000"/>
          </a:bodyPr>
          <a:lstStyle/>
          <a:p>
            <a:pPr marL="228600" lvl="0" indent="-218122" algn="l" rtl="0">
              <a:lnSpc>
                <a:spcPct val="100000"/>
              </a:lnSpc>
              <a:spcBef>
                <a:spcPts val="0"/>
              </a:spcBef>
              <a:spcAft>
                <a:spcPts val="0"/>
              </a:spcAft>
              <a:buSzPct val="100000"/>
              <a:buChar char="▪"/>
            </a:pPr>
            <a:r>
              <a:rPr lang="en-US" b="1"/>
              <a:t>Fumer : </a:t>
            </a:r>
            <a:r>
              <a:rPr lang="en-US"/>
              <a:t>L'acte d'inhaler et d'expirer la fumée produite par la combustion du tabac dans les cigarettes, les cigares ou les pipes. C'est la méthode de consommation de tabac la plus répandue dans le monde.</a:t>
            </a:r>
            <a:endParaRPr/>
          </a:p>
          <a:p>
            <a:pPr marL="228600" lvl="0" indent="-218122" algn="l" rtl="0">
              <a:lnSpc>
                <a:spcPct val="100000"/>
              </a:lnSpc>
              <a:spcBef>
                <a:spcPts val="1200"/>
              </a:spcBef>
              <a:spcAft>
                <a:spcPts val="0"/>
              </a:spcAft>
              <a:buSzPct val="100000"/>
              <a:buChar char="▪"/>
            </a:pPr>
            <a:r>
              <a:rPr lang="en-US" b="1"/>
              <a:t>Fumée secondaire (SHS) : </a:t>
            </a:r>
            <a:r>
              <a:rPr lang="en-US"/>
              <a:t>Également appelée fumée passive, elle fait référence à l'inhalation involontaire de la fumée des produits du tabac utilisés par d'autres personnes. L'exposition à la fumée secondaire peut entraîner les mêmes risques pour la santé que le tabagisme direct, notamment le cancer du poumon, les infections respiratoires et les maladies cardiovasculaires.</a:t>
            </a:r>
            <a:endParaRPr/>
          </a:p>
          <a:p>
            <a:pPr marL="228600" lvl="0" indent="-218122" algn="l" rtl="0">
              <a:lnSpc>
                <a:spcPct val="100000"/>
              </a:lnSpc>
              <a:spcBef>
                <a:spcPts val="1200"/>
              </a:spcBef>
              <a:spcAft>
                <a:spcPts val="0"/>
              </a:spcAft>
              <a:buSzPct val="100000"/>
              <a:buChar char="▪"/>
            </a:pPr>
            <a:r>
              <a:rPr lang="en-US" b="1"/>
              <a:t>Arrêt du tabac : </a:t>
            </a:r>
            <a:r>
              <a:rPr lang="en-US"/>
              <a:t>Le processus d'arrêt de la consommation de tabac. Les programmes de sevrage tabagique peuvent inclure une thérapie comportementale, une thérapie de remplacement de la nicotine (TRN) et des médicaments sur ordonnance pour aider les individus à gérer les symptômes de sevrage et à réduire la dépendance au tabac.</a:t>
            </a:r>
            <a:endParaRPr/>
          </a:p>
          <a:p>
            <a:pPr marL="228600" lvl="0" indent="-88900" algn="l" rtl="0">
              <a:lnSpc>
                <a:spcPct val="100000"/>
              </a:lnSpc>
              <a:spcBef>
                <a:spcPts val="1200"/>
              </a:spcBef>
              <a:spcAft>
                <a:spcPts val="0"/>
              </a:spcAft>
              <a:buSzPct val="100000"/>
              <a:buNone/>
            </a:pPr>
            <a:endParaRPr/>
          </a:p>
        </p:txBody>
      </p:sp>
      <p:pic>
        <p:nvPicPr>
          <p:cNvPr id="210" name="Google Shape;210;p10"/>
          <p:cNvPicPr preferRelativeResize="0"/>
          <p:nvPr/>
        </p:nvPicPr>
        <p:blipFill rotWithShape="1">
          <a:blip r:embed="rId3">
            <a:alphaModFix/>
          </a:blip>
          <a:srcRect l="16170"/>
          <a:stretch/>
        </p:blipFill>
        <p:spPr>
          <a:xfrm>
            <a:off x="8356332" y="2011680"/>
            <a:ext cx="3745925" cy="2980451"/>
          </a:xfrm>
          <a:prstGeom prst="rect">
            <a:avLst/>
          </a:prstGeom>
          <a:noFill/>
          <a:ln>
            <a:noFill/>
          </a:ln>
        </p:spPr>
      </p:pic>
      <p:sp>
        <p:nvSpPr>
          <p:cNvPr id="211" name="Google Shape;211;p10"/>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212" name="Google Shape;212;p10"/>
          <p:cNvSpPr/>
          <p:nvPr/>
        </p:nvSpPr>
        <p:spPr>
          <a:xfrm>
            <a:off x="9060101" y="-3925"/>
            <a:ext cx="31308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5.1.1 Connaissances générales</a:t>
            </a:r>
            <a:endParaRPr sz="1800">
              <a:solidFill>
                <a:schemeClr val="lt1"/>
              </a:solidFill>
              <a:latin typeface="Calibri"/>
              <a:ea typeface="Calibri"/>
              <a:cs typeface="Calibri"/>
              <a:sym typeface="Calibri"/>
            </a:endParaRPr>
          </a:p>
        </p:txBody>
      </p:sp>
      <p:sp>
        <p:nvSpPr>
          <p:cNvPr id="213" name="Google Shape;213;p10"/>
          <p:cNvSpPr/>
          <p:nvPr/>
        </p:nvSpPr>
        <p:spPr>
          <a:xfrm>
            <a:off x="0" y="0"/>
            <a:ext cx="618600" cy="4299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10"/>
          <p:cNvSpPr txBox="1"/>
          <p:nvPr/>
        </p:nvSpPr>
        <p:spPr>
          <a:xfrm>
            <a:off x="618700" y="0"/>
            <a:ext cx="6915300" cy="4299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1800" b="1">
                <a:solidFill>
                  <a:schemeClr val="dk1"/>
                </a:solidFill>
                <a:latin typeface="Calibri"/>
                <a:ea typeface="Calibri"/>
                <a:cs typeface="Calibri"/>
                <a:sym typeface="Calibri"/>
              </a:rPr>
              <a:t>Applications de santé pour les addictions et l'utilisation de substances</a:t>
            </a:r>
            <a:r>
              <a:rPr lang="en-US" sz="1900" b="1">
                <a:solidFill>
                  <a:schemeClr val="dk1"/>
                </a:solidFill>
                <a:latin typeface="Calibri"/>
                <a:ea typeface="Calibri"/>
                <a:cs typeface="Calibri"/>
                <a:sym typeface="Calibri"/>
              </a:rPr>
              <a:t> </a:t>
            </a:r>
            <a:r>
              <a:rPr lang="en-US" sz="2200" b="1">
                <a:solidFill>
                  <a:schemeClr val="dk1"/>
                </a:solidFill>
                <a:latin typeface="Calibri"/>
                <a:ea typeface="Calibri"/>
                <a:cs typeface="Calibri"/>
                <a:sym typeface="Calibri"/>
              </a:rPr>
              <a:t> </a:t>
            </a:r>
            <a:endParaRPr/>
          </a:p>
        </p:txBody>
      </p:sp>
      <p:sp>
        <p:nvSpPr>
          <p:cNvPr id="215" name="Google Shape;215;p10"/>
          <p:cNvSpPr/>
          <p:nvPr/>
        </p:nvSpPr>
        <p:spPr>
          <a:xfrm>
            <a:off x="80375" y="62976"/>
            <a:ext cx="618600" cy="301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1"/>
          <p:cNvSpPr txBox="1">
            <a:spLocks noGrp="1"/>
          </p:cNvSpPr>
          <p:nvPr>
            <p:ph type="body" idx="1"/>
          </p:nvPr>
        </p:nvSpPr>
        <p:spPr>
          <a:xfrm>
            <a:off x="558000" y="1702800"/>
            <a:ext cx="5157900" cy="503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Objectifs</a:t>
            </a:r>
            <a:endParaRPr/>
          </a:p>
        </p:txBody>
      </p:sp>
      <p:pic>
        <p:nvPicPr>
          <p:cNvPr id="222" name="Google Shape;222;p11" descr="Ambition abstract concept"/>
          <p:cNvPicPr preferRelativeResize="0"/>
          <p:nvPr/>
        </p:nvPicPr>
        <p:blipFill rotWithShape="1">
          <a:blip r:embed="rId3">
            <a:alphaModFix/>
          </a:blip>
          <a:srcRect/>
          <a:stretch/>
        </p:blipFill>
        <p:spPr>
          <a:xfrm>
            <a:off x="6668162" y="1079999"/>
            <a:ext cx="5517062" cy="5343950"/>
          </a:xfrm>
          <a:prstGeom prst="rect">
            <a:avLst/>
          </a:prstGeom>
          <a:noFill/>
          <a:ln>
            <a:noFill/>
          </a:ln>
        </p:spPr>
      </p:pic>
      <p:sp>
        <p:nvSpPr>
          <p:cNvPr id="223" name="Google Shape;223;p11"/>
          <p:cNvSpPr txBox="1"/>
          <p:nvPr/>
        </p:nvSpPr>
        <p:spPr>
          <a:xfrm>
            <a:off x="6000589" y="6199679"/>
            <a:ext cx="609958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Conçu par Freepik</a:t>
            </a:r>
            <a:endParaRPr sz="1200">
              <a:solidFill>
                <a:schemeClr val="dk1"/>
              </a:solidFill>
              <a:latin typeface="Calibri"/>
              <a:ea typeface="Calibri"/>
              <a:cs typeface="Calibri"/>
              <a:sym typeface="Calibri"/>
            </a:endParaRPr>
          </a:p>
        </p:txBody>
      </p:sp>
      <p:sp>
        <p:nvSpPr>
          <p:cNvPr id="224" name="Google Shape;224;p11"/>
          <p:cNvSpPr txBox="1">
            <a:spLocks noGrp="1"/>
          </p:cNvSpPr>
          <p:nvPr>
            <p:ph type="title"/>
          </p:nvPr>
        </p:nvSpPr>
        <p:spPr>
          <a:xfrm>
            <a:off x="558000" y="622799"/>
            <a:ext cx="10515600" cy="893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en-US" sz="2000">
                <a:solidFill>
                  <a:srgbClr val="C01E24"/>
                </a:solidFill>
              </a:rPr>
              <a:t>5.1.2</a:t>
            </a:r>
            <a:r>
              <a:rPr lang="en-US"/>
              <a:t/>
            </a:r>
            <a:br>
              <a:rPr lang="en-US"/>
            </a:br>
            <a:r>
              <a:rPr lang="en-US">
                <a:solidFill>
                  <a:srgbClr val="C01E24"/>
                </a:solidFill>
              </a:rPr>
              <a:t>Informations sur la consommation de tabac</a:t>
            </a:r>
            <a:endParaRPr>
              <a:solidFill>
                <a:srgbClr val="C01E24"/>
              </a:solidFill>
            </a:endParaRPr>
          </a:p>
        </p:txBody>
      </p:sp>
      <p:sp>
        <p:nvSpPr>
          <p:cNvPr id="225" name="Google Shape;225;p11"/>
          <p:cNvSpPr txBox="1">
            <a:spLocks noGrp="1"/>
          </p:cNvSpPr>
          <p:nvPr>
            <p:ph type="body" idx="2"/>
          </p:nvPr>
        </p:nvSpPr>
        <p:spPr>
          <a:xfrm>
            <a:off x="617621" y="2392643"/>
            <a:ext cx="6256500" cy="4008300"/>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SzPts val="2400"/>
              <a:buChar char="▪"/>
            </a:pPr>
            <a:r>
              <a:rPr lang="en-US" sz="2400"/>
              <a:t>Découvrir les composants et les types de tabac </a:t>
            </a:r>
            <a:endParaRPr/>
          </a:p>
          <a:p>
            <a:pPr marL="228600" lvl="0" indent="-228600" algn="l" rtl="0">
              <a:lnSpc>
                <a:spcPct val="150000"/>
              </a:lnSpc>
              <a:spcBef>
                <a:spcPts val="1200"/>
              </a:spcBef>
              <a:spcAft>
                <a:spcPts val="0"/>
              </a:spcAft>
              <a:buSzPts val="2400"/>
              <a:buChar char="▪"/>
            </a:pPr>
            <a:r>
              <a:rPr lang="en-US" sz="2400"/>
              <a:t>Comprendre la dépendance au tabac</a:t>
            </a:r>
            <a:endParaRPr/>
          </a:p>
          <a:p>
            <a:pPr marL="228600" lvl="0" indent="-228600" algn="l" rtl="0">
              <a:lnSpc>
                <a:spcPct val="150000"/>
              </a:lnSpc>
              <a:spcBef>
                <a:spcPts val="1200"/>
              </a:spcBef>
              <a:spcAft>
                <a:spcPts val="0"/>
              </a:spcAft>
              <a:buSzPts val="2400"/>
              <a:buChar char="▪"/>
            </a:pPr>
            <a:r>
              <a:rPr lang="en-US" sz="2400"/>
              <a:t>Comprendre les facteurs de risque et les mesures préventives, ainsi que les meilleures pratiques pour se libérer de la consommation de tabac.</a:t>
            </a: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2"/>
          <p:cNvSpPr txBox="1">
            <a:spLocks noGrp="1"/>
          </p:cNvSpPr>
          <p:nvPr>
            <p:ph type="body" idx="1"/>
          </p:nvPr>
        </p:nvSpPr>
        <p:spPr>
          <a:xfrm>
            <a:off x="242522" y="1778484"/>
            <a:ext cx="3906425" cy="4865977"/>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400"/>
              <a:buNone/>
            </a:pPr>
            <a:endParaRPr sz="2400" b="1">
              <a:solidFill>
                <a:srgbClr val="203864"/>
              </a:solidFill>
            </a:endParaRPr>
          </a:p>
          <a:p>
            <a:pPr marL="0" lvl="0" indent="0" algn="ctr" rtl="0">
              <a:lnSpc>
                <a:spcPct val="100000"/>
              </a:lnSpc>
              <a:spcBef>
                <a:spcPts val="1200"/>
              </a:spcBef>
              <a:spcAft>
                <a:spcPts val="0"/>
              </a:spcAft>
              <a:buSzPts val="2800"/>
              <a:buNone/>
            </a:pPr>
            <a:r>
              <a:rPr lang="en-US" sz="2800" b="1">
                <a:solidFill>
                  <a:srgbClr val="000000"/>
                </a:solidFill>
              </a:rPr>
              <a:t>Qu'est-ce que le tabac ?</a:t>
            </a:r>
            <a:endParaRPr/>
          </a:p>
          <a:p>
            <a:pPr marL="0" lvl="0" indent="0" algn="ctr" rtl="0">
              <a:lnSpc>
                <a:spcPct val="100000"/>
              </a:lnSpc>
              <a:spcBef>
                <a:spcPts val="1200"/>
              </a:spcBef>
              <a:spcAft>
                <a:spcPts val="0"/>
              </a:spcAft>
              <a:buSzPts val="2400"/>
              <a:buNone/>
            </a:pPr>
            <a:endParaRPr sz="2400">
              <a:solidFill>
                <a:srgbClr val="000000"/>
              </a:solidFill>
            </a:endParaRPr>
          </a:p>
          <a:p>
            <a:pPr marL="0" lvl="0" indent="0" algn="ctr" rtl="0">
              <a:lnSpc>
                <a:spcPct val="100000"/>
              </a:lnSpc>
              <a:spcBef>
                <a:spcPts val="1200"/>
              </a:spcBef>
              <a:spcAft>
                <a:spcPts val="0"/>
              </a:spcAft>
              <a:buSzPts val="2400"/>
              <a:buNone/>
            </a:pPr>
            <a:r>
              <a:rPr lang="en-US" sz="2400">
                <a:solidFill>
                  <a:srgbClr val="000000"/>
                </a:solidFill>
              </a:rPr>
              <a:t>4000 composés, dont plus de 60 cancérigènes</a:t>
            </a:r>
            <a:endParaRPr/>
          </a:p>
          <a:p>
            <a:pPr marL="228600" lvl="0" indent="-76200" algn="l" rtl="0">
              <a:lnSpc>
                <a:spcPct val="100000"/>
              </a:lnSpc>
              <a:spcBef>
                <a:spcPts val="1200"/>
              </a:spcBef>
              <a:spcAft>
                <a:spcPts val="0"/>
              </a:spcAft>
              <a:buSzPts val="2400"/>
              <a:buNone/>
            </a:pPr>
            <a:endParaRPr/>
          </a:p>
        </p:txBody>
      </p:sp>
      <p:pic>
        <p:nvPicPr>
          <p:cNvPr id="232" name="Google Shape;232;p12"/>
          <p:cNvPicPr preferRelativeResize="0"/>
          <p:nvPr/>
        </p:nvPicPr>
        <p:blipFill rotWithShape="1">
          <a:blip r:embed="rId3">
            <a:alphaModFix/>
          </a:blip>
          <a:srcRect t="33265" b="6914"/>
          <a:stretch/>
        </p:blipFill>
        <p:spPr>
          <a:xfrm>
            <a:off x="5339626" y="1227775"/>
            <a:ext cx="6674975" cy="4764225"/>
          </a:xfrm>
          <a:prstGeom prst="rect">
            <a:avLst/>
          </a:prstGeom>
          <a:noFill/>
          <a:ln>
            <a:noFill/>
          </a:ln>
        </p:spPr>
      </p:pic>
      <p:sp>
        <p:nvSpPr>
          <p:cNvPr id="233" name="Google Shape;233;p12"/>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234" name="Google Shape;234;p12"/>
          <p:cNvSpPr/>
          <p:nvPr/>
        </p:nvSpPr>
        <p:spPr>
          <a:xfrm>
            <a:off x="7298425" y="-3925"/>
            <a:ext cx="48921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235" name="Google Shape;235;p12"/>
          <p:cNvSpPr txBox="1">
            <a:spLocks noGrp="1"/>
          </p:cNvSpPr>
          <p:nvPr>
            <p:ph type="title"/>
          </p:nvPr>
        </p:nvSpPr>
        <p:spPr>
          <a:xfrm>
            <a:off x="330250" y="10800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Le tabac sous toutes ses formes</a:t>
            </a:r>
            <a:endParaRPr/>
          </a:p>
        </p:txBody>
      </p:sp>
      <p:sp>
        <p:nvSpPr>
          <p:cNvPr id="236" name="Google Shape;236;p12"/>
          <p:cNvSpPr/>
          <p:nvPr/>
        </p:nvSpPr>
        <p:spPr>
          <a:xfrm>
            <a:off x="0" y="0"/>
            <a:ext cx="618600" cy="4299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12"/>
          <p:cNvSpPr txBox="1"/>
          <p:nvPr/>
        </p:nvSpPr>
        <p:spPr>
          <a:xfrm>
            <a:off x="618700" y="0"/>
            <a:ext cx="6197400" cy="4299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238" name="Google Shape;238;p12"/>
          <p:cNvSpPr/>
          <p:nvPr/>
        </p:nvSpPr>
        <p:spPr>
          <a:xfrm>
            <a:off x="80375" y="62976"/>
            <a:ext cx="618600" cy="301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3"/>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Le tabac sous toutes ses formes</a:t>
            </a:r>
            <a:endParaRPr/>
          </a:p>
        </p:txBody>
      </p:sp>
      <p:sp>
        <p:nvSpPr>
          <p:cNvPr id="245" name="Google Shape;245;p13"/>
          <p:cNvSpPr txBox="1"/>
          <p:nvPr/>
        </p:nvSpPr>
        <p:spPr>
          <a:xfrm>
            <a:off x="248975" y="2160000"/>
            <a:ext cx="1983900" cy="5031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Cigarette</a:t>
            </a:r>
            <a:endParaRPr sz="2400" b="1">
              <a:solidFill>
                <a:srgbClr val="000000"/>
              </a:solidFill>
              <a:latin typeface="Calibri"/>
              <a:ea typeface="Calibri"/>
              <a:cs typeface="Calibri"/>
              <a:sym typeface="Calibri"/>
            </a:endParaRPr>
          </a:p>
        </p:txBody>
      </p:sp>
      <p:sp>
        <p:nvSpPr>
          <p:cNvPr id="246" name="Google Shape;246;p13"/>
          <p:cNvSpPr/>
          <p:nvPr/>
        </p:nvSpPr>
        <p:spPr>
          <a:xfrm>
            <a:off x="8183751" y="6441650"/>
            <a:ext cx="40083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Calibri"/>
              <a:buNone/>
            </a:pPr>
            <a:r>
              <a:rPr lang="en-US"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4"/>
              </a:rPr>
              <a:t>Pexels - Pixabay - Wilkipedia- tabak.kkiosk.ch</a:t>
            </a:r>
            <a:endParaRPr sz="1200">
              <a:solidFill>
                <a:schemeClr val="dk1"/>
              </a:solidFill>
              <a:latin typeface="Calibri"/>
              <a:ea typeface="Calibri"/>
              <a:cs typeface="Calibri"/>
              <a:sym typeface="Calibri"/>
            </a:endParaRPr>
          </a:p>
        </p:txBody>
      </p:sp>
      <p:sp>
        <p:nvSpPr>
          <p:cNvPr id="247" name="Google Shape;247;p13"/>
          <p:cNvSpPr txBox="1"/>
          <p:nvPr/>
        </p:nvSpPr>
        <p:spPr>
          <a:xfrm>
            <a:off x="288850" y="3478300"/>
            <a:ext cx="2571900" cy="5031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Tabac à rouler</a:t>
            </a:r>
            <a:endParaRPr/>
          </a:p>
        </p:txBody>
      </p:sp>
      <p:sp>
        <p:nvSpPr>
          <p:cNvPr id="248" name="Google Shape;248;p13"/>
          <p:cNvSpPr txBox="1"/>
          <p:nvPr/>
        </p:nvSpPr>
        <p:spPr>
          <a:xfrm>
            <a:off x="518100" y="5151975"/>
            <a:ext cx="3249900" cy="5031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Cigares et pipes</a:t>
            </a:r>
            <a:endParaRPr sz="2400" b="1">
              <a:solidFill>
                <a:srgbClr val="000000"/>
              </a:solidFill>
              <a:latin typeface="Calibri"/>
              <a:ea typeface="Calibri"/>
              <a:cs typeface="Calibri"/>
              <a:sym typeface="Calibri"/>
            </a:endParaRPr>
          </a:p>
        </p:txBody>
      </p:sp>
      <p:sp>
        <p:nvSpPr>
          <p:cNvPr id="249" name="Google Shape;249;p13"/>
          <p:cNvSpPr txBox="1"/>
          <p:nvPr/>
        </p:nvSpPr>
        <p:spPr>
          <a:xfrm>
            <a:off x="5696300" y="4890075"/>
            <a:ext cx="4213800" cy="1026900"/>
          </a:xfrm>
          <a:prstGeom prst="rect">
            <a:avLst/>
          </a:prstGeom>
          <a:noFill/>
          <a:ln>
            <a:noFill/>
          </a:ln>
        </p:spPr>
        <p:txBody>
          <a:bodyPr spcFirstLastPara="1" wrap="square" lIns="91425" tIns="45700" rIns="91425" bIns="45700" anchor="b" anchorCtr="0">
            <a:normAutofit lnSpcReduction="10000"/>
          </a:bodyPr>
          <a:lstStyle/>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Snus ou sniff ou chique :</a:t>
            </a:r>
            <a:endParaRPr/>
          </a:p>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Poudre de tabac humide sans fumée</a:t>
            </a:r>
            <a:endParaRPr/>
          </a:p>
        </p:txBody>
      </p:sp>
      <p:sp>
        <p:nvSpPr>
          <p:cNvPr id="250" name="Google Shape;250;p13"/>
          <p:cNvSpPr txBox="1"/>
          <p:nvPr/>
        </p:nvSpPr>
        <p:spPr>
          <a:xfrm>
            <a:off x="8649525" y="2160000"/>
            <a:ext cx="1397400" cy="5031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Chicha</a:t>
            </a:r>
            <a:endParaRPr/>
          </a:p>
        </p:txBody>
      </p:sp>
      <p:sp>
        <p:nvSpPr>
          <p:cNvPr id="251" name="Google Shape;251;p13"/>
          <p:cNvSpPr txBox="1"/>
          <p:nvPr/>
        </p:nvSpPr>
        <p:spPr>
          <a:xfrm>
            <a:off x="5694225" y="3278925"/>
            <a:ext cx="1983900" cy="5031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Bidies</a:t>
            </a:r>
            <a:endParaRPr sz="2400" b="1">
              <a:solidFill>
                <a:srgbClr val="000000"/>
              </a:solidFill>
              <a:latin typeface="Calibri"/>
              <a:ea typeface="Calibri"/>
              <a:cs typeface="Calibri"/>
              <a:sym typeface="Calibri"/>
            </a:endParaRPr>
          </a:p>
        </p:txBody>
      </p:sp>
      <p:pic>
        <p:nvPicPr>
          <p:cNvPr id="252" name="Google Shape;252;p13"/>
          <p:cNvPicPr preferRelativeResize="0"/>
          <p:nvPr/>
        </p:nvPicPr>
        <p:blipFill rotWithShape="1">
          <a:blip r:embed="rId5">
            <a:alphaModFix/>
          </a:blip>
          <a:srcRect/>
          <a:stretch/>
        </p:blipFill>
        <p:spPr>
          <a:xfrm>
            <a:off x="1873926" y="1973099"/>
            <a:ext cx="1544538" cy="1026900"/>
          </a:xfrm>
          <a:prstGeom prst="rect">
            <a:avLst/>
          </a:prstGeom>
          <a:noFill/>
          <a:ln>
            <a:noFill/>
          </a:ln>
        </p:spPr>
      </p:pic>
      <p:pic>
        <p:nvPicPr>
          <p:cNvPr id="253" name="Google Shape;253;p13"/>
          <p:cNvPicPr preferRelativeResize="0"/>
          <p:nvPr/>
        </p:nvPicPr>
        <p:blipFill rotWithShape="1">
          <a:blip r:embed="rId6">
            <a:alphaModFix/>
          </a:blip>
          <a:srcRect t="31625" b="23206"/>
          <a:stretch/>
        </p:blipFill>
        <p:spPr>
          <a:xfrm>
            <a:off x="2402225" y="3339325"/>
            <a:ext cx="1544549" cy="959252"/>
          </a:xfrm>
          <a:prstGeom prst="rect">
            <a:avLst/>
          </a:prstGeom>
          <a:noFill/>
          <a:ln>
            <a:noFill/>
          </a:ln>
        </p:spPr>
      </p:pic>
      <p:pic>
        <p:nvPicPr>
          <p:cNvPr id="254" name="Google Shape;254;p13"/>
          <p:cNvPicPr preferRelativeResize="0"/>
          <p:nvPr/>
        </p:nvPicPr>
        <p:blipFill rotWithShape="1">
          <a:blip r:embed="rId7">
            <a:alphaModFix/>
          </a:blip>
          <a:srcRect/>
          <a:stretch/>
        </p:blipFill>
        <p:spPr>
          <a:xfrm>
            <a:off x="632748" y="5831775"/>
            <a:ext cx="1486550" cy="893099"/>
          </a:xfrm>
          <a:prstGeom prst="rect">
            <a:avLst/>
          </a:prstGeom>
          <a:noFill/>
          <a:ln>
            <a:noFill/>
          </a:ln>
        </p:spPr>
      </p:pic>
      <p:pic>
        <p:nvPicPr>
          <p:cNvPr id="255" name="Google Shape;255;p13"/>
          <p:cNvPicPr preferRelativeResize="0"/>
          <p:nvPr/>
        </p:nvPicPr>
        <p:blipFill rotWithShape="1">
          <a:blip r:embed="rId8">
            <a:alphaModFix/>
          </a:blip>
          <a:srcRect/>
          <a:stretch/>
        </p:blipFill>
        <p:spPr>
          <a:xfrm>
            <a:off x="2691025" y="4879725"/>
            <a:ext cx="1544550" cy="1026901"/>
          </a:xfrm>
          <a:prstGeom prst="rect">
            <a:avLst/>
          </a:prstGeom>
          <a:noFill/>
          <a:ln>
            <a:noFill/>
          </a:ln>
        </p:spPr>
      </p:pic>
      <p:pic>
        <p:nvPicPr>
          <p:cNvPr id="256" name="Google Shape;256;p13"/>
          <p:cNvPicPr preferRelativeResize="0"/>
          <p:nvPr/>
        </p:nvPicPr>
        <p:blipFill rotWithShape="1">
          <a:blip r:embed="rId9">
            <a:alphaModFix/>
          </a:blip>
          <a:srcRect/>
          <a:stretch/>
        </p:blipFill>
        <p:spPr>
          <a:xfrm>
            <a:off x="9847550" y="1534848"/>
            <a:ext cx="1315051" cy="1753402"/>
          </a:xfrm>
          <a:prstGeom prst="rect">
            <a:avLst/>
          </a:prstGeom>
          <a:noFill/>
          <a:ln>
            <a:noFill/>
          </a:ln>
        </p:spPr>
      </p:pic>
      <p:pic>
        <p:nvPicPr>
          <p:cNvPr id="257" name="Google Shape;257;p13"/>
          <p:cNvPicPr preferRelativeResize="0"/>
          <p:nvPr/>
        </p:nvPicPr>
        <p:blipFill rotWithShape="1">
          <a:blip r:embed="rId10">
            <a:alphaModFix/>
          </a:blip>
          <a:srcRect/>
          <a:stretch/>
        </p:blipFill>
        <p:spPr>
          <a:xfrm>
            <a:off x="6702750" y="2800625"/>
            <a:ext cx="1397350" cy="1637900"/>
          </a:xfrm>
          <a:prstGeom prst="rect">
            <a:avLst/>
          </a:prstGeom>
          <a:noFill/>
          <a:ln>
            <a:noFill/>
          </a:ln>
        </p:spPr>
      </p:pic>
      <p:pic>
        <p:nvPicPr>
          <p:cNvPr id="258" name="Google Shape;258;p13"/>
          <p:cNvPicPr preferRelativeResize="0"/>
          <p:nvPr/>
        </p:nvPicPr>
        <p:blipFill rotWithShape="1">
          <a:blip r:embed="rId11">
            <a:alphaModFix/>
          </a:blip>
          <a:srcRect/>
          <a:stretch/>
        </p:blipFill>
        <p:spPr>
          <a:xfrm>
            <a:off x="9275050" y="4514424"/>
            <a:ext cx="1689032" cy="1637899"/>
          </a:xfrm>
          <a:prstGeom prst="rect">
            <a:avLst/>
          </a:prstGeom>
          <a:noFill/>
          <a:ln>
            <a:noFill/>
          </a:ln>
        </p:spPr>
      </p:pic>
      <p:sp>
        <p:nvSpPr>
          <p:cNvPr id="259" name="Google Shape;259;p13"/>
          <p:cNvSpPr/>
          <p:nvPr/>
        </p:nvSpPr>
        <p:spPr>
          <a:xfrm>
            <a:off x="7329875" y="-3925"/>
            <a:ext cx="48609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260" name="Google Shape;260;p13"/>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13"/>
          <p:cNvSpPr txBox="1"/>
          <p:nvPr/>
        </p:nvSpPr>
        <p:spPr>
          <a:xfrm>
            <a:off x="618700" y="0"/>
            <a:ext cx="62916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262" name="Google Shape;262;p13"/>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14"/>
          <p:cNvPicPr preferRelativeResize="0"/>
          <p:nvPr/>
        </p:nvPicPr>
        <p:blipFill rotWithShape="1">
          <a:blip r:embed="rId3">
            <a:alphaModFix/>
          </a:blip>
          <a:srcRect/>
          <a:stretch/>
        </p:blipFill>
        <p:spPr>
          <a:xfrm>
            <a:off x="7928704" y="1080000"/>
            <a:ext cx="4132626" cy="4768251"/>
          </a:xfrm>
          <a:prstGeom prst="rect">
            <a:avLst/>
          </a:prstGeom>
          <a:noFill/>
          <a:ln>
            <a:noFill/>
          </a:ln>
        </p:spPr>
      </p:pic>
      <p:sp>
        <p:nvSpPr>
          <p:cNvPr id="269" name="Google Shape;269;p14"/>
          <p:cNvSpPr txBox="1">
            <a:spLocks noGrp="1"/>
          </p:cNvSpPr>
          <p:nvPr>
            <p:ph type="title"/>
          </p:nvPr>
        </p:nvSpPr>
        <p:spPr>
          <a:xfrm>
            <a:off x="354400" y="897825"/>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La dépendance au tabac : Il existe 3 types de dépendance (1)</a:t>
            </a:r>
            <a:endParaRPr/>
          </a:p>
        </p:txBody>
      </p:sp>
      <p:sp>
        <p:nvSpPr>
          <p:cNvPr id="270" name="Google Shape;270;p14"/>
          <p:cNvSpPr txBox="1">
            <a:spLocks noGrp="1"/>
          </p:cNvSpPr>
          <p:nvPr>
            <p:ph type="body" idx="1"/>
          </p:nvPr>
        </p:nvSpPr>
        <p:spPr>
          <a:xfrm>
            <a:off x="418823" y="1799999"/>
            <a:ext cx="8693700" cy="4866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en-US" sz="2800" b="1">
                <a:solidFill>
                  <a:srgbClr val="000000"/>
                </a:solidFill>
              </a:rPr>
              <a:t>1 - Dépendance environnementale ou comportementale</a:t>
            </a:r>
            <a:endParaRPr/>
          </a:p>
          <a:p>
            <a:pPr marL="0" lvl="0" indent="0" algn="l" rtl="0">
              <a:lnSpc>
                <a:spcPct val="100000"/>
              </a:lnSpc>
              <a:spcBef>
                <a:spcPts val="1200"/>
              </a:spcBef>
              <a:spcAft>
                <a:spcPts val="0"/>
              </a:spcAft>
              <a:buSzPts val="2400"/>
              <a:buNone/>
            </a:pPr>
            <a:r>
              <a:rPr lang="en-US"/>
              <a:t>Dépend de la pression sociale ou conviviale</a:t>
            </a:r>
            <a:endParaRPr/>
          </a:p>
          <a:p>
            <a:pPr marL="0" lvl="0" indent="0" algn="l" rtl="0">
              <a:lnSpc>
                <a:spcPct val="100000"/>
              </a:lnSpc>
              <a:spcBef>
                <a:spcPts val="1200"/>
              </a:spcBef>
              <a:spcAft>
                <a:spcPts val="0"/>
              </a:spcAft>
              <a:buSzPts val="2400"/>
              <a:buNone/>
            </a:pPr>
            <a:r>
              <a:rPr lang="en-US"/>
              <a:t>Le tabac est associé :</a:t>
            </a:r>
            <a:endParaRPr/>
          </a:p>
          <a:p>
            <a:pPr marL="685800" lvl="1" indent="-228600" algn="l" rtl="0">
              <a:lnSpc>
                <a:spcPct val="100000"/>
              </a:lnSpc>
              <a:spcBef>
                <a:spcPts val="1200"/>
              </a:spcBef>
              <a:spcAft>
                <a:spcPts val="0"/>
              </a:spcAft>
              <a:buSzPts val="2640"/>
              <a:buChar char="▪"/>
            </a:pPr>
            <a:r>
              <a:rPr lang="en-US"/>
              <a:t>Aux circonstances (positives ou négatives)</a:t>
            </a:r>
            <a:endParaRPr/>
          </a:p>
          <a:p>
            <a:pPr marL="685800" lvl="1" indent="-228600" algn="l" rtl="0">
              <a:lnSpc>
                <a:spcPct val="100000"/>
              </a:lnSpc>
              <a:spcBef>
                <a:spcPts val="1200"/>
              </a:spcBef>
              <a:spcAft>
                <a:spcPts val="0"/>
              </a:spcAft>
              <a:buSzPts val="2640"/>
              <a:buChar char="▪"/>
            </a:pPr>
            <a:r>
              <a:rPr lang="en-US"/>
              <a:t>Aux personnes </a:t>
            </a:r>
            <a:endParaRPr/>
          </a:p>
          <a:p>
            <a:pPr marL="685800" lvl="1" indent="-228600" algn="l" rtl="0">
              <a:lnSpc>
                <a:spcPct val="100000"/>
              </a:lnSpc>
              <a:spcBef>
                <a:spcPts val="1200"/>
              </a:spcBef>
              <a:spcAft>
                <a:spcPts val="0"/>
              </a:spcAft>
              <a:buSzPts val="2640"/>
              <a:buChar char="▪"/>
            </a:pPr>
            <a:r>
              <a:rPr lang="en-US"/>
              <a:t>Aux lieux qui donnent envie de fumer</a:t>
            </a:r>
            <a:endParaRPr/>
          </a:p>
          <a:p>
            <a:pPr marL="0" lvl="0" indent="0" algn="l" rtl="0">
              <a:lnSpc>
                <a:spcPct val="100000"/>
              </a:lnSpc>
              <a:spcBef>
                <a:spcPts val="1200"/>
              </a:spcBef>
              <a:spcAft>
                <a:spcPts val="0"/>
              </a:spcAft>
              <a:buSzPts val="2400"/>
              <a:buNone/>
            </a:pPr>
            <a:r>
              <a:rPr lang="en-US"/>
              <a:t>c'est un réflexe, un mode d'identification, une composante narcissique</a:t>
            </a:r>
            <a:endParaRPr/>
          </a:p>
        </p:txBody>
      </p:sp>
      <p:sp>
        <p:nvSpPr>
          <p:cNvPr id="271" name="Google Shape;271;p14"/>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272" name="Google Shape;272;p14"/>
          <p:cNvSpPr/>
          <p:nvPr/>
        </p:nvSpPr>
        <p:spPr>
          <a:xfrm>
            <a:off x="7235500" y="-3925"/>
            <a:ext cx="49554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273" name="Google Shape;273;p14"/>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14"/>
          <p:cNvSpPr txBox="1"/>
          <p:nvPr/>
        </p:nvSpPr>
        <p:spPr>
          <a:xfrm>
            <a:off x="618700" y="0"/>
            <a:ext cx="62079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275" name="Google Shape;275;p14"/>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5"/>
          <p:cNvSpPr txBox="1">
            <a:spLocks noGrp="1"/>
          </p:cNvSpPr>
          <p:nvPr>
            <p:ph type="title"/>
          </p:nvPr>
        </p:nvSpPr>
        <p:spPr>
          <a:xfrm>
            <a:off x="566150" y="8764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La dépendance au tabac : Il existe 3 types de dépendance (2)</a:t>
            </a:r>
            <a:endParaRPr/>
          </a:p>
        </p:txBody>
      </p:sp>
      <p:sp>
        <p:nvSpPr>
          <p:cNvPr id="282" name="Google Shape;282;p15"/>
          <p:cNvSpPr txBox="1">
            <a:spLocks noGrp="1"/>
          </p:cNvSpPr>
          <p:nvPr>
            <p:ph type="body" idx="1"/>
          </p:nvPr>
        </p:nvSpPr>
        <p:spPr>
          <a:xfrm>
            <a:off x="566148" y="1613349"/>
            <a:ext cx="6628200" cy="48660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ct val="100000"/>
              <a:buNone/>
            </a:pPr>
            <a:r>
              <a:rPr lang="en-US" sz="3000" b="1">
                <a:solidFill>
                  <a:srgbClr val="000000"/>
                </a:solidFill>
              </a:rPr>
              <a:t>2 - Dépendance psychologique</a:t>
            </a:r>
            <a:endParaRPr/>
          </a:p>
          <a:p>
            <a:pPr marL="609600" lvl="0" indent="-416251" algn="l" rtl="0">
              <a:lnSpc>
                <a:spcPct val="107000"/>
              </a:lnSpc>
              <a:spcBef>
                <a:spcPts val="2000"/>
              </a:spcBef>
              <a:spcAft>
                <a:spcPts val="0"/>
              </a:spcAft>
              <a:buClr>
                <a:srgbClr val="CC0000"/>
              </a:buClr>
              <a:buSzPct val="86036"/>
              <a:buFont typeface="Noto Sans Symbols"/>
              <a:buChar char="✔"/>
            </a:pPr>
            <a:r>
              <a:rPr lang="en-US" sz="2400">
                <a:solidFill>
                  <a:srgbClr val="000000"/>
                </a:solidFill>
              </a:rPr>
              <a:t>Plaisir</a:t>
            </a:r>
            <a:endParaRPr/>
          </a:p>
          <a:p>
            <a:pPr marL="609600" lvl="0" indent="-416251" algn="l" rtl="0">
              <a:lnSpc>
                <a:spcPct val="107000"/>
              </a:lnSpc>
              <a:spcBef>
                <a:spcPts val="1400"/>
              </a:spcBef>
              <a:spcAft>
                <a:spcPts val="0"/>
              </a:spcAft>
              <a:buClr>
                <a:srgbClr val="CC0000"/>
              </a:buClr>
              <a:buSzPct val="86036"/>
              <a:buFont typeface="Noto Sans Symbols"/>
              <a:buChar char="✔"/>
            </a:pPr>
            <a:r>
              <a:rPr lang="en-US" sz="2400">
                <a:solidFill>
                  <a:srgbClr val="000000"/>
                </a:solidFill>
              </a:rPr>
              <a:t>Anti-stress</a:t>
            </a:r>
            <a:endParaRPr/>
          </a:p>
          <a:p>
            <a:pPr marL="609600" lvl="0" indent="-416251" algn="l" rtl="0">
              <a:lnSpc>
                <a:spcPct val="107000"/>
              </a:lnSpc>
              <a:spcBef>
                <a:spcPts val="1400"/>
              </a:spcBef>
              <a:spcAft>
                <a:spcPts val="0"/>
              </a:spcAft>
              <a:buClr>
                <a:srgbClr val="CC0000"/>
              </a:buClr>
              <a:buSzPct val="86036"/>
              <a:buFont typeface="Noto Sans Symbols"/>
              <a:buChar char="✔"/>
            </a:pPr>
            <a:r>
              <a:rPr lang="en-US" sz="2400">
                <a:solidFill>
                  <a:srgbClr val="000000"/>
                </a:solidFill>
              </a:rPr>
              <a:t>Antidépresseur</a:t>
            </a:r>
            <a:endParaRPr/>
          </a:p>
          <a:p>
            <a:pPr marL="609600" lvl="0" indent="-416251" algn="l" rtl="0">
              <a:lnSpc>
                <a:spcPct val="107000"/>
              </a:lnSpc>
              <a:spcBef>
                <a:spcPts val="1400"/>
              </a:spcBef>
              <a:spcAft>
                <a:spcPts val="0"/>
              </a:spcAft>
              <a:buClr>
                <a:srgbClr val="CC0000"/>
              </a:buClr>
              <a:buSzPct val="86036"/>
              <a:buFont typeface="Noto Sans Symbols"/>
              <a:buChar char="✔"/>
            </a:pPr>
            <a:r>
              <a:rPr lang="en-US" sz="2400">
                <a:solidFill>
                  <a:srgbClr val="000000"/>
                </a:solidFill>
              </a:rPr>
              <a:t>Coupe-faim</a:t>
            </a:r>
            <a:endParaRPr/>
          </a:p>
          <a:p>
            <a:pPr marL="0" lvl="0" indent="0" algn="l" rtl="0">
              <a:lnSpc>
                <a:spcPct val="107000"/>
              </a:lnSpc>
              <a:spcBef>
                <a:spcPts val="1400"/>
              </a:spcBef>
              <a:spcAft>
                <a:spcPts val="0"/>
              </a:spcAft>
              <a:buSzPct val="27252"/>
              <a:buNone/>
            </a:pPr>
            <a:r>
              <a:rPr lang="en-US" sz="2400">
                <a:solidFill>
                  <a:srgbClr val="000000"/>
                </a:solidFill>
              </a:rPr>
              <a:t>Elle est liée aux effets psychoactifs de la nicotine.</a:t>
            </a:r>
            <a:endParaRPr/>
          </a:p>
          <a:p>
            <a:pPr marL="0" lvl="0" indent="0" algn="l" rtl="0">
              <a:lnSpc>
                <a:spcPct val="107000"/>
              </a:lnSpc>
              <a:spcBef>
                <a:spcPts val="1400"/>
              </a:spcBef>
              <a:spcAft>
                <a:spcPts val="0"/>
              </a:spcAft>
              <a:buSzPct val="27252"/>
              <a:buNone/>
            </a:pPr>
            <a:r>
              <a:rPr lang="en-US" sz="2400">
                <a:solidFill>
                  <a:srgbClr val="000000"/>
                </a:solidFill>
              </a:rPr>
              <a:t>Elle peut apparaître peu de temps après les premières cigarettes fumées et varie considérablement d'un fumeur à l'autre.</a:t>
            </a:r>
            <a:endParaRPr/>
          </a:p>
          <a:p>
            <a:pPr marL="0" lvl="0" indent="0" algn="l" rtl="0">
              <a:lnSpc>
                <a:spcPct val="107000"/>
              </a:lnSpc>
              <a:spcBef>
                <a:spcPts val="1400"/>
              </a:spcBef>
              <a:spcAft>
                <a:spcPts val="0"/>
              </a:spcAft>
              <a:buSzPct val="27252"/>
              <a:buNone/>
            </a:pPr>
            <a:r>
              <a:rPr lang="en-US" sz="2400">
                <a:solidFill>
                  <a:srgbClr val="000000"/>
                </a:solidFill>
              </a:rPr>
              <a:t>Pendant le sevrage, c'est la dépendance la plus difficile à surmonter car elle est liée aux habitudes du fumeur.</a:t>
            </a:r>
            <a:endParaRPr sz="2400"/>
          </a:p>
          <a:p>
            <a:pPr marL="228600" lvl="0" indent="-87629" algn="l" rtl="0">
              <a:lnSpc>
                <a:spcPct val="100000"/>
              </a:lnSpc>
              <a:spcBef>
                <a:spcPts val="600"/>
              </a:spcBef>
              <a:spcAft>
                <a:spcPts val="0"/>
              </a:spcAft>
              <a:buSzPct val="100000"/>
              <a:buNone/>
            </a:pPr>
            <a:endParaRPr/>
          </a:p>
        </p:txBody>
      </p:sp>
      <p:pic>
        <p:nvPicPr>
          <p:cNvPr id="283" name="Google Shape;283;p15"/>
          <p:cNvPicPr preferRelativeResize="0"/>
          <p:nvPr/>
        </p:nvPicPr>
        <p:blipFill rotWithShape="1">
          <a:blip r:embed="rId3">
            <a:alphaModFix/>
          </a:blip>
          <a:srcRect l="8790" t="8912" r="4598" b="10649"/>
          <a:stretch/>
        </p:blipFill>
        <p:spPr>
          <a:xfrm>
            <a:off x="7699805" y="1542275"/>
            <a:ext cx="4402452" cy="4235725"/>
          </a:xfrm>
          <a:prstGeom prst="rect">
            <a:avLst/>
          </a:prstGeom>
          <a:noFill/>
          <a:ln>
            <a:noFill/>
          </a:ln>
        </p:spPr>
      </p:pic>
      <p:sp>
        <p:nvSpPr>
          <p:cNvPr id="284" name="Google Shape;284;p15"/>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285" name="Google Shape;285;p15"/>
          <p:cNvSpPr/>
          <p:nvPr/>
        </p:nvSpPr>
        <p:spPr>
          <a:xfrm>
            <a:off x="7194351" y="-3925"/>
            <a:ext cx="49965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286" name="Google Shape;286;p15"/>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15"/>
          <p:cNvSpPr txBox="1"/>
          <p:nvPr/>
        </p:nvSpPr>
        <p:spPr>
          <a:xfrm>
            <a:off x="618700" y="0"/>
            <a:ext cx="62916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288" name="Google Shape;288;p15"/>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La dépendance au tabac : Il existe 3 types de dépendance (3)</a:t>
            </a:r>
            <a:endParaRPr/>
          </a:p>
        </p:txBody>
      </p:sp>
      <p:sp>
        <p:nvSpPr>
          <p:cNvPr id="295" name="Google Shape;295;p16"/>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en-US" sz="2800" b="1">
                <a:solidFill>
                  <a:srgbClr val="000000"/>
                </a:solidFill>
              </a:rPr>
              <a:t>3 - Dépendance physique</a:t>
            </a:r>
            <a:endParaRPr/>
          </a:p>
          <a:p>
            <a:pPr marL="0" lvl="0" indent="0" algn="l" rtl="0">
              <a:lnSpc>
                <a:spcPct val="100000"/>
              </a:lnSpc>
              <a:spcBef>
                <a:spcPts val="1200"/>
              </a:spcBef>
              <a:spcAft>
                <a:spcPts val="0"/>
              </a:spcAft>
              <a:buSzPts val="2400"/>
              <a:buNone/>
            </a:pPr>
            <a:r>
              <a:rPr lang="en-US"/>
              <a:t>Le besoin de nicotine peut entraîner une sensation de manque, qui peut se manifester par des fluctuations de l'humeur.</a:t>
            </a:r>
            <a:endParaRPr/>
          </a:p>
          <a:p>
            <a:pPr marL="228600" lvl="0" indent="-76200" algn="l" rtl="0">
              <a:lnSpc>
                <a:spcPct val="100000"/>
              </a:lnSpc>
              <a:spcBef>
                <a:spcPts val="1200"/>
              </a:spcBef>
              <a:spcAft>
                <a:spcPts val="0"/>
              </a:spcAft>
              <a:buSzPts val="2400"/>
              <a:buNone/>
            </a:pPr>
            <a:endParaRPr/>
          </a:p>
        </p:txBody>
      </p:sp>
      <p:pic>
        <p:nvPicPr>
          <p:cNvPr id="296" name="Google Shape;296;p16"/>
          <p:cNvPicPr preferRelativeResize="0"/>
          <p:nvPr/>
        </p:nvPicPr>
        <p:blipFill rotWithShape="1">
          <a:blip r:embed="rId3">
            <a:alphaModFix/>
          </a:blip>
          <a:srcRect/>
          <a:stretch/>
        </p:blipFill>
        <p:spPr>
          <a:xfrm>
            <a:off x="7323645" y="1970919"/>
            <a:ext cx="4733824" cy="3155099"/>
          </a:xfrm>
          <a:prstGeom prst="rect">
            <a:avLst/>
          </a:prstGeom>
          <a:noFill/>
          <a:ln>
            <a:noFill/>
          </a:ln>
        </p:spPr>
      </p:pic>
      <p:sp>
        <p:nvSpPr>
          <p:cNvPr id="297" name="Google Shape;297;p16"/>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298" name="Google Shape;298;p16"/>
          <p:cNvSpPr/>
          <p:nvPr/>
        </p:nvSpPr>
        <p:spPr>
          <a:xfrm>
            <a:off x="7323651" y="-3925"/>
            <a:ext cx="48672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299" name="Google Shape;299;p16"/>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 name="Google Shape;300;p16"/>
          <p:cNvSpPr txBox="1"/>
          <p:nvPr/>
        </p:nvSpPr>
        <p:spPr>
          <a:xfrm>
            <a:off x="618700" y="0"/>
            <a:ext cx="63966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301" name="Google Shape;301;p16"/>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ct val="100000"/>
              <a:buFont typeface="Calibri"/>
              <a:buNone/>
            </a:pPr>
            <a:r>
              <a:rPr lang="en-US"/>
              <a:t>Consommation de tabac : </a:t>
            </a:r>
            <a:br>
              <a:rPr lang="en-US"/>
            </a:br>
            <a:r>
              <a:rPr lang="en-US"/>
              <a:t>Pourquoi est-il si difficile d'arrêter ?</a:t>
            </a:r>
            <a:endParaRPr/>
          </a:p>
        </p:txBody>
      </p:sp>
      <p:sp>
        <p:nvSpPr>
          <p:cNvPr id="308" name="Google Shape;308;p17"/>
          <p:cNvSpPr txBox="1">
            <a:spLocks noGrp="1"/>
          </p:cNvSpPr>
          <p:nvPr>
            <p:ph type="body" idx="1"/>
          </p:nvPr>
        </p:nvSpPr>
        <p:spPr>
          <a:xfrm>
            <a:off x="557999" y="1799999"/>
            <a:ext cx="6789474"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2400" b="1">
                <a:solidFill>
                  <a:srgbClr val="000000"/>
                </a:solidFill>
              </a:rPr>
              <a:t>La dépendance</a:t>
            </a:r>
            <a:endParaRPr b="1">
              <a:solidFill>
                <a:srgbClr val="000000"/>
              </a:solidFill>
            </a:endParaRPr>
          </a:p>
          <a:p>
            <a:pPr marL="457200" lvl="0" indent="-356870" algn="l" rtl="0">
              <a:lnSpc>
                <a:spcPct val="107000"/>
              </a:lnSpc>
              <a:spcBef>
                <a:spcPts val="2000"/>
              </a:spcBef>
              <a:spcAft>
                <a:spcPts val="0"/>
              </a:spcAft>
              <a:buClr>
                <a:srgbClr val="CC0000"/>
              </a:buClr>
              <a:buSzPts val="2020"/>
              <a:buChar char="▪"/>
            </a:pPr>
            <a:r>
              <a:rPr lang="en-US" sz="2400">
                <a:solidFill>
                  <a:srgbClr val="000000"/>
                </a:solidFill>
              </a:rPr>
              <a:t>Le besoin de nicotine peut entraîner une sensation de manque, qui peut se manifester par des fluctuations de l'humeur.</a:t>
            </a:r>
            <a:endParaRPr/>
          </a:p>
          <a:p>
            <a:pPr marL="457200" lvl="0" indent="-356870" algn="l" rtl="0">
              <a:lnSpc>
                <a:spcPct val="107000"/>
              </a:lnSpc>
              <a:spcBef>
                <a:spcPts val="1000"/>
              </a:spcBef>
              <a:spcAft>
                <a:spcPts val="0"/>
              </a:spcAft>
              <a:buClr>
                <a:srgbClr val="CC0000"/>
              </a:buClr>
              <a:buSzPts val="2020"/>
              <a:buChar char="▪"/>
            </a:pPr>
            <a:r>
              <a:rPr lang="en-US" sz="2400">
                <a:solidFill>
                  <a:srgbClr val="000000"/>
                </a:solidFill>
              </a:rPr>
              <a:t>L'envie irrésistible de le consommer à nouveau pour revivre certaines sensations positives.</a:t>
            </a:r>
            <a:endParaRPr/>
          </a:p>
          <a:p>
            <a:pPr marL="457200" lvl="0" indent="-356870" algn="l" rtl="0">
              <a:lnSpc>
                <a:spcPct val="107000"/>
              </a:lnSpc>
              <a:spcBef>
                <a:spcPts val="1000"/>
              </a:spcBef>
              <a:spcAft>
                <a:spcPts val="0"/>
              </a:spcAft>
              <a:buClr>
                <a:srgbClr val="CC0000"/>
              </a:buClr>
              <a:buSzPts val="2020"/>
              <a:buChar char="▪"/>
            </a:pPr>
            <a:r>
              <a:rPr lang="en-US" sz="2400">
                <a:solidFill>
                  <a:srgbClr val="000000"/>
                </a:solidFill>
              </a:rPr>
              <a:t>Ou parce que vous voulez éviter certaines sensations désagréables provoquées par l'arrêt de la consommation.</a:t>
            </a:r>
            <a:endParaRPr/>
          </a:p>
          <a:p>
            <a:pPr marL="228600" lvl="0" indent="-76200" algn="l" rtl="0">
              <a:lnSpc>
                <a:spcPct val="100000"/>
              </a:lnSpc>
              <a:spcBef>
                <a:spcPts val="600"/>
              </a:spcBef>
              <a:spcAft>
                <a:spcPts val="0"/>
              </a:spcAft>
              <a:buSzPts val="2400"/>
              <a:buNone/>
            </a:pPr>
            <a:endParaRPr/>
          </a:p>
        </p:txBody>
      </p:sp>
      <p:pic>
        <p:nvPicPr>
          <p:cNvPr id="309" name="Google Shape;309;p17"/>
          <p:cNvPicPr preferRelativeResize="0"/>
          <p:nvPr/>
        </p:nvPicPr>
        <p:blipFill rotWithShape="1">
          <a:blip r:embed="rId3">
            <a:alphaModFix/>
          </a:blip>
          <a:srcRect/>
          <a:stretch/>
        </p:blipFill>
        <p:spPr>
          <a:xfrm>
            <a:off x="7425287" y="1799999"/>
            <a:ext cx="4530540" cy="3776200"/>
          </a:xfrm>
          <a:prstGeom prst="rect">
            <a:avLst/>
          </a:prstGeom>
          <a:noFill/>
          <a:ln>
            <a:noFill/>
          </a:ln>
        </p:spPr>
      </p:pic>
      <p:sp>
        <p:nvSpPr>
          <p:cNvPr id="310" name="Google Shape;310;p17"/>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311" name="Google Shape;311;p17"/>
          <p:cNvSpPr/>
          <p:nvPr/>
        </p:nvSpPr>
        <p:spPr>
          <a:xfrm>
            <a:off x="7214525" y="-3925"/>
            <a:ext cx="49764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312" name="Google Shape;312;p17"/>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17"/>
          <p:cNvSpPr txBox="1"/>
          <p:nvPr/>
        </p:nvSpPr>
        <p:spPr>
          <a:xfrm>
            <a:off x="618700" y="0"/>
            <a:ext cx="64281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314" name="Google Shape;314;p17"/>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8"/>
          <p:cNvSpPr txBox="1">
            <a:spLocks noGrp="1"/>
          </p:cNvSpPr>
          <p:nvPr>
            <p:ph type="body" idx="1"/>
          </p:nvPr>
        </p:nvSpPr>
        <p:spPr>
          <a:xfrm>
            <a:off x="557999" y="1799999"/>
            <a:ext cx="6542048" cy="4865977"/>
          </a:xfrm>
          <a:prstGeom prst="rect">
            <a:avLst/>
          </a:prstGeom>
          <a:noFill/>
          <a:ln>
            <a:noFill/>
          </a:ln>
        </p:spPr>
        <p:txBody>
          <a:bodyPr spcFirstLastPara="1" wrap="square" lIns="91425" tIns="45700" rIns="91425" bIns="45700" anchor="t" anchorCtr="0">
            <a:normAutofit lnSpcReduction="10000"/>
          </a:bodyPr>
          <a:lstStyle/>
          <a:p>
            <a:pPr marL="457200" lvl="0" indent="-356870" algn="l" rtl="0">
              <a:lnSpc>
                <a:spcPct val="150000"/>
              </a:lnSpc>
              <a:spcBef>
                <a:spcPts val="0"/>
              </a:spcBef>
              <a:spcAft>
                <a:spcPts val="0"/>
              </a:spcAft>
              <a:buClr>
                <a:srgbClr val="CC0000"/>
              </a:buClr>
              <a:buSzPts val="2020"/>
              <a:buChar char="▪"/>
            </a:pPr>
            <a:r>
              <a:rPr lang="en-US" sz="2400">
                <a:solidFill>
                  <a:srgbClr val="000000"/>
                </a:solidFill>
              </a:rPr>
              <a:t>Crain</a:t>
            </a:r>
            <a:r>
              <a:rPr lang="en-US">
                <a:solidFill>
                  <a:srgbClr val="000000"/>
                </a:solidFill>
              </a:rPr>
              <a:t>te</a:t>
            </a:r>
            <a:r>
              <a:rPr lang="en-US" sz="2400">
                <a:solidFill>
                  <a:srgbClr val="000000"/>
                </a:solidFill>
              </a:rPr>
              <a:t> pour sa santé</a:t>
            </a:r>
            <a:endParaRPr/>
          </a:p>
          <a:p>
            <a:pPr marL="457200" lvl="0" indent="-356870" algn="l" rtl="0">
              <a:lnSpc>
                <a:spcPct val="150000"/>
              </a:lnSpc>
              <a:spcBef>
                <a:spcPts val="0"/>
              </a:spcBef>
              <a:spcAft>
                <a:spcPts val="0"/>
              </a:spcAft>
              <a:buClr>
                <a:srgbClr val="CC0000"/>
              </a:buClr>
              <a:buSzPts val="2020"/>
              <a:buChar char="▪"/>
            </a:pPr>
            <a:r>
              <a:rPr lang="en-US" sz="2400">
                <a:solidFill>
                  <a:srgbClr val="000000"/>
                </a:solidFill>
              </a:rPr>
              <a:t>Coût du tabac</a:t>
            </a:r>
            <a:endParaRPr/>
          </a:p>
          <a:p>
            <a:pPr marL="457200" lvl="0" indent="-356870" algn="l" rtl="0">
              <a:lnSpc>
                <a:spcPct val="150000"/>
              </a:lnSpc>
              <a:spcBef>
                <a:spcPts val="0"/>
              </a:spcBef>
              <a:spcAft>
                <a:spcPts val="0"/>
              </a:spcAft>
              <a:buClr>
                <a:srgbClr val="CC0000"/>
              </a:buClr>
              <a:buSzPts val="2020"/>
              <a:buChar char="▪"/>
            </a:pPr>
            <a:r>
              <a:rPr lang="en-US" sz="2400">
                <a:solidFill>
                  <a:srgbClr val="000000"/>
                </a:solidFill>
              </a:rPr>
              <a:t>Sentiment de dépendance</a:t>
            </a:r>
            <a:endParaRPr/>
          </a:p>
          <a:p>
            <a:pPr marL="457200" lvl="0" indent="-356870" algn="l" rtl="0">
              <a:lnSpc>
                <a:spcPct val="150000"/>
              </a:lnSpc>
              <a:spcBef>
                <a:spcPts val="0"/>
              </a:spcBef>
              <a:spcAft>
                <a:spcPts val="0"/>
              </a:spcAft>
              <a:buClr>
                <a:srgbClr val="CC0000"/>
              </a:buClr>
              <a:buSzPts val="2020"/>
              <a:buChar char="▪"/>
            </a:pPr>
            <a:r>
              <a:rPr lang="en-US" sz="2400">
                <a:solidFill>
                  <a:srgbClr val="000000"/>
                </a:solidFill>
              </a:rPr>
              <a:t>Pression des amis et de la famille</a:t>
            </a:r>
            <a:endParaRPr/>
          </a:p>
          <a:p>
            <a:pPr marL="457200" lvl="0" indent="-356870" algn="l" rtl="0">
              <a:lnSpc>
                <a:spcPct val="150000"/>
              </a:lnSpc>
              <a:spcBef>
                <a:spcPts val="0"/>
              </a:spcBef>
              <a:spcAft>
                <a:spcPts val="0"/>
              </a:spcAft>
              <a:buClr>
                <a:srgbClr val="CC0000"/>
              </a:buClr>
              <a:buSzPts val="2020"/>
              <a:buChar char="▪"/>
            </a:pPr>
            <a:r>
              <a:rPr lang="en-US">
                <a:solidFill>
                  <a:srgbClr val="000000"/>
                </a:solidFill>
              </a:rPr>
              <a:t>N</a:t>
            </a:r>
            <a:r>
              <a:rPr lang="en-US" sz="2400">
                <a:solidFill>
                  <a:srgbClr val="000000"/>
                </a:solidFill>
              </a:rPr>
              <a:t>aissance d'un enfant</a:t>
            </a:r>
            <a:endParaRPr/>
          </a:p>
          <a:p>
            <a:pPr marL="0" lvl="0" indent="0" algn="l" rtl="0">
              <a:lnSpc>
                <a:spcPct val="107000"/>
              </a:lnSpc>
              <a:spcBef>
                <a:spcPts val="1400"/>
              </a:spcBef>
              <a:spcAft>
                <a:spcPts val="0"/>
              </a:spcAft>
              <a:buSzPts val="2400"/>
              <a:buNone/>
            </a:pPr>
            <a:r>
              <a:rPr lang="en-US" sz="2400" b="1">
                <a:solidFill>
                  <a:srgbClr val="000000"/>
                </a:solidFill>
              </a:rPr>
              <a:t>Quelle que soit la quantité ou la durée de votre tabagisme, il n'est jamais trop tard pour arrêter de fumer. Plus vous arrêtez tôt, plus vous réduisez les risques de cancer et d'autres maladies.</a:t>
            </a:r>
            <a:endParaRPr/>
          </a:p>
          <a:p>
            <a:pPr marL="228600" lvl="0" indent="-76200" algn="l" rtl="0">
              <a:lnSpc>
                <a:spcPct val="100000"/>
              </a:lnSpc>
              <a:spcBef>
                <a:spcPts val="600"/>
              </a:spcBef>
              <a:spcAft>
                <a:spcPts val="0"/>
              </a:spcAft>
              <a:buSzPts val="2400"/>
              <a:buNone/>
            </a:pPr>
            <a:endParaRPr/>
          </a:p>
        </p:txBody>
      </p:sp>
      <p:pic>
        <p:nvPicPr>
          <p:cNvPr id="321" name="Google Shape;321;p18"/>
          <p:cNvPicPr preferRelativeResize="0"/>
          <p:nvPr/>
        </p:nvPicPr>
        <p:blipFill rotWithShape="1">
          <a:blip r:embed="rId3">
            <a:alphaModFix/>
          </a:blip>
          <a:srcRect/>
          <a:stretch/>
        </p:blipFill>
        <p:spPr>
          <a:xfrm>
            <a:off x="7565075" y="1236188"/>
            <a:ext cx="4233225" cy="4233225"/>
          </a:xfrm>
          <a:prstGeom prst="rect">
            <a:avLst/>
          </a:prstGeom>
          <a:noFill/>
          <a:ln>
            <a:noFill/>
          </a:ln>
        </p:spPr>
      </p:pic>
      <p:sp>
        <p:nvSpPr>
          <p:cNvPr id="322" name="Google Shape;322;p18"/>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323" name="Google Shape;323;p18"/>
          <p:cNvSpPr/>
          <p:nvPr/>
        </p:nvSpPr>
        <p:spPr>
          <a:xfrm>
            <a:off x="7298426" y="-3925"/>
            <a:ext cx="48924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324" name="Google Shape;324;p18"/>
          <p:cNvSpPr txBox="1">
            <a:spLocks noGrp="1"/>
          </p:cNvSpPr>
          <p:nvPr>
            <p:ph type="title"/>
          </p:nvPr>
        </p:nvSpPr>
        <p:spPr>
          <a:xfrm>
            <a:off x="558000" y="1080000"/>
            <a:ext cx="81093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Consommation de tabac : Motivation pour arrêter</a:t>
            </a:r>
            <a:endParaRPr/>
          </a:p>
        </p:txBody>
      </p:sp>
      <p:sp>
        <p:nvSpPr>
          <p:cNvPr id="325" name="Google Shape;325;p18"/>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 name="Google Shape;326;p18"/>
          <p:cNvSpPr txBox="1"/>
          <p:nvPr/>
        </p:nvSpPr>
        <p:spPr>
          <a:xfrm>
            <a:off x="618700" y="0"/>
            <a:ext cx="63336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327" name="Google Shape;327;p18"/>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9"/>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Arrêter de fumer, c'est :</a:t>
            </a:r>
            <a:endParaRPr/>
          </a:p>
        </p:txBody>
      </p:sp>
      <p:sp>
        <p:nvSpPr>
          <p:cNvPr id="334" name="Google Shape;334;p19"/>
          <p:cNvSpPr txBox="1">
            <a:spLocks noGrp="1"/>
          </p:cNvSpPr>
          <p:nvPr>
            <p:ph type="body" idx="1"/>
          </p:nvPr>
        </p:nvSpPr>
        <p:spPr>
          <a:xfrm>
            <a:off x="557998" y="1799999"/>
            <a:ext cx="8037361" cy="486597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Font typeface="Noto Sans Symbols"/>
              <a:buChar char="✔"/>
            </a:pPr>
            <a:r>
              <a:rPr lang="en-US"/>
              <a:t>Une réussite personnelle</a:t>
            </a:r>
            <a:endParaRPr/>
          </a:p>
          <a:p>
            <a:pPr marL="228600" lvl="0" indent="-228600" algn="l" rtl="0">
              <a:lnSpc>
                <a:spcPct val="100000"/>
              </a:lnSpc>
              <a:spcBef>
                <a:spcPts val="1200"/>
              </a:spcBef>
              <a:spcAft>
                <a:spcPts val="0"/>
              </a:spcAft>
              <a:buSzPts val="2400"/>
              <a:buFont typeface="Noto Sans Symbols"/>
              <a:buChar char="✔"/>
            </a:pPr>
            <a:r>
              <a:rPr lang="en-US"/>
              <a:t>Retrouver le goût, l'odorat et la respiration</a:t>
            </a:r>
            <a:endParaRPr/>
          </a:p>
          <a:p>
            <a:pPr marL="228600" lvl="0" indent="-228600" algn="l" rtl="0">
              <a:lnSpc>
                <a:spcPct val="100000"/>
              </a:lnSpc>
              <a:spcBef>
                <a:spcPts val="1200"/>
              </a:spcBef>
              <a:spcAft>
                <a:spcPts val="0"/>
              </a:spcAft>
              <a:buSzPts val="2400"/>
              <a:buFont typeface="Noto Sans Symbols"/>
              <a:buChar char="✔"/>
            </a:pPr>
            <a:r>
              <a:rPr lang="en-US"/>
              <a:t>Un teint plus clair</a:t>
            </a:r>
            <a:endParaRPr/>
          </a:p>
          <a:p>
            <a:pPr marL="228600" lvl="0" indent="-228600" algn="l" rtl="0">
              <a:lnSpc>
                <a:spcPct val="100000"/>
              </a:lnSpc>
              <a:spcBef>
                <a:spcPts val="1200"/>
              </a:spcBef>
              <a:spcAft>
                <a:spcPts val="0"/>
              </a:spcAft>
              <a:buSzPts val="2400"/>
              <a:buFont typeface="Noto Sans Symbols"/>
              <a:buChar char="✔"/>
            </a:pPr>
            <a:r>
              <a:rPr lang="en-US"/>
              <a:t>Retrouver son souffle et rester en bonne condition physique</a:t>
            </a:r>
            <a:endParaRPr/>
          </a:p>
          <a:p>
            <a:pPr marL="228600" lvl="0" indent="-228600" algn="l" rtl="0">
              <a:lnSpc>
                <a:spcPct val="100000"/>
              </a:lnSpc>
              <a:spcBef>
                <a:spcPts val="1200"/>
              </a:spcBef>
              <a:spcAft>
                <a:spcPts val="0"/>
              </a:spcAft>
              <a:buSzPts val="2400"/>
              <a:buFont typeface="Noto Sans Symbols"/>
              <a:buChar char="✔"/>
            </a:pPr>
            <a:r>
              <a:rPr lang="en-US"/>
              <a:t>Un sourire radieux</a:t>
            </a:r>
            <a:endParaRPr/>
          </a:p>
          <a:p>
            <a:pPr marL="228600" lvl="0" indent="-228600" algn="l" rtl="0">
              <a:lnSpc>
                <a:spcPct val="100000"/>
              </a:lnSpc>
              <a:spcBef>
                <a:spcPts val="1200"/>
              </a:spcBef>
              <a:spcAft>
                <a:spcPts val="0"/>
              </a:spcAft>
              <a:buSzPts val="2400"/>
              <a:buFont typeface="Noto Sans Symbols"/>
              <a:buChar char="✔"/>
            </a:pPr>
            <a:r>
              <a:rPr lang="en-US"/>
              <a:t>Réduire les maladies liées au tabagisme</a:t>
            </a:r>
            <a:endParaRPr/>
          </a:p>
          <a:p>
            <a:pPr marL="228600" lvl="0" indent="-228600" algn="l" rtl="0">
              <a:lnSpc>
                <a:spcPct val="100000"/>
              </a:lnSpc>
              <a:spcBef>
                <a:spcPts val="1200"/>
              </a:spcBef>
              <a:spcAft>
                <a:spcPts val="0"/>
              </a:spcAft>
              <a:buSzPts val="2400"/>
              <a:buFont typeface="Noto Sans Symbols"/>
              <a:buChar char="✔"/>
            </a:pPr>
            <a:r>
              <a:rPr lang="en-US"/>
              <a:t>Protégez votre enfant et votre entourage</a:t>
            </a:r>
            <a:endParaRPr/>
          </a:p>
          <a:p>
            <a:pPr marL="228600" lvl="0" indent="-228600" algn="l" rtl="0">
              <a:lnSpc>
                <a:spcPct val="100000"/>
              </a:lnSpc>
              <a:spcBef>
                <a:spcPts val="1200"/>
              </a:spcBef>
              <a:spcAft>
                <a:spcPts val="0"/>
              </a:spcAft>
              <a:buSzPts val="2400"/>
              <a:buFont typeface="Noto Sans Symbols"/>
              <a:buChar char="✔"/>
            </a:pPr>
            <a:r>
              <a:rPr lang="en-US"/>
              <a:t>Respecter les autres et l'environnement</a:t>
            </a:r>
            <a:endParaRPr/>
          </a:p>
        </p:txBody>
      </p:sp>
      <p:pic>
        <p:nvPicPr>
          <p:cNvPr id="335" name="Google Shape;335;p19"/>
          <p:cNvPicPr preferRelativeResize="0"/>
          <p:nvPr/>
        </p:nvPicPr>
        <p:blipFill rotWithShape="1">
          <a:blip r:embed="rId3">
            <a:alphaModFix/>
          </a:blip>
          <a:srcRect/>
          <a:stretch/>
        </p:blipFill>
        <p:spPr>
          <a:xfrm>
            <a:off x="6152533" y="3822700"/>
            <a:ext cx="3035300" cy="3035300"/>
          </a:xfrm>
          <a:prstGeom prst="rect">
            <a:avLst/>
          </a:prstGeom>
          <a:noFill/>
          <a:ln>
            <a:noFill/>
          </a:ln>
        </p:spPr>
      </p:pic>
      <p:pic>
        <p:nvPicPr>
          <p:cNvPr id="336" name="Google Shape;336;p19"/>
          <p:cNvPicPr preferRelativeResize="0"/>
          <p:nvPr/>
        </p:nvPicPr>
        <p:blipFill rotWithShape="1">
          <a:blip r:embed="rId4">
            <a:alphaModFix/>
          </a:blip>
          <a:srcRect/>
          <a:stretch/>
        </p:blipFill>
        <p:spPr>
          <a:xfrm>
            <a:off x="8267817" y="789074"/>
            <a:ext cx="3454400" cy="3454400"/>
          </a:xfrm>
          <a:prstGeom prst="rect">
            <a:avLst/>
          </a:prstGeom>
          <a:noFill/>
          <a:ln>
            <a:noFill/>
          </a:ln>
        </p:spPr>
      </p:pic>
      <p:sp>
        <p:nvSpPr>
          <p:cNvPr id="337" name="Google Shape;337;p19"/>
          <p:cNvSpPr/>
          <p:nvPr/>
        </p:nvSpPr>
        <p:spPr>
          <a:xfrm>
            <a:off x="978030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5"/>
              </a:rPr>
              <a:t>Source 1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6"/>
              </a:rPr>
              <a:t>2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7"/>
              </a:rPr>
              <a:t>Conçu par Freepik</a:t>
            </a:r>
            <a:endParaRPr sz="1200">
              <a:solidFill>
                <a:schemeClr val="dk1"/>
              </a:solidFill>
              <a:latin typeface="Calibri"/>
              <a:ea typeface="Calibri"/>
              <a:cs typeface="Calibri"/>
              <a:sym typeface="Calibri"/>
            </a:endParaRPr>
          </a:p>
        </p:txBody>
      </p:sp>
      <p:sp>
        <p:nvSpPr>
          <p:cNvPr id="338" name="Google Shape;338;p19"/>
          <p:cNvSpPr/>
          <p:nvPr/>
        </p:nvSpPr>
        <p:spPr>
          <a:xfrm>
            <a:off x="7382301" y="-3925"/>
            <a:ext cx="48084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339" name="Google Shape;339;p19"/>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19"/>
          <p:cNvSpPr txBox="1"/>
          <p:nvPr/>
        </p:nvSpPr>
        <p:spPr>
          <a:xfrm>
            <a:off x="618700" y="0"/>
            <a:ext cx="62604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341" name="Google Shape;341;p19"/>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
          <p:cNvPicPr preferRelativeResize="0"/>
          <p:nvPr/>
        </p:nvPicPr>
        <p:blipFill rotWithShape="1">
          <a:blip r:embed="rId3">
            <a:alphaModFix/>
          </a:blip>
          <a:srcRect l="7482" t="10573" r="10127" b="10118"/>
          <a:stretch/>
        </p:blipFill>
        <p:spPr>
          <a:xfrm>
            <a:off x="7676707" y="1660448"/>
            <a:ext cx="4498987" cy="4330656"/>
          </a:xfrm>
          <a:prstGeom prst="rect">
            <a:avLst/>
          </a:prstGeom>
          <a:noFill/>
          <a:ln>
            <a:noFill/>
          </a:ln>
        </p:spPr>
      </p:pic>
      <p:pic>
        <p:nvPicPr>
          <p:cNvPr id="97" name="Google Shape;97;p2" descr="Εικόνα που περιέχει κείμενο, γραμματοσειρά, λογότυπο, γραφικά&#10;&#10;Περιγραφή που δημιουργήθηκε αυτόματα"/>
          <p:cNvPicPr preferRelativeResize="0"/>
          <p:nvPr/>
        </p:nvPicPr>
        <p:blipFill rotWithShape="1">
          <a:blip r:embed="rId4">
            <a:alphaModFix/>
          </a:blip>
          <a:srcRect l="19107"/>
          <a:stretch/>
        </p:blipFill>
        <p:spPr>
          <a:xfrm>
            <a:off x="1488562" y="374456"/>
            <a:ext cx="6563496" cy="2084244"/>
          </a:xfrm>
          <a:prstGeom prst="rect">
            <a:avLst/>
          </a:prstGeom>
          <a:noFill/>
          <a:ln>
            <a:noFill/>
          </a:ln>
        </p:spPr>
      </p:pic>
      <p:pic>
        <p:nvPicPr>
          <p:cNvPr id="98" name="Google Shape;98;p2"/>
          <p:cNvPicPr preferRelativeResize="0"/>
          <p:nvPr/>
        </p:nvPicPr>
        <p:blipFill rotWithShape="1">
          <a:blip r:embed="rId5">
            <a:alphaModFix/>
          </a:blip>
          <a:srcRect/>
          <a:stretch/>
        </p:blipFill>
        <p:spPr>
          <a:xfrm>
            <a:off x="305" y="5991103"/>
            <a:ext cx="12191695" cy="869554"/>
          </a:xfrm>
          <a:prstGeom prst="rect">
            <a:avLst/>
          </a:prstGeom>
          <a:noFill/>
          <a:ln>
            <a:noFill/>
          </a:ln>
        </p:spPr>
      </p:pic>
      <p:pic>
        <p:nvPicPr>
          <p:cNvPr id="99" name="Google Shape;99;p2"/>
          <p:cNvPicPr preferRelativeResize="0"/>
          <p:nvPr/>
        </p:nvPicPr>
        <p:blipFill rotWithShape="1">
          <a:blip r:embed="rId5">
            <a:alphaModFix/>
          </a:blip>
          <a:srcRect b="59835"/>
          <a:stretch/>
        </p:blipFill>
        <p:spPr>
          <a:xfrm rot="10800000">
            <a:off x="-8250" y="-4107"/>
            <a:ext cx="12191695" cy="349261"/>
          </a:xfrm>
          <a:prstGeom prst="rect">
            <a:avLst/>
          </a:prstGeom>
          <a:noFill/>
          <a:ln>
            <a:noFill/>
          </a:ln>
        </p:spPr>
      </p:pic>
      <p:pic>
        <p:nvPicPr>
          <p:cNvPr id="100" name="Google Shape;100;p2" descr="Εικόνα που περιέχει clipart, σύμβολο, καρτούν, λογότυπο&#10;&#10;Περιγραφή που δημιουργήθηκε αυτόματα"/>
          <p:cNvPicPr preferRelativeResize="0"/>
          <p:nvPr/>
        </p:nvPicPr>
        <p:blipFill rotWithShape="1">
          <a:blip r:embed="rId6">
            <a:alphaModFix/>
          </a:blip>
          <a:srcRect/>
          <a:stretch/>
        </p:blipFill>
        <p:spPr>
          <a:xfrm>
            <a:off x="296684" y="803957"/>
            <a:ext cx="860604" cy="1540240"/>
          </a:xfrm>
          <a:prstGeom prst="rect">
            <a:avLst/>
          </a:prstGeom>
          <a:noFill/>
          <a:ln>
            <a:noFill/>
          </a:ln>
        </p:spPr>
      </p:pic>
      <p:sp>
        <p:nvSpPr>
          <p:cNvPr id="101" name="Google Shape;101;p2"/>
          <p:cNvSpPr txBox="1"/>
          <p:nvPr/>
        </p:nvSpPr>
        <p:spPr>
          <a:xfrm>
            <a:off x="296684" y="2984210"/>
            <a:ext cx="7615416" cy="2576617"/>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l" rtl="0">
              <a:spcBef>
                <a:spcPts val="0"/>
              </a:spcBef>
              <a:spcAft>
                <a:spcPts val="0"/>
              </a:spcAft>
              <a:buNone/>
            </a:pPr>
            <a:r>
              <a:rPr lang="en-US" sz="7200" b="0" i="0" u="none" strike="noStrike" cap="none">
                <a:solidFill>
                  <a:srgbClr val="C00000"/>
                </a:solidFill>
                <a:latin typeface="Calibri"/>
                <a:ea typeface="Calibri"/>
                <a:cs typeface="Calibri"/>
                <a:sym typeface="Calibri"/>
              </a:rPr>
              <a:t>5</a:t>
            </a:r>
            <a:r>
              <a:rPr lang="en-US" sz="3400" b="1" i="0" u="none" strike="noStrike" cap="none">
                <a:solidFill>
                  <a:schemeClr val="dk1"/>
                </a:solidFill>
                <a:latin typeface="Calibri"/>
                <a:ea typeface="Calibri"/>
                <a:cs typeface="Calibri"/>
                <a:sym typeface="Calibri"/>
              </a:rPr>
              <a:t/>
            </a:r>
            <a:br>
              <a:rPr lang="en-US" sz="3400" b="1" i="0" u="none" strike="noStrike" cap="none">
                <a:solidFill>
                  <a:schemeClr val="dk1"/>
                </a:solidFill>
                <a:latin typeface="Calibri"/>
                <a:ea typeface="Calibri"/>
                <a:cs typeface="Calibri"/>
                <a:sym typeface="Calibri"/>
              </a:rPr>
            </a:br>
            <a:r>
              <a:rPr lang="en-US" sz="4300" b="0" i="0" u="none" strike="noStrike" cap="none">
                <a:solidFill>
                  <a:schemeClr val="dk1"/>
                </a:solidFill>
                <a:latin typeface="Calibri"/>
                <a:ea typeface="Calibri"/>
                <a:cs typeface="Calibri"/>
                <a:sym typeface="Calibri"/>
              </a:rPr>
              <a:t>Applications de santé pour les addictions et l'utilisation de substances</a:t>
            </a:r>
            <a:endParaRPr sz="3500" b="0" i="0" u="none" strike="noStrike" cap="none">
              <a:solidFill>
                <a:schemeClr val="dk1"/>
              </a:solidFill>
              <a:latin typeface="Calibri"/>
              <a:ea typeface="Calibri"/>
              <a:cs typeface="Calibri"/>
              <a:sym typeface="Calibri"/>
            </a:endParaRPr>
          </a:p>
          <a:p>
            <a:pPr marL="0" marR="0" lvl="0" indent="0" algn="l" rtl="0">
              <a:lnSpc>
                <a:spcPct val="90000"/>
              </a:lnSpc>
              <a:spcBef>
                <a:spcPts val="60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20"/>
          <p:cNvPicPr preferRelativeResize="0"/>
          <p:nvPr/>
        </p:nvPicPr>
        <p:blipFill rotWithShape="1">
          <a:blip r:embed="rId3">
            <a:alphaModFix/>
          </a:blip>
          <a:srcRect/>
          <a:stretch/>
        </p:blipFill>
        <p:spPr>
          <a:xfrm>
            <a:off x="6318616" y="1249325"/>
            <a:ext cx="5647473" cy="3764076"/>
          </a:xfrm>
          <a:prstGeom prst="rect">
            <a:avLst/>
          </a:prstGeom>
          <a:noFill/>
          <a:ln>
            <a:noFill/>
          </a:ln>
        </p:spPr>
      </p:pic>
      <p:sp>
        <p:nvSpPr>
          <p:cNvPr id="348" name="Google Shape;348;p20"/>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Arrêter de fumer n'est pas :</a:t>
            </a:r>
            <a:endParaRPr/>
          </a:p>
        </p:txBody>
      </p:sp>
      <p:sp>
        <p:nvSpPr>
          <p:cNvPr id="349" name="Google Shape;349;p20"/>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Char char="▪"/>
            </a:pPr>
            <a:r>
              <a:rPr lang="en-US"/>
              <a:t>Trop tard</a:t>
            </a:r>
            <a:endParaRPr/>
          </a:p>
          <a:p>
            <a:pPr marL="228600" lvl="0" indent="-228600" algn="l" rtl="0">
              <a:lnSpc>
                <a:spcPct val="100000"/>
              </a:lnSpc>
              <a:spcBef>
                <a:spcPts val="1200"/>
              </a:spcBef>
              <a:spcAft>
                <a:spcPts val="0"/>
              </a:spcAft>
              <a:buSzPts val="2400"/>
              <a:buChar char="▪"/>
            </a:pPr>
            <a:r>
              <a:rPr lang="en-US"/>
              <a:t>Limité par l'âge</a:t>
            </a:r>
            <a:endParaRPr/>
          </a:p>
          <a:p>
            <a:pPr marL="228600" lvl="0" indent="-228600" algn="l" rtl="0">
              <a:lnSpc>
                <a:spcPct val="100000"/>
              </a:lnSpc>
              <a:spcBef>
                <a:spcPts val="1200"/>
              </a:spcBef>
              <a:spcAft>
                <a:spcPts val="0"/>
              </a:spcAft>
              <a:buSzPts val="2400"/>
              <a:buChar char="▪"/>
            </a:pPr>
            <a:r>
              <a:rPr lang="en-US"/>
              <a:t>Prendre du poids si vous avez un mode de vie sain</a:t>
            </a:r>
            <a:endParaRPr/>
          </a:p>
          <a:p>
            <a:pPr marL="228600" lvl="0" indent="-228600" algn="l" rtl="0">
              <a:lnSpc>
                <a:spcPct val="100000"/>
              </a:lnSpc>
              <a:spcBef>
                <a:spcPts val="1200"/>
              </a:spcBef>
              <a:spcAft>
                <a:spcPts val="0"/>
              </a:spcAft>
              <a:buSzPts val="2400"/>
              <a:buChar char="▪"/>
            </a:pPr>
            <a:r>
              <a:rPr lang="en-US"/>
              <a:t>Échouer si vous avez déjà échoué</a:t>
            </a:r>
            <a:endParaRPr/>
          </a:p>
          <a:p>
            <a:pPr marL="228600" lvl="0" indent="-76200" algn="l" rtl="0">
              <a:lnSpc>
                <a:spcPct val="100000"/>
              </a:lnSpc>
              <a:spcBef>
                <a:spcPts val="1200"/>
              </a:spcBef>
              <a:spcAft>
                <a:spcPts val="0"/>
              </a:spcAft>
              <a:buSzPts val="2400"/>
              <a:buNone/>
            </a:pPr>
            <a:endParaRPr/>
          </a:p>
        </p:txBody>
      </p:sp>
      <p:pic>
        <p:nvPicPr>
          <p:cNvPr id="350" name="Google Shape;350;p20"/>
          <p:cNvPicPr preferRelativeResize="0"/>
          <p:nvPr/>
        </p:nvPicPr>
        <p:blipFill rotWithShape="1">
          <a:blip r:embed="rId4">
            <a:alphaModFix/>
          </a:blip>
          <a:srcRect l="10459" r="-10459"/>
          <a:stretch/>
        </p:blipFill>
        <p:spPr>
          <a:xfrm>
            <a:off x="4279805" y="4210500"/>
            <a:ext cx="2764715" cy="2559490"/>
          </a:xfrm>
          <a:prstGeom prst="rect">
            <a:avLst/>
          </a:prstGeom>
          <a:noFill/>
          <a:ln>
            <a:noFill/>
          </a:ln>
        </p:spPr>
      </p:pic>
      <p:sp>
        <p:nvSpPr>
          <p:cNvPr id="351" name="Google Shape;351;p20"/>
          <p:cNvSpPr/>
          <p:nvPr/>
        </p:nvSpPr>
        <p:spPr>
          <a:xfrm>
            <a:off x="978030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5"/>
              </a:rPr>
              <a:t>Source 1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6"/>
              </a:rPr>
              <a:t>2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7"/>
              </a:rPr>
              <a:t>Conçu par Freepik</a:t>
            </a:r>
            <a:endParaRPr sz="1200">
              <a:solidFill>
                <a:schemeClr val="dk1"/>
              </a:solidFill>
              <a:latin typeface="Calibri"/>
              <a:ea typeface="Calibri"/>
              <a:cs typeface="Calibri"/>
              <a:sym typeface="Calibri"/>
            </a:endParaRPr>
          </a:p>
        </p:txBody>
      </p:sp>
      <p:sp>
        <p:nvSpPr>
          <p:cNvPr id="352" name="Google Shape;352;p20"/>
          <p:cNvSpPr/>
          <p:nvPr/>
        </p:nvSpPr>
        <p:spPr>
          <a:xfrm>
            <a:off x="7340376" y="-3925"/>
            <a:ext cx="48504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353" name="Google Shape;353;p20"/>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4" name="Google Shape;354;p20"/>
          <p:cNvSpPr txBox="1"/>
          <p:nvPr/>
        </p:nvSpPr>
        <p:spPr>
          <a:xfrm>
            <a:off x="618700" y="0"/>
            <a:ext cx="63021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355" name="Google Shape;355;p20"/>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1"/>
          <p:cNvSpPr txBox="1">
            <a:spLocks noGrp="1"/>
          </p:cNvSpPr>
          <p:nvPr>
            <p:ph type="title"/>
          </p:nvPr>
        </p:nvSpPr>
        <p:spPr>
          <a:xfrm>
            <a:off x="356438" y="423025"/>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Avantages à gagner ou à perdre</a:t>
            </a:r>
            <a:endParaRPr/>
          </a:p>
        </p:txBody>
      </p:sp>
      <p:sp>
        <p:nvSpPr>
          <p:cNvPr id="362" name="Google Shape;362;p21"/>
          <p:cNvSpPr txBox="1">
            <a:spLocks noGrp="1"/>
          </p:cNvSpPr>
          <p:nvPr>
            <p:ph type="body" idx="1"/>
          </p:nvPr>
        </p:nvSpPr>
        <p:spPr>
          <a:xfrm>
            <a:off x="430225" y="967150"/>
            <a:ext cx="10320900" cy="7170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ts val="2400"/>
              <a:buNone/>
            </a:pPr>
            <a:r>
              <a:rPr lang="en-US"/>
              <a:t>Quelques minutes après avoir fumé votre dernière cigarette, votre corps commence à récupérer.</a:t>
            </a:r>
            <a:endParaRPr/>
          </a:p>
        </p:txBody>
      </p:sp>
      <p:graphicFrame>
        <p:nvGraphicFramePr>
          <p:cNvPr id="363" name="Google Shape;363;p21"/>
          <p:cNvGraphicFramePr/>
          <p:nvPr/>
        </p:nvGraphicFramePr>
        <p:xfrm>
          <a:off x="837395" y="1684156"/>
          <a:ext cx="9363900" cy="5084845"/>
        </p:xfrm>
        <a:graphic>
          <a:graphicData uri="http://schemas.openxmlformats.org/drawingml/2006/table">
            <a:tbl>
              <a:tblPr>
                <a:noFill/>
                <a:tableStyleId>{22C64147-B2B1-4790-A662-152E3C31171D}</a:tableStyleId>
              </a:tblPr>
              <a:tblGrid>
                <a:gridCol w="2056775">
                  <a:extLst>
                    <a:ext uri="{9D8B030D-6E8A-4147-A177-3AD203B41FA5}">
                      <a16:colId xmlns:a16="http://schemas.microsoft.com/office/drawing/2014/main" val="20000"/>
                    </a:ext>
                  </a:extLst>
                </a:gridCol>
                <a:gridCol w="7307125">
                  <a:extLst>
                    <a:ext uri="{9D8B030D-6E8A-4147-A177-3AD203B41FA5}">
                      <a16:colId xmlns:a16="http://schemas.microsoft.com/office/drawing/2014/main" val="20001"/>
                    </a:ext>
                  </a:extLst>
                </a:gridCol>
              </a:tblGrid>
              <a:tr h="613825">
                <a:tc>
                  <a:txBody>
                    <a:bodyPr/>
                    <a:lstStyle/>
                    <a:p>
                      <a:pPr marL="0" marR="0" lvl="0" indent="0" algn="l" rtl="0">
                        <a:lnSpc>
                          <a:spcPct val="107916"/>
                        </a:lnSpc>
                        <a:spcBef>
                          <a:spcPts val="0"/>
                        </a:spcBef>
                        <a:spcAft>
                          <a:spcPts val="0"/>
                        </a:spcAft>
                        <a:buClr>
                          <a:schemeClr val="dk1"/>
                        </a:buClr>
                        <a:buSzPts val="1800"/>
                        <a:buFont typeface="Calibri"/>
                        <a:buNone/>
                      </a:pPr>
                      <a:r>
                        <a:rPr lang="en-US" u="none" strike="noStrike" cap="none">
                          <a:latin typeface="Calibri"/>
                          <a:ea typeface="Calibri"/>
                          <a:cs typeface="Calibri"/>
                          <a:sym typeface="Calibri"/>
                        </a:rPr>
                        <a:t>20 minutes après l'arrêt du tabac</a:t>
                      </a:r>
                      <a:endParaRPr u="none" strike="noStrike" cap="none"/>
                    </a:p>
                  </a:txBody>
                  <a:tcPr marL="91425" marR="91425" marT="91425" marB="91425"/>
                </a:tc>
                <a:tc>
                  <a:txBody>
                    <a:bodyPr/>
                    <a:lstStyle/>
                    <a:p>
                      <a:pPr marL="0" marR="0" lvl="0" indent="0" algn="l" rtl="0">
                        <a:spcBef>
                          <a:spcPts val="0"/>
                        </a:spcBef>
                        <a:spcAft>
                          <a:spcPts val="0"/>
                        </a:spcAft>
                        <a:buClr>
                          <a:schemeClr val="dk1"/>
                        </a:buClr>
                        <a:buSzPts val="1800"/>
                        <a:buFont typeface="Calibri"/>
                        <a:buNone/>
                      </a:pPr>
                      <a:r>
                        <a:rPr lang="en-US" b="1" u="none" strike="noStrike" cap="none">
                          <a:latin typeface="Calibri"/>
                          <a:ea typeface="Calibri"/>
                          <a:cs typeface="Calibri"/>
                          <a:sym typeface="Calibri"/>
                        </a:rPr>
                        <a:t>Votre rythme cardiaque et votre tension artérielle diminuent.</a:t>
                      </a:r>
                      <a:endParaRPr u="none" strike="noStrike" cap="none"/>
                    </a:p>
                  </a:txBody>
                  <a:tcPr marL="91425" marR="91425" marT="91425" marB="91425"/>
                </a:tc>
                <a:extLst>
                  <a:ext uri="{0D108BD9-81ED-4DB2-BD59-A6C34878D82A}">
                    <a16:rowId xmlns:a16="http://schemas.microsoft.com/office/drawing/2014/main" val="10000"/>
                  </a:ext>
                </a:extLst>
              </a:tr>
              <a:tr h="613825">
                <a:tc>
                  <a:txBody>
                    <a:bodyPr/>
                    <a:lstStyle/>
                    <a:p>
                      <a:pPr marL="0" marR="0" lvl="0" indent="0" algn="l" rtl="0">
                        <a:lnSpc>
                          <a:spcPct val="107916"/>
                        </a:lnSpc>
                        <a:spcBef>
                          <a:spcPts val="0"/>
                        </a:spcBef>
                        <a:spcAft>
                          <a:spcPts val="0"/>
                        </a:spcAft>
                        <a:buClr>
                          <a:schemeClr val="dk1"/>
                        </a:buClr>
                        <a:buSzPts val="1800"/>
                        <a:buFont typeface="Calibri"/>
                        <a:buNone/>
                      </a:pPr>
                      <a:r>
                        <a:rPr lang="en-US" u="none" strike="noStrike" cap="none">
                          <a:latin typeface="Calibri"/>
                          <a:ea typeface="Calibri"/>
                          <a:cs typeface="Calibri"/>
                          <a:sym typeface="Calibri"/>
                        </a:rPr>
                        <a:t>Quelques jours après l'arrêt du tabac</a:t>
                      </a:r>
                      <a:endParaRPr u="none" strike="noStrike" cap="none"/>
                    </a:p>
                  </a:txBody>
                  <a:tcPr marL="91425" marR="91425" marT="91425" marB="91425"/>
                </a:tc>
                <a:tc>
                  <a:txBody>
                    <a:bodyPr/>
                    <a:lstStyle/>
                    <a:p>
                      <a:pPr marL="0" marR="0" lvl="0" indent="0" algn="l" rtl="0">
                        <a:spcBef>
                          <a:spcPts val="0"/>
                        </a:spcBef>
                        <a:spcAft>
                          <a:spcPts val="0"/>
                        </a:spcAft>
                        <a:buClr>
                          <a:schemeClr val="dk1"/>
                        </a:buClr>
                        <a:buSzPts val="1800"/>
                        <a:buFont typeface="Calibri"/>
                        <a:buNone/>
                      </a:pPr>
                      <a:r>
                        <a:rPr lang="en-US" b="1" u="none" strike="noStrike" cap="none">
                          <a:latin typeface="Calibri"/>
                          <a:ea typeface="Calibri"/>
                          <a:cs typeface="Calibri"/>
                          <a:sym typeface="Calibri"/>
                        </a:rPr>
                        <a:t>Le taux de monoxyde de carbone dans le sang revient à la normale.</a:t>
                      </a:r>
                      <a:endParaRPr u="none" strike="noStrike" cap="none"/>
                    </a:p>
                  </a:txBody>
                  <a:tcPr marL="91425" marR="91425" marT="91425" marB="91425"/>
                </a:tc>
                <a:extLst>
                  <a:ext uri="{0D108BD9-81ED-4DB2-BD59-A6C34878D82A}">
                    <a16:rowId xmlns:a16="http://schemas.microsoft.com/office/drawing/2014/main" val="10001"/>
                  </a:ext>
                </a:extLst>
              </a:tr>
              <a:tr h="613825">
                <a:tc>
                  <a:txBody>
                    <a:bodyPr/>
                    <a:lstStyle/>
                    <a:p>
                      <a:pPr marL="0" marR="0" lvl="0" indent="0" algn="l" rtl="0">
                        <a:lnSpc>
                          <a:spcPct val="107916"/>
                        </a:lnSpc>
                        <a:spcBef>
                          <a:spcPts val="0"/>
                        </a:spcBef>
                        <a:spcAft>
                          <a:spcPts val="0"/>
                        </a:spcAft>
                        <a:buClr>
                          <a:schemeClr val="dk1"/>
                        </a:buClr>
                        <a:buSzPts val="1800"/>
                        <a:buFont typeface="Calibri"/>
                        <a:buNone/>
                      </a:pPr>
                      <a:r>
                        <a:rPr lang="en-US" u="none" strike="noStrike" cap="none">
                          <a:latin typeface="Calibri"/>
                          <a:ea typeface="Calibri"/>
                          <a:cs typeface="Calibri"/>
                          <a:sym typeface="Calibri"/>
                        </a:rPr>
                        <a:t>2 semaines à 3 mois après l'arrêt du tabac</a:t>
                      </a:r>
                      <a:endParaRPr u="none" strike="noStrike" cap="none">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800"/>
                        <a:buFont typeface="Calibri"/>
                        <a:buNone/>
                      </a:pPr>
                      <a:r>
                        <a:rPr lang="en-US" b="1" u="none" strike="noStrike" cap="none">
                          <a:latin typeface="Calibri"/>
                          <a:ea typeface="Calibri"/>
                          <a:cs typeface="Calibri"/>
                          <a:sym typeface="Calibri"/>
                        </a:rPr>
                        <a:t>Votre circulation sanguine s'améliore et votre fonction pulmonaire s'accroît.</a:t>
                      </a:r>
                      <a:endParaRPr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1043250">
                <a:tc>
                  <a:txBody>
                    <a:bodyPr/>
                    <a:lstStyle/>
                    <a:p>
                      <a:pPr marL="0" marR="0" lvl="0" indent="0" algn="l" rtl="0">
                        <a:lnSpc>
                          <a:spcPct val="107916"/>
                        </a:lnSpc>
                        <a:spcBef>
                          <a:spcPts val="0"/>
                        </a:spcBef>
                        <a:spcAft>
                          <a:spcPts val="0"/>
                        </a:spcAft>
                        <a:buClr>
                          <a:schemeClr val="dk1"/>
                        </a:buClr>
                        <a:buSzPts val="1800"/>
                        <a:buFont typeface="Calibri"/>
                        <a:buNone/>
                      </a:pPr>
                      <a:r>
                        <a:rPr lang="en-US" u="none" strike="noStrike" cap="none">
                          <a:latin typeface="Calibri"/>
                          <a:ea typeface="Calibri"/>
                          <a:cs typeface="Calibri"/>
                          <a:sym typeface="Calibri"/>
                        </a:rPr>
                        <a:t>1 à 12 mois après l'arrêt du tabac</a:t>
                      </a:r>
                      <a:endParaRPr u="none" strike="noStrike" cap="none">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800"/>
                        <a:buFont typeface="Calibri"/>
                        <a:buNone/>
                      </a:pPr>
                      <a:r>
                        <a:rPr lang="en-US" b="1" u="none" strike="noStrike" cap="none">
                          <a:latin typeface="Calibri"/>
                          <a:ea typeface="Calibri"/>
                          <a:cs typeface="Calibri"/>
                          <a:sym typeface="Calibri"/>
                        </a:rPr>
                        <a:t>La toux et l'essoufflement diminuent. Les minuscules structures ressemblant à des cheveux (appelées </a:t>
                      </a:r>
                      <a:r>
                        <a:rPr lang="en-US" b="1" i="1" u="none" strike="noStrike" cap="none">
                          <a:latin typeface="Calibri"/>
                          <a:ea typeface="Calibri"/>
                          <a:cs typeface="Calibri"/>
                          <a:sym typeface="Calibri"/>
                        </a:rPr>
                        <a:t>cils</a:t>
                      </a:r>
                      <a:r>
                        <a:rPr lang="en-US" b="1" u="none" strike="noStrike" cap="none">
                          <a:latin typeface="Calibri"/>
                          <a:ea typeface="Calibri"/>
                          <a:cs typeface="Calibri"/>
                          <a:sym typeface="Calibri"/>
                        </a:rPr>
                        <a:t>) qui évacuent le mucus des poumons commencent à retrouver un fonctionnement normal, augmentant leur capacité à traiter le mucus, à nettoyer les poumons et à réduire le risque d'infection.</a:t>
                      </a:r>
                      <a:endParaRPr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613825">
                <a:tc>
                  <a:txBody>
                    <a:bodyPr/>
                    <a:lstStyle/>
                    <a:p>
                      <a:pPr marL="0" marR="0" lvl="0" indent="0" algn="l" rtl="0">
                        <a:lnSpc>
                          <a:spcPct val="107916"/>
                        </a:lnSpc>
                        <a:spcBef>
                          <a:spcPts val="0"/>
                        </a:spcBef>
                        <a:spcAft>
                          <a:spcPts val="0"/>
                        </a:spcAft>
                        <a:buClr>
                          <a:schemeClr val="dk1"/>
                        </a:buClr>
                        <a:buSzPts val="1800"/>
                        <a:buFont typeface="Calibri"/>
                        <a:buNone/>
                      </a:pPr>
                      <a:r>
                        <a:rPr lang="en-US" u="none" strike="noStrike" cap="none">
                          <a:latin typeface="Calibri"/>
                          <a:ea typeface="Calibri"/>
                          <a:cs typeface="Calibri"/>
                          <a:sym typeface="Calibri"/>
                        </a:rPr>
                        <a:t>1 à 2 ans après l'arrêt du tabac</a:t>
                      </a:r>
                      <a:endParaRPr u="none" strike="noStrike" cap="none">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800"/>
                        <a:buFont typeface="Calibri"/>
                        <a:buNone/>
                      </a:pPr>
                      <a:r>
                        <a:rPr lang="en-US" b="1" u="none" strike="noStrike" cap="none">
                          <a:latin typeface="Calibri"/>
                          <a:ea typeface="Calibri"/>
                          <a:cs typeface="Calibri"/>
                          <a:sym typeface="Calibri"/>
                        </a:rPr>
                        <a:t>Le risque de cancer de la bouche, de la gorge et du larynx est réduit de moitié. Le risque d'accident vasculaire cérébral diminue.</a:t>
                      </a:r>
                      <a:endParaRPr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819700">
                <a:tc>
                  <a:txBody>
                    <a:bodyPr/>
                    <a:lstStyle/>
                    <a:p>
                      <a:pPr marL="0" marR="0" lvl="0" indent="0" algn="l" rtl="0">
                        <a:lnSpc>
                          <a:spcPct val="107916"/>
                        </a:lnSpc>
                        <a:spcBef>
                          <a:spcPts val="0"/>
                        </a:spcBef>
                        <a:spcAft>
                          <a:spcPts val="0"/>
                        </a:spcAft>
                        <a:buClr>
                          <a:schemeClr val="dk1"/>
                        </a:buClr>
                        <a:buSzPts val="1800"/>
                        <a:buFont typeface="Calibri"/>
                        <a:buNone/>
                      </a:pPr>
                      <a:r>
                        <a:rPr lang="en-US" u="none" strike="noStrike" cap="none">
                          <a:latin typeface="Calibri"/>
                          <a:ea typeface="Calibri"/>
                          <a:cs typeface="Calibri"/>
                          <a:sym typeface="Calibri"/>
                        </a:rPr>
                        <a:t>10 ans après l'arrêt du tabac</a:t>
                      </a:r>
                      <a:endParaRPr u="none" strike="noStrike" cap="none">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800"/>
                        <a:buFont typeface="Calibri"/>
                        <a:buNone/>
                      </a:pPr>
                      <a:r>
                        <a:rPr lang="en-US" b="1" u="none" strike="noStrike" cap="none">
                          <a:latin typeface="Calibri"/>
                          <a:ea typeface="Calibri"/>
                          <a:cs typeface="Calibri"/>
                          <a:sym typeface="Calibri"/>
                        </a:rPr>
                        <a:t>Votre risque de cancer du poumon est environ deux fois moins élevé que celui d'une personne qui fume encore (après 10 à 15 ans). Le risque de cancer de la vessie, de l'œsophage et du rein diminue.</a:t>
                      </a:r>
                      <a:endParaRPr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r h="613825">
                <a:tc>
                  <a:txBody>
                    <a:bodyPr/>
                    <a:lstStyle/>
                    <a:p>
                      <a:pPr marL="0" marR="0" lvl="0" indent="0" algn="l" rtl="0">
                        <a:lnSpc>
                          <a:spcPct val="107916"/>
                        </a:lnSpc>
                        <a:spcBef>
                          <a:spcPts val="0"/>
                        </a:spcBef>
                        <a:spcAft>
                          <a:spcPts val="0"/>
                        </a:spcAft>
                        <a:buClr>
                          <a:schemeClr val="dk1"/>
                        </a:buClr>
                        <a:buSzPts val="1800"/>
                        <a:buFont typeface="Calibri"/>
                        <a:buNone/>
                      </a:pPr>
                      <a:r>
                        <a:rPr lang="en-US" u="none" strike="noStrike" cap="none">
                          <a:latin typeface="Calibri"/>
                          <a:ea typeface="Calibri"/>
                          <a:cs typeface="Calibri"/>
                          <a:sym typeface="Calibri"/>
                        </a:rPr>
                        <a:t>15 ans après avoir arrêté de fumer</a:t>
                      </a:r>
                      <a:endParaRPr u="none" strike="noStrike" cap="none">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800"/>
                        <a:buFont typeface="Calibri"/>
                        <a:buNone/>
                      </a:pPr>
                      <a:r>
                        <a:rPr lang="en-US" b="1" u="none" strike="noStrike" cap="none">
                          <a:latin typeface="Calibri"/>
                          <a:ea typeface="Calibri"/>
                          <a:cs typeface="Calibri"/>
                          <a:sym typeface="Calibri"/>
                        </a:rPr>
                        <a:t>Votre risque de maladie coronarienne est proche de celui d'un non-fumeur.</a:t>
                      </a:r>
                      <a:endParaRPr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6"/>
                  </a:ext>
                </a:extLst>
              </a:tr>
            </a:tbl>
          </a:graphicData>
        </a:graphic>
      </p:graphicFrame>
      <p:pic>
        <p:nvPicPr>
          <p:cNvPr id="364" name="Google Shape;364;p21"/>
          <p:cNvPicPr preferRelativeResize="0"/>
          <p:nvPr/>
        </p:nvPicPr>
        <p:blipFill rotWithShape="1">
          <a:blip r:embed="rId3">
            <a:alphaModFix/>
          </a:blip>
          <a:srcRect l="14759" r="7395"/>
          <a:stretch/>
        </p:blipFill>
        <p:spPr>
          <a:xfrm>
            <a:off x="10122946" y="378670"/>
            <a:ext cx="2013613" cy="1746473"/>
          </a:xfrm>
          <a:prstGeom prst="rect">
            <a:avLst/>
          </a:prstGeom>
          <a:noFill/>
          <a:ln>
            <a:noFill/>
          </a:ln>
        </p:spPr>
      </p:pic>
      <p:sp>
        <p:nvSpPr>
          <p:cNvPr id="365" name="Google Shape;365;p21"/>
          <p:cNvSpPr/>
          <p:nvPr/>
        </p:nvSpPr>
        <p:spPr>
          <a:xfrm>
            <a:off x="9593833" y="6441250"/>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366" name="Google Shape;366;p21"/>
          <p:cNvSpPr/>
          <p:nvPr/>
        </p:nvSpPr>
        <p:spPr>
          <a:xfrm>
            <a:off x="7162101" y="-3925"/>
            <a:ext cx="50286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367" name="Google Shape;367;p21"/>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21"/>
          <p:cNvSpPr txBox="1"/>
          <p:nvPr/>
        </p:nvSpPr>
        <p:spPr>
          <a:xfrm>
            <a:off x="618700" y="0"/>
            <a:ext cx="62079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369" name="Google Shape;369;p21"/>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22"/>
          <p:cNvPicPr preferRelativeResize="0"/>
          <p:nvPr/>
        </p:nvPicPr>
        <p:blipFill rotWithShape="1">
          <a:blip r:embed="rId3">
            <a:alphaModFix/>
          </a:blip>
          <a:srcRect/>
          <a:stretch/>
        </p:blipFill>
        <p:spPr>
          <a:xfrm>
            <a:off x="6116100" y="943000"/>
            <a:ext cx="874202" cy="1191997"/>
          </a:xfrm>
          <a:prstGeom prst="rect">
            <a:avLst/>
          </a:prstGeom>
          <a:noFill/>
          <a:ln>
            <a:noFill/>
          </a:ln>
        </p:spPr>
      </p:pic>
      <p:sp>
        <p:nvSpPr>
          <p:cNvPr id="376" name="Google Shape;376;p22"/>
          <p:cNvSpPr txBox="1">
            <a:spLocks noGrp="1"/>
          </p:cNvSpPr>
          <p:nvPr>
            <p:ph type="title"/>
          </p:nvPr>
        </p:nvSpPr>
        <p:spPr>
          <a:xfrm>
            <a:off x="428600" y="648866"/>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Étapes de la préparation à l'arrêt du tabac</a:t>
            </a:r>
            <a:endParaRPr/>
          </a:p>
        </p:txBody>
      </p:sp>
      <p:pic>
        <p:nvPicPr>
          <p:cNvPr id="377" name="Google Shape;377;p22"/>
          <p:cNvPicPr preferRelativeResize="0"/>
          <p:nvPr/>
        </p:nvPicPr>
        <p:blipFill rotWithShape="1">
          <a:blip r:embed="rId4">
            <a:alphaModFix/>
          </a:blip>
          <a:srcRect b="19491"/>
          <a:stretch/>
        </p:blipFill>
        <p:spPr>
          <a:xfrm>
            <a:off x="7743950" y="5366799"/>
            <a:ext cx="783300" cy="1027502"/>
          </a:xfrm>
          <a:prstGeom prst="rect">
            <a:avLst/>
          </a:prstGeom>
          <a:noFill/>
          <a:ln>
            <a:noFill/>
          </a:ln>
        </p:spPr>
      </p:pic>
      <p:pic>
        <p:nvPicPr>
          <p:cNvPr id="378" name="Google Shape;378;p22"/>
          <p:cNvPicPr preferRelativeResize="0"/>
          <p:nvPr/>
        </p:nvPicPr>
        <p:blipFill rotWithShape="1">
          <a:blip r:embed="rId5">
            <a:alphaModFix/>
          </a:blip>
          <a:srcRect/>
          <a:stretch/>
        </p:blipFill>
        <p:spPr>
          <a:xfrm>
            <a:off x="10639850" y="1469040"/>
            <a:ext cx="1001701" cy="1259346"/>
          </a:xfrm>
          <a:prstGeom prst="rect">
            <a:avLst/>
          </a:prstGeom>
          <a:noFill/>
          <a:ln>
            <a:noFill/>
          </a:ln>
        </p:spPr>
      </p:pic>
      <p:pic>
        <p:nvPicPr>
          <p:cNvPr id="379" name="Google Shape;379;p22"/>
          <p:cNvPicPr preferRelativeResize="0"/>
          <p:nvPr/>
        </p:nvPicPr>
        <p:blipFill rotWithShape="1">
          <a:blip r:embed="rId6">
            <a:alphaModFix/>
          </a:blip>
          <a:srcRect/>
          <a:stretch/>
        </p:blipFill>
        <p:spPr>
          <a:xfrm>
            <a:off x="1637600" y="1400098"/>
            <a:ext cx="1001700" cy="1244826"/>
          </a:xfrm>
          <a:prstGeom prst="rect">
            <a:avLst/>
          </a:prstGeom>
          <a:noFill/>
          <a:ln>
            <a:noFill/>
          </a:ln>
        </p:spPr>
      </p:pic>
      <p:sp>
        <p:nvSpPr>
          <p:cNvPr id="380" name="Google Shape;380;p22"/>
          <p:cNvSpPr txBox="1"/>
          <p:nvPr/>
        </p:nvSpPr>
        <p:spPr>
          <a:xfrm>
            <a:off x="428600" y="4424750"/>
            <a:ext cx="2003700" cy="3999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1 | </a:t>
            </a:r>
            <a:r>
              <a:rPr lang="en-US" sz="1620" b="1">
                <a:solidFill>
                  <a:srgbClr val="000000"/>
                </a:solidFill>
                <a:latin typeface="Calibri"/>
                <a:ea typeface="Calibri"/>
                <a:cs typeface="Calibri"/>
                <a:sym typeface="Calibri"/>
              </a:rPr>
              <a:t>Fumeur heureux</a:t>
            </a:r>
            <a:endParaRPr/>
          </a:p>
        </p:txBody>
      </p:sp>
      <p:sp>
        <p:nvSpPr>
          <p:cNvPr id="381" name="Google Shape;381;p22"/>
          <p:cNvSpPr txBox="1"/>
          <p:nvPr/>
        </p:nvSpPr>
        <p:spPr>
          <a:xfrm>
            <a:off x="1457600" y="2697400"/>
            <a:ext cx="2411700" cy="399900"/>
          </a:xfrm>
          <a:prstGeom prst="rect">
            <a:avLst/>
          </a:prstGeom>
          <a:noFill/>
          <a:ln w="9525" cap="flat" cmpd="sng">
            <a:solidFill>
              <a:srgbClr val="0D0D0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2 | </a:t>
            </a:r>
            <a:r>
              <a:rPr lang="en-US" sz="1620" b="1">
                <a:solidFill>
                  <a:srgbClr val="000000"/>
                </a:solidFill>
                <a:latin typeface="Calibri"/>
                <a:ea typeface="Calibri"/>
                <a:cs typeface="Calibri"/>
                <a:sym typeface="Calibri"/>
              </a:rPr>
              <a:t>Planification d'arrêter</a:t>
            </a:r>
            <a:endParaRPr/>
          </a:p>
        </p:txBody>
      </p:sp>
      <p:sp>
        <p:nvSpPr>
          <p:cNvPr id="382" name="Google Shape;382;p22"/>
          <p:cNvSpPr txBox="1"/>
          <p:nvPr/>
        </p:nvSpPr>
        <p:spPr>
          <a:xfrm>
            <a:off x="5551350" y="2044125"/>
            <a:ext cx="2159400" cy="3999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3 | </a:t>
            </a:r>
            <a:r>
              <a:rPr lang="en-US" sz="1620" b="1">
                <a:solidFill>
                  <a:srgbClr val="000000"/>
                </a:solidFill>
                <a:latin typeface="Calibri"/>
                <a:ea typeface="Calibri"/>
                <a:cs typeface="Calibri"/>
                <a:sym typeface="Calibri"/>
              </a:rPr>
              <a:t>Décide d'arrêter</a:t>
            </a:r>
            <a:endParaRPr/>
          </a:p>
        </p:txBody>
      </p:sp>
      <p:sp>
        <p:nvSpPr>
          <p:cNvPr id="383" name="Google Shape;383;p22"/>
          <p:cNvSpPr txBox="1"/>
          <p:nvPr/>
        </p:nvSpPr>
        <p:spPr>
          <a:xfrm>
            <a:off x="9453050" y="2643350"/>
            <a:ext cx="2202300" cy="399900"/>
          </a:xfrm>
          <a:prstGeom prst="rect">
            <a:avLst/>
          </a:prstGeom>
          <a:noFill/>
          <a:ln w="9525" cap="flat" cmpd="sng">
            <a:solidFill>
              <a:srgbClr val="0D0D0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4 | </a:t>
            </a:r>
            <a:r>
              <a:rPr lang="en-US" sz="1620" b="1">
                <a:solidFill>
                  <a:srgbClr val="000000"/>
                </a:solidFill>
                <a:latin typeface="Calibri"/>
                <a:ea typeface="Calibri"/>
                <a:cs typeface="Calibri"/>
                <a:sym typeface="Calibri"/>
              </a:rPr>
              <a:t>Essayer d'arrêter</a:t>
            </a:r>
            <a:endParaRPr/>
          </a:p>
        </p:txBody>
      </p:sp>
      <p:sp>
        <p:nvSpPr>
          <p:cNvPr id="384" name="Google Shape;384;p22"/>
          <p:cNvSpPr txBox="1"/>
          <p:nvPr/>
        </p:nvSpPr>
        <p:spPr>
          <a:xfrm>
            <a:off x="10083925" y="4330825"/>
            <a:ext cx="1146000" cy="399900"/>
          </a:xfrm>
          <a:prstGeom prst="rect">
            <a:avLst/>
          </a:prstGeom>
          <a:noFill/>
          <a:ln w="9525" cap="flat" cmpd="sng">
            <a:solidFill>
              <a:srgbClr val="0D0D0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5 | </a:t>
            </a:r>
            <a:r>
              <a:rPr lang="en-US" sz="1620" b="1">
                <a:latin typeface="Calibri"/>
                <a:ea typeface="Calibri"/>
                <a:cs typeface="Calibri"/>
                <a:sym typeface="Calibri"/>
              </a:rPr>
              <a:t>Arrêt</a:t>
            </a:r>
            <a:endParaRPr/>
          </a:p>
        </p:txBody>
      </p:sp>
      <p:sp>
        <p:nvSpPr>
          <p:cNvPr id="385" name="Google Shape;385;p22"/>
          <p:cNvSpPr txBox="1"/>
          <p:nvPr/>
        </p:nvSpPr>
        <p:spPr>
          <a:xfrm>
            <a:off x="6635150" y="6323125"/>
            <a:ext cx="2817900" cy="399900"/>
          </a:xfrm>
          <a:prstGeom prst="rect">
            <a:avLst/>
          </a:prstGeom>
          <a:noFill/>
          <a:ln w="9525" cap="flat" cmpd="sng">
            <a:solidFill>
              <a:srgbClr val="0D0D0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6 | </a:t>
            </a:r>
            <a:r>
              <a:rPr lang="en-US" sz="1620" b="1">
                <a:solidFill>
                  <a:srgbClr val="FF0000"/>
                </a:solidFill>
                <a:latin typeface="Calibri"/>
                <a:ea typeface="Calibri"/>
                <a:cs typeface="Calibri"/>
                <a:sym typeface="Calibri"/>
              </a:rPr>
              <a:t>ne </a:t>
            </a:r>
            <a:r>
              <a:rPr lang="en-US" sz="1620" b="1">
                <a:solidFill>
                  <a:srgbClr val="000000"/>
                </a:solidFill>
                <a:latin typeface="Calibri"/>
                <a:ea typeface="Calibri"/>
                <a:cs typeface="Calibri"/>
                <a:sym typeface="Calibri"/>
              </a:rPr>
              <a:t>pas recommencer</a:t>
            </a:r>
            <a:endParaRPr/>
          </a:p>
        </p:txBody>
      </p:sp>
      <p:sp>
        <p:nvSpPr>
          <p:cNvPr id="386" name="Google Shape;386;p22"/>
          <p:cNvSpPr txBox="1"/>
          <p:nvPr/>
        </p:nvSpPr>
        <p:spPr>
          <a:xfrm>
            <a:off x="4070150" y="4330825"/>
            <a:ext cx="1346700" cy="399900"/>
          </a:xfrm>
          <a:prstGeom prst="rect">
            <a:avLst/>
          </a:prstGeom>
          <a:noFill/>
          <a:ln w="9525" cap="flat" cmpd="sng">
            <a:solidFill>
              <a:srgbClr val="0D0D0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Recommencer</a:t>
            </a:r>
            <a:endParaRPr/>
          </a:p>
        </p:txBody>
      </p:sp>
      <p:sp>
        <p:nvSpPr>
          <p:cNvPr id="387" name="Google Shape;387;p22"/>
          <p:cNvSpPr txBox="1"/>
          <p:nvPr/>
        </p:nvSpPr>
        <p:spPr>
          <a:xfrm>
            <a:off x="1703775" y="6323125"/>
            <a:ext cx="2635200" cy="399900"/>
          </a:xfrm>
          <a:prstGeom prst="rect">
            <a:avLst/>
          </a:prstGeom>
          <a:noFill/>
          <a:ln w="9525" cap="flat" cmpd="sng">
            <a:solidFill>
              <a:srgbClr val="FF56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"Ancien fumeur "heureux</a:t>
            </a:r>
            <a:endParaRPr/>
          </a:p>
        </p:txBody>
      </p:sp>
      <p:sp>
        <p:nvSpPr>
          <p:cNvPr id="388" name="Google Shape;388;p22"/>
          <p:cNvSpPr txBox="1"/>
          <p:nvPr/>
        </p:nvSpPr>
        <p:spPr>
          <a:xfrm rot="1720714">
            <a:off x="5921605" y="5327011"/>
            <a:ext cx="1087737" cy="3998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Reculer</a:t>
            </a:r>
            <a:endParaRPr/>
          </a:p>
        </p:txBody>
      </p:sp>
      <p:sp>
        <p:nvSpPr>
          <p:cNvPr id="389" name="Google Shape;389;p22"/>
          <p:cNvSpPr txBox="1"/>
          <p:nvPr/>
        </p:nvSpPr>
        <p:spPr>
          <a:xfrm rot="-3302682">
            <a:off x="1540007" y="3576062"/>
            <a:ext cx="1303808" cy="3998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Maturation</a:t>
            </a:r>
            <a:endParaRPr/>
          </a:p>
        </p:txBody>
      </p:sp>
      <p:sp>
        <p:nvSpPr>
          <p:cNvPr id="390" name="Google Shape;390;p22"/>
          <p:cNvSpPr txBox="1"/>
          <p:nvPr/>
        </p:nvSpPr>
        <p:spPr>
          <a:xfrm rot="-480198">
            <a:off x="3484062" y="2044011"/>
            <a:ext cx="1303597" cy="4001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Indécision</a:t>
            </a:r>
            <a:endParaRPr/>
          </a:p>
        </p:txBody>
      </p:sp>
      <p:sp>
        <p:nvSpPr>
          <p:cNvPr id="391" name="Google Shape;391;p22"/>
          <p:cNvSpPr txBox="1"/>
          <p:nvPr/>
        </p:nvSpPr>
        <p:spPr>
          <a:xfrm rot="769834">
            <a:off x="7837985" y="2274769"/>
            <a:ext cx="1303651" cy="3999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Préparation</a:t>
            </a:r>
            <a:endParaRPr/>
          </a:p>
        </p:txBody>
      </p:sp>
      <p:sp>
        <p:nvSpPr>
          <p:cNvPr id="392" name="Google Shape;392;p22"/>
          <p:cNvSpPr txBox="1"/>
          <p:nvPr/>
        </p:nvSpPr>
        <p:spPr>
          <a:xfrm rot="3800267">
            <a:off x="10503747" y="3617241"/>
            <a:ext cx="949346" cy="3996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Action</a:t>
            </a:r>
            <a:endParaRPr/>
          </a:p>
        </p:txBody>
      </p:sp>
      <p:sp>
        <p:nvSpPr>
          <p:cNvPr id="393" name="Google Shape;393;p22"/>
          <p:cNvSpPr txBox="1"/>
          <p:nvPr/>
        </p:nvSpPr>
        <p:spPr>
          <a:xfrm rot="-2362873">
            <a:off x="9608049" y="5326874"/>
            <a:ext cx="658653" cy="4001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Tenir</a:t>
            </a:r>
            <a:endParaRPr/>
          </a:p>
          <a:p>
            <a:pPr marL="0" marR="0" lvl="0" indent="0" algn="l" rtl="0">
              <a:lnSpc>
                <a:spcPct val="100000"/>
              </a:lnSpc>
              <a:spcBef>
                <a:spcPts val="1400"/>
              </a:spcBef>
              <a:spcAft>
                <a:spcPts val="0"/>
              </a:spcAft>
              <a:buClr>
                <a:srgbClr val="C01E24"/>
              </a:buClr>
              <a:buSzPts val="1620"/>
              <a:buFont typeface="Noto Sans Symbols"/>
              <a:buNone/>
            </a:pPr>
            <a:endParaRPr sz="1620" b="1">
              <a:solidFill>
                <a:srgbClr val="FF5600"/>
              </a:solidFill>
              <a:latin typeface="Calibri"/>
              <a:ea typeface="Calibri"/>
              <a:cs typeface="Calibri"/>
              <a:sym typeface="Calibri"/>
            </a:endParaRPr>
          </a:p>
        </p:txBody>
      </p:sp>
      <p:sp>
        <p:nvSpPr>
          <p:cNvPr id="394" name="Google Shape;394;p22"/>
          <p:cNvSpPr txBox="1"/>
          <p:nvPr/>
        </p:nvSpPr>
        <p:spPr>
          <a:xfrm>
            <a:off x="7436463" y="4220000"/>
            <a:ext cx="1087800" cy="39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Reculer</a:t>
            </a:r>
            <a:endParaRPr/>
          </a:p>
        </p:txBody>
      </p:sp>
      <p:sp>
        <p:nvSpPr>
          <p:cNvPr id="395" name="Google Shape;395;p22"/>
          <p:cNvSpPr txBox="1"/>
          <p:nvPr/>
        </p:nvSpPr>
        <p:spPr>
          <a:xfrm>
            <a:off x="5232975" y="6212875"/>
            <a:ext cx="1552200" cy="39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Stabilisation</a:t>
            </a:r>
            <a:endParaRPr/>
          </a:p>
        </p:txBody>
      </p:sp>
      <p:cxnSp>
        <p:nvCxnSpPr>
          <p:cNvPr id="396" name="Google Shape;396;p22"/>
          <p:cNvCxnSpPr>
            <a:stCxn id="380" idx="0"/>
          </p:cNvCxnSpPr>
          <p:nvPr/>
        </p:nvCxnSpPr>
        <p:spPr>
          <a:xfrm rot="10800000" flipH="1">
            <a:off x="1430450" y="3033950"/>
            <a:ext cx="1001700" cy="1390800"/>
          </a:xfrm>
          <a:prstGeom prst="straightConnector1">
            <a:avLst/>
          </a:prstGeom>
          <a:noFill/>
          <a:ln w="28575" cap="flat" cmpd="sng">
            <a:solidFill>
              <a:srgbClr val="000000"/>
            </a:solidFill>
            <a:prstDash val="solid"/>
            <a:round/>
            <a:headEnd type="none" w="sm" len="sm"/>
            <a:tailEnd type="triangle" w="med" len="med"/>
          </a:ln>
        </p:spPr>
      </p:cxnSp>
      <p:cxnSp>
        <p:nvCxnSpPr>
          <p:cNvPr id="397" name="Google Shape;397;p22"/>
          <p:cNvCxnSpPr>
            <a:stCxn id="381" idx="0"/>
            <a:endCxn id="382" idx="1"/>
          </p:cNvCxnSpPr>
          <p:nvPr/>
        </p:nvCxnSpPr>
        <p:spPr>
          <a:xfrm rot="10800000" flipH="1">
            <a:off x="2663450" y="2244100"/>
            <a:ext cx="2887800" cy="453300"/>
          </a:xfrm>
          <a:prstGeom prst="straightConnector1">
            <a:avLst/>
          </a:prstGeom>
          <a:noFill/>
          <a:ln w="28575" cap="flat" cmpd="sng">
            <a:solidFill>
              <a:srgbClr val="000000"/>
            </a:solidFill>
            <a:prstDash val="solid"/>
            <a:round/>
            <a:headEnd type="none" w="sm" len="sm"/>
            <a:tailEnd type="triangle" w="med" len="med"/>
          </a:ln>
        </p:spPr>
      </p:cxnSp>
      <p:cxnSp>
        <p:nvCxnSpPr>
          <p:cNvPr id="398" name="Google Shape;398;p22"/>
          <p:cNvCxnSpPr>
            <a:stCxn id="382" idx="3"/>
            <a:endCxn id="383" idx="1"/>
          </p:cNvCxnSpPr>
          <p:nvPr/>
        </p:nvCxnSpPr>
        <p:spPr>
          <a:xfrm>
            <a:off x="7710750" y="2244075"/>
            <a:ext cx="1742400" cy="599100"/>
          </a:xfrm>
          <a:prstGeom prst="straightConnector1">
            <a:avLst/>
          </a:prstGeom>
          <a:noFill/>
          <a:ln w="28575" cap="flat" cmpd="sng">
            <a:solidFill>
              <a:srgbClr val="000000"/>
            </a:solidFill>
            <a:prstDash val="solid"/>
            <a:round/>
            <a:headEnd type="none" w="sm" len="sm"/>
            <a:tailEnd type="triangle" w="med" len="med"/>
          </a:ln>
        </p:spPr>
      </p:cxnSp>
      <p:cxnSp>
        <p:nvCxnSpPr>
          <p:cNvPr id="399" name="Google Shape;399;p22"/>
          <p:cNvCxnSpPr>
            <a:stCxn id="383" idx="2"/>
            <a:endCxn id="384" idx="0"/>
          </p:cNvCxnSpPr>
          <p:nvPr/>
        </p:nvCxnSpPr>
        <p:spPr>
          <a:xfrm>
            <a:off x="10554200" y="3043250"/>
            <a:ext cx="102600" cy="1287600"/>
          </a:xfrm>
          <a:prstGeom prst="straightConnector1">
            <a:avLst/>
          </a:prstGeom>
          <a:noFill/>
          <a:ln w="28575" cap="flat" cmpd="sng">
            <a:solidFill>
              <a:srgbClr val="000000"/>
            </a:solidFill>
            <a:prstDash val="solid"/>
            <a:round/>
            <a:headEnd type="none" w="sm" len="sm"/>
            <a:tailEnd type="triangle" w="med" len="med"/>
          </a:ln>
        </p:spPr>
      </p:cxnSp>
      <p:cxnSp>
        <p:nvCxnSpPr>
          <p:cNvPr id="400" name="Google Shape;400;p22"/>
          <p:cNvCxnSpPr>
            <a:stCxn id="384" idx="1"/>
            <a:endCxn id="386" idx="3"/>
          </p:cNvCxnSpPr>
          <p:nvPr/>
        </p:nvCxnSpPr>
        <p:spPr>
          <a:xfrm rot="10800000">
            <a:off x="5416825" y="4530775"/>
            <a:ext cx="4667100" cy="0"/>
          </a:xfrm>
          <a:prstGeom prst="straightConnector1">
            <a:avLst/>
          </a:prstGeom>
          <a:noFill/>
          <a:ln w="28575" cap="flat" cmpd="sng">
            <a:solidFill>
              <a:srgbClr val="000000"/>
            </a:solidFill>
            <a:prstDash val="solid"/>
            <a:round/>
            <a:headEnd type="none" w="sm" len="sm"/>
            <a:tailEnd type="triangle" w="med" len="med"/>
          </a:ln>
        </p:spPr>
      </p:cxnSp>
      <p:cxnSp>
        <p:nvCxnSpPr>
          <p:cNvPr id="401" name="Google Shape;401;p22"/>
          <p:cNvCxnSpPr>
            <a:stCxn id="384" idx="2"/>
            <a:endCxn id="385" idx="3"/>
          </p:cNvCxnSpPr>
          <p:nvPr/>
        </p:nvCxnSpPr>
        <p:spPr>
          <a:xfrm flipH="1">
            <a:off x="9453025" y="4730725"/>
            <a:ext cx="1203900" cy="1792500"/>
          </a:xfrm>
          <a:prstGeom prst="straightConnector1">
            <a:avLst/>
          </a:prstGeom>
          <a:noFill/>
          <a:ln w="28575" cap="flat" cmpd="sng">
            <a:solidFill>
              <a:srgbClr val="000000"/>
            </a:solidFill>
            <a:prstDash val="solid"/>
            <a:round/>
            <a:headEnd type="none" w="sm" len="sm"/>
            <a:tailEnd type="triangle" w="med" len="med"/>
          </a:ln>
        </p:spPr>
      </p:cxnSp>
      <p:cxnSp>
        <p:nvCxnSpPr>
          <p:cNvPr id="402" name="Google Shape;402;p22"/>
          <p:cNvCxnSpPr>
            <a:stCxn id="385" idx="1"/>
            <a:endCxn id="387" idx="3"/>
          </p:cNvCxnSpPr>
          <p:nvPr/>
        </p:nvCxnSpPr>
        <p:spPr>
          <a:xfrm rot="10800000">
            <a:off x="4338950" y="6523075"/>
            <a:ext cx="2296200" cy="0"/>
          </a:xfrm>
          <a:prstGeom prst="straightConnector1">
            <a:avLst/>
          </a:prstGeom>
          <a:noFill/>
          <a:ln w="28575" cap="flat" cmpd="sng">
            <a:solidFill>
              <a:srgbClr val="000000"/>
            </a:solidFill>
            <a:prstDash val="solid"/>
            <a:round/>
            <a:headEnd type="none" w="sm" len="sm"/>
            <a:tailEnd type="triangle" w="med" len="med"/>
          </a:ln>
        </p:spPr>
      </p:cxnSp>
      <p:cxnSp>
        <p:nvCxnSpPr>
          <p:cNvPr id="403" name="Google Shape;403;p22"/>
          <p:cNvCxnSpPr>
            <a:stCxn id="385" idx="0"/>
            <a:endCxn id="386" idx="2"/>
          </p:cNvCxnSpPr>
          <p:nvPr/>
        </p:nvCxnSpPr>
        <p:spPr>
          <a:xfrm rot="10800000">
            <a:off x="4743500" y="4730725"/>
            <a:ext cx="3300600" cy="1592400"/>
          </a:xfrm>
          <a:prstGeom prst="straightConnector1">
            <a:avLst/>
          </a:prstGeom>
          <a:noFill/>
          <a:ln w="28575" cap="flat" cmpd="sng">
            <a:solidFill>
              <a:srgbClr val="000000"/>
            </a:solidFill>
            <a:prstDash val="dot"/>
            <a:round/>
            <a:headEnd type="none" w="sm" len="sm"/>
            <a:tailEnd type="triangle" w="med" len="med"/>
          </a:ln>
        </p:spPr>
      </p:cxnSp>
      <p:cxnSp>
        <p:nvCxnSpPr>
          <p:cNvPr id="404" name="Google Shape;404;p22"/>
          <p:cNvCxnSpPr>
            <a:stCxn id="386" idx="0"/>
            <a:endCxn id="382" idx="2"/>
          </p:cNvCxnSpPr>
          <p:nvPr/>
        </p:nvCxnSpPr>
        <p:spPr>
          <a:xfrm rot="10800000" flipH="1">
            <a:off x="4743500" y="2444125"/>
            <a:ext cx="1887600" cy="1886700"/>
          </a:xfrm>
          <a:prstGeom prst="straightConnector1">
            <a:avLst/>
          </a:prstGeom>
          <a:noFill/>
          <a:ln w="28575" cap="flat" cmpd="sng">
            <a:solidFill>
              <a:srgbClr val="000000"/>
            </a:solidFill>
            <a:prstDash val="solid"/>
            <a:round/>
            <a:headEnd type="none" w="sm" len="sm"/>
            <a:tailEnd type="triangle" w="med" len="med"/>
          </a:ln>
        </p:spPr>
      </p:cxnSp>
      <p:pic>
        <p:nvPicPr>
          <p:cNvPr id="405" name="Google Shape;405;p22"/>
          <p:cNvPicPr preferRelativeResize="0"/>
          <p:nvPr/>
        </p:nvPicPr>
        <p:blipFill rotWithShape="1">
          <a:blip r:embed="rId7">
            <a:alphaModFix/>
          </a:blip>
          <a:srcRect/>
          <a:stretch/>
        </p:blipFill>
        <p:spPr>
          <a:xfrm>
            <a:off x="2724225" y="5338675"/>
            <a:ext cx="874200" cy="874200"/>
          </a:xfrm>
          <a:prstGeom prst="rect">
            <a:avLst/>
          </a:prstGeom>
          <a:noFill/>
          <a:ln>
            <a:noFill/>
          </a:ln>
        </p:spPr>
      </p:pic>
      <p:pic>
        <p:nvPicPr>
          <p:cNvPr id="406" name="Google Shape;406;p22"/>
          <p:cNvPicPr preferRelativeResize="0"/>
          <p:nvPr/>
        </p:nvPicPr>
        <p:blipFill rotWithShape="1">
          <a:blip r:embed="rId8">
            <a:alphaModFix/>
          </a:blip>
          <a:srcRect/>
          <a:stretch/>
        </p:blipFill>
        <p:spPr>
          <a:xfrm>
            <a:off x="9671600" y="3495325"/>
            <a:ext cx="783300" cy="783300"/>
          </a:xfrm>
          <a:prstGeom prst="rect">
            <a:avLst/>
          </a:prstGeom>
          <a:noFill/>
          <a:ln>
            <a:noFill/>
          </a:ln>
        </p:spPr>
      </p:pic>
      <p:pic>
        <p:nvPicPr>
          <p:cNvPr id="407" name="Google Shape;407;p22"/>
          <p:cNvPicPr preferRelativeResize="0"/>
          <p:nvPr/>
        </p:nvPicPr>
        <p:blipFill rotWithShape="1">
          <a:blip r:embed="rId9">
            <a:alphaModFix/>
          </a:blip>
          <a:srcRect/>
          <a:stretch/>
        </p:blipFill>
        <p:spPr>
          <a:xfrm>
            <a:off x="766750" y="3086448"/>
            <a:ext cx="433199" cy="1285816"/>
          </a:xfrm>
          <a:prstGeom prst="rect">
            <a:avLst/>
          </a:prstGeom>
          <a:noFill/>
          <a:ln>
            <a:noFill/>
          </a:ln>
        </p:spPr>
      </p:pic>
      <p:pic>
        <p:nvPicPr>
          <p:cNvPr id="408" name="Google Shape;408;p22"/>
          <p:cNvPicPr preferRelativeResize="0"/>
          <p:nvPr/>
        </p:nvPicPr>
        <p:blipFill rotWithShape="1">
          <a:blip r:embed="rId10">
            <a:alphaModFix/>
          </a:blip>
          <a:srcRect/>
          <a:stretch/>
        </p:blipFill>
        <p:spPr>
          <a:xfrm>
            <a:off x="3908125" y="3157649"/>
            <a:ext cx="1244825" cy="1244825"/>
          </a:xfrm>
          <a:prstGeom prst="rect">
            <a:avLst/>
          </a:prstGeom>
          <a:noFill/>
          <a:ln>
            <a:noFill/>
          </a:ln>
        </p:spPr>
      </p:pic>
      <p:sp>
        <p:nvSpPr>
          <p:cNvPr id="409" name="Google Shape;409;p22"/>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11"/>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12"/>
              </a:rPr>
              <a:t>Conçu par Freepik</a:t>
            </a:r>
            <a:endParaRPr sz="1200">
              <a:solidFill>
                <a:schemeClr val="dk1"/>
              </a:solidFill>
              <a:latin typeface="Calibri"/>
              <a:ea typeface="Calibri"/>
              <a:cs typeface="Calibri"/>
              <a:sym typeface="Calibri"/>
            </a:endParaRPr>
          </a:p>
        </p:txBody>
      </p:sp>
      <p:sp>
        <p:nvSpPr>
          <p:cNvPr id="410" name="Google Shape;410;p22"/>
          <p:cNvSpPr/>
          <p:nvPr/>
        </p:nvSpPr>
        <p:spPr>
          <a:xfrm>
            <a:off x="7436475" y="-26075"/>
            <a:ext cx="47556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411" name="Google Shape;411;p22"/>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22"/>
          <p:cNvSpPr txBox="1"/>
          <p:nvPr/>
        </p:nvSpPr>
        <p:spPr>
          <a:xfrm>
            <a:off x="618700" y="0"/>
            <a:ext cx="64200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413" name="Google Shape;413;p22"/>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3"/>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Si je veux arrêter, je dois :</a:t>
            </a:r>
            <a:endParaRPr/>
          </a:p>
        </p:txBody>
      </p:sp>
      <p:sp>
        <p:nvSpPr>
          <p:cNvPr id="420" name="Google Shape;420;p23"/>
          <p:cNvSpPr txBox="1">
            <a:spLocks noGrp="1"/>
          </p:cNvSpPr>
          <p:nvPr>
            <p:ph type="body" idx="1"/>
          </p:nvPr>
        </p:nvSpPr>
        <p:spPr>
          <a:xfrm>
            <a:off x="557999" y="1799999"/>
            <a:ext cx="8080392" cy="4865977"/>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7000"/>
              </a:lnSpc>
              <a:spcBef>
                <a:spcPts val="0"/>
              </a:spcBef>
              <a:spcAft>
                <a:spcPts val="0"/>
              </a:spcAft>
              <a:buSzPct val="100000"/>
              <a:buNone/>
            </a:pPr>
            <a:r>
              <a:rPr lang="en-US" sz="2400" b="1">
                <a:solidFill>
                  <a:srgbClr val="000000"/>
                </a:solidFill>
              </a:rPr>
              <a:t>Rencontrez un addictologue qui évaluera vos besoins et vous fera des recommandations, soit : </a:t>
            </a:r>
            <a:endParaRPr sz="2400">
              <a:solidFill>
                <a:srgbClr val="000000"/>
              </a:solidFill>
            </a:endParaRPr>
          </a:p>
          <a:p>
            <a:pPr marL="457200" marR="0" lvl="0" indent="-356870" algn="l" rtl="0">
              <a:lnSpc>
                <a:spcPct val="150000"/>
              </a:lnSpc>
              <a:spcBef>
                <a:spcPts val="1400"/>
              </a:spcBef>
              <a:spcAft>
                <a:spcPts val="0"/>
              </a:spcAft>
              <a:buClr>
                <a:srgbClr val="CC0000"/>
              </a:buClr>
              <a:buSzPct val="90991"/>
              <a:buChar char="▪"/>
            </a:pPr>
            <a:r>
              <a:rPr lang="en-US" sz="2400">
                <a:solidFill>
                  <a:srgbClr val="000000"/>
                </a:solidFill>
              </a:rPr>
              <a:t>Substituts nicotiniques (chewing-gum, pastilles à sucer, patchs)</a:t>
            </a:r>
            <a:endParaRPr/>
          </a:p>
          <a:p>
            <a:pPr marL="457200" marR="0" lvl="0" indent="-356870" algn="l" rtl="0">
              <a:lnSpc>
                <a:spcPct val="150000"/>
              </a:lnSpc>
              <a:spcBef>
                <a:spcPts val="0"/>
              </a:spcBef>
              <a:spcAft>
                <a:spcPts val="0"/>
              </a:spcAft>
              <a:buClr>
                <a:srgbClr val="CC0000"/>
              </a:buClr>
              <a:buSzPct val="90991"/>
              <a:buChar char="▪"/>
            </a:pPr>
            <a:r>
              <a:rPr lang="en-US" sz="2400">
                <a:solidFill>
                  <a:srgbClr val="000000"/>
                </a:solidFill>
              </a:rPr>
              <a:t>Éviter les déclencheurs</a:t>
            </a:r>
            <a:endParaRPr/>
          </a:p>
          <a:p>
            <a:pPr marL="457200" marR="0" lvl="0" indent="-356870" algn="l" rtl="0">
              <a:lnSpc>
                <a:spcPct val="150000"/>
              </a:lnSpc>
              <a:spcBef>
                <a:spcPts val="0"/>
              </a:spcBef>
              <a:spcAft>
                <a:spcPts val="0"/>
              </a:spcAft>
              <a:buClr>
                <a:srgbClr val="CC0000"/>
              </a:buClr>
              <a:buSzPct val="90991"/>
              <a:buChar char="▪"/>
            </a:pPr>
            <a:r>
              <a:rPr lang="en-US" sz="2400">
                <a:solidFill>
                  <a:srgbClr val="000000"/>
                </a:solidFill>
              </a:rPr>
              <a:t>Ne vous contentez pas d'un seul</a:t>
            </a:r>
            <a:endParaRPr/>
          </a:p>
          <a:p>
            <a:pPr marL="457200" marR="0" lvl="0" indent="-356870" algn="l" rtl="0">
              <a:lnSpc>
                <a:spcPct val="150000"/>
              </a:lnSpc>
              <a:spcBef>
                <a:spcPts val="0"/>
              </a:spcBef>
              <a:spcAft>
                <a:spcPts val="0"/>
              </a:spcAft>
              <a:buClr>
                <a:srgbClr val="CC0000"/>
              </a:buClr>
              <a:buSzPct val="90991"/>
              <a:buChar char="▪"/>
            </a:pPr>
            <a:r>
              <a:rPr lang="en-US" sz="2400">
                <a:solidFill>
                  <a:srgbClr val="000000"/>
                </a:solidFill>
              </a:rPr>
              <a:t>Obtenir des soins physiques</a:t>
            </a:r>
            <a:endParaRPr/>
          </a:p>
          <a:p>
            <a:pPr marL="457200" marR="0" lvl="0" indent="-356870" algn="l" rtl="0">
              <a:lnSpc>
                <a:spcPct val="150000"/>
              </a:lnSpc>
              <a:spcBef>
                <a:spcPts val="0"/>
              </a:spcBef>
              <a:spcAft>
                <a:spcPts val="0"/>
              </a:spcAft>
              <a:buClr>
                <a:srgbClr val="CC0000"/>
              </a:buClr>
              <a:buSzPct val="90991"/>
              <a:buChar char="▪"/>
            </a:pPr>
            <a:r>
              <a:rPr lang="en-US" sz="2400">
                <a:solidFill>
                  <a:srgbClr val="000000"/>
                </a:solidFill>
              </a:rPr>
              <a:t>Thérapies comportementales et cognitives </a:t>
            </a:r>
            <a:endParaRPr/>
          </a:p>
          <a:p>
            <a:pPr marL="457200" marR="0" lvl="0" indent="-356870" algn="l" rtl="0">
              <a:lnSpc>
                <a:spcPct val="150000"/>
              </a:lnSpc>
              <a:spcBef>
                <a:spcPts val="0"/>
              </a:spcBef>
              <a:spcAft>
                <a:spcPts val="0"/>
              </a:spcAft>
              <a:buClr>
                <a:srgbClr val="CC0000"/>
              </a:buClr>
              <a:buSzPct val="90991"/>
              <a:buChar char="▪"/>
            </a:pPr>
            <a:r>
              <a:rPr lang="en-US" sz="2400">
                <a:solidFill>
                  <a:srgbClr val="000000"/>
                </a:solidFill>
              </a:rPr>
              <a:t>Thérapies de groupe</a:t>
            </a:r>
            <a:endParaRPr/>
          </a:p>
          <a:p>
            <a:pPr marL="457200" marR="0" lvl="0" indent="-356870" algn="l" rtl="0">
              <a:lnSpc>
                <a:spcPct val="150000"/>
              </a:lnSpc>
              <a:spcBef>
                <a:spcPts val="0"/>
              </a:spcBef>
              <a:spcAft>
                <a:spcPts val="0"/>
              </a:spcAft>
              <a:buClr>
                <a:srgbClr val="CC0000"/>
              </a:buClr>
              <a:buSzPct val="90991"/>
              <a:buChar char="▪"/>
            </a:pPr>
            <a:r>
              <a:rPr lang="en-US" sz="2400">
                <a:solidFill>
                  <a:srgbClr val="000000"/>
                </a:solidFill>
              </a:rPr>
              <a:t>Rappelez-vous les avantages</a:t>
            </a:r>
            <a:endParaRPr/>
          </a:p>
          <a:p>
            <a:pPr marL="228600" lvl="0" indent="-87629" algn="l" rtl="0">
              <a:lnSpc>
                <a:spcPct val="100000"/>
              </a:lnSpc>
              <a:spcBef>
                <a:spcPts val="600"/>
              </a:spcBef>
              <a:spcAft>
                <a:spcPts val="0"/>
              </a:spcAft>
              <a:buSzPct val="100000"/>
              <a:buNone/>
            </a:pPr>
            <a:endParaRPr/>
          </a:p>
        </p:txBody>
      </p:sp>
      <p:pic>
        <p:nvPicPr>
          <p:cNvPr id="421" name="Google Shape;421;p23"/>
          <p:cNvPicPr preferRelativeResize="0"/>
          <p:nvPr/>
        </p:nvPicPr>
        <p:blipFill rotWithShape="1">
          <a:blip r:embed="rId3">
            <a:alphaModFix/>
          </a:blip>
          <a:srcRect/>
          <a:stretch/>
        </p:blipFill>
        <p:spPr>
          <a:xfrm>
            <a:off x="8638391" y="1799999"/>
            <a:ext cx="3436452" cy="2290398"/>
          </a:xfrm>
          <a:prstGeom prst="rect">
            <a:avLst/>
          </a:prstGeom>
          <a:noFill/>
          <a:ln>
            <a:noFill/>
          </a:ln>
        </p:spPr>
      </p:pic>
      <p:sp>
        <p:nvSpPr>
          <p:cNvPr id="422" name="Google Shape;422;p23"/>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423" name="Google Shape;423;p23"/>
          <p:cNvSpPr/>
          <p:nvPr/>
        </p:nvSpPr>
        <p:spPr>
          <a:xfrm>
            <a:off x="7424250" y="-3925"/>
            <a:ext cx="47664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424" name="Google Shape;424;p23"/>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23"/>
          <p:cNvSpPr txBox="1"/>
          <p:nvPr/>
        </p:nvSpPr>
        <p:spPr>
          <a:xfrm>
            <a:off x="618700" y="0"/>
            <a:ext cx="64176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426" name="Google Shape;426;p23"/>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4"/>
          <p:cNvSpPr txBox="1">
            <a:spLocks noGrp="1"/>
          </p:cNvSpPr>
          <p:nvPr>
            <p:ph type="title"/>
          </p:nvPr>
        </p:nvSpPr>
        <p:spPr>
          <a:xfrm>
            <a:off x="558000" y="7752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Conseils pratiques</a:t>
            </a:r>
            <a:endParaRPr/>
          </a:p>
        </p:txBody>
      </p:sp>
      <p:sp>
        <p:nvSpPr>
          <p:cNvPr id="433" name="Google Shape;433;p24"/>
          <p:cNvSpPr txBox="1">
            <a:spLocks noGrp="1"/>
          </p:cNvSpPr>
          <p:nvPr>
            <p:ph type="body" idx="1"/>
          </p:nvPr>
        </p:nvSpPr>
        <p:spPr>
          <a:xfrm>
            <a:off x="557999" y="1495199"/>
            <a:ext cx="7456500" cy="4866000"/>
          </a:xfrm>
          <a:prstGeom prst="rect">
            <a:avLst/>
          </a:prstGeom>
          <a:noFill/>
          <a:ln>
            <a:noFill/>
          </a:ln>
        </p:spPr>
        <p:txBody>
          <a:bodyPr spcFirstLastPara="1" wrap="square" lIns="91425" tIns="45700" rIns="91425" bIns="45700" anchor="t" anchorCtr="0">
            <a:normAutofit fontScale="85000" lnSpcReduction="10000"/>
          </a:bodyPr>
          <a:lstStyle/>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Prenez un substitut (fruit, chewing-gum...) lorsque vous avez faim.</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Restez physiquement actif.</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Respirez profondément.</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Buvez beaucoup d'eau.</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Faites vos comptes : calculez ce que vous économiserez en ne fumant pas.</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Remplacer le café/le girofle par une tisane ou un fruit.</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Essayer de réduire sa consommation est déjà une très bonne intention.</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Faire des exercices de relaxation (sophrologie, yoga, etc.)</a:t>
            </a:r>
            <a:endParaRPr sz="2400" b="1">
              <a:solidFill>
                <a:srgbClr val="000000"/>
              </a:solidFill>
            </a:endParaRPr>
          </a:p>
          <a:p>
            <a:pPr marL="228600" lvl="0" indent="-99060" algn="l" rtl="0">
              <a:lnSpc>
                <a:spcPct val="100000"/>
              </a:lnSpc>
              <a:spcBef>
                <a:spcPts val="600"/>
              </a:spcBef>
              <a:spcAft>
                <a:spcPts val="0"/>
              </a:spcAft>
              <a:buSzPct val="100000"/>
              <a:buNone/>
            </a:pPr>
            <a:endParaRPr/>
          </a:p>
        </p:txBody>
      </p:sp>
      <p:pic>
        <p:nvPicPr>
          <p:cNvPr id="434" name="Google Shape;434;p24"/>
          <p:cNvPicPr preferRelativeResize="0"/>
          <p:nvPr/>
        </p:nvPicPr>
        <p:blipFill rotWithShape="1">
          <a:blip r:embed="rId3">
            <a:alphaModFix/>
          </a:blip>
          <a:srcRect/>
          <a:stretch/>
        </p:blipFill>
        <p:spPr>
          <a:xfrm>
            <a:off x="7771141" y="1358400"/>
            <a:ext cx="4419600" cy="4419600"/>
          </a:xfrm>
          <a:prstGeom prst="rect">
            <a:avLst/>
          </a:prstGeom>
          <a:noFill/>
          <a:ln>
            <a:noFill/>
          </a:ln>
        </p:spPr>
      </p:pic>
      <p:sp>
        <p:nvSpPr>
          <p:cNvPr id="435" name="Google Shape;435;p24"/>
          <p:cNvSpPr/>
          <p:nvPr/>
        </p:nvSpPr>
        <p:spPr>
          <a:xfrm>
            <a:off x="9780307" y="622238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436" name="Google Shape;436;p24"/>
          <p:cNvSpPr/>
          <p:nvPr/>
        </p:nvSpPr>
        <p:spPr>
          <a:xfrm>
            <a:off x="7329876" y="-3925"/>
            <a:ext cx="48609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5.1.2 Informations sur la consommation de tabac</a:t>
            </a:r>
            <a:endParaRPr sz="1800">
              <a:solidFill>
                <a:schemeClr val="lt1"/>
              </a:solidFill>
              <a:latin typeface="Calibri"/>
              <a:ea typeface="Calibri"/>
              <a:cs typeface="Calibri"/>
              <a:sym typeface="Calibri"/>
            </a:endParaRPr>
          </a:p>
        </p:txBody>
      </p:sp>
      <p:sp>
        <p:nvSpPr>
          <p:cNvPr id="437" name="Google Shape;437;p24"/>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24"/>
          <p:cNvSpPr txBox="1"/>
          <p:nvPr/>
        </p:nvSpPr>
        <p:spPr>
          <a:xfrm>
            <a:off x="618700" y="0"/>
            <a:ext cx="62706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439" name="Google Shape;439;p24"/>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5"/>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en-US" sz="2000">
                <a:solidFill>
                  <a:srgbClr val="C01E24"/>
                </a:solidFill>
              </a:rPr>
              <a:t>5.1.3</a:t>
            </a:r>
            <a:r>
              <a:rPr lang="en-US"/>
              <a:t/>
            </a:r>
            <a:br>
              <a:rPr lang="en-US"/>
            </a:br>
            <a:r>
              <a:rPr lang="en-US">
                <a:solidFill>
                  <a:srgbClr val="C01E24"/>
                </a:solidFill>
              </a:rPr>
              <a:t>Informations sur la dépendance à l'égard des écrans</a:t>
            </a:r>
            <a:endParaRPr>
              <a:solidFill>
                <a:srgbClr val="C01E24"/>
              </a:solidFill>
            </a:endParaRPr>
          </a:p>
        </p:txBody>
      </p:sp>
      <p:sp>
        <p:nvSpPr>
          <p:cNvPr id="446" name="Google Shape;446;p25"/>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Objectifs</a:t>
            </a:r>
            <a:endParaRPr/>
          </a:p>
        </p:txBody>
      </p:sp>
      <p:sp>
        <p:nvSpPr>
          <p:cNvPr id="447" name="Google Shape;447;p25"/>
          <p:cNvSpPr txBox="1">
            <a:spLocks noGrp="1"/>
          </p:cNvSpPr>
          <p:nvPr>
            <p:ph type="body" idx="2"/>
          </p:nvPr>
        </p:nvSpPr>
        <p:spPr>
          <a:xfrm>
            <a:off x="558001" y="2849843"/>
            <a:ext cx="6210548" cy="3470112"/>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SzPts val="2400"/>
              <a:buChar char="▪"/>
            </a:pPr>
            <a:r>
              <a:rPr lang="en-US" sz="2400" dirty="0" err="1"/>
              <a:t>Sensibiliser</a:t>
            </a:r>
            <a:r>
              <a:rPr lang="en-US" sz="2400" dirty="0"/>
              <a:t> à </a:t>
            </a:r>
            <a:r>
              <a:rPr lang="en-US" sz="2400" dirty="0" err="1"/>
              <a:t>l'impact</a:t>
            </a:r>
            <a:r>
              <a:rPr lang="en-US" sz="2400" dirty="0"/>
              <a:t> de l'addiction aux écrans</a:t>
            </a:r>
            <a:endParaRPr dirty="0"/>
          </a:p>
          <a:p>
            <a:pPr marL="228600" lvl="0" indent="-228600" algn="l" rtl="0">
              <a:lnSpc>
                <a:spcPct val="150000"/>
              </a:lnSpc>
              <a:spcBef>
                <a:spcPts val="1200"/>
              </a:spcBef>
              <a:spcAft>
                <a:spcPts val="0"/>
              </a:spcAft>
              <a:buSzPts val="2400"/>
              <a:buChar char="▪"/>
            </a:pPr>
            <a:r>
              <a:rPr lang="en-US" sz="2400" dirty="0" err="1"/>
              <a:t>Fournir</a:t>
            </a:r>
            <a:r>
              <a:rPr lang="en-US" sz="2400" dirty="0"/>
              <a:t> des outils pour identifier les </a:t>
            </a:r>
            <a:r>
              <a:rPr lang="en-US" sz="2400" dirty="0" err="1"/>
              <a:t>comportements</a:t>
            </a:r>
            <a:r>
              <a:rPr lang="en-US" sz="2400" dirty="0"/>
              <a:t> </a:t>
            </a:r>
            <a:r>
              <a:rPr lang="en-US" sz="2400" dirty="0" err="1"/>
              <a:t>addictifs</a:t>
            </a:r>
            <a:endParaRPr sz="2400" dirty="0"/>
          </a:p>
          <a:p>
            <a:pPr marL="228600" lvl="0" indent="-228600" algn="l" rtl="0">
              <a:lnSpc>
                <a:spcPct val="150000"/>
              </a:lnSpc>
              <a:spcBef>
                <a:spcPts val="1200"/>
              </a:spcBef>
              <a:spcAft>
                <a:spcPts val="0"/>
              </a:spcAft>
              <a:buSzPts val="2400"/>
              <a:buChar char="▪"/>
            </a:pPr>
            <a:r>
              <a:rPr lang="en-US" sz="2400" dirty="0" err="1"/>
              <a:t>Développer</a:t>
            </a:r>
            <a:r>
              <a:rPr lang="en-US" sz="2400" dirty="0"/>
              <a:t> des </a:t>
            </a:r>
            <a:r>
              <a:rPr lang="en-US" sz="2400" dirty="0" err="1"/>
              <a:t>stratégies</a:t>
            </a:r>
            <a:r>
              <a:rPr lang="en-US" sz="2400" dirty="0"/>
              <a:t> de gestion de l'utilisation des écrans</a:t>
            </a:r>
            <a:endParaRPr dirty="0"/>
          </a:p>
          <a:p>
            <a:pPr marL="0" lvl="0" indent="0" algn="l" rtl="0">
              <a:lnSpc>
                <a:spcPct val="150000"/>
              </a:lnSpc>
              <a:spcBef>
                <a:spcPts val="1200"/>
              </a:spcBef>
              <a:spcAft>
                <a:spcPts val="0"/>
              </a:spcAft>
              <a:buSzPts val="2400"/>
              <a:buNone/>
            </a:pPr>
            <a:endParaRPr sz="2400" dirty="0"/>
          </a:p>
        </p:txBody>
      </p:sp>
      <p:pic>
        <p:nvPicPr>
          <p:cNvPr id="448" name="Google Shape;448;p25" descr="Ambition abstract concept"/>
          <p:cNvPicPr preferRelativeResize="0"/>
          <p:nvPr/>
        </p:nvPicPr>
        <p:blipFill rotWithShape="1">
          <a:blip r:embed="rId3">
            <a:alphaModFix/>
          </a:blip>
          <a:srcRect/>
          <a:stretch/>
        </p:blipFill>
        <p:spPr>
          <a:xfrm>
            <a:off x="6668162" y="1079999"/>
            <a:ext cx="5517062" cy="5343950"/>
          </a:xfrm>
          <a:prstGeom prst="rect">
            <a:avLst/>
          </a:prstGeom>
          <a:noFill/>
          <a:ln>
            <a:noFill/>
          </a:ln>
        </p:spPr>
      </p:pic>
      <p:sp>
        <p:nvSpPr>
          <p:cNvPr id="449" name="Google Shape;449;p25"/>
          <p:cNvSpPr txBox="1"/>
          <p:nvPr/>
        </p:nvSpPr>
        <p:spPr>
          <a:xfrm>
            <a:off x="6000589" y="6199679"/>
            <a:ext cx="609958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Conçu par Freepik</a:t>
            </a: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Introduction : la dépendance aux écrans</a:t>
            </a:r>
            <a:endParaRPr/>
          </a:p>
        </p:txBody>
      </p:sp>
      <p:sp>
        <p:nvSpPr>
          <p:cNvPr id="456" name="Google Shape;456;p26"/>
          <p:cNvSpPr txBox="1">
            <a:spLocks noGrp="1"/>
          </p:cNvSpPr>
          <p:nvPr>
            <p:ph type="body" idx="1"/>
          </p:nvPr>
        </p:nvSpPr>
        <p:spPr>
          <a:xfrm>
            <a:off x="557998" y="1799999"/>
            <a:ext cx="7122961" cy="486597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Char char="▪"/>
            </a:pPr>
            <a:r>
              <a:rPr lang="en-US"/>
              <a:t>L'addiction aux écrans, une préoccupation croissante dans l'ère numérique actuelle, représente un attachement excessif et incontrôlable aux appareils numériques.</a:t>
            </a:r>
            <a:endParaRPr/>
          </a:p>
          <a:p>
            <a:pPr marL="228600" lvl="0" indent="-228600" algn="l" rtl="0">
              <a:lnSpc>
                <a:spcPct val="100000"/>
              </a:lnSpc>
              <a:spcBef>
                <a:spcPts val="1200"/>
              </a:spcBef>
              <a:spcAft>
                <a:spcPts val="0"/>
              </a:spcAft>
              <a:buSzPts val="2400"/>
              <a:buChar char="▪"/>
            </a:pPr>
            <a:r>
              <a:rPr lang="en-US"/>
              <a:t>Les conséquences sont considérables : elles affectent la santé mentale, le bien-être physique et la qualité des relations interpersonnelles.</a:t>
            </a:r>
            <a:endParaRPr/>
          </a:p>
          <a:p>
            <a:pPr marL="228600" lvl="0" indent="-228600" algn="l" rtl="0">
              <a:lnSpc>
                <a:spcPct val="100000"/>
              </a:lnSpc>
              <a:spcBef>
                <a:spcPts val="1200"/>
              </a:spcBef>
              <a:spcAft>
                <a:spcPts val="0"/>
              </a:spcAft>
              <a:buSzPts val="2400"/>
              <a:buChar char="▪"/>
            </a:pPr>
            <a:r>
              <a:rPr lang="en-US"/>
              <a:t>Plus nous passons de temps devant un écran, plus il est urgent d'en prendre conscience et de développer des stratégies pour en réduire l'impact.</a:t>
            </a:r>
            <a:endParaRPr/>
          </a:p>
          <a:p>
            <a:pPr marL="228600" lvl="0" indent="-76200" algn="l" rtl="0">
              <a:lnSpc>
                <a:spcPct val="100000"/>
              </a:lnSpc>
              <a:spcBef>
                <a:spcPts val="1200"/>
              </a:spcBef>
              <a:spcAft>
                <a:spcPts val="0"/>
              </a:spcAft>
              <a:buSzPts val="2400"/>
              <a:buNone/>
            </a:pPr>
            <a:endParaRPr/>
          </a:p>
        </p:txBody>
      </p:sp>
      <p:pic>
        <p:nvPicPr>
          <p:cNvPr id="457" name="Google Shape;457;p26"/>
          <p:cNvPicPr preferRelativeResize="0"/>
          <p:nvPr/>
        </p:nvPicPr>
        <p:blipFill rotWithShape="1">
          <a:blip r:embed="rId3">
            <a:alphaModFix/>
          </a:blip>
          <a:srcRect/>
          <a:stretch/>
        </p:blipFill>
        <p:spPr>
          <a:xfrm>
            <a:off x="8197328" y="1799999"/>
            <a:ext cx="3877536" cy="3643370"/>
          </a:xfrm>
          <a:prstGeom prst="rect">
            <a:avLst/>
          </a:prstGeom>
          <a:noFill/>
          <a:ln>
            <a:noFill/>
          </a:ln>
        </p:spPr>
      </p:pic>
      <p:sp>
        <p:nvSpPr>
          <p:cNvPr id="458" name="Google Shape;458;p26"/>
          <p:cNvSpPr/>
          <p:nvPr/>
        </p:nvSpPr>
        <p:spPr>
          <a:xfrm>
            <a:off x="978030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459" name="Google Shape;459;p26"/>
          <p:cNvSpPr/>
          <p:nvPr/>
        </p:nvSpPr>
        <p:spPr>
          <a:xfrm>
            <a:off x="7680952" y="-3925"/>
            <a:ext cx="45099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460" name="Google Shape;460;p26"/>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26"/>
          <p:cNvSpPr txBox="1"/>
          <p:nvPr/>
        </p:nvSpPr>
        <p:spPr>
          <a:xfrm>
            <a:off x="618700" y="0"/>
            <a:ext cx="65328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462" name="Google Shape;462;p26"/>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Identification de la dépendance à l'écran</a:t>
            </a:r>
            <a:endParaRPr/>
          </a:p>
        </p:txBody>
      </p:sp>
      <p:sp>
        <p:nvSpPr>
          <p:cNvPr id="469" name="Google Shape;469;p27"/>
          <p:cNvSpPr txBox="1">
            <a:spLocks noGrp="1"/>
          </p:cNvSpPr>
          <p:nvPr>
            <p:ph type="body" idx="1"/>
          </p:nvPr>
        </p:nvSpPr>
        <p:spPr>
          <a:xfrm>
            <a:off x="558000" y="1800000"/>
            <a:ext cx="7451400" cy="4866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2400" b="1">
                <a:latin typeface="Calibri"/>
                <a:ea typeface="Calibri"/>
                <a:cs typeface="Calibri"/>
                <a:sym typeface="Calibri"/>
              </a:rPr>
              <a:t>Quelques conseils pour identifier la dépendance à l'écran :</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Incapacité à contrôler le temps passé devant l'écran, avec l'envie d'en passer de plus en plus parce que c'est là qu'ils se sentent le plus à l'aise. </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Une attitude de déni lorsqu'un proche lui fait remarquer qu'il passe beaucoup de temps à faire cela ; </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Sentiment de vide ou de dépression en dehors des écrans ; </a:t>
            </a:r>
            <a:endParaRPr sz="2400">
              <a:solidFill>
                <a:srgbClr val="000000"/>
              </a:solidFill>
              <a:latin typeface="Calibri"/>
              <a:ea typeface="Calibri"/>
              <a:cs typeface="Calibri"/>
              <a:sym typeface="Calibri"/>
            </a:endParaRPr>
          </a:p>
          <a:p>
            <a:pPr marL="228600" lvl="0" indent="-76200" algn="l" rtl="0">
              <a:lnSpc>
                <a:spcPct val="100000"/>
              </a:lnSpc>
              <a:spcBef>
                <a:spcPts val="1200"/>
              </a:spcBef>
              <a:spcAft>
                <a:spcPts val="0"/>
              </a:spcAft>
              <a:buSzPts val="2400"/>
              <a:buNone/>
            </a:pPr>
            <a:endParaRPr/>
          </a:p>
        </p:txBody>
      </p:sp>
      <p:pic>
        <p:nvPicPr>
          <p:cNvPr id="470" name="Google Shape;470;p27"/>
          <p:cNvPicPr preferRelativeResize="0"/>
          <p:nvPr/>
        </p:nvPicPr>
        <p:blipFill rotWithShape="1">
          <a:blip r:embed="rId3">
            <a:alphaModFix/>
          </a:blip>
          <a:srcRect/>
          <a:stretch/>
        </p:blipFill>
        <p:spPr>
          <a:xfrm>
            <a:off x="8736575" y="2105125"/>
            <a:ext cx="3455425" cy="3455425"/>
          </a:xfrm>
          <a:prstGeom prst="rect">
            <a:avLst/>
          </a:prstGeom>
          <a:noFill/>
          <a:ln>
            <a:noFill/>
          </a:ln>
        </p:spPr>
      </p:pic>
      <p:sp>
        <p:nvSpPr>
          <p:cNvPr id="471" name="Google Shape;471;p27"/>
          <p:cNvSpPr/>
          <p:nvPr/>
        </p:nvSpPr>
        <p:spPr>
          <a:xfrm>
            <a:off x="9780307" y="62423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472" name="Google Shape;472;p27"/>
          <p:cNvSpPr/>
          <p:nvPr/>
        </p:nvSpPr>
        <p:spPr>
          <a:xfrm>
            <a:off x="7539600" y="-3925"/>
            <a:ext cx="46512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473" name="Google Shape;473;p27"/>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4" name="Google Shape;474;p27"/>
          <p:cNvSpPr txBox="1"/>
          <p:nvPr/>
        </p:nvSpPr>
        <p:spPr>
          <a:xfrm>
            <a:off x="618700" y="0"/>
            <a:ext cx="63336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475" name="Google Shape;475;p27"/>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8"/>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Identification de la dépendance à l'écran</a:t>
            </a:r>
            <a:endParaRPr/>
          </a:p>
        </p:txBody>
      </p:sp>
      <p:pic>
        <p:nvPicPr>
          <p:cNvPr id="482" name="Google Shape;482;p28"/>
          <p:cNvPicPr preferRelativeResize="0"/>
          <p:nvPr/>
        </p:nvPicPr>
        <p:blipFill rotWithShape="1">
          <a:blip r:embed="rId3">
            <a:alphaModFix/>
          </a:blip>
          <a:srcRect/>
          <a:stretch/>
        </p:blipFill>
        <p:spPr>
          <a:xfrm>
            <a:off x="7142048" y="538252"/>
            <a:ext cx="4942377" cy="4942377"/>
          </a:xfrm>
          <a:prstGeom prst="rect">
            <a:avLst/>
          </a:prstGeom>
          <a:noFill/>
          <a:ln>
            <a:noFill/>
          </a:ln>
        </p:spPr>
      </p:pic>
      <p:sp>
        <p:nvSpPr>
          <p:cNvPr id="483" name="Google Shape;483;p28"/>
          <p:cNvSpPr/>
          <p:nvPr/>
        </p:nvSpPr>
        <p:spPr>
          <a:xfrm>
            <a:off x="978030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484" name="Google Shape;484;p28"/>
          <p:cNvSpPr/>
          <p:nvPr/>
        </p:nvSpPr>
        <p:spPr>
          <a:xfrm>
            <a:off x="7518625" y="-3925"/>
            <a:ext cx="46722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485" name="Google Shape;485;p28"/>
          <p:cNvSpPr txBox="1">
            <a:spLocks noGrp="1"/>
          </p:cNvSpPr>
          <p:nvPr>
            <p:ph type="body" idx="1"/>
          </p:nvPr>
        </p:nvSpPr>
        <p:spPr>
          <a:xfrm>
            <a:off x="557999" y="1799999"/>
            <a:ext cx="7574782"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2400" b="1">
                <a:latin typeface="Calibri"/>
                <a:ea typeface="Calibri"/>
                <a:cs typeface="Calibri"/>
                <a:sym typeface="Calibri"/>
              </a:rPr>
              <a:t>Quelques conseils pour identifier la dépendance à l'écran :</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Agressivité en cas d'impossibilité d'accéder aux écrans ou au réseau ;</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Un manque d'intérêt pour toute autre activité, y compris les choses qu'ils apprécient normalement (par exemple, l'école, le travail, le temps passé avec la famille ou les amis). Cela peut entraîner des difficultés à l'école ou au travail ; </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Éviter les relations et les responsabilités.</a:t>
            </a:r>
            <a:endParaRPr/>
          </a:p>
          <a:p>
            <a:pPr marL="228600" lvl="0" indent="-76200" algn="l" rtl="0">
              <a:lnSpc>
                <a:spcPct val="100000"/>
              </a:lnSpc>
              <a:spcBef>
                <a:spcPts val="1200"/>
              </a:spcBef>
              <a:spcAft>
                <a:spcPts val="0"/>
              </a:spcAft>
              <a:buSzPts val="2400"/>
              <a:buNone/>
            </a:pPr>
            <a:endParaRPr/>
          </a:p>
        </p:txBody>
      </p:sp>
      <p:sp>
        <p:nvSpPr>
          <p:cNvPr id="486" name="Google Shape;486;p28"/>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7" name="Google Shape;487;p28"/>
          <p:cNvSpPr txBox="1"/>
          <p:nvPr/>
        </p:nvSpPr>
        <p:spPr>
          <a:xfrm>
            <a:off x="618700" y="0"/>
            <a:ext cx="62289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488" name="Google Shape;488;p28"/>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29"/>
          <p:cNvSpPr txBox="1">
            <a:spLocks noGrp="1"/>
          </p:cNvSpPr>
          <p:nvPr>
            <p:ph type="title"/>
          </p:nvPr>
        </p:nvSpPr>
        <p:spPr>
          <a:xfrm>
            <a:off x="515125" y="640675"/>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Les effets de la dépendance aux écrans (1)</a:t>
            </a:r>
            <a:endParaRPr/>
          </a:p>
        </p:txBody>
      </p:sp>
      <p:sp>
        <p:nvSpPr>
          <p:cNvPr id="495" name="Google Shape;495;p29"/>
          <p:cNvSpPr txBox="1">
            <a:spLocks noGrp="1"/>
          </p:cNvSpPr>
          <p:nvPr>
            <p:ph type="body" idx="1"/>
          </p:nvPr>
        </p:nvSpPr>
        <p:spPr>
          <a:xfrm>
            <a:off x="515123" y="1392799"/>
            <a:ext cx="6133200" cy="48660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7916"/>
              </a:lnSpc>
              <a:spcBef>
                <a:spcPts val="0"/>
              </a:spcBef>
              <a:spcAft>
                <a:spcPts val="0"/>
              </a:spcAft>
              <a:buSzPct val="100000"/>
              <a:buNone/>
            </a:pPr>
            <a:r>
              <a:rPr lang="en-US" sz="2400" b="1">
                <a:latin typeface="Calibri"/>
                <a:ea typeface="Calibri"/>
                <a:cs typeface="Calibri"/>
                <a:sym typeface="Calibri"/>
              </a:rPr>
              <a:t>Sur la santé des enfants et des adolescents</a:t>
            </a:r>
            <a:endParaRPr/>
          </a:p>
          <a:p>
            <a:pPr marL="228600" lvl="0" indent="-217170" algn="l" rtl="0">
              <a:lnSpc>
                <a:spcPct val="150000"/>
              </a:lnSpc>
              <a:spcBef>
                <a:spcPts val="800"/>
              </a:spcBef>
              <a:spcAft>
                <a:spcPts val="0"/>
              </a:spcAft>
              <a:buClr>
                <a:srgbClr val="C01E24"/>
              </a:buClr>
              <a:buSzPct val="100000"/>
              <a:buFont typeface="Noto Sans Symbols"/>
              <a:buChar char="▪"/>
            </a:pPr>
            <a:r>
              <a:rPr lang="en-US" sz="2400">
                <a:latin typeface="Calibri"/>
                <a:ea typeface="Calibri"/>
                <a:cs typeface="Calibri"/>
                <a:sym typeface="Calibri"/>
              </a:rPr>
              <a:t>Vision</a:t>
            </a:r>
            <a:endParaRPr/>
          </a:p>
          <a:p>
            <a:pPr marL="228600" lvl="0" indent="-217170" algn="l" rtl="0">
              <a:lnSpc>
                <a:spcPct val="150000"/>
              </a:lnSpc>
              <a:spcBef>
                <a:spcPts val="0"/>
              </a:spcBef>
              <a:spcAft>
                <a:spcPts val="0"/>
              </a:spcAft>
              <a:buClr>
                <a:srgbClr val="C01E24"/>
              </a:buClr>
              <a:buSzPct val="100000"/>
              <a:buFont typeface="Noto Sans Symbols"/>
              <a:buChar char="▪"/>
            </a:pPr>
            <a:r>
              <a:rPr lang="en-US" sz="2400">
                <a:latin typeface="Calibri"/>
                <a:ea typeface="Calibri"/>
                <a:cs typeface="Calibri"/>
                <a:sym typeface="Calibri"/>
              </a:rPr>
              <a:t>Problèmes émotionnels, affectifs et de bien-être</a:t>
            </a:r>
            <a:endParaRPr/>
          </a:p>
          <a:p>
            <a:pPr marL="228600" lvl="0" indent="-217170" algn="l" rtl="0">
              <a:lnSpc>
                <a:spcPct val="150000"/>
              </a:lnSpc>
              <a:spcBef>
                <a:spcPts val="0"/>
              </a:spcBef>
              <a:spcAft>
                <a:spcPts val="0"/>
              </a:spcAft>
              <a:buClr>
                <a:srgbClr val="C01E24"/>
              </a:buClr>
              <a:buSzPct val="100000"/>
              <a:buFont typeface="Noto Sans Symbols"/>
              <a:buChar char="▪"/>
            </a:pPr>
            <a:r>
              <a:rPr lang="en-US" sz="2400">
                <a:latin typeface="Calibri"/>
                <a:ea typeface="Calibri"/>
                <a:cs typeface="Calibri"/>
                <a:sym typeface="Calibri"/>
              </a:rPr>
              <a:t>Effets de l'exposition aux écrans et de leur utilisation sur le sommeil</a:t>
            </a:r>
            <a:endParaRPr/>
          </a:p>
          <a:p>
            <a:pPr marL="228600" lvl="0" indent="-217170" algn="l" rtl="0">
              <a:lnSpc>
                <a:spcPct val="150000"/>
              </a:lnSpc>
              <a:spcBef>
                <a:spcPts val="0"/>
              </a:spcBef>
              <a:spcAft>
                <a:spcPts val="0"/>
              </a:spcAft>
              <a:buClr>
                <a:srgbClr val="C01E24"/>
              </a:buClr>
              <a:buSzPct val="100000"/>
              <a:buFont typeface="Noto Sans Symbols"/>
              <a:buChar char="▪"/>
            </a:pPr>
            <a:r>
              <a:rPr lang="en-US" sz="2400">
                <a:latin typeface="Calibri"/>
                <a:ea typeface="Calibri"/>
                <a:cs typeface="Calibri"/>
                <a:sym typeface="Calibri"/>
              </a:rPr>
              <a:t>Augmentation des actes de violence et d'agression, associés ou non à la violence dans les jeux vidéo</a:t>
            </a:r>
            <a:endParaRPr/>
          </a:p>
          <a:p>
            <a:pPr marL="228600" lvl="0" indent="-217170" algn="l" rtl="0">
              <a:lnSpc>
                <a:spcPct val="150000"/>
              </a:lnSpc>
              <a:spcBef>
                <a:spcPts val="0"/>
              </a:spcBef>
              <a:spcAft>
                <a:spcPts val="0"/>
              </a:spcAft>
              <a:buClr>
                <a:srgbClr val="C01E24"/>
              </a:buClr>
              <a:buSzPct val="100000"/>
              <a:buFont typeface="Noto Sans Symbols"/>
              <a:buChar char="▪"/>
            </a:pPr>
            <a:r>
              <a:rPr lang="en-US" sz="2400">
                <a:latin typeface="Calibri"/>
                <a:ea typeface="Calibri"/>
                <a:cs typeface="Calibri"/>
                <a:sym typeface="Calibri"/>
              </a:rPr>
              <a:t>Pornographie, cyber-harcèlement et sexting</a:t>
            </a:r>
            <a:endParaRPr/>
          </a:p>
          <a:p>
            <a:pPr marL="228600" lvl="0" indent="-76200" algn="l" rtl="0">
              <a:lnSpc>
                <a:spcPct val="100000"/>
              </a:lnSpc>
              <a:spcBef>
                <a:spcPts val="600"/>
              </a:spcBef>
              <a:spcAft>
                <a:spcPts val="0"/>
              </a:spcAft>
              <a:buSzPct val="100000"/>
              <a:buNone/>
            </a:pPr>
            <a:endParaRPr/>
          </a:p>
        </p:txBody>
      </p:sp>
      <p:pic>
        <p:nvPicPr>
          <p:cNvPr id="496" name="Google Shape;496;p29"/>
          <p:cNvPicPr preferRelativeResize="0"/>
          <p:nvPr/>
        </p:nvPicPr>
        <p:blipFill rotWithShape="1">
          <a:blip r:embed="rId3">
            <a:alphaModFix/>
          </a:blip>
          <a:srcRect/>
          <a:stretch/>
        </p:blipFill>
        <p:spPr>
          <a:xfrm>
            <a:off x="6878706" y="1808067"/>
            <a:ext cx="5034327" cy="3355399"/>
          </a:xfrm>
          <a:prstGeom prst="rect">
            <a:avLst/>
          </a:prstGeom>
          <a:noFill/>
          <a:ln>
            <a:noFill/>
          </a:ln>
        </p:spPr>
      </p:pic>
      <p:sp>
        <p:nvSpPr>
          <p:cNvPr id="497" name="Google Shape;497;p29"/>
          <p:cNvSpPr/>
          <p:nvPr/>
        </p:nvSpPr>
        <p:spPr>
          <a:xfrm>
            <a:off x="9780307" y="61924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498" name="Google Shape;498;p29"/>
          <p:cNvSpPr/>
          <p:nvPr/>
        </p:nvSpPr>
        <p:spPr>
          <a:xfrm>
            <a:off x="7550102" y="-3925"/>
            <a:ext cx="46407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499" name="Google Shape;499;p29"/>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0" name="Google Shape;500;p29"/>
          <p:cNvSpPr txBox="1"/>
          <p:nvPr/>
        </p:nvSpPr>
        <p:spPr>
          <a:xfrm>
            <a:off x="618700" y="0"/>
            <a:ext cx="62601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501" name="Google Shape;501;p29"/>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en-US" sz="4800" b="1">
                <a:solidFill>
                  <a:srgbClr val="203864"/>
                </a:solidFill>
                <a:latin typeface="Calibri"/>
                <a:ea typeface="Calibri"/>
                <a:cs typeface="Calibri"/>
                <a:sym typeface="Calibri"/>
              </a:rPr>
              <a:t>Partenaires</a:t>
            </a:r>
            <a:endParaRPr sz="4800" b="1">
              <a:solidFill>
                <a:srgbClr val="203864"/>
              </a:solidFill>
              <a:latin typeface="Calibri"/>
              <a:ea typeface="Calibri"/>
              <a:cs typeface="Calibri"/>
              <a:sym typeface="Calibri"/>
            </a:endParaRPr>
          </a:p>
        </p:txBody>
      </p:sp>
      <p:grpSp>
        <p:nvGrpSpPr>
          <p:cNvPr id="108" name="Google Shape;108;p3"/>
          <p:cNvGrpSpPr/>
          <p:nvPr/>
        </p:nvGrpSpPr>
        <p:grpSpPr>
          <a:xfrm>
            <a:off x="6606686" y="1812884"/>
            <a:ext cx="6096000" cy="1677637"/>
            <a:chOff x="-1066801" y="1523553"/>
            <a:chExt cx="6096000" cy="1677637"/>
          </a:xfrm>
        </p:grpSpPr>
        <p:pic>
          <p:nvPicPr>
            <p:cNvPr id="109" name="Google Shape;109;p3"/>
            <p:cNvPicPr preferRelativeResize="0"/>
            <p:nvPr/>
          </p:nvPicPr>
          <p:blipFill rotWithShape="1">
            <a:blip r:embed="rId3">
              <a:alphaModFix/>
            </a:blip>
            <a:srcRect/>
            <a:stretch/>
          </p:blipFill>
          <p:spPr>
            <a:xfrm>
              <a:off x="1256678" y="1523553"/>
              <a:ext cx="1449043" cy="997191"/>
            </a:xfrm>
            <a:prstGeom prst="rect">
              <a:avLst/>
            </a:prstGeom>
            <a:noFill/>
            <a:ln>
              <a:noFill/>
            </a:ln>
          </p:spPr>
        </p:pic>
        <p:sp>
          <p:nvSpPr>
            <p:cNvPr id="110" name="Google Shape;110;p3"/>
            <p:cNvSpPr txBox="1"/>
            <p:nvPr/>
          </p:nvSpPr>
          <p:spPr>
            <a:xfrm>
              <a:off x="-1066801" y="2462526"/>
              <a:ext cx="609600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0" i="0" u="none" strike="noStrike" cap="none">
                  <a:solidFill>
                    <a:srgbClr val="203864"/>
                  </a:solidFill>
                  <a:latin typeface="Roboto"/>
                  <a:ea typeface="Roboto"/>
                  <a:cs typeface="Roboto"/>
                  <a:sym typeface="Roboto"/>
                </a:rPr>
                <a:t>WESTFALISCHE </a:t>
              </a:r>
              <a:r>
                <a:rPr lang="en-US" sz="1000" b="0" i="0" u="none" strike="noStrike" cap="none">
                  <a:solidFill>
                    <a:srgbClr val="203864"/>
                  </a:solidFill>
                  <a:latin typeface="Roboto"/>
                  <a:ea typeface="Roboto"/>
                  <a:cs typeface="Roboto"/>
                  <a:sym typeface="Roboto"/>
                </a:rPr>
                <a:t>HOCHSCHULE </a:t>
              </a:r>
              <a:r>
                <a:rPr lang="en-US" sz="1050" b="0" i="0" u="none" strike="noStrike" cap="none">
                  <a:solidFill>
                    <a:srgbClr val="203864"/>
                  </a:solidFill>
                  <a:latin typeface="Roboto"/>
                  <a:ea typeface="Roboto"/>
                  <a:cs typeface="Roboto"/>
                  <a:sym typeface="Roboto"/>
                </a:rPr>
                <a:t>GELSENKIRCHEN,</a:t>
              </a:r>
              <a:br>
                <a:rPr lang="en-US" sz="1050" b="0" i="0" u="none" strike="noStrike" cap="none">
                  <a:solidFill>
                    <a:srgbClr val="203864"/>
                  </a:solidFill>
                  <a:latin typeface="Roboto"/>
                  <a:ea typeface="Roboto"/>
                  <a:cs typeface="Roboto"/>
                  <a:sym typeface="Roboto"/>
                </a:rPr>
              </a:br>
              <a:r>
                <a:rPr lang="en-US" sz="1050" b="0" i="0" u="none" strike="noStrike" cap="none">
                  <a:solidFill>
                    <a:srgbClr val="203864"/>
                  </a:solidFill>
                  <a:latin typeface="Roboto"/>
                  <a:ea typeface="Roboto"/>
                  <a:cs typeface="Roboto"/>
                  <a:sym typeface="Roboto"/>
                </a:rPr>
                <a:t>BOCHOLT, RECKLINGHAUSEN</a:t>
              </a:r>
              <a:endParaRPr/>
            </a:p>
            <a:p>
              <a:pPr marL="0" marR="0" lvl="0" indent="0" algn="ctr" rtl="0">
                <a:spcBef>
                  <a:spcPts val="0"/>
                </a:spcBef>
                <a:spcAft>
                  <a:spcPts val="0"/>
                </a:spcAft>
                <a:buNone/>
              </a:pPr>
              <a:r>
                <a:rPr lang="en-US" sz="1050" b="0" i="0" u="none" strike="noStrike" cap="none">
                  <a:solidFill>
                    <a:srgbClr val="414042"/>
                  </a:solidFill>
                  <a:latin typeface="Roboto"/>
                  <a:ea typeface="Roboto"/>
                  <a:cs typeface="Roboto"/>
                  <a:sym typeface="Roboto"/>
                </a:rPr>
                <a:t>GELSENKIRCHEN, ALLEMAGNE</a:t>
              </a:r>
              <a:endParaRPr/>
            </a:p>
            <a:p>
              <a:pPr marL="0" marR="0" lvl="0" indent="0" algn="ctr" rtl="0">
                <a:spcBef>
                  <a:spcPts val="0"/>
                </a:spcBef>
                <a:spcAft>
                  <a:spcPts val="0"/>
                </a:spcAft>
                <a:buNone/>
              </a:pPr>
              <a:r>
                <a:rPr lang="en-US" sz="1050" b="0" i="0" u="sng" strike="noStrike" cap="none">
                  <a:solidFill>
                    <a:srgbClr val="D71920"/>
                  </a:solidFill>
                  <a:latin typeface="Roboto"/>
                  <a:ea typeface="Roboto"/>
                  <a:cs typeface="Roboto"/>
                  <a:sym typeface="Roboto"/>
                  <a:hlinkClick r:id="rId4">
                    <a:extLst>
                      <a:ext uri="{A12FA001-AC4F-418D-AE19-62706E023703}">
                        <ahyp:hlinkClr xmlns="" xmlns:ahyp="http://schemas.microsoft.com/office/drawing/2018/hyperlinkcolor" val="tx"/>
                      </a:ext>
                    </a:extLst>
                  </a:hlinkClick>
                </a:rPr>
                <a:t>www.w-hs.de</a:t>
              </a:r>
              <a:endParaRPr sz="1050" b="0" i="0" u="none" strike="noStrike" cap="none">
                <a:solidFill>
                  <a:srgbClr val="414042"/>
                </a:solidFill>
                <a:latin typeface="Roboto"/>
                <a:ea typeface="Roboto"/>
                <a:cs typeface="Roboto"/>
                <a:sym typeface="Roboto"/>
              </a:endParaRPr>
            </a:p>
          </p:txBody>
        </p:sp>
      </p:grpSp>
      <p:grpSp>
        <p:nvGrpSpPr>
          <p:cNvPr id="111" name="Google Shape;111;p3"/>
          <p:cNvGrpSpPr/>
          <p:nvPr/>
        </p:nvGrpSpPr>
        <p:grpSpPr>
          <a:xfrm>
            <a:off x="3483817" y="4504058"/>
            <a:ext cx="6629400" cy="1738414"/>
            <a:chOff x="2579204" y="1882706"/>
            <a:chExt cx="6629400" cy="1738414"/>
          </a:xfrm>
        </p:grpSpPr>
        <p:pic>
          <p:nvPicPr>
            <p:cNvPr id="112" name="Google Shape;112;p3"/>
            <p:cNvPicPr preferRelativeResize="0"/>
            <p:nvPr/>
          </p:nvPicPr>
          <p:blipFill rotWithShape="1">
            <a:blip r:embed="rId5">
              <a:alphaModFix/>
            </a:blip>
            <a:srcRect/>
            <a:stretch/>
          </p:blipFill>
          <p:spPr>
            <a:xfrm>
              <a:off x="4627079" y="1882706"/>
              <a:ext cx="2533650" cy="1047750"/>
            </a:xfrm>
            <a:prstGeom prst="rect">
              <a:avLst/>
            </a:prstGeom>
            <a:noFill/>
            <a:ln>
              <a:noFill/>
            </a:ln>
          </p:spPr>
        </p:pic>
        <p:sp>
          <p:nvSpPr>
            <p:cNvPr id="113" name="Google Shape;113;p3"/>
            <p:cNvSpPr txBox="1"/>
            <p:nvPr/>
          </p:nvSpPr>
          <p:spPr>
            <a:xfrm>
              <a:off x="2579204" y="2913234"/>
              <a:ext cx="66294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COORDINA ORGANIZACIÓN DE EMPRESAS Y</a:t>
              </a:r>
              <a:br>
                <a:rPr lang="en-US" sz="1000" b="0" i="0" u="none" strike="noStrike" cap="none">
                  <a:solidFill>
                    <a:srgbClr val="203864"/>
                  </a:solidFill>
                  <a:latin typeface="Roboto"/>
                  <a:ea typeface="Roboto"/>
                  <a:cs typeface="Roboto"/>
                  <a:sym typeface="Roboto"/>
                </a:rPr>
              </a:br>
              <a:r>
                <a:rPr lang="en-US" sz="1000" b="0" i="0" u="none" strike="noStrike" cap="none">
                  <a:solidFill>
                    <a:srgbClr val="203864"/>
                  </a:solidFill>
                  <a:latin typeface="Roboto"/>
                  <a:ea typeface="Roboto"/>
                  <a:cs typeface="Roboto"/>
                  <a:sym typeface="Roboto"/>
                </a:rPr>
                <a:t>RECURSOS HUMANOS, S.L.</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VALENCIA, ESPAGNE</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6">
                    <a:extLst>
                      <a:ext uri="{A12FA001-AC4F-418D-AE19-62706E023703}">
                        <ahyp:hlinkClr xmlns="" xmlns:ahyp="http://schemas.microsoft.com/office/drawing/2018/hyperlinkcolor" val="tx"/>
                      </a:ext>
                    </a:extLst>
                  </a:hlinkClick>
                </a:rPr>
                <a:t>coordina-oerh.com</a:t>
              </a:r>
              <a:endParaRPr sz="1000" b="0" i="0" u="none" strike="noStrike" cap="none">
                <a:solidFill>
                  <a:srgbClr val="414042"/>
                </a:solidFill>
                <a:latin typeface="Roboto"/>
                <a:ea typeface="Roboto"/>
                <a:cs typeface="Roboto"/>
                <a:sym typeface="Roboto"/>
              </a:endParaRPr>
            </a:p>
          </p:txBody>
        </p:sp>
      </p:grpSp>
      <p:grpSp>
        <p:nvGrpSpPr>
          <p:cNvPr id="114" name="Google Shape;114;p3"/>
          <p:cNvGrpSpPr/>
          <p:nvPr/>
        </p:nvGrpSpPr>
        <p:grpSpPr>
          <a:xfrm>
            <a:off x="3020318" y="1776505"/>
            <a:ext cx="6634368" cy="1584248"/>
            <a:chOff x="6639106" y="2919412"/>
            <a:chExt cx="6634368" cy="1584248"/>
          </a:xfrm>
        </p:grpSpPr>
        <p:pic>
          <p:nvPicPr>
            <p:cNvPr id="115" name="Google Shape;115;p3"/>
            <p:cNvPicPr preferRelativeResize="0"/>
            <p:nvPr/>
          </p:nvPicPr>
          <p:blipFill rotWithShape="1">
            <a:blip r:embed="rId7">
              <a:alphaModFix/>
            </a:blip>
            <a:srcRect/>
            <a:stretch/>
          </p:blipFill>
          <p:spPr>
            <a:xfrm>
              <a:off x="8684703" y="2919412"/>
              <a:ext cx="2543175" cy="1047750"/>
            </a:xfrm>
            <a:prstGeom prst="rect">
              <a:avLst/>
            </a:prstGeom>
            <a:noFill/>
            <a:ln>
              <a:noFill/>
            </a:ln>
          </p:spPr>
        </p:pic>
        <p:sp>
          <p:nvSpPr>
            <p:cNvPr id="116" name="Google Shape;116;p3"/>
            <p:cNvSpPr txBox="1"/>
            <p:nvPr/>
          </p:nvSpPr>
          <p:spPr>
            <a:xfrm>
              <a:off x="6639106" y="3949662"/>
              <a:ext cx="663436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PROLEPSIS</a:t>
              </a:r>
              <a:endParaRPr/>
            </a:p>
            <a:p>
              <a:pPr marL="0" marR="0" lvl="0" indent="0" algn="ctr" rtl="0">
                <a:spcBef>
                  <a:spcPts val="0"/>
                </a:spcBef>
                <a:spcAft>
                  <a:spcPts val="0"/>
                </a:spcAft>
                <a:buNone/>
              </a:pPr>
              <a:r>
                <a:rPr lang="en-US" sz="1000" b="0" i="0" u="none" strike="noStrike" cap="none">
                  <a:solidFill>
                    <a:srgbClr val="666666"/>
                  </a:solidFill>
                  <a:latin typeface="Roboto"/>
                  <a:ea typeface="Roboto"/>
                  <a:cs typeface="Roboto"/>
                  <a:sym typeface="Roboto"/>
                </a:rPr>
                <a:t>ATHENES, GRECE</a:t>
              </a:r>
              <a:br>
                <a:rPr lang="en-US" sz="1000" b="0" i="0" u="none" strike="noStrike" cap="none">
                  <a:solidFill>
                    <a:srgbClr val="666666"/>
                  </a:solidFill>
                  <a:latin typeface="Roboto"/>
                  <a:ea typeface="Roboto"/>
                  <a:cs typeface="Roboto"/>
                  <a:sym typeface="Roboto"/>
                </a:rPr>
              </a:br>
              <a:r>
                <a:rPr lang="en-US" sz="1000" b="0" i="0" u="sng" strike="noStrike" cap="none">
                  <a:solidFill>
                    <a:srgbClr val="D71920"/>
                  </a:solidFill>
                  <a:latin typeface="Roboto"/>
                  <a:ea typeface="Roboto"/>
                  <a:cs typeface="Roboto"/>
                  <a:sym typeface="Roboto"/>
                  <a:hlinkClick r:id="rId8">
                    <a:extLst>
                      <a:ext uri="{A12FA001-AC4F-418D-AE19-62706E023703}">
                        <ahyp:hlinkClr xmlns="" xmlns:ahyp="http://schemas.microsoft.com/office/drawing/2018/hyperlinkcolor" val="tx"/>
                      </a:ext>
                    </a:extLst>
                  </a:hlinkClick>
                </a:rPr>
                <a:t>www.prolepsis.gr</a:t>
              </a:r>
              <a:endParaRPr sz="1000" b="0" i="0" u="none" strike="noStrike" cap="none">
                <a:solidFill>
                  <a:srgbClr val="666666"/>
                </a:solidFill>
                <a:latin typeface="Roboto"/>
                <a:ea typeface="Roboto"/>
                <a:cs typeface="Roboto"/>
                <a:sym typeface="Roboto"/>
              </a:endParaRPr>
            </a:p>
          </p:txBody>
        </p:sp>
      </p:grpSp>
      <p:grpSp>
        <p:nvGrpSpPr>
          <p:cNvPr id="117" name="Google Shape;117;p3"/>
          <p:cNvGrpSpPr/>
          <p:nvPr/>
        </p:nvGrpSpPr>
        <p:grpSpPr>
          <a:xfrm>
            <a:off x="-1974174" y="1729933"/>
            <a:ext cx="6952420" cy="1601615"/>
            <a:chOff x="-1240501" y="3160643"/>
            <a:chExt cx="6952420" cy="1601615"/>
          </a:xfrm>
        </p:grpSpPr>
        <p:pic>
          <p:nvPicPr>
            <p:cNvPr id="118" name="Google Shape;118;p3"/>
            <p:cNvPicPr preferRelativeResize="0"/>
            <p:nvPr/>
          </p:nvPicPr>
          <p:blipFill rotWithShape="1">
            <a:blip r:embed="rId9">
              <a:alphaModFix/>
            </a:blip>
            <a:srcRect/>
            <a:stretch/>
          </p:blipFill>
          <p:spPr>
            <a:xfrm>
              <a:off x="964123" y="3160643"/>
              <a:ext cx="2543175" cy="1038225"/>
            </a:xfrm>
            <a:prstGeom prst="rect">
              <a:avLst/>
            </a:prstGeom>
            <a:noFill/>
            <a:ln>
              <a:noFill/>
            </a:ln>
          </p:spPr>
        </p:pic>
        <p:sp>
          <p:nvSpPr>
            <p:cNvPr id="119" name="Google Shape;119;p3"/>
            <p:cNvSpPr txBox="1"/>
            <p:nvPr/>
          </p:nvSpPr>
          <p:spPr>
            <a:xfrm>
              <a:off x="-1240501" y="4208260"/>
              <a:ext cx="695242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UNIVERSITAT DE VALENCIA</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VALENCIA, ESPAGNE</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10">
                    <a:extLst>
                      <a:ext uri="{A12FA001-AC4F-418D-AE19-62706E023703}">
                        <ahyp:hlinkClr xmlns="" xmlns:ahyp="http://schemas.microsoft.com/office/drawing/2018/hyperlinkcolor" val="tx"/>
                      </a:ext>
                    </a:extLst>
                  </a:hlinkClick>
                </a:rPr>
                <a:t>www.uv.es</a:t>
              </a:r>
              <a:endParaRPr sz="1000" b="0" i="0" u="none" strike="noStrike" cap="none">
                <a:solidFill>
                  <a:srgbClr val="414042"/>
                </a:solidFill>
                <a:latin typeface="Roboto"/>
                <a:ea typeface="Roboto"/>
                <a:cs typeface="Roboto"/>
                <a:sym typeface="Roboto"/>
              </a:endParaRPr>
            </a:p>
          </p:txBody>
        </p:sp>
      </p:grpSp>
      <p:grpSp>
        <p:nvGrpSpPr>
          <p:cNvPr id="120" name="Google Shape;120;p3"/>
          <p:cNvGrpSpPr/>
          <p:nvPr/>
        </p:nvGrpSpPr>
        <p:grpSpPr>
          <a:xfrm>
            <a:off x="2776075" y="4478327"/>
            <a:ext cx="2543175" cy="1592961"/>
            <a:chOff x="4517932" y="3531206"/>
            <a:chExt cx="2543175" cy="1592961"/>
          </a:xfrm>
        </p:grpSpPr>
        <p:pic>
          <p:nvPicPr>
            <p:cNvPr id="121" name="Google Shape;121;p3"/>
            <p:cNvPicPr preferRelativeResize="0"/>
            <p:nvPr/>
          </p:nvPicPr>
          <p:blipFill rotWithShape="1">
            <a:blip r:embed="rId11">
              <a:alphaModFix/>
            </a:blip>
            <a:srcRect/>
            <a:stretch/>
          </p:blipFill>
          <p:spPr>
            <a:xfrm>
              <a:off x="4517932" y="3531206"/>
              <a:ext cx="2543175" cy="1020916"/>
            </a:xfrm>
            <a:prstGeom prst="rect">
              <a:avLst/>
            </a:prstGeom>
            <a:noFill/>
            <a:ln>
              <a:noFill/>
            </a:ln>
          </p:spPr>
        </p:pic>
        <p:sp>
          <p:nvSpPr>
            <p:cNvPr id="122" name="Google Shape;122;p3"/>
            <p:cNvSpPr txBox="1"/>
            <p:nvPr/>
          </p:nvSpPr>
          <p:spPr>
            <a:xfrm>
              <a:off x="4824413" y="4570169"/>
              <a:ext cx="203749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media k GmbH</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Bad Mergentheim, ALLEMAGNE</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12">
                    <a:extLst>
                      <a:ext uri="{A12FA001-AC4F-418D-AE19-62706E023703}">
                        <ahyp:hlinkClr xmlns="" xmlns:ahyp="http://schemas.microsoft.com/office/drawing/2018/hyperlinkcolor" val="tx"/>
                      </a:ext>
                    </a:extLst>
                  </a:hlinkClick>
                </a:rPr>
                <a:t>www.media-k.eu</a:t>
              </a:r>
              <a:endParaRPr sz="1000" b="0" i="0" u="none" strike="noStrike" cap="none">
                <a:solidFill>
                  <a:srgbClr val="414042"/>
                </a:solidFill>
                <a:latin typeface="Roboto"/>
                <a:ea typeface="Roboto"/>
                <a:cs typeface="Roboto"/>
                <a:sym typeface="Roboto"/>
              </a:endParaRPr>
            </a:p>
          </p:txBody>
        </p:sp>
      </p:grpSp>
      <p:grpSp>
        <p:nvGrpSpPr>
          <p:cNvPr id="123" name="Google Shape;123;p3"/>
          <p:cNvGrpSpPr/>
          <p:nvPr/>
        </p:nvGrpSpPr>
        <p:grpSpPr>
          <a:xfrm>
            <a:off x="2859813" y="1422238"/>
            <a:ext cx="1973150" cy="2726448"/>
            <a:chOff x="9320178" y="2976204"/>
            <a:chExt cx="1973150" cy="2726448"/>
          </a:xfrm>
        </p:grpSpPr>
        <p:pic>
          <p:nvPicPr>
            <p:cNvPr id="124" name="Google Shape;124;p3"/>
            <p:cNvPicPr preferRelativeResize="0"/>
            <p:nvPr/>
          </p:nvPicPr>
          <p:blipFill rotWithShape="1">
            <a:blip r:embed="rId13">
              <a:alphaModFix/>
            </a:blip>
            <a:srcRect/>
            <a:stretch/>
          </p:blipFill>
          <p:spPr>
            <a:xfrm>
              <a:off x="9320178" y="2976204"/>
              <a:ext cx="1962150" cy="2152650"/>
            </a:xfrm>
            <a:prstGeom prst="rect">
              <a:avLst/>
            </a:prstGeom>
            <a:noFill/>
            <a:ln>
              <a:noFill/>
            </a:ln>
          </p:spPr>
        </p:pic>
        <p:sp>
          <p:nvSpPr>
            <p:cNvPr id="125" name="Google Shape;125;p3"/>
            <p:cNvSpPr txBox="1"/>
            <p:nvPr/>
          </p:nvSpPr>
          <p:spPr>
            <a:xfrm>
              <a:off x="9331178" y="5148654"/>
              <a:ext cx="196215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OXFAM ITALIA INTERCULTURA</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AREZZO, ITALIE</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14">
                    <a:extLst>
                      <a:ext uri="{A12FA001-AC4F-418D-AE19-62706E023703}">
                        <ahyp:hlinkClr xmlns="" xmlns:ahyp="http://schemas.microsoft.com/office/drawing/2018/hyperlinkcolor" val="tx"/>
                      </a:ext>
                    </a:extLst>
                  </a:hlinkClick>
                </a:rPr>
                <a:t>www.oxfamitalia.org/</a:t>
              </a:r>
              <a:endParaRPr sz="1000" b="0" i="0" u="none" strike="noStrike" cap="none">
                <a:solidFill>
                  <a:srgbClr val="414042"/>
                </a:solidFill>
                <a:latin typeface="Roboto"/>
                <a:ea typeface="Roboto"/>
                <a:cs typeface="Roboto"/>
                <a:sym typeface="Roboto"/>
              </a:endParaRPr>
            </a:p>
          </p:txBody>
        </p:sp>
      </p:grpSp>
      <p:sp>
        <p:nvSpPr>
          <p:cNvPr id="126" name="Google Shape;126;p3"/>
          <p:cNvSpPr txBox="1"/>
          <p:nvPr/>
        </p:nvSpPr>
        <p:spPr>
          <a:xfrm>
            <a:off x="5662539" y="3702651"/>
            <a:ext cx="8558520"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rgbClr val="203864"/>
                </a:solidFill>
                <a:latin typeface="Roboto"/>
                <a:ea typeface="Roboto"/>
                <a:cs typeface="Roboto"/>
                <a:sym typeface="Roboto"/>
              </a:rPr>
              <a:t>CONNEXIONS</a:t>
            </a:r>
            <a:endParaRPr/>
          </a:p>
          <a:p>
            <a:pPr marL="0" marR="0" lvl="0" indent="0" algn="ctr" rtl="0">
              <a:spcBef>
                <a:spcPts val="0"/>
              </a:spcBef>
              <a:spcAft>
                <a:spcPts val="0"/>
              </a:spcAft>
              <a:buNone/>
            </a:pPr>
            <a:r>
              <a:rPr lang="en-US" sz="1100" b="0" i="0" u="none" strike="noStrike" cap="none">
                <a:solidFill>
                  <a:srgbClr val="414042"/>
                </a:solidFill>
                <a:latin typeface="Roboto"/>
                <a:ea typeface="Roboto"/>
                <a:cs typeface="Roboto"/>
                <a:sym typeface="Roboto"/>
              </a:rPr>
              <a:t>ATHENES, GRECE</a:t>
            </a:r>
            <a:endParaRPr/>
          </a:p>
          <a:p>
            <a:pPr marL="0" marR="0" lvl="0" indent="0" algn="ctr" rtl="0">
              <a:spcBef>
                <a:spcPts val="0"/>
              </a:spcBef>
              <a:spcAft>
                <a:spcPts val="0"/>
              </a:spcAft>
              <a:buNone/>
            </a:pPr>
            <a:r>
              <a:rPr lang="en-US" sz="1100" b="0" i="0" u="sng" strike="noStrike" cap="none">
                <a:solidFill>
                  <a:srgbClr val="D71920"/>
                </a:solidFill>
                <a:latin typeface="Roboto"/>
                <a:ea typeface="Roboto"/>
                <a:cs typeface="Roboto"/>
                <a:sym typeface="Roboto"/>
                <a:hlinkClick r:id="rId15">
                  <a:extLst>
                    <a:ext uri="{A12FA001-AC4F-418D-AE19-62706E023703}">
                      <ahyp:hlinkClr xmlns="" xmlns:ahyp="http://schemas.microsoft.com/office/drawing/2018/hyperlinkcolor" val="tx"/>
                    </a:ext>
                  </a:extLst>
                </a:hlinkClick>
              </a:rPr>
              <a:t>www.connexions.gr </a:t>
            </a:r>
            <a:endParaRPr sz="1100" b="0" i="0" u="none" strike="noStrike" cap="none">
              <a:solidFill>
                <a:srgbClr val="414042"/>
              </a:solidFill>
              <a:latin typeface="Roboto"/>
              <a:ea typeface="Roboto"/>
              <a:cs typeface="Roboto"/>
              <a:sym typeface="Roboto"/>
            </a:endParaRPr>
          </a:p>
        </p:txBody>
      </p:sp>
      <p:pic>
        <p:nvPicPr>
          <p:cNvPr id="127" name="Google Shape;127;p3"/>
          <p:cNvPicPr preferRelativeResize="0"/>
          <p:nvPr/>
        </p:nvPicPr>
        <p:blipFill rotWithShape="1">
          <a:blip r:embed="rId16">
            <a:alphaModFix/>
          </a:blip>
          <a:srcRect/>
          <a:stretch/>
        </p:blipFill>
        <p:spPr>
          <a:xfrm>
            <a:off x="588861" y="4109931"/>
            <a:ext cx="2083037" cy="1322563"/>
          </a:xfrm>
          <a:prstGeom prst="rect">
            <a:avLst/>
          </a:prstGeom>
          <a:noFill/>
          <a:ln>
            <a:noFill/>
          </a:ln>
        </p:spPr>
      </p:pic>
      <p:pic>
        <p:nvPicPr>
          <p:cNvPr id="128" name="Google Shape;128;p3"/>
          <p:cNvPicPr preferRelativeResize="0"/>
          <p:nvPr/>
        </p:nvPicPr>
        <p:blipFill rotWithShape="1">
          <a:blip r:embed="rId17">
            <a:alphaModFix/>
          </a:blip>
          <a:srcRect/>
          <a:stretch/>
        </p:blipFill>
        <p:spPr>
          <a:xfrm>
            <a:off x="8766354" y="4519731"/>
            <a:ext cx="2158782" cy="886067"/>
          </a:xfrm>
          <a:prstGeom prst="rect">
            <a:avLst/>
          </a:prstGeom>
          <a:noFill/>
          <a:ln>
            <a:noFill/>
          </a:ln>
        </p:spPr>
      </p:pic>
      <p:sp>
        <p:nvSpPr>
          <p:cNvPr id="129" name="Google Shape;129;p3"/>
          <p:cNvSpPr txBox="1"/>
          <p:nvPr/>
        </p:nvSpPr>
        <p:spPr>
          <a:xfrm>
            <a:off x="5662539" y="5551538"/>
            <a:ext cx="8558520"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rgbClr val="203864"/>
                </a:solidFill>
                <a:latin typeface="Roboto"/>
                <a:ea typeface="Roboto"/>
                <a:cs typeface="Roboto"/>
                <a:sym typeface="Roboto"/>
              </a:rPr>
              <a:t>AMSED</a:t>
            </a:r>
            <a:endParaRPr/>
          </a:p>
          <a:p>
            <a:pPr marL="0" marR="0" lvl="0" indent="0" algn="ctr" rtl="0">
              <a:spcBef>
                <a:spcPts val="0"/>
              </a:spcBef>
              <a:spcAft>
                <a:spcPts val="0"/>
              </a:spcAft>
              <a:buNone/>
            </a:pPr>
            <a:r>
              <a:rPr lang="en-US" sz="1100" b="0" i="0" u="none" strike="noStrike" cap="none">
                <a:solidFill>
                  <a:srgbClr val="414042"/>
                </a:solidFill>
                <a:latin typeface="Roboto"/>
                <a:ea typeface="Roboto"/>
                <a:cs typeface="Roboto"/>
                <a:sym typeface="Roboto"/>
              </a:rPr>
              <a:t>STRASBOURG, FRANCE</a:t>
            </a:r>
            <a:endParaRPr/>
          </a:p>
          <a:p>
            <a:pPr marL="0" marR="0" lvl="0" indent="0" algn="ctr" rtl="0">
              <a:spcBef>
                <a:spcPts val="0"/>
              </a:spcBef>
              <a:spcAft>
                <a:spcPts val="0"/>
              </a:spcAft>
              <a:buNone/>
            </a:pPr>
            <a:r>
              <a:rPr lang="en-US" sz="1100" b="0" i="0" u="sng" strike="noStrike" cap="none">
                <a:solidFill>
                  <a:srgbClr val="D71920"/>
                </a:solidFill>
                <a:latin typeface="Roboto"/>
                <a:ea typeface="Roboto"/>
                <a:cs typeface="Roboto"/>
                <a:sym typeface="Roboto"/>
                <a:hlinkClick r:id="rId18">
                  <a:extLst>
                    <a:ext uri="{A12FA001-AC4F-418D-AE19-62706E023703}">
                      <ahyp:hlinkClr xmlns="" xmlns:ahyp="http://schemas.microsoft.com/office/drawing/2018/hyperlinkcolor" val="tx"/>
                    </a:ext>
                  </a:extLst>
                </a:hlinkClick>
              </a:rPr>
              <a:t>www.amsed.fr </a:t>
            </a:r>
            <a:endParaRPr sz="1100" b="0" i="0" u="none" strike="noStrike" cap="none">
              <a:solidFill>
                <a:srgbClr val="414042"/>
              </a:solidFill>
              <a:latin typeface="Roboto"/>
              <a:ea typeface="Roboto"/>
              <a:cs typeface="Roboto"/>
              <a:sym typeface="Roboto"/>
            </a:endParaRPr>
          </a:p>
        </p:txBody>
      </p:sp>
      <p:sp>
        <p:nvSpPr>
          <p:cNvPr id="130" name="Google Shape;130;p3"/>
          <p:cNvSpPr txBox="1"/>
          <p:nvPr/>
        </p:nvSpPr>
        <p:spPr>
          <a:xfrm>
            <a:off x="-2994706" y="5494738"/>
            <a:ext cx="8558520"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rgbClr val="203864"/>
                </a:solidFill>
                <a:latin typeface="Roboto"/>
                <a:ea typeface="Roboto"/>
                <a:cs typeface="Roboto"/>
                <a:sym typeface="Roboto"/>
              </a:rPr>
              <a:t>RESET</a:t>
            </a:r>
            <a:endParaRPr/>
          </a:p>
          <a:p>
            <a:pPr marL="0" marR="0" lvl="0" indent="0" algn="ctr" rtl="0">
              <a:spcBef>
                <a:spcPts val="0"/>
              </a:spcBef>
              <a:spcAft>
                <a:spcPts val="0"/>
              </a:spcAft>
              <a:buNone/>
            </a:pPr>
            <a:r>
              <a:rPr lang="en-US" sz="1100" b="0" i="0" u="none" strike="noStrike" cap="none">
                <a:solidFill>
                  <a:srgbClr val="414042"/>
                </a:solidFill>
                <a:latin typeface="Roboto"/>
                <a:ea typeface="Roboto"/>
                <a:cs typeface="Roboto"/>
                <a:sym typeface="Roboto"/>
              </a:rPr>
              <a:t>CHYPRE</a:t>
            </a:r>
            <a:endParaRPr/>
          </a:p>
          <a:p>
            <a:pPr marL="0" marR="0" lvl="0" indent="0" algn="ctr" rtl="0">
              <a:spcBef>
                <a:spcPts val="0"/>
              </a:spcBef>
              <a:spcAft>
                <a:spcPts val="0"/>
              </a:spcAft>
              <a:buNone/>
            </a:pPr>
            <a:r>
              <a:rPr lang="en-US" sz="1100" b="0" i="0" u="sng" strike="noStrike" cap="none">
                <a:solidFill>
                  <a:srgbClr val="D71920"/>
                </a:solidFill>
                <a:latin typeface="Roboto"/>
                <a:ea typeface="Roboto"/>
                <a:cs typeface="Roboto"/>
                <a:sym typeface="Roboto"/>
                <a:hlinkClick r:id="rId19">
                  <a:extLst>
                    <a:ext uri="{A12FA001-AC4F-418D-AE19-62706E023703}">
                      <ahyp:hlinkClr xmlns="" xmlns:ahyp="http://schemas.microsoft.com/office/drawing/2018/hyperlinkcolor" val="tx"/>
                    </a:ext>
                  </a:extLst>
                </a:hlinkClick>
              </a:rPr>
              <a:t>www.resetcy.com  </a:t>
            </a:r>
            <a:endParaRPr sz="1100" b="0" i="0" u="none" strike="noStrike" cap="none">
              <a:solidFill>
                <a:srgbClr val="414042"/>
              </a:solidFill>
              <a:latin typeface="Roboto"/>
              <a:ea typeface="Roboto"/>
              <a:cs typeface="Roboto"/>
              <a:sym typeface="Roboto"/>
            </a:endParaRPr>
          </a:p>
        </p:txBody>
      </p:sp>
      <p:pic>
        <p:nvPicPr>
          <p:cNvPr id="131" name="Google Shape;131;p3" descr="Εικόνα που περιέχει γραφικά, κείμενο, γραφιστική, γραμματοσειρά&#10;&#10;Περιγραφή που δημιουργήθηκε αυτόματα"/>
          <p:cNvPicPr preferRelativeResize="0"/>
          <p:nvPr/>
        </p:nvPicPr>
        <p:blipFill rotWithShape="1">
          <a:blip r:embed="rId20">
            <a:alphaModFix/>
          </a:blip>
          <a:srcRect/>
          <a:stretch/>
        </p:blipFill>
        <p:spPr>
          <a:xfrm>
            <a:off x="6337502" y="3609276"/>
            <a:ext cx="2687298" cy="812537"/>
          </a:xfrm>
          <a:prstGeom prst="rect">
            <a:avLst/>
          </a:prstGeom>
          <a:noFill/>
          <a:ln>
            <a:noFill/>
          </a:ln>
        </p:spPr>
      </p:pic>
      <p:pic>
        <p:nvPicPr>
          <p:cNvPr id="132" name="Google Shape;132;p3" descr="A close up of a logo&#10;&#10;Description automatically generated"/>
          <p:cNvPicPr preferRelativeResize="0"/>
          <p:nvPr/>
        </p:nvPicPr>
        <p:blipFill rotWithShape="1">
          <a:blip r:embed="rId21">
            <a:alphaModFix/>
          </a:blip>
          <a:srcRect/>
          <a:stretch/>
        </p:blipFill>
        <p:spPr>
          <a:xfrm>
            <a:off x="267150" y="1608940"/>
            <a:ext cx="2543175" cy="1038225"/>
          </a:xfrm>
          <a:prstGeom prst="rect">
            <a:avLst/>
          </a:prstGeom>
          <a:noFill/>
          <a:ln>
            <a:noFill/>
          </a:ln>
        </p:spPr>
      </p:pic>
      <p:pic>
        <p:nvPicPr>
          <p:cNvPr id="133" name="Google Shape;133;p3"/>
          <p:cNvPicPr preferRelativeResize="0"/>
          <p:nvPr/>
        </p:nvPicPr>
        <p:blipFill rotWithShape="1">
          <a:blip r:embed="rId22">
            <a:alphaModFix/>
          </a:blip>
          <a:srcRect/>
          <a:stretch/>
        </p:blipFill>
        <p:spPr>
          <a:xfrm>
            <a:off x="2949707" y="1129701"/>
            <a:ext cx="1971950" cy="2238687"/>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0"/>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Les effets de la dépendance aux écrans (2)</a:t>
            </a:r>
            <a:endParaRPr/>
          </a:p>
        </p:txBody>
      </p:sp>
      <p:sp>
        <p:nvSpPr>
          <p:cNvPr id="508" name="Google Shape;508;p30"/>
          <p:cNvSpPr txBox="1">
            <a:spLocks noGrp="1"/>
          </p:cNvSpPr>
          <p:nvPr>
            <p:ph type="body" idx="1"/>
          </p:nvPr>
        </p:nvSpPr>
        <p:spPr>
          <a:xfrm>
            <a:off x="557998" y="1799999"/>
            <a:ext cx="6133257" cy="4865977"/>
          </a:xfrm>
          <a:prstGeom prst="rect">
            <a:avLst/>
          </a:prstGeom>
          <a:noFill/>
          <a:ln>
            <a:noFill/>
          </a:ln>
        </p:spPr>
        <p:txBody>
          <a:bodyPr spcFirstLastPara="1" wrap="square" lIns="91425" tIns="45700" rIns="91425" bIns="45700" anchor="t" anchorCtr="0">
            <a:normAutofit/>
          </a:bodyPr>
          <a:lstStyle/>
          <a:p>
            <a:pPr marL="0" lvl="0" indent="0" algn="l" rtl="0">
              <a:lnSpc>
                <a:spcPct val="107916"/>
              </a:lnSpc>
              <a:spcBef>
                <a:spcPts val="0"/>
              </a:spcBef>
              <a:spcAft>
                <a:spcPts val="0"/>
              </a:spcAft>
              <a:buSzPts val="2400"/>
              <a:buNone/>
            </a:pPr>
            <a:r>
              <a:rPr lang="en-US" sz="2400" b="1">
                <a:latin typeface="Calibri"/>
                <a:ea typeface="Calibri"/>
                <a:cs typeface="Calibri"/>
                <a:sym typeface="Calibri"/>
              </a:rPr>
              <a:t>Sur la santé des adultes</a:t>
            </a:r>
            <a:endParaRPr/>
          </a:p>
          <a:p>
            <a:pPr marL="228600" lvl="0" indent="-228600" algn="l" rtl="0">
              <a:lnSpc>
                <a:spcPct val="150000"/>
              </a:lnSpc>
              <a:spcBef>
                <a:spcPts val="800"/>
              </a:spcBef>
              <a:spcAft>
                <a:spcPts val="0"/>
              </a:spcAft>
              <a:buClr>
                <a:srgbClr val="C01E24"/>
              </a:buClr>
              <a:buSzPts val="2400"/>
              <a:buFont typeface="Noto Sans Symbols"/>
              <a:buChar char="▪"/>
            </a:pPr>
            <a:r>
              <a:rPr lang="en-US" sz="2400">
                <a:latin typeface="Calibri"/>
                <a:ea typeface="Calibri"/>
                <a:cs typeface="Calibri"/>
                <a:sym typeface="Calibri"/>
              </a:rPr>
              <a:t>Troubles du sommeil</a:t>
            </a:r>
            <a:endParaRPr/>
          </a:p>
          <a:p>
            <a:pPr marL="228600" lvl="0" indent="-228600" algn="l" rtl="0">
              <a:lnSpc>
                <a:spcPct val="150000"/>
              </a:lnSpc>
              <a:spcBef>
                <a:spcPts val="0"/>
              </a:spcBef>
              <a:spcAft>
                <a:spcPts val="0"/>
              </a:spcAft>
              <a:buClr>
                <a:srgbClr val="C01E24"/>
              </a:buClr>
              <a:buSzPts val="2400"/>
              <a:buFont typeface="Noto Sans Symbols"/>
              <a:buChar char="▪"/>
            </a:pPr>
            <a:r>
              <a:rPr lang="en-US" sz="2400">
                <a:latin typeface="Calibri"/>
                <a:ea typeface="Calibri"/>
                <a:cs typeface="Calibri"/>
                <a:sym typeface="Calibri"/>
              </a:rPr>
              <a:t>Impact psychologique et social</a:t>
            </a:r>
            <a:endParaRPr/>
          </a:p>
          <a:p>
            <a:pPr marL="228600" lvl="0" indent="-228600" algn="l" rtl="0">
              <a:lnSpc>
                <a:spcPct val="150000"/>
              </a:lnSpc>
              <a:spcBef>
                <a:spcPts val="0"/>
              </a:spcBef>
              <a:spcAft>
                <a:spcPts val="0"/>
              </a:spcAft>
              <a:buClr>
                <a:srgbClr val="C01E24"/>
              </a:buClr>
              <a:buSzPts val="2400"/>
              <a:buFont typeface="Noto Sans Symbols"/>
              <a:buChar char="▪"/>
            </a:pPr>
            <a:r>
              <a:rPr lang="en-US" sz="2400">
                <a:latin typeface="Calibri"/>
                <a:ea typeface="Calibri"/>
                <a:cs typeface="Calibri"/>
                <a:sym typeface="Calibri"/>
              </a:rPr>
              <a:t>Les TMS affectent principalement la région lombaire, le cou, les épaules, les coudes et les poignets. </a:t>
            </a:r>
            <a:endParaRPr/>
          </a:p>
          <a:p>
            <a:pPr marL="228600" lvl="0" indent="-228600" algn="l" rtl="0">
              <a:lnSpc>
                <a:spcPct val="150000"/>
              </a:lnSpc>
              <a:spcBef>
                <a:spcPts val="0"/>
              </a:spcBef>
              <a:spcAft>
                <a:spcPts val="0"/>
              </a:spcAft>
              <a:buClr>
                <a:srgbClr val="C01E24"/>
              </a:buClr>
              <a:buSzPts val="2400"/>
              <a:buFont typeface="Noto Sans Symbols"/>
              <a:buChar char="▪"/>
            </a:pPr>
            <a:r>
              <a:rPr lang="en-US" sz="2400">
                <a:latin typeface="Calibri"/>
                <a:ea typeface="Calibri"/>
                <a:cs typeface="Calibri"/>
                <a:sym typeface="Calibri"/>
              </a:rPr>
              <a:t>Mode de vie sédentaire, manque d'activité physique. </a:t>
            </a:r>
            <a:endParaRPr/>
          </a:p>
          <a:p>
            <a:pPr marL="228600" lvl="0" indent="-76200" algn="l" rtl="0">
              <a:lnSpc>
                <a:spcPct val="100000"/>
              </a:lnSpc>
              <a:spcBef>
                <a:spcPts val="600"/>
              </a:spcBef>
              <a:spcAft>
                <a:spcPts val="0"/>
              </a:spcAft>
              <a:buSzPts val="2400"/>
              <a:buNone/>
            </a:pPr>
            <a:endParaRPr/>
          </a:p>
        </p:txBody>
      </p:sp>
      <p:pic>
        <p:nvPicPr>
          <p:cNvPr id="509" name="Google Shape;509;p30"/>
          <p:cNvPicPr preferRelativeResize="0"/>
          <p:nvPr/>
        </p:nvPicPr>
        <p:blipFill rotWithShape="1">
          <a:blip r:embed="rId3">
            <a:alphaModFix/>
          </a:blip>
          <a:srcRect/>
          <a:stretch/>
        </p:blipFill>
        <p:spPr>
          <a:xfrm>
            <a:off x="7205799" y="1799999"/>
            <a:ext cx="4428201" cy="2951400"/>
          </a:xfrm>
          <a:prstGeom prst="rect">
            <a:avLst/>
          </a:prstGeom>
          <a:noFill/>
          <a:ln>
            <a:noFill/>
          </a:ln>
        </p:spPr>
      </p:pic>
      <p:sp>
        <p:nvSpPr>
          <p:cNvPr id="510" name="Google Shape;510;p30"/>
          <p:cNvSpPr/>
          <p:nvPr/>
        </p:nvSpPr>
        <p:spPr>
          <a:xfrm>
            <a:off x="9780307" y="61924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511" name="Google Shape;511;p30"/>
          <p:cNvSpPr/>
          <p:nvPr/>
        </p:nvSpPr>
        <p:spPr>
          <a:xfrm>
            <a:off x="7529127" y="-3925"/>
            <a:ext cx="46617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512" name="Google Shape;512;p30"/>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3" name="Google Shape;513;p30"/>
          <p:cNvSpPr txBox="1"/>
          <p:nvPr/>
        </p:nvSpPr>
        <p:spPr>
          <a:xfrm>
            <a:off x="618700" y="0"/>
            <a:ext cx="64176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514" name="Google Shape;514;p30"/>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1"/>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Les effets de la dépendance aux écrans (3)</a:t>
            </a:r>
            <a:endParaRPr/>
          </a:p>
        </p:txBody>
      </p:sp>
      <p:sp>
        <p:nvSpPr>
          <p:cNvPr id="521" name="Google Shape;521;p31"/>
          <p:cNvSpPr txBox="1">
            <a:spLocks noGrp="1"/>
          </p:cNvSpPr>
          <p:nvPr>
            <p:ph type="body" idx="1"/>
          </p:nvPr>
        </p:nvSpPr>
        <p:spPr>
          <a:xfrm>
            <a:off x="557998" y="1799999"/>
            <a:ext cx="7219781" cy="4865977"/>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7916"/>
              </a:lnSpc>
              <a:spcBef>
                <a:spcPts val="0"/>
              </a:spcBef>
              <a:spcAft>
                <a:spcPts val="0"/>
              </a:spcAft>
              <a:buSzPts val="2400"/>
              <a:buNone/>
            </a:pPr>
            <a:r>
              <a:rPr lang="en-US" sz="2400" b="1">
                <a:latin typeface="Calibri"/>
                <a:ea typeface="Calibri"/>
                <a:cs typeface="Calibri"/>
                <a:sym typeface="Calibri"/>
              </a:rPr>
              <a:t>Sur la santé des adultes</a:t>
            </a:r>
            <a:endParaRPr/>
          </a:p>
          <a:p>
            <a:pPr marL="228600" lvl="0" indent="-228600" algn="l" rtl="0">
              <a:lnSpc>
                <a:spcPct val="150000"/>
              </a:lnSpc>
              <a:spcBef>
                <a:spcPts val="800"/>
              </a:spcBef>
              <a:spcAft>
                <a:spcPts val="0"/>
              </a:spcAft>
              <a:buClr>
                <a:srgbClr val="C01E24"/>
              </a:buClr>
              <a:buSzPts val="2400"/>
              <a:buFont typeface="Noto Sans Symbols"/>
              <a:buChar char="▪"/>
            </a:pPr>
            <a:r>
              <a:rPr lang="en-US" sz="2400">
                <a:latin typeface="Calibri"/>
                <a:ea typeface="Calibri"/>
                <a:cs typeface="Calibri"/>
                <a:sym typeface="Calibri"/>
              </a:rPr>
              <a:t>Déséquilibre alimentaire</a:t>
            </a:r>
            <a:r>
              <a:rPr lang="en-US"/>
              <a:t> </a:t>
            </a:r>
            <a:r>
              <a:rPr lang="en-US" sz="2400">
                <a:latin typeface="Calibri"/>
                <a:ea typeface="Calibri"/>
                <a:cs typeface="Calibri"/>
                <a:sym typeface="Calibri"/>
              </a:rPr>
              <a:t>pouvant entraîner une prise de poids et une obésité, ainsi qu'un risque de diabète de type 2. </a:t>
            </a:r>
            <a:endParaRPr/>
          </a:p>
          <a:p>
            <a:pPr marL="228600" lvl="0" indent="-228600" algn="l" rtl="0">
              <a:lnSpc>
                <a:spcPct val="150000"/>
              </a:lnSpc>
              <a:spcBef>
                <a:spcPts val="800"/>
              </a:spcBef>
              <a:spcAft>
                <a:spcPts val="0"/>
              </a:spcAft>
              <a:buClr>
                <a:srgbClr val="C01E24"/>
              </a:buClr>
              <a:buSzPts val="2400"/>
              <a:buFont typeface="Noto Sans Symbols"/>
              <a:buChar char="▪"/>
            </a:pPr>
            <a:r>
              <a:rPr lang="en-US" sz="2400">
                <a:latin typeface="Calibri"/>
                <a:ea typeface="Calibri"/>
                <a:cs typeface="Calibri"/>
                <a:sym typeface="Calibri"/>
              </a:rPr>
              <a:t>Problèmes de vision</a:t>
            </a:r>
            <a:endParaRPr/>
          </a:p>
          <a:p>
            <a:pPr marL="228600" lvl="0" indent="-228600" algn="l" rtl="0">
              <a:lnSpc>
                <a:spcPct val="150000"/>
              </a:lnSpc>
              <a:spcBef>
                <a:spcPts val="800"/>
              </a:spcBef>
              <a:spcAft>
                <a:spcPts val="0"/>
              </a:spcAft>
              <a:buClr>
                <a:srgbClr val="C01E24"/>
              </a:buClr>
              <a:buSzPts val="2400"/>
              <a:buFont typeface="Noto Sans Symbols"/>
              <a:buChar char="▪"/>
            </a:pPr>
            <a:r>
              <a:rPr lang="en-US" sz="2400">
                <a:latin typeface="Calibri"/>
                <a:ea typeface="Calibri"/>
                <a:cs typeface="Calibri"/>
                <a:sym typeface="Calibri"/>
              </a:rPr>
              <a:t>Maux de tête, asthénie </a:t>
            </a:r>
            <a:endParaRPr/>
          </a:p>
          <a:p>
            <a:pPr marL="228600" lvl="0" indent="-228600" algn="l" rtl="0">
              <a:lnSpc>
                <a:spcPct val="150000"/>
              </a:lnSpc>
              <a:spcBef>
                <a:spcPts val="800"/>
              </a:spcBef>
              <a:spcAft>
                <a:spcPts val="0"/>
              </a:spcAft>
              <a:buClr>
                <a:srgbClr val="C01E24"/>
              </a:buClr>
              <a:buSzPts val="2400"/>
              <a:buFont typeface="Noto Sans Symbols"/>
              <a:buChar char="▪"/>
            </a:pPr>
            <a:r>
              <a:rPr lang="en-US" sz="2400">
                <a:latin typeface="Calibri"/>
                <a:ea typeface="Calibri"/>
                <a:cs typeface="Calibri"/>
                <a:sym typeface="Calibri"/>
              </a:rPr>
              <a:t>Augmentation de la perte d'autonomie chez les seniors passant plus de 5 heures par jour devant un écran.</a:t>
            </a:r>
            <a:endParaRPr/>
          </a:p>
        </p:txBody>
      </p:sp>
      <p:pic>
        <p:nvPicPr>
          <p:cNvPr id="522" name="Google Shape;522;p31"/>
          <p:cNvPicPr preferRelativeResize="0"/>
          <p:nvPr/>
        </p:nvPicPr>
        <p:blipFill rotWithShape="1">
          <a:blip r:embed="rId3">
            <a:alphaModFix/>
          </a:blip>
          <a:srcRect/>
          <a:stretch/>
        </p:blipFill>
        <p:spPr>
          <a:xfrm>
            <a:off x="8015266" y="1399800"/>
            <a:ext cx="4058400" cy="4058400"/>
          </a:xfrm>
          <a:prstGeom prst="rect">
            <a:avLst/>
          </a:prstGeom>
          <a:noFill/>
          <a:ln>
            <a:noFill/>
          </a:ln>
        </p:spPr>
      </p:pic>
      <p:sp>
        <p:nvSpPr>
          <p:cNvPr id="523" name="Google Shape;523;p31"/>
          <p:cNvSpPr/>
          <p:nvPr/>
        </p:nvSpPr>
        <p:spPr>
          <a:xfrm>
            <a:off x="9780307" y="62622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524" name="Google Shape;524;p31"/>
          <p:cNvSpPr/>
          <p:nvPr/>
        </p:nvSpPr>
        <p:spPr>
          <a:xfrm>
            <a:off x="7518625" y="-3925"/>
            <a:ext cx="46719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525" name="Google Shape;525;p31"/>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31"/>
          <p:cNvSpPr txBox="1"/>
          <p:nvPr/>
        </p:nvSpPr>
        <p:spPr>
          <a:xfrm>
            <a:off x="618700" y="0"/>
            <a:ext cx="65223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527" name="Google Shape;527;p31"/>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2"/>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Recommandations sur le temps passé devant un écran (1)</a:t>
            </a:r>
            <a:endParaRPr/>
          </a:p>
        </p:txBody>
      </p:sp>
      <p:sp>
        <p:nvSpPr>
          <p:cNvPr id="534" name="Google Shape;534;p32"/>
          <p:cNvSpPr txBox="1">
            <a:spLocks noGrp="1"/>
          </p:cNvSpPr>
          <p:nvPr>
            <p:ph type="body" idx="1"/>
          </p:nvPr>
        </p:nvSpPr>
        <p:spPr>
          <a:xfrm>
            <a:off x="557998" y="1799999"/>
            <a:ext cx="7381145"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2400">
                <a:latin typeface="Calibri"/>
                <a:ea typeface="Calibri"/>
                <a:cs typeface="Calibri"/>
                <a:sym typeface="Calibri"/>
              </a:rPr>
              <a:t>La règle des 3-6-9-12 par Serge Tisseron :</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b="1">
                <a:solidFill>
                  <a:srgbClr val="002060"/>
                </a:solidFill>
                <a:latin typeface="Calibri"/>
                <a:ea typeface="Calibri"/>
                <a:cs typeface="Calibri"/>
                <a:sym typeface="Calibri"/>
              </a:rPr>
              <a:t>Avant l'âge de 3 ans</a:t>
            </a:r>
            <a:r>
              <a:rPr lang="en-US" sz="2400">
                <a:latin typeface="Calibri"/>
                <a:ea typeface="Calibri"/>
                <a:cs typeface="Calibri"/>
                <a:sym typeface="Calibri"/>
              </a:rPr>
              <a:t>, l'enfant a besoin de découvrir ses sens et ses repères avec vous. </a:t>
            </a:r>
            <a:r>
              <a:rPr lang="en-US" sz="2400" b="1" i="1">
                <a:latin typeface="Calibri"/>
                <a:ea typeface="Calibri"/>
                <a:cs typeface="Calibri"/>
                <a:sym typeface="Calibri"/>
              </a:rPr>
              <a:t>Arrêtez, parlez, arrêtez la télé</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b="1">
                <a:solidFill>
                  <a:srgbClr val="002060"/>
                </a:solidFill>
                <a:latin typeface="Calibri"/>
                <a:ea typeface="Calibri"/>
                <a:cs typeface="Calibri"/>
                <a:sym typeface="Calibri"/>
              </a:rPr>
              <a:t>Entre 3 et 6 ans</a:t>
            </a:r>
            <a:r>
              <a:rPr lang="en-US" sz="2400">
                <a:latin typeface="Calibri"/>
                <a:ea typeface="Calibri"/>
                <a:cs typeface="Calibri"/>
                <a:sym typeface="Calibri"/>
              </a:rPr>
              <a:t>, l'enfant a besoin de découvrir ses dons sensoriels et manuels. </a:t>
            </a:r>
            <a:r>
              <a:rPr lang="en-US" sz="2400" b="1" i="1">
                <a:latin typeface="Calibri"/>
                <a:ea typeface="Calibri"/>
                <a:cs typeface="Calibri"/>
                <a:sym typeface="Calibri"/>
              </a:rPr>
              <a:t>Limiter les écrans, les partager, en parler en famille</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b="1">
                <a:solidFill>
                  <a:srgbClr val="002060"/>
                </a:solidFill>
                <a:latin typeface="Calibri"/>
                <a:ea typeface="Calibri"/>
                <a:cs typeface="Calibri"/>
                <a:sym typeface="Calibri"/>
              </a:rPr>
              <a:t>Entre 6 et 9 ans</a:t>
            </a:r>
            <a:r>
              <a:rPr lang="en-US" sz="2400">
                <a:latin typeface="Calibri"/>
                <a:ea typeface="Calibri"/>
                <a:cs typeface="Calibri"/>
                <a:sym typeface="Calibri"/>
              </a:rPr>
              <a:t>, les enfants ont besoin de découvrir les règles du jeu social. </a:t>
            </a:r>
            <a:r>
              <a:rPr lang="en-US" sz="2400" b="1" i="1">
                <a:latin typeface="Calibri"/>
                <a:ea typeface="Calibri"/>
                <a:cs typeface="Calibri"/>
                <a:sym typeface="Calibri"/>
              </a:rPr>
              <a:t>Créez avec des écrans, expliquez-leur l'internet. </a:t>
            </a:r>
            <a:endParaRPr sz="2400" b="1" i="1">
              <a:solidFill>
                <a:srgbClr val="000000"/>
              </a:solidFill>
              <a:latin typeface="Calibri"/>
              <a:ea typeface="Calibri"/>
              <a:cs typeface="Calibri"/>
              <a:sym typeface="Calibri"/>
            </a:endParaRPr>
          </a:p>
          <a:p>
            <a:pPr marL="228600" lvl="0" indent="-76200" algn="l" rtl="0">
              <a:lnSpc>
                <a:spcPct val="100000"/>
              </a:lnSpc>
              <a:spcBef>
                <a:spcPts val="1200"/>
              </a:spcBef>
              <a:spcAft>
                <a:spcPts val="0"/>
              </a:spcAft>
              <a:buSzPts val="2400"/>
              <a:buNone/>
            </a:pPr>
            <a:endParaRPr/>
          </a:p>
        </p:txBody>
      </p:sp>
      <p:pic>
        <p:nvPicPr>
          <p:cNvPr id="535" name="Google Shape;535;p32"/>
          <p:cNvPicPr preferRelativeResize="0"/>
          <p:nvPr/>
        </p:nvPicPr>
        <p:blipFill rotWithShape="1">
          <a:blip r:embed="rId3">
            <a:alphaModFix/>
          </a:blip>
          <a:srcRect/>
          <a:stretch/>
        </p:blipFill>
        <p:spPr>
          <a:xfrm>
            <a:off x="8573826" y="1938864"/>
            <a:ext cx="3338475" cy="3338475"/>
          </a:xfrm>
          <a:prstGeom prst="rect">
            <a:avLst/>
          </a:prstGeom>
          <a:noFill/>
          <a:ln>
            <a:noFill/>
          </a:ln>
        </p:spPr>
      </p:pic>
      <p:sp>
        <p:nvSpPr>
          <p:cNvPr id="536" name="Google Shape;536;p32"/>
          <p:cNvSpPr/>
          <p:nvPr/>
        </p:nvSpPr>
        <p:spPr>
          <a:xfrm>
            <a:off x="9780307" y="62223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537" name="Google Shape;537;p32"/>
          <p:cNvSpPr/>
          <p:nvPr/>
        </p:nvSpPr>
        <p:spPr>
          <a:xfrm>
            <a:off x="7455725" y="-3925"/>
            <a:ext cx="47349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538" name="Google Shape;538;p32"/>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9" name="Google Shape;539;p32"/>
          <p:cNvSpPr txBox="1"/>
          <p:nvPr/>
        </p:nvSpPr>
        <p:spPr>
          <a:xfrm>
            <a:off x="618700" y="0"/>
            <a:ext cx="63126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540" name="Google Shape;540;p32"/>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3"/>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Recommandations sur le temps passé devant un écran (2)</a:t>
            </a:r>
            <a:endParaRPr/>
          </a:p>
        </p:txBody>
      </p:sp>
      <p:sp>
        <p:nvSpPr>
          <p:cNvPr id="547" name="Google Shape;547;p33"/>
          <p:cNvSpPr txBox="1">
            <a:spLocks noGrp="1"/>
          </p:cNvSpPr>
          <p:nvPr>
            <p:ph type="body" idx="1"/>
          </p:nvPr>
        </p:nvSpPr>
        <p:spPr>
          <a:xfrm>
            <a:off x="557998" y="1799999"/>
            <a:ext cx="7381145" cy="486597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rgbClr val="C01E24"/>
              </a:buClr>
              <a:buSzPts val="2400"/>
              <a:buFont typeface="Noto Sans Symbols"/>
              <a:buChar char="▪"/>
            </a:pPr>
            <a:r>
              <a:rPr lang="en-US" sz="2400" b="1">
                <a:solidFill>
                  <a:srgbClr val="002060"/>
                </a:solidFill>
                <a:latin typeface="Calibri"/>
                <a:ea typeface="Calibri"/>
                <a:cs typeface="Calibri"/>
                <a:sym typeface="Calibri"/>
              </a:rPr>
              <a:t>Entre 9 et 12 ans</a:t>
            </a:r>
            <a:r>
              <a:rPr lang="en-US" sz="2400">
                <a:latin typeface="Calibri"/>
                <a:ea typeface="Calibri"/>
                <a:cs typeface="Calibri"/>
                <a:sym typeface="Calibri"/>
              </a:rPr>
              <a:t>, les enfants ont besoin d'explorer la complexité du monde. </a:t>
            </a:r>
            <a:r>
              <a:rPr lang="en-US" sz="2400" b="1" i="1">
                <a:latin typeface="Calibri"/>
                <a:ea typeface="Calibri"/>
                <a:cs typeface="Calibri"/>
                <a:sym typeface="Calibri"/>
              </a:rPr>
              <a:t>Apprenez-leur à se protéger et à protéger leurs échanges.</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b="1">
                <a:solidFill>
                  <a:srgbClr val="002060"/>
                </a:solidFill>
                <a:latin typeface="Calibri"/>
                <a:ea typeface="Calibri"/>
                <a:cs typeface="Calibri"/>
                <a:sym typeface="Calibri"/>
              </a:rPr>
              <a:t>Après 12 ans</a:t>
            </a:r>
            <a:r>
              <a:rPr lang="en-US" sz="2400">
                <a:latin typeface="Calibri"/>
                <a:ea typeface="Calibri"/>
                <a:cs typeface="Calibri"/>
                <a:sym typeface="Calibri"/>
              </a:rPr>
              <a:t>, il devient de plus en plus indépendant des liens familiaux. </a:t>
            </a:r>
            <a:r>
              <a:rPr lang="en-US" sz="2400" b="1" i="1">
                <a:latin typeface="Calibri"/>
                <a:ea typeface="Calibri"/>
                <a:cs typeface="Calibri"/>
                <a:sym typeface="Calibri"/>
              </a:rPr>
              <a:t>Restez disponible. Il a toujours besoin de vous.</a:t>
            </a:r>
            <a:endParaRPr/>
          </a:p>
          <a:p>
            <a:pPr marL="228600" marR="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Les adultes devraient s'efforcer de limiter le temps d'écran non lié au travail à moins de deux heures par jour.</a:t>
            </a:r>
            <a:endParaRPr/>
          </a:p>
          <a:p>
            <a:pPr marL="228600" marR="0" lvl="0" indent="0" algn="l" rtl="0">
              <a:lnSpc>
                <a:spcPct val="100000"/>
              </a:lnSpc>
              <a:spcBef>
                <a:spcPts val="1200"/>
              </a:spcBef>
              <a:spcAft>
                <a:spcPts val="0"/>
              </a:spcAft>
              <a:buSzPts val="2400"/>
              <a:buNone/>
            </a:pPr>
            <a:r>
              <a:rPr lang="en-US" sz="2400">
                <a:latin typeface="Calibri"/>
                <a:ea typeface="Calibri"/>
                <a:cs typeface="Calibri"/>
                <a:sym typeface="Calibri"/>
              </a:rPr>
              <a:t>Faites des pauses régulières de l'écran toutes les heures pour réduire la fatigue visuelle et les comportements sédentaires.</a:t>
            </a:r>
            <a:endParaRPr/>
          </a:p>
          <a:p>
            <a:pPr marL="228600" lvl="0" indent="-76200" algn="l" rtl="0">
              <a:lnSpc>
                <a:spcPct val="100000"/>
              </a:lnSpc>
              <a:spcBef>
                <a:spcPts val="1200"/>
              </a:spcBef>
              <a:spcAft>
                <a:spcPts val="0"/>
              </a:spcAft>
              <a:buSzPts val="2400"/>
              <a:buNone/>
            </a:pPr>
            <a:endParaRPr/>
          </a:p>
        </p:txBody>
      </p:sp>
      <p:pic>
        <p:nvPicPr>
          <p:cNvPr id="548" name="Google Shape;548;p33"/>
          <p:cNvPicPr preferRelativeResize="0"/>
          <p:nvPr/>
        </p:nvPicPr>
        <p:blipFill rotWithShape="1">
          <a:blip r:embed="rId3">
            <a:alphaModFix/>
          </a:blip>
          <a:srcRect/>
          <a:stretch/>
        </p:blipFill>
        <p:spPr>
          <a:xfrm>
            <a:off x="8098473" y="1930387"/>
            <a:ext cx="4093527" cy="2302600"/>
          </a:xfrm>
          <a:prstGeom prst="rect">
            <a:avLst/>
          </a:prstGeom>
          <a:noFill/>
          <a:ln>
            <a:noFill/>
          </a:ln>
        </p:spPr>
      </p:pic>
      <p:sp>
        <p:nvSpPr>
          <p:cNvPr id="549" name="Google Shape;549;p33"/>
          <p:cNvSpPr/>
          <p:nvPr/>
        </p:nvSpPr>
        <p:spPr>
          <a:xfrm>
            <a:off x="9780307" y="61924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550" name="Google Shape;550;p33"/>
          <p:cNvSpPr/>
          <p:nvPr/>
        </p:nvSpPr>
        <p:spPr>
          <a:xfrm>
            <a:off x="7403278" y="0"/>
            <a:ext cx="48924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551" name="Google Shape;551;p33"/>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33"/>
          <p:cNvSpPr txBox="1"/>
          <p:nvPr/>
        </p:nvSpPr>
        <p:spPr>
          <a:xfrm>
            <a:off x="618700" y="0"/>
            <a:ext cx="63021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553" name="Google Shape;553;p33"/>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34"/>
          <p:cNvSpPr txBox="1">
            <a:spLocks noGrp="1"/>
          </p:cNvSpPr>
          <p:nvPr>
            <p:ph type="title"/>
          </p:nvPr>
        </p:nvSpPr>
        <p:spPr>
          <a:xfrm>
            <a:off x="566150" y="524175"/>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Recommandations sur le temps passé devant un écran (3)</a:t>
            </a:r>
            <a:endParaRPr/>
          </a:p>
        </p:txBody>
      </p:sp>
      <p:sp>
        <p:nvSpPr>
          <p:cNvPr id="560" name="Google Shape;560;p34"/>
          <p:cNvSpPr txBox="1">
            <a:spLocks noGrp="1"/>
          </p:cNvSpPr>
          <p:nvPr>
            <p:ph type="body" idx="1"/>
          </p:nvPr>
        </p:nvSpPr>
        <p:spPr>
          <a:xfrm>
            <a:off x="566148" y="1296374"/>
            <a:ext cx="7381200" cy="4866000"/>
          </a:xfrm>
          <a:prstGeom prst="rect">
            <a:avLst/>
          </a:prstGeom>
          <a:noFill/>
          <a:ln>
            <a:noFill/>
          </a:ln>
        </p:spPr>
        <p:txBody>
          <a:bodyPr spcFirstLastPara="1" wrap="square" lIns="91425" tIns="45700" rIns="91425" bIns="45700" anchor="t" anchorCtr="0">
            <a:normAutofit fontScale="92500"/>
          </a:bodyPr>
          <a:lstStyle/>
          <a:p>
            <a:pPr marL="228600" lvl="0" indent="-217170" algn="l" rtl="0">
              <a:lnSpc>
                <a:spcPct val="100000"/>
              </a:lnSpc>
              <a:spcBef>
                <a:spcPts val="0"/>
              </a:spcBef>
              <a:spcAft>
                <a:spcPts val="0"/>
              </a:spcAft>
              <a:buClr>
                <a:srgbClr val="C01E24"/>
              </a:buClr>
              <a:buSzPct val="100000"/>
              <a:buFont typeface="Calibri"/>
              <a:buChar char="▪"/>
            </a:pPr>
            <a:r>
              <a:rPr lang="en-US" sz="2400" b="1">
                <a:latin typeface="Calibri"/>
                <a:ea typeface="Calibri"/>
                <a:cs typeface="Calibri"/>
                <a:sym typeface="Calibri"/>
              </a:rPr>
              <a:t>Pour les adultes, l'</a:t>
            </a:r>
            <a:r>
              <a:rPr lang="en-US" sz="2400">
                <a:latin typeface="Calibri"/>
                <a:ea typeface="Calibri"/>
                <a:cs typeface="Calibri"/>
                <a:sym typeface="Calibri"/>
              </a:rPr>
              <a:t>objectif est de limiter le temps d'écran non lié au travail à moins de deux heures par jour.</a:t>
            </a:r>
            <a:endParaRPr/>
          </a:p>
          <a:p>
            <a:pPr marL="228600" lvl="0" indent="0" algn="l" rtl="0">
              <a:lnSpc>
                <a:spcPct val="100000"/>
              </a:lnSpc>
              <a:spcBef>
                <a:spcPts val="1000"/>
              </a:spcBef>
              <a:spcAft>
                <a:spcPts val="0"/>
              </a:spcAft>
              <a:buSzPct val="100000"/>
              <a:buNone/>
            </a:pPr>
            <a:r>
              <a:rPr lang="en-US" sz="2400">
                <a:latin typeface="Calibri"/>
                <a:ea typeface="Calibri"/>
                <a:cs typeface="Calibri"/>
                <a:sym typeface="Calibri"/>
              </a:rPr>
              <a:t>Faites des pauses régulières de l'écran toutes les heures pour réduire la fatigue visuelle et les comportements sédentaires.</a:t>
            </a:r>
            <a:endParaRPr/>
          </a:p>
          <a:p>
            <a:pPr marL="228600" lvl="0" indent="0" algn="l" rtl="0">
              <a:lnSpc>
                <a:spcPct val="100000"/>
              </a:lnSpc>
              <a:spcBef>
                <a:spcPts val="0"/>
              </a:spcBef>
              <a:spcAft>
                <a:spcPts val="0"/>
              </a:spcAft>
              <a:buSzPct val="100000"/>
              <a:buNone/>
            </a:pPr>
            <a:endParaRPr sz="2400">
              <a:latin typeface="Calibri"/>
              <a:ea typeface="Calibri"/>
              <a:cs typeface="Calibri"/>
              <a:sym typeface="Calibri"/>
            </a:endParaRPr>
          </a:p>
          <a:p>
            <a:pPr marL="228600" marR="0" lvl="0" indent="-217170" algn="l" rtl="0">
              <a:lnSpc>
                <a:spcPct val="100000"/>
              </a:lnSpc>
              <a:spcBef>
                <a:spcPts val="0"/>
              </a:spcBef>
              <a:spcAft>
                <a:spcPts val="0"/>
              </a:spcAft>
              <a:buClr>
                <a:srgbClr val="C01E24"/>
              </a:buClr>
              <a:buSzPct val="100000"/>
              <a:buFont typeface="Calibri"/>
              <a:buChar char="▪"/>
            </a:pPr>
            <a:r>
              <a:rPr lang="en-US" sz="2400" b="1">
                <a:latin typeface="Calibri"/>
                <a:ea typeface="Calibri"/>
                <a:cs typeface="Calibri"/>
                <a:sym typeface="Calibri"/>
              </a:rPr>
              <a:t>Pour tous</a:t>
            </a:r>
            <a:r>
              <a:rPr lang="en-US" sz="2400">
                <a:latin typeface="Calibri"/>
                <a:ea typeface="Calibri"/>
                <a:cs typeface="Calibri"/>
                <a:sym typeface="Calibri"/>
              </a:rPr>
              <a:t>, établissez des périodes sans écran avant le coucher pour favoriser un sommeil de qualité.</a:t>
            </a:r>
            <a:endParaRPr/>
          </a:p>
          <a:p>
            <a:pPr marL="228600" marR="0" lvl="0" indent="0" algn="l" rtl="0">
              <a:lnSpc>
                <a:spcPct val="100000"/>
              </a:lnSpc>
              <a:spcBef>
                <a:spcPts val="1000"/>
              </a:spcBef>
              <a:spcAft>
                <a:spcPts val="0"/>
              </a:spcAft>
              <a:buSzPct val="100000"/>
              <a:buNone/>
            </a:pPr>
            <a:r>
              <a:rPr lang="en-US" sz="2400">
                <a:latin typeface="Calibri"/>
                <a:ea typeface="Calibri"/>
                <a:cs typeface="Calibri"/>
                <a:sym typeface="Calibri"/>
              </a:rPr>
              <a:t>Utilisez des applications de suivi du temps passé devant un écran pour prendre conscience de vos habitudes et vous adapter en conséquence.</a:t>
            </a:r>
            <a:endParaRPr/>
          </a:p>
          <a:p>
            <a:pPr marL="228600" marR="0" lvl="0" indent="0" algn="l" rtl="0">
              <a:lnSpc>
                <a:spcPct val="100000"/>
              </a:lnSpc>
              <a:spcBef>
                <a:spcPts val="1000"/>
              </a:spcBef>
              <a:spcAft>
                <a:spcPts val="0"/>
              </a:spcAft>
              <a:buSzPct val="100000"/>
              <a:buNone/>
            </a:pPr>
            <a:r>
              <a:rPr lang="en-US" sz="2400">
                <a:latin typeface="Calibri"/>
                <a:ea typeface="Calibri"/>
                <a:cs typeface="Calibri"/>
                <a:sym typeface="Calibri"/>
              </a:rPr>
              <a:t>Privilégier les activités hors ligne telles que la lecture, les loisirs créatifs, le sport et les interactions sociales en face à face.</a:t>
            </a:r>
            <a:endParaRPr sz="2400" b="1">
              <a:solidFill>
                <a:srgbClr val="FF9900"/>
              </a:solidFill>
              <a:latin typeface="Calibri"/>
              <a:ea typeface="Calibri"/>
              <a:cs typeface="Calibri"/>
              <a:sym typeface="Calibri"/>
            </a:endParaRPr>
          </a:p>
          <a:p>
            <a:pPr marL="228600" lvl="0" indent="-76200" algn="l" rtl="0">
              <a:lnSpc>
                <a:spcPct val="100000"/>
              </a:lnSpc>
              <a:spcBef>
                <a:spcPts val="600"/>
              </a:spcBef>
              <a:spcAft>
                <a:spcPts val="0"/>
              </a:spcAft>
              <a:buSzPct val="100000"/>
              <a:buNone/>
            </a:pPr>
            <a:endParaRPr/>
          </a:p>
        </p:txBody>
      </p:sp>
      <p:pic>
        <p:nvPicPr>
          <p:cNvPr id="561" name="Google Shape;561;p34"/>
          <p:cNvPicPr preferRelativeResize="0"/>
          <p:nvPr/>
        </p:nvPicPr>
        <p:blipFill rotWithShape="1">
          <a:blip r:embed="rId3">
            <a:alphaModFix/>
          </a:blip>
          <a:srcRect/>
          <a:stretch/>
        </p:blipFill>
        <p:spPr>
          <a:xfrm>
            <a:off x="8197700" y="1129275"/>
            <a:ext cx="4146698" cy="4146698"/>
          </a:xfrm>
          <a:prstGeom prst="rect">
            <a:avLst/>
          </a:prstGeom>
          <a:noFill/>
          <a:ln>
            <a:noFill/>
          </a:ln>
        </p:spPr>
      </p:pic>
      <p:sp>
        <p:nvSpPr>
          <p:cNvPr id="562" name="Google Shape;562;p34"/>
          <p:cNvSpPr/>
          <p:nvPr/>
        </p:nvSpPr>
        <p:spPr>
          <a:xfrm>
            <a:off x="9932707" y="632828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563" name="Google Shape;563;p34"/>
          <p:cNvSpPr/>
          <p:nvPr/>
        </p:nvSpPr>
        <p:spPr>
          <a:xfrm>
            <a:off x="7392802" y="-3925"/>
            <a:ext cx="47979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564" name="Google Shape;564;p34"/>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34"/>
          <p:cNvSpPr txBox="1"/>
          <p:nvPr/>
        </p:nvSpPr>
        <p:spPr>
          <a:xfrm>
            <a:off x="618700" y="0"/>
            <a:ext cx="62394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566" name="Google Shape;566;p34"/>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35"/>
          <p:cNvSpPr txBox="1">
            <a:spLocks noGrp="1"/>
          </p:cNvSpPr>
          <p:nvPr>
            <p:ph type="title"/>
          </p:nvPr>
        </p:nvSpPr>
        <p:spPr>
          <a:xfrm>
            <a:off x="566150" y="576375"/>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Recommandations sur le temps passé devant un écran (4)</a:t>
            </a:r>
            <a:endParaRPr/>
          </a:p>
        </p:txBody>
      </p:sp>
      <p:sp>
        <p:nvSpPr>
          <p:cNvPr id="573" name="Google Shape;573;p35"/>
          <p:cNvSpPr txBox="1">
            <a:spLocks noGrp="1"/>
          </p:cNvSpPr>
          <p:nvPr>
            <p:ph type="body" idx="1"/>
          </p:nvPr>
        </p:nvSpPr>
        <p:spPr>
          <a:xfrm>
            <a:off x="566148" y="1382074"/>
            <a:ext cx="7381200" cy="48660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SzPts val="2400"/>
              <a:buChar char="▪"/>
            </a:pPr>
            <a:r>
              <a:rPr lang="en-US" sz="2400" b="1">
                <a:latin typeface="Calibri"/>
                <a:ea typeface="Calibri"/>
                <a:cs typeface="Calibri"/>
                <a:sym typeface="Calibri"/>
              </a:rPr>
              <a:t>Pour les parents</a:t>
            </a:r>
            <a:r>
              <a:rPr lang="en-US" sz="2400">
                <a:latin typeface="Calibri"/>
                <a:ea typeface="Calibri"/>
                <a:cs typeface="Calibri"/>
                <a:sym typeface="Calibri"/>
              </a:rPr>
              <a:t>, il s'agit de donner l'exemple d'un comportement sain en matière d'utilisation des écrans afin d'encourager les enfants à prendre de bonnes habitudes. </a:t>
            </a:r>
            <a:endParaRPr/>
          </a:p>
          <a:p>
            <a:pPr marL="230400" lvl="0" indent="0" algn="l" rtl="0">
              <a:lnSpc>
                <a:spcPct val="100000"/>
              </a:lnSpc>
              <a:spcBef>
                <a:spcPts val="1200"/>
              </a:spcBef>
              <a:spcAft>
                <a:spcPts val="0"/>
              </a:spcAft>
              <a:buSzPts val="2400"/>
              <a:buNone/>
            </a:pPr>
            <a:r>
              <a:rPr lang="en-US">
                <a:latin typeface="Calibri"/>
                <a:ea typeface="Calibri"/>
                <a:cs typeface="Calibri"/>
                <a:sym typeface="Calibri"/>
              </a:rPr>
              <a:t>Établissez des règles familiales concernant l'utilisation des écrans, telles que des limites de temps d'écran et des zones sans écran à la maison.</a:t>
            </a:r>
            <a:endParaRPr/>
          </a:p>
          <a:p>
            <a:pPr marL="228600" lvl="0" indent="-228600" algn="l" rtl="0">
              <a:lnSpc>
                <a:spcPct val="100000"/>
              </a:lnSpc>
              <a:spcBef>
                <a:spcPts val="1200"/>
              </a:spcBef>
              <a:spcAft>
                <a:spcPts val="0"/>
              </a:spcAft>
              <a:buSzPts val="2400"/>
              <a:buChar char="▪"/>
            </a:pPr>
            <a:r>
              <a:rPr lang="en-US" sz="2400" b="1">
                <a:latin typeface="Calibri"/>
                <a:ea typeface="Calibri"/>
                <a:cs typeface="Calibri"/>
                <a:sym typeface="Calibri"/>
              </a:rPr>
              <a:t>Pour les environnements de travail</a:t>
            </a:r>
            <a:r>
              <a:rPr lang="en-US" sz="2400">
                <a:latin typeface="Calibri"/>
                <a:ea typeface="Calibri"/>
                <a:cs typeface="Calibri"/>
                <a:sym typeface="Calibri"/>
              </a:rPr>
              <a:t>, encouragez les pauses régulières loin des écrans afin de réduire la fatigue et la fatigue oculaire.</a:t>
            </a:r>
            <a:endParaRPr/>
          </a:p>
          <a:p>
            <a:pPr marL="228600" marR="0" lvl="0" indent="0" algn="l" rtl="0">
              <a:lnSpc>
                <a:spcPct val="100000"/>
              </a:lnSpc>
              <a:spcBef>
                <a:spcPts val="1200"/>
              </a:spcBef>
              <a:spcAft>
                <a:spcPts val="0"/>
              </a:spcAft>
              <a:buSzPts val="2400"/>
              <a:buNone/>
            </a:pPr>
            <a:r>
              <a:rPr lang="en-US" sz="2400">
                <a:latin typeface="Calibri"/>
                <a:ea typeface="Calibri"/>
                <a:cs typeface="Calibri"/>
                <a:sym typeface="Calibri"/>
              </a:rPr>
              <a:t>Encourager les réunions en face à face dans la mesure du possible plutôt que les communications exclusivement virtuelles.</a:t>
            </a:r>
            <a:endParaRPr sz="2400" b="1">
              <a:solidFill>
                <a:srgbClr val="FF9900"/>
              </a:solidFill>
              <a:latin typeface="Calibri"/>
              <a:ea typeface="Calibri"/>
              <a:cs typeface="Calibri"/>
              <a:sym typeface="Calibri"/>
            </a:endParaRPr>
          </a:p>
          <a:p>
            <a:pPr marL="0" lvl="0" indent="0" algn="l" rtl="0">
              <a:lnSpc>
                <a:spcPct val="100000"/>
              </a:lnSpc>
              <a:spcBef>
                <a:spcPts val="1200"/>
              </a:spcBef>
              <a:spcAft>
                <a:spcPts val="0"/>
              </a:spcAft>
              <a:buSzPts val="2400"/>
              <a:buNone/>
            </a:pPr>
            <a:endParaRPr/>
          </a:p>
        </p:txBody>
      </p:sp>
      <p:pic>
        <p:nvPicPr>
          <p:cNvPr id="574" name="Google Shape;574;p35"/>
          <p:cNvPicPr preferRelativeResize="0"/>
          <p:nvPr/>
        </p:nvPicPr>
        <p:blipFill rotWithShape="1">
          <a:blip r:embed="rId3">
            <a:alphaModFix/>
          </a:blip>
          <a:srcRect/>
          <a:stretch/>
        </p:blipFill>
        <p:spPr>
          <a:xfrm>
            <a:off x="8331302" y="1799999"/>
            <a:ext cx="3511075" cy="3511075"/>
          </a:xfrm>
          <a:prstGeom prst="rect">
            <a:avLst/>
          </a:prstGeom>
          <a:noFill/>
          <a:ln>
            <a:noFill/>
          </a:ln>
        </p:spPr>
      </p:pic>
      <p:sp>
        <p:nvSpPr>
          <p:cNvPr id="575" name="Google Shape;575;p35"/>
          <p:cNvSpPr/>
          <p:nvPr/>
        </p:nvSpPr>
        <p:spPr>
          <a:xfrm>
            <a:off x="9780307" y="62921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576" name="Google Shape;576;p35"/>
          <p:cNvSpPr/>
          <p:nvPr/>
        </p:nvSpPr>
        <p:spPr>
          <a:xfrm>
            <a:off x="7371825" y="-3925"/>
            <a:ext cx="48189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577" name="Google Shape;577;p35"/>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35"/>
          <p:cNvSpPr txBox="1"/>
          <p:nvPr/>
        </p:nvSpPr>
        <p:spPr>
          <a:xfrm>
            <a:off x="618700" y="0"/>
            <a:ext cx="64386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579" name="Google Shape;579;p35"/>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6"/>
          <p:cNvSpPr txBox="1">
            <a:spLocks noGrp="1"/>
          </p:cNvSpPr>
          <p:nvPr>
            <p:ph type="title"/>
          </p:nvPr>
        </p:nvSpPr>
        <p:spPr>
          <a:xfrm>
            <a:off x="566150" y="56565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Éducation à l'utilisation rationnelle de l'écran (1)</a:t>
            </a:r>
            <a:endParaRPr/>
          </a:p>
        </p:txBody>
      </p:sp>
      <p:sp>
        <p:nvSpPr>
          <p:cNvPr id="586" name="Google Shape;586;p36"/>
          <p:cNvSpPr txBox="1">
            <a:spLocks noGrp="1"/>
          </p:cNvSpPr>
          <p:nvPr>
            <p:ph type="body" idx="1"/>
          </p:nvPr>
        </p:nvSpPr>
        <p:spPr>
          <a:xfrm>
            <a:off x="515123" y="1170749"/>
            <a:ext cx="7389300" cy="48660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ct val="100000"/>
              <a:buNone/>
            </a:pPr>
            <a:r>
              <a:rPr lang="en-US" sz="2400">
                <a:latin typeface="Calibri"/>
                <a:ea typeface="Calibri"/>
                <a:cs typeface="Calibri"/>
                <a:sym typeface="Calibri"/>
              </a:rPr>
              <a:t>Voici quelques conseils pour une utilisation rationnelle des écrans :</a:t>
            </a:r>
            <a:endParaRPr/>
          </a:p>
          <a:p>
            <a:pPr marL="571500" lvl="0" indent="-331470" algn="l" rtl="0">
              <a:lnSpc>
                <a:spcPct val="100000"/>
              </a:lnSpc>
              <a:spcBef>
                <a:spcPts val="1000"/>
              </a:spcBef>
              <a:spcAft>
                <a:spcPts val="0"/>
              </a:spcAft>
              <a:buSzPct val="100000"/>
              <a:buChar char="▪"/>
            </a:pPr>
            <a:r>
              <a:rPr lang="en-US" sz="2400" b="1">
                <a:latin typeface="Calibri"/>
                <a:ea typeface="Calibri"/>
                <a:cs typeface="Calibri"/>
                <a:sym typeface="Calibri"/>
              </a:rPr>
              <a:t>Fixer des limites de temps :</a:t>
            </a:r>
            <a:r>
              <a:rPr lang="en-US" sz="2400">
                <a:latin typeface="Calibri"/>
                <a:ea typeface="Calibri"/>
                <a:cs typeface="Calibri"/>
                <a:sym typeface="Calibri"/>
              </a:rPr>
              <a:t> Fixez des limites claires au temps passé chaque jour devant les écrans, en tenant compte des recommandations adaptées à l'âge des enfants.</a:t>
            </a:r>
            <a:endParaRPr/>
          </a:p>
          <a:p>
            <a:pPr marL="571500" lvl="0" indent="-331470" algn="l" rtl="0">
              <a:lnSpc>
                <a:spcPct val="100000"/>
              </a:lnSpc>
              <a:spcBef>
                <a:spcPts val="1000"/>
              </a:spcBef>
              <a:spcAft>
                <a:spcPts val="0"/>
              </a:spcAft>
              <a:buSzPct val="100000"/>
              <a:buChar char="▪"/>
            </a:pPr>
            <a:r>
              <a:rPr lang="en-US" sz="2400" b="1">
                <a:latin typeface="Calibri"/>
                <a:ea typeface="Calibri"/>
                <a:cs typeface="Calibri"/>
                <a:sym typeface="Calibri"/>
              </a:rPr>
              <a:t>Planifiez des périodes sans écran :</a:t>
            </a:r>
            <a:r>
              <a:rPr lang="en-US" sz="2400">
                <a:latin typeface="Calibri"/>
                <a:ea typeface="Calibri"/>
                <a:cs typeface="Calibri"/>
                <a:sym typeface="Calibri"/>
              </a:rPr>
              <a:t> Intégrez des périodes sans écran dans votre emploi du temps quotidien afin de favoriser l'équilibre entre la vie en ligne et la vie hors ligne.</a:t>
            </a:r>
            <a:endParaRPr/>
          </a:p>
          <a:p>
            <a:pPr marL="571500" lvl="0" indent="-331470" algn="l" rtl="0">
              <a:lnSpc>
                <a:spcPct val="100000"/>
              </a:lnSpc>
              <a:spcBef>
                <a:spcPts val="1000"/>
              </a:spcBef>
              <a:spcAft>
                <a:spcPts val="0"/>
              </a:spcAft>
              <a:buSzPct val="100000"/>
              <a:buChar char="▪"/>
            </a:pPr>
            <a:r>
              <a:rPr lang="en-US" sz="2400" b="1">
                <a:latin typeface="Calibri"/>
                <a:ea typeface="Calibri"/>
                <a:cs typeface="Calibri"/>
                <a:sym typeface="Calibri"/>
              </a:rPr>
              <a:t>Donnez la priorité aux activités hors ligne :</a:t>
            </a:r>
            <a:r>
              <a:rPr lang="en-US" sz="2400">
                <a:latin typeface="Calibri"/>
                <a:ea typeface="Calibri"/>
                <a:cs typeface="Calibri"/>
                <a:sym typeface="Calibri"/>
              </a:rPr>
              <a:t> Encouragez les activités hors écran, telles que le sport, les loisirs créatifs, la lecture et les interactions sociales en face à face.</a:t>
            </a:r>
            <a:endParaRPr/>
          </a:p>
          <a:p>
            <a:pPr marL="228600" lvl="0" indent="-76200" algn="l" rtl="0">
              <a:lnSpc>
                <a:spcPct val="100000"/>
              </a:lnSpc>
              <a:spcBef>
                <a:spcPts val="600"/>
              </a:spcBef>
              <a:spcAft>
                <a:spcPts val="0"/>
              </a:spcAft>
              <a:buSzPct val="100000"/>
              <a:buNone/>
            </a:pPr>
            <a:endParaRPr/>
          </a:p>
        </p:txBody>
      </p:sp>
      <p:pic>
        <p:nvPicPr>
          <p:cNvPr id="587" name="Google Shape;587;p36"/>
          <p:cNvPicPr preferRelativeResize="0"/>
          <p:nvPr/>
        </p:nvPicPr>
        <p:blipFill rotWithShape="1">
          <a:blip r:embed="rId3">
            <a:alphaModFix/>
          </a:blip>
          <a:srcRect/>
          <a:stretch/>
        </p:blipFill>
        <p:spPr>
          <a:xfrm>
            <a:off x="8074100" y="1528125"/>
            <a:ext cx="4117898" cy="3166825"/>
          </a:xfrm>
          <a:prstGeom prst="rect">
            <a:avLst/>
          </a:prstGeom>
          <a:noFill/>
          <a:ln>
            <a:noFill/>
          </a:ln>
        </p:spPr>
      </p:pic>
      <p:sp>
        <p:nvSpPr>
          <p:cNvPr id="588" name="Google Shape;588;p36"/>
          <p:cNvSpPr/>
          <p:nvPr/>
        </p:nvSpPr>
        <p:spPr>
          <a:xfrm>
            <a:off x="978030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589" name="Google Shape;589;p36"/>
          <p:cNvSpPr/>
          <p:nvPr/>
        </p:nvSpPr>
        <p:spPr>
          <a:xfrm>
            <a:off x="7382302" y="-3925"/>
            <a:ext cx="48084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590" name="Google Shape;590;p36"/>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36"/>
          <p:cNvSpPr txBox="1"/>
          <p:nvPr/>
        </p:nvSpPr>
        <p:spPr>
          <a:xfrm>
            <a:off x="618700" y="0"/>
            <a:ext cx="64386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592" name="Google Shape;592;p36"/>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37"/>
          <p:cNvSpPr txBox="1">
            <a:spLocks noGrp="1"/>
          </p:cNvSpPr>
          <p:nvPr>
            <p:ph type="title"/>
          </p:nvPr>
        </p:nvSpPr>
        <p:spPr>
          <a:xfrm>
            <a:off x="633000" y="533500"/>
            <a:ext cx="11059800" cy="605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Éducation à l'utilisation rationnelle de l'écran (2)</a:t>
            </a:r>
            <a:endParaRPr/>
          </a:p>
        </p:txBody>
      </p:sp>
      <p:sp>
        <p:nvSpPr>
          <p:cNvPr id="599" name="Google Shape;599;p37"/>
          <p:cNvSpPr txBox="1">
            <a:spLocks noGrp="1"/>
          </p:cNvSpPr>
          <p:nvPr>
            <p:ph type="body" idx="1"/>
          </p:nvPr>
        </p:nvSpPr>
        <p:spPr>
          <a:xfrm>
            <a:off x="632998" y="1317661"/>
            <a:ext cx="7389300" cy="48660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ct val="100000"/>
              <a:buNone/>
            </a:pPr>
            <a:r>
              <a:rPr lang="en-US" sz="2400">
                <a:latin typeface="Calibri"/>
                <a:ea typeface="Calibri"/>
                <a:cs typeface="Calibri"/>
                <a:sym typeface="Calibri"/>
              </a:rPr>
              <a:t>Voici quelques conseils pour une utilisation rationnelle des écrans :</a:t>
            </a:r>
            <a:endParaRPr/>
          </a:p>
          <a:p>
            <a:pPr marL="571500" lvl="0" indent="-342900" algn="l" rtl="0">
              <a:lnSpc>
                <a:spcPct val="100000"/>
              </a:lnSpc>
              <a:spcBef>
                <a:spcPts val="1000"/>
              </a:spcBef>
              <a:spcAft>
                <a:spcPts val="0"/>
              </a:spcAft>
              <a:buSzPct val="100000"/>
              <a:buChar char="▪"/>
            </a:pPr>
            <a:r>
              <a:rPr lang="en-US" sz="2400" b="1">
                <a:latin typeface="Calibri"/>
                <a:ea typeface="Calibri"/>
                <a:cs typeface="Calibri"/>
                <a:sym typeface="Calibri"/>
              </a:rPr>
              <a:t>Utiliser des outils de gestion du temps d'écran : </a:t>
            </a:r>
            <a:r>
              <a:rPr lang="en-US" sz="2400">
                <a:latin typeface="Calibri"/>
                <a:ea typeface="Calibri"/>
                <a:cs typeface="Calibri"/>
                <a:sym typeface="Calibri"/>
              </a:rPr>
              <a:t>Utilisez des applications ou des fonctions intégrées aux appareils pour surveiller et limiter le temps passé devant un écran.</a:t>
            </a:r>
            <a:endParaRPr/>
          </a:p>
          <a:p>
            <a:pPr marL="571500" lvl="0" indent="-342900" algn="l" rtl="0">
              <a:lnSpc>
                <a:spcPct val="100000"/>
              </a:lnSpc>
              <a:spcBef>
                <a:spcPts val="1000"/>
              </a:spcBef>
              <a:spcAft>
                <a:spcPts val="0"/>
              </a:spcAft>
              <a:buSzPct val="100000"/>
              <a:buChar char="▪"/>
            </a:pPr>
            <a:r>
              <a:rPr lang="en-US" sz="2400" b="1">
                <a:latin typeface="Calibri"/>
                <a:ea typeface="Calibri"/>
                <a:cs typeface="Calibri"/>
                <a:sym typeface="Calibri"/>
              </a:rPr>
              <a:t>Choisissez un contenu de qualité : </a:t>
            </a:r>
            <a:r>
              <a:rPr lang="en-US" sz="2400">
                <a:latin typeface="Calibri"/>
                <a:ea typeface="Calibri"/>
                <a:cs typeface="Calibri"/>
                <a:sym typeface="Calibri"/>
              </a:rPr>
              <a:t>Sélectionnez soigneusement le contenu que vous consommez en ligne, en privilégiant les sources crédibles et éducatives.</a:t>
            </a:r>
            <a:endParaRPr/>
          </a:p>
          <a:p>
            <a:pPr marL="571500" lvl="0" indent="-342900" algn="l" rtl="0">
              <a:lnSpc>
                <a:spcPct val="100000"/>
              </a:lnSpc>
              <a:spcBef>
                <a:spcPts val="1000"/>
              </a:spcBef>
              <a:spcAft>
                <a:spcPts val="0"/>
              </a:spcAft>
              <a:buSzPct val="100000"/>
              <a:buChar char="▪"/>
            </a:pPr>
            <a:r>
              <a:rPr lang="en-US" sz="2400" b="1">
                <a:latin typeface="Calibri"/>
                <a:ea typeface="Calibri"/>
                <a:cs typeface="Calibri"/>
                <a:sym typeface="Calibri"/>
              </a:rPr>
              <a:t>Faites preuve de modération :</a:t>
            </a:r>
            <a:r>
              <a:rPr lang="en-US" sz="2400">
                <a:latin typeface="Calibri"/>
                <a:ea typeface="Calibri"/>
                <a:cs typeface="Calibri"/>
                <a:sym typeface="Calibri"/>
              </a:rPr>
              <a:t> Évitez de faire un usage excessif des réseaux sociaux, des jeux vidéo ou d'autres activités en ligne.</a:t>
            </a:r>
            <a:endParaRPr/>
          </a:p>
          <a:p>
            <a:pPr marL="571500" lvl="0" indent="-342900" algn="l" rtl="0">
              <a:lnSpc>
                <a:spcPct val="100000"/>
              </a:lnSpc>
              <a:spcBef>
                <a:spcPts val="1000"/>
              </a:spcBef>
              <a:spcAft>
                <a:spcPts val="0"/>
              </a:spcAft>
              <a:buSzPct val="100000"/>
              <a:buChar char="▪"/>
            </a:pPr>
            <a:r>
              <a:rPr lang="en-US" sz="2400" b="1">
                <a:latin typeface="Calibri"/>
                <a:ea typeface="Calibri"/>
                <a:cs typeface="Calibri"/>
                <a:sym typeface="Calibri"/>
              </a:rPr>
              <a:t>Faites des pauses régulières :</a:t>
            </a:r>
            <a:r>
              <a:rPr lang="en-US" sz="2400">
                <a:latin typeface="Calibri"/>
                <a:ea typeface="Calibri"/>
                <a:cs typeface="Calibri"/>
                <a:sym typeface="Calibri"/>
              </a:rPr>
              <a:t> Faites des pauses toutes les heures pour vous reposer les yeux et l'esprit, en pratiquant une activité physique ou simplement en prenant l'air.</a:t>
            </a:r>
            <a:endParaRPr/>
          </a:p>
        </p:txBody>
      </p:sp>
      <p:pic>
        <p:nvPicPr>
          <p:cNvPr id="600" name="Google Shape;600;p37"/>
          <p:cNvPicPr preferRelativeResize="0"/>
          <p:nvPr/>
        </p:nvPicPr>
        <p:blipFill rotWithShape="1">
          <a:blip r:embed="rId3">
            <a:alphaModFix/>
          </a:blip>
          <a:srcRect t="7044" b="7052"/>
          <a:stretch/>
        </p:blipFill>
        <p:spPr>
          <a:xfrm>
            <a:off x="8188875" y="2382350"/>
            <a:ext cx="4003123" cy="2501948"/>
          </a:xfrm>
          <a:prstGeom prst="rect">
            <a:avLst/>
          </a:prstGeom>
          <a:noFill/>
          <a:ln>
            <a:noFill/>
          </a:ln>
        </p:spPr>
      </p:pic>
      <p:sp>
        <p:nvSpPr>
          <p:cNvPr id="601" name="Google Shape;601;p37"/>
          <p:cNvSpPr/>
          <p:nvPr/>
        </p:nvSpPr>
        <p:spPr>
          <a:xfrm>
            <a:off x="9780307" y="61836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602" name="Google Shape;602;p37"/>
          <p:cNvSpPr/>
          <p:nvPr/>
        </p:nvSpPr>
        <p:spPr>
          <a:xfrm>
            <a:off x="7329878" y="-3925"/>
            <a:ext cx="48609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603" name="Google Shape;603;p37"/>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37"/>
          <p:cNvSpPr txBox="1"/>
          <p:nvPr/>
        </p:nvSpPr>
        <p:spPr>
          <a:xfrm>
            <a:off x="618700" y="0"/>
            <a:ext cx="63231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605" name="Google Shape;605;p37"/>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38"/>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Éducation à l'utilisation rationnelle de l'écran (1)</a:t>
            </a:r>
            <a:endParaRPr/>
          </a:p>
        </p:txBody>
      </p:sp>
      <p:sp>
        <p:nvSpPr>
          <p:cNvPr id="612" name="Google Shape;612;p38"/>
          <p:cNvSpPr txBox="1">
            <a:spLocks noGrp="1"/>
          </p:cNvSpPr>
          <p:nvPr>
            <p:ph type="body" idx="1"/>
          </p:nvPr>
        </p:nvSpPr>
        <p:spPr>
          <a:xfrm>
            <a:off x="557998" y="1799999"/>
            <a:ext cx="7854482"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2400">
                <a:latin typeface="Calibri"/>
                <a:ea typeface="Calibri"/>
                <a:cs typeface="Calibri"/>
                <a:sym typeface="Calibri"/>
              </a:rPr>
              <a:t>Voici quelques conseils pour une utilisation rationnelle des écrans :</a:t>
            </a:r>
            <a:endParaRPr/>
          </a:p>
          <a:p>
            <a:pPr marL="571500" lvl="0" indent="-342900" algn="l" rtl="0">
              <a:lnSpc>
                <a:spcPct val="100000"/>
              </a:lnSpc>
              <a:spcBef>
                <a:spcPts val="1000"/>
              </a:spcBef>
              <a:spcAft>
                <a:spcPts val="0"/>
              </a:spcAft>
              <a:buSzPts val="2400"/>
              <a:buChar char="▪"/>
            </a:pPr>
            <a:r>
              <a:rPr lang="en-US" sz="2400" b="1">
                <a:latin typeface="Calibri"/>
                <a:ea typeface="Calibri"/>
                <a:cs typeface="Calibri"/>
                <a:sym typeface="Calibri"/>
              </a:rPr>
              <a:t>Évitez les écrans avant le coucher :</a:t>
            </a:r>
            <a:r>
              <a:rPr lang="en-US" sz="2400">
                <a:latin typeface="Calibri"/>
                <a:ea typeface="Calibri"/>
                <a:cs typeface="Calibri"/>
                <a:sym typeface="Calibri"/>
              </a:rPr>
              <a:t> Limitez votre exposition aux écrans au moins une heure avant le coucher pour favoriser un sommeil de qualité.</a:t>
            </a:r>
            <a:endParaRPr/>
          </a:p>
          <a:p>
            <a:pPr marL="571500" lvl="0" indent="-342900" algn="l" rtl="0">
              <a:lnSpc>
                <a:spcPct val="100000"/>
              </a:lnSpc>
              <a:spcBef>
                <a:spcPts val="1000"/>
              </a:spcBef>
              <a:spcAft>
                <a:spcPts val="0"/>
              </a:spcAft>
              <a:buSzPts val="2400"/>
              <a:buChar char="▪"/>
            </a:pPr>
            <a:r>
              <a:rPr lang="en-US" sz="2400" b="1">
                <a:latin typeface="Calibri"/>
                <a:ea typeface="Calibri"/>
                <a:cs typeface="Calibri"/>
                <a:sym typeface="Calibri"/>
              </a:rPr>
              <a:t>Soyez un modèle positif : </a:t>
            </a:r>
            <a:r>
              <a:rPr lang="en-US" sz="2400">
                <a:latin typeface="Calibri"/>
                <a:ea typeface="Calibri"/>
                <a:cs typeface="Calibri"/>
                <a:sym typeface="Calibri"/>
              </a:rPr>
              <a:t>Soyez un modèle positif pour votre famille et vos amis en adoptant des habitudes saines en matière d'écrans.</a:t>
            </a:r>
            <a:endParaRPr/>
          </a:p>
          <a:p>
            <a:pPr marL="571500" lvl="0" indent="-342900" algn="l" rtl="0">
              <a:lnSpc>
                <a:spcPct val="100000"/>
              </a:lnSpc>
              <a:spcBef>
                <a:spcPts val="1000"/>
              </a:spcBef>
              <a:spcAft>
                <a:spcPts val="0"/>
              </a:spcAft>
              <a:buSzPts val="2400"/>
              <a:buChar char="▪"/>
            </a:pPr>
            <a:r>
              <a:rPr lang="en-US" sz="2400" b="1">
                <a:latin typeface="Calibri"/>
                <a:ea typeface="Calibri"/>
                <a:cs typeface="Calibri"/>
                <a:sym typeface="Calibri"/>
              </a:rPr>
              <a:t>Rester actif : </a:t>
            </a:r>
            <a:r>
              <a:rPr lang="en-US" sz="2400">
                <a:latin typeface="Calibri"/>
                <a:ea typeface="Calibri"/>
                <a:cs typeface="Calibri"/>
                <a:sym typeface="Calibri"/>
              </a:rPr>
              <a:t>Utilisez les écrans de manière intentionnelle et engageante, en évitant la passivité et en favorisant les activités qui stimulent la créativité et l'apprentissage.</a:t>
            </a:r>
            <a:endParaRPr/>
          </a:p>
        </p:txBody>
      </p:sp>
      <p:pic>
        <p:nvPicPr>
          <p:cNvPr id="613" name="Google Shape;613;p38"/>
          <p:cNvPicPr preferRelativeResize="0"/>
          <p:nvPr/>
        </p:nvPicPr>
        <p:blipFill rotWithShape="1">
          <a:blip r:embed="rId3">
            <a:alphaModFix/>
          </a:blip>
          <a:srcRect/>
          <a:stretch/>
        </p:blipFill>
        <p:spPr>
          <a:xfrm>
            <a:off x="8412480" y="1936146"/>
            <a:ext cx="3686200" cy="3686200"/>
          </a:xfrm>
          <a:prstGeom prst="rect">
            <a:avLst/>
          </a:prstGeom>
          <a:noFill/>
          <a:ln>
            <a:noFill/>
          </a:ln>
        </p:spPr>
      </p:pic>
      <p:sp>
        <p:nvSpPr>
          <p:cNvPr id="614" name="Google Shape;614;p38"/>
          <p:cNvSpPr/>
          <p:nvPr/>
        </p:nvSpPr>
        <p:spPr>
          <a:xfrm>
            <a:off x="9780282" y="614550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615" name="Google Shape;615;p38"/>
          <p:cNvSpPr/>
          <p:nvPr/>
        </p:nvSpPr>
        <p:spPr>
          <a:xfrm>
            <a:off x="7581552" y="-3925"/>
            <a:ext cx="46092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616" name="Google Shape;616;p38"/>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p38"/>
          <p:cNvSpPr txBox="1"/>
          <p:nvPr/>
        </p:nvSpPr>
        <p:spPr>
          <a:xfrm>
            <a:off x="618700" y="0"/>
            <a:ext cx="65538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618" name="Google Shape;618;p38"/>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9"/>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Éducation à l'utilisation rationnelle de l'écran (2)</a:t>
            </a:r>
            <a:endParaRPr/>
          </a:p>
        </p:txBody>
      </p:sp>
      <p:sp>
        <p:nvSpPr>
          <p:cNvPr id="625" name="Google Shape;625;p39"/>
          <p:cNvSpPr txBox="1">
            <a:spLocks noGrp="1"/>
          </p:cNvSpPr>
          <p:nvPr>
            <p:ph type="body" idx="1"/>
          </p:nvPr>
        </p:nvSpPr>
        <p:spPr>
          <a:xfrm>
            <a:off x="557998" y="1799999"/>
            <a:ext cx="6326896" cy="486597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SzPts val="2400"/>
              <a:buNone/>
            </a:pPr>
            <a:r>
              <a:rPr lang="en-US" sz="2400">
                <a:latin typeface="Calibri"/>
                <a:ea typeface="Calibri"/>
                <a:cs typeface="Calibri"/>
                <a:sym typeface="Calibri"/>
              </a:rPr>
              <a:t>Reconnaître les signes de l'addiction aux écrans est la première étape vers l'adoption d'habitudes numériques plus saines, en veillant à ce que la technologie soit un outil d'amélioration plutôt qu'un obstacle à une vie épanouie. </a:t>
            </a:r>
            <a:endParaRPr/>
          </a:p>
          <a:p>
            <a:pPr marL="0" marR="0" lvl="0" indent="0" algn="l" rtl="0">
              <a:lnSpc>
                <a:spcPct val="100000"/>
              </a:lnSpc>
              <a:spcBef>
                <a:spcPts val="1000"/>
              </a:spcBef>
              <a:spcAft>
                <a:spcPts val="0"/>
              </a:spcAft>
              <a:buSzPts val="2400"/>
              <a:buNone/>
            </a:pPr>
            <a:r>
              <a:rPr lang="en-US" sz="2400">
                <a:latin typeface="Calibri"/>
                <a:ea typeface="Calibri"/>
                <a:cs typeface="Calibri"/>
                <a:sym typeface="Calibri"/>
              </a:rPr>
              <a:t>En suivant ces conseils, vous pouvez favoriser une utilisation équilibrée et saine des écrans dans votre vie quotidienne.</a:t>
            </a:r>
            <a:endParaRPr sz="2400" b="1">
              <a:solidFill>
                <a:srgbClr val="FF9900"/>
              </a:solidFill>
              <a:latin typeface="Calibri"/>
              <a:ea typeface="Calibri"/>
              <a:cs typeface="Calibri"/>
              <a:sym typeface="Calibri"/>
            </a:endParaRPr>
          </a:p>
        </p:txBody>
      </p:sp>
      <p:pic>
        <p:nvPicPr>
          <p:cNvPr id="626" name="Google Shape;626;p39"/>
          <p:cNvPicPr preferRelativeResize="0"/>
          <p:nvPr/>
        </p:nvPicPr>
        <p:blipFill rotWithShape="1">
          <a:blip r:embed="rId3">
            <a:alphaModFix/>
          </a:blip>
          <a:srcRect/>
          <a:stretch/>
        </p:blipFill>
        <p:spPr>
          <a:xfrm>
            <a:off x="7484444" y="1918036"/>
            <a:ext cx="4427075" cy="2809951"/>
          </a:xfrm>
          <a:prstGeom prst="rect">
            <a:avLst/>
          </a:prstGeom>
          <a:noFill/>
          <a:ln>
            <a:noFill/>
          </a:ln>
        </p:spPr>
      </p:pic>
      <p:sp>
        <p:nvSpPr>
          <p:cNvPr id="627" name="Google Shape;627;p39"/>
          <p:cNvSpPr/>
          <p:nvPr/>
        </p:nvSpPr>
        <p:spPr>
          <a:xfrm>
            <a:off x="9697982" y="63619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628" name="Google Shape;628;p39"/>
          <p:cNvSpPr/>
          <p:nvPr/>
        </p:nvSpPr>
        <p:spPr>
          <a:xfrm>
            <a:off x="7581550" y="-3925"/>
            <a:ext cx="46092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5.1.3 Informations sur la dépendance à l'écran</a:t>
            </a:r>
            <a:endParaRPr sz="1800">
              <a:solidFill>
                <a:schemeClr val="lt1"/>
              </a:solidFill>
              <a:latin typeface="Calibri"/>
              <a:ea typeface="Calibri"/>
              <a:cs typeface="Calibri"/>
              <a:sym typeface="Calibri"/>
            </a:endParaRPr>
          </a:p>
        </p:txBody>
      </p:sp>
      <p:sp>
        <p:nvSpPr>
          <p:cNvPr id="629" name="Google Shape;629;p39"/>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39"/>
          <p:cNvSpPr txBox="1"/>
          <p:nvPr/>
        </p:nvSpPr>
        <p:spPr>
          <a:xfrm>
            <a:off x="618700" y="0"/>
            <a:ext cx="65538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631" name="Google Shape;631;p39"/>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Gill Sans"/>
              <a:buNone/>
            </a:pPr>
            <a:r>
              <a:rPr lang="en-US" sz="5400"/>
              <a:t>Session d'enseignement :  Contenu</a:t>
            </a:r>
            <a:endParaRPr sz="5400"/>
          </a:p>
        </p:txBody>
      </p:sp>
      <p:pic>
        <p:nvPicPr>
          <p:cNvPr id="140" name="Google Shape;140;p4"/>
          <p:cNvPicPr preferRelativeResize="0"/>
          <p:nvPr/>
        </p:nvPicPr>
        <p:blipFill rotWithShape="1">
          <a:blip r:embed="rId3">
            <a:alphaModFix/>
          </a:blip>
          <a:srcRect b="59835"/>
          <a:stretch/>
        </p:blipFill>
        <p:spPr>
          <a:xfrm rot="10800000">
            <a:off x="-8250" y="-4107"/>
            <a:ext cx="12191695" cy="349261"/>
          </a:xfrm>
          <a:prstGeom prst="rect">
            <a:avLst/>
          </a:prstGeom>
          <a:noFill/>
          <a:ln>
            <a:noFill/>
          </a:ln>
        </p:spPr>
      </p:pic>
      <p:sp>
        <p:nvSpPr>
          <p:cNvPr id="141" name="Google Shape;141;p4"/>
          <p:cNvSpPr txBox="1"/>
          <p:nvPr/>
        </p:nvSpPr>
        <p:spPr>
          <a:xfrm>
            <a:off x="232350" y="2081875"/>
            <a:ext cx="119511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1. </a:t>
            </a:r>
            <a:r>
              <a:rPr lang="en-US" sz="2400" b="0" i="0" u="sng" strike="noStrike" cap="none">
                <a:solidFill>
                  <a:srgbClr val="0563C1"/>
                </a:solidFill>
                <a:latin typeface="Calibri"/>
                <a:ea typeface="Calibri"/>
                <a:cs typeface="Calibri"/>
                <a:sym typeface="Calibri"/>
                <a:hlinkClick r:id="rId4" action="ppaction://hlinksldjump">
                  <a:extLst>
                    <a:ext uri="{A12FA001-AC4F-418D-AE19-62706E023703}">
                      <ahyp:hlinkClr xmlns="" xmlns:ahyp="http://schemas.microsoft.com/office/drawing/2018/hyperlinkcolor" val="tx"/>
                    </a:ext>
                  </a:extLst>
                </a:hlinkClick>
              </a:rPr>
              <a:t>Connaissance </a:t>
            </a:r>
            <a:r>
              <a:rPr lang="en-US" sz="2400" b="0" i="0" u="sng" strike="noStrike" cap="none">
                <a:solidFill>
                  <a:srgbClr val="0563C1"/>
                </a:solidFill>
                <a:latin typeface="Calibri"/>
                <a:ea typeface="Calibri"/>
                <a:cs typeface="Calibri"/>
                <a:sym typeface="Calibri"/>
              </a:rPr>
              <a:t>générale </a:t>
            </a:r>
            <a:r>
              <a:rPr lang="en-US" sz="2400" u="sng">
                <a:solidFill>
                  <a:srgbClr val="0563C1"/>
                </a:solidFill>
                <a:latin typeface="Calibri"/>
                <a:ea typeface="Calibri"/>
                <a:cs typeface="Calibri"/>
                <a:sym typeface="Calibri"/>
              </a:rPr>
              <a:t>sur la </a:t>
            </a:r>
            <a:r>
              <a:rPr lang="en-US" sz="2400" b="0" i="0" u="sng" strike="noStrike" cap="none">
                <a:solidFill>
                  <a:srgbClr val="0563C1"/>
                </a:solidFill>
                <a:latin typeface="Calibri"/>
                <a:ea typeface="Calibri"/>
                <a:cs typeface="Calibri"/>
                <a:sym typeface="Calibri"/>
              </a:rPr>
              <a:t>consommation de substances et </a:t>
            </a:r>
            <a:r>
              <a:rPr lang="en-US" sz="2400" u="sng">
                <a:solidFill>
                  <a:srgbClr val="0563C1"/>
                </a:solidFill>
                <a:latin typeface="Calibri"/>
                <a:ea typeface="Calibri"/>
                <a:cs typeface="Calibri"/>
                <a:sym typeface="Calibri"/>
              </a:rPr>
              <a:t>le</a:t>
            </a:r>
            <a:r>
              <a:rPr lang="en-US" sz="2400" b="0" i="0" u="sng" strike="noStrike" cap="none">
                <a:solidFill>
                  <a:srgbClr val="0563C1"/>
                </a:solidFill>
                <a:latin typeface="Calibri"/>
                <a:ea typeface="Calibri"/>
                <a:cs typeface="Calibri"/>
                <a:sym typeface="Calibri"/>
              </a:rPr>
              <a:t> dépistage de la dépendance</a:t>
            </a:r>
            <a:endParaRPr sz="2400" b="0" i="0" u="sng" strike="noStrike" cap="none">
              <a:solidFill>
                <a:srgbClr val="0563C1"/>
              </a:solidFill>
              <a:latin typeface="Calibri"/>
              <a:ea typeface="Calibri"/>
              <a:cs typeface="Calibri"/>
              <a:sym typeface="Calibri"/>
            </a:endParaRPr>
          </a:p>
        </p:txBody>
      </p:sp>
      <p:sp>
        <p:nvSpPr>
          <p:cNvPr id="142" name="Google Shape;142;p4"/>
          <p:cNvSpPr txBox="1"/>
          <p:nvPr/>
        </p:nvSpPr>
        <p:spPr>
          <a:xfrm>
            <a:off x="318199" y="2799000"/>
            <a:ext cx="63039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2. </a:t>
            </a:r>
            <a:r>
              <a:rPr lang="en-US" sz="2400" b="0" i="0" u="sng" strike="noStrike" cap="none">
                <a:solidFill>
                  <a:srgbClr val="0563C1"/>
                </a:solidFill>
                <a:latin typeface="Calibri"/>
                <a:ea typeface="Calibri"/>
                <a:cs typeface="Calibri"/>
                <a:sym typeface="Calibri"/>
              </a:rPr>
              <a:t>Informations sur la </a:t>
            </a:r>
            <a:r>
              <a:rPr lang="en-US" sz="2400" b="0" i="0" u="sng" strike="noStrike" cap="none">
                <a:solidFill>
                  <a:srgbClr val="0563C1"/>
                </a:solidFill>
                <a:latin typeface="Calibri"/>
                <a:ea typeface="Calibri"/>
                <a:cs typeface="Calibri"/>
                <a:sym typeface="Calibri"/>
                <a:hlinkClick r:id="rId5" action="ppaction://hlinksldjump">
                  <a:extLst>
                    <a:ext uri="{A12FA001-AC4F-418D-AE19-62706E023703}">
                      <ahyp:hlinkClr xmlns="" xmlns:ahyp="http://schemas.microsoft.com/office/drawing/2018/hyperlinkcolor" val="tx"/>
                    </a:ext>
                  </a:extLst>
                </a:hlinkClick>
              </a:rPr>
              <a:t>consommation d</a:t>
            </a:r>
            <a:r>
              <a:rPr lang="en-US" sz="2400" u="sng">
                <a:solidFill>
                  <a:srgbClr val="0563C1"/>
                </a:solidFill>
                <a:latin typeface="Calibri"/>
                <a:ea typeface="Calibri"/>
                <a:cs typeface="Calibri"/>
                <a:sym typeface="Calibri"/>
                <a:hlinkClick r:id="rId5" action="ppaction://hlinksldjump">
                  <a:extLst>
                    <a:ext uri="{A12FA001-AC4F-418D-AE19-62706E023703}">
                      <ahyp:hlinkClr xmlns="" xmlns:ahyp="http://schemas.microsoft.com/office/drawing/2018/hyperlinkcolor" val="tx"/>
                    </a:ext>
                  </a:extLst>
                </a:hlinkClick>
              </a:rPr>
              <a:t>u</a:t>
            </a:r>
            <a:r>
              <a:rPr lang="en-US" sz="2400" b="0" i="0" u="sng" strike="noStrike" cap="none">
                <a:solidFill>
                  <a:srgbClr val="0563C1"/>
                </a:solidFill>
                <a:latin typeface="Calibri"/>
                <a:ea typeface="Calibri"/>
                <a:cs typeface="Calibri"/>
                <a:sym typeface="Calibri"/>
                <a:hlinkClick r:id="rId5" action="ppaction://hlinksldjump">
                  <a:extLst>
                    <a:ext uri="{A12FA001-AC4F-418D-AE19-62706E023703}">
                      <ahyp:hlinkClr xmlns="" xmlns:ahyp="http://schemas.microsoft.com/office/drawing/2018/hyperlinkcolor" val="tx"/>
                    </a:ext>
                  </a:extLst>
                </a:hlinkClick>
              </a:rPr>
              <a:t> </a:t>
            </a:r>
            <a:r>
              <a:rPr lang="en-US" sz="2400" b="0" i="0" u="sng" strike="noStrike" cap="none">
                <a:solidFill>
                  <a:srgbClr val="0563C1"/>
                </a:solidFill>
                <a:latin typeface="Calibri"/>
                <a:ea typeface="Calibri"/>
                <a:cs typeface="Calibri"/>
                <a:sym typeface="Calibri"/>
              </a:rPr>
              <a:t>tabac</a:t>
            </a:r>
            <a:endParaRPr sz="2400" b="0" i="0" u="sng" strike="noStrike" cap="none">
              <a:solidFill>
                <a:srgbClr val="0563C1"/>
              </a:solidFill>
              <a:latin typeface="Calibri"/>
              <a:ea typeface="Calibri"/>
              <a:cs typeface="Calibri"/>
              <a:sym typeface="Calibri"/>
            </a:endParaRPr>
          </a:p>
        </p:txBody>
      </p:sp>
      <p:sp>
        <p:nvSpPr>
          <p:cNvPr id="143" name="Google Shape;143;p4"/>
          <p:cNvSpPr txBox="1"/>
          <p:nvPr/>
        </p:nvSpPr>
        <p:spPr>
          <a:xfrm>
            <a:off x="318197" y="3460588"/>
            <a:ext cx="64032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3. </a:t>
            </a:r>
            <a:r>
              <a:rPr lang="en-US" sz="2400" b="0" i="0" u="sng" strike="noStrike" cap="none">
                <a:solidFill>
                  <a:srgbClr val="0563C1"/>
                </a:solidFill>
                <a:latin typeface="Calibri"/>
                <a:ea typeface="Calibri"/>
                <a:cs typeface="Calibri"/>
                <a:sym typeface="Calibri"/>
              </a:rPr>
              <a:t>Informations sur l'</a:t>
            </a:r>
            <a:r>
              <a:rPr lang="en-US" sz="2400" b="0" i="0" u="sng" strike="noStrike" cap="none">
                <a:solidFill>
                  <a:srgbClr val="0563C1"/>
                </a:solidFill>
                <a:latin typeface="Calibri"/>
                <a:ea typeface="Calibri"/>
                <a:cs typeface="Calibri"/>
                <a:sym typeface="Calibri"/>
                <a:hlinkClick r:id="rId6" action="ppaction://hlinksldjump">
                  <a:extLst>
                    <a:ext uri="{A12FA001-AC4F-418D-AE19-62706E023703}">
                      <ahyp:hlinkClr xmlns="" xmlns:ahyp="http://schemas.microsoft.com/office/drawing/2018/hyperlinkcolor" val="tx"/>
                    </a:ext>
                  </a:extLst>
                </a:hlinkClick>
              </a:rPr>
              <a:t>addiction aux </a:t>
            </a:r>
            <a:r>
              <a:rPr lang="en-US" sz="2400" b="0" i="0" u="sng" strike="noStrike" cap="none">
                <a:solidFill>
                  <a:srgbClr val="0563C1"/>
                </a:solidFill>
                <a:latin typeface="Calibri"/>
                <a:ea typeface="Calibri"/>
                <a:cs typeface="Calibri"/>
                <a:sym typeface="Calibri"/>
              </a:rPr>
              <a:t>écrans</a:t>
            </a:r>
            <a:endParaRPr sz="2400" b="0" i="0" u="sng" strike="noStrike" cap="none">
              <a:solidFill>
                <a:srgbClr val="0563C1"/>
              </a:solidFill>
              <a:latin typeface="Calibri"/>
              <a:ea typeface="Calibri"/>
              <a:cs typeface="Calibri"/>
              <a:sym typeface="Calibri"/>
            </a:endParaRPr>
          </a:p>
        </p:txBody>
      </p:sp>
      <p:sp>
        <p:nvSpPr>
          <p:cNvPr id="144" name="Google Shape;144;p4"/>
          <p:cNvSpPr txBox="1"/>
          <p:nvPr/>
        </p:nvSpPr>
        <p:spPr>
          <a:xfrm>
            <a:off x="318200" y="4122200"/>
            <a:ext cx="11169000" cy="8310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4. </a:t>
            </a:r>
            <a:r>
              <a:rPr lang="en-US" sz="2400" b="0" i="0" u="sng" strike="noStrike" cap="none">
                <a:solidFill>
                  <a:srgbClr val="0563C1"/>
                </a:solidFill>
                <a:latin typeface="Calibri"/>
                <a:ea typeface="Calibri"/>
                <a:cs typeface="Calibri"/>
                <a:sym typeface="Calibri"/>
              </a:rPr>
              <a:t>Utilisation interactive d'</a:t>
            </a:r>
            <a:r>
              <a:rPr lang="en-US" sz="2400" b="0" i="0" u="sng" strike="noStrike" cap="none">
                <a:solidFill>
                  <a:srgbClr val="0563C1"/>
                </a:solidFill>
                <a:latin typeface="Calibri"/>
                <a:ea typeface="Calibri"/>
                <a:cs typeface="Calibri"/>
                <a:sym typeface="Calibri"/>
                <a:hlinkClick r:id="rId7" action="ppaction://hlinksldjump">
                  <a:extLst>
                    <a:ext uri="{A12FA001-AC4F-418D-AE19-62706E023703}">
                      <ahyp:hlinkClr xmlns="" xmlns:ahyp="http://schemas.microsoft.com/office/drawing/2018/hyperlinkcolor" val="tx"/>
                    </a:ext>
                  </a:extLst>
                </a:hlinkClick>
              </a:rPr>
              <a:t>applications de </a:t>
            </a:r>
            <a:r>
              <a:rPr lang="en-US" sz="2400" b="0" i="0" u="sng" strike="noStrike" cap="none">
                <a:solidFill>
                  <a:srgbClr val="0563C1"/>
                </a:solidFill>
                <a:latin typeface="Calibri"/>
                <a:ea typeface="Calibri"/>
                <a:cs typeface="Calibri"/>
                <a:sym typeface="Calibri"/>
              </a:rPr>
              <a:t>santé pour la consommation de tabac et l'utilisation rationnelle des écrans</a:t>
            </a:r>
            <a:endParaRPr sz="1800" b="0" i="0" u="none" strike="noStrike" cap="none">
              <a:solidFill>
                <a:schemeClr val="dk1"/>
              </a:solidFill>
              <a:latin typeface="Calibri"/>
              <a:ea typeface="Calibri"/>
              <a:cs typeface="Calibri"/>
              <a:sym typeface="Calibri"/>
            </a:endParaRPr>
          </a:p>
        </p:txBody>
      </p:sp>
      <p:sp>
        <p:nvSpPr>
          <p:cNvPr id="145" name="Google Shape;145;p4"/>
          <p:cNvSpPr txBox="1"/>
          <p:nvPr/>
        </p:nvSpPr>
        <p:spPr>
          <a:xfrm>
            <a:off x="318197" y="5268483"/>
            <a:ext cx="3883800"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b="0" i="0" strike="noStrike" cap="none">
                <a:solidFill>
                  <a:schemeClr val="dk1"/>
                </a:solidFill>
                <a:latin typeface="Calibri"/>
                <a:ea typeface="Calibri"/>
                <a:cs typeface="Calibri"/>
                <a:sym typeface="Calibri"/>
              </a:rPr>
              <a:t>5. </a:t>
            </a:r>
            <a:r>
              <a:rPr lang="en-US" sz="2400" b="0" i="0" u="sng" strike="noStrike" cap="none">
                <a:solidFill>
                  <a:srgbClr val="0563C1"/>
                </a:solidFill>
                <a:latin typeface="Calibri"/>
                <a:ea typeface="Calibri"/>
                <a:cs typeface="Calibri"/>
                <a:sym typeface="Calibri"/>
                <a:hlinkClick r:id="rId8" action="ppaction://hlinksldjump">
                  <a:extLst>
                    <a:ext uri="{A12FA001-AC4F-418D-AE19-62706E023703}">
                      <ahyp:hlinkClr xmlns="" xmlns:ahyp="http://schemas.microsoft.com/office/drawing/2018/hyperlinkcolor" val="tx"/>
                    </a:ext>
                  </a:extLst>
                </a:hlinkClick>
              </a:rPr>
              <a:t>Discussion et évaluation</a:t>
            </a:r>
            <a:endParaRPr sz="2400" b="0" i="0" u="sng" strike="noStrike" cap="none">
              <a:solidFill>
                <a:srgbClr val="0563C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p40" descr="Ambition abstract concept"/>
          <p:cNvPicPr preferRelativeResize="0"/>
          <p:nvPr/>
        </p:nvPicPr>
        <p:blipFill rotWithShape="1">
          <a:blip r:embed="rId3">
            <a:alphaModFix/>
          </a:blip>
          <a:srcRect/>
          <a:stretch/>
        </p:blipFill>
        <p:spPr>
          <a:xfrm>
            <a:off x="6668162" y="1079999"/>
            <a:ext cx="5517062" cy="5343950"/>
          </a:xfrm>
          <a:prstGeom prst="rect">
            <a:avLst/>
          </a:prstGeom>
          <a:noFill/>
          <a:ln>
            <a:noFill/>
          </a:ln>
        </p:spPr>
      </p:pic>
      <p:sp>
        <p:nvSpPr>
          <p:cNvPr id="638" name="Google Shape;638;p40"/>
          <p:cNvSpPr txBox="1"/>
          <p:nvPr/>
        </p:nvSpPr>
        <p:spPr>
          <a:xfrm>
            <a:off x="6000589" y="6199679"/>
            <a:ext cx="609958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Conçu par Freepik</a:t>
            </a:r>
            <a:endParaRPr sz="1200">
              <a:solidFill>
                <a:schemeClr val="dk1"/>
              </a:solidFill>
              <a:latin typeface="Calibri"/>
              <a:ea typeface="Calibri"/>
              <a:cs typeface="Calibri"/>
              <a:sym typeface="Calibri"/>
            </a:endParaRPr>
          </a:p>
        </p:txBody>
      </p:sp>
      <p:sp>
        <p:nvSpPr>
          <p:cNvPr id="639" name="Google Shape;639;p40"/>
          <p:cNvSpPr txBox="1">
            <a:spLocks noGrp="1"/>
          </p:cNvSpPr>
          <p:nvPr>
            <p:ph type="title"/>
          </p:nvPr>
        </p:nvSpPr>
        <p:spPr>
          <a:xfrm>
            <a:off x="558000" y="598675"/>
            <a:ext cx="10515600" cy="1641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en-US" sz="2000">
                <a:solidFill>
                  <a:srgbClr val="C01E24"/>
                </a:solidFill>
              </a:rPr>
              <a:t>5.1.4</a:t>
            </a:r>
            <a:r>
              <a:rPr lang="en-US"/>
              <a:t/>
            </a:r>
            <a:br>
              <a:rPr lang="en-US"/>
            </a:br>
            <a:r>
              <a:rPr lang="en-US">
                <a:solidFill>
                  <a:srgbClr val="C01E24"/>
                </a:solidFill>
              </a:rPr>
              <a:t>Utilisation interactive d'applications de santé pour la consommation de tabac et l'utilisation rationnelle des écrans</a:t>
            </a:r>
            <a:endParaRPr>
              <a:solidFill>
                <a:srgbClr val="C01E24"/>
              </a:solidFill>
            </a:endParaRPr>
          </a:p>
        </p:txBody>
      </p:sp>
      <p:sp>
        <p:nvSpPr>
          <p:cNvPr id="640" name="Google Shape;640;p40"/>
          <p:cNvSpPr txBox="1">
            <a:spLocks noGrp="1"/>
          </p:cNvSpPr>
          <p:nvPr>
            <p:ph type="body" idx="1"/>
          </p:nvPr>
        </p:nvSpPr>
        <p:spPr>
          <a:xfrm>
            <a:off x="558000" y="2819950"/>
            <a:ext cx="5157900" cy="4005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100000"/>
              </a:lnSpc>
              <a:spcBef>
                <a:spcPts val="0"/>
              </a:spcBef>
              <a:spcAft>
                <a:spcPts val="0"/>
              </a:spcAft>
              <a:buSzPts val="2200"/>
              <a:buNone/>
            </a:pPr>
            <a:r>
              <a:rPr lang="en-US" sz="2200">
                <a:solidFill>
                  <a:srgbClr val="203864"/>
                </a:solidFill>
              </a:rPr>
              <a:t>Objectifs</a:t>
            </a:r>
            <a:endParaRPr/>
          </a:p>
        </p:txBody>
      </p:sp>
      <p:sp>
        <p:nvSpPr>
          <p:cNvPr id="641" name="Google Shape;641;p40"/>
          <p:cNvSpPr txBox="1">
            <a:spLocks noGrp="1"/>
          </p:cNvSpPr>
          <p:nvPr>
            <p:ph type="body" idx="2"/>
          </p:nvPr>
        </p:nvSpPr>
        <p:spPr>
          <a:xfrm>
            <a:off x="617625" y="3268395"/>
            <a:ext cx="5937000" cy="2666700"/>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SzPts val="2000"/>
              <a:buChar char="▪"/>
            </a:pPr>
            <a:r>
              <a:rPr lang="en-US" sz="2000"/>
              <a:t>Choisissez en groupe une application et téléchargez-la </a:t>
            </a:r>
            <a:endParaRPr/>
          </a:p>
          <a:p>
            <a:pPr marL="228600" lvl="0" indent="-228600" algn="l" rtl="0">
              <a:lnSpc>
                <a:spcPct val="150000"/>
              </a:lnSpc>
              <a:spcBef>
                <a:spcPts val="1200"/>
              </a:spcBef>
              <a:spcAft>
                <a:spcPts val="0"/>
              </a:spcAft>
              <a:buSzPts val="2000"/>
              <a:buChar char="▪"/>
            </a:pPr>
            <a:r>
              <a:rPr lang="en-US" sz="2000"/>
              <a:t>Découvrez ses caractéristiques </a:t>
            </a:r>
            <a:endParaRPr/>
          </a:p>
          <a:p>
            <a:pPr marL="228600" lvl="0" indent="-228600" algn="l" rtl="0">
              <a:lnSpc>
                <a:spcPct val="150000"/>
              </a:lnSpc>
              <a:spcBef>
                <a:spcPts val="1200"/>
              </a:spcBef>
              <a:spcAft>
                <a:spcPts val="0"/>
              </a:spcAft>
              <a:buSzPts val="2000"/>
              <a:buChar char="▪"/>
            </a:pPr>
            <a:r>
              <a:rPr lang="en-US" sz="2000"/>
              <a:t>Discuter des avantages et des inconvénients </a:t>
            </a:r>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647" name="Google Shape;647;p41"/>
          <p:cNvPicPr preferRelativeResize="0"/>
          <p:nvPr/>
        </p:nvPicPr>
        <p:blipFill rotWithShape="1">
          <a:blip r:embed="rId3">
            <a:alphaModFix/>
          </a:blip>
          <a:srcRect/>
          <a:stretch/>
        </p:blipFill>
        <p:spPr>
          <a:xfrm>
            <a:off x="7666275" y="668025"/>
            <a:ext cx="1071283" cy="1130875"/>
          </a:xfrm>
          <a:prstGeom prst="rect">
            <a:avLst/>
          </a:prstGeom>
          <a:noFill/>
          <a:ln>
            <a:noFill/>
          </a:ln>
        </p:spPr>
      </p:pic>
      <p:sp>
        <p:nvSpPr>
          <p:cNvPr id="648" name="Google Shape;648;p41"/>
          <p:cNvSpPr txBox="1">
            <a:spLocks noGrp="1"/>
          </p:cNvSpPr>
          <p:nvPr>
            <p:ph type="title"/>
          </p:nvPr>
        </p:nvSpPr>
        <p:spPr>
          <a:xfrm>
            <a:off x="501854" y="503810"/>
            <a:ext cx="11059800" cy="72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Applications pour arrêter de fumer </a:t>
            </a:r>
            <a:endParaRPr/>
          </a:p>
        </p:txBody>
      </p:sp>
      <p:graphicFrame>
        <p:nvGraphicFramePr>
          <p:cNvPr id="649" name="Google Shape;649;p41"/>
          <p:cNvGraphicFramePr/>
          <p:nvPr/>
        </p:nvGraphicFramePr>
        <p:xfrm>
          <a:off x="964876" y="1051624"/>
          <a:ext cx="11059800" cy="7086844"/>
        </p:xfrm>
        <a:graphic>
          <a:graphicData uri="http://schemas.openxmlformats.org/drawingml/2006/table">
            <a:tbl>
              <a:tblPr>
                <a:noFill/>
                <a:tableStyleId>{22C64147-B2B1-4790-A662-152E3C31171D}</a:tableStyleId>
              </a:tblPr>
              <a:tblGrid>
                <a:gridCol w="1618675">
                  <a:extLst>
                    <a:ext uri="{9D8B030D-6E8A-4147-A177-3AD203B41FA5}">
                      <a16:colId xmlns:a16="http://schemas.microsoft.com/office/drawing/2014/main" val="20000"/>
                    </a:ext>
                  </a:extLst>
                </a:gridCol>
                <a:gridCol w="7873000">
                  <a:extLst>
                    <a:ext uri="{9D8B030D-6E8A-4147-A177-3AD203B41FA5}">
                      <a16:colId xmlns:a16="http://schemas.microsoft.com/office/drawing/2014/main" val="20001"/>
                    </a:ext>
                  </a:extLst>
                </a:gridCol>
                <a:gridCol w="1568125">
                  <a:extLst>
                    <a:ext uri="{9D8B030D-6E8A-4147-A177-3AD203B41FA5}">
                      <a16:colId xmlns:a16="http://schemas.microsoft.com/office/drawing/2014/main" val="20002"/>
                    </a:ext>
                  </a:extLst>
                </a:gridCol>
              </a:tblGrid>
              <a:tr h="868725">
                <a:tc>
                  <a:txBody>
                    <a:bodyPr/>
                    <a:lstStyle/>
                    <a:p>
                      <a:pPr marL="0" marR="0" lvl="0" indent="0" algn="ctr" rtl="0">
                        <a:spcBef>
                          <a:spcPts val="0"/>
                        </a:spcBef>
                        <a:spcAft>
                          <a:spcPts val="0"/>
                        </a:spcAft>
                        <a:buClr>
                          <a:schemeClr val="dk1"/>
                        </a:buClr>
                        <a:buSzPts val="1800"/>
                        <a:buFont typeface="Calibri"/>
                        <a:buNone/>
                      </a:pPr>
                      <a:r>
                        <a:rPr lang="en-US" sz="1800" b="1" u="none" strike="noStrike" cap="none"/>
                        <a:t>Applications</a:t>
                      </a:r>
                      <a:endParaRPr sz="1800" b="1" u="none" strike="noStrike" cap="none"/>
                    </a:p>
                  </a:txBody>
                  <a:tcPr marL="91425" marR="91425" marT="91425" marB="91425"/>
                </a:tc>
                <a:tc>
                  <a:txBody>
                    <a:bodyPr/>
                    <a:lstStyle/>
                    <a:p>
                      <a:pPr marL="0" marR="0" lvl="0" indent="0" algn="ctr" rtl="0">
                        <a:spcBef>
                          <a:spcPts val="0"/>
                        </a:spcBef>
                        <a:spcAft>
                          <a:spcPts val="0"/>
                        </a:spcAft>
                        <a:buClr>
                          <a:schemeClr val="dk1"/>
                        </a:buClr>
                        <a:buSzPts val="1800"/>
                        <a:buFont typeface="Calibri"/>
                        <a:buNone/>
                      </a:pPr>
                      <a:r>
                        <a:rPr lang="en-US" sz="1800" b="1" u="none" strike="noStrike" cap="none"/>
                        <a:t>Description</a:t>
                      </a:r>
                      <a:endParaRPr sz="1800" b="1" u="none" strike="noStrike" cap="none"/>
                    </a:p>
                  </a:txBody>
                  <a:tcPr marL="91425" marR="91425" marT="91425" marB="91425"/>
                </a:tc>
                <a:tc>
                  <a:txBody>
                    <a:bodyPr/>
                    <a:lstStyle/>
                    <a:p>
                      <a:pPr marL="0" marR="0" lvl="0" indent="0" algn="ctr" rtl="0">
                        <a:spcBef>
                          <a:spcPts val="0"/>
                        </a:spcBef>
                        <a:spcAft>
                          <a:spcPts val="0"/>
                        </a:spcAft>
                        <a:buClr>
                          <a:schemeClr val="dk1"/>
                        </a:buClr>
                        <a:buSzPts val="1800"/>
                        <a:buFont typeface="Calibri"/>
                        <a:buNone/>
                      </a:pPr>
                      <a:r>
                        <a:rPr lang="en-US" sz="1800" b="1" u="none" strike="noStrike" cap="none"/>
                        <a:t>Lien de téléchargement</a:t>
                      </a:r>
                      <a:endParaRPr sz="1800" b="1" u="none" strike="noStrike" cap="none"/>
                    </a:p>
                  </a:txBody>
                  <a:tcPr marL="91425" marR="91425" marT="91425" marB="91425"/>
                </a:tc>
                <a:extLst>
                  <a:ext uri="{0D108BD9-81ED-4DB2-BD59-A6C34878D82A}">
                    <a16:rowId xmlns:a16="http://schemas.microsoft.com/office/drawing/2014/main" val="10000"/>
                  </a:ext>
                </a:extLst>
              </a:tr>
              <a:tr h="789725">
                <a:tc>
                  <a:txBody>
                    <a:bodyPr/>
                    <a:lstStyle/>
                    <a:p>
                      <a:pPr marL="0" marR="0" lvl="0" indent="0" algn="l" rtl="0">
                        <a:lnSpc>
                          <a:spcPct val="100000"/>
                        </a:lnSpc>
                        <a:spcBef>
                          <a:spcPts val="0"/>
                        </a:spcBef>
                        <a:spcAft>
                          <a:spcPts val="0"/>
                        </a:spcAft>
                        <a:buClr>
                          <a:schemeClr val="dk1"/>
                        </a:buClr>
                        <a:buSzPts val="1800"/>
                        <a:buFont typeface="Calibri"/>
                        <a:buNone/>
                      </a:pPr>
                      <a:r>
                        <a:rPr lang="en-US" sz="1800" b="1" u="none" strike="noStrike" cap="none"/>
                        <a:t>Kwit</a:t>
                      </a:r>
                      <a:endParaRPr sz="18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sz="1600" u="none" strike="noStrike" cap="none"/>
                        <a:t>Cette application utilise la gamification pour vous aider à arrêter de fumer. Elle vous permet de gagner des points et des badges pour votre abstinence, et vous offre également des conseils et du soutien.</a:t>
                      </a:r>
                      <a:endParaRPr sz="1600" u="none" strike="noStrike" cap="none"/>
                    </a:p>
                  </a:txBody>
                  <a:tcPr marL="91425" marR="91425" marT="91425" marB="91425"/>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4"/>
                        </a:rPr>
                        <a:t>Android </a:t>
                      </a:r>
                      <a:r>
                        <a:rPr lang="en-US" sz="1400" u="none" strike="noStrike" cap="none"/>
                        <a:t>- </a:t>
                      </a:r>
                      <a:r>
                        <a:rPr lang="en-US" sz="1400" u="sng" strike="noStrike" cap="none">
                          <a:solidFill>
                            <a:schemeClr val="hlink"/>
                          </a:solidFill>
                          <a:hlinkClick r:id="rId5"/>
                        </a:rPr>
                        <a:t>IOS</a:t>
                      </a:r>
                      <a:endParaRPr sz="2000" u="none" strike="noStrike" cap="none"/>
                    </a:p>
                  </a:txBody>
                  <a:tcPr marL="91425" marR="91425" marT="91425" marB="91425"/>
                </a:tc>
                <a:extLst>
                  <a:ext uri="{0D108BD9-81ED-4DB2-BD59-A6C34878D82A}">
                    <a16:rowId xmlns:a16="http://schemas.microsoft.com/office/drawing/2014/main" val="10001"/>
                  </a:ext>
                </a:extLst>
              </a:tr>
              <a:tr h="1095125">
                <a:tc>
                  <a:txBody>
                    <a:bodyPr/>
                    <a:lstStyle/>
                    <a:p>
                      <a:pPr marL="0" marR="0" lvl="0" indent="0" algn="l" rtl="0">
                        <a:lnSpc>
                          <a:spcPct val="100000"/>
                        </a:lnSpc>
                        <a:spcBef>
                          <a:spcPts val="0"/>
                        </a:spcBef>
                        <a:spcAft>
                          <a:spcPts val="0"/>
                        </a:spcAft>
                        <a:buClr>
                          <a:schemeClr val="dk1"/>
                        </a:buClr>
                        <a:buSzPts val="1800"/>
                        <a:buFont typeface="Calibri"/>
                        <a:buNone/>
                      </a:pPr>
                      <a:r>
                        <a:rPr lang="en-US" sz="1800" b="1" u="none" strike="noStrike" cap="none"/>
                        <a:t>Sans fumée</a:t>
                      </a:r>
                      <a:endParaRPr sz="1800" b="1" u="none" strike="noStrike" cap="none">
                        <a:solidFill>
                          <a:srgbClr val="1F1F1F"/>
                        </a:solidFill>
                      </a:endParaRPr>
                    </a:p>
                  </a:txBody>
                  <a:tcPr marL="91425" marR="91425" marT="91425" marB="91425"/>
                </a:tc>
                <a:tc>
                  <a:txBody>
                    <a:bodyPr/>
                    <a:lstStyle/>
                    <a:p>
                      <a:pPr marL="0" marR="0" lvl="0" indent="0" algn="l" rtl="0">
                        <a:lnSpc>
                          <a:spcPct val="115000"/>
                        </a:lnSpc>
                        <a:spcBef>
                          <a:spcPts val="0"/>
                        </a:spcBef>
                        <a:spcAft>
                          <a:spcPts val="0"/>
                        </a:spcAft>
                        <a:buClr>
                          <a:schemeClr val="dk1"/>
                        </a:buClr>
                        <a:buSzPts val="1600"/>
                        <a:buFont typeface="Calibri"/>
                        <a:buNone/>
                      </a:pPr>
                      <a:r>
                        <a:rPr lang="en-US" sz="1600" u="none" strike="noStrike" cap="none"/>
                        <a:t>Cette application est fournie par l'Institut national du cancer des États-Unis et offre des informations et un soutien aux personnes qui souhaitent arrêter de fumer. Elle comprend un suivi des progrès, des conseils personnalisés et un forum communautaire.</a:t>
                      </a:r>
                      <a:endParaRPr sz="1600" u="none" strike="noStrike" cap="none"/>
                    </a:p>
                  </a:txBody>
                  <a:tcPr marL="91425" marR="91425" marT="91425" marB="91425"/>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6"/>
                        </a:rPr>
                        <a:t>Android </a:t>
                      </a:r>
                      <a:r>
                        <a:rPr lang="en-US" sz="1400" u="none" strike="noStrike" cap="none"/>
                        <a:t>- </a:t>
                      </a:r>
                      <a:r>
                        <a:rPr lang="en-US" sz="1400" u="sng" strike="noStrike" cap="none">
                          <a:solidFill>
                            <a:schemeClr val="hlink"/>
                          </a:solidFill>
                          <a:hlinkClick r:id="rId7"/>
                        </a:rPr>
                        <a:t>IOS</a:t>
                      </a:r>
                      <a:endParaRPr sz="2000" u="none" strike="noStrike" cap="none"/>
                    </a:p>
                  </a:txBody>
                  <a:tcPr marL="91425" marR="91425" marT="91425" marB="91425"/>
                </a:tc>
                <a:extLst>
                  <a:ext uri="{0D108BD9-81ED-4DB2-BD59-A6C34878D82A}">
                    <a16:rowId xmlns:a16="http://schemas.microsoft.com/office/drawing/2014/main" val="10002"/>
                  </a:ext>
                </a:extLst>
              </a:tr>
              <a:tr h="5791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u="none" strike="noStrike" cap="none"/>
                        <a:t>QuitNow !</a:t>
                      </a:r>
                      <a:endParaRPr sz="18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sz="1600" u="none" strike="noStrike" cap="none"/>
                        <a:t>Cette application est simple et facile à utiliser. Elle offre un suivi des progrès, des conseils et un soutien.</a:t>
                      </a:r>
                      <a:endParaRPr sz="1600" u="none" strike="noStrike" cap="none"/>
                    </a:p>
                  </a:txBody>
                  <a:tcPr marL="91425" marR="91425" marT="91425" marB="91425"/>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8"/>
                        </a:rPr>
                        <a:t>Android </a:t>
                      </a:r>
                      <a:r>
                        <a:rPr lang="en-US" sz="1400" u="none" strike="noStrike" cap="none"/>
                        <a:t>- </a:t>
                      </a:r>
                      <a:r>
                        <a:rPr lang="en-US" sz="1400" u="sng" strike="noStrike" cap="none">
                          <a:solidFill>
                            <a:schemeClr val="hlink"/>
                          </a:solidFill>
                          <a:hlinkClick r:id="rId9"/>
                        </a:rPr>
                        <a:t>IOS</a:t>
                      </a:r>
                      <a:endParaRPr sz="2000" u="none" strike="noStrike" cap="none"/>
                    </a:p>
                  </a:txBody>
                  <a:tcPr marL="91425" marR="91425" marT="91425" marB="91425"/>
                </a:tc>
                <a:extLst>
                  <a:ext uri="{0D108BD9-81ED-4DB2-BD59-A6C34878D82A}">
                    <a16:rowId xmlns:a16="http://schemas.microsoft.com/office/drawing/2014/main" val="10003"/>
                  </a:ext>
                </a:extLst>
              </a:tr>
              <a:tr h="12169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u="none" strike="noStrike" cap="none"/>
                        <a:t>Mon coach pour arrêter de fumer</a:t>
                      </a:r>
                      <a:endParaRPr sz="18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sz="1600" u="none" strike="noStrike" cap="none"/>
                        <a:t>Cette application est fournie par Truth Initiative, une organisation américaine à but non lucratif qui lutte contre le tabagisme. Elle propose un suivi des progrès, des conseils personnalisés et un forum communautaire.</a:t>
                      </a:r>
                      <a:endParaRPr sz="1600" u="none" strike="noStrike" cap="none"/>
                    </a:p>
                  </a:txBody>
                  <a:tcPr marL="91425" marR="91425" marT="91425" marB="91425"/>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10"/>
                        </a:rPr>
                        <a:t> Android </a:t>
                      </a:r>
                      <a:r>
                        <a:rPr lang="en-US" sz="1400" u="none" strike="noStrike" cap="none"/>
                        <a:t>- </a:t>
                      </a:r>
                      <a:r>
                        <a:rPr lang="en-US" sz="1400" u="sng" strike="noStrike" cap="none">
                          <a:solidFill>
                            <a:schemeClr val="hlink"/>
                          </a:solidFill>
                          <a:hlinkClick r:id="rId11"/>
                        </a:rPr>
                        <a:t>IOS</a:t>
                      </a:r>
                      <a:endParaRPr sz="2000" u="none" strike="noStrike" cap="none"/>
                    </a:p>
                  </a:txBody>
                  <a:tcPr marL="91425" marR="91425" marT="91425" marB="91425"/>
                </a:tc>
                <a:extLst>
                  <a:ext uri="{0D108BD9-81ED-4DB2-BD59-A6C34878D82A}">
                    <a16:rowId xmlns:a16="http://schemas.microsoft.com/office/drawing/2014/main" val="10004"/>
                  </a:ext>
                </a:extLst>
              </a:tr>
              <a:tr h="572650">
                <a:tc>
                  <a:txBody>
                    <a:bodyPr/>
                    <a:lstStyle/>
                    <a:p>
                      <a:pPr marL="0" marR="0" lvl="0" indent="0" algn="l" rtl="0">
                        <a:lnSpc>
                          <a:spcPct val="100000"/>
                        </a:lnSpc>
                        <a:spcBef>
                          <a:spcPts val="0"/>
                        </a:spcBef>
                        <a:spcAft>
                          <a:spcPts val="0"/>
                        </a:spcAft>
                        <a:buClr>
                          <a:srgbClr val="1F1F1F"/>
                        </a:buClr>
                        <a:buSzPts val="1800"/>
                        <a:buFont typeface="Calibri"/>
                        <a:buNone/>
                      </a:pPr>
                      <a:r>
                        <a:rPr lang="en-US" sz="1800" b="1" u="none" strike="noStrike" cap="none">
                          <a:solidFill>
                            <a:srgbClr val="1F1F1F"/>
                          </a:solidFill>
                        </a:rPr>
                        <a:t>Smokerstop</a:t>
                      </a:r>
                      <a:endParaRPr sz="18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sz="1600" u="none" strike="noStrike" cap="none"/>
                        <a:t>Smokerstop est une application gratuite disponible sur iOS.</a:t>
                      </a:r>
                      <a:endParaRPr sz="1600" u="none" strike="noStrike" cap="none"/>
                    </a:p>
                  </a:txBody>
                  <a:tcPr marL="91425" marR="91425" marT="91425" marB="91425"/>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12"/>
                        </a:rPr>
                        <a:t>IOS</a:t>
                      </a:r>
                      <a:endParaRPr sz="1400" u="none" strike="noStrike" cap="none"/>
                    </a:p>
                  </a:txBody>
                  <a:tcPr marL="91425" marR="91425" marT="91425" marB="91425"/>
                </a:tc>
                <a:extLst>
                  <a:ext uri="{0D108BD9-81ED-4DB2-BD59-A6C34878D82A}">
                    <a16:rowId xmlns:a16="http://schemas.microsoft.com/office/drawing/2014/main" val="10005"/>
                  </a:ext>
                </a:extLst>
              </a:tr>
              <a:tr h="579150">
                <a:tc>
                  <a:txBody>
                    <a:bodyPr/>
                    <a:lstStyle/>
                    <a:p>
                      <a:pPr marL="0" marR="0" lvl="0" indent="0" algn="l" rtl="0">
                        <a:lnSpc>
                          <a:spcPct val="100000"/>
                        </a:lnSpc>
                        <a:spcBef>
                          <a:spcPts val="0"/>
                        </a:spcBef>
                        <a:spcAft>
                          <a:spcPts val="0"/>
                        </a:spcAft>
                        <a:buClr>
                          <a:srgbClr val="1F1F1F"/>
                        </a:buClr>
                        <a:buSzPts val="1800"/>
                        <a:buFont typeface="Calibri"/>
                        <a:buNone/>
                      </a:pPr>
                      <a:r>
                        <a:rPr lang="en-US" sz="1800" b="1" u="none" strike="noStrike" cap="none">
                          <a:solidFill>
                            <a:srgbClr val="1F1F1F"/>
                          </a:solidFill>
                        </a:rPr>
                        <a:t>Stop-tabac</a:t>
                      </a:r>
                      <a:endParaRPr sz="1800" b="1" u="none" strike="noStrike" cap="none">
                        <a:solidFill>
                          <a:srgbClr val="1F1F1F"/>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600"/>
                        <a:buFont typeface="Calibri"/>
                        <a:buNone/>
                      </a:pPr>
                      <a:r>
                        <a:rPr lang="en-US" sz="1600" u="none" strike="noStrike" cap="none"/>
                        <a:t>Développé par des experts de l'Université de Genève. Des conseils spécifiques au quotidien. Un calendrier pour planifier l'avenir. </a:t>
                      </a:r>
                      <a:endParaRPr sz="1600" u="none" strike="noStrike" cap="none"/>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13"/>
                        </a:rPr>
                        <a:t>Android </a:t>
                      </a:r>
                      <a:r>
                        <a:rPr lang="en-US" sz="1400" u="none" strike="noStrike" cap="none"/>
                        <a:t>- </a:t>
                      </a:r>
                      <a:r>
                        <a:rPr lang="en-US" sz="1400" u="sng" strike="noStrike" cap="none">
                          <a:solidFill>
                            <a:schemeClr val="hlink"/>
                          </a:solidFill>
                          <a:hlinkClick r:id="rId13"/>
                        </a:rPr>
                        <a:t>IOS</a:t>
                      </a:r>
                      <a:endParaRPr sz="2000" u="none" strike="noStrike" cap="none"/>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715825">
                <a:tc>
                  <a:txBody>
                    <a:bodyPr/>
                    <a:lstStyle/>
                    <a:p>
                      <a:pPr marL="0" marR="0" lvl="0" indent="0" algn="l" rtl="0">
                        <a:lnSpc>
                          <a:spcPct val="100000"/>
                        </a:lnSpc>
                        <a:spcBef>
                          <a:spcPts val="0"/>
                        </a:spcBef>
                        <a:spcAft>
                          <a:spcPts val="0"/>
                        </a:spcAft>
                        <a:buClr>
                          <a:schemeClr val="dk1"/>
                        </a:buClr>
                        <a:buSzPts val="1800"/>
                        <a:buFont typeface="Calibri"/>
                        <a:buNone/>
                      </a:pPr>
                      <a:r>
                        <a:rPr lang="en-US" sz="1800" b="1" u="none" strike="noStrike" cap="none"/>
                        <a:t>Tabac Info Service</a:t>
                      </a:r>
                      <a:endParaRPr sz="1800" b="1" u="none" strike="noStrike" cap="none">
                        <a:solidFill>
                          <a:srgbClr val="1F1F1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600"/>
                        <a:buFont typeface="Calibri"/>
                        <a:buNone/>
                      </a:pPr>
                      <a:r>
                        <a:rPr lang="en-US" sz="1600" u="none" strike="noStrike" cap="none"/>
                        <a:t>Cette application est proposée par le gouvernement français et offre des informations et un soutien aux personnes qui souhaitent arrêter de fumer. </a:t>
                      </a:r>
                      <a:endParaRPr sz="16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14"/>
                        </a:rPr>
                        <a:t>Android </a:t>
                      </a:r>
                      <a:r>
                        <a:rPr lang="en-US" sz="1400" u="none" strike="noStrike" cap="none"/>
                        <a:t>- </a:t>
                      </a:r>
                      <a:r>
                        <a:rPr lang="en-US" sz="1400" u="sng" strike="noStrike" cap="none">
                          <a:solidFill>
                            <a:schemeClr val="hlink"/>
                          </a:solidFill>
                          <a:hlinkClick r:id="rId15"/>
                        </a:rPr>
                        <a:t>IOS</a:t>
                      </a: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650" name="Google Shape;650;p41"/>
          <p:cNvSpPr txBox="1"/>
          <p:nvPr/>
        </p:nvSpPr>
        <p:spPr>
          <a:xfrm>
            <a:off x="224942" y="6457484"/>
            <a:ext cx="6285000" cy="276900"/>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100000"/>
              </a:lnSpc>
              <a:spcBef>
                <a:spcPts val="0"/>
              </a:spcBef>
              <a:spcAft>
                <a:spcPts val="0"/>
              </a:spcAft>
              <a:buClr>
                <a:srgbClr val="C01E24"/>
              </a:buClr>
              <a:buSzPts val="1300"/>
              <a:buFont typeface="Noto Sans Symbols"/>
              <a:buNone/>
            </a:pPr>
            <a:r>
              <a:rPr lang="en-US" sz="1300">
                <a:solidFill>
                  <a:srgbClr val="000000"/>
                </a:solidFill>
                <a:latin typeface="Arial"/>
                <a:ea typeface="Arial"/>
                <a:cs typeface="Arial"/>
                <a:sym typeface="Arial"/>
              </a:rPr>
              <a:t>***Certaines de ces applications sont entièrement gratuites, tandis que d'autres sont payantes.</a:t>
            </a:r>
            <a:endParaRPr sz="1300" strike="sngStrike">
              <a:solidFill>
                <a:srgbClr val="000000"/>
              </a:solidFill>
              <a:latin typeface="Arial"/>
              <a:ea typeface="Arial"/>
              <a:cs typeface="Arial"/>
              <a:sym typeface="Arial"/>
            </a:endParaRPr>
          </a:p>
        </p:txBody>
      </p:sp>
      <p:sp>
        <p:nvSpPr>
          <p:cNvPr id="651" name="Google Shape;651;p41"/>
          <p:cNvSpPr/>
          <p:nvPr/>
        </p:nvSpPr>
        <p:spPr>
          <a:xfrm>
            <a:off x="9663663" y="6460380"/>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16"/>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17"/>
              </a:rPr>
              <a:t>Conçu par Freepik</a:t>
            </a:r>
            <a:endParaRPr sz="1200">
              <a:solidFill>
                <a:schemeClr val="dk1"/>
              </a:solidFill>
              <a:latin typeface="Calibri"/>
              <a:ea typeface="Calibri"/>
              <a:cs typeface="Calibri"/>
              <a:sym typeface="Calibri"/>
            </a:endParaRPr>
          </a:p>
        </p:txBody>
      </p:sp>
      <p:sp>
        <p:nvSpPr>
          <p:cNvPr id="652" name="Google Shape;652;p41"/>
          <p:cNvSpPr/>
          <p:nvPr/>
        </p:nvSpPr>
        <p:spPr>
          <a:xfrm>
            <a:off x="7109675" y="-3925"/>
            <a:ext cx="5081100" cy="382500"/>
          </a:xfrm>
          <a:prstGeom prst="rect">
            <a:avLst/>
          </a:prstGeom>
          <a:solidFill>
            <a:srgbClr val="DDE0E5"/>
          </a:solidFill>
          <a:ln>
            <a:noFill/>
          </a:ln>
        </p:spPr>
        <p:txBody>
          <a:bodyPr spcFirstLastPara="1" wrap="square" lIns="91425" tIns="45700" rIns="91425" bIns="45700" anchor="ctr" anchorCtr="0">
            <a:normAutofit fontScale="92500"/>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5.1.4 Utilisation interactive des applications de santé </a:t>
            </a:r>
            <a:endParaRPr sz="1800">
              <a:solidFill>
                <a:schemeClr val="lt1"/>
              </a:solidFill>
              <a:latin typeface="Calibri"/>
              <a:ea typeface="Calibri"/>
              <a:cs typeface="Calibri"/>
              <a:sym typeface="Calibri"/>
            </a:endParaRPr>
          </a:p>
        </p:txBody>
      </p:sp>
      <p:sp>
        <p:nvSpPr>
          <p:cNvPr id="653" name="Google Shape;653;p41"/>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4" name="Google Shape;654;p41"/>
          <p:cNvSpPr txBox="1"/>
          <p:nvPr/>
        </p:nvSpPr>
        <p:spPr>
          <a:xfrm>
            <a:off x="618700" y="0"/>
            <a:ext cx="62850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655" name="Google Shape;655;p41"/>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42"/>
          <p:cNvSpPr txBox="1">
            <a:spLocks noGrp="1"/>
          </p:cNvSpPr>
          <p:nvPr>
            <p:ph type="title"/>
          </p:nvPr>
        </p:nvSpPr>
        <p:spPr>
          <a:xfrm>
            <a:off x="392303" y="488452"/>
            <a:ext cx="11059800" cy="728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Applications pour la dépendance à l'écran</a:t>
            </a:r>
            <a:endParaRPr/>
          </a:p>
        </p:txBody>
      </p:sp>
      <p:graphicFrame>
        <p:nvGraphicFramePr>
          <p:cNvPr id="662" name="Google Shape;662;p42"/>
          <p:cNvGraphicFramePr/>
          <p:nvPr/>
        </p:nvGraphicFramePr>
        <p:xfrm>
          <a:off x="205715" y="1126648"/>
          <a:ext cx="11780575" cy="5550138"/>
        </p:xfrm>
        <a:graphic>
          <a:graphicData uri="http://schemas.openxmlformats.org/drawingml/2006/table">
            <a:tbl>
              <a:tblPr>
                <a:noFill/>
                <a:tableStyleId>{22C64147-B2B1-4790-A662-152E3C31171D}</a:tableStyleId>
              </a:tblPr>
              <a:tblGrid>
                <a:gridCol w="1814675">
                  <a:extLst>
                    <a:ext uri="{9D8B030D-6E8A-4147-A177-3AD203B41FA5}">
                      <a16:colId xmlns:a16="http://schemas.microsoft.com/office/drawing/2014/main" val="20000"/>
                    </a:ext>
                  </a:extLst>
                </a:gridCol>
                <a:gridCol w="8401175">
                  <a:extLst>
                    <a:ext uri="{9D8B030D-6E8A-4147-A177-3AD203B41FA5}">
                      <a16:colId xmlns:a16="http://schemas.microsoft.com/office/drawing/2014/main" val="20001"/>
                    </a:ext>
                  </a:extLst>
                </a:gridCol>
                <a:gridCol w="1564725">
                  <a:extLst>
                    <a:ext uri="{9D8B030D-6E8A-4147-A177-3AD203B41FA5}">
                      <a16:colId xmlns:a16="http://schemas.microsoft.com/office/drawing/2014/main" val="20002"/>
                    </a:ext>
                  </a:extLst>
                </a:gridCol>
              </a:tblGrid>
              <a:tr h="381000">
                <a:tc>
                  <a:txBody>
                    <a:bodyPr/>
                    <a:lstStyle/>
                    <a:p>
                      <a:pPr marL="0" marR="0" lvl="0" indent="0" algn="ctr" rtl="0">
                        <a:spcBef>
                          <a:spcPts val="0"/>
                        </a:spcBef>
                        <a:spcAft>
                          <a:spcPts val="0"/>
                        </a:spcAft>
                        <a:buClr>
                          <a:schemeClr val="dk1"/>
                        </a:buClr>
                        <a:buSzPts val="1800"/>
                        <a:buFont typeface="Calibri"/>
                        <a:buNone/>
                      </a:pPr>
                      <a:r>
                        <a:rPr lang="en-US" b="1" u="none" strike="noStrike" cap="none"/>
                        <a:t>Applications</a:t>
                      </a:r>
                      <a:endParaRPr b="1" u="none" strike="noStrike" cap="none"/>
                    </a:p>
                  </a:txBody>
                  <a:tcPr marL="91425" marR="91425" marT="91425" marB="91425"/>
                </a:tc>
                <a:tc>
                  <a:txBody>
                    <a:bodyPr/>
                    <a:lstStyle/>
                    <a:p>
                      <a:pPr marL="0" marR="0" lvl="0" indent="0" algn="ctr" rtl="0">
                        <a:spcBef>
                          <a:spcPts val="0"/>
                        </a:spcBef>
                        <a:spcAft>
                          <a:spcPts val="0"/>
                        </a:spcAft>
                        <a:buClr>
                          <a:schemeClr val="dk1"/>
                        </a:buClr>
                        <a:buSzPts val="1800"/>
                        <a:buFont typeface="Calibri"/>
                        <a:buNone/>
                      </a:pPr>
                      <a:r>
                        <a:rPr lang="en-US" b="1" u="none" strike="noStrike" cap="none"/>
                        <a:t>Description</a:t>
                      </a:r>
                      <a:endParaRPr b="1" u="none" strike="noStrike" cap="none"/>
                    </a:p>
                  </a:txBody>
                  <a:tcPr marL="91425" marR="91425" marT="91425" marB="91425"/>
                </a:tc>
                <a:tc>
                  <a:txBody>
                    <a:bodyPr/>
                    <a:lstStyle/>
                    <a:p>
                      <a:pPr marL="0" marR="0" lvl="0" indent="0" algn="ctr" rtl="0">
                        <a:spcBef>
                          <a:spcPts val="0"/>
                        </a:spcBef>
                        <a:spcAft>
                          <a:spcPts val="0"/>
                        </a:spcAft>
                        <a:buClr>
                          <a:schemeClr val="dk1"/>
                        </a:buClr>
                        <a:buSzPts val="1800"/>
                        <a:buFont typeface="Calibri"/>
                        <a:buNone/>
                      </a:pPr>
                      <a:r>
                        <a:rPr lang="en-US" b="1" u="none" strike="noStrike" cap="none"/>
                        <a:t>Lien de téléchargement</a:t>
                      </a:r>
                      <a:endParaRPr b="1"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600"/>
                        <a:buFont typeface="Calibri"/>
                        <a:buNone/>
                      </a:pPr>
                      <a:r>
                        <a:rPr lang="en-US" b="1" u="none" strike="noStrike" cap="none">
                          <a:solidFill>
                            <a:schemeClr val="dk1"/>
                          </a:solidFill>
                        </a:rPr>
                        <a:t>L'espace-temps</a:t>
                      </a:r>
                      <a:endParaRPr b="1" u="none" strike="noStrike" cap="none">
                        <a:solidFill>
                          <a:schemeClr val="dk1"/>
                        </a:solidFill>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u="none" strike="noStrike" cap="none"/>
                        <a:t>Disponible en anglais, français, allemand, espagnol, chinois, japonais, coréen, portugais, russe et italien.</a:t>
                      </a:r>
                      <a:endParaRPr u="none" strike="noStrike" cap="none"/>
                    </a:p>
                  </a:txBody>
                  <a:tcPr marL="91425" marR="91425" marT="91425" marB="91425"/>
                </a:tc>
                <a:tc>
                  <a:txBody>
                    <a:bodyPr/>
                    <a:lstStyle/>
                    <a:p>
                      <a:pPr marL="0" marR="0" lvl="0" indent="0" algn="ctr" rtl="0">
                        <a:spcBef>
                          <a:spcPts val="0"/>
                        </a:spcBef>
                        <a:spcAft>
                          <a:spcPts val="0"/>
                        </a:spcAft>
                        <a:buClr>
                          <a:schemeClr val="dk1"/>
                        </a:buClr>
                        <a:buSzPts val="1400"/>
                        <a:buFont typeface="Calibri"/>
                        <a:buNone/>
                      </a:pPr>
                      <a:r>
                        <a:rPr lang="en-US" u="sng" strike="noStrike" cap="none">
                          <a:solidFill>
                            <a:schemeClr val="hlink"/>
                          </a:solidFill>
                          <a:hlinkClick r:id="rId3"/>
                        </a:rPr>
                        <a:t>Android </a:t>
                      </a:r>
                      <a:r>
                        <a:rPr lang="en-US" u="none" strike="noStrike" cap="none"/>
                        <a:t>- </a:t>
                      </a:r>
                      <a:r>
                        <a:rPr lang="en-US" u="sng" strike="noStrike" cap="none">
                          <a:solidFill>
                            <a:schemeClr val="hlink"/>
                          </a:solidFill>
                          <a:hlinkClick r:id="rId3"/>
                        </a:rPr>
                        <a:t>IOS</a:t>
                      </a:r>
                      <a:endParaRPr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chemeClr val="dk1"/>
                        </a:buClr>
                        <a:buSzPts val="1600"/>
                        <a:buFont typeface="Calibri"/>
                        <a:buNone/>
                      </a:pPr>
                      <a:r>
                        <a:rPr lang="en-US" b="1" u="none" strike="noStrike" cap="none">
                          <a:solidFill>
                            <a:schemeClr val="dk1"/>
                          </a:solidFill>
                          <a:latin typeface="Calibri"/>
                          <a:ea typeface="Calibri"/>
                          <a:cs typeface="Calibri"/>
                          <a:sym typeface="Calibri"/>
                        </a:rPr>
                        <a:t>Désintoxication numérique - QualityTime</a:t>
                      </a:r>
                      <a:endParaRPr b="1" u="none" strike="noStrike" cap="none">
                        <a:solidFill>
                          <a:schemeClr val="dk1"/>
                        </a:solidFill>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u="none" strike="noStrike" cap="none"/>
                        <a:t>Disponible sur Android en anglais, français, allemand, espagnol, chinois, japonais, coréen, portugais, russe et italien.</a:t>
                      </a:r>
                      <a:endParaRPr u="none" strike="noStrike" cap="none"/>
                    </a:p>
                  </a:txBody>
                  <a:tcPr marL="91425" marR="91425" marT="91425" marB="91425"/>
                </a:tc>
                <a:tc>
                  <a:txBody>
                    <a:bodyPr/>
                    <a:lstStyle/>
                    <a:p>
                      <a:pPr marL="0" marR="0" lvl="0" indent="0" algn="ctr" rtl="0">
                        <a:spcBef>
                          <a:spcPts val="0"/>
                        </a:spcBef>
                        <a:spcAft>
                          <a:spcPts val="0"/>
                        </a:spcAft>
                        <a:buClr>
                          <a:schemeClr val="dk1"/>
                        </a:buClr>
                        <a:buSzPts val="1400"/>
                        <a:buFont typeface="Calibri"/>
                        <a:buNone/>
                      </a:pPr>
                      <a:r>
                        <a:rPr lang="en-US" u="sng" strike="noStrike" cap="none">
                          <a:solidFill>
                            <a:schemeClr val="hlink"/>
                          </a:solidFill>
                          <a:hlinkClick r:id="rId4"/>
                        </a:rPr>
                        <a:t>Android</a:t>
                      </a:r>
                      <a:endParaRPr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spcBef>
                          <a:spcPts val="0"/>
                        </a:spcBef>
                        <a:spcAft>
                          <a:spcPts val="0"/>
                        </a:spcAft>
                        <a:buNone/>
                      </a:pPr>
                      <a:r>
                        <a:rPr lang="en-US" b="1" u="none" strike="noStrike" cap="none">
                          <a:solidFill>
                            <a:schemeClr val="dk1"/>
                          </a:solidFill>
                          <a:latin typeface="Calibri"/>
                          <a:ea typeface="Calibri"/>
                          <a:cs typeface="Calibri"/>
                          <a:sym typeface="Calibri"/>
                        </a:rPr>
                        <a:t>La forêt : L'accent mis sur la productivité</a:t>
                      </a:r>
                      <a:endParaRPr b="1" u="none" strike="noStrike" cap="none">
                        <a:solidFill>
                          <a:schemeClr val="dk1"/>
                        </a:solidFill>
                        <a:latin typeface="Calibri"/>
                        <a:ea typeface="Calibri"/>
                        <a:cs typeface="Calibri"/>
                        <a:sym typeface="Calibri"/>
                      </a:endParaRPr>
                    </a:p>
                  </a:txBody>
                  <a:tcPr marL="91425" marR="91425" marT="91425" marB="91425"/>
                </a:tc>
                <a:tc>
                  <a:txBody>
                    <a:bodyPr/>
                    <a:lstStyle/>
                    <a:p>
                      <a:pPr marL="0" marR="0" lvl="0" indent="0" algn="l" rtl="0">
                        <a:lnSpc>
                          <a:spcPct val="115000"/>
                        </a:lnSpc>
                        <a:spcBef>
                          <a:spcPts val="0"/>
                        </a:spcBef>
                        <a:spcAft>
                          <a:spcPts val="0"/>
                        </a:spcAft>
                        <a:buClr>
                          <a:schemeClr val="dk1"/>
                        </a:buClr>
                        <a:buSzPts val="1600"/>
                        <a:buFont typeface="Calibri"/>
                        <a:buNone/>
                      </a:pPr>
                      <a:r>
                        <a:rPr lang="en-US" u="none" strike="noStrike" cap="none"/>
                        <a:t>Disponible en anglais, français, allemand, espagnol, chinois, japonais, coréen, portugais, russe, italien, néerlandais, polonais, turc et arabe.</a:t>
                      </a:r>
                      <a:endParaRPr u="none" strike="noStrike" cap="none"/>
                    </a:p>
                  </a:txBody>
                  <a:tcPr marL="91425" marR="91425" marT="91425" marB="91425"/>
                </a:tc>
                <a:tc>
                  <a:txBody>
                    <a:bodyPr/>
                    <a:lstStyle/>
                    <a:p>
                      <a:pPr marL="0" marR="0" lvl="0" indent="0" algn="ctr" rtl="0">
                        <a:spcBef>
                          <a:spcPts val="0"/>
                        </a:spcBef>
                        <a:spcAft>
                          <a:spcPts val="0"/>
                        </a:spcAft>
                        <a:buClr>
                          <a:schemeClr val="dk1"/>
                        </a:buClr>
                        <a:buSzPts val="1400"/>
                        <a:buFont typeface="Calibri"/>
                        <a:buNone/>
                      </a:pPr>
                      <a:r>
                        <a:rPr lang="en-US" u="sng" strike="noStrike" cap="none">
                          <a:solidFill>
                            <a:schemeClr val="hlink"/>
                          </a:solidFill>
                          <a:hlinkClick r:id="rId5"/>
                        </a:rPr>
                        <a:t>Android </a:t>
                      </a:r>
                      <a:r>
                        <a:rPr lang="en-US" u="none" strike="noStrike" cap="none"/>
                        <a:t>- </a:t>
                      </a:r>
                      <a:r>
                        <a:rPr lang="en-US" u="sng" strike="noStrike" cap="none">
                          <a:solidFill>
                            <a:schemeClr val="hlink"/>
                          </a:solidFill>
                          <a:hlinkClick r:id="rId6"/>
                        </a:rPr>
                        <a:t>IOS</a:t>
                      </a:r>
                      <a:endParaRPr u="none" strike="noStrike" cap="none"/>
                    </a:p>
                  </a:txBody>
                  <a:tcPr marL="91425" marR="91425" marT="91425" marB="91425"/>
                </a:tc>
                <a:extLst>
                  <a:ext uri="{0D108BD9-81ED-4DB2-BD59-A6C34878D82A}">
                    <a16:rowId xmlns:a16="http://schemas.microsoft.com/office/drawing/2014/main" val="10003"/>
                  </a:ext>
                </a:extLst>
              </a:tr>
              <a:tr h="0">
                <a:tc>
                  <a:txBody>
                    <a:bodyPr/>
                    <a:lstStyle/>
                    <a:p>
                      <a:pPr marL="0" marR="0" lvl="0" indent="0" algn="l" rtl="0">
                        <a:lnSpc>
                          <a:spcPct val="100000"/>
                        </a:lnSpc>
                        <a:spcBef>
                          <a:spcPts val="0"/>
                        </a:spcBef>
                        <a:spcAft>
                          <a:spcPts val="0"/>
                        </a:spcAft>
                        <a:buClr>
                          <a:schemeClr val="dk1"/>
                        </a:buClr>
                        <a:buSzPts val="1600"/>
                        <a:buFont typeface="Calibri"/>
                        <a:buNone/>
                      </a:pPr>
                      <a:r>
                        <a:rPr lang="en-US" b="1" u="none" strike="noStrike" cap="none">
                          <a:solidFill>
                            <a:schemeClr val="dk1"/>
                          </a:solidFill>
                        </a:rPr>
                        <a:t>Liberté de bloquer les distractions</a:t>
                      </a:r>
                      <a:endParaRPr b="1" u="none" strike="noStrike" cap="none">
                        <a:solidFill>
                          <a:schemeClr val="dk1"/>
                        </a:solidFill>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u="none" strike="noStrike" cap="none"/>
                        <a:t>Disponible en anglais, français, allemand, espagnol, chinois, japonais, coréen, portugais, russe, italien, néerlandais, polonais, turc et arabe.</a:t>
                      </a:r>
                      <a:endParaRPr u="none" strike="noStrike" cap="none"/>
                    </a:p>
                  </a:txBody>
                  <a:tcPr marL="91425" marR="91425" marT="91425" marB="91425"/>
                </a:tc>
                <a:tc>
                  <a:txBody>
                    <a:bodyPr/>
                    <a:lstStyle/>
                    <a:p>
                      <a:pPr marL="0" marR="0" lvl="0" indent="0" algn="ctr" rtl="0">
                        <a:spcBef>
                          <a:spcPts val="0"/>
                        </a:spcBef>
                        <a:spcAft>
                          <a:spcPts val="0"/>
                        </a:spcAft>
                        <a:buClr>
                          <a:schemeClr val="dk1"/>
                        </a:buClr>
                        <a:buSzPts val="1400"/>
                        <a:buFont typeface="Calibri"/>
                        <a:buNone/>
                      </a:pPr>
                      <a:r>
                        <a:rPr lang="en-US" u="sng" strike="noStrike" cap="none">
                          <a:solidFill>
                            <a:schemeClr val="hlink"/>
                          </a:solidFill>
                          <a:hlinkClick r:id="rId7"/>
                        </a:rPr>
                        <a:t>Android </a:t>
                      </a:r>
                      <a:r>
                        <a:rPr lang="en-US" u="none" strike="noStrike" cap="none"/>
                        <a:t>- </a:t>
                      </a:r>
                      <a:r>
                        <a:rPr lang="en-US" u="sng" strike="noStrike" cap="none">
                          <a:solidFill>
                            <a:schemeClr val="hlink"/>
                          </a:solidFill>
                          <a:hlinkClick r:id="rId8"/>
                        </a:rPr>
                        <a:t>IOS</a:t>
                      </a:r>
                      <a:endParaRPr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chemeClr val="dk1"/>
                        </a:buClr>
                        <a:buSzPts val="1600"/>
                        <a:buFont typeface="Calibri"/>
                        <a:buNone/>
                      </a:pPr>
                      <a:r>
                        <a:rPr lang="en-US" b="1" u="none" strike="noStrike" cap="none">
                          <a:solidFill>
                            <a:schemeClr val="dk1"/>
                          </a:solidFill>
                          <a:latin typeface="Calibri"/>
                          <a:ea typeface="Calibri"/>
                          <a:cs typeface="Calibri"/>
                          <a:sym typeface="Calibri"/>
                        </a:rPr>
                        <a:t>Lien familial Google</a:t>
                      </a:r>
                      <a:endParaRPr b="1" u="none" strike="noStrike" cap="none">
                        <a:solidFill>
                          <a:schemeClr val="dk1"/>
                        </a:solidFill>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u="none" strike="noStrike" cap="none"/>
                        <a:t>Cette application permet aux parents de gérer le temps d'écran de leurs enfants sur les appareils Android. Elle est disponible dans plus de 40 langues.</a:t>
                      </a:r>
                      <a:endParaRPr u="none" strike="noStrike" cap="none"/>
                    </a:p>
                  </a:txBody>
                  <a:tcPr marL="91425" marR="91425" marT="91425" marB="91425"/>
                </a:tc>
                <a:tc>
                  <a:txBody>
                    <a:bodyPr/>
                    <a:lstStyle/>
                    <a:p>
                      <a:pPr marL="0" marR="0" lvl="0" indent="0" algn="ctr" rtl="0">
                        <a:spcBef>
                          <a:spcPts val="0"/>
                        </a:spcBef>
                        <a:spcAft>
                          <a:spcPts val="0"/>
                        </a:spcAft>
                        <a:buClr>
                          <a:schemeClr val="dk1"/>
                        </a:buClr>
                        <a:buSzPts val="1400"/>
                        <a:buFont typeface="Calibri"/>
                        <a:buNone/>
                      </a:pPr>
                      <a:r>
                        <a:rPr lang="en-US" u="sng" strike="noStrike" cap="none">
                          <a:solidFill>
                            <a:schemeClr val="hlink"/>
                          </a:solidFill>
                          <a:hlinkClick r:id="rId9"/>
                        </a:rPr>
                        <a:t> Android </a:t>
                      </a:r>
                      <a:r>
                        <a:rPr lang="en-US" u="none" strike="noStrike" cap="none"/>
                        <a:t>- </a:t>
                      </a:r>
                      <a:r>
                        <a:rPr lang="en-US" u="sng" strike="noStrike" cap="none">
                          <a:solidFill>
                            <a:schemeClr val="hlink"/>
                          </a:solidFill>
                          <a:hlinkClick r:id="rId10"/>
                        </a:rPr>
                        <a:t>IOS</a:t>
                      </a:r>
                      <a:endParaRPr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chemeClr val="dk1"/>
                        </a:buClr>
                        <a:buSzPts val="1600"/>
                        <a:buFont typeface="Calibri"/>
                        <a:buNone/>
                      </a:pPr>
                      <a:r>
                        <a:rPr lang="en-US" b="1" u="none" strike="noStrike" cap="none">
                          <a:solidFill>
                            <a:schemeClr val="dk1"/>
                          </a:solidFill>
                          <a:latin typeface="Calibri"/>
                          <a:ea typeface="Calibri"/>
                          <a:cs typeface="Calibri"/>
                          <a:sym typeface="Calibri"/>
                        </a:rPr>
                        <a:t>Contrôle parental -Kidslox</a:t>
                      </a:r>
                      <a:endParaRPr b="1" u="none" strike="noStrike" cap="none">
                        <a:solidFill>
                          <a:schemeClr val="dk1"/>
                        </a:solidFill>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u="none" strike="noStrike" cap="none"/>
                        <a:t>Cette application vous permet de bloquer des applications et des sites web, de fixer des limites de temps d'écran et de suivre l'activité de votre enfant sur son appareil. Elle est disponible dans plus de 20 langues.</a:t>
                      </a:r>
                      <a:endParaRPr u="none" strike="noStrike" cap="none"/>
                    </a:p>
                  </a:txBody>
                  <a:tcPr marL="91425" marR="91425" marT="91425" marB="91425"/>
                </a:tc>
                <a:tc>
                  <a:txBody>
                    <a:bodyPr/>
                    <a:lstStyle/>
                    <a:p>
                      <a:pPr marL="0" marR="0" lvl="0" indent="0" algn="ctr" rtl="0">
                        <a:spcBef>
                          <a:spcPts val="0"/>
                        </a:spcBef>
                        <a:spcAft>
                          <a:spcPts val="0"/>
                        </a:spcAft>
                        <a:buClr>
                          <a:schemeClr val="dk1"/>
                        </a:buClr>
                        <a:buSzPts val="1400"/>
                        <a:buFont typeface="Calibri"/>
                        <a:buNone/>
                      </a:pPr>
                      <a:r>
                        <a:rPr lang="en-US" u="sng" strike="noStrike" cap="none">
                          <a:solidFill>
                            <a:schemeClr val="hlink"/>
                          </a:solidFill>
                          <a:hlinkClick r:id="rId11"/>
                        </a:rPr>
                        <a:t> Android </a:t>
                      </a:r>
                      <a:r>
                        <a:rPr lang="en-US" u="none" strike="noStrike" cap="none"/>
                        <a:t>- </a:t>
                      </a:r>
                      <a:r>
                        <a:rPr lang="en-US" u="sng" strike="noStrike" cap="none">
                          <a:solidFill>
                            <a:schemeClr val="hlink"/>
                          </a:solidFill>
                          <a:hlinkClick r:id="rId12"/>
                        </a:rPr>
                        <a:t>IOS</a:t>
                      </a:r>
                      <a:endParaRPr u="none" strike="noStrike" cap="none"/>
                    </a:p>
                  </a:txBody>
                  <a:tcPr marL="91425" marR="91425" marT="91425" marB="91425"/>
                </a:tc>
                <a:extLst>
                  <a:ext uri="{0D108BD9-81ED-4DB2-BD59-A6C34878D82A}">
                    <a16:rowId xmlns:a16="http://schemas.microsoft.com/office/drawing/2014/main" val="10006"/>
                  </a:ext>
                </a:extLst>
              </a:tr>
              <a:tr h="0">
                <a:tc>
                  <a:txBody>
                    <a:bodyPr/>
                    <a:lstStyle/>
                    <a:p>
                      <a:pPr marL="0" marR="0" lvl="0" indent="0" algn="l" rtl="0">
                        <a:spcBef>
                          <a:spcPts val="0"/>
                        </a:spcBef>
                        <a:spcAft>
                          <a:spcPts val="0"/>
                        </a:spcAft>
                        <a:buNone/>
                      </a:pPr>
                      <a:r>
                        <a:rPr lang="en-US" b="1" u="none" strike="noStrike" cap="none">
                          <a:solidFill>
                            <a:schemeClr val="dk1"/>
                          </a:solidFill>
                          <a:latin typeface="Calibri"/>
                          <a:ea typeface="Calibri"/>
                          <a:cs typeface="Calibri"/>
                          <a:sym typeface="Calibri"/>
                        </a:rPr>
                        <a:t>Contrôle parental FamilyTime</a:t>
                      </a:r>
                      <a:endParaRPr b="1" u="none" strike="noStrike" cap="none">
                        <a:solidFill>
                          <a:schemeClr val="dk1"/>
                        </a:solidFill>
                        <a:latin typeface="Calibri"/>
                        <a:ea typeface="Calibri"/>
                        <a:cs typeface="Calibri"/>
                        <a:sym typeface="Calibri"/>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600"/>
                        <a:buFont typeface="Calibri"/>
                        <a:buNone/>
                      </a:pPr>
                      <a:r>
                        <a:rPr lang="en-US" u="none" strike="noStrike" cap="none"/>
                        <a:t>Cette application offre des fonctionnalités similaires à celles de Kidslox, ainsi que la possibilité de localiser votre enfant et de geler son appareil. Elle est disponible dans plus de 15 langues.</a:t>
                      </a:r>
                      <a:endParaRPr u="none" strike="noStrike" cap="none"/>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u="sng" strike="noStrike" cap="none">
                          <a:solidFill>
                            <a:schemeClr val="hlink"/>
                          </a:solidFill>
                          <a:hlinkClick r:id="rId13"/>
                        </a:rPr>
                        <a:t>Android </a:t>
                      </a:r>
                      <a:r>
                        <a:rPr lang="en-US" u="none" strike="noStrike" cap="none"/>
                        <a:t>- </a:t>
                      </a:r>
                      <a:r>
                        <a:rPr lang="en-US" u="sng" strike="noStrike" cap="none">
                          <a:solidFill>
                            <a:schemeClr val="hlink"/>
                          </a:solidFill>
                          <a:hlinkClick r:id="rId14"/>
                        </a:rPr>
                        <a:t>IOS</a:t>
                      </a:r>
                      <a:endParaRPr u="none" strike="noStrike" cap="none"/>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marR="0" lvl="0" indent="0" algn="l" rtl="0">
                        <a:lnSpc>
                          <a:spcPct val="100000"/>
                        </a:lnSpc>
                        <a:spcBef>
                          <a:spcPts val="0"/>
                        </a:spcBef>
                        <a:spcAft>
                          <a:spcPts val="0"/>
                        </a:spcAft>
                        <a:buClr>
                          <a:schemeClr val="dk1"/>
                        </a:buClr>
                        <a:buSzPts val="1600"/>
                        <a:buFont typeface="Calibri"/>
                        <a:buNone/>
                      </a:pPr>
                      <a:r>
                        <a:rPr lang="en-US" b="1" u="none" strike="noStrike" cap="none">
                          <a:solidFill>
                            <a:schemeClr val="dk1"/>
                          </a:solidFill>
                        </a:rPr>
                        <a:t>Moment</a:t>
                      </a:r>
                      <a:endParaRPr b="1" u="none" strike="noStrike" cap="none">
                        <a:solidFill>
                          <a:schemeClr val="dk1"/>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600"/>
                        <a:buFont typeface="Calibri"/>
                        <a:buNone/>
                      </a:pPr>
                      <a:r>
                        <a:rPr lang="en-US" u="none" strike="noStrike" cap="none"/>
                        <a:t>Disponible en anglais, français, allemand, espagnol, chinois, japonais, coréen, portugais et russe.</a:t>
                      </a:r>
                      <a:endParaRPr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400"/>
                        <a:buFont typeface="Calibri"/>
                        <a:buNone/>
                      </a:pPr>
                      <a:r>
                        <a:rPr lang="en-US" u="sng" strike="noStrike" cap="none">
                          <a:solidFill>
                            <a:schemeClr val="hlink"/>
                          </a:solidFill>
                          <a:hlinkClick r:id="rId15"/>
                        </a:rPr>
                        <a:t>IOS</a:t>
                      </a:r>
                      <a:endParaRPr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63" name="Google Shape;663;p42"/>
          <p:cNvSpPr txBox="1"/>
          <p:nvPr/>
        </p:nvSpPr>
        <p:spPr>
          <a:xfrm>
            <a:off x="8413739" y="384954"/>
            <a:ext cx="3778261" cy="677078"/>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*Certaines de ces applications sont entièrement gratuites, tandis que d'autres sont payantes.</a:t>
            </a:r>
            <a:endParaRPr sz="1600">
              <a:solidFill>
                <a:schemeClr val="dk1"/>
              </a:solidFill>
              <a:latin typeface="Calibri"/>
              <a:ea typeface="Calibri"/>
              <a:cs typeface="Calibri"/>
              <a:sym typeface="Calibri"/>
            </a:endParaRPr>
          </a:p>
        </p:txBody>
      </p:sp>
      <p:sp>
        <p:nvSpPr>
          <p:cNvPr id="664" name="Google Shape;664;p42"/>
          <p:cNvSpPr/>
          <p:nvPr/>
        </p:nvSpPr>
        <p:spPr>
          <a:xfrm>
            <a:off x="7109675" y="-3925"/>
            <a:ext cx="5081100" cy="382500"/>
          </a:xfrm>
          <a:prstGeom prst="rect">
            <a:avLst/>
          </a:prstGeom>
          <a:solidFill>
            <a:srgbClr val="DDE0E5"/>
          </a:solidFill>
          <a:ln>
            <a:noFill/>
          </a:ln>
        </p:spPr>
        <p:txBody>
          <a:bodyPr spcFirstLastPara="1" wrap="square" lIns="91425" tIns="45700" rIns="91425" bIns="45700" anchor="ctr" anchorCtr="0">
            <a:normAutofit fontScale="92500"/>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5.1.4 Utilisation interactive des applications de santé </a:t>
            </a:r>
            <a:endParaRPr sz="1800">
              <a:solidFill>
                <a:schemeClr val="lt1"/>
              </a:solidFill>
              <a:latin typeface="Calibri"/>
              <a:ea typeface="Calibri"/>
              <a:cs typeface="Calibri"/>
              <a:sym typeface="Calibri"/>
            </a:endParaRPr>
          </a:p>
        </p:txBody>
      </p:sp>
      <p:sp>
        <p:nvSpPr>
          <p:cNvPr id="665" name="Google Shape;665;p42"/>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6" name="Google Shape;666;p42"/>
          <p:cNvSpPr txBox="1"/>
          <p:nvPr/>
        </p:nvSpPr>
        <p:spPr>
          <a:xfrm>
            <a:off x="618700" y="0"/>
            <a:ext cx="61869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667" name="Google Shape;667;p42"/>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43"/>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en-US" sz="2000">
                <a:solidFill>
                  <a:srgbClr val="C01E24"/>
                </a:solidFill>
              </a:rPr>
              <a:t>5.1.5</a:t>
            </a:r>
            <a:r>
              <a:rPr lang="en-US"/>
              <a:t/>
            </a:r>
            <a:br>
              <a:rPr lang="en-US"/>
            </a:br>
            <a:r>
              <a:rPr lang="en-US">
                <a:solidFill>
                  <a:srgbClr val="C01E24"/>
                </a:solidFill>
              </a:rPr>
              <a:t>Discussion et évaluation</a:t>
            </a:r>
            <a:endParaRPr>
              <a:solidFill>
                <a:srgbClr val="C01E24"/>
              </a:solidFill>
            </a:endParaRPr>
          </a:p>
        </p:txBody>
      </p:sp>
      <p:sp>
        <p:nvSpPr>
          <p:cNvPr id="674" name="Google Shape;674;p43"/>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Objectifs</a:t>
            </a:r>
            <a:endParaRPr/>
          </a:p>
        </p:txBody>
      </p:sp>
      <p:sp>
        <p:nvSpPr>
          <p:cNvPr id="675" name="Google Shape;675;p43"/>
          <p:cNvSpPr txBox="1">
            <a:spLocks noGrp="1"/>
          </p:cNvSpPr>
          <p:nvPr>
            <p:ph type="body" idx="2"/>
          </p:nvPr>
        </p:nvSpPr>
        <p:spPr>
          <a:xfrm>
            <a:off x="558000" y="2849843"/>
            <a:ext cx="6121095" cy="3470112"/>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400"/>
              <a:buChar char="▪"/>
            </a:pPr>
            <a:r>
              <a:rPr lang="en-US" sz="2400" dirty="0" err="1"/>
              <a:t>Aborder</a:t>
            </a:r>
            <a:r>
              <a:rPr lang="en-US" sz="2400" dirty="0"/>
              <a:t> et clarifier tout </a:t>
            </a:r>
            <a:r>
              <a:rPr lang="en-US" sz="2400" dirty="0" err="1"/>
              <a:t>malentendu</a:t>
            </a:r>
            <a:r>
              <a:rPr lang="en-US" sz="2400" dirty="0"/>
              <a:t> </a:t>
            </a:r>
            <a:r>
              <a:rPr lang="en-US" sz="2400" dirty="0" err="1"/>
              <a:t>découlant</a:t>
            </a:r>
            <a:r>
              <a:rPr lang="en-US" sz="2400" dirty="0"/>
              <a:t> de </a:t>
            </a:r>
            <a:r>
              <a:rPr lang="en-US" sz="2400" dirty="0" err="1"/>
              <a:t>toutes</a:t>
            </a:r>
            <a:r>
              <a:rPr lang="en-US" sz="2400" dirty="0"/>
              <a:t> les informations </a:t>
            </a:r>
            <a:r>
              <a:rPr lang="en-US" sz="2400" dirty="0" err="1"/>
              <a:t>théoriques</a:t>
            </a:r>
            <a:r>
              <a:rPr lang="en-US" sz="2400" dirty="0"/>
              <a:t> </a:t>
            </a:r>
            <a:r>
              <a:rPr lang="en-US" sz="2400" dirty="0" err="1"/>
              <a:t>antérieures</a:t>
            </a:r>
            <a:r>
              <a:rPr lang="en-US" sz="2400" dirty="0"/>
              <a:t>.</a:t>
            </a:r>
            <a:endParaRPr dirty="0"/>
          </a:p>
          <a:p>
            <a:pPr marL="228600" lvl="0" indent="-228600" algn="l" rtl="0">
              <a:lnSpc>
                <a:spcPct val="120000"/>
              </a:lnSpc>
              <a:spcBef>
                <a:spcPts val="1200"/>
              </a:spcBef>
              <a:spcAft>
                <a:spcPts val="0"/>
              </a:spcAft>
              <a:buSzPts val="2400"/>
              <a:buChar char="▪"/>
            </a:pPr>
            <a:r>
              <a:rPr lang="en-US" sz="2400" dirty="0"/>
              <a:t>Assurer une </a:t>
            </a:r>
            <a:r>
              <a:rPr lang="en-US" sz="2400" dirty="0" err="1"/>
              <a:t>compréhension</a:t>
            </a:r>
            <a:r>
              <a:rPr lang="en-US" sz="2400" dirty="0"/>
              <a:t> </a:t>
            </a:r>
            <a:r>
              <a:rPr lang="en-US" sz="2400" dirty="0" err="1"/>
              <a:t>approfondie</a:t>
            </a:r>
            <a:r>
              <a:rPr lang="en-US" sz="2400" dirty="0"/>
              <a:t> du </a:t>
            </a:r>
            <a:r>
              <a:rPr lang="en-US" sz="2400" dirty="0" err="1"/>
              <a:t>contenu</a:t>
            </a:r>
            <a:r>
              <a:rPr lang="en-US" sz="2400" dirty="0"/>
              <a:t> du module. </a:t>
            </a:r>
            <a:endParaRPr dirty="0"/>
          </a:p>
          <a:p>
            <a:pPr marL="228600" lvl="0" indent="-228600" algn="l" rtl="0">
              <a:lnSpc>
                <a:spcPct val="120000"/>
              </a:lnSpc>
              <a:spcBef>
                <a:spcPts val="1200"/>
              </a:spcBef>
              <a:spcAft>
                <a:spcPts val="0"/>
              </a:spcAft>
              <a:buSzPts val="2400"/>
              <a:buChar char="▪"/>
            </a:pPr>
            <a:r>
              <a:rPr lang="en-US" sz="2400" dirty="0"/>
              <a:t>Pour </a:t>
            </a:r>
            <a:r>
              <a:rPr lang="en-US" sz="2400" dirty="0" err="1"/>
              <a:t>évaluer</a:t>
            </a:r>
            <a:r>
              <a:rPr lang="en-US" sz="2400" dirty="0"/>
              <a:t> le module. </a:t>
            </a:r>
            <a:endParaRPr dirty="0"/>
          </a:p>
          <a:p>
            <a:pPr marL="114300" lvl="0" indent="12700" algn="l" rtl="0">
              <a:lnSpc>
                <a:spcPct val="120000"/>
              </a:lnSpc>
              <a:spcBef>
                <a:spcPts val="1200"/>
              </a:spcBef>
              <a:spcAft>
                <a:spcPts val="0"/>
              </a:spcAft>
              <a:buSzPts val="2000"/>
              <a:buNone/>
            </a:pPr>
            <a:endParaRPr sz="2000" dirty="0"/>
          </a:p>
          <a:p>
            <a:pPr marL="114300" lvl="0" indent="12700" algn="l" rtl="0">
              <a:lnSpc>
                <a:spcPct val="120000"/>
              </a:lnSpc>
              <a:spcBef>
                <a:spcPts val="1200"/>
              </a:spcBef>
              <a:spcAft>
                <a:spcPts val="0"/>
              </a:spcAft>
              <a:buSzPts val="2000"/>
              <a:buNone/>
            </a:pPr>
            <a:endParaRPr sz="2000" dirty="0"/>
          </a:p>
        </p:txBody>
      </p:sp>
      <p:pic>
        <p:nvPicPr>
          <p:cNvPr id="676" name="Google Shape;676;p43" descr="Ambition abstract concept"/>
          <p:cNvPicPr preferRelativeResize="0"/>
          <p:nvPr/>
        </p:nvPicPr>
        <p:blipFill rotWithShape="1">
          <a:blip r:embed="rId3">
            <a:alphaModFix/>
          </a:blip>
          <a:srcRect/>
          <a:stretch/>
        </p:blipFill>
        <p:spPr>
          <a:xfrm>
            <a:off x="6668162" y="1079999"/>
            <a:ext cx="5517062" cy="5343950"/>
          </a:xfrm>
          <a:prstGeom prst="rect">
            <a:avLst/>
          </a:prstGeom>
          <a:noFill/>
          <a:ln>
            <a:noFill/>
          </a:ln>
        </p:spPr>
      </p:pic>
      <p:sp>
        <p:nvSpPr>
          <p:cNvPr id="677" name="Google Shape;677;p43"/>
          <p:cNvSpPr txBox="1"/>
          <p:nvPr/>
        </p:nvSpPr>
        <p:spPr>
          <a:xfrm>
            <a:off x="6000589" y="6199679"/>
            <a:ext cx="609958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Conçu par Freepik</a:t>
            </a: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44"/>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Questionnaire d'évaluation </a:t>
            </a:r>
            <a:endParaRPr/>
          </a:p>
        </p:txBody>
      </p:sp>
      <p:graphicFrame>
        <p:nvGraphicFramePr>
          <p:cNvPr id="684" name="Google Shape;684;p44"/>
          <p:cNvGraphicFramePr/>
          <p:nvPr/>
        </p:nvGraphicFramePr>
        <p:xfrm>
          <a:off x="558000" y="2127443"/>
          <a:ext cx="11060125" cy="767100"/>
        </p:xfrm>
        <a:graphic>
          <a:graphicData uri="http://schemas.openxmlformats.org/drawingml/2006/table">
            <a:tbl>
              <a:tblPr firstRow="1" bandRow="1">
                <a:noFill/>
                <a:tableStyleId>{EE590CDF-984A-427A-ACC6-89ABE4D8E291}</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en-US" sz="2000" u="none" strike="noStrike" cap="none"/>
                        <a:t>Le contenu du module était stimulant et intéressant </a:t>
                      </a:r>
                      <a:r>
                        <a:rPr lang="en-US" sz="1800" i="1" u="none" strike="noStrike" cap="none"/>
                        <a:t>(1 minimum, 5 maximum)</a:t>
                      </a:r>
                      <a:endParaRPr sz="1800" i="1"/>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a:t>1</a:t>
                      </a:r>
                      <a:endParaRPr sz="1800"/>
                    </a:p>
                  </a:txBody>
                  <a:tcPr marL="91450" marR="91450" marT="45725" marB="45725"/>
                </a:tc>
                <a:tc>
                  <a:txBody>
                    <a:bodyPr/>
                    <a:lstStyle/>
                    <a:p>
                      <a:pPr marL="0" marR="0" lvl="0" indent="0" algn="ctr" rtl="0">
                        <a:spcBef>
                          <a:spcPts val="0"/>
                        </a:spcBef>
                        <a:spcAft>
                          <a:spcPts val="0"/>
                        </a:spcAft>
                        <a:buNone/>
                      </a:pPr>
                      <a:r>
                        <a:rPr lang="en-US" sz="1800"/>
                        <a:t>2</a:t>
                      </a:r>
                      <a:endParaRPr sz="1800"/>
                    </a:p>
                  </a:txBody>
                  <a:tcPr marL="91450" marR="91450" marT="45725" marB="45725"/>
                </a:tc>
                <a:tc>
                  <a:txBody>
                    <a:bodyPr/>
                    <a:lstStyle/>
                    <a:p>
                      <a:pPr marL="0" marR="0" lvl="0" indent="0" algn="ctr" rtl="0">
                        <a:spcBef>
                          <a:spcPts val="0"/>
                        </a:spcBef>
                        <a:spcAft>
                          <a:spcPts val="0"/>
                        </a:spcAft>
                        <a:buNone/>
                      </a:pPr>
                      <a:r>
                        <a:rPr lang="en-US" sz="1800"/>
                        <a:t>3</a:t>
                      </a:r>
                      <a:endParaRPr sz="1800"/>
                    </a:p>
                  </a:txBody>
                  <a:tcPr marL="91450" marR="91450" marT="45725" marB="45725"/>
                </a:tc>
                <a:tc>
                  <a:txBody>
                    <a:bodyPr/>
                    <a:lstStyle/>
                    <a:p>
                      <a:pPr marL="0" marR="0" lvl="0" indent="0" algn="ctr" rtl="0">
                        <a:spcBef>
                          <a:spcPts val="0"/>
                        </a:spcBef>
                        <a:spcAft>
                          <a:spcPts val="0"/>
                        </a:spcAft>
                        <a:buNone/>
                      </a:pPr>
                      <a:r>
                        <a:rPr lang="en-US" sz="1800"/>
                        <a:t>4</a:t>
                      </a:r>
                      <a:endParaRPr sz="1800"/>
                    </a:p>
                  </a:txBody>
                  <a:tcPr marL="91450" marR="91450" marT="45725" marB="45725"/>
                </a:tc>
                <a:tc>
                  <a:txBody>
                    <a:bodyPr/>
                    <a:lstStyle/>
                    <a:p>
                      <a:pPr marL="0" marR="0" lvl="0" indent="0" algn="ctr" rtl="0">
                        <a:spcBef>
                          <a:spcPts val="0"/>
                        </a:spcBef>
                        <a:spcAft>
                          <a:spcPts val="0"/>
                        </a:spcAft>
                        <a:buNone/>
                      </a:pPr>
                      <a:r>
                        <a:rPr lang="en-US" sz="1800"/>
                        <a:t>5</a:t>
                      </a:r>
                      <a:endParaRPr sz="18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685" name="Google Shape;685;p44"/>
          <p:cNvGraphicFramePr/>
          <p:nvPr/>
        </p:nvGraphicFramePr>
        <p:xfrm>
          <a:off x="557582" y="3646419"/>
          <a:ext cx="11060125" cy="767100"/>
        </p:xfrm>
        <a:graphic>
          <a:graphicData uri="http://schemas.openxmlformats.org/drawingml/2006/table">
            <a:tbl>
              <a:tblPr firstRow="1" bandRow="1">
                <a:noFill/>
                <a:tableStyleId>{EE590CDF-984A-427A-ACC6-89ABE4D8E291}</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en-US" sz="2000"/>
                        <a:t>Le contenu du module était clair, compréhensible et facile à suivre </a:t>
                      </a:r>
                      <a:r>
                        <a:rPr lang="en-US" sz="2000" i="1"/>
                        <a:t>(1 minimum, 5 maximum)</a:t>
                      </a:r>
                      <a:endParaRPr sz="2000"/>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a:t>1</a:t>
                      </a:r>
                      <a:endParaRPr sz="1800"/>
                    </a:p>
                  </a:txBody>
                  <a:tcPr marL="91450" marR="91450" marT="45725" marB="45725"/>
                </a:tc>
                <a:tc>
                  <a:txBody>
                    <a:bodyPr/>
                    <a:lstStyle/>
                    <a:p>
                      <a:pPr marL="0" marR="0" lvl="0" indent="0" algn="ctr" rtl="0">
                        <a:spcBef>
                          <a:spcPts val="0"/>
                        </a:spcBef>
                        <a:spcAft>
                          <a:spcPts val="0"/>
                        </a:spcAft>
                        <a:buNone/>
                      </a:pPr>
                      <a:r>
                        <a:rPr lang="en-US" sz="1800"/>
                        <a:t>2</a:t>
                      </a:r>
                      <a:endParaRPr sz="1800"/>
                    </a:p>
                  </a:txBody>
                  <a:tcPr marL="91450" marR="91450" marT="45725" marB="45725"/>
                </a:tc>
                <a:tc>
                  <a:txBody>
                    <a:bodyPr/>
                    <a:lstStyle/>
                    <a:p>
                      <a:pPr marL="0" marR="0" lvl="0" indent="0" algn="ctr" rtl="0">
                        <a:spcBef>
                          <a:spcPts val="0"/>
                        </a:spcBef>
                        <a:spcAft>
                          <a:spcPts val="0"/>
                        </a:spcAft>
                        <a:buNone/>
                      </a:pPr>
                      <a:r>
                        <a:rPr lang="en-US" sz="1800"/>
                        <a:t>3</a:t>
                      </a:r>
                      <a:endParaRPr sz="1800"/>
                    </a:p>
                  </a:txBody>
                  <a:tcPr marL="91450" marR="91450" marT="45725" marB="45725"/>
                </a:tc>
                <a:tc>
                  <a:txBody>
                    <a:bodyPr/>
                    <a:lstStyle/>
                    <a:p>
                      <a:pPr marL="0" marR="0" lvl="0" indent="0" algn="ctr" rtl="0">
                        <a:spcBef>
                          <a:spcPts val="0"/>
                        </a:spcBef>
                        <a:spcAft>
                          <a:spcPts val="0"/>
                        </a:spcAft>
                        <a:buNone/>
                      </a:pPr>
                      <a:r>
                        <a:rPr lang="en-US" sz="1800"/>
                        <a:t>4</a:t>
                      </a:r>
                      <a:endParaRPr sz="1800"/>
                    </a:p>
                  </a:txBody>
                  <a:tcPr marL="91450" marR="91450" marT="45725" marB="45725"/>
                </a:tc>
                <a:tc>
                  <a:txBody>
                    <a:bodyPr/>
                    <a:lstStyle/>
                    <a:p>
                      <a:pPr marL="0" marR="0" lvl="0" indent="0" algn="ctr" rtl="0">
                        <a:spcBef>
                          <a:spcPts val="0"/>
                        </a:spcBef>
                        <a:spcAft>
                          <a:spcPts val="0"/>
                        </a:spcAft>
                        <a:buNone/>
                      </a:pPr>
                      <a:r>
                        <a:rPr lang="en-US" sz="1800"/>
                        <a:t>5</a:t>
                      </a:r>
                      <a:endParaRPr sz="18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686" name="Google Shape;686;p44"/>
          <p:cNvGraphicFramePr/>
          <p:nvPr/>
        </p:nvGraphicFramePr>
        <p:xfrm>
          <a:off x="558000" y="5213962"/>
          <a:ext cx="11060125" cy="767100"/>
        </p:xfrm>
        <a:graphic>
          <a:graphicData uri="http://schemas.openxmlformats.org/drawingml/2006/table">
            <a:tbl>
              <a:tblPr firstRow="1" bandRow="1">
                <a:noFill/>
                <a:tableStyleId>{EE590CDF-984A-427A-ACC6-89ABE4D8E291}</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en-US" sz="2000"/>
                        <a:t>Le formateur était bien préparé </a:t>
                      </a:r>
                      <a:r>
                        <a:rPr lang="en-US" sz="1800" i="1"/>
                        <a:t>(1 minimum, 5 maximum) </a:t>
                      </a:r>
                      <a:endParaRPr sz="1800" i="1"/>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a:t>1</a:t>
                      </a:r>
                      <a:endParaRPr sz="1800"/>
                    </a:p>
                  </a:txBody>
                  <a:tcPr marL="91450" marR="91450" marT="45725" marB="45725"/>
                </a:tc>
                <a:tc>
                  <a:txBody>
                    <a:bodyPr/>
                    <a:lstStyle/>
                    <a:p>
                      <a:pPr marL="0" marR="0" lvl="0" indent="0" algn="ctr" rtl="0">
                        <a:spcBef>
                          <a:spcPts val="0"/>
                        </a:spcBef>
                        <a:spcAft>
                          <a:spcPts val="0"/>
                        </a:spcAft>
                        <a:buNone/>
                      </a:pPr>
                      <a:r>
                        <a:rPr lang="en-US" sz="1800"/>
                        <a:t>2</a:t>
                      </a:r>
                      <a:endParaRPr sz="1800"/>
                    </a:p>
                  </a:txBody>
                  <a:tcPr marL="91450" marR="91450" marT="45725" marB="45725"/>
                </a:tc>
                <a:tc>
                  <a:txBody>
                    <a:bodyPr/>
                    <a:lstStyle/>
                    <a:p>
                      <a:pPr marL="0" marR="0" lvl="0" indent="0" algn="ctr" rtl="0">
                        <a:spcBef>
                          <a:spcPts val="0"/>
                        </a:spcBef>
                        <a:spcAft>
                          <a:spcPts val="0"/>
                        </a:spcAft>
                        <a:buNone/>
                      </a:pPr>
                      <a:r>
                        <a:rPr lang="en-US" sz="1800"/>
                        <a:t>3</a:t>
                      </a:r>
                      <a:endParaRPr sz="1800"/>
                    </a:p>
                  </a:txBody>
                  <a:tcPr marL="91450" marR="91450" marT="45725" marB="45725"/>
                </a:tc>
                <a:tc>
                  <a:txBody>
                    <a:bodyPr/>
                    <a:lstStyle/>
                    <a:p>
                      <a:pPr marL="0" marR="0" lvl="0" indent="0" algn="ctr" rtl="0">
                        <a:spcBef>
                          <a:spcPts val="0"/>
                        </a:spcBef>
                        <a:spcAft>
                          <a:spcPts val="0"/>
                        </a:spcAft>
                        <a:buNone/>
                      </a:pPr>
                      <a:r>
                        <a:rPr lang="en-US" sz="1800"/>
                        <a:t>4</a:t>
                      </a:r>
                      <a:endParaRPr sz="1800"/>
                    </a:p>
                  </a:txBody>
                  <a:tcPr marL="91450" marR="91450" marT="45725" marB="45725"/>
                </a:tc>
                <a:tc>
                  <a:txBody>
                    <a:bodyPr/>
                    <a:lstStyle/>
                    <a:p>
                      <a:pPr marL="0" marR="0" lvl="0" indent="0" algn="ctr" rtl="0">
                        <a:spcBef>
                          <a:spcPts val="0"/>
                        </a:spcBef>
                        <a:spcAft>
                          <a:spcPts val="0"/>
                        </a:spcAft>
                        <a:buNone/>
                      </a:pPr>
                      <a:r>
                        <a:rPr lang="en-US" sz="1800"/>
                        <a:t>5</a:t>
                      </a:r>
                      <a:endParaRPr sz="1800"/>
                    </a:p>
                  </a:txBody>
                  <a:tcPr marL="91450" marR="91450" marT="45725" marB="45725"/>
                </a:tc>
                <a:extLst>
                  <a:ext uri="{0D108BD9-81ED-4DB2-BD59-A6C34878D82A}">
                    <a16:rowId xmlns:a16="http://schemas.microsoft.com/office/drawing/2014/main" val="10001"/>
                  </a:ext>
                </a:extLst>
              </a:tr>
            </a:tbl>
          </a:graphicData>
        </a:graphic>
      </p:graphicFrame>
      <p:sp>
        <p:nvSpPr>
          <p:cNvPr id="687" name="Google Shape;687;p44"/>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8" name="Google Shape;688;p44"/>
          <p:cNvSpPr txBox="1"/>
          <p:nvPr/>
        </p:nvSpPr>
        <p:spPr>
          <a:xfrm>
            <a:off x="618700" y="0"/>
            <a:ext cx="65754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689" name="Google Shape;689;p44"/>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45"/>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Questionnaire d'évaluation </a:t>
            </a:r>
            <a:endParaRPr/>
          </a:p>
        </p:txBody>
      </p:sp>
      <p:graphicFrame>
        <p:nvGraphicFramePr>
          <p:cNvPr id="696" name="Google Shape;696;p45"/>
          <p:cNvGraphicFramePr/>
          <p:nvPr/>
        </p:nvGraphicFramePr>
        <p:xfrm>
          <a:off x="558000" y="5212288"/>
          <a:ext cx="11060125" cy="767100"/>
        </p:xfrm>
        <a:graphic>
          <a:graphicData uri="http://schemas.openxmlformats.org/drawingml/2006/table">
            <a:tbl>
              <a:tblPr firstRow="1" bandRow="1">
                <a:noFill/>
                <a:tableStyleId>{EE590CDF-984A-427A-ACC6-89ABE4D8E291}</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en-US" sz="2000"/>
                        <a:t>Je suis globalement satisfait du module </a:t>
                      </a:r>
                      <a:r>
                        <a:rPr lang="en-US" sz="1800" i="1"/>
                        <a:t>(1 minimum, 5 maximum)</a:t>
                      </a:r>
                      <a:endParaRPr sz="1800" i="1"/>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a:t>1</a:t>
                      </a:r>
                      <a:endParaRPr sz="1800"/>
                    </a:p>
                  </a:txBody>
                  <a:tcPr marL="91450" marR="91450" marT="45725" marB="45725"/>
                </a:tc>
                <a:tc>
                  <a:txBody>
                    <a:bodyPr/>
                    <a:lstStyle/>
                    <a:p>
                      <a:pPr marL="0" marR="0" lvl="0" indent="0" algn="ctr" rtl="0">
                        <a:spcBef>
                          <a:spcPts val="0"/>
                        </a:spcBef>
                        <a:spcAft>
                          <a:spcPts val="0"/>
                        </a:spcAft>
                        <a:buNone/>
                      </a:pPr>
                      <a:r>
                        <a:rPr lang="en-US" sz="1800"/>
                        <a:t>2</a:t>
                      </a:r>
                      <a:endParaRPr sz="1800"/>
                    </a:p>
                  </a:txBody>
                  <a:tcPr marL="91450" marR="91450" marT="45725" marB="45725"/>
                </a:tc>
                <a:tc>
                  <a:txBody>
                    <a:bodyPr/>
                    <a:lstStyle/>
                    <a:p>
                      <a:pPr marL="0" marR="0" lvl="0" indent="0" algn="ctr" rtl="0">
                        <a:spcBef>
                          <a:spcPts val="0"/>
                        </a:spcBef>
                        <a:spcAft>
                          <a:spcPts val="0"/>
                        </a:spcAft>
                        <a:buNone/>
                      </a:pPr>
                      <a:r>
                        <a:rPr lang="en-US" sz="1800"/>
                        <a:t>3</a:t>
                      </a:r>
                      <a:endParaRPr sz="1800"/>
                    </a:p>
                  </a:txBody>
                  <a:tcPr marL="91450" marR="91450" marT="45725" marB="45725"/>
                </a:tc>
                <a:tc>
                  <a:txBody>
                    <a:bodyPr/>
                    <a:lstStyle/>
                    <a:p>
                      <a:pPr marL="0" marR="0" lvl="0" indent="0" algn="ctr" rtl="0">
                        <a:spcBef>
                          <a:spcPts val="0"/>
                        </a:spcBef>
                        <a:spcAft>
                          <a:spcPts val="0"/>
                        </a:spcAft>
                        <a:buNone/>
                      </a:pPr>
                      <a:r>
                        <a:rPr lang="en-US" sz="1800"/>
                        <a:t>4</a:t>
                      </a:r>
                      <a:endParaRPr sz="1800"/>
                    </a:p>
                  </a:txBody>
                  <a:tcPr marL="91450" marR="91450" marT="45725" marB="45725"/>
                </a:tc>
                <a:tc>
                  <a:txBody>
                    <a:bodyPr/>
                    <a:lstStyle/>
                    <a:p>
                      <a:pPr marL="0" marR="0" lvl="0" indent="0" algn="ctr" rtl="0">
                        <a:spcBef>
                          <a:spcPts val="0"/>
                        </a:spcBef>
                        <a:spcAft>
                          <a:spcPts val="0"/>
                        </a:spcAft>
                        <a:buNone/>
                      </a:pPr>
                      <a:r>
                        <a:rPr lang="en-US" sz="1800"/>
                        <a:t>5</a:t>
                      </a:r>
                      <a:endParaRPr sz="18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697" name="Google Shape;697;p45"/>
          <p:cNvGraphicFramePr/>
          <p:nvPr/>
        </p:nvGraphicFramePr>
        <p:xfrm>
          <a:off x="558000" y="3646420"/>
          <a:ext cx="11060125" cy="767100"/>
        </p:xfrm>
        <a:graphic>
          <a:graphicData uri="http://schemas.openxmlformats.org/drawingml/2006/table">
            <a:tbl>
              <a:tblPr firstRow="1" bandRow="1">
                <a:noFill/>
                <a:tableStyleId>{EE590CDF-984A-427A-ACC6-89ABE4D8E291}</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en-US" sz="2000"/>
                        <a:t> Je recommanderais ce module à d'autres personnes </a:t>
                      </a:r>
                      <a:r>
                        <a:rPr lang="en-US" sz="2000" i="1"/>
                        <a:t>(1 minimum, 5 maximum)</a:t>
                      </a:r>
                      <a:endParaRPr sz="2000"/>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a:t>1</a:t>
                      </a:r>
                      <a:endParaRPr sz="1800"/>
                    </a:p>
                  </a:txBody>
                  <a:tcPr marL="91450" marR="91450" marT="45725" marB="45725"/>
                </a:tc>
                <a:tc>
                  <a:txBody>
                    <a:bodyPr/>
                    <a:lstStyle/>
                    <a:p>
                      <a:pPr marL="0" marR="0" lvl="0" indent="0" algn="ctr" rtl="0">
                        <a:spcBef>
                          <a:spcPts val="0"/>
                        </a:spcBef>
                        <a:spcAft>
                          <a:spcPts val="0"/>
                        </a:spcAft>
                        <a:buNone/>
                      </a:pPr>
                      <a:r>
                        <a:rPr lang="en-US" sz="1800"/>
                        <a:t>2</a:t>
                      </a:r>
                      <a:endParaRPr sz="1800"/>
                    </a:p>
                  </a:txBody>
                  <a:tcPr marL="91450" marR="91450" marT="45725" marB="45725"/>
                </a:tc>
                <a:tc>
                  <a:txBody>
                    <a:bodyPr/>
                    <a:lstStyle/>
                    <a:p>
                      <a:pPr marL="0" marR="0" lvl="0" indent="0" algn="ctr" rtl="0">
                        <a:spcBef>
                          <a:spcPts val="0"/>
                        </a:spcBef>
                        <a:spcAft>
                          <a:spcPts val="0"/>
                        </a:spcAft>
                        <a:buNone/>
                      </a:pPr>
                      <a:r>
                        <a:rPr lang="en-US" sz="1800"/>
                        <a:t>3</a:t>
                      </a:r>
                      <a:endParaRPr sz="1800"/>
                    </a:p>
                  </a:txBody>
                  <a:tcPr marL="91450" marR="91450" marT="45725" marB="45725"/>
                </a:tc>
                <a:tc>
                  <a:txBody>
                    <a:bodyPr/>
                    <a:lstStyle/>
                    <a:p>
                      <a:pPr marL="0" marR="0" lvl="0" indent="0" algn="ctr" rtl="0">
                        <a:spcBef>
                          <a:spcPts val="0"/>
                        </a:spcBef>
                        <a:spcAft>
                          <a:spcPts val="0"/>
                        </a:spcAft>
                        <a:buNone/>
                      </a:pPr>
                      <a:r>
                        <a:rPr lang="en-US" sz="1800"/>
                        <a:t>4</a:t>
                      </a:r>
                      <a:endParaRPr sz="1800"/>
                    </a:p>
                  </a:txBody>
                  <a:tcPr marL="91450" marR="91450" marT="45725" marB="45725"/>
                </a:tc>
                <a:tc>
                  <a:txBody>
                    <a:bodyPr/>
                    <a:lstStyle/>
                    <a:p>
                      <a:pPr marL="0" marR="0" lvl="0" indent="0" algn="ctr" rtl="0">
                        <a:spcBef>
                          <a:spcPts val="0"/>
                        </a:spcBef>
                        <a:spcAft>
                          <a:spcPts val="0"/>
                        </a:spcAft>
                        <a:buNone/>
                      </a:pPr>
                      <a:r>
                        <a:rPr lang="en-US" sz="1800"/>
                        <a:t>5</a:t>
                      </a:r>
                      <a:endParaRPr sz="18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698" name="Google Shape;698;p45"/>
          <p:cNvGraphicFramePr/>
          <p:nvPr/>
        </p:nvGraphicFramePr>
        <p:xfrm>
          <a:off x="557582" y="2123325"/>
          <a:ext cx="11060125" cy="767100"/>
        </p:xfrm>
        <a:graphic>
          <a:graphicData uri="http://schemas.openxmlformats.org/drawingml/2006/table">
            <a:tbl>
              <a:tblPr firstRow="1" bandRow="1">
                <a:noFill/>
                <a:tableStyleId>{EE590CDF-984A-427A-ACC6-89ABE4D8E291}</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en-US" sz="2000"/>
                        <a:t>Le module a amélioré mes connaissances sur le sujet </a:t>
                      </a:r>
                      <a:r>
                        <a:rPr lang="en-US" sz="1800" i="1"/>
                        <a:t>(1 minimum, 5 maximum) </a:t>
                      </a:r>
                      <a:endParaRPr sz="1800" i="1"/>
                    </a:p>
                  </a:txBody>
                  <a:tcPr marL="91450" marR="91450" marT="45725" marB="45725"/>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a:t>1</a:t>
                      </a:r>
                      <a:endParaRPr sz="1800"/>
                    </a:p>
                  </a:txBody>
                  <a:tcPr marL="91450" marR="91450" marT="45725" marB="45725"/>
                </a:tc>
                <a:tc>
                  <a:txBody>
                    <a:bodyPr/>
                    <a:lstStyle/>
                    <a:p>
                      <a:pPr marL="0" marR="0" lvl="0" indent="0" algn="ctr" rtl="0">
                        <a:spcBef>
                          <a:spcPts val="0"/>
                        </a:spcBef>
                        <a:spcAft>
                          <a:spcPts val="0"/>
                        </a:spcAft>
                        <a:buNone/>
                      </a:pPr>
                      <a:r>
                        <a:rPr lang="en-US" sz="1800"/>
                        <a:t>2</a:t>
                      </a:r>
                      <a:endParaRPr sz="1800"/>
                    </a:p>
                  </a:txBody>
                  <a:tcPr marL="91450" marR="91450" marT="45725" marB="45725"/>
                </a:tc>
                <a:tc>
                  <a:txBody>
                    <a:bodyPr/>
                    <a:lstStyle/>
                    <a:p>
                      <a:pPr marL="0" marR="0" lvl="0" indent="0" algn="ctr" rtl="0">
                        <a:spcBef>
                          <a:spcPts val="0"/>
                        </a:spcBef>
                        <a:spcAft>
                          <a:spcPts val="0"/>
                        </a:spcAft>
                        <a:buNone/>
                      </a:pPr>
                      <a:r>
                        <a:rPr lang="en-US" sz="1800"/>
                        <a:t>3</a:t>
                      </a:r>
                      <a:endParaRPr sz="1800"/>
                    </a:p>
                  </a:txBody>
                  <a:tcPr marL="91450" marR="91450" marT="45725" marB="45725"/>
                </a:tc>
                <a:tc>
                  <a:txBody>
                    <a:bodyPr/>
                    <a:lstStyle/>
                    <a:p>
                      <a:pPr marL="0" marR="0" lvl="0" indent="0" algn="ctr" rtl="0">
                        <a:spcBef>
                          <a:spcPts val="0"/>
                        </a:spcBef>
                        <a:spcAft>
                          <a:spcPts val="0"/>
                        </a:spcAft>
                        <a:buNone/>
                      </a:pPr>
                      <a:r>
                        <a:rPr lang="en-US" sz="1800"/>
                        <a:t>4</a:t>
                      </a:r>
                      <a:endParaRPr sz="1800"/>
                    </a:p>
                  </a:txBody>
                  <a:tcPr marL="91450" marR="91450" marT="45725" marB="45725"/>
                </a:tc>
                <a:tc>
                  <a:txBody>
                    <a:bodyPr/>
                    <a:lstStyle/>
                    <a:p>
                      <a:pPr marL="0" marR="0" lvl="0" indent="0" algn="ctr" rtl="0">
                        <a:spcBef>
                          <a:spcPts val="0"/>
                        </a:spcBef>
                        <a:spcAft>
                          <a:spcPts val="0"/>
                        </a:spcAft>
                        <a:buNone/>
                      </a:pPr>
                      <a:r>
                        <a:rPr lang="en-US" sz="1800"/>
                        <a:t>5</a:t>
                      </a:r>
                      <a:endParaRPr sz="1800"/>
                    </a:p>
                  </a:txBody>
                  <a:tcPr marL="91450" marR="91450" marT="45725" marB="45725"/>
                </a:tc>
                <a:extLst>
                  <a:ext uri="{0D108BD9-81ED-4DB2-BD59-A6C34878D82A}">
                    <a16:rowId xmlns:a16="http://schemas.microsoft.com/office/drawing/2014/main" val="10001"/>
                  </a:ext>
                </a:extLst>
              </a:tr>
            </a:tbl>
          </a:graphicData>
        </a:graphic>
      </p:graphicFrame>
      <p:sp>
        <p:nvSpPr>
          <p:cNvPr id="699" name="Google Shape;699;p45"/>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0" name="Google Shape;700;p45"/>
          <p:cNvSpPr txBox="1"/>
          <p:nvPr/>
        </p:nvSpPr>
        <p:spPr>
          <a:xfrm>
            <a:off x="618700" y="0"/>
            <a:ext cx="68265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701" name="Google Shape;701;p45"/>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3600"/>
              <a:buFont typeface="Calibri"/>
              <a:buNone/>
            </a:pPr>
            <a:r>
              <a:rPr lang="en-US" sz="3600">
                <a:solidFill>
                  <a:srgbClr val="C01E24"/>
                </a:solidFill>
              </a:rPr>
              <a:t>Références, lectures complémentaires et clôture</a:t>
            </a:r>
            <a:endParaRPr sz="3600">
              <a:solidFill>
                <a:srgbClr val="C01E24"/>
              </a:solidFill>
            </a:endParaRPr>
          </a:p>
        </p:txBody>
      </p:sp>
      <p:sp>
        <p:nvSpPr>
          <p:cNvPr id="708" name="Google Shape;708;p46"/>
          <p:cNvSpPr txBox="1">
            <a:spLocks noGrp="1"/>
          </p:cNvSpPr>
          <p:nvPr>
            <p:ph type="body" idx="1"/>
          </p:nvPr>
        </p:nvSpPr>
        <p:spPr>
          <a:xfrm>
            <a:off x="557999" y="1799999"/>
            <a:ext cx="11469050" cy="4865977"/>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SzPts val="1800"/>
              <a:buFont typeface="Noto Sans Symbols"/>
              <a:buChar char="▪"/>
            </a:pPr>
            <a:r>
              <a:rPr lang="en-US" sz="1800" u="sng">
                <a:solidFill>
                  <a:schemeClr val="accent1"/>
                </a:solidFill>
                <a:hlinkClick r:id="rId3">
                  <a:extLst>
                    <a:ext uri="{A12FA001-AC4F-418D-AE19-62706E023703}">
                      <ahyp:hlinkClr xmlns="" xmlns:ahyp="http://schemas.microsoft.com/office/drawing/2018/hyperlinkcolor" val="tx"/>
                    </a:ext>
                  </a:extLst>
                </a:hlinkClick>
              </a:rPr>
              <a:t>https://www.ncbi.nlm.nih.gov/pmc/articles/PMC10632550/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4">
                  <a:extLst>
                    <a:ext uri="{A12FA001-AC4F-418D-AE19-62706E023703}">
                      <ahyp:hlinkClr xmlns="" xmlns:ahyp="http://schemas.microsoft.com/office/drawing/2018/hyperlinkcolor" val="tx"/>
                    </a:ext>
                  </a:extLst>
                </a:hlinkClick>
              </a:rPr>
              <a:t>https://www.iberdrola.com/social-commitment/nomophobia#:~:text=WHAT%20IS%20NOMOPHOBIA%3F,%2Dphone%2Dphobia%22</a:t>
            </a:r>
            <a:r>
              <a:rPr lang="en-US" sz="1800">
                <a:solidFill>
                  <a:schemeClr val="accent1"/>
                </a:solidFill>
              </a:rPr>
              <a:t>).</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5">
                  <a:extLst>
                    <a:ext uri="{A12FA001-AC4F-418D-AE19-62706E023703}">
                      <ahyp:hlinkClr xmlns="" xmlns:ahyp="http://schemas.microsoft.com/office/drawing/2018/hyperlinkcolor" val="tx"/>
                    </a:ext>
                  </a:extLst>
                </a:hlinkClick>
              </a:rPr>
              <a:t>https://dermnetnz.org/topics/phantom-vibration-syndrome#:~:text=Syndrome%20vibration%20 fantôme%20(PVS)%20réfère,vibrer%20alors qu'il%20n'est%20pas</a:t>
            </a:r>
            <a:r>
              <a:rPr lang="en-US" sz="1800">
                <a:solidFill>
                  <a:schemeClr val="accent1"/>
                </a:solidFill>
              </a:rPr>
              <a:t>.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6">
                  <a:extLst>
                    <a:ext uri="{A12FA001-AC4F-418D-AE19-62706E023703}">
                      <ahyp:hlinkClr xmlns="" xmlns:ahyp="http://schemas.microsoft.com/office/drawing/2018/hyperlinkcolor" val="tx"/>
                    </a:ext>
                  </a:extLst>
                </a:hlinkClick>
              </a:rPr>
              <a:t>https://www.ncbi.nlm.nih.gov/pmc/articles/PMC9016508/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3">
                  <a:extLst>
                    <a:ext uri="{A12FA001-AC4F-418D-AE19-62706E023703}">
                      <ahyp:hlinkClr xmlns="" xmlns:ahyp="http://schemas.microsoft.com/office/drawing/2018/hyperlinkcolor" val="tx"/>
                    </a:ext>
                  </a:extLst>
                </a:hlinkClick>
              </a:rPr>
              <a:t>https://www.ncbi.nlm.nih.gov/pmc/articles/PMC10632550/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7">
                  <a:extLst>
                    <a:ext uri="{A12FA001-AC4F-418D-AE19-62706E023703}">
                      <ahyp:hlinkClr xmlns="" xmlns:ahyp="http://schemas.microsoft.com/office/drawing/2018/hyperlinkcolor" val="tx"/>
                    </a:ext>
                  </a:extLst>
                </a:hlinkClick>
              </a:rPr>
              <a:t>https://www.britannica.com/topic/smoking-tobacco</a:t>
            </a:r>
            <a:endParaRPr sz="1800">
              <a:solidFill>
                <a:schemeClr val="accent1"/>
              </a:solidFill>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8">
                  <a:extLst>
                    <a:ext uri="{A12FA001-AC4F-418D-AE19-62706E023703}">
                      <ahyp:hlinkClr xmlns="" xmlns:ahyp="http://schemas.microsoft.com/office/drawing/2018/hyperlinkcolor" val="tx"/>
                    </a:ext>
                  </a:extLst>
                </a:hlinkClick>
              </a:rPr>
              <a:t>https://www.cancer.gov/about-cancer/causes-prevention/risk/substances/secondhand-smoke#:~:text=La%20fumée%20decondhand%20tobacco%20smoke%20est%20la%20identifiée%20dans%20la%20fumée%20decondhand%20tobacco%20smoke</a:t>
            </a:r>
            <a:r>
              <a:rPr lang="en-US" sz="1800">
                <a:solidFill>
                  <a:schemeClr val="accent1"/>
                </a:solidFill>
              </a:rPr>
              <a:t>.</a:t>
            </a:r>
            <a:endParaRPr/>
          </a:p>
          <a:p>
            <a:pPr marL="285750" lvl="0" indent="-285750" algn="l" rtl="0">
              <a:lnSpc>
                <a:spcPct val="100000"/>
              </a:lnSpc>
              <a:spcBef>
                <a:spcPts val="0"/>
              </a:spcBef>
              <a:spcAft>
                <a:spcPts val="0"/>
              </a:spcAft>
              <a:buSzPts val="1800"/>
              <a:buFont typeface="Noto Sans Symbols"/>
              <a:buChar char="▪"/>
            </a:pPr>
            <a:r>
              <a:rPr lang="en-US" sz="1800" u="sng">
                <a:solidFill>
                  <a:schemeClr val="accent1"/>
                </a:solidFill>
                <a:hlinkClick r:id="rId9">
                  <a:extLst>
                    <a:ext uri="{A12FA001-AC4F-418D-AE19-62706E023703}">
                      <ahyp:hlinkClr xmlns="" xmlns:ahyp="http://schemas.microsoft.com/office/drawing/2018/hyperlinkcolor" val="tx"/>
                    </a:ext>
                  </a:extLst>
                </a:hlinkClick>
              </a:rPr>
              <a:t>https://www.ncbi.nlm.nih.gov/books/NBK555596/ </a:t>
            </a:r>
            <a:endParaRPr sz="1800"/>
          </a:p>
          <a:p>
            <a:pPr marL="228600" lvl="0" indent="-114300" algn="l" rtl="0">
              <a:lnSpc>
                <a:spcPct val="100000"/>
              </a:lnSpc>
              <a:spcBef>
                <a:spcPts val="1200"/>
              </a:spcBef>
              <a:spcAft>
                <a:spcPts val="0"/>
              </a:spcAft>
              <a:buSzPts val="1800"/>
              <a:buNone/>
            </a:pPr>
            <a:endParaRPr sz="1800"/>
          </a:p>
          <a:p>
            <a:pPr marL="228600" lvl="0" indent="-114300" algn="l" rtl="0">
              <a:lnSpc>
                <a:spcPct val="100000"/>
              </a:lnSpc>
              <a:spcBef>
                <a:spcPts val="1200"/>
              </a:spcBef>
              <a:spcAft>
                <a:spcPts val="0"/>
              </a:spcAft>
              <a:buSzPts val="1800"/>
              <a:buNone/>
            </a:pPr>
            <a:endParaRPr sz="1800"/>
          </a:p>
          <a:p>
            <a:pPr marL="228600" lvl="0" indent="-114300" algn="l" rtl="0">
              <a:lnSpc>
                <a:spcPct val="100000"/>
              </a:lnSpc>
              <a:spcBef>
                <a:spcPts val="1200"/>
              </a:spcBef>
              <a:spcAft>
                <a:spcPts val="0"/>
              </a:spcAft>
              <a:buSzPts val="1800"/>
              <a:buNone/>
            </a:pPr>
            <a:endParaRPr sz="1800"/>
          </a:p>
        </p:txBody>
      </p:sp>
      <p:sp>
        <p:nvSpPr>
          <p:cNvPr id="709" name="Google Shape;709;p46"/>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0" name="Google Shape;710;p46"/>
          <p:cNvSpPr txBox="1"/>
          <p:nvPr/>
        </p:nvSpPr>
        <p:spPr>
          <a:xfrm>
            <a:off x="618700" y="0"/>
            <a:ext cx="70887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711" name="Google Shape;711;p46"/>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47"/>
          <p:cNvSpPr txBox="1">
            <a:spLocks noGrp="1"/>
          </p:cNvSpPr>
          <p:nvPr>
            <p:ph type="body" idx="1"/>
          </p:nvPr>
        </p:nvSpPr>
        <p:spPr>
          <a:xfrm>
            <a:off x="557999" y="1799999"/>
            <a:ext cx="11533596" cy="4865977"/>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SzPts val="1800"/>
              <a:buFont typeface="Noto Sans Symbols"/>
              <a:buChar char="▪"/>
            </a:pPr>
            <a:r>
              <a:rPr lang="en-US" sz="1800" u="sng">
                <a:solidFill>
                  <a:schemeClr val="accent1"/>
                </a:solidFill>
                <a:hlinkClick r:id="rId3">
                  <a:extLst>
                    <a:ext uri="{A12FA001-AC4F-418D-AE19-62706E023703}">
                      <ahyp:hlinkClr xmlns="" xmlns:ahyp="http://schemas.microsoft.com/office/drawing/2018/hyperlinkcolor" val="tx"/>
                    </a:ext>
                  </a:extLst>
                </a:hlinkClick>
              </a:rPr>
              <a:t>https://portal.ct.gov/-/media/Departments-and-Agencies/DPH/dph/hems/tobacco/tobaccoproductspdf.pdf </a:t>
            </a:r>
            <a:endParaRPr/>
          </a:p>
          <a:p>
            <a:pPr marL="285750" lvl="0" indent="-285750" algn="l" rtl="0">
              <a:lnSpc>
                <a:spcPct val="100000"/>
              </a:lnSpc>
              <a:spcBef>
                <a:spcPts val="600"/>
              </a:spcBef>
              <a:spcAft>
                <a:spcPts val="0"/>
              </a:spcAft>
              <a:buSzPts val="1800"/>
              <a:buFont typeface="Noto Sans Symbols"/>
              <a:buChar char="▪"/>
            </a:pPr>
            <a:r>
              <a:rPr lang="en-US" sz="1800">
                <a:solidFill>
                  <a:schemeClr val="accent1"/>
                </a:solidFill>
              </a:rPr>
              <a:t>https://www.nicorette.fr/je-me-lance/la-d%C3%A9pendance-au-tabac</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4">
                  <a:extLst>
                    <a:ext uri="{A12FA001-AC4F-418D-AE19-62706E023703}">
                      <ahyp:hlinkClr xmlns="" xmlns:ahyp="http://schemas.microsoft.com/office/drawing/2018/hyperlinkcolor" val="tx"/>
                    </a:ext>
                  </a:extLst>
                </a:hlinkClick>
              </a:rPr>
              <a:t>https://www.cdc.gov/tobacco/campaign/tips/quit-smoking/quit-smoking-medications/why-quitting-smoking-is-hard/index.html#:~:text=Inside%20votre%20cerveau%2C%20nicotine%20triggers,nicotine%20just%20to%20feel%20okay</a:t>
            </a:r>
            <a:r>
              <a:rPr lang="en-US" sz="1800">
                <a:solidFill>
                  <a:schemeClr val="accent1"/>
                </a:solidFill>
              </a:rPr>
              <a:t>.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5">
                  <a:extLst>
                    <a:ext uri="{A12FA001-AC4F-418D-AE19-62706E023703}">
                      <ahyp:hlinkClr xmlns="" xmlns:ahyp="http://schemas.microsoft.com/office/drawing/2018/hyperlinkcolor" val="tx"/>
                    </a:ext>
                  </a:extLst>
                </a:hlinkClick>
              </a:rPr>
              <a:t>https://tobaccofreealamedacounty.org/focus-areas/quit-tobacco/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6">
                  <a:extLst>
                    <a:ext uri="{A12FA001-AC4F-418D-AE19-62706E023703}">
                      <ahyp:hlinkClr xmlns="" xmlns:ahyp="http://schemas.microsoft.com/office/drawing/2018/hyperlinkcolor" val="tx"/>
                    </a:ext>
                  </a:extLst>
                </a:hlinkClick>
              </a:rPr>
              <a:t>https://www.hypnose-therapie32.fr/sevrage-tabagique/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7">
                  <a:extLst>
                    <a:ext uri="{A12FA001-AC4F-418D-AE19-62706E023703}">
                      <ahyp:hlinkClr xmlns="" xmlns:ahyp="http://schemas.microsoft.com/office/drawing/2018/hyperlinkcolor" val="tx"/>
                    </a:ext>
                  </a:extLst>
                </a:hlinkClick>
              </a:rPr>
              <a:t>https://www.mayoclinic.org/healthy-lifestyle/quit-smoking/in-depth/nicotine-craving/art-20045454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8">
                  <a:extLst>
                    <a:ext uri="{A12FA001-AC4F-418D-AE19-62706E023703}">
                      <ahyp:hlinkClr xmlns="" xmlns:ahyp="http://schemas.microsoft.com/office/drawing/2018/hyperlinkcolor" val="tx"/>
                    </a:ext>
                  </a:extLst>
                </a:hlinkClick>
              </a:rPr>
              <a:t>https://www.un.org/nutrition/sites/www.un.org.nutrition/files/nutrition_decade_infographic_1_nutrition_at_a_glance.pdf  </a:t>
            </a:r>
            <a:endParaRPr sz="1800">
              <a:solidFill>
                <a:schemeClr val="accent1"/>
              </a:solidFill>
            </a:endParaRPr>
          </a:p>
        </p:txBody>
      </p:sp>
      <p:sp>
        <p:nvSpPr>
          <p:cNvPr id="718" name="Google Shape;718;p4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3600"/>
              <a:buFont typeface="Calibri"/>
              <a:buNone/>
            </a:pPr>
            <a:r>
              <a:rPr lang="en-US" sz="3600">
                <a:solidFill>
                  <a:srgbClr val="C01E24"/>
                </a:solidFill>
              </a:rPr>
              <a:t>Références, lectures complémentaires et clôture</a:t>
            </a:r>
            <a:endParaRPr sz="3600">
              <a:solidFill>
                <a:srgbClr val="C01E24"/>
              </a:solidFill>
            </a:endParaRPr>
          </a:p>
        </p:txBody>
      </p:sp>
      <p:sp>
        <p:nvSpPr>
          <p:cNvPr id="719" name="Google Shape;719;p47"/>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0" name="Google Shape;720;p47"/>
          <p:cNvSpPr txBox="1"/>
          <p:nvPr/>
        </p:nvSpPr>
        <p:spPr>
          <a:xfrm>
            <a:off x="618700" y="0"/>
            <a:ext cx="68685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721" name="Google Shape;721;p47"/>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48"/>
          <p:cNvSpPr txBox="1">
            <a:spLocks noGrp="1"/>
          </p:cNvSpPr>
          <p:nvPr>
            <p:ph type="body" idx="1"/>
          </p:nvPr>
        </p:nvSpPr>
        <p:spPr>
          <a:xfrm>
            <a:off x="557999" y="1799999"/>
            <a:ext cx="10816017" cy="486597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sz="1800" u="sng">
                <a:solidFill>
                  <a:schemeClr val="accent1"/>
                </a:solidFill>
                <a:hlinkClick r:id="rId3">
                  <a:extLst>
                    <a:ext uri="{A12FA001-AC4F-418D-AE19-62706E023703}">
                      <ahyp:hlinkClr xmlns="" xmlns:ahyp="http://schemas.microsoft.com/office/drawing/2018/hyperlinkcolor" val="tx"/>
                    </a:ext>
                  </a:extLst>
                </a:hlinkClick>
              </a:rPr>
              <a:t>https://www.fao.org/3/i3261e/i3261e.pdf </a:t>
            </a:r>
            <a:endParaRPr/>
          </a:p>
          <a:p>
            <a:pPr marL="228600" lvl="0" indent="-228600" algn="l" rtl="0">
              <a:lnSpc>
                <a:spcPct val="100000"/>
              </a:lnSpc>
              <a:spcBef>
                <a:spcPts val="600"/>
              </a:spcBef>
              <a:spcAft>
                <a:spcPts val="0"/>
              </a:spcAft>
              <a:buSzPts val="1800"/>
              <a:buChar char="▪"/>
            </a:pPr>
            <a:r>
              <a:rPr lang="en-US" sz="1800" u="sng">
                <a:solidFill>
                  <a:schemeClr val="accent1"/>
                </a:solidFill>
                <a:hlinkClick r:id="rId4">
                  <a:extLst>
                    <a:ext uri="{A12FA001-AC4F-418D-AE19-62706E023703}">
                      <ahyp:hlinkClr xmlns="" xmlns:ahyp="http://schemas.microsoft.com/office/drawing/2018/hyperlinkcolor" val="tx"/>
                    </a:ext>
                  </a:extLst>
                </a:hlinkClick>
              </a:rPr>
              <a:t>https://medecine-generale.sorbonne-universite.fr/wp-content/uploads/2020/11/exemple-trace-GEP-addiction-aux-ecrans.pdf </a:t>
            </a:r>
            <a:endParaRPr/>
          </a:p>
          <a:p>
            <a:pPr marL="228600" lvl="0" indent="-228600" algn="l" rtl="0">
              <a:lnSpc>
                <a:spcPct val="100000"/>
              </a:lnSpc>
              <a:spcBef>
                <a:spcPts val="0"/>
              </a:spcBef>
              <a:spcAft>
                <a:spcPts val="0"/>
              </a:spcAft>
              <a:buSzPts val="1800"/>
              <a:buChar char="▪"/>
            </a:pPr>
            <a:r>
              <a:rPr lang="en-US" sz="1800" u="sng">
                <a:solidFill>
                  <a:schemeClr val="accent1"/>
                </a:solidFill>
                <a:hlinkClick r:id="rId5">
                  <a:extLst>
                    <a:ext uri="{A12FA001-AC4F-418D-AE19-62706E023703}">
                      <ahyp:hlinkClr xmlns="" xmlns:ahyp="http://schemas.microsoft.com/office/drawing/2018/hyperlinkcolor" val="tx"/>
                    </a:ext>
                  </a:extLst>
                </a:hlinkClick>
              </a:rPr>
              <a:t>https://apimed-pl.org/contenu/uploads/2020/12/Problematique-des-ecrans-a-tout-age-1.pdf</a:t>
            </a:r>
            <a:endParaRPr sz="1800">
              <a:solidFill>
                <a:schemeClr val="accent1"/>
              </a:solidFill>
            </a:endParaRPr>
          </a:p>
          <a:p>
            <a:pPr marL="228600" lvl="0" indent="-228600" algn="l" rtl="0">
              <a:lnSpc>
                <a:spcPct val="100000"/>
              </a:lnSpc>
              <a:spcBef>
                <a:spcPts val="600"/>
              </a:spcBef>
              <a:spcAft>
                <a:spcPts val="0"/>
              </a:spcAft>
              <a:buSzPts val="1800"/>
              <a:buChar char="▪"/>
            </a:pPr>
            <a:r>
              <a:rPr lang="en-US" sz="1800" u="sng">
                <a:solidFill>
                  <a:schemeClr val="accent1"/>
                </a:solidFill>
                <a:hlinkClick r:id="rId6">
                  <a:extLst>
                    <a:ext uri="{A12FA001-AC4F-418D-AE19-62706E023703}">
                      <ahyp:hlinkClr xmlns="" xmlns:ahyp="http://schemas.microsoft.com/office/drawing/2018/hyperlinkcolor" val="tx"/>
                    </a:ext>
                  </a:extLst>
                </a:hlinkClick>
              </a:rPr>
              <a:t>https://www.3-6-9-12.org/wp-content/uploads/2022/03/Aff-A3-Apprivoiser-les-ecrans-2018-2-HR2.pdf</a:t>
            </a:r>
            <a:endParaRPr sz="1800">
              <a:solidFill>
                <a:schemeClr val="accent1"/>
              </a:solidFill>
            </a:endParaRPr>
          </a:p>
          <a:p>
            <a:pPr marL="228600" lvl="0" indent="-228600" algn="l" rtl="0">
              <a:lnSpc>
                <a:spcPct val="100000"/>
              </a:lnSpc>
              <a:spcBef>
                <a:spcPts val="600"/>
              </a:spcBef>
              <a:spcAft>
                <a:spcPts val="0"/>
              </a:spcAft>
              <a:buSzPts val="1800"/>
              <a:buChar char="▪"/>
            </a:pPr>
            <a:r>
              <a:rPr lang="en-US" sz="1800" u="sng">
                <a:solidFill>
                  <a:schemeClr val="accent1"/>
                </a:solidFill>
                <a:hlinkClick r:id="rId7">
                  <a:extLst>
                    <a:ext uri="{A12FA001-AC4F-418D-AE19-62706E023703}">
                      <ahyp:hlinkClr xmlns="" xmlns:ahyp="http://schemas.microsoft.com/office/drawing/2018/hyperlinkcolor" val="tx"/>
                    </a:ext>
                  </a:extLst>
                </a:hlinkClick>
              </a:rPr>
              <a:t>https://www.3-6-9-12.org/les-balises-3-6-9-12/ </a:t>
            </a:r>
            <a:endParaRPr/>
          </a:p>
          <a:p>
            <a:pPr marL="228600" lvl="0" indent="-228600" algn="l" rtl="0">
              <a:lnSpc>
                <a:spcPct val="100000"/>
              </a:lnSpc>
              <a:spcBef>
                <a:spcPts val="600"/>
              </a:spcBef>
              <a:spcAft>
                <a:spcPts val="0"/>
              </a:spcAft>
              <a:buSzPts val="1800"/>
              <a:buChar char="▪"/>
            </a:pPr>
            <a:r>
              <a:rPr lang="en-US" sz="1800" u="sng">
                <a:solidFill>
                  <a:schemeClr val="accent1"/>
                </a:solidFill>
                <a:hlinkClick r:id="rId8">
                  <a:extLst>
                    <a:ext uri="{A12FA001-AC4F-418D-AE19-62706E023703}">
                      <ahyp:hlinkClr xmlns="" xmlns:ahyp="http://schemas.microsoft.com/office/drawing/2018/hyperlinkcolor" val="tx"/>
                    </a:ext>
                  </a:extLst>
                </a:hlinkClick>
              </a:rPr>
              <a:t>https://cmb-sante.fr/temps-ecrans-adultes/ </a:t>
            </a:r>
            <a:endParaRPr/>
          </a:p>
          <a:p>
            <a:pPr marL="228600" lvl="0" indent="-228600" algn="l" rtl="0">
              <a:lnSpc>
                <a:spcPct val="100000"/>
              </a:lnSpc>
              <a:spcBef>
                <a:spcPts val="600"/>
              </a:spcBef>
              <a:spcAft>
                <a:spcPts val="0"/>
              </a:spcAft>
              <a:buSzPts val="1800"/>
              <a:buChar char="▪"/>
            </a:pPr>
            <a:r>
              <a:rPr lang="en-US" sz="1800" u="sng">
                <a:solidFill>
                  <a:schemeClr val="accent1"/>
                </a:solidFill>
                <a:hlinkClick r:id="rId9">
                  <a:extLst>
                    <a:ext uri="{A12FA001-AC4F-418D-AE19-62706E023703}">
                      <ahyp:hlinkClr xmlns="" xmlns:ahyp="http://schemas.microsoft.com/office/drawing/2018/hyperlinkcolor" val="tx"/>
                    </a:ext>
                  </a:extLst>
                </a:hlinkClick>
              </a:rPr>
              <a:t>https://www.quora.com/What-are-some-rational-tips-to-reduce-screen-time-in-the-long-run</a:t>
            </a:r>
            <a:endParaRPr sz="1800">
              <a:solidFill>
                <a:schemeClr val="accent1"/>
              </a:solidFill>
            </a:endParaRPr>
          </a:p>
          <a:p>
            <a:pPr marL="228600" lvl="0" indent="-228600" algn="l" rtl="0">
              <a:lnSpc>
                <a:spcPct val="100000"/>
              </a:lnSpc>
              <a:spcBef>
                <a:spcPts val="600"/>
              </a:spcBef>
              <a:spcAft>
                <a:spcPts val="0"/>
              </a:spcAft>
              <a:buSzPts val="1800"/>
              <a:buChar char="▪"/>
            </a:pPr>
            <a:r>
              <a:rPr lang="en-US" sz="1800" u="sng">
                <a:solidFill>
                  <a:schemeClr val="accent1"/>
                </a:solidFill>
                <a:hlinkClick r:id="rId10">
                  <a:extLst>
                    <a:ext uri="{A12FA001-AC4F-418D-AE19-62706E023703}">
                      <ahyp:hlinkClr xmlns="" xmlns:ahyp="http://schemas.microsoft.com/office/drawing/2018/hyperlinkcolor" val="tx"/>
                    </a:ext>
                  </a:extLst>
                </a:hlinkClick>
              </a:rPr>
              <a:t>https://www.3-6-9-12.org/  </a:t>
            </a:r>
            <a:endParaRPr/>
          </a:p>
          <a:p>
            <a:pPr marL="0" lvl="0" indent="0" algn="l" rtl="0">
              <a:lnSpc>
                <a:spcPct val="100000"/>
              </a:lnSpc>
              <a:spcBef>
                <a:spcPts val="1200"/>
              </a:spcBef>
              <a:spcAft>
                <a:spcPts val="0"/>
              </a:spcAft>
              <a:buSzPts val="1800"/>
              <a:buNone/>
            </a:pPr>
            <a:endParaRPr sz="1800"/>
          </a:p>
          <a:p>
            <a:pPr marL="228600" lvl="0" indent="-114300" algn="l" rtl="0">
              <a:lnSpc>
                <a:spcPct val="100000"/>
              </a:lnSpc>
              <a:spcBef>
                <a:spcPts val="1200"/>
              </a:spcBef>
              <a:spcAft>
                <a:spcPts val="0"/>
              </a:spcAft>
              <a:buSzPts val="1800"/>
              <a:buNone/>
            </a:pPr>
            <a:endParaRPr sz="1800"/>
          </a:p>
        </p:txBody>
      </p:sp>
      <p:sp>
        <p:nvSpPr>
          <p:cNvPr id="728" name="Google Shape;728;p48"/>
          <p:cNvSpPr txBox="1"/>
          <p:nvPr/>
        </p:nvSpPr>
        <p:spPr>
          <a:xfrm>
            <a:off x="436161" y="1071626"/>
            <a:ext cx="11059692" cy="60509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3600"/>
              <a:buFont typeface="Calibri"/>
              <a:buNone/>
            </a:pPr>
            <a:r>
              <a:rPr lang="en-US" sz="3600" b="1">
                <a:solidFill>
                  <a:srgbClr val="C01E24"/>
                </a:solidFill>
                <a:latin typeface="Calibri"/>
                <a:ea typeface="Calibri"/>
                <a:cs typeface="Calibri"/>
                <a:sym typeface="Calibri"/>
              </a:rPr>
              <a:t>Références, lectures complémentaires et clôture</a:t>
            </a:r>
            <a:endParaRPr/>
          </a:p>
        </p:txBody>
      </p:sp>
      <p:sp>
        <p:nvSpPr>
          <p:cNvPr id="729" name="Google Shape;729;p48"/>
          <p:cNvSpPr/>
          <p:nvPr/>
        </p:nvSpPr>
        <p:spPr>
          <a:xfrm>
            <a:off x="0" y="0"/>
            <a:ext cx="618600" cy="5031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0" name="Google Shape;730;p48"/>
          <p:cNvSpPr txBox="1"/>
          <p:nvPr/>
        </p:nvSpPr>
        <p:spPr>
          <a:xfrm>
            <a:off x="618700" y="0"/>
            <a:ext cx="6501600" cy="503100"/>
          </a:xfrm>
          <a:prstGeom prst="rect">
            <a:avLst/>
          </a:prstGeom>
          <a:solidFill>
            <a:srgbClr val="DDE0E5"/>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1870"/>
              <a:buFont typeface="Calibri"/>
              <a:buNone/>
            </a:pPr>
            <a:r>
              <a:rPr lang="en-US" sz="1629" b="1">
                <a:solidFill>
                  <a:schemeClr val="dk1"/>
                </a:solidFill>
                <a:latin typeface="Calibri"/>
                <a:ea typeface="Calibri"/>
                <a:cs typeface="Calibri"/>
                <a:sym typeface="Calibri"/>
              </a:rPr>
              <a:t>Applications de santé pour les addictions et l'utilisation de substances</a:t>
            </a:r>
            <a:r>
              <a:rPr lang="en-US" sz="1715" b="1">
                <a:solidFill>
                  <a:schemeClr val="dk1"/>
                </a:solidFill>
                <a:latin typeface="Calibri"/>
                <a:ea typeface="Calibri"/>
                <a:cs typeface="Calibri"/>
                <a:sym typeface="Calibri"/>
              </a:rPr>
              <a:t> </a:t>
            </a:r>
            <a:r>
              <a:rPr lang="en-US" sz="1970" b="1">
                <a:solidFill>
                  <a:schemeClr val="dk1"/>
                </a:solidFill>
                <a:latin typeface="Calibri"/>
                <a:ea typeface="Calibri"/>
                <a:cs typeface="Calibri"/>
                <a:sym typeface="Calibri"/>
              </a:rPr>
              <a:t> </a:t>
            </a:r>
            <a:endParaRPr sz="1290"/>
          </a:p>
        </p:txBody>
      </p:sp>
      <p:sp>
        <p:nvSpPr>
          <p:cNvPr id="731" name="Google Shape;731;p48"/>
          <p:cNvSpPr/>
          <p:nvPr/>
        </p:nvSpPr>
        <p:spPr>
          <a:xfrm>
            <a:off x="80375" y="73699"/>
            <a:ext cx="618600" cy="353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Shape 736"/>
        <p:cNvGrpSpPr/>
        <p:nvPr/>
      </p:nvGrpSpPr>
      <p:grpSpPr>
        <a:xfrm>
          <a:off x="0" y="0"/>
          <a:ext cx="0" cy="0"/>
          <a:chOff x="0" y="0"/>
          <a:chExt cx="0" cy="0"/>
        </a:xfrm>
      </p:grpSpPr>
      <p:sp>
        <p:nvSpPr>
          <p:cNvPr id="737" name="Google Shape;737;p49"/>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8" name="Google Shape;738;p49"/>
          <p:cNvSpPr/>
          <p:nvPr/>
        </p:nvSpPr>
        <p:spPr>
          <a:xfrm flipH="1">
            <a:off x="0" y="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39" name="Google Shape;739;p49"/>
          <p:cNvPicPr preferRelativeResize="0"/>
          <p:nvPr/>
        </p:nvPicPr>
        <p:blipFill rotWithShape="1">
          <a:blip r:embed="rId3">
            <a:alphaModFix/>
          </a:blip>
          <a:srcRect/>
          <a:stretch/>
        </p:blipFill>
        <p:spPr>
          <a:xfrm>
            <a:off x="429768" y="3471531"/>
            <a:ext cx="2323213" cy="2323213"/>
          </a:xfrm>
          <a:prstGeom prst="rect">
            <a:avLst/>
          </a:prstGeom>
          <a:noFill/>
          <a:ln>
            <a:noFill/>
          </a:ln>
        </p:spPr>
      </p:pic>
      <p:pic>
        <p:nvPicPr>
          <p:cNvPr id="740" name="Google Shape;740;p49"/>
          <p:cNvPicPr preferRelativeResize="0"/>
          <p:nvPr/>
        </p:nvPicPr>
        <p:blipFill rotWithShape="1">
          <a:blip r:embed="rId3">
            <a:alphaModFix/>
          </a:blip>
          <a:srcRect/>
          <a:stretch/>
        </p:blipFill>
        <p:spPr>
          <a:xfrm>
            <a:off x="7476818" y="1708146"/>
            <a:ext cx="3265071" cy="3265071"/>
          </a:xfrm>
          <a:prstGeom prst="rect">
            <a:avLst/>
          </a:prstGeom>
          <a:solidFill>
            <a:srgbClr val="203864"/>
          </a:solidFill>
          <a:ln>
            <a:noFill/>
          </a:ln>
        </p:spPr>
      </p:pic>
      <p:sp>
        <p:nvSpPr>
          <p:cNvPr id="741" name="Google Shape;741;p49"/>
          <p:cNvSpPr txBox="1"/>
          <p:nvPr/>
        </p:nvSpPr>
        <p:spPr>
          <a:xfrm>
            <a:off x="340474" y="2922021"/>
            <a:ext cx="5034783"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en-US" sz="2800">
                <a:solidFill>
                  <a:srgbClr val="C01E24"/>
                </a:solidFill>
                <a:latin typeface="Calibri"/>
                <a:ea typeface="Calibri"/>
                <a:cs typeface="Calibri"/>
                <a:sym typeface="Calibri"/>
              </a:rPr>
              <a:t>Félicitations !</a:t>
            </a:r>
            <a:br>
              <a:rPr lang="en-US" sz="2800">
                <a:solidFill>
                  <a:srgbClr val="C01E24"/>
                </a:solidFill>
                <a:latin typeface="Calibri"/>
                <a:ea typeface="Calibri"/>
                <a:cs typeface="Calibri"/>
                <a:sym typeface="Calibri"/>
              </a:rPr>
            </a:br>
            <a:r>
              <a:rPr lang="en-US" sz="2800">
                <a:solidFill>
                  <a:srgbClr val="C01E24"/>
                </a:solidFill>
                <a:latin typeface="Calibri"/>
                <a:ea typeface="Calibri"/>
                <a:cs typeface="Calibri"/>
                <a:sym typeface="Calibri"/>
              </a:rPr>
              <a:t>Vous avez terminé la session d'enseignement de ce module !</a:t>
            </a:r>
            <a:endParaRPr/>
          </a:p>
        </p:txBody>
      </p:sp>
      <p:sp>
        <p:nvSpPr>
          <p:cNvPr id="742" name="Google Shape;742;p49"/>
          <p:cNvSpPr/>
          <p:nvPr/>
        </p:nvSpPr>
        <p:spPr>
          <a:xfrm>
            <a:off x="6079935" y="6223967"/>
            <a:ext cx="6056286" cy="632422"/>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000" b="0" i="0">
                <a:solidFill>
                  <a:srgbClr val="DDEAF6"/>
                </a:solidFill>
                <a:latin typeface="Calibri"/>
                <a:ea typeface="Calibri"/>
                <a:cs typeface="Calibri"/>
                <a:sym typeface="Calibri"/>
              </a:rPr>
              <a:t>Financé par l'Union européenne. Les points de vue et opinions exprimés n'engagent que leurs auteurs et ne reflètent pas nécessairement ceux de l'Union européenne ou de l'Agence exécutive européenne pour l'éducation et la culture (EACEA). Ni l'Union européenne ni l'EACEA ne peuvent en être tenues pour responsables.</a:t>
            </a:r>
            <a:endParaRPr sz="1000">
              <a:solidFill>
                <a:srgbClr val="DDEAF6"/>
              </a:solidFill>
              <a:latin typeface="Calibri"/>
              <a:ea typeface="Calibri"/>
              <a:cs typeface="Calibri"/>
              <a:sym typeface="Calibri"/>
            </a:endParaRPr>
          </a:p>
        </p:txBody>
      </p:sp>
      <p:pic>
        <p:nvPicPr>
          <p:cNvPr id="743" name="Google Shape;743;p49" descr="Εικόνα που περιέχει κείμενο, γραμματοσειρά, λογότυπο, γραφικά&#10;&#10;Περιγραφή που δημιουργήθηκε αυτόματα"/>
          <p:cNvPicPr preferRelativeResize="0"/>
          <p:nvPr/>
        </p:nvPicPr>
        <p:blipFill rotWithShape="1">
          <a:blip r:embed="rId4">
            <a:alphaModFix/>
          </a:blip>
          <a:srcRect/>
          <a:stretch/>
        </p:blipFill>
        <p:spPr>
          <a:xfrm>
            <a:off x="197847" y="934357"/>
            <a:ext cx="5598661" cy="1438154"/>
          </a:xfrm>
          <a:prstGeom prst="rect">
            <a:avLst/>
          </a:prstGeom>
          <a:noFill/>
          <a:ln>
            <a:noFill/>
          </a:ln>
        </p:spPr>
      </p:pic>
      <p:pic>
        <p:nvPicPr>
          <p:cNvPr id="744" name="Google Shape;744;p49"/>
          <p:cNvPicPr preferRelativeResize="0"/>
          <p:nvPr/>
        </p:nvPicPr>
        <p:blipFill>
          <a:blip r:embed="rId5"/>
          <a:srcRect/>
          <a:stretch/>
        </p:blipFill>
        <p:spPr>
          <a:xfrm>
            <a:off x="15788" y="6451864"/>
            <a:ext cx="1828938" cy="41125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5"/>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200" b="1">
                <a:solidFill>
                  <a:srgbClr val="203864"/>
                </a:solidFill>
              </a:rPr>
              <a:t>Objectifs</a:t>
            </a:r>
            <a:endParaRPr>
              <a:solidFill>
                <a:srgbClr val="203864"/>
              </a:solidFill>
            </a:endParaRPr>
          </a:p>
        </p:txBody>
      </p:sp>
      <p:sp>
        <p:nvSpPr>
          <p:cNvPr id="152" name="Google Shape;152;p5"/>
          <p:cNvSpPr/>
          <p:nvPr/>
        </p:nvSpPr>
        <p:spPr>
          <a:xfrm>
            <a:off x="36957" y="348995"/>
            <a:ext cx="489461" cy="61567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3" name="Google Shape;153;p5"/>
          <p:cNvSpPr txBox="1"/>
          <p:nvPr/>
        </p:nvSpPr>
        <p:spPr>
          <a:xfrm>
            <a:off x="526426" y="349000"/>
            <a:ext cx="87855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Applications de santé pour les addictions et l'utilisation de substances  </a:t>
            </a:r>
            <a:endParaRPr/>
          </a:p>
        </p:txBody>
      </p:sp>
      <p:sp>
        <p:nvSpPr>
          <p:cNvPr id="154" name="Google Shape;154;p5"/>
          <p:cNvSpPr/>
          <p:nvPr/>
        </p:nvSpPr>
        <p:spPr>
          <a:xfrm>
            <a:off x="117332" y="438863"/>
            <a:ext cx="42672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0" u="none" strike="noStrike" cap="none">
                <a:solidFill>
                  <a:schemeClr val="lt1"/>
                </a:solidFill>
                <a:latin typeface="Gill Sans"/>
                <a:ea typeface="Gill Sans"/>
                <a:cs typeface="Gill Sans"/>
                <a:sym typeface="Gill Sans"/>
              </a:rPr>
              <a:t>5 </a:t>
            </a:r>
            <a:endParaRPr sz="2200" b="1">
              <a:solidFill>
                <a:schemeClr val="lt1"/>
              </a:solidFill>
              <a:latin typeface="Gill Sans"/>
              <a:ea typeface="Gill Sans"/>
              <a:cs typeface="Gill Sans"/>
              <a:sym typeface="Gill Sans"/>
            </a:endParaRPr>
          </a:p>
        </p:txBody>
      </p:sp>
      <p:sp>
        <p:nvSpPr>
          <p:cNvPr id="155" name="Google Shape;155;p5"/>
          <p:cNvSpPr txBox="1">
            <a:spLocks noGrp="1"/>
          </p:cNvSpPr>
          <p:nvPr>
            <p:ph type="body" idx="1"/>
          </p:nvPr>
        </p:nvSpPr>
        <p:spPr>
          <a:xfrm>
            <a:off x="558001" y="2673626"/>
            <a:ext cx="7326000" cy="3332039"/>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C00000"/>
              </a:buClr>
              <a:buSzPts val="2200"/>
              <a:buFont typeface="Noto Sans Symbols"/>
              <a:buChar char="✔"/>
            </a:pPr>
            <a:r>
              <a:rPr lang="en-US"/>
              <a:t>Fournir aux participants les connaissances sur les principes fondamentaux du tabagisme et de la dépendance au dépistage.</a:t>
            </a:r>
            <a:endParaRPr/>
          </a:p>
          <a:p>
            <a:pPr marL="228600" lvl="0" indent="-228600" algn="l" rtl="0">
              <a:lnSpc>
                <a:spcPct val="100000"/>
              </a:lnSpc>
              <a:spcBef>
                <a:spcPts val="1200"/>
              </a:spcBef>
              <a:spcAft>
                <a:spcPts val="0"/>
              </a:spcAft>
              <a:buClr>
                <a:srgbClr val="C00000"/>
              </a:buClr>
              <a:buSzPts val="2200"/>
              <a:buFont typeface="Noto Sans Symbols"/>
              <a:buChar char="✔"/>
            </a:pPr>
            <a:r>
              <a:rPr lang="en-US"/>
              <a:t>Donner des compétences essentielles pour reconnaître les schémas de dépendance, évaluer les risques et mettre en œuvre des stratégies de prévention, en améliorant leurs capacités d'intervention et de soutien, leur permettant ainsi de promouvoir activement des modes de vie sains au sein de leurs communautés.</a:t>
            </a:r>
            <a:endParaRPr/>
          </a:p>
        </p:txBody>
      </p:sp>
      <p:sp>
        <p:nvSpPr>
          <p:cNvPr id="156" name="Google Shape;156;p5"/>
          <p:cNvSpPr txBox="1"/>
          <p:nvPr/>
        </p:nvSpPr>
        <p:spPr>
          <a:xfrm>
            <a:off x="9145699" y="6226777"/>
            <a:ext cx="38798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Source : Image par nuraghies sur Freepik</a:t>
            </a:r>
            <a:endParaRPr sz="1400">
              <a:solidFill>
                <a:schemeClr val="dk1"/>
              </a:solidFill>
              <a:latin typeface="Calibri"/>
              <a:ea typeface="Calibri"/>
              <a:cs typeface="Calibri"/>
              <a:sym typeface="Calibri"/>
            </a:endParaRPr>
          </a:p>
        </p:txBody>
      </p:sp>
      <p:pic>
        <p:nvPicPr>
          <p:cNvPr id="157" name="Google Shape;157;p5"/>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6"/>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200" b="1">
                <a:solidFill>
                  <a:srgbClr val="203864"/>
                </a:solidFill>
              </a:rPr>
              <a:t>Compétences</a:t>
            </a:r>
            <a:endParaRPr>
              <a:solidFill>
                <a:srgbClr val="203864"/>
              </a:solidFill>
            </a:endParaRPr>
          </a:p>
        </p:txBody>
      </p:sp>
      <p:sp>
        <p:nvSpPr>
          <p:cNvPr id="164" name="Google Shape;164;p6"/>
          <p:cNvSpPr/>
          <p:nvPr/>
        </p:nvSpPr>
        <p:spPr>
          <a:xfrm>
            <a:off x="36957" y="348995"/>
            <a:ext cx="489461" cy="61567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6"/>
          <p:cNvSpPr txBox="1"/>
          <p:nvPr/>
        </p:nvSpPr>
        <p:spPr>
          <a:xfrm>
            <a:off x="526425" y="349000"/>
            <a:ext cx="8659500" cy="613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a:solidFill>
                  <a:schemeClr val="dk1"/>
                </a:solidFill>
                <a:latin typeface="Calibri"/>
                <a:ea typeface="Calibri"/>
                <a:cs typeface="Calibri"/>
                <a:sym typeface="Calibri"/>
              </a:rPr>
              <a:t>Applications de santé pour les addictions et l'utilisation de substances  </a:t>
            </a:r>
            <a:endParaRPr/>
          </a:p>
        </p:txBody>
      </p:sp>
      <p:sp>
        <p:nvSpPr>
          <p:cNvPr id="166" name="Google Shape;166;p6"/>
          <p:cNvSpPr/>
          <p:nvPr/>
        </p:nvSpPr>
        <p:spPr>
          <a:xfrm>
            <a:off x="117332" y="438863"/>
            <a:ext cx="42672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5 </a:t>
            </a:r>
            <a:endParaRPr sz="2200" b="1">
              <a:solidFill>
                <a:schemeClr val="lt1"/>
              </a:solidFill>
              <a:latin typeface="Gill Sans"/>
              <a:ea typeface="Gill Sans"/>
              <a:cs typeface="Gill Sans"/>
              <a:sym typeface="Gill Sans"/>
            </a:endParaRPr>
          </a:p>
        </p:txBody>
      </p:sp>
      <p:sp>
        <p:nvSpPr>
          <p:cNvPr id="167" name="Google Shape;167;p6"/>
          <p:cNvSpPr txBox="1">
            <a:spLocks noGrp="1"/>
          </p:cNvSpPr>
          <p:nvPr>
            <p:ph type="body" idx="1"/>
          </p:nvPr>
        </p:nvSpPr>
        <p:spPr>
          <a:xfrm>
            <a:off x="784799" y="2616322"/>
            <a:ext cx="5863427" cy="3389344"/>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C00000"/>
              </a:buClr>
              <a:buSzPts val="2400"/>
              <a:buFont typeface="Noto Sans Symbols"/>
              <a:buChar char="✔"/>
            </a:pPr>
            <a:r>
              <a:rPr lang="en-US" sz="2400"/>
              <a:t>Les participants se familiariseront avec les principes fondamentaux de la dépendance liés à l'usage des écrans et du tabac.</a:t>
            </a:r>
            <a:endParaRPr/>
          </a:p>
          <a:p>
            <a:pPr marL="228600" lvl="0" indent="-228600" algn="l" rtl="0">
              <a:lnSpc>
                <a:spcPct val="100000"/>
              </a:lnSpc>
              <a:spcBef>
                <a:spcPts val="1200"/>
              </a:spcBef>
              <a:spcAft>
                <a:spcPts val="0"/>
              </a:spcAft>
              <a:buClr>
                <a:srgbClr val="C00000"/>
              </a:buClr>
              <a:buSzPts val="2400"/>
              <a:buFont typeface="Noto Sans Symbols"/>
              <a:buChar char="✔"/>
            </a:pPr>
            <a:r>
              <a:rPr lang="en-US" sz="2400"/>
              <a:t>Les capacités des participants seront renforcées par des compétences numériques qui leur permettront de se familiariser avec des applications spécialisées conçues à cet effet.</a:t>
            </a:r>
            <a:endParaRPr/>
          </a:p>
        </p:txBody>
      </p:sp>
      <p:sp>
        <p:nvSpPr>
          <p:cNvPr id="168" name="Google Shape;168;p6"/>
          <p:cNvSpPr/>
          <p:nvPr/>
        </p:nvSpPr>
        <p:spPr>
          <a:xfrm>
            <a:off x="3419912" y="6129356"/>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3">
                  <a:extLst>
                    <a:ext uri="{A12FA001-AC4F-418D-AE19-62706E023703}">
                      <ahyp:hlinkClr xmlns="" xmlns:ahyp="http://schemas.microsoft.com/office/drawing/2018/hyperlinkcolor" val="tx"/>
                    </a:ext>
                  </a:extLst>
                </a:hlinkClick>
              </a:rPr>
              <a:t>Image by vectorjuice on Freepik</a:t>
            </a:r>
            <a:endParaRPr sz="1200">
              <a:solidFill>
                <a:schemeClr val="dk1"/>
              </a:solidFill>
              <a:latin typeface="Calibri"/>
              <a:ea typeface="Calibri"/>
              <a:cs typeface="Calibri"/>
              <a:sym typeface="Calibri"/>
            </a:endParaRPr>
          </a:p>
        </p:txBody>
      </p:sp>
      <p:pic>
        <p:nvPicPr>
          <p:cNvPr id="169" name="Google Shape;169;p6"/>
          <p:cNvPicPr preferRelativeResize="0"/>
          <p:nvPr/>
        </p:nvPicPr>
        <p:blipFill rotWithShape="1">
          <a:blip r:embed="rId4">
            <a:alphaModFix/>
          </a:blip>
          <a:srcRect l="9128" t="10193" r="8040" b="10723"/>
          <a:stretch/>
        </p:blipFill>
        <p:spPr>
          <a:xfrm>
            <a:off x="7570694" y="1842247"/>
            <a:ext cx="4621306" cy="4163419"/>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en-US" sz="2000">
                <a:solidFill>
                  <a:srgbClr val="C01E24"/>
                </a:solidFill>
              </a:rPr>
              <a:t>5.1.1</a:t>
            </a:r>
            <a:r>
              <a:rPr lang="en-US"/>
              <a:t/>
            </a:r>
            <a:br>
              <a:rPr lang="en-US"/>
            </a:br>
            <a:r>
              <a:rPr lang="en-US">
                <a:solidFill>
                  <a:srgbClr val="C01E24"/>
                </a:solidFill>
              </a:rPr>
              <a:t>Connaissance générale de la consommation de substances et du dépistage de la dépendance</a:t>
            </a:r>
            <a:endParaRPr>
              <a:solidFill>
                <a:srgbClr val="C01E24"/>
              </a:solidFill>
            </a:endParaRPr>
          </a:p>
        </p:txBody>
      </p:sp>
      <p:sp>
        <p:nvSpPr>
          <p:cNvPr id="176" name="Google Shape;176;p7"/>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Objectifs</a:t>
            </a:r>
            <a:endParaRPr/>
          </a:p>
        </p:txBody>
      </p:sp>
      <p:sp>
        <p:nvSpPr>
          <p:cNvPr id="177" name="Google Shape;177;p7"/>
          <p:cNvSpPr txBox="1">
            <a:spLocks noGrp="1"/>
          </p:cNvSpPr>
          <p:nvPr>
            <p:ph type="body" idx="2"/>
          </p:nvPr>
        </p:nvSpPr>
        <p:spPr>
          <a:xfrm>
            <a:off x="673239" y="2849843"/>
            <a:ext cx="5866709" cy="3470112"/>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rgbClr val="C01E24"/>
              </a:buClr>
              <a:buSzPts val="2400"/>
              <a:buChar char="▪"/>
            </a:pPr>
            <a:r>
              <a:rPr lang="en-US" sz="2400" dirty="0" err="1"/>
              <a:t>Acquérir</a:t>
            </a:r>
            <a:r>
              <a:rPr lang="en-US" sz="2400" dirty="0"/>
              <a:t> des connaissances </a:t>
            </a:r>
            <a:r>
              <a:rPr lang="en-US" sz="2400" dirty="0" err="1"/>
              <a:t>générales</a:t>
            </a:r>
            <a:r>
              <a:rPr lang="en-US" sz="2400" dirty="0"/>
              <a:t> sur le </a:t>
            </a:r>
            <a:r>
              <a:rPr lang="en-US" sz="2400" dirty="0" err="1"/>
              <a:t>tabac</a:t>
            </a:r>
            <a:r>
              <a:rPr lang="en-US" sz="2400" dirty="0"/>
              <a:t>, son usage et la dépendance.</a:t>
            </a:r>
            <a:endParaRPr dirty="0"/>
          </a:p>
          <a:p>
            <a:pPr marL="228600" lvl="0" indent="-228600" algn="l" rtl="0">
              <a:lnSpc>
                <a:spcPct val="150000"/>
              </a:lnSpc>
              <a:spcBef>
                <a:spcPts val="1200"/>
              </a:spcBef>
              <a:spcAft>
                <a:spcPts val="0"/>
              </a:spcAft>
              <a:buClr>
                <a:srgbClr val="C01E24"/>
              </a:buClr>
              <a:buSzPts val="2400"/>
              <a:buChar char="▪"/>
            </a:pPr>
            <a:r>
              <a:rPr lang="en-US" sz="2400" dirty="0" err="1"/>
              <a:t>Introduire</a:t>
            </a:r>
            <a:r>
              <a:rPr lang="en-US" sz="2400" dirty="0"/>
              <a:t> la </a:t>
            </a:r>
            <a:r>
              <a:rPr lang="en-US" sz="2400" dirty="0" err="1"/>
              <a:t>terminologie</a:t>
            </a:r>
            <a:r>
              <a:rPr lang="en-US" sz="2400" dirty="0"/>
              <a:t> </a:t>
            </a:r>
            <a:r>
              <a:rPr lang="en-US" sz="2400" dirty="0" err="1"/>
              <a:t>fondamentale</a:t>
            </a:r>
            <a:r>
              <a:rPr lang="en-US" sz="2400" dirty="0"/>
              <a:t> </a:t>
            </a:r>
            <a:r>
              <a:rPr lang="en-US" sz="2400" dirty="0" err="1"/>
              <a:t>liée</a:t>
            </a:r>
            <a:r>
              <a:rPr lang="en-US" sz="2400" dirty="0"/>
              <a:t> à la dépendance aux écrans et au </a:t>
            </a:r>
            <a:r>
              <a:rPr lang="en-US" sz="2400" dirty="0" err="1"/>
              <a:t>tabagisme</a:t>
            </a:r>
            <a:r>
              <a:rPr lang="en-US" sz="2400" dirty="0"/>
              <a:t>. </a:t>
            </a:r>
            <a:endParaRPr dirty="0"/>
          </a:p>
          <a:p>
            <a:pPr marL="0" lvl="0" indent="0" algn="l" rtl="0">
              <a:lnSpc>
                <a:spcPct val="120000"/>
              </a:lnSpc>
              <a:spcBef>
                <a:spcPts val="1200"/>
              </a:spcBef>
              <a:spcAft>
                <a:spcPts val="0"/>
              </a:spcAft>
              <a:buSzPts val="2000"/>
              <a:buNone/>
            </a:pPr>
            <a:endParaRPr sz="2000" dirty="0"/>
          </a:p>
        </p:txBody>
      </p:sp>
      <p:pic>
        <p:nvPicPr>
          <p:cNvPr id="178" name="Google Shape;178;p7" descr="Ambition abstract concept"/>
          <p:cNvPicPr preferRelativeResize="0"/>
          <p:nvPr/>
        </p:nvPicPr>
        <p:blipFill rotWithShape="1">
          <a:blip r:embed="rId3">
            <a:alphaModFix/>
          </a:blip>
          <a:srcRect/>
          <a:stretch/>
        </p:blipFill>
        <p:spPr>
          <a:xfrm>
            <a:off x="7723991" y="2106890"/>
            <a:ext cx="4024324" cy="4024324"/>
          </a:xfrm>
          <a:prstGeom prst="rect">
            <a:avLst/>
          </a:prstGeom>
          <a:noFill/>
          <a:ln>
            <a:noFill/>
          </a:ln>
        </p:spPr>
      </p:pic>
      <p:sp>
        <p:nvSpPr>
          <p:cNvPr id="179" name="Google Shape;179;p7"/>
          <p:cNvSpPr txBox="1"/>
          <p:nvPr/>
        </p:nvSpPr>
        <p:spPr>
          <a:xfrm>
            <a:off x="5118847" y="6137446"/>
            <a:ext cx="6099586"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u="sng">
                <a:solidFill>
                  <a:schemeClr val="dk1"/>
                </a:solidFill>
                <a:latin typeface="Calibri"/>
                <a:ea typeface="Calibri"/>
                <a:cs typeface="Calibri"/>
                <a:sym typeface="Calibri"/>
                <a:hlinkClick r:id="rId4">
                  <a:extLst>
                    <a:ext uri="{A12FA001-AC4F-418D-AE19-62706E023703}">
                      <ahyp:hlinkClr xmlns="" xmlns:ahyp="http://schemas.microsoft.com/office/drawing/2018/hyperlinkcolor" val="tx"/>
                    </a:ext>
                  </a:extLst>
                </a:hlinkClick>
              </a:rPr>
              <a:t>Conçu par Freepik</a:t>
            </a:r>
            <a:endParaRPr sz="1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8"/>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000"/>
              <a:buFont typeface="Calibri"/>
              <a:buNone/>
            </a:pPr>
            <a:r>
              <a:rPr lang="en-US" sz="3600">
                <a:solidFill>
                  <a:srgbClr val="203864"/>
                </a:solidFill>
                <a:latin typeface="Calibri"/>
                <a:ea typeface="Calibri"/>
                <a:cs typeface="Calibri"/>
                <a:sym typeface="Calibri"/>
              </a:rPr>
              <a:t>Introduction : la dépendance aux écrans</a:t>
            </a:r>
            <a:endParaRPr>
              <a:solidFill>
                <a:srgbClr val="203864"/>
              </a:solidFill>
            </a:endParaRPr>
          </a:p>
        </p:txBody>
      </p:sp>
      <p:sp>
        <p:nvSpPr>
          <p:cNvPr id="186" name="Google Shape;186;p8"/>
          <p:cNvSpPr txBox="1">
            <a:spLocks noGrp="1"/>
          </p:cNvSpPr>
          <p:nvPr>
            <p:ph type="body" idx="1"/>
          </p:nvPr>
        </p:nvSpPr>
        <p:spPr>
          <a:xfrm>
            <a:off x="558000" y="2059664"/>
            <a:ext cx="7757662" cy="4599320"/>
          </a:xfrm>
          <a:prstGeom prst="rect">
            <a:avLst/>
          </a:prstGeom>
          <a:noFill/>
          <a:ln>
            <a:noFill/>
          </a:ln>
        </p:spPr>
        <p:txBody>
          <a:bodyPr spcFirstLastPara="1" wrap="square" lIns="91425" tIns="45700" rIns="91425" bIns="45700" anchor="t" anchorCtr="0">
            <a:normAutofit/>
          </a:bodyPr>
          <a:lstStyle/>
          <a:p>
            <a:pPr marL="332741" marR="0" lvl="0" indent="-332741" algn="l" rtl="0">
              <a:lnSpc>
                <a:spcPct val="100000"/>
              </a:lnSpc>
              <a:spcBef>
                <a:spcPts val="0"/>
              </a:spcBef>
              <a:spcAft>
                <a:spcPts val="0"/>
              </a:spcAft>
              <a:buClr>
                <a:srgbClr val="C00000"/>
              </a:buClr>
              <a:buSzPts val="2200"/>
              <a:buChar char="▪"/>
            </a:pPr>
            <a:r>
              <a:rPr lang="en-US" sz="2200" b="1">
                <a:solidFill>
                  <a:srgbClr val="000000"/>
                </a:solidFill>
                <a:latin typeface="Calibri"/>
                <a:ea typeface="Calibri"/>
                <a:cs typeface="Calibri"/>
                <a:sym typeface="Calibri"/>
              </a:rPr>
              <a:t>Nomophobie </a:t>
            </a:r>
            <a:r>
              <a:rPr lang="en-US" sz="2200">
                <a:solidFill>
                  <a:srgbClr val="000000"/>
                </a:solidFill>
                <a:latin typeface="Calibri"/>
                <a:ea typeface="Calibri"/>
                <a:cs typeface="Calibri"/>
                <a:sym typeface="Calibri"/>
              </a:rPr>
              <a:t>: abréviation de "phobie du téléphone portable", il s'agit de la peur d'être privé d'un appareil mobile ou de tout contact avec un téléphone portable.</a:t>
            </a:r>
            <a:endParaRPr sz="2200">
              <a:solidFill>
                <a:srgbClr val="000000"/>
              </a:solidFill>
              <a:latin typeface="Calibri"/>
              <a:ea typeface="Calibri"/>
              <a:cs typeface="Calibri"/>
              <a:sym typeface="Calibri"/>
            </a:endParaRPr>
          </a:p>
          <a:p>
            <a:pPr marL="332741" marR="0" lvl="0" indent="-332741" algn="l" rtl="0">
              <a:lnSpc>
                <a:spcPct val="100000"/>
              </a:lnSpc>
              <a:spcBef>
                <a:spcPts val="1000"/>
              </a:spcBef>
              <a:spcAft>
                <a:spcPts val="0"/>
              </a:spcAft>
              <a:buClr>
                <a:srgbClr val="C00000"/>
              </a:buClr>
              <a:buSzPts val="2200"/>
              <a:buChar char="▪"/>
            </a:pPr>
            <a:r>
              <a:rPr lang="en-US" sz="2200" b="1">
                <a:solidFill>
                  <a:srgbClr val="000000"/>
                </a:solidFill>
                <a:latin typeface="Calibri"/>
                <a:ea typeface="Calibri"/>
                <a:cs typeface="Calibri"/>
                <a:sym typeface="Calibri"/>
              </a:rPr>
              <a:t>Syndrome de la vibration fantôme </a:t>
            </a:r>
            <a:r>
              <a:rPr lang="en-US" sz="2200">
                <a:solidFill>
                  <a:srgbClr val="000000"/>
                </a:solidFill>
                <a:latin typeface="Calibri"/>
                <a:ea typeface="Calibri"/>
                <a:cs typeface="Calibri"/>
                <a:sym typeface="Calibri"/>
              </a:rPr>
              <a:t>: L'impression que le téléphone vibre ou sonne alors que ce n'est pas le cas. Il s'agit d'un phénomène psychologique indiquant une dépendance à l'égard des appareils numériques.</a:t>
            </a:r>
            <a:endParaRPr sz="2200">
              <a:solidFill>
                <a:srgbClr val="000000"/>
              </a:solidFill>
              <a:latin typeface="Calibri"/>
              <a:ea typeface="Calibri"/>
              <a:cs typeface="Calibri"/>
              <a:sym typeface="Calibri"/>
            </a:endParaRPr>
          </a:p>
          <a:p>
            <a:pPr marL="332741" marR="0" lvl="0" indent="-332741" algn="l" rtl="0">
              <a:lnSpc>
                <a:spcPct val="100000"/>
              </a:lnSpc>
              <a:spcBef>
                <a:spcPts val="1000"/>
              </a:spcBef>
              <a:spcAft>
                <a:spcPts val="0"/>
              </a:spcAft>
              <a:buClr>
                <a:srgbClr val="C00000"/>
              </a:buClr>
              <a:buSzPts val="2200"/>
              <a:buChar char="▪"/>
            </a:pPr>
            <a:r>
              <a:rPr lang="en-US" sz="2200" b="1">
                <a:solidFill>
                  <a:srgbClr val="000000"/>
                </a:solidFill>
                <a:latin typeface="Calibri"/>
                <a:ea typeface="Calibri"/>
                <a:cs typeface="Calibri"/>
                <a:sym typeface="Calibri"/>
              </a:rPr>
              <a:t>Bien-être numérique </a:t>
            </a:r>
            <a:r>
              <a:rPr lang="en-US" sz="2200">
                <a:solidFill>
                  <a:srgbClr val="000000"/>
                </a:solidFill>
                <a:latin typeface="Calibri"/>
                <a:ea typeface="Calibri"/>
                <a:cs typeface="Calibri"/>
                <a:sym typeface="Calibri"/>
              </a:rPr>
              <a:t>: Un terme holistique qui englobe une santé physique et mentale optimale dans une société numérique et axée sur la technologie. Il s'agit d'être attentif à la manière dont les appareils numériques et les médias affectent notre vie et de trouver un équilibre sain.</a:t>
            </a:r>
            <a:endParaRPr sz="2200">
              <a:solidFill>
                <a:srgbClr val="000000"/>
              </a:solidFill>
              <a:latin typeface="Calibri"/>
              <a:ea typeface="Calibri"/>
              <a:cs typeface="Calibri"/>
              <a:sym typeface="Calibri"/>
            </a:endParaRPr>
          </a:p>
        </p:txBody>
      </p:sp>
      <p:pic>
        <p:nvPicPr>
          <p:cNvPr id="187" name="Google Shape;187;p8"/>
          <p:cNvPicPr preferRelativeResize="0"/>
          <p:nvPr/>
        </p:nvPicPr>
        <p:blipFill rotWithShape="1">
          <a:blip r:embed="rId3">
            <a:alphaModFix/>
          </a:blip>
          <a:srcRect/>
          <a:stretch/>
        </p:blipFill>
        <p:spPr>
          <a:xfrm>
            <a:off x="8565600" y="2059664"/>
            <a:ext cx="3626400" cy="3626400"/>
          </a:xfrm>
          <a:prstGeom prst="rect">
            <a:avLst/>
          </a:prstGeom>
          <a:noFill/>
          <a:ln>
            <a:noFill/>
          </a:ln>
        </p:spPr>
      </p:pic>
      <p:sp>
        <p:nvSpPr>
          <p:cNvPr id="188" name="Google Shape;188;p8"/>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189" name="Google Shape;189;p8"/>
          <p:cNvSpPr/>
          <p:nvPr/>
        </p:nvSpPr>
        <p:spPr>
          <a:xfrm>
            <a:off x="8263155" y="-3925"/>
            <a:ext cx="3927600" cy="3825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5.1.1 Connaissances générales</a:t>
            </a:r>
            <a:endParaRPr sz="1800">
              <a:solidFill>
                <a:schemeClr val="lt1"/>
              </a:solidFill>
              <a:latin typeface="Calibri"/>
              <a:ea typeface="Calibri"/>
              <a:cs typeface="Calibri"/>
              <a:sym typeface="Calibri"/>
            </a:endParaRPr>
          </a:p>
        </p:txBody>
      </p:sp>
      <p:sp>
        <p:nvSpPr>
          <p:cNvPr id="190" name="Google Shape;190;p8"/>
          <p:cNvSpPr/>
          <p:nvPr/>
        </p:nvSpPr>
        <p:spPr>
          <a:xfrm>
            <a:off x="0" y="0"/>
            <a:ext cx="618600" cy="42990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8"/>
          <p:cNvSpPr txBox="1"/>
          <p:nvPr/>
        </p:nvSpPr>
        <p:spPr>
          <a:xfrm>
            <a:off x="618700" y="0"/>
            <a:ext cx="6915300" cy="42990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1800" b="1">
                <a:solidFill>
                  <a:schemeClr val="dk1"/>
                </a:solidFill>
                <a:latin typeface="Calibri"/>
                <a:ea typeface="Calibri"/>
                <a:cs typeface="Calibri"/>
                <a:sym typeface="Calibri"/>
              </a:rPr>
              <a:t>Applications de santé pour les addictions et l'utilisation de substances</a:t>
            </a:r>
            <a:r>
              <a:rPr lang="en-US" sz="1900" b="1">
                <a:solidFill>
                  <a:schemeClr val="dk1"/>
                </a:solidFill>
                <a:latin typeface="Calibri"/>
                <a:ea typeface="Calibri"/>
                <a:cs typeface="Calibri"/>
                <a:sym typeface="Calibri"/>
              </a:rPr>
              <a:t> </a:t>
            </a:r>
            <a:r>
              <a:rPr lang="en-US" sz="2200" b="1">
                <a:solidFill>
                  <a:schemeClr val="dk1"/>
                </a:solidFill>
                <a:latin typeface="Calibri"/>
                <a:ea typeface="Calibri"/>
                <a:cs typeface="Calibri"/>
                <a:sym typeface="Calibri"/>
              </a:rPr>
              <a:t> </a:t>
            </a:r>
            <a:endParaRPr/>
          </a:p>
        </p:txBody>
      </p:sp>
      <p:sp>
        <p:nvSpPr>
          <p:cNvPr id="192" name="Google Shape;192;p8"/>
          <p:cNvSpPr/>
          <p:nvPr/>
        </p:nvSpPr>
        <p:spPr>
          <a:xfrm>
            <a:off x="80375" y="62976"/>
            <a:ext cx="618600" cy="301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lt1"/>
                </a:solidFill>
                <a:latin typeface="Gill Sans"/>
                <a:ea typeface="Gill Sans"/>
                <a:cs typeface="Gill Sans"/>
                <a:sym typeface="Gill Sans"/>
              </a:rPr>
              <a:t>5.1 </a:t>
            </a:r>
            <a:endParaRPr sz="1800" b="1">
              <a:solidFill>
                <a:schemeClr val="lt1"/>
              </a:solidFill>
              <a:latin typeface="Gill Sans"/>
              <a:ea typeface="Gill Sans"/>
              <a:cs typeface="Gill Sans"/>
              <a:sym typeface="Gill San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9"/>
          <p:cNvSpPr txBox="1">
            <a:spLocks noGrp="1"/>
          </p:cNvSpPr>
          <p:nvPr>
            <p:ph type="title" idx="4294967295"/>
          </p:nvPr>
        </p:nvSpPr>
        <p:spPr>
          <a:xfrm>
            <a:off x="558000" y="1080000"/>
            <a:ext cx="10515600" cy="6183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000"/>
              <a:buFont typeface="Calibri"/>
              <a:buNone/>
            </a:pPr>
            <a:r>
              <a:rPr lang="en-US" sz="3600">
                <a:solidFill>
                  <a:srgbClr val="203864"/>
                </a:solidFill>
                <a:latin typeface="Calibri"/>
                <a:ea typeface="Calibri"/>
                <a:cs typeface="Calibri"/>
                <a:sym typeface="Calibri"/>
              </a:rPr>
              <a:t>Introduction : le tabagisme</a:t>
            </a:r>
            <a:endParaRPr>
              <a:solidFill>
                <a:srgbClr val="203864"/>
              </a:solidFill>
            </a:endParaRPr>
          </a:p>
        </p:txBody>
      </p:sp>
      <p:sp>
        <p:nvSpPr>
          <p:cNvPr id="199" name="Google Shape;199;p9"/>
          <p:cNvSpPr txBox="1">
            <a:spLocks noGrp="1"/>
          </p:cNvSpPr>
          <p:nvPr>
            <p:ph type="body" idx="1"/>
          </p:nvPr>
        </p:nvSpPr>
        <p:spPr>
          <a:xfrm>
            <a:off x="448350" y="1854050"/>
            <a:ext cx="6124572" cy="4077000"/>
          </a:xfrm>
          <a:prstGeom prst="rect">
            <a:avLst/>
          </a:prstGeom>
          <a:noFill/>
          <a:ln>
            <a:noFill/>
          </a:ln>
        </p:spPr>
        <p:txBody>
          <a:bodyPr spcFirstLastPara="1" wrap="square" lIns="91425" tIns="45700" rIns="91425" bIns="45700" anchor="t" anchorCtr="0">
            <a:normAutofit lnSpcReduction="10000"/>
          </a:bodyPr>
          <a:lstStyle/>
          <a:p>
            <a:pPr marL="457200" lvl="0" indent="-374650" algn="l" rtl="0">
              <a:lnSpc>
                <a:spcPct val="100000"/>
              </a:lnSpc>
              <a:spcBef>
                <a:spcPts val="0"/>
              </a:spcBef>
              <a:spcAft>
                <a:spcPts val="0"/>
              </a:spcAft>
              <a:buClr>
                <a:srgbClr val="C00000"/>
              </a:buClr>
              <a:buSzPts val="2300"/>
              <a:buFont typeface="Noto Sans Symbols"/>
              <a:buChar char="▪"/>
            </a:pPr>
            <a:r>
              <a:rPr lang="en-US" sz="2300">
                <a:solidFill>
                  <a:srgbClr val="000000"/>
                </a:solidFill>
              </a:rPr>
              <a:t>Le tabagisme est associé à plusieurs facteurs socio-économiques et sa prévalence est inégalement répartie entre certains groupes, ce qui entraîne des inégalités dans la consommation de produits du tabac.</a:t>
            </a:r>
            <a:endParaRPr sz="2300">
              <a:solidFill>
                <a:srgbClr val="000000"/>
              </a:solidFill>
            </a:endParaRPr>
          </a:p>
          <a:p>
            <a:pPr marL="457200" lvl="0" indent="-374650" algn="l" rtl="0">
              <a:lnSpc>
                <a:spcPct val="100000"/>
              </a:lnSpc>
              <a:spcBef>
                <a:spcPts val="1000"/>
              </a:spcBef>
              <a:spcAft>
                <a:spcPts val="0"/>
              </a:spcAft>
              <a:buClr>
                <a:srgbClr val="C00000"/>
              </a:buClr>
              <a:buSzPts val="2300"/>
              <a:buFont typeface="Noto Sans Symbols"/>
              <a:buChar char="▪"/>
            </a:pPr>
            <a:r>
              <a:rPr lang="en-US" sz="2300">
                <a:solidFill>
                  <a:srgbClr val="000000"/>
                </a:solidFill>
              </a:rPr>
              <a:t>L'une des principales dimensions est l'inégalité en matière d'éducation.</a:t>
            </a:r>
            <a:endParaRPr sz="2300">
              <a:solidFill>
                <a:srgbClr val="000000"/>
              </a:solidFill>
            </a:endParaRPr>
          </a:p>
          <a:p>
            <a:pPr marL="457200" lvl="0" indent="-374650" algn="l" rtl="0">
              <a:lnSpc>
                <a:spcPct val="100000"/>
              </a:lnSpc>
              <a:spcBef>
                <a:spcPts val="1000"/>
              </a:spcBef>
              <a:spcAft>
                <a:spcPts val="0"/>
              </a:spcAft>
              <a:buClr>
                <a:srgbClr val="C00000"/>
              </a:buClr>
              <a:buSzPts val="2300"/>
              <a:buFont typeface="Noto Sans Symbols"/>
              <a:buChar char="▪"/>
            </a:pPr>
            <a:r>
              <a:rPr lang="en-US" sz="2300">
                <a:solidFill>
                  <a:srgbClr val="000000"/>
                </a:solidFill>
              </a:rPr>
              <a:t>Le fait d'arrêter de fumer, ou du moins de réduire la quantité de tabac consommée, entraîne des améliorations substantielles du capital humain.</a:t>
            </a:r>
            <a:endParaRPr sz="2300">
              <a:solidFill>
                <a:srgbClr val="000000"/>
              </a:solidFill>
            </a:endParaRPr>
          </a:p>
          <a:p>
            <a:pPr marL="0" marR="0" lvl="0" indent="0" algn="l" rtl="0">
              <a:lnSpc>
                <a:spcPct val="100000"/>
              </a:lnSpc>
              <a:spcBef>
                <a:spcPts val="1000"/>
              </a:spcBef>
              <a:spcAft>
                <a:spcPts val="1000"/>
              </a:spcAft>
              <a:buSzPts val="2400"/>
              <a:buNone/>
            </a:pPr>
            <a:endParaRPr sz="2200">
              <a:solidFill>
                <a:srgbClr val="000000"/>
              </a:solidFill>
            </a:endParaRPr>
          </a:p>
        </p:txBody>
      </p:sp>
      <p:pic>
        <p:nvPicPr>
          <p:cNvPr id="200" name="Google Shape;200;p9"/>
          <p:cNvPicPr preferRelativeResize="0"/>
          <p:nvPr/>
        </p:nvPicPr>
        <p:blipFill rotWithShape="1">
          <a:blip r:embed="rId3">
            <a:alphaModFix/>
          </a:blip>
          <a:srcRect/>
          <a:stretch/>
        </p:blipFill>
        <p:spPr>
          <a:xfrm>
            <a:off x="7099812" y="1854050"/>
            <a:ext cx="5092188" cy="3565526"/>
          </a:xfrm>
          <a:prstGeom prst="rect">
            <a:avLst/>
          </a:prstGeom>
          <a:noFill/>
          <a:ln>
            <a:noFill/>
          </a:ln>
        </p:spPr>
      </p:pic>
      <p:sp>
        <p:nvSpPr>
          <p:cNvPr id="201" name="Google Shape;201;p9"/>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Source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Conçu par Freepik</a:t>
            </a:r>
            <a:endParaRPr sz="1200">
              <a:solidFill>
                <a:schemeClr val="dk1"/>
              </a:solidFill>
              <a:latin typeface="Calibri"/>
              <a:ea typeface="Calibri"/>
              <a:cs typeface="Calibri"/>
              <a:sym typeface="Calibri"/>
            </a:endParaRPr>
          </a:p>
        </p:txBody>
      </p:sp>
      <p:sp>
        <p:nvSpPr>
          <p:cNvPr id="202" name="Google Shape;202;p9"/>
          <p:cNvSpPr/>
          <p:nvPr/>
        </p:nvSpPr>
        <p:spPr>
          <a:xfrm>
            <a:off x="9542033" y="-3932"/>
            <a:ext cx="2648707" cy="382602"/>
          </a:xfrm>
          <a:prstGeom prst="rect">
            <a:avLst/>
          </a:prstGeom>
          <a:solidFill>
            <a:srgbClr val="DDE0E5"/>
          </a:solidFill>
          <a:ln>
            <a:noFill/>
          </a:ln>
        </p:spPr>
        <p:txBody>
          <a:bodyPr spcFirstLastPara="1" wrap="square" lIns="91425" tIns="45700" rIns="91425" bIns="45700" anchor="ctr" anchorCtr="0">
            <a:normAutofit fontScale="85000" lnSpcReduction="10000"/>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5.1.1 Connaissances générales</a:t>
            </a: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ETA 5.1 Session d_enseignement"/>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TiShZ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JOJKFk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k4koWX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JOJKFk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JOJKFm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JOJKFk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CTiShZFQaV5GsAAABvAAAAHAAAAHVuaXZlcnNhbC9sb2NhbF9zZXR0aW5ncy54bWwNyrEKwkAMANC9XxEySB3Uugn2rpujCK0fENogB7mk9ELRv/e2N7x++GaBnbeSTANezx0C62xL0k/A9/Q43RCKky4kphxQDWGITS82k4zsXmOBVejH28S5wvlJuc4XqbOkAu1B/B6PeInNH1BLAwQUAAIACACTiShZ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k4koWeohDhNLAAAAbAAAABsAAAB1bml2ZXJzYWwvdW5pdmVyc2FsLnBuZy54bWyzsa/IzVEoSy0qzszPs1Uy1DNQsrfj5bIpKEoty0wtV6gAigEFIUBJoRLINUJwyzNTSjKAQiYmFgjBjNTM9IwSoKiBhRlcVB9oKABQSwECAAAUAAIACACpflBPNmFYAkcDAADhCQAAFAAAAAAAAAABAAAAAAAAAAAAdW5pdmVyc2FsL3BsYXllci54bWxQSwECAAAUAAIACACTiShZtTf0qBwFAADhEwAAHQAAAAAAAAABAAAAAAB5AwAAdW5pdmVyc2FsL2NvbW1vbl9tZXNzYWdlcy5sbmdQSwECAAAUAAIACACTiShZFR5gG6MAAAB/AQAALgAAAAAAAAABAAAAAADQCAAAdW5pdmVyc2FsL3BsYXliYWNrX2FuZF9uYXZpZ2F0aW9uX3NldHRpbmdzLnhtbFBLAQIAABQAAgAIAJOJKFl0STUfPAQAAAwVAAAnAAAAAAAAAAEAAAAAAL8JAAB1bml2ZXJzYWwvZmxhc2hfcHVibGlzaGluZ19zZXR0aW5ncy54bWxQSwECAAAUAAIACACTiShZN4uHansDAACsDAAAIQAAAAAAAAABAAAAAABADgAAdW5pdmVyc2FsL2ZsYXNoX3NraW5fc2V0dGluZ3MueG1sUEsBAgAAFAACAAgAk4koWaavViM2BAAAlhQAACYAAAAAAAAAAQAAAAAA+hEAAHVuaXZlcnNhbC9odG1sX3B1Ymxpc2hpbmdfc2V0dGluZ3MueG1sUEsBAgAAFAACAAgAk4koWSYPfuiwAQAAbwYAAB8AAAAAAAAAAQAAAAAAdBYAAHVuaXZlcnNhbC9odG1sX3NraW5fc2V0dGluZ3MuanNQSwECAAAUAAIACACTiShZFQaV5GsAAABvAAAAHAAAAAAAAAABAAAAAABhGAAAdW5pdmVyc2FsL2xvY2FsX3NldHRpbmdzLnhtbFBLAQIAABQAAgAIAJOJKFnCG66ZaBIAAPdNAAAXAAAAAAAAAAAAAAAAAAYZAAB1bml2ZXJzYWwvdW5pdmVyc2FsLnBuZ1BLAQIAABQAAgAIAJOJKFnqIQ4TSwAAAGwAAAAbAAAAAAAAAAEAAAAAAKMrAAB1bml2ZXJzYWwvdW5pdmVyc2FsLnBuZy54bWxQSwUGAAAAAAoACgAGAwAAJywAAAAA"/>
  <p:tag name="ISPRING_LMS_API_VERSION" val="SCORM 1.2"/>
  <p:tag name="ISPRING_ULTRA_SCORM_COURSE_ID" val="BE940451-58A7-4614-A190-F2FCB2A1C961"/>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French\\Training material for ETA 05_F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ETA 5.1 Session d_enseignement"/>
  <p:tag name="ISPRING_FIRST_PUBLISH" val="1"/>
</p:tagLst>
</file>

<file path=ppt/theme/theme1.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4786</Words>
  <Application>Microsoft Office PowerPoint</Application>
  <PresentationFormat>Ευρεία οθόνη</PresentationFormat>
  <Paragraphs>624</Paragraphs>
  <Slides>49</Slides>
  <Notes>49</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2</vt:i4>
      </vt:variant>
      <vt:variant>
        <vt:lpstr>Τίτλοι διαφανειών</vt:lpstr>
      </vt:variant>
      <vt:variant>
        <vt:i4>49</vt:i4>
      </vt:variant>
    </vt:vector>
  </HeadingPairs>
  <TitlesOfParts>
    <vt:vector size="57" baseType="lpstr">
      <vt:lpstr>Noto Sans Symbols</vt:lpstr>
      <vt:lpstr>Arial</vt:lpstr>
      <vt:lpstr>Impact</vt:lpstr>
      <vt:lpstr>Gill Sans</vt:lpstr>
      <vt:lpstr>Roboto</vt:lpstr>
      <vt:lpstr>Calibri</vt:lpstr>
      <vt:lpstr>Θέμα του Office</vt:lpstr>
      <vt:lpstr>Θέμα του Office</vt:lpstr>
      <vt:lpstr>Παρουσίαση του PowerPoint</vt:lpstr>
      <vt:lpstr>Παρουσίαση του PowerPoint</vt:lpstr>
      <vt:lpstr>Partenaires</vt:lpstr>
      <vt:lpstr>Session d'enseignement :  Contenu</vt:lpstr>
      <vt:lpstr>Objectifs</vt:lpstr>
      <vt:lpstr>Compétences</vt:lpstr>
      <vt:lpstr>5.1.1 Connaissance générale de la consommation de substances et du dépistage de la dépendance</vt:lpstr>
      <vt:lpstr>Introduction : la dépendance aux écrans</vt:lpstr>
      <vt:lpstr>Introduction : le tabagisme</vt:lpstr>
      <vt:lpstr>Introduction : le tabagisme</vt:lpstr>
      <vt:lpstr>5.1.2 Informations sur la consommation de tabac</vt:lpstr>
      <vt:lpstr>Le tabac sous toutes ses formes</vt:lpstr>
      <vt:lpstr>Le tabac sous toutes ses formes</vt:lpstr>
      <vt:lpstr>La dépendance au tabac : Il existe 3 types de dépendance (1)</vt:lpstr>
      <vt:lpstr>La dépendance au tabac : Il existe 3 types de dépendance (2)</vt:lpstr>
      <vt:lpstr>La dépendance au tabac : Il existe 3 types de dépendance (3)</vt:lpstr>
      <vt:lpstr>Consommation de tabac :  Pourquoi est-il si difficile d'arrêter ?</vt:lpstr>
      <vt:lpstr>Consommation de tabac : Motivation pour arrêter</vt:lpstr>
      <vt:lpstr>Arrêter de fumer, c'est :</vt:lpstr>
      <vt:lpstr>Arrêter de fumer n'est pas :</vt:lpstr>
      <vt:lpstr>Avantages à gagner ou à perdre</vt:lpstr>
      <vt:lpstr>Étapes de la préparation à l'arrêt du tabac</vt:lpstr>
      <vt:lpstr>Si je veux arrêter, je dois :</vt:lpstr>
      <vt:lpstr>Conseils pratiques</vt:lpstr>
      <vt:lpstr>5.1.3 Informations sur la dépendance à l'égard des écrans</vt:lpstr>
      <vt:lpstr>Introduction : la dépendance aux écrans</vt:lpstr>
      <vt:lpstr>Identification de la dépendance à l'écran</vt:lpstr>
      <vt:lpstr>Identification de la dépendance à l'écran</vt:lpstr>
      <vt:lpstr>Les effets de la dépendance aux écrans (1)</vt:lpstr>
      <vt:lpstr>Les effets de la dépendance aux écrans (2)</vt:lpstr>
      <vt:lpstr>Les effets de la dépendance aux écrans (3)</vt:lpstr>
      <vt:lpstr>Recommandations sur le temps passé devant un écran (1)</vt:lpstr>
      <vt:lpstr>Recommandations sur le temps passé devant un écran (2)</vt:lpstr>
      <vt:lpstr>Recommandations sur le temps passé devant un écran (3)</vt:lpstr>
      <vt:lpstr>Recommandations sur le temps passé devant un écran (4)</vt:lpstr>
      <vt:lpstr>Éducation à l'utilisation rationnelle de l'écran (1)</vt:lpstr>
      <vt:lpstr>Éducation à l'utilisation rationnelle de l'écran (2)</vt:lpstr>
      <vt:lpstr>Éducation à l'utilisation rationnelle de l'écran (1)</vt:lpstr>
      <vt:lpstr>Éducation à l'utilisation rationnelle de l'écran (2)</vt:lpstr>
      <vt:lpstr>5.1.4 Utilisation interactive d'applications de santé pour la consommation de tabac et l'utilisation rationnelle des écrans</vt:lpstr>
      <vt:lpstr>Applications pour arrêter de fumer </vt:lpstr>
      <vt:lpstr>Applications pour la dépendance à l'écran</vt:lpstr>
      <vt:lpstr>5.1.5 Discussion et évaluation</vt:lpstr>
      <vt:lpstr>Questionnaire d'évaluation </vt:lpstr>
      <vt:lpstr>Questionnaire d'évaluation </vt:lpstr>
      <vt:lpstr>Références, lectures complémentaires et clôture</vt:lpstr>
      <vt:lpstr>Références, lectures complémentaires et clôture</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ETA 5.1 Session d_enseignement</dc:title>
  <dc:creator>pantelis bbalaouras</dc:creator>
  <cp:lastModifiedBy>pantelis</cp:lastModifiedBy>
  <cp:revision>4</cp:revision>
  <dcterms:created xsi:type="dcterms:W3CDTF">2020-06-02T13:31:56Z</dcterms:created>
  <dcterms:modified xsi:type="dcterms:W3CDTF">2024-09-08T14:14:36Z</dcterms:modified>
</cp:coreProperties>
</file>