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embeddedFontLst>
    <p:embeddedFont>
      <p:font typeface="Impact" panose="020B0806030902050204" pitchFamily="34" charset="0"/>
      <p:regular r:id="rId13"/>
    </p:embeddedFont>
    <p:embeddedFont>
      <p:font typeface="Gill Sans" panose="020B0604020202020204" charset="0"/>
      <p:regular r:id="rId14"/>
      <p:bold r:id="rId15"/>
    </p:embeddedFont>
    <p:embeddedFont>
      <p:font typeface="Roboto" panose="020000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wE78xBNcrU8Otvk4zZlMWDrF7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Correct D</a:t>
            </a: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Correct : D</a:t>
            </a:r>
            <a:endParaRPr/>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Vrai</a:t>
            </a: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Faux</a:t>
            </a: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Vrai</a:t>
            </a: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12"/>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12"/>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12"/>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13"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0" name="Google Shape;30;p1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4.3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a:t>
            </a:r>
            <a:r>
              <a:rPr lang="en-US" sz="1800">
                <a:solidFill>
                  <a:srgbClr val="7F7F7F"/>
                </a:solidFill>
                <a:latin typeface="Calibri"/>
                <a:ea typeface="Calibri"/>
                <a:cs typeface="Calibri"/>
                <a:sym typeface="Calibri"/>
              </a:rPr>
              <a:t>Health apps for rest routines</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1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3" name="Google Shape;33;p1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1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1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17"/>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1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8"/>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4.3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a:t>
            </a:r>
            <a:r>
              <a:rPr lang="en-US" sz="1800">
                <a:solidFill>
                  <a:srgbClr val="7F7F7F"/>
                </a:solidFill>
                <a:latin typeface="Calibri"/>
                <a:ea typeface="Calibri"/>
                <a:cs typeface="Calibri"/>
                <a:sym typeface="Calibri"/>
              </a:rPr>
              <a:t>Health apps for rest routines</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5"/>
        <p:cNvGrpSpPr/>
        <p:nvPr/>
      </p:nvGrpSpPr>
      <p:grpSpPr>
        <a:xfrm>
          <a:off x="0" y="0"/>
          <a:ext cx="0" cy="0"/>
          <a:chOff x="0" y="0"/>
          <a:chExt cx="0" cy="0"/>
        </a:xfrm>
      </p:grpSpPr>
      <p:pic>
        <p:nvPicPr>
          <p:cNvPr id="56" name="Google Shape;56;p1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3" name="Google Shape;5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4" name="Google Shape;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3.jpg"/><Relationship Id="rId18" Type="http://schemas.openxmlformats.org/officeDocument/2006/relationships/hyperlink" Target="http://www.amsed.fr/" TargetMode="External"/><Relationship Id="rId3" Type="http://schemas.openxmlformats.org/officeDocument/2006/relationships/image" Target="../media/image8.jpg"/><Relationship Id="rId21" Type="http://schemas.openxmlformats.org/officeDocument/2006/relationships/image" Target="../media/image17.jpg"/><Relationship Id="rId7" Type="http://schemas.openxmlformats.org/officeDocument/2006/relationships/image" Target="../media/image10.jpg"/><Relationship Id="rId12" Type="http://schemas.openxmlformats.org/officeDocument/2006/relationships/hyperlink" Target="https://www.media-k.eu/" TargetMode="External"/><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2.jpg"/><Relationship Id="rId5" Type="http://schemas.openxmlformats.org/officeDocument/2006/relationships/image" Target="../media/image9.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1.jpg"/><Relationship Id="rId14" Type="http://schemas.openxmlformats.org/officeDocument/2006/relationships/hyperlink" Target="https://www.oxfamitalia.org/" TargetMode="External"/><Relationship Id="rId2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4 - Session d'auto-apprentissage </a:t>
            </a:r>
            <a:r>
              <a:rPr lang="en-US" sz="2400" b="1" i="0" u="none" strike="noStrike" cap="none">
                <a:solidFill>
                  <a:srgbClr val="C00000"/>
                </a:solidFill>
                <a:latin typeface="Calibri"/>
                <a:ea typeface="Calibri"/>
                <a:cs typeface="Calibri"/>
                <a:sym typeface="Calibri"/>
              </a:rPr>
              <a:t>(4.3)</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3400" b="1" i="0" u="none" strike="noStrike" cap="none">
                <a:solidFill>
                  <a:schemeClr val="dk1"/>
                </a:solidFill>
                <a:latin typeface="Calibri"/>
                <a:ea typeface="Calibri"/>
                <a:cs typeface="Calibri"/>
                <a:sym typeface="Calibri"/>
              </a:rPr>
              <a:t>Apps de santé pour les routines de repos</a:t>
            </a:r>
            <a:endParaRPr/>
          </a:p>
        </p:txBody>
      </p:sp>
      <p:sp>
        <p:nvSpPr>
          <p:cNvPr id="62" name="Google Shape;62;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3" name="Google Shape;63;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64" name="Google Shape;64;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65" name="Google Shape;65;p1"/>
          <p:cNvSpPr/>
          <p:nvPr/>
        </p:nvSpPr>
        <p:spPr>
          <a:xfrm>
            <a:off x="-2" y="3170974"/>
            <a:ext cx="722376" cy="868136"/>
          </a:xfrm>
          <a:prstGeom prst="rect">
            <a:avLst/>
          </a:prstGeom>
          <a:solidFill>
            <a:srgbClr val="C01E2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2F2F2"/>
                </a:solidFill>
                <a:latin typeface="Calibri"/>
                <a:ea typeface="Calibri"/>
                <a:cs typeface="Calibri"/>
                <a:sym typeface="Calibri"/>
              </a:rPr>
              <a:t>4</a:t>
            </a:r>
            <a:endParaRPr sz="2400" b="1" i="0" u="none" strike="noStrike" cap="none">
              <a:solidFill>
                <a:srgbClr val="F2F2F2"/>
              </a:solidFill>
              <a:latin typeface="Calibri"/>
              <a:ea typeface="Calibri"/>
              <a:cs typeface="Calibri"/>
              <a:sym typeface="Calibri"/>
            </a:endParaRPr>
          </a:p>
        </p:txBody>
      </p:sp>
      <p:sp>
        <p:nvSpPr>
          <p:cNvPr id="66" name="Google Shape;66;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67" name="Google Shape;67;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68" name="Google Shape;68;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69" name="Google Shape;69;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0" name="Google Shape;70;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1" name="Google Shape;71;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2" name="Google Shape;72;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3" name="Google Shape;73;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74" name="Google Shape;74;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75" name="Google Shape;75;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76" name="Google Shape;76;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77" name="Google Shape;77;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78" name="Google Shape;78;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79" name="Google Shape;79;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0" name="Google Shape;80;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87" name="Google Shape;87;p2"/>
          <p:cNvGrpSpPr/>
          <p:nvPr/>
        </p:nvGrpSpPr>
        <p:grpSpPr>
          <a:xfrm>
            <a:off x="6606686" y="1812884"/>
            <a:ext cx="6096000" cy="1677637"/>
            <a:chOff x="-1066801" y="1523553"/>
            <a:chExt cx="6096000" cy="1677637"/>
          </a:xfrm>
        </p:grpSpPr>
        <p:pic>
          <p:nvPicPr>
            <p:cNvPr id="88" name="Google Shape;88;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89" name="Google Shape;89;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0" name="Google Shape;90;p2"/>
          <p:cNvGrpSpPr/>
          <p:nvPr/>
        </p:nvGrpSpPr>
        <p:grpSpPr>
          <a:xfrm>
            <a:off x="3483817" y="4504058"/>
            <a:ext cx="6629400" cy="1738414"/>
            <a:chOff x="2579204" y="1882706"/>
            <a:chExt cx="6629400" cy="1738414"/>
          </a:xfrm>
        </p:grpSpPr>
        <p:pic>
          <p:nvPicPr>
            <p:cNvPr id="91" name="Google Shape;91;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2" name="Google Shape;92;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3" name="Google Shape;93;p2"/>
          <p:cNvGrpSpPr/>
          <p:nvPr/>
        </p:nvGrpSpPr>
        <p:grpSpPr>
          <a:xfrm>
            <a:off x="3020318" y="1776505"/>
            <a:ext cx="6634368" cy="1584248"/>
            <a:chOff x="6639106" y="2919412"/>
            <a:chExt cx="6634368" cy="1584248"/>
          </a:xfrm>
        </p:grpSpPr>
        <p:pic>
          <p:nvPicPr>
            <p:cNvPr id="94" name="Google Shape;94;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95" name="Google Shape;95;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96" name="Google Shape;96;p2"/>
          <p:cNvGrpSpPr/>
          <p:nvPr/>
        </p:nvGrpSpPr>
        <p:grpSpPr>
          <a:xfrm>
            <a:off x="-1974174" y="1729933"/>
            <a:ext cx="6952420" cy="1601615"/>
            <a:chOff x="-1240501" y="3160643"/>
            <a:chExt cx="6952420" cy="1601615"/>
          </a:xfrm>
        </p:grpSpPr>
        <p:pic>
          <p:nvPicPr>
            <p:cNvPr id="97" name="Google Shape;97;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98" name="Google Shape;98;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2776075" y="4478327"/>
            <a:ext cx="2543175" cy="1592961"/>
            <a:chOff x="4517932" y="3531206"/>
            <a:chExt cx="2543175" cy="1592961"/>
          </a:xfrm>
        </p:grpSpPr>
        <p:pic>
          <p:nvPicPr>
            <p:cNvPr id="100" name="Google Shape;100;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1" name="Google Shape;101;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2" name="Google Shape;102;p2"/>
          <p:cNvGrpSpPr/>
          <p:nvPr/>
        </p:nvGrpSpPr>
        <p:grpSpPr>
          <a:xfrm>
            <a:off x="2859813" y="1422238"/>
            <a:ext cx="1973150" cy="2726448"/>
            <a:chOff x="9320178" y="2976204"/>
            <a:chExt cx="1973150" cy="2726448"/>
          </a:xfrm>
        </p:grpSpPr>
        <p:pic>
          <p:nvPicPr>
            <p:cNvPr id="103" name="Google Shape;103;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04" name="Google Shape;104;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05" name="Google Shape;105;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06" name="Google Shape;106;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7" name="Google Shape;107;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8" name="Google Shape;108;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09" name="Google Shape;109;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0" name="Google Shape;110;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1" name="Google Shape;111;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2" name="Google Shape;112;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38200" y="466350"/>
            <a:ext cx="10515600" cy="132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d'auto-apprentissage :  Contenu</a:t>
            </a:r>
            <a:endParaRPr sz="5400"/>
          </a:p>
        </p:txBody>
      </p:sp>
      <p:pic>
        <p:nvPicPr>
          <p:cNvPr id="119" name="Google Shape;119;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0" name="Google Shape;120;p3"/>
          <p:cNvSpPr txBox="1"/>
          <p:nvPr/>
        </p:nvSpPr>
        <p:spPr>
          <a:xfrm>
            <a:off x="1512006" y="2196661"/>
            <a:ext cx="4431594" cy="461665"/>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Quiz et auto-évaluation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Une routine de repos est...</a:t>
            </a:r>
            <a:endParaRPr sz="2000" b="1">
              <a:solidFill>
                <a:srgbClr val="203864"/>
              </a:solidFill>
              <a:latin typeface="Calibri"/>
              <a:ea typeface="Calibri"/>
              <a:cs typeface="Calibri"/>
              <a:sym typeface="Calibri"/>
            </a:endParaRPr>
          </a:p>
        </p:txBody>
      </p:sp>
      <p:sp>
        <p:nvSpPr>
          <p:cNvPr id="131" name="Google Shape;131;p4"/>
          <p:cNvSpPr txBox="1"/>
          <p:nvPr/>
        </p:nvSpPr>
        <p:spPr>
          <a:xfrm>
            <a:off x="2112597" y="1987425"/>
            <a:ext cx="3012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Une seule réponse est correcte !</a:t>
            </a:r>
            <a:endParaRPr sz="1400" i="1">
              <a:solidFill>
                <a:schemeClr val="dk1"/>
              </a:solidFill>
              <a:latin typeface="Calibri"/>
              <a:ea typeface="Calibri"/>
              <a:cs typeface="Calibri"/>
              <a:sym typeface="Calibri"/>
            </a:endParaRPr>
          </a:p>
        </p:txBody>
      </p:sp>
      <p:sp>
        <p:nvSpPr>
          <p:cNvPr id="132" name="Google Shape;132;p4"/>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3" name="Google Shape;133;p4"/>
          <p:cNvSpPr txBox="1"/>
          <p:nvPr/>
        </p:nvSpPr>
        <p:spPr>
          <a:xfrm>
            <a:off x="660600" y="-3925"/>
            <a:ext cx="46245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a:solidFill>
                  <a:srgbClr val="000000"/>
                </a:solidFill>
                <a:latin typeface="Calibri"/>
                <a:ea typeface="Calibri"/>
                <a:cs typeface="Calibri"/>
                <a:sym typeface="Calibri"/>
              </a:rPr>
              <a:t>Des applications de santé pour se reposer</a:t>
            </a:r>
            <a:endParaRPr sz="1200"/>
          </a:p>
        </p:txBody>
      </p:sp>
      <p:sp>
        <p:nvSpPr>
          <p:cNvPr id="134" name="Google Shape;134;p4"/>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Calibri"/>
                <a:ea typeface="Calibri"/>
                <a:cs typeface="Calibri"/>
                <a:sym typeface="Calibri"/>
              </a:rPr>
              <a:t>4.3</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7" y="28829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fr-FR" sz="1800" dirty="0">
                <a:latin typeface="Calibri"/>
                <a:ea typeface="Calibri"/>
                <a:cs typeface="Calibri"/>
                <a:sym typeface="Calibri"/>
              </a:rPr>
              <a:t>Éteindre les écrans avant le coucher</a:t>
            </a: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2" y="288295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fr-FR" sz="1800" dirty="0">
                <a:latin typeface="Calibri"/>
                <a:ea typeface="Calibri"/>
                <a:cs typeface="Calibri"/>
                <a:sym typeface="Calibri"/>
              </a:rPr>
              <a:t>Passer du temps sur son téléphone portable pour s'endormir</a:t>
            </a: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7" y="41307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en-US" sz="1800" dirty="0" err="1">
                <a:latin typeface="Calibri"/>
                <a:ea typeface="Calibri"/>
                <a:cs typeface="Calibri"/>
                <a:sym typeface="Calibri"/>
              </a:rPr>
              <a:t>Allumer</a:t>
            </a:r>
            <a:r>
              <a:rPr lang="en-US" sz="1800" dirty="0">
                <a:latin typeface="Calibri"/>
                <a:ea typeface="Calibri"/>
                <a:cs typeface="Calibri"/>
                <a:sym typeface="Calibri"/>
              </a:rPr>
              <a:t> les </a:t>
            </a:r>
            <a:r>
              <a:rPr lang="en-US" sz="1800" dirty="0" err="1">
                <a:latin typeface="Calibri"/>
                <a:ea typeface="Calibri"/>
                <a:cs typeface="Calibri"/>
                <a:sym typeface="Calibri"/>
              </a:rPr>
              <a:t>lumières</a:t>
            </a:r>
            <a:r>
              <a:rPr lang="en-US" sz="1800" dirty="0">
                <a:latin typeface="Calibri"/>
                <a:ea typeface="Calibri"/>
                <a:cs typeface="Calibri"/>
                <a:sym typeface="Calibri"/>
              </a:rPr>
              <a:t> </a:t>
            </a: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2" y="413073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fr-FR" sz="1800" dirty="0">
                <a:latin typeface="Calibri"/>
                <a:ea typeface="Calibri"/>
                <a:cs typeface="Calibri"/>
                <a:sym typeface="Calibri"/>
              </a:rPr>
              <a:t>. Une série d'activités avant le </a:t>
            </a:r>
            <a:r>
              <a:rPr lang="fr-FR" sz="1800" dirty="0" smtClean="0">
                <a:latin typeface="Calibri"/>
                <a:ea typeface="Calibri"/>
                <a:cs typeface="Calibri"/>
                <a:sym typeface="Calibri"/>
              </a:rPr>
              <a:t>coucher</a:t>
            </a:r>
            <a:endParaRPr lang="fr-FR"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avantages d'une routine de sommeil sont...</a:t>
            </a:r>
            <a:endParaRPr sz="2000" b="1">
              <a:solidFill>
                <a:srgbClr val="203864"/>
              </a:solidFill>
              <a:latin typeface="Calibri"/>
              <a:ea typeface="Calibri"/>
              <a:cs typeface="Calibri"/>
              <a:sym typeface="Calibri"/>
            </a:endParaRPr>
          </a:p>
        </p:txBody>
      </p:sp>
      <p:sp>
        <p:nvSpPr>
          <p:cNvPr id="145" name="Google Shape;145;p5"/>
          <p:cNvSpPr txBox="1"/>
          <p:nvPr/>
        </p:nvSpPr>
        <p:spPr>
          <a:xfrm>
            <a:off x="2112597" y="1987425"/>
            <a:ext cx="3227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Une seule réponse est correcte !</a:t>
            </a:r>
            <a:endParaRPr sz="1400" i="1">
              <a:solidFill>
                <a:schemeClr val="dk1"/>
              </a:solidFill>
              <a:latin typeface="Calibri"/>
              <a:ea typeface="Calibri"/>
              <a:cs typeface="Calibri"/>
              <a:sym typeface="Calibri"/>
            </a:endParaRPr>
          </a:p>
        </p:txBody>
      </p:sp>
      <p:sp>
        <p:nvSpPr>
          <p:cNvPr id="146" name="Google Shape;146;p5"/>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7" name="Google Shape;147;p5"/>
          <p:cNvSpPr txBox="1"/>
          <p:nvPr/>
        </p:nvSpPr>
        <p:spPr>
          <a:xfrm>
            <a:off x="660600" y="-3925"/>
            <a:ext cx="46245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a:solidFill>
                  <a:srgbClr val="000000"/>
                </a:solidFill>
                <a:latin typeface="Calibri"/>
                <a:ea typeface="Calibri"/>
                <a:cs typeface="Calibri"/>
                <a:sym typeface="Calibri"/>
              </a:rPr>
              <a:t>Des applications de santé pour se reposer</a:t>
            </a:r>
            <a:endParaRPr sz="1200"/>
          </a:p>
        </p:txBody>
      </p:sp>
      <p:sp>
        <p:nvSpPr>
          <p:cNvPr id="148" name="Google Shape;148;p5"/>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Calibri"/>
                <a:ea typeface="Calibri"/>
                <a:cs typeface="Calibri"/>
                <a:sym typeface="Calibri"/>
              </a:rPr>
              <a:t>4.3</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84905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A. </a:t>
            </a:r>
            <a:r>
              <a:rPr lang="en-US" sz="1800" dirty="0" err="1">
                <a:latin typeface="Calibri"/>
                <a:ea typeface="Calibri"/>
                <a:cs typeface="Calibri"/>
                <a:sym typeface="Calibri"/>
              </a:rPr>
              <a:t>Régler</a:t>
            </a:r>
            <a:r>
              <a:rPr lang="en-US" sz="1800" dirty="0">
                <a:latin typeface="Calibri"/>
                <a:ea typeface="Calibri"/>
                <a:cs typeface="Calibri"/>
                <a:sym typeface="Calibri"/>
              </a:rPr>
              <a:t> </a:t>
            </a:r>
            <a:r>
              <a:rPr lang="en-US" sz="1800" dirty="0" err="1">
                <a:latin typeface="Calibri"/>
                <a:ea typeface="Calibri"/>
                <a:cs typeface="Calibri"/>
                <a:sym typeface="Calibri"/>
              </a:rPr>
              <a:t>notre</a:t>
            </a:r>
            <a:r>
              <a:rPr lang="en-US" sz="1800" dirty="0">
                <a:latin typeface="Calibri"/>
                <a:ea typeface="Calibri"/>
                <a:cs typeface="Calibri"/>
                <a:sym typeface="Calibri"/>
              </a:rPr>
              <a:t> </a:t>
            </a:r>
            <a:r>
              <a:rPr lang="en-US" sz="1800" dirty="0" err="1">
                <a:latin typeface="Calibri"/>
                <a:ea typeface="Calibri"/>
                <a:cs typeface="Calibri"/>
                <a:sym typeface="Calibri"/>
              </a:rPr>
              <a:t>horloge</a:t>
            </a:r>
            <a:r>
              <a:rPr lang="en-US" sz="1800" dirty="0">
                <a:latin typeface="Calibri"/>
                <a:ea typeface="Calibri"/>
                <a:cs typeface="Calibri"/>
                <a:sym typeface="Calibri"/>
              </a:rPr>
              <a:t> "</a:t>
            </a:r>
            <a:r>
              <a:rPr lang="en-US" sz="1800" dirty="0" err="1">
                <a:latin typeface="Calibri"/>
                <a:ea typeface="Calibri"/>
                <a:cs typeface="Calibri"/>
                <a:sym typeface="Calibri"/>
              </a:rPr>
              <a:t>biologique</a:t>
            </a:r>
            <a:endParaRPr lang="en-US"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8490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latin typeface="Calibri"/>
                <a:ea typeface="Calibri"/>
                <a:cs typeface="Calibri"/>
                <a:sym typeface="Calibri"/>
              </a:rPr>
              <a:t>Réduire</a:t>
            </a:r>
            <a:r>
              <a:rPr lang="en-US" sz="1800" dirty="0">
                <a:latin typeface="Calibri"/>
                <a:ea typeface="Calibri"/>
                <a:cs typeface="Calibri"/>
                <a:sym typeface="Calibri"/>
              </a:rPr>
              <a:t> le stress</a:t>
            </a:r>
            <a:endParaRPr lang="en-US"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409682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C. </a:t>
            </a:r>
            <a:r>
              <a:rPr lang="en-US" sz="1800" dirty="0" err="1">
                <a:latin typeface="Calibri"/>
                <a:ea typeface="Calibri"/>
                <a:cs typeface="Calibri"/>
                <a:sym typeface="Calibri"/>
              </a:rPr>
              <a:t>Améliorer</a:t>
            </a:r>
            <a:r>
              <a:rPr lang="en-US" sz="1800" dirty="0">
                <a:latin typeface="Calibri"/>
                <a:ea typeface="Calibri"/>
                <a:cs typeface="Calibri"/>
                <a:sym typeface="Calibri"/>
              </a:rPr>
              <a:t> </a:t>
            </a:r>
            <a:r>
              <a:rPr lang="en-US" sz="1800" dirty="0" err="1">
                <a:latin typeface="Calibri"/>
                <a:ea typeface="Calibri"/>
                <a:cs typeface="Calibri"/>
                <a:sym typeface="Calibri"/>
              </a:rPr>
              <a:t>notre</a:t>
            </a:r>
            <a:r>
              <a:rPr lang="en-US" sz="1800" dirty="0">
                <a:latin typeface="Calibri"/>
                <a:ea typeface="Calibri"/>
                <a:cs typeface="Calibri"/>
                <a:sym typeface="Calibri"/>
              </a:rPr>
              <a:t> </a:t>
            </a:r>
            <a:r>
              <a:rPr lang="en-US" sz="1800" dirty="0" err="1">
                <a:latin typeface="Calibri"/>
                <a:ea typeface="Calibri"/>
                <a:cs typeface="Calibri"/>
                <a:sym typeface="Calibri"/>
              </a:rPr>
              <a:t>humeur</a:t>
            </a:r>
            <a:endParaRPr lang="en-US" sz="1800" dirty="0"/>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100" y="409682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Toutes</a:t>
            </a:r>
            <a:r>
              <a:rPr lang="en-US" sz="1800" dirty="0">
                <a:latin typeface="Calibri"/>
                <a:ea typeface="Calibri"/>
                <a:cs typeface="Calibri"/>
                <a:sym typeface="Calibri"/>
              </a:rPr>
              <a:t> </a:t>
            </a:r>
            <a:r>
              <a:rPr lang="en-US" sz="1800" dirty="0" err="1">
                <a:latin typeface="Calibri"/>
                <a:ea typeface="Calibri"/>
                <a:cs typeface="Calibri"/>
                <a:sym typeface="Calibri"/>
              </a:rPr>
              <a:t>ces</a:t>
            </a:r>
            <a:r>
              <a:rPr lang="en-US" sz="1800" dirty="0">
                <a:latin typeface="Calibri"/>
                <a:ea typeface="Calibri"/>
                <a:cs typeface="Calibri"/>
                <a:sym typeface="Calibri"/>
              </a:rPr>
              <a:t> </a:t>
            </a:r>
            <a:r>
              <a:rPr lang="en-US" sz="1800" dirty="0" err="1">
                <a:latin typeface="Calibri"/>
                <a:ea typeface="Calibri"/>
                <a:cs typeface="Calibri"/>
                <a:sym typeface="Calibri"/>
              </a:rPr>
              <a:t>réponses</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réduction de la caféine est une pratique qui permet d'établir une routine de sommeil.</a:t>
            </a:r>
            <a:endParaRPr sz="2000" b="1">
              <a:solidFill>
                <a:srgbClr val="203864"/>
              </a:solidFill>
              <a:latin typeface="Calibri"/>
              <a:ea typeface="Calibri"/>
              <a:cs typeface="Calibri"/>
              <a:sym typeface="Calibri"/>
            </a:endParaRPr>
          </a:p>
        </p:txBody>
      </p:sp>
      <p:sp>
        <p:nvSpPr>
          <p:cNvPr id="157" name="Google Shape;157;p6"/>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58;p6"/>
          <p:cNvSpPr txBox="1"/>
          <p:nvPr/>
        </p:nvSpPr>
        <p:spPr>
          <a:xfrm>
            <a:off x="660600" y="-3925"/>
            <a:ext cx="46245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a:solidFill>
                  <a:srgbClr val="000000"/>
                </a:solidFill>
                <a:latin typeface="Calibri"/>
                <a:ea typeface="Calibri"/>
                <a:cs typeface="Calibri"/>
                <a:sym typeface="Calibri"/>
              </a:rPr>
              <a:t>Des applications de santé pour se reposer</a:t>
            </a:r>
            <a:endParaRPr sz="1200"/>
          </a:p>
        </p:txBody>
      </p:sp>
      <p:sp>
        <p:nvSpPr>
          <p:cNvPr id="159" name="Google Shape;159;p6"/>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Calibri"/>
                <a:ea typeface="Calibri"/>
                <a:cs typeface="Calibri"/>
                <a:sym typeface="Calibri"/>
              </a:rPr>
              <a:t>4.3</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8612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8612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applications de routine de repos sont des applications mobiles qui ont un impact négatif sur notre sommeil.</a:t>
            </a:r>
            <a:endParaRPr sz="2000" b="1">
              <a:solidFill>
                <a:srgbClr val="203864"/>
              </a:solidFill>
              <a:latin typeface="Calibri"/>
              <a:ea typeface="Calibri"/>
              <a:cs typeface="Calibri"/>
              <a:sym typeface="Calibri"/>
            </a:endParaRPr>
          </a:p>
        </p:txBody>
      </p:sp>
      <p:sp>
        <p:nvSpPr>
          <p:cNvPr id="168" name="Google Shape;168;p7"/>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9" name="Google Shape;169;p7"/>
          <p:cNvSpPr txBox="1"/>
          <p:nvPr/>
        </p:nvSpPr>
        <p:spPr>
          <a:xfrm>
            <a:off x="660600" y="-3925"/>
            <a:ext cx="46245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a:solidFill>
                  <a:srgbClr val="000000"/>
                </a:solidFill>
                <a:latin typeface="Calibri"/>
                <a:ea typeface="Calibri"/>
                <a:cs typeface="Calibri"/>
                <a:sym typeface="Calibri"/>
              </a:rPr>
              <a:t>Des applications de santé pour se reposer</a:t>
            </a:r>
            <a:endParaRPr sz="1200"/>
          </a:p>
        </p:txBody>
      </p:sp>
      <p:sp>
        <p:nvSpPr>
          <p:cNvPr id="170" name="Google Shape;170;p7"/>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Calibri"/>
                <a:ea typeface="Calibri"/>
                <a:cs typeface="Calibri"/>
                <a:sym typeface="Calibri"/>
              </a:rPr>
              <a:t>4.3</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82865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Faux</a:t>
            </a:r>
            <a:endParaRPr lang="el-GR" sz="16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82865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smtClean="0"/>
              <a:t>Vrai</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principales caractéristiques des applications de routine de sommeil sont le suivi du sommeil, les pratiques d'hygiène du sommeil et les activités de relaxation. </a:t>
            </a:r>
            <a:endParaRPr sz="2000" b="1">
              <a:solidFill>
                <a:srgbClr val="203864"/>
              </a:solidFill>
              <a:latin typeface="Calibri"/>
              <a:ea typeface="Calibri"/>
              <a:cs typeface="Calibri"/>
              <a:sym typeface="Calibri"/>
            </a:endParaRPr>
          </a:p>
        </p:txBody>
      </p:sp>
      <p:sp>
        <p:nvSpPr>
          <p:cNvPr id="179" name="Google Shape;179;p8"/>
          <p:cNvSpPr/>
          <p:nvPr/>
        </p:nvSpPr>
        <p:spPr>
          <a:xfrm>
            <a:off x="0" y="-3925"/>
            <a:ext cx="660600" cy="4320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8"/>
          <p:cNvSpPr txBox="1"/>
          <p:nvPr/>
        </p:nvSpPr>
        <p:spPr>
          <a:xfrm>
            <a:off x="660600" y="-3925"/>
            <a:ext cx="4624500" cy="430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a:solidFill>
                  <a:srgbClr val="000000"/>
                </a:solidFill>
                <a:latin typeface="Calibri"/>
                <a:ea typeface="Calibri"/>
                <a:cs typeface="Calibri"/>
                <a:sym typeface="Calibri"/>
              </a:rPr>
              <a:t>Des applications de santé pour se reposer</a:t>
            </a:r>
            <a:endParaRPr sz="1200"/>
          </a:p>
        </p:txBody>
      </p:sp>
      <p:sp>
        <p:nvSpPr>
          <p:cNvPr id="181" name="Google Shape;181;p8"/>
          <p:cNvSpPr/>
          <p:nvPr/>
        </p:nvSpPr>
        <p:spPr>
          <a:xfrm>
            <a:off x="55301" y="59144"/>
            <a:ext cx="605400" cy="30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Calibri"/>
                <a:ea typeface="Calibri"/>
                <a:cs typeface="Calibri"/>
                <a:sym typeface="Calibri"/>
              </a:rPr>
              <a:t>4.3</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208528" y="27608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74868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86"/>
        <p:cNvGrpSpPr/>
        <p:nvPr/>
      </p:nvGrpSpPr>
      <p:grpSpPr>
        <a:xfrm>
          <a:off x="0" y="0"/>
          <a:ext cx="0" cy="0"/>
          <a:chOff x="0" y="0"/>
          <a:chExt cx="0" cy="0"/>
        </a:xfrm>
      </p:grpSpPr>
      <p:sp>
        <p:nvSpPr>
          <p:cNvPr id="187" name="Google Shape;187;p9"/>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9"/>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9" name="Google Shape;189;p9"/>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90" name="Google Shape;190;p9"/>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91" name="Google Shape;191;p9"/>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ce module !</a:t>
            </a:r>
            <a:endParaRPr/>
          </a:p>
        </p:txBody>
      </p:sp>
      <p:pic>
        <p:nvPicPr>
          <p:cNvPr id="193" name="Google Shape;193;p9"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4.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AXS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Bd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F0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Bd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Bd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Bd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AXSdZFQaV5GsAAABvAAAAHAAAAHVuaXZlcnNhbC9sb2NhbF9zZXR0aW5ncy54bWwNyrEKwkAMANC9XxEySB3Uugn2rpujCK0fENogB7mk9ELRv/e2N7x++GaBnbeSTANezx0C62xL0k/A9/Q43RCKky4kphxQDWGITS82k4zsXmOBVejH28S5wvlJuc4XqbOkAu1B/B6PeInNH1BLAwQUAAIACAAAXS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ABdJ1mRjA8hSgAAAGwAAAAbAAAAdW5pdmVyc2FsL3VuaXZlcnNhbC5wbmcueG1ss7GvyM1RKEstKs7Mz7NVMtQzULK34+WyKShKLctMLVeoAIoBBSFASaESyDVCcMszU0oygELG5mYIwYzUzPSMEqCogTFCqT7QUABQSwECAAAUAAIACACpflBPNmFYAkcDAADhCQAAFAAAAAAAAAABAAAAAAAAAAAAdW5pdmVyc2FsL3BsYXllci54bWxQSwECAAAUAAIACAAAXSdZtTf0qBwFAADhEwAAHQAAAAAAAAABAAAAAAB5AwAAdW5pdmVyc2FsL2NvbW1vbl9tZXNzYWdlcy5sbmdQSwECAAAUAAIACAAAXSdZFR5gG6MAAAB/AQAALgAAAAAAAAABAAAAAADQCAAAdW5pdmVyc2FsL3BsYXliYWNrX2FuZF9uYXZpZ2F0aW9uX3NldHRpbmdzLnhtbFBLAQIAABQAAgAIAABdJ1l0STUfPAQAAAwVAAAnAAAAAAAAAAEAAAAAAL8JAAB1bml2ZXJzYWwvZmxhc2hfcHVibGlzaGluZ19zZXR0aW5ncy54bWxQSwECAAAUAAIACAAAXSdZN4uHansDAACsDAAAIQAAAAAAAAABAAAAAABADgAAdW5pdmVyc2FsL2ZsYXNoX3NraW5fc2V0dGluZ3MueG1sUEsBAgAAFAACAAgAAF0nWaavViM2BAAAlhQAACYAAAAAAAAAAQAAAAAA+hEAAHVuaXZlcnNhbC9odG1sX3B1Ymxpc2hpbmdfc2V0dGluZ3MueG1sUEsBAgAAFAACAAgAAF0nWSYPfuiwAQAAbwYAAB8AAAAAAAAAAQAAAAAAdBYAAHVuaXZlcnNhbC9odG1sX3NraW5fc2V0dGluZ3MuanNQSwECAAAUAAIACAAAXSdZFQaV5GsAAABvAAAAHAAAAAAAAAABAAAAAABhGAAAdW5pdmVyc2FsL2xvY2FsX3NldHRpbmdzLnhtbFBLAQIAABQAAgAIAABdJ1m6nHlYSBIAAFBKAAAXAAAAAAAAAAAAAAAAAAYZAAB1bml2ZXJzYWwvdW5pdmVyc2FsLnBuZ1BLAQIAABQAAgAIAABdJ1mRjA8hSgAAAGwAAAAbAAAAAAAAAAEAAAAAAIMrAAB1bml2ZXJzYWwvdW5pdmVyc2FsLnBuZy54bWxQSwUGAAAAAAoACgAGAwAABiwAAAAA"/>
  <p:tag name="ISPRING_LMS_API_VERSION" val="SCORM 1.2"/>
  <p:tag name="ISPRING_ULTRA_SCORM_COURSE_ID" val="F5D7345D-220E-4A81-A3F5-3F0076B9EF3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4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4.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426</Words>
  <Application>Microsoft Office PowerPoint</Application>
  <PresentationFormat>Ευρεία οθόνη</PresentationFormat>
  <Paragraphs>89</Paragraphs>
  <Slides>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9</vt:i4>
      </vt:variant>
    </vt:vector>
  </HeadingPairs>
  <TitlesOfParts>
    <vt:vector size="17"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4.3 Session d_auto-apprentissage</dc:title>
  <dc:creator>pantelis bbalaouras</dc:creator>
  <cp:lastModifiedBy>pantelis</cp:lastModifiedBy>
  <cp:revision>5</cp:revision>
  <dcterms:created xsi:type="dcterms:W3CDTF">2020-06-02T13:31:56Z</dcterms:created>
  <dcterms:modified xsi:type="dcterms:W3CDTF">2024-09-07T08:40:27Z</dcterms:modified>
</cp:coreProperties>
</file>