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8"/>
  </p:notesMasterIdLst>
  <p:sldIdLst>
    <p:sldId id="256" r:id="rId3"/>
    <p:sldId id="257" r:id="rId4"/>
    <p:sldId id="258" r:id="rId5"/>
    <p:sldId id="259" r:id="rId6"/>
    <p:sldId id="260" r:id="rId7"/>
  </p:sldIdLst>
  <p:sldSz cx="12192000" cy="6858000"/>
  <p:notesSz cx="6858000" cy="9144000"/>
  <p:embeddedFontLst>
    <p:embeddedFont>
      <p:font typeface="Gill Sans" panose="020B0604020202020204" charset="0"/>
      <p:regular r:id="rId9"/>
      <p:bold r:id="rId10"/>
    </p:embeddedFont>
    <p:embeddedFont>
      <p:font typeface="Impact" panose="020B0806030902050204" pitchFamily="34" charset="0"/>
      <p:regular r:id="rId11"/>
    </p:embeddedFon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Lst>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zbJcczG5Qu6KDYq8JAtQOOltk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8"/>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8"/>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8"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p8"/>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8"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9"/>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6</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pic>
        <p:nvPicPr>
          <p:cNvPr id="30" name="Google Shape;30;p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0"/>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3.4</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Physical Activity</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5"/>
        <p:cNvGrpSpPr/>
        <p:nvPr/>
      </p:nvGrpSpPr>
      <p:grpSpPr>
        <a:xfrm>
          <a:off x="0" y="0"/>
          <a:ext cx="0" cy="0"/>
          <a:chOff x="0" y="0"/>
          <a:chExt cx="0" cy="0"/>
        </a:xfrm>
      </p:grpSpPr>
      <p:sp>
        <p:nvSpPr>
          <p:cNvPr id="36" name="Google Shape;36;p1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37" name="Google Shape;37;p1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1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0" name="Google Shape;40;p1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41" name="Google Shape;41;p13"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14"/>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7" name="Google Shape;47;p1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48" name="Google Shape;48;p14"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4" name="Google Shape;54;p15"/>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6</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1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g"/><Relationship Id="rId18" Type="http://schemas.openxmlformats.org/officeDocument/2006/relationships/hyperlink" Target="http://www.amsed.fr/" TargetMode="External"/><Relationship Id="rId3" Type="http://schemas.openxmlformats.org/officeDocument/2006/relationships/image" Target="../media/image10.jpg"/><Relationship Id="rId7" Type="http://schemas.openxmlformats.org/officeDocument/2006/relationships/image" Target="../media/image12.jp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307007"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a:ea typeface="Calibri"/>
                <a:cs typeface="Calibri"/>
                <a:sym typeface="Calibri"/>
              </a:rPr>
              <a:t>Module 3 - Session de </a:t>
            </a:r>
            <a:r>
              <a:rPr lang="en-US" sz="3400" b="1" i="0" u="none" strike="noStrike" cap="none" dirty="0" err="1">
                <a:solidFill>
                  <a:srgbClr val="C00000"/>
                </a:solidFill>
                <a:latin typeface="Calibri"/>
                <a:ea typeface="Calibri"/>
                <a:cs typeface="Calibri"/>
                <a:sym typeface="Calibri"/>
              </a:rPr>
              <a:t>clôture</a:t>
            </a:r>
            <a:r>
              <a:rPr lang="en-US" sz="3400" b="1" i="0" u="none" strike="noStrike" cap="none" dirty="0">
                <a:solidFill>
                  <a:srgbClr val="C00000"/>
                </a:solidFill>
                <a:latin typeface="Calibri"/>
                <a:ea typeface="Calibri"/>
                <a:cs typeface="Calibri"/>
                <a:sym typeface="Calibri"/>
              </a:rPr>
              <a:t> </a:t>
            </a:r>
            <a:r>
              <a:rPr lang="en-US" sz="2400" b="1" i="0" u="none" strike="noStrike" cap="none" dirty="0">
                <a:solidFill>
                  <a:srgbClr val="C00000"/>
                </a:solidFill>
                <a:latin typeface="Calibri"/>
                <a:ea typeface="Calibri"/>
                <a:cs typeface="Calibri"/>
                <a:sym typeface="Calibri"/>
              </a:rPr>
              <a:t>(3.4)</a:t>
            </a:r>
            <a:r>
              <a:rPr lang="en-US" sz="3400" b="1" i="0" u="none" strike="noStrike" cap="none" dirty="0">
                <a:solidFill>
                  <a:schemeClr val="dk1"/>
                </a:solidFill>
                <a:latin typeface="Calibri"/>
                <a:ea typeface="Calibri"/>
                <a:cs typeface="Calibri"/>
                <a:sym typeface="Calibri"/>
              </a:rPr>
              <a:t/>
            </a:r>
            <a:br>
              <a:rPr lang="en-US" sz="3400" b="1" i="0" u="none" strike="noStrike" cap="none" dirty="0">
                <a:solidFill>
                  <a:schemeClr val="dk1"/>
                </a:solidFill>
                <a:latin typeface="Calibri"/>
                <a:ea typeface="Calibri"/>
                <a:cs typeface="Calibri"/>
                <a:sym typeface="Calibri"/>
              </a:rPr>
            </a:br>
            <a:r>
              <a:rPr lang="en-US" sz="4000" b="1" i="0" u="none" strike="noStrike" cap="none" dirty="0">
                <a:solidFill>
                  <a:schemeClr val="dk1"/>
                </a:solidFill>
                <a:latin typeface="Calibri"/>
                <a:ea typeface="Calibri"/>
                <a:cs typeface="Calibri"/>
                <a:sym typeface="Calibri"/>
              </a:rPr>
              <a:t>Applications de santé pour </a:t>
            </a:r>
            <a:r>
              <a:rPr lang="en-US" sz="4000" b="1" i="0" u="none" strike="noStrike" cap="none" dirty="0" err="1">
                <a:solidFill>
                  <a:schemeClr val="dk1"/>
                </a:solidFill>
                <a:latin typeface="Calibri"/>
                <a:ea typeface="Calibri"/>
                <a:cs typeface="Calibri"/>
                <a:sym typeface="Calibri"/>
              </a:rPr>
              <a:t>l'activité</a:t>
            </a:r>
            <a:r>
              <a:rPr lang="en-US" sz="4000" b="1" i="0" u="none" strike="noStrike" cap="none" dirty="0">
                <a:solidFill>
                  <a:schemeClr val="dk1"/>
                </a:solidFill>
                <a:latin typeface="Calibri"/>
                <a:ea typeface="Calibri"/>
                <a:cs typeface="Calibri"/>
                <a:sym typeface="Calibri"/>
              </a:rPr>
              <a:t> physique</a:t>
            </a:r>
            <a:endParaRPr sz="3400" b="1" i="0" u="none" strike="noStrike" cap="none" dirty="0">
              <a:solidFill>
                <a:schemeClr val="dk1"/>
              </a:solidFill>
              <a:latin typeface="Calibri"/>
              <a:ea typeface="Calibri"/>
              <a:cs typeface="Calibri"/>
              <a:sym typeface="Calibri"/>
            </a:endParaRPr>
          </a:p>
        </p:txBody>
      </p:sp>
      <p:sp>
        <p:nvSpPr>
          <p:cNvPr id="69" name="Google Shape;69;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70" name="Google Shape;70;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71" name="Google Shape;71;p1"/>
          <p:cNvSpPr/>
          <p:nvPr/>
        </p:nvSpPr>
        <p:spPr>
          <a:xfrm>
            <a:off x="-56" y="2302518"/>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2F2F2"/>
                </a:solidFill>
                <a:latin typeface="Calibri"/>
                <a:ea typeface="Calibri"/>
                <a:cs typeface="Calibri"/>
                <a:sym typeface="Calibri"/>
              </a:rPr>
              <a:t>3</a:t>
            </a:r>
            <a:endParaRPr sz="2400" b="1">
              <a:solidFill>
                <a:srgbClr val="F2F2F2"/>
              </a:solidFill>
              <a:latin typeface="Calibri"/>
              <a:ea typeface="Calibri"/>
              <a:cs typeface="Calibri"/>
              <a:sym typeface="Calibri"/>
            </a:endParaRPr>
          </a:p>
        </p:txBody>
      </p:sp>
      <p:sp>
        <p:nvSpPr>
          <p:cNvPr id="72" name="Google Shape;72;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4</a:t>
            </a:r>
            <a:endParaRPr sz="2400">
              <a:solidFill>
                <a:srgbClr val="F2F2F2"/>
              </a:solidFill>
              <a:latin typeface="Calibri"/>
              <a:ea typeface="Calibri"/>
              <a:cs typeface="Calibri"/>
              <a:sym typeface="Calibri"/>
            </a:endParaRPr>
          </a:p>
        </p:txBody>
      </p:sp>
      <p:sp>
        <p:nvSpPr>
          <p:cNvPr id="73" name="Google Shape;73;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74" name="Google Shape;74;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5" name="Google Shape;75;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ABC7F1"/>
                </a:solidFill>
                <a:latin typeface="Calibri"/>
                <a:ea typeface="Calibri"/>
                <a:cs typeface="Calibri"/>
                <a:sym typeface="Calibri"/>
              </a:rPr>
              <a:t>https://apps4health.eu/</a:t>
            </a:r>
            <a:endParaRPr/>
          </a:p>
        </p:txBody>
      </p:sp>
      <p:pic>
        <p:nvPicPr>
          <p:cNvPr id="76" name="Google Shape;76;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7" name="Google Shape;77;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8" name="Google Shape;78;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6</a:t>
            </a:r>
            <a:endParaRPr sz="2400">
              <a:solidFill>
                <a:schemeClr val="lt1"/>
              </a:solidFill>
              <a:latin typeface="Calibri"/>
              <a:ea typeface="Calibri"/>
              <a:cs typeface="Calibri"/>
              <a:sym typeface="Calibri"/>
            </a:endParaRPr>
          </a:p>
        </p:txBody>
      </p:sp>
      <p:pic>
        <p:nvPicPr>
          <p:cNvPr id="79" name="Google Shape;79;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0" name="Google Shape;80;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1" name="Google Shape;81;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82" name="Google Shape;82;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83" name="Google Shape;83;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9</a:t>
            </a:r>
            <a:endParaRPr sz="2400">
              <a:solidFill>
                <a:srgbClr val="F2F2F2"/>
              </a:solidFill>
              <a:latin typeface="Calibri"/>
              <a:ea typeface="Calibri"/>
              <a:cs typeface="Calibri"/>
              <a:sym typeface="Calibri"/>
            </a:endParaRPr>
          </a:p>
        </p:txBody>
      </p:sp>
      <p:sp>
        <p:nvSpPr>
          <p:cNvPr id="84" name="Google Shape;84;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85" name="Google Shape;85;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86" name="Google Shape;86;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a:solidFill>
                <a:srgbClr val="DDEAF6"/>
              </a:solidFill>
              <a:latin typeface="Calibri"/>
              <a:ea typeface="Calibri"/>
              <a:cs typeface="Calibri"/>
              <a:sym typeface="Calibri"/>
            </a:endParaRPr>
          </a:p>
        </p:txBody>
      </p:sp>
      <p:pic>
        <p:nvPicPr>
          <p:cNvPr id="87" name="Google Shape;87;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4" name="Google Shape;94;p2"/>
          <p:cNvGrpSpPr/>
          <p:nvPr/>
        </p:nvGrpSpPr>
        <p:grpSpPr>
          <a:xfrm>
            <a:off x="6606686" y="1812884"/>
            <a:ext cx="6096000" cy="1677637"/>
            <a:chOff x="-1066801" y="1523553"/>
            <a:chExt cx="6096000" cy="1677637"/>
          </a:xfrm>
        </p:grpSpPr>
        <p:pic>
          <p:nvPicPr>
            <p:cNvPr id="95" name="Google Shape;95;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6" name="Google Shape;9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 </a:t>
              </a:r>
              <a:r>
                <a:rPr lang="en-US" sz="1050" b="0" i="0">
                  <a:solidFill>
                    <a:srgbClr val="203864"/>
                  </a:solidFill>
                  <a:latin typeface="Roboto"/>
                  <a:ea typeface="Roboto"/>
                  <a:cs typeface="Roboto"/>
                  <a:sym typeface="Roboto"/>
                </a:rPr>
                <a:t>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a:solidFill>
                  <a:srgbClr val="414042"/>
                </a:solidFill>
                <a:latin typeface="Roboto"/>
                <a:ea typeface="Roboto"/>
                <a:cs typeface="Roboto"/>
                <a:sym typeface="Roboto"/>
              </a:endParaRPr>
            </a:p>
          </p:txBody>
        </p:sp>
      </p:grpSp>
      <p:grpSp>
        <p:nvGrpSpPr>
          <p:cNvPr id="97" name="Google Shape;97;p2"/>
          <p:cNvGrpSpPr/>
          <p:nvPr/>
        </p:nvGrpSpPr>
        <p:grpSpPr>
          <a:xfrm>
            <a:off x="3483817" y="4504058"/>
            <a:ext cx="6629400" cy="1738414"/>
            <a:chOff x="2579204" y="1882706"/>
            <a:chExt cx="6629400" cy="1738414"/>
          </a:xfrm>
        </p:grpSpPr>
        <p:pic>
          <p:nvPicPr>
            <p:cNvPr id="98" name="Google Shape;98;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9" name="Google Shape;9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a:solidFill>
                  <a:srgbClr val="414042"/>
                </a:solidFill>
                <a:latin typeface="Roboto"/>
                <a:ea typeface="Roboto"/>
                <a:cs typeface="Roboto"/>
                <a:sym typeface="Roboto"/>
              </a:endParaRPr>
            </a:p>
          </p:txBody>
        </p:sp>
      </p:grpSp>
      <p:grpSp>
        <p:nvGrpSpPr>
          <p:cNvPr id="100" name="Google Shape;100;p2"/>
          <p:cNvGrpSpPr/>
          <p:nvPr/>
        </p:nvGrpSpPr>
        <p:grpSpPr>
          <a:xfrm>
            <a:off x="3020318" y="1776505"/>
            <a:ext cx="6634368" cy="1584248"/>
            <a:chOff x="6639106" y="2919412"/>
            <a:chExt cx="6634368" cy="1584248"/>
          </a:xfrm>
        </p:grpSpPr>
        <p:pic>
          <p:nvPicPr>
            <p:cNvPr id="101" name="Google Shape;101;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2" name="Google Shape;10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ATHENES, GRECE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a:solidFill>
                  <a:srgbClr val="666666"/>
                </a:solidFill>
                <a:latin typeface="Roboto"/>
                <a:ea typeface="Roboto"/>
                <a:cs typeface="Roboto"/>
                <a:sym typeface="Roboto"/>
              </a:endParaRPr>
            </a:p>
          </p:txBody>
        </p:sp>
      </p:grpSp>
      <p:grpSp>
        <p:nvGrpSpPr>
          <p:cNvPr id="103" name="Google Shape;103;p2"/>
          <p:cNvGrpSpPr/>
          <p:nvPr/>
        </p:nvGrpSpPr>
        <p:grpSpPr>
          <a:xfrm>
            <a:off x="-1974174" y="1729933"/>
            <a:ext cx="6952420" cy="1601615"/>
            <a:chOff x="-1240501" y="3160643"/>
            <a:chExt cx="6952420" cy="1601615"/>
          </a:xfrm>
        </p:grpSpPr>
        <p:pic>
          <p:nvPicPr>
            <p:cNvPr id="104" name="Google Shape;104;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5" name="Google Shape;10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a:solidFill>
                  <a:srgbClr val="414042"/>
                </a:solidFill>
                <a:latin typeface="Roboto"/>
                <a:ea typeface="Roboto"/>
                <a:cs typeface="Roboto"/>
                <a:sym typeface="Roboto"/>
              </a:endParaRPr>
            </a:p>
          </p:txBody>
        </p:sp>
      </p:grpSp>
      <p:grpSp>
        <p:nvGrpSpPr>
          <p:cNvPr id="106" name="Google Shape;106;p2"/>
          <p:cNvGrpSpPr/>
          <p:nvPr/>
        </p:nvGrpSpPr>
        <p:grpSpPr>
          <a:xfrm>
            <a:off x="2776075" y="4478327"/>
            <a:ext cx="2543175" cy="1592961"/>
            <a:chOff x="4517932" y="3531206"/>
            <a:chExt cx="2543175" cy="1592961"/>
          </a:xfrm>
        </p:grpSpPr>
        <p:pic>
          <p:nvPicPr>
            <p:cNvPr id="107" name="Google Shape;107;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8" name="Google Shape;10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a:solidFill>
                  <a:srgbClr val="414042"/>
                </a:solidFill>
                <a:latin typeface="Roboto"/>
                <a:ea typeface="Roboto"/>
                <a:cs typeface="Roboto"/>
                <a:sym typeface="Roboto"/>
              </a:endParaRPr>
            </a:p>
          </p:txBody>
        </p:sp>
      </p:grpSp>
      <p:grpSp>
        <p:nvGrpSpPr>
          <p:cNvPr id="109" name="Google Shape;109;p2"/>
          <p:cNvGrpSpPr/>
          <p:nvPr/>
        </p:nvGrpSpPr>
        <p:grpSpPr>
          <a:xfrm>
            <a:off x="2859813" y="1422238"/>
            <a:ext cx="1973150" cy="2726448"/>
            <a:chOff x="9320178" y="2976204"/>
            <a:chExt cx="1973150" cy="2726448"/>
          </a:xfrm>
        </p:grpSpPr>
        <p:pic>
          <p:nvPicPr>
            <p:cNvPr id="110" name="Google Shape;110;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1" name="Google Shape;11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a:solidFill>
                  <a:srgbClr val="414042"/>
                </a:solidFill>
                <a:latin typeface="Roboto"/>
                <a:ea typeface="Roboto"/>
                <a:cs typeface="Roboto"/>
                <a:sym typeface="Roboto"/>
              </a:endParaRPr>
            </a:p>
          </p:txBody>
        </p:sp>
      </p:grpSp>
      <p:sp>
        <p:nvSpPr>
          <p:cNvPr id="112" name="Google Shape;112;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a:solidFill>
                <a:srgbClr val="414042"/>
              </a:solidFill>
              <a:latin typeface="Roboto"/>
              <a:ea typeface="Roboto"/>
              <a:cs typeface="Roboto"/>
              <a:sym typeface="Roboto"/>
            </a:endParaRPr>
          </a:p>
        </p:txBody>
      </p:sp>
      <p:pic>
        <p:nvPicPr>
          <p:cNvPr id="113" name="Google Shape;113;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4" name="Google Shape;114;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5" name="Google Shape;115;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a:solidFill>
                <a:srgbClr val="414042"/>
              </a:solidFill>
              <a:latin typeface="Roboto"/>
              <a:ea typeface="Roboto"/>
              <a:cs typeface="Roboto"/>
              <a:sym typeface="Roboto"/>
            </a:endParaRPr>
          </a:p>
        </p:txBody>
      </p:sp>
      <p:sp>
        <p:nvSpPr>
          <p:cNvPr id="116" name="Google Shape;116;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a:solidFill>
                <a:srgbClr val="414042"/>
              </a:solidFill>
              <a:latin typeface="Roboto"/>
              <a:ea typeface="Roboto"/>
              <a:cs typeface="Roboto"/>
              <a:sym typeface="Roboto"/>
            </a:endParaRPr>
          </a:p>
        </p:txBody>
      </p:sp>
      <p:pic>
        <p:nvPicPr>
          <p:cNvPr id="117" name="Google Shape;117;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3"/>
          <p:cNvSpPr txBox="1">
            <a:spLocks noGrp="1"/>
          </p:cNvSpPr>
          <p:nvPr>
            <p:ph type="title"/>
          </p:nvPr>
        </p:nvSpPr>
        <p:spPr>
          <a:xfrm>
            <a:off x="5146459" y="1019116"/>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n-US" sz="5400"/>
              <a:t>Session de clôture : </a:t>
            </a:r>
            <a:br>
              <a:rPr lang="en-US" sz="5400"/>
            </a:br>
            <a:r>
              <a:rPr lang="en-US" sz="5400"/>
              <a:t>Contenu</a:t>
            </a:r>
            <a:endParaRPr sz="5400"/>
          </a:p>
        </p:txBody>
      </p:sp>
      <p:grpSp>
        <p:nvGrpSpPr>
          <p:cNvPr id="125" name="Google Shape;125;p3"/>
          <p:cNvGrpSpPr/>
          <p:nvPr/>
        </p:nvGrpSpPr>
        <p:grpSpPr>
          <a:xfrm>
            <a:off x="5146459" y="3002046"/>
            <a:ext cx="5739255" cy="767520"/>
            <a:chOff x="0" y="4859"/>
            <a:chExt cx="5739255" cy="767520"/>
          </a:xfrm>
        </p:grpSpPr>
        <p:sp>
          <p:nvSpPr>
            <p:cNvPr id="126" name="Google Shape;126;p3"/>
            <p:cNvSpPr/>
            <p:nvPr/>
          </p:nvSpPr>
          <p:spPr>
            <a:xfrm>
              <a:off x="0" y="4859"/>
              <a:ext cx="5739255" cy="767520"/>
            </a:xfrm>
            <a:prstGeom prst="roundRect">
              <a:avLst>
                <a:gd name="adj" fmla="val 16667"/>
              </a:avLst>
            </a:prstGeom>
            <a:solidFill>
              <a:srgbClr val="C0000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txBox="1"/>
            <p:nvPr/>
          </p:nvSpPr>
          <p:spPr>
            <a:xfrm>
              <a:off x="37466" y="42338"/>
              <a:ext cx="5457300" cy="692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1. Échanges et discussion : Questions</a:t>
              </a:r>
              <a:endParaRPr sz="2400">
                <a:solidFill>
                  <a:schemeClr val="lt1"/>
                </a:solidFill>
                <a:latin typeface="Calibri"/>
                <a:ea typeface="Calibri"/>
                <a:cs typeface="Calibri"/>
                <a:sym typeface="Calibri"/>
              </a:endParaRPr>
            </a:p>
          </p:txBody>
        </p:sp>
      </p:grpSp>
      <p:pic>
        <p:nvPicPr>
          <p:cNvPr id="128" name="Google Shape;128;p3"/>
          <p:cNvPicPr preferRelativeResize="0"/>
          <p:nvPr/>
        </p:nvPicPr>
        <p:blipFill rotWithShape="1">
          <a:blip r:embed="rId3">
            <a:alphaModFix/>
          </a:blip>
          <a:srcRect/>
          <a:stretch/>
        </p:blipFill>
        <p:spPr>
          <a:xfrm>
            <a:off x="-8249" y="5991490"/>
            <a:ext cx="12191695" cy="869554"/>
          </a:xfrm>
          <a:prstGeom prst="rect">
            <a:avLst/>
          </a:prstGeom>
          <a:noFill/>
          <a:ln>
            <a:noFill/>
          </a:ln>
        </p:spPr>
      </p:pic>
      <p:pic>
        <p:nvPicPr>
          <p:cNvPr id="129" name="Google Shape;129;p3"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a:off x="1169532" y="772050"/>
            <a:ext cx="2807395" cy="5024450"/>
          </a:xfrm>
          <a:prstGeom prst="rect">
            <a:avLst/>
          </a:prstGeom>
          <a:noFill/>
          <a:ln>
            <a:noFill/>
          </a:ln>
        </p:spPr>
      </p:pic>
      <p:pic>
        <p:nvPicPr>
          <p:cNvPr id="130" name="Google Shape;130;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n-US" sz="3200"/>
              <a:t>Échanges et discussion</a:t>
            </a:r>
            <a:endParaRPr sz="3200"/>
          </a:p>
        </p:txBody>
      </p:sp>
      <p:sp>
        <p:nvSpPr>
          <p:cNvPr id="136" name="Google Shape;136;p4"/>
          <p:cNvSpPr txBox="1">
            <a:spLocks noGrp="1"/>
          </p:cNvSpPr>
          <p:nvPr>
            <p:ph type="body" idx="1"/>
          </p:nvPr>
        </p:nvSpPr>
        <p:spPr>
          <a:xfrm>
            <a:off x="557999" y="2188029"/>
            <a:ext cx="11059693" cy="4213033"/>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sz="2000" i="1"/>
              <a:t>Utilisez-vous des applications de fitness ?</a:t>
            </a:r>
            <a:endParaRPr/>
          </a:p>
          <a:p>
            <a:pPr marL="228600" lvl="0" indent="-228600" algn="l" rtl="0">
              <a:lnSpc>
                <a:spcPct val="130000"/>
              </a:lnSpc>
              <a:spcBef>
                <a:spcPts val="1200"/>
              </a:spcBef>
              <a:spcAft>
                <a:spcPts val="0"/>
              </a:spcAft>
              <a:buSzPts val="2000"/>
              <a:buChar char="▪"/>
            </a:pPr>
            <a:r>
              <a:rPr lang="en-US" sz="2000" i="1"/>
              <a:t>Quels sont les avantages de l'utilisation d'applications de fitness ?</a:t>
            </a:r>
            <a:endParaRPr/>
          </a:p>
          <a:p>
            <a:pPr marL="228600" lvl="0" indent="-228600" algn="l" rtl="0">
              <a:lnSpc>
                <a:spcPct val="130000"/>
              </a:lnSpc>
              <a:spcBef>
                <a:spcPts val="1200"/>
              </a:spcBef>
              <a:spcAft>
                <a:spcPts val="0"/>
              </a:spcAft>
              <a:buSzPts val="2000"/>
              <a:buChar char="▪"/>
            </a:pPr>
            <a:r>
              <a:rPr lang="en-US" sz="2000" i="1"/>
              <a:t>Comment choisir la bonne application ?</a:t>
            </a:r>
            <a:endParaRPr/>
          </a:p>
          <a:p>
            <a:pPr marL="228600" lvl="0" indent="-228600" algn="l" rtl="0">
              <a:lnSpc>
                <a:spcPct val="130000"/>
              </a:lnSpc>
              <a:spcBef>
                <a:spcPts val="1200"/>
              </a:spcBef>
              <a:spcAft>
                <a:spcPts val="0"/>
              </a:spcAft>
              <a:buSzPts val="2000"/>
              <a:buChar char="▪"/>
            </a:pPr>
            <a:r>
              <a:rPr lang="en-US" sz="2000" i="1"/>
              <a:t>L'utilisation d'applications de fitness suscite-t-elle des inquiétudes en matière de protection de la vie privée ? Comment les utilisateurs peuvent-ils protéger leurs données ? </a:t>
            </a:r>
            <a:endParaRPr/>
          </a:p>
          <a:p>
            <a:pPr marL="228600" lvl="0" indent="-228600" algn="l" rtl="0">
              <a:lnSpc>
                <a:spcPct val="130000"/>
              </a:lnSpc>
              <a:spcBef>
                <a:spcPts val="1200"/>
              </a:spcBef>
              <a:spcAft>
                <a:spcPts val="0"/>
              </a:spcAft>
              <a:buSzPts val="2000"/>
              <a:buChar char="▪"/>
            </a:pPr>
            <a:r>
              <a:rPr lang="en-US" sz="2000" i="1"/>
              <a:t>Comment les fonctions sociales (par exemple, les défis, le partage des séances d'entraînement) influencent-elles la motivation et l'engagement dans les applications de fitness ?</a:t>
            </a:r>
            <a:endParaRPr/>
          </a:p>
          <a:p>
            <a:pPr marL="228600" lvl="0" indent="-228600" algn="l" rtl="0">
              <a:lnSpc>
                <a:spcPct val="130000"/>
              </a:lnSpc>
              <a:spcBef>
                <a:spcPts val="1200"/>
              </a:spcBef>
              <a:spcAft>
                <a:spcPts val="0"/>
              </a:spcAft>
              <a:buSzPts val="2000"/>
              <a:buChar char="▪"/>
            </a:pPr>
            <a:r>
              <a:rPr lang="en-US" sz="2000" i="1"/>
              <a:t>Quels sont les défis liés à l'utilisation des applications de fitness et comment les atténuer ? </a:t>
            </a:r>
            <a:endParaRPr sz="2000" i="1"/>
          </a:p>
        </p:txBody>
      </p:sp>
      <p:pic>
        <p:nvPicPr>
          <p:cNvPr id="137" name="Google Shape;137;p4" descr="Illustration of speech bubbles"/>
          <p:cNvPicPr preferRelativeResize="0"/>
          <p:nvPr/>
        </p:nvPicPr>
        <p:blipFill rotWithShape="1">
          <a:blip r:embed="rId3">
            <a:alphaModFix/>
          </a:blip>
          <a:srcRect l="13951" t="22662" r="15336" b="22972"/>
          <a:stretch/>
        </p:blipFill>
        <p:spPr>
          <a:xfrm>
            <a:off x="7401292" y="515757"/>
            <a:ext cx="4216400" cy="3241677"/>
          </a:xfrm>
          <a:prstGeom prst="rect">
            <a:avLst/>
          </a:prstGeom>
          <a:noFill/>
          <a:ln>
            <a:noFill/>
          </a:ln>
        </p:spPr>
      </p:pic>
      <p:sp>
        <p:nvSpPr>
          <p:cNvPr id="138" name="Google Shape;138;p4"/>
          <p:cNvSpPr txBox="1"/>
          <p:nvPr/>
        </p:nvSpPr>
        <p:spPr>
          <a:xfrm>
            <a:off x="6032864" y="6503930"/>
            <a:ext cx="615913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latin typeface="Calibri"/>
                <a:ea typeface="Calibri"/>
                <a:cs typeface="Calibri"/>
                <a:sym typeface="Calibri"/>
              </a:rPr>
              <a:t>Image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par Freepik</a:t>
            </a:r>
            <a:endParaRPr sz="1200">
              <a:solidFill>
                <a:schemeClr val="dk1"/>
              </a:solidFill>
              <a:latin typeface="Calibri"/>
              <a:ea typeface="Calibri"/>
              <a:cs typeface="Calibri"/>
              <a:sym typeface="Calibri"/>
            </a:endParaRPr>
          </a:p>
        </p:txBody>
      </p:sp>
      <p:sp>
        <p:nvSpPr>
          <p:cNvPr id="139" name="Google Shape;139;p4"/>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140" name="Google Shape;140;p4"/>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141" name="Google Shape;141;p4"/>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4</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146"/>
        <p:cNvGrpSpPr/>
        <p:nvPr/>
      </p:nvGrpSpPr>
      <p:grpSpPr>
        <a:xfrm>
          <a:off x="0" y="0"/>
          <a:ext cx="0" cy="0"/>
          <a:chOff x="0" y="0"/>
          <a:chExt cx="0" cy="0"/>
        </a:xfrm>
      </p:grpSpPr>
      <p:sp>
        <p:nvSpPr>
          <p:cNvPr id="147" name="Google Shape;147;p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8" name="Google Shape;148;p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49" name="Google Shape;149;p5"/>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150" name="Google Shape;150;p5"/>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151" name="Google Shape;151;p5"/>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ce module !</a:t>
            </a:r>
            <a:endParaRPr/>
          </a:p>
        </p:txBody>
      </p:sp>
      <p:pic>
        <p:nvPicPr>
          <p:cNvPr id="153" name="Google Shape;153;p5"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2"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3.4 Session de clôtur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IWyd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AhbJ1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CFsn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AhbJ1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AhbJ1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AhbJ1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IWydZFQaV5GsAAABvAAAAHAAAAHVuaXZlcnNhbC9sb2NhbF9zZXR0aW5ncy54bWwNyrEKwkAMANC9XxEySB3Uugn2rpujCK0fENogB7mk9ELRv/e2N7x++GaBnbeSTANezx0C62xL0k/A9/Q43RCKky4kphxQDWGITS82k4zsXmOBVejH28S5wvlJuc4XqbOkAu1B/B6PeInNH1BLAwQUAAIACAAIWydZupx5WEgSAABQSgAAFwAAAHVuaXZlcnNhbC91bml2ZXJzYWwucG5n7Zx7WFNXtsBRe3VadWjrp1YMpF/VaquFVpvKw4CPjkidSttp5ZmkigoaJSCQQEJy7AvGWpIRR7EqpBYtVgwpAgYISWyjnCqVNCCJCknEiAFDEgNJDnmdc08I0EBn7j93vvvduTd8QM45e6/1W3vttddeJ4Rz+L1tsXOfCXomICBgbtyWtz8ICJjJDgh46p0/zESvZLM+daAv03I+iN0YUNOOGUBPnkrf8O6GgIBazmzXjv9Az5/O2pKUExDwR6nnZxpIubArICCuL+7tDR/mEw0qDeeAnfAIctHWBB2e/ezza7/a/KB1zcKexCWff2v+5pu/mlds3IJ/8OnswKNxD4qOpnUsaP1b/eGU2p6N2+d1P/vSSuoP72Zhz1yZe/KtBUVfSvrU+LaVmisyVnsOOybPpl8myqN2ERlKzp75HfSWavhIVMDo10io9DnvETQn1nvQswYzbfQgS5b11OjBVfx/t5PpYm+/DB6ULY0rHf2O/57M1EVpmpwKgTgPenSaonbf0rhKzi2muFclxsxTyIpud42pYyqJgBsEXKCQwho+3X0ELM0UWut2uL/a8gJ7tMPMRpujOmFRnGMDj/vc016pqwGolIqw4sS5tIkrRUviDM8XLfGcHJo2J7b03rIxO2e8wF7asHVc2+uYuH1lr3sNn/NxeOnt0B3h0z0nL1zNWvo94SfvcF8/1LvlA+HnvX/wnHwcID16jvpvCPoGj8HTLf3GTi5sUZH5Iip0cyV/C31bss4SKVBGiKMgzoTK+uLKBBLTCkdIHF18NdPZrTlhOVPfPpCXyc8ppBmxE7iMwFj98aeFR9pLKziKyTpQswjHvEO5H7EnvDT33THrdSd7t3TgFnk1VKShA1Pu8tqYz140RSizis80kGlY1/1ZJhasA2ADy7wQMBsrse5+2wjBR2NzidjVF6Zx345331Zx3Hc4B5x3ue67Bm27D2nAThF1ZMzdRH7RUaIZKXEKwiDehr2ixxkqqE3iatNAjb4q6XBKmjwwqIgt7UD9dQX/qNTHsgqE9Sid9QhW3g4m7c3NnLuZM3xxydhk5VzCY+I+GJ/U9YzwZH7GyKO1klf2vkdydJQZ4Qdh8E6GphaMyCzXCnOQRJ+u6BTJbTvrzmEJgKMKoEMD8YDDyIcf869AfEWTkJ0UM48KkZJBQ7v7t3A3oCsOcckEC08vc/c7enTRNMjMAVxGDjLCEUCAdrGm0SmNcUmdafBQGHKQ8cv5PLZpsoIMvOY0RfzK3sQwiWtIRUFsFA1nk/54bBkkgR16GurvWJMphadlQ9wU3YixJ+bEeJT9GsJWrFxM9bAzUvivOtwaxC0kIVYScpbZvwnbHMOC1ukxmnInOBG/96RyrusGd3/YW1tPySNjSYXm6wJnucZeLoxxVMY0O7tI7i4hyX6cVCCEJIibRkIcSgFnqgqH1gFANGD5wCfW62Ess7GMNVBmZPUuZPWK8xgiU2FPJEjTwbXj6+mQLcvyfTzzMUI7m9Qh7Z9NGvlJJXP3yFSCTBM76XdjirbfiFe7rTSEaejkNjlFZch94yYs/LMKQFKwf7cEpOhMkRylvaVdj8PwfrcqwoDBNJoJuQo0MzROZFac7H19C0tLJgkZfccTrkyxKgXRUihhkVvpI+4fV3LHbFgnQ4fIR2jYO8SsE5YnKfzI1WMNINpgRENEt3w83n7JWjpwamzhyWrTcRh3D2APwesMsFBv1zcoid0VPq6r6MuytC6m9EcYzpcR78E05bCyMpbjaxSaeoIWsTOrVAWAT6I6t7mosnsvTc31yTbfH+3tp94rh3Q+uWnfrvDmcqrO3eRX51f3b6JOzpsTKzF/guRCZwOBXQxNk8YuQnY74e364USuzCiuumtsifHZWD+ozA133AqE42mA7XpYjO2FYRABkQJoIanA7Uw2kZCXN91yjKDZ6y/6tNToR2ZbzW4Ixt62D0dEg3axhczqmGroMqk8CA9r1oqpkFLjlpwGg9er966KIzHrNlernJrvtYkWKZFZP6hGPosEokG+tZDrlT4U6ZVGXLOwEgQ6Ne1hOZvAf7v5q3C9LSiP6NTEDNvuXDamUPihHKQHsdqFEqdNYOLm4B8NpZZROUkIsagyDzFnYxFNtN1m1tsONpmG7Kn3RB17IXtqtKLPrugug3gAR3MkHu6tUrNgFXSha6o/ltsXx+qmPZxl3QaGaCSZJDVR2x70oWLlaUV3tdUWmakigsFcXYd23aN8BroDW5LS7tCRgvDkGYqgz0JlDc5GUCfMLWRrDV2RVPweFVHWFN1KZzRElz2cn8jpnEpLj8DwNqS7hZHi1bohjN7W1/XnatyDS2CqWlzPJoEVGgn9DIih8Hv3iHb25w9ehgn80EjgTBsTpHJl5kYPxTaE45/tLzeSBVEmmU/Zcjvj3kp2O5hK3FBPPJ5jx2XrT+YNmhvTYgbfALvLSM/RCgb3NWFo9vm5IBsksqMkyBBG112dN0j/pU+szeGHSpr5qqn2Dkjl560wauH7u1FHGNlRtm2cCDWxUm43LX2tTEvlEyMFzsJQWbZYFMkqb+t0dOXqpkYIrrjS+rjCWv2ADaZGYoUMxH4SdyF183GriQRAyDalu3qYny+0fBZSVwGIkHwGs11/sk2rZLb1GfI0ffPX6+1U/sx7zGhQlxjKL0wOlrRbyUOKledCIYIaeXPqYrIslcrp59uzt9ydu6KsHTSqgWh0Vpa0nddqXkoWKJ3t/AX0KvASRGLj1USepDo3AnY9cy5vsC+N1441ddiHkzzV1Y7+oRF09vfgTc2i1gvaYSxWmTl16R2bE0tPNLQ7c3yKXdxqjGqbcBhO9SmNS+bECqYGwhKp3FA/Zf5+zsqN8qvzq/u/pk52MLxjuJsBVyN0p4YgI/nq9dw5ILNYZEYtWttSyjVT2+wAczfjx3/c5rbGEvOW4ot5w/TfNSYzB9oAFtQRy6IwzKg4uVymb1GXm4S/VZOtaPF55V94pyvbF+5QadwEb/n61oTm/BNS+WJKy1ldfRmRvhf1gCBpslcjT0zy6FH2ZG9OensAnZiBRL/4/wbxzAJPCCpN0cNfyzJN3Xm3zHyx47HN3Tlpk2hAy6N4Yn5vTI/IqUIcYmC4AmBAdhnAYgzW4s6lhtQly2qjjElU+xkqZIgMQaQhznh4IKZbDNB96e8UVQKQGkBs1RSFARdiYIvqi85jkcPcFoa9j6MKDA0TWXqdAA2MbqvYFe7YwY9ejRHNGFPQucNT6Lg/yuOsEV9KYzm4yBEDsxq3QmRiImYx7lWCWjKzKrBl5DRkImlv796fbJJgJM0tQAPxRv3mcq1bb2hzl+mElm1cZ9AXoWBqBTLSUOPk8E8lc6G+kTxnOKY8hgsWfKHgXPTd+PEDWfWbS7G2LytxZy4lYHjyR4WaoI/V1jCkyz18accelXgOjrwriZ+RjNZ4M34NomzXM8m5yTJmi2nkZB6jAa39SBXIQU1meDJXZ25s04kySewYtbiQCSZ8GIxWFe6kJZ19TVRszju+rqKX9maIDu4peZH87F0VsL9kJflC0oy2oM9DN8l2P0QroIKP2ptFbFEL0hF0qp1PTJZlL6IpdHUzPVXWJ+lzw8m376po+4PriiqHnRwQS+FzmIuqQglFlW1QBk1zzbfY+PsfY8nPJknbsy0FZxRaxc8HF+1RXLicyQfCCK3lqquXFzPYaZ3NppGIYA6yASoXtjzOKHm3jPQabR2c7xwxhxGiobweRzQvjRPMKf/QN7o8Y0jOKHkVTDCldtJduxOTltw0z98IKt4oS3iZkLyk3d61Xq+8GkzKtmzT/mpPCzYxqkKlMvr5TvOI1oALCkbU8seeedHc8A3q/nu9/auDeGf3lLxUpnAqL9QtPoa+PDlYwAjOsefl6G1mylKeNjRNTt/dYT++rtpqDpvxK1rYKvs+2kD+JYkr67uT51z95EyMgm5UZdVXDA9FoNEwlGcsqrTWciTRFBWtsOF2s2nIytdFscK+O+5bTJKLK3HiSz8+7OmbHyGUbM1l/RJEYWtvBJ1lQ9jYE7gQNAwr0kWAClgHj7z6rfUmF61Ku8GEGbxuECwnvVIfGYP0mRYGc/WuFn1TKMglfVLPxrOChZyI875hdx7QbpGl/88ljsrWLMtPs5Fe4xqufdAmhkSmGLVAGD/8jk8eeH81xi2EYKeJ4TxfFl3oSQCwoduTMLqhReyQ7b64Zmp4Mn+Vw8wduWFa/HmoVP5YZYKVkLSjmSJihrAVTsUP9c1fvXvqL5PjpZ/r6gRstpE6taD127ZnLTWAnW+MfvKAopa4HXo+oMmqV8MDABymDjmhOKCVX5oUyK6LzThMsEY8Jxa9J9Bm1cMLOtrCgEGDE72Hcr5ZOWlZt/VmqATEo/UwgZeAWcTeM2mS0/GYYFNny5RVojfNJ6ijA2M9WUpgikIvaKz6gVBoL3FqkkPzo9PGP5NCwRZXjqYkyaeZIpPHtdDcWPL+ZA4B4rFcy1kdK/9WNAm8C60yUvybk1/8vxJf19a7RUbhtwzdtEmEmXUT72am4zBxzeX+P734QX6QH+QH+UF+kB/kB/lBfpAf5Af5QX6QH+QH+UF+kB/kB/lBfpAf5Af5QX6QH+QH+UF+kB/kB/lBfpAf5Af5QX7Q/wtQQmCs93ERpedYlBZza0rCTqzM+FLt0uCtqTiv9tel3vMxcsg3qj/tjJv4iOK69cIj10pzV43R8w9RFx5eNvGBxicBhtDnt3aM/4fz/Wn3CEt/e2BEz18pLD3WqIaGFtNMBeaVkPsaMAxw9ENNPFkOU3w4xR5J89W29v5sjpgJdYYVZkft/PMBplg/LG7lFZa3+Rp4f2YLtIlzpfK6RaFjlqAqynztvTr3Tsn8wPPkwRDkvWbFZLnBoi+LO3BUDrCCQKYdTSxlL6sJYSuw+xjmeSQJIj1gcjSEUYCrhE4625qqj+iMmT7LI+j6WEjOmaIS9R3e0aqJ6YpZJahgMOd4+n1DpuGNZ3NLVFrsO0qvHw5XF1UujB7qMgTW79GnjbqXICRn/wNltxIWE5KxMzw9+u8Rjmx1DJaJrYo1apVGHdxpDBKCa+kLSFCD1/kPLvZmQNLBvaNOyzXUSAndTiJLy0t3qjUbKa65FnDAI5FM0psp9XzTdWPj8oFk7zSar0nlUQWlJPKsCdlOIdKN6HjpjgqI1S+3NVbJUR9RGsSPKq34u8FlVJ7Xv/mvSuXH4NeWjg012HhK/KS/m4LvVKmquc5uwxvx1eioNPuZhoV6xuWolw1jxPexbKLrmlIAEuZ5RH9tEP4RauSRWQv1ygb8EckXrEGPrSkkpzlBgaspJo575XZxpXXTcBzp26fHLcVv8wQRBS+FLgloIP5WTS2jUFhlxTeNSxRVcpi2GGB6vEMSOersZqqyN6QK28e/IPTMC3dzvDZBMT756Hj6KEE8IEwR2Ja7bvpv/SGRqzVF9kSE/DgiZBnaurUVe5R38GKVIwQDENDfBrbwCtkb99fmBcaWyfs7HLg8ffGjY66bkRPuyWYE8WuavvP4xLhX9IzeZwJqcC/gb2gifkMKrKe/YPN/KEADURMC1Te3Gs23FEpWrXh5/NDyqPZxiytuZtXrT5X9MN0bSPospUUdiKfrvxbr4uBirZKKjjGFx7dnMOOp4PkJqRtZlloZfMuWoBR1IjnTxqk1Bwg6YX6pJJt1wDM8uSOZI/k2kxlGBfFx4/FbFY0R6a7zW6z9JlHu8OoFPEDZrdMmeFSsVxojexp45ofytTDMS28ROp9UwfsYqULPiDOYPDQKnry5uW7cUWsKrstnY+2PPY41Z4hEMIEKzhgfx5QFsa5Okp2L4bCp4PR/2qM3w/pguRhWrHGnC7WjybRGldc4ZX1X3M3KtZ/enC5Mm/bPeqDO2VYpvxwVMrb0ihkrCGnQSHHH+Fr7Gr7YDM4dbaUr+cwCxmuZ9Ml5CV2/bstsUg/8HvlK9MzRILf+FCtuFoWsFVkLSNrt4vbdY/kmiF1xPVD1cNboKnry2WgOOYbsyK+z2mtkziDBUF6oN0yyu7Is9UD/dzEvjlqONY5mxoqFksuit9byrAU1srXZK0m6CQNei9cXG4+5Do2mhEbcmBKrN69e5ainpPi1msIcxtnE0u369LcnUrnncUJ3iatOnOtyLDo6nv7fQ54EIlmQAHAKuo+0lmbWWdfscO/fMvb0l4DGdO++EHC/wrsFBBxieDe3gADjv6yTWG80IjPg6dFHgLf29XquxP1p29s1Gz/+9D8BUEsDBBQAAgAIAAhbJ1mRjA8hSgAAAGwAAAAbAAAAdW5pdmVyc2FsL3VuaXZlcnNhbC5wbmcueG1ss7GvyM1RKEstKs7Mz7NVMtQzULK34+WyKShKLctMLVeoAIoBBSFASaESyDVCcMszU0oygELG5mYIwYzUzPSMEqCogTFCqT7QUABQSwECAAAUAAIACACpflBPNmFYAkcDAADhCQAAFAAAAAAAAAABAAAAAAAAAAAAdW5pdmVyc2FsL3BsYXllci54bWxQSwECAAAUAAIACAAIWydZtTf0qBwFAADhEwAAHQAAAAAAAAABAAAAAAB5AwAAdW5pdmVyc2FsL2NvbW1vbl9tZXNzYWdlcy5sbmdQSwECAAAUAAIACAAIWydZFR5gG6MAAAB/AQAALgAAAAAAAAABAAAAAADQCAAAdW5pdmVyc2FsL3BsYXliYWNrX2FuZF9uYXZpZ2F0aW9uX3NldHRpbmdzLnhtbFBLAQIAABQAAgAIAAhbJ1l0STUfPAQAAAwVAAAnAAAAAAAAAAEAAAAAAL8JAAB1bml2ZXJzYWwvZmxhc2hfcHVibGlzaGluZ19zZXR0aW5ncy54bWxQSwECAAAUAAIACAAIWydZN4uHansDAACsDAAAIQAAAAAAAAABAAAAAABADgAAdW5pdmVyc2FsL2ZsYXNoX3NraW5fc2V0dGluZ3MueG1sUEsBAgAAFAACAAgACFsnWaavViM2BAAAlhQAACYAAAAAAAAAAQAAAAAA+hEAAHVuaXZlcnNhbC9odG1sX3B1Ymxpc2hpbmdfc2V0dGluZ3MueG1sUEsBAgAAFAACAAgACFsnWSYPfuiwAQAAbwYAAB8AAAAAAAAAAQAAAAAAdBYAAHVuaXZlcnNhbC9odG1sX3NraW5fc2V0dGluZ3MuanNQSwECAAAUAAIACAAIWydZFQaV5GsAAABvAAAAHAAAAAAAAAABAAAAAABhGAAAdW5pdmVyc2FsL2xvY2FsX3NldHRpbmdzLnhtbFBLAQIAABQAAgAIAAhbJ1m6nHlYSBIAAFBKAAAXAAAAAAAAAAAAAAAAAAYZAAB1bml2ZXJzYWwvdW5pdmVyc2FsLnBuZ1BLAQIAABQAAgAIAAhbJ1mRjA8hSgAAAGwAAAAbAAAAAAAAAAEAAAAAAIMrAAB1bml2ZXJzYWwvdW5pdmVyc2FsLnBuZy54bWxQSwUGAAAAAAoACgAGAwAABiwAAAAA"/>
  <p:tag name="ISPRING_LMS_API_VERSION" val="SCORM 1.2"/>
  <p:tag name="ISPRING_ULTRA_SCORM_COURSE_ID" val="0A96E24C-2E94-4E92-8C8C-3A950DF6974C"/>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3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3.4 Session de clôtur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331</Words>
  <Application>Microsoft Office PowerPoint</Application>
  <PresentationFormat>Ευρεία οθόνη</PresentationFormat>
  <Paragraphs>58</Paragraphs>
  <Slides>5</Slides>
  <Notes>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5</vt:i4>
      </vt:variant>
    </vt:vector>
  </HeadingPairs>
  <TitlesOfParts>
    <vt:vector size="13" baseType="lpstr">
      <vt:lpstr>Gill Sans</vt:lpstr>
      <vt:lpstr>Arial</vt:lpstr>
      <vt:lpstr>Impact</vt:lpstr>
      <vt:lpstr>Noto Sans Symbols</vt:lpstr>
      <vt:lpstr>Calibri</vt:lpstr>
      <vt:lpstr>Roboto</vt:lpstr>
      <vt:lpstr>Θέμα του Office</vt:lpstr>
      <vt:lpstr>Θέμα του Office</vt:lpstr>
      <vt:lpstr>Παρουσίαση του PowerPoint</vt:lpstr>
      <vt:lpstr>Partenaires</vt:lpstr>
      <vt:lpstr>Session de clôture :  Contenu</vt:lpstr>
      <vt:lpstr>Échanges et discussion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3.4 Session de clôture</dc:title>
  <dc:creator>pantelis bbalaouras</dc:creator>
  <cp:lastModifiedBy>pantelis</cp:lastModifiedBy>
  <cp:revision>5</cp:revision>
  <dcterms:created xsi:type="dcterms:W3CDTF">2020-06-02T13:31:56Z</dcterms:created>
  <dcterms:modified xsi:type="dcterms:W3CDTF">2024-09-07T08:24:42Z</dcterms:modified>
</cp:coreProperties>
</file>