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embeddedFontLst>
    <p:embeddedFont>
      <p:font typeface="Gill Sans" panose="020B0604020202020204" charset="0"/>
      <p:regular r:id="rId13"/>
      <p:bold r:id="rId14"/>
    </p:embeddedFon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Impact" panose="020B0806030902050204" pitchFamily="34" charset="0"/>
      <p:regular r:id="rId23"/>
    </p:embeddedFont>
  </p:embeddedFontLst>
  <p:custDataLst>
    <p:tags r:id="rId2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0oft19UjlA6NCYr2UXYoP6XeL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32" name="Google Shape;13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11"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2"/>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2. Empower</a:t>
            </a:r>
            <a:endParaRPr/>
          </a:p>
        </p:txBody>
      </p:sp>
      <p:sp>
        <p:nvSpPr>
          <p:cNvPr id="20" name="Google Shape;20;p12"/>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3. Participate</a:t>
            </a:r>
            <a:endParaRPr/>
          </a:p>
        </p:txBody>
      </p:sp>
      <p:sp>
        <p:nvSpPr>
          <p:cNvPr id="21" name="Google Shape;21;p12"/>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FFFFFF"/>
                </a:solidFill>
                <a:latin typeface="Impact"/>
                <a:ea typeface="Impact"/>
                <a:cs typeface="Impact"/>
                <a:sym typeface="Impact"/>
              </a:rPr>
              <a:t>1. Prevent</a:t>
            </a:r>
            <a:endParaRPr/>
          </a:p>
        </p:txBody>
      </p:sp>
      <p:pic>
        <p:nvPicPr>
          <p:cNvPr id="22" name="Google Shape;22;p12"/>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12"/>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1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6"/>
        <p:cNvGrpSpPr/>
        <p:nvPr/>
      </p:nvGrpSpPr>
      <p:grpSpPr>
        <a:xfrm>
          <a:off x="0" y="0"/>
          <a:ext cx="0" cy="0"/>
          <a:chOff x="0" y="0"/>
          <a:chExt cx="0" cy="0"/>
        </a:xfrm>
      </p:grpSpPr>
      <p:sp>
        <p:nvSpPr>
          <p:cNvPr id="27" name="Google Shape;27;p13"/>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28" name="Google Shape;28;p1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1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1" name="Google Shape;31;p1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2.2 </a:t>
            </a:r>
            <a:r>
              <a:rPr lang="en-US" sz="1800">
                <a:solidFill>
                  <a:srgbClr val="7F7F7F"/>
                </a:solidFill>
                <a:latin typeface="Arial"/>
                <a:ea typeface="Arial"/>
                <a:cs typeface="Arial"/>
                <a:sym typeface="Arial"/>
              </a:rPr>
              <a:t> How to search and select Health Apps</a:t>
            </a:r>
            <a:endParaRPr sz="1800">
              <a:solidFill>
                <a:srgbClr val="7F7F7F"/>
              </a:solidFill>
              <a:latin typeface="Calibri"/>
              <a:ea typeface="Calibri"/>
              <a:cs typeface="Calibri"/>
              <a:sym typeface="Calibri"/>
            </a:endParaRPr>
          </a:p>
        </p:txBody>
      </p:sp>
      <p:pic>
        <p:nvPicPr>
          <p:cNvPr id="37" name="Google Shape;37;p1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17"/>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3" name="Google Shape;43;p1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8"/>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18"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0" name="Google Shape;50;p18"/>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2.2 </a:t>
            </a:r>
            <a:r>
              <a:rPr lang="en-US" sz="1800">
                <a:solidFill>
                  <a:srgbClr val="7F7F7F"/>
                </a:solidFill>
                <a:latin typeface="Arial"/>
                <a:ea typeface="Arial"/>
                <a:cs typeface="Arial"/>
                <a:sym typeface="Arial"/>
              </a:rPr>
              <a:t> How to search and select Health Apps</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19"/>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9"/>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9"/>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2.2 </a:t>
            </a:r>
            <a:r>
              <a:rPr lang="en-US" sz="1800">
                <a:solidFill>
                  <a:srgbClr val="7F7F7F"/>
                </a:solidFill>
                <a:latin typeface="Arial"/>
                <a:ea typeface="Arial"/>
                <a:cs typeface="Arial"/>
                <a:sym typeface="Arial"/>
              </a:rPr>
              <a:t> How to search and select Health Apps</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1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5"/>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4310344" y="3513902"/>
            <a:ext cx="7881656" cy="2015774"/>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2 - Session de formation expérientielle </a:t>
            </a:r>
            <a:r>
              <a:rPr lang="en-US" sz="2400" b="1" i="0" u="none" strike="noStrike" cap="none">
                <a:solidFill>
                  <a:srgbClr val="C00000"/>
                </a:solidFill>
                <a:latin typeface="Calibri"/>
                <a:ea typeface="Calibri"/>
                <a:cs typeface="Calibri"/>
                <a:sym typeface="Calibri"/>
              </a:rPr>
              <a:t>(2.2)</a:t>
            </a:r>
            <a:r>
              <a:rPr lang="en-US" sz="3400" b="1" i="0" u="none" strike="noStrike" cap="none">
                <a:solidFill>
                  <a:schemeClr val="dk1"/>
                </a:solidFill>
                <a:latin typeface="Calibri"/>
                <a:ea typeface="Calibri"/>
                <a:cs typeface="Calibri"/>
                <a:sym typeface="Calibri"/>
              </a:rPr>
              <a:t/>
            </a:r>
            <a:br>
              <a:rPr lang="en-US" sz="3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Comment rechercher et sélectionner des applications de santé</a:t>
            </a:r>
            <a:endParaRPr sz="3400" b="1" i="0" u="none" strike="noStrike" cap="none">
              <a:solidFill>
                <a:schemeClr val="dk1"/>
              </a:solidFill>
              <a:latin typeface="Calibri"/>
              <a:ea typeface="Calibri"/>
              <a:cs typeface="Calibri"/>
              <a:sym typeface="Calibri"/>
            </a:endParaRPr>
          </a:p>
        </p:txBody>
      </p:sp>
      <p:sp>
        <p:nvSpPr>
          <p:cNvPr id="68" name="Google Shape;68;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69" name="Google Shape;69;p1"/>
          <p:cNvSpPr/>
          <p:nvPr/>
        </p:nvSpPr>
        <p:spPr>
          <a:xfrm>
            <a:off x="2609" y="1507751"/>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70" name="Google Shape;70;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1" name="Google Shape;71;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2" name="Google Shape;72;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73" name="Google Shape;73;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967824"/>
            <a:ext cx="6563498" cy="2084244"/>
          </a:xfrm>
          <a:prstGeom prst="rect">
            <a:avLst/>
          </a:prstGeom>
          <a:noFill/>
          <a:ln>
            <a:noFill/>
          </a:ln>
        </p:spPr>
      </p:pic>
      <p:sp>
        <p:nvSpPr>
          <p:cNvPr id="74" name="Google Shape;74;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rgbClr val="ABC7F1"/>
                </a:solidFill>
                <a:latin typeface="Calibri"/>
                <a:ea typeface="Calibri"/>
                <a:cs typeface="Calibri"/>
                <a:sym typeface="Calibri"/>
              </a:rPr>
              <a:t>https://apps4health.eu/</a:t>
            </a:r>
            <a:endParaRPr/>
          </a:p>
        </p:txBody>
      </p:sp>
      <p:pic>
        <p:nvPicPr>
          <p:cNvPr id="75" name="Google Shape;75;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6" name="Google Shape;76;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7" name="Google Shape;77;p1"/>
          <p:cNvSpPr/>
          <p:nvPr/>
        </p:nvSpPr>
        <p:spPr>
          <a:xfrm>
            <a:off x="510" y="490374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pic>
        <p:nvPicPr>
          <p:cNvPr id="78" name="Google Shape;78;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79" name="Google Shape;79;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0" name="Google Shape;80;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81" name="Google Shape;81;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82" name="Google Shape;82;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83" name="Google Shape;83;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84" name="Google Shape;84;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85" name="Google Shape;85;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Calibri"/>
              <a:ea typeface="Calibri"/>
              <a:cs typeface="Calibri"/>
              <a:sym typeface="Calibri"/>
            </a:endParaRPr>
          </a:p>
        </p:txBody>
      </p:sp>
      <p:pic>
        <p:nvPicPr>
          <p:cNvPr id="86" name="Google Shape;86;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1090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3" name="Google Shape;93;p2"/>
          <p:cNvGrpSpPr/>
          <p:nvPr/>
        </p:nvGrpSpPr>
        <p:grpSpPr>
          <a:xfrm>
            <a:off x="6606686" y="1812884"/>
            <a:ext cx="6096000" cy="1677637"/>
            <a:chOff x="-1066801" y="1523553"/>
            <a:chExt cx="6096000" cy="1677637"/>
          </a:xfrm>
        </p:grpSpPr>
        <p:pic>
          <p:nvPicPr>
            <p:cNvPr id="94" name="Google Shape;94;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5" name="Google Shape;95;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u="none" strike="noStrike" cap="none">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96" name="Google Shape;96;p2"/>
          <p:cNvGrpSpPr/>
          <p:nvPr/>
        </p:nvGrpSpPr>
        <p:grpSpPr>
          <a:xfrm>
            <a:off x="3483817" y="4504058"/>
            <a:ext cx="6629400" cy="1738414"/>
            <a:chOff x="2579204" y="1882706"/>
            <a:chExt cx="6629400" cy="1738414"/>
          </a:xfrm>
        </p:grpSpPr>
        <p:pic>
          <p:nvPicPr>
            <p:cNvPr id="97" name="Google Shape;97;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8" name="Google Shape;98;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99" name="Google Shape;99;p2"/>
          <p:cNvGrpSpPr/>
          <p:nvPr/>
        </p:nvGrpSpPr>
        <p:grpSpPr>
          <a:xfrm>
            <a:off x="3020318" y="1776505"/>
            <a:ext cx="6634368" cy="1584248"/>
            <a:chOff x="6639106" y="2919412"/>
            <a:chExt cx="6634368" cy="1584248"/>
          </a:xfrm>
        </p:grpSpPr>
        <p:pic>
          <p:nvPicPr>
            <p:cNvPr id="100" name="Google Shape;100;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1" name="Google Shape;101;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2" name="Google Shape;102;p2"/>
          <p:cNvGrpSpPr/>
          <p:nvPr/>
        </p:nvGrpSpPr>
        <p:grpSpPr>
          <a:xfrm>
            <a:off x="-1974174" y="1729933"/>
            <a:ext cx="6952420" cy="1601615"/>
            <a:chOff x="-1240501" y="3160643"/>
            <a:chExt cx="6952420" cy="1601615"/>
          </a:xfrm>
        </p:grpSpPr>
        <p:pic>
          <p:nvPicPr>
            <p:cNvPr id="103" name="Google Shape;103;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4" name="Google Shape;104;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05" name="Google Shape;105;p2"/>
          <p:cNvGrpSpPr/>
          <p:nvPr/>
        </p:nvGrpSpPr>
        <p:grpSpPr>
          <a:xfrm>
            <a:off x="2776075" y="4478327"/>
            <a:ext cx="2543175" cy="1592961"/>
            <a:chOff x="4517932" y="3531206"/>
            <a:chExt cx="2543175" cy="1592961"/>
          </a:xfrm>
        </p:grpSpPr>
        <p:pic>
          <p:nvPicPr>
            <p:cNvPr id="106" name="Google Shape;106;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7" name="Google Shape;107;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08" name="Google Shape;108;p2"/>
          <p:cNvGrpSpPr/>
          <p:nvPr/>
        </p:nvGrpSpPr>
        <p:grpSpPr>
          <a:xfrm>
            <a:off x="2859813" y="1422238"/>
            <a:ext cx="1973150" cy="2726448"/>
            <a:chOff x="9320178" y="2976204"/>
            <a:chExt cx="1973150" cy="2726448"/>
          </a:xfrm>
        </p:grpSpPr>
        <p:pic>
          <p:nvPicPr>
            <p:cNvPr id="109" name="Google Shape;109;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0" name="Google Shape;110;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1" name="Google Shape;111;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12" name="Google Shape;112;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3" name="Google Shape;113;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4" name="Google Shape;114;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15" name="Google Shape;115;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16" name="Google Shape;116;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7" name="Google Shape;117;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8" name="Google Shape;118;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5400"/>
              <a:t>Session de formation expérientielle :  Contenu</a:t>
            </a:r>
            <a:endParaRPr sz="5400"/>
          </a:p>
        </p:txBody>
      </p:sp>
      <p:pic>
        <p:nvPicPr>
          <p:cNvPr id="125" name="Google Shape;125;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26" name="Google Shape;126;p3"/>
          <p:cNvSpPr txBox="1"/>
          <p:nvPr/>
        </p:nvSpPr>
        <p:spPr>
          <a:xfrm>
            <a:off x="1512005" y="2196661"/>
            <a:ext cx="6078497"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1. Qu'est-ce qui vous intéresse ?</a:t>
            </a:r>
            <a:endParaRPr sz="2400">
              <a:solidFill>
                <a:schemeClr val="dk1"/>
              </a:solidFill>
              <a:latin typeface="Calibri"/>
              <a:ea typeface="Calibri"/>
              <a:cs typeface="Calibri"/>
              <a:sym typeface="Calibri"/>
            </a:endParaRPr>
          </a:p>
        </p:txBody>
      </p:sp>
      <p:sp>
        <p:nvSpPr>
          <p:cNvPr id="127" name="Google Shape;127;p3"/>
          <p:cNvSpPr txBox="1"/>
          <p:nvPr/>
        </p:nvSpPr>
        <p:spPr>
          <a:xfrm>
            <a:off x="1489585" y="2979633"/>
            <a:ext cx="6100917"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u="none">
                <a:solidFill>
                  <a:schemeClr val="dk1"/>
                </a:solidFill>
                <a:latin typeface="Calibri"/>
                <a:ea typeface="Calibri"/>
                <a:cs typeface="Calibri"/>
                <a:sym typeface="Calibri"/>
              </a:rPr>
              <a:t>2. Rechercher et sélectionner des applications</a:t>
            </a:r>
            <a:endParaRPr sz="2400" b="0" u="none">
              <a:solidFill>
                <a:schemeClr val="dk1"/>
              </a:solidFill>
              <a:latin typeface="Calibri"/>
              <a:ea typeface="Calibri"/>
              <a:cs typeface="Calibri"/>
              <a:sym typeface="Calibri"/>
            </a:endParaRPr>
          </a:p>
        </p:txBody>
      </p:sp>
      <p:sp>
        <p:nvSpPr>
          <p:cNvPr id="128" name="Google Shape;128;p3"/>
          <p:cNvSpPr txBox="1"/>
          <p:nvPr/>
        </p:nvSpPr>
        <p:spPr>
          <a:xfrm>
            <a:off x="1489584" y="3762605"/>
            <a:ext cx="6100917"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u="none">
                <a:solidFill>
                  <a:schemeClr val="dk1"/>
                </a:solidFill>
                <a:latin typeface="Calibri"/>
                <a:ea typeface="Calibri"/>
                <a:cs typeface="Calibri"/>
                <a:sym typeface="Calibri"/>
              </a:rPr>
              <a:t>3. Écrivez ce que vous avez trouvé</a:t>
            </a:r>
            <a:endParaRPr sz="2400" b="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Objectifs</a:t>
            </a:r>
            <a:endParaRPr>
              <a:solidFill>
                <a:srgbClr val="203864"/>
              </a:solidFill>
            </a:endParaRPr>
          </a:p>
        </p:txBody>
      </p:sp>
      <p:sp>
        <p:nvSpPr>
          <p:cNvPr id="135" name="Google Shape;135;p4"/>
          <p:cNvSpPr txBox="1">
            <a:spLocks noGrp="1"/>
          </p:cNvSpPr>
          <p:nvPr>
            <p:ph type="body" idx="1"/>
          </p:nvPr>
        </p:nvSpPr>
        <p:spPr>
          <a:xfrm>
            <a:off x="558000" y="2930013"/>
            <a:ext cx="7872768" cy="307565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rgbClr val="C00000"/>
              </a:buClr>
              <a:buSzPts val="2200"/>
              <a:buFont typeface="Noto Sans Symbols"/>
              <a:buChar char="✔"/>
            </a:pPr>
            <a:r>
              <a:rPr lang="en-US"/>
              <a:t>Utilisez les critères appris pour rechercher et sélectionner des applications.</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Comprendre pourquoi il est nécessaire de prendre des décisions en connaissance de cause lorsqu'on choisit des applications de santé.</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Comprendre comment détecter les critères qu'ils ont appris dans leur propre recherche</a:t>
            </a:r>
            <a:br>
              <a:rPr lang="en-US"/>
            </a:br>
            <a:endParaRPr/>
          </a:p>
          <a:p>
            <a:pPr marL="228600" lvl="0" indent="-88900" algn="l" rtl="0">
              <a:lnSpc>
                <a:spcPct val="100000"/>
              </a:lnSpc>
              <a:spcBef>
                <a:spcPts val="1200"/>
              </a:spcBef>
              <a:spcAft>
                <a:spcPts val="0"/>
              </a:spcAft>
              <a:buClr>
                <a:srgbClr val="C00000"/>
              </a:buClr>
              <a:buSzPts val="2200"/>
              <a:buFont typeface="Noto Sans Symbols"/>
              <a:buNone/>
            </a:pPr>
            <a:endParaRPr/>
          </a:p>
        </p:txBody>
      </p:sp>
      <p:sp>
        <p:nvSpPr>
          <p:cNvPr id="136" name="Google Shape;136;p4"/>
          <p:cNvSpPr/>
          <p:nvPr/>
        </p:nvSpPr>
        <p:spPr>
          <a:xfrm>
            <a:off x="0" y="-3"/>
            <a:ext cx="409200" cy="301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1 </a:t>
            </a:r>
            <a:endParaRPr sz="2000" b="1">
              <a:solidFill>
                <a:schemeClr val="lt1"/>
              </a:solidFill>
              <a:latin typeface="Gill Sans"/>
              <a:ea typeface="Gill Sans"/>
              <a:cs typeface="Gill Sans"/>
              <a:sym typeface="Gill Sans"/>
            </a:endParaRPr>
          </a:p>
        </p:txBody>
      </p:sp>
      <p:sp>
        <p:nvSpPr>
          <p:cNvPr id="137" name="Google Shape;137;p4"/>
          <p:cNvSpPr/>
          <p:nvPr/>
        </p:nvSpPr>
        <p:spPr>
          <a:xfrm>
            <a:off x="0" y="2"/>
            <a:ext cx="489600" cy="430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38" name="Google Shape;138;p4"/>
          <p:cNvSpPr txBox="1"/>
          <p:nvPr/>
        </p:nvSpPr>
        <p:spPr>
          <a:xfrm>
            <a:off x="489475" y="0"/>
            <a:ext cx="6756600" cy="4308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ts val="2200"/>
              <a:buFont typeface="Calibri"/>
              <a:buNone/>
            </a:pPr>
            <a:r>
              <a:rPr lang="en-US" sz="2000" b="1">
                <a:solidFill>
                  <a:schemeClr val="dk1"/>
                </a:solidFill>
                <a:latin typeface="Calibri"/>
                <a:ea typeface="Calibri"/>
                <a:cs typeface="Calibri"/>
                <a:sym typeface="Calibri"/>
              </a:rPr>
              <a:t>Comment rechercher et sélectionner des applications de santé</a:t>
            </a:r>
            <a:endParaRPr sz="2000" b="1">
              <a:solidFill>
                <a:schemeClr val="dk1"/>
              </a:solidFill>
              <a:latin typeface="Calibri"/>
              <a:ea typeface="Calibri"/>
              <a:cs typeface="Calibri"/>
              <a:sym typeface="Calibri"/>
            </a:endParaRPr>
          </a:p>
        </p:txBody>
      </p:sp>
      <p:sp>
        <p:nvSpPr>
          <p:cNvPr id="139" name="Google Shape;139;p4"/>
          <p:cNvSpPr/>
          <p:nvPr/>
        </p:nvSpPr>
        <p:spPr>
          <a:xfrm>
            <a:off x="80375" y="62891"/>
            <a:ext cx="426600" cy="301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000" b="1">
                <a:solidFill>
                  <a:schemeClr val="lt1"/>
                </a:solidFill>
                <a:latin typeface="Gill Sans"/>
                <a:ea typeface="Gill Sans"/>
                <a:cs typeface="Gill Sans"/>
                <a:sym typeface="Gill Sans"/>
              </a:rPr>
              <a:t>2 </a:t>
            </a:r>
            <a:endParaRPr sz="2000" b="1">
              <a:solidFill>
                <a:schemeClr val="lt1"/>
              </a:solidFill>
              <a:latin typeface="Gill Sans"/>
              <a:ea typeface="Gill Sans"/>
              <a:cs typeface="Gill Sans"/>
              <a:sym typeface="Gill Sans"/>
            </a:endParaRPr>
          </a:p>
        </p:txBody>
      </p:sp>
      <p:sp>
        <p:nvSpPr>
          <p:cNvPr id="140" name="Google Shape;140;p4"/>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 Image par nuraghies sur Freepik</a:t>
            </a:r>
            <a:endParaRPr sz="1200">
              <a:solidFill>
                <a:schemeClr val="dk1"/>
              </a:solidFill>
              <a:latin typeface="Calibri"/>
              <a:ea typeface="Calibri"/>
              <a:cs typeface="Calibri"/>
              <a:sym typeface="Calibri"/>
            </a:endParaRPr>
          </a:p>
        </p:txBody>
      </p:sp>
      <p:pic>
        <p:nvPicPr>
          <p:cNvPr id="141" name="Google Shape;141;p4"/>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body" idx="1"/>
          </p:nvPr>
        </p:nvSpPr>
        <p:spPr>
          <a:xfrm>
            <a:off x="570032" y="2604099"/>
            <a:ext cx="6390605" cy="338934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C00000"/>
              </a:buClr>
              <a:buSzPts val="2000"/>
              <a:buFont typeface="Noto Sans Symbols"/>
              <a:buChar char="✔"/>
            </a:pPr>
            <a:r>
              <a:rPr lang="en-US" sz="2000"/>
              <a:t>Fournir les compétences nécessaires pour rechercher et sélectionner des applications de santé dans leur propre domaine d'intérêt.</a:t>
            </a:r>
            <a:endParaRPr/>
          </a:p>
          <a:p>
            <a:pPr marL="228600" lvl="0" indent="-228600" algn="l" rtl="0">
              <a:lnSpc>
                <a:spcPct val="100000"/>
              </a:lnSpc>
              <a:spcBef>
                <a:spcPts val="1200"/>
              </a:spcBef>
              <a:spcAft>
                <a:spcPts val="0"/>
              </a:spcAft>
              <a:buClr>
                <a:srgbClr val="C00000"/>
              </a:buClr>
              <a:buSzPts val="2000"/>
              <a:buFont typeface="Noto Sans Symbols"/>
              <a:buChar char="✔"/>
            </a:pPr>
            <a:r>
              <a:rPr lang="en-US" sz="2000"/>
              <a:t>Améliorer leur capacité à prendre des décisions éclairées en matière de sélection d'applications et être en mesure d'expliquer pourquoi ils ont fait un choix.</a:t>
            </a:r>
            <a:endParaRPr/>
          </a:p>
          <a:p>
            <a:pPr marL="0" lvl="0" indent="0" algn="l" rtl="0">
              <a:lnSpc>
                <a:spcPct val="150000"/>
              </a:lnSpc>
              <a:spcBef>
                <a:spcPts val="1200"/>
              </a:spcBef>
              <a:spcAft>
                <a:spcPts val="0"/>
              </a:spcAft>
              <a:buClr>
                <a:srgbClr val="C01E24"/>
              </a:buClr>
              <a:buSzPts val="2000"/>
              <a:buNone/>
            </a:pPr>
            <a:endParaRPr sz="2000" i="1">
              <a:solidFill>
                <a:srgbClr val="FF0000"/>
              </a:solidFill>
            </a:endParaRPr>
          </a:p>
        </p:txBody>
      </p:sp>
      <p:sp>
        <p:nvSpPr>
          <p:cNvPr id="148" name="Google Shape;148;p5"/>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Compétences</a:t>
            </a:r>
            <a:endParaRPr>
              <a:solidFill>
                <a:srgbClr val="203864"/>
              </a:solidFill>
            </a:endParaRPr>
          </a:p>
        </p:txBody>
      </p:sp>
      <p:sp>
        <p:nvSpPr>
          <p:cNvPr id="149" name="Google Shape;149;p5"/>
          <p:cNvSpPr/>
          <p:nvPr/>
        </p:nvSpPr>
        <p:spPr>
          <a:xfrm>
            <a:off x="0" y="-3"/>
            <a:ext cx="409200" cy="3330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1 </a:t>
            </a:r>
            <a:endParaRPr sz="1900" b="1">
              <a:solidFill>
                <a:schemeClr val="lt1"/>
              </a:solidFill>
              <a:latin typeface="Gill Sans"/>
              <a:ea typeface="Gill Sans"/>
              <a:cs typeface="Gill Sans"/>
              <a:sym typeface="Gill Sans"/>
            </a:endParaRPr>
          </a:p>
        </p:txBody>
      </p:sp>
      <p:sp>
        <p:nvSpPr>
          <p:cNvPr id="150" name="Google Shape;150;p5"/>
          <p:cNvSpPr/>
          <p:nvPr/>
        </p:nvSpPr>
        <p:spPr>
          <a:xfrm>
            <a:off x="72025" y="48344"/>
            <a:ext cx="489600" cy="47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151" name="Google Shape;151;p5"/>
          <p:cNvSpPr txBox="1"/>
          <p:nvPr/>
        </p:nvSpPr>
        <p:spPr>
          <a:xfrm>
            <a:off x="561499" y="48350"/>
            <a:ext cx="6558600" cy="474300"/>
          </a:xfrm>
          <a:prstGeom prst="rect">
            <a:avLst/>
          </a:prstGeom>
          <a:solidFill>
            <a:srgbClr val="DDE0E5"/>
          </a:solidFill>
          <a:ln>
            <a:noFill/>
          </a:ln>
        </p:spPr>
        <p:txBody>
          <a:bodyPr spcFirstLastPara="1" wrap="square" lIns="91425" tIns="45700" rIns="91425" bIns="45700" anchor="ctr" anchorCtr="0">
            <a:normAutofit fontScale="92500" lnSpcReduction="10000"/>
          </a:bodyPr>
          <a:lstStyle/>
          <a:p>
            <a:pPr marL="0" marR="0" lvl="0" indent="0" algn="l" rtl="0">
              <a:lnSpc>
                <a:spcPct val="70000"/>
              </a:lnSpc>
              <a:spcBef>
                <a:spcPts val="0"/>
              </a:spcBef>
              <a:spcAft>
                <a:spcPts val="400"/>
              </a:spcAft>
              <a:buClr>
                <a:schemeClr val="dk1"/>
              </a:buClr>
              <a:buSzPts val="2200"/>
              <a:buFont typeface="Calibri"/>
              <a:buNone/>
            </a:pPr>
            <a:r>
              <a:rPr lang="en-US" sz="1900" b="1">
                <a:solidFill>
                  <a:schemeClr val="dk1"/>
                </a:solidFill>
                <a:latin typeface="Calibri"/>
                <a:ea typeface="Calibri"/>
                <a:cs typeface="Calibri"/>
                <a:sym typeface="Calibri"/>
              </a:rPr>
              <a:t>Comment rechercher et sélectionner des applications de santé - Formation Expérientielle </a:t>
            </a:r>
            <a:endParaRPr sz="1100"/>
          </a:p>
        </p:txBody>
      </p:sp>
      <p:sp>
        <p:nvSpPr>
          <p:cNvPr id="152" name="Google Shape;152;p5"/>
          <p:cNvSpPr/>
          <p:nvPr/>
        </p:nvSpPr>
        <p:spPr>
          <a:xfrm>
            <a:off x="152400" y="117826"/>
            <a:ext cx="426600" cy="3330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2 </a:t>
            </a:r>
            <a:endParaRPr sz="1900" b="1">
              <a:solidFill>
                <a:schemeClr val="lt1"/>
              </a:solidFill>
              <a:latin typeface="Gill Sans"/>
              <a:ea typeface="Gill Sans"/>
              <a:cs typeface="Gill Sans"/>
              <a:sym typeface="Gill Sans"/>
            </a:endParaRPr>
          </a:p>
        </p:txBody>
      </p:sp>
      <p:sp>
        <p:nvSpPr>
          <p:cNvPr id="153" name="Google Shape;153;p5"/>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by vectorjuice on Freepik</a:t>
            </a:r>
            <a:endParaRPr sz="1200">
              <a:solidFill>
                <a:schemeClr val="dk1"/>
              </a:solidFill>
              <a:latin typeface="Calibri"/>
              <a:ea typeface="Calibri"/>
              <a:cs typeface="Calibri"/>
              <a:sym typeface="Calibri"/>
            </a:endParaRPr>
          </a:p>
        </p:txBody>
      </p:sp>
      <p:pic>
        <p:nvPicPr>
          <p:cNvPr id="154" name="Google Shape;154;p5"/>
          <p:cNvPicPr preferRelativeResize="0"/>
          <p:nvPr/>
        </p:nvPicPr>
        <p:blipFill rotWithShape="1">
          <a:blip r:embed="rId4">
            <a:alphaModFix/>
          </a:blip>
          <a:srcRect l="9128" t="16689" r="8040" b="16682"/>
          <a:stretch/>
        </p:blipFill>
        <p:spPr>
          <a:xfrm>
            <a:off x="7308000" y="2217090"/>
            <a:ext cx="4884000" cy="3845310"/>
          </a:xfrm>
          <a:prstGeom prst="rect">
            <a:avLst/>
          </a:prstGeom>
          <a:noFill/>
          <a:ln>
            <a:noFill/>
          </a:ln>
        </p:spPr>
      </p:pic>
      <p:pic>
        <p:nvPicPr>
          <p:cNvPr id="2" name="Image 1">
            <a:extLst>
              <a:ext uri="{FF2B5EF4-FFF2-40B4-BE49-F238E27FC236}">
                <a16:creationId xmlns:a16="http://schemas.microsoft.com/office/drawing/2014/main" id="{505DF5DB-9F71-39C0-A88C-CB80E4E81BA8}"/>
              </a:ext>
            </a:extLst>
          </p:cNvPr>
          <p:cNvPicPr>
            <a:picLocks noChangeAspect="1"/>
          </p:cNvPicPr>
          <p:nvPr/>
        </p:nvPicPr>
        <p:blipFill>
          <a:blip r:embed="rId5"/>
          <a:stretch>
            <a:fillRect/>
          </a:stretch>
        </p:blipFill>
        <p:spPr>
          <a:xfrm>
            <a:off x="0" y="6399451"/>
            <a:ext cx="2185699" cy="45854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800"/>
              <a:buFont typeface="Calibri"/>
              <a:buNone/>
            </a:pPr>
            <a:r>
              <a:rPr lang="en-US">
                <a:solidFill>
                  <a:srgbClr val="C01E24"/>
                </a:solidFill>
              </a:rPr>
              <a:t>1. Qu'est-ce qui vous intéresse ?</a:t>
            </a:r>
            <a:endParaRPr/>
          </a:p>
        </p:txBody>
      </p:sp>
      <p:sp>
        <p:nvSpPr>
          <p:cNvPr id="160" name="Google Shape;160;p6"/>
          <p:cNvSpPr txBox="1">
            <a:spLocks noGrp="1"/>
          </p:cNvSpPr>
          <p:nvPr>
            <p:ph type="body" idx="1"/>
          </p:nvPr>
        </p:nvSpPr>
        <p:spPr>
          <a:xfrm>
            <a:off x="557998" y="1799999"/>
            <a:ext cx="5829550"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en-US" sz="2800" b="1">
                <a:solidFill>
                  <a:srgbClr val="4647ED"/>
                </a:solidFill>
              </a:rPr>
              <a:t>Activité - Formulez votre intérêt</a:t>
            </a:r>
            <a:endParaRPr/>
          </a:p>
          <a:p>
            <a:pPr marL="228600" lvl="0" indent="-76200" algn="l" rtl="0">
              <a:lnSpc>
                <a:spcPct val="100000"/>
              </a:lnSpc>
              <a:spcBef>
                <a:spcPts val="1200"/>
              </a:spcBef>
              <a:spcAft>
                <a:spcPts val="0"/>
              </a:spcAft>
              <a:buSzPts val="2400"/>
              <a:buNone/>
            </a:pPr>
            <a:endParaRPr sz="2400"/>
          </a:p>
          <a:p>
            <a:pPr marL="685800" lvl="1" indent="-228600" algn="l" rtl="0">
              <a:lnSpc>
                <a:spcPct val="100000"/>
              </a:lnSpc>
              <a:spcBef>
                <a:spcPts val="1200"/>
              </a:spcBef>
              <a:spcAft>
                <a:spcPts val="0"/>
              </a:spcAft>
              <a:buSzPts val="2640"/>
              <a:buChar char="▪"/>
            </a:pPr>
            <a:r>
              <a:rPr lang="en-US" i="1"/>
              <a:t>Réfléchissez aux applications de santé qui vous seraient utiles.</a:t>
            </a:r>
            <a:endParaRPr/>
          </a:p>
          <a:p>
            <a:pPr marL="685800" lvl="1" indent="-228600" algn="l" rtl="0">
              <a:lnSpc>
                <a:spcPct val="100000"/>
              </a:lnSpc>
              <a:spcBef>
                <a:spcPts val="1200"/>
              </a:spcBef>
              <a:spcAft>
                <a:spcPts val="0"/>
              </a:spcAft>
              <a:buSzPts val="2640"/>
              <a:buChar char="▪"/>
            </a:pPr>
            <a:r>
              <a:rPr lang="en-US" i="1"/>
              <a:t>Écrivez ce qui vous intéresse - quels sont les domaines des applications de santé et ce que vous voulez trouver, par exemple. </a:t>
            </a:r>
            <a:endParaRPr/>
          </a:p>
          <a:p>
            <a:pPr marL="228600" lvl="0" indent="-76200" algn="l" rtl="0">
              <a:lnSpc>
                <a:spcPct val="100000"/>
              </a:lnSpc>
              <a:spcBef>
                <a:spcPts val="1200"/>
              </a:spcBef>
              <a:spcAft>
                <a:spcPts val="0"/>
              </a:spcAft>
              <a:buSzPts val="2400"/>
              <a:buNone/>
            </a:pPr>
            <a:endParaRPr/>
          </a:p>
        </p:txBody>
      </p:sp>
      <p:sp>
        <p:nvSpPr>
          <p:cNvPr id="161" name="Google Shape;161;p6"/>
          <p:cNvSpPr txBox="1"/>
          <p:nvPr/>
        </p:nvSpPr>
        <p:spPr>
          <a:xfrm>
            <a:off x="8828690" y="6488668"/>
            <a:ext cx="3234558"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by vectorjuice on Freepik</a:t>
            </a:r>
            <a:endParaRPr sz="1400">
              <a:solidFill>
                <a:schemeClr val="dk1"/>
              </a:solidFill>
              <a:latin typeface="Calibri"/>
              <a:ea typeface="Calibri"/>
              <a:cs typeface="Calibri"/>
              <a:sym typeface="Calibri"/>
            </a:endParaRPr>
          </a:p>
        </p:txBody>
      </p:sp>
      <p:pic>
        <p:nvPicPr>
          <p:cNvPr id="162" name="Google Shape;162;p6" descr="Effective coworking. colleagues togetherness, workers collaboration, teamwork regulation. workflow efficiency increase. team members arranging mechanism."/>
          <p:cNvPicPr preferRelativeResize="0"/>
          <p:nvPr/>
        </p:nvPicPr>
        <p:blipFill rotWithShape="1">
          <a:blip r:embed="rId4">
            <a:alphaModFix/>
          </a:blip>
          <a:srcRect/>
          <a:stretch/>
        </p:blipFill>
        <p:spPr>
          <a:xfrm>
            <a:off x="6520683" y="833795"/>
            <a:ext cx="5962650" cy="5962650"/>
          </a:xfrm>
          <a:prstGeom prst="rect">
            <a:avLst/>
          </a:prstGeom>
          <a:noFill/>
          <a:ln>
            <a:noFill/>
          </a:ln>
        </p:spPr>
      </p:pic>
      <p:sp>
        <p:nvSpPr>
          <p:cNvPr id="163" name="Google Shape;163;p6"/>
          <p:cNvSpPr/>
          <p:nvPr/>
        </p:nvSpPr>
        <p:spPr>
          <a:xfrm>
            <a:off x="0" y="-3"/>
            <a:ext cx="4092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Gill Sans"/>
                <a:ea typeface="Gill Sans"/>
                <a:cs typeface="Gill Sans"/>
                <a:sym typeface="Gill Sans"/>
              </a:rPr>
              <a:t>1 </a:t>
            </a:r>
            <a:endParaRPr sz="1800" b="1">
              <a:solidFill>
                <a:schemeClr val="lt1"/>
              </a:solidFill>
              <a:latin typeface="Gill Sans"/>
              <a:ea typeface="Gill Sans"/>
              <a:cs typeface="Gill Sans"/>
              <a:sym typeface="Gill Sans"/>
            </a:endParaRPr>
          </a:p>
        </p:txBody>
      </p:sp>
      <p:sp>
        <p:nvSpPr>
          <p:cNvPr id="164" name="Google Shape;164;p6"/>
          <p:cNvSpPr/>
          <p:nvPr/>
        </p:nvSpPr>
        <p:spPr>
          <a:xfrm>
            <a:off x="0" y="0"/>
            <a:ext cx="631500" cy="430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65" name="Google Shape;165;p6"/>
          <p:cNvSpPr txBox="1"/>
          <p:nvPr/>
        </p:nvSpPr>
        <p:spPr>
          <a:xfrm>
            <a:off x="631400" y="0"/>
            <a:ext cx="6100800" cy="4308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800" b="1">
                <a:solidFill>
                  <a:schemeClr val="dk1"/>
                </a:solidFill>
                <a:latin typeface="Calibri"/>
                <a:ea typeface="Calibri"/>
                <a:cs typeface="Calibri"/>
                <a:sym typeface="Calibri"/>
              </a:rPr>
              <a:t>Comment rechercher et sélectionner des applications de santé</a:t>
            </a:r>
            <a:endParaRPr sz="1800" b="1">
              <a:solidFill>
                <a:schemeClr val="dk1"/>
              </a:solidFill>
              <a:latin typeface="Calibri"/>
              <a:ea typeface="Calibri"/>
              <a:cs typeface="Calibri"/>
              <a:sym typeface="Calibri"/>
            </a:endParaRPr>
          </a:p>
        </p:txBody>
      </p:sp>
      <p:sp>
        <p:nvSpPr>
          <p:cNvPr id="166" name="Google Shape;166;p6"/>
          <p:cNvSpPr/>
          <p:nvPr/>
        </p:nvSpPr>
        <p:spPr>
          <a:xfrm>
            <a:off x="80375" y="62900"/>
            <a:ext cx="5511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Gill Sans"/>
                <a:ea typeface="Gill Sans"/>
                <a:cs typeface="Gill Sans"/>
                <a:sym typeface="Gill Sans"/>
              </a:rPr>
              <a:t>2.2 </a:t>
            </a:r>
            <a:endParaRPr sz="18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800"/>
              <a:buFont typeface="Calibri"/>
              <a:buNone/>
            </a:pPr>
            <a:r>
              <a:rPr lang="en-US">
                <a:solidFill>
                  <a:srgbClr val="C01E24"/>
                </a:solidFill>
              </a:rPr>
              <a:t>2. Rechercher et sélectionner des applications ?</a:t>
            </a:r>
            <a:endParaRPr/>
          </a:p>
        </p:txBody>
      </p:sp>
      <p:sp>
        <p:nvSpPr>
          <p:cNvPr id="172" name="Google Shape;172;p7"/>
          <p:cNvSpPr txBox="1">
            <a:spLocks noGrp="1"/>
          </p:cNvSpPr>
          <p:nvPr>
            <p:ph type="body" idx="1"/>
          </p:nvPr>
        </p:nvSpPr>
        <p:spPr>
          <a:xfrm>
            <a:off x="557998" y="1799999"/>
            <a:ext cx="6641588"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en-US" sz="2800" b="1">
                <a:solidFill>
                  <a:srgbClr val="4647ED"/>
                </a:solidFill>
              </a:rPr>
              <a:t>Activité - Recherche et sélection</a:t>
            </a:r>
            <a:endParaRPr/>
          </a:p>
          <a:p>
            <a:pPr marL="228600" lvl="0" indent="-76200" algn="l" rtl="0">
              <a:lnSpc>
                <a:spcPct val="100000"/>
              </a:lnSpc>
              <a:spcBef>
                <a:spcPts val="1200"/>
              </a:spcBef>
              <a:spcAft>
                <a:spcPts val="0"/>
              </a:spcAft>
              <a:buSzPts val="2400"/>
              <a:buNone/>
            </a:pPr>
            <a:endParaRPr sz="2400"/>
          </a:p>
          <a:p>
            <a:pPr marL="685800" lvl="1" indent="-228600" algn="l" rtl="0">
              <a:lnSpc>
                <a:spcPct val="100000"/>
              </a:lnSpc>
              <a:spcBef>
                <a:spcPts val="1200"/>
              </a:spcBef>
              <a:spcAft>
                <a:spcPts val="0"/>
              </a:spcAft>
              <a:buSzPts val="2640"/>
              <a:buChar char="▪"/>
            </a:pPr>
            <a:r>
              <a:rPr lang="en-US" i="1"/>
              <a:t>Recherchez vous-même des applications dans le domaine qui vous intéresse.</a:t>
            </a:r>
            <a:endParaRPr/>
          </a:p>
          <a:p>
            <a:pPr marL="685800" lvl="1" indent="-228600" algn="l" rtl="0">
              <a:lnSpc>
                <a:spcPct val="100000"/>
              </a:lnSpc>
              <a:spcBef>
                <a:spcPts val="1200"/>
              </a:spcBef>
              <a:spcAft>
                <a:spcPts val="0"/>
              </a:spcAft>
              <a:buSzPts val="2640"/>
              <a:buChar char="▪"/>
            </a:pPr>
            <a:r>
              <a:rPr lang="en-US" i="1"/>
              <a:t>Utilisez les critères appris pour trouver et sélectionner des applications dignes de confiance.</a:t>
            </a:r>
            <a:endParaRPr/>
          </a:p>
          <a:p>
            <a:pPr marL="685800" lvl="1" indent="-228600" algn="l" rtl="0">
              <a:lnSpc>
                <a:spcPct val="100000"/>
              </a:lnSpc>
              <a:spcBef>
                <a:spcPts val="1200"/>
              </a:spcBef>
              <a:spcAft>
                <a:spcPts val="0"/>
              </a:spcAft>
              <a:buSzPts val="2640"/>
              <a:buChar char="▪"/>
            </a:pPr>
            <a:r>
              <a:rPr lang="en-US" i="1"/>
              <a:t>Sélectionnez au moins une application de santé dans votre domaine d'intérêt en fonction des critères. </a:t>
            </a:r>
            <a:endParaRPr/>
          </a:p>
          <a:p>
            <a:pPr marL="228600" lvl="0" indent="-76200" algn="l" rtl="0">
              <a:lnSpc>
                <a:spcPct val="100000"/>
              </a:lnSpc>
              <a:spcBef>
                <a:spcPts val="1200"/>
              </a:spcBef>
              <a:spcAft>
                <a:spcPts val="0"/>
              </a:spcAft>
              <a:buSzPts val="2400"/>
              <a:buNone/>
            </a:pPr>
            <a:endParaRPr/>
          </a:p>
        </p:txBody>
      </p:sp>
      <p:pic>
        <p:nvPicPr>
          <p:cNvPr id="173" name="Google Shape;173;p7" descr="Effective coworking. colleagues togetherness, workers collaboration, teamwork regulation. workflow efficiency increase. team members arranging mechanism."/>
          <p:cNvPicPr preferRelativeResize="0"/>
          <p:nvPr/>
        </p:nvPicPr>
        <p:blipFill rotWithShape="1">
          <a:blip r:embed="rId3">
            <a:alphaModFix/>
          </a:blip>
          <a:srcRect/>
          <a:stretch/>
        </p:blipFill>
        <p:spPr>
          <a:xfrm>
            <a:off x="6520683" y="833795"/>
            <a:ext cx="5962650" cy="5962650"/>
          </a:xfrm>
          <a:prstGeom prst="rect">
            <a:avLst/>
          </a:prstGeom>
          <a:noFill/>
          <a:ln>
            <a:noFill/>
          </a:ln>
        </p:spPr>
      </p:pic>
      <p:sp>
        <p:nvSpPr>
          <p:cNvPr id="174" name="Google Shape;174;p7"/>
          <p:cNvSpPr txBox="1"/>
          <p:nvPr/>
        </p:nvSpPr>
        <p:spPr>
          <a:xfrm>
            <a:off x="8828690" y="6488668"/>
            <a:ext cx="3234558"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400">
              <a:solidFill>
                <a:schemeClr val="dk1"/>
              </a:solidFill>
              <a:latin typeface="Calibri"/>
              <a:ea typeface="Calibri"/>
              <a:cs typeface="Calibri"/>
              <a:sym typeface="Calibri"/>
            </a:endParaRPr>
          </a:p>
        </p:txBody>
      </p:sp>
      <p:sp>
        <p:nvSpPr>
          <p:cNvPr id="175" name="Google Shape;175;p7"/>
          <p:cNvSpPr/>
          <p:nvPr/>
        </p:nvSpPr>
        <p:spPr>
          <a:xfrm>
            <a:off x="0" y="-3"/>
            <a:ext cx="4092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Gill Sans"/>
                <a:ea typeface="Gill Sans"/>
                <a:cs typeface="Gill Sans"/>
                <a:sym typeface="Gill Sans"/>
              </a:rPr>
              <a:t>1 </a:t>
            </a:r>
            <a:endParaRPr sz="1800" b="1">
              <a:solidFill>
                <a:schemeClr val="lt1"/>
              </a:solidFill>
              <a:latin typeface="Gill Sans"/>
              <a:ea typeface="Gill Sans"/>
              <a:cs typeface="Gill Sans"/>
              <a:sym typeface="Gill Sans"/>
            </a:endParaRPr>
          </a:p>
        </p:txBody>
      </p:sp>
      <p:sp>
        <p:nvSpPr>
          <p:cNvPr id="176" name="Google Shape;176;p7"/>
          <p:cNvSpPr/>
          <p:nvPr/>
        </p:nvSpPr>
        <p:spPr>
          <a:xfrm>
            <a:off x="0" y="0"/>
            <a:ext cx="631500" cy="430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77" name="Google Shape;177;p7"/>
          <p:cNvSpPr txBox="1"/>
          <p:nvPr/>
        </p:nvSpPr>
        <p:spPr>
          <a:xfrm>
            <a:off x="631400" y="0"/>
            <a:ext cx="6100800" cy="4308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800" b="1">
                <a:solidFill>
                  <a:schemeClr val="dk1"/>
                </a:solidFill>
                <a:latin typeface="Calibri"/>
                <a:ea typeface="Calibri"/>
                <a:cs typeface="Calibri"/>
                <a:sym typeface="Calibri"/>
              </a:rPr>
              <a:t>Comment rechercher et sélectionner des applications de santé</a:t>
            </a:r>
            <a:endParaRPr sz="1800" b="1">
              <a:solidFill>
                <a:schemeClr val="dk1"/>
              </a:solidFill>
              <a:latin typeface="Calibri"/>
              <a:ea typeface="Calibri"/>
              <a:cs typeface="Calibri"/>
              <a:sym typeface="Calibri"/>
            </a:endParaRPr>
          </a:p>
        </p:txBody>
      </p:sp>
      <p:sp>
        <p:nvSpPr>
          <p:cNvPr id="178" name="Google Shape;178;p7"/>
          <p:cNvSpPr/>
          <p:nvPr/>
        </p:nvSpPr>
        <p:spPr>
          <a:xfrm>
            <a:off x="80375" y="62900"/>
            <a:ext cx="5511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Gill Sans"/>
                <a:ea typeface="Gill Sans"/>
                <a:cs typeface="Gill Sans"/>
                <a:sym typeface="Gill Sans"/>
              </a:rPr>
              <a:t>2.2 </a:t>
            </a:r>
            <a:endParaRPr sz="18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800"/>
              <a:buFont typeface="Calibri"/>
              <a:buNone/>
            </a:pPr>
            <a:r>
              <a:rPr lang="en-US">
                <a:solidFill>
                  <a:srgbClr val="C01E24"/>
                </a:solidFill>
              </a:rPr>
              <a:t>3. Écrivez ce que vous avez trouvé</a:t>
            </a:r>
            <a:endParaRPr/>
          </a:p>
        </p:txBody>
      </p:sp>
      <p:sp>
        <p:nvSpPr>
          <p:cNvPr id="184" name="Google Shape;184;p8"/>
          <p:cNvSpPr txBox="1">
            <a:spLocks noGrp="1"/>
          </p:cNvSpPr>
          <p:nvPr>
            <p:ph type="body" idx="1"/>
          </p:nvPr>
        </p:nvSpPr>
        <p:spPr>
          <a:xfrm>
            <a:off x="557998" y="1799999"/>
            <a:ext cx="6504954"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en-US" sz="2800" b="1">
                <a:solidFill>
                  <a:srgbClr val="4647ED"/>
                </a:solidFill>
              </a:rPr>
              <a:t>Activité - Pourquoi cette application ?</a:t>
            </a:r>
            <a:endParaRPr/>
          </a:p>
          <a:p>
            <a:pPr marL="228600" lvl="0" indent="-76200" algn="l" rtl="0">
              <a:lnSpc>
                <a:spcPct val="100000"/>
              </a:lnSpc>
              <a:spcBef>
                <a:spcPts val="1200"/>
              </a:spcBef>
              <a:spcAft>
                <a:spcPts val="0"/>
              </a:spcAft>
              <a:buSzPts val="2400"/>
              <a:buNone/>
            </a:pPr>
            <a:endParaRPr sz="2400"/>
          </a:p>
          <a:p>
            <a:pPr marL="685800" lvl="1" indent="-228600" algn="l" rtl="0">
              <a:lnSpc>
                <a:spcPct val="100000"/>
              </a:lnSpc>
              <a:spcBef>
                <a:spcPts val="1200"/>
              </a:spcBef>
              <a:spcAft>
                <a:spcPts val="0"/>
              </a:spcAft>
              <a:buSzPts val="2640"/>
              <a:buChar char="▪"/>
            </a:pPr>
            <a:r>
              <a:rPr lang="en-US" i="1"/>
              <a:t>Expliquez brièvement pourquoi vous avez choisi cette application.</a:t>
            </a:r>
            <a:endParaRPr/>
          </a:p>
          <a:p>
            <a:pPr marL="685800" lvl="1" indent="-228600" algn="l" rtl="0">
              <a:lnSpc>
                <a:spcPct val="100000"/>
              </a:lnSpc>
              <a:spcBef>
                <a:spcPts val="1200"/>
              </a:spcBef>
              <a:spcAft>
                <a:spcPts val="0"/>
              </a:spcAft>
              <a:buSzPts val="2640"/>
              <a:buChar char="▪"/>
            </a:pPr>
            <a:r>
              <a:rPr lang="en-US" i="1"/>
              <a:t>Quels sont les critères que vous avez appris au cours des leçons qui vous ont permis de prendre votre décision ?</a:t>
            </a:r>
            <a:endParaRPr/>
          </a:p>
          <a:p>
            <a:pPr marL="685800" lvl="1" indent="-228600" algn="l" rtl="0">
              <a:lnSpc>
                <a:spcPct val="100000"/>
              </a:lnSpc>
              <a:spcBef>
                <a:spcPts val="1200"/>
              </a:spcBef>
              <a:spcAft>
                <a:spcPts val="0"/>
              </a:spcAft>
              <a:buSzPts val="2640"/>
              <a:buChar char="▪"/>
            </a:pPr>
            <a:r>
              <a:rPr lang="en-US" i="1"/>
              <a:t>Y a-t-il des aspects de l'application qui sont moins bons ?</a:t>
            </a:r>
            <a:endParaRPr/>
          </a:p>
          <a:p>
            <a:pPr marL="228600" lvl="0" indent="-76200" algn="l" rtl="0">
              <a:lnSpc>
                <a:spcPct val="100000"/>
              </a:lnSpc>
              <a:spcBef>
                <a:spcPts val="1200"/>
              </a:spcBef>
              <a:spcAft>
                <a:spcPts val="0"/>
              </a:spcAft>
              <a:buSzPts val="2400"/>
              <a:buNone/>
            </a:pPr>
            <a:endParaRPr/>
          </a:p>
        </p:txBody>
      </p:sp>
      <p:pic>
        <p:nvPicPr>
          <p:cNvPr id="185" name="Google Shape;185;p8" descr="Effective coworking. colleagues togetherness, workers collaboration, teamwork regulation. workflow efficiency increase. team members arranging mechanism."/>
          <p:cNvPicPr preferRelativeResize="0"/>
          <p:nvPr/>
        </p:nvPicPr>
        <p:blipFill rotWithShape="1">
          <a:blip r:embed="rId3">
            <a:alphaModFix/>
          </a:blip>
          <a:srcRect/>
          <a:stretch/>
        </p:blipFill>
        <p:spPr>
          <a:xfrm>
            <a:off x="6167778" y="772223"/>
            <a:ext cx="6024222" cy="6024222"/>
          </a:xfrm>
          <a:prstGeom prst="rect">
            <a:avLst/>
          </a:prstGeom>
          <a:noFill/>
          <a:ln>
            <a:noFill/>
          </a:ln>
        </p:spPr>
      </p:pic>
      <p:sp>
        <p:nvSpPr>
          <p:cNvPr id="186" name="Google Shape;186;p8"/>
          <p:cNvSpPr txBox="1"/>
          <p:nvPr/>
        </p:nvSpPr>
        <p:spPr>
          <a:xfrm>
            <a:off x="8828690" y="6488668"/>
            <a:ext cx="3234558"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400">
              <a:solidFill>
                <a:schemeClr val="dk1"/>
              </a:solidFill>
              <a:latin typeface="Calibri"/>
              <a:ea typeface="Calibri"/>
              <a:cs typeface="Calibri"/>
              <a:sym typeface="Calibri"/>
            </a:endParaRPr>
          </a:p>
        </p:txBody>
      </p:sp>
      <p:sp>
        <p:nvSpPr>
          <p:cNvPr id="187" name="Google Shape;187;p8"/>
          <p:cNvSpPr/>
          <p:nvPr/>
        </p:nvSpPr>
        <p:spPr>
          <a:xfrm>
            <a:off x="0" y="-3"/>
            <a:ext cx="4092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Gill Sans"/>
                <a:ea typeface="Gill Sans"/>
                <a:cs typeface="Gill Sans"/>
                <a:sym typeface="Gill Sans"/>
              </a:rPr>
              <a:t>1 </a:t>
            </a:r>
            <a:endParaRPr sz="1800" b="1">
              <a:solidFill>
                <a:schemeClr val="lt1"/>
              </a:solidFill>
              <a:latin typeface="Gill Sans"/>
              <a:ea typeface="Gill Sans"/>
              <a:cs typeface="Gill Sans"/>
              <a:sym typeface="Gill Sans"/>
            </a:endParaRPr>
          </a:p>
        </p:txBody>
      </p:sp>
      <p:sp>
        <p:nvSpPr>
          <p:cNvPr id="188" name="Google Shape;188;p8"/>
          <p:cNvSpPr/>
          <p:nvPr/>
        </p:nvSpPr>
        <p:spPr>
          <a:xfrm>
            <a:off x="0" y="0"/>
            <a:ext cx="631500" cy="430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89" name="Google Shape;189;p8"/>
          <p:cNvSpPr txBox="1"/>
          <p:nvPr/>
        </p:nvSpPr>
        <p:spPr>
          <a:xfrm>
            <a:off x="631400" y="0"/>
            <a:ext cx="6100800" cy="4308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800" b="1">
                <a:solidFill>
                  <a:schemeClr val="dk1"/>
                </a:solidFill>
                <a:latin typeface="Calibri"/>
                <a:ea typeface="Calibri"/>
                <a:cs typeface="Calibri"/>
                <a:sym typeface="Calibri"/>
              </a:rPr>
              <a:t>Comment rechercher et sélectionner des applications de santé</a:t>
            </a:r>
            <a:endParaRPr sz="1800" b="1">
              <a:solidFill>
                <a:schemeClr val="dk1"/>
              </a:solidFill>
              <a:latin typeface="Calibri"/>
              <a:ea typeface="Calibri"/>
              <a:cs typeface="Calibri"/>
              <a:sym typeface="Calibri"/>
            </a:endParaRPr>
          </a:p>
        </p:txBody>
      </p:sp>
      <p:sp>
        <p:nvSpPr>
          <p:cNvPr id="190" name="Google Shape;190;p8"/>
          <p:cNvSpPr/>
          <p:nvPr/>
        </p:nvSpPr>
        <p:spPr>
          <a:xfrm>
            <a:off x="80375" y="62900"/>
            <a:ext cx="5511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Gill Sans"/>
                <a:ea typeface="Gill Sans"/>
                <a:cs typeface="Gill Sans"/>
                <a:sym typeface="Gill Sans"/>
              </a:rPr>
              <a:t>2.2 </a:t>
            </a:r>
            <a:endParaRPr sz="18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195"/>
        <p:cNvGrpSpPr/>
        <p:nvPr/>
      </p:nvGrpSpPr>
      <p:grpSpPr>
        <a:xfrm>
          <a:off x="0" y="0"/>
          <a:ext cx="0" cy="0"/>
          <a:chOff x="0" y="0"/>
          <a:chExt cx="0" cy="0"/>
        </a:xfrm>
      </p:grpSpPr>
      <p:sp>
        <p:nvSpPr>
          <p:cNvPr id="196" name="Google Shape;196;p9"/>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7" name="Google Shape;197;p9"/>
          <p:cNvSpPr/>
          <p:nvPr/>
        </p:nvSpPr>
        <p:spPr>
          <a:xfrm flipH="1">
            <a:off x="0" y="51244"/>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98" name="Google Shape;198;p9"/>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199" name="Google Shape;199;p9"/>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200" name="Google Shape;200;p9"/>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C01E24"/>
              </a:buClr>
              <a:buSzPct val="100000"/>
              <a:buFont typeface="Calibri"/>
              <a:buNone/>
            </a:pPr>
            <a:r>
              <a:rPr lang="en-US" sz="2800">
                <a:solidFill>
                  <a:srgbClr val="C01E24"/>
                </a:solidFill>
                <a:latin typeface="Calibri"/>
                <a:ea typeface="Calibri"/>
                <a:cs typeface="Calibri"/>
                <a:sym typeface="Calibri"/>
              </a:rPr>
              <a:t>Félicitations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Vous avez terminé la session de formation expérientielle de ce module !</a:t>
            </a:r>
            <a:endParaRPr/>
          </a:p>
        </p:txBody>
      </p:sp>
      <p:pic>
        <p:nvPicPr>
          <p:cNvPr id="201" name="Google Shape;201;p9"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2"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2.2 Séance de formation expérientiell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VVSd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NVVJ1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1VUn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NVVJ1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NVVJ1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NVVJ1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VVSdZFQaV5GsAAABvAAAAHAAAAHVuaXZlcnNhbC9sb2NhbF9zZXR0aW5ncy54bWwNyrEKwkAMANC9XxEySB3Uugn2rpujCK0fENogB7mk9ELRv/e2N7x++GaBnbeSTANezx0C62xL0k/A9/Q43RCKky4kphxQDWGITS82k4zsXmOBVejH28S5wvlJuc4XqbOkAu1B/B6PeInNH1BLAwQUAAIACADWVSdZupx5WEgSAABQSgAAFwAAAHVuaXZlcnNhbC91bml2ZXJzYWwucG5n7Zx7WFNXtsBRe3VadWjrp1YMpF/VaquFVpvKw4CPjkidSttp5ZmkigoaJSCQQEJy7AvGWpIRR7EqpBYtVgwpAgYISWyjnCqVNCCJCknEiAFDEgNJDnmdc08I0EBn7j93vvvduTd8QM45e6/1W3vttddeJ4Rz+L1tsXOfCXomICBgbtyWtz8ICJjJDgh46p0/zESvZLM+daAv03I+iN0YUNOOGUBPnkrf8O6GgIBazmzXjv9Az5/O2pKUExDwR6nnZxpIubArICCuL+7tDR/mEw0qDeeAnfAIctHWBB2e/ezza7/a/KB1zcKexCWff2v+5pu/mlds3IJ/8OnswKNxD4qOpnUsaP1b/eGU2p6N2+d1P/vSSuoP72Zhz1yZe/KtBUVfSvrU+LaVmisyVnsOOybPpl8myqN2ERlKzp75HfSWavhIVMDo10io9DnvETQn1nvQswYzbfQgS5b11OjBVfx/t5PpYm+/DB6ULY0rHf2O/57M1EVpmpwKgTgPenSaonbf0rhKzi2muFclxsxTyIpud42pYyqJgBsEXKCQwho+3X0ELM0UWut2uL/a8gJ7tMPMRpujOmFRnGMDj/vc016pqwGolIqw4sS5tIkrRUviDM8XLfGcHJo2J7b03rIxO2e8wF7asHVc2+uYuH1lr3sNn/NxeOnt0B3h0z0nL1zNWvo94SfvcF8/1LvlA+HnvX/wnHwcID16jvpvCPoGj8HTLf3GTi5sUZH5Iip0cyV/C31bss4SKVBGiKMgzoTK+uLKBBLTCkdIHF18NdPZrTlhOVPfPpCXyc8ppBmxE7iMwFj98aeFR9pLKziKyTpQswjHvEO5H7EnvDT33THrdSd7t3TgFnk1VKShA1Pu8tqYz140RSizis80kGlY1/1ZJhasA2ADy7wQMBsrse5+2wjBR2NzidjVF6Zx345331Zx3Hc4B5x3ue67Bm27D2nAThF1ZMzdRH7RUaIZKXEKwiDehr2ixxkqqE3iatNAjb4q6XBKmjwwqIgt7UD9dQX/qNTHsgqE9Sid9QhW3g4m7c3NnLuZM3xxydhk5VzCY+I+GJ/U9YzwZH7GyKO1klf2vkdydJQZ4Qdh8E6GphaMyCzXCnOQRJ+u6BTJbTvrzmEJgKMKoEMD8YDDyIcf869AfEWTkJ0UM48KkZJBQ7v7t3A3oCsOcckEC08vc/c7enTRNMjMAVxGDjLCEUCAdrGm0SmNcUmdafBQGHKQ8cv5PLZpsoIMvOY0RfzK3sQwiWtIRUFsFA1nk/54bBkkgR16GurvWJMphadlQ9wU3YixJ+bEeJT9GsJWrFxM9bAzUvivOtwaxC0kIVYScpbZvwnbHMOC1ukxmnInOBG/96RyrusGd3/YW1tPySNjSYXm6wJnucZeLoxxVMY0O7tI7i4hyX6cVCCEJIibRkIcSgFnqgqH1gFANGD5wCfW62Ess7GMNVBmZPUuZPWK8xgiU2FPJEjTwbXj6+mQLcvyfTzzMUI7m9Qh7Z9NGvlJJXP3yFSCTBM76XdjirbfiFe7rTSEaejkNjlFZch94yYs/LMKQFKwf7cEpOhMkRylvaVdj8PwfrcqwoDBNJoJuQo0MzROZFac7H19C0tLJgkZfccTrkyxKgXRUihhkVvpI+4fV3LHbFgnQ4fIR2jYO8SsE5YnKfzI1WMNINpgRENEt3w83n7JWjpwamzhyWrTcRh3D2APwesMsFBv1zcoid0VPq6r6MuytC6m9EcYzpcR78E05bCyMpbjaxSaeoIWsTOrVAWAT6I6t7mosnsvTc31yTbfH+3tp94rh3Q+uWnfrvDmcqrO3eRX51f3b6JOzpsTKzF/guRCZwOBXQxNk8YuQnY74e364USuzCiuumtsifHZWD+ozA133AqE42mA7XpYjO2FYRABkQJoIanA7Uw2kZCXN91yjKDZ6y/6tNToR2ZbzW4Ixt62D0dEg3axhczqmGroMqk8CA9r1oqpkFLjlpwGg9er966KIzHrNlernJrvtYkWKZFZP6hGPosEokG+tZDrlT4U6ZVGXLOwEgQ6Ne1hOZvAf7v5q3C9LSiP6NTEDNvuXDamUPihHKQHsdqFEqdNYOLm4B8NpZZROUkIsagyDzFnYxFNtN1m1tsONpmG7Kn3RB17IXtqtKLPrugug3gAR3MkHu6tUrNgFXSha6o/ltsXx+qmPZxl3QaGaCSZJDVR2x70oWLlaUV3tdUWmakigsFcXYd23aN8BroDW5LS7tCRgvDkGYqgz0JlDc5GUCfMLWRrDV2RVPweFVHWFN1KZzRElz2cn8jpnEpLj8DwNqS7hZHi1bohjN7W1/XnatyDS2CqWlzPJoEVGgn9DIih8Hv3iHb25w9ehgn80EjgTBsTpHJl5kYPxTaE45/tLzeSBVEmmU/Zcjvj3kp2O5hK3FBPPJ5jx2XrT+YNmhvTYgbfALvLSM/RCgb3NWFo9vm5IBsksqMkyBBG112dN0j/pU+szeGHSpr5qqn2Dkjl560wauH7u1FHGNlRtm2cCDWxUm43LX2tTEvlEyMFzsJQWbZYFMkqb+t0dOXqpkYIrrjS+rjCWv2ADaZGYoUMxH4SdyF183GriQRAyDalu3qYny+0fBZSVwGIkHwGs11/sk2rZLb1GfI0ffPX6+1U/sx7zGhQlxjKL0wOlrRbyUOKledCIYIaeXPqYrIslcrp59uzt9ydu6KsHTSqgWh0Vpa0nddqXkoWKJ3t/AX0KvASRGLj1USepDo3AnY9cy5vsC+N1441ddiHkzzV1Y7+oRF09vfgTc2i1gvaYSxWmTl16R2bE0tPNLQ7c3yKXdxqjGqbcBhO9SmNS+bECqYGwhKp3FA/Zf5+zsqN8qvzq/u/pk52MLxjuJsBVyN0p4YgI/nq9dw5ILNYZEYtWttSyjVT2+wAczfjx3/c5rbGEvOW4ot5w/TfNSYzB9oAFtQRy6IwzKg4uVymb1GXm4S/VZOtaPF55V94pyvbF+5QadwEb/n61oTm/BNS+WJKy1ldfRmRvhf1gCBpslcjT0zy6FH2ZG9OensAnZiBRL/4/wbxzAJPCCpN0cNfyzJN3Xm3zHyx47HN3Tlpk2hAy6N4Yn5vTI/IqUIcYmC4AmBAdhnAYgzW4s6lhtQly2qjjElU+xkqZIgMQaQhznh4IKZbDNB96e8UVQKQGkBs1RSFARdiYIvqi85jkcPcFoa9j6MKDA0TWXqdAA2MbqvYFe7YwY9ejRHNGFPQucNT6Lg/yuOsEV9KYzm4yBEDsxq3QmRiImYx7lWCWjKzKrBl5DRkImlv796fbJJgJM0tQAPxRv3mcq1bb2hzl+mElm1cZ9AXoWBqBTLSUOPk8E8lc6G+kTxnOKY8hgsWfKHgXPTd+PEDWfWbS7G2LytxZy4lYHjyR4WaoI/V1jCkyz18accelXgOjrwriZ+RjNZ4M34NomzXM8m5yTJmi2nkZB6jAa39SBXIQU1meDJXZ25s04kySewYtbiQCSZ8GIxWFe6kJZ19TVRszju+rqKX9maIDu4peZH87F0VsL9kJflC0oy2oM9DN8l2P0QroIKP2ptFbFEL0hF0qp1PTJZlL6IpdHUzPVXWJ+lzw8m376po+4PriiqHnRwQS+FzmIuqQglFlW1QBk1zzbfY+PsfY8nPJknbsy0FZxRaxc8HF+1RXLicyQfCCK3lqquXFzPYaZ3NppGIYA6yASoXtjzOKHm3jPQabR2c7xwxhxGiobweRzQvjRPMKf/QN7o8Y0jOKHkVTDCldtJduxOTltw0z98IKt4oS3iZkLyk3d61Xq+8GkzKtmzT/mpPCzYxqkKlMvr5TvOI1oALCkbU8seeedHc8A3q/nu9/auDeGf3lLxUpnAqL9QtPoa+PDlYwAjOsefl6G1mylKeNjRNTt/dYT++rtpqDpvxK1rYKvs+2kD+JYkr67uT51z95EyMgm5UZdVXDA9FoNEwlGcsqrTWciTRFBWtsOF2s2nIytdFscK+O+5bTJKLK3HiSz8+7OmbHyGUbM1l/RJEYWtvBJ1lQ9jYE7gQNAwr0kWAClgHj7z6rfUmF61Ku8GEGbxuECwnvVIfGYP0mRYGc/WuFn1TKMglfVLPxrOChZyI875hdx7QbpGl/88ljsrWLMtPs5Fe4xqufdAmhkSmGLVAGD/8jk8eeH81xi2EYKeJ4TxfFl3oSQCwoduTMLqhReyQ7b64Zmp4Mn+Vw8wduWFa/HmoVP5YZYKVkLSjmSJihrAVTsUP9c1fvXvqL5PjpZ/r6gRstpE6taD127ZnLTWAnW+MfvKAopa4HXo+oMmqV8MDABymDjmhOKCVX5oUyK6LzThMsEY8Jxa9J9Bm1cMLOtrCgEGDE72Hcr5ZOWlZt/VmqATEo/UwgZeAWcTeM2mS0/GYYFNny5RVojfNJ6ijA2M9WUpgikIvaKz6gVBoL3FqkkPzo9PGP5NCwRZXjqYkyaeZIpPHtdDcWPL+ZA4B4rFcy1kdK/9WNAm8C60yUvybk1/8vxJf19a7RUbhtwzdtEmEmXUT72am4zBxzeX+P734QX6QH+QH+UF+kB/kB/lBfpAf5Af5QX6QH+QH+UF+kB/kB/lBfpAf5Af5QX6QH+QH+UF+kB/kB/lBfpAf5Af5QX7Q/wtQQmCs93ERpedYlBZza0rCTqzM+FLt0uCtqTiv9tel3vMxcsg3qj/tjJv4iOK69cIj10pzV43R8w9RFx5eNvGBxicBhtDnt3aM/4fz/Wn3CEt/e2BEz18pLD3WqIaGFtNMBeaVkPsaMAxw9ENNPFkOU3w4xR5J89W29v5sjpgJdYYVZkft/PMBplg/LG7lFZa3+Rp4f2YLtIlzpfK6RaFjlqAqynztvTr3Tsn8wPPkwRDkvWbFZLnBoi+LO3BUDrCCQKYdTSxlL6sJYSuw+xjmeSQJIj1gcjSEUYCrhE4625qqj+iMmT7LI+j6WEjOmaIS9R3e0aqJ6YpZJahgMOd4+n1DpuGNZ3NLVFrsO0qvHw5XF1UujB7qMgTW79GnjbqXICRn/wNltxIWE5KxMzw9+u8Rjmx1DJaJrYo1apVGHdxpDBKCa+kLSFCD1/kPLvZmQNLBvaNOyzXUSAndTiJLy0t3qjUbKa65FnDAI5FM0psp9XzTdWPj8oFk7zSar0nlUQWlJPKsCdlOIdKN6HjpjgqI1S+3NVbJUR9RGsSPKq34u8FlVJ7Xv/mvSuXH4NeWjg012HhK/KS/m4LvVKmquc5uwxvx1eioNPuZhoV6xuWolw1jxPexbKLrmlIAEuZ5RH9tEP4RauSRWQv1ygb8EckXrEGPrSkkpzlBgaspJo575XZxpXXTcBzp26fHLcVv8wQRBS+FLgloIP5WTS2jUFhlxTeNSxRVcpi2GGB6vEMSOersZqqyN6QK28e/IPTMC3dzvDZBMT756Hj6KEE8IEwR2Ja7bvpv/SGRqzVF9kSE/DgiZBnaurUVe5R38GKVIwQDENDfBrbwCtkb99fmBcaWyfs7HLg8ffGjY66bkRPuyWYE8WuavvP4xLhX9IzeZwJqcC/gb2gifkMKrKe/YPN/KEADURMC1Te3Gs23FEpWrXh5/NDyqPZxiytuZtXrT5X9MN0bSPospUUdiKfrvxbr4uBirZKKjjGFx7dnMOOp4PkJqRtZlloZfMuWoBR1IjnTxqk1Bwg6YX6pJJt1wDM8uSOZI/k2kxlGBfFx4/FbFY0R6a7zW6z9JlHu8OoFPEDZrdMmeFSsVxojexp45ofytTDMS28ROp9UwfsYqULPiDOYPDQKnry5uW7cUWsKrstnY+2PPY41Z4hEMIEKzhgfx5QFsa5Okp2L4bCp4PR/2qM3w/pguRhWrHGnC7WjybRGldc4ZX1X3M3KtZ/enC5Mm/bPeqDO2VYpvxwVMrb0ihkrCGnQSHHH+Fr7Gr7YDM4dbaUr+cwCxmuZ9Ml5CV2/bstsUg/8HvlK9MzRILf+FCtuFoWsFVkLSNrt4vbdY/kmiF1xPVD1cNboKnry2WgOOYbsyK+z2mtkziDBUF6oN0yyu7Is9UD/dzEvjlqONY5mxoqFksuit9byrAU1srXZK0m6CQNei9cXG4+5Do2mhEbcmBKrN69e5ainpPi1msIcxtnE0u369LcnUrnncUJ3iatOnOtyLDo6nv7fQ54EIlmQAHAKuo+0lmbWWdfscO/fMvb0l4DGdO++EHC/wrsFBBxieDe3gADjv6yTWG80IjPg6dFHgLf29XquxP1p29s1Gz/+9D8BUEsDBBQAAgAIANZVJ1mRjA8hSgAAAGwAAAAbAAAAdW5pdmVyc2FsL3VuaXZlcnNhbC5wbmcueG1ss7GvyM1RKEstKs7Mz7NVMtQzULK34+WyKShKLctMLVeoAIoBBSFASaESyDVCcMszU0oygELG5mYIwYzUzPSMEqCogTFCqT7QUABQSwECAAAUAAIACACpflBPNmFYAkcDAADhCQAAFAAAAAAAAAABAAAAAAAAAAAAdW5pdmVyc2FsL3BsYXllci54bWxQSwECAAAUAAIACADVVSdZtTf0qBwFAADhEwAAHQAAAAAAAAABAAAAAAB5AwAAdW5pdmVyc2FsL2NvbW1vbl9tZXNzYWdlcy5sbmdQSwECAAAUAAIACADVVSdZFR5gG6MAAAB/AQAALgAAAAAAAAABAAAAAADQCAAAdW5pdmVyc2FsL3BsYXliYWNrX2FuZF9uYXZpZ2F0aW9uX3NldHRpbmdzLnhtbFBLAQIAABQAAgAIANVVJ1l0STUfPAQAAAwVAAAnAAAAAAAAAAEAAAAAAL8JAAB1bml2ZXJzYWwvZmxhc2hfcHVibGlzaGluZ19zZXR0aW5ncy54bWxQSwECAAAUAAIACADVVSdZN4uHansDAACsDAAAIQAAAAAAAAABAAAAAABADgAAdW5pdmVyc2FsL2ZsYXNoX3NraW5fc2V0dGluZ3MueG1sUEsBAgAAFAACAAgA1VUnWaavViM2BAAAlhQAACYAAAAAAAAAAQAAAAAA+hEAAHVuaXZlcnNhbC9odG1sX3B1Ymxpc2hpbmdfc2V0dGluZ3MueG1sUEsBAgAAFAACAAgA1VUnWSYPfuiwAQAAbwYAAB8AAAAAAAAAAQAAAAAAdBYAAHVuaXZlcnNhbC9odG1sX3NraW5fc2V0dGluZ3MuanNQSwECAAAUAAIACADVVSdZFQaV5GsAAABvAAAAHAAAAAAAAAABAAAAAABhGAAAdW5pdmVyc2FsL2xvY2FsX3NldHRpbmdzLnhtbFBLAQIAABQAAgAIANZVJ1m6nHlYSBIAAFBKAAAXAAAAAAAAAAAAAAAAAAYZAAB1bml2ZXJzYWwvdW5pdmVyc2FsLnBuZ1BLAQIAABQAAgAIANZVJ1mRjA8hSgAAAGwAAAAbAAAAAAAAAAEAAAAAAIMrAAB1bml2ZXJzYWwvdW5pdmVyc2FsLnBuZy54bWxQSwUGAAAAAAoACgAGAwAABiwAAAAA"/>
  <p:tag name="ISPRING_LMS_API_VERSION" val="SCORM 1.2"/>
  <p:tag name="ISPRING_ULTRA_SCORM_COURSE_ID" val="924A018F-40E2-47BC-862A-6758696EC0F6"/>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2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2.2 Séance de formation expérientiell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578</Words>
  <Application>Microsoft Office PowerPoint</Application>
  <PresentationFormat>Ευρεία οθόνη</PresentationFormat>
  <Paragraphs>96</Paragraphs>
  <Slides>9</Slides>
  <Notes>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9</vt:i4>
      </vt:variant>
    </vt:vector>
  </HeadingPairs>
  <TitlesOfParts>
    <vt:vector size="17" baseType="lpstr">
      <vt:lpstr>Gill Sans</vt:lpstr>
      <vt:lpstr>Calibri</vt:lpstr>
      <vt:lpstr>Roboto</vt:lpstr>
      <vt:lpstr>Arial</vt:lpstr>
      <vt:lpstr>Impact</vt:lpstr>
      <vt:lpstr>Noto Sans Symbols</vt:lpstr>
      <vt:lpstr>Θέμα του Office</vt:lpstr>
      <vt:lpstr>Θέμα του Office</vt:lpstr>
      <vt:lpstr>Παρουσίαση του PowerPoint</vt:lpstr>
      <vt:lpstr>Partenaires</vt:lpstr>
      <vt:lpstr>Session de formation expérientielle :  Contenu</vt:lpstr>
      <vt:lpstr>Objectifs</vt:lpstr>
      <vt:lpstr>Compétences</vt:lpstr>
      <vt:lpstr>1. Qu'est-ce qui vous intéresse ?</vt:lpstr>
      <vt:lpstr>2. Rechercher et sélectionner des applications ?</vt:lpstr>
      <vt:lpstr>3. Écrivez ce que vous avez trouvé</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2.2 Séance de formation expérientielle</dc:title>
  <dc:creator>pantelis bbalaouras</dc:creator>
  <cp:lastModifiedBy>pantelis</cp:lastModifiedBy>
  <cp:revision>4</cp:revision>
  <dcterms:created xsi:type="dcterms:W3CDTF">2020-06-02T13:31:56Z</dcterms:created>
  <dcterms:modified xsi:type="dcterms:W3CDTF">2024-09-07T07:47:12Z</dcterms:modified>
</cp:coreProperties>
</file>