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25" r:id="rId2"/>
    <p:sldId id="526" r:id="rId3"/>
    <p:sldId id="545" r:id="rId4"/>
    <p:sldId id="420" r:id="rId5"/>
    <p:sldId id="430" r:id="rId6"/>
    <p:sldId id="503"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46" r:id="rId20"/>
    <p:sldId id="547" r:id="rId21"/>
    <p:sldId id="548" r:id="rId22"/>
    <p:sldId id="522" r:id="rId23"/>
    <p:sldId id="404"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8F8F8"/>
    <a:srgbClr val="203864"/>
    <a:srgbClr val="ABC7F1"/>
    <a:srgbClr val="ED7D31"/>
    <a:srgbClr val="CFD5EA"/>
    <a:srgbClr val="404040"/>
    <a:srgbClr val="C01E24"/>
    <a:srgbClr val="3F3F3F"/>
    <a:srgbClr val="E3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D1CB5-42CB-44B5-9B4D-E6BCCE114977}" v="10" dt="2024-05-02T08:19:19.12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78" d="100"/>
          <a:sy n="78" d="100"/>
        </p:scale>
        <p:origin x="114" y="3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C017251-CCB4-4880-813E-F8B80D1391BB}"/>
    <pc:docChg chg="custSel modSld modMainMaster">
      <pc:chgData name="pantelis balaouras" userId="25e8755020fc1734" providerId="LiveId" clId="{2C017251-CCB4-4880-813E-F8B80D1391BB}" dt="2024-04-29T14:02:06.814" v="99" actId="20577"/>
      <pc:docMkLst>
        <pc:docMk/>
      </pc:docMkLst>
      <pc:sldChg chg="addSp delSp modSp mod">
        <pc:chgData name="pantelis balaouras" userId="25e8755020fc1734" providerId="LiveId" clId="{2C017251-CCB4-4880-813E-F8B80D1391BB}" dt="2024-04-29T14:01:41.755" v="98" actId="1036"/>
        <pc:sldMkLst>
          <pc:docMk/>
          <pc:sldMk cId="1915799683" sldId="404"/>
        </pc:sldMkLst>
        <pc:picChg chg="add mod">
          <ac:chgData name="pantelis balaouras" userId="25e8755020fc1734" providerId="LiveId" clId="{2C017251-CCB4-4880-813E-F8B80D1391BB}" dt="2024-04-29T14:01:41.755" v="98" actId="1036"/>
          <ac:picMkLst>
            <pc:docMk/>
            <pc:sldMk cId="1915799683" sldId="404"/>
            <ac:picMk id="4" creationId="{4765C832-4D08-1DF3-917E-2418B32AF73A}"/>
          </ac:picMkLst>
        </pc:picChg>
        <pc:picChg chg="del mod">
          <ac:chgData name="pantelis balaouras" userId="25e8755020fc1734" providerId="LiveId" clId="{2C017251-CCB4-4880-813E-F8B80D1391BB}" dt="2024-04-29T14:01:00.351" v="95" actId="478"/>
          <ac:picMkLst>
            <pc:docMk/>
            <pc:sldMk cId="1915799683" sldId="404"/>
            <ac:picMk id="2050" creationId="{2AB980B0-03D2-2E64-6760-C23D435A121F}"/>
          </ac:picMkLst>
        </pc:picChg>
      </pc:sldChg>
      <pc:sldChg chg="modSp mod">
        <pc:chgData name="pantelis balaouras" userId="25e8755020fc1734" providerId="LiveId" clId="{2C017251-CCB4-4880-813E-F8B80D1391BB}" dt="2024-04-29T13:54:20.866" v="18" actId="2711"/>
        <pc:sldMkLst>
          <pc:docMk/>
          <pc:sldMk cId="2033093179" sldId="420"/>
        </pc:sldMkLst>
        <pc:spChg chg="mod">
          <ac:chgData name="pantelis balaouras" userId="25e8755020fc1734" providerId="LiveId" clId="{2C017251-CCB4-4880-813E-F8B80D1391BB}" dt="2024-04-29T13:54:20.866" v="18" actId="2711"/>
          <ac:spMkLst>
            <pc:docMk/>
            <pc:sldMk cId="2033093179" sldId="420"/>
            <ac:spMk id="5" creationId="{F56DC747-739E-5A0C-94B8-E8F8E974AC85}"/>
          </ac:spMkLst>
        </pc:spChg>
      </pc:sldChg>
      <pc:sldChg chg="modSp mod">
        <pc:chgData name="pantelis balaouras" userId="25e8755020fc1734" providerId="LiveId" clId="{2C017251-CCB4-4880-813E-F8B80D1391BB}" dt="2024-04-29T13:54:25.421" v="19" actId="6549"/>
        <pc:sldMkLst>
          <pc:docMk/>
          <pc:sldMk cId="1774881352" sldId="430"/>
        </pc:sldMkLst>
        <pc:spChg chg="mod">
          <ac:chgData name="pantelis balaouras" userId="25e8755020fc1734" providerId="LiveId" clId="{2C017251-CCB4-4880-813E-F8B80D1391BB}" dt="2024-04-29T13:54:25.421" v="19" actId="6549"/>
          <ac:spMkLst>
            <pc:docMk/>
            <pc:sldMk cId="1774881352" sldId="430"/>
            <ac:spMk id="4" creationId="{7172F889-611B-4698-955F-B3C78DEA093A}"/>
          </ac:spMkLst>
        </pc:spChg>
      </pc:sldChg>
      <pc:sldChg chg="modSp mod">
        <pc:chgData name="pantelis balaouras" userId="25e8755020fc1734" providerId="LiveId" clId="{2C017251-CCB4-4880-813E-F8B80D1391BB}" dt="2024-04-29T13:53:59.469" v="16" actId="255"/>
        <pc:sldMkLst>
          <pc:docMk/>
          <pc:sldMk cId="4267741932" sldId="503"/>
        </pc:sldMkLst>
        <pc:spChg chg="mod">
          <ac:chgData name="pantelis balaouras" userId="25e8755020fc1734" providerId="LiveId" clId="{2C017251-CCB4-4880-813E-F8B80D1391BB}" dt="2024-04-29T13:53:59.469" v="16" actId="255"/>
          <ac:spMkLst>
            <pc:docMk/>
            <pc:sldMk cId="4267741932" sldId="503"/>
            <ac:spMk id="4" creationId="{E47D0821-8573-4002-9B33-F43C68A1D403}"/>
          </ac:spMkLst>
        </pc:spChg>
      </pc:sldChg>
      <pc:sldChg chg="modSp mod">
        <pc:chgData name="pantelis balaouras" userId="25e8755020fc1734" providerId="LiveId" clId="{2C017251-CCB4-4880-813E-F8B80D1391BB}" dt="2024-04-29T14:00:31.184" v="93" actId="20577"/>
        <pc:sldMkLst>
          <pc:docMk/>
          <pc:sldMk cId="1278730805" sldId="505"/>
        </pc:sldMkLst>
        <pc:spChg chg="mod">
          <ac:chgData name="pantelis balaouras" userId="25e8755020fc1734" providerId="LiveId" clId="{2C017251-CCB4-4880-813E-F8B80D1391BB}" dt="2024-04-29T14:00:31.184" v="93" actId="20577"/>
          <ac:spMkLst>
            <pc:docMk/>
            <pc:sldMk cId="1278730805" sldId="505"/>
            <ac:spMk id="4" creationId="{00000000-0000-0000-0000-000000000000}"/>
          </ac:spMkLst>
        </pc:spChg>
      </pc:sldChg>
      <pc:sldChg chg="modSp mod">
        <pc:chgData name="pantelis balaouras" userId="25e8755020fc1734" providerId="LiveId" clId="{2C017251-CCB4-4880-813E-F8B80D1391BB}" dt="2024-04-29T13:59:10.539" v="84" actId="6549"/>
        <pc:sldMkLst>
          <pc:docMk/>
          <pc:sldMk cId="3699758299" sldId="515"/>
        </pc:sldMkLst>
        <pc:spChg chg="mod">
          <ac:chgData name="pantelis balaouras" userId="25e8755020fc1734" providerId="LiveId" clId="{2C017251-CCB4-4880-813E-F8B80D1391BB}" dt="2024-04-29T13:59:10.539" v="84" actId="6549"/>
          <ac:spMkLst>
            <pc:docMk/>
            <pc:sldMk cId="3699758299" sldId="515"/>
            <ac:spMk id="4" creationId="{E47D0821-8573-4002-9B33-F43C68A1D403}"/>
          </ac:spMkLst>
        </pc:spChg>
        <pc:spChg chg="mod">
          <ac:chgData name="pantelis balaouras" userId="25e8755020fc1734" providerId="LiveId" clId="{2C017251-CCB4-4880-813E-F8B80D1391BB}" dt="2024-04-29T13:54:47.977" v="20" actId="6549"/>
          <ac:spMkLst>
            <pc:docMk/>
            <pc:sldMk cId="3699758299" sldId="515"/>
            <ac:spMk id="6" creationId="{AA5AE911-E515-48E3-AB8B-121C68B77A58}"/>
          </ac:spMkLst>
        </pc:spChg>
      </pc:sldChg>
      <pc:sldChg chg="modSp mod">
        <pc:chgData name="pantelis balaouras" userId="25e8755020fc1734" providerId="LiveId" clId="{2C017251-CCB4-4880-813E-F8B80D1391BB}" dt="2024-04-29T14:02:06.814" v="99" actId="20577"/>
        <pc:sldMkLst>
          <pc:docMk/>
          <pc:sldMk cId="2650300342" sldId="516"/>
        </pc:sldMkLst>
        <pc:spChg chg="mod">
          <ac:chgData name="pantelis balaouras" userId="25e8755020fc1734" providerId="LiveId" clId="{2C017251-CCB4-4880-813E-F8B80D1391BB}" dt="2024-04-29T13:55:36.590" v="28" actId="14100"/>
          <ac:spMkLst>
            <pc:docMk/>
            <pc:sldMk cId="2650300342" sldId="516"/>
            <ac:spMk id="3" creationId="{00000000-0000-0000-0000-000000000000}"/>
          </ac:spMkLst>
        </pc:spChg>
        <pc:spChg chg="mod">
          <ac:chgData name="pantelis balaouras" userId="25e8755020fc1734" providerId="LiveId" clId="{2C017251-CCB4-4880-813E-F8B80D1391BB}" dt="2024-04-29T14:02:06.814" v="99" actId="20577"/>
          <ac:spMkLst>
            <pc:docMk/>
            <pc:sldMk cId="2650300342" sldId="516"/>
            <ac:spMk id="4" creationId="{00000000-0000-0000-0000-000000000000}"/>
          </ac:spMkLst>
        </pc:spChg>
      </pc:sldChg>
      <pc:sldChg chg="modSp mod">
        <pc:chgData name="pantelis balaouras" userId="25e8755020fc1734" providerId="LiveId" clId="{2C017251-CCB4-4880-813E-F8B80D1391BB}" dt="2024-04-29T13:57:23.599" v="73" actId="1076"/>
        <pc:sldMkLst>
          <pc:docMk/>
          <pc:sldMk cId="261739274" sldId="522"/>
        </pc:sldMkLst>
        <pc:spChg chg="mod">
          <ac:chgData name="pantelis balaouras" userId="25e8755020fc1734" providerId="LiveId" clId="{2C017251-CCB4-4880-813E-F8B80D1391BB}" dt="2024-04-29T13:57:23.599" v="73" actId="1076"/>
          <ac:spMkLst>
            <pc:docMk/>
            <pc:sldMk cId="261739274" sldId="522"/>
            <ac:spMk id="3" creationId="{00000000-0000-0000-0000-000000000000}"/>
          </ac:spMkLst>
        </pc:spChg>
        <pc:spChg chg="mod">
          <ac:chgData name="pantelis balaouras" userId="25e8755020fc1734" providerId="LiveId" clId="{2C017251-CCB4-4880-813E-F8B80D1391BB}" dt="2024-04-29T13:57:19.348" v="72" actId="14100"/>
          <ac:spMkLst>
            <pc:docMk/>
            <pc:sldMk cId="261739274" sldId="522"/>
            <ac:spMk id="4" creationId="{00000000-0000-0000-0000-000000000000}"/>
          </ac:spMkLst>
        </pc:spChg>
      </pc:sldChg>
      <pc:sldChg chg="modSp mod">
        <pc:chgData name="pantelis balaouras" userId="25e8755020fc1734" providerId="LiveId" clId="{2C017251-CCB4-4880-813E-F8B80D1391BB}" dt="2024-04-29T13:50:27.785" v="7" actId="255"/>
        <pc:sldMkLst>
          <pc:docMk/>
          <pc:sldMk cId="1647190231" sldId="525"/>
        </pc:sldMkLst>
        <pc:spChg chg="mod">
          <ac:chgData name="pantelis balaouras" userId="25e8755020fc1734" providerId="LiveId" clId="{2C017251-CCB4-4880-813E-F8B80D1391BB}" dt="2024-04-29T13:50:27.785" v="7" actId="255"/>
          <ac:spMkLst>
            <pc:docMk/>
            <pc:sldMk cId="1647190231" sldId="525"/>
            <ac:spMk id="4" creationId="{122BC770-408C-50C8-126F-18790E99F2CB}"/>
          </ac:spMkLst>
        </pc:spChg>
      </pc:sldChg>
      <pc:sldChg chg="modSp mod">
        <pc:chgData name="pantelis balaouras" userId="25e8755020fc1734" providerId="LiveId" clId="{2C017251-CCB4-4880-813E-F8B80D1391BB}" dt="2024-04-29T13:56:04.712" v="54" actId="6549"/>
        <pc:sldMkLst>
          <pc:docMk/>
          <pc:sldMk cId="3735537851" sldId="546"/>
        </pc:sldMkLst>
        <pc:spChg chg="mod">
          <ac:chgData name="pantelis balaouras" userId="25e8755020fc1734" providerId="LiveId" clId="{2C017251-CCB4-4880-813E-F8B80D1391BB}" dt="2024-04-29T13:55:53.379" v="50" actId="1038"/>
          <ac:spMkLst>
            <pc:docMk/>
            <pc:sldMk cId="3735537851" sldId="546"/>
            <ac:spMk id="3" creationId="{00000000-0000-0000-0000-000000000000}"/>
          </ac:spMkLst>
        </pc:spChg>
        <pc:spChg chg="mod">
          <ac:chgData name="pantelis balaouras" userId="25e8755020fc1734" providerId="LiveId" clId="{2C017251-CCB4-4880-813E-F8B80D1391BB}" dt="2024-04-29T13:56:04.712" v="54" actId="6549"/>
          <ac:spMkLst>
            <pc:docMk/>
            <pc:sldMk cId="3735537851" sldId="546"/>
            <ac:spMk id="4" creationId="{00000000-0000-0000-0000-000000000000}"/>
          </ac:spMkLst>
        </pc:spChg>
      </pc:sldChg>
      <pc:sldChg chg="modSp mod">
        <pc:chgData name="pantelis balaouras" userId="25e8755020fc1734" providerId="LiveId" clId="{2C017251-CCB4-4880-813E-F8B80D1391BB}" dt="2024-04-29T13:56:26.666" v="60" actId="6549"/>
        <pc:sldMkLst>
          <pc:docMk/>
          <pc:sldMk cId="3329392746" sldId="547"/>
        </pc:sldMkLst>
        <pc:spChg chg="mod">
          <ac:chgData name="pantelis balaouras" userId="25e8755020fc1734" providerId="LiveId" clId="{2C017251-CCB4-4880-813E-F8B80D1391BB}" dt="2024-04-29T13:56:23.254" v="58" actId="14100"/>
          <ac:spMkLst>
            <pc:docMk/>
            <pc:sldMk cId="3329392746" sldId="547"/>
            <ac:spMk id="3" creationId="{00000000-0000-0000-0000-000000000000}"/>
          </ac:spMkLst>
        </pc:spChg>
        <pc:spChg chg="mod">
          <ac:chgData name="pantelis balaouras" userId="25e8755020fc1734" providerId="LiveId" clId="{2C017251-CCB4-4880-813E-F8B80D1391BB}" dt="2024-04-29T13:56:26.666" v="60" actId="6549"/>
          <ac:spMkLst>
            <pc:docMk/>
            <pc:sldMk cId="3329392746" sldId="547"/>
            <ac:spMk id="4" creationId="{00000000-0000-0000-0000-000000000000}"/>
          </ac:spMkLst>
        </pc:spChg>
      </pc:sldChg>
      <pc:sldChg chg="modSp mod">
        <pc:chgData name="pantelis balaouras" userId="25e8755020fc1734" providerId="LiveId" clId="{2C017251-CCB4-4880-813E-F8B80D1391BB}" dt="2024-04-29T13:56:55.677" v="67" actId="6549"/>
        <pc:sldMkLst>
          <pc:docMk/>
          <pc:sldMk cId="130941406" sldId="548"/>
        </pc:sldMkLst>
        <pc:spChg chg="mod">
          <ac:chgData name="pantelis balaouras" userId="25e8755020fc1734" providerId="LiveId" clId="{2C017251-CCB4-4880-813E-F8B80D1391BB}" dt="2024-04-29T13:56:43.904" v="64" actId="14100"/>
          <ac:spMkLst>
            <pc:docMk/>
            <pc:sldMk cId="130941406" sldId="548"/>
            <ac:spMk id="3" creationId="{00000000-0000-0000-0000-000000000000}"/>
          </ac:spMkLst>
        </pc:spChg>
        <pc:spChg chg="mod">
          <ac:chgData name="pantelis balaouras" userId="25e8755020fc1734" providerId="LiveId" clId="{2C017251-CCB4-4880-813E-F8B80D1391BB}" dt="2024-04-29T13:56:55.677" v="67" actId="6549"/>
          <ac:spMkLst>
            <pc:docMk/>
            <pc:sldMk cId="130941406" sldId="548"/>
            <ac:spMk id="4" creationId="{00000000-0000-0000-0000-000000000000}"/>
          </ac:spMkLst>
        </pc:spChg>
      </pc:sldChg>
      <pc:sldMasterChg chg="modSldLayout">
        <pc:chgData name="pantelis balaouras" userId="25e8755020fc1734" providerId="LiveId" clId="{2C017251-CCB4-4880-813E-F8B80D1391BB}" dt="2024-04-29T14:00:22.079" v="92"/>
        <pc:sldMasterMkLst>
          <pc:docMk/>
          <pc:sldMasterMk cId="1468923052" sldId="2147483648"/>
        </pc:sldMasterMkLst>
        <pc:sldLayoutChg chg="addSp delSp modSp">
          <pc:chgData name="pantelis balaouras" userId="25e8755020fc1734" providerId="LiveId" clId="{2C017251-CCB4-4880-813E-F8B80D1391BB}" dt="2024-04-29T14:00:22.079" v="92"/>
          <pc:sldLayoutMkLst>
            <pc:docMk/>
            <pc:sldMasterMk cId="1468923052" sldId="2147483648"/>
            <pc:sldLayoutMk cId="2577986437" sldId="2147483661"/>
          </pc:sldLayoutMkLst>
          <pc:spChg chg="add mod">
            <ac:chgData name="pantelis balaouras" userId="25e8755020fc1734" providerId="LiveId" clId="{2C017251-CCB4-4880-813E-F8B80D1391BB}" dt="2024-04-29T14:00:22.079" v="92"/>
            <ac:spMkLst>
              <pc:docMk/>
              <pc:sldMasterMk cId="1468923052" sldId="2147483648"/>
              <pc:sldLayoutMk cId="2577986437" sldId="2147483661"/>
              <ac:spMk id="5" creationId="{0CB00539-CE2C-28B7-2DFA-B2784A60F9B9}"/>
            </ac:spMkLst>
          </pc:spChg>
          <pc:spChg chg="del">
            <ac:chgData name="pantelis balaouras" userId="25e8755020fc1734" providerId="LiveId" clId="{2C017251-CCB4-4880-813E-F8B80D1391BB}" dt="2024-04-29T14:00:21.484" v="91" actId="478"/>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2C017251-CCB4-4880-813E-F8B80D1391BB}" dt="2024-04-29T14:00:17.167" v="90"/>
          <pc:sldLayoutMkLst>
            <pc:docMk/>
            <pc:sldMasterMk cId="1468923052" sldId="2147483648"/>
            <pc:sldLayoutMk cId="2515741970" sldId="2147483665"/>
          </pc:sldLayoutMkLst>
          <pc:spChg chg="del">
            <ac:chgData name="pantelis balaouras" userId="25e8755020fc1734" providerId="LiveId" clId="{2C017251-CCB4-4880-813E-F8B80D1391BB}" dt="2024-04-29T14:00:16.554" v="89"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2C017251-CCB4-4880-813E-F8B80D1391BB}" dt="2024-04-29T14:00:17.167" v="90"/>
            <ac:spMkLst>
              <pc:docMk/>
              <pc:sldMasterMk cId="1468923052" sldId="2147483648"/>
              <pc:sldLayoutMk cId="2515741970" sldId="2147483665"/>
              <ac:spMk id="7" creationId="{1C656A47-CBCB-0BBC-5086-885C9162B482}"/>
            </ac:spMkLst>
          </pc:spChg>
        </pc:sldLayoutChg>
        <pc:sldLayoutChg chg="addSp delSp modSp mod">
          <pc:chgData name="pantelis balaouras" userId="25e8755020fc1734" providerId="LiveId" clId="{2C017251-CCB4-4880-813E-F8B80D1391BB}" dt="2024-04-29T14:00:08.196" v="88" actId="6549"/>
          <pc:sldLayoutMkLst>
            <pc:docMk/>
            <pc:sldMasterMk cId="1468923052" sldId="2147483648"/>
            <pc:sldLayoutMk cId="2336866591" sldId="2147483666"/>
          </pc:sldLayoutMkLst>
          <pc:spChg chg="del">
            <ac:chgData name="pantelis balaouras" userId="25e8755020fc1734" providerId="LiveId" clId="{2C017251-CCB4-4880-813E-F8B80D1391BB}" dt="2024-04-29T14:00:03.594" v="85"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2C017251-CCB4-4880-813E-F8B80D1391BB}" dt="2024-04-29T14:00:08.196" v="88" actId="6549"/>
            <ac:spMkLst>
              <pc:docMk/>
              <pc:sldMasterMk cId="1468923052" sldId="2147483648"/>
              <pc:sldLayoutMk cId="2336866591" sldId="2147483666"/>
              <ac:spMk id="6" creationId="{F8C531E1-4735-F0C8-568E-4E3A4327321F}"/>
            </ac:spMkLst>
          </pc:spChg>
        </pc:sldLayoutChg>
      </pc:sldMasterChg>
    </pc:docChg>
  </pc:docChgLst>
  <pc:docChgLst>
    <pc:chgData name="pantelis balaouras" userId="25e8755020fc1734" providerId="LiveId" clId="{53FB36A2-0BCE-4F2D-A33A-56264A57E961}"/>
    <pc:docChg chg="modSld">
      <pc:chgData name="pantelis balaouras" userId="25e8755020fc1734" providerId="LiveId" clId="{53FB36A2-0BCE-4F2D-A33A-56264A57E961}" dt="2024-05-02T09:30:48.048" v="3" actId="14100"/>
      <pc:docMkLst>
        <pc:docMk/>
      </pc:docMkLst>
      <pc:sldChg chg="modSp mod">
        <pc:chgData name="pantelis balaouras" userId="25e8755020fc1734" providerId="LiveId" clId="{53FB36A2-0BCE-4F2D-A33A-56264A57E961}" dt="2024-05-02T09:30:40.266" v="1" actId="14100"/>
        <pc:sldMkLst>
          <pc:docMk/>
          <pc:sldMk cId="2033093179" sldId="420"/>
        </pc:sldMkLst>
        <pc:spChg chg="mod">
          <ac:chgData name="pantelis balaouras" userId="25e8755020fc1734" providerId="LiveId" clId="{53FB36A2-0BCE-4F2D-A33A-56264A57E961}" dt="2024-05-02T09:30:40.266" v="1" actId="14100"/>
          <ac:spMkLst>
            <pc:docMk/>
            <pc:sldMk cId="2033093179" sldId="420"/>
            <ac:spMk id="13" creationId="{ACBE9AD0-B2F0-4ADA-8F10-B83476743F9C}"/>
          </ac:spMkLst>
        </pc:spChg>
      </pc:sldChg>
      <pc:sldChg chg="modSp mod">
        <pc:chgData name="pantelis balaouras" userId="25e8755020fc1734" providerId="LiveId" clId="{53FB36A2-0BCE-4F2D-A33A-56264A57E961}" dt="2024-05-02T09:30:48.048" v="3" actId="14100"/>
        <pc:sldMkLst>
          <pc:docMk/>
          <pc:sldMk cId="1774881352" sldId="430"/>
        </pc:sldMkLst>
        <pc:spChg chg="mod">
          <ac:chgData name="pantelis balaouras" userId="25e8755020fc1734" providerId="LiveId" clId="{53FB36A2-0BCE-4F2D-A33A-56264A57E961}" dt="2024-05-02T09:30:48.048" v="3" actId="14100"/>
          <ac:spMkLst>
            <pc:docMk/>
            <pc:sldMk cId="1774881352" sldId="430"/>
            <ac:spMk id="3" creationId="{1A416ECF-DB8A-24C7-4898-C1A252813BB9}"/>
          </ac:spMkLst>
        </pc:spChg>
      </pc:sldChg>
    </pc:docChg>
  </pc:docChgLst>
  <pc:docChgLst>
    <pc:chgData name="pantelis balaouras" userId="25e8755020fc1734" providerId="LiveId" clId="{DDCD1CB5-42CB-44B5-9B4D-E6BCCE114977}"/>
    <pc:docChg chg="custSel modSld">
      <pc:chgData name="pantelis balaouras" userId="25e8755020fc1734" providerId="LiveId" clId="{DDCD1CB5-42CB-44B5-9B4D-E6BCCE114977}" dt="2024-05-02T08:19:19.126" v="16"/>
      <pc:docMkLst>
        <pc:docMk/>
      </pc:docMkLst>
      <pc:sldChg chg="addSp delSp modSp mod">
        <pc:chgData name="pantelis balaouras" userId="25e8755020fc1734" providerId="LiveId" clId="{DDCD1CB5-42CB-44B5-9B4D-E6BCCE114977}" dt="2024-05-02T08:18:03.473" v="5"/>
        <pc:sldMkLst>
          <pc:docMk/>
          <pc:sldMk cId="2033093179" sldId="420"/>
        </pc:sldMkLst>
        <pc:spChg chg="add mod">
          <ac:chgData name="pantelis balaouras" userId="25e8755020fc1734" providerId="LiveId" clId="{DDCD1CB5-42CB-44B5-9B4D-E6BCCE114977}" dt="2024-05-02T08:18:03.473" v="5"/>
          <ac:spMkLst>
            <pc:docMk/>
            <pc:sldMk cId="2033093179" sldId="420"/>
            <ac:spMk id="2" creationId="{F1E5739B-70AA-F9D9-B688-0BFCD8BDBF8C}"/>
          </ac:spMkLst>
        </pc:spChg>
        <pc:picChg chg="add mod">
          <ac:chgData name="pantelis balaouras" userId="25e8755020fc1734" providerId="LiveId" clId="{DDCD1CB5-42CB-44B5-9B4D-E6BCCE114977}" dt="2024-05-02T08:18:03.473" v="5"/>
          <ac:picMkLst>
            <pc:docMk/>
            <pc:sldMk cId="2033093179" sldId="420"/>
            <ac:picMk id="3" creationId="{671C886E-D7A5-C613-1524-67DA4F7ADC74}"/>
          </ac:picMkLst>
        </pc:picChg>
        <pc:picChg chg="del">
          <ac:chgData name="pantelis balaouras" userId="25e8755020fc1734" providerId="LiveId" clId="{DDCD1CB5-42CB-44B5-9B4D-E6BCCE114977}" dt="2024-05-02T08:17:41.283" v="0" actId="478"/>
          <ac:picMkLst>
            <pc:docMk/>
            <pc:sldMk cId="2033093179" sldId="420"/>
            <ac:picMk id="15" creationId="{4313419D-52B3-4469-9529-313D9EB0AF33}"/>
          </ac:picMkLst>
        </pc:picChg>
      </pc:sldChg>
      <pc:sldChg chg="addSp delSp modSp mod">
        <pc:chgData name="pantelis balaouras" userId="25e8755020fc1734" providerId="LiveId" clId="{DDCD1CB5-42CB-44B5-9B4D-E6BCCE114977}" dt="2024-05-02T08:18:55.485" v="12" actId="1076"/>
        <pc:sldMkLst>
          <pc:docMk/>
          <pc:sldMk cId="1774881352" sldId="430"/>
        </pc:sldMkLst>
        <pc:spChg chg="add mod">
          <ac:chgData name="pantelis balaouras" userId="25e8755020fc1734" providerId="LiveId" clId="{DDCD1CB5-42CB-44B5-9B4D-E6BCCE114977}" dt="2024-05-02T08:18:16.464" v="6"/>
          <ac:spMkLst>
            <pc:docMk/>
            <pc:sldMk cId="1774881352" sldId="430"/>
            <ac:spMk id="7" creationId="{1E187D40-6698-98E4-4443-0C828CE46E4F}"/>
          </ac:spMkLst>
        </pc:spChg>
        <pc:spChg chg="del">
          <ac:chgData name="pantelis balaouras" userId="25e8755020fc1734" providerId="LiveId" clId="{DDCD1CB5-42CB-44B5-9B4D-E6BCCE114977}" dt="2024-05-02T08:17:46.798" v="2" actId="478"/>
          <ac:spMkLst>
            <pc:docMk/>
            <pc:sldMk cId="1774881352" sldId="430"/>
            <ac:spMk id="10" creationId="{AECE3B70-4253-43C0-A340-9C0B8733C59B}"/>
          </ac:spMkLst>
        </pc:spChg>
        <pc:picChg chg="del">
          <ac:chgData name="pantelis balaouras" userId="25e8755020fc1734" providerId="LiveId" clId="{DDCD1CB5-42CB-44B5-9B4D-E6BCCE114977}" dt="2024-05-02T08:17:43.439" v="1" actId="478"/>
          <ac:picMkLst>
            <pc:docMk/>
            <pc:sldMk cId="1774881352" sldId="430"/>
            <ac:picMk id="6" creationId="{4F9928A1-D69A-4DB3-B985-F69D2FEE1FF6}"/>
          </ac:picMkLst>
        </pc:picChg>
        <pc:picChg chg="add mod">
          <ac:chgData name="pantelis balaouras" userId="25e8755020fc1734" providerId="LiveId" clId="{DDCD1CB5-42CB-44B5-9B4D-E6BCCE114977}" dt="2024-05-02T08:18:55.485" v="12" actId="1076"/>
          <ac:picMkLst>
            <pc:docMk/>
            <pc:sldMk cId="1774881352" sldId="430"/>
            <ac:picMk id="8" creationId="{008DFF2F-B8CE-7742-9889-A7A094CFC1A3}"/>
          </ac:picMkLst>
        </pc:picChg>
      </pc:sldChg>
      <pc:sldChg chg="addSp delSp modSp mod">
        <pc:chgData name="pantelis balaouras" userId="25e8755020fc1734" providerId="LiveId" clId="{DDCD1CB5-42CB-44B5-9B4D-E6BCCE114977}" dt="2024-05-02T08:19:02.220" v="13" actId="1076"/>
        <pc:sldMkLst>
          <pc:docMk/>
          <pc:sldMk cId="4267741932" sldId="503"/>
        </pc:sldMkLst>
        <pc:spChg chg="add mod">
          <ac:chgData name="pantelis balaouras" userId="25e8755020fc1734" providerId="LiveId" clId="{DDCD1CB5-42CB-44B5-9B4D-E6BCCE114977}" dt="2024-05-02T08:18:47.470" v="10" actId="1076"/>
          <ac:spMkLst>
            <pc:docMk/>
            <pc:sldMk cId="4267741932" sldId="503"/>
            <ac:spMk id="3" creationId="{31AA4E52-6AF2-99AA-EE59-36F65DE8F3D5}"/>
          </ac:spMkLst>
        </pc:spChg>
        <pc:spChg chg="del">
          <ac:chgData name="pantelis balaouras" userId="25e8755020fc1734" providerId="LiveId" clId="{DDCD1CB5-42CB-44B5-9B4D-E6BCCE114977}" dt="2024-05-02T08:17:51.547" v="4" actId="478"/>
          <ac:spMkLst>
            <pc:docMk/>
            <pc:sldMk cId="4267741932" sldId="503"/>
            <ac:spMk id="10" creationId="{ED2F4DDC-EDFB-2077-F4D4-7EFCA890F8B7}"/>
          </ac:spMkLst>
        </pc:spChg>
        <pc:picChg chg="add mod">
          <ac:chgData name="pantelis balaouras" userId="25e8755020fc1734" providerId="LiveId" clId="{DDCD1CB5-42CB-44B5-9B4D-E6BCCE114977}" dt="2024-05-02T08:19:02.220" v="13" actId="1076"/>
          <ac:picMkLst>
            <pc:docMk/>
            <pc:sldMk cId="4267741932" sldId="503"/>
            <ac:picMk id="2" creationId="{30CF13ED-F1B3-242B-5FCA-C1DAC7591E9A}"/>
          </ac:picMkLst>
        </pc:picChg>
        <pc:picChg chg="del">
          <ac:chgData name="pantelis balaouras" userId="25e8755020fc1734" providerId="LiveId" clId="{DDCD1CB5-42CB-44B5-9B4D-E6BCCE114977}" dt="2024-05-02T08:17:49.392" v="3" actId="478"/>
          <ac:picMkLst>
            <pc:docMk/>
            <pc:sldMk cId="4267741932" sldId="503"/>
            <ac:picMk id="6146" creationId="{2F61D9A2-E1E6-CBCE-83BF-D172B000C5B7}"/>
          </ac:picMkLst>
        </pc:picChg>
      </pc:sldChg>
      <pc:sldChg chg="addSp delSp modSp mod">
        <pc:chgData name="pantelis balaouras" userId="25e8755020fc1734" providerId="LiveId" clId="{DDCD1CB5-42CB-44B5-9B4D-E6BCCE114977}" dt="2024-05-02T08:19:19.126" v="16"/>
        <pc:sldMkLst>
          <pc:docMk/>
          <pc:sldMk cId="3699758299" sldId="515"/>
        </pc:sldMkLst>
        <pc:spChg chg="add mod">
          <ac:chgData name="pantelis balaouras" userId="25e8755020fc1734" providerId="LiveId" clId="{DDCD1CB5-42CB-44B5-9B4D-E6BCCE114977}" dt="2024-05-02T08:19:19.126" v="16"/>
          <ac:spMkLst>
            <pc:docMk/>
            <pc:sldMk cId="3699758299" sldId="515"/>
            <ac:spMk id="3" creationId="{161F9372-E77A-7B5A-A32E-7875C68027B8}"/>
          </ac:spMkLst>
        </pc:spChg>
        <pc:spChg chg="del">
          <ac:chgData name="pantelis balaouras" userId="25e8755020fc1734" providerId="LiveId" clId="{DDCD1CB5-42CB-44B5-9B4D-E6BCCE114977}" dt="2024-05-02T08:19:17.591" v="15" actId="478"/>
          <ac:spMkLst>
            <pc:docMk/>
            <pc:sldMk cId="3699758299" sldId="515"/>
            <ac:spMk id="10" creationId="{ED2F4DDC-EDFB-2077-F4D4-7EFCA890F8B7}"/>
          </ac:spMkLst>
        </pc:spChg>
        <pc:picChg chg="add mod">
          <ac:chgData name="pantelis balaouras" userId="25e8755020fc1734" providerId="LiveId" clId="{DDCD1CB5-42CB-44B5-9B4D-E6BCCE114977}" dt="2024-05-02T08:19:19.126" v="16"/>
          <ac:picMkLst>
            <pc:docMk/>
            <pc:sldMk cId="3699758299" sldId="515"/>
            <ac:picMk id="2" creationId="{661F150C-CFB9-C3EA-5768-84E09BCBB6A2}"/>
          </ac:picMkLst>
        </pc:picChg>
        <pc:picChg chg="del">
          <ac:chgData name="pantelis balaouras" userId="25e8755020fc1734" providerId="LiveId" clId="{DDCD1CB5-42CB-44B5-9B4D-E6BCCE114977}" dt="2024-05-02T08:19:15.418" v="14" actId="478"/>
          <ac:picMkLst>
            <pc:docMk/>
            <pc:sldMk cId="3699758299" sldId="515"/>
            <ac:picMk id="6146" creationId="{2F61D9A2-E1E6-CBCE-83BF-D172B000C5B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48242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98836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527084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5023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49843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12100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362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94695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8020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08694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91702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696083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39993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33976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1372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639126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822C4413-C740-731B-02DB-CC59DCD535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5" name="TextBox 12">
            <a:extLst>
              <a:ext uri="{FF2B5EF4-FFF2-40B4-BE49-F238E27FC236}">
                <a16:creationId xmlns:a16="http://schemas.microsoft.com/office/drawing/2014/main" id="{0CB00539-CE2C-28B7-2DFA-B2784A60F9B9}"/>
              </a:ext>
            </a:extLst>
          </p:cNvPr>
          <p:cNvSpPr txBox="1">
            <a:spLocks noChangeArrowheads="1"/>
          </p:cNvSpPr>
          <p:nvPr userDrawn="1"/>
        </p:nvSpPr>
        <p:spPr bwMode="auto">
          <a:xfrm>
            <a:off x="1" y="81370"/>
            <a:ext cx="45781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Women’s health and relevant Health Apps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1C656A47-CBCB-0BBC-5086-885C9162B482}"/>
              </a:ext>
            </a:extLst>
          </p:cNvPr>
          <p:cNvSpPr txBox="1">
            <a:spLocks noChangeArrowheads="1"/>
          </p:cNvSpPr>
          <p:nvPr userDrawn="1"/>
        </p:nvSpPr>
        <p:spPr bwMode="auto">
          <a:xfrm>
            <a:off x="1" y="81370"/>
            <a:ext cx="45781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Women’s health and relevant Health Apps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F8C531E1-4735-F0C8-568E-4E3A4327321F}"/>
              </a:ext>
            </a:extLst>
          </p:cNvPr>
          <p:cNvSpPr txBox="1">
            <a:spLocks noChangeArrowheads="1"/>
          </p:cNvSpPr>
          <p:nvPr userDrawn="1"/>
        </p:nvSpPr>
        <p:spPr bwMode="auto">
          <a:xfrm>
            <a:off x="1" y="81370"/>
            <a:ext cx="4578178"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7.2 </a:t>
            </a:r>
            <a:r>
              <a:rPr lang="en-US" altLang="el-GR" sz="1800" dirty="0">
                <a:solidFill>
                  <a:schemeClr val="tx1">
                    <a:lumMod val="50000"/>
                    <a:lumOff val="50000"/>
                  </a:schemeClr>
                </a:solidFill>
                <a:latin typeface="Abadi Extra Light" panose="020B0204020104020204" pitchFamily="34" charset="0"/>
              </a:rPr>
              <a:t> Women’s health and relevant Health Apps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png"/><Relationship Id="rId3" Type="http://schemas.openxmlformats.org/officeDocument/2006/relationships/image" Target="../media/image55.jp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7.jp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15.xml"/><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32.png"/><Relationship Id="rId9" Type="http://schemas.openxmlformats.org/officeDocument/2006/relationships/image" Target="../media/image72.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1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3.jp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jpg"/><Relationship Id="rId9"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7  - Experiential Training session </a:t>
            </a:r>
            <a:r>
              <a:rPr lang="en-US" sz="2400" b="1" kern="1200" dirty="0">
                <a:solidFill>
                  <a:srgbClr val="C00000"/>
                </a:solidFill>
                <a:effectLst/>
                <a:latin typeface="+mj-lt"/>
                <a:ea typeface="+mj-ea"/>
                <a:cs typeface="+mj-cs"/>
              </a:rPr>
              <a:t>(7.2)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Women’s Health </a:t>
            </a:r>
            <a:r>
              <a:rPr lang="en-US" sz="4000" b="1" dirty="0">
                <a:solidFill>
                  <a:schemeClr val="tx1"/>
                </a:solidFill>
                <a:effectLst/>
                <a:latin typeface="+mj-lt"/>
              </a:rPr>
              <a:t>and relevant Apps</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7</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Ορθογώνιο 15"/>
          <p:cNvSpPr/>
          <p:nvPr/>
        </p:nvSpPr>
        <p:spPr>
          <a:xfrm>
            <a:off x="483294" y="4941389"/>
            <a:ext cx="2251092" cy="1732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 and </a:t>
            </a:r>
            <a:r>
              <a:rPr lang="it-IT" sz="2000" dirty="0" err="1"/>
              <a:t>your</a:t>
            </a:r>
            <a:r>
              <a:rPr lang="it-IT" sz="2000" dirty="0"/>
              <a:t> PMS </a:t>
            </a:r>
            <a:r>
              <a:rPr lang="it-IT" sz="2000" dirty="0" err="1"/>
              <a:t>symptoms</a:t>
            </a:r>
            <a:r>
              <a:rPr lang="it-IT" sz="2000" dirty="0"/>
              <a:t>.</a:t>
            </a:r>
            <a:endParaRPr lang="el-GR" sz="2000" dirty="0"/>
          </a:p>
        </p:txBody>
      </p:sp>
      <p:sp>
        <p:nvSpPr>
          <p:cNvPr id="5" name="Ορθογώνιο 4"/>
          <p:cNvSpPr/>
          <p:nvPr/>
        </p:nvSpPr>
        <p:spPr>
          <a:xfrm>
            <a:off x="7396060" y="4743929"/>
            <a:ext cx="2251082" cy="193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The app </a:t>
            </a:r>
            <a:r>
              <a:rPr lang="it-IT" sz="2000" dirty="0" err="1"/>
              <a:t>helps</a:t>
            </a:r>
            <a:r>
              <a:rPr lang="it-IT" sz="2000" dirty="0"/>
              <a:t> </a:t>
            </a:r>
            <a:r>
              <a:rPr lang="it-IT" sz="2000" dirty="0" err="1"/>
              <a:t>you</a:t>
            </a:r>
            <a:r>
              <a:rPr lang="it-IT" sz="2000" dirty="0"/>
              <a:t> track </a:t>
            </a:r>
            <a:r>
              <a:rPr lang="it-IT" sz="2000" dirty="0" err="1"/>
              <a:t>your</a:t>
            </a:r>
            <a:r>
              <a:rPr lang="it-IT" sz="2000" dirty="0"/>
              <a:t> </a:t>
            </a:r>
            <a:r>
              <a:rPr lang="it-IT" sz="2000" dirty="0" err="1"/>
              <a:t>contraceptive</a:t>
            </a:r>
            <a:r>
              <a:rPr lang="it-IT" sz="2000" dirty="0"/>
              <a:t> methods, including </a:t>
            </a:r>
            <a:r>
              <a:rPr lang="it-IT" sz="2000" dirty="0" err="1"/>
              <a:t>possible</a:t>
            </a:r>
            <a:r>
              <a:rPr lang="it-IT" sz="2000" dirty="0"/>
              <a:t> </a:t>
            </a:r>
            <a:r>
              <a:rPr lang="it-IT" sz="2000" dirty="0" err="1"/>
              <a:t>missed</a:t>
            </a:r>
            <a:r>
              <a:rPr lang="it-IT" sz="2000" dirty="0"/>
              <a:t> </a:t>
            </a:r>
            <a:r>
              <a:rPr lang="it-IT" sz="2000" dirty="0" err="1"/>
              <a:t>doses</a:t>
            </a:r>
            <a:r>
              <a:rPr lang="it-IT" sz="2000" dirty="0"/>
              <a:t>.</a:t>
            </a:r>
            <a:endParaRPr lang="el-GR" sz="2000" dirty="0"/>
          </a:p>
        </p:txBody>
      </p:sp>
      <p:sp>
        <p:nvSpPr>
          <p:cNvPr id="27" name="Ορθογώνιο 26"/>
          <p:cNvSpPr/>
          <p:nvPr/>
        </p:nvSpPr>
        <p:spPr>
          <a:xfrm>
            <a:off x="3666100" y="388327"/>
            <a:ext cx="2251082" cy="193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err="1"/>
              <a:t>You</a:t>
            </a:r>
            <a:r>
              <a:rPr lang="it-IT" sz="2000" dirty="0"/>
              <a:t> can </a:t>
            </a:r>
            <a:r>
              <a:rPr lang="it-IT" sz="2000" dirty="0" err="1"/>
              <a:t>even</a:t>
            </a:r>
            <a:r>
              <a:rPr lang="it-IT" sz="2000" dirty="0"/>
              <a:t> track </a:t>
            </a:r>
            <a:r>
              <a:rPr lang="it-IT" sz="2000" dirty="0" err="1"/>
              <a:t>your</a:t>
            </a:r>
            <a:r>
              <a:rPr lang="it-IT" sz="2000" dirty="0"/>
              <a:t> sexual activity and </a:t>
            </a:r>
            <a:r>
              <a:rPr lang="it-IT" sz="2000" dirty="0" err="1"/>
              <a:t>various</a:t>
            </a:r>
            <a:r>
              <a:rPr lang="it-IT" sz="2000" dirty="0"/>
              <a:t> </a:t>
            </a:r>
            <a:r>
              <a:rPr lang="it-IT" sz="2000" dirty="0" err="1"/>
              <a:t>aspects</a:t>
            </a:r>
            <a:r>
              <a:rPr lang="it-IT" sz="2000" dirty="0"/>
              <a:t> </a:t>
            </a:r>
            <a:r>
              <a:rPr lang="it-IT" sz="2000" dirty="0" err="1"/>
              <a:t>related</a:t>
            </a:r>
            <a:r>
              <a:rPr lang="it-IT" sz="2000" dirty="0"/>
              <a:t> to </a:t>
            </a:r>
            <a:r>
              <a:rPr lang="it-IT" sz="2000" dirty="0" err="1"/>
              <a:t>it</a:t>
            </a:r>
            <a:r>
              <a:rPr lang="it-IT" sz="2000" dirty="0"/>
              <a:t>. </a:t>
            </a:r>
            <a:endParaRPr lang="el-GR" sz="2000" dirty="0"/>
          </a:p>
        </p:txBody>
      </p:sp>
      <p:pic>
        <p:nvPicPr>
          <p:cNvPr id="18" name="Immagine 17">
            <a:extLst>
              <a:ext uri="{FF2B5EF4-FFF2-40B4-BE49-F238E27FC236}">
                <a16:creationId xmlns:a16="http://schemas.microsoft.com/office/drawing/2014/main" id="{D0F1600A-4AA9-482A-A2BF-A3B2CF1DA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94" y="388327"/>
            <a:ext cx="2251092" cy="4202567"/>
          </a:xfrm>
          <a:prstGeom prst="rect">
            <a:avLst/>
          </a:prstGeom>
        </p:spPr>
      </p:pic>
      <p:pic>
        <p:nvPicPr>
          <p:cNvPr id="21" name="Immagine 20">
            <a:extLst>
              <a:ext uri="{FF2B5EF4-FFF2-40B4-BE49-F238E27FC236}">
                <a16:creationId xmlns:a16="http://schemas.microsoft.com/office/drawing/2014/main" id="{593416E8-6F57-4317-8F99-EACD027710D7}"/>
              </a:ext>
            </a:extLst>
          </p:cNvPr>
          <p:cNvPicPr>
            <a:picLocks noChangeAspect="1"/>
          </p:cNvPicPr>
          <p:nvPr/>
        </p:nvPicPr>
        <p:blipFill>
          <a:blip r:embed="rId4"/>
          <a:stretch>
            <a:fillRect/>
          </a:stretch>
        </p:blipFill>
        <p:spPr>
          <a:xfrm>
            <a:off x="1291820" y="4461809"/>
            <a:ext cx="634039" cy="774259"/>
          </a:xfrm>
          <a:prstGeom prst="rect">
            <a:avLst/>
          </a:prstGeom>
        </p:spPr>
      </p:pic>
      <p:pic>
        <p:nvPicPr>
          <p:cNvPr id="24" name="Immagine 23">
            <a:extLst>
              <a:ext uri="{FF2B5EF4-FFF2-40B4-BE49-F238E27FC236}">
                <a16:creationId xmlns:a16="http://schemas.microsoft.com/office/drawing/2014/main" id="{86A3D4F3-7358-44C0-BD8A-8D07150E2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6100" y="2518140"/>
            <a:ext cx="2251082" cy="4156119"/>
          </a:xfrm>
          <a:prstGeom prst="rect">
            <a:avLst/>
          </a:prstGeom>
        </p:spPr>
      </p:pic>
      <p:pic>
        <p:nvPicPr>
          <p:cNvPr id="34" name="Immagine 33">
            <a:extLst>
              <a:ext uri="{FF2B5EF4-FFF2-40B4-BE49-F238E27FC236}">
                <a16:creationId xmlns:a16="http://schemas.microsoft.com/office/drawing/2014/main" id="{7AF9BA48-8A03-45D7-A95A-E18652CC7BF0}"/>
              </a:ext>
            </a:extLst>
          </p:cNvPr>
          <p:cNvPicPr>
            <a:picLocks noChangeAspect="1"/>
          </p:cNvPicPr>
          <p:nvPr/>
        </p:nvPicPr>
        <p:blipFill>
          <a:blip r:embed="rId6"/>
          <a:stretch>
            <a:fillRect/>
          </a:stretch>
        </p:blipFill>
        <p:spPr>
          <a:xfrm>
            <a:off x="4474622" y="2097311"/>
            <a:ext cx="634038" cy="778137"/>
          </a:xfrm>
          <a:prstGeom prst="rect">
            <a:avLst/>
          </a:prstGeom>
        </p:spPr>
      </p:pic>
      <p:pic>
        <p:nvPicPr>
          <p:cNvPr id="36" name="Immagine 35">
            <a:extLst>
              <a:ext uri="{FF2B5EF4-FFF2-40B4-BE49-F238E27FC236}">
                <a16:creationId xmlns:a16="http://schemas.microsoft.com/office/drawing/2014/main" id="{85BCEEBE-D1DE-4E0E-8DEA-F87F67F0C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7958" y="381867"/>
            <a:ext cx="2279184" cy="4209027"/>
          </a:xfrm>
          <a:prstGeom prst="rect">
            <a:avLst/>
          </a:prstGeom>
        </p:spPr>
      </p:pic>
      <p:pic>
        <p:nvPicPr>
          <p:cNvPr id="38" name="Immagine 37">
            <a:extLst>
              <a:ext uri="{FF2B5EF4-FFF2-40B4-BE49-F238E27FC236}">
                <a16:creationId xmlns:a16="http://schemas.microsoft.com/office/drawing/2014/main" id="{BEB0AB76-CBCC-459B-B8B2-8EEA240D168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37069" y="388327"/>
            <a:ext cx="1557775" cy="3005207"/>
          </a:xfrm>
          <a:prstGeom prst="rect">
            <a:avLst/>
          </a:prstGeom>
        </p:spPr>
      </p:pic>
      <p:pic>
        <p:nvPicPr>
          <p:cNvPr id="40" name="Immagine 39">
            <a:extLst>
              <a:ext uri="{FF2B5EF4-FFF2-40B4-BE49-F238E27FC236}">
                <a16:creationId xmlns:a16="http://schemas.microsoft.com/office/drawing/2014/main" id="{1B484C3D-70FC-4B2D-B625-DF47705AAD7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237069" y="3599024"/>
            <a:ext cx="1557775" cy="3063624"/>
          </a:xfrm>
          <a:prstGeom prst="rect">
            <a:avLst/>
          </a:prstGeom>
        </p:spPr>
      </p:pic>
      <p:pic>
        <p:nvPicPr>
          <p:cNvPr id="41" name="Immagine 40">
            <a:extLst>
              <a:ext uri="{FF2B5EF4-FFF2-40B4-BE49-F238E27FC236}">
                <a16:creationId xmlns:a16="http://schemas.microsoft.com/office/drawing/2014/main" id="{76642DEA-0559-44E4-948C-23BA5CDBB996}"/>
              </a:ext>
            </a:extLst>
          </p:cNvPr>
          <p:cNvPicPr>
            <a:picLocks noChangeAspect="1"/>
          </p:cNvPicPr>
          <p:nvPr/>
        </p:nvPicPr>
        <p:blipFill>
          <a:blip r:embed="rId10"/>
          <a:stretch>
            <a:fillRect/>
          </a:stretch>
        </p:blipFill>
        <p:spPr>
          <a:xfrm>
            <a:off x="8190531" y="4298620"/>
            <a:ext cx="634038" cy="778138"/>
          </a:xfrm>
          <a:prstGeom prst="rect">
            <a:avLst/>
          </a:prstGeom>
        </p:spPr>
      </p:pic>
      <p:sp>
        <p:nvSpPr>
          <p:cNvPr id="42" name="Freccia a destra 41">
            <a:extLst>
              <a:ext uri="{FF2B5EF4-FFF2-40B4-BE49-F238E27FC236}">
                <a16:creationId xmlns:a16="http://schemas.microsoft.com/office/drawing/2014/main" id="{7ACB3ECC-2096-41E7-9109-B607520D44BD}"/>
              </a:ext>
            </a:extLst>
          </p:cNvPr>
          <p:cNvSpPr/>
          <p:nvPr/>
        </p:nvSpPr>
        <p:spPr>
          <a:xfrm>
            <a:off x="8364553" y="2221313"/>
            <a:ext cx="1839686" cy="189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2 43">
            <a:extLst>
              <a:ext uri="{FF2B5EF4-FFF2-40B4-BE49-F238E27FC236}">
                <a16:creationId xmlns:a16="http://schemas.microsoft.com/office/drawing/2014/main" id="{C5F68D85-EC86-4E97-892B-7D15A6280307}"/>
              </a:ext>
            </a:extLst>
          </p:cNvPr>
          <p:cNvCxnSpPr>
            <a:cxnSpLocks/>
          </p:cNvCxnSpPr>
          <p:nvPr/>
        </p:nvCxnSpPr>
        <p:spPr>
          <a:xfrm>
            <a:off x="8364553" y="3002001"/>
            <a:ext cx="1951413" cy="15398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02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Ορθογώνιο 12"/>
          <p:cNvSpPr/>
          <p:nvPr/>
        </p:nvSpPr>
        <p:spPr>
          <a:xfrm>
            <a:off x="382901" y="482402"/>
            <a:ext cx="2258994" cy="147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You can also track if and when you took a test to detect any sexually transmittable disease  or a pregnancy test.</a:t>
            </a:r>
          </a:p>
        </p:txBody>
      </p:sp>
      <p:sp>
        <p:nvSpPr>
          <p:cNvPr id="20" name="Ορθογώνιο 19"/>
          <p:cNvSpPr/>
          <p:nvPr/>
        </p:nvSpPr>
        <p:spPr>
          <a:xfrm>
            <a:off x="4148245" y="4975282"/>
            <a:ext cx="2233286" cy="1540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You can also track your appointments and set reminders for future ones.</a:t>
            </a:r>
          </a:p>
        </p:txBody>
      </p:sp>
      <p:pic>
        <p:nvPicPr>
          <p:cNvPr id="12" name="Immagine 11">
            <a:extLst>
              <a:ext uri="{FF2B5EF4-FFF2-40B4-BE49-F238E27FC236}">
                <a16:creationId xmlns:a16="http://schemas.microsoft.com/office/drawing/2014/main" id="{B2AA6BFA-5C89-470A-9087-F3CBDA986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55" y="2362200"/>
            <a:ext cx="2233286" cy="4153292"/>
          </a:xfrm>
          <a:prstGeom prst="rect">
            <a:avLst/>
          </a:prstGeom>
        </p:spPr>
      </p:pic>
      <p:pic>
        <p:nvPicPr>
          <p:cNvPr id="28" name="Immagine 27">
            <a:extLst>
              <a:ext uri="{FF2B5EF4-FFF2-40B4-BE49-F238E27FC236}">
                <a16:creationId xmlns:a16="http://schemas.microsoft.com/office/drawing/2014/main" id="{E3DCA20C-0F7E-4577-A9D8-EA28CC0E5E7B}"/>
              </a:ext>
            </a:extLst>
          </p:cNvPr>
          <p:cNvPicPr>
            <a:picLocks noChangeAspect="1"/>
          </p:cNvPicPr>
          <p:nvPr/>
        </p:nvPicPr>
        <p:blipFill>
          <a:blip r:embed="rId4"/>
          <a:stretch>
            <a:fillRect/>
          </a:stretch>
        </p:blipFill>
        <p:spPr>
          <a:xfrm>
            <a:off x="1195378" y="1850465"/>
            <a:ext cx="634039" cy="786452"/>
          </a:xfrm>
          <a:prstGeom prst="rect">
            <a:avLst/>
          </a:prstGeom>
        </p:spPr>
      </p:pic>
      <p:pic>
        <p:nvPicPr>
          <p:cNvPr id="30" name="Immagine 29">
            <a:extLst>
              <a:ext uri="{FF2B5EF4-FFF2-40B4-BE49-F238E27FC236}">
                <a16:creationId xmlns:a16="http://schemas.microsoft.com/office/drawing/2014/main" id="{0120CA9D-7157-47AA-BB0E-8DC82704D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031" y="482402"/>
            <a:ext cx="2235878" cy="4211912"/>
          </a:xfrm>
          <a:prstGeom prst="rect">
            <a:avLst/>
          </a:prstGeom>
        </p:spPr>
      </p:pic>
      <p:pic>
        <p:nvPicPr>
          <p:cNvPr id="32" name="Immagine 31">
            <a:extLst>
              <a:ext uri="{FF2B5EF4-FFF2-40B4-BE49-F238E27FC236}">
                <a16:creationId xmlns:a16="http://schemas.microsoft.com/office/drawing/2014/main" id="{656EBA62-3FDE-4345-97AC-8368F9A166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9112" y="2243691"/>
            <a:ext cx="2233286" cy="4211913"/>
          </a:xfrm>
          <a:prstGeom prst="rect">
            <a:avLst/>
          </a:prstGeom>
        </p:spPr>
      </p:pic>
      <p:pic>
        <p:nvPicPr>
          <p:cNvPr id="33" name="Immagine 32">
            <a:extLst>
              <a:ext uri="{FF2B5EF4-FFF2-40B4-BE49-F238E27FC236}">
                <a16:creationId xmlns:a16="http://schemas.microsoft.com/office/drawing/2014/main" id="{ACBED38D-E0BC-4F64-9BD5-16936A44AB74}"/>
              </a:ext>
            </a:extLst>
          </p:cNvPr>
          <p:cNvPicPr>
            <a:picLocks noChangeAspect="1"/>
          </p:cNvPicPr>
          <p:nvPr/>
        </p:nvPicPr>
        <p:blipFill>
          <a:blip r:embed="rId7"/>
          <a:stretch>
            <a:fillRect/>
          </a:stretch>
        </p:blipFill>
        <p:spPr>
          <a:xfrm>
            <a:off x="5978191" y="4636573"/>
            <a:ext cx="634039" cy="780356"/>
          </a:xfrm>
          <a:prstGeom prst="rect">
            <a:avLst/>
          </a:prstGeom>
        </p:spPr>
      </p:pic>
      <p:sp>
        <p:nvSpPr>
          <p:cNvPr id="34" name="Freccia angolare in su 33">
            <a:extLst>
              <a:ext uri="{FF2B5EF4-FFF2-40B4-BE49-F238E27FC236}">
                <a16:creationId xmlns:a16="http://schemas.microsoft.com/office/drawing/2014/main" id="{281117BA-FC78-4320-BB73-3A09AD0F16D7}"/>
              </a:ext>
            </a:extLst>
          </p:cNvPr>
          <p:cNvSpPr/>
          <p:nvPr/>
        </p:nvSpPr>
        <p:spPr>
          <a:xfrm>
            <a:off x="6323950" y="5359187"/>
            <a:ext cx="1383136" cy="7803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Immagine 35">
            <a:extLst>
              <a:ext uri="{FF2B5EF4-FFF2-40B4-BE49-F238E27FC236}">
                <a16:creationId xmlns:a16="http://schemas.microsoft.com/office/drawing/2014/main" id="{B30CAD12-B8E2-4C42-A1B0-63B4576240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2226" y="2243691"/>
            <a:ext cx="2243395" cy="4271801"/>
          </a:xfrm>
          <a:prstGeom prst="rect">
            <a:avLst/>
          </a:prstGeom>
        </p:spPr>
      </p:pic>
      <p:sp>
        <p:nvSpPr>
          <p:cNvPr id="37" name="Ορθογώνιο 12">
            <a:extLst>
              <a:ext uri="{FF2B5EF4-FFF2-40B4-BE49-F238E27FC236}">
                <a16:creationId xmlns:a16="http://schemas.microsoft.com/office/drawing/2014/main" id="{E55536E4-5796-4C9E-955C-CB7AECAD67D8}"/>
              </a:ext>
            </a:extLst>
          </p:cNvPr>
          <p:cNvSpPr/>
          <p:nvPr/>
        </p:nvSpPr>
        <p:spPr>
          <a:xfrm>
            <a:off x="9762226" y="482402"/>
            <a:ext cx="2258994" cy="147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If you are not interested in tracking so many details you can decide to remove some features from the menu.</a:t>
            </a:r>
          </a:p>
        </p:txBody>
      </p:sp>
      <p:sp>
        <p:nvSpPr>
          <p:cNvPr id="38" name="Freccia in giù 37">
            <a:extLst>
              <a:ext uri="{FF2B5EF4-FFF2-40B4-BE49-F238E27FC236}">
                <a16:creationId xmlns:a16="http://schemas.microsoft.com/office/drawing/2014/main" id="{E22A7592-DF80-4EEC-A161-92E8002C1B65}"/>
              </a:ext>
            </a:extLst>
          </p:cNvPr>
          <p:cNvSpPr/>
          <p:nvPr/>
        </p:nvSpPr>
        <p:spPr>
          <a:xfrm>
            <a:off x="10725055" y="1958286"/>
            <a:ext cx="317736" cy="285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583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457" y="5529944"/>
            <a:ext cx="2487290" cy="11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From the home page </a:t>
            </a:r>
            <a:r>
              <a:rPr lang="it-IT" dirty="0" err="1"/>
              <a:t>you</a:t>
            </a:r>
            <a:r>
              <a:rPr lang="it-IT" dirty="0"/>
              <a:t> can </a:t>
            </a:r>
            <a:r>
              <a:rPr lang="it-IT" dirty="0" err="1"/>
              <a:t>also</a:t>
            </a:r>
            <a:r>
              <a:rPr lang="it-IT" dirty="0"/>
              <a:t> access the </a:t>
            </a:r>
            <a:r>
              <a:rPr lang="it-IT" dirty="0" err="1"/>
              <a:t>calendar</a:t>
            </a:r>
            <a:r>
              <a:rPr lang="it-IT" dirty="0"/>
              <a:t> and a </a:t>
            </a:r>
            <a:r>
              <a:rPr lang="it-IT" dirty="0" err="1"/>
              <a:t>very</a:t>
            </a:r>
            <a:r>
              <a:rPr lang="it-IT" dirty="0"/>
              <a:t> </a:t>
            </a:r>
            <a:r>
              <a:rPr lang="it-IT" dirty="0" err="1"/>
              <a:t>rich</a:t>
            </a:r>
            <a:r>
              <a:rPr lang="it-IT" dirty="0"/>
              <a:t> information section</a:t>
            </a:r>
            <a:endParaRPr lang="el-GR" dirty="0"/>
          </a:p>
        </p:txBody>
      </p:sp>
      <p:pic>
        <p:nvPicPr>
          <p:cNvPr id="22" name="Immagine 21">
            <a:extLst>
              <a:ext uri="{FF2B5EF4-FFF2-40B4-BE49-F238E27FC236}">
                <a16:creationId xmlns:a16="http://schemas.microsoft.com/office/drawing/2014/main" id="{09956486-A55B-4340-B38D-AA5044105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57" y="417061"/>
            <a:ext cx="2487290" cy="4929670"/>
          </a:xfrm>
          <a:prstGeom prst="rect">
            <a:avLst/>
          </a:prstGeom>
        </p:spPr>
      </p:pic>
      <p:pic>
        <p:nvPicPr>
          <p:cNvPr id="24" name="Immagine 23">
            <a:extLst>
              <a:ext uri="{FF2B5EF4-FFF2-40B4-BE49-F238E27FC236}">
                <a16:creationId xmlns:a16="http://schemas.microsoft.com/office/drawing/2014/main" id="{F4B4B822-6DA2-42E5-BC38-3756527F4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943" y="417061"/>
            <a:ext cx="2822331" cy="5617223"/>
          </a:xfrm>
          <a:prstGeom prst="rect">
            <a:avLst/>
          </a:prstGeom>
        </p:spPr>
      </p:pic>
      <p:sp>
        <p:nvSpPr>
          <p:cNvPr id="25" name="Freccia angolare in su 24">
            <a:extLst>
              <a:ext uri="{FF2B5EF4-FFF2-40B4-BE49-F238E27FC236}">
                <a16:creationId xmlns:a16="http://schemas.microsoft.com/office/drawing/2014/main" id="{0D362FA7-7A45-4A50-A6B2-F871212D494B}"/>
              </a:ext>
            </a:extLst>
          </p:cNvPr>
          <p:cNvSpPr/>
          <p:nvPr/>
        </p:nvSpPr>
        <p:spPr>
          <a:xfrm>
            <a:off x="2971800" y="6034284"/>
            <a:ext cx="7206343" cy="653306"/>
          </a:xfrm>
          <a:prstGeom prst="bentUpArrow">
            <a:avLst>
              <a:gd name="adj1" fmla="val 20685"/>
              <a:gd name="adj2" fmla="val 25000"/>
              <a:gd name="adj3" fmla="val 37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201FB491-97AF-445B-BCC1-F0B04FDC8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227" y="1431266"/>
            <a:ext cx="2487290" cy="4929671"/>
          </a:xfrm>
          <a:prstGeom prst="rect">
            <a:avLst/>
          </a:prstGeom>
        </p:spPr>
      </p:pic>
      <p:sp>
        <p:nvSpPr>
          <p:cNvPr id="30" name="Ορθογώνιο 1">
            <a:extLst>
              <a:ext uri="{FF2B5EF4-FFF2-40B4-BE49-F238E27FC236}">
                <a16:creationId xmlns:a16="http://schemas.microsoft.com/office/drawing/2014/main" id="{397BBFB4-9AE5-4EEC-B20E-1E17A1C41C08}"/>
              </a:ext>
            </a:extLst>
          </p:cNvPr>
          <p:cNvSpPr/>
          <p:nvPr/>
        </p:nvSpPr>
        <p:spPr>
          <a:xfrm>
            <a:off x="3614058" y="87087"/>
            <a:ext cx="4234542" cy="11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Dots</a:t>
            </a:r>
            <a:r>
              <a:rPr lang="it-IT" dirty="0"/>
              <a:t> in </a:t>
            </a:r>
            <a:r>
              <a:rPr lang="it-IT" dirty="0" err="1"/>
              <a:t>different</a:t>
            </a:r>
            <a:r>
              <a:rPr lang="it-IT" dirty="0"/>
              <a:t> colors, </a:t>
            </a:r>
            <a:r>
              <a:rPr lang="it-IT" dirty="0" err="1"/>
              <a:t>according</a:t>
            </a:r>
            <a:r>
              <a:rPr lang="it-IT" dirty="0"/>
              <a:t> to the aspect </a:t>
            </a:r>
            <a:r>
              <a:rPr lang="it-IT" dirty="0" err="1"/>
              <a:t>you</a:t>
            </a:r>
            <a:r>
              <a:rPr lang="it-IT" dirty="0"/>
              <a:t> </a:t>
            </a:r>
            <a:r>
              <a:rPr lang="it-IT" dirty="0" err="1"/>
              <a:t>decided</a:t>
            </a:r>
            <a:r>
              <a:rPr lang="it-IT" dirty="0"/>
              <a:t> to track, </a:t>
            </a:r>
            <a:r>
              <a:rPr lang="it-IT" dirty="0" err="1"/>
              <a:t>will</a:t>
            </a:r>
            <a:r>
              <a:rPr lang="it-IT" dirty="0"/>
              <a:t> </a:t>
            </a:r>
            <a:r>
              <a:rPr lang="it-IT" dirty="0" err="1"/>
              <a:t>appear</a:t>
            </a:r>
            <a:r>
              <a:rPr lang="it-IT" dirty="0"/>
              <a:t> under </a:t>
            </a:r>
            <a:r>
              <a:rPr lang="it-IT" dirty="0" err="1"/>
              <a:t>each</a:t>
            </a:r>
            <a:r>
              <a:rPr lang="it-IT" dirty="0"/>
              <a:t> day. By </a:t>
            </a:r>
            <a:r>
              <a:rPr lang="it-IT" dirty="0" err="1"/>
              <a:t>clicking</a:t>
            </a:r>
            <a:r>
              <a:rPr lang="it-IT" dirty="0"/>
              <a:t> on the day </a:t>
            </a:r>
            <a:r>
              <a:rPr lang="it-IT" dirty="0" err="1"/>
              <a:t>you</a:t>
            </a:r>
            <a:r>
              <a:rPr lang="it-IT" dirty="0"/>
              <a:t> can </a:t>
            </a:r>
            <a:r>
              <a:rPr lang="it-IT" dirty="0" err="1"/>
              <a:t>also</a:t>
            </a:r>
            <a:r>
              <a:rPr lang="it-IT" dirty="0"/>
              <a:t> </a:t>
            </a:r>
            <a:r>
              <a:rPr lang="it-IT" dirty="0" err="1"/>
              <a:t>see</a:t>
            </a:r>
            <a:r>
              <a:rPr lang="it-IT" dirty="0"/>
              <a:t> the details.</a:t>
            </a:r>
            <a:endParaRPr lang="el-GR" dirty="0"/>
          </a:p>
        </p:txBody>
      </p:sp>
      <p:sp>
        <p:nvSpPr>
          <p:cNvPr id="31" name="Freccia a destra 30">
            <a:extLst>
              <a:ext uri="{FF2B5EF4-FFF2-40B4-BE49-F238E27FC236}">
                <a16:creationId xmlns:a16="http://schemas.microsoft.com/office/drawing/2014/main" id="{D793928C-D837-4173-933E-DD97F1F75BC4}"/>
              </a:ext>
            </a:extLst>
          </p:cNvPr>
          <p:cNvSpPr/>
          <p:nvPr/>
        </p:nvSpPr>
        <p:spPr>
          <a:xfrm rot="19763461">
            <a:off x="2829698" y="5472359"/>
            <a:ext cx="1765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4213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sz="2800" dirty="0"/>
              <a:t>Example 2: </a:t>
            </a:r>
            <a:r>
              <a:rPr lang="el-GR" sz="2800" dirty="0"/>
              <a:t/>
            </a:r>
            <a:br>
              <a:rPr lang="el-GR" sz="2800" dirty="0"/>
            </a:br>
            <a:r>
              <a:rPr lang="en-GB" sz="2800" dirty="0"/>
              <a:t>Know Your Lemons – Self Exam</a:t>
            </a:r>
            <a:endParaRPr lang="el-GR" sz="2400" i="1" dirty="0"/>
          </a:p>
        </p:txBody>
      </p:sp>
      <p:sp>
        <p:nvSpPr>
          <p:cNvPr id="4" name="Θέση περιεχομένου 3"/>
          <p:cNvSpPr>
            <a:spLocks noGrp="1"/>
          </p:cNvSpPr>
          <p:nvPr>
            <p:ph idx="1"/>
          </p:nvPr>
        </p:nvSpPr>
        <p:spPr/>
        <p:txBody>
          <a:bodyPr>
            <a:normAutofit fontScale="25000" lnSpcReduction="20000"/>
          </a:bodyPr>
          <a:lstStyle/>
          <a:p>
            <a:pPr>
              <a:lnSpc>
                <a:spcPct val="120000"/>
              </a:lnSpc>
            </a:pPr>
            <a:r>
              <a:rPr lang="en-US" sz="8800" dirty="0"/>
              <a:t>App designed to improve early detection of breast cancer and period tracking. It’s free and doesn’t collect your data.</a:t>
            </a:r>
          </a:p>
          <a:p>
            <a:pPr marL="0" indent="0">
              <a:lnSpc>
                <a:spcPct val="120000"/>
              </a:lnSpc>
              <a:buNone/>
            </a:pPr>
            <a:r>
              <a:rPr lang="en-US" sz="8800" dirty="0"/>
              <a:t>Main features:</a:t>
            </a:r>
          </a:p>
          <a:p>
            <a:pPr>
              <a:lnSpc>
                <a:spcPct val="120000"/>
              </a:lnSpc>
            </a:pPr>
            <a:r>
              <a:rPr lang="en-US" sz="8800" dirty="0"/>
              <a:t> #1 app for breast self exams;</a:t>
            </a:r>
          </a:p>
          <a:p>
            <a:pPr>
              <a:lnSpc>
                <a:spcPct val="120000"/>
              </a:lnSpc>
            </a:pPr>
            <a:r>
              <a:rPr lang="en-US" sz="8800" dirty="0"/>
              <a:t> Monthly reminders timed to your breast cycle;</a:t>
            </a:r>
          </a:p>
          <a:p>
            <a:pPr>
              <a:lnSpc>
                <a:spcPct val="120000"/>
              </a:lnSpc>
            </a:pPr>
            <a:r>
              <a:rPr lang="it-IT" sz="8800" dirty="0"/>
              <a:t> Understanding </a:t>
            </a:r>
            <a:r>
              <a:rPr lang="it-IT" sz="8800" dirty="0" err="1"/>
              <a:t>your</a:t>
            </a:r>
            <a:r>
              <a:rPr lang="it-IT" sz="8800" dirty="0"/>
              <a:t> screening plan;</a:t>
            </a:r>
          </a:p>
          <a:p>
            <a:pPr>
              <a:lnSpc>
                <a:spcPct val="120000"/>
              </a:lnSpc>
            </a:pPr>
            <a:r>
              <a:rPr lang="en-US" sz="8800" dirty="0"/>
              <a:t> Information about risk factors, details about signs and symptoms, preparing for mammograms, and more.</a:t>
            </a:r>
          </a:p>
        </p:txBody>
      </p:sp>
      <p:pic>
        <p:nvPicPr>
          <p:cNvPr id="5" name="Immagine 4">
            <a:extLst>
              <a:ext uri="{FF2B5EF4-FFF2-40B4-BE49-F238E27FC236}">
                <a16:creationId xmlns:a16="http://schemas.microsoft.com/office/drawing/2014/main" id="{2CD78D2F-4C50-487E-84D8-A3A8D5B54361}"/>
              </a:ext>
            </a:extLst>
          </p:cNvPr>
          <p:cNvPicPr>
            <a:picLocks noChangeAspect="1"/>
          </p:cNvPicPr>
          <p:nvPr/>
        </p:nvPicPr>
        <p:blipFill>
          <a:blip r:embed="rId3"/>
          <a:stretch>
            <a:fillRect/>
          </a:stretch>
        </p:blipFill>
        <p:spPr>
          <a:xfrm>
            <a:off x="10570028" y="729201"/>
            <a:ext cx="1447800" cy="1438578"/>
          </a:xfrm>
          <a:prstGeom prst="rect">
            <a:avLst/>
          </a:prstGeom>
        </p:spPr>
      </p:pic>
    </p:spTree>
    <p:extLst>
      <p:ext uri="{BB962C8B-B14F-4D97-AF65-F5344CB8AC3E}">
        <p14:creationId xmlns:p14="http://schemas.microsoft.com/office/powerpoint/2010/main" val="61522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435041" y="414380"/>
            <a:ext cx="2830285" cy="135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you open the app for the 1</a:t>
            </a:r>
            <a:r>
              <a:rPr lang="en-GB" baseline="30000" dirty="0"/>
              <a:t>st</a:t>
            </a:r>
            <a:r>
              <a:rPr lang="en-GB" dirty="0"/>
              <a:t> time, it will ask you brief questions to tailor the content to your personal situation.</a:t>
            </a:r>
            <a:endParaRPr lang="el-GR" dirty="0"/>
          </a:p>
        </p:txBody>
      </p:sp>
      <p:pic>
        <p:nvPicPr>
          <p:cNvPr id="29" name="Immagine 28">
            <a:extLst>
              <a:ext uri="{FF2B5EF4-FFF2-40B4-BE49-F238E27FC236}">
                <a16:creationId xmlns:a16="http://schemas.microsoft.com/office/drawing/2014/main" id="{9FB2728E-0C43-42AA-90E1-066C34A2A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26" y="1879048"/>
            <a:ext cx="2330317" cy="4744783"/>
          </a:xfrm>
          <a:prstGeom prst="rect">
            <a:avLst/>
          </a:prstGeom>
        </p:spPr>
      </p:pic>
      <p:sp>
        <p:nvSpPr>
          <p:cNvPr id="30" name="Ορθογώνιο 11">
            <a:extLst>
              <a:ext uri="{FF2B5EF4-FFF2-40B4-BE49-F238E27FC236}">
                <a16:creationId xmlns:a16="http://schemas.microsoft.com/office/drawing/2014/main" id="{70E676AB-2458-485F-8CBC-4AE60F9FCCB4}"/>
              </a:ext>
            </a:extLst>
          </p:cNvPr>
          <p:cNvSpPr/>
          <p:nvPr/>
        </p:nvSpPr>
        <p:spPr>
          <a:xfrm>
            <a:off x="3577380" y="5453997"/>
            <a:ext cx="3937338" cy="1342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After </a:t>
            </a:r>
            <a:r>
              <a:rPr lang="it-IT" sz="2000" dirty="0" err="1"/>
              <a:t>logging</a:t>
            </a:r>
            <a:r>
              <a:rPr lang="it-IT" sz="2000" dirty="0"/>
              <a:t> in with </a:t>
            </a:r>
            <a:r>
              <a:rPr lang="it-IT" sz="2000" dirty="0" err="1"/>
              <a:t>your</a:t>
            </a:r>
            <a:r>
              <a:rPr lang="it-IT" sz="2000" dirty="0"/>
              <a:t> username and an email address </a:t>
            </a:r>
            <a:r>
              <a:rPr lang="it-IT" sz="2000" dirty="0" err="1"/>
              <a:t>you</a:t>
            </a:r>
            <a:r>
              <a:rPr lang="it-IT" sz="2000" dirty="0"/>
              <a:t> can start </a:t>
            </a:r>
            <a:r>
              <a:rPr lang="it-IT" sz="2000" dirty="0" err="1"/>
              <a:t>using</a:t>
            </a:r>
            <a:r>
              <a:rPr lang="it-IT" sz="2000" dirty="0"/>
              <a:t> the app.</a:t>
            </a:r>
            <a:endParaRPr lang="el-GR" sz="2000" dirty="0"/>
          </a:p>
        </p:txBody>
      </p:sp>
      <p:pic>
        <p:nvPicPr>
          <p:cNvPr id="8" name="Immagine 7">
            <a:extLst>
              <a:ext uri="{FF2B5EF4-FFF2-40B4-BE49-F238E27FC236}">
                <a16:creationId xmlns:a16="http://schemas.microsoft.com/office/drawing/2014/main" id="{9A50BB0F-D803-4B60-9FD1-B5A62C6239E6}"/>
              </a:ext>
            </a:extLst>
          </p:cNvPr>
          <p:cNvPicPr>
            <a:picLocks noChangeAspect="1"/>
          </p:cNvPicPr>
          <p:nvPr/>
        </p:nvPicPr>
        <p:blipFill>
          <a:blip r:embed="rId4"/>
          <a:stretch>
            <a:fillRect/>
          </a:stretch>
        </p:blipFill>
        <p:spPr>
          <a:xfrm>
            <a:off x="4071131" y="182230"/>
            <a:ext cx="2895851" cy="5602710"/>
          </a:xfrm>
          <a:prstGeom prst="rect">
            <a:avLst/>
          </a:prstGeom>
        </p:spPr>
      </p:pic>
      <p:pic>
        <p:nvPicPr>
          <p:cNvPr id="9" name="Immagine 8">
            <a:extLst>
              <a:ext uri="{FF2B5EF4-FFF2-40B4-BE49-F238E27FC236}">
                <a16:creationId xmlns:a16="http://schemas.microsoft.com/office/drawing/2014/main" id="{7ECDA01E-8B68-44F9-8F4A-C1A10A536E88}"/>
              </a:ext>
            </a:extLst>
          </p:cNvPr>
          <p:cNvPicPr>
            <a:picLocks noChangeAspect="1"/>
          </p:cNvPicPr>
          <p:nvPr/>
        </p:nvPicPr>
        <p:blipFill>
          <a:blip r:embed="rId5"/>
          <a:stretch>
            <a:fillRect/>
          </a:stretch>
        </p:blipFill>
        <p:spPr>
          <a:xfrm>
            <a:off x="5094906" y="1389578"/>
            <a:ext cx="451143" cy="554784"/>
          </a:xfrm>
          <a:prstGeom prst="rect">
            <a:avLst/>
          </a:prstGeom>
        </p:spPr>
      </p:pic>
      <p:pic>
        <p:nvPicPr>
          <p:cNvPr id="11" name="Immagine 10">
            <a:extLst>
              <a:ext uri="{FF2B5EF4-FFF2-40B4-BE49-F238E27FC236}">
                <a16:creationId xmlns:a16="http://schemas.microsoft.com/office/drawing/2014/main" id="{91930DF6-19FD-4EE2-8CAC-BA72E6B8942A}"/>
              </a:ext>
            </a:extLst>
          </p:cNvPr>
          <p:cNvPicPr>
            <a:picLocks noChangeAspect="1"/>
          </p:cNvPicPr>
          <p:nvPr/>
        </p:nvPicPr>
        <p:blipFill>
          <a:blip r:embed="rId6"/>
          <a:stretch>
            <a:fillRect/>
          </a:stretch>
        </p:blipFill>
        <p:spPr>
          <a:xfrm>
            <a:off x="4814905" y="3659208"/>
            <a:ext cx="451143" cy="548688"/>
          </a:xfrm>
          <a:prstGeom prst="rect">
            <a:avLst/>
          </a:prstGeom>
        </p:spPr>
      </p:pic>
      <p:pic>
        <p:nvPicPr>
          <p:cNvPr id="13" name="Immagine 12">
            <a:extLst>
              <a:ext uri="{FF2B5EF4-FFF2-40B4-BE49-F238E27FC236}">
                <a16:creationId xmlns:a16="http://schemas.microsoft.com/office/drawing/2014/main" id="{14CA3C33-398D-4950-9E17-CC8A81E25A99}"/>
              </a:ext>
            </a:extLst>
          </p:cNvPr>
          <p:cNvPicPr>
            <a:picLocks noChangeAspect="1"/>
          </p:cNvPicPr>
          <p:nvPr/>
        </p:nvPicPr>
        <p:blipFill>
          <a:blip r:embed="rId7"/>
          <a:stretch>
            <a:fillRect/>
          </a:stretch>
        </p:blipFill>
        <p:spPr>
          <a:xfrm>
            <a:off x="6374219" y="2923855"/>
            <a:ext cx="445047" cy="548688"/>
          </a:xfrm>
          <a:prstGeom prst="rect">
            <a:avLst/>
          </a:prstGeom>
        </p:spPr>
      </p:pic>
      <p:pic>
        <p:nvPicPr>
          <p:cNvPr id="19" name="Immagine 18">
            <a:extLst>
              <a:ext uri="{FF2B5EF4-FFF2-40B4-BE49-F238E27FC236}">
                <a16:creationId xmlns:a16="http://schemas.microsoft.com/office/drawing/2014/main" id="{1F96505A-A38D-4DA5-AF16-011ADF2453B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64286" y="182231"/>
            <a:ext cx="1436914" cy="2765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magine 20">
            <a:extLst>
              <a:ext uri="{FF2B5EF4-FFF2-40B4-BE49-F238E27FC236}">
                <a16:creationId xmlns:a16="http://schemas.microsoft.com/office/drawing/2014/main" id="{2A1C1309-635B-4FA1-A3EB-3D73668ABDF0}"/>
              </a:ext>
            </a:extLst>
          </p:cNvPr>
          <p:cNvPicPr>
            <a:picLocks noChangeAspect="1"/>
          </p:cNvPicPr>
          <p:nvPr/>
        </p:nvPicPr>
        <p:blipFill>
          <a:blip r:embed="rId9"/>
          <a:stretch>
            <a:fillRect/>
          </a:stretch>
        </p:blipFill>
        <p:spPr>
          <a:xfrm>
            <a:off x="9681414" y="1057317"/>
            <a:ext cx="2334970" cy="1219306"/>
          </a:xfrm>
          <a:prstGeom prst="rect">
            <a:avLst/>
          </a:prstGeom>
        </p:spPr>
      </p:pic>
      <p:pic>
        <p:nvPicPr>
          <p:cNvPr id="20" name="Immagine 19">
            <a:extLst>
              <a:ext uri="{FF2B5EF4-FFF2-40B4-BE49-F238E27FC236}">
                <a16:creationId xmlns:a16="http://schemas.microsoft.com/office/drawing/2014/main" id="{F9AAAB76-B12F-4618-92AC-AF6F07B5C8DB}"/>
              </a:ext>
            </a:extLst>
          </p:cNvPr>
          <p:cNvPicPr>
            <a:picLocks noChangeAspect="1"/>
          </p:cNvPicPr>
          <p:nvPr/>
        </p:nvPicPr>
        <p:blipFill>
          <a:blip r:embed="rId10"/>
          <a:stretch>
            <a:fillRect/>
          </a:stretch>
        </p:blipFill>
        <p:spPr>
          <a:xfrm>
            <a:off x="9238456" y="645603"/>
            <a:ext cx="725487" cy="896190"/>
          </a:xfrm>
          <a:prstGeom prst="rect">
            <a:avLst/>
          </a:prstGeom>
        </p:spPr>
      </p:pic>
      <p:pic>
        <p:nvPicPr>
          <p:cNvPr id="23" name="Immagine 22">
            <a:extLst>
              <a:ext uri="{FF2B5EF4-FFF2-40B4-BE49-F238E27FC236}">
                <a16:creationId xmlns:a16="http://schemas.microsoft.com/office/drawing/2014/main" id="{7E7BF6B4-0C2E-4669-93B2-B0C486E2FBD0}"/>
              </a:ext>
            </a:extLst>
          </p:cNvPr>
          <p:cNvPicPr>
            <a:picLocks noChangeAspect="1"/>
          </p:cNvPicPr>
          <p:nvPr/>
        </p:nvPicPr>
        <p:blipFill>
          <a:blip r:embed="rId11"/>
          <a:stretch>
            <a:fillRect/>
          </a:stretch>
        </p:blipFill>
        <p:spPr>
          <a:xfrm>
            <a:off x="8166872" y="3910554"/>
            <a:ext cx="1514542" cy="2765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Immagine 23">
            <a:extLst>
              <a:ext uri="{FF2B5EF4-FFF2-40B4-BE49-F238E27FC236}">
                <a16:creationId xmlns:a16="http://schemas.microsoft.com/office/drawing/2014/main" id="{0031CBEB-BCD0-4FF9-86EA-DB0E5D793B4C}"/>
              </a:ext>
            </a:extLst>
          </p:cNvPr>
          <p:cNvPicPr>
            <a:picLocks noChangeAspect="1"/>
          </p:cNvPicPr>
          <p:nvPr/>
        </p:nvPicPr>
        <p:blipFill>
          <a:blip r:embed="rId12"/>
          <a:stretch>
            <a:fillRect/>
          </a:stretch>
        </p:blipFill>
        <p:spPr>
          <a:xfrm>
            <a:off x="9681415" y="4758053"/>
            <a:ext cx="2334970" cy="1242807"/>
          </a:xfrm>
          <a:prstGeom prst="rect">
            <a:avLst/>
          </a:prstGeom>
        </p:spPr>
      </p:pic>
      <p:pic>
        <p:nvPicPr>
          <p:cNvPr id="26" name="Immagine 25">
            <a:extLst>
              <a:ext uri="{FF2B5EF4-FFF2-40B4-BE49-F238E27FC236}">
                <a16:creationId xmlns:a16="http://schemas.microsoft.com/office/drawing/2014/main" id="{04A2A85E-EE0A-453F-AA9B-1A877CCA7432}"/>
              </a:ext>
            </a:extLst>
          </p:cNvPr>
          <p:cNvPicPr>
            <a:picLocks noChangeAspect="1"/>
          </p:cNvPicPr>
          <p:nvPr/>
        </p:nvPicPr>
        <p:blipFill>
          <a:blip r:embed="rId13"/>
          <a:stretch>
            <a:fillRect/>
          </a:stretch>
        </p:blipFill>
        <p:spPr>
          <a:xfrm>
            <a:off x="9318670" y="5552766"/>
            <a:ext cx="725487" cy="896190"/>
          </a:xfrm>
          <a:prstGeom prst="rect">
            <a:avLst/>
          </a:prstGeom>
        </p:spPr>
      </p:pic>
      <p:pic>
        <p:nvPicPr>
          <p:cNvPr id="27" name="Immagine 26">
            <a:extLst>
              <a:ext uri="{FF2B5EF4-FFF2-40B4-BE49-F238E27FC236}">
                <a16:creationId xmlns:a16="http://schemas.microsoft.com/office/drawing/2014/main" id="{AB5412BA-91E5-4F6C-BAD4-785BE79A9D20}"/>
              </a:ext>
            </a:extLst>
          </p:cNvPr>
          <p:cNvPicPr>
            <a:picLocks noChangeAspect="1"/>
          </p:cNvPicPr>
          <p:nvPr/>
        </p:nvPicPr>
        <p:blipFill>
          <a:blip r:embed="rId14"/>
          <a:stretch>
            <a:fillRect/>
          </a:stretch>
        </p:blipFill>
        <p:spPr>
          <a:xfrm>
            <a:off x="3989661" y="5018818"/>
            <a:ext cx="451143" cy="548688"/>
          </a:xfrm>
          <a:prstGeom prst="rect">
            <a:avLst/>
          </a:prstGeom>
        </p:spPr>
      </p:pic>
    </p:spTree>
    <p:extLst>
      <p:ext uri="{BB962C8B-B14F-4D97-AF65-F5344CB8AC3E}">
        <p14:creationId xmlns:p14="http://schemas.microsoft.com/office/powerpoint/2010/main" val="196999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p:cNvSpPr/>
          <p:nvPr/>
        </p:nvSpPr>
        <p:spPr>
          <a:xfrm>
            <a:off x="291385" y="5117446"/>
            <a:ext cx="2652279" cy="1093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Taking the quiz </a:t>
            </a:r>
            <a:r>
              <a:rPr lang="it-IT" dirty="0" err="1"/>
              <a:t>will</a:t>
            </a:r>
            <a:r>
              <a:rPr lang="it-IT" dirty="0"/>
              <a:t> help the app </a:t>
            </a:r>
            <a:r>
              <a:rPr lang="it-IT" dirty="0" err="1"/>
              <a:t>customise</a:t>
            </a:r>
            <a:r>
              <a:rPr lang="it-IT" dirty="0"/>
              <a:t> </a:t>
            </a:r>
            <a:r>
              <a:rPr lang="it-IT" dirty="0" err="1"/>
              <a:t>your</a:t>
            </a:r>
            <a:r>
              <a:rPr lang="it-IT" dirty="0"/>
              <a:t> personal screening guide</a:t>
            </a:r>
            <a:r>
              <a:rPr lang="it-IT" sz="2000" dirty="0"/>
              <a:t>.</a:t>
            </a:r>
            <a:endParaRPr lang="el-GR" sz="2000" dirty="0"/>
          </a:p>
        </p:txBody>
      </p:sp>
      <p:pic>
        <p:nvPicPr>
          <p:cNvPr id="33" name="Immagine 32">
            <a:extLst>
              <a:ext uri="{FF2B5EF4-FFF2-40B4-BE49-F238E27FC236}">
                <a16:creationId xmlns:a16="http://schemas.microsoft.com/office/drawing/2014/main" id="{206C83CC-B6BF-46B6-A358-CD74BF8A9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43" y="500744"/>
            <a:ext cx="2238965" cy="4440614"/>
          </a:xfrm>
          <a:prstGeom prst="rect">
            <a:avLst/>
          </a:prstGeom>
        </p:spPr>
      </p:pic>
      <p:pic>
        <p:nvPicPr>
          <p:cNvPr id="34" name="Immagine 33">
            <a:extLst>
              <a:ext uri="{FF2B5EF4-FFF2-40B4-BE49-F238E27FC236}">
                <a16:creationId xmlns:a16="http://schemas.microsoft.com/office/drawing/2014/main" id="{E3B6973F-8F3F-46EC-92FD-AEC20C081A44}"/>
              </a:ext>
            </a:extLst>
          </p:cNvPr>
          <p:cNvPicPr>
            <a:picLocks noChangeAspect="1"/>
          </p:cNvPicPr>
          <p:nvPr/>
        </p:nvPicPr>
        <p:blipFill>
          <a:blip r:embed="rId4"/>
          <a:stretch>
            <a:fillRect/>
          </a:stretch>
        </p:blipFill>
        <p:spPr>
          <a:xfrm>
            <a:off x="0" y="4570723"/>
            <a:ext cx="728504" cy="894074"/>
          </a:xfrm>
          <a:prstGeom prst="rect">
            <a:avLst/>
          </a:prstGeom>
        </p:spPr>
      </p:pic>
      <p:pic>
        <p:nvPicPr>
          <p:cNvPr id="41" name="Immagine 40">
            <a:extLst>
              <a:ext uri="{FF2B5EF4-FFF2-40B4-BE49-F238E27FC236}">
                <a16:creationId xmlns:a16="http://schemas.microsoft.com/office/drawing/2014/main" id="{B4B40797-602B-4513-9F76-3DEC0965CB4C}"/>
              </a:ext>
            </a:extLst>
          </p:cNvPr>
          <p:cNvPicPr>
            <a:picLocks noChangeAspect="1"/>
          </p:cNvPicPr>
          <p:nvPr/>
        </p:nvPicPr>
        <p:blipFill>
          <a:blip r:embed="rId5"/>
          <a:stretch>
            <a:fillRect/>
          </a:stretch>
        </p:blipFill>
        <p:spPr>
          <a:xfrm>
            <a:off x="2943664" y="912885"/>
            <a:ext cx="1946722" cy="3616332"/>
          </a:xfrm>
          <a:prstGeom prst="rect">
            <a:avLst/>
          </a:prstGeom>
        </p:spPr>
      </p:pic>
      <p:pic>
        <p:nvPicPr>
          <p:cNvPr id="2" name="Immagine 1">
            <a:extLst>
              <a:ext uri="{FF2B5EF4-FFF2-40B4-BE49-F238E27FC236}">
                <a16:creationId xmlns:a16="http://schemas.microsoft.com/office/drawing/2014/main" id="{3FAEE79B-BF99-4677-9A82-E505D336D5A8}"/>
              </a:ext>
            </a:extLst>
          </p:cNvPr>
          <p:cNvPicPr>
            <a:picLocks noChangeAspect="1"/>
          </p:cNvPicPr>
          <p:nvPr/>
        </p:nvPicPr>
        <p:blipFill>
          <a:blip r:embed="rId6"/>
          <a:stretch>
            <a:fillRect/>
          </a:stretch>
        </p:blipFill>
        <p:spPr>
          <a:xfrm>
            <a:off x="7798244" y="1200692"/>
            <a:ext cx="1916182" cy="3636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Ορθογώνιο 6">
            <a:extLst>
              <a:ext uri="{FF2B5EF4-FFF2-40B4-BE49-F238E27FC236}">
                <a16:creationId xmlns:a16="http://schemas.microsoft.com/office/drawing/2014/main" id="{4E47490C-F167-4298-AB45-9AD4EB2F2EAC}"/>
              </a:ext>
            </a:extLst>
          </p:cNvPr>
          <p:cNvSpPr/>
          <p:nvPr/>
        </p:nvSpPr>
        <p:spPr>
          <a:xfrm>
            <a:off x="7269214" y="43654"/>
            <a:ext cx="2974243" cy="115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From the homepage </a:t>
            </a:r>
            <a:r>
              <a:rPr lang="it-IT" sz="1500" dirty="0" err="1"/>
              <a:t>you</a:t>
            </a:r>
            <a:r>
              <a:rPr lang="it-IT" sz="1500" dirty="0"/>
              <a:t> can always access the </a:t>
            </a:r>
            <a:r>
              <a:rPr lang="it-IT" sz="1500" dirty="0" err="1"/>
              <a:t>different</a:t>
            </a:r>
            <a:r>
              <a:rPr lang="it-IT" sz="1500" dirty="0"/>
              <a:t> </a:t>
            </a:r>
            <a:r>
              <a:rPr lang="it-IT" sz="1500" dirty="0" err="1"/>
              <a:t>sections</a:t>
            </a:r>
            <a:r>
              <a:rPr lang="it-IT" sz="1500" dirty="0"/>
              <a:t>: Self-</a:t>
            </a:r>
            <a:r>
              <a:rPr lang="it-IT" sz="1500" dirty="0" err="1"/>
              <a:t>exam</a:t>
            </a:r>
            <a:r>
              <a:rPr lang="it-IT" sz="1500" dirty="0"/>
              <a:t>, </a:t>
            </a:r>
            <a:r>
              <a:rPr lang="it-IT" sz="1500" dirty="0" err="1"/>
              <a:t>Symptoms</a:t>
            </a:r>
            <a:r>
              <a:rPr lang="it-IT" sz="1500" dirty="0"/>
              <a:t> (1); Risk factors and </a:t>
            </a:r>
            <a:r>
              <a:rPr lang="it-IT" sz="1500" dirty="0" err="1"/>
              <a:t>Familiarity</a:t>
            </a:r>
            <a:r>
              <a:rPr lang="it-IT" sz="1500" dirty="0"/>
              <a:t> (2); Screening (3) and Account (4)</a:t>
            </a:r>
          </a:p>
        </p:txBody>
      </p:sp>
      <p:pic>
        <p:nvPicPr>
          <p:cNvPr id="3" name="Immagine 2">
            <a:extLst>
              <a:ext uri="{FF2B5EF4-FFF2-40B4-BE49-F238E27FC236}">
                <a16:creationId xmlns:a16="http://schemas.microsoft.com/office/drawing/2014/main" id="{CA13240B-D832-4F8C-AC9C-FDA0F6377BDE}"/>
              </a:ext>
            </a:extLst>
          </p:cNvPr>
          <p:cNvPicPr>
            <a:picLocks noChangeAspect="1"/>
          </p:cNvPicPr>
          <p:nvPr/>
        </p:nvPicPr>
        <p:blipFill>
          <a:blip r:embed="rId7"/>
          <a:stretch>
            <a:fillRect/>
          </a:stretch>
        </p:blipFill>
        <p:spPr>
          <a:xfrm>
            <a:off x="8179987" y="4831740"/>
            <a:ext cx="402371" cy="493819"/>
          </a:xfrm>
          <a:prstGeom prst="rect">
            <a:avLst/>
          </a:prstGeom>
        </p:spPr>
      </p:pic>
      <p:sp>
        <p:nvSpPr>
          <p:cNvPr id="9" name="Έλλειψη 53">
            <a:extLst>
              <a:ext uri="{FF2B5EF4-FFF2-40B4-BE49-F238E27FC236}">
                <a16:creationId xmlns:a16="http://schemas.microsoft.com/office/drawing/2014/main" id="{CDFA086F-D524-4A37-91D0-68745BED62D1}"/>
              </a:ext>
            </a:extLst>
          </p:cNvPr>
          <p:cNvSpPr/>
          <p:nvPr/>
        </p:nvSpPr>
        <p:spPr>
          <a:xfrm>
            <a:off x="8614812" y="4942699"/>
            <a:ext cx="349289"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pic>
        <p:nvPicPr>
          <p:cNvPr id="4" name="Immagine 3">
            <a:extLst>
              <a:ext uri="{FF2B5EF4-FFF2-40B4-BE49-F238E27FC236}">
                <a16:creationId xmlns:a16="http://schemas.microsoft.com/office/drawing/2014/main" id="{D1E2D388-6ECF-47B0-B8E7-74AED0BB1501}"/>
              </a:ext>
            </a:extLst>
          </p:cNvPr>
          <p:cNvPicPr>
            <a:picLocks noChangeAspect="1"/>
          </p:cNvPicPr>
          <p:nvPr/>
        </p:nvPicPr>
        <p:blipFill>
          <a:blip r:embed="rId8"/>
          <a:stretch>
            <a:fillRect/>
          </a:stretch>
        </p:blipFill>
        <p:spPr>
          <a:xfrm>
            <a:off x="8964101" y="4820266"/>
            <a:ext cx="441189" cy="548143"/>
          </a:xfrm>
          <a:prstGeom prst="rect">
            <a:avLst/>
          </a:prstGeom>
        </p:spPr>
      </p:pic>
      <p:pic>
        <p:nvPicPr>
          <p:cNvPr id="5" name="Immagine 4">
            <a:extLst>
              <a:ext uri="{FF2B5EF4-FFF2-40B4-BE49-F238E27FC236}">
                <a16:creationId xmlns:a16="http://schemas.microsoft.com/office/drawing/2014/main" id="{373C1FA0-C8BC-410F-863F-1764C63A660E}"/>
              </a:ext>
            </a:extLst>
          </p:cNvPr>
          <p:cNvPicPr>
            <a:picLocks noChangeAspect="1"/>
          </p:cNvPicPr>
          <p:nvPr/>
        </p:nvPicPr>
        <p:blipFill>
          <a:blip r:embed="rId9"/>
          <a:stretch>
            <a:fillRect/>
          </a:stretch>
        </p:blipFill>
        <p:spPr>
          <a:xfrm>
            <a:off x="9339263" y="4828483"/>
            <a:ext cx="441190" cy="548144"/>
          </a:xfrm>
          <a:prstGeom prst="rect">
            <a:avLst/>
          </a:prstGeom>
        </p:spPr>
      </p:pic>
      <p:sp>
        <p:nvSpPr>
          <p:cNvPr id="7" name="Freccia angolare in su 6">
            <a:extLst>
              <a:ext uri="{FF2B5EF4-FFF2-40B4-BE49-F238E27FC236}">
                <a16:creationId xmlns:a16="http://schemas.microsoft.com/office/drawing/2014/main" id="{996D9362-DA1B-4DF4-A21F-D6337371A09B}"/>
              </a:ext>
            </a:extLst>
          </p:cNvPr>
          <p:cNvSpPr/>
          <p:nvPr/>
        </p:nvSpPr>
        <p:spPr>
          <a:xfrm>
            <a:off x="2943664" y="4529217"/>
            <a:ext cx="1301765" cy="128416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0E39A42A-3FED-4A97-80B6-CE8566B17361}"/>
              </a:ext>
            </a:extLst>
          </p:cNvPr>
          <p:cNvPicPr>
            <a:picLocks noChangeAspect="1"/>
          </p:cNvPicPr>
          <p:nvPr/>
        </p:nvPicPr>
        <p:blipFill>
          <a:blip r:embed="rId10"/>
          <a:stretch>
            <a:fillRect/>
          </a:stretch>
        </p:blipFill>
        <p:spPr>
          <a:xfrm>
            <a:off x="5487568" y="45586"/>
            <a:ext cx="1719221" cy="3182388"/>
          </a:xfrm>
          <a:prstGeom prst="rect">
            <a:avLst/>
          </a:prstGeom>
        </p:spPr>
      </p:pic>
      <p:pic>
        <p:nvPicPr>
          <p:cNvPr id="10" name="Immagine 9">
            <a:extLst>
              <a:ext uri="{FF2B5EF4-FFF2-40B4-BE49-F238E27FC236}">
                <a16:creationId xmlns:a16="http://schemas.microsoft.com/office/drawing/2014/main" id="{1DD0AB0A-75C2-4D9C-AE23-5D994845A922}"/>
              </a:ext>
            </a:extLst>
          </p:cNvPr>
          <p:cNvPicPr>
            <a:picLocks noChangeAspect="1"/>
          </p:cNvPicPr>
          <p:nvPr/>
        </p:nvPicPr>
        <p:blipFill>
          <a:blip r:embed="rId11"/>
          <a:stretch>
            <a:fillRect/>
          </a:stretch>
        </p:blipFill>
        <p:spPr>
          <a:xfrm>
            <a:off x="6777578" y="1077505"/>
            <a:ext cx="503793" cy="619342"/>
          </a:xfrm>
          <a:prstGeom prst="rect">
            <a:avLst/>
          </a:prstGeom>
        </p:spPr>
      </p:pic>
      <p:pic>
        <p:nvPicPr>
          <p:cNvPr id="11" name="Immagine 10">
            <a:extLst>
              <a:ext uri="{FF2B5EF4-FFF2-40B4-BE49-F238E27FC236}">
                <a16:creationId xmlns:a16="http://schemas.microsoft.com/office/drawing/2014/main" id="{83771C3C-F59B-41C8-B4B9-8A5B650489E2}"/>
              </a:ext>
            </a:extLst>
          </p:cNvPr>
          <p:cNvPicPr>
            <a:picLocks noChangeAspect="1"/>
          </p:cNvPicPr>
          <p:nvPr/>
        </p:nvPicPr>
        <p:blipFill>
          <a:blip r:embed="rId12"/>
          <a:stretch>
            <a:fillRect/>
          </a:stretch>
        </p:blipFill>
        <p:spPr>
          <a:xfrm>
            <a:off x="5462805" y="3716024"/>
            <a:ext cx="1725318" cy="3188484"/>
          </a:xfrm>
          <a:prstGeom prst="rect">
            <a:avLst/>
          </a:prstGeom>
        </p:spPr>
      </p:pic>
      <p:pic>
        <p:nvPicPr>
          <p:cNvPr id="13" name="Immagine 12">
            <a:extLst>
              <a:ext uri="{FF2B5EF4-FFF2-40B4-BE49-F238E27FC236}">
                <a16:creationId xmlns:a16="http://schemas.microsoft.com/office/drawing/2014/main" id="{C3694111-694A-4B36-956C-5B6A5D633D46}"/>
              </a:ext>
            </a:extLst>
          </p:cNvPr>
          <p:cNvPicPr>
            <a:picLocks noChangeAspect="1"/>
          </p:cNvPicPr>
          <p:nvPr/>
        </p:nvPicPr>
        <p:blipFill>
          <a:blip r:embed="rId13"/>
          <a:stretch>
            <a:fillRect/>
          </a:stretch>
        </p:blipFill>
        <p:spPr>
          <a:xfrm>
            <a:off x="6764570" y="4713514"/>
            <a:ext cx="516023" cy="642980"/>
          </a:xfrm>
          <a:prstGeom prst="rect">
            <a:avLst/>
          </a:prstGeom>
        </p:spPr>
      </p:pic>
      <p:pic>
        <p:nvPicPr>
          <p:cNvPr id="14" name="Immagine 13">
            <a:extLst>
              <a:ext uri="{FF2B5EF4-FFF2-40B4-BE49-F238E27FC236}">
                <a16:creationId xmlns:a16="http://schemas.microsoft.com/office/drawing/2014/main" id="{0D71933C-16D1-47BA-BA0F-8F12D0C48BE8}"/>
              </a:ext>
            </a:extLst>
          </p:cNvPr>
          <p:cNvPicPr>
            <a:picLocks noChangeAspect="1"/>
          </p:cNvPicPr>
          <p:nvPr/>
        </p:nvPicPr>
        <p:blipFill>
          <a:blip r:embed="rId14"/>
          <a:stretch>
            <a:fillRect/>
          </a:stretch>
        </p:blipFill>
        <p:spPr>
          <a:xfrm>
            <a:off x="10305881" y="33022"/>
            <a:ext cx="1731414" cy="3182388"/>
          </a:xfrm>
          <a:prstGeom prst="rect">
            <a:avLst/>
          </a:prstGeom>
        </p:spPr>
      </p:pic>
      <p:pic>
        <p:nvPicPr>
          <p:cNvPr id="15" name="Immagine 14">
            <a:extLst>
              <a:ext uri="{FF2B5EF4-FFF2-40B4-BE49-F238E27FC236}">
                <a16:creationId xmlns:a16="http://schemas.microsoft.com/office/drawing/2014/main" id="{34DCF18C-DCA8-40BF-ADE8-732F8649FD62}"/>
              </a:ext>
            </a:extLst>
          </p:cNvPr>
          <p:cNvPicPr>
            <a:picLocks noChangeAspect="1"/>
          </p:cNvPicPr>
          <p:nvPr/>
        </p:nvPicPr>
        <p:blipFill>
          <a:blip r:embed="rId15"/>
          <a:stretch>
            <a:fillRect/>
          </a:stretch>
        </p:blipFill>
        <p:spPr>
          <a:xfrm>
            <a:off x="10243457" y="2786020"/>
            <a:ext cx="516023" cy="642980"/>
          </a:xfrm>
          <a:prstGeom prst="rect">
            <a:avLst/>
          </a:prstGeom>
        </p:spPr>
      </p:pic>
      <p:pic>
        <p:nvPicPr>
          <p:cNvPr id="16" name="Immagine 15">
            <a:extLst>
              <a:ext uri="{FF2B5EF4-FFF2-40B4-BE49-F238E27FC236}">
                <a16:creationId xmlns:a16="http://schemas.microsoft.com/office/drawing/2014/main" id="{B25A4688-3841-4354-969D-1BE62860ABFA}"/>
              </a:ext>
            </a:extLst>
          </p:cNvPr>
          <p:cNvPicPr>
            <a:picLocks noChangeAspect="1"/>
          </p:cNvPicPr>
          <p:nvPr/>
        </p:nvPicPr>
        <p:blipFill>
          <a:blip r:embed="rId16"/>
          <a:stretch>
            <a:fillRect/>
          </a:stretch>
        </p:blipFill>
        <p:spPr>
          <a:xfrm>
            <a:off x="10358336" y="3697459"/>
            <a:ext cx="1707028" cy="3127519"/>
          </a:xfrm>
          <a:prstGeom prst="rect">
            <a:avLst/>
          </a:prstGeom>
        </p:spPr>
      </p:pic>
      <p:pic>
        <p:nvPicPr>
          <p:cNvPr id="17" name="Immagine 16">
            <a:extLst>
              <a:ext uri="{FF2B5EF4-FFF2-40B4-BE49-F238E27FC236}">
                <a16:creationId xmlns:a16="http://schemas.microsoft.com/office/drawing/2014/main" id="{1E951C11-19A7-4AE3-80AE-6927B2337844}"/>
              </a:ext>
            </a:extLst>
          </p:cNvPr>
          <p:cNvPicPr>
            <a:picLocks noChangeAspect="1"/>
          </p:cNvPicPr>
          <p:nvPr/>
        </p:nvPicPr>
        <p:blipFill>
          <a:blip r:embed="rId17"/>
          <a:stretch>
            <a:fillRect/>
          </a:stretch>
        </p:blipFill>
        <p:spPr>
          <a:xfrm>
            <a:off x="11595715" y="3483869"/>
            <a:ext cx="559906" cy="692167"/>
          </a:xfrm>
          <a:prstGeom prst="rect">
            <a:avLst/>
          </a:prstGeom>
        </p:spPr>
      </p:pic>
      <p:sp>
        <p:nvSpPr>
          <p:cNvPr id="21" name="Ορθογώνιο 6">
            <a:extLst>
              <a:ext uri="{FF2B5EF4-FFF2-40B4-BE49-F238E27FC236}">
                <a16:creationId xmlns:a16="http://schemas.microsoft.com/office/drawing/2014/main" id="{DDA1FEBE-A4A8-4BAC-939E-CAB4F14E4F99}"/>
              </a:ext>
            </a:extLst>
          </p:cNvPr>
          <p:cNvSpPr/>
          <p:nvPr/>
        </p:nvSpPr>
        <p:spPr>
          <a:xfrm>
            <a:off x="7302334" y="5603479"/>
            <a:ext cx="2974243" cy="115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t>Each</a:t>
            </a:r>
            <a:r>
              <a:rPr lang="it-IT" sz="1600" dirty="0"/>
              <a:t> section </a:t>
            </a:r>
            <a:r>
              <a:rPr lang="it-IT" sz="1600" dirty="0" err="1"/>
              <a:t>contains</a:t>
            </a:r>
            <a:r>
              <a:rPr lang="it-IT" sz="1600" dirty="0"/>
              <a:t> </a:t>
            </a:r>
            <a:r>
              <a:rPr lang="it-IT" sz="1600" dirty="0" err="1"/>
              <a:t>further</a:t>
            </a:r>
            <a:r>
              <a:rPr lang="it-IT" sz="1600" dirty="0"/>
              <a:t> information and </a:t>
            </a:r>
            <a:r>
              <a:rPr lang="it-IT" sz="1600" dirty="0" err="1"/>
              <a:t>suggestions</a:t>
            </a:r>
            <a:r>
              <a:rPr lang="it-IT" sz="1600" dirty="0"/>
              <a:t>.</a:t>
            </a:r>
          </a:p>
        </p:txBody>
      </p:sp>
    </p:spTree>
    <p:extLst>
      <p:ext uri="{BB962C8B-B14F-4D97-AF65-F5344CB8AC3E}">
        <p14:creationId xmlns:p14="http://schemas.microsoft.com/office/powerpoint/2010/main" val="332023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F88410AD-999F-4DE8-88EE-F4BD050077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6115" y="95448"/>
            <a:ext cx="1480791"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Immagine 22">
            <a:extLst>
              <a:ext uri="{FF2B5EF4-FFF2-40B4-BE49-F238E27FC236}">
                <a16:creationId xmlns:a16="http://schemas.microsoft.com/office/drawing/2014/main" id="{FE44E548-07EF-41B3-8D16-C5EC083AB0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99322" y="95448"/>
            <a:ext cx="1490130"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Immagine 24">
            <a:extLst>
              <a:ext uri="{FF2B5EF4-FFF2-40B4-BE49-F238E27FC236}">
                <a16:creationId xmlns:a16="http://schemas.microsoft.com/office/drawing/2014/main" id="{F6FC96CA-1A9A-4C90-A37D-58076DDE03A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97863" y="3572267"/>
            <a:ext cx="1509166"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Freccia destra con strisce 31">
            <a:extLst>
              <a:ext uri="{FF2B5EF4-FFF2-40B4-BE49-F238E27FC236}">
                <a16:creationId xmlns:a16="http://schemas.microsoft.com/office/drawing/2014/main" id="{5EC47B06-4472-40BC-8767-F62155E23233}"/>
              </a:ext>
            </a:extLst>
          </p:cNvPr>
          <p:cNvSpPr/>
          <p:nvPr/>
        </p:nvSpPr>
        <p:spPr>
          <a:xfrm>
            <a:off x="2979654" y="1173440"/>
            <a:ext cx="438460" cy="2634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a:extLst>
              <a:ext uri="{FF2B5EF4-FFF2-40B4-BE49-F238E27FC236}">
                <a16:creationId xmlns:a16="http://schemas.microsoft.com/office/drawing/2014/main" id="{A3C15912-E5F7-42B9-80D1-CB8BD5107E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75421" y="3572267"/>
            <a:ext cx="1540887"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Ορθογώνιο 6">
            <a:extLst>
              <a:ext uri="{FF2B5EF4-FFF2-40B4-BE49-F238E27FC236}">
                <a16:creationId xmlns:a16="http://schemas.microsoft.com/office/drawing/2014/main" id="{F8E17ED1-7C36-49D8-9B9F-BE2B7AF93CBE}"/>
              </a:ext>
            </a:extLst>
          </p:cNvPr>
          <p:cNvSpPr/>
          <p:nvPr/>
        </p:nvSpPr>
        <p:spPr>
          <a:xfrm>
            <a:off x="350680" y="802879"/>
            <a:ext cx="2555806" cy="99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From the </a:t>
            </a:r>
            <a:r>
              <a:rPr lang="it-IT" sz="1600" dirty="0" err="1"/>
              <a:t>Symptoms</a:t>
            </a:r>
            <a:r>
              <a:rPr lang="it-IT" sz="1600" dirty="0"/>
              <a:t> section </a:t>
            </a:r>
            <a:r>
              <a:rPr lang="it-IT" sz="1600" dirty="0" err="1"/>
              <a:t>you</a:t>
            </a:r>
            <a:r>
              <a:rPr lang="it-IT" sz="1600" dirty="0"/>
              <a:t> </a:t>
            </a:r>
            <a:r>
              <a:rPr lang="it-IT" sz="1600" dirty="0" err="1"/>
              <a:t>will</a:t>
            </a:r>
            <a:r>
              <a:rPr lang="it-IT" sz="1600" dirty="0"/>
              <a:t> be </a:t>
            </a:r>
            <a:r>
              <a:rPr lang="it-IT" sz="1600" dirty="0" err="1"/>
              <a:t>able</a:t>
            </a:r>
            <a:r>
              <a:rPr lang="it-IT" sz="1600" dirty="0"/>
              <a:t> to </a:t>
            </a:r>
            <a:r>
              <a:rPr lang="it-IT" sz="1600" dirty="0" err="1"/>
              <a:t>acquire</a:t>
            </a:r>
            <a:r>
              <a:rPr lang="it-IT" sz="1600" dirty="0"/>
              <a:t> </a:t>
            </a:r>
            <a:r>
              <a:rPr lang="it-IT" sz="1600" dirty="0" err="1"/>
              <a:t>specific</a:t>
            </a:r>
            <a:r>
              <a:rPr lang="it-IT" sz="1600" dirty="0"/>
              <a:t> information.</a:t>
            </a:r>
          </a:p>
        </p:txBody>
      </p:sp>
      <p:pic>
        <p:nvPicPr>
          <p:cNvPr id="2" name="Immagine 1">
            <a:extLst>
              <a:ext uri="{FF2B5EF4-FFF2-40B4-BE49-F238E27FC236}">
                <a16:creationId xmlns:a16="http://schemas.microsoft.com/office/drawing/2014/main" id="{3D1BF9F8-7482-4FFD-8CAA-06B853F07A6F}"/>
              </a:ext>
            </a:extLst>
          </p:cNvPr>
          <p:cNvPicPr>
            <a:picLocks noChangeAspect="1"/>
          </p:cNvPicPr>
          <p:nvPr/>
        </p:nvPicPr>
        <p:blipFill>
          <a:blip r:embed="rId7"/>
          <a:stretch>
            <a:fillRect/>
          </a:stretch>
        </p:blipFill>
        <p:spPr>
          <a:xfrm>
            <a:off x="5194494" y="1153859"/>
            <a:ext cx="457240" cy="304826"/>
          </a:xfrm>
          <a:prstGeom prst="rect">
            <a:avLst/>
          </a:prstGeom>
        </p:spPr>
      </p:pic>
      <p:pic>
        <p:nvPicPr>
          <p:cNvPr id="5" name="Immagine 4">
            <a:extLst>
              <a:ext uri="{FF2B5EF4-FFF2-40B4-BE49-F238E27FC236}">
                <a16:creationId xmlns:a16="http://schemas.microsoft.com/office/drawing/2014/main" id="{F6B13970-8DDB-4181-9CA2-299E026BB5D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181807" y="3572267"/>
            <a:ext cx="1412059" cy="2953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Ορθογώνιο 6">
            <a:extLst>
              <a:ext uri="{FF2B5EF4-FFF2-40B4-BE49-F238E27FC236}">
                <a16:creationId xmlns:a16="http://schemas.microsoft.com/office/drawing/2014/main" id="{FEF74BA7-E58D-482D-A53C-96A38EAB9AD9}"/>
              </a:ext>
            </a:extLst>
          </p:cNvPr>
          <p:cNvSpPr/>
          <p:nvPr/>
        </p:nvSpPr>
        <p:spPr>
          <a:xfrm>
            <a:off x="7902597" y="619153"/>
            <a:ext cx="3286533" cy="1635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t>If</a:t>
            </a:r>
            <a:r>
              <a:rPr lang="it-IT" sz="1600" dirty="0"/>
              <a:t> </a:t>
            </a:r>
            <a:r>
              <a:rPr lang="it-IT" sz="1600" dirty="0" err="1"/>
              <a:t>you</a:t>
            </a:r>
            <a:r>
              <a:rPr lang="it-IT" sz="1600" dirty="0"/>
              <a:t> spot something </a:t>
            </a:r>
            <a:r>
              <a:rPr lang="it-IT" sz="1600" dirty="0" err="1"/>
              <a:t>during</a:t>
            </a:r>
            <a:r>
              <a:rPr lang="it-IT" sz="1600" dirty="0"/>
              <a:t> </a:t>
            </a:r>
            <a:r>
              <a:rPr lang="it-IT" sz="1600" dirty="0" err="1"/>
              <a:t>your</a:t>
            </a:r>
            <a:r>
              <a:rPr lang="it-IT" sz="1600" dirty="0"/>
              <a:t> self-</a:t>
            </a:r>
            <a:r>
              <a:rPr lang="it-IT" sz="1600" dirty="0" err="1"/>
              <a:t>exam</a:t>
            </a:r>
            <a:r>
              <a:rPr lang="it-IT" sz="1600" dirty="0"/>
              <a:t> the app can </a:t>
            </a:r>
            <a:r>
              <a:rPr lang="it-IT" sz="1600" dirty="0" err="1"/>
              <a:t>give</a:t>
            </a:r>
            <a:r>
              <a:rPr lang="it-IT" sz="1600" dirty="0"/>
              <a:t> </a:t>
            </a:r>
            <a:r>
              <a:rPr lang="it-IT" sz="1600" dirty="0" err="1"/>
              <a:t>you</a:t>
            </a:r>
            <a:r>
              <a:rPr lang="it-IT" sz="1600" dirty="0"/>
              <a:t> </a:t>
            </a:r>
            <a:r>
              <a:rPr lang="it-IT" sz="1600" dirty="0" err="1"/>
              <a:t>hints</a:t>
            </a:r>
            <a:r>
              <a:rPr lang="it-IT" sz="1600" dirty="0"/>
              <a:t> </a:t>
            </a:r>
            <a:r>
              <a:rPr lang="it-IT" sz="1600" dirty="0" err="1"/>
              <a:t>about</a:t>
            </a:r>
            <a:r>
              <a:rPr lang="it-IT" sz="1600" dirty="0"/>
              <a:t> Doctor </a:t>
            </a:r>
            <a:r>
              <a:rPr lang="it-IT" sz="1600" dirty="0" err="1"/>
              <a:t>Exam</a:t>
            </a:r>
            <a:r>
              <a:rPr lang="it-IT" sz="1600" dirty="0"/>
              <a:t> or </a:t>
            </a:r>
            <a:r>
              <a:rPr lang="it-IT" sz="1600" dirty="0" err="1"/>
              <a:t>further</a:t>
            </a:r>
            <a:r>
              <a:rPr lang="it-IT" sz="1600" dirty="0"/>
              <a:t> </a:t>
            </a:r>
            <a:r>
              <a:rPr lang="it-IT" sz="1600" dirty="0" err="1"/>
              <a:t>Screenings</a:t>
            </a:r>
            <a:r>
              <a:rPr lang="it-IT" sz="1600" dirty="0"/>
              <a:t>.</a:t>
            </a:r>
          </a:p>
        </p:txBody>
      </p:sp>
      <p:cxnSp>
        <p:nvCxnSpPr>
          <p:cNvPr id="9" name="Connettore 2 8">
            <a:extLst>
              <a:ext uri="{FF2B5EF4-FFF2-40B4-BE49-F238E27FC236}">
                <a16:creationId xmlns:a16="http://schemas.microsoft.com/office/drawing/2014/main" id="{61AF7EAA-A246-4B95-A126-B4969CB9889B}"/>
              </a:ext>
            </a:extLst>
          </p:cNvPr>
          <p:cNvCxnSpPr>
            <a:stCxn id="31" idx="2"/>
          </p:cNvCxnSpPr>
          <p:nvPr/>
        </p:nvCxnSpPr>
        <p:spPr>
          <a:xfrm>
            <a:off x="9545864" y="2254675"/>
            <a:ext cx="1643266" cy="117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890DB59A-7D8E-4523-9416-991561BCBBF0}"/>
              </a:ext>
            </a:extLst>
          </p:cNvPr>
          <p:cNvCxnSpPr>
            <a:cxnSpLocks/>
            <a:stCxn id="31" idx="2"/>
          </p:cNvCxnSpPr>
          <p:nvPr/>
        </p:nvCxnSpPr>
        <p:spPr>
          <a:xfrm>
            <a:off x="9545864" y="2254675"/>
            <a:ext cx="0" cy="117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B645C24-09D6-4948-9C9B-58A51D32C008}"/>
              </a:ext>
            </a:extLst>
          </p:cNvPr>
          <p:cNvCxnSpPr>
            <a:stCxn id="31" idx="2"/>
          </p:cNvCxnSpPr>
          <p:nvPr/>
        </p:nvCxnSpPr>
        <p:spPr>
          <a:xfrm flipH="1">
            <a:off x="8041868" y="2254675"/>
            <a:ext cx="1503996" cy="1174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05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7.2.2</a:t>
            </a:r>
            <a:r>
              <a:rPr lang="en-US" altLang="el-GR" dirty="0">
                <a:solidFill>
                  <a:srgbClr val="C01E24"/>
                </a:solidFill>
              </a:rPr>
              <a:t/>
            </a:r>
            <a:br>
              <a:rPr lang="en-US" altLang="el-GR" dirty="0">
                <a:solidFill>
                  <a:srgbClr val="C01E24"/>
                </a:solidFill>
              </a:rPr>
            </a:br>
            <a:r>
              <a:rPr lang="en-US" dirty="0">
                <a:solidFill>
                  <a:srgbClr val="C01E24"/>
                </a:solidFill>
              </a:rPr>
              <a:t>Real life integrations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n-GB" sz="2000" dirty="0"/>
              <a:t>To provide real-life scenarios of how health apps</a:t>
            </a:r>
            <a:r>
              <a:rPr lang="en-US" sz="2000" dirty="0"/>
              <a:t> may help women’s health in general.</a:t>
            </a:r>
          </a:p>
          <a:p>
            <a:pPr lvl="0"/>
            <a:r>
              <a:rPr lang="en-US" sz="2000" dirty="0"/>
              <a:t>To present different real-life scenarios where women’s health apps could be beneficial.</a:t>
            </a:r>
          </a:p>
          <a:p>
            <a:pPr marL="0">
              <a:lnSpc>
                <a:spcPct val="120000"/>
              </a:lnSpc>
              <a:spcBef>
                <a:spcPts val="600"/>
              </a:spcBef>
              <a:buNone/>
            </a:pPr>
            <a:endParaRPr lang="el-GR" sz="2000" dirty="0"/>
          </a:p>
        </p:txBody>
      </p:sp>
      <p:pic>
        <p:nvPicPr>
          <p:cNvPr id="2" name="Picture 2" descr="Ambition abstract concept">
            <a:extLst>
              <a:ext uri="{FF2B5EF4-FFF2-40B4-BE49-F238E27FC236}">
                <a16:creationId xmlns:a16="http://schemas.microsoft.com/office/drawing/2014/main" id="{661F150C-CFB9-C3EA-5768-84E09BCBB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9203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1F9372-E77A-7B5A-A32E-7875C68027B8}"/>
              </a:ext>
            </a:extLst>
          </p:cNvPr>
          <p:cNvSpPr txBox="1"/>
          <p:nvPr/>
        </p:nvSpPr>
        <p:spPr>
          <a:xfrm>
            <a:off x="5523839" y="6146950"/>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1</a:t>
            </a:r>
            <a:endParaRPr lang="el-GR" dirty="0"/>
          </a:p>
        </p:txBody>
      </p:sp>
      <p:sp>
        <p:nvSpPr>
          <p:cNvPr id="4" name="Θέση περιεχομένου 3"/>
          <p:cNvSpPr>
            <a:spLocks noGrp="1"/>
          </p:cNvSpPr>
          <p:nvPr>
            <p:ph idx="1"/>
          </p:nvPr>
        </p:nvSpPr>
        <p:spPr/>
        <p:txBody>
          <a:bodyPr>
            <a:normAutofit/>
          </a:bodyPr>
          <a:lstStyle/>
          <a:p>
            <a:r>
              <a:rPr lang="en-GB" dirty="0"/>
              <a:t>B. a 34-year-old woman and M. have been together for a very long time</a:t>
            </a:r>
          </a:p>
          <a:p>
            <a:r>
              <a:rPr lang="it-IT" dirty="0"/>
              <a:t>They decide to get married and want to organise a big ceremony, inviting families and friends and want everything to be perfect. B. </a:t>
            </a:r>
            <a:r>
              <a:rPr lang="it-IT" dirty="0" err="1"/>
              <a:t>is</a:t>
            </a:r>
            <a:r>
              <a:rPr lang="it-IT" dirty="0"/>
              <a:t> </a:t>
            </a:r>
            <a:r>
              <a:rPr lang="it-IT" dirty="0" err="1"/>
              <a:t>afraid</a:t>
            </a:r>
            <a:r>
              <a:rPr lang="it-IT" dirty="0"/>
              <a:t> </a:t>
            </a:r>
            <a:r>
              <a:rPr lang="it-IT" dirty="0" err="1"/>
              <a:t>that</a:t>
            </a:r>
            <a:r>
              <a:rPr lang="it-IT" dirty="0"/>
              <a:t> </a:t>
            </a:r>
            <a:r>
              <a:rPr lang="it-IT" dirty="0" err="1"/>
              <a:t>her</a:t>
            </a:r>
            <a:r>
              <a:rPr lang="it-IT" dirty="0"/>
              <a:t> heavy </a:t>
            </a:r>
            <a:r>
              <a:rPr lang="it-IT" dirty="0" err="1"/>
              <a:t>menstrual</a:t>
            </a:r>
            <a:r>
              <a:rPr lang="it-IT" dirty="0"/>
              <a:t> flow </a:t>
            </a:r>
            <a:r>
              <a:rPr lang="it-IT" dirty="0" err="1"/>
              <a:t>might</a:t>
            </a:r>
            <a:r>
              <a:rPr lang="it-IT" dirty="0"/>
              <a:t> make the day more </a:t>
            </a:r>
            <a:r>
              <a:rPr lang="it-IT" dirty="0" err="1"/>
              <a:t>difficult</a:t>
            </a:r>
            <a:r>
              <a:rPr lang="it-IT" dirty="0"/>
              <a:t>. The ceremony </a:t>
            </a:r>
            <a:r>
              <a:rPr lang="it-IT" dirty="0" err="1"/>
              <a:t>is</a:t>
            </a:r>
            <a:r>
              <a:rPr lang="it-IT" dirty="0"/>
              <a:t> </a:t>
            </a:r>
            <a:r>
              <a:rPr lang="it-IT" dirty="0" err="1"/>
              <a:t>supposed</a:t>
            </a:r>
            <a:r>
              <a:rPr lang="it-IT" dirty="0"/>
              <a:t> to take place in a </a:t>
            </a:r>
            <a:r>
              <a:rPr lang="it-IT" dirty="0" err="1"/>
              <a:t>few</a:t>
            </a:r>
            <a:r>
              <a:rPr lang="it-IT" dirty="0"/>
              <a:t> months.</a:t>
            </a:r>
          </a:p>
          <a:p>
            <a:r>
              <a:rPr lang="en-GB" dirty="0"/>
              <a:t>B. decides to download a menstrual cycle tracking app, in order to keep track of her period and decide which date fits best for the wedding</a:t>
            </a:r>
            <a:r>
              <a:rPr lang="en-GB"/>
              <a:t>.  </a:t>
            </a:r>
            <a:endParaRPr lang="en-GB" dirty="0"/>
          </a:p>
          <a:p>
            <a:endParaRPr lang="el-GR" dirty="0"/>
          </a:p>
        </p:txBody>
      </p:sp>
      <p:sp>
        <p:nvSpPr>
          <p:cNvPr id="3" name="Θέση κειμένου 2"/>
          <p:cNvSpPr>
            <a:spLocks noGrp="1"/>
          </p:cNvSpPr>
          <p:nvPr>
            <p:ph type="body" idx="4294967295"/>
          </p:nvPr>
        </p:nvSpPr>
        <p:spPr>
          <a:xfrm>
            <a:off x="557998" y="1936750"/>
            <a:ext cx="4599789" cy="503238"/>
          </a:xfrm>
        </p:spPr>
        <p:txBody>
          <a:bodyPr>
            <a:normAutofit/>
          </a:bodyPr>
          <a:lstStyle/>
          <a:p>
            <a:pPr marL="0" indent="0">
              <a:buNone/>
            </a:pPr>
            <a:r>
              <a:rPr lang="en-GB" sz="2400" b="1" dirty="0"/>
              <a:t>Planning an important event</a:t>
            </a:r>
            <a:endParaRPr lang="el-GR" sz="2400" b="1" dirty="0"/>
          </a:p>
        </p:txBody>
      </p:sp>
    </p:spTree>
    <p:extLst>
      <p:ext uri="{BB962C8B-B14F-4D97-AF65-F5344CB8AC3E}">
        <p14:creationId xmlns:p14="http://schemas.microsoft.com/office/powerpoint/2010/main" val="265030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2</a:t>
            </a:r>
            <a:endParaRPr lang="el-GR" dirty="0"/>
          </a:p>
        </p:txBody>
      </p:sp>
      <p:sp>
        <p:nvSpPr>
          <p:cNvPr id="4" name="Θέση περιεχομένου 3"/>
          <p:cNvSpPr>
            <a:spLocks noGrp="1"/>
          </p:cNvSpPr>
          <p:nvPr>
            <p:ph idx="1"/>
          </p:nvPr>
        </p:nvSpPr>
        <p:spPr>
          <a:xfrm>
            <a:off x="557999" y="2575938"/>
            <a:ext cx="11059693" cy="3941326"/>
          </a:xfrm>
        </p:spPr>
        <p:txBody>
          <a:bodyPr>
            <a:normAutofit/>
          </a:bodyPr>
          <a:lstStyle/>
          <a:p>
            <a:r>
              <a:rPr lang="en-GB" dirty="0"/>
              <a:t>F. a 40-year-old woman has a friend who has just been diagnosed with breast cancer.</a:t>
            </a:r>
          </a:p>
          <a:p>
            <a:r>
              <a:rPr lang="it-IT" dirty="0"/>
              <a:t>F. </a:t>
            </a:r>
            <a:r>
              <a:rPr lang="it-IT" dirty="0" err="1"/>
              <a:t>tends</a:t>
            </a:r>
            <a:r>
              <a:rPr lang="it-IT" dirty="0"/>
              <a:t> to be a </a:t>
            </a:r>
            <a:r>
              <a:rPr lang="it-IT" dirty="0" err="1"/>
              <a:t>slight</a:t>
            </a:r>
            <a:r>
              <a:rPr lang="it-IT" dirty="0"/>
              <a:t> </a:t>
            </a:r>
            <a:r>
              <a:rPr lang="it-IT" dirty="0" err="1"/>
              <a:t>hypocondriac</a:t>
            </a:r>
            <a:r>
              <a:rPr lang="it-IT" dirty="0"/>
              <a:t> and </a:t>
            </a:r>
            <a:r>
              <a:rPr lang="it-IT" dirty="0" err="1"/>
              <a:t>she’s</a:t>
            </a:r>
            <a:r>
              <a:rPr lang="it-IT" dirty="0"/>
              <a:t> </a:t>
            </a:r>
            <a:r>
              <a:rPr lang="it-IT" dirty="0" err="1"/>
              <a:t>very</a:t>
            </a:r>
            <a:r>
              <a:rPr lang="it-IT" dirty="0"/>
              <a:t> </a:t>
            </a:r>
            <a:r>
              <a:rPr lang="it-IT" dirty="0" err="1"/>
              <a:t>moved</a:t>
            </a:r>
            <a:r>
              <a:rPr lang="it-IT" dirty="0"/>
              <a:t> by </a:t>
            </a:r>
            <a:r>
              <a:rPr lang="it-IT" dirty="0" err="1"/>
              <a:t>this</a:t>
            </a:r>
            <a:r>
              <a:rPr lang="it-IT" dirty="0"/>
              <a:t> news. </a:t>
            </a:r>
            <a:r>
              <a:rPr lang="it-IT" dirty="0" err="1"/>
              <a:t>She</a:t>
            </a:r>
            <a:r>
              <a:rPr lang="it-IT" dirty="0"/>
              <a:t> </a:t>
            </a:r>
            <a:r>
              <a:rPr lang="it-IT" dirty="0" err="1"/>
              <a:t>starts</a:t>
            </a:r>
            <a:r>
              <a:rPr lang="it-IT" dirty="0"/>
              <a:t> </a:t>
            </a:r>
            <a:r>
              <a:rPr lang="it-IT" dirty="0" err="1"/>
              <a:t>having</a:t>
            </a:r>
            <a:r>
              <a:rPr lang="it-IT" dirty="0"/>
              <a:t> </a:t>
            </a:r>
            <a:r>
              <a:rPr lang="it-IT" dirty="0" err="1"/>
              <a:t>bad</a:t>
            </a:r>
            <a:r>
              <a:rPr lang="it-IT" dirty="0"/>
              <a:t> </a:t>
            </a:r>
            <a:r>
              <a:rPr lang="it-IT" dirty="0" err="1"/>
              <a:t>thoughts</a:t>
            </a:r>
            <a:r>
              <a:rPr lang="it-IT" dirty="0"/>
              <a:t> and </a:t>
            </a:r>
            <a:r>
              <a:rPr lang="it-IT" dirty="0" err="1"/>
              <a:t>she’s</a:t>
            </a:r>
            <a:r>
              <a:rPr lang="it-IT" dirty="0"/>
              <a:t> </a:t>
            </a:r>
            <a:r>
              <a:rPr lang="it-IT" dirty="0" err="1"/>
              <a:t>scared</a:t>
            </a:r>
            <a:r>
              <a:rPr lang="it-IT" dirty="0"/>
              <a:t> </a:t>
            </a:r>
            <a:r>
              <a:rPr lang="it-IT" dirty="0" err="1"/>
              <a:t>she</a:t>
            </a:r>
            <a:r>
              <a:rPr lang="it-IT" dirty="0"/>
              <a:t> </a:t>
            </a:r>
            <a:r>
              <a:rPr lang="it-IT" dirty="0" err="1"/>
              <a:t>might</a:t>
            </a:r>
            <a:r>
              <a:rPr lang="it-IT" dirty="0"/>
              <a:t> </a:t>
            </a:r>
            <a:r>
              <a:rPr lang="it-IT" dirty="0" err="1"/>
              <a:t>have</a:t>
            </a:r>
            <a:r>
              <a:rPr lang="it-IT" dirty="0"/>
              <a:t> </a:t>
            </a:r>
            <a:r>
              <a:rPr lang="it-IT" dirty="0" err="1"/>
              <a:t>breast</a:t>
            </a:r>
            <a:r>
              <a:rPr lang="it-IT" dirty="0"/>
              <a:t> </a:t>
            </a:r>
            <a:r>
              <a:rPr lang="it-IT" dirty="0" err="1"/>
              <a:t>cancer</a:t>
            </a:r>
            <a:r>
              <a:rPr lang="it-IT" dirty="0"/>
              <a:t> </a:t>
            </a:r>
            <a:r>
              <a:rPr lang="it-IT" dirty="0" err="1"/>
              <a:t>too</a:t>
            </a:r>
            <a:r>
              <a:rPr lang="it-IT" dirty="0"/>
              <a:t>. </a:t>
            </a:r>
          </a:p>
          <a:p>
            <a:r>
              <a:rPr lang="en-GB" dirty="0"/>
              <a:t>Another friend suggests F. to download a self-examination app, that can help her conduct a self-exam, collect further information about breast cancer and its possible symptoms.</a:t>
            </a:r>
          </a:p>
          <a:p>
            <a:endParaRPr lang="el-GR" dirty="0"/>
          </a:p>
        </p:txBody>
      </p:sp>
      <p:sp>
        <p:nvSpPr>
          <p:cNvPr id="3" name="Θέση κειμένου 2"/>
          <p:cNvSpPr>
            <a:spLocks noGrp="1"/>
          </p:cNvSpPr>
          <p:nvPr>
            <p:ph type="body" idx="4294967295"/>
          </p:nvPr>
        </p:nvSpPr>
        <p:spPr>
          <a:xfrm>
            <a:off x="515005" y="1808162"/>
            <a:ext cx="5157788" cy="503238"/>
          </a:xfrm>
        </p:spPr>
        <p:txBody>
          <a:bodyPr>
            <a:normAutofit/>
          </a:bodyPr>
          <a:lstStyle/>
          <a:p>
            <a:pPr marL="0" indent="0">
              <a:buNone/>
            </a:pPr>
            <a:r>
              <a:rPr lang="en-GB" sz="2400" b="1" dirty="0"/>
              <a:t>Cope with an unexpected situation</a:t>
            </a:r>
            <a:endParaRPr lang="el-GR" sz="2400" b="1" dirty="0"/>
          </a:p>
        </p:txBody>
      </p:sp>
    </p:spTree>
    <p:extLst>
      <p:ext uri="{BB962C8B-B14F-4D97-AF65-F5344CB8AC3E}">
        <p14:creationId xmlns:p14="http://schemas.microsoft.com/office/powerpoint/2010/main" val="373553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3</a:t>
            </a:r>
            <a:endParaRPr lang="el-GR" dirty="0"/>
          </a:p>
        </p:txBody>
      </p:sp>
      <p:sp>
        <p:nvSpPr>
          <p:cNvPr id="4" name="Θέση περιεχομένου 3"/>
          <p:cNvSpPr>
            <a:spLocks noGrp="1"/>
          </p:cNvSpPr>
          <p:nvPr>
            <p:ph idx="1"/>
          </p:nvPr>
        </p:nvSpPr>
        <p:spPr/>
        <p:txBody>
          <a:bodyPr>
            <a:normAutofit/>
          </a:bodyPr>
          <a:lstStyle/>
          <a:p>
            <a:r>
              <a:rPr lang="en-GB" dirty="0"/>
              <a:t>M. is a young mother-to-be, expecting her first child in a foreign country and she doesn’t speak the local language. Her partner is supportive but also inexperienced  and struggling to speak the local language.</a:t>
            </a:r>
          </a:p>
          <a:p>
            <a:r>
              <a:rPr lang="it-IT" dirty="0"/>
              <a:t>M. </a:t>
            </a:r>
            <a:r>
              <a:rPr lang="it-IT" dirty="0" err="1"/>
              <a:t>wishes</a:t>
            </a:r>
            <a:r>
              <a:rPr lang="it-IT" dirty="0"/>
              <a:t> to be </a:t>
            </a:r>
            <a:r>
              <a:rPr lang="it-IT" dirty="0" err="1"/>
              <a:t>as</a:t>
            </a:r>
            <a:r>
              <a:rPr lang="it-IT" dirty="0"/>
              <a:t> </a:t>
            </a:r>
            <a:r>
              <a:rPr lang="it-IT" dirty="0" err="1"/>
              <a:t>prepared</a:t>
            </a:r>
            <a:r>
              <a:rPr lang="it-IT" dirty="0"/>
              <a:t> </a:t>
            </a:r>
            <a:r>
              <a:rPr lang="it-IT" dirty="0" err="1"/>
              <a:t>as</a:t>
            </a:r>
            <a:r>
              <a:rPr lang="it-IT" dirty="0"/>
              <a:t> </a:t>
            </a:r>
            <a:r>
              <a:rPr lang="it-IT" dirty="0" err="1"/>
              <a:t>possible</a:t>
            </a:r>
            <a:r>
              <a:rPr lang="it-IT" dirty="0"/>
              <a:t> and to live a </a:t>
            </a:r>
            <a:r>
              <a:rPr lang="it-IT" dirty="0" err="1"/>
              <a:t>relaxed</a:t>
            </a:r>
            <a:r>
              <a:rPr lang="it-IT" dirty="0"/>
              <a:t> and happy </a:t>
            </a:r>
            <a:r>
              <a:rPr lang="it-IT" dirty="0" err="1"/>
              <a:t>pregnancy</a:t>
            </a:r>
            <a:r>
              <a:rPr lang="it-IT" dirty="0"/>
              <a:t>.</a:t>
            </a:r>
          </a:p>
          <a:p>
            <a:r>
              <a:rPr lang="en-GB" dirty="0"/>
              <a:t>She downloads a pregnancy tracker app because she understands English and she can extract useful information from it.</a:t>
            </a:r>
          </a:p>
          <a:p>
            <a:endParaRPr lang="el-GR" dirty="0"/>
          </a:p>
        </p:txBody>
      </p:sp>
      <p:sp>
        <p:nvSpPr>
          <p:cNvPr id="3" name="Θέση κειμένου 2"/>
          <p:cNvSpPr>
            <a:spLocks noGrp="1"/>
          </p:cNvSpPr>
          <p:nvPr>
            <p:ph type="body" idx="4294967295"/>
          </p:nvPr>
        </p:nvSpPr>
        <p:spPr>
          <a:xfrm>
            <a:off x="574308" y="1808162"/>
            <a:ext cx="4583480" cy="503238"/>
          </a:xfrm>
        </p:spPr>
        <p:txBody>
          <a:bodyPr>
            <a:normAutofit/>
          </a:bodyPr>
          <a:lstStyle/>
          <a:p>
            <a:pPr marL="0" indent="0">
              <a:buNone/>
            </a:pPr>
            <a:r>
              <a:rPr lang="en-GB" sz="2400" b="1" dirty="0"/>
              <a:t>Pregnancy</a:t>
            </a:r>
            <a:endParaRPr lang="el-GR" sz="2400" b="1" dirty="0"/>
          </a:p>
        </p:txBody>
      </p:sp>
    </p:spTree>
    <p:extLst>
      <p:ext uri="{BB962C8B-B14F-4D97-AF65-F5344CB8AC3E}">
        <p14:creationId xmlns:p14="http://schemas.microsoft.com/office/powerpoint/2010/main" val="332939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4</a:t>
            </a:r>
            <a:endParaRPr lang="el-GR" dirty="0"/>
          </a:p>
        </p:txBody>
      </p:sp>
      <p:sp>
        <p:nvSpPr>
          <p:cNvPr id="4" name="Θέση περιεχομένου 3"/>
          <p:cNvSpPr>
            <a:spLocks noGrp="1"/>
          </p:cNvSpPr>
          <p:nvPr>
            <p:ph idx="1"/>
          </p:nvPr>
        </p:nvSpPr>
        <p:spPr/>
        <p:txBody>
          <a:bodyPr>
            <a:normAutofit/>
          </a:bodyPr>
          <a:lstStyle/>
          <a:p>
            <a:r>
              <a:rPr lang="en-GB" dirty="0"/>
              <a:t>R. is a 49-year-old woman transitioning into menopause.</a:t>
            </a:r>
          </a:p>
          <a:p>
            <a:r>
              <a:rPr lang="it-IT" dirty="0"/>
              <a:t>R. </a:t>
            </a:r>
            <a:r>
              <a:rPr lang="it-IT" dirty="0" err="1"/>
              <a:t>experiences</a:t>
            </a:r>
            <a:r>
              <a:rPr lang="it-IT" dirty="0"/>
              <a:t> </a:t>
            </a:r>
            <a:r>
              <a:rPr lang="it-IT" dirty="0" err="1"/>
              <a:t>perimenopause</a:t>
            </a:r>
            <a:r>
              <a:rPr lang="it-IT" dirty="0"/>
              <a:t> </a:t>
            </a:r>
            <a:r>
              <a:rPr lang="it-IT" dirty="0" err="1"/>
              <a:t>cycle</a:t>
            </a:r>
            <a:r>
              <a:rPr lang="it-IT" dirty="0"/>
              <a:t> changes and </a:t>
            </a:r>
            <a:r>
              <a:rPr lang="it-IT" dirty="0" err="1"/>
              <a:t>would</a:t>
            </a:r>
            <a:r>
              <a:rPr lang="it-IT" dirty="0"/>
              <a:t> like to be </a:t>
            </a:r>
            <a:r>
              <a:rPr lang="it-IT" dirty="0" err="1"/>
              <a:t>able</a:t>
            </a:r>
            <a:r>
              <a:rPr lang="it-IT" dirty="0"/>
              <a:t> to </a:t>
            </a:r>
            <a:r>
              <a:rPr lang="it-IT" dirty="0" err="1"/>
              <a:t>predict</a:t>
            </a:r>
            <a:r>
              <a:rPr lang="it-IT" dirty="0"/>
              <a:t> </a:t>
            </a:r>
            <a:r>
              <a:rPr lang="it-IT" dirty="0" err="1"/>
              <a:t>her</a:t>
            </a:r>
            <a:r>
              <a:rPr lang="it-IT" dirty="0"/>
              <a:t> </a:t>
            </a:r>
            <a:r>
              <a:rPr lang="it-IT" dirty="0" err="1"/>
              <a:t>menstruation</a:t>
            </a:r>
            <a:r>
              <a:rPr lang="it-IT" dirty="0"/>
              <a:t>, </a:t>
            </a:r>
            <a:r>
              <a:rPr lang="it-IT" dirty="0" err="1"/>
              <a:t>as</a:t>
            </a:r>
            <a:r>
              <a:rPr lang="it-IT" dirty="0"/>
              <a:t> </a:t>
            </a:r>
            <a:r>
              <a:rPr lang="it-IT" dirty="0" err="1"/>
              <a:t>it</a:t>
            </a:r>
            <a:r>
              <a:rPr lang="it-IT" dirty="0"/>
              <a:t> </a:t>
            </a:r>
            <a:r>
              <a:rPr lang="it-IT" dirty="0" err="1"/>
              <a:t>used</a:t>
            </a:r>
            <a:r>
              <a:rPr lang="it-IT" dirty="0"/>
              <a:t> to be </a:t>
            </a:r>
            <a:r>
              <a:rPr lang="it-IT" dirty="0" err="1"/>
              <a:t>very</a:t>
            </a:r>
            <a:r>
              <a:rPr lang="it-IT" dirty="0"/>
              <a:t> regular.</a:t>
            </a:r>
          </a:p>
          <a:p>
            <a:r>
              <a:rPr lang="en-GB" dirty="0"/>
              <a:t>She downloads a menopause app, which could help her predict her period based on her patterns.</a:t>
            </a:r>
          </a:p>
          <a:p>
            <a:endParaRPr lang="el-GR" dirty="0"/>
          </a:p>
        </p:txBody>
      </p:sp>
      <p:sp>
        <p:nvSpPr>
          <p:cNvPr id="3" name="Θέση κειμένου 2"/>
          <p:cNvSpPr>
            <a:spLocks noGrp="1"/>
          </p:cNvSpPr>
          <p:nvPr>
            <p:ph type="body" idx="4294967295"/>
          </p:nvPr>
        </p:nvSpPr>
        <p:spPr>
          <a:xfrm>
            <a:off x="574308" y="1808162"/>
            <a:ext cx="4583480" cy="503238"/>
          </a:xfrm>
        </p:spPr>
        <p:txBody>
          <a:bodyPr>
            <a:normAutofit/>
          </a:bodyPr>
          <a:lstStyle/>
          <a:p>
            <a:pPr marL="0" indent="0">
              <a:buNone/>
            </a:pPr>
            <a:r>
              <a:rPr lang="it-IT" sz="2400" b="1" dirty="0"/>
              <a:t>Menopause transition</a:t>
            </a:r>
            <a:endParaRPr lang="el-GR" sz="2400" b="1" dirty="0"/>
          </a:p>
        </p:txBody>
      </p:sp>
    </p:spTree>
    <p:extLst>
      <p:ext uri="{BB962C8B-B14F-4D97-AF65-F5344CB8AC3E}">
        <p14:creationId xmlns:p14="http://schemas.microsoft.com/office/powerpoint/2010/main" val="130941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X?</a:t>
            </a:r>
            <a:endParaRPr lang="el-GR" dirty="0"/>
          </a:p>
        </p:txBody>
      </p:sp>
      <p:sp>
        <p:nvSpPr>
          <p:cNvPr id="4" name="Θέση περιεχομένου 3"/>
          <p:cNvSpPr>
            <a:spLocks noGrp="1"/>
          </p:cNvSpPr>
          <p:nvPr>
            <p:ph idx="1"/>
          </p:nvPr>
        </p:nvSpPr>
        <p:spPr>
          <a:xfrm>
            <a:off x="557999" y="2774730"/>
            <a:ext cx="11059693" cy="3626331"/>
          </a:xfrm>
        </p:spPr>
        <p:txBody>
          <a:bodyPr/>
          <a:lstStyle/>
          <a:p>
            <a:r>
              <a:rPr lang="en-US" dirty="0"/>
              <a:t>Any other scenario in which a Women’s App could be useful?</a:t>
            </a:r>
          </a:p>
          <a:p>
            <a:endParaRPr lang="el-GR" dirty="0"/>
          </a:p>
        </p:txBody>
      </p:sp>
      <p:sp>
        <p:nvSpPr>
          <p:cNvPr id="3" name="Θέση κειμένου 2"/>
          <p:cNvSpPr>
            <a:spLocks noGrp="1"/>
          </p:cNvSpPr>
          <p:nvPr>
            <p:ph type="body" idx="4294967295"/>
          </p:nvPr>
        </p:nvSpPr>
        <p:spPr>
          <a:xfrm>
            <a:off x="557999" y="2160588"/>
            <a:ext cx="4495636" cy="501650"/>
          </a:xfrm>
        </p:spPr>
        <p:txBody>
          <a:bodyPr>
            <a:normAutofit/>
          </a:bodyPr>
          <a:lstStyle/>
          <a:p>
            <a:pPr marL="0" indent="0">
              <a:buNone/>
            </a:pPr>
            <a:r>
              <a:rPr lang="en-US" sz="2400" b="1" dirty="0"/>
              <a:t>Suggestions?</a:t>
            </a:r>
            <a:endParaRPr lang="el-GR" sz="2400" b="1" dirty="0"/>
          </a:p>
        </p:txBody>
      </p:sp>
    </p:spTree>
    <p:extLst>
      <p:ext uri="{BB962C8B-B14F-4D97-AF65-F5344CB8AC3E}">
        <p14:creationId xmlns:p14="http://schemas.microsoft.com/office/powerpoint/2010/main" val="261739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completed the experiential training session of this module!</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4" name="Picture 9" descr="Blue text on a black background&#10;&#10;Description automatically generated">
            <a:extLst>
              <a:ext uri="{FF2B5EF4-FFF2-40B4-BE49-F238E27FC236}">
                <a16:creationId xmlns:a16="http://schemas.microsoft.com/office/drawing/2014/main" id="{4765C832-4D08-1DF3-917E-2418B32AF73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a:t>Experiential Training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6078497" cy="461665"/>
          </a:xfrm>
          <a:prstGeom prst="rect">
            <a:avLst/>
          </a:prstGeom>
          <a:solidFill>
            <a:srgbClr val="DDE0E5"/>
          </a:solidFill>
        </p:spPr>
        <p:txBody>
          <a:bodyPr wrap="square">
            <a:spAutoFit/>
          </a:bodyPr>
          <a:lstStyle/>
          <a:p>
            <a:r>
              <a:rPr lang="en-US" sz="2400" dirty="0"/>
              <a:t>1. </a:t>
            </a:r>
            <a:r>
              <a:rPr lang="en-US" sz="2400" dirty="0">
                <a:hlinkClick r:id="rId4" action="ppaction://hlinksldjump"/>
              </a:rPr>
              <a:t>Specific Examples of Women’s Health Apps</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7379111" cy="461665"/>
          </a:xfrm>
          <a:prstGeom prst="rect">
            <a:avLst/>
          </a:prstGeom>
          <a:solidFill>
            <a:srgbClr val="DDE0E5"/>
          </a:solidFill>
        </p:spPr>
        <p:txBody>
          <a:bodyPr wrap="square">
            <a:spAutoFit/>
          </a:bodyPr>
          <a:lstStyle>
            <a:defPPr>
              <a:defRPr lang="el-GR"/>
            </a:defPPr>
            <a:lvl1pPr>
              <a:defRPr sz="2400"/>
            </a:lvl1pPr>
          </a:lstStyle>
          <a:p>
            <a:r>
              <a:rPr lang="en-US" dirty="0"/>
              <a:t>2. </a:t>
            </a:r>
            <a:r>
              <a:rPr lang="en-US" dirty="0">
                <a:hlinkClick r:id="rId5" action="ppaction://hlinksldjump"/>
              </a:rPr>
              <a:t>Real life integrations</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04349"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Women’s Health and relevant Health 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it-IT" dirty="0"/>
              <a:t>Help </a:t>
            </a:r>
            <a:r>
              <a:rPr lang="it-IT" dirty="0" err="1"/>
              <a:t>learners</a:t>
            </a:r>
            <a:r>
              <a:rPr lang="it-IT" dirty="0"/>
              <a:t>  </a:t>
            </a:r>
            <a:r>
              <a:rPr lang="it-IT" dirty="0" err="1"/>
              <a:t>become</a:t>
            </a:r>
            <a:r>
              <a:rPr lang="it-IT" dirty="0"/>
              <a:t> </a:t>
            </a:r>
            <a:r>
              <a:rPr lang="it-IT" dirty="0" err="1"/>
              <a:t>familiar</a:t>
            </a:r>
            <a:r>
              <a:rPr lang="it-IT" dirty="0"/>
              <a:t> with </a:t>
            </a:r>
            <a:r>
              <a:rPr lang="it-IT" dirty="0" err="1"/>
              <a:t>Women’s</a:t>
            </a:r>
            <a:r>
              <a:rPr lang="it-IT" dirty="0"/>
              <a:t> Health apps</a:t>
            </a:r>
            <a:r>
              <a:rPr lang="en-GB" dirty="0"/>
              <a:t>.</a:t>
            </a:r>
          </a:p>
          <a:p>
            <a:r>
              <a:rPr lang="en-US" dirty="0"/>
              <a:t>Provide real-life scenarios and situations of how women’s health apps may help a </a:t>
            </a:r>
            <a:r>
              <a:rPr lang="en-US" dirty="0" err="1"/>
              <a:t>womans</a:t>
            </a:r>
            <a:r>
              <a:rPr lang="en-US" dirty="0"/>
              <a:t>’ health in general.</a:t>
            </a:r>
            <a:br>
              <a:rPr lang="en-US" dirty="0"/>
            </a:br>
            <a:endParaRPr lang="en-GB" dirty="0"/>
          </a:p>
          <a:p>
            <a:endParaRPr lang="en-US" dirty="0"/>
          </a:p>
        </p:txBody>
      </p:sp>
      <p:sp>
        <p:nvSpPr>
          <p:cNvPr id="2" name="TextBox 1">
            <a:extLst>
              <a:ext uri="{FF2B5EF4-FFF2-40B4-BE49-F238E27FC236}">
                <a16:creationId xmlns:a16="http://schemas.microsoft.com/office/drawing/2014/main" id="{F1E5739B-70AA-F9D9-B688-0BFCD8BDBF8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71C886E-D7A5-C613-1524-67DA4F7ADC74}"/>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en-GB" sz="2000" dirty="0"/>
              <a:t>To equip participants with the skills required to benefit from the use of Women’s Health Apps. </a:t>
            </a:r>
          </a:p>
          <a:p>
            <a:r>
              <a:rPr lang="en-GB" sz="2000" dirty="0"/>
              <a:t>To enhance the skills needed to make informed decisions about app selection, utilization, and integration into participants’ everyday-life, if they wish to do so. </a:t>
            </a:r>
          </a:p>
          <a:p>
            <a:endParaRPr lang="en-US" sz="2000" dirty="0"/>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a:solidFill>
                  <a:schemeClr val="tx1"/>
                </a:solidFill>
              </a:rPr>
              <a:t>Women’s Health and relevant Health Apps </a:t>
            </a:r>
            <a:r>
              <a:rPr lang="en-US" dirty="0">
                <a:solidFill>
                  <a:schemeClr val="tx1"/>
                </a:solidFill>
              </a:rPr>
              <a:t> </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it-IT"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1E187D40-6698-98E4-4443-0C828CE46E4F}"/>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008DFF2F-B8CE-7742-9889-A7A094CFC1A3}"/>
              </a:ext>
            </a:extLst>
          </p:cNvPr>
          <p:cNvPicPr preferRelativeResize="0"/>
          <p:nvPr/>
        </p:nvPicPr>
        <p:blipFill rotWithShape="1">
          <a:blip r:embed="rId4">
            <a:alphaModFix/>
          </a:blip>
          <a:srcRect l="9128" t="10193" r="8041" b="10723"/>
          <a:stretch/>
        </p:blipFill>
        <p:spPr>
          <a:xfrm>
            <a:off x="7570694" y="1897981"/>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30CF13ED-F1B3-242B-5FCA-C1DAC7591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9203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7.2.1</a:t>
            </a:r>
            <a:r>
              <a:rPr lang="en-US" altLang="el-GR" dirty="0">
                <a:solidFill>
                  <a:srgbClr val="C01E24"/>
                </a:solidFill>
              </a:rPr>
              <a:t/>
            </a:r>
            <a:br>
              <a:rPr lang="en-US" altLang="el-GR" dirty="0">
                <a:solidFill>
                  <a:srgbClr val="C01E24"/>
                </a:solidFill>
              </a:rPr>
            </a:br>
            <a:r>
              <a:rPr lang="en-US" altLang="el-GR" dirty="0">
                <a:solidFill>
                  <a:srgbClr val="C01E24"/>
                </a:solidFill>
              </a:rPr>
              <a:t>Specific</a:t>
            </a:r>
            <a:r>
              <a:rPr lang="en-US" altLang="el-GR" dirty="0"/>
              <a:t> </a:t>
            </a:r>
            <a:r>
              <a:rPr lang="en-US" altLang="el-GR" dirty="0">
                <a:solidFill>
                  <a:srgbClr val="C01E24"/>
                </a:solidFill>
              </a:rPr>
              <a:t>examples of Women’s Health related 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n-US" sz="2000" dirty="0"/>
              <a:t>To be familiar with the most common types of Women’s Health Apps.</a:t>
            </a:r>
          </a:p>
          <a:p>
            <a:pPr fontAlgn="base"/>
            <a:r>
              <a:rPr lang="en-US" sz="2000" dirty="0"/>
              <a:t>To identify and categorize app’s type, main features and sections. </a:t>
            </a:r>
          </a:p>
          <a:p>
            <a:pPr fontAlgn="base"/>
            <a:r>
              <a:rPr lang="en-US" sz="2000" dirty="0"/>
              <a:t>To be familiar with using an app for the first time.</a:t>
            </a:r>
          </a:p>
          <a:p>
            <a:pPr lvl="0"/>
            <a:endParaRPr lang="el-GR" sz="2000" dirty="0"/>
          </a:p>
        </p:txBody>
      </p:sp>
      <p:sp>
        <p:nvSpPr>
          <p:cNvPr id="3" name="TextBox 2">
            <a:extLst>
              <a:ext uri="{FF2B5EF4-FFF2-40B4-BE49-F238E27FC236}">
                <a16:creationId xmlns:a16="http://schemas.microsoft.com/office/drawing/2014/main" id="{31AA4E52-6AF2-99AA-EE59-36F65DE8F3D5}"/>
              </a:ext>
            </a:extLst>
          </p:cNvPr>
          <p:cNvSpPr txBox="1"/>
          <p:nvPr/>
        </p:nvSpPr>
        <p:spPr>
          <a:xfrm>
            <a:off x="5523839" y="6146950"/>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666342"/>
            <a:ext cx="11059692" cy="728162"/>
          </a:xfrm>
        </p:spPr>
        <p:txBody>
          <a:bodyPr>
            <a:normAutofit fontScale="90000"/>
          </a:bodyPr>
          <a:lstStyle/>
          <a:p>
            <a:r>
              <a:rPr lang="en-GB" sz="2800" dirty="0"/>
              <a:t>Example 1: </a:t>
            </a:r>
            <a:r>
              <a:rPr lang="el-GR" sz="2800" dirty="0"/>
              <a:t/>
            </a:r>
            <a:br>
              <a:rPr lang="el-GR" sz="2800" dirty="0"/>
            </a:br>
            <a:r>
              <a:rPr lang="en-GB" sz="2800" dirty="0" err="1"/>
              <a:t>Euki</a:t>
            </a:r>
            <a:r>
              <a:rPr lang="en-GB" sz="2800" dirty="0"/>
              <a:t> – Period Tracking App</a:t>
            </a:r>
            <a:endParaRPr lang="el-GR" sz="2400" dirty="0"/>
          </a:p>
        </p:txBody>
      </p:sp>
      <p:sp>
        <p:nvSpPr>
          <p:cNvPr id="4" name="Θέση περιεχομένου 3"/>
          <p:cNvSpPr>
            <a:spLocks noGrp="1"/>
          </p:cNvSpPr>
          <p:nvPr>
            <p:ph idx="1"/>
          </p:nvPr>
        </p:nvSpPr>
        <p:spPr>
          <a:xfrm>
            <a:off x="566153" y="1819044"/>
            <a:ext cx="11059693" cy="5038956"/>
          </a:xfrm>
        </p:spPr>
        <p:txBody>
          <a:bodyPr>
            <a:normAutofit fontScale="70000" lnSpcReduction="20000"/>
          </a:bodyPr>
          <a:lstStyle/>
          <a:p>
            <a:pPr marL="0" indent="0" algn="just">
              <a:buNone/>
            </a:pPr>
            <a:r>
              <a:rPr lang="it-IT" sz="2800" dirty="0" err="1"/>
              <a:t>Period</a:t>
            </a:r>
            <a:r>
              <a:rPr lang="it-IT" sz="2800" dirty="0"/>
              <a:t> Tracking App offering </a:t>
            </a:r>
            <a:r>
              <a:rPr lang="en-US" sz="2800" dirty="0"/>
              <a:t>comprehensive sexual and reproductive health information; A supportive, inclusive, and customizable interface; </a:t>
            </a:r>
            <a:r>
              <a:rPr lang="it-IT" sz="2800" dirty="0"/>
              <a:t>Privacy and security. Features</a:t>
            </a:r>
            <a:r>
              <a:rPr lang="en-US" sz="2600" dirty="0"/>
              <a:t>: </a:t>
            </a:r>
          </a:p>
          <a:p>
            <a:pPr marL="0" indent="0">
              <a:buNone/>
            </a:pPr>
            <a:endParaRPr lang="en-US" sz="1000" dirty="0"/>
          </a:p>
          <a:p>
            <a:pPr marL="457200" indent="-457200" algn="just">
              <a:buFont typeface="+mj-lt"/>
              <a:buAutoNum type="arabicPeriod"/>
            </a:pPr>
            <a:r>
              <a:rPr lang="en-GB" sz="2700" b="1" dirty="0"/>
              <a:t>CALENDAR AND LOGGING: </a:t>
            </a:r>
            <a:r>
              <a:rPr lang="en-US" sz="2700" dirty="0"/>
              <a:t>track bleeding, emotions, body changes, sex, contraception, and appointments; Track pregnancy or STI tests and their results; Find patterns in menstrual cycle or body changes that happen around the period; Write notes to share with a health care provider at the next appointment.</a:t>
            </a:r>
          </a:p>
          <a:p>
            <a:pPr marL="457200" indent="-457200" algn="just">
              <a:buFont typeface="+mj-lt"/>
              <a:buAutoNum type="arabicPeriod"/>
            </a:pPr>
            <a:r>
              <a:rPr lang="it-IT" sz="2700" b="1" dirty="0"/>
              <a:t>PRIVATE REMINDERS: </a:t>
            </a:r>
            <a:r>
              <a:rPr lang="en-US" sz="2700" dirty="0"/>
              <a:t>Set one-time or repeated reminders for sexual health needs, like taking pills, taking a pregnancy test; Receive discrete reminders so that no one will know the details of one’s personal life.</a:t>
            </a:r>
            <a:endParaRPr lang="en-GB" sz="2700" b="1" dirty="0"/>
          </a:p>
          <a:p>
            <a:pPr marL="457200" indent="-457200">
              <a:buFont typeface="+mj-lt"/>
              <a:buAutoNum type="arabicPeriod"/>
            </a:pPr>
            <a:r>
              <a:rPr lang="it-IT" sz="2700" b="1" dirty="0"/>
              <a:t>ABORTION AND MISCARRIAGE SUPPORT</a:t>
            </a:r>
            <a:r>
              <a:rPr lang="en-GB" sz="2700" b="1" dirty="0"/>
              <a:t>: </a:t>
            </a:r>
            <a:r>
              <a:rPr lang="en-US" sz="2700" dirty="0"/>
              <a:t>Learn about medication and surgical abortion; Prepare for a clinic appointment; Browse FAQs to answer any quick questions that you have and connect to trusted resources for more information; Read stories from other people who’ve had abortions and miscarriages.</a:t>
            </a:r>
          </a:p>
          <a:p>
            <a:pPr marL="457200" indent="-457200">
              <a:buFont typeface="+mj-lt"/>
              <a:buAutoNum type="arabicPeriod"/>
            </a:pPr>
            <a:r>
              <a:rPr lang="it-IT" sz="2700" b="1" dirty="0"/>
              <a:t>INTERACTIVE CONTRACEPTION INFORMATION</a:t>
            </a:r>
            <a:r>
              <a:rPr lang="en-GB" sz="2700" b="1" dirty="0"/>
              <a:t>: </a:t>
            </a:r>
            <a:r>
              <a:rPr lang="en-US" sz="2700" dirty="0"/>
              <a:t>Learn about options that meet your needs through an interactive quiz; Connect to detailed information about methods that interest you most.</a:t>
            </a:r>
            <a:endParaRPr lang="en-GB" sz="2700" b="1" dirty="0"/>
          </a:p>
          <a:p>
            <a:pPr marL="457200" indent="-457200">
              <a:buFont typeface="+mj-lt"/>
              <a:buAutoNum type="arabicPeriod"/>
            </a:pPr>
            <a:r>
              <a:rPr lang="en-GB" sz="2700" b="1" dirty="0"/>
              <a:t>FACTS ABOUT SEXUALITY: </a:t>
            </a:r>
            <a:r>
              <a:rPr lang="en-US" sz="2700" dirty="0"/>
              <a:t>Scroll through easy-to-understand information on sex, gender, and sexual orientation; Lean about consent and where to turn if you need support; Connect to resources that can answer other questions you have about LGBTQ issues, sex, gender, and health.</a:t>
            </a:r>
            <a:endParaRPr lang="en-GB" sz="2700" b="1" dirty="0"/>
          </a:p>
        </p:txBody>
      </p:sp>
      <p:pic>
        <p:nvPicPr>
          <p:cNvPr id="3" name="Immagine 2">
            <a:extLst>
              <a:ext uri="{FF2B5EF4-FFF2-40B4-BE49-F238E27FC236}">
                <a16:creationId xmlns:a16="http://schemas.microsoft.com/office/drawing/2014/main" id="{5DA3C454-6673-454F-ACB7-5D76112AE5C4}"/>
              </a:ext>
            </a:extLst>
          </p:cNvPr>
          <p:cNvPicPr>
            <a:picLocks noChangeAspect="1"/>
          </p:cNvPicPr>
          <p:nvPr/>
        </p:nvPicPr>
        <p:blipFill>
          <a:blip r:embed="rId3"/>
          <a:stretch>
            <a:fillRect/>
          </a:stretch>
        </p:blipFill>
        <p:spPr>
          <a:xfrm>
            <a:off x="9703774" y="456938"/>
            <a:ext cx="1362106" cy="1362106"/>
          </a:xfrm>
          <a:prstGeom prst="rect">
            <a:avLst/>
          </a:prstGeom>
        </p:spPr>
      </p:pic>
    </p:spTree>
    <p:extLst>
      <p:ext uri="{BB962C8B-B14F-4D97-AF65-F5344CB8AC3E}">
        <p14:creationId xmlns:p14="http://schemas.microsoft.com/office/powerpoint/2010/main" val="127873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33655" y="377238"/>
            <a:ext cx="2647669" cy="123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image popping up when you open the app for the 1</a:t>
            </a:r>
            <a:r>
              <a:rPr lang="en-GB" sz="2000" baseline="30000" dirty="0"/>
              <a:t>st</a:t>
            </a:r>
            <a:r>
              <a:rPr lang="en-GB" sz="2000" dirty="0"/>
              <a:t> time</a:t>
            </a:r>
            <a:endParaRPr lang="el-GR" sz="2000" dirty="0"/>
          </a:p>
        </p:txBody>
      </p:sp>
      <p:sp>
        <p:nvSpPr>
          <p:cNvPr id="4" name="Ορθογώνιο 3"/>
          <p:cNvSpPr/>
          <p:nvPr/>
        </p:nvSpPr>
        <p:spPr>
          <a:xfrm>
            <a:off x="3953876" y="5457552"/>
            <a:ext cx="2647670" cy="123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can also set a PIN to further protect your personal data</a:t>
            </a:r>
            <a:endParaRPr lang="el-GR" sz="2000" dirty="0"/>
          </a:p>
        </p:txBody>
      </p:sp>
      <p:sp>
        <p:nvSpPr>
          <p:cNvPr id="18" name="Ορθογώνιο 17"/>
          <p:cNvSpPr/>
          <p:nvPr/>
        </p:nvSpPr>
        <p:spPr>
          <a:xfrm>
            <a:off x="7474097" y="236512"/>
            <a:ext cx="4560107"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After clicking on the LET’S START button, deciding whether you want a PIN or not and agreeing on the terms of use you may start to track your period.</a:t>
            </a:r>
            <a:endParaRPr lang="el-GR" sz="2000" dirty="0"/>
          </a:p>
        </p:txBody>
      </p:sp>
      <p:sp>
        <p:nvSpPr>
          <p:cNvPr id="19" name="Βέλος προς τα κάτω 18"/>
          <p:cNvSpPr/>
          <p:nvPr/>
        </p:nvSpPr>
        <p:spPr>
          <a:xfrm>
            <a:off x="10770430" y="1686813"/>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5" name="Immagine 24">
            <a:extLst>
              <a:ext uri="{FF2B5EF4-FFF2-40B4-BE49-F238E27FC236}">
                <a16:creationId xmlns:a16="http://schemas.microsoft.com/office/drawing/2014/main" id="{8D14F415-9186-4931-A194-17B113E05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12" y="1996168"/>
            <a:ext cx="2647669" cy="4692258"/>
          </a:xfrm>
          <a:prstGeom prst="rect">
            <a:avLst/>
          </a:prstGeom>
        </p:spPr>
      </p:pic>
      <p:sp>
        <p:nvSpPr>
          <p:cNvPr id="26" name="Freccia in giù 25">
            <a:extLst>
              <a:ext uri="{FF2B5EF4-FFF2-40B4-BE49-F238E27FC236}">
                <a16:creationId xmlns:a16="http://schemas.microsoft.com/office/drawing/2014/main" id="{826A6BA0-174A-4544-9BCD-955DBC65C880}"/>
              </a:ext>
            </a:extLst>
          </p:cNvPr>
          <p:cNvSpPr/>
          <p:nvPr/>
        </p:nvSpPr>
        <p:spPr>
          <a:xfrm>
            <a:off x="1620247" y="1608112"/>
            <a:ext cx="266797" cy="388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6FB6E935-B43B-44DB-A419-1D193D4BE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876" y="377238"/>
            <a:ext cx="2647669" cy="4478974"/>
          </a:xfrm>
          <a:prstGeom prst="rect">
            <a:avLst/>
          </a:prstGeom>
        </p:spPr>
      </p:pic>
      <p:sp>
        <p:nvSpPr>
          <p:cNvPr id="30" name="Freccia in su 29">
            <a:extLst>
              <a:ext uri="{FF2B5EF4-FFF2-40B4-BE49-F238E27FC236}">
                <a16:creationId xmlns:a16="http://schemas.microsoft.com/office/drawing/2014/main" id="{1AA1A8E9-4094-4D97-B7B2-EC6D341B3ABA}"/>
              </a:ext>
            </a:extLst>
          </p:cNvPr>
          <p:cNvSpPr/>
          <p:nvPr/>
        </p:nvSpPr>
        <p:spPr>
          <a:xfrm>
            <a:off x="5163410" y="5025934"/>
            <a:ext cx="228600" cy="3592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CBEBFB7F-75AD-4311-95F7-A85C53F39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150" y="1996168"/>
            <a:ext cx="2227114" cy="4478974"/>
          </a:xfrm>
          <a:prstGeom prst="rect">
            <a:avLst/>
          </a:prstGeom>
        </p:spPr>
      </p:pic>
      <p:sp>
        <p:nvSpPr>
          <p:cNvPr id="33" name="Ovale 32">
            <a:extLst>
              <a:ext uri="{FF2B5EF4-FFF2-40B4-BE49-F238E27FC236}">
                <a16:creationId xmlns:a16="http://schemas.microsoft.com/office/drawing/2014/main" id="{A0B60DDD-CF0E-4AE9-8AC3-0889A706F53B}"/>
              </a:ext>
            </a:extLst>
          </p:cNvPr>
          <p:cNvSpPr/>
          <p:nvPr/>
        </p:nvSpPr>
        <p:spPr>
          <a:xfrm>
            <a:off x="11887247" y="236512"/>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1</a:t>
            </a:r>
          </a:p>
        </p:txBody>
      </p:sp>
      <p:pic>
        <p:nvPicPr>
          <p:cNvPr id="34" name="Immagine 33">
            <a:extLst>
              <a:ext uri="{FF2B5EF4-FFF2-40B4-BE49-F238E27FC236}">
                <a16:creationId xmlns:a16="http://schemas.microsoft.com/office/drawing/2014/main" id="{0AFF406E-D201-4F9D-AE3A-FF2090602A5C}"/>
              </a:ext>
            </a:extLst>
          </p:cNvPr>
          <p:cNvPicPr>
            <a:picLocks noChangeAspect="1"/>
          </p:cNvPicPr>
          <p:nvPr/>
        </p:nvPicPr>
        <p:blipFill>
          <a:blip r:embed="rId6"/>
          <a:stretch>
            <a:fillRect/>
          </a:stretch>
        </p:blipFill>
        <p:spPr>
          <a:xfrm>
            <a:off x="2740156" y="6029446"/>
            <a:ext cx="402371" cy="499915"/>
          </a:xfrm>
          <a:prstGeom prst="rect">
            <a:avLst/>
          </a:prstGeom>
        </p:spPr>
      </p:pic>
      <p:sp>
        <p:nvSpPr>
          <p:cNvPr id="35" name="Ovale 34">
            <a:extLst>
              <a:ext uri="{FF2B5EF4-FFF2-40B4-BE49-F238E27FC236}">
                <a16:creationId xmlns:a16="http://schemas.microsoft.com/office/drawing/2014/main" id="{C71FF04F-24EA-4343-986E-5439CCADE281}"/>
              </a:ext>
            </a:extLst>
          </p:cNvPr>
          <p:cNvSpPr/>
          <p:nvPr/>
        </p:nvSpPr>
        <p:spPr>
          <a:xfrm>
            <a:off x="11887247" y="624568"/>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2</a:t>
            </a:r>
          </a:p>
        </p:txBody>
      </p:sp>
      <p:pic>
        <p:nvPicPr>
          <p:cNvPr id="36" name="Immagine 35">
            <a:extLst>
              <a:ext uri="{FF2B5EF4-FFF2-40B4-BE49-F238E27FC236}">
                <a16:creationId xmlns:a16="http://schemas.microsoft.com/office/drawing/2014/main" id="{3B0EF9FD-A3D8-4BD8-9961-22DC692EB360}"/>
              </a:ext>
            </a:extLst>
          </p:cNvPr>
          <p:cNvPicPr>
            <a:picLocks noChangeAspect="1"/>
          </p:cNvPicPr>
          <p:nvPr/>
        </p:nvPicPr>
        <p:blipFill>
          <a:blip r:embed="rId7"/>
          <a:stretch>
            <a:fillRect/>
          </a:stretch>
        </p:blipFill>
        <p:spPr>
          <a:xfrm>
            <a:off x="6400359" y="3892021"/>
            <a:ext cx="402371" cy="493819"/>
          </a:xfrm>
          <a:prstGeom prst="rect">
            <a:avLst/>
          </a:prstGeom>
        </p:spPr>
      </p:pic>
      <p:pic>
        <p:nvPicPr>
          <p:cNvPr id="38" name="Immagine 37">
            <a:extLst>
              <a:ext uri="{FF2B5EF4-FFF2-40B4-BE49-F238E27FC236}">
                <a16:creationId xmlns:a16="http://schemas.microsoft.com/office/drawing/2014/main" id="{AF2B0779-8070-4C24-9C73-3EC46EB7BA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3225" y="1833424"/>
            <a:ext cx="2647670" cy="4695937"/>
          </a:xfrm>
          <a:prstGeom prst="rect">
            <a:avLst/>
          </a:prstGeom>
        </p:spPr>
      </p:pic>
      <p:sp>
        <p:nvSpPr>
          <p:cNvPr id="39" name="Ovale 38">
            <a:extLst>
              <a:ext uri="{FF2B5EF4-FFF2-40B4-BE49-F238E27FC236}">
                <a16:creationId xmlns:a16="http://schemas.microsoft.com/office/drawing/2014/main" id="{D9B5CDA6-E2BC-4D8B-972F-9791A0840C3D}"/>
              </a:ext>
            </a:extLst>
          </p:cNvPr>
          <p:cNvSpPr/>
          <p:nvPr/>
        </p:nvSpPr>
        <p:spPr>
          <a:xfrm>
            <a:off x="11898086" y="1009086"/>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3</a:t>
            </a:r>
          </a:p>
        </p:txBody>
      </p:sp>
      <p:pic>
        <p:nvPicPr>
          <p:cNvPr id="40" name="Immagine 39">
            <a:extLst>
              <a:ext uri="{FF2B5EF4-FFF2-40B4-BE49-F238E27FC236}">
                <a16:creationId xmlns:a16="http://schemas.microsoft.com/office/drawing/2014/main" id="{14B1DE5E-CBDC-414C-B5F5-7DE478A6C0F5}"/>
              </a:ext>
            </a:extLst>
          </p:cNvPr>
          <p:cNvPicPr>
            <a:picLocks noChangeAspect="1"/>
          </p:cNvPicPr>
          <p:nvPr/>
        </p:nvPicPr>
        <p:blipFill>
          <a:blip r:embed="rId9"/>
          <a:stretch>
            <a:fillRect/>
          </a:stretch>
        </p:blipFill>
        <p:spPr>
          <a:xfrm>
            <a:off x="9049473" y="6282451"/>
            <a:ext cx="402371" cy="493819"/>
          </a:xfrm>
          <a:prstGeom prst="rect">
            <a:avLst/>
          </a:prstGeom>
        </p:spPr>
      </p:pic>
    </p:spTree>
    <p:extLst>
      <p:ext uri="{BB962C8B-B14F-4D97-AF65-F5344CB8AC3E}">
        <p14:creationId xmlns:p14="http://schemas.microsoft.com/office/powerpoint/2010/main" val="271707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62839" y="402771"/>
            <a:ext cx="2039611" cy="1034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Click on track </a:t>
            </a:r>
            <a:r>
              <a:rPr lang="it-IT" dirty="0" err="1"/>
              <a:t>now</a:t>
            </a:r>
            <a:r>
              <a:rPr lang="it-IT" dirty="0"/>
              <a:t> and </a:t>
            </a:r>
            <a:r>
              <a:rPr lang="it-IT" dirty="0" err="1"/>
              <a:t>you</a:t>
            </a:r>
            <a:r>
              <a:rPr lang="it-IT" dirty="0"/>
              <a:t> can start!</a:t>
            </a:r>
            <a:endParaRPr lang="el-GR" dirty="0"/>
          </a:p>
        </p:txBody>
      </p:sp>
      <p:sp>
        <p:nvSpPr>
          <p:cNvPr id="8" name="Βέλος προς τα κάτω 7"/>
          <p:cNvSpPr/>
          <p:nvPr/>
        </p:nvSpPr>
        <p:spPr>
          <a:xfrm>
            <a:off x="1585367" y="1540846"/>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3324909" y="4946980"/>
            <a:ext cx="2596610" cy="1834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The app </a:t>
            </a:r>
            <a:r>
              <a:rPr lang="it-IT" sz="2000" dirty="0" err="1"/>
              <a:t>allows</a:t>
            </a:r>
            <a:r>
              <a:rPr lang="it-IT" sz="2000" dirty="0"/>
              <a:t> </a:t>
            </a:r>
            <a:r>
              <a:rPr lang="it-IT" sz="2000" dirty="0" err="1"/>
              <a:t>you</a:t>
            </a:r>
            <a:r>
              <a:rPr lang="it-IT" sz="2000" dirty="0"/>
              <a:t> to keep track of </a:t>
            </a:r>
            <a:r>
              <a:rPr lang="it-IT" sz="2000" dirty="0" err="1"/>
              <a:t>many</a:t>
            </a:r>
            <a:r>
              <a:rPr lang="it-IT" sz="2000" dirty="0"/>
              <a:t> </a:t>
            </a:r>
            <a:r>
              <a:rPr lang="it-IT" sz="2000" dirty="0" err="1"/>
              <a:t>different</a:t>
            </a:r>
            <a:r>
              <a:rPr lang="it-IT" sz="2000" dirty="0"/>
              <a:t> </a:t>
            </a:r>
            <a:r>
              <a:rPr lang="it-IT" sz="2000" dirty="0" err="1"/>
              <a:t>aspects</a:t>
            </a:r>
            <a:r>
              <a:rPr lang="it-IT" sz="2000" dirty="0"/>
              <a:t> of </a:t>
            </a:r>
            <a:r>
              <a:rPr lang="it-IT" sz="2000" dirty="0" err="1"/>
              <a:t>your</a:t>
            </a:r>
            <a:r>
              <a:rPr lang="it-IT" sz="2000" dirty="0"/>
              <a:t> </a:t>
            </a:r>
            <a:r>
              <a:rPr lang="it-IT" sz="2000" dirty="0" err="1"/>
              <a:t>reproductive</a:t>
            </a:r>
            <a:r>
              <a:rPr lang="it-IT" sz="2000" dirty="0"/>
              <a:t> health.</a:t>
            </a:r>
            <a:endParaRPr lang="el-GR" sz="2000" dirty="0"/>
          </a:p>
        </p:txBody>
      </p:sp>
      <p:sp>
        <p:nvSpPr>
          <p:cNvPr id="20" name="Βέλος προς τα κάτω 19"/>
          <p:cNvSpPr/>
          <p:nvPr/>
        </p:nvSpPr>
        <p:spPr>
          <a:xfrm flipV="1">
            <a:off x="4531593" y="4573362"/>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6320138" y="142916"/>
            <a:ext cx="2286762" cy="1687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 You can keep track of your menstruation and the products you use to cope with it.</a:t>
            </a:r>
          </a:p>
        </p:txBody>
      </p:sp>
      <p:pic>
        <p:nvPicPr>
          <p:cNvPr id="11" name="Immagine 10">
            <a:extLst>
              <a:ext uri="{FF2B5EF4-FFF2-40B4-BE49-F238E27FC236}">
                <a16:creationId xmlns:a16="http://schemas.microsoft.com/office/drawing/2014/main" id="{CACC68B1-E057-4F7C-B23D-28A70FE1C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00" y="1851658"/>
            <a:ext cx="2487290" cy="4929670"/>
          </a:xfrm>
          <a:prstGeom prst="rect">
            <a:avLst/>
          </a:prstGeom>
        </p:spPr>
      </p:pic>
      <p:pic>
        <p:nvPicPr>
          <p:cNvPr id="33" name="Immagine 32">
            <a:extLst>
              <a:ext uri="{FF2B5EF4-FFF2-40B4-BE49-F238E27FC236}">
                <a16:creationId xmlns:a16="http://schemas.microsoft.com/office/drawing/2014/main" id="{21F9A0C7-B09E-4FDB-ACFA-B16B00ACC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835" y="402770"/>
            <a:ext cx="2062758" cy="4073948"/>
          </a:xfrm>
          <a:prstGeom prst="rect">
            <a:avLst/>
          </a:prstGeom>
        </p:spPr>
      </p:pic>
      <p:sp>
        <p:nvSpPr>
          <p:cNvPr id="31" name="Ovale 30">
            <a:extLst>
              <a:ext uri="{FF2B5EF4-FFF2-40B4-BE49-F238E27FC236}">
                <a16:creationId xmlns:a16="http://schemas.microsoft.com/office/drawing/2014/main" id="{413A2E3D-DC24-40B3-BE48-220076972649}"/>
              </a:ext>
            </a:extLst>
          </p:cNvPr>
          <p:cNvSpPr/>
          <p:nvPr/>
        </p:nvSpPr>
        <p:spPr>
          <a:xfrm>
            <a:off x="4567876" y="2759141"/>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4</a:t>
            </a:r>
          </a:p>
        </p:txBody>
      </p:sp>
      <p:pic>
        <p:nvPicPr>
          <p:cNvPr id="29" name="Immagine 28">
            <a:extLst>
              <a:ext uri="{FF2B5EF4-FFF2-40B4-BE49-F238E27FC236}">
                <a16:creationId xmlns:a16="http://schemas.microsoft.com/office/drawing/2014/main" id="{B2D43229-1630-441D-A46E-D99FC662E386}"/>
              </a:ext>
            </a:extLst>
          </p:cNvPr>
          <p:cNvPicPr>
            <a:picLocks noChangeAspect="1"/>
          </p:cNvPicPr>
          <p:nvPr/>
        </p:nvPicPr>
        <p:blipFill>
          <a:blip r:embed="rId5"/>
          <a:stretch>
            <a:fillRect/>
          </a:stretch>
        </p:blipFill>
        <p:spPr>
          <a:xfrm>
            <a:off x="4513648" y="2210298"/>
            <a:ext cx="402371" cy="493819"/>
          </a:xfrm>
          <a:prstGeom prst="rect">
            <a:avLst/>
          </a:prstGeom>
        </p:spPr>
      </p:pic>
      <p:pic>
        <p:nvPicPr>
          <p:cNvPr id="27" name="Immagine 26">
            <a:extLst>
              <a:ext uri="{FF2B5EF4-FFF2-40B4-BE49-F238E27FC236}">
                <a16:creationId xmlns:a16="http://schemas.microsoft.com/office/drawing/2014/main" id="{57AEA1E8-65E8-4079-BF0B-F758D8712AD9}"/>
              </a:ext>
            </a:extLst>
          </p:cNvPr>
          <p:cNvPicPr>
            <a:picLocks noChangeAspect="1"/>
          </p:cNvPicPr>
          <p:nvPr/>
        </p:nvPicPr>
        <p:blipFill>
          <a:blip r:embed="rId6"/>
          <a:stretch>
            <a:fillRect/>
          </a:stretch>
        </p:blipFill>
        <p:spPr>
          <a:xfrm>
            <a:off x="4516693" y="1228549"/>
            <a:ext cx="402371" cy="493819"/>
          </a:xfrm>
          <a:prstGeom prst="rect">
            <a:avLst/>
          </a:prstGeom>
        </p:spPr>
      </p:pic>
      <p:pic>
        <p:nvPicPr>
          <p:cNvPr id="28" name="Immagine 27">
            <a:extLst>
              <a:ext uri="{FF2B5EF4-FFF2-40B4-BE49-F238E27FC236}">
                <a16:creationId xmlns:a16="http://schemas.microsoft.com/office/drawing/2014/main" id="{0AAE5956-90B7-4AED-9AC7-1493AE2DA584}"/>
              </a:ext>
            </a:extLst>
          </p:cNvPr>
          <p:cNvPicPr>
            <a:picLocks noChangeAspect="1"/>
          </p:cNvPicPr>
          <p:nvPr/>
        </p:nvPicPr>
        <p:blipFill>
          <a:blip r:embed="rId7"/>
          <a:stretch>
            <a:fillRect/>
          </a:stretch>
        </p:blipFill>
        <p:spPr>
          <a:xfrm>
            <a:off x="4513648" y="1728257"/>
            <a:ext cx="402371" cy="493819"/>
          </a:xfrm>
          <a:prstGeom prst="rect">
            <a:avLst/>
          </a:prstGeom>
        </p:spPr>
      </p:pic>
      <p:sp>
        <p:nvSpPr>
          <p:cNvPr id="34" name="Ovale 33">
            <a:extLst>
              <a:ext uri="{FF2B5EF4-FFF2-40B4-BE49-F238E27FC236}">
                <a16:creationId xmlns:a16="http://schemas.microsoft.com/office/drawing/2014/main" id="{497BBBC9-C836-4BF4-BD82-D44D30DBC558}"/>
              </a:ext>
            </a:extLst>
          </p:cNvPr>
          <p:cNvSpPr/>
          <p:nvPr/>
        </p:nvSpPr>
        <p:spPr>
          <a:xfrm>
            <a:off x="4567876" y="3252960"/>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5</a:t>
            </a:r>
          </a:p>
        </p:txBody>
      </p:sp>
      <p:sp>
        <p:nvSpPr>
          <p:cNvPr id="35" name="Ovale 34">
            <a:extLst>
              <a:ext uri="{FF2B5EF4-FFF2-40B4-BE49-F238E27FC236}">
                <a16:creationId xmlns:a16="http://schemas.microsoft.com/office/drawing/2014/main" id="{D16BC29C-AC53-46C3-8148-6AB80D8EDC91}"/>
              </a:ext>
            </a:extLst>
          </p:cNvPr>
          <p:cNvSpPr/>
          <p:nvPr/>
        </p:nvSpPr>
        <p:spPr>
          <a:xfrm>
            <a:off x="4567876" y="3725719"/>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6</a:t>
            </a:r>
          </a:p>
        </p:txBody>
      </p:sp>
      <p:sp>
        <p:nvSpPr>
          <p:cNvPr id="36" name="Ovale 35">
            <a:extLst>
              <a:ext uri="{FF2B5EF4-FFF2-40B4-BE49-F238E27FC236}">
                <a16:creationId xmlns:a16="http://schemas.microsoft.com/office/drawing/2014/main" id="{CA44026D-A6E2-42BE-9989-3ED70CB647AC}"/>
              </a:ext>
            </a:extLst>
          </p:cNvPr>
          <p:cNvSpPr/>
          <p:nvPr/>
        </p:nvSpPr>
        <p:spPr>
          <a:xfrm>
            <a:off x="4567876" y="4214497"/>
            <a:ext cx="293914" cy="337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7</a:t>
            </a:r>
          </a:p>
        </p:txBody>
      </p:sp>
      <p:pic>
        <p:nvPicPr>
          <p:cNvPr id="38" name="Immagine 37">
            <a:extLst>
              <a:ext uri="{FF2B5EF4-FFF2-40B4-BE49-F238E27FC236}">
                <a16:creationId xmlns:a16="http://schemas.microsoft.com/office/drawing/2014/main" id="{4542F672-0C66-488C-8E3B-D31A29F5B0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6420" y="2137556"/>
            <a:ext cx="2286762" cy="4577528"/>
          </a:xfrm>
          <a:prstGeom prst="rect">
            <a:avLst/>
          </a:prstGeom>
        </p:spPr>
      </p:pic>
      <p:pic>
        <p:nvPicPr>
          <p:cNvPr id="39" name="Immagine 38">
            <a:extLst>
              <a:ext uri="{FF2B5EF4-FFF2-40B4-BE49-F238E27FC236}">
                <a16:creationId xmlns:a16="http://schemas.microsoft.com/office/drawing/2014/main" id="{1E184F13-8AC5-4800-9D44-F4043BC14994}"/>
              </a:ext>
            </a:extLst>
          </p:cNvPr>
          <p:cNvPicPr>
            <a:picLocks noChangeAspect="1"/>
          </p:cNvPicPr>
          <p:nvPr/>
        </p:nvPicPr>
        <p:blipFill>
          <a:blip r:embed="rId6"/>
          <a:stretch>
            <a:fillRect/>
          </a:stretch>
        </p:blipFill>
        <p:spPr>
          <a:xfrm>
            <a:off x="7147792" y="1657848"/>
            <a:ext cx="631454" cy="774966"/>
          </a:xfrm>
          <a:prstGeom prst="rect">
            <a:avLst/>
          </a:prstGeom>
        </p:spPr>
      </p:pic>
      <p:pic>
        <p:nvPicPr>
          <p:cNvPr id="41" name="Immagine 40">
            <a:extLst>
              <a:ext uri="{FF2B5EF4-FFF2-40B4-BE49-F238E27FC236}">
                <a16:creationId xmlns:a16="http://schemas.microsoft.com/office/drawing/2014/main" id="{5AFA0691-40AE-41DD-9ACB-FFBFB17010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2281" y="134320"/>
            <a:ext cx="2327557" cy="4577529"/>
          </a:xfrm>
          <a:prstGeom prst="rect">
            <a:avLst/>
          </a:prstGeom>
        </p:spPr>
      </p:pic>
      <p:sp>
        <p:nvSpPr>
          <p:cNvPr id="42" name="Ορθογώνιο 20">
            <a:extLst>
              <a:ext uri="{FF2B5EF4-FFF2-40B4-BE49-F238E27FC236}">
                <a16:creationId xmlns:a16="http://schemas.microsoft.com/office/drawing/2014/main" id="{DB65C00C-EC94-41A0-A1CB-8B66679E6ADF}"/>
              </a:ext>
            </a:extLst>
          </p:cNvPr>
          <p:cNvSpPr/>
          <p:nvPr/>
        </p:nvSpPr>
        <p:spPr>
          <a:xfrm>
            <a:off x="9313076" y="5093335"/>
            <a:ext cx="2286762" cy="1687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You can also track your emotions.</a:t>
            </a:r>
          </a:p>
        </p:txBody>
      </p:sp>
      <p:pic>
        <p:nvPicPr>
          <p:cNvPr id="43" name="Immagine 42">
            <a:extLst>
              <a:ext uri="{FF2B5EF4-FFF2-40B4-BE49-F238E27FC236}">
                <a16:creationId xmlns:a16="http://schemas.microsoft.com/office/drawing/2014/main" id="{173F1865-0905-4942-B5D0-31E049EB49DA}"/>
              </a:ext>
            </a:extLst>
          </p:cNvPr>
          <p:cNvPicPr>
            <a:picLocks noChangeAspect="1"/>
          </p:cNvPicPr>
          <p:nvPr/>
        </p:nvPicPr>
        <p:blipFill>
          <a:blip r:embed="rId7"/>
          <a:stretch>
            <a:fillRect/>
          </a:stretch>
        </p:blipFill>
        <p:spPr>
          <a:xfrm>
            <a:off x="10140730" y="4705852"/>
            <a:ext cx="631453" cy="774966"/>
          </a:xfrm>
          <a:prstGeom prst="rect">
            <a:avLst/>
          </a:prstGeom>
        </p:spPr>
      </p:pic>
    </p:spTree>
    <p:extLst>
      <p:ext uri="{BB962C8B-B14F-4D97-AF65-F5344CB8AC3E}">
        <p14:creationId xmlns:p14="http://schemas.microsoft.com/office/powerpoint/2010/main" val="102023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7 2 Women's Health Apps EXPERIENTIAL TRAIN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Br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Gu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a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Gu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Gu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Gu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BrqhYFQaV5GsAAABvAAAAHAAAAHVuaXZlcnNhbC9sb2NhbF9zZXR0aW5ncy54bWwNyrEKwkAMANC9XxEySB3Uugn2rpujCK0fENogB7mk9ELRv/e2N7x++GaBnbeSTANezx0C62xL0k/A9/Q43RCKky4kphxQDWGITS82k4zsXmOBVejH28S5wvlJuc4XqbOkAu1B/B6PeInNH1BLAwQUAAIACAABr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Aa6oWOohDhNLAAAAbAAAABsAAAB1bml2ZXJzYWwvdW5pdmVyc2FsLnBuZy54bWyzsa/IzVEoSy0qzszPs1Uy1DNQsrfj5bIpKEoty0wtV6gAigEFIUBJoRLINUJwyzNTSjKAQiYmFgjBjNTM9IwSoKiBhRlcVB9oKABQSwECAAAUAAIACACpflBPNmFYAkcDAADhCQAAFAAAAAAAAAABAAAAAAAAAAAAdW5pdmVyc2FsL3BsYXllci54bWxQSwECAAAUAAIACAABrqhYtTf0qBwFAADhEwAAHQAAAAAAAAABAAAAAAB5AwAAdW5pdmVyc2FsL2NvbW1vbl9tZXNzYWdlcy5sbmdQSwECAAAUAAIACAABrqhYFR5gG6MAAAB/AQAALgAAAAAAAAABAAAAAADQCAAAdW5pdmVyc2FsL3BsYXliYWNrX2FuZF9uYXZpZ2F0aW9uX3NldHRpbmdzLnhtbFBLAQIAABQAAgAIAAGuqFh0STUfPAQAAAwVAAAnAAAAAAAAAAEAAAAAAL8JAAB1bml2ZXJzYWwvZmxhc2hfcHVibGlzaGluZ19zZXR0aW5ncy54bWxQSwECAAAUAAIACAABrqhYN4uHansDAACsDAAAIQAAAAAAAAABAAAAAABADgAAdW5pdmVyc2FsL2ZsYXNoX3NraW5fc2V0dGluZ3MueG1sUEsBAgAAFAACAAgAAa6oWKavViM2BAAAlhQAACYAAAAAAAAAAQAAAAAA+hEAAHVuaXZlcnNhbC9odG1sX3B1Ymxpc2hpbmdfc2V0dGluZ3MueG1sUEsBAgAAFAACAAgAAa6oWCYPfuiwAQAAbwYAAB8AAAAAAAAAAQAAAAAAdBYAAHVuaXZlcnNhbC9odG1sX3NraW5fc2V0dGluZ3MuanNQSwECAAAUAAIACAABrqhYFQaV5GsAAABvAAAAHAAAAAAAAAABAAAAAABhGAAAdW5pdmVyc2FsL2xvY2FsX3NldHRpbmdzLnhtbFBLAQIAABQAAgAIAAGuqFjCG66ZaBIAAPdNAAAXAAAAAAAAAAAAAAAAAAYZAAB1bml2ZXJzYWwvdW5pdmVyc2FsLnBuZ1BLAQIAABQAAgAIAAGuqFjqIQ4TSwAAAGwAAAAbAAAAAAAAAAEAAAAAAKMrAAB1bml2ZXJzYWwvdW5pdmVyc2FsLnBuZy54bWxQSwUGAAAAAAoACgAGAwAAJywAAAAA"/>
  <p:tag name="ISPRING_LMS_API_VERSION" val="SCORM 1.2"/>
  <p:tag name="ISPRING_ULTRA_SCORM_COURSE_ID" val="7B1E912E-9259-4339-B740-3E90EA4B1D6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7 2 Women's Health Apps EXPERIENTIAL TRAINNIN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14099</TotalTime>
  <Words>1503</Words>
  <Application>Microsoft Office PowerPoint</Application>
  <PresentationFormat>Ευρεία οθόνη</PresentationFormat>
  <Paragraphs>161</Paragraphs>
  <Slides>23</Slides>
  <Notes>23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23</vt:i4>
      </vt:variant>
    </vt:vector>
  </HeadingPairs>
  <TitlesOfParts>
    <vt:vector size="34"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Experiential Training Session:  Content</vt:lpstr>
      <vt:lpstr>Objectives</vt:lpstr>
      <vt:lpstr>Competences</vt:lpstr>
      <vt:lpstr>7.2.1 Specific examples of Women’s Health related Apps</vt:lpstr>
      <vt:lpstr>Example 1:  Euki – Period Tracking App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Example 2:  Know Your Lemons – Self Exam</vt:lpstr>
      <vt:lpstr>Παρουσίαση του PowerPoint</vt:lpstr>
      <vt:lpstr>Παρουσίαση του PowerPoint</vt:lpstr>
      <vt:lpstr>Παρουσίαση του PowerPoint</vt:lpstr>
      <vt:lpstr>7.2.2 Real life integrations</vt:lpstr>
      <vt:lpstr>Scenario 1</vt:lpstr>
      <vt:lpstr>Scenario 2</vt:lpstr>
      <vt:lpstr>Scenario 3</vt:lpstr>
      <vt:lpstr>Scenario 4</vt:lpstr>
      <vt:lpstr>Scenario X?</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ETA7 2 Women's Health Apps EXPERIENTIAL TRAINNING</dc:title>
  <dc:creator>pantelis bbalaouras</dc:creator>
  <cp:lastModifiedBy>pantelis</cp:lastModifiedBy>
  <cp:revision>1013</cp:revision>
  <dcterms:created xsi:type="dcterms:W3CDTF">2020-06-02T13:31:56Z</dcterms:created>
  <dcterms:modified xsi:type="dcterms:W3CDTF">2024-05-08T18:48:38Z</dcterms:modified>
</cp:coreProperties>
</file>