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525" r:id="rId2"/>
    <p:sldId id="526" r:id="rId3"/>
    <p:sldId id="545" r:id="rId4"/>
    <p:sldId id="430" r:id="rId5"/>
    <p:sldId id="261" r:id="rId6"/>
    <p:sldId id="293" r:id="rId7"/>
    <p:sldId id="560" r:id="rId8"/>
    <p:sldId id="575" r:id="rId9"/>
    <p:sldId id="576" r:id="rId10"/>
    <p:sldId id="577" r:id="rId11"/>
    <p:sldId id="578" r:id="rId12"/>
    <p:sldId id="579" r:id="rId13"/>
    <p:sldId id="580" r:id="rId14"/>
    <p:sldId id="581" r:id="rId15"/>
    <p:sldId id="582" r:id="rId16"/>
    <p:sldId id="573" r:id="rId17"/>
    <p:sldId id="583" r:id="rId18"/>
    <p:sldId id="584" r:id="rId19"/>
    <p:sldId id="585" r:id="rId20"/>
    <p:sldId id="304" r:id="rId21"/>
    <p:sldId id="309" r:id="rId22"/>
    <p:sldId id="404" r:id="rId23"/>
  </p:sldIdLst>
  <p:sldSz cx="12192000" cy="6858000"/>
  <p:notesSz cx="6858000" cy="9144000"/>
  <p:custDataLst>
    <p:tags r:id="rId26"/>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CF5"/>
    <a:srgbClr val="DDE0E5"/>
    <a:srgbClr val="F8F8F8"/>
    <a:srgbClr val="203864"/>
    <a:srgbClr val="ABC7F1"/>
    <a:srgbClr val="ED7D31"/>
    <a:srgbClr val="CFD5EA"/>
    <a:srgbClr val="404040"/>
    <a:srgbClr val="C01E24"/>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6D89E-5F71-460C-B824-0D278704999F}" v="8" dt="2024-05-02T09:20:51.846"/>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9" autoAdjust="0"/>
    <p:restoredTop sz="87465" autoAdjust="0"/>
  </p:normalViewPr>
  <p:slideViewPr>
    <p:cSldViewPr snapToGrid="0">
      <p:cViewPr varScale="1">
        <p:scale>
          <a:sx n="90" d="100"/>
          <a:sy n="90" d="100"/>
        </p:scale>
        <p:origin x="25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5ACE1291-E17E-40BE-A74F-54993EA89D90}"/>
    <pc:docChg chg="custSel addSld delSld modSld modMainMaster">
      <pc:chgData name="pantelis balaouras" userId="25e8755020fc1734" providerId="LiveId" clId="{5ACE1291-E17E-40BE-A74F-54993EA89D90}" dt="2024-04-29T16:47:16.060" v="82" actId="478"/>
      <pc:docMkLst>
        <pc:docMk/>
      </pc:docMkLst>
      <pc:sldChg chg="modSp mod modClrScheme chgLayout">
        <pc:chgData name="pantelis balaouras" userId="25e8755020fc1734" providerId="LiveId" clId="{5ACE1291-E17E-40BE-A74F-54993EA89D90}" dt="2024-04-29T16:45:20.527" v="64" actId="700"/>
        <pc:sldMkLst>
          <pc:docMk/>
          <pc:sldMk cId="0" sldId="257"/>
        </pc:sldMkLst>
        <pc:spChg chg="mod ord">
          <ac:chgData name="pantelis balaouras" userId="25e8755020fc1734" providerId="LiveId" clId="{5ACE1291-E17E-40BE-A74F-54993EA89D90}" dt="2024-04-29T16:45:20.527" v="64" actId="700"/>
          <ac:spMkLst>
            <pc:docMk/>
            <pc:sldMk cId="0" sldId="257"/>
            <ac:spMk id="72" creationId="{00000000-0000-0000-0000-000000000000}"/>
          </ac:spMkLst>
        </pc:spChg>
        <pc:spChg chg="mod ord">
          <ac:chgData name="pantelis balaouras" userId="25e8755020fc1734" providerId="LiveId" clId="{5ACE1291-E17E-40BE-A74F-54993EA89D90}" dt="2024-04-29T16:45:20.527" v="64" actId="700"/>
          <ac:spMkLst>
            <pc:docMk/>
            <pc:sldMk cId="0" sldId="257"/>
            <ac:spMk id="73" creationId="{00000000-0000-0000-0000-000000000000}"/>
          </ac:spMkLst>
        </pc:spChg>
      </pc:sldChg>
      <pc:sldChg chg="modSp mod modClrScheme chgLayout">
        <pc:chgData name="pantelis balaouras" userId="25e8755020fc1734" providerId="LiveId" clId="{5ACE1291-E17E-40BE-A74F-54993EA89D90}" dt="2024-04-29T16:45:24.221" v="65" actId="700"/>
        <pc:sldMkLst>
          <pc:docMk/>
          <pc:sldMk cId="0" sldId="258"/>
        </pc:sldMkLst>
        <pc:spChg chg="mod ord">
          <ac:chgData name="pantelis balaouras" userId="25e8755020fc1734" providerId="LiveId" clId="{5ACE1291-E17E-40BE-A74F-54993EA89D90}" dt="2024-04-29T16:45:24.221" v="65" actId="700"/>
          <ac:spMkLst>
            <pc:docMk/>
            <pc:sldMk cId="0" sldId="258"/>
            <ac:spMk id="84" creationId="{00000000-0000-0000-0000-000000000000}"/>
          </ac:spMkLst>
        </pc:spChg>
        <pc:spChg chg="mod ord">
          <ac:chgData name="pantelis balaouras" userId="25e8755020fc1734" providerId="LiveId" clId="{5ACE1291-E17E-40BE-A74F-54993EA89D90}" dt="2024-04-29T16:45:24.221" v="65" actId="700"/>
          <ac:spMkLst>
            <pc:docMk/>
            <pc:sldMk cId="0" sldId="258"/>
            <ac:spMk id="85" creationId="{00000000-0000-0000-0000-000000000000}"/>
          </ac:spMkLst>
        </pc:spChg>
      </pc:sldChg>
      <pc:sldChg chg="modSp mod modClrScheme chgLayout">
        <pc:chgData name="pantelis balaouras" userId="25e8755020fc1734" providerId="LiveId" clId="{5ACE1291-E17E-40BE-A74F-54993EA89D90}" dt="2024-04-29T16:45:28.541" v="66" actId="700"/>
        <pc:sldMkLst>
          <pc:docMk/>
          <pc:sldMk cId="0" sldId="259"/>
        </pc:sldMkLst>
        <pc:spChg chg="mod ord">
          <ac:chgData name="pantelis balaouras" userId="25e8755020fc1734" providerId="LiveId" clId="{5ACE1291-E17E-40BE-A74F-54993EA89D90}" dt="2024-04-29T16:45:28.541" v="66" actId="700"/>
          <ac:spMkLst>
            <pc:docMk/>
            <pc:sldMk cId="0" sldId="259"/>
            <ac:spMk id="98" creationId="{00000000-0000-0000-0000-000000000000}"/>
          </ac:spMkLst>
        </pc:spChg>
        <pc:spChg chg="mod ord">
          <ac:chgData name="pantelis balaouras" userId="25e8755020fc1734" providerId="LiveId" clId="{5ACE1291-E17E-40BE-A74F-54993EA89D90}" dt="2024-04-29T16:45:28.541" v="66" actId="700"/>
          <ac:spMkLst>
            <pc:docMk/>
            <pc:sldMk cId="0" sldId="259"/>
            <ac:spMk id="99" creationId="{00000000-0000-0000-0000-000000000000}"/>
          </ac:spMkLst>
        </pc:spChg>
      </pc:sldChg>
      <pc:sldChg chg="modSp mod modClrScheme chgLayout">
        <pc:chgData name="pantelis balaouras" userId="25e8755020fc1734" providerId="LiveId" clId="{5ACE1291-E17E-40BE-A74F-54993EA89D90}" dt="2024-04-29T16:45:39.369" v="68" actId="14100"/>
        <pc:sldMkLst>
          <pc:docMk/>
          <pc:sldMk cId="0" sldId="260"/>
        </pc:sldMkLst>
        <pc:spChg chg="mod ord">
          <ac:chgData name="pantelis balaouras" userId="25e8755020fc1734" providerId="LiveId" clId="{5ACE1291-E17E-40BE-A74F-54993EA89D90}" dt="2024-04-29T16:45:32.478" v="67" actId="700"/>
          <ac:spMkLst>
            <pc:docMk/>
            <pc:sldMk cId="0" sldId="260"/>
            <ac:spMk id="109" creationId="{00000000-0000-0000-0000-000000000000}"/>
          </ac:spMkLst>
        </pc:spChg>
        <pc:spChg chg="mod ord">
          <ac:chgData name="pantelis balaouras" userId="25e8755020fc1734" providerId="LiveId" clId="{5ACE1291-E17E-40BE-A74F-54993EA89D90}" dt="2024-04-29T16:45:39.369" v="68" actId="14100"/>
          <ac:spMkLst>
            <pc:docMk/>
            <pc:sldMk cId="0" sldId="260"/>
            <ac:spMk id="110" creationId="{00000000-0000-0000-0000-000000000000}"/>
          </ac:spMkLst>
        </pc:spChg>
      </pc:sldChg>
      <pc:sldChg chg="modSp add mod">
        <pc:chgData name="pantelis balaouras" userId="25e8755020fc1734" providerId="LiveId" clId="{5ACE1291-E17E-40BE-A74F-54993EA89D90}" dt="2024-04-29T16:43:15.405" v="50" actId="27636"/>
        <pc:sldMkLst>
          <pc:docMk/>
          <pc:sldMk cId="616025265" sldId="261"/>
        </pc:sldMkLst>
        <pc:spChg chg="mod">
          <ac:chgData name="pantelis balaouras" userId="25e8755020fc1734" providerId="LiveId" clId="{5ACE1291-E17E-40BE-A74F-54993EA89D90}" dt="2024-04-29T16:42:41.086" v="47" actId="14100"/>
          <ac:spMkLst>
            <pc:docMk/>
            <pc:sldMk cId="616025265" sldId="261"/>
            <ac:spMk id="4" creationId="{E47D0821-8573-4002-9B33-F43C68A1D403}"/>
          </ac:spMkLst>
        </pc:spChg>
        <pc:spChg chg="mod">
          <ac:chgData name="pantelis balaouras" userId="25e8755020fc1734" providerId="LiveId" clId="{5ACE1291-E17E-40BE-A74F-54993EA89D90}" dt="2024-04-29T16:43:15.405" v="50" actId="27636"/>
          <ac:spMkLst>
            <pc:docMk/>
            <pc:sldMk cId="616025265" sldId="261"/>
            <ac:spMk id="6" creationId="{AA5AE911-E515-48E3-AB8B-121C68B77A58}"/>
          </ac:spMkLst>
        </pc:spChg>
      </pc:sldChg>
      <pc:sldChg chg="addSp delSp modSp mod modClrScheme chgLayout">
        <pc:chgData name="pantelis balaouras" userId="25e8755020fc1734" providerId="LiveId" clId="{5ACE1291-E17E-40BE-A74F-54993EA89D90}" dt="2024-04-29T16:44:57.341" v="61" actId="478"/>
        <pc:sldMkLst>
          <pc:docMk/>
          <pc:sldMk cId="2143217180" sldId="296"/>
        </pc:sldMkLst>
        <pc:spChg chg="del">
          <ac:chgData name="pantelis balaouras" userId="25e8755020fc1734" providerId="LiveId" clId="{5ACE1291-E17E-40BE-A74F-54993EA89D90}" dt="2024-04-29T16:44:57.341" v="61" actId="478"/>
          <ac:spMkLst>
            <pc:docMk/>
            <pc:sldMk cId="2143217180" sldId="296"/>
            <ac:spMk id="3" creationId="{DD0821AE-7782-EBC3-A49E-F3F3523425D3}"/>
          </ac:spMkLst>
        </pc:spChg>
        <pc:spChg chg="add mod ord">
          <ac:chgData name="pantelis balaouras" userId="25e8755020fc1734" providerId="LiveId" clId="{5ACE1291-E17E-40BE-A74F-54993EA89D90}" dt="2024-04-29T16:44:53.886" v="60" actId="700"/>
          <ac:spMkLst>
            <pc:docMk/>
            <pc:sldMk cId="2143217180" sldId="296"/>
            <ac:spMk id="4" creationId="{8EDA77A3-A05A-8E8F-11D6-864C3BC6CFD1}"/>
          </ac:spMkLst>
        </pc:spChg>
        <pc:spChg chg="mod ord">
          <ac:chgData name="pantelis balaouras" userId="25e8755020fc1734" providerId="LiveId" clId="{5ACE1291-E17E-40BE-A74F-54993EA89D90}" dt="2024-04-29T16:44:53.886" v="60" actId="700"/>
          <ac:spMkLst>
            <pc:docMk/>
            <pc:sldMk cId="2143217180" sldId="296"/>
            <ac:spMk id="161" creationId="{00000000-0000-0000-0000-000000000000}"/>
          </ac:spMkLst>
        </pc:spChg>
        <pc:picChg chg="mod ord">
          <ac:chgData name="pantelis balaouras" userId="25e8755020fc1734" providerId="LiveId" clId="{5ACE1291-E17E-40BE-A74F-54993EA89D90}" dt="2024-04-29T16:44:53.886" v="60" actId="700"/>
          <ac:picMkLst>
            <pc:docMk/>
            <pc:sldMk cId="2143217180" sldId="296"/>
            <ac:picMk id="1026" creationId="{17A2DCAA-0F78-F6EE-51C5-FBAE649F5151}"/>
          </ac:picMkLst>
        </pc:picChg>
      </pc:sldChg>
      <pc:sldChg chg="addSp delSp modSp">
        <pc:chgData name="pantelis balaouras" userId="25e8755020fc1734" providerId="LiveId" clId="{5ACE1291-E17E-40BE-A74F-54993EA89D90}" dt="2024-04-29T16:35:35.502" v="1"/>
        <pc:sldMkLst>
          <pc:docMk/>
          <pc:sldMk cId="1915799683" sldId="404"/>
        </pc:sldMkLst>
        <pc:picChg chg="add mod">
          <ac:chgData name="pantelis balaouras" userId="25e8755020fc1734" providerId="LiveId" clId="{5ACE1291-E17E-40BE-A74F-54993EA89D90}" dt="2024-04-29T16:35:35.502" v="1"/>
          <ac:picMkLst>
            <pc:docMk/>
            <pc:sldMk cId="1915799683" sldId="404"/>
            <ac:picMk id="4" creationId="{620CF51F-A0E5-029B-6A8C-E4195F99F2A1}"/>
          </ac:picMkLst>
        </pc:picChg>
        <pc:picChg chg="del">
          <ac:chgData name="pantelis balaouras" userId="25e8755020fc1734" providerId="LiveId" clId="{5ACE1291-E17E-40BE-A74F-54993EA89D90}" dt="2024-04-29T16:35:11.740" v="0" actId="478"/>
          <ac:picMkLst>
            <pc:docMk/>
            <pc:sldMk cId="1915799683" sldId="404"/>
            <ac:picMk id="2050" creationId="{2AB980B0-03D2-2E64-6760-C23D435A121F}"/>
          </ac:picMkLst>
        </pc:picChg>
      </pc:sldChg>
      <pc:sldChg chg="addSp delSp modSp del mod">
        <pc:chgData name="pantelis balaouras" userId="25e8755020fc1734" providerId="LiveId" clId="{5ACE1291-E17E-40BE-A74F-54993EA89D90}" dt="2024-04-29T16:43:19.469" v="51" actId="47"/>
        <pc:sldMkLst>
          <pc:docMk/>
          <pc:sldMk cId="2033093179" sldId="420"/>
        </pc:sldMkLst>
        <pc:spChg chg="del">
          <ac:chgData name="pantelis balaouras" userId="25e8755020fc1734" providerId="LiveId" clId="{5ACE1291-E17E-40BE-A74F-54993EA89D90}" dt="2024-04-29T16:37:08.141" v="14" actId="478"/>
          <ac:spMkLst>
            <pc:docMk/>
            <pc:sldMk cId="2033093179" sldId="420"/>
            <ac:spMk id="3" creationId="{CC967E38-AD0E-38A7-0081-C6C57EF5D996}"/>
          </ac:spMkLst>
        </pc:spChg>
        <pc:spChg chg="mod">
          <ac:chgData name="pantelis balaouras" userId="25e8755020fc1734" providerId="LiveId" clId="{5ACE1291-E17E-40BE-A74F-54993EA89D90}" dt="2024-04-29T16:37:38.856" v="16" actId="27636"/>
          <ac:spMkLst>
            <pc:docMk/>
            <pc:sldMk cId="2033093179" sldId="420"/>
            <ac:spMk id="5" creationId="{F56DC747-739E-5A0C-94B8-E8F8E974AC85}"/>
          </ac:spMkLst>
        </pc:spChg>
        <pc:picChg chg="del">
          <ac:chgData name="pantelis balaouras" userId="25e8755020fc1734" providerId="LiveId" clId="{5ACE1291-E17E-40BE-A74F-54993EA89D90}" dt="2024-04-29T16:37:01.660" v="12" actId="478"/>
          <ac:picMkLst>
            <pc:docMk/>
            <pc:sldMk cId="2033093179" sldId="420"/>
            <ac:picMk id="2" creationId="{E87BAADA-1D50-9B42-9A0A-3ADB9E476764}"/>
          </ac:picMkLst>
        </pc:picChg>
        <pc:picChg chg="add mod">
          <ac:chgData name="pantelis balaouras" userId="25e8755020fc1734" providerId="LiveId" clId="{5ACE1291-E17E-40BE-A74F-54993EA89D90}" dt="2024-04-29T16:37:02.352" v="13"/>
          <ac:picMkLst>
            <pc:docMk/>
            <pc:sldMk cId="2033093179" sldId="420"/>
            <ac:picMk id="4" creationId="{406EF18B-80D3-68C4-B3BC-DC3682F9E1F2}"/>
          </ac:picMkLst>
        </pc:picChg>
      </pc:sldChg>
      <pc:sldChg chg="modSp mod">
        <pc:chgData name="pantelis balaouras" userId="25e8755020fc1734" providerId="LiveId" clId="{5ACE1291-E17E-40BE-A74F-54993EA89D90}" dt="2024-04-29T16:36:13.552" v="11" actId="14100"/>
        <pc:sldMkLst>
          <pc:docMk/>
          <pc:sldMk cId="1647190231" sldId="525"/>
        </pc:sldMkLst>
        <pc:spChg chg="mod">
          <ac:chgData name="pantelis balaouras" userId="25e8755020fc1734" providerId="LiveId" clId="{5ACE1291-E17E-40BE-A74F-54993EA89D90}" dt="2024-04-29T16:36:13.552" v="11" actId="14100"/>
          <ac:spMkLst>
            <pc:docMk/>
            <pc:sldMk cId="1647190231" sldId="525"/>
            <ac:spMk id="4" creationId="{122BC770-408C-50C8-126F-18790E99F2CB}"/>
          </ac:spMkLst>
        </pc:spChg>
      </pc:sldChg>
      <pc:sldChg chg="modSp mod">
        <pc:chgData name="pantelis balaouras" userId="25e8755020fc1734" providerId="LiveId" clId="{5ACE1291-E17E-40BE-A74F-54993EA89D90}" dt="2024-04-29T16:44:15.521" v="53" actId="14100"/>
        <pc:sldMkLst>
          <pc:docMk/>
          <pc:sldMk cId="811085658" sldId="545"/>
        </pc:sldMkLst>
        <pc:spChg chg="mod">
          <ac:chgData name="pantelis balaouras" userId="25e8755020fc1734" providerId="LiveId" clId="{5ACE1291-E17E-40BE-A74F-54993EA89D90}" dt="2024-04-29T16:44:15.521" v="53" actId="14100"/>
          <ac:spMkLst>
            <pc:docMk/>
            <pc:sldMk cId="811085658" sldId="545"/>
            <ac:spMk id="4" creationId="{5E00FF1A-B048-1782-B343-A99D04F3B146}"/>
          </ac:spMkLst>
        </pc:spChg>
      </pc:sldChg>
      <pc:sldChg chg="addSp delSp modSp mod modClrScheme chgLayout">
        <pc:chgData name="pantelis balaouras" userId="25e8755020fc1734" providerId="LiveId" clId="{5ACE1291-E17E-40BE-A74F-54993EA89D90}" dt="2024-04-29T16:45:12.217" v="63" actId="478"/>
        <pc:sldMkLst>
          <pc:docMk/>
          <pc:sldMk cId="3916568253" sldId="556"/>
        </pc:sldMkLst>
        <pc:spChg chg="del">
          <ac:chgData name="pantelis balaouras" userId="25e8755020fc1734" providerId="LiveId" clId="{5ACE1291-E17E-40BE-A74F-54993EA89D90}" dt="2024-04-29T16:45:12.217" v="63" actId="478"/>
          <ac:spMkLst>
            <pc:docMk/>
            <pc:sldMk cId="3916568253" sldId="556"/>
            <ac:spMk id="3" creationId="{5313FDAC-89C6-D56B-03E6-9460D3DA5CB6}"/>
          </ac:spMkLst>
        </pc:spChg>
        <pc:spChg chg="add mod ord">
          <ac:chgData name="pantelis balaouras" userId="25e8755020fc1734" providerId="LiveId" clId="{5ACE1291-E17E-40BE-A74F-54993EA89D90}" dt="2024-04-29T16:45:09.128" v="62" actId="700"/>
          <ac:spMkLst>
            <pc:docMk/>
            <pc:sldMk cId="3916568253" sldId="556"/>
            <ac:spMk id="4" creationId="{757CE7C6-CAD7-F643-157D-EE1375F588A6}"/>
          </ac:spMkLst>
        </pc:spChg>
        <pc:spChg chg="mod ord">
          <ac:chgData name="pantelis balaouras" userId="25e8755020fc1734" providerId="LiveId" clId="{5ACE1291-E17E-40BE-A74F-54993EA89D90}" dt="2024-04-29T16:45:09.128" v="62" actId="700"/>
          <ac:spMkLst>
            <pc:docMk/>
            <pc:sldMk cId="3916568253" sldId="556"/>
            <ac:spMk id="161" creationId="{969705BA-CC9C-0148-45FD-B9DF8520C631}"/>
          </ac:spMkLst>
        </pc:spChg>
      </pc:sldChg>
      <pc:sldChg chg="addSp delSp modSp mod modClrScheme chgLayout">
        <pc:chgData name="pantelis balaouras" userId="25e8755020fc1734" providerId="LiveId" clId="{5ACE1291-E17E-40BE-A74F-54993EA89D90}" dt="2024-04-29T16:45:58.539" v="72" actId="478"/>
        <pc:sldMkLst>
          <pc:docMk/>
          <pc:sldMk cId="509212075" sldId="559"/>
        </pc:sldMkLst>
        <pc:spChg chg="del mod">
          <ac:chgData name="pantelis balaouras" userId="25e8755020fc1734" providerId="LiveId" clId="{5ACE1291-E17E-40BE-A74F-54993EA89D90}" dt="2024-04-29T16:45:58.539" v="72" actId="478"/>
          <ac:spMkLst>
            <pc:docMk/>
            <pc:sldMk cId="509212075" sldId="559"/>
            <ac:spMk id="3" creationId="{69AB4F66-6948-8DEE-4779-2584D15EC175}"/>
          </ac:spMkLst>
        </pc:spChg>
        <pc:spChg chg="add del mod ord">
          <ac:chgData name="pantelis balaouras" userId="25e8755020fc1734" providerId="LiveId" clId="{5ACE1291-E17E-40BE-A74F-54993EA89D90}" dt="2024-04-29T16:45:55.021" v="70" actId="700"/>
          <ac:spMkLst>
            <pc:docMk/>
            <pc:sldMk cId="509212075" sldId="559"/>
            <ac:spMk id="5" creationId="{3FBBAC66-7A86-67F4-BFFE-01EA9D6403F3}"/>
          </ac:spMkLst>
        </pc:spChg>
        <pc:spChg chg="add mod ord">
          <ac:chgData name="pantelis balaouras" userId="25e8755020fc1734" providerId="LiveId" clId="{5ACE1291-E17E-40BE-A74F-54993EA89D90}" dt="2024-04-29T16:45:55.021" v="70" actId="700"/>
          <ac:spMkLst>
            <pc:docMk/>
            <pc:sldMk cId="509212075" sldId="559"/>
            <ac:spMk id="6" creationId="{1C1AE128-4517-D316-940A-F3409F7F96A9}"/>
          </ac:spMkLst>
        </pc:spChg>
        <pc:spChg chg="add mod ord">
          <ac:chgData name="pantelis balaouras" userId="25e8755020fc1734" providerId="LiveId" clId="{5ACE1291-E17E-40BE-A74F-54993EA89D90}" dt="2024-04-29T16:45:55.021" v="70" actId="700"/>
          <ac:spMkLst>
            <pc:docMk/>
            <pc:sldMk cId="509212075" sldId="559"/>
            <ac:spMk id="7" creationId="{CEC252AE-9DED-F41D-3601-FE3A84CCDD03}"/>
          </ac:spMkLst>
        </pc:spChg>
        <pc:spChg chg="mod ord">
          <ac:chgData name="pantelis balaouras" userId="25e8755020fc1734" providerId="LiveId" clId="{5ACE1291-E17E-40BE-A74F-54993EA89D90}" dt="2024-04-29T16:45:55.021" v="70" actId="700"/>
          <ac:spMkLst>
            <pc:docMk/>
            <pc:sldMk cId="509212075" sldId="559"/>
            <ac:spMk id="161" creationId="{5BB33980-10E4-E2BF-DEF9-C58829CEDD36}"/>
          </ac:spMkLst>
        </pc:spChg>
      </pc:sldChg>
      <pc:sldChg chg="addSp delSp modSp mod modClrScheme chgLayout">
        <pc:chgData name="pantelis balaouras" userId="25e8755020fc1734" providerId="LiveId" clId="{5ACE1291-E17E-40BE-A74F-54993EA89D90}" dt="2024-04-29T16:46:25.580" v="75" actId="478"/>
        <pc:sldMkLst>
          <pc:docMk/>
          <pc:sldMk cId="1854012936" sldId="560"/>
        </pc:sldMkLst>
        <pc:spChg chg="del">
          <ac:chgData name="pantelis balaouras" userId="25e8755020fc1734" providerId="LiveId" clId="{5ACE1291-E17E-40BE-A74F-54993EA89D90}" dt="2024-04-29T16:46:25.580" v="75" actId="478"/>
          <ac:spMkLst>
            <pc:docMk/>
            <pc:sldMk cId="1854012936" sldId="560"/>
            <ac:spMk id="3" creationId="{529968C4-EF79-D398-E972-74CE4C28802F}"/>
          </ac:spMkLst>
        </pc:spChg>
        <pc:spChg chg="add mod ord">
          <ac:chgData name="pantelis balaouras" userId="25e8755020fc1734" providerId="LiveId" clId="{5ACE1291-E17E-40BE-A74F-54993EA89D90}" dt="2024-04-29T16:46:22.982" v="74" actId="700"/>
          <ac:spMkLst>
            <pc:docMk/>
            <pc:sldMk cId="1854012936" sldId="560"/>
            <ac:spMk id="4" creationId="{B023B574-EAF7-09A4-3F2C-F73A19D4A126}"/>
          </ac:spMkLst>
        </pc:spChg>
        <pc:spChg chg="add mod ord">
          <ac:chgData name="pantelis balaouras" userId="25e8755020fc1734" providerId="LiveId" clId="{5ACE1291-E17E-40BE-A74F-54993EA89D90}" dt="2024-04-29T16:46:22.982" v="74" actId="700"/>
          <ac:spMkLst>
            <pc:docMk/>
            <pc:sldMk cId="1854012936" sldId="560"/>
            <ac:spMk id="5" creationId="{FC19FCE1-EF3D-7D5A-B6D6-E3B0875CA09E}"/>
          </ac:spMkLst>
        </pc:spChg>
        <pc:spChg chg="mod ord">
          <ac:chgData name="pantelis balaouras" userId="25e8755020fc1734" providerId="LiveId" clId="{5ACE1291-E17E-40BE-A74F-54993EA89D90}" dt="2024-04-29T16:46:22.982" v="74" actId="700"/>
          <ac:spMkLst>
            <pc:docMk/>
            <pc:sldMk cId="1854012936" sldId="560"/>
            <ac:spMk id="161" creationId="{589A3F6F-C589-BD78-FB2A-9135FB507C59}"/>
          </ac:spMkLst>
        </pc:spChg>
      </pc:sldChg>
      <pc:sldChg chg="addSp delSp modSp mod modClrScheme chgLayout">
        <pc:chgData name="pantelis balaouras" userId="25e8755020fc1734" providerId="LiveId" clId="{5ACE1291-E17E-40BE-A74F-54993EA89D90}" dt="2024-04-29T16:47:02.581" v="80" actId="1076"/>
        <pc:sldMkLst>
          <pc:docMk/>
          <pc:sldMk cId="2784003437" sldId="562"/>
        </pc:sldMkLst>
        <pc:spChg chg="del">
          <ac:chgData name="pantelis balaouras" userId="25e8755020fc1734" providerId="LiveId" clId="{5ACE1291-E17E-40BE-A74F-54993EA89D90}" dt="2024-04-29T16:46:47.992" v="77" actId="478"/>
          <ac:spMkLst>
            <pc:docMk/>
            <pc:sldMk cId="2784003437" sldId="562"/>
            <ac:spMk id="3" creationId="{78931A23-E238-1C9F-1224-A0D51231B52F}"/>
          </ac:spMkLst>
        </pc:spChg>
        <pc:spChg chg="add mod ord">
          <ac:chgData name="pantelis balaouras" userId="25e8755020fc1734" providerId="LiveId" clId="{5ACE1291-E17E-40BE-A74F-54993EA89D90}" dt="2024-04-29T16:46:44.168" v="76" actId="700"/>
          <ac:spMkLst>
            <pc:docMk/>
            <pc:sldMk cId="2784003437" sldId="562"/>
            <ac:spMk id="4" creationId="{33570FDF-D96F-E60C-139E-DA373BFC7834}"/>
          </ac:spMkLst>
        </pc:spChg>
        <pc:spChg chg="add mod ord">
          <ac:chgData name="pantelis balaouras" userId="25e8755020fc1734" providerId="LiveId" clId="{5ACE1291-E17E-40BE-A74F-54993EA89D90}" dt="2024-04-29T16:46:44.168" v="76" actId="700"/>
          <ac:spMkLst>
            <pc:docMk/>
            <pc:sldMk cId="2784003437" sldId="562"/>
            <ac:spMk id="5" creationId="{47E010FE-2A35-45A0-1E93-E2C0E76B8AD3}"/>
          </ac:spMkLst>
        </pc:spChg>
        <pc:spChg chg="mod ord">
          <ac:chgData name="pantelis balaouras" userId="25e8755020fc1734" providerId="LiveId" clId="{5ACE1291-E17E-40BE-A74F-54993EA89D90}" dt="2024-04-29T16:46:44.168" v="76" actId="700"/>
          <ac:spMkLst>
            <pc:docMk/>
            <pc:sldMk cId="2784003437" sldId="562"/>
            <ac:spMk id="161" creationId="{171378A5-ED0A-7387-A7AA-33E107580469}"/>
          </ac:spMkLst>
        </pc:spChg>
        <pc:picChg chg="mod">
          <ac:chgData name="pantelis balaouras" userId="25e8755020fc1734" providerId="LiveId" clId="{5ACE1291-E17E-40BE-A74F-54993EA89D90}" dt="2024-04-29T16:47:02.581" v="80" actId="1076"/>
          <ac:picMkLst>
            <pc:docMk/>
            <pc:sldMk cId="2784003437" sldId="562"/>
            <ac:picMk id="5122" creationId="{70A654D9-026C-22B5-8069-BEF7E28F8D8B}"/>
          </ac:picMkLst>
        </pc:picChg>
      </pc:sldChg>
      <pc:sldChg chg="addSp delSp modSp mod modClrScheme chgLayout">
        <pc:chgData name="pantelis balaouras" userId="25e8755020fc1734" providerId="LiveId" clId="{5ACE1291-E17E-40BE-A74F-54993EA89D90}" dt="2024-04-29T16:47:16.060" v="82" actId="478"/>
        <pc:sldMkLst>
          <pc:docMk/>
          <pc:sldMk cId="1264515782" sldId="564"/>
        </pc:sldMkLst>
        <pc:spChg chg="del">
          <ac:chgData name="pantelis balaouras" userId="25e8755020fc1734" providerId="LiveId" clId="{5ACE1291-E17E-40BE-A74F-54993EA89D90}" dt="2024-04-29T16:47:16.060" v="82" actId="478"/>
          <ac:spMkLst>
            <pc:docMk/>
            <pc:sldMk cId="1264515782" sldId="564"/>
            <ac:spMk id="3" creationId="{B6E46F0E-4CBA-6922-3C73-F7A6D78BC3C8}"/>
          </ac:spMkLst>
        </pc:spChg>
        <pc:spChg chg="add mod ord">
          <ac:chgData name="pantelis balaouras" userId="25e8755020fc1734" providerId="LiveId" clId="{5ACE1291-E17E-40BE-A74F-54993EA89D90}" dt="2024-04-29T16:47:12.920" v="81" actId="700"/>
          <ac:spMkLst>
            <pc:docMk/>
            <pc:sldMk cId="1264515782" sldId="564"/>
            <ac:spMk id="4" creationId="{DBA07755-63B6-EA91-422D-5C140757157E}"/>
          </ac:spMkLst>
        </pc:spChg>
        <pc:spChg chg="add mod ord">
          <ac:chgData name="pantelis balaouras" userId="25e8755020fc1734" providerId="LiveId" clId="{5ACE1291-E17E-40BE-A74F-54993EA89D90}" dt="2024-04-29T16:47:12.920" v="81" actId="700"/>
          <ac:spMkLst>
            <pc:docMk/>
            <pc:sldMk cId="1264515782" sldId="564"/>
            <ac:spMk id="5" creationId="{B42B259B-67E4-C3F8-8233-4493BAB0966A}"/>
          </ac:spMkLst>
        </pc:spChg>
        <pc:spChg chg="mod ord">
          <ac:chgData name="pantelis balaouras" userId="25e8755020fc1734" providerId="LiveId" clId="{5ACE1291-E17E-40BE-A74F-54993EA89D90}" dt="2024-04-29T16:47:12.920" v="81" actId="700"/>
          <ac:spMkLst>
            <pc:docMk/>
            <pc:sldMk cId="1264515782" sldId="564"/>
            <ac:spMk id="161" creationId="{CC3C29C4-68DD-3132-B888-05EAD83010F0}"/>
          </ac:spMkLst>
        </pc:spChg>
      </pc:sldChg>
      <pc:sldChg chg="delSp mod">
        <pc:chgData name="pantelis balaouras" userId="25e8755020fc1734" providerId="LiveId" clId="{5ACE1291-E17E-40BE-A74F-54993EA89D90}" dt="2024-04-29T16:46:07.779" v="73" actId="478"/>
        <pc:sldMkLst>
          <pc:docMk/>
          <pc:sldMk cId="116212560" sldId="586"/>
        </pc:sldMkLst>
        <pc:spChg chg="del">
          <ac:chgData name="pantelis balaouras" userId="25e8755020fc1734" providerId="LiveId" clId="{5ACE1291-E17E-40BE-A74F-54993EA89D90}" dt="2024-04-29T16:46:07.779" v="73" actId="478"/>
          <ac:spMkLst>
            <pc:docMk/>
            <pc:sldMk cId="116212560" sldId="586"/>
            <ac:spMk id="165" creationId="{00000000-0000-0000-0000-000000000000}"/>
          </ac:spMkLst>
        </pc:spChg>
      </pc:sldChg>
      <pc:sldChg chg="addSp delSp modSp new del mod modClrScheme chgLayout">
        <pc:chgData name="pantelis balaouras" userId="25e8755020fc1734" providerId="LiveId" clId="{5ACE1291-E17E-40BE-A74F-54993EA89D90}" dt="2024-04-29T16:42:43.677" v="48" actId="47"/>
        <pc:sldMkLst>
          <pc:docMk/>
          <pc:sldMk cId="635724252" sldId="588"/>
        </pc:sldMkLst>
        <pc:spChg chg="del mod ord">
          <ac:chgData name="pantelis balaouras" userId="25e8755020fc1734" providerId="LiveId" clId="{5ACE1291-E17E-40BE-A74F-54993EA89D90}" dt="2024-04-29T16:40:08.195" v="18" actId="700"/>
          <ac:spMkLst>
            <pc:docMk/>
            <pc:sldMk cId="635724252" sldId="588"/>
            <ac:spMk id="2" creationId="{B0784968-04FC-3FF5-0F8E-3451E00A64F9}"/>
          </ac:spMkLst>
        </pc:spChg>
        <pc:spChg chg="del mod ord">
          <ac:chgData name="pantelis balaouras" userId="25e8755020fc1734" providerId="LiveId" clId="{5ACE1291-E17E-40BE-A74F-54993EA89D90}" dt="2024-04-29T16:40:08.195" v="18" actId="700"/>
          <ac:spMkLst>
            <pc:docMk/>
            <pc:sldMk cId="635724252" sldId="588"/>
            <ac:spMk id="3" creationId="{607F6B5F-3F98-023D-650F-256E67E06546}"/>
          </ac:spMkLst>
        </pc:spChg>
        <pc:spChg chg="add mod ord">
          <ac:chgData name="pantelis balaouras" userId="25e8755020fc1734" providerId="LiveId" clId="{5ACE1291-E17E-40BE-A74F-54993EA89D90}" dt="2024-04-29T16:41:15.936" v="38" actId="2711"/>
          <ac:spMkLst>
            <pc:docMk/>
            <pc:sldMk cId="635724252" sldId="588"/>
            <ac:spMk id="4" creationId="{32565A89-23E1-B783-6435-35E46ED18ADF}"/>
          </ac:spMkLst>
        </pc:spChg>
        <pc:spChg chg="add mod ord">
          <ac:chgData name="pantelis balaouras" userId="25e8755020fc1734" providerId="LiveId" clId="{5ACE1291-E17E-40BE-A74F-54993EA89D90}" dt="2024-04-29T16:40:08.195" v="18" actId="700"/>
          <ac:spMkLst>
            <pc:docMk/>
            <pc:sldMk cId="635724252" sldId="588"/>
            <ac:spMk id="5" creationId="{2749B21B-DDEC-C41C-0FE3-C7465262526A}"/>
          </ac:spMkLst>
        </pc:spChg>
        <pc:spChg chg="add mod ord">
          <ac:chgData name="pantelis balaouras" userId="25e8755020fc1734" providerId="LiveId" clId="{5ACE1291-E17E-40BE-A74F-54993EA89D90}" dt="2024-04-29T16:40:08.195" v="18" actId="700"/>
          <ac:spMkLst>
            <pc:docMk/>
            <pc:sldMk cId="635724252" sldId="588"/>
            <ac:spMk id="6" creationId="{C77F6A2A-DE1C-AF92-58B6-48C1493A95C3}"/>
          </ac:spMkLst>
        </pc:spChg>
      </pc:sldChg>
      <pc:sldMasterChg chg="modSldLayout">
        <pc:chgData name="pantelis balaouras" userId="25e8755020fc1734" providerId="LiveId" clId="{5ACE1291-E17E-40BE-A74F-54993EA89D90}" dt="2024-04-29T16:44:37.110" v="59" actId="20577"/>
        <pc:sldMasterMkLst>
          <pc:docMk/>
          <pc:sldMasterMk cId="1468923052" sldId="2147483648"/>
        </pc:sldMasterMkLst>
        <pc:sldLayoutChg chg="modSp mod">
          <pc:chgData name="pantelis balaouras" userId="25e8755020fc1734" providerId="LiveId" clId="{5ACE1291-E17E-40BE-A74F-54993EA89D90}" dt="2024-04-29T16:44:26.743" v="55" actId="20577"/>
          <pc:sldLayoutMkLst>
            <pc:docMk/>
            <pc:sldMasterMk cId="1468923052" sldId="2147483648"/>
            <pc:sldLayoutMk cId="2577986437" sldId="2147483661"/>
          </pc:sldLayoutMkLst>
          <pc:spChg chg="mod">
            <ac:chgData name="pantelis balaouras" userId="25e8755020fc1734" providerId="LiveId" clId="{5ACE1291-E17E-40BE-A74F-54993EA89D90}" dt="2024-04-29T16:44:26.743" v="55" actId="20577"/>
            <ac:spMkLst>
              <pc:docMk/>
              <pc:sldMasterMk cId="1468923052" sldId="2147483648"/>
              <pc:sldLayoutMk cId="2577986437" sldId="2147483661"/>
              <ac:spMk id="5" creationId="{D48D44CE-3F52-4EEA-CA57-BEDD92881EFB}"/>
            </ac:spMkLst>
          </pc:spChg>
        </pc:sldLayoutChg>
        <pc:sldLayoutChg chg="modSp mod">
          <pc:chgData name="pantelis balaouras" userId="25e8755020fc1734" providerId="LiveId" clId="{5ACE1291-E17E-40BE-A74F-54993EA89D90}" dt="2024-04-29T16:44:32.619" v="57" actId="20577"/>
          <pc:sldLayoutMkLst>
            <pc:docMk/>
            <pc:sldMasterMk cId="1468923052" sldId="2147483648"/>
            <pc:sldLayoutMk cId="2515741970" sldId="2147483665"/>
          </pc:sldLayoutMkLst>
          <pc:spChg chg="mod">
            <ac:chgData name="pantelis balaouras" userId="25e8755020fc1734" providerId="LiveId" clId="{5ACE1291-E17E-40BE-A74F-54993EA89D90}" dt="2024-04-29T16:44:32.619" v="57" actId="20577"/>
            <ac:spMkLst>
              <pc:docMk/>
              <pc:sldMasterMk cId="1468923052" sldId="2147483648"/>
              <pc:sldLayoutMk cId="2515741970" sldId="2147483665"/>
              <ac:spMk id="7" creationId="{D7D7F91E-1CE3-775D-4BAD-3DE01BC137FC}"/>
            </ac:spMkLst>
          </pc:spChg>
        </pc:sldLayoutChg>
        <pc:sldLayoutChg chg="modSp mod">
          <pc:chgData name="pantelis balaouras" userId="25e8755020fc1734" providerId="LiveId" clId="{5ACE1291-E17E-40BE-A74F-54993EA89D90}" dt="2024-04-29T16:44:37.110" v="59" actId="20577"/>
          <pc:sldLayoutMkLst>
            <pc:docMk/>
            <pc:sldMasterMk cId="1468923052" sldId="2147483648"/>
            <pc:sldLayoutMk cId="2336866591" sldId="2147483666"/>
          </pc:sldLayoutMkLst>
          <pc:spChg chg="mod">
            <ac:chgData name="pantelis balaouras" userId="25e8755020fc1734" providerId="LiveId" clId="{5ACE1291-E17E-40BE-A74F-54993EA89D90}" dt="2024-04-29T16:44:37.110" v="59" actId="20577"/>
            <ac:spMkLst>
              <pc:docMk/>
              <pc:sldMasterMk cId="1468923052" sldId="2147483648"/>
              <pc:sldLayoutMk cId="2336866591" sldId="2147483666"/>
              <ac:spMk id="6" creationId="{402B7726-005B-B08C-2A3D-26F58DBDF92B}"/>
            </ac:spMkLst>
          </pc:spChg>
        </pc:sldLayoutChg>
      </pc:sldMasterChg>
    </pc:docChg>
  </pc:docChgLst>
  <pc:docChgLst>
    <pc:chgData name="pantelis balaouras" userId="25e8755020fc1734" providerId="LiveId" clId="{2ED6D89E-5F71-460C-B824-0D278704999F}"/>
    <pc:docChg chg="undo custSel modSld">
      <pc:chgData name="pantelis balaouras" userId="25e8755020fc1734" providerId="LiveId" clId="{2ED6D89E-5F71-460C-B824-0D278704999F}" dt="2024-05-02T09:21:05.407" v="21" actId="14100"/>
      <pc:docMkLst>
        <pc:docMk/>
      </pc:docMkLst>
      <pc:sldChg chg="addSp delSp modSp mod">
        <pc:chgData name="pantelis balaouras" userId="25e8755020fc1734" providerId="LiveId" clId="{2ED6D89E-5F71-460C-B824-0D278704999F}" dt="2024-05-02T09:19:04.409" v="5"/>
        <pc:sldMkLst>
          <pc:docMk/>
          <pc:sldMk cId="616025265" sldId="261"/>
        </pc:sldMkLst>
        <pc:spChg chg="del">
          <ac:chgData name="pantelis balaouras" userId="25e8755020fc1734" providerId="LiveId" clId="{2ED6D89E-5F71-460C-B824-0D278704999F}" dt="2024-05-02T09:18:56.945" v="4" actId="478"/>
          <ac:spMkLst>
            <pc:docMk/>
            <pc:sldMk cId="616025265" sldId="261"/>
            <ac:spMk id="3" creationId="{EA9363C4-D47D-BD9C-4A8E-EF038C4C1F39}"/>
          </ac:spMkLst>
        </pc:spChg>
        <pc:spChg chg="add mod">
          <ac:chgData name="pantelis balaouras" userId="25e8755020fc1734" providerId="LiveId" clId="{2ED6D89E-5F71-460C-B824-0D278704999F}" dt="2024-05-02T09:19:04.409" v="5"/>
          <ac:spMkLst>
            <pc:docMk/>
            <pc:sldMk cId="616025265" sldId="261"/>
            <ac:spMk id="7" creationId="{D0AD6EFD-6140-472D-CD54-C82DE71C773C}"/>
          </ac:spMkLst>
        </pc:spChg>
        <pc:picChg chg="del">
          <ac:chgData name="pantelis balaouras" userId="25e8755020fc1734" providerId="LiveId" clId="{2ED6D89E-5F71-460C-B824-0D278704999F}" dt="2024-05-02T09:18:54.001" v="3" actId="478"/>
          <ac:picMkLst>
            <pc:docMk/>
            <pc:sldMk cId="616025265" sldId="261"/>
            <ac:picMk id="2" creationId="{455843D4-F9E9-C853-57A2-27AC7B2C3889}"/>
          </ac:picMkLst>
        </pc:picChg>
        <pc:picChg chg="add mod">
          <ac:chgData name="pantelis balaouras" userId="25e8755020fc1734" providerId="LiveId" clId="{2ED6D89E-5F71-460C-B824-0D278704999F}" dt="2024-05-02T09:19:04.409" v="5"/>
          <ac:picMkLst>
            <pc:docMk/>
            <pc:sldMk cId="616025265" sldId="261"/>
            <ac:picMk id="8" creationId="{8174B717-F4DC-16A5-B29D-6BA42D066240}"/>
          </ac:picMkLst>
        </pc:picChg>
      </pc:sldChg>
      <pc:sldChg chg="addSp modSp mod">
        <pc:chgData name="pantelis balaouras" userId="25e8755020fc1734" providerId="LiveId" clId="{2ED6D89E-5F71-460C-B824-0D278704999F}" dt="2024-05-02T09:21:05.407" v="21" actId="14100"/>
        <pc:sldMkLst>
          <pc:docMk/>
          <pc:sldMk cId="2496566381" sldId="304"/>
        </pc:sldMkLst>
        <pc:spChg chg="add mod">
          <ac:chgData name="pantelis balaouras" userId="25e8755020fc1734" providerId="LiveId" clId="{2ED6D89E-5F71-460C-B824-0D278704999F}" dt="2024-05-02T09:20:51.846" v="18"/>
          <ac:spMkLst>
            <pc:docMk/>
            <pc:sldMk cId="2496566381" sldId="304"/>
            <ac:spMk id="3" creationId="{273829A2-6487-11B1-3F49-06FFF883DE45}"/>
          </ac:spMkLst>
        </pc:spChg>
        <pc:spChg chg="mod">
          <ac:chgData name="pantelis balaouras" userId="25e8755020fc1734" providerId="LiveId" clId="{2ED6D89E-5F71-460C-B824-0D278704999F}" dt="2024-05-02T09:21:05.407" v="21" actId="14100"/>
          <ac:spMkLst>
            <pc:docMk/>
            <pc:sldMk cId="2496566381" sldId="304"/>
            <ac:spMk id="158" creationId="{00000000-0000-0000-0000-000000000000}"/>
          </ac:spMkLst>
        </pc:spChg>
        <pc:spChg chg="mod">
          <ac:chgData name="pantelis balaouras" userId="25e8755020fc1734" providerId="LiveId" clId="{2ED6D89E-5F71-460C-B824-0D278704999F}" dt="2024-05-02T09:21:00.001" v="20" actId="207"/>
          <ac:spMkLst>
            <pc:docMk/>
            <pc:sldMk cId="2496566381" sldId="304"/>
            <ac:spMk id="161" creationId="{00000000-0000-0000-0000-000000000000}"/>
          </ac:spMkLst>
        </pc:spChg>
        <pc:picChg chg="add mod">
          <ac:chgData name="pantelis balaouras" userId="25e8755020fc1734" providerId="LiveId" clId="{2ED6D89E-5F71-460C-B824-0D278704999F}" dt="2024-05-02T09:20:51.846" v="18"/>
          <ac:picMkLst>
            <pc:docMk/>
            <pc:sldMk cId="2496566381" sldId="304"/>
            <ac:picMk id="2" creationId="{8F143B99-9978-4E2D-1A0F-D341217141B5}"/>
          </ac:picMkLst>
        </pc:picChg>
      </pc:sldChg>
      <pc:sldChg chg="addSp delSp modSp mod">
        <pc:chgData name="pantelis balaouras" userId="25e8755020fc1734" providerId="LiveId" clId="{2ED6D89E-5F71-460C-B824-0D278704999F}" dt="2024-05-02T09:20:44.673" v="17" actId="14100"/>
        <pc:sldMkLst>
          <pc:docMk/>
          <pc:sldMk cId="4187877064" sldId="309"/>
        </pc:sldMkLst>
        <pc:spChg chg="add del">
          <ac:chgData name="pantelis balaouras" userId="25e8755020fc1734" providerId="LiveId" clId="{2ED6D89E-5F71-460C-B824-0D278704999F}" dt="2024-05-02T09:19:54.251" v="7" actId="22"/>
          <ac:spMkLst>
            <pc:docMk/>
            <pc:sldMk cId="4187877064" sldId="309"/>
            <ac:spMk id="3" creationId="{F026752E-E943-33AB-5E22-BF429C9C81E9}"/>
          </ac:spMkLst>
        </pc:spChg>
        <pc:spChg chg="add mod">
          <ac:chgData name="pantelis balaouras" userId="25e8755020fc1734" providerId="LiveId" clId="{2ED6D89E-5F71-460C-B824-0D278704999F}" dt="2024-05-02T09:20:12.999" v="10" actId="1076"/>
          <ac:spMkLst>
            <pc:docMk/>
            <pc:sldMk cId="4187877064" sldId="309"/>
            <ac:spMk id="6" creationId="{A8FE79B9-1D1C-1EF7-959D-6E1837660C76}"/>
          </ac:spMkLst>
        </pc:spChg>
        <pc:spChg chg="mod">
          <ac:chgData name="pantelis balaouras" userId="25e8755020fc1734" providerId="LiveId" clId="{2ED6D89E-5F71-460C-B824-0D278704999F}" dt="2024-05-02T09:20:44.673" v="17" actId="14100"/>
          <ac:spMkLst>
            <pc:docMk/>
            <pc:sldMk cId="4187877064" sldId="309"/>
            <ac:spMk id="158" creationId="{00000000-0000-0000-0000-000000000000}"/>
          </ac:spMkLst>
        </pc:spChg>
        <pc:spChg chg="mod">
          <ac:chgData name="pantelis balaouras" userId="25e8755020fc1734" providerId="LiveId" clId="{2ED6D89E-5F71-460C-B824-0D278704999F}" dt="2024-05-02T09:20:39.392" v="16" actId="14100"/>
          <ac:spMkLst>
            <pc:docMk/>
            <pc:sldMk cId="4187877064" sldId="309"/>
            <ac:spMk id="161" creationId="{00000000-0000-0000-0000-000000000000}"/>
          </ac:spMkLst>
        </pc:spChg>
        <pc:picChg chg="add mod">
          <ac:chgData name="pantelis balaouras" userId="25e8755020fc1734" providerId="LiveId" clId="{2ED6D89E-5F71-460C-B824-0D278704999F}" dt="2024-05-02T09:20:30.330" v="14" actId="1076"/>
          <ac:picMkLst>
            <pc:docMk/>
            <pc:sldMk cId="4187877064" sldId="309"/>
            <ac:picMk id="5" creationId="{ED47E853-0E1F-0EF1-85AD-C68FECC3B925}"/>
          </ac:picMkLst>
        </pc:picChg>
      </pc:sldChg>
      <pc:sldChg chg="addSp delSp modSp mod">
        <pc:chgData name="pantelis balaouras" userId="25e8755020fc1734" providerId="LiveId" clId="{2ED6D89E-5F71-460C-B824-0D278704999F}" dt="2024-05-02T09:18:26.828" v="2" actId="14100"/>
        <pc:sldMkLst>
          <pc:docMk/>
          <pc:sldMk cId="1774881352" sldId="430"/>
        </pc:sldMkLst>
        <pc:spChg chg="add mod">
          <ac:chgData name="pantelis balaouras" userId="25e8755020fc1734" providerId="LiveId" clId="{2ED6D89E-5F71-460C-B824-0D278704999F}" dt="2024-05-02T09:18:21.235" v="1"/>
          <ac:spMkLst>
            <pc:docMk/>
            <pc:sldMk cId="1774881352" sldId="430"/>
            <ac:spMk id="2" creationId="{F2285DAA-A5B3-AE31-CC0D-BB56223537FF}"/>
          </ac:spMkLst>
        </pc:spChg>
        <pc:spChg chg="mod">
          <ac:chgData name="pantelis balaouras" userId="25e8755020fc1734" providerId="LiveId" clId="{2ED6D89E-5F71-460C-B824-0D278704999F}" dt="2024-05-02T09:18:26.828" v="2" actId="14100"/>
          <ac:spMkLst>
            <pc:docMk/>
            <pc:sldMk cId="1774881352" sldId="430"/>
            <ac:spMk id="9" creationId="{5D4C68A3-28F6-C356-DA15-64479C038ACB}"/>
          </ac:spMkLst>
        </pc:spChg>
        <pc:picChg chg="add mod">
          <ac:chgData name="pantelis balaouras" userId="25e8755020fc1734" providerId="LiveId" clId="{2ED6D89E-5F71-460C-B824-0D278704999F}" dt="2024-05-02T09:18:21.235" v="1"/>
          <ac:picMkLst>
            <pc:docMk/>
            <pc:sldMk cId="1774881352" sldId="430"/>
            <ac:picMk id="3" creationId="{CC0D16BA-351B-6721-5BAC-9FE109FFC296}"/>
          </ac:picMkLst>
        </pc:picChg>
        <pc:picChg chg="del">
          <ac:chgData name="pantelis balaouras" userId="25e8755020fc1734" providerId="LiveId" clId="{2ED6D89E-5F71-460C-B824-0D278704999F}" dt="2024-05-02T09:18:20.392" v="0" actId="478"/>
          <ac:picMkLst>
            <pc:docMk/>
            <pc:sldMk cId="1774881352" sldId="430"/>
            <ac:picMk id="6" creationId="{4F9928A1-D69A-4DB3-B985-F69D2FEE1FF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27/6/2024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27/6/2024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37695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24C255-08D1-3AA0-D49D-159F42651D9D}"/>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9A2AC35-373D-6E27-D711-52C3BF8467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3985B62-54F6-6F72-E0D4-A85290461E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A5594B-203F-2A36-FD21-A905E3D3BE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51610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C1C54EF-A7F9-259B-196E-8487C8AC1278}"/>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0714A878-3A3D-CCF0-FCA6-4E482FE832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E976420-9012-6E15-DCD2-31575A5726D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FC1488EF-C312-0C02-FDF9-89F5803E6E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21313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C58207E-8133-030E-9229-4642083D6EA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F71622C9-6210-DC69-E6C1-BE652EFEFA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3576E3A-9E00-CD33-3333-A8F4946204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19630C9-B24B-13F2-5DE6-0AF80CFB72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15080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BB2DD4-932E-00F0-5C28-DE8F3228AAE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1C2E385-47E6-FF2A-DD56-E4BCC34E3F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1C2F615-6427-71B0-DA2C-25520247D3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4CD9B9A7-14D6-8C52-AC52-52BF7305C89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99934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BB1960E-7781-8C86-1E80-760F032055BF}"/>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1CDFAD9-4601-A58A-0A79-F026D9912F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A6FFA34-1FBD-D0C1-30BB-6DA7CC97AB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C405A67-F529-0790-4DC7-3B3781D2E5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58686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0117500-3544-F8B3-CE65-E5337D52B05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AC82CCD-C5BD-7B36-47B6-FCE0A8B134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3030064B-8384-C69A-EFBA-A03C03745A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B95154E-B0FE-CF0A-C89C-3946EC40AA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3027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83635DD-ABFA-7C63-DC87-F271FC93D98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CAB3C007-5F29-78FA-927E-A1CBF3D232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49BF54B3-A0E2-2DD5-7ADE-7A577CE89B2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1A50456C-6B88-C5FE-B98E-318879EB50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96063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82AC61D-6BA4-C688-77A2-A0FED34C94E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00C1CD0-ABAC-C1A6-8093-FAA652DA05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67B56240-C433-5078-A8C3-66303DBC730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EA816B6F-C5F6-3850-0310-1E7FAF19F1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83704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BBB3E65-77A8-4BED-F383-C6DCF9440677}"/>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5F34C2F-1AD6-01BA-131F-9FBD7F757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58EF1891-6B9B-ED28-CD9B-A326652B5E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8FF1ED94-FC81-66F9-6225-92BC7C4FA2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805600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F6E1BC0-E8AC-0E01-6B29-10FEDD67F52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20C5BAFD-BCCB-C01E-9CA6-A43D29985C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A32DE29-BDC5-3D78-AFD1-8B4F01B66A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735ECA2-07F2-8EC8-9C12-30D4BB27AFC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75799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7937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45893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98830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99683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CD8AF5-1B89-E4FC-A7A7-844C92A697A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48F9539-3934-4AD4-426B-4BF7EEC343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18DBF8EC-0BB5-8B10-A8BB-62454841F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893B5D-677F-8DC8-9225-5CB9324F58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74376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0B3EE86-868F-88C9-1358-74D97582D72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028A3944-093A-8666-4C9E-88120A3D97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380BC8C-1E79-EAC6-BA60-370B3CF2F62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EB1E5DD9-8134-A17E-5BFD-52AC7CA5E3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82771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655EEF9-E384-18D2-1804-692CE27A2315}"/>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C79C1ECF-09EE-C89F-BFFC-6BAE1E005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E6D97A55-4C7A-A99C-77E7-FD35E7AD19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52A120A-5B45-35D8-874E-2A4B262BB3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306246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3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4B636493-E712-4242-8B67-E8BA2B31C8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12" name="Εικόνα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9" name="Εικόνα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5" name="TextBox 12">
            <a:extLst>
              <a:ext uri="{FF2B5EF4-FFF2-40B4-BE49-F238E27FC236}">
                <a16:creationId xmlns:a16="http://schemas.microsoft.com/office/drawing/2014/main" id="{D48D44CE-3F52-4EEA-CA57-BEDD92881EFB}"/>
              </a:ext>
            </a:extLst>
          </p:cNvPr>
          <p:cNvSpPr txBox="1">
            <a:spLocks noChangeArrowheads="1"/>
          </p:cNvSpPr>
          <p:nvPr userDrawn="1"/>
        </p:nvSpPr>
        <p:spPr bwMode="auto">
          <a:xfrm>
            <a:off x="0" y="81370"/>
            <a:ext cx="6096000"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για υπηρεσίες υγειονομικής περίθαλψης</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D7D7F91E-1CE3-775D-4BAD-3DE01BC137FC}"/>
              </a:ext>
            </a:extLst>
          </p:cNvPr>
          <p:cNvSpPr txBox="1">
            <a:spLocks noChangeArrowheads="1"/>
          </p:cNvSpPr>
          <p:nvPr userDrawn="1"/>
        </p:nvSpPr>
        <p:spPr bwMode="auto">
          <a:xfrm>
            <a:off x="0" y="81370"/>
            <a:ext cx="3335383" cy="5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για υπηρεσίες υγειονομικής περίθαλψης</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16FED98D-FBD1-DFC6-2002-B59379325C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6" name="TextBox 12">
            <a:extLst>
              <a:ext uri="{FF2B5EF4-FFF2-40B4-BE49-F238E27FC236}">
                <a16:creationId xmlns:a16="http://schemas.microsoft.com/office/drawing/2014/main" id="{402B7726-005B-B08C-2A3D-26F58DBDF92B}"/>
              </a:ext>
            </a:extLst>
          </p:cNvPr>
          <p:cNvSpPr txBox="1">
            <a:spLocks noChangeArrowheads="1"/>
          </p:cNvSpPr>
          <p:nvPr userDrawn="1"/>
        </p:nvSpPr>
        <p:spPr bwMode="auto">
          <a:xfrm>
            <a:off x="0" y="81370"/>
            <a:ext cx="5890437"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11.2</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για υπηρεσίες υγειονομικής περίθαλψης</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27/6/2024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play.google.com/store/apps/details?id=gr.gov.myhealth&amp;hl=el"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apps.apple.com/gr/app/myhealth/id157109411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play.google.com/store/apps/details?id=gr.bdr&amp;hl=en&amp;gl=U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hyperlink" Target="https://play.google.com/store/apps/details?id=gr.aenorasis.letspap&amp;hl=el&amp;gl=U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hyperlink" Target="https://apps.apple.com/us/app/lets-%CF%80%CE%B1%CF%80/id1294578686?ls=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mail.google.com/mail/u/0/?tab=rm&amp;ogbl#inbox/FMfcgzGxSHhsrfnHHqcKXXxXgNvbHDPC"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hyperlink" Target="https://apps.apple.com/id/app/all4diabetes/id149172302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hyperlink" Target="https://play.google.com/store/apps/details?id=com.doctoranytime.app&amp;utm_source=webhome"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hyperlink" Target="https://apps.apple.com/gr/app/doctoranytime/id1555253814?utm_source=webhom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illustrations/teamwork-team-gear-gears-drive-220774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de/illustrations/social-media-internet-smartphone-6389437/"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pixabay.com/de/service/license-summary/"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illustrations/search/griechenland%20landkart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151587" y="3513902"/>
            <a:ext cx="8031858" cy="20157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l-GR" sz="3400" b="1" kern="1200" dirty="0">
                <a:solidFill>
                  <a:srgbClr val="C00000"/>
                </a:solidFill>
                <a:effectLst/>
                <a:latin typeface="+mj-lt"/>
                <a:ea typeface="+mj-ea"/>
                <a:cs typeface="+mj-cs"/>
              </a:rPr>
              <a:t>Ενότητα</a:t>
            </a:r>
            <a:r>
              <a:rPr lang="en-US" sz="3400" b="1" kern="1200" dirty="0">
                <a:solidFill>
                  <a:srgbClr val="C00000"/>
                </a:solidFill>
                <a:effectLst/>
                <a:latin typeface="+mj-lt"/>
                <a:ea typeface="+mj-ea"/>
                <a:cs typeface="+mj-cs"/>
              </a:rPr>
              <a:t> 11  - </a:t>
            </a:r>
            <a:r>
              <a:rPr lang="el-GR" sz="3400" b="1" kern="1200" dirty="0">
                <a:solidFill>
                  <a:srgbClr val="C00000"/>
                </a:solidFill>
                <a:effectLst/>
                <a:latin typeface="+mj-lt"/>
                <a:ea typeface="+mj-ea"/>
                <a:cs typeface="+mj-cs"/>
              </a:rPr>
              <a:t>Συνεδρία βιωματικής κατάρτισης</a:t>
            </a:r>
            <a:r>
              <a:rPr lang="en-US" sz="3400" b="1" kern="1200" dirty="0">
                <a:solidFill>
                  <a:srgbClr val="C00000"/>
                </a:solidFill>
                <a:effectLst/>
                <a:latin typeface="+mj-lt"/>
                <a:ea typeface="+mj-ea"/>
                <a:cs typeface="+mj-cs"/>
              </a:rPr>
              <a:t> </a:t>
            </a:r>
            <a:r>
              <a:rPr lang="en-US" sz="2400" b="1" kern="1200" dirty="0">
                <a:solidFill>
                  <a:srgbClr val="C00000"/>
                </a:solidFill>
                <a:effectLst/>
                <a:latin typeface="+mj-lt"/>
                <a:ea typeface="+mj-ea"/>
                <a:cs typeface="+mj-cs"/>
              </a:rPr>
              <a:t>(11.2)</a:t>
            </a:r>
            <a:r>
              <a:rPr lang="en-US" sz="3400" b="1" kern="1200" dirty="0">
                <a:solidFill>
                  <a:schemeClr val="tx1"/>
                </a:solidFill>
                <a:latin typeface="+mj-lt"/>
                <a:ea typeface="+mj-ea"/>
                <a:cs typeface="+mj-cs"/>
              </a:rPr>
              <a:t/>
            </a:r>
            <a:br>
              <a:rPr lang="en-US" sz="3400" b="1" kern="1200" dirty="0">
                <a:solidFill>
                  <a:schemeClr val="tx1"/>
                </a:solidFill>
                <a:latin typeface="+mj-lt"/>
                <a:ea typeface="+mj-ea"/>
                <a:cs typeface="+mj-cs"/>
              </a:rPr>
            </a:br>
            <a:r>
              <a:rPr lang="el-GR" sz="4000" b="1" kern="1200" dirty="0">
                <a:solidFill>
                  <a:schemeClr val="tx1"/>
                </a:solidFill>
                <a:effectLst/>
                <a:latin typeface="+mj-lt"/>
                <a:ea typeface="+mj-ea"/>
                <a:cs typeface="+mj-cs"/>
              </a:rPr>
              <a:t>Εφαρμογές για υπηρεσίες υγειονομικής περίθαλψης</a:t>
            </a:r>
            <a:endParaRPr lang="en-US" sz="3400" b="1"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7" name="Ορθογώνιο 6">
            <a:extLst>
              <a:ext uri="{FF2B5EF4-FFF2-40B4-BE49-F238E27FC236}">
                <a16:creationId xmlns:a16="http://schemas.microsoft.com/office/drawing/2014/main" id="{B08F5D6B-3FD6-2800-C5A1-3C9A7908BC37}"/>
              </a:ext>
            </a:extLst>
          </p:cNvPr>
          <p:cNvSpPr/>
          <p:nvPr/>
        </p:nvSpPr>
        <p:spPr>
          <a:xfrm>
            <a:off x="2609" y="1507751"/>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2</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DFF0B65B-CBA5-9B67-090E-F3AF9A6A1A47}"/>
              </a:ext>
            </a:extLst>
          </p:cNvPr>
          <p:cNvSpPr/>
          <p:nvPr/>
        </p:nvSpPr>
        <p:spPr>
          <a:xfrm>
            <a:off x="510" y="490374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endParaRPr lang="el-GR" sz="2400" dirty="0"/>
          </a:p>
        </p:txBody>
      </p:sp>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4" name="Ορθογώνιο 10">
            <a:extLst>
              <a:ext uri="{FF2B5EF4-FFF2-40B4-BE49-F238E27FC236}">
                <a16:creationId xmlns:a16="http://schemas.microsoft.com/office/drawing/2014/main" id="{E6A6A2C1-905C-CF21-28C1-3A5CBA4B3EAA}"/>
              </a:ext>
            </a:extLst>
          </p:cNvPr>
          <p:cNvSpPr/>
          <p:nvPr/>
        </p:nvSpPr>
        <p:spPr>
          <a:xfrm>
            <a:off x="2425150" y="6253083"/>
            <a:ext cx="8293082" cy="632422"/>
          </a:xfrm>
          <a:prstGeom prst="rect">
            <a:avLst/>
          </a:prstGeom>
        </p:spPr>
        <p:txBody>
          <a:bodyPr vert="horz" lIns="91440" tIns="45720" rIns="91440" bIns="45720" rtlCol="0" anchor="ctr">
            <a:normAutofit/>
          </a:bodyPr>
          <a:lstStyle/>
          <a:p>
            <a:pPr algn="just">
              <a:lnSpc>
                <a:spcPct val="90000"/>
              </a:lnSpc>
              <a:spcAft>
                <a:spcPts val="600"/>
              </a:spcAft>
            </a:pPr>
            <a:r>
              <a:rPr lang="el-GR" sz="1000" b="0" i="0" dirty="0">
                <a:solidFill>
                  <a:schemeClr val="accent5">
                    <a:lumMod val="20000"/>
                    <a:lumOff val="80000"/>
                  </a:schemeClr>
                </a:solidFill>
                <a:effectLst/>
                <a:latin typeface="+mj-lt"/>
              </a:rPr>
              <a:t>Με τη συγχρηματοδότηση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Η Ευρωπαϊκή Ένωση και ο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δεν μπορούν να θεωρηθούν υπεύθυνοι για τις εκφραζόμενες απόψεις.</a:t>
            </a:r>
            <a:endParaRPr lang="en-US" sz="1000" dirty="0">
              <a:solidFill>
                <a:schemeClr val="accent5">
                  <a:lumMod val="20000"/>
                  <a:lumOff val="80000"/>
                </a:schemeClr>
              </a:solidFill>
              <a:latin typeface="+mj-lt"/>
            </a:endParaRPr>
          </a:p>
        </p:txBody>
      </p:sp>
      <p:pic>
        <p:nvPicPr>
          <p:cNvPr id="23" name="Εικόνα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6494051"/>
            <a:ext cx="1961727" cy="368375"/>
          </a:xfrm>
          <a:prstGeom prst="rect">
            <a:avLst/>
          </a:prstGeom>
        </p:spPr>
      </p:pic>
    </p:spTree>
    <p:extLst>
      <p:ext uri="{BB962C8B-B14F-4D97-AF65-F5344CB8AC3E}">
        <p14:creationId xmlns:p14="http://schemas.microsoft.com/office/powerpoint/2010/main" val="164719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F8F12098-CD7E-C854-CAAE-9502B30676A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BEACB4B-5DF8-F20D-B601-AF99A0F4775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δημόσιους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C899FF64-4783-6D97-76A1-A78BFEEE36A0}"/>
              </a:ext>
            </a:extLst>
          </p:cNvPr>
          <p:cNvSpPr txBox="1">
            <a:spLocks noGrp="1"/>
          </p:cNvSpPr>
          <p:nvPr>
            <p:ph idx="1"/>
          </p:nvPr>
        </p:nvSpPr>
        <p:spPr>
          <a:xfrm>
            <a:off x="557999" y="1660851"/>
            <a:ext cx="7167905" cy="1768149"/>
          </a:xfrm>
          <a:prstGeom prst="rect">
            <a:avLst/>
          </a:prstGeom>
          <a:noFill/>
          <a:ln>
            <a:noFill/>
          </a:ln>
        </p:spPr>
        <p:txBody>
          <a:bodyPr spcFirstLastPara="1" wrap="square" lIns="91425" tIns="45700" rIns="91425" bIns="45700" anchor="t" anchorCtr="0">
            <a:noAutofit/>
          </a:bodyPr>
          <a:lstStyle/>
          <a:p>
            <a:pPr marL="88900" indent="0">
              <a:buNone/>
            </a:pPr>
            <a:r>
              <a:rPr lang="en-US" sz="2000" b="1" i="0" dirty="0" err="1">
                <a:effectLst/>
              </a:rPr>
              <a:t>MyHealth</a:t>
            </a:r>
            <a:r>
              <a:rPr lang="en-US" sz="2000" b="1" i="0" dirty="0">
                <a:effectLst/>
              </a:rPr>
              <a:t> </a:t>
            </a:r>
            <a:r>
              <a:rPr lang="en-US" sz="2000" i="0" dirty="0">
                <a:effectLst/>
              </a:rPr>
              <a:t>(</a:t>
            </a:r>
            <a:r>
              <a:rPr lang="el-GR" sz="2000" i="0" dirty="0">
                <a:effectLst/>
              </a:rPr>
              <a:t>μόνο στα ελληνικά</a:t>
            </a:r>
            <a:r>
              <a:rPr lang="en-US" sz="2000" i="0" dirty="0">
                <a:effectLst/>
              </a:rPr>
              <a:t>)</a:t>
            </a:r>
            <a:endParaRPr lang="en-US" sz="2000" dirty="0"/>
          </a:p>
          <a:p>
            <a:pPr marL="374650" indent="-285750"/>
            <a:r>
              <a:rPr lang="el-GR" sz="2000" dirty="0"/>
              <a:t>Το </a:t>
            </a:r>
            <a:r>
              <a:rPr lang="en-US" sz="2000" dirty="0" err="1"/>
              <a:t>myHealth</a:t>
            </a:r>
            <a:r>
              <a:rPr lang="en-US" sz="2000" dirty="0"/>
              <a:t> </a:t>
            </a:r>
            <a:r>
              <a:rPr lang="el-GR" sz="2000" dirty="0"/>
              <a:t>είναι μια εφαρμογή που αποτελεί μέρος του γενικότερου πλαισίου υπηρεσιών για την ηλεκτρονική εξυπηρέτηση των πολιτών σε θέματα που αφορούν την υγεία τους και τις ιατρικές διαδικασίες που πρέπει να ακολουθήσουν.</a:t>
            </a:r>
          </a:p>
          <a:p>
            <a:pPr marL="374650" indent="-285750"/>
            <a:r>
              <a:rPr lang="el-GR" sz="2000" dirty="0"/>
              <a:t>Το </a:t>
            </a:r>
            <a:r>
              <a:rPr lang="en-US" sz="2000" dirty="0" err="1"/>
              <a:t>myHealth</a:t>
            </a:r>
            <a:r>
              <a:rPr lang="en-US" sz="2000" dirty="0"/>
              <a:t> </a:t>
            </a:r>
            <a:r>
              <a:rPr lang="el-GR" sz="2000" dirty="0"/>
              <a:t>δίνει στους πολίτες πρόσβαση στις ιατρικές τους συνταγές και τα παραπεμπτικά διαγνωστικών εξετάσεων, καθώς και στα Ηλεκτρονικά Ιατρικά Πιστοποιητικά τους.</a:t>
            </a:r>
            <a:endParaRPr lang="en-US" sz="2000" dirty="0"/>
          </a:p>
          <a:p>
            <a:pPr marL="374650" indent="-285750"/>
            <a:r>
              <a:rPr lang="el-GR" sz="2000" dirty="0"/>
              <a:t>Για τη χρήση της εφαρμογής απαιτείται ο</a:t>
            </a:r>
            <a:r>
              <a:rPr lang="en-US" sz="2000" dirty="0"/>
              <a:t> </a:t>
            </a:r>
            <a:r>
              <a:rPr lang="el-GR" sz="2000" dirty="0"/>
              <a:t>Αριθμός Μητρώου Κοινωνικής Ασφάλισης</a:t>
            </a:r>
            <a:r>
              <a:rPr lang="el-GR" sz="2000" kern="0" dirty="0"/>
              <a:t> (ΑΜΚΑ)</a:t>
            </a:r>
            <a:r>
              <a:rPr lang="el-GR" sz="2000" kern="0" dirty="0">
                <a:effectLst/>
                <a:ea typeface="Calibri" panose="020F0502020204030204" pitchFamily="34" charset="0"/>
              </a:rPr>
              <a:t>.</a:t>
            </a:r>
            <a:endParaRPr lang="en-US" sz="2000" dirty="0"/>
          </a:p>
          <a:p>
            <a:pPr marL="374650" indent="-285750"/>
            <a:r>
              <a:rPr lang="de-DE" sz="1800" u="sng" kern="0" dirty="0">
                <a:solidFill>
                  <a:srgbClr val="0000FF"/>
                </a:solidFill>
                <a:effectLst/>
                <a:latin typeface="Calibri" panose="020F0502020204030204" pitchFamily="34" charset="0"/>
                <a:ea typeface="Calibri" panose="020F0502020204030204" pitchFamily="34" charset="0"/>
                <a:hlinkClick r:id="rId3"/>
              </a:rPr>
              <a:t>https://play.google.com/store/apps/details?id=gr.gov.myhealth&amp;hl=el</a:t>
            </a:r>
            <a:endParaRPr lang="de-DE" sz="1800" u="sng" kern="0" dirty="0">
              <a:solidFill>
                <a:srgbClr val="0000FF"/>
              </a:solidFill>
              <a:effectLst/>
              <a:latin typeface="Calibri" panose="020F0502020204030204" pitchFamily="34" charset="0"/>
              <a:ea typeface="Calibri" panose="020F0502020204030204" pitchFamily="34" charset="0"/>
            </a:endParaRPr>
          </a:p>
          <a:p>
            <a:pPr marL="374650" indent="-285750"/>
            <a:r>
              <a:rPr lang="de-DE" sz="1800" u="sng" dirty="0">
                <a:solidFill>
                  <a:srgbClr val="0000FF"/>
                </a:solidFill>
                <a:effectLst/>
                <a:latin typeface="Calibri" panose="020F0502020204030204" pitchFamily="34" charset="0"/>
                <a:ea typeface="Calibri" panose="020F0502020204030204" pitchFamily="34" charset="0"/>
                <a:hlinkClick r:id="rId4"/>
              </a:rPr>
              <a:t>https://apps.apple.com/gr/app/myhealth/id1571094114</a:t>
            </a:r>
            <a:r>
              <a:rPr lang="de-DE" sz="1800" dirty="0">
                <a:effectLst/>
                <a:latin typeface="Calibri" panose="020F0502020204030204" pitchFamily="34" charset="0"/>
                <a:ea typeface="Calibri" panose="020F0502020204030204" pitchFamily="34" charset="0"/>
              </a:rPr>
              <a:t> </a:t>
            </a:r>
          </a:p>
          <a:p>
            <a:pPr marL="374650" indent="-285750"/>
            <a:endParaRPr lang="en-US" sz="2000" i="0" dirty="0">
              <a:effectLst/>
            </a:endParaRPr>
          </a:p>
        </p:txBody>
      </p:sp>
      <p:sp>
        <p:nvSpPr>
          <p:cNvPr id="162" name="Google Shape;162;p5">
            <a:extLst>
              <a:ext uri="{FF2B5EF4-FFF2-40B4-BE49-F238E27FC236}">
                <a16:creationId xmlns:a16="http://schemas.microsoft.com/office/drawing/2014/main" id="{EAF92B6A-67AF-8CF0-212D-EBF64D41486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0501AC89-EC66-2C18-D55F-E42710DDE44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Εικόνα 2">
            <a:extLst>
              <a:ext uri="{FF2B5EF4-FFF2-40B4-BE49-F238E27FC236}">
                <a16:creationId xmlns:a16="http://schemas.microsoft.com/office/drawing/2014/main" id="{9802DA8A-B205-DD56-B60F-FF9C622B8472}"/>
              </a:ext>
            </a:extLst>
          </p:cNvPr>
          <p:cNvPicPr>
            <a:picLocks noChangeAspect="1"/>
          </p:cNvPicPr>
          <p:nvPr/>
        </p:nvPicPr>
        <p:blipFill>
          <a:blip r:embed="rId5"/>
          <a:stretch>
            <a:fillRect/>
          </a:stretch>
        </p:blipFill>
        <p:spPr>
          <a:xfrm>
            <a:off x="8191059" y="1916014"/>
            <a:ext cx="3343742" cy="2867425"/>
          </a:xfrm>
          <a:prstGeom prst="rect">
            <a:avLst/>
          </a:prstGeom>
        </p:spPr>
      </p:pic>
      <p:sp>
        <p:nvSpPr>
          <p:cNvPr id="4" name="TextBox 3">
            <a:extLst>
              <a:ext uri="{FF2B5EF4-FFF2-40B4-BE49-F238E27FC236}">
                <a16:creationId xmlns:a16="http://schemas.microsoft.com/office/drawing/2014/main" id="{43FA9BC2-339D-00EC-D937-BFC6E1F30B27}"/>
              </a:ext>
            </a:extLst>
          </p:cNvPr>
          <p:cNvSpPr txBox="1"/>
          <p:nvPr/>
        </p:nvSpPr>
        <p:spPr>
          <a:xfrm>
            <a:off x="8463280" y="4783439"/>
            <a:ext cx="2480310" cy="646331"/>
          </a:xfrm>
          <a:prstGeom prst="rect">
            <a:avLst/>
          </a:prstGeom>
          <a:noFill/>
        </p:spPr>
        <p:txBody>
          <a:bodyPr wrap="square">
            <a:spAutoFit/>
          </a:bodyPr>
          <a:lstStyle/>
          <a:p>
            <a:pPr algn="ctr"/>
            <a:r>
              <a:rPr lang="el-GR" dirty="0"/>
              <a:t>Αναπτύχθηκε από την Ελληνική Δημοκρατία</a:t>
            </a:r>
          </a:p>
        </p:txBody>
      </p:sp>
    </p:spTree>
    <p:extLst>
      <p:ext uri="{BB962C8B-B14F-4D97-AF65-F5344CB8AC3E}">
        <p14:creationId xmlns:p14="http://schemas.microsoft.com/office/powerpoint/2010/main" val="1138447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D66C868-BFAD-2567-C78A-D41EE25EB21A}"/>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3E636E8-4310-AD17-6CC7-E7A59964A74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στην Ελλάδα</a:t>
            </a:r>
            <a:endParaRPr sz="2800" dirty="0">
              <a:solidFill>
                <a:srgbClr val="203864"/>
              </a:solidFill>
            </a:endParaRPr>
          </a:p>
        </p:txBody>
      </p:sp>
      <p:sp>
        <p:nvSpPr>
          <p:cNvPr id="162" name="Google Shape;162;p5">
            <a:extLst>
              <a:ext uri="{FF2B5EF4-FFF2-40B4-BE49-F238E27FC236}">
                <a16:creationId xmlns:a16="http://schemas.microsoft.com/office/drawing/2014/main" id="{B0286F6D-94F4-0383-F5FF-17CDB73EED5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11669B9-BC37-614D-88CE-468D5C3CD4E7}"/>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 name="Εικόνα 2">
            <a:extLst>
              <a:ext uri="{FF2B5EF4-FFF2-40B4-BE49-F238E27FC236}">
                <a16:creationId xmlns:a16="http://schemas.microsoft.com/office/drawing/2014/main" id="{149F39A7-75CB-FFFA-85DB-414FDDA377D4}"/>
              </a:ext>
            </a:extLst>
          </p:cNvPr>
          <p:cNvPicPr>
            <a:picLocks noChangeAspect="1"/>
          </p:cNvPicPr>
          <p:nvPr/>
        </p:nvPicPr>
        <p:blipFill>
          <a:blip r:embed="rId3"/>
          <a:stretch>
            <a:fillRect/>
          </a:stretch>
        </p:blipFill>
        <p:spPr>
          <a:xfrm>
            <a:off x="526418" y="1797350"/>
            <a:ext cx="1616701" cy="1386401"/>
          </a:xfrm>
          <a:prstGeom prst="rect">
            <a:avLst/>
          </a:prstGeom>
        </p:spPr>
      </p:pic>
      <p:pic>
        <p:nvPicPr>
          <p:cNvPr id="7" name="Εικόνα 6">
            <a:extLst>
              <a:ext uri="{FF2B5EF4-FFF2-40B4-BE49-F238E27FC236}">
                <a16:creationId xmlns:a16="http://schemas.microsoft.com/office/drawing/2014/main" id="{77C67204-FB31-A6F0-A08C-31165323CF75}"/>
              </a:ext>
            </a:extLst>
          </p:cNvPr>
          <p:cNvPicPr>
            <a:picLocks noChangeAspect="1"/>
          </p:cNvPicPr>
          <p:nvPr/>
        </p:nvPicPr>
        <p:blipFill>
          <a:blip r:embed="rId4"/>
          <a:stretch>
            <a:fillRect/>
          </a:stretch>
        </p:blipFill>
        <p:spPr>
          <a:xfrm>
            <a:off x="2313691" y="1740976"/>
            <a:ext cx="2427000" cy="4320000"/>
          </a:xfrm>
          <a:prstGeom prst="rect">
            <a:avLst/>
          </a:prstGeom>
        </p:spPr>
      </p:pic>
      <p:sp>
        <p:nvSpPr>
          <p:cNvPr id="8" name="AutoShape 4" descr="Εικόνα στιγμιοτύπου οθόνης 2">
            <a:extLst>
              <a:ext uri="{FF2B5EF4-FFF2-40B4-BE49-F238E27FC236}">
                <a16:creationId xmlns:a16="http://schemas.microsoft.com/office/drawing/2014/main" id="{E03F5B83-8E89-9478-336A-294447C68A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 name="Εικόνα 8">
            <a:extLst>
              <a:ext uri="{FF2B5EF4-FFF2-40B4-BE49-F238E27FC236}">
                <a16:creationId xmlns:a16="http://schemas.microsoft.com/office/drawing/2014/main" id="{83B25EDC-B4F9-9356-AE31-79F46A69A377}"/>
              </a:ext>
            </a:extLst>
          </p:cNvPr>
          <p:cNvPicPr>
            <a:picLocks noChangeAspect="1"/>
          </p:cNvPicPr>
          <p:nvPr/>
        </p:nvPicPr>
        <p:blipFill>
          <a:blip r:embed="rId5"/>
          <a:stretch>
            <a:fillRect/>
          </a:stretch>
        </p:blipFill>
        <p:spPr>
          <a:xfrm>
            <a:off x="4853738" y="1740976"/>
            <a:ext cx="2427000" cy="4320000"/>
          </a:xfrm>
          <a:prstGeom prst="rect">
            <a:avLst/>
          </a:prstGeom>
        </p:spPr>
      </p:pic>
      <p:pic>
        <p:nvPicPr>
          <p:cNvPr id="10" name="Εικόνα 9">
            <a:extLst>
              <a:ext uri="{FF2B5EF4-FFF2-40B4-BE49-F238E27FC236}">
                <a16:creationId xmlns:a16="http://schemas.microsoft.com/office/drawing/2014/main" id="{DFEEB830-A1ED-63E3-9E3B-6CAB39443BFA}"/>
              </a:ext>
            </a:extLst>
          </p:cNvPr>
          <p:cNvPicPr>
            <a:picLocks noChangeAspect="1"/>
          </p:cNvPicPr>
          <p:nvPr/>
        </p:nvPicPr>
        <p:blipFill>
          <a:blip r:embed="rId6"/>
          <a:stretch>
            <a:fillRect/>
          </a:stretch>
        </p:blipFill>
        <p:spPr>
          <a:xfrm>
            <a:off x="7280738" y="1740976"/>
            <a:ext cx="2427000" cy="4320000"/>
          </a:xfrm>
          <a:prstGeom prst="rect">
            <a:avLst/>
          </a:prstGeom>
        </p:spPr>
      </p:pic>
      <p:pic>
        <p:nvPicPr>
          <p:cNvPr id="11" name="Εικόνα 10">
            <a:extLst>
              <a:ext uri="{FF2B5EF4-FFF2-40B4-BE49-F238E27FC236}">
                <a16:creationId xmlns:a16="http://schemas.microsoft.com/office/drawing/2014/main" id="{10586442-963D-8673-24CA-E218E801ADD1}"/>
              </a:ext>
            </a:extLst>
          </p:cNvPr>
          <p:cNvPicPr>
            <a:picLocks noChangeAspect="1"/>
          </p:cNvPicPr>
          <p:nvPr/>
        </p:nvPicPr>
        <p:blipFill>
          <a:blip r:embed="rId7"/>
          <a:stretch>
            <a:fillRect/>
          </a:stretch>
        </p:blipFill>
        <p:spPr>
          <a:xfrm>
            <a:off x="9753127" y="1797350"/>
            <a:ext cx="2427000" cy="4320000"/>
          </a:xfrm>
          <a:prstGeom prst="rect">
            <a:avLst/>
          </a:prstGeom>
        </p:spPr>
      </p:pic>
    </p:spTree>
    <p:extLst>
      <p:ext uri="{BB962C8B-B14F-4D97-AF65-F5344CB8AC3E}">
        <p14:creationId xmlns:p14="http://schemas.microsoft.com/office/powerpoint/2010/main" val="2603574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900B0A1-E8C0-52B6-F94B-393BBA21F8B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044AAE7E-7924-C70D-9A96-AF719D13B9B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δημόσιους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0592F112-E061-29CA-0F6C-CEA1D36F252D}"/>
              </a:ext>
            </a:extLst>
          </p:cNvPr>
          <p:cNvSpPr txBox="1">
            <a:spLocks noGrp="1"/>
          </p:cNvSpPr>
          <p:nvPr>
            <p:ph idx="1"/>
          </p:nvPr>
        </p:nvSpPr>
        <p:spPr>
          <a:xfrm>
            <a:off x="557999" y="1799999"/>
            <a:ext cx="7959836" cy="1768149"/>
          </a:xfrm>
          <a:prstGeom prst="rect">
            <a:avLst/>
          </a:prstGeom>
          <a:noFill/>
          <a:ln>
            <a:noFill/>
          </a:ln>
        </p:spPr>
        <p:txBody>
          <a:bodyPr spcFirstLastPara="1" wrap="square" lIns="91425" tIns="45700" rIns="91425" bIns="45700" anchor="t" anchorCtr="0">
            <a:noAutofit/>
          </a:bodyPr>
          <a:lstStyle/>
          <a:p>
            <a:pPr marL="88900" indent="0">
              <a:buNone/>
            </a:pPr>
            <a:r>
              <a:rPr lang="el-GR" b="1" dirty="0">
                <a:latin typeface="Söhne"/>
              </a:rPr>
              <a:t>ΕΜΑ</a:t>
            </a:r>
            <a:r>
              <a:rPr lang="de-DE" b="1" dirty="0">
                <a:latin typeface="Söhne"/>
              </a:rPr>
              <a:t> </a:t>
            </a:r>
            <a:r>
              <a:rPr lang="de-DE" dirty="0">
                <a:latin typeface="Söhne"/>
              </a:rPr>
              <a:t>(</a:t>
            </a:r>
            <a:r>
              <a:rPr lang="el-GR" dirty="0">
                <a:latin typeface="Söhne"/>
              </a:rPr>
              <a:t>μόνο στα ελληνικά</a:t>
            </a:r>
            <a:r>
              <a:rPr lang="de-DE" dirty="0">
                <a:latin typeface="Söhne"/>
              </a:rPr>
              <a:t>)</a:t>
            </a:r>
            <a:endParaRPr lang="en-US" dirty="0">
              <a:latin typeface="Söhne"/>
            </a:endParaRPr>
          </a:p>
          <a:p>
            <a:pPr marL="374650" indent="-285750"/>
            <a:r>
              <a:rPr lang="el-GR" sz="1800" dirty="0">
                <a:latin typeface="Söhne"/>
              </a:rPr>
              <a:t>Η εφαρμογή </a:t>
            </a:r>
            <a:r>
              <a:rPr lang="el-GR" sz="1800" dirty="0" err="1">
                <a:latin typeface="Söhne"/>
              </a:rPr>
              <a:t>αναπτυχθηκε</a:t>
            </a:r>
            <a:r>
              <a:rPr lang="el-GR" sz="1800" dirty="0">
                <a:latin typeface="Söhne"/>
              </a:rPr>
              <a:t> από το </a:t>
            </a:r>
            <a:r>
              <a:rPr lang="en-US" sz="1800" dirty="0">
                <a:latin typeface="Söhne"/>
              </a:rPr>
              <a:t>GRNET SA </a:t>
            </a:r>
            <a:r>
              <a:rPr lang="el-GR" sz="1800" dirty="0">
                <a:latin typeface="Söhne"/>
              </a:rPr>
              <a:t>στο πλαίσιο της δράσης «Ηλεκτρονικές Υπηρεσίες για το Εθνικό Σύστημα Αιμοδοσίας» του Επιχειρησιακού Προγράμματος «Μεταρρύθμιση του Δημόσιου Τομέα» και συγχρηματοδοτείται από το Ευρωπαϊκό Κοινωνικό Ταμείο και από εθνικούς πόρους.</a:t>
            </a:r>
          </a:p>
          <a:p>
            <a:pPr marL="374650" indent="-285750"/>
            <a:r>
              <a:rPr lang="el-GR" sz="1800" dirty="0">
                <a:latin typeface="Söhne"/>
              </a:rPr>
              <a:t>Μέσω αυτής της εφαρμογής, ένας αιμοδότης που έχει λογαριασμό χρήστη στο Εθνικό Μητρώο Αιμοδοτών (</a:t>
            </a:r>
            <a:r>
              <a:rPr lang="en-US" sz="1800" dirty="0">
                <a:latin typeface="Söhne"/>
              </a:rPr>
              <a:t>https://</a:t>
            </a:r>
            <a:r>
              <a:rPr lang="en-US" sz="1800" dirty="0" err="1">
                <a:latin typeface="Söhne"/>
              </a:rPr>
              <a:t>service.blooddonorregistry.gr</a:t>
            </a:r>
            <a:r>
              <a:rPr lang="en-US" sz="1800" dirty="0">
                <a:latin typeface="Söhne"/>
              </a:rPr>
              <a:t>) </a:t>
            </a:r>
            <a:r>
              <a:rPr lang="el-GR" sz="1800" dirty="0">
                <a:latin typeface="Söhne"/>
              </a:rPr>
              <a:t>μπορεί να δει τα στοιχεία του προφίλ του, τα στατιστικά του στοιχεία ως αιμοδότη, την ταυτότητα του ως εθελοντή αιμοδότη, εάν έχει εκδώσει ή υποβάλει μία, καθώς και να ενημερωθεί για το πότε μπορεί να δώσει ξανά αίμα.</a:t>
            </a:r>
          </a:p>
          <a:p>
            <a:pPr marL="374650" indent="-285750"/>
            <a:r>
              <a:rPr lang="en-US" sz="1800" dirty="0">
                <a:latin typeface="Söhne"/>
                <a:hlinkClick r:id="rId3"/>
              </a:rPr>
              <a:t>https://play.google.com/store/apps/details?id=gr.bdr&amp;hl=en&amp;gl=US</a:t>
            </a:r>
            <a:r>
              <a:rPr lang="en-US" sz="1800" dirty="0">
                <a:latin typeface="Söhne"/>
              </a:rPr>
              <a:t> (</a:t>
            </a:r>
            <a:r>
              <a:rPr lang="el-GR" sz="1800" dirty="0">
                <a:latin typeface="Söhne"/>
              </a:rPr>
              <a:t>μόνο στο</a:t>
            </a:r>
            <a:r>
              <a:rPr lang="en-US" sz="1800" dirty="0">
                <a:latin typeface="Söhne"/>
              </a:rPr>
              <a:t> Google Play)</a:t>
            </a:r>
          </a:p>
        </p:txBody>
      </p:sp>
      <p:sp>
        <p:nvSpPr>
          <p:cNvPr id="162" name="Google Shape;162;p5">
            <a:extLst>
              <a:ext uri="{FF2B5EF4-FFF2-40B4-BE49-F238E27FC236}">
                <a16:creationId xmlns:a16="http://schemas.microsoft.com/office/drawing/2014/main" id="{237D2FAF-67DB-EDA6-BA57-9B9FFEA1C1DD}"/>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158CE6E-10E9-5C86-0AA0-067F1F0EF88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5" name="Εικόνα 4">
            <a:extLst>
              <a:ext uri="{FF2B5EF4-FFF2-40B4-BE49-F238E27FC236}">
                <a16:creationId xmlns:a16="http://schemas.microsoft.com/office/drawing/2014/main" id="{6C0E8367-769F-1462-696D-6AC37A17E7BF}"/>
              </a:ext>
            </a:extLst>
          </p:cNvPr>
          <p:cNvPicPr>
            <a:picLocks noChangeAspect="1"/>
          </p:cNvPicPr>
          <p:nvPr/>
        </p:nvPicPr>
        <p:blipFill>
          <a:blip r:embed="rId4"/>
          <a:stretch>
            <a:fillRect/>
          </a:stretch>
        </p:blipFill>
        <p:spPr>
          <a:xfrm>
            <a:off x="9082735" y="2300206"/>
            <a:ext cx="1820321" cy="1820321"/>
          </a:xfrm>
          <a:prstGeom prst="rect">
            <a:avLst/>
          </a:prstGeom>
        </p:spPr>
      </p:pic>
      <p:sp>
        <p:nvSpPr>
          <p:cNvPr id="7" name="TextBox 6">
            <a:extLst>
              <a:ext uri="{FF2B5EF4-FFF2-40B4-BE49-F238E27FC236}">
                <a16:creationId xmlns:a16="http://schemas.microsoft.com/office/drawing/2014/main" id="{B4FC2776-E1C5-9042-5EB8-4E24D08020FB}"/>
              </a:ext>
            </a:extLst>
          </p:cNvPr>
          <p:cNvSpPr txBox="1"/>
          <p:nvPr/>
        </p:nvSpPr>
        <p:spPr>
          <a:xfrm>
            <a:off x="8870149" y="4323180"/>
            <a:ext cx="2134650" cy="646331"/>
          </a:xfrm>
          <a:prstGeom prst="rect">
            <a:avLst/>
          </a:prstGeom>
          <a:noFill/>
        </p:spPr>
        <p:txBody>
          <a:bodyPr wrap="square">
            <a:spAutoFit/>
          </a:bodyPr>
          <a:lstStyle/>
          <a:p>
            <a:pPr algn="ctr"/>
            <a:r>
              <a:rPr lang="el-GR" dirty="0"/>
              <a:t>Αναπτύχθηκε από</a:t>
            </a:r>
            <a:r>
              <a:rPr lang="en-US" dirty="0"/>
              <a:t> GRNET</a:t>
            </a:r>
            <a:endParaRPr lang="el-GR" dirty="0"/>
          </a:p>
        </p:txBody>
      </p:sp>
    </p:spTree>
    <p:extLst>
      <p:ext uri="{BB962C8B-B14F-4D97-AF65-F5344CB8AC3E}">
        <p14:creationId xmlns:p14="http://schemas.microsoft.com/office/powerpoint/2010/main" val="2858359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C7B8EFA-DD59-2BD6-638F-0820F47A743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655DC390-7C04-09B4-10AC-DAB62A8A762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δημόσιους</a:t>
            </a:r>
            <a:r>
              <a:rPr lang="el-GR" sz="2800" dirty="0">
                <a:solidFill>
                  <a:srgbClr val="203864"/>
                </a:solidFill>
              </a:rPr>
              <a:t> παρόχους στην Ελλάδα</a:t>
            </a:r>
            <a:endParaRPr sz="2800" dirty="0">
              <a:solidFill>
                <a:srgbClr val="203864"/>
              </a:solidFill>
            </a:endParaRPr>
          </a:p>
        </p:txBody>
      </p:sp>
      <p:sp>
        <p:nvSpPr>
          <p:cNvPr id="162" name="Google Shape;162;p5">
            <a:extLst>
              <a:ext uri="{FF2B5EF4-FFF2-40B4-BE49-F238E27FC236}">
                <a16:creationId xmlns:a16="http://schemas.microsoft.com/office/drawing/2014/main" id="{1BDA77A4-3B98-7288-487C-FB9484A1A03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C51E4B4-5504-A7F6-DFCA-5ED01733DCFA}"/>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1CDEF381-CD54-C03D-E715-E33434E573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 name="Εικόνα 1">
            <a:extLst>
              <a:ext uri="{FF2B5EF4-FFF2-40B4-BE49-F238E27FC236}">
                <a16:creationId xmlns:a16="http://schemas.microsoft.com/office/drawing/2014/main" id="{082B3F45-7A12-097B-5DA1-6AF39689E996}"/>
              </a:ext>
            </a:extLst>
          </p:cNvPr>
          <p:cNvPicPr>
            <a:picLocks noChangeAspect="1"/>
          </p:cNvPicPr>
          <p:nvPr/>
        </p:nvPicPr>
        <p:blipFill>
          <a:blip r:embed="rId3"/>
          <a:stretch>
            <a:fillRect/>
          </a:stretch>
        </p:blipFill>
        <p:spPr>
          <a:xfrm>
            <a:off x="606779" y="2791239"/>
            <a:ext cx="1275522" cy="1275522"/>
          </a:xfrm>
          <a:prstGeom prst="rect">
            <a:avLst/>
          </a:prstGeom>
        </p:spPr>
      </p:pic>
      <p:pic>
        <p:nvPicPr>
          <p:cNvPr id="4" name="Εικόνα 3">
            <a:extLst>
              <a:ext uri="{FF2B5EF4-FFF2-40B4-BE49-F238E27FC236}">
                <a16:creationId xmlns:a16="http://schemas.microsoft.com/office/drawing/2014/main" id="{4DC54AAE-4EB9-DFF3-AB0F-CB268953859F}"/>
              </a:ext>
            </a:extLst>
          </p:cNvPr>
          <p:cNvPicPr>
            <a:picLocks noChangeAspect="1"/>
          </p:cNvPicPr>
          <p:nvPr/>
        </p:nvPicPr>
        <p:blipFill>
          <a:blip r:embed="rId4"/>
          <a:stretch>
            <a:fillRect/>
          </a:stretch>
        </p:blipFill>
        <p:spPr>
          <a:xfrm>
            <a:off x="2162000" y="1906761"/>
            <a:ext cx="2430000" cy="4320000"/>
          </a:xfrm>
          <a:prstGeom prst="rect">
            <a:avLst/>
          </a:prstGeom>
        </p:spPr>
      </p:pic>
      <p:pic>
        <p:nvPicPr>
          <p:cNvPr id="5" name="Εικόνα 4">
            <a:extLst>
              <a:ext uri="{FF2B5EF4-FFF2-40B4-BE49-F238E27FC236}">
                <a16:creationId xmlns:a16="http://schemas.microsoft.com/office/drawing/2014/main" id="{2FB7EB72-A533-E238-CEE7-99B4807F4E93}"/>
              </a:ext>
            </a:extLst>
          </p:cNvPr>
          <p:cNvPicPr>
            <a:picLocks noChangeAspect="1"/>
          </p:cNvPicPr>
          <p:nvPr/>
        </p:nvPicPr>
        <p:blipFill>
          <a:blip r:embed="rId5"/>
          <a:stretch>
            <a:fillRect/>
          </a:stretch>
        </p:blipFill>
        <p:spPr>
          <a:xfrm>
            <a:off x="4660300" y="1906761"/>
            <a:ext cx="2430000" cy="4320000"/>
          </a:xfrm>
          <a:prstGeom prst="rect">
            <a:avLst/>
          </a:prstGeom>
        </p:spPr>
      </p:pic>
      <p:pic>
        <p:nvPicPr>
          <p:cNvPr id="12" name="Εικόνα 11">
            <a:extLst>
              <a:ext uri="{FF2B5EF4-FFF2-40B4-BE49-F238E27FC236}">
                <a16:creationId xmlns:a16="http://schemas.microsoft.com/office/drawing/2014/main" id="{C36D016A-EC0E-A10D-2671-97580593AFB7}"/>
              </a:ext>
            </a:extLst>
          </p:cNvPr>
          <p:cNvPicPr>
            <a:picLocks noChangeAspect="1"/>
          </p:cNvPicPr>
          <p:nvPr/>
        </p:nvPicPr>
        <p:blipFill>
          <a:blip r:embed="rId6"/>
          <a:stretch>
            <a:fillRect/>
          </a:stretch>
        </p:blipFill>
        <p:spPr>
          <a:xfrm>
            <a:off x="7158600" y="1906761"/>
            <a:ext cx="2430000" cy="4320000"/>
          </a:xfrm>
          <a:prstGeom prst="rect">
            <a:avLst/>
          </a:prstGeom>
        </p:spPr>
      </p:pic>
      <p:pic>
        <p:nvPicPr>
          <p:cNvPr id="13" name="Εικόνα 12">
            <a:extLst>
              <a:ext uri="{FF2B5EF4-FFF2-40B4-BE49-F238E27FC236}">
                <a16:creationId xmlns:a16="http://schemas.microsoft.com/office/drawing/2014/main" id="{B02FC25E-E647-B20C-99F1-445660718120}"/>
              </a:ext>
            </a:extLst>
          </p:cNvPr>
          <p:cNvPicPr>
            <a:picLocks noChangeAspect="1"/>
          </p:cNvPicPr>
          <p:nvPr/>
        </p:nvPicPr>
        <p:blipFill>
          <a:blip r:embed="rId7"/>
          <a:stretch>
            <a:fillRect/>
          </a:stretch>
        </p:blipFill>
        <p:spPr>
          <a:xfrm>
            <a:off x="9656900" y="1906761"/>
            <a:ext cx="2430000" cy="4320000"/>
          </a:xfrm>
          <a:prstGeom prst="rect">
            <a:avLst/>
          </a:prstGeom>
        </p:spPr>
      </p:pic>
    </p:spTree>
    <p:extLst>
      <p:ext uri="{BB962C8B-B14F-4D97-AF65-F5344CB8AC3E}">
        <p14:creationId xmlns:p14="http://schemas.microsoft.com/office/powerpoint/2010/main" val="3143519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62F346D-1638-181E-988B-B343FDD4CF74}"/>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AD4BAD5-7F81-2E16-31AD-A8C49BF53CB4}"/>
              </a:ext>
            </a:extLst>
          </p:cNvPr>
          <p:cNvSpPr txBox="1">
            <a:spLocks noGrp="1"/>
          </p:cNvSpPr>
          <p:nvPr>
            <p:ph type="title"/>
          </p:nvPr>
        </p:nvSpPr>
        <p:spPr>
          <a:xfrm>
            <a:off x="557999" y="591263"/>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3648D574-2DB5-8F3D-4956-978F2EE34878}"/>
              </a:ext>
            </a:extLst>
          </p:cNvPr>
          <p:cNvSpPr txBox="1">
            <a:spLocks noGrp="1"/>
          </p:cNvSpPr>
          <p:nvPr>
            <p:ph idx="1"/>
          </p:nvPr>
        </p:nvSpPr>
        <p:spPr>
          <a:xfrm>
            <a:off x="526418" y="1282149"/>
            <a:ext cx="8123312" cy="5575851"/>
          </a:xfrm>
          <a:prstGeom prst="rect">
            <a:avLst/>
          </a:prstGeom>
          <a:noFill/>
          <a:ln>
            <a:noFill/>
          </a:ln>
        </p:spPr>
        <p:txBody>
          <a:bodyPr spcFirstLastPara="1" wrap="square" lIns="91425" tIns="45700" rIns="91425" bIns="45700" anchor="t" anchorCtr="0">
            <a:noAutofit/>
          </a:bodyPr>
          <a:lstStyle/>
          <a:p>
            <a:pPr marL="374650" indent="-285750">
              <a:spcBef>
                <a:spcPts val="0"/>
              </a:spcBef>
              <a:spcAft>
                <a:spcPts val="0"/>
              </a:spcAft>
            </a:pPr>
            <a:r>
              <a:rPr lang="el-GR" sz="1700" dirty="0"/>
              <a:t>Η εφαρμογή</a:t>
            </a:r>
            <a:r>
              <a:rPr lang="en-US" sz="1700" dirty="0"/>
              <a:t> </a:t>
            </a:r>
            <a:r>
              <a:rPr lang="en-US" sz="1700" b="1" dirty="0"/>
              <a:t>Let’s </a:t>
            </a:r>
            <a:r>
              <a:rPr lang="el-GR" sz="1700" b="1" dirty="0"/>
              <a:t>ΠΑΠ </a:t>
            </a:r>
            <a:r>
              <a:rPr lang="el-GR" sz="1700" dirty="0"/>
              <a:t>είναι η πρώτη ελληνική εφαρμογή για την υγεία της γυναίκας.</a:t>
            </a:r>
            <a:endParaRPr lang="en-US" sz="1700" dirty="0"/>
          </a:p>
          <a:p>
            <a:pPr marL="374650" indent="-285750">
              <a:spcBef>
                <a:spcPts val="0"/>
              </a:spcBef>
              <a:spcAft>
                <a:spcPts val="0"/>
              </a:spcAft>
            </a:pPr>
            <a:r>
              <a:rPr lang="el-GR" sz="1700" dirty="0"/>
              <a:t>Η εφαρμογή στοχεύει να ενημερώσει τις γυναίκες για το πώς μπορούν να παραμείνουν υγιείς και προστατευμένες από τον καρκίνο του τραχήλου της μήτρας.</a:t>
            </a:r>
          </a:p>
          <a:p>
            <a:pPr marL="374650" indent="-285750">
              <a:spcBef>
                <a:spcPts val="0"/>
              </a:spcBef>
              <a:spcAft>
                <a:spcPts val="0"/>
              </a:spcAft>
            </a:pPr>
            <a:r>
              <a:rPr lang="el-GR" sz="1700" dirty="0"/>
              <a:t>Μέσω της εφαρμογής, οι γυναίκες μπορούν να γνωρίζουν ακριβώς τον κύκλο τους, να καταγράφουν τα συμπτώματά τους και να λαμβάνουν συμβουλές διατροφής και άσκησης που θα τις κάνουν να αισθάνονται καλύτερα.</a:t>
            </a:r>
            <a:endParaRPr lang="en-US" sz="1700" dirty="0"/>
          </a:p>
          <a:p>
            <a:pPr marL="88900" indent="0">
              <a:buNone/>
            </a:pPr>
            <a:r>
              <a:rPr lang="en-US" sz="1700" dirty="0" err="1"/>
              <a:t>Ά</a:t>
            </a:r>
            <a:r>
              <a:rPr lang="el-GR" sz="1700" dirty="0" err="1"/>
              <a:t>λλα</a:t>
            </a:r>
            <a:r>
              <a:rPr lang="el-GR" sz="1700" dirty="0"/>
              <a:t> χαρακτηριστικά:</a:t>
            </a:r>
            <a:endParaRPr lang="en-US" sz="1700" dirty="0"/>
          </a:p>
          <a:p>
            <a:pPr marL="831850" lvl="1" indent="-285750">
              <a:spcBef>
                <a:spcPts val="0"/>
              </a:spcBef>
              <a:spcAft>
                <a:spcPts val="0"/>
              </a:spcAft>
              <a:buFont typeface="Wingdings" panose="05000000000000000000" pitchFamily="2" charset="2"/>
              <a:buChar char="Ø"/>
            </a:pPr>
            <a:r>
              <a:rPr lang="el-GR" sz="1700" dirty="0"/>
              <a:t>μεταφέρει το μήνυμα της ζωής, την αξία της πρόληψης στον αγώνα κατά του καρκίνου του τραχήλου της μήτρας</a:t>
            </a:r>
          </a:p>
          <a:p>
            <a:pPr marL="831850" lvl="1" indent="-285750">
              <a:spcBef>
                <a:spcPts val="0"/>
              </a:spcBef>
              <a:spcAft>
                <a:spcPts val="0"/>
              </a:spcAft>
              <a:buFont typeface="Wingdings" panose="05000000000000000000" pitchFamily="2" charset="2"/>
              <a:buChar char="Ø"/>
            </a:pPr>
            <a:r>
              <a:rPr lang="el-GR" sz="1700" dirty="0"/>
              <a:t>δίνει πρόσβαση σε μια σειρά μαθημάτων για την ενεργητική πρόληψη του καρκίνου του τραχήλου της μήτρας και του ιού </a:t>
            </a:r>
            <a:r>
              <a:rPr lang="en-US" sz="1700" dirty="0"/>
              <a:t>HPV</a:t>
            </a:r>
          </a:p>
          <a:p>
            <a:pPr marL="831850" lvl="1" indent="-285750">
              <a:spcBef>
                <a:spcPts val="0"/>
              </a:spcBef>
              <a:spcAft>
                <a:spcPts val="0"/>
              </a:spcAft>
              <a:buFont typeface="Wingdings" panose="05000000000000000000" pitchFamily="2" charset="2"/>
              <a:buChar char="Ø"/>
            </a:pPr>
            <a:r>
              <a:rPr lang="el-GR" sz="1700" dirty="0"/>
              <a:t>καταγράφει τον έμμηνο κύκλο και ενημερώνει με ακρίβεια για την ημερομηνία της επόμενης περιόδου και τις ημέρες ωορρηξίας</a:t>
            </a:r>
          </a:p>
          <a:p>
            <a:pPr marL="831850" lvl="1" indent="-285750">
              <a:spcBef>
                <a:spcPts val="0"/>
              </a:spcBef>
              <a:spcAft>
                <a:spcPts val="0"/>
              </a:spcAft>
              <a:buFont typeface="Wingdings" panose="05000000000000000000" pitchFamily="2" charset="2"/>
              <a:buChar char="Ø"/>
            </a:pPr>
            <a:r>
              <a:rPr lang="el-GR" sz="1700" dirty="0"/>
              <a:t>παρέχει διατροφικές συμβουλές που σχετίζονται με τα συμπτώματα και την ανακούφισή τους</a:t>
            </a:r>
          </a:p>
          <a:p>
            <a:pPr marL="831850" lvl="1" indent="-285750">
              <a:spcBef>
                <a:spcPts val="0"/>
              </a:spcBef>
              <a:spcAft>
                <a:spcPts val="0"/>
              </a:spcAft>
              <a:buFont typeface="Wingdings" panose="05000000000000000000" pitchFamily="2" charset="2"/>
              <a:buChar char="Ø"/>
            </a:pPr>
            <a:r>
              <a:rPr lang="el-GR" sz="1700" dirty="0"/>
              <a:t>ενημερώνει για μια σειρά από θέματα υγείας, όπως η διατροφή και η άσκηση, από επαγγελματίες</a:t>
            </a:r>
            <a:endParaRPr lang="en-US" sz="1700" dirty="0"/>
          </a:p>
          <a:p>
            <a:r>
              <a:rPr lang="de-DE" sz="1800" u="sng" dirty="0">
                <a:solidFill>
                  <a:srgbClr val="0000FF"/>
                </a:solidFill>
                <a:effectLst/>
                <a:latin typeface="Calibri" panose="020F0502020204030204" pitchFamily="34" charset="0"/>
                <a:ea typeface="Calibri" panose="020F0502020204030204" pitchFamily="34" charset="0"/>
                <a:hlinkClick r:id="rId3"/>
              </a:rPr>
              <a:t>https://play.google.com/store/apps/details?id=gr.aenorasis.letspap&amp;hl=el&amp;gl=US</a:t>
            </a:r>
            <a:endParaRPr lang="de-DE" sz="1800" dirty="0">
              <a:effectLst/>
              <a:latin typeface="Calibri" panose="020F0502020204030204" pitchFamily="34" charset="0"/>
              <a:ea typeface="Calibri" panose="020F0502020204030204" pitchFamily="34" charset="0"/>
            </a:endParaRPr>
          </a:p>
          <a:p>
            <a:r>
              <a:rPr lang="de-DE" sz="1800" u="sng" kern="0" dirty="0">
                <a:solidFill>
                  <a:srgbClr val="0000FF"/>
                </a:solidFill>
                <a:effectLst/>
                <a:latin typeface="Calibri" panose="020F0502020204030204" pitchFamily="34" charset="0"/>
                <a:ea typeface="Calibri" panose="020F0502020204030204" pitchFamily="34" charset="0"/>
                <a:hlinkClick r:id="rId4"/>
              </a:rPr>
              <a:t>https://apps.apple.com/us/app/lets-%CF%80%CE%B1%CF%80/id1294578686?ls=1</a:t>
            </a:r>
            <a:endParaRPr lang="en-US" sz="1700" dirty="0"/>
          </a:p>
        </p:txBody>
      </p:sp>
      <p:sp>
        <p:nvSpPr>
          <p:cNvPr id="162" name="Google Shape;162;p5">
            <a:extLst>
              <a:ext uri="{FF2B5EF4-FFF2-40B4-BE49-F238E27FC236}">
                <a16:creationId xmlns:a16="http://schemas.microsoft.com/office/drawing/2014/main" id="{99A747A9-CDC3-905F-0D0B-B7FF5DD6E5D6}"/>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8758058D-E649-C34F-08B8-36667AF38B9F}"/>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4CFE717C-9ED8-1273-3720-E470B005A01E}"/>
              </a:ext>
            </a:extLst>
          </p:cNvPr>
          <p:cNvSpPr txBox="1"/>
          <p:nvPr/>
        </p:nvSpPr>
        <p:spPr>
          <a:xfrm>
            <a:off x="8746579" y="4323180"/>
            <a:ext cx="2646348" cy="1661993"/>
          </a:xfrm>
          <a:prstGeom prst="rect">
            <a:avLst/>
          </a:prstGeom>
          <a:noFill/>
        </p:spPr>
        <p:txBody>
          <a:bodyPr wrap="square">
            <a:spAutoFit/>
          </a:bodyPr>
          <a:lstStyle/>
          <a:p>
            <a:pPr algn="ctr"/>
            <a:r>
              <a:rPr lang="el-GR" sz="1700" dirty="0"/>
              <a:t>Αναπτύχθηκε από το </a:t>
            </a:r>
            <a:r>
              <a:rPr lang="en-US" sz="1700" dirty="0"/>
              <a:t>LEAP </a:t>
            </a:r>
            <a:r>
              <a:rPr lang="el-GR" sz="1700" dirty="0"/>
              <a:t>και υποστηρίζεται από την Ελληνική Ακαδημαϊκή Ομάδα Μελέτης της Παθολογίας του Τραχήλου της Μήτρας (</a:t>
            </a:r>
            <a:r>
              <a:rPr lang="en-US" sz="1700" dirty="0" err="1"/>
              <a:t>HeCPA</a:t>
            </a:r>
            <a:r>
              <a:rPr lang="en-US" sz="1700" dirty="0"/>
              <a:t> Group).</a:t>
            </a:r>
            <a:endParaRPr lang="el-GR" sz="1700" dirty="0"/>
          </a:p>
        </p:txBody>
      </p:sp>
      <p:pic>
        <p:nvPicPr>
          <p:cNvPr id="3" name="Εικόνα 2">
            <a:extLst>
              <a:ext uri="{FF2B5EF4-FFF2-40B4-BE49-F238E27FC236}">
                <a16:creationId xmlns:a16="http://schemas.microsoft.com/office/drawing/2014/main" id="{D21BA335-8D4C-2B8B-A3DE-DAA09316B5BB}"/>
              </a:ext>
            </a:extLst>
          </p:cNvPr>
          <p:cNvPicPr>
            <a:picLocks noChangeAspect="1"/>
          </p:cNvPicPr>
          <p:nvPr/>
        </p:nvPicPr>
        <p:blipFill>
          <a:blip r:embed="rId5"/>
          <a:stretch>
            <a:fillRect/>
          </a:stretch>
        </p:blipFill>
        <p:spPr>
          <a:xfrm>
            <a:off x="8923066" y="1935061"/>
            <a:ext cx="2286000" cy="2286000"/>
          </a:xfrm>
          <a:prstGeom prst="rect">
            <a:avLst/>
          </a:prstGeom>
        </p:spPr>
      </p:pic>
    </p:spTree>
    <p:extLst>
      <p:ext uri="{BB962C8B-B14F-4D97-AF65-F5344CB8AC3E}">
        <p14:creationId xmlns:p14="http://schemas.microsoft.com/office/powerpoint/2010/main" val="304295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4398A8F1-E808-8826-1B9B-8246897BFF95}"/>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C56C4F3-7E81-EFA6-F313-3953FF8300A1}"/>
              </a:ext>
            </a:extLst>
          </p:cNvPr>
          <p:cNvSpPr txBox="1">
            <a:spLocks noGrp="1"/>
          </p:cNvSpPr>
          <p:nvPr>
            <p:ph type="title"/>
          </p:nvPr>
        </p:nvSpPr>
        <p:spPr>
          <a:xfrm>
            <a:off x="558000" y="865682"/>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62" name="Google Shape;162;p5">
            <a:extLst>
              <a:ext uri="{FF2B5EF4-FFF2-40B4-BE49-F238E27FC236}">
                <a16:creationId xmlns:a16="http://schemas.microsoft.com/office/drawing/2014/main" id="{26DD52FA-0926-EAAF-529B-2C39FC7DCAC2}"/>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BD5C9297-1098-AF01-8882-7312995410EF}"/>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F6F452A0-7030-6A16-EEA7-4AF02F3DFE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Εικόνα 2">
            <a:extLst>
              <a:ext uri="{FF2B5EF4-FFF2-40B4-BE49-F238E27FC236}">
                <a16:creationId xmlns:a16="http://schemas.microsoft.com/office/drawing/2014/main" id="{8110E6C7-0B6B-88CD-628D-D78386B79984}"/>
              </a:ext>
            </a:extLst>
          </p:cNvPr>
          <p:cNvPicPr>
            <a:picLocks noChangeAspect="1"/>
          </p:cNvPicPr>
          <p:nvPr/>
        </p:nvPicPr>
        <p:blipFill>
          <a:blip r:embed="rId3"/>
          <a:stretch>
            <a:fillRect/>
          </a:stretch>
        </p:blipFill>
        <p:spPr>
          <a:xfrm>
            <a:off x="321875" y="2723321"/>
            <a:ext cx="1938229" cy="1938229"/>
          </a:xfrm>
          <a:prstGeom prst="rect">
            <a:avLst/>
          </a:prstGeom>
        </p:spPr>
      </p:pic>
      <p:pic>
        <p:nvPicPr>
          <p:cNvPr id="6" name="Εικόνα 5">
            <a:extLst>
              <a:ext uri="{FF2B5EF4-FFF2-40B4-BE49-F238E27FC236}">
                <a16:creationId xmlns:a16="http://schemas.microsoft.com/office/drawing/2014/main" id="{43CC9AF6-C619-AE33-1F9D-AF3E61646D89}"/>
              </a:ext>
            </a:extLst>
          </p:cNvPr>
          <p:cNvPicPr>
            <a:picLocks noChangeAspect="1"/>
          </p:cNvPicPr>
          <p:nvPr/>
        </p:nvPicPr>
        <p:blipFill>
          <a:blip r:embed="rId4"/>
          <a:stretch>
            <a:fillRect/>
          </a:stretch>
        </p:blipFill>
        <p:spPr>
          <a:xfrm rot="20985544">
            <a:off x="2703009" y="2035297"/>
            <a:ext cx="2430000" cy="4320000"/>
          </a:xfrm>
          <a:prstGeom prst="rect">
            <a:avLst/>
          </a:prstGeom>
        </p:spPr>
      </p:pic>
      <p:pic>
        <p:nvPicPr>
          <p:cNvPr id="7" name="Εικόνα 6">
            <a:extLst>
              <a:ext uri="{FF2B5EF4-FFF2-40B4-BE49-F238E27FC236}">
                <a16:creationId xmlns:a16="http://schemas.microsoft.com/office/drawing/2014/main" id="{D352ED44-6FF9-882B-91A3-6744979E7C9A}"/>
              </a:ext>
            </a:extLst>
          </p:cNvPr>
          <p:cNvPicPr>
            <a:picLocks noChangeAspect="1"/>
          </p:cNvPicPr>
          <p:nvPr/>
        </p:nvPicPr>
        <p:blipFill>
          <a:blip r:embed="rId5"/>
          <a:stretch>
            <a:fillRect/>
          </a:stretch>
        </p:blipFill>
        <p:spPr>
          <a:xfrm>
            <a:off x="4863756" y="1742946"/>
            <a:ext cx="2430000" cy="4320000"/>
          </a:xfrm>
          <a:prstGeom prst="rect">
            <a:avLst/>
          </a:prstGeom>
        </p:spPr>
      </p:pic>
      <p:pic>
        <p:nvPicPr>
          <p:cNvPr id="9" name="Εικόνα 8">
            <a:extLst>
              <a:ext uri="{FF2B5EF4-FFF2-40B4-BE49-F238E27FC236}">
                <a16:creationId xmlns:a16="http://schemas.microsoft.com/office/drawing/2014/main" id="{11EDE619-4961-62FA-32C4-5FFF4356FD99}"/>
              </a:ext>
            </a:extLst>
          </p:cNvPr>
          <p:cNvPicPr>
            <a:picLocks noChangeAspect="1"/>
          </p:cNvPicPr>
          <p:nvPr/>
        </p:nvPicPr>
        <p:blipFill>
          <a:blip r:embed="rId6"/>
          <a:stretch>
            <a:fillRect/>
          </a:stretch>
        </p:blipFill>
        <p:spPr>
          <a:xfrm>
            <a:off x="7389169" y="1685096"/>
            <a:ext cx="2430000" cy="4320000"/>
          </a:xfrm>
          <a:prstGeom prst="rect">
            <a:avLst/>
          </a:prstGeom>
        </p:spPr>
      </p:pic>
      <p:pic>
        <p:nvPicPr>
          <p:cNvPr id="10" name="Εικόνα 9">
            <a:extLst>
              <a:ext uri="{FF2B5EF4-FFF2-40B4-BE49-F238E27FC236}">
                <a16:creationId xmlns:a16="http://schemas.microsoft.com/office/drawing/2014/main" id="{7FE521A4-EEEC-C22C-5BF9-F8F0FBF0A42C}"/>
              </a:ext>
            </a:extLst>
          </p:cNvPr>
          <p:cNvPicPr>
            <a:picLocks noChangeAspect="1"/>
          </p:cNvPicPr>
          <p:nvPr/>
        </p:nvPicPr>
        <p:blipFill>
          <a:blip r:embed="rId7"/>
          <a:stretch>
            <a:fillRect/>
          </a:stretch>
        </p:blipFill>
        <p:spPr>
          <a:xfrm rot="474182">
            <a:off x="9375291" y="2035297"/>
            <a:ext cx="2430000" cy="4320000"/>
          </a:xfrm>
          <a:prstGeom prst="rect">
            <a:avLst/>
          </a:prstGeom>
        </p:spPr>
      </p:pic>
    </p:spTree>
    <p:extLst>
      <p:ext uri="{BB962C8B-B14F-4D97-AF65-F5344CB8AC3E}">
        <p14:creationId xmlns:p14="http://schemas.microsoft.com/office/powerpoint/2010/main" val="317416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76F300C-8C89-63D5-B142-DBFBCD31D6A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CC4EBE6-2BB1-7F26-62EC-8441B536ECFC}"/>
              </a:ext>
            </a:extLst>
          </p:cNvPr>
          <p:cNvSpPr txBox="1">
            <a:spLocks noGrp="1"/>
          </p:cNvSpPr>
          <p:nvPr>
            <p:ph type="title"/>
          </p:nvPr>
        </p:nvSpPr>
        <p:spPr>
          <a:xfrm>
            <a:off x="526418" y="690772"/>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43B78992-1A8C-6321-B6B7-1C69B5C99384}"/>
              </a:ext>
            </a:extLst>
          </p:cNvPr>
          <p:cNvSpPr txBox="1">
            <a:spLocks noGrp="1"/>
          </p:cNvSpPr>
          <p:nvPr>
            <p:ph idx="1"/>
          </p:nvPr>
        </p:nvSpPr>
        <p:spPr>
          <a:xfrm>
            <a:off x="557999" y="1479861"/>
            <a:ext cx="8575368" cy="5056863"/>
          </a:xfrm>
          <a:prstGeom prst="rect">
            <a:avLst/>
          </a:prstGeom>
          <a:noFill/>
          <a:ln>
            <a:noFill/>
          </a:ln>
        </p:spPr>
        <p:txBody>
          <a:bodyPr spcFirstLastPara="1" wrap="square" lIns="91425" tIns="45700" rIns="91425" bIns="45700" anchor="t" anchorCtr="0">
            <a:noAutofit/>
          </a:bodyPr>
          <a:lstStyle/>
          <a:p>
            <a:pPr marL="374650" indent="-285750">
              <a:spcBef>
                <a:spcPts val="0"/>
              </a:spcBef>
              <a:spcAft>
                <a:spcPts val="0"/>
              </a:spcAft>
            </a:pPr>
            <a:r>
              <a:rPr lang="el-GR" sz="1800" dirty="0">
                <a:latin typeface="Söhne"/>
              </a:rPr>
              <a:t>Με τη χρήση της εφαρμογής </a:t>
            </a:r>
            <a:r>
              <a:rPr lang="en-US" sz="1800" b="1" dirty="0">
                <a:latin typeface="Söhne"/>
              </a:rPr>
              <a:t>all4Diabetes</a:t>
            </a:r>
            <a:r>
              <a:rPr lang="en-US" sz="1800" dirty="0">
                <a:latin typeface="Söhne"/>
              </a:rPr>
              <a:t>, </a:t>
            </a:r>
            <a:r>
              <a:rPr lang="el-GR" sz="1800" dirty="0">
                <a:latin typeface="Söhne"/>
              </a:rPr>
              <a:t>το κοινό έχει καθολική πρόσβαση στα πιο έγκυρα, έγκαιρα και χρήσιμα άρθρα της ιατρικής κοινότητας.</a:t>
            </a:r>
          </a:p>
          <a:p>
            <a:pPr marL="374650" indent="-285750">
              <a:spcBef>
                <a:spcPts val="0"/>
              </a:spcBef>
              <a:spcAft>
                <a:spcPts val="0"/>
              </a:spcAft>
            </a:pPr>
            <a:r>
              <a:rPr lang="el-GR" sz="1800" dirty="0">
                <a:latin typeface="Söhne"/>
              </a:rPr>
              <a:t>Η πλατφόρμα αναζήτησης της εφαρμογής εντοπίζει σε καθημερινή βάση, κατηγοριοποιεί και παραπέμπει σε άρθρα από δημοφιλείς και αξιόπιστες ιστοσελίδες υγειονομικού περιεχομένου, που σχετίζονται με τον διαβήτη.</a:t>
            </a:r>
          </a:p>
          <a:p>
            <a:pPr marL="374650" indent="-285750">
              <a:spcBef>
                <a:spcPts val="0"/>
              </a:spcBef>
              <a:spcAft>
                <a:spcPts val="0"/>
              </a:spcAft>
            </a:pPr>
            <a:r>
              <a:rPr lang="el-GR" sz="1800" dirty="0">
                <a:latin typeface="Söhne"/>
              </a:rPr>
              <a:t>Οι χρήστες της εφαρμογής μπορούν να βρουν τα στοιχεία επικοινωνίας των γιατρών, με βάση την τοποθεσία τους, προκειμένου να κλείσουν ραντεβού.</a:t>
            </a:r>
            <a:endParaRPr lang="en-US" sz="1800" dirty="0">
              <a:latin typeface="Söhne"/>
            </a:endParaRPr>
          </a:p>
          <a:p>
            <a:pPr marL="374650" indent="-285750">
              <a:spcBef>
                <a:spcPts val="0"/>
              </a:spcBef>
              <a:spcAft>
                <a:spcPts val="0"/>
              </a:spcAft>
            </a:pPr>
            <a:r>
              <a:rPr lang="el-GR" sz="1800" dirty="0">
                <a:latin typeface="Söhne"/>
              </a:rPr>
              <a:t>Στο ημερολόγιο, οι χρήστες καταγράφουν καθημερινά τη διάθεσή τους και προσθέτουν ως υπενθύμιση το ραντεβού τους με τον επαγγελματία υγείας της επιλογής τους.</a:t>
            </a:r>
          </a:p>
          <a:p>
            <a:pPr marL="374650" indent="-285750">
              <a:spcBef>
                <a:spcPts val="0"/>
              </a:spcBef>
              <a:spcAft>
                <a:spcPts val="0"/>
              </a:spcAft>
            </a:pPr>
            <a:r>
              <a:rPr lang="el-GR" sz="1800" dirty="0">
                <a:latin typeface="Söhne"/>
              </a:rPr>
              <a:t>Μέσω κουίζ, οι χρήστες μπορούν να εμπλουτίσουν τις γνώσεις τους για τον διαβήτη.</a:t>
            </a:r>
          </a:p>
          <a:p>
            <a:pPr marL="374650" indent="-285750">
              <a:spcBef>
                <a:spcPts val="0"/>
              </a:spcBef>
              <a:spcAft>
                <a:spcPts val="0"/>
              </a:spcAft>
            </a:pPr>
            <a:r>
              <a:rPr lang="el-GR" sz="1800" dirty="0">
                <a:latin typeface="Söhne"/>
              </a:rPr>
              <a:t>Η εφαρμογή τελεί υπό την αιγίδα της Πανελλήνιας Ομοσπονδίας Σωματείων - Σύνδεσμος Ατόμων με Σακχαρώδη Διαβήτη.</a:t>
            </a:r>
            <a:endParaRPr lang="en-US" sz="1800" dirty="0">
              <a:latin typeface="Söhne"/>
            </a:endParaRPr>
          </a:p>
          <a:p>
            <a:pPr indent="-142875"/>
            <a:r>
              <a:rPr lang="de-DE" sz="1800" u="sng" dirty="0">
                <a:solidFill>
                  <a:srgbClr val="0000FF"/>
                </a:solidFill>
                <a:effectLst/>
                <a:latin typeface="Calibri" panose="020F0502020204030204" pitchFamily="34" charset="0"/>
                <a:ea typeface="Calibri" panose="020F0502020204030204" pitchFamily="34" charset="0"/>
                <a:hlinkClick r:id="rId3"/>
              </a:rPr>
              <a:t>https://mail.google.com/mail/u/0/?tab=rm&amp;ogbl#inbox/FMfcgzGxSHhsrfnHHqcKXXxXgNvbHDPC</a:t>
            </a:r>
            <a:endParaRPr lang="de-DE" sz="1800" dirty="0">
              <a:effectLst/>
              <a:latin typeface="Calibri" panose="020F0502020204030204" pitchFamily="34" charset="0"/>
              <a:ea typeface="Calibri" panose="020F0502020204030204" pitchFamily="34" charset="0"/>
            </a:endParaRPr>
          </a:p>
          <a:p>
            <a:pPr indent="-142875"/>
            <a:r>
              <a:rPr lang="de-DE" sz="1800" u="sng" kern="0" dirty="0">
                <a:solidFill>
                  <a:srgbClr val="0000FF"/>
                </a:solidFill>
                <a:effectLst/>
                <a:latin typeface="Calibri" panose="020F0502020204030204" pitchFamily="34" charset="0"/>
                <a:ea typeface="Calibri" panose="020F0502020204030204" pitchFamily="34" charset="0"/>
                <a:hlinkClick r:id="rId4"/>
              </a:rPr>
              <a:t>https://apps.apple.com/id/app/all4diabetes/id1491723023</a:t>
            </a:r>
            <a:endParaRPr lang="en-US" sz="1800" dirty="0">
              <a:latin typeface="Söhne"/>
            </a:endParaRPr>
          </a:p>
          <a:p>
            <a:pPr marL="374650" indent="-285750"/>
            <a:endParaRPr lang="en-US" sz="1600" dirty="0">
              <a:latin typeface="Söhne"/>
            </a:endParaRPr>
          </a:p>
        </p:txBody>
      </p:sp>
      <p:sp>
        <p:nvSpPr>
          <p:cNvPr id="162" name="Google Shape;162;p5">
            <a:extLst>
              <a:ext uri="{FF2B5EF4-FFF2-40B4-BE49-F238E27FC236}">
                <a16:creationId xmlns:a16="http://schemas.microsoft.com/office/drawing/2014/main" id="{A51244FA-E231-7D71-F6BF-EF589B36E466}"/>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A3885C58-B0B3-7FC7-3012-CF8658926F6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40DF6A12-AC42-D08F-4297-1B7D37A22B4B}"/>
              </a:ext>
            </a:extLst>
          </p:cNvPr>
          <p:cNvSpPr txBox="1"/>
          <p:nvPr/>
        </p:nvSpPr>
        <p:spPr>
          <a:xfrm>
            <a:off x="8709971" y="4253606"/>
            <a:ext cx="2907721" cy="369332"/>
          </a:xfrm>
          <a:prstGeom prst="rect">
            <a:avLst/>
          </a:prstGeom>
          <a:noFill/>
        </p:spPr>
        <p:txBody>
          <a:bodyPr wrap="square">
            <a:spAutoFit/>
          </a:bodyPr>
          <a:lstStyle/>
          <a:p>
            <a:pPr algn="ctr"/>
            <a:r>
              <a:rPr lang="el-GR" dirty="0" err="1"/>
              <a:t>Αναπτ</a:t>
            </a:r>
            <a:r>
              <a:rPr lang="en-US" dirty="0" err="1"/>
              <a:t>ύ</a:t>
            </a:r>
            <a:r>
              <a:rPr lang="el-GR" dirty="0" err="1"/>
              <a:t>χθηκε</a:t>
            </a:r>
            <a:r>
              <a:rPr lang="el-GR" dirty="0"/>
              <a:t> από</a:t>
            </a:r>
            <a:r>
              <a:rPr lang="en-US" dirty="0"/>
              <a:t> LEAP </a:t>
            </a:r>
          </a:p>
        </p:txBody>
      </p:sp>
      <p:pic>
        <p:nvPicPr>
          <p:cNvPr id="2" name="Εικόνα 1">
            <a:extLst>
              <a:ext uri="{FF2B5EF4-FFF2-40B4-BE49-F238E27FC236}">
                <a16:creationId xmlns:a16="http://schemas.microsoft.com/office/drawing/2014/main" id="{63FDCF68-F3C0-2392-7C35-78D494EF8A50}"/>
              </a:ext>
            </a:extLst>
          </p:cNvPr>
          <p:cNvPicPr>
            <a:picLocks noChangeAspect="1"/>
          </p:cNvPicPr>
          <p:nvPr/>
        </p:nvPicPr>
        <p:blipFill>
          <a:blip r:embed="rId5"/>
          <a:stretch>
            <a:fillRect/>
          </a:stretch>
        </p:blipFill>
        <p:spPr>
          <a:xfrm>
            <a:off x="9057861" y="1861138"/>
            <a:ext cx="2286000" cy="2286000"/>
          </a:xfrm>
          <a:prstGeom prst="rect">
            <a:avLst/>
          </a:prstGeom>
        </p:spPr>
      </p:pic>
    </p:spTree>
    <p:extLst>
      <p:ext uri="{BB962C8B-B14F-4D97-AF65-F5344CB8AC3E}">
        <p14:creationId xmlns:p14="http://schemas.microsoft.com/office/powerpoint/2010/main" val="1091800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ABF0AA97-E352-4A3A-3D3E-F8E3320B904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4B55B0C9-7672-7C67-92AB-86998EAD29A6}"/>
              </a:ext>
            </a:extLst>
          </p:cNvPr>
          <p:cNvSpPr txBox="1">
            <a:spLocks noGrp="1"/>
          </p:cNvSpPr>
          <p:nvPr>
            <p:ph type="title"/>
          </p:nvPr>
        </p:nvSpPr>
        <p:spPr>
          <a:xfrm>
            <a:off x="558000" y="851394"/>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62" name="Google Shape;162;p5">
            <a:extLst>
              <a:ext uri="{FF2B5EF4-FFF2-40B4-BE49-F238E27FC236}">
                <a16:creationId xmlns:a16="http://schemas.microsoft.com/office/drawing/2014/main" id="{A9545B99-B399-17A3-1D3B-EA2FB6366F6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A7F7EE24-8941-02EF-ECA0-8DCFA3517A6C}"/>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079235A8-7773-F48B-240C-129E3C179D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 name="Εικόνα 1">
            <a:extLst>
              <a:ext uri="{FF2B5EF4-FFF2-40B4-BE49-F238E27FC236}">
                <a16:creationId xmlns:a16="http://schemas.microsoft.com/office/drawing/2014/main" id="{8631A920-B007-010C-01DA-BB65335CFCBB}"/>
              </a:ext>
            </a:extLst>
          </p:cNvPr>
          <p:cNvPicPr>
            <a:picLocks noChangeAspect="1"/>
          </p:cNvPicPr>
          <p:nvPr/>
        </p:nvPicPr>
        <p:blipFill>
          <a:blip r:embed="rId3"/>
          <a:stretch>
            <a:fillRect/>
          </a:stretch>
        </p:blipFill>
        <p:spPr>
          <a:xfrm>
            <a:off x="249504" y="2549336"/>
            <a:ext cx="2286198" cy="2286198"/>
          </a:xfrm>
          <a:prstGeom prst="rect">
            <a:avLst/>
          </a:prstGeom>
        </p:spPr>
      </p:pic>
      <p:pic>
        <p:nvPicPr>
          <p:cNvPr id="4" name="Εικόνα 3">
            <a:extLst>
              <a:ext uri="{FF2B5EF4-FFF2-40B4-BE49-F238E27FC236}">
                <a16:creationId xmlns:a16="http://schemas.microsoft.com/office/drawing/2014/main" id="{7581996D-266D-B35E-05DC-79B7CD1F633D}"/>
              </a:ext>
            </a:extLst>
          </p:cNvPr>
          <p:cNvPicPr>
            <a:picLocks noChangeAspect="1"/>
          </p:cNvPicPr>
          <p:nvPr/>
        </p:nvPicPr>
        <p:blipFill>
          <a:blip r:embed="rId4"/>
          <a:stretch>
            <a:fillRect/>
          </a:stretch>
        </p:blipFill>
        <p:spPr>
          <a:xfrm rot="20997973">
            <a:off x="3019206" y="2189709"/>
            <a:ext cx="1992000" cy="4320000"/>
          </a:xfrm>
          <a:prstGeom prst="rect">
            <a:avLst/>
          </a:prstGeom>
        </p:spPr>
      </p:pic>
      <p:pic>
        <p:nvPicPr>
          <p:cNvPr id="5" name="Εικόνα 4">
            <a:extLst>
              <a:ext uri="{FF2B5EF4-FFF2-40B4-BE49-F238E27FC236}">
                <a16:creationId xmlns:a16="http://schemas.microsoft.com/office/drawing/2014/main" id="{BDDE1B6B-AC25-5F35-57B1-344BA71B6E65}"/>
              </a:ext>
            </a:extLst>
          </p:cNvPr>
          <p:cNvPicPr>
            <a:picLocks noChangeAspect="1"/>
          </p:cNvPicPr>
          <p:nvPr/>
        </p:nvPicPr>
        <p:blipFill>
          <a:blip r:embed="rId5"/>
          <a:stretch>
            <a:fillRect/>
          </a:stretch>
        </p:blipFill>
        <p:spPr>
          <a:xfrm>
            <a:off x="5525373" y="1742946"/>
            <a:ext cx="1992000" cy="4320000"/>
          </a:xfrm>
          <a:prstGeom prst="rect">
            <a:avLst/>
          </a:prstGeom>
        </p:spPr>
      </p:pic>
      <p:pic>
        <p:nvPicPr>
          <p:cNvPr id="11" name="Εικόνα 10">
            <a:extLst>
              <a:ext uri="{FF2B5EF4-FFF2-40B4-BE49-F238E27FC236}">
                <a16:creationId xmlns:a16="http://schemas.microsoft.com/office/drawing/2014/main" id="{C607E00B-AD3B-4413-FF89-1B3BFC54A56D}"/>
              </a:ext>
            </a:extLst>
          </p:cNvPr>
          <p:cNvPicPr>
            <a:picLocks noChangeAspect="1"/>
          </p:cNvPicPr>
          <p:nvPr/>
        </p:nvPicPr>
        <p:blipFill>
          <a:blip r:embed="rId6"/>
          <a:stretch>
            <a:fillRect/>
          </a:stretch>
        </p:blipFill>
        <p:spPr>
          <a:xfrm>
            <a:off x="7670439" y="1742946"/>
            <a:ext cx="1992000" cy="4320000"/>
          </a:xfrm>
          <a:prstGeom prst="rect">
            <a:avLst/>
          </a:prstGeom>
        </p:spPr>
      </p:pic>
      <p:pic>
        <p:nvPicPr>
          <p:cNvPr id="12" name="Εικόνα 11">
            <a:extLst>
              <a:ext uri="{FF2B5EF4-FFF2-40B4-BE49-F238E27FC236}">
                <a16:creationId xmlns:a16="http://schemas.microsoft.com/office/drawing/2014/main" id="{9EF6ABC3-3B77-B081-BE7C-546509F0BDCA}"/>
              </a:ext>
            </a:extLst>
          </p:cNvPr>
          <p:cNvPicPr>
            <a:picLocks noChangeAspect="1"/>
          </p:cNvPicPr>
          <p:nvPr/>
        </p:nvPicPr>
        <p:blipFill>
          <a:blip r:embed="rId7"/>
          <a:stretch>
            <a:fillRect/>
          </a:stretch>
        </p:blipFill>
        <p:spPr>
          <a:xfrm rot="394734">
            <a:off x="9903354" y="2014227"/>
            <a:ext cx="1992000" cy="4320000"/>
          </a:xfrm>
          <a:prstGeom prst="rect">
            <a:avLst/>
          </a:prstGeom>
        </p:spPr>
      </p:pic>
    </p:spTree>
    <p:extLst>
      <p:ext uri="{BB962C8B-B14F-4D97-AF65-F5344CB8AC3E}">
        <p14:creationId xmlns:p14="http://schemas.microsoft.com/office/powerpoint/2010/main" val="3727283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04F693D-F6F7-13E9-1F4F-8D3C95312AB4}"/>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485067B-2D9C-057B-AEF1-5EDC86BE82E1}"/>
              </a:ext>
            </a:extLst>
          </p:cNvPr>
          <p:cNvSpPr txBox="1">
            <a:spLocks noGrp="1"/>
          </p:cNvSpPr>
          <p:nvPr>
            <p:ph type="title"/>
          </p:nvPr>
        </p:nvSpPr>
        <p:spPr>
          <a:xfrm>
            <a:off x="526418" y="596169"/>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7F38C731-0462-113C-BAA9-F7E9FC3D33CC}"/>
              </a:ext>
            </a:extLst>
          </p:cNvPr>
          <p:cNvSpPr txBox="1">
            <a:spLocks noGrp="1"/>
          </p:cNvSpPr>
          <p:nvPr>
            <p:ph idx="1"/>
          </p:nvPr>
        </p:nvSpPr>
        <p:spPr>
          <a:xfrm>
            <a:off x="605890" y="1522543"/>
            <a:ext cx="7959836" cy="5051252"/>
          </a:xfrm>
          <a:prstGeom prst="rect">
            <a:avLst/>
          </a:prstGeom>
          <a:noFill/>
          <a:ln>
            <a:noFill/>
          </a:ln>
        </p:spPr>
        <p:txBody>
          <a:bodyPr spcFirstLastPara="1" wrap="square" lIns="91425" tIns="45700" rIns="91425" bIns="45700" anchor="t" anchorCtr="0">
            <a:noAutofit/>
          </a:bodyPr>
          <a:lstStyle/>
          <a:p>
            <a:pPr marL="374650" indent="-285750">
              <a:spcBef>
                <a:spcPts val="0"/>
              </a:spcBef>
              <a:spcAft>
                <a:spcPts val="0"/>
              </a:spcAft>
            </a:pPr>
            <a:r>
              <a:rPr lang="el-GR" sz="1700" dirty="0"/>
              <a:t>Μέσω του </a:t>
            </a:r>
            <a:r>
              <a:rPr lang="en-US" sz="1700" dirty="0" err="1"/>
              <a:t>Doctoranytime</a:t>
            </a:r>
            <a:r>
              <a:rPr lang="en-US" sz="1700" dirty="0"/>
              <a:t> </a:t>
            </a:r>
            <a:r>
              <a:rPr lang="el-GR" sz="1700" dirty="0"/>
              <a:t>οι χρήστες μπορούν εύκολα να βρουν τον καταλληλότερο επαγγελματία υγείας ανάμεσα σε περισσότερες από 100 ειδικότητες, και να κλείσουν ραντεβού για επίσκεψη ή </a:t>
            </a:r>
            <a:r>
              <a:rPr lang="el-GR" sz="1700" dirty="0" err="1"/>
              <a:t>βιντεοκλήση</a:t>
            </a:r>
            <a:r>
              <a:rPr lang="el-GR" sz="1700" dirty="0"/>
              <a:t>, για τους ίδιους και τους αγαπημένους τους.</a:t>
            </a:r>
          </a:p>
          <a:p>
            <a:pPr marL="374650" indent="-285750">
              <a:spcBef>
                <a:spcPts val="0"/>
              </a:spcBef>
              <a:spcAft>
                <a:spcPts val="0"/>
              </a:spcAft>
            </a:pPr>
            <a:r>
              <a:rPr lang="el-GR" sz="1700" dirty="0"/>
              <a:t>Οι χρήστες επιλέγουν απλώς μια περιοχή και μια ημέρα και ώρα που τους ταιριάζει. </a:t>
            </a:r>
          </a:p>
          <a:p>
            <a:pPr marL="374650" indent="-285750">
              <a:spcBef>
                <a:spcPts val="0"/>
              </a:spcBef>
            </a:pPr>
            <a:r>
              <a:rPr lang="el-GR" sz="1700" dirty="0"/>
              <a:t>Λειτουργίες της εφαρμογής:</a:t>
            </a:r>
            <a:endParaRPr lang="en-US" sz="1700" dirty="0"/>
          </a:p>
          <a:p>
            <a:pPr marL="889000" lvl="1" indent="-342900">
              <a:spcBef>
                <a:spcPts val="0"/>
              </a:spcBef>
              <a:spcAft>
                <a:spcPts val="0"/>
              </a:spcAft>
              <a:buFont typeface="Wingdings" panose="05000000000000000000" pitchFamily="2" charset="2"/>
              <a:buChar char="Ø"/>
            </a:pPr>
            <a:r>
              <a:rPr lang="el-GR" sz="1700" dirty="0"/>
              <a:t>Εντοπίζει τους καλύτερους επαγγελματίες υγείας για τις ανάγκες του χρήστη και κλείνει ραντεβού εύκολα και γρήγορα.</a:t>
            </a:r>
          </a:p>
          <a:p>
            <a:pPr marL="889000" lvl="1" indent="-342900">
              <a:spcBef>
                <a:spcPts val="0"/>
              </a:spcBef>
              <a:spcAft>
                <a:spcPts val="0"/>
              </a:spcAft>
              <a:buFont typeface="Wingdings" panose="05000000000000000000" pitchFamily="2" charset="2"/>
              <a:buChar char="Ø"/>
            </a:pPr>
            <a:r>
              <a:rPr lang="el-GR" sz="1700" dirty="0"/>
              <a:t>Δίνει επιλογές ανάμεσα σε περισσότερες από 100 ειδικότητες και αμέτρητες υπηρεσίες για μια εξατομικευμένη εμπειρία</a:t>
            </a:r>
          </a:p>
          <a:p>
            <a:pPr marL="889000" lvl="1" indent="-342900">
              <a:spcBef>
                <a:spcPts val="0"/>
              </a:spcBef>
              <a:spcAft>
                <a:spcPts val="0"/>
              </a:spcAft>
              <a:buFont typeface="Wingdings" panose="05000000000000000000" pitchFamily="2" charset="2"/>
              <a:buChar char="Ø"/>
            </a:pPr>
            <a:r>
              <a:rPr lang="el-GR" sz="1700" dirty="0"/>
              <a:t>Κλείνει ραντεβού για επίσκεψη ή </a:t>
            </a:r>
            <a:r>
              <a:rPr lang="el-GR" sz="1700" dirty="0" err="1"/>
              <a:t>βιντεοκλήση</a:t>
            </a:r>
            <a:r>
              <a:rPr lang="el-GR" sz="1700" dirty="0"/>
              <a:t> από την άνεση του σπιτιού </a:t>
            </a:r>
          </a:p>
          <a:p>
            <a:pPr marL="889000" lvl="1" indent="-342900">
              <a:spcBef>
                <a:spcPts val="0"/>
              </a:spcBef>
              <a:spcAft>
                <a:spcPts val="0"/>
              </a:spcAft>
              <a:buFont typeface="Wingdings" panose="05000000000000000000" pitchFamily="2" charset="2"/>
              <a:buChar char="Ø"/>
            </a:pPr>
            <a:r>
              <a:rPr lang="el-GR" sz="1700" dirty="0"/>
              <a:t>Εντάσσει τον χρήστη σε μια μεγάλη κοινότητα χρηστών που παρέχουν χρήσιμες κριτικές για κάθε επαγγελματία.</a:t>
            </a:r>
            <a:endParaRPr lang="en-US" sz="1700" dirty="0"/>
          </a:p>
          <a:p>
            <a:r>
              <a:rPr lang="de-DE" sz="1700" u="sng" dirty="0">
                <a:solidFill>
                  <a:srgbClr val="0000FF"/>
                </a:solidFill>
                <a:effectLst/>
                <a:ea typeface="Calibri" panose="020F0502020204030204" pitchFamily="34" charset="0"/>
                <a:hlinkClick r:id="rId3"/>
              </a:rPr>
              <a:t>https://play.google.com/store/apps/details?id=com.doctoranytime.app&amp;utm_</a:t>
            </a:r>
            <a:r>
              <a:rPr lang="el-GR" sz="1700" u="sng" dirty="0">
                <a:solidFill>
                  <a:srgbClr val="0000FF"/>
                </a:solidFill>
                <a:effectLst/>
                <a:ea typeface="Calibri" panose="020F0502020204030204" pitchFamily="34" charset="0"/>
                <a:hlinkClick r:id="rId3"/>
              </a:rPr>
              <a:t>Πηγή</a:t>
            </a:r>
            <a:r>
              <a:rPr lang="de-DE" sz="1700" u="sng" dirty="0">
                <a:solidFill>
                  <a:srgbClr val="0000FF"/>
                </a:solidFill>
                <a:effectLst/>
                <a:ea typeface="Calibri" panose="020F0502020204030204" pitchFamily="34" charset="0"/>
                <a:hlinkClick r:id="rId3"/>
              </a:rPr>
              <a:t>=webhome</a:t>
            </a:r>
            <a:endParaRPr lang="de-DE" sz="1700" dirty="0">
              <a:effectLst/>
              <a:ea typeface="Calibri" panose="020F0502020204030204" pitchFamily="34" charset="0"/>
            </a:endParaRPr>
          </a:p>
          <a:p>
            <a:r>
              <a:rPr lang="de-DE" sz="1700" u="sng" kern="0" dirty="0">
                <a:solidFill>
                  <a:srgbClr val="0000FF"/>
                </a:solidFill>
                <a:effectLst/>
                <a:ea typeface="Calibri" panose="020F0502020204030204" pitchFamily="34" charset="0"/>
                <a:hlinkClick r:id="rId4"/>
              </a:rPr>
              <a:t>https://apps.apple.com/gr/app/doctoranytime/id1555253814?utm_</a:t>
            </a:r>
            <a:r>
              <a:rPr lang="el-GR" sz="1700" u="sng" kern="0" dirty="0">
                <a:solidFill>
                  <a:srgbClr val="0000FF"/>
                </a:solidFill>
                <a:effectLst/>
                <a:ea typeface="Calibri" panose="020F0502020204030204" pitchFamily="34" charset="0"/>
                <a:hlinkClick r:id="rId4"/>
              </a:rPr>
              <a:t>Πηγή</a:t>
            </a:r>
            <a:r>
              <a:rPr lang="de-DE" sz="1700" u="sng" kern="0" dirty="0">
                <a:solidFill>
                  <a:srgbClr val="0000FF"/>
                </a:solidFill>
                <a:effectLst/>
                <a:ea typeface="Calibri" panose="020F0502020204030204" pitchFamily="34" charset="0"/>
                <a:hlinkClick r:id="rId4"/>
              </a:rPr>
              <a:t>=webhome</a:t>
            </a:r>
            <a:endParaRPr lang="en-US" sz="1700" dirty="0"/>
          </a:p>
        </p:txBody>
      </p:sp>
      <p:sp>
        <p:nvSpPr>
          <p:cNvPr id="162" name="Google Shape;162;p5">
            <a:extLst>
              <a:ext uri="{FF2B5EF4-FFF2-40B4-BE49-F238E27FC236}">
                <a16:creationId xmlns:a16="http://schemas.microsoft.com/office/drawing/2014/main" id="{6AFDF24F-7CE6-DE5B-2E06-D5D6D474DB93}"/>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6A14AFC-4B4D-A5C2-ACE9-64248A26788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84FEC202-08D4-B09D-CE4A-421CDECA4BA5}"/>
              </a:ext>
            </a:extLst>
          </p:cNvPr>
          <p:cNvSpPr txBox="1"/>
          <p:nvPr/>
        </p:nvSpPr>
        <p:spPr>
          <a:xfrm>
            <a:off x="8709971" y="4253606"/>
            <a:ext cx="2907721" cy="584775"/>
          </a:xfrm>
          <a:prstGeom prst="rect">
            <a:avLst/>
          </a:prstGeom>
          <a:noFill/>
        </p:spPr>
        <p:txBody>
          <a:bodyPr wrap="square">
            <a:spAutoFit/>
          </a:bodyPr>
          <a:lstStyle/>
          <a:p>
            <a:pPr algn="ctr"/>
            <a:r>
              <a:rPr lang="el-GR" sz="1600" dirty="0" err="1"/>
              <a:t>Αναπτ</a:t>
            </a:r>
            <a:r>
              <a:rPr lang="en-US" sz="1600" dirty="0" err="1"/>
              <a:t>ύ</a:t>
            </a:r>
            <a:r>
              <a:rPr lang="el-GR" sz="1600" dirty="0" err="1"/>
              <a:t>χθηκε</a:t>
            </a:r>
            <a:r>
              <a:rPr lang="el-GR" sz="1600" dirty="0"/>
              <a:t> από</a:t>
            </a:r>
            <a:r>
              <a:rPr lang="en-US" sz="1600" dirty="0"/>
              <a:t> </a:t>
            </a:r>
            <a:r>
              <a:rPr lang="en-US" sz="1600" dirty="0" err="1"/>
              <a:t>doctoranytime</a:t>
            </a:r>
            <a:r>
              <a:rPr lang="en-US" sz="1600" dirty="0"/>
              <a:t> </a:t>
            </a:r>
          </a:p>
        </p:txBody>
      </p:sp>
      <p:pic>
        <p:nvPicPr>
          <p:cNvPr id="3" name="Εικόνα 2">
            <a:extLst>
              <a:ext uri="{FF2B5EF4-FFF2-40B4-BE49-F238E27FC236}">
                <a16:creationId xmlns:a16="http://schemas.microsoft.com/office/drawing/2014/main" id="{E9AFA19D-3A0C-FEF0-76F5-5B0A9879E446}"/>
              </a:ext>
            </a:extLst>
          </p:cNvPr>
          <p:cNvPicPr>
            <a:picLocks noChangeAspect="1"/>
          </p:cNvPicPr>
          <p:nvPr/>
        </p:nvPicPr>
        <p:blipFill>
          <a:blip r:embed="rId5"/>
          <a:stretch>
            <a:fillRect/>
          </a:stretch>
        </p:blipFill>
        <p:spPr>
          <a:xfrm>
            <a:off x="9020831" y="1967606"/>
            <a:ext cx="2286000" cy="2286000"/>
          </a:xfrm>
          <a:prstGeom prst="rect">
            <a:avLst/>
          </a:prstGeom>
        </p:spPr>
      </p:pic>
    </p:spTree>
    <p:extLst>
      <p:ext uri="{BB962C8B-B14F-4D97-AF65-F5344CB8AC3E}">
        <p14:creationId xmlns:p14="http://schemas.microsoft.com/office/powerpoint/2010/main" val="2901440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491437D-266F-F28E-FFB4-890EA74C8E9E}"/>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98A15D63-0A34-7D42-149E-16B24002EA5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ιδιωτικούς</a:t>
            </a:r>
            <a:r>
              <a:rPr lang="el-GR" sz="2800" dirty="0">
                <a:solidFill>
                  <a:srgbClr val="203864"/>
                </a:solidFill>
              </a:rPr>
              <a:t> παρόχους στην Ελλάδα</a:t>
            </a:r>
            <a:endParaRPr sz="2800" dirty="0">
              <a:solidFill>
                <a:srgbClr val="203864"/>
              </a:solidFill>
            </a:endParaRPr>
          </a:p>
        </p:txBody>
      </p:sp>
      <p:sp>
        <p:nvSpPr>
          <p:cNvPr id="162" name="Google Shape;162;p5">
            <a:extLst>
              <a:ext uri="{FF2B5EF4-FFF2-40B4-BE49-F238E27FC236}">
                <a16:creationId xmlns:a16="http://schemas.microsoft.com/office/drawing/2014/main" id="{8E694253-D9DF-246D-BEBD-C8F0414B0D6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E43D62B5-E17F-D403-D191-45E61D1BE9D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8" name="AutoShape 4" descr="Εικόνα στιγμιοτύπου οθόνης 2">
            <a:extLst>
              <a:ext uri="{FF2B5EF4-FFF2-40B4-BE49-F238E27FC236}">
                <a16:creationId xmlns:a16="http://schemas.microsoft.com/office/drawing/2014/main" id="{C3D05BC6-1713-15E8-0DA1-2473E66D1C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Εικόνα 2">
            <a:extLst>
              <a:ext uri="{FF2B5EF4-FFF2-40B4-BE49-F238E27FC236}">
                <a16:creationId xmlns:a16="http://schemas.microsoft.com/office/drawing/2014/main" id="{7E73DC83-2EFA-828C-2B96-B7CEACF9F884}"/>
              </a:ext>
            </a:extLst>
          </p:cNvPr>
          <p:cNvPicPr>
            <a:picLocks noChangeAspect="1"/>
          </p:cNvPicPr>
          <p:nvPr/>
        </p:nvPicPr>
        <p:blipFill>
          <a:blip r:embed="rId3"/>
          <a:stretch>
            <a:fillRect/>
          </a:stretch>
        </p:blipFill>
        <p:spPr>
          <a:xfrm>
            <a:off x="269731" y="2663346"/>
            <a:ext cx="2286000" cy="2286000"/>
          </a:xfrm>
          <a:prstGeom prst="rect">
            <a:avLst/>
          </a:prstGeom>
        </p:spPr>
      </p:pic>
      <p:pic>
        <p:nvPicPr>
          <p:cNvPr id="6" name="Εικόνα 5">
            <a:extLst>
              <a:ext uri="{FF2B5EF4-FFF2-40B4-BE49-F238E27FC236}">
                <a16:creationId xmlns:a16="http://schemas.microsoft.com/office/drawing/2014/main" id="{60BA7CDF-3EC6-F964-F6DC-DA4716A97AB9}"/>
              </a:ext>
            </a:extLst>
          </p:cNvPr>
          <p:cNvPicPr>
            <a:picLocks noChangeAspect="1"/>
          </p:cNvPicPr>
          <p:nvPr/>
        </p:nvPicPr>
        <p:blipFill>
          <a:blip r:embed="rId4"/>
          <a:stretch>
            <a:fillRect/>
          </a:stretch>
        </p:blipFill>
        <p:spPr>
          <a:xfrm rot="21089432">
            <a:off x="2478579" y="2141927"/>
            <a:ext cx="2160000" cy="4320000"/>
          </a:xfrm>
          <a:prstGeom prst="rect">
            <a:avLst/>
          </a:prstGeom>
        </p:spPr>
      </p:pic>
      <p:pic>
        <p:nvPicPr>
          <p:cNvPr id="7" name="Εικόνα 6">
            <a:extLst>
              <a:ext uri="{FF2B5EF4-FFF2-40B4-BE49-F238E27FC236}">
                <a16:creationId xmlns:a16="http://schemas.microsoft.com/office/drawing/2014/main" id="{69438CAB-237D-76F2-7A72-0583B90FA923}"/>
              </a:ext>
            </a:extLst>
          </p:cNvPr>
          <p:cNvPicPr>
            <a:picLocks noChangeAspect="1"/>
          </p:cNvPicPr>
          <p:nvPr/>
        </p:nvPicPr>
        <p:blipFill>
          <a:blip r:embed="rId5"/>
          <a:stretch>
            <a:fillRect/>
          </a:stretch>
        </p:blipFill>
        <p:spPr>
          <a:xfrm rot="21025307">
            <a:off x="4624639" y="2036460"/>
            <a:ext cx="2160000" cy="4320000"/>
          </a:xfrm>
          <a:prstGeom prst="rect">
            <a:avLst/>
          </a:prstGeom>
        </p:spPr>
      </p:pic>
      <p:pic>
        <p:nvPicPr>
          <p:cNvPr id="9" name="Εικόνα 8">
            <a:extLst>
              <a:ext uri="{FF2B5EF4-FFF2-40B4-BE49-F238E27FC236}">
                <a16:creationId xmlns:a16="http://schemas.microsoft.com/office/drawing/2014/main" id="{0D7EB0AC-42DC-4563-1A16-C2C729560185}"/>
              </a:ext>
            </a:extLst>
          </p:cNvPr>
          <p:cNvPicPr>
            <a:picLocks noChangeAspect="1"/>
          </p:cNvPicPr>
          <p:nvPr/>
        </p:nvPicPr>
        <p:blipFill>
          <a:blip r:embed="rId6"/>
          <a:stretch>
            <a:fillRect/>
          </a:stretch>
        </p:blipFill>
        <p:spPr>
          <a:xfrm rot="913068">
            <a:off x="7046283" y="1867234"/>
            <a:ext cx="2160000" cy="4320000"/>
          </a:xfrm>
          <a:prstGeom prst="rect">
            <a:avLst/>
          </a:prstGeom>
        </p:spPr>
      </p:pic>
      <p:pic>
        <p:nvPicPr>
          <p:cNvPr id="10" name="Εικόνα 9">
            <a:extLst>
              <a:ext uri="{FF2B5EF4-FFF2-40B4-BE49-F238E27FC236}">
                <a16:creationId xmlns:a16="http://schemas.microsoft.com/office/drawing/2014/main" id="{40EDFF2C-BDB6-1027-85FE-903036DDFB26}"/>
              </a:ext>
            </a:extLst>
          </p:cNvPr>
          <p:cNvPicPr>
            <a:picLocks noChangeAspect="1"/>
          </p:cNvPicPr>
          <p:nvPr/>
        </p:nvPicPr>
        <p:blipFill>
          <a:blip r:embed="rId7"/>
          <a:stretch>
            <a:fillRect/>
          </a:stretch>
        </p:blipFill>
        <p:spPr>
          <a:xfrm rot="919172">
            <a:off x="9279982" y="2214483"/>
            <a:ext cx="2160000" cy="4320000"/>
          </a:xfrm>
          <a:prstGeom prst="rect">
            <a:avLst/>
          </a:prstGeom>
        </p:spPr>
      </p:pic>
    </p:spTree>
    <p:extLst>
      <p:ext uri="{BB962C8B-B14F-4D97-AF65-F5344CB8AC3E}">
        <p14:creationId xmlns:p14="http://schemas.microsoft.com/office/powerpoint/2010/main" val="1069307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l-GR" sz="4800" b="1" dirty="0">
                <a:solidFill>
                  <a:srgbClr val="203864"/>
                </a:solidFill>
                <a:latin typeface="+mn-lt"/>
              </a:rPr>
              <a:t>Εταίροι</a:t>
            </a: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el-GR" sz="1050" b="0" i="0" dirty="0">
                  <a:solidFill>
                    <a:srgbClr val="414042"/>
                  </a:solidFill>
                  <a:effectLst/>
                  <a:latin typeface="Roboto" panose="02000000000000000000" pitchFamily="2" charset="0"/>
                </a:rPr>
                <a:t>ΓΚΕΛΣΕΝΚΙΡΧΕΝ, ΓΕΡΜΑΝΙΑ</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COORDINA ORGANIZACIÓN DE EMPRESAS Y</a:t>
              </a:r>
              <a:br>
                <a:rPr lang="es-ES" sz="1000" b="0" i="0" dirty="0">
                  <a:solidFill>
                    <a:srgbClr val="203864"/>
                  </a:solidFill>
                  <a:effectLst/>
                  <a:latin typeface="Roboto" panose="02000000000000000000" pitchFamily="2" charset="0"/>
                </a:rPr>
              </a:br>
              <a:r>
                <a:rPr lang="es-ES" sz="1000" b="0" i="0" dirty="0">
                  <a:solidFill>
                    <a:srgbClr val="203864"/>
                  </a:solidFill>
                  <a:effectLst/>
                  <a:latin typeface="Roboto" panose="02000000000000000000" pitchFamily="2" charset="0"/>
                </a:rPr>
                <a:t>RECURSOS HUMANOS, S.L.</a:t>
              </a:r>
            </a:p>
            <a:p>
              <a:pPr algn="ctr" fontAlgn="base"/>
              <a:r>
                <a:rPr lang="el-GR" sz="1000" b="0" i="0" dirty="0">
                  <a:solidFill>
                    <a:srgbClr val="414042"/>
                  </a:solidFill>
                  <a:effectLst/>
                  <a:latin typeface="Roboto" panose="02000000000000000000" pitchFamily="2" charset="0"/>
                </a:rPr>
                <a:t>ΒΑΛΕΝΣΙΑ, ΙΣΠΑΝΙΑ</a:t>
              </a:r>
              <a:endParaRPr lang="es-ES" sz="1000" b="0" i="0" dirty="0">
                <a:solidFill>
                  <a:srgbClr val="414042"/>
                </a:solidFill>
                <a:effectLst/>
                <a:latin typeface="Roboto" panose="02000000000000000000" pitchFamily="2" charset="0"/>
              </a:endParaRPr>
            </a:p>
            <a:p>
              <a:pPr algn="ctr" fontAlgn="base"/>
              <a:r>
                <a:rPr lang="es-ES" sz="1000" b="0" i="0" u="none" strike="noStrike" dirty="0">
                  <a:solidFill>
                    <a:srgbClr val="D71920"/>
                  </a:solidFill>
                  <a:effectLst/>
                  <a:latin typeface="Roboto" panose="02000000000000000000" pitchFamily="2" charset="0"/>
                  <a:hlinkClick r:id="rId6"/>
                </a:rPr>
                <a:t>coordina-oerh.com</a:t>
              </a:r>
              <a:endParaRPr lang="es-ES" sz="1000" b="0" i="0" dirty="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el-GR" sz="1000" b="0" i="0" dirty="0">
                  <a:solidFill>
                    <a:srgbClr val="666666"/>
                  </a:solidFill>
                  <a:effectLst/>
                  <a:latin typeface="Roboto" panose="02000000000000000000" pitchFamily="2" charset="0"/>
                </a:rPr>
                <a:t>ΑΘΗΝΑ, ΕΛΛΑΔΑ</a:t>
              </a:r>
              <a:r>
                <a:rPr lang="nb-NO" sz="1000" b="0" i="0" dirty="0">
                  <a:solidFill>
                    <a:srgbClr val="666666"/>
                  </a:solidFill>
                  <a:effectLst/>
                  <a:latin typeface="Roboto" panose="02000000000000000000" pitchFamily="2" charset="0"/>
                </a:rPr>
                <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l-GR" sz="1000" b="0" i="0" dirty="0">
                  <a:solidFill>
                    <a:srgbClr val="414042"/>
                  </a:solidFill>
                  <a:effectLst/>
                  <a:latin typeface="Roboto" panose="02000000000000000000" pitchFamily="2" charset="0"/>
                </a:rPr>
                <a:t>ΒΑΛΕΝΣΙΑ, ΙΣΠΑΝΙΑ</a:t>
              </a:r>
              <a:endParaRPr lang="es-ES" sz="1000" b="0" i="0" dirty="0">
                <a:solidFill>
                  <a:srgbClr val="414042"/>
                </a:solidFill>
                <a:effectLst/>
                <a:latin typeface="Roboto" panose="02000000000000000000" pitchFamily="2" charset="0"/>
              </a:endParaRP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236694" cy="553998"/>
            </a:xfrm>
            <a:prstGeom prst="rect">
              <a:avLst/>
            </a:prstGeom>
            <a:noFill/>
          </p:spPr>
          <p:txBody>
            <a:bodyPr wrap="square">
              <a:spAutoFit/>
            </a:bodyPr>
            <a:lstStyle/>
            <a:p>
              <a:pPr algn="ctr" fontAlgn="base"/>
              <a:r>
                <a:rPr lang="nn-NO" sz="1000" b="0" i="0" dirty="0">
                  <a:solidFill>
                    <a:srgbClr val="203864"/>
                  </a:solidFill>
                  <a:effectLst/>
                  <a:latin typeface="Roboto" panose="02000000000000000000" pitchFamily="2" charset="0"/>
                </a:rPr>
                <a:t>media k </a:t>
              </a:r>
              <a:r>
                <a:rPr lang="nn-NO" sz="1000" b="0" i="0" dirty="0" err="1">
                  <a:solidFill>
                    <a:srgbClr val="203864"/>
                  </a:solidFill>
                  <a:effectLst/>
                  <a:latin typeface="Roboto" panose="02000000000000000000" pitchFamily="2" charset="0"/>
                </a:rPr>
                <a:t>GmbH</a:t>
              </a:r>
              <a:endParaRPr lang="nn-NO" sz="1000" b="0" i="0" dirty="0">
                <a:solidFill>
                  <a:srgbClr val="203864"/>
                </a:solidFill>
                <a:effectLst/>
                <a:latin typeface="Roboto" panose="02000000000000000000" pitchFamily="2" charset="0"/>
              </a:endParaRPr>
            </a:p>
            <a:p>
              <a:pPr algn="ctr" fontAlgn="base"/>
              <a:r>
                <a:rPr lang="el-GR" sz="1000" b="0" i="0" dirty="0" err="1">
                  <a:solidFill>
                    <a:srgbClr val="414042"/>
                  </a:solidFill>
                  <a:effectLst/>
                  <a:latin typeface="Roboto" panose="02000000000000000000" pitchFamily="2" charset="0"/>
                </a:rPr>
                <a:t>Μπαντ</a:t>
              </a:r>
              <a:r>
                <a:rPr lang="el-GR" sz="1000" b="0" i="0" dirty="0">
                  <a:solidFill>
                    <a:srgbClr val="414042"/>
                  </a:solidFill>
                  <a:effectLst/>
                  <a:latin typeface="Roboto" panose="02000000000000000000" pitchFamily="2" charset="0"/>
                </a:rPr>
                <a:t> </a:t>
              </a:r>
              <a:r>
                <a:rPr lang="el-GR" sz="1000" b="0" i="0" dirty="0" err="1">
                  <a:solidFill>
                    <a:srgbClr val="414042"/>
                  </a:solidFill>
                  <a:effectLst/>
                  <a:latin typeface="Roboto" panose="02000000000000000000" pitchFamily="2" charset="0"/>
                </a:rPr>
                <a:t>Μέργκεντχαϊμ</a:t>
              </a:r>
              <a:r>
                <a:rPr lang="el-GR" sz="1000" b="0" i="0" dirty="0">
                  <a:solidFill>
                    <a:srgbClr val="414042"/>
                  </a:solidFill>
                  <a:effectLst/>
                  <a:latin typeface="Roboto" panose="02000000000000000000" pitchFamily="2" charset="0"/>
                </a:rPr>
                <a:t>, ΓΕΡΜΑΝΙΑ</a:t>
              </a:r>
            </a:p>
            <a:p>
              <a:pPr algn="ctr" fontAlgn="base"/>
              <a:r>
                <a:rPr lang="nn-NO" sz="1000" b="0" i="0" u="none" strike="noStrike" dirty="0">
                  <a:solidFill>
                    <a:srgbClr val="D71920"/>
                  </a:solidFill>
                  <a:effectLst/>
                  <a:latin typeface="Roboto" panose="02000000000000000000" pitchFamily="2" charset="0"/>
                  <a:hlinkClick r:id="rId12"/>
                </a:rPr>
                <a:t>www.media-k.eu</a:t>
              </a:r>
              <a:endParaRPr lang="nn-NO" sz="1000" b="0" i="0" dirty="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dirty="0">
                  <a:solidFill>
                    <a:srgbClr val="203864"/>
                  </a:solidFill>
                  <a:effectLst/>
                  <a:latin typeface="Roboto" panose="02000000000000000000" pitchFamily="2" charset="0"/>
                </a:rPr>
                <a:t>OXFAM ITALIA INTERCULTURA</a:t>
              </a:r>
            </a:p>
            <a:p>
              <a:pPr algn="ctr" fontAlgn="base"/>
              <a:r>
                <a:rPr lang="el-GR" sz="1000" b="0" i="0" dirty="0">
                  <a:solidFill>
                    <a:srgbClr val="414042"/>
                  </a:solidFill>
                  <a:effectLst/>
                  <a:latin typeface="Roboto" panose="02000000000000000000" pitchFamily="2" charset="0"/>
                </a:rPr>
                <a:t>ΑΡΕΤΖΟ</a:t>
              </a:r>
              <a:r>
                <a:rPr lang="en-US" sz="1000" b="0" i="0" dirty="0">
                  <a:solidFill>
                    <a:srgbClr val="414042"/>
                  </a:solidFill>
                  <a:effectLst/>
                  <a:latin typeface="Roboto" panose="02000000000000000000" pitchFamily="2" charset="0"/>
                </a:rPr>
                <a:t>, </a:t>
              </a:r>
              <a:r>
                <a:rPr lang="el-GR" sz="1000" b="0" i="0" dirty="0">
                  <a:solidFill>
                    <a:srgbClr val="414042"/>
                  </a:solidFill>
                  <a:effectLst/>
                  <a:latin typeface="Roboto" panose="02000000000000000000" pitchFamily="2" charset="0"/>
                </a:rPr>
                <a:t>ΙΤΑΛΙΑ</a:t>
              </a:r>
              <a:endParaRPr lang="en-US" sz="1000" b="0" i="0" dirty="0">
                <a:solidFill>
                  <a:srgbClr val="414042"/>
                </a:solidFill>
                <a:effectLst/>
                <a:latin typeface="Roboto" panose="02000000000000000000" pitchFamily="2" charset="0"/>
              </a:endParaRPr>
            </a:p>
            <a:p>
              <a:pPr algn="ctr" fontAlgn="base"/>
              <a:r>
                <a:rPr lang="en-US" sz="1000" b="0" i="0" u="none" strike="noStrike" dirty="0">
                  <a:solidFill>
                    <a:srgbClr val="D71920"/>
                  </a:solidFill>
                  <a:effectLst/>
                  <a:latin typeface="Roboto" panose="02000000000000000000" pitchFamily="2" charset="0"/>
                  <a:hlinkClick r:id="rId14"/>
                </a:rPr>
                <a:t>www.oxfamitalia.org/</a:t>
              </a:r>
              <a:endParaRPr lang="en-US" sz="1000" b="0" i="0" dirty="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l-GR" sz="1100" b="0" i="0" dirty="0">
                <a:solidFill>
                  <a:srgbClr val="414042"/>
                </a:solidFill>
                <a:effectLst/>
                <a:latin typeface="Roboto" panose="02000000000000000000" pitchFamily="2" charset="0"/>
              </a:rPr>
              <a:t>ΑΘΗΝΑ, ΕΛΛΑΔΑ</a:t>
            </a:r>
            <a:endParaRPr lang="es-ES" sz="1100" b="0" i="0" dirty="0">
              <a:solidFill>
                <a:srgbClr val="414042"/>
              </a:solidFill>
              <a:effectLst/>
              <a:latin typeface="Roboto" panose="02000000000000000000" pitchFamily="2" charset="0"/>
            </a:endParaRP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l-GR" sz="1100" b="0" i="0" dirty="0">
                <a:solidFill>
                  <a:srgbClr val="414042"/>
                </a:solidFill>
                <a:effectLst/>
                <a:latin typeface="Roboto" panose="02000000000000000000" pitchFamily="2" charset="0"/>
              </a:rPr>
              <a:t>ΣΤΡΑΣΒΟΥΡΓΟ, ΓΑΛΛΙΑ</a:t>
            </a:r>
            <a:endParaRPr lang="es-ES" sz="1100" b="0" i="0" dirty="0">
              <a:solidFill>
                <a:srgbClr val="414042"/>
              </a:solidFill>
              <a:effectLst/>
              <a:latin typeface="Roboto" panose="02000000000000000000" pitchFamily="2" charset="0"/>
            </a:endParaRP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102152" y="5405798"/>
            <a:ext cx="6738031"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l-GR" sz="1100" b="0" i="0" dirty="0">
                <a:solidFill>
                  <a:srgbClr val="414042"/>
                </a:solidFill>
                <a:effectLst/>
                <a:latin typeface="Roboto" panose="02000000000000000000" pitchFamily="2" charset="0"/>
              </a:rPr>
              <a:t>ΚΥΠΡΟΣ</a:t>
            </a:r>
            <a:endParaRPr lang="es-ES" sz="1100" b="0" i="0" dirty="0">
              <a:solidFill>
                <a:srgbClr val="414042"/>
              </a:solidFill>
              <a:effectLst/>
              <a:latin typeface="Roboto" panose="02000000000000000000" pitchFamily="2" charset="0"/>
            </a:endParaRP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4244756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txBox="1">
            <a:spLocks noGrp="1"/>
          </p:cNvSpPr>
          <p:nvPr>
            <p:ph idx="1"/>
          </p:nvPr>
        </p:nvSpPr>
        <p:spPr>
          <a:xfrm>
            <a:off x="557999" y="2264652"/>
            <a:ext cx="5852132" cy="4401324"/>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Calibri" panose="020F0502020204030204" pitchFamily="34" charset="0"/>
              </a:rPr>
              <a:t>Γνωρίσατε διάφορα παραδείγματα εφαρμογών δημόσιων και ιδιωτικών υπηρεσιών υγείας.</a:t>
            </a:r>
          </a:p>
          <a:p>
            <a:pPr fontAlgn="base">
              <a:spcBef>
                <a:spcPts val="0"/>
              </a:spcBef>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Calibri" panose="020F0502020204030204" pitchFamily="34" charset="0"/>
              </a:rPr>
              <a:t>Τώρα, εξερευνήστε τις βασικές λειτουργίες και ρυθμίσεις τους.</a:t>
            </a:r>
          </a:p>
          <a:p>
            <a:pPr fontAlgn="base">
              <a:spcBef>
                <a:spcPts val="0"/>
              </a:spcBef>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Calibri" panose="020F0502020204030204" pitchFamily="34" charset="0"/>
              </a:rPr>
              <a:t>Επιλέξτε 1-3 εφαρμογές υπηρεσιών υγειονομικής περίθαλψης στη γλώσσα της χώρας υποδοχής σας.</a:t>
            </a:r>
          </a:p>
          <a:p>
            <a:pPr fontAlgn="base">
              <a:spcBef>
                <a:spcPts val="0"/>
              </a:spcBef>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Calibri" panose="020F0502020204030204" pitchFamily="34" charset="0"/>
              </a:rPr>
              <a:t>Συμπληρώστε το πρότυπο.</a:t>
            </a:r>
            <a:endParaRPr lang="de-D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0"/>
              </a:spcBef>
              <a:buFont typeface="Wingdings" panose="05000000000000000000" pitchFamily="2" charset="2"/>
              <a:buChar char="§"/>
            </a:pPr>
            <a:endParaRPr lang="de-DE" dirty="0">
              <a:solidFill>
                <a:srgbClr val="000000"/>
              </a:solidFill>
              <a:effectLst/>
              <a:latin typeface="Arial" panose="020B0604020202020204" pitchFamily="34" charset="0"/>
              <a:ea typeface="MyriadPro-Regular"/>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6" name="Grafik 5">
            <a:extLst>
              <a:ext uri="{FF2B5EF4-FFF2-40B4-BE49-F238E27FC236}">
                <a16:creationId xmlns:a16="http://schemas.microsoft.com/office/drawing/2014/main" id="{FE541384-7FB5-4BB6-F7C0-70A26BA5BEC1}"/>
              </a:ext>
            </a:extLst>
          </p:cNvPr>
          <p:cNvPicPr>
            <a:picLocks noChangeAspect="1"/>
          </p:cNvPicPr>
          <p:nvPr/>
        </p:nvPicPr>
        <p:blipFill>
          <a:blip r:embed="rId3"/>
          <a:stretch>
            <a:fillRect/>
          </a:stretch>
        </p:blipFill>
        <p:spPr>
          <a:xfrm>
            <a:off x="6196406" y="1799999"/>
            <a:ext cx="5809630" cy="3792630"/>
          </a:xfrm>
          <a:prstGeom prst="rect">
            <a:avLst/>
          </a:prstGeom>
        </p:spPr>
      </p:pic>
      <p:pic>
        <p:nvPicPr>
          <p:cNvPr id="2"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8F143B99-9978-4E2D-1A0F-D341217141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612611"/>
            <a:ext cx="1673389" cy="1673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3829A2-6487-11B1-3F49-06FFF883DE45}"/>
              </a:ext>
            </a:extLst>
          </p:cNvPr>
          <p:cNvSpPr txBox="1"/>
          <p:nvPr/>
        </p:nvSpPr>
        <p:spPr>
          <a:xfrm>
            <a:off x="487429" y="6581001"/>
            <a:ext cx="3234558" cy="276999"/>
          </a:xfrm>
          <a:prstGeom prst="rect">
            <a:avLst/>
          </a:prstGeom>
          <a:noFill/>
        </p:spPr>
        <p:txBody>
          <a:bodyPr wrap="square">
            <a:spAutoFit/>
          </a:bodyPr>
          <a:lstStyle/>
          <a:p>
            <a:r>
              <a:rPr lang="el-GR" sz="1200" dirty="0">
                <a:hlinkClick r:id="rId5"/>
              </a:rPr>
              <a:t>Εικόνα από vectorjuice</a:t>
            </a:r>
            <a:r>
              <a:rPr lang="en-US" sz="1200" dirty="0">
                <a:hlinkClick r:id="rId5"/>
              </a:rPr>
              <a:t> </a:t>
            </a:r>
            <a:r>
              <a:rPr lang="el-GR" sz="1200" dirty="0">
                <a:hlinkClick r:id="rId5"/>
              </a:rPr>
              <a:t>σε </a:t>
            </a:r>
            <a:r>
              <a:rPr lang="en-GB" sz="1200" dirty="0">
                <a:hlinkClick r:id="rId5"/>
              </a:rPr>
              <a:t>Freepik</a:t>
            </a:r>
            <a:endParaRPr lang="el-GR" sz="1200" dirty="0"/>
          </a:p>
        </p:txBody>
      </p:sp>
      <p:sp>
        <p:nvSpPr>
          <p:cNvPr id="4" name="Google Shape;161;p5">
            <a:extLst>
              <a:ext uri="{FF2B5EF4-FFF2-40B4-BE49-F238E27FC236}">
                <a16:creationId xmlns:a16="http://schemas.microsoft.com/office/drawing/2014/main" id="{72891142-9D9C-384D-1006-F5ED699DE1AB}"/>
              </a:ext>
            </a:extLst>
          </p:cNvPr>
          <p:cNvSpPr txBox="1">
            <a:spLocks/>
          </p:cNvSpPr>
          <p:nvPr/>
        </p:nvSpPr>
        <p:spPr>
          <a:xfrm>
            <a:off x="1790721" y="803678"/>
            <a:ext cx="9841444" cy="60509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lang="el-GR" sz="2800" b="1" kern="1200" dirty="0">
                <a:solidFill>
                  <a:srgbClr val="203864"/>
                </a:solidFill>
                <a:effectLst/>
                <a:latin typeface="+mn-lt"/>
                <a:ea typeface="Adobe Gothic Std B" panose="020B0800000000000000" pitchFamily="34" charset="-128"/>
                <a:cs typeface="+mj-cs"/>
              </a:defRPr>
            </a:lvl1pPr>
          </a:lstStyle>
          <a:p>
            <a:pPr algn="ctr" fontAlgn="base">
              <a:spcAft>
                <a:spcPts val="600"/>
              </a:spcAft>
            </a:pPr>
            <a:r>
              <a:rPr lang="el-GR" i="1" dirty="0">
                <a:solidFill>
                  <a:srgbClr val="4A4CF5"/>
                </a:solidFill>
                <a:latin typeface="Calibri" panose="020F0502020204030204" pitchFamily="34" charset="0"/>
                <a:ea typeface="Calibri" panose="020F0502020204030204" pitchFamily="34" charset="0"/>
                <a:cs typeface="Calibri" panose="020F0502020204030204" pitchFamily="34" charset="0"/>
              </a:rPr>
              <a:t>Δραστηριότητα: Συγκεντρώστε διάφορες εφαρμογές σε ένα έτοιμο πρότυπο</a:t>
            </a:r>
          </a:p>
        </p:txBody>
      </p:sp>
    </p:spTree>
    <p:extLst>
      <p:ext uri="{BB962C8B-B14F-4D97-AF65-F5344CB8AC3E}">
        <p14:creationId xmlns:p14="http://schemas.microsoft.com/office/powerpoint/2010/main" val="2496566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890057" y="907929"/>
            <a:ext cx="9944302" cy="605096"/>
          </a:xfrm>
          <a:prstGeom prst="rect">
            <a:avLst/>
          </a:prstGeom>
          <a:noFill/>
          <a:ln>
            <a:noFill/>
          </a:ln>
        </p:spPr>
        <p:txBody>
          <a:bodyPr spcFirstLastPara="1" wrap="square" lIns="91425" tIns="45700" rIns="91425" bIns="45700" anchor="ctr" anchorCtr="0">
            <a:noAutofit/>
          </a:bodyPr>
          <a:lstStyle/>
          <a:p>
            <a:pPr algn="ctr" rtl="0" fontAlgn="base">
              <a:spcAft>
                <a:spcPts val="600"/>
              </a:spcAft>
            </a:pPr>
            <a:r>
              <a:rPr lang="el-GR" sz="280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Δραστηριότητα: Δημιουργήστε το δικό σας σχέδιο για τη χρήση εφαρμογών υπηρεσιών υγείας</a:t>
            </a:r>
            <a:endParaRPr lang="en-US" sz="280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8" name="Google Shape;158;p5"/>
          <p:cNvSpPr txBox="1">
            <a:spLocks noGrp="1"/>
          </p:cNvSpPr>
          <p:nvPr>
            <p:ph idx="1"/>
          </p:nvPr>
        </p:nvSpPr>
        <p:spPr>
          <a:xfrm>
            <a:off x="557999" y="2264652"/>
            <a:ext cx="5201866" cy="4401324"/>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l-GR" sz="1800" dirty="0">
                <a:solidFill>
                  <a:srgbClr val="000000"/>
                </a:solidFill>
                <a:effectLst/>
                <a:ea typeface="Times New Roman" panose="02020603050405020304" pitchFamily="18" charset="0"/>
              </a:rPr>
              <a:t>Υπάρχουν θέματα υγείας που αφορούν τον εκπαιδευόμενο/τον φίλο/το παιδί/τους συγγενείς (π.χ. επαναλαμβανόμενοι πονοκέφαλοι, προϋπάρχουσες ασθένειες, ανάγκη για προληπτικά μέτρα υγείας);</a:t>
            </a:r>
          </a:p>
          <a:p>
            <a:pPr fontAlgn="base">
              <a:spcBef>
                <a:spcPts val="0"/>
              </a:spcBef>
              <a:buFont typeface="Wingdings" panose="05000000000000000000" pitchFamily="2" charset="2"/>
              <a:buChar char="§"/>
            </a:pPr>
            <a:r>
              <a:rPr lang="el-GR" sz="1800" dirty="0">
                <a:solidFill>
                  <a:srgbClr val="000000"/>
                </a:solidFill>
                <a:effectLst/>
                <a:ea typeface="Times New Roman" panose="02020603050405020304" pitchFamily="18" charset="0"/>
              </a:rPr>
              <a:t>Ποιες εφαρμογές υπηρεσιών υγείας είναι διαθέσιμες που αφορούν σε αυτά τα θέματα (π.χ. εφαρμογές για εναλλακτικές θεραπείες, ειδικές κλινικές);</a:t>
            </a:r>
          </a:p>
          <a:p>
            <a:pPr fontAlgn="base">
              <a:spcBef>
                <a:spcPts val="0"/>
              </a:spcBef>
              <a:buFont typeface="Wingdings" panose="05000000000000000000" pitchFamily="2" charset="2"/>
              <a:buChar char="§"/>
            </a:pPr>
            <a:r>
              <a:rPr lang="el-GR" sz="1800" dirty="0">
                <a:solidFill>
                  <a:srgbClr val="000000"/>
                </a:solidFill>
                <a:effectLst/>
                <a:ea typeface="Times New Roman" panose="02020603050405020304" pitchFamily="18" charset="0"/>
              </a:rPr>
              <a:t>Ποια/</a:t>
            </a:r>
            <a:r>
              <a:rPr lang="el-GR" sz="1800" dirty="0" err="1">
                <a:solidFill>
                  <a:srgbClr val="000000"/>
                </a:solidFill>
                <a:effectLst/>
                <a:ea typeface="Times New Roman" panose="02020603050405020304" pitchFamily="18" charset="0"/>
              </a:rPr>
              <a:t>ες</a:t>
            </a:r>
            <a:r>
              <a:rPr lang="el-GR" sz="1800" dirty="0">
                <a:solidFill>
                  <a:srgbClr val="000000"/>
                </a:solidFill>
                <a:effectLst/>
                <a:ea typeface="Times New Roman" panose="02020603050405020304" pitchFamily="18" charset="0"/>
              </a:rPr>
              <a:t> εφαρμογή/</a:t>
            </a:r>
            <a:r>
              <a:rPr lang="el-GR" sz="1800" dirty="0" err="1">
                <a:solidFill>
                  <a:srgbClr val="000000"/>
                </a:solidFill>
                <a:effectLst/>
                <a:ea typeface="Times New Roman" panose="02020603050405020304" pitchFamily="18" charset="0"/>
              </a:rPr>
              <a:t>ες</a:t>
            </a:r>
            <a:r>
              <a:rPr lang="el-GR" sz="1800" dirty="0">
                <a:solidFill>
                  <a:srgbClr val="000000"/>
                </a:solidFill>
                <a:effectLst/>
                <a:ea typeface="Times New Roman" panose="02020603050405020304" pitchFamily="18" charset="0"/>
              </a:rPr>
              <a:t> θα ήταν ωφέλιμη/</a:t>
            </a:r>
            <a:r>
              <a:rPr lang="el-GR" sz="1800" dirty="0" err="1">
                <a:solidFill>
                  <a:srgbClr val="000000"/>
                </a:solidFill>
                <a:effectLst/>
                <a:ea typeface="Times New Roman" panose="02020603050405020304" pitchFamily="18" charset="0"/>
              </a:rPr>
              <a:t>ες</a:t>
            </a:r>
            <a:r>
              <a:rPr lang="el-GR" sz="1800" dirty="0">
                <a:solidFill>
                  <a:srgbClr val="000000"/>
                </a:solidFill>
                <a:effectLst/>
                <a:ea typeface="Times New Roman" panose="02020603050405020304" pitchFamily="18" charset="0"/>
              </a:rPr>
              <a:t>;</a:t>
            </a:r>
          </a:p>
          <a:p>
            <a:pPr fontAlgn="base">
              <a:spcBef>
                <a:spcPts val="0"/>
              </a:spcBef>
              <a:buFont typeface="Wingdings" panose="05000000000000000000" pitchFamily="2" charset="2"/>
              <a:buChar char="§"/>
            </a:pPr>
            <a:r>
              <a:rPr lang="el-GR" sz="1800" dirty="0">
                <a:solidFill>
                  <a:srgbClr val="000000"/>
                </a:solidFill>
                <a:effectLst/>
                <a:ea typeface="Times New Roman" panose="02020603050405020304" pitchFamily="18" charset="0"/>
              </a:rPr>
              <a:t>Μεταφέρετε και καταγράψτε αυτή/αυτές τις εφαρμογές σε ένα πρότυπο, ώστε να αναπτύξετε ένα σχέδιο για μελλοντική χρήση.</a:t>
            </a:r>
            <a:endParaRPr lang="de-DE" sz="1800" dirty="0">
              <a:solidFill>
                <a:srgbClr val="000000"/>
              </a:solidFill>
              <a:effectLst/>
              <a:ea typeface="MyriadPro-Regular"/>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00C0DA71-03FB-0ED5-D67A-D090A80C9294}"/>
              </a:ext>
            </a:extLst>
          </p:cNvPr>
          <p:cNvPicPr>
            <a:picLocks noChangeAspect="1"/>
          </p:cNvPicPr>
          <p:nvPr/>
        </p:nvPicPr>
        <p:blipFill>
          <a:blip r:embed="rId3"/>
          <a:stretch>
            <a:fillRect/>
          </a:stretch>
        </p:blipFill>
        <p:spPr>
          <a:xfrm>
            <a:off x="5759865" y="2875037"/>
            <a:ext cx="6224833" cy="2915248"/>
          </a:xfrm>
          <a:prstGeom prst="rect">
            <a:avLst/>
          </a:prstGeom>
        </p:spPr>
      </p:pic>
      <p:pic>
        <p:nvPicPr>
          <p:cNvPr id="5"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ED47E853-0E1F-0EF1-85AD-C68FECC3B92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269" y="676331"/>
            <a:ext cx="1673389" cy="16733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E79B9-1D1C-1EF7-959D-6E1837660C76}"/>
              </a:ext>
            </a:extLst>
          </p:cNvPr>
          <p:cNvSpPr txBox="1"/>
          <p:nvPr/>
        </p:nvSpPr>
        <p:spPr>
          <a:xfrm>
            <a:off x="487429" y="6581001"/>
            <a:ext cx="3234558" cy="276999"/>
          </a:xfrm>
          <a:prstGeom prst="rect">
            <a:avLst/>
          </a:prstGeom>
          <a:noFill/>
        </p:spPr>
        <p:txBody>
          <a:bodyPr wrap="square">
            <a:spAutoFit/>
          </a:bodyPr>
          <a:lstStyle/>
          <a:p>
            <a:r>
              <a:rPr lang="el-GR" sz="1200" dirty="0">
                <a:hlinkClick r:id="rId5"/>
              </a:rPr>
              <a:t>Εικόνα από vectorjuice</a:t>
            </a:r>
            <a:r>
              <a:rPr lang="en-US" sz="1200" dirty="0">
                <a:hlinkClick r:id="rId5"/>
              </a:rPr>
              <a:t> </a:t>
            </a:r>
            <a:r>
              <a:rPr lang="el-GR" sz="1200" dirty="0">
                <a:hlinkClick r:id="rId5"/>
              </a:rPr>
              <a:t>σε </a:t>
            </a:r>
            <a:r>
              <a:rPr lang="en-GB" sz="1200" dirty="0">
                <a:hlinkClick r:id="rId5"/>
              </a:rPr>
              <a:t>Freepik</a:t>
            </a:r>
            <a:endParaRPr lang="el-GR" sz="1200" dirty="0"/>
          </a:p>
        </p:txBody>
      </p:sp>
    </p:spTree>
    <p:extLst>
      <p:ext uri="{BB962C8B-B14F-4D97-AF65-F5344CB8AC3E}">
        <p14:creationId xmlns:p14="http://schemas.microsoft.com/office/powerpoint/2010/main" val="4187877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735704"/>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l-GR" sz="2800" dirty="0">
                <a:solidFill>
                  <a:srgbClr val="C01E24"/>
                </a:solidFill>
                <a:latin typeface="+mj-lt"/>
              </a:rPr>
              <a:t>Συγχαρητήρια</a:t>
            </a:r>
            <a:r>
              <a:rPr lang="en-US" sz="2800" dirty="0">
                <a:solidFill>
                  <a:srgbClr val="C01E24"/>
                </a:solidFill>
                <a:latin typeface="+mj-lt"/>
              </a:rPr>
              <a:t>!</a:t>
            </a:r>
            <a:endParaRPr lang="el-GR" sz="2800" dirty="0">
              <a:solidFill>
                <a:srgbClr val="C01E24"/>
              </a:solidFill>
              <a:latin typeface="+mj-lt"/>
            </a:endParaRPr>
          </a:p>
          <a:p>
            <a:pPr algn="l">
              <a:spcAft>
                <a:spcPts val="600"/>
              </a:spcAft>
            </a:pPr>
            <a:endParaRPr lang="el-GR" sz="2800" dirty="0">
              <a:solidFill>
                <a:srgbClr val="C01E24"/>
              </a:solidFill>
              <a:latin typeface="+mj-lt"/>
            </a:endParaRPr>
          </a:p>
          <a:p>
            <a:pPr algn="l">
              <a:spcAft>
                <a:spcPts val="600"/>
              </a:spcAft>
            </a:pPr>
            <a:r>
              <a:rPr lang="el-GR" sz="2800" dirty="0">
                <a:solidFill>
                  <a:srgbClr val="C01E24"/>
                </a:solidFill>
                <a:latin typeface="+mj-lt"/>
              </a:rPr>
              <a:t>Έχετε ολοκληρώσει </a:t>
            </a:r>
            <a:r>
              <a:rPr lang="el-GR" sz="2800">
                <a:solidFill>
                  <a:srgbClr val="C01E24"/>
                </a:solidFill>
                <a:latin typeface="+mj-lt"/>
              </a:rPr>
              <a:t>τη διδασκαλία αυτής </a:t>
            </a:r>
            <a:r>
              <a:rPr lang="el-GR" sz="2800" dirty="0">
                <a:solidFill>
                  <a:srgbClr val="C01E24"/>
                </a:solidFill>
                <a:latin typeface="+mj-lt"/>
              </a:rPr>
              <a:t>της ενότητας!</a:t>
            </a:r>
            <a:endParaRPr lang="en-US" sz="2800" dirty="0">
              <a:solidFill>
                <a:srgbClr val="C01E24"/>
              </a:solidFill>
              <a:latin typeface="+mj-lt"/>
            </a:endParaRP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sp>
        <p:nvSpPr>
          <p:cNvPr id="3" name="Ορθογώνιο 10">
            <a:extLst>
              <a:ext uri="{FF2B5EF4-FFF2-40B4-BE49-F238E27FC236}">
                <a16:creationId xmlns:a16="http://schemas.microsoft.com/office/drawing/2014/main" id="{2AEE8F04-0D28-7342-5C1E-E908E35E4C21}"/>
              </a:ext>
            </a:extLst>
          </p:cNvPr>
          <p:cNvSpPr/>
          <p:nvPr/>
        </p:nvSpPr>
        <p:spPr>
          <a:xfrm>
            <a:off x="3898918" y="6276822"/>
            <a:ext cx="8293082" cy="632422"/>
          </a:xfrm>
          <a:prstGeom prst="rect">
            <a:avLst/>
          </a:prstGeom>
        </p:spPr>
        <p:txBody>
          <a:bodyPr vert="horz" lIns="91440" tIns="45720" rIns="91440" bIns="45720" rtlCol="0" anchor="ctr">
            <a:normAutofit/>
          </a:bodyPr>
          <a:lstStyle/>
          <a:p>
            <a:pPr algn="just">
              <a:lnSpc>
                <a:spcPct val="90000"/>
              </a:lnSpc>
              <a:spcAft>
                <a:spcPts val="600"/>
              </a:spcAft>
            </a:pPr>
            <a:r>
              <a:rPr lang="el-GR" sz="1000" b="0" i="0" dirty="0">
                <a:solidFill>
                  <a:schemeClr val="accent5">
                    <a:lumMod val="20000"/>
                    <a:lumOff val="80000"/>
                  </a:schemeClr>
                </a:solidFill>
                <a:effectLst/>
                <a:latin typeface="+mj-lt"/>
              </a:rPr>
              <a:t>Με τη συγχρηματοδότηση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Η Ευρωπαϊκή Ένωση και ο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δεν μπορούν να θεωρηθούν υπεύθυνοι για τις εκφραζόμενες απόψεις.</a:t>
            </a:r>
            <a:endParaRPr lang="en-US" sz="1000" dirty="0">
              <a:solidFill>
                <a:schemeClr val="accent5">
                  <a:lumMod val="20000"/>
                  <a:lumOff val="80000"/>
                </a:schemeClr>
              </a:solidFill>
              <a:latin typeface="+mj-lt"/>
            </a:endParaRPr>
          </a:p>
        </p:txBody>
      </p:sp>
      <p:pic>
        <p:nvPicPr>
          <p:cNvPr id="10" name="Εικόνα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a:xfrm>
            <a:off x="838200" y="608126"/>
            <a:ext cx="10515600" cy="1325563"/>
          </a:xfrm>
        </p:spPr>
        <p:txBody>
          <a:bodyPr anchor="b">
            <a:normAutofit fontScale="90000"/>
          </a:bodyPr>
          <a:lstStyle/>
          <a:p>
            <a:r>
              <a:rPr lang="el-GR" sz="5400" dirty="0"/>
              <a:t>Συνεδρία βιωματικής εκπαίδευσης: Περιεχόμενο</a:t>
            </a:r>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512005" y="2196661"/>
            <a:ext cx="9618450" cy="830997"/>
          </a:xfrm>
          <a:prstGeom prst="rect">
            <a:avLst/>
          </a:prstGeom>
          <a:solidFill>
            <a:srgbClr val="DDE0E5"/>
          </a:solidFill>
        </p:spPr>
        <p:txBody>
          <a:bodyPr wrap="square">
            <a:spAutoFit/>
          </a:bodyPr>
          <a:lstStyle/>
          <a:p>
            <a:r>
              <a:rPr lang="en-US" sz="2400" dirty="0"/>
              <a:t>1. </a:t>
            </a:r>
            <a:r>
              <a:rPr lang="el-GR" sz="2400" u="sng" dirty="0">
                <a:solidFill>
                  <a:schemeClr val="accent1"/>
                </a:solidFill>
              </a:rPr>
              <a:t>Προσδιορισμός των εφαρμογών υπηρεσιών υγειονομικής περίθαλψης και των διαφόρων κατηγοριών τους</a:t>
            </a:r>
            <a:endParaRPr lang="el-GR" sz="2400" dirty="0"/>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172F889-611B-4698-955F-B3C78DEA093A}"/>
              </a:ext>
            </a:extLst>
          </p:cNvPr>
          <p:cNvSpPr>
            <a:spLocks noGrp="1"/>
          </p:cNvSpPr>
          <p:nvPr>
            <p:ph idx="1"/>
          </p:nvPr>
        </p:nvSpPr>
        <p:spPr>
          <a:xfrm>
            <a:off x="570032" y="2604099"/>
            <a:ext cx="6390605" cy="3389345"/>
          </a:xfrm>
        </p:spPr>
        <p:txBody>
          <a:bodyPr>
            <a:noAutofit/>
          </a:bodyPr>
          <a:lstStyle/>
          <a:p>
            <a:r>
              <a:rPr lang="el-GR" sz="2000" dirty="0"/>
              <a:t>Απόκτηση των δεξιοτήτων για πρόσβαση σε υπηρεσίες δημόσιας και ιδιωτικής υγειονομικής περίθαλψης.</a:t>
            </a:r>
            <a:endParaRPr lang="en-GB" sz="2000" dirty="0"/>
          </a:p>
          <a:p>
            <a:r>
              <a:rPr lang="el-GR" sz="2000" dirty="0"/>
              <a:t>Ενθάρρυνση των συμμετεχόντων να εφαρμόσουν τις γνώσεις που απέκτησαν μέσω πρακτικών δραστηριοτήτων.</a:t>
            </a:r>
            <a:endParaRPr lang="en-GB" sz="2000" dirty="0"/>
          </a:p>
          <a:p>
            <a:r>
              <a:rPr lang="el-GR" sz="2000" dirty="0"/>
              <a:t>Ενίσχυση των δεξιοτήτων που απαιτούνται για τη λήψη τεκμηριωμένων αποφάσεων όσον αφορά την επιλογή, τη χρήση και την ενσωμάτωση των εφαρμογών στην καθημερινή ζωή των συμμετεχόντων.</a:t>
            </a:r>
            <a:endParaRPr lang="en-GB" sz="2000" dirty="0"/>
          </a:p>
          <a:p>
            <a:endParaRPr lang="en-US" sz="2000" dirty="0">
              <a:highlight>
                <a:srgbClr val="FFFF00"/>
              </a:highlight>
            </a:endParaRPr>
          </a:p>
          <a:p>
            <a:pPr marL="0" indent="0">
              <a:lnSpc>
                <a:spcPct val="150000"/>
              </a:lnSpc>
              <a:spcAft>
                <a:spcPts val="1200"/>
              </a:spcAft>
              <a:buClr>
                <a:srgbClr val="C01E24"/>
              </a:buClr>
              <a:buNone/>
            </a:pPr>
            <a:endParaRPr lang="en-US" sz="2000" i="1" dirty="0">
              <a:solidFill>
                <a:srgbClr val="FF0000"/>
              </a:solidFill>
              <a:highlight>
                <a:srgbClr val="FFFF00"/>
              </a:highlight>
            </a:endParaRPr>
          </a:p>
        </p:txBody>
      </p:sp>
      <p:sp>
        <p:nvSpPr>
          <p:cNvPr id="10" name="Ορθογώνιο 1">
            <a:extLst>
              <a:ext uri="{FF2B5EF4-FFF2-40B4-BE49-F238E27FC236}">
                <a16:creationId xmlns:a16="http://schemas.microsoft.com/office/drawing/2014/main" id="{AECE3B70-4253-43C0-A340-9C0B8733C59B}"/>
              </a:ext>
            </a:extLst>
          </p:cNvPr>
          <p:cNvSpPr/>
          <p:nvPr/>
        </p:nvSpPr>
        <p:spPr>
          <a:xfrm>
            <a:off x="3419912" y="5998731"/>
            <a:ext cx="8772088" cy="276999"/>
          </a:xfrm>
          <a:prstGeom prst="rect">
            <a:avLst/>
          </a:prstGeom>
        </p:spPr>
        <p:txBody>
          <a:bodyPr wrap="square">
            <a:spAutoFit/>
          </a:bodyPr>
          <a:lstStyle/>
          <a:p>
            <a:pPr algn="r"/>
            <a:r>
              <a:rPr lang="el-GR" sz="1200" dirty="0">
                <a:hlinkClick r:id="rId3"/>
              </a:rPr>
              <a:t>Πηγή</a:t>
            </a:r>
            <a:r>
              <a:rPr lang="en-US" sz="1200" dirty="0"/>
              <a:t> | </a:t>
            </a:r>
            <a:r>
              <a:rPr lang="en-US" sz="1200" dirty="0">
                <a:hlinkClick r:id="rId4"/>
              </a:rPr>
              <a:t>Pixabay license</a:t>
            </a:r>
            <a:endParaRPr lang="en-US" sz="1200" dirty="0"/>
          </a:p>
        </p:txBody>
      </p:sp>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26418" y="1352412"/>
            <a:ext cx="10515600" cy="618346"/>
          </a:xfrm>
        </p:spPr>
        <p:txBody>
          <a:bodyPr/>
          <a:lstStyle/>
          <a:p>
            <a:r>
              <a:rPr lang="el-GR" sz="2800" b="1" dirty="0">
                <a:solidFill>
                  <a:srgbClr val="203864"/>
                </a:solidFill>
              </a:rPr>
              <a:t>Στόχοι</a:t>
            </a:r>
            <a:endParaRPr lang="el-GR" sz="2800" dirty="0">
              <a:solidFill>
                <a:srgbClr val="203864"/>
              </a:solidFil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09086"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ea typeface="+mj-ea"/>
                <a:cs typeface="+mj-cs"/>
              </a:rPr>
              <a:t>1</a:t>
            </a: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8" name="Ορθογώνιο 7">
            <a:extLst>
              <a:ext uri="{FF2B5EF4-FFF2-40B4-BE49-F238E27FC236}">
                <a16:creationId xmlns:a16="http://schemas.microsoft.com/office/drawing/2014/main" id="{93EAD556-8665-01AB-EDDB-8BB6F8F41DFB}"/>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ίτλος 2">
            <a:extLst>
              <a:ext uri="{FF2B5EF4-FFF2-40B4-BE49-F238E27FC236}">
                <a16:creationId xmlns:a16="http://schemas.microsoft.com/office/drawing/2014/main" id="{5D4C68A3-28F6-C356-DA15-64479C038ACB}"/>
              </a:ext>
            </a:extLst>
          </p:cNvPr>
          <p:cNvSpPr txBox="1">
            <a:spLocks/>
          </p:cNvSpPr>
          <p:nvPr/>
        </p:nvSpPr>
        <p:spPr>
          <a:xfrm>
            <a:off x="526419" y="348996"/>
            <a:ext cx="7044275"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l-GR" dirty="0">
                <a:solidFill>
                  <a:schemeClr val="tx1"/>
                </a:solidFill>
              </a:rPr>
              <a:t>Εφαρμογές για υπηρεσίες υγειονομικής περίθαλψης</a:t>
            </a:r>
            <a:endParaRPr lang="en-US" dirty="0">
              <a:solidFill>
                <a:schemeClr val="tx1"/>
              </a:solidFill>
            </a:endParaRPr>
          </a:p>
        </p:txBody>
      </p:sp>
      <p:sp>
        <p:nvSpPr>
          <p:cNvPr id="12" name="Ορθογώνιο 11">
            <a:extLst>
              <a:ext uri="{FF2B5EF4-FFF2-40B4-BE49-F238E27FC236}">
                <a16:creationId xmlns:a16="http://schemas.microsoft.com/office/drawing/2014/main" id="{64AC54B3-D474-D554-7CFA-CD95652F1EDB}"/>
              </a:ext>
            </a:extLst>
          </p:cNvPr>
          <p:cNvSpPr/>
          <p:nvPr/>
        </p:nvSpPr>
        <p:spPr>
          <a:xfrm>
            <a:off x="17092" y="420630"/>
            <a:ext cx="5870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2" name="Ορθογώνιο 1">
            <a:extLst>
              <a:ext uri="{FF2B5EF4-FFF2-40B4-BE49-F238E27FC236}">
                <a16:creationId xmlns:a16="http://schemas.microsoft.com/office/drawing/2014/main" id="{F2285DAA-A5B3-AE31-CC0D-BB56223537FF}"/>
              </a:ext>
            </a:extLst>
          </p:cNvPr>
          <p:cNvSpPr/>
          <p:nvPr/>
        </p:nvSpPr>
        <p:spPr>
          <a:xfrm>
            <a:off x="3419912" y="6129356"/>
            <a:ext cx="8772088" cy="276999"/>
          </a:xfrm>
          <a:prstGeom prst="rect">
            <a:avLst/>
          </a:prstGeom>
        </p:spPr>
        <p:txBody>
          <a:bodyPr wrap="square">
            <a:spAutoFit/>
          </a:bodyPr>
          <a:lstStyle/>
          <a:p>
            <a:pPr algn="r"/>
            <a:r>
              <a:rPr lang="el-GR" sz="1200" dirty="0">
                <a:hlinkClick r:id="rId5"/>
              </a:rPr>
              <a:t>Εικόνα από</a:t>
            </a:r>
            <a:r>
              <a:rPr lang="en-US" sz="1200" dirty="0">
                <a:hlinkClick r:id="rId5"/>
              </a:rPr>
              <a:t> vectorjuice </a:t>
            </a:r>
            <a:r>
              <a:rPr lang="el-GR" sz="1200" dirty="0">
                <a:hlinkClick r:id="rId5"/>
              </a:rPr>
              <a:t>σε </a:t>
            </a:r>
            <a:r>
              <a:rPr lang="en-US" sz="1200" dirty="0">
                <a:hlinkClick r:id="rId5"/>
              </a:rPr>
              <a:t>Freepik</a:t>
            </a:r>
            <a:endParaRPr lang="en-US" sz="1200" dirty="0"/>
          </a:p>
        </p:txBody>
      </p:sp>
      <p:pic>
        <p:nvPicPr>
          <p:cNvPr id="3" name="Google Shape;190;g2c07f5df07d_0_263">
            <a:extLst>
              <a:ext uri="{FF2B5EF4-FFF2-40B4-BE49-F238E27FC236}">
                <a16:creationId xmlns:a16="http://schemas.microsoft.com/office/drawing/2014/main" id="{CC0D16BA-351B-6721-5BAC-9FE109FFC296}"/>
              </a:ext>
            </a:extLst>
          </p:cNvPr>
          <p:cNvPicPr preferRelativeResize="0"/>
          <p:nvPr/>
        </p:nvPicPr>
        <p:blipFill rotWithShape="1">
          <a:blip r:embed="rId6">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1774881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079999"/>
            <a:ext cx="10515600" cy="1080001"/>
          </a:xfrm>
        </p:spPr>
        <p:txBody>
          <a:bodyPr>
            <a:normAutofit fontScale="90000"/>
          </a:bodyPr>
          <a:lstStyle/>
          <a:p>
            <a:r>
              <a:rPr lang="en-US" altLang="el-GR" sz="2000" dirty="0">
                <a:solidFill>
                  <a:srgbClr val="C01E24"/>
                </a:solidFill>
              </a:rPr>
              <a:t>11.2.1</a:t>
            </a:r>
            <a:r>
              <a:rPr lang="en-US" altLang="el-GR" dirty="0"/>
              <a:t/>
            </a:r>
            <a:br>
              <a:rPr lang="en-US" altLang="el-GR" dirty="0"/>
            </a:br>
            <a:r>
              <a:rPr lang="el-GR" altLang="el-GR" dirty="0">
                <a:solidFill>
                  <a:srgbClr val="C01E24"/>
                </a:solidFill>
              </a:rPr>
              <a:t>Προσδιορισμός των εφαρμογών υπηρεσιών υγειονομικής περίθαλψης και των διαφόρων κατηγοριών τους</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l-GR" sz="2200" dirty="0">
                <a:solidFill>
                  <a:srgbClr val="203864"/>
                </a:solidFill>
                <a:sym typeface="Arial" panose="020B0604020202020204" pitchFamily="34" charset="0"/>
              </a:rPr>
              <a:t>Στόχοι</a:t>
            </a:r>
            <a:endParaRPr lang="en-US" sz="2200" dirty="0">
              <a:solidFill>
                <a:srgbClr val="203864"/>
              </a:solidFill>
              <a:sym typeface="Arial" panose="020B0604020202020204" pitchFamily="34" charset="0"/>
            </a:endParaRP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73238" y="2775701"/>
            <a:ext cx="6713399" cy="3684460"/>
          </a:xfrm>
        </p:spPr>
        <p:txBody>
          <a:bodyPr>
            <a:normAutofit fontScale="77500" lnSpcReduction="20000"/>
          </a:bodyPr>
          <a:lstStyle/>
          <a:p>
            <a:r>
              <a:rPr lang="el-GR" sz="2400" dirty="0"/>
              <a:t>Εξοικείωση με τις πιο δημοφιλείς εφαρμογές υπηρεσιών υγειονομικής περίθαλψης</a:t>
            </a:r>
            <a:endParaRPr lang="en-US" sz="2400" dirty="0"/>
          </a:p>
          <a:p>
            <a:r>
              <a:rPr lang="el-GR" sz="2400" dirty="0"/>
              <a:t>Διάκριση μεταξύ δημόσιων και ιδιωτικών παρόχων εφαρμογών για υπηρεσίες υγειονομικής περίθαλψης και των συγκεκριμένων συμφερόντων τους</a:t>
            </a:r>
            <a:endParaRPr lang="en-US" sz="2400" dirty="0"/>
          </a:p>
          <a:p>
            <a:r>
              <a:rPr lang="el-GR" sz="2400" dirty="0"/>
              <a:t>Συλλογή και αξιολόγηση διαφόρων παραδειγμάτων</a:t>
            </a:r>
          </a:p>
          <a:p>
            <a:r>
              <a:rPr lang="el-GR" sz="2400" dirty="0"/>
              <a:t>Δημιουργία σχεδίου για την αποδοτική χρήση των εφαρμογών των υπηρεσιών υγειονομικής περίθαλψης</a:t>
            </a:r>
            <a:endParaRPr lang="el-GR" sz="2000" dirty="0"/>
          </a:p>
        </p:txBody>
      </p:sp>
      <p:sp>
        <p:nvSpPr>
          <p:cNvPr id="7" name="Ορθογώνιο 1">
            <a:extLst>
              <a:ext uri="{FF2B5EF4-FFF2-40B4-BE49-F238E27FC236}">
                <a16:creationId xmlns:a16="http://schemas.microsoft.com/office/drawing/2014/main" id="{D0AD6EFD-6140-472D-CD54-C82DE71C773C}"/>
              </a:ext>
            </a:extLst>
          </p:cNvPr>
          <p:cNvSpPr/>
          <p:nvPr/>
        </p:nvSpPr>
        <p:spPr>
          <a:xfrm>
            <a:off x="3419912" y="6129356"/>
            <a:ext cx="8772088" cy="276999"/>
          </a:xfrm>
          <a:prstGeom prst="rect">
            <a:avLst/>
          </a:prstGeom>
        </p:spPr>
        <p:txBody>
          <a:bodyPr wrap="square">
            <a:spAutoFit/>
          </a:bodyPr>
          <a:lstStyle/>
          <a:p>
            <a:pPr algn="r"/>
            <a:r>
              <a:rPr lang="el-GR" sz="1200" dirty="0">
                <a:hlinkClick r:id="rId3"/>
              </a:rPr>
              <a:t>Εικόνα από</a:t>
            </a:r>
            <a:r>
              <a:rPr lang="en-US" sz="1200" dirty="0">
                <a:hlinkClick r:id="rId3"/>
              </a:rPr>
              <a:t> vectorjuice </a:t>
            </a:r>
            <a:r>
              <a:rPr lang="el-GR" sz="1200" dirty="0">
                <a:hlinkClick r:id="rId3"/>
              </a:rPr>
              <a:t>σε</a:t>
            </a:r>
            <a:r>
              <a:rPr lang="en-US" sz="1200" dirty="0">
                <a:hlinkClick r:id="rId3"/>
              </a:rPr>
              <a:t> Freepik</a:t>
            </a:r>
            <a:endParaRPr lang="en-US" sz="1200" dirty="0"/>
          </a:p>
        </p:txBody>
      </p:sp>
      <p:pic>
        <p:nvPicPr>
          <p:cNvPr id="2" name="Google Shape;190;g2c07f5df07d_0_263">
            <a:extLst>
              <a:ext uri="{FF2B5EF4-FFF2-40B4-BE49-F238E27FC236}">
                <a16:creationId xmlns:a16="http://schemas.microsoft.com/office/drawing/2014/main" id="{C64065C5-B4BA-4F3E-B1F4-617503043004}"/>
              </a:ext>
            </a:extLst>
          </p:cNvPr>
          <p:cNvPicPr preferRelativeResize="0"/>
          <p:nvPr/>
        </p:nvPicPr>
        <p:blipFill rotWithShape="1">
          <a:blip r:embed="rId4">
            <a:alphaModFix/>
          </a:blip>
          <a:srcRect l="9128" t="10193" r="8041" b="10723"/>
          <a:stretch/>
        </p:blipFill>
        <p:spPr>
          <a:xfrm>
            <a:off x="7805956" y="2172899"/>
            <a:ext cx="4191000" cy="3684460"/>
          </a:xfrm>
          <a:prstGeom prst="rect">
            <a:avLst/>
          </a:prstGeom>
          <a:noFill/>
          <a:ln>
            <a:noFill/>
          </a:ln>
        </p:spPr>
      </p:pic>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fontAlgn="base">
              <a:buNone/>
            </a:pP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Οι εφαρμογές που εστιάζουν στην παροχή υπηρεσιών, για παράδειγμα, υπενθυμίζουν στους χρήστες να παίρνουν τα φάρμακά τους, παρακολουθούν την κατάσταση του εμβολιασμού τους και τους υπενθυμίζουν για ιατρικές εξετάσεις. Σε ορισμένες περιπτώσεις, μπορούν ακόμη και να χρησιμοποιηθούν για να κλείσουν ραντεβού με γιατρούς. Μπορούν επίσης να χρησιμοποιηθούν για την παρακολούθηση των συμπτωμάτων ή της εξέλιξης μιας ασθένειας.</a:t>
            </a:r>
            <a:endParaRPr lang="de-DE"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Πηγή</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 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AutoShape 2" descr="Bild für Symbol">
            <a:extLst>
              <a:ext uri="{FF2B5EF4-FFF2-40B4-BE49-F238E27FC236}">
                <a16:creationId xmlns:a16="http://schemas.microsoft.com/office/drawing/2014/main" id="{944D6E08-D12F-026D-6EE2-715416F08917}"/>
              </a:ext>
            </a:extLst>
          </p:cNvPr>
          <p:cNvSpPr>
            <a:spLocks noChangeAspect="1" noChangeArrowheads="1"/>
          </p:cNvSpPr>
          <p:nvPr/>
        </p:nvSpPr>
        <p:spPr bwMode="auto">
          <a:xfrm>
            <a:off x="5596465" y="2355358"/>
            <a:ext cx="1151467" cy="2228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944F109B-16D2-9EF7-545A-BCD8BBC4D9D6}"/>
              </a:ext>
            </a:extLst>
          </p:cNvPr>
          <p:cNvPicPr>
            <a:picLocks noChangeAspect="1"/>
          </p:cNvPicPr>
          <p:nvPr/>
        </p:nvPicPr>
        <p:blipFill>
          <a:blip r:embed="rId5"/>
          <a:stretch>
            <a:fillRect/>
          </a:stretch>
        </p:blipFill>
        <p:spPr>
          <a:xfrm>
            <a:off x="6929036" y="2039164"/>
            <a:ext cx="4519561" cy="3011864"/>
          </a:xfrm>
          <a:prstGeom prst="rect">
            <a:avLst/>
          </a:prstGeom>
        </p:spPr>
      </p:pic>
    </p:spTree>
    <p:extLst>
      <p:ext uri="{BB962C8B-B14F-4D97-AF65-F5344CB8AC3E}">
        <p14:creationId xmlns:p14="http://schemas.microsoft.com/office/powerpoint/2010/main" val="3106516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692B6A8-5B34-11D6-10B3-2238183587D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89A3F6F-C589-BD78-FB2A-9135FB507C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l-GR" sz="2800" dirty="0">
                <a:solidFill>
                  <a:srgbClr val="203864"/>
                </a:solidFill>
              </a:rPr>
              <a:t>Εφαρμογές υπηρεσιών υγειονομικής περίθαλψης στην</a:t>
            </a:r>
            <a:r>
              <a:rPr lang="en-US" sz="2800" dirty="0">
                <a:solidFill>
                  <a:srgbClr val="203864"/>
                </a:solidFill>
              </a:rPr>
              <a:t> </a:t>
            </a:r>
            <a:r>
              <a:rPr lang="el-GR" dirty="0"/>
              <a:t>Ελλάδα</a:t>
            </a:r>
            <a:endParaRPr lang="en-US" dirty="0"/>
          </a:p>
        </p:txBody>
      </p:sp>
      <p:sp>
        <p:nvSpPr>
          <p:cNvPr id="162" name="Google Shape;162;p5">
            <a:extLst>
              <a:ext uri="{FF2B5EF4-FFF2-40B4-BE49-F238E27FC236}">
                <a16:creationId xmlns:a16="http://schemas.microsoft.com/office/drawing/2014/main" id="{53C37FE0-444C-8EBC-F66D-504636278550}"/>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7A80D4E-5082-47C4-6F74-DD9CB7601C9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4BD1E28E-8FAB-F8D0-8ADF-306911C24290}"/>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Πηγή</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 license</a:t>
            </a:r>
            <a:endParaRPr sz="1200" dirty="0">
              <a:solidFill>
                <a:schemeClr val="dk1"/>
              </a:solidFill>
              <a:latin typeface="Calibri"/>
              <a:ea typeface="Calibri"/>
              <a:cs typeface="Calibri"/>
              <a:sym typeface="Calibri"/>
            </a:endParaRPr>
          </a:p>
        </p:txBody>
      </p:sp>
      <p:pic>
        <p:nvPicPr>
          <p:cNvPr id="4098" name="Picture 2" descr="Griechenland, Küste, Kreta, Inseln">
            <a:extLst>
              <a:ext uri="{FF2B5EF4-FFF2-40B4-BE49-F238E27FC236}">
                <a16:creationId xmlns:a16="http://schemas.microsoft.com/office/drawing/2014/main" id="{9B9468A4-4753-5C0A-987F-13D4C7982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62990"/>
            <a:ext cx="4714009" cy="47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12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A6BF7B23-B24E-E030-AD6D-07CD0AA775EC}"/>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33A41CBF-BED3-C610-0A10-A1731A6EC017}"/>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δημόσιους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8F133F21-8192-B6FB-FC00-05A1079C127D}"/>
              </a:ext>
            </a:extLst>
          </p:cNvPr>
          <p:cNvSpPr txBox="1">
            <a:spLocks noGrp="1"/>
          </p:cNvSpPr>
          <p:nvPr>
            <p:ph idx="1"/>
          </p:nvPr>
        </p:nvSpPr>
        <p:spPr>
          <a:xfrm>
            <a:off x="526418" y="2573657"/>
            <a:ext cx="7224340" cy="4865977"/>
          </a:xfrm>
          <a:prstGeom prst="rect">
            <a:avLst/>
          </a:prstGeom>
          <a:noFill/>
          <a:ln>
            <a:noFill/>
          </a:ln>
        </p:spPr>
        <p:txBody>
          <a:bodyPr spcFirstLastPara="1" wrap="square" lIns="91425" tIns="45700" rIns="91425" bIns="45700" anchor="t" anchorCtr="0">
            <a:noAutofit/>
          </a:bodyPr>
          <a:lstStyle/>
          <a:p>
            <a:pPr marL="431800" indent="-342900" fontAlgn="base"/>
            <a:r>
              <a:rPr lang="el-GR" sz="2000" dirty="0">
                <a:latin typeface="Calibri" panose="020F0502020204030204" pitchFamily="34" charset="0"/>
                <a:ea typeface="Calibri" panose="020F0502020204030204" pitchFamily="34" charset="0"/>
                <a:cs typeface="Calibri" panose="020F0502020204030204" pitchFamily="34" charset="0"/>
              </a:rPr>
              <a:t>Προς το παρόν, ο </a:t>
            </a:r>
            <a:r>
              <a:rPr lang="el-GR" sz="2000" b="1" dirty="0">
                <a:latin typeface="Calibri" panose="020F0502020204030204" pitchFamily="34" charset="0"/>
                <a:ea typeface="Calibri" panose="020F0502020204030204" pitchFamily="34" charset="0"/>
                <a:cs typeface="Calibri" panose="020F0502020204030204" pitchFamily="34" charset="0"/>
              </a:rPr>
              <a:t>δημόσιος πάροχος</a:t>
            </a:r>
            <a:r>
              <a:rPr lang="el-GR" sz="2000" dirty="0">
                <a:latin typeface="Calibri" panose="020F0502020204030204" pitchFamily="34" charset="0"/>
                <a:ea typeface="Calibri" panose="020F0502020204030204" pitchFamily="34" charset="0"/>
                <a:cs typeface="Calibri" panose="020F0502020204030204" pitchFamily="34" charset="0"/>
              </a:rPr>
              <a:t> εφαρμογών στην Ελλάδα είναι το Υπουργείο Ψηφιακής Διακυβέρνησης.</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31800" indent="-342900" fontAlgn="base"/>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rPr>
              <a:t>Η πανδημία έφερε την Ελλάδα λίγο πιο κοντά στην ηλεκτρονική υγεία, παρέχοντας διάφορες ψηφιακές πλατφόρμες για την καλύτερη αυτοδιαχείριση της υγείας.</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31800" indent="-342900" fontAlgn="base"/>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rPr>
              <a:t>Ωστόσο, οι δημόσιοι πάροχοι επικεντρώθηκαν περισσότερο στη χρήση πλατφόρμων που βασίζονται σε περιηγητές ιστού παρά σε εφαρμογές.</a:t>
            </a:r>
            <a:endParaRPr lang="el-GR" sz="2000" dirty="0">
              <a:latin typeface="Calibri" panose="020F0502020204030204" pitchFamily="34" charset="0"/>
              <a:ea typeface="Calibri" panose="020F0502020204030204" pitchFamily="34" charset="0"/>
              <a:cs typeface="Calibri" panose="020F0502020204030204" pitchFamily="34" charset="0"/>
            </a:endParaRPr>
          </a:p>
        </p:txBody>
      </p:sp>
      <p:sp>
        <p:nvSpPr>
          <p:cNvPr id="162" name="Google Shape;162;p5">
            <a:extLst>
              <a:ext uri="{FF2B5EF4-FFF2-40B4-BE49-F238E27FC236}">
                <a16:creationId xmlns:a16="http://schemas.microsoft.com/office/drawing/2014/main" id="{F0A20880-D059-1198-9C2A-610C3344180F}"/>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EF8B116-7665-F279-D964-8CA3167E4FA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Εικόνα 1">
            <a:extLst>
              <a:ext uri="{FF2B5EF4-FFF2-40B4-BE49-F238E27FC236}">
                <a16:creationId xmlns:a16="http://schemas.microsoft.com/office/drawing/2014/main" id="{BC44A85C-73D8-DDEC-75CF-DDD8328DDC56}"/>
              </a:ext>
            </a:extLst>
          </p:cNvPr>
          <p:cNvPicPr>
            <a:picLocks noChangeAspect="1"/>
          </p:cNvPicPr>
          <p:nvPr/>
        </p:nvPicPr>
        <p:blipFill>
          <a:blip r:embed="rId3"/>
          <a:stretch>
            <a:fillRect/>
          </a:stretch>
        </p:blipFill>
        <p:spPr>
          <a:xfrm>
            <a:off x="7984049" y="3195812"/>
            <a:ext cx="3990975" cy="1133475"/>
          </a:xfrm>
          <a:prstGeom prst="rect">
            <a:avLst/>
          </a:prstGeom>
          <a:solidFill>
            <a:schemeClr val="accent1">
              <a:lumMod val="75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174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E2AC025-3EEC-8E57-22B3-D3D9502701BA}"/>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A5D6170-980E-26FE-7484-C79AB5FB2376}"/>
              </a:ext>
            </a:extLst>
          </p:cNvPr>
          <p:cNvSpPr txBox="1">
            <a:spLocks noGrp="1"/>
          </p:cNvSpPr>
          <p:nvPr>
            <p:ph type="title"/>
          </p:nvPr>
        </p:nvSpPr>
        <p:spPr>
          <a:xfrm>
            <a:off x="558000" y="965698"/>
            <a:ext cx="11059692" cy="6050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4"/>
              </a:buClr>
              <a:buSzPts val="2200"/>
              <a:buFont typeface="Calibri"/>
              <a:buNone/>
            </a:pPr>
            <a:r>
              <a:rPr lang="el-GR" sz="2800" dirty="0">
                <a:solidFill>
                  <a:srgbClr val="203864"/>
                </a:solidFill>
              </a:rPr>
              <a:t>Εφαρμογές υπηρεσιών υγειονομικής περίθαλψης </a:t>
            </a:r>
            <a:br>
              <a:rPr lang="el-GR" sz="2800" dirty="0">
                <a:solidFill>
                  <a:srgbClr val="203864"/>
                </a:solidFill>
              </a:rPr>
            </a:br>
            <a:r>
              <a:rPr lang="el-GR" sz="2800" dirty="0">
                <a:solidFill>
                  <a:srgbClr val="203864"/>
                </a:solidFill>
              </a:rPr>
              <a:t>από </a:t>
            </a:r>
            <a:r>
              <a:rPr lang="el-GR" sz="2800" u="sng" dirty="0">
                <a:solidFill>
                  <a:srgbClr val="203864"/>
                </a:solidFill>
              </a:rPr>
              <a:t>δημόσιους</a:t>
            </a:r>
            <a:r>
              <a:rPr lang="el-GR" sz="2800" dirty="0">
                <a:solidFill>
                  <a:srgbClr val="203864"/>
                </a:solidFill>
              </a:rPr>
              <a:t> παρόχους στην Ελλάδα</a:t>
            </a:r>
            <a:endParaRPr sz="2800" dirty="0">
              <a:solidFill>
                <a:srgbClr val="203864"/>
              </a:solidFill>
            </a:endParaRPr>
          </a:p>
        </p:txBody>
      </p:sp>
      <p:sp>
        <p:nvSpPr>
          <p:cNvPr id="158" name="Google Shape;158;p5">
            <a:extLst>
              <a:ext uri="{FF2B5EF4-FFF2-40B4-BE49-F238E27FC236}">
                <a16:creationId xmlns:a16="http://schemas.microsoft.com/office/drawing/2014/main" id="{64B30E1C-F47B-4293-B169-E8E69CBD8E6E}"/>
              </a:ext>
            </a:extLst>
          </p:cNvPr>
          <p:cNvSpPr txBox="1">
            <a:spLocks noGrp="1"/>
          </p:cNvSpPr>
          <p:nvPr>
            <p:ph idx="1"/>
          </p:nvPr>
        </p:nvSpPr>
        <p:spPr>
          <a:xfrm>
            <a:off x="269732" y="1764092"/>
            <a:ext cx="8645668" cy="4655045"/>
          </a:xfrm>
          <a:prstGeom prst="rect">
            <a:avLst/>
          </a:prstGeom>
          <a:noFill/>
          <a:ln>
            <a:noFill/>
          </a:ln>
        </p:spPr>
        <p:txBody>
          <a:bodyPr spcFirstLastPara="1" wrap="square" lIns="91425" tIns="45700" rIns="91425" bIns="45700" anchor="t" anchorCtr="0">
            <a:noAutofit/>
          </a:bodyPr>
          <a:lstStyle/>
          <a:p>
            <a:pPr marL="431800" indent="-342900" fontAlgn="base"/>
            <a:r>
              <a:rPr lang="el-GR" sz="2000" dirty="0">
                <a:latin typeface="Calibri" panose="020F0502020204030204" pitchFamily="34" charset="0"/>
                <a:ea typeface="Calibri" panose="020F0502020204030204" pitchFamily="34" charset="0"/>
                <a:cs typeface="Calibri" panose="020F0502020204030204" pitchFamily="34" charset="0"/>
              </a:rPr>
              <a:t>Το 2021, το Υπουργείο Ψηφιακής Διακυβέρνησης προχώρησε στην ανάπτυξη εφαρμογών για κινητά τηλέφωνα, οι οποίες αφορούν:</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889000" lvl="1" indent="-342900" fontAlgn="base">
              <a:buFont typeface="Wingdings" panose="05000000000000000000" pitchFamily="2" charset="2"/>
              <a:buChar char="ü"/>
            </a:pPr>
            <a:r>
              <a:rPr lang="el-GR" sz="2000" dirty="0">
                <a:latin typeface="Calibri" panose="020F0502020204030204" pitchFamily="34" charset="0"/>
                <a:ea typeface="Calibri" panose="020F0502020204030204" pitchFamily="34" charset="0"/>
                <a:cs typeface="Calibri" panose="020F0502020204030204" pitchFamily="34" charset="0"/>
              </a:rPr>
              <a:t>Προληπτική ιατρική: οι νέοι γονείς θα λαμβάνουν ειδοποιήσεις στο κινητό τους τηλέφωνο ως υπενθύμιση για να εμβολιάσουν τα παιδιά τους. Επιπλέον, οι πολίτες αναμένεται να λαμβάνουν εξατομικευμένες ενημερώσεις για προληπτικές εξετάσεις με βάση την ηλικία και το φύλο τους.</a:t>
            </a:r>
          </a:p>
          <a:p>
            <a:pPr marL="889000" lvl="1" indent="-342900" fontAlgn="base">
              <a:buFont typeface="Wingdings" panose="05000000000000000000" pitchFamily="2" charset="2"/>
              <a:buChar char="ü"/>
            </a:pPr>
            <a:r>
              <a:rPr lang="el-GR" sz="2000" dirty="0">
                <a:latin typeface="Calibri" panose="020F0502020204030204" pitchFamily="34" charset="0"/>
                <a:ea typeface="Calibri" panose="020F0502020204030204" pitchFamily="34" charset="0"/>
                <a:cs typeface="Calibri" panose="020F0502020204030204" pitchFamily="34" charset="0"/>
              </a:rPr>
              <a:t>Συμβουλευτική εξ αποστάσεως: Η πρωτοβουλία αυτή, η οποία θα ξεκινήσει από την ψυχική υγεία και τις δερματολογικές παθήσεις, είναι ιδιαίτερα σημαντική, ιδιαίτερα για τις παραμεθόριες και νησιωτικές περιοχές, καθώς κάνει την εξ αποστάσεως επικοινωνία γιατρού-ασθενούς πιο σαφή και ξεκάθαρη.</a:t>
            </a:r>
          </a:p>
        </p:txBody>
      </p:sp>
      <p:sp>
        <p:nvSpPr>
          <p:cNvPr id="162" name="Google Shape;162;p5">
            <a:extLst>
              <a:ext uri="{FF2B5EF4-FFF2-40B4-BE49-F238E27FC236}">
                <a16:creationId xmlns:a16="http://schemas.microsoft.com/office/drawing/2014/main" id="{24C78D8E-B6DD-0C09-2037-BF8680843F7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749A8A5F-F7EC-30B3-1687-63C80B521AA0}"/>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Εικόνα 1">
            <a:extLst>
              <a:ext uri="{FF2B5EF4-FFF2-40B4-BE49-F238E27FC236}">
                <a16:creationId xmlns:a16="http://schemas.microsoft.com/office/drawing/2014/main" id="{5A93DBC5-2B9E-B94F-0A63-0D8A85D50AA2}"/>
              </a:ext>
            </a:extLst>
          </p:cNvPr>
          <p:cNvPicPr>
            <a:picLocks noChangeAspect="1"/>
          </p:cNvPicPr>
          <p:nvPr/>
        </p:nvPicPr>
        <p:blipFill>
          <a:blip r:embed="rId3"/>
          <a:stretch>
            <a:fillRect/>
          </a:stretch>
        </p:blipFill>
        <p:spPr>
          <a:xfrm>
            <a:off x="8915400" y="3429000"/>
            <a:ext cx="3276600" cy="971301"/>
          </a:xfrm>
          <a:prstGeom prst="rect">
            <a:avLst/>
          </a:prstGeom>
          <a:solidFill>
            <a:schemeClr val="accent1">
              <a:lumMod val="75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4696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1 2 Apps for Healthcare Services EXPERIENTIAL TRAINING for Greece"/>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Kedt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Ep521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Snnb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Ep521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Ep521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Ep521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KedtYFQaV5GsAAABvAAAAHAAAAHVuaXZlcnNhbC9sb2NhbF9zZXR0aW5ncy54bWwNyrEKwkAMANC9XxEySB3Uugn2rpujCK0fENogB7mk9ELRv/e2N7x++GaBnbeSTANezx0C62xL0k/A9/Q43RCKky4kphxQDWGITS82k4zsXmOBVejH28S5wvlJuc4XqbOkAu1B/B6PeInNH1BLAwQUAAIACABLedtY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BLedtYOp3ncEsAAABrAAAAGwAAAHVuaXZlcnNhbC91bml2ZXJzYWwucG5nLnhtbLOxr8jNUShLLSrOzM+zVTLUM1Cyt+PlsikoSi3LTC1XqACKAQUhQEmhEsg1QnDLM1NKMoBCBhYWCMGM1Mz0jBJbJQtDM7igPtBMAFBLAQIAABQAAgAIAKl+UE82YVgCRwMAAOEJAAAUAAAAAAAAAAEAAAAAAAAAAAB1bml2ZXJzYWwvcGxheWVyLnhtbFBLAQIAABQAAgAIAEp521i1N/SoHAUAAOETAAAdAAAAAAAAAAEAAAAAAHkDAAB1bml2ZXJzYWwvY29tbW9uX21lc3NhZ2VzLmxuZ1BLAQIAABQAAgAIAEp521gVHmAbowAAAH8BAAAuAAAAAAAAAAEAAAAAANAIAAB1bml2ZXJzYWwvcGxheWJhY2tfYW5kX25hdmlnYXRpb25fc2V0dGluZ3MueG1sUEsBAgAAFAACAAgASnnbWHRJNR88BAAADBUAACcAAAAAAAAAAQAAAAAAvwkAAHVuaXZlcnNhbC9mbGFzaF9wdWJsaXNoaW5nX3NldHRpbmdzLnhtbFBLAQIAABQAAgAIAEp521g3i4dqewMAAKwMAAAhAAAAAAAAAAEAAAAAAEAOAAB1bml2ZXJzYWwvZmxhc2hfc2tpbl9zZXR0aW5ncy54bWxQSwECAAAUAAIACABKedtYpq9WIzYEAACWFAAAJgAAAAAAAAABAAAAAAD6EQAAdW5pdmVyc2FsL2h0bWxfcHVibGlzaGluZ19zZXR0aW5ncy54bWxQSwECAAAUAAIACABKedtYJg9+6LABAABvBgAAHwAAAAAAAAABAAAAAAB0FgAAdW5pdmVyc2FsL2h0bWxfc2tpbl9zZXR0aW5ncy5qc1BLAQIAABQAAgAIAEp521gVBpXkawAAAG8AAAAcAAAAAAAAAAEAAAAAAGEYAAB1bml2ZXJzYWwvbG9jYWxfc2V0dGluZ3MueG1sUEsBAgAAFAACAAgAS3nbWPV0pn6tEQAAqzkAABcAAAAAAAAAAAAAAAAABhkAAHVuaXZlcnNhbC91bml2ZXJzYWwucG5nUEsBAgAAFAACAAgAS3nbWDqd53BLAAAAawAAABsAAAAAAAAAAQAAAAAA6CoAAHVuaXZlcnNhbC91bml2ZXJzYWwucG5nLnhtbFBLBQYAAAAACgAKAAYDAABsKwAAAAA="/>
  <p:tag name="ISPRING_LMS_API_VERSION" val="SCORM 1.2"/>
  <p:tag name="ISPRING_ULTRA_SCORM_COURSE_ID" val="AACB6444-6D12-404E-AE86-0464A27210E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L\\Greek\\Greek\\ETA 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11 2 Apps for Healthcare Services EXPERIENTIAL TRAINING for Greece"/>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1617</Words>
  <Application>Microsoft Office PowerPoint</Application>
  <PresentationFormat>Ευρεία οθόνη</PresentationFormat>
  <Paragraphs>195</Paragraphs>
  <Slides>22</Slides>
  <Notes>22</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22</vt:i4>
      </vt:variant>
    </vt:vector>
  </HeadingPairs>
  <TitlesOfParts>
    <vt:vector size="37" baseType="lpstr">
      <vt:lpstr>Adobe Gothic Std B</vt:lpstr>
      <vt:lpstr>MS PGothic</vt:lpstr>
      <vt:lpstr>Abadi Extra Light</vt:lpstr>
      <vt:lpstr>Arial</vt:lpstr>
      <vt:lpstr>Calibri</vt:lpstr>
      <vt:lpstr>Calibri Light</vt:lpstr>
      <vt:lpstr>Gill Sans</vt:lpstr>
      <vt:lpstr>Gill Sans Nova</vt:lpstr>
      <vt:lpstr>Impact</vt:lpstr>
      <vt:lpstr>MyriadPro-Regular</vt:lpstr>
      <vt:lpstr>Roboto</vt:lpstr>
      <vt:lpstr>Söhne</vt:lpstr>
      <vt:lpstr>Times New Roman</vt:lpstr>
      <vt:lpstr>Wingdings</vt:lpstr>
      <vt:lpstr>Θέμα του Office</vt:lpstr>
      <vt:lpstr>Παρουσίαση του PowerPoint</vt:lpstr>
      <vt:lpstr>Εταίροι</vt:lpstr>
      <vt:lpstr>Συνεδρία βιωματικής εκπαίδευσης: Περιεχόμενο</vt:lpstr>
      <vt:lpstr>Στόχοι</vt:lpstr>
      <vt:lpstr>11.2.1 Προσδιορισμός των εφαρμογών υπηρεσιών υγειονομικής περίθαλψης και των διαφόρων κατηγοριών τους</vt:lpstr>
      <vt:lpstr>Εφαρμογές υπηρεσιών υγειονομικής περίθαλψης</vt:lpstr>
      <vt:lpstr>Εφαρμογές υπηρεσιών υγειονομικής περίθαλψης στην Ελλάδα</vt:lpstr>
      <vt:lpstr>Εφαρμογές υπηρεσιών υγειονομικής περίθαλψης  από δημόσιους παρόχους στην Ελλάδα</vt:lpstr>
      <vt:lpstr>Εφαρμογές υπηρεσιών υγειονομικής περίθαλψης  από δημόσιους παρόχους στην Ελλάδα</vt:lpstr>
      <vt:lpstr>Εφαρμογές υπηρεσιών υγειονομικής περίθαλψης  από δημόσιους παρόχους στην Ελλάδα</vt:lpstr>
      <vt:lpstr>Εφαρμογές υπηρεσιών υγειονομικής περίθαλψης στην Ελλάδα</vt:lpstr>
      <vt:lpstr>Εφαρμογές υπηρεσιών υγειονομικής περίθαλψης  από δημόσιους παρόχους στην Ελλάδα</vt:lpstr>
      <vt:lpstr>Εφαρμογές υπηρεσιών υγειονομικής περίθαλψης  από δημόσιους παρόχους στην Ελλάδα</vt:lpstr>
      <vt:lpstr>Εφαρμογές υπηρεσιών υγειονομικής περίθαλψης  από ιδιωτικούς παρόχους στην Ελλάδα</vt:lpstr>
      <vt:lpstr>Εφαρμογές υπηρεσιών υγειονομικής περίθαλψης  από ιδιωτικούς παρόχους στην Ελλάδα</vt:lpstr>
      <vt:lpstr>Εφαρμογές υπηρεσιών υγειονομικής περίθαλψης  από ιδιωτικούς παρόχους στην Ελλάδα</vt:lpstr>
      <vt:lpstr>Εφαρμογές υπηρεσιών υγειονομικής περίθαλψης  από ιδιωτικούς παρόχους στην Ελλάδα</vt:lpstr>
      <vt:lpstr>Εφαρμογές υπηρεσιών υγειονομικής περίθαλψης  από ιδιωτικούς παρόχους στην Ελλάδα</vt:lpstr>
      <vt:lpstr>Εφαρμογές υπηρεσιών υγειονομικής περίθαλψης  από ιδιωτικούς παρόχους στην Ελλάδα</vt:lpstr>
      <vt:lpstr>Παρουσίαση του PowerPoint</vt:lpstr>
      <vt:lpstr>Δραστηριότητα: Δημιουργήστε το δικό σας σχέδιο για τη χρήση εφαρμογών υπηρεσιών υγείας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ETA11 2 Apps for Healthcare Services EXPERIENTIAL TRAINING for Greece</dc:title>
  <dc:creator>pantelis bbalaouras</dc:creator>
  <cp:lastModifiedBy>pantelis</cp:lastModifiedBy>
  <cp:revision>984</cp:revision>
  <dcterms:created xsi:type="dcterms:W3CDTF">2020-06-02T13:31:56Z</dcterms:created>
  <dcterms:modified xsi:type="dcterms:W3CDTF">2024-06-27T12:11:16Z</dcterms:modified>
</cp:coreProperties>
</file>