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602" r:id="rId2"/>
    <p:sldId id="603" r:id="rId3"/>
    <p:sldId id="417" r:id="rId4"/>
    <p:sldId id="545" r:id="rId5"/>
    <p:sldId id="420" r:id="rId6"/>
    <p:sldId id="535" r:id="rId7"/>
    <p:sldId id="261" r:id="rId8"/>
    <p:sldId id="572" r:id="rId9"/>
    <p:sldId id="569" r:id="rId10"/>
    <p:sldId id="587" r:id="rId11"/>
    <p:sldId id="570" r:id="rId12"/>
    <p:sldId id="571" r:id="rId13"/>
    <p:sldId id="454" r:id="rId14"/>
    <p:sldId id="574" r:id="rId15"/>
    <p:sldId id="588" r:id="rId16"/>
    <p:sldId id="446" r:id="rId17"/>
    <p:sldId id="573" r:id="rId18"/>
    <p:sldId id="464" r:id="rId19"/>
    <p:sldId id="575" r:id="rId20"/>
    <p:sldId id="589" r:id="rId21"/>
    <p:sldId id="576" r:id="rId22"/>
    <p:sldId id="551" r:id="rId23"/>
    <p:sldId id="577" r:id="rId24"/>
    <p:sldId id="580" r:id="rId25"/>
    <p:sldId id="590" r:id="rId26"/>
    <p:sldId id="578" r:id="rId27"/>
    <p:sldId id="455" r:id="rId28"/>
    <p:sldId id="591" r:id="rId29"/>
    <p:sldId id="552" r:id="rId30"/>
    <p:sldId id="544" r:id="rId31"/>
    <p:sldId id="581" r:id="rId32"/>
    <p:sldId id="582" r:id="rId33"/>
    <p:sldId id="592" r:id="rId34"/>
    <p:sldId id="437" r:id="rId35"/>
    <p:sldId id="467" r:id="rId36"/>
    <p:sldId id="553" r:id="rId37"/>
    <p:sldId id="568" r:id="rId38"/>
    <p:sldId id="593" r:id="rId39"/>
    <p:sldId id="554" r:id="rId40"/>
    <p:sldId id="555" r:id="rId41"/>
    <p:sldId id="583" r:id="rId42"/>
    <p:sldId id="594" r:id="rId43"/>
    <p:sldId id="438" r:id="rId44"/>
    <p:sldId id="487" r:id="rId45"/>
    <p:sldId id="579" r:id="rId46"/>
    <p:sldId id="564" r:id="rId47"/>
    <p:sldId id="595" r:id="rId48"/>
    <p:sldId id="565" r:id="rId49"/>
    <p:sldId id="584" r:id="rId50"/>
    <p:sldId id="585" r:id="rId51"/>
    <p:sldId id="596" r:id="rId52"/>
    <p:sldId id="586" r:id="rId53"/>
    <p:sldId id="532" r:id="rId54"/>
    <p:sldId id="533" r:id="rId55"/>
    <p:sldId id="534" r:id="rId56"/>
    <p:sldId id="597" r:id="rId57"/>
    <p:sldId id="598" r:id="rId58"/>
    <p:sldId id="599" r:id="rId59"/>
    <p:sldId id="600" r:id="rId60"/>
    <p:sldId id="601" r:id="rId61"/>
    <p:sldId id="404" r:id="rId62"/>
  </p:sldIdLst>
  <p:sldSz cx="12192000" cy="6858000"/>
  <p:notesSz cx="6858000" cy="9144000"/>
  <p:custDataLst>
    <p:tags r:id="rId6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a:srgbClr val="FF3399"/>
    <a:srgbClr val="9933FF"/>
    <a:srgbClr val="ED7D31"/>
    <a:srgbClr val="F8F8F8"/>
    <a:srgbClr val="203864"/>
    <a:srgbClr val="ABC7F1"/>
    <a:srgbClr val="CFD5EA"/>
    <a:srgbClr val="404040"/>
    <a:srgbClr val="C01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6901" autoAdjust="0"/>
  </p:normalViewPr>
  <p:slideViewPr>
    <p:cSldViewPr snapToGrid="0">
      <p:cViewPr varScale="1">
        <p:scale>
          <a:sx n="90" d="100"/>
          <a:sy n="90" d="100"/>
        </p:scale>
        <p:origin x="204"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FCCE4238-AF18-4F0D-B654-363F4EFE7932}"/>
    <pc:docChg chg="custSel modSld">
      <pc:chgData name="pantelis balaouras" userId="25e8755020fc1734" providerId="LiveId" clId="{FCCE4238-AF18-4F0D-B654-363F4EFE7932}" dt="2024-05-02T08:16:32.348" v="50" actId="1076"/>
      <pc:docMkLst>
        <pc:docMk/>
      </pc:docMkLst>
      <pc:sldChg chg="addSp delSp modSp mod">
        <pc:chgData name="pantelis balaouras" userId="25e8755020fc1734" providerId="LiveId" clId="{FCCE4238-AF18-4F0D-B654-363F4EFE7932}" dt="2024-05-02T08:12:14.032" v="9"/>
        <pc:sldMkLst>
          <pc:docMk/>
          <pc:sldMk cId="616025265" sldId="261"/>
        </pc:sldMkLst>
        <pc:spChg chg="del">
          <ac:chgData name="pantelis balaouras" userId="25e8755020fc1734" providerId="LiveId" clId="{FCCE4238-AF18-4F0D-B654-363F4EFE7932}" dt="2024-05-02T08:12:04.626" v="8" actId="478"/>
          <ac:spMkLst>
            <pc:docMk/>
            <pc:sldMk cId="616025265" sldId="261"/>
            <ac:spMk id="3" creationId="{EA9363C4-D47D-BD9C-4A8E-EF038C4C1F39}"/>
          </ac:spMkLst>
        </pc:spChg>
        <pc:spChg chg="add mod">
          <ac:chgData name="pantelis balaouras" userId="25e8755020fc1734" providerId="LiveId" clId="{FCCE4238-AF18-4F0D-B654-363F4EFE7932}" dt="2024-05-02T08:12:14.032" v="9"/>
          <ac:spMkLst>
            <pc:docMk/>
            <pc:sldMk cId="616025265" sldId="261"/>
            <ac:spMk id="8" creationId="{CAD544A0-DA65-4E7B-3C06-CB39B99EC643}"/>
          </ac:spMkLst>
        </pc:spChg>
        <pc:picChg chg="del">
          <ac:chgData name="pantelis balaouras" userId="25e8755020fc1734" providerId="LiveId" clId="{FCCE4238-AF18-4F0D-B654-363F4EFE7932}" dt="2024-05-02T08:12:03.064" v="7" actId="478"/>
          <ac:picMkLst>
            <pc:docMk/>
            <pc:sldMk cId="616025265" sldId="261"/>
            <ac:picMk id="2" creationId="{455843D4-F9E9-C853-57A2-27AC7B2C3889}"/>
          </ac:picMkLst>
        </pc:picChg>
        <pc:picChg chg="add mod">
          <ac:chgData name="pantelis balaouras" userId="25e8755020fc1734" providerId="LiveId" clId="{FCCE4238-AF18-4F0D-B654-363F4EFE7932}" dt="2024-05-02T08:12:14.032" v="9"/>
          <ac:picMkLst>
            <pc:docMk/>
            <pc:sldMk cId="616025265" sldId="261"/>
            <ac:picMk id="7" creationId="{11924F11-58A5-9325-08C0-442F0FE4D995}"/>
          </ac:picMkLst>
        </pc:picChg>
      </pc:sldChg>
      <pc:sldChg chg="addSp delSp modSp mod">
        <pc:chgData name="pantelis balaouras" userId="25e8755020fc1734" providerId="LiveId" clId="{FCCE4238-AF18-4F0D-B654-363F4EFE7932}" dt="2024-05-02T08:11:42.877" v="3" actId="14100"/>
        <pc:sldMkLst>
          <pc:docMk/>
          <pc:sldMk cId="2033093179" sldId="420"/>
        </pc:sldMkLst>
        <pc:spChg chg="add mod">
          <ac:chgData name="pantelis balaouras" userId="25e8755020fc1734" providerId="LiveId" clId="{FCCE4238-AF18-4F0D-B654-363F4EFE7932}" dt="2024-05-02T08:11:30.981" v="1"/>
          <ac:spMkLst>
            <pc:docMk/>
            <pc:sldMk cId="2033093179" sldId="420"/>
            <ac:spMk id="3" creationId="{2DCDC390-4C71-6E87-4476-E0FEE43616B7}"/>
          </ac:spMkLst>
        </pc:spChg>
        <pc:spChg chg="mod">
          <ac:chgData name="pantelis balaouras" userId="25e8755020fc1734" providerId="LiveId" clId="{FCCE4238-AF18-4F0D-B654-363F4EFE7932}" dt="2024-05-02T08:11:42.877" v="3" actId="14100"/>
          <ac:spMkLst>
            <pc:docMk/>
            <pc:sldMk cId="2033093179" sldId="420"/>
            <ac:spMk id="5" creationId="{F56DC747-739E-5A0C-94B8-E8F8E974AC85}"/>
          </ac:spMkLst>
        </pc:spChg>
        <pc:spChg chg="mod">
          <ac:chgData name="pantelis balaouras" userId="25e8755020fc1734" providerId="LiveId" clId="{FCCE4238-AF18-4F0D-B654-363F4EFE7932}" dt="2024-05-02T08:11:37.979" v="2" actId="14100"/>
          <ac:spMkLst>
            <pc:docMk/>
            <pc:sldMk cId="2033093179" sldId="420"/>
            <ac:spMk id="13" creationId="{ACBE9AD0-B2F0-4ADA-8F10-B83476743F9C}"/>
          </ac:spMkLst>
        </pc:spChg>
        <pc:picChg chg="del">
          <ac:chgData name="pantelis balaouras" userId="25e8755020fc1734" providerId="LiveId" clId="{FCCE4238-AF18-4F0D-B654-363F4EFE7932}" dt="2024-05-02T08:11:29.832" v="0" actId="478"/>
          <ac:picMkLst>
            <pc:docMk/>
            <pc:sldMk cId="2033093179" sldId="420"/>
            <ac:picMk id="2" creationId="{22E70B03-7126-1B0C-05F9-2C1895BCD0C5}"/>
          </ac:picMkLst>
        </pc:picChg>
        <pc:picChg chg="add mod">
          <ac:chgData name="pantelis balaouras" userId="25e8755020fc1734" providerId="LiveId" clId="{FCCE4238-AF18-4F0D-B654-363F4EFE7932}" dt="2024-05-02T08:11:30.981" v="1"/>
          <ac:picMkLst>
            <pc:docMk/>
            <pc:sldMk cId="2033093179" sldId="420"/>
            <ac:picMk id="4" creationId="{60898066-E9FC-5452-152A-ED202B094029}"/>
          </ac:picMkLst>
        </pc:picChg>
      </pc:sldChg>
      <pc:sldChg chg="addSp delSp modSp mod">
        <pc:chgData name="pantelis balaouras" userId="25e8755020fc1734" providerId="LiveId" clId="{FCCE4238-AF18-4F0D-B654-363F4EFE7932}" dt="2024-05-02T08:14:48.376" v="28" actId="167"/>
        <pc:sldMkLst>
          <pc:docMk/>
          <pc:sldMk cId="2140994750" sldId="437"/>
        </pc:sldMkLst>
        <pc:spChg chg="del">
          <ac:chgData name="pantelis balaouras" userId="25e8755020fc1734" providerId="LiveId" clId="{FCCE4238-AF18-4F0D-B654-363F4EFE7932}" dt="2024-05-02T08:14:39.220" v="26" actId="478"/>
          <ac:spMkLst>
            <pc:docMk/>
            <pc:sldMk cId="2140994750" sldId="437"/>
            <ac:spMk id="2" creationId="{F578CDC3-AA9B-A5CA-B298-64484F1EFBDF}"/>
          </ac:spMkLst>
        </pc:spChg>
        <pc:spChg chg="add mod">
          <ac:chgData name="pantelis balaouras" userId="25e8755020fc1734" providerId="LiveId" clId="{FCCE4238-AF18-4F0D-B654-363F4EFE7932}" dt="2024-05-02T08:14:40.893" v="27"/>
          <ac:spMkLst>
            <pc:docMk/>
            <pc:sldMk cId="2140994750" sldId="437"/>
            <ac:spMk id="8" creationId="{7C8BB3A4-8D4B-7EE3-02CC-A055D884B5E8}"/>
          </ac:spMkLst>
        </pc:spChg>
        <pc:picChg chg="del">
          <ac:chgData name="pantelis balaouras" userId="25e8755020fc1734" providerId="LiveId" clId="{FCCE4238-AF18-4F0D-B654-363F4EFE7932}" dt="2024-05-02T08:14:37.439" v="25" actId="478"/>
          <ac:picMkLst>
            <pc:docMk/>
            <pc:sldMk cId="2140994750" sldId="437"/>
            <ac:picMk id="3" creationId="{F597901C-1CFD-02D5-178E-78976D0E0125}"/>
          </ac:picMkLst>
        </pc:picChg>
        <pc:picChg chg="add mod">
          <ac:chgData name="pantelis balaouras" userId="25e8755020fc1734" providerId="LiveId" clId="{FCCE4238-AF18-4F0D-B654-363F4EFE7932}" dt="2024-05-02T08:14:48.376" v="28" actId="167"/>
          <ac:picMkLst>
            <pc:docMk/>
            <pc:sldMk cId="2140994750" sldId="437"/>
            <ac:picMk id="7" creationId="{AE156E78-D2A8-5165-6EED-A52086C044B3}"/>
          </ac:picMkLst>
        </pc:picChg>
      </pc:sldChg>
      <pc:sldChg chg="addSp delSp modSp mod">
        <pc:chgData name="pantelis balaouras" userId="25e8755020fc1734" providerId="LiveId" clId="{FCCE4238-AF18-4F0D-B654-363F4EFE7932}" dt="2024-05-02T08:16:08.172" v="46" actId="1076"/>
        <pc:sldMkLst>
          <pc:docMk/>
          <pc:sldMk cId="750286666" sldId="438"/>
        </pc:sldMkLst>
        <pc:spChg chg="del">
          <ac:chgData name="pantelis balaouras" userId="25e8755020fc1734" providerId="LiveId" clId="{FCCE4238-AF18-4F0D-B654-363F4EFE7932}" dt="2024-05-02T08:16:01.265" v="44" actId="478"/>
          <ac:spMkLst>
            <pc:docMk/>
            <pc:sldMk cId="750286666" sldId="438"/>
            <ac:spMk id="3" creationId="{17E4B6F4-910A-465B-8D37-FDAFB8260467}"/>
          </ac:spMkLst>
        </pc:spChg>
        <pc:spChg chg="add mod">
          <ac:chgData name="pantelis balaouras" userId="25e8755020fc1734" providerId="LiveId" clId="{FCCE4238-AF18-4F0D-B654-363F4EFE7932}" dt="2024-05-02T08:16:02.501" v="45"/>
          <ac:spMkLst>
            <pc:docMk/>
            <pc:sldMk cId="750286666" sldId="438"/>
            <ac:spMk id="7" creationId="{14F52CA4-0564-0C88-3B23-7EF2BC082CD8}"/>
          </ac:spMkLst>
        </pc:spChg>
        <pc:picChg chg="del">
          <ac:chgData name="pantelis balaouras" userId="25e8755020fc1734" providerId="LiveId" clId="{FCCE4238-AF18-4F0D-B654-363F4EFE7932}" dt="2024-05-02T08:15:59.705" v="43" actId="478"/>
          <ac:picMkLst>
            <pc:docMk/>
            <pc:sldMk cId="750286666" sldId="438"/>
            <ac:picMk id="2" creationId="{932E6542-705E-5980-67AD-E720FB5761A6}"/>
          </ac:picMkLst>
        </pc:picChg>
        <pc:picChg chg="add mod">
          <ac:chgData name="pantelis balaouras" userId="25e8755020fc1734" providerId="LiveId" clId="{FCCE4238-AF18-4F0D-B654-363F4EFE7932}" dt="2024-05-02T08:16:08.172" v="46" actId="1076"/>
          <ac:picMkLst>
            <pc:docMk/>
            <pc:sldMk cId="750286666" sldId="438"/>
            <ac:picMk id="6" creationId="{B45802B2-CE04-C048-B497-5012E209D697}"/>
          </ac:picMkLst>
        </pc:picChg>
      </pc:sldChg>
      <pc:sldChg chg="addSp delSp modSp mod">
        <pc:chgData name="pantelis balaouras" userId="25e8755020fc1734" providerId="LiveId" clId="{FCCE4238-AF18-4F0D-B654-363F4EFE7932}" dt="2024-05-02T08:11:57.532" v="6"/>
        <pc:sldMkLst>
          <pc:docMk/>
          <pc:sldMk cId="2585051265" sldId="535"/>
        </pc:sldMkLst>
        <pc:spChg chg="del">
          <ac:chgData name="pantelis balaouras" userId="25e8755020fc1734" providerId="LiveId" clId="{FCCE4238-AF18-4F0D-B654-363F4EFE7932}" dt="2024-05-02T08:11:49.627" v="5" actId="478"/>
          <ac:spMkLst>
            <pc:docMk/>
            <pc:sldMk cId="2585051265" sldId="535"/>
            <ac:spMk id="3" creationId="{4A1A03FD-DBE8-88F4-1AA3-88B814677301}"/>
          </ac:spMkLst>
        </pc:spChg>
        <pc:spChg chg="add mod">
          <ac:chgData name="pantelis balaouras" userId="25e8755020fc1734" providerId="LiveId" clId="{FCCE4238-AF18-4F0D-B654-363F4EFE7932}" dt="2024-05-02T08:11:57.532" v="6"/>
          <ac:spMkLst>
            <pc:docMk/>
            <pc:sldMk cId="2585051265" sldId="535"/>
            <ac:spMk id="4" creationId="{3DDBF1C3-FB80-CC7D-A678-362A5C0BA23E}"/>
          </ac:spMkLst>
        </pc:spChg>
        <pc:picChg chg="del">
          <ac:chgData name="pantelis balaouras" userId="25e8755020fc1734" providerId="LiveId" clId="{FCCE4238-AF18-4F0D-B654-363F4EFE7932}" dt="2024-05-02T08:11:47.595" v="4" actId="478"/>
          <ac:picMkLst>
            <pc:docMk/>
            <pc:sldMk cId="2585051265" sldId="535"/>
            <ac:picMk id="2" creationId="{7F194105-A616-1811-CCD2-0261AE6759AF}"/>
          </ac:picMkLst>
        </pc:picChg>
        <pc:picChg chg="add mod">
          <ac:chgData name="pantelis balaouras" userId="25e8755020fc1734" providerId="LiveId" clId="{FCCE4238-AF18-4F0D-B654-363F4EFE7932}" dt="2024-05-02T08:11:57.532" v="6"/>
          <ac:picMkLst>
            <pc:docMk/>
            <pc:sldMk cId="2585051265" sldId="535"/>
            <ac:picMk id="6" creationId="{777CF64F-023C-835B-5596-E4070E984016}"/>
          </ac:picMkLst>
        </pc:picChg>
      </pc:sldChg>
      <pc:sldChg chg="modSp mod">
        <pc:chgData name="pantelis balaouras" userId="25e8755020fc1734" providerId="LiveId" clId="{FCCE4238-AF18-4F0D-B654-363F4EFE7932}" dt="2024-05-02T08:12:21.156" v="10" actId="1076"/>
        <pc:sldMkLst>
          <pc:docMk/>
          <pc:sldMk cId="1303941817" sldId="546"/>
        </pc:sldMkLst>
        <pc:picChg chg="mod">
          <ac:chgData name="pantelis balaouras" userId="25e8755020fc1734" providerId="LiveId" clId="{FCCE4238-AF18-4F0D-B654-363F4EFE7932}" dt="2024-05-02T08:12:21.156" v="10" actId="1076"/>
          <ac:picMkLst>
            <pc:docMk/>
            <pc:sldMk cId="1303941817" sldId="546"/>
            <ac:picMk id="9" creationId="{EF09337D-BFFC-4312-A5CB-E3EF58FA9B75}"/>
          </ac:picMkLst>
        </pc:picChg>
      </pc:sldChg>
      <pc:sldChg chg="modSp mod">
        <pc:chgData name="pantelis balaouras" userId="25e8755020fc1734" providerId="LiveId" clId="{FCCE4238-AF18-4F0D-B654-363F4EFE7932}" dt="2024-05-02T08:15:04.642" v="29" actId="12"/>
        <pc:sldMkLst>
          <pc:docMk/>
          <pc:sldMk cId="2545829085" sldId="554"/>
        </pc:sldMkLst>
        <pc:spChg chg="mod">
          <ac:chgData name="pantelis balaouras" userId="25e8755020fc1734" providerId="LiveId" clId="{FCCE4238-AF18-4F0D-B654-363F4EFE7932}" dt="2024-05-02T08:15:04.642" v="29" actId="12"/>
          <ac:spMkLst>
            <pc:docMk/>
            <pc:sldMk cId="2545829085" sldId="554"/>
            <ac:spMk id="6" creationId="{13725DC3-E1D4-4E92-AF5A-F0DED3AA5B9A}"/>
          </ac:spMkLst>
        </pc:spChg>
      </pc:sldChg>
      <pc:sldChg chg="modSp mod">
        <pc:chgData name="pantelis balaouras" userId="25e8755020fc1734" providerId="LiveId" clId="{FCCE4238-AF18-4F0D-B654-363F4EFE7932}" dt="2024-05-02T08:15:46.887" v="42" actId="27636"/>
        <pc:sldMkLst>
          <pc:docMk/>
          <pc:sldMk cId="1960782220" sldId="555"/>
        </pc:sldMkLst>
        <pc:spChg chg="mod">
          <ac:chgData name="pantelis balaouras" userId="25e8755020fc1734" providerId="LiveId" clId="{FCCE4238-AF18-4F0D-B654-363F4EFE7932}" dt="2024-05-02T08:15:46.887" v="42" actId="27636"/>
          <ac:spMkLst>
            <pc:docMk/>
            <pc:sldMk cId="1960782220" sldId="555"/>
            <ac:spMk id="6" creationId="{13725DC3-E1D4-4E92-AF5A-F0DED3AA5B9A}"/>
          </ac:spMkLst>
        </pc:spChg>
      </pc:sldChg>
      <pc:sldChg chg="modSp mod">
        <pc:chgData name="pantelis balaouras" userId="25e8755020fc1734" providerId="LiveId" clId="{FCCE4238-AF18-4F0D-B654-363F4EFE7932}" dt="2024-05-02T08:15:13.048" v="31" actId="27636"/>
        <pc:sldMkLst>
          <pc:docMk/>
          <pc:sldMk cId="3081207943" sldId="568"/>
        </pc:sldMkLst>
        <pc:spChg chg="mod">
          <ac:chgData name="pantelis balaouras" userId="25e8755020fc1734" providerId="LiveId" clId="{FCCE4238-AF18-4F0D-B654-363F4EFE7932}" dt="2024-05-02T08:15:13.048" v="31" actId="27636"/>
          <ac:spMkLst>
            <pc:docMk/>
            <pc:sldMk cId="3081207943" sldId="568"/>
            <ac:spMk id="6" creationId="{13725DC3-E1D4-4E92-AF5A-F0DED3AA5B9A}"/>
          </ac:spMkLst>
        </pc:spChg>
      </pc:sldChg>
      <pc:sldChg chg="modSp mod">
        <pc:chgData name="pantelis balaouras" userId="25e8755020fc1734" providerId="LiveId" clId="{FCCE4238-AF18-4F0D-B654-363F4EFE7932}" dt="2024-05-02T08:13:33.549" v="17" actId="255"/>
        <pc:sldMkLst>
          <pc:docMk/>
          <pc:sldMk cId="3492711803" sldId="571"/>
        </pc:sldMkLst>
        <pc:spChg chg="mod">
          <ac:chgData name="pantelis balaouras" userId="25e8755020fc1734" providerId="LiveId" clId="{FCCE4238-AF18-4F0D-B654-363F4EFE7932}" dt="2024-05-02T08:13:33.549" v="17" actId="255"/>
          <ac:spMkLst>
            <pc:docMk/>
            <pc:sldMk cId="3492711803" sldId="571"/>
            <ac:spMk id="9" creationId="{A9E2F235-F39B-BA36-8AFC-C7E8F9729CD5}"/>
          </ac:spMkLst>
        </pc:spChg>
        <pc:picChg chg="mod">
          <ac:chgData name="pantelis balaouras" userId="25e8755020fc1734" providerId="LiveId" clId="{FCCE4238-AF18-4F0D-B654-363F4EFE7932}" dt="2024-05-02T08:13:10.169" v="15" actId="14100"/>
          <ac:picMkLst>
            <pc:docMk/>
            <pc:sldMk cId="3492711803" sldId="571"/>
            <ac:picMk id="6" creationId="{C385D11B-A0CE-4FF4-80AA-DC6691DC047C}"/>
          </ac:picMkLst>
        </pc:picChg>
      </pc:sldChg>
      <pc:sldChg chg="addSp delSp modSp mod">
        <pc:chgData name="pantelis balaouras" userId="25e8755020fc1734" providerId="LiveId" clId="{FCCE4238-AF18-4F0D-B654-363F4EFE7932}" dt="2024-05-02T08:12:37.923" v="14" actId="167"/>
        <pc:sldMkLst>
          <pc:docMk/>
          <pc:sldMk cId="1491921806" sldId="572"/>
        </pc:sldMkLst>
        <pc:spChg chg="del">
          <ac:chgData name="pantelis balaouras" userId="25e8755020fc1734" providerId="LiveId" clId="{FCCE4238-AF18-4F0D-B654-363F4EFE7932}" dt="2024-05-02T08:12:27.189" v="12" actId="478"/>
          <ac:spMkLst>
            <pc:docMk/>
            <pc:sldMk cId="1491921806" sldId="572"/>
            <ac:spMk id="3" creationId="{EA9363C4-D47D-BD9C-4A8E-EF038C4C1F39}"/>
          </ac:spMkLst>
        </pc:spChg>
        <pc:spChg chg="add mod">
          <ac:chgData name="pantelis balaouras" userId="25e8755020fc1734" providerId="LiveId" clId="{FCCE4238-AF18-4F0D-B654-363F4EFE7932}" dt="2024-05-02T08:12:28.579" v="13"/>
          <ac:spMkLst>
            <pc:docMk/>
            <pc:sldMk cId="1491921806" sldId="572"/>
            <ac:spMk id="8" creationId="{70B9107A-9972-88A2-FD19-02EEF6ADE11A}"/>
          </ac:spMkLst>
        </pc:spChg>
        <pc:picChg chg="del">
          <ac:chgData name="pantelis balaouras" userId="25e8755020fc1734" providerId="LiveId" clId="{FCCE4238-AF18-4F0D-B654-363F4EFE7932}" dt="2024-05-02T08:12:24.427" v="11" actId="478"/>
          <ac:picMkLst>
            <pc:docMk/>
            <pc:sldMk cId="1491921806" sldId="572"/>
            <ac:picMk id="2" creationId="{455843D4-F9E9-C853-57A2-27AC7B2C3889}"/>
          </ac:picMkLst>
        </pc:picChg>
        <pc:picChg chg="add mod">
          <ac:chgData name="pantelis balaouras" userId="25e8755020fc1734" providerId="LiveId" clId="{FCCE4238-AF18-4F0D-B654-363F4EFE7932}" dt="2024-05-02T08:12:37.923" v="14" actId="167"/>
          <ac:picMkLst>
            <pc:docMk/>
            <pc:sldMk cId="1491921806" sldId="572"/>
            <ac:picMk id="7" creationId="{44522F97-B3FD-DB3C-4892-6AB0E9E2686F}"/>
          </ac:picMkLst>
        </pc:picChg>
      </pc:sldChg>
      <pc:sldChg chg="addSp delSp modSp mod">
        <pc:chgData name="pantelis balaouras" userId="25e8755020fc1734" providerId="LiveId" clId="{FCCE4238-AF18-4F0D-B654-363F4EFE7932}" dt="2024-05-02T08:14:03.736" v="21" actId="167"/>
        <pc:sldMkLst>
          <pc:docMk/>
          <pc:sldMk cId="1979328568" sldId="573"/>
        </pc:sldMkLst>
        <pc:spChg chg="del">
          <ac:chgData name="pantelis balaouras" userId="25e8755020fc1734" providerId="LiveId" clId="{FCCE4238-AF18-4F0D-B654-363F4EFE7932}" dt="2024-05-02T08:13:57.830" v="19" actId="478"/>
          <ac:spMkLst>
            <pc:docMk/>
            <pc:sldMk cId="1979328568" sldId="573"/>
            <ac:spMk id="3" creationId="{EA9363C4-D47D-BD9C-4A8E-EF038C4C1F39}"/>
          </ac:spMkLst>
        </pc:spChg>
        <pc:spChg chg="add mod">
          <ac:chgData name="pantelis balaouras" userId="25e8755020fc1734" providerId="LiveId" clId="{FCCE4238-AF18-4F0D-B654-363F4EFE7932}" dt="2024-05-02T08:14:03.736" v="21" actId="167"/>
          <ac:spMkLst>
            <pc:docMk/>
            <pc:sldMk cId="1979328568" sldId="573"/>
            <ac:spMk id="8" creationId="{DC3BA353-B45A-3D76-32E0-0491649809B6}"/>
          </ac:spMkLst>
        </pc:spChg>
        <pc:picChg chg="del">
          <ac:chgData name="pantelis balaouras" userId="25e8755020fc1734" providerId="LiveId" clId="{FCCE4238-AF18-4F0D-B654-363F4EFE7932}" dt="2024-05-02T08:13:54.658" v="18" actId="478"/>
          <ac:picMkLst>
            <pc:docMk/>
            <pc:sldMk cId="1979328568" sldId="573"/>
            <ac:picMk id="2" creationId="{455843D4-F9E9-C853-57A2-27AC7B2C3889}"/>
          </ac:picMkLst>
        </pc:picChg>
        <pc:picChg chg="add mod">
          <ac:chgData name="pantelis balaouras" userId="25e8755020fc1734" providerId="LiveId" clId="{FCCE4238-AF18-4F0D-B654-363F4EFE7932}" dt="2024-05-02T08:14:03.736" v="21" actId="167"/>
          <ac:picMkLst>
            <pc:docMk/>
            <pc:sldMk cId="1979328568" sldId="573"/>
            <ac:picMk id="7" creationId="{4861665D-3545-4371-D4FD-B01C50631995}"/>
          </ac:picMkLst>
        </pc:picChg>
      </pc:sldChg>
      <pc:sldChg chg="addSp delSp modSp mod">
        <pc:chgData name="pantelis balaouras" userId="25e8755020fc1734" providerId="LiveId" clId="{FCCE4238-AF18-4F0D-B654-363F4EFE7932}" dt="2024-05-02T08:14:25.564" v="24"/>
        <pc:sldMkLst>
          <pc:docMk/>
          <pc:sldMk cId="1259612263" sldId="578"/>
        </pc:sldMkLst>
        <pc:spChg chg="del">
          <ac:chgData name="pantelis balaouras" userId="25e8755020fc1734" providerId="LiveId" clId="{FCCE4238-AF18-4F0D-B654-363F4EFE7932}" dt="2024-05-02T08:14:24.064" v="23" actId="478"/>
          <ac:spMkLst>
            <pc:docMk/>
            <pc:sldMk cId="1259612263" sldId="578"/>
            <ac:spMk id="3" creationId="{EA9363C4-D47D-BD9C-4A8E-EF038C4C1F39}"/>
          </ac:spMkLst>
        </pc:spChg>
        <pc:spChg chg="add mod">
          <ac:chgData name="pantelis balaouras" userId="25e8755020fc1734" providerId="LiveId" clId="{FCCE4238-AF18-4F0D-B654-363F4EFE7932}" dt="2024-05-02T08:14:25.564" v="24"/>
          <ac:spMkLst>
            <pc:docMk/>
            <pc:sldMk cId="1259612263" sldId="578"/>
            <ac:spMk id="8" creationId="{8B1B309D-E0B5-874B-ED82-0E3EEAF904E8}"/>
          </ac:spMkLst>
        </pc:spChg>
        <pc:picChg chg="del">
          <ac:chgData name="pantelis balaouras" userId="25e8755020fc1734" providerId="LiveId" clId="{FCCE4238-AF18-4F0D-B654-363F4EFE7932}" dt="2024-05-02T08:14:18.783" v="22" actId="478"/>
          <ac:picMkLst>
            <pc:docMk/>
            <pc:sldMk cId="1259612263" sldId="578"/>
            <ac:picMk id="2" creationId="{455843D4-F9E9-C853-57A2-27AC7B2C3889}"/>
          </ac:picMkLst>
        </pc:picChg>
        <pc:picChg chg="add mod">
          <ac:chgData name="pantelis balaouras" userId="25e8755020fc1734" providerId="LiveId" clId="{FCCE4238-AF18-4F0D-B654-363F4EFE7932}" dt="2024-05-02T08:14:25.564" v="24"/>
          <ac:picMkLst>
            <pc:docMk/>
            <pc:sldMk cId="1259612263" sldId="578"/>
            <ac:picMk id="7" creationId="{714BA654-173F-CE2D-08F8-119F45B97F6D}"/>
          </ac:picMkLst>
        </pc:picChg>
      </pc:sldChg>
      <pc:sldChg chg="addSp delSp modSp mod">
        <pc:chgData name="pantelis balaouras" userId="25e8755020fc1734" providerId="LiveId" clId="{FCCE4238-AF18-4F0D-B654-363F4EFE7932}" dt="2024-05-02T08:16:32.348" v="50" actId="1076"/>
        <pc:sldMkLst>
          <pc:docMk/>
          <pc:sldMk cId="2821014587" sldId="586"/>
        </pc:sldMkLst>
        <pc:spChg chg="del">
          <ac:chgData name="pantelis balaouras" userId="25e8755020fc1734" providerId="LiveId" clId="{FCCE4238-AF18-4F0D-B654-363F4EFE7932}" dt="2024-05-02T08:16:25.142" v="48" actId="478"/>
          <ac:spMkLst>
            <pc:docMk/>
            <pc:sldMk cId="2821014587" sldId="586"/>
            <ac:spMk id="3" creationId="{0385DD08-B10C-79C6-AD5F-357B74C688E9}"/>
          </ac:spMkLst>
        </pc:spChg>
        <pc:spChg chg="add mod">
          <ac:chgData name="pantelis balaouras" userId="25e8755020fc1734" providerId="LiveId" clId="{FCCE4238-AF18-4F0D-B654-363F4EFE7932}" dt="2024-05-02T08:16:26.532" v="49"/>
          <ac:spMkLst>
            <pc:docMk/>
            <pc:sldMk cId="2821014587" sldId="586"/>
            <ac:spMk id="8" creationId="{0C54F960-78D6-3BBB-BC97-1B27322C8040}"/>
          </ac:spMkLst>
        </pc:spChg>
        <pc:picChg chg="del">
          <ac:chgData name="pantelis balaouras" userId="25e8755020fc1734" providerId="LiveId" clId="{FCCE4238-AF18-4F0D-B654-363F4EFE7932}" dt="2024-05-02T08:16:22.631" v="47" actId="478"/>
          <ac:picMkLst>
            <pc:docMk/>
            <pc:sldMk cId="2821014587" sldId="586"/>
            <ac:picMk id="2" creationId="{E8F64DEA-0695-C086-67FC-3809973270DF}"/>
          </ac:picMkLst>
        </pc:picChg>
        <pc:picChg chg="add mod">
          <ac:chgData name="pantelis balaouras" userId="25e8755020fc1734" providerId="LiveId" clId="{FCCE4238-AF18-4F0D-B654-363F4EFE7932}" dt="2024-05-02T08:16:32.348" v="50" actId="1076"/>
          <ac:picMkLst>
            <pc:docMk/>
            <pc:sldMk cId="2821014587" sldId="586"/>
            <ac:picMk id="7" creationId="{C5EAE1A7-C315-5C6D-9B5A-EC7E32E3FC0F}"/>
          </ac:picMkLst>
        </pc:picChg>
      </pc:sldChg>
    </pc:docChg>
  </pc:docChgLst>
  <pc:docChgLst>
    <pc:chgData name="pantelis balaouras" userId="25e8755020fc1734" providerId="LiveId" clId="{112A2209-97B5-425A-8BFB-DCFB18CE8A23}"/>
    <pc:docChg chg="custSel delSld modSld">
      <pc:chgData name="pantelis balaouras" userId="25e8755020fc1734" providerId="LiveId" clId="{112A2209-97B5-425A-8BFB-DCFB18CE8A23}" dt="2024-05-08T11:26:33.974" v="2" actId="47"/>
      <pc:docMkLst>
        <pc:docMk/>
      </pc:docMkLst>
      <pc:sldChg chg="modSp mod">
        <pc:chgData name="pantelis balaouras" userId="25e8755020fc1734" providerId="LiveId" clId="{112A2209-97B5-425A-8BFB-DCFB18CE8A23}" dt="2024-05-08T11:26:16.402" v="1" actId="27636"/>
        <pc:sldMkLst>
          <pc:docMk/>
          <pc:sldMk cId="616025265" sldId="261"/>
        </pc:sldMkLst>
        <pc:spChg chg="mod">
          <ac:chgData name="pantelis balaouras" userId="25e8755020fc1734" providerId="LiveId" clId="{112A2209-97B5-425A-8BFB-DCFB18CE8A23}" dt="2024-05-08T11:26:16.402" v="1" actId="27636"/>
          <ac:spMkLst>
            <pc:docMk/>
            <pc:sldMk cId="616025265" sldId="261"/>
            <ac:spMk id="6" creationId="{AA5AE911-E515-48E3-AB8B-121C68B77A58}"/>
          </ac:spMkLst>
        </pc:spChg>
      </pc:sldChg>
      <pc:sldChg chg="del">
        <pc:chgData name="pantelis balaouras" userId="25e8755020fc1734" providerId="LiveId" clId="{112A2209-97B5-425A-8BFB-DCFB18CE8A23}" dt="2024-05-08T11:26:33.974" v="2" actId="47"/>
        <pc:sldMkLst>
          <pc:docMk/>
          <pc:sldMk cId="1303941817" sldId="546"/>
        </pc:sldMkLst>
      </pc:sldChg>
    </pc:docChg>
  </pc:docChgLst>
  <pc:docChgLst>
    <pc:chgData name="pantelis balaouras" userId="25e8755020fc1734" providerId="LiveId" clId="{0DA0F76F-17E5-4063-931E-FF42C8E3EA46}"/>
    <pc:docChg chg="modSld">
      <pc:chgData name="pantelis balaouras" userId="25e8755020fc1734" providerId="LiveId" clId="{0DA0F76F-17E5-4063-931E-FF42C8E3EA46}" dt="2024-04-29T13:59:49.742" v="0" actId="20577"/>
      <pc:docMkLst>
        <pc:docMk/>
      </pc:docMkLst>
      <pc:sldChg chg="modSp mod">
        <pc:chgData name="pantelis balaouras" userId="25e8755020fc1734" providerId="LiveId" clId="{0DA0F76F-17E5-4063-931E-FF42C8E3EA46}" dt="2024-04-29T13:59:49.742" v="0" actId="20577"/>
        <pc:sldMkLst>
          <pc:docMk/>
          <pc:sldMk cId="1303941817" sldId="546"/>
        </pc:sldMkLst>
        <pc:spChg chg="mod">
          <ac:chgData name="pantelis balaouras" userId="25e8755020fc1734" providerId="LiveId" clId="{0DA0F76F-17E5-4063-931E-FF42C8E3EA46}" dt="2024-04-29T13:59:49.742" v="0" actId="20577"/>
          <ac:spMkLst>
            <pc:docMk/>
            <pc:sldMk cId="1303941817" sldId="546"/>
            <ac:spMk id="6" creationId="{13725DC3-E1D4-4E92-AF5A-F0DED3AA5B9A}"/>
          </ac:spMkLst>
        </pc:spChg>
      </pc:sldChg>
    </pc:docChg>
  </pc:docChgLst>
  <pc:docChgLst>
    <pc:chgData name="pantelis balaouras" userId="25e8755020fc1734" providerId="LiveId" clId="{8631A5D7-3487-4649-BB13-F22837EB3D3B}"/>
    <pc:docChg chg="undo custSel addSld modSld sldOrd modMainMaster">
      <pc:chgData name="pantelis balaouras" userId="25e8755020fc1734" providerId="LiveId" clId="{8631A5D7-3487-4649-BB13-F22837EB3D3B}" dt="2024-04-29T13:47:50.802" v="562" actId="20577"/>
      <pc:docMkLst>
        <pc:docMk/>
      </pc:docMkLst>
      <pc:sldChg chg="addSp delSp modSp">
        <pc:chgData name="pantelis balaouras" userId="25e8755020fc1734" providerId="LiveId" clId="{8631A5D7-3487-4649-BB13-F22837EB3D3B}" dt="2024-04-29T13:00:09.679" v="28"/>
        <pc:sldMkLst>
          <pc:docMk/>
          <pc:sldMk cId="1915799683" sldId="404"/>
        </pc:sldMkLst>
        <pc:spChg chg="add mod">
          <ac:chgData name="pantelis balaouras" userId="25e8755020fc1734" providerId="LiveId" clId="{8631A5D7-3487-4649-BB13-F22837EB3D3B}" dt="2024-04-29T12:59:32.904" v="27"/>
          <ac:spMkLst>
            <pc:docMk/>
            <pc:sldMk cId="1915799683" sldId="404"/>
            <ac:spMk id="3" creationId="{06D1C598-2CB0-5652-1061-814DF6F97165}"/>
          </ac:spMkLst>
        </pc:spChg>
        <pc:picChg chg="add mod">
          <ac:chgData name="pantelis balaouras" userId="25e8755020fc1734" providerId="LiveId" clId="{8631A5D7-3487-4649-BB13-F22837EB3D3B}" dt="2024-04-29T12:59:32.904" v="27"/>
          <ac:picMkLst>
            <pc:docMk/>
            <pc:sldMk cId="1915799683" sldId="404"/>
            <ac:picMk id="4" creationId="{D9F271A1-4C9B-7453-A625-38E280C4D3A6}"/>
          </ac:picMkLst>
        </pc:picChg>
        <pc:picChg chg="add mod">
          <ac:chgData name="pantelis balaouras" userId="25e8755020fc1734" providerId="LiveId" clId="{8631A5D7-3487-4649-BB13-F22837EB3D3B}" dt="2024-04-29T13:00:09.679" v="28"/>
          <ac:picMkLst>
            <pc:docMk/>
            <pc:sldMk cId="1915799683" sldId="404"/>
            <ac:picMk id="5" creationId="{017A74B0-B734-CBC3-0DAD-6A4D60F19549}"/>
          </ac:picMkLst>
        </pc:picChg>
        <pc:picChg chg="del">
          <ac:chgData name="pantelis balaouras" userId="25e8755020fc1734" providerId="LiveId" clId="{8631A5D7-3487-4649-BB13-F22837EB3D3B}" dt="2024-04-29T12:59:31.108" v="26" actId="478"/>
          <ac:picMkLst>
            <pc:docMk/>
            <pc:sldMk cId="1915799683" sldId="404"/>
            <ac:picMk id="2050" creationId="{2AB980B0-03D2-2E64-6760-C23D435A121F}"/>
          </ac:picMkLst>
        </pc:picChg>
      </pc:sldChg>
      <pc:sldChg chg="modSp mod">
        <pc:chgData name="pantelis balaouras" userId="25e8755020fc1734" providerId="LiveId" clId="{8631A5D7-3487-4649-BB13-F22837EB3D3B}" dt="2024-04-29T13:00:37.265" v="31" actId="255"/>
        <pc:sldMkLst>
          <pc:docMk/>
          <pc:sldMk cId="2033093179" sldId="420"/>
        </pc:sldMkLst>
        <pc:spChg chg="mod">
          <ac:chgData name="pantelis balaouras" userId="25e8755020fc1734" providerId="LiveId" clId="{8631A5D7-3487-4649-BB13-F22837EB3D3B}" dt="2024-04-29T13:00:37.265" v="31" actId="255"/>
          <ac:spMkLst>
            <pc:docMk/>
            <pc:sldMk cId="2033093179" sldId="420"/>
            <ac:spMk id="5" creationId="{F56DC747-739E-5A0C-94B8-E8F8E974AC85}"/>
          </ac:spMkLst>
        </pc:spChg>
      </pc:sldChg>
      <pc:sldChg chg="modSp mod">
        <pc:chgData name="pantelis balaouras" userId="25e8755020fc1734" providerId="LiveId" clId="{8631A5D7-3487-4649-BB13-F22837EB3D3B}" dt="2024-04-29T13:46:53.508" v="515" actId="14100"/>
        <pc:sldMkLst>
          <pc:docMk/>
          <pc:sldMk cId="2140994750" sldId="437"/>
        </pc:sldMkLst>
        <pc:spChg chg="mod">
          <ac:chgData name="pantelis balaouras" userId="25e8755020fc1734" providerId="LiveId" clId="{8631A5D7-3487-4649-BB13-F22837EB3D3B}" dt="2024-04-29T13:45:56.017" v="471" actId="20577"/>
          <ac:spMkLst>
            <pc:docMk/>
            <pc:sldMk cId="2140994750" sldId="437"/>
            <ac:spMk id="5" creationId="{FAA18648-8A7B-40D3-A066-80FDB05B7DF4}"/>
          </ac:spMkLst>
        </pc:spChg>
        <pc:spChg chg="mod">
          <ac:chgData name="pantelis balaouras" userId="25e8755020fc1734" providerId="LiveId" clId="{8631A5D7-3487-4649-BB13-F22837EB3D3B}" dt="2024-04-29T13:46:53.508" v="515" actId="14100"/>
          <ac:spMkLst>
            <pc:docMk/>
            <pc:sldMk cId="2140994750" sldId="437"/>
            <ac:spMk id="6" creationId="{AA5AE911-E515-48E3-AB8B-121C68B77A58}"/>
          </ac:spMkLst>
        </pc:spChg>
      </pc:sldChg>
      <pc:sldChg chg="modSp mod">
        <pc:chgData name="pantelis balaouras" userId="25e8755020fc1734" providerId="LiveId" clId="{8631A5D7-3487-4649-BB13-F22837EB3D3B}" dt="2024-04-29T13:47:50.802" v="562" actId="20577"/>
        <pc:sldMkLst>
          <pc:docMk/>
          <pc:sldMk cId="750286666" sldId="438"/>
        </pc:sldMkLst>
        <pc:spChg chg="mod">
          <ac:chgData name="pantelis balaouras" userId="25e8755020fc1734" providerId="LiveId" clId="{8631A5D7-3487-4649-BB13-F22837EB3D3B}" dt="2024-04-29T13:47:50.802" v="562" actId="20577"/>
          <ac:spMkLst>
            <pc:docMk/>
            <pc:sldMk cId="750286666" sldId="438"/>
            <ac:spMk id="5" creationId="{FAA18648-8A7B-40D3-A066-80FDB05B7DF4}"/>
          </ac:spMkLst>
        </pc:spChg>
        <pc:spChg chg="mod">
          <ac:chgData name="pantelis balaouras" userId="25e8755020fc1734" providerId="LiveId" clId="{8631A5D7-3487-4649-BB13-F22837EB3D3B}" dt="2024-04-29T13:47:44.041" v="552" actId="12"/>
          <ac:spMkLst>
            <pc:docMk/>
            <pc:sldMk cId="750286666" sldId="438"/>
            <ac:spMk id="8" creationId="{6F787F69-632E-4573-A4A6-5BB509724618}"/>
          </ac:spMkLst>
        </pc:spChg>
      </pc:sldChg>
      <pc:sldChg chg="addSp delSp modSp mod">
        <pc:chgData name="pantelis balaouras" userId="25e8755020fc1734" providerId="LiveId" clId="{8631A5D7-3487-4649-BB13-F22837EB3D3B}" dt="2024-04-29T13:18:24.866" v="146" actId="14100"/>
        <pc:sldMkLst>
          <pc:docMk/>
          <pc:sldMk cId="1250625190" sldId="446"/>
        </pc:sldMkLst>
        <pc:spChg chg="add mod">
          <ac:chgData name="pantelis balaouras" userId="25e8755020fc1734" providerId="LiveId" clId="{8631A5D7-3487-4649-BB13-F22837EB3D3B}" dt="2024-04-29T13:05:52.194" v="92"/>
          <ac:spMkLst>
            <pc:docMk/>
            <pc:sldMk cId="1250625190" sldId="446"/>
            <ac:spMk id="2" creationId="{43A4FD89-5FC6-0447-E561-D57762DE41EF}"/>
          </ac:spMkLst>
        </pc:spChg>
        <pc:spChg chg="mod">
          <ac:chgData name="pantelis balaouras" userId="25e8755020fc1734" providerId="LiveId" clId="{8631A5D7-3487-4649-BB13-F22837EB3D3B}" dt="2024-04-29T13:17:39.910" v="137" actId="14100"/>
          <ac:spMkLst>
            <pc:docMk/>
            <pc:sldMk cId="1250625190" sldId="446"/>
            <ac:spMk id="6" creationId="{1542E8B4-0E5D-4125-9D1A-7F2F4EA8BFA6}"/>
          </ac:spMkLst>
        </pc:spChg>
        <pc:spChg chg="del">
          <ac:chgData name="pantelis balaouras" userId="25e8755020fc1734" providerId="LiveId" clId="{8631A5D7-3487-4649-BB13-F22837EB3D3B}" dt="2024-04-29T13:05:51.577" v="91" actId="478"/>
          <ac:spMkLst>
            <pc:docMk/>
            <pc:sldMk cId="1250625190" sldId="446"/>
            <ac:spMk id="7" creationId="{C0DFA73F-FDC8-497A-8912-CA8C28C95043}"/>
          </ac:spMkLst>
        </pc:spChg>
        <pc:spChg chg="mod">
          <ac:chgData name="pantelis balaouras" userId="25e8755020fc1734" providerId="LiveId" clId="{8631A5D7-3487-4649-BB13-F22837EB3D3B}" dt="2024-04-29T13:18:24.866" v="146" actId="14100"/>
          <ac:spMkLst>
            <pc:docMk/>
            <pc:sldMk cId="1250625190" sldId="446"/>
            <ac:spMk id="8" creationId="{F2323DDD-2984-429F-8B08-EC4DED705717}"/>
          </ac:spMkLst>
        </pc:spChg>
        <pc:picChg chg="add del mod ord">
          <ac:chgData name="pantelis balaouras" userId="25e8755020fc1734" providerId="LiveId" clId="{8631A5D7-3487-4649-BB13-F22837EB3D3B}" dt="2024-04-29T13:18:16.322" v="145" actId="1076"/>
          <ac:picMkLst>
            <pc:docMk/>
            <pc:sldMk cId="1250625190" sldId="446"/>
            <ac:picMk id="3" creationId="{26998945-7C26-4CE9-9C4A-563315C274F4}"/>
          </ac:picMkLst>
        </pc:picChg>
      </pc:sldChg>
      <pc:sldChg chg="addSp delSp modSp mod">
        <pc:chgData name="pantelis balaouras" userId="25e8755020fc1734" providerId="LiveId" clId="{8631A5D7-3487-4649-BB13-F22837EB3D3B}" dt="2024-04-29T13:08:37.298" v="127" actId="14100"/>
        <pc:sldMkLst>
          <pc:docMk/>
          <pc:sldMk cId="1497933260" sldId="454"/>
        </pc:sldMkLst>
        <pc:spChg chg="add mod">
          <ac:chgData name="pantelis balaouras" userId="25e8755020fc1734" providerId="LiveId" clId="{8631A5D7-3487-4649-BB13-F22837EB3D3B}" dt="2024-04-29T13:05:37.168" v="86"/>
          <ac:spMkLst>
            <pc:docMk/>
            <pc:sldMk cId="1497933260" sldId="454"/>
            <ac:spMk id="2" creationId="{A1283906-73B4-E116-5323-FC90391168EB}"/>
          </ac:spMkLst>
        </pc:spChg>
        <pc:spChg chg="del">
          <ac:chgData name="pantelis balaouras" userId="25e8755020fc1734" providerId="LiveId" clId="{8631A5D7-3487-4649-BB13-F22837EB3D3B}" dt="2024-04-29T13:05:36.337" v="85" actId="478"/>
          <ac:spMkLst>
            <pc:docMk/>
            <pc:sldMk cId="1497933260" sldId="454"/>
            <ac:spMk id="7" creationId="{C0DFA73F-FDC8-497A-8912-CA8C28C95043}"/>
          </ac:spMkLst>
        </pc:spChg>
        <pc:spChg chg="mod">
          <ac:chgData name="pantelis balaouras" userId="25e8755020fc1734" providerId="LiveId" clId="{8631A5D7-3487-4649-BB13-F22837EB3D3B}" dt="2024-04-29T13:07:46.341" v="123" actId="255"/>
          <ac:spMkLst>
            <pc:docMk/>
            <pc:sldMk cId="1497933260" sldId="454"/>
            <ac:spMk id="13" creationId="{BCB5ECB9-24C3-878D-3B53-8BBC5E2C55EF}"/>
          </ac:spMkLst>
        </pc:spChg>
        <pc:picChg chg="mod">
          <ac:chgData name="pantelis balaouras" userId="25e8755020fc1734" providerId="LiveId" clId="{8631A5D7-3487-4649-BB13-F22837EB3D3B}" dt="2024-04-29T13:08:37.298" v="127" actId="14100"/>
          <ac:picMkLst>
            <pc:docMk/>
            <pc:sldMk cId="1497933260" sldId="454"/>
            <ac:picMk id="5" creationId="{DE9D1407-07F8-46AB-A6A6-D4058C2988AE}"/>
          </ac:picMkLst>
        </pc:picChg>
      </pc:sldChg>
      <pc:sldChg chg="modSp mod">
        <pc:chgData name="pantelis balaouras" userId="25e8755020fc1734" providerId="LiveId" clId="{8631A5D7-3487-4649-BB13-F22837EB3D3B}" dt="2024-04-29T13:36:47.977" v="347"/>
        <pc:sldMkLst>
          <pc:docMk/>
          <pc:sldMk cId="3958154482" sldId="455"/>
        </pc:sldMkLst>
        <pc:spChg chg="mod">
          <ac:chgData name="pantelis balaouras" userId="25e8755020fc1734" providerId="LiveId" clId="{8631A5D7-3487-4649-BB13-F22837EB3D3B}" dt="2024-04-29T13:26:05.360" v="209" actId="120"/>
          <ac:spMkLst>
            <pc:docMk/>
            <pc:sldMk cId="3958154482" sldId="455"/>
            <ac:spMk id="2" creationId="{00000000-0000-0000-0000-000000000000}"/>
          </ac:spMkLst>
        </pc:spChg>
        <pc:spChg chg="mod">
          <ac:chgData name="pantelis balaouras" userId="25e8755020fc1734" providerId="LiveId" clId="{8631A5D7-3487-4649-BB13-F22837EB3D3B}" dt="2024-04-29T13:36:47.977" v="347"/>
          <ac:spMkLst>
            <pc:docMk/>
            <pc:sldMk cId="3958154482" sldId="455"/>
            <ac:spMk id="5" creationId="{C0DFA73F-FDC8-497A-8912-CA8C28C95043}"/>
          </ac:spMkLst>
        </pc:spChg>
        <pc:spChg chg="mod">
          <ac:chgData name="pantelis balaouras" userId="25e8755020fc1734" providerId="LiveId" clId="{8631A5D7-3487-4649-BB13-F22837EB3D3B}" dt="2024-04-29T13:26:13.564" v="210" actId="14100"/>
          <ac:spMkLst>
            <pc:docMk/>
            <pc:sldMk cId="3958154482" sldId="455"/>
            <ac:spMk id="12" creationId="{1EA39EF9-501E-40CD-A5D6-14F3E4DABC7D}"/>
          </ac:spMkLst>
        </pc:spChg>
        <pc:picChg chg="mod">
          <ac:chgData name="pantelis balaouras" userId="25e8755020fc1734" providerId="LiveId" clId="{8631A5D7-3487-4649-BB13-F22837EB3D3B}" dt="2024-04-29T13:26:19.070" v="211" actId="1076"/>
          <ac:picMkLst>
            <pc:docMk/>
            <pc:sldMk cId="3958154482" sldId="455"/>
            <ac:picMk id="11" creationId="{3FABA778-5E10-49CC-9F6F-0E48DCD30C95}"/>
          </ac:picMkLst>
        </pc:picChg>
      </pc:sldChg>
      <pc:sldChg chg="modSp mod">
        <pc:chgData name="pantelis balaouras" userId="25e8755020fc1734" providerId="LiveId" clId="{8631A5D7-3487-4649-BB13-F22837EB3D3B}" dt="2024-04-29T13:19:42.473" v="160" actId="14100"/>
        <pc:sldMkLst>
          <pc:docMk/>
          <pc:sldMk cId="568782003" sldId="464"/>
        </pc:sldMkLst>
        <pc:spChg chg="mod">
          <ac:chgData name="pantelis balaouras" userId="25e8755020fc1734" providerId="LiveId" clId="{8631A5D7-3487-4649-BB13-F22837EB3D3B}" dt="2024-04-29T13:19:42.473" v="160" actId="14100"/>
          <ac:spMkLst>
            <pc:docMk/>
            <pc:sldMk cId="568782003" sldId="464"/>
            <ac:spMk id="10" creationId="{C0DFA73F-FDC8-497A-8912-CA8C28C95043}"/>
          </ac:spMkLst>
        </pc:spChg>
        <pc:spChg chg="mod">
          <ac:chgData name="pantelis balaouras" userId="25e8755020fc1734" providerId="LiveId" clId="{8631A5D7-3487-4649-BB13-F22837EB3D3B}" dt="2024-04-29T13:19:29.574" v="156" actId="115"/>
          <ac:spMkLst>
            <pc:docMk/>
            <pc:sldMk cId="568782003" sldId="464"/>
            <ac:spMk id="11" creationId="{6F147614-6E75-4DA2-B4E4-F4B0481D666C}"/>
          </ac:spMkLst>
        </pc:spChg>
        <pc:picChg chg="mod">
          <ac:chgData name="pantelis balaouras" userId="25e8755020fc1734" providerId="LiveId" clId="{8631A5D7-3487-4649-BB13-F22837EB3D3B}" dt="2024-04-29T13:19:24.877" v="155" actId="14100"/>
          <ac:picMkLst>
            <pc:docMk/>
            <pc:sldMk cId="568782003" sldId="464"/>
            <ac:picMk id="3" creationId="{11FE0CAE-FA8B-481E-8C0C-6B0D0CA2A966}"/>
          </ac:picMkLst>
        </pc:picChg>
      </pc:sldChg>
      <pc:sldChg chg="modSp mod">
        <pc:chgData name="pantelis balaouras" userId="25e8755020fc1734" providerId="LiveId" clId="{8631A5D7-3487-4649-BB13-F22837EB3D3B}" dt="2024-04-29T13:35:41.975" v="338" actId="1076"/>
        <pc:sldMkLst>
          <pc:docMk/>
          <pc:sldMk cId="4036588873" sldId="467"/>
        </pc:sldMkLst>
        <pc:spChg chg="mod">
          <ac:chgData name="pantelis balaouras" userId="25e8755020fc1734" providerId="LiveId" clId="{8631A5D7-3487-4649-BB13-F22837EB3D3B}" dt="2024-04-29T13:29:14.859" v="250" actId="115"/>
          <ac:spMkLst>
            <pc:docMk/>
            <pc:sldMk cId="4036588873" sldId="467"/>
            <ac:spMk id="6" creationId="{13725DC3-E1D4-4E92-AF5A-F0DED3AA5B9A}"/>
          </ac:spMkLst>
        </pc:spChg>
        <pc:spChg chg="mod">
          <ac:chgData name="pantelis balaouras" userId="25e8755020fc1734" providerId="LiveId" clId="{8631A5D7-3487-4649-BB13-F22837EB3D3B}" dt="2024-04-29T13:35:38.500" v="337"/>
          <ac:spMkLst>
            <pc:docMk/>
            <pc:sldMk cId="4036588873" sldId="467"/>
            <ac:spMk id="10" creationId="{C0DFA73F-FDC8-497A-8912-CA8C28C95043}"/>
          </ac:spMkLst>
        </pc:spChg>
        <pc:picChg chg="mod">
          <ac:chgData name="pantelis balaouras" userId="25e8755020fc1734" providerId="LiveId" clId="{8631A5D7-3487-4649-BB13-F22837EB3D3B}" dt="2024-04-29T13:35:41.975" v="338" actId="1076"/>
          <ac:picMkLst>
            <pc:docMk/>
            <pc:sldMk cId="4036588873" sldId="467"/>
            <ac:picMk id="3" creationId="{FFF9811E-26C7-4CB2-9A45-16B053FA03FF}"/>
          </ac:picMkLst>
        </pc:picChg>
      </pc:sldChg>
      <pc:sldChg chg="addSp delSp modSp mod">
        <pc:chgData name="pantelis balaouras" userId="25e8755020fc1734" providerId="LiveId" clId="{8631A5D7-3487-4649-BB13-F22837EB3D3B}" dt="2024-04-29T13:34:36.364" v="330"/>
        <pc:sldMkLst>
          <pc:docMk/>
          <pc:sldMk cId="319678960" sldId="487"/>
        </pc:sldMkLst>
        <pc:spChg chg="add mod">
          <ac:chgData name="pantelis balaouras" userId="25e8755020fc1734" providerId="LiveId" clId="{8631A5D7-3487-4649-BB13-F22837EB3D3B}" dt="2024-04-29T13:34:36.364" v="330"/>
          <ac:spMkLst>
            <pc:docMk/>
            <pc:sldMk cId="319678960" sldId="487"/>
            <ac:spMk id="2" creationId="{0FDE4990-D2DF-559D-8C50-F89365FDDF44}"/>
          </ac:spMkLst>
        </pc:spChg>
        <pc:spChg chg="mod">
          <ac:chgData name="pantelis balaouras" userId="25e8755020fc1734" providerId="LiveId" clId="{8631A5D7-3487-4649-BB13-F22837EB3D3B}" dt="2024-04-29T13:31:45.928" v="282" actId="6549"/>
          <ac:spMkLst>
            <pc:docMk/>
            <pc:sldMk cId="319678960" sldId="487"/>
            <ac:spMk id="5" creationId="{779F93A1-3BC4-4CAA-B56F-3375A7D00191}"/>
          </ac:spMkLst>
        </pc:spChg>
        <pc:spChg chg="del">
          <ac:chgData name="pantelis balaouras" userId="25e8755020fc1734" providerId="LiveId" clId="{8631A5D7-3487-4649-BB13-F22837EB3D3B}" dt="2024-04-29T13:34:35.796" v="329" actId="478"/>
          <ac:spMkLst>
            <pc:docMk/>
            <pc:sldMk cId="319678960" sldId="487"/>
            <ac:spMk id="10" creationId="{C0DFA73F-FDC8-497A-8912-CA8C28C95043}"/>
          </ac:spMkLst>
        </pc:spChg>
      </pc:sldChg>
      <pc:sldChg chg="modSp mod">
        <pc:chgData name="pantelis balaouras" userId="25e8755020fc1734" providerId="LiveId" clId="{8631A5D7-3487-4649-BB13-F22837EB3D3B}" dt="2024-04-29T13:33:30.876" v="312"/>
        <pc:sldMkLst>
          <pc:docMk/>
          <pc:sldMk cId="422675489" sldId="532"/>
        </pc:sldMkLst>
        <pc:spChg chg="mod">
          <ac:chgData name="pantelis balaouras" userId="25e8755020fc1734" providerId="LiveId" clId="{8631A5D7-3487-4649-BB13-F22837EB3D3B}" dt="2024-04-29T13:33:30.876" v="312"/>
          <ac:spMkLst>
            <pc:docMk/>
            <pc:sldMk cId="422675489" sldId="532"/>
            <ac:spMk id="9" creationId="{C0DFA73F-FDC8-497A-8912-CA8C28C95043}"/>
          </ac:spMkLst>
        </pc:spChg>
      </pc:sldChg>
      <pc:sldChg chg="modSp mod">
        <pc:chgData name="pantelis balaouras" userId="25e8755020fc1734" providerId="LiveId" clId="{8631A5D7-3487-4649-BB13-F22837EB3D3B}" dt="2024-04-29T13:36:28.300" v="344"/>
        <pc:sldMkLst>
          <pc:docMk/>
          <pc:sldMk cId="1983341750" sldId="544"/>
        </pc:sldMkLst>
        <pc:spChg chg="mod">
          <ac:chgData name="pantelis balaouras" userId="25e8755020fc1734" providerId="LiveId" clId="{8631A5D7-3487-4649-BB13-F22837EB3D3B}" dt="2024-04-29T13:36:28.300" v="344"/>
          <ac:spMkLst>
            <pc:docMk/>
            <pc:sldMk cId="1983341750" sldId="544"/>
            <ac:spMk id="5" creationId="{C0DFA73F-FDC8-497A-8912-CA8C28C95043}"/>
          </ac:spMkLst>
        </pc:spChg>
        <pc:spChg chg="mod">
          <ac:chgData name="pantelis balaouras" userId="25e8755020fc1734" providerId="LiveId" clId="{8631A5D7-3487-4649-BB13-F22837EB3D3B}" dt="2024-04-29T13:28:20.079" v="240" actId="27636"/>
          <ac:spMkLst>
            <pc:docMk/>
            <pc:sldMk cId="1983341750" sldId="544"/>
            <ac:spMk id="13" creationId="{2C8FBC11-1035-3956-8212-5EE54C43C041}"/>
          </ac:spMkLst>
        </pc:spChg>
      </pc:sldChg>
      <pc:sldChg chg="modSp">
        <pc:chgData name="pantelis balaouras" userId="25e8755020fc1734" providerId="LiveId" clId="{8631A5D7-3487-4649-BB13-F22837EB3D3B}" dt="2024-04-29T13:04:50.619" v="77"/>
        <pc:sldMkLst>
          <pc:docMk/>
          <pc:sldMk cId="1303941817" sldId="546"/>
        </pc:sldMkLst>
        <pc:spChg chg="mod">
          <ac:chgData name="pantelis balaouras" userId="25e8755020fc1734" providerId="LiveId" clId="{8631A5D7-3487-4649-BB13-F22837EB3D3B}" dt="2024-04-29T13:04:50.619" v="77"/>
          <ac:spMkLst>
            <pc:docMk/>
            <pc:sldMk cId="1303941817" sldId="546"/>
            <ac:spMk id="10" creationId="{C0DFA73F-FDC8-497A-8912-CA8C28C95043}"/>
          </ac:spMkLst>
        </pc:spChg>
      </pc:sldChg>
      <pc:sldChg chg="addSp delSp modSp mod">
        <pc:chgData name="pantelis balaouras" userId="25e8755020fc1734" providerId="LiveId" clId="{8631A5D7-3487-4649-BB13-F22837EB3D3B}" dt="2024-04-29T13:40:19.352" v="414" actId="1076"/>
        <pc:sldMkLst>
          <pc:docMk/>
          <pc:sldMk cId="596490058" sldId="551"/>
        </pc:sldMkLst>
        <pc:spChg chg="add mod">
          <ac:chgData name="pantelis balaouras" userId="25e8755020fc1734" providerId="LiveId" clId="{8631A5D7-3487-4649-BB13-F22837EB3D3B}" dt="2024-04-29T13:20:06.960" v="168"/>
          <ac:spMkLst>
            <pc:docMk/>
            <pc:sldMk cId="596490058" sldId="551"/>
            <ac:spMk id="2" creationId="{97970884-528E-7A5C-4164-F0A7D1591766}"/>
          </ac:spMkLst>
        </pc:spChg>
        <pc:spChg chg="del">
          <ac:chgData name="pantelis balaouras" userId="25e8755020fc1734" providerId="LiveId" clId="{8631A5D7-3487-4649-BB13-F22837EB3D3B}" dt="2024-04-29T13:20:06.215" v="167" actId="478"/>
          <ac:spMkLst>
            <pc:docMk/>
            <pc:sldMk cId="596490058" sldId="551"/>
            <ac:spMk id="7" creationId="{C0DFA73F-FDC8-497A-8912-CA8C28C95043}"/>
          </ac:spMkLst>
        </pc:spChg>
        <pc:spChg chg="mod">
          <ac:chgData name="pantelis balaouras" userId="25e8755020fc1734" providerId="LiveId" clId="{8631A5D7-3487-4649-BB13-F22837EB3D3B}" dt="2024-04-29T13:40:19.352" v="414" actId="1076"/>
          <ac:spMkLst>
            <pc:docMk/>
            <pc:sldMk cId="596490058" sldId="551"/>
            <ac:spMk id="12" creationId="{41D20A64-AEFC-6555-E5E1-08D0419828D3}"/>
          </ac:spMkLst>
        </pc:spChg>
        <pc:spChg chg="mod">
          <ac:chgData name="pantelis balaouras" userId="25e8755020fc1734" providerId="LiveId" clId="{8631A5D7-3487-4649-BB13-F22837EB3D3B}" dt="2024-04-29T13:24:16.408" v="187" actId="27636"/>
          <ac:spMkLst>
            <pc:docMk/>
            <pc:sldMk cId="596490058" sldId="551"/>
            <ac:spMk id="13" creationId="{BCB5ECB9-24C3-878D-3B53-8BBC5E2C55EF}"/>
          </ac:spMkLst>
        </pc:spChg>
      </pc:sldChg>
      <pc:sldChg chg="modSp mod">
        <pc:chgData name="pantelis balaouras" userId="25e8755020fc1734" providerId="LiveId" clId="{8631A5D7-3487-4649-BB13-F22837EB3D3B}" dt="2024-04-29T13:36:35.326" v="345"/>
        <pc:sldMkLst>
          <pc:docMk/>
          <pc:sldMk cId="2105934876" sldId="552"/>
        </pc:sldMkLst>
        <pc:spChg chg="mod">
          <ac:chgData name="pantelis balaouras" userId="25e8755020fc1734" providerId="LiveId" clId="{8631A5D7-3487-4649-BB13-F22837EB3D3B}" dt="2024-04-29T13:36:35.326" v="345"/>
          <ac:spMkLst>
            <pc:docMk/>
            <pc:sldMk cId="2105934876" sldId="552"/>
            <ac:spMk id="7" creationId="{C0DFA73F-FDC8-497A-8912-CA8C28C95043}"/>
          </ac:spMkLst>
        </pc:spChg>
        <pc:spChg chg="mod">
          <ac:chgData name="pantelis balaouras" userId="25e8755020fc1734" providerId="LiveId" clId="{8631A5D7-3487-4649-BB13-F22837EB3D3B}" dt="2024-04-29T13:27:59.018" v="233" actId="948"/>
          <ac:spMkLst>
            <pc:docMk/>
            <pc:sldMk cId="2105934876" sldId="552"/>
            <ac:spMk id="10" creationId="{09954617-F184-CCE0-30DD-2F08C1A6DC4D}"/>
          </ac:spMkLst>
        </pc:spChg>
      </pc:sldChg>
      <pc:sldChg chg="modSp mod">
        <pc:chgData name="pantelis balaouras" userId="25e8755020fc1734" providerId="LiveId" clId="{8631A5D7-3487-4649-BB13-F22837EB3D3B}" dt="2024-04-29T13:35:32.234" v="336"/>
        <pc:sldMkLst>
          <pc:docMk/>
          <pc:sldMk cId="1476619147" sldId="553"/>
        </pc:sldMkLst>
        <pc:spChg chg="mod">
          <ac:chgData name="pantelis balaouras" userId="25e8755020fc1734" providerId="LiveId" clId="{8631A5D7-3487-4649-BB13-F22837EB3D3B}" dt="2024-04-29T13:29:22.070" v="251" actId="120"/>
          <ac:spMkLst>
            <pc:docMk/>
            <pc:sldMk cId="1476619147" sldId="553"/>
            <ac:spMk id="6" creationId="{13725DC3-E1D4-4E92-AF5A-F0DED3AA5B9A}"/>
          </ac:spMkLst>
        </pc:spChg>
        <pc:spChg chg="mod">
          <ac:chgData name="pantelis balaouras" userId="25e8755020fc1734" providerId="LiveId" clId="{8631A5D7-3487-4649-BB13-F22837EB3D3B}" dt="2024-04-29T13:35:32.234" v="336"/>
          <ac:spMkLst>
            <pc:docMk/>
            <pc:sldMk cId="1476619147" sldId="553"/>
            <ac:spMk id="10" creationId="{C0DFA73F-FDC8-497A-8912-CA8C28C95043}"/>
          </ac:spMkLst>
        </pc:spChg>
      </pc:sldChg>
      <pc:sldChg chg="modSp mod">
        <pc:chgData name="pantelis balaouras" userId="25e8755020fc1734" providerId="LiveId" clId="{8631A5D7-3487-4649-BB13-F22837EB3D3B}" dt="2024-04-29T13:35:13.689" v="333"/>
        <pc:sldMkLst>
          <pc:docMk/>
          <pc:sldMk cId="2545829085" sldId="554"/>
        </pc:sldMkLst>
        <pc:spChg chg="mod">
          <ac:chgData name="pantelis balaouras" userId="25e8755020fc1734" providerId="LiveId" clId="{8631A5D7-3487-4649-BB13-F22837EB3D3B}" dt="2024-04-29T13:30:42.265" v="272" actId="27636"/>
          <ac:spMkLst>
            <pc:docMk/>
            <pc:sldMk cId="2545829085" sldId="554"/>
            <ac:spMk id="6" creationId="{13725DC3-E1D4-4E92-AF5A-F0DED3AA5B9A}"/>
          </ac:spMkLst>
        </pc:spChg>
        <pc:spChg chg="mod">
          <ac:chgData name="pantelis balaouras" userId="25e8755020fc1734" providerId="LiveId" clId="{8631A5D7-3487-4649-BB13-F22837EB3D3B}" dt="2024-04-29T13:35:13.689" v="333"/>
          <ac:spMkLst>
            <pc:docMk/>
            <pc:sldMk cId="2545829085" sldId="554"/>
            <ac:spMk id="10" creationId="{C0DFA73F-FDC8-497A-8912-CA8C28C95043}"/>
          </ac:spMkLst>
        </pc:spChg>
      </pc:sldChg>
      <pc:sldChg chg="modSp mod">
        <pc:chgData name="pantelis balaouras" userId="25e8755020fc1734" providerId="LiveId" clId="{8631A5D7-3487-4649-BB13-F22837EB3D3B}" dt="2024-04-29T13:31:19.933" v="277" actId="1076"/>
        <pc:sldMkLst>
          <pc:docMk/>
          <pc:sldMk cId="1960782220" sldId="555"/>
        </pc:sldMkLst>
        <pc:spChg chg="mod">
          <ac:chgData name="pantelis balaouras" userId="25e8755020fc1734" providerId="LiveId" clId="{8631A5D7-3487-4649-BB13-F22837EB3D3B}" dt="2024-04-29T13:31:19.933" v="277" actId="1076"/>
          <ac:spMkLst>
            <pc:docMk/>
            <pc:sldMk cId="1960782220" sldId="555"/>
            <ac:spMk id="3" creationId="{E689610D-7825-41C0-D4F1-91A24090838C}"/>
          </ac:spMkLst>
        </pc:spChg>
        <pc:picChg chg="mod">
          <ac:chgData name="pantelis balaouras" userId="25e8755020fc1734" providerId="LiveId" clId="{8631A5D7-3487-4649-BB13-F22837EB3D3B}" dt="2024-04-29T13:31:10.006" v="275" actId="14100"/>
          <ac:picMkLst>
            <pc:docMk/>
            <pc:sldMk cId="1960782220" sldId="555"/>
            <ac:picMk id="1026" creationId="{1DAFF241-CB54-4244-870F-AD3D5D03CBAE}"/>
          </ac:picMkLst>
        </pc:picChg>
      </pc:sldChg>
      <pc:sldChg chg="addSp delSp modSp mod">
        <pc:chgData name="pantelis balaouras" userId="25e8755020fc1734" providerId="LiveId" clId="{8631A5D7-3487-4649-BB13-F22837EB3D3B}" dt="2024-04-29T13:34:26.865" v="326"/>
        <pc:sldMkLst>
          <pc:docMk/>
          <pc:sldMk cId="3134639288" sldId="564"/>
        </pc:sldMkLst>
        <pc:spChg chg="add mod">
          <ac:chgData name="pantelis balaouras" userId="25e8755020fc1734" providerId="LiveId" clId="{8631A5D7-3487-4649-BB13-F22837EB3D3B}" dt="2024-04-29T13:34:26.865" v="326"/>
          <ac:spMkLst>
            <pc:docMk/>
            <pc:sldMk cId="3134639288" sldId="564"/>
            <ac:spMk id="2" creationId="{1E0BDB97-B870-AC07-CFD2-15C5D79682E4}"/>
          </ac:spMkLst>
        </pc:spChg>
        <pc:spChg chg="mod">
          <ac:chgData name="pantelis balaouras" userId="25e8755020fc1734" providerId="LiveId" clId="{8631A5D7-3487-4649-BB13-F22837EB3D3B}" dt="2024-04-29T13:32:07.195" v="287" actId="27636"/>
          <ac:spMkLst>
            <pc:docMk/>
            <pc:sldMk cId="3134639288" sldId="564"/>
            <ac:spMk id="6" creationId="{13725DC3-E1D4-4E92-AF5A-F0DED3AA5B9A}"/>
          </ac:spMkLst>
        </pc:spChg>
        <pc:spChg chg="del">
          <ac:chgData name="pantelis balaouras" userId="25e8755020fc1734" providerId="LiveId" clId="{8631A5D7-3487-4649-BB13-F22837EB3D3B}" dt="2024-04-29T13:34:26.258" v="325" actId="478"/>
          <ac:spMkLst>
            <pc:docMk/>
            <pc:sldMk cId="3134639288" sldId="564"/>
            <ac:spMk id="10" creationId="{C0DFA73F-FDC8-497A-8912-CA8C28C95043}"/>
          </ac:spMkLst>
        </pc:spChg>
      </pc:sldChg>
      <pc:sldChg chg="addSp delSp modSp mod">
        <pc:chgData name="pantelis balaouras" userId="25e8755020fc1734" providerId="LiveId" clId="{8631A5D7-3487-4649-BB13-F22837EB3D3B}" dt="2024-04-29T13:34:14.766" v="322" actId="403"/>
        <pc:sldMkLst>
          <pc:docMk/>
          <pc:sldMk cId="2271343866" sldId="565"/>
        </pc:sldMkLst>
        <pc:spChg chg="add mod">
          <ac:chgData name="pantelis balaouras" userId="25e8755020fc1734" providerId="LiveId" clId="{8631A5D7-3487-4649-BB13-F22837EB3D3B}" dt="2024-04-29T13:34:04.566" v="320"/>
          <ac:spMkLst>
            <pc:docMk/>
            <pc:sldMk cId="2271343866" sldId="565"/>
            <ac:spMk id="2" creationId="{471E15BC-B759-3DDB-FD23-A876833A556A}"/>
          </ac:spMkLst>
        </pc:spChg>
        <pc:spChg chg="mod">
          <ac:chgData name="pantelis balaouras" userId="25e8755020fc1734" providerId="LiveId" clId="{8631A5D7-3487-4649-BB13-F22837EB3D3B}" dt="2024-04-29T13:34:14.766" v="322" actId="403"/>
          <ac:spMkLst>
            <pc:docMk/>
            <pc:sldMk cId="2271343866" sldId="565"/>
            <ac:spMk id="6" creationId="{13725DC3-E1D4-4E92-AF5A-F0DED3AA5B9A}"/>
          </ac:spMkLst>
        </pc:spChg>
        <pc:spChg chg="del">
          <ac:chgData name="pantelis balaouras" userId="25e8755020fc1734" providerId="LiveId" clId="{8631A5D7-3487-4649-BB13-F22837EB3D3B}" dt="2024-04-29T13:34:03.965" v="319" actId="478"/>
          <ac:spMkLst>
            <pc:docMk/>
            <pc:sldMk cId="2271343866" sldId="565"/>
            <ac:spMk id="10" creationId="{C0DFA73F-FDC8-497A-8912-CA8C28C95043}"/>
          </ac:spMkLst>
        </pc:spChg>
      </pc:sldChg>
      <pc:sldChg chg="modSp mod">
        <pc:chgData name="pantelis balaouras" userId="25e8755020fc1734" providerId="LiveId" clId="{8631A5D7-3487-4649-BB13-F22837EB3D3B}" dt="2024-04-29T13:35:26.384" v="335"/>
        <pc:sldMkLst>
          <pc:docMk/>
          <pc:sldMk cId="3081207943" sldId="568"/>
        </pc:sldMkLst>
        <pc:spChg chg="mod">
          <ac:chgData name="pantelis balaouras" userId="25e8755020fc1734" providerId="LiveId" clId="{8631A5D7-3487-4649-BB13-F22837EB3D3B}" dt="2024-04-29T13:29:40.912" v="256" actId="27636"/>
          <ac:spMkLst>
            <pc:docMk/>
            <pc:sldMk cId="3081207943" sldId="568"/>
            <ac:spMk id="6" creationId="{13725DC3-E1D4-4E92-AF5A-F0DED3AA5B9A}"/>
          </ac:spMkLst>
        </pc:spChg>
        <pc:spChg chg="mod">
          <ac:chgData name="pantelis balaouras" userId="25e8755020fc1734" providerId="LiveId" clId="{8631A5D7-3487-4649-BB13-F22837EB3D3B}" dt="2024-04-29T13:35:26.384" v="335"/>
          <ac:spMkLst>
            <pc:docMk/>
            <pc:sldMk cId="3081207943" sldId="568"/>
            <ac:spMk id="10" creationId="{C0DFA73F-FDC8-497A-8912-CA8C28C95043}"/>
          </ac:spMkLst>
        </pc:spChg>
        <pc:picChg chg="mod">
          <ac:chgData name="pantelis balaouras" userId="25e8755020fc1734" providerId="LiveId" clId="{8631A5D7-3487-4649-BB13-F22837EB3D3B}" dt="2024-04-29T13:30:10.774" v="263" actId="1076"/>
          <ac:picMkLst>
            <pc:docMk/>
            <pc:sldMk cId="3081207943" sldId="568"/>
            <ac:picMk id="4" creationId="{F0E0ECF3-9E05-46AD-A614-BADB10D692AB}"/>
          </ac:picMkLst>
        </pc:picChg>
        <pc:picChg chg="mod">
          <ac:chgData name="pantelis balaouras" userId="25e8755020fc1734" providerId="LiveId" clId="{8631A5D7-3487-4649-BB13-F22837EB3D3B}" dt="2024-04-29T13:30:00.024" v="261" actId="1076"/>
          <ac:picMkLst>
            <pc:docMk/>
            <pc:sldMk cId="3081207943" sldId="568"/>
            <ac:picMk id="2050" creationId="{FA621D6E-7703-44E6-89BF-1943C0B0CAB9}"/>
          </ac:picMkLst>
        </pc:picChg>
        <pc:picChg chg="mod">
          <ac:chgData name="pantelis balaouras" userId="25e8755020fc1734" providerId="LiveId" clId="{8631A5D7-3487-4649-BB13-F22837EB3D3B}" dt="2024-04-29T13:29:56.033" v="260" actId="1076"/>
          <ac:picMkLst>
            <pc:docMk/>
            <pc:sldMk cId="3081207943" sldId="568"/>
            <ac:picMk id="2052" creationId="{D0391B6F-2AF2-4488-84A5-CF96BCAF09CE}"/>
          </ac:picMkLst>
        </pc:picChg>
        <pc:picChg chg="mod">
          <ac:chgData name="pantelis balaouras" userId="25e8755020fc1734" providerId="LiveId" clId="{8631A5D7-3487-4649-BB13-F22837EB3D3B}" dt="2024-04-29T13:29:51.458" v="259" actId="1076"/>
          <ac:picMkLst>
            <pc:docMk/>
            <pc:sldMk cId="3081207943" sldId="568"/>
            <ac:picMk id="2054" creationId="{B7A63094-0B0B-4DC5-84F0-B677F28F962E}"/>
          </ac:picMkLst>
        </pc:picChg>
        <pc:picChg chg="mod">
          <ac:chgData name="pantelis balaouras" userId="25e8755020fc1734" providerId="LiveId" clId="{8631A5D7-3487-4649-BB13-F22837EB3D3B}" dt="2024-04-29T13:29:47.311" v="257" actId="1076"/>
          <ac:picMkLst>
            <pc:docMk/>
            <pc:sldMk cId="3081207943" sldId="568"/>
            <ac:picMk id="2058" creationId="{B54EE8DC-6E77-48F4-A6C2-FC3578AD18D8}"/>
          </ac:picMkLst>
        </pc:picChg>
      </pc:sldChg>
      <pc:sldChg chg="modSp mod">
        <pc:chgData name="pantelis balaouras" userId="25e8755020fc1734" providerId="LiveId" clId="{8631A5D7-3487-4649-BB13-F22837EB3D3B}" dt="2024-04-29T13:38:17.629" v="368" actId="15"/>
        <pc:sldMkLst>
          <pc:docMk/>
          <pc:sldMk cId="1756055122" sldId="569"/>
        </pc:sldMkLst>
        <pc:spChg chg="mod">
          <ac:chgData name="pantelis balaouras" userId="25e8755020fc1734" providerId="LiveId" clId="{8631A5D7-3487-4649-BB13-F22837EB3D3B}" dt="2024-04-29T13:05:03.371" v="78"/>
          <ac:spMkLst>
            <pc:docMk/>
            <pc:sldMk cId="1756055122" sldId="569"/>
            <ac:spMk id="7" creationId="{C0DFA73F-FDC8-497A-8912-CA8C28C95043}"/>
          </ac:spMkLst>
        </pc:spChg>
        <pc:spChg chg="mod">
          <ac:chgData name="pantelis balaouras" userId="25e8755020fc1734" providerId="LiveId" clId="{8631A5D7-3487-4649-BB13-F22837EB3D3B}" dt="2024-04-29T13:38:17.629" v="368" actId="15"/>
          <ac:spMkLst>
            <pc:docMk/>
            <pc:sldMk cId="1756055122" sldId="569"/>
            <ac:spMk id="10" creationId="{0C1D5052-E652-48A7-D550-94919F0621DA}"/>
          </ac:spMkLst>
        </pc:spChg>
        <pc:picChg chg="mod">
          <ac:chgData name="pantelis balaouras" userId="25e8755020fc1734" providerId="LiveId" clId="{8631A5D7-3487-4649-BB13-F22837EB3D3B}" dt="2024-04-29T13:03:53.898" v="57" actId="1076"/>
          <ac:picMkLst>
            <pc:docMk/>
            <pc:sldMk cId="1756055122" sldId="569"/>
            <ac:picMk id="3" creationId="{649A5A53-B90C-4526-91DD-4E9136592D3C}"/>
          </ac:picMkLst>
        </pc:picChg>
      </pc:sldChg>
      <pc:sldChg chg="addSp delSp modSp mod">
        <pc:chgData name="pantelis balaouras" userId="25e8755020fc1734" providerId="LiveId" clId="{8631A5D7-3487-4649-BB13-F22837EB3D3B}" dt="2024-04-29T13:38:34.019" v="370" actId="14100"/>
        <pc:sldMkLst>
          <pc:docMk/>
          <pc:sldMk cId="112039780" sldId="570"/>
        </pc:sldMkLst>
        <pc:spChg chg="add mod">
          <ac:chgData name="pantelis balaouras" userId="25e8755020fc1734" providerId="LiveId" clId="{8631A5D7-3487-4649-BB13-F22837EB3D3B}" dt="2024-04-29T13:05:26.162" v="82"/>
          <ac:spMkLst>
            <pc:docMk/>
            <pc:sldMk cId="112039780" sldId="570"/>
            <ac:spMk id="2" creationId="{EE0C7A72-27E3-1D27-1F76-67D257AB512B}"/>
          </ac:spMkLst>
        </pc:spChg>
        <pc:spChg chg="mod">
          <ac:chgData name="pantelis balaouras" userId="25e8755020fc1734" providerId="LiveId" clId="{8631A5D7-3487-4649-BB13-F22837EB3D3B}" dt="2024-04-29T13:38:28.720" v="369" actId="120"/>
          <ac:spMkLst>
            <pc:docMk/>
            <pc:sldMk cId="112039780" sldId="570"/>
            <ac:spMk id="9" creationId="{A9E2F235-F39B-BA36-8AFC-C7E8F9729CD5}"/>
          </ac:spMkLst>
        </pc:spChg>
        <pc:spChg chg="del">
          <ac:chgData name="pantelis balaouras" userId="25e8755020fc1734" providerId="LiveId" clId="{8631A5D7-3487-4649-BB13-F22837EB3D3B}" dt="2024-04-29T13:05:25.416" v="81" actId="478"/>
          <ac:spMkLst>
            <pc:docMk/>
            <pc:sldMk cId="112039780" sldId="570"/>
            <ac:spMk id="10" creationId="{C0DFA73F-FDC8-497A-8912-CA8C28C95043}"/>
          </ac:spMkLst>
        </pc:spChg>
        <pc:spChg chg="mod">
          <ac:chgData name="pantelis balaouras" userId="25e8755020fc1734" providerId="LiveId" clId="{8631A5D7-3487-4649-BB13-F22837EB3D3B}" dt="2024-04-29T13:06:17.647" v="109" actId="6549"/>
          <ac:spMkLst>
            <pc:docMk/>
            <pc:sldMk cId="112039780" sldId="570"/>
            <ac:spMk id="14" creationId="{CB62200A-CA8A-8ED6-3918-BF1B39D24411}"/>
          </ac:spMkLst>
        </pc:spChg>
        <pc:picChg chg="mod">
          <ac:chgData name="pantelis balaouras" userId="25e8755020fc1734" providerId="LiveId" clId="{8631A5D7-3487-4649-BB13-F22837EB3D3B}" dt="2024-04-29T13:38:34.019" v="370" actId="14100"/>
          <ac:picMkLst>
            <pc:docMk/>
            <pc:sldMk cId="112039780" sldId="570"/>
            <ac:picMk id="4" creationId="{A541C627-FBDD-48B3-9238-AC877DBCC3AE}"/>
          </ac:picMkLst>
        </pc:picChg>
      </pc:sldChg>
      <pc:sldChg chg="addSp delSp modSp mod">
        <pc:chgData name="pantelis balaouras" userId="25e8755020fc1734" providerId="LiveId" clId="{8631A5D7-3487-4649-BB13-F22837EB3D3B}" dt="2024-04-29T13:07:15.912" v="119" actId="255"/>
        <pc:sldMkLst>
          <pc:docMk/>
          <pc:sldMk cId="3492711803" sldId="571"/>
        </pc:sldMkLst>
        <pc:spChg chg="add mod">
          <ac:chgData name="pantelis balaouras" userId="25e8755020fc1734" providerId="LiveId" clId="{8631A5D7-3487-4649-BB13-F22837EB3D3B}" dt="2024-04-29T13:05:32.245" v="84"/>
          <ac:spMkLst>
            <pc:docMk/>
            <pc:sldMk cId="3492711803" sldId="571"/>
            <ac:spMk id="2" creationId="{2D2F58A2-82E8-290F-9B57-C1892BC70CA7}"/>
          </ac:spMkLst>
        </pc:spChg>
        <pc:spChg chg="mod">
          <ac:chgData name="pantelis balaouras" userId="25e8755020fc1734" providerId="LiveId" clId="{8631A5D7-3487-4649-BB13-F22837EB3D3B}" dt="2024-04-29T13:07:15.912" v="119" actId="255"/>
          <ac:spMkLst>
            <pc:docMk/>
            <pc:sldMk cId="3492711803" sldId="571"/>
            <ac:spMk id="9" creationId="{A9E2F235-F39B-BA36-8AFC-C7E8F9729CD5}"/>
          </ac:spMkLst>
        </pc:spChg>
        <pc:spChg chg="del">
          <ac:chgData name="pantelis balaouras" userId="25e8755020fc1734" providerId="LiveId" clId="{8631A5D7-3487-4649-BB13-F22837EB3D3B}" dt="2024-04-29T13:05:31.297" v="83" actId="478"/>
          <ac:spMkLst>
            <pc:docMk/>
            <pc:sldMk cId="3492711803" sldId="571"/>
            <ac:spMk id="10" creationId="{C0DFA73F-FDC8-497A-8912-CA8C28C95043}"/>
          </ac:spMkLst>
        </pc:spChg>
      </pc:sldChg>
      <pc:sldChg chg="modSp mod">
        <pc:chgData name="pantelis balaouras" userId="25e8755020fc1734" providerId="LiveId" clId="{8631A5D7-3487-4649-BB13-F22837EB3D3B}" dt="2024-04-29T13:38:04.329" v="366" actId="12"/>
        <pc:sldMkLst>
          <pc:docMk/>
          <pc:sldMk cId="1491921806" sldId="572"/>
        </pc:sldMkLst>
        <pc:spChg chg="mod">
          <ac:chgData name="pantelis balaouras" userId="25e8755020fc1734" providerId="LiveId" clId="{8631A5D7-3487-4649-BB13-F22837EB3D3B}" dt="2024-04-29T13:38:04.329" v="366" actId="12"/>
          <ac:spMkLst>
            <pc:docMk/>
            <pc:sldMk cId="1491921806" sldId="572"/>
            <ac:spMk id="6" creationId="{AA5AE911-E515-48E3-AB8B-121C68B77A58}"/>
          </ac:spMkLst>
        </pc:spChg>
      </pc:sldChg>
      <pc:sldChg chg="modSp mod">
        <pc:chgData name="pantelis balaouras" userId="25e8755020fc1734" providerId="LiveId" clId="{8631A5D7-3487-4649-BB13-F22837EB3D3B}" dt="2024-04-29T13:39:36.989" v="411" actId="12"/>
        <pc:sldMkLst>
          <pc:docMk/>
          <pc:sldMk cId="1979328568" sldId="573"/>
        </pc:sldMkLst>
        <pc:spChg chg="mod">
          <ac:chgData name="pantelis balaouras" userId="25e8755020fc1734" providerId="LiveId" clId="{8631A5D7-3487-4649-BB13-F22837EB3D3B}" dt="2024-04-29T13:39:19.951" v="386" actId="20577"/>
          <ac:spMkLst>
            <pc:docMk/>
            <pc:sldMk cId="1979328568" sldId="573"/>
            <ac:spMk id="5" creationId="{FAA18648-8A7B-40D3-A066-80FDB05B7DF4}"/>
          </ac:spMkLst>
        </pc:spChg>
        <pc:spChg chg="mod">
          <ac:chgData name="pantelis balaouras" userId="25e8755020fc1734" providerId="LiveId" clId="{8631A5D7-3487-4649-BB13-F22837EB3D3B}" dt="2024-04-29T13:39:36.989" v="411" actId="12"/>
          <ac:spMkLst>
            <pc:docMk/>
            <pc:sldMk cId="1979328568" sldId="573"/>
            <ac:spMk id="6" creationId="{AA5AE911-E515-48E3-AB8B-121C68B77A58}"/>
          </ac:spMkLst>
        </pc:spChg>
      </pc:sldChg>
      <pc:sldChg chg="addSp delSp modSp mod">
        <pc:chgData name="pantelis balaouras" userId="25e8755020fc1734" providerId="LiveId" clId="{8631A5D7-3487-4649-BB13-F22837EB3D3B}" dt="2024-04-29T13:17:27.837" v="135" actId="1076"/>
        <pc:sldMkLst>
          <pc:docMk/>
          <pc:sldMk cId="3543944993" sldId="574"/>
        </pc:sldMkLst>
        <pc:spChg chg="add mod">
          <ac:chgData name="pantelis balaouras" userId="25e8755020fc1734" providerId="LiveId" clId="{8631A5D7-3487-4649-BB13-F22837EB3D3B}" dt="2024-04-29T13:05:41.905" v="88"/>
          <ac:spMkLst>
            <pc:docMk/>
            <pc:sldMk cId="3543944993" sldId="574"/>
            <ac:spMk id="2" creationId="{C6C7003E-C4DE-E5BA-A49F-D76BABBEE072}"/>
          </ac:spMkLst>
        </pc:spChg>
        <pc:spChg chg="del">
          <ac:chgData name="pantelis balaouras" userId="25e8755020fc1734" providerId="LiveId" clId="{8631A5D7-3487-4649-BB13-F22837EB3D3B}" dt="2024-04-29T13:05:41.377" v="87" actId="478"/>
          <ac:spMkLst>
            <pc:docMk/>
            <pc:sldMk cId="3543944993" sldId="574"/>
            <ac:spMk id="7" creationId="{C0DFA73F-FDC8-497A-8912-CA8C28C95043}"/>
          </ac:spMkLst>
        </pc:spChg>
        <pc:spChg chg="mod">
          <ac:chgData name="pantelis balaouras" userId="25e8755020fc1734" providerId="LiveId" clId="{8631A5D7-3487-4649-BB13-F22837EB3D3B}" dt="2024-04-29T13:17:18.256" v="133" actId="120"/>
          <ac:spMkLst>
            <pc:docMk/>
            <pc:sldMk cId="3543944993" sldId="574"/>
            <ac:spMk id="13" creationId="{BCB5ECB9-24C3-878D-3B53-8BBC5E2C55EF}"/>
          </ac:spMkLst>
        </pc:spChg>
        <pc:picChg chg="mod">
          <ac:chgData name="pantelis balaouras" userId="25e8755020fc1734" providerId="LiveId" clId="{8631A5D7-3487-4649-BB13-F22837EB3D3B}" dt="2024-04-29T13:17:27.837" v="135" actId="1076"/>
          <ac:picMkLst>
            <pc:docMk/>
            <pc:sldMk cId="3543944993" sldId="574"/>
            <ac:picMk id="3" creationId="{BBE73AB2-3E33-4D36-8927-4EFC1EFE7DAC}"/>
          </ac:picMkLst>
        </pc:picChg>
      </pc:sldChg>
      <pc:sldChg chg="addSp delSp modSp mod">
        <pc:chgData name="pantelis balaouras" userId="25e8755020fc1734" providerId="LiveId" clId="{8631A5D7-3487-4649-BB13-F22837EB3D3B}" dt="2024-04-29T13:39:57.836" v="413"/>
        <pc:sldMkLst>
          <pc:docMk/>
          <pc:sldMk cId="3603481026" sldId="575"/>
        </pc:sldMkLst>
        <pc:spChg chg="mod">
          <ac:chgData name="pantelis balaouras" userId="25e8755020fc1734" providerId="LiveId" clId="{8631A5D7-3487-4649-BB13-F22837EB3D3B}" dt="2024-04-29T13:39:50.740" v="412"/>
          <ac:spMkLst>
            <pc:docMk/>
            <pc:sldMk cId="3603481026" sldId="575"/>
            <ac:spMk id="2" creationId="{194BF229-0CB9-4898-B587-71CB2BBDFF8B}"/>
          </ac:spMkLst>
        </pc:spChg>
        <pc:spChg chg="add mod">
          <ac:chgData name="pantelis balaouras" userId="25e8755020fc1734" providerId="LiveId" clId="{8631A5D7-3487-4649-BB13-F22837EB3D3B}" dt="2024-04-29T13:19:47.746" v="162"/>
          <ac:spMkLst>
            <pc:docMk/>
            <pc:sldMk cId="3603481026" sldId="575"/>
            <ac:spMk id="3" creationId="{E8FC4C87-D2E3-36BE-B915-95E650BA0E53}"/>
          </ac:spMkLst>
        </pc:spChg>
        <pc:spChg chg="mod">
          <ac:chgData name="pantelis balaouras" userId="25e8755020fc1734" providerId="LiveId" clId="{8631A5D7-3487-4649-BB13-F22837EB3D3B}" dt="2024-04-29T13:39:57.836" v="413"/>
          <ac:spMkLst>
            <pc:docMk/>
            <pc:sldMk cId="3603481026" sldId="575"/>
            <ac:spMk id="4" creationId="{51C815F9-D106-FD55-36C1-AF8F5302263A}"/>
          </ac:spMkLst>
        </pc:spChg>
        <pc:spChg chg="del">
          <ac:chgData name="pantelis balaouras" userId="25e8755020fc1734" providerId="LiveId" clId="{8631A5D7-3487-4649-BB13-F22837EB3D3B}" dt="2024-04-29T13:19:47.179" v="161" actId="478"/>
          <ac:spMkLst>
            <pc:docMk/>
            <pc:sldMk cId="3603481026" sldId="575"/>
            <ac:spMk id="10" creationId="{C0DFA73F-FDC8-497A-8912-CA8C28C95043}"/>
          </ac:spMkLst>
        </pc:spChg>
      </pc:sldChg>
      <pc:sldChg chg="addSp delSp modSp mod">
        <pc:chgData name="pantelis balaouras" userId="25e8755020fc1734" providerId="LiveId" clId="{8631A5D7-3487-4649-BB13-F22837EB3D3B}" dt="2024-04-29T13:20:02.175" v="166"/>
        <pc:sldMkLst>
          <pc:docMk/>
          <pc:sldMk cId="2960349145" sldId="576"/>
        </pc:sldMkLst>
        <pc:spChg chg="add mod">
          <ac:chgData name="pantelis balaouras" userId="25e8755020fc1734" providerId="LiveId" clId="{8631A5D7-3487-4649-BB13-F22837EB3D3B}" dt="2024-04-29T13:20:02.175" v="166"/>
          <ac:spMkLst>
            <pc:docMk/>
            <pc:sldMk cId="2960349145" sldId="576"/>
            <ac:spMk id="2" creationId="{0E6900D6-C250-E0DE-9E6C-E9BF54EA7166}"/>
          </ac:spMkLst>
        </pc:spChg>
        <pc:spChg chg="del">
          <ac:chgData name="pantelis balaouras" userId="25e8755020fc1734" providerId="LiveId" clId="{8631A5D7-3487-4649-BB13-F22837EB3D3B}" dt="2024-04-29T13:20:01.536" v="165" actId="478"/>
          <ac:spMkLst>
            <pc:docMk/>
            <pc:sldMk cId="2960349145" sldId="576"/>
            <ac:spMk id="10" creationId="{C0DFA73F-FDC8-497A-8912-CA8C28C95043}"/>
          </ac:spMkLst>
        </pc:spChg>
      </pc:sldChg>
      <pc:sldChg chg="addSp delSp modSp mod">
        <pc:chgData name="pantelis balaouras" userId="25e8755020fc1734" providerId="LiveId" clId="{8631A5D7-3487-4649-BB13-F22837EB3D3B}" dt="2024-04-29T13:24:35.332" v="191" actId="1076"/>
        <pc:sldMkLst>
          <pc:docMk/>
          <pc:sldMk cId="261406009" sldId="577"/>
        </pc:sldMkLst>
        <pc:spChg chg="add mod">
          <ac:chgData name="pantelis balaouras" userId="25e8755020fc1734" providerId="LiveId" clId="{8631A5D7-3487-4649-BB13-F22837EB3D3B}" dt="2024-04-29T13:20:14.815" v="170"/>
          <ac:spMkLst>
            <pc:docMk/>
            <pc:sldMk cId="261406009" sldId="577"/>
            <ac:spMk id="2" creationId="{27B3647A-D3A9-C129-D96F-681EFB83BA74}"/>
          </ac:spMkLst>
        </pc:spChg>
        <pc:spChg chg="del">
          <ac:chgData name="pantelis balaouras" userId="25e8755020fc1734" providerId="LiveId" clId="{8631A5D7-3487-4649-BB13-F22837EB3D3B}" dt="2024-04-29T13:20:14.184" v="169" actId="478"/>
          <ac:spMkLst>
            <pc:docMk/>
            <pc:sldMk cId="261406009" sldId="577"/>
            <ac:spMk id="7" creationId="{C0DFA73F-FDC8-497A-8912-CA8C28C95043}"/>
          </ac:spMkLst>
        </pc:spChg>
        <pc:picChg chg="mod">
          <ac:chgData name="pantelis balaouras" userId="25e8755020fc1734" providerId="LiveId" clId="{8631A5D7-3487-4649-BB13-F22837EB3D3B}" dt="2024-04-29T13:24:35.332" v="191" actId="1076"/>
          <ac:picMkLst>
            <pc:docMk/>
            <pc:sldMk cId="261406009" sldId="577"/>
            <ac:picMk id="6" creationId="{74D3FC11-A1FD-4546-AA3A-2C3B51115C60}"/>
          </ac:picMkLst>
        </pc:picChg>
      </pc:sldChg>
      <pc:sldChg chg="modSp mod">
        <pc:chgData name="pantelis balaouras" userId="25e8755020fc1734" providerId="LiveId" clId="{8631A5D7-3487-4649-BB13-F22837EB3D3B}" dt="2024-04-29T13:41:12.609" v="457" actId="12"/>
        <pc:sldMkLst>
          <pc:docMk/>
          <pc:sldMk cId="1259612263" sldId="578"/>
        </pc:sldMkLst>
        <pc:spChg chg="mod">
          <ac:chgData name="pantelis balaouras" userId="25e8755020fc1734" providerId="LiveId" clId="{8631A5D7-3487-4649-BB13-F22837EB3D3B}" dt="2024-04-29T13:40:37.498" v="424" actId="20577"/>
          <ac:spMkLst>
            <pc:docMk/>
            <pc:sldMk cId="1259612263" sldId="578"/>
            <ac:spMk id="5" creationId="{FAA18648-8A7B-40D3-A066-80FDB05B7DF4}"/>
          </ac:spMkLst>
        </pc:spChg>
        <pc:spChg chg="mod">
          <ac:chgData name="pantelis balaouras" userId="25e8755020fc1734" providerId="LiveId" clId="{8631A5D7-3487-4649-BB13-F22837EB3D3B}" dt="2024-04-29T13:41:12.609" v="457" actId="12"/>
          <ac:spMkLst>
            <pc:docMk/>
            <pc:sldMk cId="1259612263" sldId="578"/>
            <ac:spMk id="6" creationId="{AA5AE911-E515-48E3-AB8B-121C68B77A58}"/>
          </ac:spMkLst>
        </pc:spChg>
      </pc:sldChg>
      <pc:sldChg chg="addSp delSp modSp mod">
        <pc:chgData name="pantelis balaouras" userId="25e8755020fc1734" providerId="LiveId" clId="{8631A5D7-3487-4649-BB13-F22837EB3D3B}" dt="2024-04-29T13:34:31.471" v="328"/>
        <pc:sldMkLst>
          <pc:docMk/>
          <pc:sldMk cId="3365000273" sldId="579"/>
        </pc:sldMkLst>
        <pc:spChg chg="add mod">
          <ac:chgData name="pantelis balaouras" userId="25e8755020fc1734" providerId="LiveId" clId="{8631A5D7-3487-4649-BB13-F22837EB3D3B}" dt="2024-04-29T13:34:31.471" v="328"/>
          <ac:spMkLst>
            <pc:docMk/>
            <pc:sldMk cId="3365000273" sldId="579"/>
            <ac:spMk id="2" creationId="{775FF24D-6765-AEDC-BA98-4E028A09947D}"/>
          </ac:spMkLst>
        </pc:spChg>
        <pc:spChg chg="mod">
          <ac:chgData name="pantelis balaouras" userId="25e8755020fc1734" providerId="LiveId" clId="{8631A5D7-3487-4649-BB13-F22837EB3D3B}" dt="2024-04-29T13:31:58.566" v="284" actId="120"/>
          <ac:spMkLst>
            <pc:docMk/>
            <pc:sldMk cId="3365000273" sldId="579"/>
            <ac:spMk id="4" creationId="{1364D520-EDBF-4914-8BBC-9346834669F7}"/>
          </ac:spMkLst>
        </pc:spChg>
        <pc:spChg chg="mod">
          <ac:chgData name="pantelis balaouras" userId="25e8755020fc1734" providerId="LiveId" clId="{8631A5D7-3487-4649-BB13-F22837EB3D3B}" dt="2024-04-29T13:31:54.776" v="283" actId="120"/>
          <ac:spMkLst>
            <pc:docMk/>
            <pc:sldMk cId="3365000273" sldId="579"/>
            <ac:spMk id="6" creationId="{BC3297A4-1869-44BC-BC94-5C0716A71EDA}"/>
          </ac:spMkLst>
        </pc:spChg>
        <pc:spChg chg="del">
          <ac:chgData name="pantelis balaouras" userId="25e8755020fc1734" providerId="LiveId" clId="{8631A5D7-3487-4649-BB13-F22837EB3D3B}" dt="2024-04-29T13:34:30.863" v="327" actId="478"/>
          <ac:spMkLst>
            <pc:docMk/>
            <pc:sldMk cId="3365000273" sldId="579"/>
            <ac:spMk id="10" creationId="{C0DFA73F-FDC8-497A-8912-CA8C28C95043}"/>
          </ac:spMkLst>
        </pc:spChg>
      </pc:sldChg>
      <pc:sldChg chg="addSp delSp modSp mod">
        <pc:chgData name="pantelis balaouras" userId="25e8755020fc1734" providerId="LiveId" clId="{8631A5D7-3487-4649-BB13-F22837EB3D3B}" dt="2024-04-29T13:20:19.375" v="172"/>
        <pc:sldMkLst>
          <pc:docMk/>
          <pc:sldMk cId="70756494" sldId="580"/>
        </pc:sldMkLst>
        <pc:spChg chg="add mod">
          <ac:chgData name="pantelis balaouras" userId="25e8755020fc1734" providerId="LiveId" clId="{8631A5D7-3487-4649-BB13-F22837EB3D3B}" dt="2024-04-29T13:20:19.375" v="172"/>
          <ac:spMkLst>
            <pc:docMk/>
            <pc:sldMk cId="70756494" sldId="580"/>
            <ac:spMk id="2" creationId="{086A3B05-C033-6634-FEB7-400B37036653}"/>
          </ac:spMkLst>
        </pc:spChg>
        <pc:spChg chg="del">
          <ac:chgData name="pantelis balaouras" userId="25e8755020fc1734" providerId="LiveId" clId="{8631A5D7-3487-4649-BB13-F22837EB3D3B}" dt="2024-04-29T13:20:18.703" v="171" actId="478"/>
          <ac:spMkLst>
            <pc:docMk/>
            <pc:sldMk cId="70756494" sldId="580"/>
            <ac:spMk id="7" creationId="{C0DFA73F-FDC8-497A-8912-CA8C28C95043}"/>
          </ac:spMkLst>
        </pc:spChg>
      </pc:sldChg>
      <pc:sldChg chg="modSp mod">
        <pc:chgData name="pantelis balaouras" userId="25e8755020fc1734" providerId="LiveId" clId="{8631A5D7-3487-4649-BB13-F22837EB3D3B}" dt="2024-04-29T13:36:12.699" v="341"/>
        <pc:sldMkLst>
          <pc:docMk/>
          <pc:sldMk cId="3355334281" sldId="581"/>
        </pc:sldMkLst>
        <pc:spChg chg="mod">
          <ac:chgData name="pantelis balaouras" userId="25e8755020fc1734" providerId="LiveId" clId="{8631A5D7-3487-4649-BB13-F22837EB3D3B}" dt="2024-04-29T13:36:12.699" v="341"/>
          <ac:spMkLst>
            <pc:docMk/>
            <pc:sldMk cId="3355334281" sldId="581"/>
            <ac:spMk id="7" creationId="{C0DFA73F-FDC8-497A-8912-CA8C28C95043}"/>
          </ac:spMkLst>
        </pc:spChg>
        <pc:graphicFrameChg chg="modGraphic">
          <ac:chgData name="pantelis balaouras" userId="25e8755020fc1734" providerId="LiveId" clId="{8631A5D7-3487-4649-BB13-F22837EB3D3B}" dt="2024-04-29T13:28:27.647" v="241" actId="120"/>
          <ac:graphicFrameMkLst>
            <pc:docMk/>
            <pc:sldMk cId="3355334281" sldId="581"/>
            <ac:graphicFrameMk id="4" creationId="{BE221ADB-B938-40CE-88DE-2E858293366D}"/>
          </ac:graphicFrameMkLst>
        </pc:graphicFrameChg>
      </pc:sldChg>
      <pc:sldChg chg="modSp mod">
        <pc:chgData name="pantelis balaouras" userId="25e8755020fc1734" providerId="LiveId" clId="{8631A5D7-3487-4649-BB13-F22837EB3D3B}" dt="2024-04-29T13:36:06.272" v="340"/>
        <pc:sldMkLst>
          <pc:docMk/>
          <pc:sldMk cId="2574583809" sldId="582"/>
        </pc:sldMkLst>
        <pc:spChg chg="mod">
          <ac:chgData name="pantelis balaouras" userId="25e8755020fc1734" providerId="LiveId" clId="{8631A5D7-3487-4649-BB13-F22837EB3D3B}" dt="2024-04-29T13:36:06.272" v="340"/>
          <ac:spMkLst>
            <pc:docMk/>
            <pc:sldMk cId="2574583809" sldId="582"/>
            <ac:spMk id="7" creationId="{C0DFA73F-FDC8-497A-8912-CA8C28C95043}"/>
          </ac:spMkLst>
        </pc:spChg>
        <pc:graphicFrameChg chg="modGraphic">
          <ac:chgData name="pantelis balaouras" userId="25e8755020fc1734" providerId="LiveId" clId="{8631A5D7-3487-4649-BB13-F22837EB3D3B}" dt="2024-04-29T13:28:41.857" v="242" actId="120"/>
          <ac:graphicFrameMkLst>
            <pc:docMk/>
            <pc:sldMk cId="2574583809" sldId="582"/>
            <ac:graphicFrameMk id="2" creationId="{01D51DB8-CA8F-4058-857C-3D0CBF82731B}"/>
          </ac:graphicFrameMkLst>
        </pc:graphicFrameChg>
        <pc:graphicFrameChg chg="modGraphic">
          <ac:chgData name="pantelis balaouras" userId="25e8755020fc1734" providerId="LiveId" clId="{8631A5D7-3487-4649-BB13-F22837EB3D3B}" dt="2024-04-29T13:28:45.332" v="243" actId="120"/>
          <ac:graphicFrameMkLst>
            <pc:docMk/>
            <pc:sldMk cId="2574583809" sldId="582"/>
            <ac:graphicFrameMk id="4" creationId="{BE221ADB-B938-40CE-88DE-2E858293366D}"/>
          </ac:graphicFrameMkLst>
        </pc:graphicFrameChg>
      </pc:sldChg>
      <pc:sldChg chg="modSp">
        <pc:chgData name="pantelis balaouras" userId="25e8755020fc1734" providerId="LiveId" clId="{8631A5D7-3487-4649-BB13-F22837EB3D3B}" dt="2024-04-29T13:35:07.449" v="332"/>
        <pc:sldMkLst>
          <pc:docMk/>
          <pc:sldMk cId="845699635" sldId="583"/>
        </pc:sldMkLst>
        <pc:spChg chg="mod">
          <ac:chgData name="pantelis balaouras" userId="25e8755020fc1734" providerId="LiveId" clId="{8631A5D7-3487-4649-BB13-F22837EB3D3B}" dt="2024-04-29T13:35:07.449" v="332"/>
          <ac:spMkLst>
            <pc:docMk/>
            <pc:sldMk cId="845699635" sldId="583"/>
            <ac:spMk id="7" creationId="{C0DFA73F-FDC8-497A-8912-CA8C28C95043}"/>
          </ac:spMkLst>
        </pc:spChg>
      </pc:sldChg>
      <pc:sldChg chg="addSp delSp modSp mod">
        <pc:chgData name="pantelis balaouras" userId="25e8755020fc1734" providerId="LiveId" clId="{8631A5D7-3487-4649-BB13-F22837EB3D3B}" dt="2024-04-29T13:33:55.904" v="318"/>
        <pc:sldMkLst>
          <pc:docMk/>
          <pc:sldMk cId="2531987228" sldId="584"/>
        </pc:sldMkLst>
        <pc:spChg chg="add mod">
          <ac:chgData name="pantelis balaouras" userId="25e8755020fc1734" providerId="LiveId" clId="{8631A5D7-3487-4649-BB13-F22837EB3D3B}" dt="2024-04-29T13:33:55.904" v="318"/>
          <ac:spMkLst>
            <pc:docMk/>
            <pc:sldMk cId="2531987228" sldId="584"/>
            <ac:spMk id="2" creationId="{8D199245-C98F-94F9-D68A-F6D4E84AC137}"/>
          </ac:spMkLst>
        </pc:spChg>
        <pc:spChg chg="del">
          <ac:chgData name="pantelis balaouras" userId="25e8755020fc1734" providerId="LiveId" clId="{8631A5D7-3487-4649-BB13-F22837EB3D3B}" dt="2024-04-29T13:33:55.415" v="317" actId="478"/>
          <ac:spMkLst>
            <pc:docMk/>
            <pc:sldMk cId="2531987228" sldId="584"/>
            <ac:spMk id="7" creationId="{C0DFA73F-FDC8-497A-8912-CA8C28C95043}"/>
          </ac:spMkLst>
        </pc:spChg>
      </pc:sldChg>
      <pc:sldChg chg="addSp delSp modSp mod">
        <pc:chgData name="pantelis balaouras" userId="25e8755020fc1734" providerId="LiveId" clId="{8631A5D7-3487-4649-BB13-F22837EB3D3B}" dt="2024-04-29T13:33:51.389" v="316"/>
        <pc:sldMkLst>
          <pc:docMk/>
          <pc:sldMk cId="4171249440" sldId="585"/>
        </pc:sldMkLst>
        <pc:spChg chg="add mod">
          <ac:chgData name="pantelis balaouras" userId="25e8755020fc1734" providerId="LiveId" clId="{8631A5D7-3487-4649-BB13-F22837EB3D3B}" dt="2024-04-29T13:33:51.389" v="316"/>
          <ac:spMkLst>
            <pc:docMk/>
            <pc:sldMk cId="4171249440" sldId="585"/>
            <ac:spMk id="2" creationId="{2C8464AD-37AB-0FF2-DE76-8E116156B612}"/>
          </ac:spMkLst>
        </pc:spChg>
        <pc:spChg chg="del">
          <ac:chgData name="pantelis balaouras" userId="25e8755020fc1734" providerId="LiveId" clId="{8631A5D7-3487-4649-BB13-F22837EB3D3B}" dt="2024-04-29T13:33:50.155" v="315" actId="478"/>
          <ac:spMkLst>
            <pc:docMk/>
            <pc:sldMk cId="4171249440" sldId="585"/>
            <ac:spMk id="7" creationId="{C0DFA73F-FDC8-497A-8912-CA8C28C95043}"/>
          </ac:spMkLst>
        </pc:spChg>
      </pc:sldChg>
      <pc:sldChg chg="addSp delSp modSp mod">
        <pc:chgData name="pantelis balaouras" userId="25e8755020fc1734" providerId="LiveId" clId="{8631A5D7-3487-4649-BB13-F22837EB3D3B}" dt="2024-04-29T13:05:16.884" v="80"/>
        <pc:sldMkLst>
          <pc:docMk/>
          <pc:sldMk cId="3861377250" sldId="587"/>
        </pc:sldMkLst>
        <pc:spChg chg="add mod">
          <ac:chgData name="pantelis balaouras" userId="25e8755020fc1734" providerId="LiveId" clId="{8631A5D7-3487-4649-BB13-F22837EB3D3B}" dt="2024-04-29T13:05:16.884" v="80"/>
          <ac:spMkLst>
            <pc:docMk/>
            <pc:sldMk cId="3861377250" sldId="587"/>
            <ac:spMk id="2" creationId="{33625A4B-9DE1-E8A4-156D-97DB3BEC4FB3}"/>
          </ac:spMkLst>
        </pc:spChg>
        <pc:picChg chg="del mod">
          <ac:chgData name="pantelis balaouras" userId="25e8755020fc1734" providerId="LiveId" clId="{8631A5D7-3487-4649-BB13-F22837EB3D3B}" dt="2024-04-29T13:05:10.573" v="79" actId="478"/>
          <ac:picMkLst>
            <pc:docMk/>
            <pc:sldMk cId="3861377250" sldId="587"/>
            <ac:picMk id="8" creationId="{CF1D0C4E-A19E-4BF3-8D92-1E7B7821B30C}"/>
          </ac:picMkLst>
        </pc:picChg>
      </pc:sldChg>
      <pc:sldChg chg="addSp delSp modSp mod">
        <pc:chgData name="pantelis balaouras" userId="25e8755020fc1734" providerId="LiveId" clId="{8631A5D7-3487-4649-BB13-F22837EB3D3B}" dt="2024-04-29T13:05:47.508" v="90"/>
        <pc:sldMkLst>
          <pc:docMk/>
          <pc:sldMk cId="1231464647" sldId="588"/>
        </pc:sldMkLst>
        <pc:spChg chg="add mod">
          <ac:chgData name="pantelis balaouras" userId="25e8755020fc1734" providerId="LiveId" clId="{8631A5D7-3487-4649-BB13-F22837EB3D3B}" dt="2024-04-29T13:05:47.508" v="90"/>
          <ac:spMkLst>
            <pc:docMk/>
            <pc:sldMk cId="1231464647" sldId="588"/>
            <ac:spMk id="2" creationId="{C6118341-EA38-D470-ACD7-EAA81BEF5516}"/>
          </ac:spMkLst>
        </pc:spChg>
        <pc:spChg chg="del">
          <ac:chgData name="pantelis balaouras" userId="25e8755020fc1734" providerId="LiveId" clId="{8631A5D7-3487-4649-BB13-F22837EB3D3B}" dt="2024-04-29T13:05:46.902" v="89" actId="478"/>
          <ac:spMkLst>
            <pc:docMk/>
            <pc:sldMk cId="1231464647" sldId="588"/>
            <ac:spMk id="7" creationId="{C0DFA73F-FDC8-497A-8912-CA8C28C95043}"/>
          </ac:spMkLst>
        </pc:spChg>
      </pc:sldChg>
      <pc:sldChg chg="addSp delSp modSp mod">
        <pc:chgData name="pantelis balaouras" userId="25e8755020fc1734" providerId="LiveId" clId="{8631A5D7-3487-4649-BB13-F22837EB3D3B}" dt="2024-04-29T13:19:56.975" v="164"/>
        <pc:sldMkLst>
          <pc:docMk/>
          <pc:sldMk cId="3819429895" sldId="589"/>
        </pc:sldMkLst>
        <pc:spChg chg="add mod">
          <ac:chgData name="pantelis balaouras" userId="25e8755020fc1734" providerId="LiveId" clId="{8631A5D7-3487-4649-BB13-F22837EB3D3B}" dt="2024-04-29T13:19:56.975" v="164"/>
          <ac:spMkLst>
            <pc:docMk/>
            <pc:sldMk cId="3819429895" sldId="589"/>
            <ac:spMk id="2" creationId="{60C69E45-57D4-9C3B-69EF-B709C937E49B}"/>
          </ac:spMkLst>
        </pc:spChg>
        <pc:spChg chg="del">
          <ac:chgData name="pantelis balaouras" userId="25e8755020fc1734" providerId="LiveId" clId="{8631A5D7-3487-4649-BB13-F22837EB3D3B}" dt="2024-04-29T13:19:56.136" v="163" actId="478"/>
          <ac:spMkLst>
            <pc:docMk/>
            <pc:sldMk cId="3819429895" sldId="589"/>
            <ac:spMk id="10" creationId="{C0DFA73F-FDC8-497A-8912-CA8C28C95043}"/>
          </ac:spMkLst>
        </pc:spChg>
      </pc:sldChg>
      <pc:sldChg chg="addSp delSp modSp mod">
        <pc:chgData name="pantelis balaouras" userId="25e8755020fc1734" providerId="LiveId" clId="{8631A5D7-3487-4649-BB13-F22837EB3D3B}" dt="2024-04-29T13:20:24.305" v="174"/>
        <pc:sldMkLst>
          <pc:docMk/>
          <pc:sldMk cId="2903945235" sldId="590"/>
        </pc:sldMkLst>
        <pc:spChg chg="add mod">
          <ac:chgData name="pantelis balaouras" userId="25e8755020fc1734" providerId="LiveId" clId="{8631A5D7-3487-4649-BB13-F22837EB3D3B}" dt="2024-04-29T13:20:24.305" v="174"/>
          <ac:spMkLst>
            <pc:docMk/>
            <pc:sldMk cId="2903945235" sldId="590"/>
            <ac:spMk id="3" creationId="{FA184BA7-848F-81FD-C3AA-6C191B15D561}"/>
          </ac:spMkLst>
        </pc:spChg>
        <pc:spChg chg="del">
          <ac:chgData name="pantelis balaouras" userId="25e8755020fc1734" providerId="LiveId" clId="{8631A5D7-3487-4649-BB13-F22837EB3D3B}" dt="2024-04-29T13:20:23.772" v="173" actId="478"/>
          <ac:spMkLst>
            <pc:docMk/>
            <pc:sldMk cId="2903945235" sldId="590"/>
            <ac:spMk id="7" creationId="{C0DFA73F-FDC8-497A-8912-CA8C28C95043}"/>
          </ac:spMkLst>
        </pc:spChg>
      </pc:sldChg>
      <pc:sldChg chg="addSp delSp modSp mod">
        <pc:chgData name="pantelis balaouras" userId="25e8755020fc1734" providerId="LiveId" clId="{8631A5D7-3487-4649-BB13-F22837EB3D3B}" dt="2024-04-29T13:36:41.500" v="346"/>
        <pc:sldMkLst>
          <pc:docMk/>
          <pc:sldMk cId="3574390229" sldId="591"/>
        </pc:sldMkLst>
        <pc:spChg chg="mod">
          <ac:chgData name="pantelis balaouras" userId="25e8755020fc1734" providerId="LiveId" clId="{8631A5D7-3487-4649-BB13-F22837EB3D3B}" dt="2024-04-29T13:27:02.982" v="220" actId="120"/>
          <ac:spMkLst>
            <pc:docMk/>
            <pc:sldMk cId="3574390229" sldId="591"/>
            <ac:spMk id="2" creationId="{00000000-0000-0000-0000-000000000000}"/>
          </ac:spMkLst>
        </pc:spChg>
        <pc:spChg chg="del">
          <ac:chgData name="pantelis balaouras" userId="25e8755020fc1734" providerId="LiveId" clId="{8631A5D7-3487-4649-BB13-F22837EB3D3B}" dt="2024-04-29T13:27:28.469" v="225" actId="478"/>
          <ac:spMkLst>
            <pc:docMk/>
            <pc:sldMk cId="3574390229" sldId="591"/>
            <ac:spMk id="3" creationId="{69A97FC2-3BAA-6B90-2BEA-3C59310C675D}"/>
          </ac:spMkLst>
        </pc:spChg>
        <pc:spChg chg="mod">
          <ac:chgData name="pantelis balaouras" userId="25e8755020fc1734" providerId="LiveId" clId="{8631A5D7-3487-4649-BB13-F22837EB3D3B}" dt="2024-04-29T13:26:53.981" v="218" actId="120"/>
          <ac:spMkLst>
            <pc:docMk/>
            <pc:sldMk cId="3574390229" sldId="591"/>
            <ac:spMk id="4" creationId="{67E5A2BD-1F73-47A0-9823-8D25DD15B8B2}"/>
          </ac:spMkLst>
        </pc:spChg>
        <pc:spChg chg="mod">
          <ac:chgData name="pantelis balaouras" userId="25e8755020fc1734" providerId="LiveId" clId="{8631A5D7-3487-4649-BB13-F22837EB3D3B}" dt="2024-04-29T13:36:41.500" v="346"/>
          <ac:spMkLst>
            <pc:docMk/>
            <pc:sldMk cId="3574390229" sldId="591"/>
            <ac:spMk id="5" creationId="{C0DFA73F-FDC8-497A-8912-CA8C28C95043}"/>
          </ac:spMkLst>
        </pc:spChg>
        <pc:spChg chg="add del mod">
          <ac:chgData name="pantelis balaouras" userId="25e8755020fc1734" providerId="LiveId" clId="{8631A5D7-3487-4649-BB13-F22837EB3D3B}" dt="2024-04-29T13:27:23.617" v="224" actId="478"/>
          <ac:spMkLst>
            <pc:docMk/>
            <pc:sldMk cId="3574390229" sldId="591"/>
            <ac:spMk id="7" creationId="{C59734D9-C036-2F6A-5BF1-B322962EBB9D}"/>
          </ac:spMkLst>
        </pc:spChg>
        <pc:picChg chg="del mod">
          <ac:chgData name="pantelis balaouras" userId="25e8755020fc1734" providerId="LiveId" clId="{8631A5D7-3487-4649-BB13-F22837EB3D3B}" dt="2024-04-29T13:27:14.620" v="223" actId="478"/>
          <ac:picMkLst>
            <pc:docMk/>
            <pc:sldMk cId="3574390229" sldId="591"/>
            <ac:picMk id="11" creationId="{3FABA778-5E10-49CC-9F6F-0E48DCD30C95}"/>
          </ac:picMkLst>
        </pc:picChg>
      </pc:sldChg>
      <pc:sldChg chg="modSp mod">
        <pc:chgData name="pantelis balaouras" userId="25e8755020fc1734" providerId="LiveId" clId="{8631A5D7-3487-4649-BB13-F22837EB3D3B}" dt="2024-04-29T13:36:00.343" v="339"/>
        <pc:sldMkLst>
          <pc:docMk/>
          <pc:sldMk cId="2318834321" sldId="592"/>
        </pc:sldMkLst>
        <pc:spChg chg="mod">
          <ac:chgData name="pantelis balaouras" userId="25e8755020fc1734" providerId="LiveId" clId="{8631A5D7-3487-4649-BB13-F22837EB3D3B}" dt="2024-04-29T13:28:57.339" v="248" actId="6549"/>
          <ac:spMkLst>
            <pc:docMk/>
            <pc:sldMk cId="2318834321" sldId="592"/>
            <ac:spMk id="3" creationId="{017140A8-413C-41E2-9611-1904E6788DA3}"/>
          </ac:spMkLst>
        </pc:spChg>
        <pc:spChg chg="mod">
          <ac:chgData name="pantelis balaouras" userId="25e8755020fc1734" providerId="LiveId" clId="{8631A5D7-3487-4649-BB13-F22837EB3D3B}" dt="2024-04-29T13:36:00.343" v="339"/>
          <ac:spMkLst>
            <pc:docMk/>
            <pc:sldMk cId="2318834321" sldId="592"/>
            <ac:spMk id="7" creationId="{C0DFA73F-FDC8-497A-8912-CA8C28C95043}"/>
          </ac:spMkLst>
        </pc:spChg>
      </pc:sldChg>
      <pc:sldChg chg="modSp mod">
        <pc:chgData name="pantelis balaouras" userId="25e8755020fc1734" providerId="LiveId" clId="{8631A5D7-3487-4649-BB13-F22837EB3D3B}" dt="2024-04-29T13:35:19.883" v="334"/>
        <pc:sldMkLst>
          <pc:docMk/>
          <pc:sldMk cId="1394600364" sldId="593"/>
        </pc:sldMkLst>
        <pc:spChg chg="mod">
          <ac:chgData name="pantelis balaouras" userId="25e8755020fc1734" providerId="LiveId" clId="{8631A5D7-3487-4649-BB13-F22837EB3D3B}" dt="2024-04-29T13:35:19.883" v="334"/>
          <ac:spMkLst>
            <pc:docMk/>
            <pc:sldMk cId="1394600364" sldId="593"/>
            <ac:spMk id="10" creationId="{C0DFA73F-FDC8-497A-8912-CA8C28C95043}"/>
          </ac:spMkLst>
        </pc:spChg>
        <pc:picChg chg="mod">
          <ac:chgData name="pantelis balaouras" userId="25e8755020fc1734" providerId="LiveId" clId="{8631A5D7-3487-4649-BB13-F22837EB3D3B}" dt="2024-04-29T13:30:24.408" v="266" actId="1076"/>
          <ac:picMkLst>
            <pc:docMk/>
            <pc:sldMk cId="1394600364" sldId="593"/>
            <ac:picMk id="4" creationId="{F0E0ECF3-9E05-46AD-A614-BADB10D692AB}"/>
          </ac:picMkLst>
        </pc:picChg>
      </pc:sldChg>
      <pc:sldChg chg="modSp mod">
        <pc:chgData name="pantelis balaouras" userId="25e8755020fc1734" providerId="LiveId" clId="{8631A5D7-3487-4649-BB13-F22837EB3D3B}" dt="2024-04-29T13:47:11.122" v="516" actId="120"/>
        <pc:sldMkLst>
          <pc:docMk/>
          <pc:sldMk cId="4016794159" sldId="594"/>
        </pc:sldMkLst>
        <pc:spChg chg="mod">
          <ac:chgData name="pantelis balaouras" userId="25e8755020fc1734" providerId="LiveId" clId="{8631A5D7-3487-4649-BB13-F22837EB3D3B}" dt="2024-04-29T13:47:11.122" v="516" actId="120"/>
          <ac:spMkLst>
            <pc:docMk/>
            <pc:sldMk cId="4016794159" sldId="594"/>
            <ac:spMk id="2" creationId="{BB6D8714-C4A8-433C-9C5A-E0581DB71E22}"/>
          </ac:spMkLst>
        </pc:spChg>
        <pc:spChg chg="mod">
          <ac:chgData name="pantelis balaouras" userId="25e8755020fc1734" providerId="LiveId" clId="{8631A5D7-3487-4649-BB13-F22837EB3D3B}" dt="2024-04-29T13:35:01.778" v="331"/>
          <ac:spMkLst>
            <pc:docMk/>
            <pc:sldMk cId="4016794159" sldId="594"/>
            <ac:spMk id="7" creationId="{C0DFA73F-FDC8-497A-8912-CA8C28C95043}"/>
          </ac:spMkLst>
        </pc:spChg>
      </pc:sldChg>
      <pc:sldChg chg="addSp delSp modSp mod">
        <pc:chgData name="pantelis balaouras" userId="25e8755020fc1734" providerId="LiveId" clId="{8631A5D7-3487-4649-BB13-F22837EB3D3B}" dt="2024-04-29T13:34:21.805" v="324"/>
        <pc:sldMkLst>
          <pc:docMk/>
          <pc:sldMk cId="2005067260" sldId="595"/>
        </pc:sldMkLst>
        <pc:spChg chg="add mod">
          <ac:chgData name="pantelis balaouras" userId="25e8755020fc1734" providerId="LiveId" clId="{8631A5D7-3487-4649-BB13-F22837EB3D3B}" dt="2024-04-29T13:34:21.805" v="324"/>
          <ac:spMkLst>
            <pc:docMk/>
            <pc:sldMk cId="2005067260" sldId="595"/>
            <ac:spMk id="2" creationId="{D8E8AD6E-3153-6E25-5120-692F48261B7F}"/>
          </ac:spMkLst>
        </pc:spChg>
        <pc:spChg chg="del">
          <ac:chgData name="pantelis balaouras" userId="25e8755020fc1734" providerId="LiveId" clId="{8631A5D7-3487-4649-BB13-F22837EB3D3B}" dt="2024-04-29T13:34:21.099" v="323" actId="478"/>
          <ac:spMkLst>
            <pc:docMk/>
            <pc:sldMk cId="2005067260" sldId="595"/>
            <ac:spMk id="10" creationId="{C0DFA73F-FDC8-497A-8912-CA8C28C95043}"/>
          </ac:spMkLst>
        </pc:spChg>
      </pc:sldChg>
      <pc:sldChg chg="modSp mod">
        <pc:chgData name="pantelis balaouras" userId="25e8755020fc1734" providerId="LiveId" clId="{8631A5D7-3487-4649-BB13-F22837EB3D3B}" dt="2024-04-29T13:33:40.724" v="314"/>
        <pc:sldMkLst>
          <pc:docMk/>
          <pc:sldMk cId="3811105718" sldId="596"/>
        </pc:sldMkLst>
        <pc:spChg chg="mod">
          <ac:chgData name="pantelis balaouras" userId="25e8755020fc1734" providerId="LiveId" clId="{8631A5D7-3487-4649-BB13-F22837EB3D3B}" dt="2024-04-29T13:33:40.724" v="314"/>
          <ac:spMkLst>
            <pc:docMk/>
            <pc:sldMk cId="3811105718" sldId="596"/>
            <ac:spMk id="7" creationId="{C0DFA73F-FDC8-497A-8912-CA8C28C95043}"/>
          </ac:spMkLst>
        </pc:spChg>
      </pc:sldChg>
      <pc:sldChg chg="modSp mod">
        <pc:chgData name="pantelis balaouras" userId="25e8755020fc1734" providerId="LiveId" clId="{8631A5D7-3487-4649-BB13-F22837EB3D3B}" dt="2024-04-29T13:32:46.376" v="293" actId="20577"/>
        <pc:sldMkLst>
          <pc:docMk/>
          <pc:sldMk cId="2753461356" sldId="597"/>
        </pc:sldMkLst>
        <pc:spChg chg="mod">
          <ac:chgData name="pantelis balaouras" userId="25e8755020fc1734" providerId="LiveId" clId="{8631A5D7-3487-4649-BB13-F22837EB3D3B}" dt="2024-04-29T13:32:46.376" v="293" actId="20577"/>
          <ac:spMkLst>
            <pc:docMk/>
            <pc:sldMk cId="2753461356" sldId="597"/>
            <ac:spMk id="2" creationId="{00000000-0000-0000-0000-000000000000}"/>
          </ac:spMkLst>
        </pc:spChg>
      </pc:sldChg>
      <pc:sldChg chg="modSp mod">
        <pc:chgData name="pantelis balaouras" userId="25e8755020fc1734" providerId="LiveId" clId="{8631A5D7-3487-4649-BB13-F22837EB3D3B}" dt="2024-04-29T13:32:55.672" v="299" actId="20577"/>
        <pc:sldMkLst>
          <pc:docMk/>
          <pc:sldMk cId="116896786" sldId="598"/>
        </pc:sldMkLst>
        <pc:spChg chg="mod">
          <ac:chgData name="pantelis balaouras" userId="25e8755020fc1734" providerId="LiveId" clId="{8631A5D7-3487-4649-BB13-F22837EB3D3B}" dt="2024-04-29T13:32:55.672" v="299" actId="20577"/>
          <ac:spMkLst>
            <pc:docMk/>
            <pc:sldMk cId="116896786" sldId="598"/>
            <ac:spMk id="2" creationId="{00000000-0000-0000-0000-000000000000}"/>
          </ac:spMkLst>
        </pc:spChg>
      </pc:sldChg>
      <pc:sldChg chg="modSp mod">
        <pc:chgData name="pantelis balaouras" userId="25e8755020fc1734" providerId="LiveId" clId="{8631A5D7-3487-4649-BB13-F22837EB3D3B}" dt="2024-04-29T13:33:01.655" v="303" actId="20577"/>
        <pc:sldMkLst>
          <pc:docMk/>
          <pc:sldMk cId="1637918284" sldId="599"/>
        </pc:sldMkLst>
        <pc:spChg chg="mod">
          <ac:chgData name="pantelis balaouras" userId="25e8755020fc1734" providerId="LiveId" clId="{8631A5D7-3487-4649-BB13-F22837EB3D3B}" dt="2024-04-29T13:33:01.655" v="303" actId="20577"/>
          <ac:spMkLst>
            <pc:docMk/>
            <pc:sldMk cId="1637918284" sldId="599"/>
            <ac:spMk id="2" creationId="{00000000-0000-0000-0000-000000000000}"/>
          </ac:spMkLst>
        </pc:spChg>
      </pc:sldChg>
      <pc:sldChg chg="modSp mod">
        <pc:chgData name="pantelis balaouras" userId="25e8755020fc1734" providerId="LiveId" clId="{8631A5D7-3487-4649-BB13-F22837EB3D3B}" dt="2024-04-29T13:33:06.010" v="307" actId="20577"/>
        <pc:sldMkLst>
          <pc:docMk/>
          <pc:sldMk cId="931823962" sldId="600"/>
        </pc:sldMkLst>
        <pc:spChg chg="mod">
          <ac:chgData name="pantelis balaouras" userId="25e8755020fc1734" providerId="LiveId" clId="{8631A5D7-3487-4649-BB13-F22837EB3D3B}" dt="2024-04-29T13:33:06.010" v="307" actId="20577"/>
          <ac:spMkLst>
            <pc:docMk/>
            <pc:sldMk cId="931823962" sldId="600"/>
            <ac:spMk id="2" creationId="{00000000-0000-0000-0000-000000000000}"/>
          </ac:spMkLst>
        </pc:spChg>
      </pc:sldChg>
      <pc:sldChg chg="modSp mod">
        <pc:chgData name="pantelis balaouras" userId="25e8755020fc1734" providerId="LiveId" clId="{8631A5D7-3487-4649-BB13-F22837EB3D3B}" dt="2024-04-29T13:33:16.298" v="311" actId="20577"/>
        <pc:sldMkLst>
          <pc:docMk/>
          <pc:sldMk cId="3209321725" sldId="601"/>
        </pc:sldMkLst>
        <pc:spChg chg="mod">
          <ac:chgData name="pantelis balaouras" userId="25e8755020fc1734" providerId="LiveId" clId="{8631A5D7-3487-4649-BB13-F22837EB3D3B}" dt="2024-04-29T13:33:16.298" v="311" actId="20577"/>
          <ac:spMkLst>
            <pc:docMk/>
            <pc:sldMk cId="3209321725" sldId="601"/>
            <ac:spMk id="2" creationId="{00000000-0000-0000-0000-000000000000}"/>
          </ac:spMkLst>
        </pc:spChg>
      </pc:sldChg>
      <pc:sldChg chg="addSp delSp modSp new mod ord modClrScheme chgLayout">
        <pc:chgData name="pantelis balaouras" userId="25e8755020fc1734" providerId="LiveId" clId="{8631A5D7-3487-4649-BB13-F22837EB3D3B}" dt="2024-04-29T12:59:14.020" v="25" actId="6549"/>
        <pc:sldMkLst>
          <pc:docMk/>
          <pc:sldMk cId="4122971826" sldId="602"/>
        </pc:sldMkLst>
        <pc:spChg chg="del">
          <ac:chgData name="pantelis balaouras" userId="25e8755020fc1734" providerId="LiveId" clId="{8631A5D7-3487-4649-BB13-F22837EB3D3B}" dt="2024-04-29T12:57:59.524" v="1" actId="700"/>
          <ac:spMkLst>
            <pc:docMk/>
            <pc:sldMk cId="4122971826" sldId="602"/>
            <ac:spMk id="2" creationId="{DE1E60D6-96C1-A677-1C2C-E0D1E4797665}"/>
          </ac:spMkLst>
        </pc:spChg>
        <pc:spChg chg="add mod">
          <ac:chgData name="pantelis balaouras" userId="25e8755020fc1734" providerId="LiveId" clId="{8631A5D7-3487-4649-BB13-F22837EB3D3B}" dt="2024-04-29T12:59:14.020" v="25" actId="6549"/>
          <ac:spMkLst>
            <pc:docMk/>
            <pc:sldMk cId="4122971826" sldId="602"/>
            <ac:spMk id="3" creationId="{918CC45A-3094-F3BF-6649-DE5A2195F29F}"/>
          </ac:spMkLst>
        </pc:spChg>
        <pc:spChg chg="add mod">
          <ac:chgData name="pantelis balaouras" userId="25e8755020fc1734" providerId="LiveId" clId="{8631A5D7-3487-4649-BB13-F22837EB3D3B}" dt="2024-04-29T12:58:18.517" v="4"/>
          <ac:spMkLst>
            <pc:docMk/>
            <pc:sldMk cId="4122971826" sldId="602"/>
            <ac:spMk id="4" creationId="{DBA793D5-87F0-AF23-86A8-FFACAA1F8330}"/>
          </ac:spMkLst>
        </pc:spChg>
        <pc:spChg chg="add mod">
          <ac:chgData name="pantelis balaouras" userId="25e8755020fc1734" providerId="LiveId" clId="{8631A5D7-3487-4649-BB13-F22837EB3D3B}" dt="2024-04-29T12:58:18.517" v="4"/>
          <ac:spMkLst>
            <pc:docMk/>
            <pc:sldMk cId="4122971826" sldId="602"/>
            <ac:spMk id="5" creationId="{F36330E5-F1F7-D877-20B2-B775C7DCF42E}"/>
          </ac:spMkLst>
        </pc:spChg>
        <pc:spChg chg="add mod">
          <ac:chgData name="pantelis balaouras" userId="25e8755020fc1734" providerId="LiveId" clId="{8631A5D7-3487-4649-BB13-F22837EB3D3B}" dt="2024-04-29T12:58:18.517" v="4"/>
          <ac:spMkLst>
            <pc:docMk/>
            <pc:sldMk cId="4122971826" sldId="602"/>
            <ac:spMk id="6" creationId="{43F267F3-91DE-A264-2B78-2F7B69E483EB}"/>
          </ac:spMkLst>
        </pc:spChg>
        <pc:spChg chg="add mod">
          <ac:chgData name="pantelis balaouras" userId="25e8755020fc1734" providerId="LiveId" clId="{8631A5D7-3487-4649-BB13-F22837EB3D3B}" dt="2024-04-29T12:58:18.517" v="4"/>
          <ac:spMkLst>
            <pc:docMk/>
            <pc:sldMk cId="4122971826" sldId="602"/>
            <ac:spMk id="7" creationId="{1D83F509-2CF1-B3EB-F5B1-E0C01B50C0EE}"/>
          </ac:spMkLst>
        </pc:spChg>
        <pc:spChg chg="add mod">
          <ac:chgData name="pantelis balaouras" userId="25e8755020fc1734" providerId="LiveId" clId="{8631A5D7-3487-4649-BB13-F22837EB3D3B}" dt="2024-04-29T12:58:18.517" v="4"/>
          <ac:spMkLst>
            <pc:docMk/>
            <pc:sldMk cId="4122971826" sldId="602"/>
            <ac:spMk id="8" creationId="{228D8150-070B-C7F2-287F-E7E151B31FAD}"/>
          </ac:spMkLst>
        </pc:spChg>
        <pc:spChg chg="add mod">
          <ac:chgData name="pantelis balaouras" userId="25e8755020fc1734" providerId="LiveId" clId="{8631A5D7-3487-4649-BB13-F22837EB3D3B}" dt="2024-04-29T12:58:18.517" v="4"/>
          <ac:spMkLst>
            <pc:docMk/>
            <pc:sldMk cId="4122971826" sldId="602"/>
            <ac:spMk id="10" creationId="{2B58D0C7-D8E3-4590-9116-5EA7E5245968}"/>
          </ac:spMkLst>
        </pc:spChg>
        <pc:spChg chg="add mod">
          <ac:chgData name="pantelis balaouras" userId="25e8755020fc1734" providerId="LiveId" clId="{8631A5D7-3487-4649-BB13-F22837EB3D3B}" dt="2024-04-29T12:58:27.563" v="5" actId="108"/>
          <ac:spMkLst>
            <pc:docMk/>
            <pc:sldMk cId="4122971826" sldId="602"/>
            <ac:spMk id="13" creationId="{6FAC4A78-CFD5-0186-090D-33580A493B4A}"/>
          </ac:spMkLst>
        </pc:spChg>
        <pc:spChg chg="add mod">
          <ac:chgData name="pantelis balaouras" userId="25e8755020fc1734" providerId="LiveId" clId="{8631A5D7-3487-4649-BB13-F22837EB3D3B}" dt="2024-04-29T12:58:36.936" v="6" actId="108"/>
          <ac:spMkLst>
            <pc:docMk/>
            <pc:sldMk cId="4122971826" sldId="602"/>
            <ac:spMk id="14" creationId="{436777D0-7991-A1D7-017B-758A82A0EA2C}"/>
          </ac:spMkLst>
        </pc:spChg>
        <pc:spChg chg="add mod">
          <ac:chgData name="pantelis balaouras" userId="25e8755020fc1734" providerId="LiveId" clId="{8631A5D7-3487-4649-BB13-F22837EB3D3B}" dt="2024-04-29T12:58:18.517" v="4"/>
          <ac:spMkLst>
            <pc:docMk/>
            <pc:sldMk cId="4122971826" sldId="602"/>
            <ac:spMk id="15" creationId="{7585B2D2-8ED7-2127-C75D-41E7C5979A58}"/>
          </ac:spMkLst>
        </pc:spChg>
        <pc:spChg chg="add mod">
          <ac:chgData name="pantelis balaouras" userId="25e8755020fc1734" providerId="LiveId" clId="{8631A5D7-3487-4649-BB13-F22837EB3D3B}" dt="2024-04-29T12:58:18.517" v="4"/>
          <ac:spMkLst>
            <pc:docMk/>
            <pc:sldMk cId="4122971826" sldId="602"/>
            <ac:spMk id="16" creationId="{809646C9-C9BF-1C98-1679-514997DD83A4}"/>
          </ac:spMkLst>
        </pc:spChg>
        <pc:spChg chg="add mod">
          <ac:chgData name="pantelis balaouras" userId="25e8755020fc1734" providerId="LiveId" clId="{8631A5D7-3487-4649-BB13-F22837EB3D3B}" dt="2024-04-29T12:58:18.517" v="4"/>
          <ac:spMkLst>
            <pc:docMk/>
            <pc:sldMk cId="4122971826" sldId="602"/>
            <ac:spMk id="17" creationId="{32EBD3C7-B2E9-F3CA-7DD8-A0E1D183A582}"/>
          </ac:spMkLst>
        </pc:spChg>
        <pc:spChg chg="add mod">
          <ac:chgData name="pantelis balaouras" userId="25e8755020fc1734" providerId="LiveId" clId="{8631A5D7-3487-4649-BB13-F22837EB3D3B}" dt="2024-04-29T12:58:18.517" v="4"/>
          <ac:spMkLst>
            <pc:docMk/>
            <pc:sldMk cId="4122971826" sldId="602"/>
            <ac:spMk id="18" creationId="{3021E140-5EDF-322D-97D3-A46A99F27F72}"/>
          </ac:spMkLst>
        </pc:spChg>
        <pc:spChg chg="add mod">
          <ac:chgData name="pantelis balaouras" userId="25e8755020fc1734" providerId="LiveId" clId="{8631A5D7-3487-4649-BB13-F22837EB3D3B}" dt="2024-04-29T12:58:18.517" v="4"/>
          <ac:spMkLst>
            <pc:docMk/>
            <pc:sldMk cId="4122971826" sldId="602"/>
            <ac:spMk id="21" creationId="{44C9E6B2-993D-009F-E338-77B2F384E231}"/>
          </ac:spMkLst>
        </pc:spChg>
        <pc:picChg chg="add mod">
          <ac:chgData name="pantelis balaouras" userId="25e8755020fc1734" providerId="LiveId" clId="{8631A5D7-3487-4649-BB13-F22837EB3D3B}" dt="2024-04-29T12:58:18.517" v="4"/>
          <ac:picMkLst>
            <pc:docMk/>
            <pc:sldMk cId="4122971826" sldId="602"/>
            <ac:picMk id="9" creationId="{EBF17640-FB03-96EB-DB58-79A1323B51B0}"/>
          </ac:picMkLst>
        </pc:picChg>
        <pc:picChg chg="add mod">
          <ac:chgData name="pantelis balaouras" userId="25e8755020fc1734" providerId="LiveId" clId="{8631A5D7-3487-4649-BB13-F22837EB3D3B}" dt="2024-04-29T12:58:18.517" v="4"/>
          <ac:picMkLst>
            <pc:docMk/>
            <pc:sldMk cId="4122971826" sldId="602"/>
            <ac:picMk id="11" creationId="{1BBE5F65-7C79-00BE-4160-B2ADEC8F0931}"/>
          </ac:picMkLst>
        </pc:picChg>
        <pc:picChg chg="add mod">
          <ac:chgData name="pantelis balaouras" userId="25e8755020fc1734" providerId="LiveId" clId="{8631A5D7-3487-4649-BB13-F22837EB3D3B}" dt="2024-04-29T12:58:18.517" v="4"/>
          <ac:picMkLst>
            <pc:docMk/>
            <pc:sldMk cId="4122971826" sldId="602"/>
            <ac:picMk id="12" creationId="{6A15AFF6-D2EE-AC16-C931-0E6820EA4135}"/>
          </ac:picMkLst>
        </pc:picChg>
        <pc:picChg chg="add mod">
          <ac:chgData name="pantelis balaouras" userId="25e8755020fc1734" providerId="LiveId" clId="{8631A5D7-3487-4649-BB13-F22837EB3D3B}" dt="2024-04-29T12:58:18.517" v="4"/>
          <ac:picMkLst>
            <pc:docMk/>
            <pc:sldMk cId="4122971826" sldId="602"/>
            <ac:picMk id="19" creationId="{1B7104B5-EC0D-B719-B116-C213D00FEE7A}"/>
          </ac:picMkLst>
        </pc:picChg>
        <pc:picChg chg="add mod">
          <ac:chgData name="pantelis balaouras" userId="25e8755020fc1734" providerId="LiveId" clId="{8631A5D7-3487-4649-BB13-F22837EB3D3B}" dt="2024-04-29T12:58:18.517" v="4"/>
          <ac:picMkLst>
            <pc:docMk/>
            <pc:sldMk cId="4122971826" sldId="602"/>
            <ac:picMk id="20" creationId="{89855CB7-3E3D-4707-45AD-E8862CABC29B}"/>
          </ac:picMkLst>
        </pc:picChg>
        <pc:picChg chg="add mod">
          <ac:chgData name="pantelis balaouras" userId="25e8755020fc1734" providerId="LiveId" clId="{8631A5D7-3487-4649-BB13-F22837EB3D3B}" dt="2024-04-29T12:58:18.517" v="4"/>
          <ac:picMkLst>
            <pc:docMk/>
            <pc:sldMk cId="4122971826" sldId="602"/>
            <ac:picMk id="22" creationId="{2276EC44-6B14-37D4-683E-ABF63CCF1FF8}"/>
          </ac:picMkLst>
        </pc:picChg>
      </pc:sldChg>
      <pc:sldMasterChg chg="modSldLayout">
        <pc:chgData name="pantelis balaouras" userId="25e8755020fc1734" providerId="LiveId" clId="{8631A5D7-3487-4649-BB13-F22837EB3D3B}" dt="2024-04-29T13:01:52.595" v="43"/>
        <pc:sldMasterMkLst>
          <pc:docMk/>
          <pc:sldMasterMk cId="1468923052" sldId="2147483648"/>
        </pc:sldMasterMkLst>
        <pc:sldLayoutChg chg="modSp mod">
          <pc:chgData name="pantelis balaouras" userId="25e8755020fc1734" providerId="LiveId" clId="{8631A5D7-3487-4649-BB13-F22837EB3D3B}" dt="2024-04-29T13:01:36.939" v="39" actId="14100"/>
          <pc:sldLayoutMkLst>
            <pc:docMk/>
            <pc:sldMasterMk cId="1468923052" sldId="2147483648"/>
            <pc:sldLayoutMk cId="2577986437" sldId="2147483661"/>
          </pc:sldLayoutMkLst>
          <pc:spChg chg="mod">
            <ac:chgData name="pantelis balaouras" userId="25e8755020fc1734" providerId="LiveId" clId="{8631A5D7-3487-4649-BB13-F22837EB3D3B}" dt="2024-04-29T13:01:36.939" v="39" actId="14100"/>
            <ac:spMkLst>
              <pc:docMk/>
              <pc:sldMasterMk cId="1468923052" sldId="2147483648"/>
              <pc:sldLayoutMk cId="2577986437" sldId="2147483661"/>
              <ac:spMk id="11" creationId="{2B11A1E7-A92D-4ADD-A414-173299287A7B}"/>
            </ac:spMkLst>
          </pc:spChg>
        </pc:sldLayoutChg>
        <pc:sldLayoutChg chg="addSp delSp modSp">
          <pc:chgData name="pantelis balaouras" userId="25e8755020fc1734" providerId="LiveId" clId="{8631A5D7-3487-4649-BB13-F22837EB3D3B}" dt="2024-04-29T13:01:46.072" v="41"/>
          <pc:sldLayoutMkLst>
            <pc:docMk/>
            <pc:sldMasterMk cId="1468923052" sldId="2147483648"/>
            <pc:sldLayoutMk cId="2515741970" sldId="2147483665"/>
          </pc:sldLayoutMkLst>
          <pc:spChg chg="del">
            <ac:chgData name="pantelis balaouras" userId="25e8755020fc1734" providerId="LiveId" clId="{8631A5D7-3487-4649-BB13-F22837EB3D3B}" dt="2024-04-29T13:01:45.379" v="40" actId="478"/>
            <ac:spMkLst>
              <pc:docMk/>
              <pc:sldMasterMk cId="1468923052" sldId="2147483648"/>
              <pc:sldLayoutMk cId="2515741970" sldId="2147483665"/>
              <ac:spMk id="6" creationId="{CA3CB49D-6037-D654-139D-27D28DCF05C0}"/>
            </ac:spMkLst>
          </pc:spChg>
          <pc:spChg chg="add mod">
            <ac:chgData name="pantelis balaouras" userId="25e8755020fc1734" providerId="LiveId" clId="{8631A5D7-3487-4649-BB13-F22837EB3D3B}" dt="2024-04-29T13:01:46.072" v="41"/>
            <ac:spMkLst>
              <pc:docMk/>
              <pc:sldMasterMk cId="1468923052" sldId="2147483648"/>
              <pc:sldLayoutMk cId="2515741970" sldId="2147483665"/>
              <ac:spMk id="7" creationId="{85DE77F2-C519-C779-0E16-8823FAE72695}"/>
            </ac:spMkLst>
          </pc:spChg>
        </pc:sldLayoutChg>
        <pc:sldLayoutChg chg="addSp delSp modSp">
          <pc:chgData name="pantelis balaouras" userId="25e8755020fc1734" providerId="LiveId" clId="{8631A5D7-3487-4649-BB13-F22837EB3D3B}" dt="2024-04-29T13:01:52.595" v="43"/>
          <pc:sldLayoutMkLst>
            <pc:docMk/>
            <pc:sldMasterMk cId="1468923052" sldId="2147483648"/>
            <pc:sldLayoutMk cId="2336866591" sldId="2147483666"/>
          </pc:sldLayoutMkLst>
          <pc:spChg chg="del">
            <ac:chgData name="pantelis balaouras" userId="25e8755020fc1734" providerId="LiveId" clId="{8631A5D7-3487-4649-BB13-F22837EB3D3B}" dt="2024-04-29T13:01:52.068" v="42" actId="478"/>
            <ac:spMkLst>
              <pc:docMk/>
              <pc:sldMasterMk cId="1468923052" sldId="2147483648"/>
              <pc:sldLayoutMk cId="2336866591" sldId="2147483666"/>
              <ac:spMk id="4" creationId="{28198CF2-91B3-6C1C-0A93-DC5CB01069DA}"/>
            </ac:spMkLst>
          </pc:spChg>
          <pc:spChg chg="add mod">
            <ac:chgData name="pantelis balaouras" userId="25e8755020fc1734" providerId="LiveId" clId="{8631A5D7-3487-4649-BB13-F22837EB3D3B}" dt="2024-04-29T13:01:52.595" v="43"/>
            <ac:spMkLst>
              <pc:docMk/>
              <pc:sldMasterMk cId="1468923052" sldId="2147483648"/>
              <pc:sldLayoutMk cId="2336866591" sldId="2147483666"/>
              <ac:spMk id="5" creationId="{6694A15E-4F5A-CFD3-AFD3-19E367F2D4AF}"/>
            </ac:spMkLst>
          </pc:spChg>
        </pc:sldLayoutChg>
      </pc:sldMasterChg>
    </pc:docChg>
  </pc:docChgLst>
  <pc:docChgLst>
    <pc:chgData name="pantelis balaouras" userId="25e8755020fc1734" providerId="LiveId" clId="{18834F43-E567-41B1-A2FB-EB9D85F606D5}"/>
    <pc:docChg chg="modSld">
      <pc:chgData name="pantelis balaouras" userId="25e8755020fc1734" providerId="LiveId" clId="{18834F43-E567-41B1-A2FB-EB9D85F606D5}" dt="2024-05-02T09:31:05.027" v="2" actId="14100"/>
      <pc:docMkLst>
        <pc:docMk/>
      </pc:docMkLst>
      <pc:sldChg chg="modSp mod">
        <pc:chgData name="pantelis balaouras" userId="25e8755020fc1734" providerId="LiveId" clId="{18834F43-E567-41B1-A2FB-EB9D85F606D5}" dt="2024-05-02T09:30:57.689" v="0" actId="20577"/>
        <pc:sldMkLst>
          <pc:docMk/>
          <pc:sldMk cId="2033093179" sldId="420"/>
        </pc:sldMkLst>
        <pc:spChg chg="mod">
          <ac:chgData name="pantelis balaouras" userId="25e8755020fc1734" providerId="LiveId" clId="{18834F43-E567-41B1-A2FB-EB9D85F606D5}" dt="2024-05-02T09:30:57.689" v="0" actId="20577"/>
          <ac:spMkLst>
            <pc:docMk/>
            <pc:sldMk cId="2033093179" sldId="420"/>
            <ac:spMk id="13" creationId="{ACBE9AD0-B2F0-4ADA-8F10-B83476743F9C}"/>
          </ac:spMkLst>
        </pc:spChg>
      </pc:sldChg>
      <pc:sldChg chg="modSp mod">
        <pc:chgData name="pantelis balaouras" userId="25e8755020fc1734" providerId="LiveId" clId="{18834F43-E567-41B1-A2FB-EB9D85F606D5}" dt="2024-05-02T09:31:05.027" v="2" actId="14100"/>
        <pc:sldMkLst>
          <pc:docMk/>
          <pc:sldMk cId="2585051265" sldId="535"/>
        </pc:sldMkLst>
        <pc:spChg chg="mod">
          <ac:chgData name="pantelis balaouras" userId="25e8755020fc1734" providerId="LiveId" clId="{18834F43-E567-41B1-A2FB-EB9D85F606D5}" dt="2024-05-02T09:31:05.027" v="2" actId="14100"/>
          <ac:spMkLst>
            <pc:docMk/>
            <pc:sldMk cId="2585051265" sldId="535"/>
            <ac:spMk id="13" creationId="{ACBE9AD0-B2F0-4ADA-8F10-B83476743F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5/7/2024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5/7/2024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archofdimes.org/pregnancy-week-week"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who.int/news-room/spotlight/why-we-need-to-talk-about-losing-a-baby"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hs.uk/pregnancy/finding-out/finding-out-you-are-pregnan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3174931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3622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13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43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268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878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514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447948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729155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462583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56147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481700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86811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705398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3865268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4077077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1429048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154067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63216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a:t>Υλικό για περαιτέρω ανάγνωση</a:t>
            </a:r>
            <a:r>
              <a:rPr lang="it-IT" b="1" dirty="0"/>
              <a:t>: </a:t>
            </a:r>
            <a:r>
              <a:rPr lang="en-GB" sz="1200" u="sng" kern="1200" dirty="0">
                <a:solidFill>
                  <a:schemeClr val="tx1"/>
                </a:solidFill>
                <a:effectLst/>
                <a:latin typeface="+mn-lt"/>
                <a:ea typeface="+mn-ea"/>
                <a:cs typeface="+mn-cs"/>
                <a:hlinkClick r:id="rId3"/>
              </a:rPr>
              <a:t>https://www.marchofdimes.org/pregnancy-week-week</a:t>
            </a:r>
            <a:r>
              <a:rPr lang="en-GB" sz="1200" u="sng" kern="1200" dirty="0">
                <a:solidFill>
                  <a:schemeClr val="tx1"/>
                </a:solidFill>
                <a:effectLst/>
                <a:latin typeface="+mn-lt"/>
                <a:ea typeface="+mn-ea"/>
                <a:cs typeface="+mn-cs"/>
              </a:rPr>
              <a:t> </a:t>
            </a:r>
            <a:r>
              <a:rPr lang="en-GB" sz="1200" u="none" kern="1200" dirty="0">
                <a:solidFill>
                  <a:schemeClr val="tx1"/>
                </a:solidFill>
                <a:effectLst/>
                <a:latin typeface="+mn-lt"/>
                <a:ea typeface="+mn-ea"/>
                <a:cs typeface="+mn-cs"/>
              </a:rPr>
              <a:t>– </a:t>
            </a:r>
            <a:r>
              <a:rPr lang="el-GR" sz="1200" u="none" kern="1200" dirty="0">
                <a:solidFill>
                  <a:schemeClr val="tx1"/>
                </a:solidFill>
                <a:effectLst/>
                <a:latin typeface="+mn-lt"/>
                <a:ea typeface="+mn-ea"/>
                <a:cs typeface="+mn-cs"/>
              </a:rPr>
              <a:t>Εγκυμοσύνη εβδομάδα προς εβδομάδα</a:t>
            </a:r>
            <a:endParaRPr lang="en-GB"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4"/>
              </a:rPr>
              <a:t>https://www.who.int/news-room/spotlight/why-we-need-to-talk-about-losing-a-baby</a:t>
            </a:r>
            <a:r>
              <a:rPr lang="en-GB" sz="1200" u="none" kern="1200" dirty="0">
                <a:solidFill>
                  <a:schemeClr val="tx1"/>
                </a:solidFill>
                <a:effectLst/>
                <a:latin typeface="+mn-lt"/>
                <a:ea typeface="+mn-ea"/>
                <a:cs typeface="+mn-cs"/>
              </a:rPr>
              <a:t> - </a:t>
            </a:r>
            <a:r>
              <a:rPr lang="el-GR" sz="1200" u="none" kern="1200" dirty="0">
                <a:solidFill>
                  <a:schemeClr val="tx1"/>
                </a:solidFill>
                <a:effectLst/>
                <a:latin typeface="+mn-lt"/>
                <a:ea typeface="+mn-ea"/>
                <a:cs typeface="+mn-cs"/>
              </a:rPr>
              <a:t>Γιατί πρέπει να μιλήσουμε για την απώλεια ενός μωρού</a:t>
            </a:r>
            <a:endParaRPr lang="en-GB" sz="1200" u="none"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304226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262066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baseline="0" dirty="0"/>
              <a:t>Βίντεο</a:t>
            </a:r>
            <a:r>
              <a:rPr lang="en-GB" b="1"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https://www.nhs.uk/pregnancy/finding-out/finding-out-you-are-pregnant/</a:t>
            </a:r>
            <a:r>
              <a:rPr lang="en-GB" sz="1200" u="none" kern="1200" dirty="0">
                <a:solidFill>
                  <a:schemeClr val="tx1"/>
                </a:solidFill>
                <a:effectLst/>
                <a:latin typeface="+mn-lt"/>
                <a:ea typeface="+mn-ea"/>
                <a:cs typeface="+mn-cs"/>
              </a:rPr>
              <a:t> - </a:t>
            </a:r>
            <a:r>
              <a:rPr lang="el-GR" sz="1200" u="none" kern="1200" dirty="0">
                <a:solidFill>
                  <a:schemeClr val="tx1"/>
                </a:solidFill>
                <a:effectLst/>
                <a:latin typeface="+mn-lt"/>
                <a:ea typeface="+mn-ea"/>
                <a:cs typeface="+mn-cs"/>
              </a:rPr>
              <a:t>Σεξ &amp; εγκυμοσύνη</a:t>
            </a:r>
            <a:endParaRPr lang="en-GB" b="1" baseline="0" dirty="0"/>
          </a:p>
          <a:p>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174375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980988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2551063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2030158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908750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2637680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2310944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3147293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4093426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2332231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2543862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3335643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2361845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4293058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
            </a:r>
            <a:br>
              <a:rPr lang="en-GB" b="0" dirty="0"/>
            </a:br>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960729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2873213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
            </a:r>
            <a:br>
              <a:rPr lang="en-GB" b="1" dirty="0"/>
            </a:br>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29267613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16429751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49</a:t>
            </a:fld>
            <a:endParaRPr lang="el-GR"/>
          </a:p>
        </p:txBody>
      </p:sp>
    </p:spTree>
    <p:extLst>
      <p:ext uri="{BB962C8B-B14F-4D97-AF65-F5344CB8AC3E}">
        <p14:creationId xmlns:p14="http://schemas.microsoft.com/office/powerpoint/2010/main" val="347593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50</a:t>
            </a:fld>
            <a:endParaRPr lang="el-GR"/>
          </a:p>
        </p:txBody>
      </p:sp>
    </p:spTree>
    <p:extLst>
      <p:ext uri="{BB962C8B-B14F-4D97-AF65-F5344CB8AC3E}">
        <p14:creationId xmlns:p14="http://schemas.microsoft.com/office/powerpoint/2010/main" val="25165183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51</a:t>
            </a:fld>
            <a:endParaRPr lang="el-GR"/>
          </a:p>
        </p:txBody>
      </p:sp>
    </p:spTree>
    <p:extLst>
      <p:ext uri="{BB962C8B-B14F-4D97-AF65-F5344CB8AC3E}">
        <p14:creationId xmlns:p14="http://schemas.microsoft.com/office/powerpoint/2010/main" val="3171570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52</a:t>
            </a:fld>
            <a:endParaRPr lang="el-GR"/>
          </a:p>
        </p:txBody>
      </p:sp>
    </p:spTree>
    <p:extLst>
      <p:ext uri="{BB962C8B-B14F-4D97-AF65-F5344CB8AC3E}">
        <p14:creationId xmlns:p14="http://schemas.microsoft.com/office/powerpoint/2010/main" val="3150046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53</a:t>
            </a:fld>
            <a:endParaRPr lang="el-GR"/>
          </a:p>
        </p:txBody>
      </p:sp>
    </p:spTree>
    <p:extLst>
      <p:ext uri="{BB962C8B-B14F-4D97-AF65-F5344CB8AC3E}">
        <p14:creationId xmlns:p14="http://schemas.microsoft.com/office/powerpoint/2010/main" val="2558520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54</a:t>
            </a:fld>
            <a:endParaRPr lang="el-GR"/>
          </a:p>
        </p:txBody>
      </p:sp>
    </p:spTree>
    <p:extLst>
      <p:ext uri="{BB962C8B-B14F-4D97-AF65-F5344CB8AC3E}">
        <p14:creationId xmlns:p14="http://schemas.microsoft.com/office/powerpoint/2010/main" val="20048261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55</a:t>
            </a:fld>
            <a:endParaRPr lang="el-GR"/>
          </a:p>
        </p:txBody>
      </p:sp>
    </p:spTree>
    <p:extLst>
      <p:ext uri="{BB962C8B-B14F-4D97-AF65-F5344CB8AC3E}">
        <p14:creationId xmlns:p14="http://schemas.microsoft.com/office/powerpoint/2010/main" val="9311849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56</a:t>
            </a:fld>
            <a:endParaRPr lang="el-GR"/>
          </a:p>
        </p:txBody>
      </p:sp>
    </p:spTree>
    <p:extLst>
      <p:ext uri="{BB962C8B-B14F-4D97-AF65-F5344CB8AC3E}">
        <p14:creationId xmlns:p14="http://schemas.microsoft.com/office/powerpoint/2010/main" val="34083202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57</a:t>
            </a:fld>
            <a:endParaRPr lang="el-GR"/>
          </a:p>
        </p:txBody>
      </p:sp>
    </p:spTree>
    <p:extLst>
      <p:ext uri="{BB962C8B-B14F-4D97-AF65-F5344CB8AC3E}">
        <p14:creationId xmlns:p14="http://schemas.microsoft.com/office/powerpoint/2010/main" val="19893261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58</a:t>
            </a:fld>
            <a:endParaRPr lang="el-GR"/>
          </a:p>
        </p:txBody>
      </p:sp>
    </p:spTree>
    <p:extLst>
      <p:ext uri="{BB962C8B-B14F-4D97-AF65-F5344CB8AC3E}">
        <p14:creationId xmlns:p14="http://schemas.microsoft.com/office/powerpoint/2010/main" val="7815699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59</a:t>
            </a:fld>
            <a:endParaRPr lang="el-GR"/>
          </a:p>
        </p:txBody>
      </p:sp>
    </p:spTree>
    <p:extLst>
      <p:ext uri="{BB962C8B-B14F-4D97-AF65-F5344CB8AC3E}">
        <p14:creationId xmlns:p14="http://schemas.microsoft.com/office/powerpoint/2010/main" val="167589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60</a:t>
            </a:fld>
            <a:endParaRPr lang="el-GR"/>
          </a:p>
        </p:txBody>
      </p:sp>
    </p:spTree>
    <p:extLst>
      <p:ext uri="{BB962C8B-B14F-4D97-AF65-F5344CB8AC3E}">
        <p14:creationId xmlns:p14="http://schemas.microsoft.com/office/powerpoint/2010/main" val="2299461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61</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24411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94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64823"/>
            <a:ext cx="2085654" cy="39156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64823"/>
            <a:ext cx="2085654" cy="391566"/>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64823"/>
            <a:ext cx="2085654" cy="391566"/>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1" y="81370"/>
            <a:ext cx="4578178"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7.1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την υγεία των γυναικών </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85DE77F2-C519-C779-0E16-8823FAE72695}"/>
              </a:ext>
            </a:extLst>
          </p:cNvPr>
          <p:cNvSpPr txBox="1">
            <a:spLocks noChangeArrowheads="1"/>
          </p:cNvSpPr>
          <p:nvPr userDrawn="1"/>
        </p:nvSpPr>
        <p:spPr bwMode="auto">
          <a:xfrm>
            <a:off x="1" y="81370"/>
            <a:ext cx="4578178"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7.1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την υγεία των γυναικών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6694A15E-4F5A-CFD3-AFD3-19E367F2D4AF}"/>
              </a:ext>
            </a:extLst>
          </p:cNvPr>
          <p:cNvSpPr txBox="1">
            <a:spLocks noChangeArrowheads="1"/>
          </p:cNvSpPr>
          <p:nvPr userDrawn="1"/>
        </p:nvSpPr>
        <p:spPr bwMode="auto">
          <a:xfrm>
            <a:off x="1" y="81370"/>
            <a:ext cx="4578178"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7.1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την υγεία των γυναικών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5/7/2024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5IPshBl06Y"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it/vectors/femmina-ragazza-salute-umano-2027987/"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hyperlink" Target="https://pixabay.com/service/license-summa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smartphone-telefono-medicinale-693455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smartphone-telefono-medicinale-693455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vectors/medico-medicinale-on-line-blog-672769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DRRQyaTiSz8"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mani-sollevato-mani-alzate-braccia-176884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donna-femminile-mestruazioni-678364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mestruazioni-periodo-di-tempo-757421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hyperlink" Target="https://pixabay.com/service/license-summary/" TargetMode="External"/><Relationship Id="rId3" Type="http://schemas.openxmlformats.org/officeDocument/2006/relationships/image" Target="../media/image35.jpg"/><Relationship Id="rId7" Type="http://schemas.openxmlformats.org/officeDocument/2006/relationships/hyperlink" Target="https://pixabay.com/it/illustrations/mestruazioni-periodo-di-tempo-7574218/"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youtube.com/watch?v=kLpzLHj-RzE&amp;t=53s" TargetMode="External"/><Relationship Id="rId5" Type="http://schemas.openxmlformats.org/officeDocument/2006/relationships/hyperlink" Target="https://www.youtube.com/watch?v=XJ8Zqq84s00" TargetMode="External"/><Relationship Id="rId4" Type="http://schemas.openxmlformats.org/officeDocument/2006/relationships/hyperlink" Target="https://www.youtube.com/watch?v=WOi2Bwvp6hw"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osg.ca.gov/wp-content/uploads/sites/266/2023/01/CONTRACEPTION_chart.pn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simpleinnovation.us/" TargetMode="External"/><Relationship Id="rId3" Type="http://schemas.openxmlformats.org/officeDocument/2006/relationships/hyperlink" Target="https://www.maya.live/eng.html" TargetMode="External"/><Relationship Id="rId7" Type="http://schemas.openxmlformats.org/officeDocument/2006/relationships/hyperlink" Target="https://play.google.com/store/apps/details?id=com.popularapp.periodcalendar&amp;hl=en&amp;gl=US"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helloclue.com/" TargetMode="External"/><Relationship Id="rId5" Type="http://schemas.openxmlformats.org/officeDocument/2006/relationships/hyperlink" Target="https://flo.health/product-tour/tracking-cycle" TargetMode="External"/><Relationship Id="rId4" Type="http://schemas.openxmlformats.org/officeDocument/2006/relationships/hyperlink" Target="https://www.womanlog.com/apps/womanlo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MDE-16osGx0" TargetMode="External"/><Relationship Id="rId3" Type="http://schemas.openxmlformats.org/officeDocument/2006/relationships/hyperlink" Target="https://www.youtube.com/watch?v=6Ht9LdXBg3U" TargetMode="External"/><Relationship Id="rId7" Type="http://schemas.openxmlformats.org/officeDocument/2006/relationships/hyperlink" Target="https://www.youtube.com/watch?v=6nud8XApWb4"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www.youtube.com/watch?v=oR7_qat20vw" TargetMode="External"/><Relationship Id="rId5" Type="http://schemas.openxmlformats.org/officeDocument/2006/relationships/hyperlink" Target="https://www.youtube.com/watch?v=If-Da2kzeG0" TargetMode="External"/><Relationship Id="rId10" Type="http://schemas.openxmlformats.org/officeDocument/2006/relationships/hyperlink" Target="https://www.youtube.com/watch?v=boSuzXUTX8M" TargetMode="External"/><Relationship Id="rId4" Type="http://schemas.openxmlformats.org/officeDocument/2006/relationships/hyperlink" Target="https://www.youtube.com/watch?v=sDGIXcGjgig" TargetMode="External"/><Relationship Id="rId9" Type="http://schemas.openxmlformats.org/officeDocument/2006/relationships/hyperlink" Target="https://www.youtube.com/shorts/RC0t1EikoI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vectors/fecondazione-sperma-medico-691886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7nw-QA_-ED8" TargetMode="External"/><Relationship Id="rId7" Type="http://schemas.openxmlformats.org/officeDocument/2006/relationships/hyperlink" Target="https://www.youtube.com/watch?v=lpDW00nQhUo"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youtube.com/watch?v=IPj4dJnP85o" TargetMode="External"/><Relationship Id="rId5" Type="http://schemas.openxmlformats.org/officeDocument/2006/relationships/hyperlink" Target="https://www.youtube.com/watch?v=cfn04QUO4B8" TargetMode="External"/><Relationship Id="rId4" Type="http://schemas.openxmlformats.org/officeDocument/2006/relationships/hyperlink" Target="https://www.youtube.com/watch?v=KwP__y5lEH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it/vectors/madre-terra-gaia-natura-silhouette-7485594/"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hyperlink" Target="https://pixabay.com/service/license-summary/"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8.jpeg"/><Relationship Id="rId18" Type="http://schemas.openxmlformats.org/officeDocument/2006/relationships/hyperlink" Target="http://www.amsed.fr/" TargetMode="External"/><Relationship Id="rId3" Type="http://schemas.openxmlformats.org/officeDocument/2006/relationships/image" Target="../media/image13.jpeg"/><Relationship Id="rId21" Type="http://schemas.openxmlformats.org/officeDocument/2006/relationships/image" Target="../media/image22.jpg"/><Relationship Id="rId7" Type="http://schemas.openxmlformats.org/officeDocument/2006/relationships/image" Target="../media/image15.jpeg"/><Relationship Id="rId12" Type="http://schemas.openxmlformats.org/officeDocument/2006/relationships/hyperlink" Target="https://www.media-k.eu/" TargetMode="External"/><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7.jpeg"/><Relationship Id="rId5" Type="http://schemas.openxmlformats.org/officeDocument/2006/relationships/image" Target="../media/image14.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6.jpeg"/><Relationship Id="rId14" Type="http://schemas.openxmlformats.org/officeDocument/2006/relationships/hyperlink" Target="https://www.oxfamitalia.org/" TargetMode="External"/><Relationship Id="rId22"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hyperlink" Target="https://pixabay.com/service/license-summary/" TargetMode="External"/><Relationship Id="rId10" Type="http://schemas.openxmlformats.org/officeDocument/2006/relationships/image" Target="../media/image50.png"/><Relationship Id="rId4" Type="http://schemas.openxmlformats.org/officeDocument/2006/relationships/hyperlink" Target="https://pixabay.com/photos/bottle-mineral-water-glass-pour-2032980/" TargetMode="External"/><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hyperlink" Target="https://amila.io/"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hyperlink" Target="https://www.oviahealth.com/join/" TargetMode="External"/><Relationship Id="rId4" Type="http://schemas.openxmlformats.org/officeDocument/2006/relationships/hyperlink" Target="https://www.babycenter.com/mobile-app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prout-apps.com/sprout-pregnancy-iphone-app/"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s://www.whattoexpect.com/mobile-app/" TargetMode="External"/><Relationship Id="rId4" Type="http://schemas.openxmlformats.org/officeDocument/2006/relationships/hyperlink" Target="https://play.google.com/store/apps/details?id=com.pregnancy.tracker.due.date.countdown.contraction.timer&amp;hl=en_S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youtube.com/watch?v=hsEW_j20P5w" TargetMode="External"/><Relationship Id="rId3" Type="http://schemas.openxmlformats.org/officeDocument/2006/relationships/hyperlink" Target="https://www.youtube.com/watch?v=WncQSJDsbTU" TargetMode="External"/><Relationship Id="rId7" Type="http://schemas.openxmlformats.org/officeDocument/2006/relationships/hyperlink" Target="https://www.youtube.com/watch?v=QvC_ZBodr80"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hyperlink" Target="https://www.youtube.com/watch?v=YJoFfezQEbQ" TargetMode="External"/><Relationship Id="rId5" Type="http://schemas.openxmlformats.org/officeDocument/2006/relationships/hyperlink" Target="https://www.youtube.com/watch?v=8UIMBDHjUjk" TargetMode="External"/><Relationship Id="rId4" Type="http://schemas.openxmlformats.org/officeDocument/2006/relationships/hyperlink" Target="https://www.youtube.com/watch?v=lKtxxnHn9v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lr7MOKB2glM"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it/vectors/umano-primo-soccorso-medico-2730779/" TargetMode="Externa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it/vectors/cuore-organo-linea-arte-biologia-7525978/" TargetMode="Externa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cdc.gov/cancer/cervical/" TargetMode="External"/><Relationship Id="rId7" Type="http://schemas.openxmlformats.org/officeDocument/2006/relationships/hyperlink" Target="https://pixabay.com/service/license-summary/" TargetMode="External"/><Relationship Id="rId12"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https://pixabay.com/it/vectors/nastro-simbolo-cancro-madre-2818640/" TargetMode="External"/><Relationship Id="rId11" Type="http://schemas.openxmlformats.org/officeDocument/2006/relationships/image" Target="../media/image57.png"/><Relationship Id="rId5" Type="http://schemas.openxmlformats.org/officeDocument/2006/relationships/hyperlink" Target="https://www.cdc.gov/cancer/cervical/basic_info/screening.htm" TargetMode="External"/><Relationship Id="rId10" Type="http://schemas.openxmlformats.org/officeDocument/2006/relationships/image" Target="../media/image56.png"/><Relationship Id="rId4" Type="http://schemas.openxmlformats.org/officeDocument/2006/relationships/hyperlink" Target="https://www.cdc.gov/cancer/vagvulv/" TargetMode="External"/><Relationship Id="rId9" Type="http://schemas.openxmlformats.org/officeDocument/2006/relationships/image" Target="../media/image55.png"/></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youtube.com/watch?v=sGi8WpCBT5Q" TargetMode="External"/><Relationship Id="rId7" Type="http://schemas.openxmlformats.org/officeDocument/2006/relationships/hyperlink" Target="https://pixabay.com/service/license-summary/" TargetMode="External"/><Relationship Id="rId12"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hyperlink" Target="https://pixabay.com/it/vectors/nastro-simbolo-cancro-madre-2818640/" TargetMode="External"/><Relationship Id="rId11" Type="http://schemas.openxmlformats.org/officeDocument/2006/relationships/image" Target="../media/image57.png"/><Relationship Id="rId5" Type="http://schemas.openxmlformats.org/officeDocument/2006/relationships/hyperlink" Target="https://www.youtube.com/watch?v=tf8QJbddVpc" TargetMode="External"/><Relationship Id="rId10" Type="http://schemas.openxmlformats.org/officeDocument/2006/relationships/image" Target="../media/image56.png"/><Relationship Id="rId4" Type="http://schemas.openxmlformats.org/officeDocument/2006/relationships/hyperlink" Target="https://www.youtube.com/watch?v=K2rq7m6vlvE" TargetMode="External"/><Relationship Id="rId9"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slide" Target="slide8.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hyperlink" Target="https://medlineplus.gov/ency/article/000468.htm"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hyperlink" Target="https://ibpllc.com/wp-content/uploads/2019/06/WomensPreventiveHealthSMALLER-1-768x980-1.jpg" TargetMode="External"/><Relationship Id="rId4" Type="http://schemas.openxmlformats.org/officeDocument/2006/relationships/hyperlink" Target="https://medlineplus.gov/ency/article/000403.htm"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apps.apple.com/us/app/mon-d%C3%A9pistage-cancer/id1330177078" TargetMode="External"/><Relationship Id="rId3" Type="http://schemas.openxmlformats.org/officeDocument/2006/relationships/hyperlink" Target="https://www.keepabreasteurope.com/" TargetMode="External"/><Relationship Id="rId7" Type="http://schemas.openxmlformats.org/officeDocument/2006/relationships/hyperlink" Target="https://play.google.com/store/apps/details?id=fr.crcdc.mondepistagecancer&amp;hl=fr"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hyperlink" Target="https://app.owise.net/signup" TargetMode="External"/><Relationship Id="rId5" Type="http://schemas.openxmlformats.org/officeDocument/2006/relationships/hyperlink" Target="https://breastcancernow.org/information-support/support-you/becca" TargetMode="External"/><Relationship Id="rId4" Type="http://schemas.openxmlformats.org/officeDocument/2006/relationships/hyperlink" Target="https://www.knowyourlemons.org/app"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G5VpEyvu8CY"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https://www.youtube.com/watch?v=NKhIvufyji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it/photos/autunno-fogliame-foglie-di-autunno-8376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hyperlink" Target="https://images.ctfassets.net/h8qzhh7m9m8u/7INZokymAOBSu72jthPiXv/d34c3e4e1f88dd41c7ce1625214b9031/22GL331_organic_menopause_some_timeline_UK_v1.pn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Fc2S7_k53k"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hyperlink" Target="https://www.youtube.com/watch?v=tH0ol0TPvcM" TargetMode="External"/><Relationship Id="rId4" Type="http://schemas.openxmlformats.org/officeDocument/2006/relationships/hyperlink" Target="https://www.youtube.com/watch?v=RCXYzfHxaDg"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3" Type="http://schemas.openxmlformats.org/officeDocument/2006/relationships/hyperlink" Target="https://healthandher.com/menopause-perimenopause-app/?eur"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hyperlink" Target="https://femilog.com/" TargetMode="External"/><Relationship Id="rId4" Type="http://schemas.openxmlformats.org/officeDocument/2006/relationships/hyperlink" Target="https://www.balance-menopause.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50.xml.rels><?xml version="1.0" encoding="UTF-8" standalone="yes"?>
<Relationships xmlns="http://schemas.openxmlformats.org/package/2006/relationships"><Relationship Id="rId3" Type="http://schemas.openxmlformats.org/officeDocument/2006/relationships/hyperlink" Target="https://www.omena.app/"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hyperlink" Target="https://heyperry.com/" TargetMode="External"/><Relationship Id="rId4" Type="http://schemas.openxmlformats.org/officeDocument/2006/relationships/hyperlink" Target="https://www.eviamenopause.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fYUk55D69OE"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hyperlink" Target="https://www.youtube.com/watch?v=VgG9vrqtzRU" TargetMode="External"/><Relationship Id="rId5" Type="http://schemas.openxmlformats.org/officeDocument/2006/relationships/hyperlink" Target="https://www.youtube.com/watch?v=OLkRwMv2r7g" TargetMode="External"/><Relationship Id="rId4" Type="http://schemas.openxmlformats.org/officeDocument/2006/relationships/hyperlink" Target="https://www.facebook.com/watch/?v=857751258924492"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www.who.int/publications/i/item/9789240052192" TargetMode="External"/><Relationship Id="rId7" Type="http://schemas.openxmlformats.org/officeDocument/2006/relationships/hyperlink" Target="https://www.msdmanuals.com/home/women-s-health-issues/biology-of-the-female-reproductive-system/menstrual-cycle"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hyperlink" Target="https://www.thriveagency.uk/insights/12-femtech-apps-helping-women-take-control-of-their-health/" TargetMode="External"/><Relationship Id="rId5" Type="http://schemas.openxmlformats.org/officeDocument/2006/relationships/hyperlink" Target="https://www.msf.org/empowering-women-practice-self-care" TargetMode="External"/><Relationship Id="rId4" Type="http://schemas.openxmlformats.org/officeDocument/2006/relationships/hyperlink" Target="https://msf.org.au/self-care-tips-managing-your-own-health"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womenshealth.gov/a-z-topics/prenatal-care" TargetMode="External"/><Relationship Id="rId3" Type="http://schemas.openxmlformats.org/officeDocument/2006/relationships/hyperlink" Target="https://www.who.int/health-topics/sexual-health#tab=tab_1" TargetMode="External"/><Relationship Id="rId7" Type="http://schemas.openxmlformats.org/officeDocument/2006/relationships/hyperlink" Target="https://www.cdc.gov/hearher/resources/download-share/warning-signs-poster.html#poster"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hyperlink" Target="https://www.nhs.uk/pregnancy/your-pregnancy-care/antenatal-checks-and-tests/" TargetMode="External"/><Relationship Id="rId5" Type="http://schemas.openxmlformats.org/officeDocument/2006/relationships/hyperlink" Target="https://www.who.int/health-topics/maternal-health#tab=tab_1" TargetMode="External"/><Relationship Id="rId4" Type="http://schemas.openxmlformats.org/officeDocument/2006/relationships/hyperlink" Target="https://www.marchofdimes.org/find-support/topics/pregnancy/what-full-ter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foundation.mozilla.org/en/privacynotincluded/what-to-expect-pregnancy-tracker-baby-app/"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hyperlink" Target="https://www.ncbi.nlm.nih.gov/pmc/articles/PMC8003441/" TargetMode="External"/><Relationship Id="rId5" Type="http://schemas.openxmlformats.org/officeDocument/2006/relationships/hyperlink" Target="https://www.nhs.uk/conditions/osteoporosis/" TargetMode="External"/><Relationship Id="rId4" Type="http://schemas.openxmlformats.org/officeDocument/2006/relationships/hyperlink" Target="https://world-heart-federation.org/what-we-do/women-cvd/"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cdc.gov/cancer/dcpc/resources/features/gynecologiccancers/index.htm" TargetMode="External"/><Relationship Id="rId7" Type="http://schemas.openxmlformats.org/officeDocument/2006/relationships/hyperlink" Target="https://www.fda.gov/consumers/womens-health-topics/5-healthy-aging-tips-women"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hyperlink" Target="https://www.cdc.gov/cancer/gynecologic/basic_info/prevention.htm" TargetMode="External"/><Relationship Id="rId5" Type="http://schemas.openxmlformats.org/officeDocument/2006/relationships/hyperlink" Target="https://foundationforwomenscancer.org/gynecological-cancers/gynecologic-cancer-risk-prevention/maintaining-health/" TargetMode="External"/><Relationship Id="rId4" Type="http://schemas.openxmlformats.org/officeDocument/2006/relationships/hyperlink" Target="https://www.who.int/news-room/fact-sheets/detail/breast-canc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0.xml.rels><?xml version="1.0" encoding="UTF-8" standalone="yes"?>
<Relationships xmlns="http://schemas.openxmlformats.org/package/2006/relationships"><Relationship Id="rId8" Type="http://schemas.openxmlformats.org/officeDocument/2006/relationships/hyperlink" Target="https://www.everydayhealth.com/menopause/menopause-apps-you-should-know-about/" TargetMode="External"/><Relationship Id="rId3" Type="http://schemas.openxmlformats.org/officeDocument/2006/relationships/hyperlink" Target="https://www.hopkinsmedicine.org/health/wellness-and-prevention/womens-preventive-care-infographic" TargetMode="External"/><Relationship Id="rId7" Type="http://schemas.openxmlformats.org/officeDocument/2006/relationships/hyperlink" Target="https://www.hopkinsmedicine.org/womens-wellness-program/strategies"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hyperlink" Target="https://www.womenshealth.gov/menopause/menopause-basics" TargetMode="External"/><Relationship Id="rId5" Type="http://schemas.openxmlformats.org/officeDocument/2006/relationships/hyperlink" Target="https://www.nhsinform.scot/healthy-living/womens-health/later-years-around-50-years-and-over/menopause-and-post-menopause-health/menopause" TargetMode="External"/><Relationship Id="rId4" Type="http://schemas.openxmlformats.org/officeDocument/2006/relationships/hyperlink" Target="https://teachonearth-webapp.teachonmars.com/training/je-prends-mon-depistage-en-main-bellebien-sept2023"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0.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photos/ospedale-donne-assistenza-sanitaria-7379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9;g2bb2862943f_0_68">
            <a:extLst>
              <a:ext uri="{FF2B5EF4-FFF2-40B4-BE49-F238E27FC236}">
                <a16:creationId xmlns:a16="http://schemas.microsoft.com/office/drawing/2014/main" id="{918CC45A-3094-F3BF-6649-DE5A2195F29F}"/>
              </a:ext>
            </a:extLst>
          </p:cNvPr>
          <p:cNvSpPr txBox="1"/>
          <p:nvPr/>
        </p:nvSpPr>
        <p:spPr>
          <a:xfrm>
            <a:off x="3645160" y="3211606"/>
            <a:ext cx="7102888"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l-GR" sz="3400" dirty="0">
                <a:solidFill>
                  <a:srgbClr val="C00000"/>
                </a:solidFill>
                <a:latin typeface="Calibri"/>
                <a:ea typeface="Calibri"/>
                <a:cs typeface="Calibri"/>
                <a:sym typeface="Calibri"/>
              </a:rPr>
              <a:t>Ενότητα 7 – Διδακτική συνεδρία </a:t>
            </a:r>
            <a:r>
              <a:rPr lang="en-US" sz="2400" dirty="0">
                <a:solidFill>
                  <a:srgbClr val="C00000"/>
                </a:solidFill>
                <a:latin typeface="Calibri"/>
                <a:ea typeface="Calibri"/>
                <a:cs typeface="Calibri"/>
                <a:sym typeface="Calibri"/>
              </a:rPr>
              <a:t>(7.1)</a:t>
            </a:r>
            <a:r>
              <a:rPr lang="en-US" sz="3400" dirty="0">
                <a:solidFill>
                  <a:schemeClr val="dk1"/>
                </a:solidFill>
                <a:latin typeface="Calibri"/>
                <a:ea typeface="Calibri"/>
                <a:cs typeface="Calibri"/>
                <a:sym typeface="Calibri"/>
              </a:rPr>
              <a:t/>
            </a:r>
            <a:br>
              <a:rPr lang="en-US" sz="3400" dirty="0">
                <a:solidFill>
                  <a:schemeClr val="dk1"/>
                </a:solidFill>
                <a:latin typeface="Calibri"/>
                <a:ea typeface="Calibri"/>
                <a:cs typeface="Calibri"/>
                <a:sym typeface="Calibri"/>
              </a:rPr>
            </a:br>
            <a:r>
              <a:rPr lang="el-GR" sz="4000" dirty="0">
                <a:solidFill>
                  <a:schemeClr val="dk1"/>
                </a:solidFill>
                <a:latin typeface="Calibri"/>
                <a:ea typeface="Calibri"/>
                <a:cs typeface="Calibri"/>
                <a:sym typeface="Calibri"/>
              </a:rPr>
              <a:t>Εφαρμογές για την υγεία των γυναικών</a:t>
            </a:r>
            <a:endParaRPr sz="34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 name="Google Shape;160;g2bb2862943f_0_68">
            <a:extLst>
              <a:ext uri="{FF2B5EF4-FFF2-40B4-BE49-F238E27FC236}">
                <a16:creationId xmlns:a16="http://schemas.microsoft.com/office/drawing/2014/main" id="{DBA793D5-87F0-AF23-86A8-FFACAA1F8330}"/>
              </a:ext>
            </a:extLst>
          </p:cNvPr>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5" name="Google Shape;161;g2bb2862943f_0_68">
            <a:extLst>
              <a:ext uri="{FF2B5EF4-FFF2-40B4-BE49-F238E27FC236}">
                <a16:creationId xmlns:a16="http://schemas.microsoft.com/office/drawing/2014/main" id="{F36330E5-F1F7-D877-20B2-B775C7DCF42E}"/>
              </a:ext>
            </a:extLst>
          </p:cNvPr>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6" name="Google Shape;162;g2bb2862943f_0_68">
            <a:extLst>
              <a:ext uri="{FF2B5EF4-FFF2-40B4-BE49-F238E27FC236}">
                <a16:creationId xmlns:a16="http://schemas.microsoft.com/office/drawing/2014/main" id="{43F267F3-91DE-A264-2B78-2F7B69E483EB}"/>
              </a:ext>
            </a:extLst>
          </p:cNvPr>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 name="Google Shape;163;g2bb2862943f_0_68">
            <a:extLst>
              <a:ext uri="{FF2B5EF4-FFF2-40B4-BE49-F238E27FC236}">
                <a16:creationId xmlns:a16="http://schemas.microsoft.com/office/drawing/2014/main" id="{1D83F509-2CF1-B3EB-F5B1-E0C01B50C0EE}"/>
              </a:ext>
            </a:extLst>
          </p:cNvPr>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8" name="Google Shape;164;g2bb2862943f_0_68">
            <a:extLst>
              <a:ext uri="{FF2B5EF4-FFF2-40B4-BE49-F238E27FC236}">
                <a16:creationId xmlns:a16="http://schemas.microsoft.com/office/drawing/2014/main" id="{228D8150-070B-C7F2-287F-E7E151B31FAD}"/>
              </a:ext>
            </a:extLst>
          </p:cNvPr>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9" name="Google Shape;165;g2bb2862943f_0_68"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EBF17640-FB03-96EB-DB58-79A1323B51B0}"/>
              </a:ext>
            </a:extLst>
          </p:cNvPr>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10" name="Google Shape;166;g2bb2862943f_0_68">
            <a:extLst>
              <a:ext uri="{FF2B5EF4-FFF2-40B4-BE49-F238E27FC236}">
                <a16:creationId xmlns:a16="http://schemas.microsoft.com/office/drawing/2014/main" id="{2B58D0C7-D8E3-4590-9116-5EA7E5245968}"/>
              </a:ext>
            </a:extLst>
          </p:cNvPr>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ABC7F1"/>
                </a:solidFill>
                <a:latin typeface="Calibri"/>
                <a:ea typeface="Calibri"/>
                <a:cs typeface="Calibri"/>
                <a:sym typeface="Calibri"/>
              </a:rPr>
              <a:t>https://apps4health.eu/</a:t>
            </a:r>
            <a:endParaRPr sz="1400" b="0" i="0" u="none" strike="noStrike" cap="none" dirty="0">
              <a:solidFill>
                <a:srgbClr val="000000"/>
              </a:solidFill>
              <a:latin typeface="Arial"/>
              <a:ea typeface="Arial"/>
              <a:cs typeface="Arial"/>
              <a:sym typeface="Arial"/>
            </a:endParaRPr>
          </a:p>
        </p:txBody>
      </p:sp>
      <p:pic>
        <p:nvPicPr>
          <p:cNvPr id="11" name="Google Shape;170;g2bb2862943f_0_68">
            <a:extLst>
              <a:ext uri="{FF2B5EF4-FFF2-40B4-BE49-F238E27FC236}">
                <a16:creationId xmlns:a16="http://schemas.microsoft.com/office/drawing/2014/main" id="{1BBE5F65-7C79-00BE-4160-B2ADEC8F0931}"/>
              </a:ext>
            </a:extLst>
          </p:cNvPr>
          <p:cNvPicPr preferRelativeResize="0"/>
          <p:nvPr/>
        </p:nvPicPr>
        <p:blipFill rotWithShape="1">
          <a:blip r:embed="rId4"/>
          <a:srcRect b="59834"/>
          <a:stretch/>
        </p:blipFill>
        <p:spPr>
          <a:xfrm rot="10800000">
            <a:off x="-8250" y="-4107"/>
            <a:ext cx="12191695" cy="349261"/>
          </a:xfrm>
          <a:prstGeom prst="rect">
            <a:avLst/>
          </a:prstGeom>
          <a:solidFill>
            <a:srgbClr val="DDE0E5"/>
          </a:solidFill>
          <a:ln w="12700" cap="flat" cmpd="sng">
            <a:solidFill>
              <a:srgbClr val="FFFFFF"/>
            </a:solidFill>
            <a:prstDash val="solid"/>
            <a:miter lim="800000"/>
            <a:headEnd type="none" w="sm" len="sm"/>
            <a:tailEnd type="none" w="sm" len="sm"/>
          </a:ln>
        </p:spPr>
      </p:pic>
      <p:pic>
        <p:nvPicPr>
          <p:cNvPr id="12" name="Google Shape;171;g2bb2862943f_0_68"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6A15AFF6-D2EE-AC16-C931-0E6820EA4135}"/>
              </a:ext>
            </a:extLst>
          </p:cNvPr>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13" name="Google Shape;172;g2bb2862943f_0_68">
            <a:extLst>
              <a:ext uri="{FF2B5EF4-FFF2-40B4-BE49-F238E27FC236}">
                <a16:creationId xmlns:a16="http://schemas.microsoft.com/office/drawing/2014/main" id="{6FAC4A78-CFD5-0186-090D-33580A493B4A}"/>
              </a:ext>
            </a:extLst>
          </p:cNvPr>
          <p:cNvSpPr/>
          <p:nvPr/>
        </p:nvSpPr>
        <p:spPr>
          <a:xfrm>
            <a:off x="728788" y="94360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2400"/>
            </a:pPr>
            <a:r>
              <a:rPr lang="en-US" sz="2400">
                <a:solidFill>
                  <a:srgbClr val="F2F2F2"/>
                </a:solidFill>
                <a:latin typeface="Calibri"/>
                <a:cs typeface="Calibri"/>
                <a:sym typeface="Calibri"/>
              </a:rPr>
              <a:t>7</a:t>
            </a:r>
            <a:endParaRPr sz="2400">
              <a:solidFill>
                <a:srgbClr val="F2F2F2"/>
              </a:solidFill>
              <a:latin typeface="Calibri"/>
              <a:cs typeface="Calibri"/>
              <a:sym typeface="Calibri"/>
            </a:endParaRPr>
          </a:p>
        </p:txBody>
      </p:sp>
      <p:sp>
        <p:nvSpPr>
          <p:cNvPr id="14" name="Google Shape;173;g2bb2862943f_0_68">
            <a:extLst>
              <a:ext uri="{FF2B5EF4-FFF2-40B4-BE49-F238E27FC236}">
                <a16:creationId xmlns:a16="http://schemas.microsoft.com/office/drawing/2014/main" id="{436777D0-7991-A1D7-017B-758A82A0EA2C}"/>
              </a:ext>
            </a:extLst>
          </p:cNvPr>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2400"/>
            </a:pPr>
            <a:r>
              <a:rPr lang="en-US" sz="2400" dirty="0">
                <a:solidFill>
                  <a:srgbClr val="F2F2F2"/>
                </a:solidFill>
                <a:latin typeface="Calibri"/>
                <a:cs typeface="Calibri"/>
                <a:sym typeface="Calibri"/>
              </a:rPr>
              <a:t>8</a:t>
            </a:r>
            <a:endParaRPr sz="2400" dirty="0">
              <a:solidFill>
                <a:srgbClr val="F2F2F2"/>
              </a:solidFill>
              <a:latin typeface="Calibri"/>
              <a:cs typeface="Calibri"/>
              <a:sym typeface="Calibri"/>
            </a:endParaRPr>
          </a:p>
        </p:txBody>
      </p:sp>
      <p:sp>
        <p:nvSpPr>
          <p:cNvPr id="15" name="Google Shape;174;g2bb2862943f_0_68">
            <a:extLst>
              <a:ext uri="{FF2B5EF4-FFF2-40B4-BE49-F238E27FC236}">
                <a16:creationId xmlns:a16="http://schemas.microsoft.com/office/drawing/2014/main" id="{7585B2D2-8ED7-2127-C75D-41E7C5979A58}"/>
              </a:ext>
            </a:extLst>
          </p:cNvPr>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9</a:t>
            </a:r>
            <a:endParaRPr sz="2400" b="0" i="0" u="none" strike="noStrike" cap="none" dirty="0">
              <a:solidFill>
                <a:srgbClr val="F2F2F2"/>
              </a:solidFill>
              <a:latin typeface="Calibri"/>
              <a:ea typeface="Calibri"/>
              <a:cs typeface="Calibri"/>
              <a:sym typeface="Calibri"/>
            </a:endParaRPr>
          </a:p>
        </p:txBody>
      </p:sp>
      <p:sp>
        <p:nvSpPr>
          <p:cNvPr id="16" name="Google Shape;175;g2bb2862943f_0_68">
            <a:extLst>
              <a:ext uri="{FF2B5EF4-FFF2-40B4-BE49-F238E27FC236}">
                <a16:creationId xmlns:a16="http://schemas.microsoft.com/office/drawing/2014/main" id="{809646C9-C9BF-1C98-1679-514997DD83A4}"/>
              </a:ext>
            </a:extLst>
          </p:cNvPr>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7" name="Google Shape;176;g2bb2862943f_0_68">
            <a:extLst>
              <a:ext uri="{FF2B5EF4-FFF2-40B4-BE49-F238E27FC236}">
                <a16:creationId xmlns:a16="http://schemas.microsoft.com/office/drawing/2014/main" id="{32EBD3C7-B2E9-F3CA-7DD8-A0E1D183A582}"/>
              </a:ext>
            </a:extLst>
          </p:cNvPr>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8" name="Google Shape;177;g2bb2862943f_0_68">
            <a:extLst>
              <a:ext uri="{FF2B5EF4-FFF2-40B4-BE49-F238E27FC236}">
                <a16:creationId xmlns:a16="http://schemas.microsoft.com/office/drawing/2014/main" id="{3021E140-5EDF-322D-97D3-A46A99F27F72}"/>
              </a:ext>
            </a:extLst>
          </p:cNvPr>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19" name="Εικόνα 18">
            <a:extLst>
              <a:ext uri="{FF2B5EF4-FFF2-40B4-BE49-F238E27FC236}">
                <a16:creationId xmlns:a16="http://schemas.microsoft.com/office/drawing/2014/main" id="{1B7104B5-EC0D-B719-B116-C213D00FEE7A}"/>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20" name="Picture 2">
            <a:extLst>
              <a:ext uri="{FF2B5EF4-FFF2-40B4-BE49-F238E27FC236}">
                <a16:creationId xmlns:a16="http://schemas.microsoft.com/office/drawing/2014/main" id="{89855CB7-3E3D-4707-45AD-E8862CABC2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21" name="Ορθογώνιο 10">
            <a:extLst>
              <a:ext uri="{FF2B5EF4-FFF2-40B4-BE49-F238E27FC236}">
                <a16:creationId xmlns:a16="http://schemas.microsoft.com/office/drawing/2014/main" id="{44C9E6B2-993D-009F-E338-77B2F384E231}"/>
              </a:ext>
            </a:extLst>
          </p:cNvPr>
          <p:cNvSpPr/>
          <p:nvPr/>
        </p:nvSpPr>
        <p:spPr>
          <a:xfrm>
            <a:off x="1888851" y="6287912"/>
            <a:ext cx="8829381" cy="632422"/>
          </a:xfrm>
          <a:prstGeom prst="rect">
            <a:avLst/>
          </a:prstGeom>
        </p:spPr>
        <p:txBody>
          <a:bodyPr vert="horz" lIns="91440" tIns="45720" rIns="91440" bIns="45720" rtlCol="0" anchor="ctr">
            <a:normAutofit/>
          </a:bodyPr>
          <a:lstStyle/>
          <a:p>
            <a:pPr algn="just">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2" name="Εικόνα 2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94051"/>
            <a:ext cx="1961727" cy="368375"/>
          </a:xfrm>
          <a:prstGeom prst="rect">
            <a:avLst/>
          </a:prstGeom>
        </p:spPr>
      </p:pic>
    </p:spTree>
    <p:extLst>
      <p:ext uri="{BB962C8B-B14F-4D97-AF65-F5344CB8AC3E}">
        <p14:creationId xmlns:p14="http://schemas.microsoft.com/office/powerpoint/2010/main" val="4122971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9DF20B2-9DD5-4DDD-A6A0-F10273BAC0B7}"/>
              </a:ext>
            </a:extLst>
          </p:cNvPr>
          <p:cNvSpPr>
            <a:spLocks noGrp="1"/>
          </p:cNvSpPr>
          <p:nvPr>
            <p:ph type="title"/>
          </p:nvPr>
        </p:nvSpPr>
        <p:spPr/>
        <p:txBody>
          <a:bodyPr/>
          <a:lstStyle/>
          <a:p>
            <a:pPr algn="ctr"/>
            <a:r>
              <a:rPr lang="el-GR" sz="3200" dirty="0"/>
              <a:t>Γυναικεία υγεία και έμφυλες προκαταλήψεις</a:t>
            </a:r>
            <a:endParaRPr lang="it-IT" dirty="0"/>
          </a:p>
        </p:txBody>
      </p:sp>
      <p:sp>
        <p:nvSpPr>
          <p:cNvPr id="7" name="Segnaposto contenuto 6">
            <a:extLst>
              <a:ext uri="{FF2B5EF4-FFF2-40B4-BE49-F238E27FC236}">
                <a16:creationId xmlns:a16="http://schemas.microsoft.com/office/drawing/2014/main" id="{CA7D4FA7-EE11-4353-AA79-D3EA80373202}"/>
              </a:ext>
            </a:extLst>
          </p:cNvPr>
          <p:cNvSpPr>
            <a:spLocks noGrp="1"/>
          </p:cNvSpPr>
          <p:nvPr>
            <p:ph idx="1"/>
          </p:nvPr>
        </p:nvSpPr>
        <p:spPr>
          <a:xfrm>
            <a:off x="558000" y="1808162"/>
            <a:ext cx="5438776" cy="4592900"/>
          </a:xfrm>
        </p:spPr>
        <p:txBody>
          <a:bodyPr/>
          <a:lstStyle/>
          <a:p>
            <a:pPr marL="0" indent="0" algn="ctr">
              <a:buNone/>
            </a:pPr>
            <a:endParaRPr lang="en-US" sz="2400" dirty="0"/>
          </a:p>
          <a:p>
            <a:pPr marL="0" indent="0" algn="ctr">
              <a:buNone/>
            </a:pPr>
            <a:r>
              <a:rPr lang="el-GR" sz="2400" dirty="0"/>
              <a:t>Γεφυρώνοντας το χάσμα: Αντιμετώπιση των ανισοτήτων μεταξύ των φύλων στην υγειονομική περίθαλψη - ΒΙΝΤΕΟ</a:t>
            </a:r>
            <a:endParaRPr lang="en-US" sz="2400" dirty="0"/>
          </a:p>
          <a:p>
            <a:pPr marL="0" indent="0" algn="ctr">
              <a:buNone/>
            </a:pPr>
            <a:endParaRPr lang="en-US" sz="2400" dirty="0"/>
          </a:p>
          <a:p>
            <a:pPr marL="0" indent="0" algn="ctr">
              <a:buNone/>
            </a:pPr>
            <a:r>
              <a:rPr lang="en-GB" sz="2400" u="sng" dirty="0">
                <a:hlinkClick r:id="rId3"/>
              </a:rPr>
              <a:t>https://www.youtube.com/watch?v=Z5IPshBl06Y</a:t>
            </a:r>
            <a:r>
              <a:rPr lang="en-GB" sz="2400" u="sng" dirty="0"/>
              <a:t> </a:t>
            </a:r>
          </a:p>
        </p:txBody>
      </p:sp>
      <p:pic>
        <p:nvPicPr>
          <p:cNvPr id="10" name="Immagine 9">
            <a:extLst>
              <a:ext uri="{FF2B5EF4-FFF2-40B4-BE49-F238E27FC236}">
                <a16:creationId xmlns:a16="http://schemas.microsoft.com/office/drawing/2014/main" id="{797B8021-D6DD-45B4-8D8D-653966723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226" y="2152215"/>
            <a:ext cx="5438775" cy="3427394"/>
          </a:xfrm>
          <a:prstGeom prst="rect">
            <a:avLst/>
          </a:prstGeom>
        </p:spPr>
      </p:pic>
      <p:sp>
        <p:nvSpPr>
          <p:cNvPr id="2" name="Ορθογώνιο 7">
            <a:extLst>
              <a:ext uri="{FF2B5EF4-FFF2-40B4-BE49-F238E27FC236}">
                <a16:creationId xmlns:a16="http://schemas.microsoft.com/office/drawing/2014/main" id="{33625A4B-9DE1-E8A4-156D-97DB3BEC4FB3}"/>
              </a:ext>
            </a:extLst>
          </p:cNvPr>
          <p:cNvSpPr/>
          <p:nvPr/>
        </p:nvSpPr>
        <p:spPr>
          <a:xfrm>
            <a:off x="8242125" y="-3933"/>
            <a:ext cx="3948615" cy="398569"/>
          </a:xfrm>
          <a:prstGeom prst="rect">
            <a:avLst/>
          </a:prstGeom>
          <a:solidFill>
            <a:srgbClr val="DDE0E5"/>
          </a:solidFill>
        </p:spPr>
        <p:txBody>
          <a:bodyPr vert="horz" lIns="91440" tIns="45720" rIns="91440" bIns="45720" rtlCol="0" anchor="ctr">
            <a:normAutofit fontScale="85000" lnSpcReduction="1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l-GR" altLang="el-GR" sz="1800" b="0" i="0" u="none" strike="noStrike" kern="1200" cap="none" spc="0" normalizeH="0" baseline="0" noProof="0" dirty="0">
                <a:ln>
                  <a:noFill/>
                </a:ln>
                <a:solidFill>
                  <a:prstClr val="white"/>
                </a:solidFill>
                <a:uLnTx/>
                <a:uFillTx/>
                <a:latin typeface="Calibri Light" panose="020F0302020204030204"/>
                <a:ea typeface="+mn-ea"/>
                <a:cs typeface="+mn-cs"/>
              </a:rPr>
              <a:t>Εφαρμογές για την υγεία των γυναικών</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
        <p:nvSpPr>
          <p:cNvPr id="4" name="TextBox 3">
            <a:extLst>
              <a:ext uri="{FF2B5EF4-FFF2-40B4-BE49-F238E27FC236}">
                <a16:creationId xmlns:a16="http://schemas.microsoft.com/office/drawing/2014/main" id="{46E075D6-E2CE-C1FB-24E8-F7D46D8A3B82}"/>
              </a:ext>
            </a:extLst>
          </p:cNvPr>
          <p:cNvSpPr txBox="1"/>
          <p:nvPr/>
        </p:nvSpPr>
        <p:spPr>
          <a:xfrm>
            <a:off x="557999" y="5000332"/>
            <a:ext cx="5538001" cy="523220"/>
          </a:xfrm>
          <a:prstGeom prst="rect">
            <a:avLst/>
          </a:prstGeom>
          <a:noFill/>
        </p:spPr>
        <p:txBody>
          <a:bodyPr wrap="square">
            <a:spAutoFit/>
          </a:bodyPr>
          <a:lstStyle/>
          <a:p>
            <a:pPr marL="0" algn="l" rtl="0" latinLnBrk="0">
              <a:spcBef>
                <a:spcPts val="0"/>
              </a:spcBef>
              <a:spcAft>
                <a:spcPts val="0"/>
              </a:spcAft>
            </a:pPr>
            <a:r>
              <a:rPr lang="el-GR" sz="1400" b="0" i="1" dirty="0" smtClean="0">
                <a:solidFill>
                  <a:srgbClr val="222222"/>
                </a:solidFill>
                <a:effectLst/>
                <a:highlight>
                  <a:srgbClr val="FFFFFF"/>
                </a:highlight>
                <a:latin typeface="Calibri" panose="020F0502020204030204" pitchFamily="34" charset="0"/>
              </a:rPr>
              <a:t>Πατώντας</a:t>
            </a:r>
            <a:r>
              <a:rPr lang="el-GR" sz="1400" b="0" i="1" dirty="0">
                <a:solidFill>
                  <a:srgbClr val="222222"/>
                </a:solidFill>
                <a:effectLst/>
                <a:highlight>
                  <a:srgbClr val="FFFFFF"/>
                </a:highlight>
                <a:latin typeface="Calibri" panose="020F0502020204030204" pitchFamily="34" charset="0"/>
              </a:rPr>
              <a:t> τον σύνδεσμο αποδέχεστε τους όρους </a:t>
            </a:r>
            <a:r>
              <a:rPr lang="el-GR" sz="1400" b="0" i="1" dirty="0" err="1">
                <a:solidFill>
                  <a:srgbClr val="222222"/>
                </a:solidFill>
                <a:effectLst/>
                <a:highlight>
                  <a:srgbClr val="FFFFFF"/>
                </a:highlight>
                <a:latin typeface="Calibri" panose="020F0502020204030204" pitchFamily="34" charset="0"/>
              </a:rPr>
              <a:t>ιδιωτικότητας</a:t>
            </a:r>
            <a:r>
              <a:rPr lang="el-GR" sz="1400" b="0" i="1" dirty="0">
                <a:solidFill>
                  <a:srgbClr val="222222"/>
                </a:solidFill>
                <a:effectLst/>
                <a:highlight>
                  <a:srgbClr val="FFFFFF"/>
                </a:highlight>
                <a:latin typeface="Calibri" panose="020F0502020204030204" pitchFamily="34" charset="0"/>
              </a:rPr>
              <a:t> του </a:t>
            </a:r>
            <a:r>
              <a:rPr lang="el-GR" sz="1400" b="0" i="1" dirty="0" err="1">
                <a:solidFill>
                  <a:srgbClr val="222222"/>
                </a:solidFill>
                <a:effectLst/>
                <a:highlight>
                  <a:srgbClr val="FFFFFF"/>
                </a:highlight>
                <a:latin typeface="Calibri" panose="020F0502020204030204" pitchFamily="34" charset="0"/>
              </a:rPr>
              <a:t>YouTube</a:t>
            </a:r>
            <a:r>
              <a:rPr lang="el-GR" sz="1400" b="0" i="1" dirty="0">
                <a:solidFill>
                  <a:srgbClr val="222222"/>
                </a:solidFill>
                <a:effectLst/>
                <a:highlight>
                  <a:srgbClr val="FFFFFF"/>
                </a:highlight>
                <a:latin typeface="Calibri" panose="020F0502020204030204" pitchFamily="34" charset="0"/>
              </a:rPr>
              <a:t>. </a:t>
            </a:r>
            <a:r>
              <a:rPr lang="el-GR" sz="1400" b="0" i="1" u="sng" dirty="0">
                <a:solidFill>
                  <a:srgbClr val="1155CC"/>
                </a:solidFill>
                <a:effectLst/>
                <a:highlight>
                  <a:srgbClr val="FFFFFF"/>
                </a:highlight>
                <a:latin typeface="Calibri" panose="020F0502020204030204" pitchFamily="34" charset="0"/>
              </a:rPr>
              <a:t>Μάθετε περισσότερα</a:t>
            </a:r>
            <a:endParaRPr lang="el-GR" sz="1400" b="0" i="0" dirty="0">
              <a:solidFill>
                <a:srgbClr val="222222"/>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3861377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9" y="1496395"/>
            <a:ext cx="5821030" cy="4908151"/>
          </a:xfrm>
        </p:spPr>
        <p:txBody>
          <a:bodyPr>
            <a:normAutofit fontScale="85000" lnSpcReduction="10000"/>
          </a:bodyPr>
          <a:lstStyle/>
          <a:p>
            <a:pPr marL="0" indent="0">
              <a:buNone/>
            </a:pPr>
            <a:r>
              <a:rPr lang="el-GR" sz="2800" dirty="0">
                <a:latin typeface="Calibri" panose="020F0502020204030204" pitchFamily="34" charset="0"/>
                <a:cs typeface="Calibri" panose="020F0502020204030204" pitchFamily="34" charset="0"/>
              </a:rPr>
              <a:t>Σχεδόν μία στις τέσσερις γυναίκες σε αναπαραγωγική ηλικία δεν έχει ακόμη πρόσβαση σε σύγχρονες μεθόδους αντισύλληψης.</a:t>
            </a:r>
          </a:p>
          <a:p>
            <a:pPr marL="0" indent="0">
              <a:buNone/>
            </a:pPr>
            <a:r>
              <a:rPr lang="el-GR" sz="2800" dirty="0">
                <a:latin typeface="Calibri" panose="020F0502020204030204" pitchFamily="34" charset="0"/>
                <a:cs typeface="Calibri" panose="020F0502020204030204" pitchFamily="34" charset="0"/>
              </a:rPr>
              <a:t>Περισσότεροι από τους μισούς ανθρώπους ηλικίας άνω των 15 ετών που ζουν με τον ιό </a:t>
            </a:r>
            <a:r>
              <a:rPr lang="en-US" sz="2800" dirty="0">
                <a:latin typeface="Calibri" panose="020F0502020204030204" pitchFamily="34" charset="0"/>
                <a:cs typeface="Calibri" panose="020F0502020204030204" pitchFamily="34" charset="0"/>
              </a:rPr>
              <a:t>HIV </a:t>
            </a:r>
            <a:r>
              <a:rPr lang="el-GR" sz="2800" dirty="0">
                <a:latin typeface="Calibri" panose="020F0502020204030204" pitchFamily="34" charset="0"/>
                <a:cs typeface="Calibri" panose="020F0502020204030204" pitchFamily="34" charset="0"/>
              </a:rPr>
              <a:t>σε όλο τον κόσμο είναι γυναίκες.</a:t>
            </a:r>
          </a:p>
          <a:p>
            <a:pPr marL="0" indent="0">
              <a:buNone/>
            </a:pPr>
            <a:r>
              <a:rPr lang="el-GR" sz="2800" dirty="0">
                <a:latin typeface="Calibri" panose="020F0502020204030204" pitchFamily="34" charset="0"/>
                <a:cs typeface="Calibri" panose="020F0502020204030204" pitchFamily="34" charset="0"/>
              </a:rPr>
              <a:t>Οι μη ασφαλείς αμβλώσεις παραμένουν μια σημαντική αιτία θανάτου εγκύων παγκοσμίως.</a:t>
            </a:r>
          </a:p>
          <a:p>
            <a:pPr marL="0" indent="0">
              <a:buNone/>
            </a:pPr>
            <a:r>
              <a:rPr lang="el-GR" sz="2800" dirty="0">
                <a:latin typeface="Calibri" panose="020F0502020204030204" pitchFamily="34" charset="0"/>
                <a:cs typeface="Calibri" panose="020F0502020204030204" pitchFamily="34" charset="0"/>
              </a:rPr>
              <a:t>Ο ΠΟΥ βοηθά στην καταπολέμηση αυτών των προβλημάτων με τις κατευθυντήριες γραμμές του 2019 για την </a:t>
            </a:r>
            <a:r>
              <a:rPr lang="el-GR" sz="2800" dirty="0" err="1">
                <a:latin typeface="Calibri" panose="020F0502020204030204" pitchFamily="34" charset="0"/>
                <a:cs typeface="Calibri" panose="020F0502020204030204" pitchFamily="34" charset="0"/>
              </a:rPr>
              <a:t>αυτοφροντίδα</a:t>
            </a:r>
            <a:r>
              <a:rPr lang="el-GR" sz="2800" dirty="0">
                <a:latin typeface="Calibri" panose="020F0502020204030204" pitchFamily="34" charset="0"/>
                <a:cs typeface="Calibri" panose="020F0502020204030204" pitchFamily="34" charset="0"/>
              </a:rPr>
              <a:t>.</a:t>
            </a:r>
            <a:endParaRPr lang="en-US" sz="2600" dirty="0"/>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7999" y="726676"/>
            <a:ext cx="11059692" cy="605096"/>
          </a:xfrm>
        </p:spPr>
        <p:txBody>
          <a:bodyPr/>
          <a:lstStyle/>
          <a:p>
            <a:r>
              <a:rPr lang="el-GR" dirty="0"/>
              <a:t>Γυναικεία υγεία και έμφυλες προκαταλήψεις</a:t>
            </a:r>
            <a:endParaRPr lang="en-US" dirty="0"/>
          </a:p>
        </p:txBody>
      </p:sp>
      <p:sp>
        <p:nvSpPr>
          <p:cNvPr id="12" name="Ορθογώνιο 7">
            <a:extLst>
              <a:ext uri="{FF2B5EF4-FFF2-40B4-BE49-F238E27FC236}">
                <a16:creationId xmlns:a16="http://schemas.microsoft.com/office/drawing/2014/main" id="{B6363023-0B87-422C-92D5-5060D58D4C8D}"/>
              </a:ext>
            </a:extLst>
          </p:cNvPr>
          <p:cNvSpPr/>
          <p:nvPr/>
        </p:nvSpPr>
        <p:spPr>
          <a:xfrm>
            <a:off x="9752970" y="6394648"/>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Πηγή</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A541C627-FBDD-48B3-9238-AC877DBCC3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0121" y="1486497"/>
            <a:ext cx="4087570" cy="4908151"/>
          </a:xfrm>
          <a:prstGeom prst="rect">
            <a:avLst/>
          </a:prstGeom>
        </p:spPr>
      </p:pic>
      <p:sp>
        <p:nvSpPr>
          <p:cNvPr id="2" name="Ορθογώνιο 7">
            <a:extLst>
              <a:ext uri="{FF2B5EF4-FFF2-40B4-BE49-F238E27FC236}">
                <a16:creationId xmlns:a16="http://schemas.microsoft.com/office/drawing/2014/main" id="{EE0C7A72-27E3-1D27-1F76-67D257AB512B}"/>
              </a:ext>
            </a:extLst>
          </p:cNvPr>
          <p:cNvSpPr/>
          <p:nvPr/>
        </p:nvSpPr>
        <p:spPr>
          <a:xfrm>
            <a:off x="8254651" y="-3933"/>
            <a:ext cx="3936089" cy="398569"/>
          </a:xfrm>
          <a:prstGeom prst="rect">
            <a:avLst/>
          </a:prstGeom>
          <a:solidFill>
            <a:srgbClr val="DDE0E5"/>
          </a:solidFill>
        </p:spPr>
        <p:txBody>
          <a:bodyPr vert="horz" lIns="91440" tIns="45720" rIns="91440" bIns="45720" rtlCol="0" anchor="ctr">
            <a:normAutofit fontScale="85000" lnSpcReduction="1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l-GR" altLang="el-GR" sz="1800" b="0" i="0" u="none" strike="noStrike" kern="1200" cap="none" spc="0" normalizeH="0" baseline="0" noProof="0" dirty="0">
                <a:ln>
                  <a:noFill/>
                </a:ln>
                <a:solidFill>
                  <a:prstClr val="white"/>
                </a:solidFill>
                <a:uLnTx/>
                <a:uFillTx/>
                <a:latin typeface="Calibri Light" panose="020F0302020204030204"/>
                <a:ea typeface="+mn-ea"/>
                <a:cs typeface="+mn-cs"/>
              </a:rPr>
              <a:t>Εφαρμογές για την υγεία των γυναικών</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12039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C385D11B-A0CE-4FF4-80AA-DC6691DC04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728447" y="4504360"/>
            <a:ext cx="6463552" cy="2353640"/>
          </a:xfrm>
          <a:prstGeom prst="rect">
            <a:avLst/>
          </a:prstGeom>
        </p:spPr>
      </p:pic>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9" y="1469214"/>
            <a:ext cx="11344313" cy="4676091"/>
          </a:xfrm>
        </p:spPr>
        <p:txBody>
          <a:bodyPr>
            <a:normAutofit lnSpcReduction="10000"/>
          </a:bodyPr>
          <a:lstStyle/>
          <a:p>
            <a:pPr marL="0" indent="0" algn="just">
              <a:buNone/>
            </a:pPr>
            <a:r>
              <a:rPr lang="el-GR" sz="2400" dirty="0"/>
              <a:t>Η </a:t>
            </a:r>
            <a:r>
              <a:rPr lang="el-GR" sz="2400" dirty="0" err="1"/>
              <a:t>αυτοφροντίδα</a:t>
            </a:r>
            <a:r>
              <a:rPr lang="el-GR" sz="2400" dirty="0"/>
              <a:t> ενδυναμώνει αναθέτει στον άνθρωπο κεντρικό ρόλο στη διαχείριση της υγείας του. Περιλαμβάνει:</a:t>
            </a:r>
            <a:endParaRPr lang="en-US" sz="2400" dirty="0"/>
          </a:p>
          <a:p>
            <a:r>
              <a:rPr lang="el-GR" sz="2400" dirty="0">
                <a:latin typeface="Calibri" panose="020F0502020204030204" pitchFamily="34" charset="0"/>
                <a:cs typeface="Calibri" panose="020F0502020204030204" pitchFamily="34" charset="0"/>
              </a:rPr>
              <a:t>την αυτοδιαχείριση της φαρμακευτικής αγωγής, της θεραπείας, της εξέτασης, της χορήγησης ενέσεων</a:t>
            </a:r>
            <a:endParaRPr lang="en-US" sz="2400" dirty="0">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τον αυτοέλεγχο – από τη δειγματοληψία και τον προληπτικό έλεγχο έως τη διάγνωση, τη συλλογή και την παρακολούθηση</a:t>
            </a:r>
            <a:endParaRPr lang="en-US" sz="2400" dirty="0">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την αυτογνωσία, την αυτοβοήθεια, την </a:t>
            </a:r>
            <a:r>
              <a:rPr lang="el-GR" sz="2400" dirty="0" err="1">
                <a:latin typeface="Calibri" panose="020F0502020204030204" pitchFamily="34" charset="0"/>
                <a:cs typeface="Calibri" panose="020F0502020204030204" pitchFamily="34" charset="0"/>
              </a:rPr>
              <a:t>αυτοεκπαίδευση</a:t>
            </a:r>
            <a:r>
              <a:rPr lang="el-GR" sz="2400" dirty="0">
                <a:latin typeface="Calibri" panose="020F0502020204030204" pitchFamily="34" charset="0"/>
                <a:cs typeface="Calibri" panose="020F0502020204030204" pitchFamily="34" charset="0"/>
              </a:rPr>
              <a:t>, την αυτορρύθμιση, την αυτοαποτελεσματικότητα και τον αυτοπροσδιορισμό</a:t>
            </a:r>
            <a:endParaRPr lang="en-US" sz="2400" dirty="0">
              <a:latin typeface="Calibri" panose="020F0502020204030204" pitchFamily="34" charset="0"/>
              <a:cs typeface="Calibri" panose="020F0502020204030204" pitchFamily="34" charset="0"/>
            </a:endParaRPr>
          </a:p>
          <a:p>
            <a:pPr marL="0" indent="0" algn="ctr">
              <a:buNone/>
            </a:pPr>
            <a:r>
              <a:rPr lang="el-GR" sz="2400" b="1" dirty="0"/>
              <a:t>Οι απλοποιημένες εξετάσεις και θεραπείες, οι συσκευές </a:t>
            </a:r>
            <a:r>
              <a:rPr lang="el-GR" sz="2400" b="1" dirty="0" err="1"/>
              <a:t>αυτοπερίθαλψης</a:t>
            </a:r>
            <a:r>
              <a:rPr lang="el-GR" sz="2400" b="1" dirty="0"/>
              <a:t> και η τεχνολογία έχουν καταστήσει την </a:t>
            </a:r>
            <a:r>
              <a:rPr lang="el-GR" sz="2400" b="1" dirty="0" err="1"/>
              <a:t>αυτοφροντίδα</a:t>
            </a:r>
            <a:r>
              <a:rPr lang="el-GR" sz="2400" b="1" dirty="0"/>
              <a:t> πιο εφικτή τα τελευταία χρόνια - με σημαντικό δυνητικό όφελος για τις γυναίκες και τα κορίτσια.</a:t>
            </a:r>
            <a:endParaRPr lang="en-US" sz="2400" b="1" dirty="0"/>
          </a:p>
          <a:p>
            <a:pPr marL="0" indent="0">
              <a:buNone/>
            </a:pPr>
            <a:endParaRPr lang="en-US" dirty="0"/>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7999" y="864119"/>
            <a:ext cx="11059692" cy="605096"/>
          </a:xfrm>
        </p:spPr>
        <p:txBody>
          <a:bodyPr/>
          <a:lstStyle/>
          <a:p>
            <a:r>
              <a:rPr lang="el-GR" dirty="0" err="1"/>
              <a:t>Αυτοφροντίδα</a:t>
            </a:r>
            <a:endParaRPr lang="en-US" dirty="0"/>
          </a:p>
        </p:txBody>
      </p:sp>
      <p:sp>
        <p:nvSpPr>
          <p:cNvPr id="12" name="Ορθογώνιο 7">
            <a:extLst>
              <a:ext uri="{FF2B5EF4-FFF2-40B4-BE49-F238E27FC236}">
                <a16:creationId xmlns:a16="http://schemas.microsoft.com/office/drawing/2014/main" id="{B6363023-0B87-422C-92D5-5060D58D4C8D}"/>
              </a:ext>
            </a:extLst>
          </p:cNvPr>
          <p:cNvSpPr/>
          <p:nvPr/>
        </p:nvSpPr>
        <p:spPr>
          <a:xfrm>
            <a:off x="9752970" y="6411686"/>
            <a:ext cx="2373716"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Πηγή</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7">
            <a:extLst>
              <a:ext uri="{FF2B5EF4-FFF2-40B4-BE49-F238E27FC236}">
                <a16:creationId xmlns:a16="http://schemas.microsoft.com/office/drawing/2014/main" id="{2D2F58A2-82E8-290F-9B57-C1892BC70CA7}"/>
              </a:ext>
            </a:extLst>
          </p:cNvPr>
          <p:cNvSpPr/>
          <p:nvPr/>
        </p:nvSpPr>
        <p:spPr>
          <a:xfrm>
            <a:off x="8254651" y="-3933"/>
            <a:ext cx="3936089" cy="398569"/>
          </a:xfrm>
          <a:prstGeom prst="rect">
            <a:avLst/>
          </a:prstGeom>
          <a:solidFill>
            <a:srgbClr val="DDE0E5"/>
          </a:solidFill>
        </p:spPr>
        <p:txBody>
          <a:bodyPr vert="horz" lIns="91440" tIns="45720" rIns="91440" bIns="45720" rtlCol="0" anchor="ctr">
            <a:normAutofit fontScale="85000" lnSpcReduction="1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l-GR" altLang="el-GR" sz="1800" b="0" i="0" u="none" strike="noStrike" kern="1200" cap="none" spc="0" normalizeH="0" baseline="0" noProof="0" dirty="0">
                <a:ln>
                  <a:noFill/>
                </a:ln>
                <a:solidFill>
                  <a:prstClr val="white"/>
                </a:solidFill>
                <a:uLnTx/>
                <a:uFillTx/>
                <a:latin typeface="Calibri Light" panose="020F0302020204030204"/>
                <a:ea typeface="+mn-ea"/>
                <a:cs typeface="+mn-cs"/>
              </a:rPr>
              <a:t>Εφαρμογές για την υγεία των γυναικών</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3492711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E9D1407-07F8-46AB-A6A6-D4058C2988A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411096" y="4324574"/>
            <a:ext cx="6780903" cy="2533426"/>
          </a:xfrm>
          <a:prstGeom prst="rect">
            <a:avLst/>
          </a:prstGeom>
          <a:solidFill>
            <a:schemeClr val="bg1">
              <a:lumMod val="95000"/>
            </a:schemeClr>
          </a:solidFill>
        </p:spPr>
      </p:pic>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57999" y="789453"/>
            <a:ext cx="11059692" cy="605096"/>
          </a:xfrm>
        </p:spPr>
        <p:txBody>
          <a:bodyPr/>
          <a:lstStyle/>
          <a:p>
            <a:r>
              <a:rPr lang="el-GR" dirty="0" err="1"/>
              <a:t>Αυτοφροντίδα</a:t>
            </a:r>
            <a:r>
              <a:rPr lang="el-GR" dirty="0"/>
              <a:t> σημαίνει ενδυνάμωση</a:t>
            </a:r>
            <a:endParaRPr lang="en-US" dirty="0"/>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57999" y="1393318"/>
            <a:ext cx="11059693" cy="4675229"/>
          </a:xfrm>
        </p:spPr>
        <p:txBody>
          <a:bodyPr>
            <a:normAutofit fontScale="55000" lnSpcReduction="20000"/>
          </a:bodyPr>
          <a:lstStyle/>
          <a:p>
            <a:pPr marL="0" lvl="0" indent="0">
              <a:buNone/>
            </a:pPr>
            <a:r>
              <a:rPr lang="el-GR" sz="3500" dirty="0">
                <a:latin typeface="Calibri" panose="020F0502020204030204" pitchFamily="34" charset="0"/>
                <a:cs typeface="Calibri" panose="020F0502020204030204" pitchFamily="34" charset="0"/>
              </a:rPr>
              <a:t>Οι παρεμβάσεις </a:t>
            </a:r>
            <a:r>
              <a:rPr lang="el-GR" sz="3500" dirty="0" err="1">
                <a:latin typeface="Calibri" panose="020F0502020204030204" pitchFamily="34" charset="0"/>
                <a:cs typeface="Calibri" panose="020F0502020204030204" pitchFamily="34" charset="0"/>
              </a:rPr>
              <a:t>αυτοφροντίδας</a:t>
            </a:r>
            <a:r>
              <a:rPr lang="el-GR" sz="3500" dirty="0">
                <a:latin typeface="Calibri" panose="020F0502020204030204" pitchFamily="34" charset="0"/>
                <a:cs typeface="Calibri" panose="020F0502020204030204" pitchFamily="34" charset="0"/>
              </a:rPr>
              <a:t> μπορούν να:</a:t>
            </a:r>
            <a:endParaRPr lang="en-US" sz="35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l-GR" sz="3500" dirty="0">
                <a:latin typeface="Calibri" panose="020F0502020204030204" pitchFamily="34" charset="0"/>
                <a:cs typeface="Calibri" panose="020F0502020204030204" pitchFamily="34" charset="0"/>
              </a:rPr>
              <a:t>επεκτείνουν την υγειονομική περίθαλψη εκτός του νοσοκομείου ή της κλινικής, πέρα από τον γιατρό ή τον νοσηλευτή</a:t>
            </a:r>
            <a:endParaRPr lang="en-US" sz="35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l-GR" sz="3500" dirty="0">
                <a:latin typeface="Calibri" panose="020F0502020204030204" pitchFamily="34" charset="0"/>
                <a:cs typeface="Calibri" panose="020F0502020204030204" pitchFamily="34" charset="0"/>
              </a:rPr>
              <a:t>παρέχουν τεκμηριωμένες και ασφαλείς επιλογές υγειονομικής περίθαλψης απευθείας και διακριτικά στην κοινότητα ή στα σπίτια των ατόμων</a:t>
            </a:r>
            <a:endParaRPr lang="en-US" sz="35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l-GR" sz="3500" dirty="0">
                <a:latin typeface="Calibri" panose="020F0502020204030204" pitchFamily="34" charset="0"/>
                <a:cs typeface="Calibri" panose="020F0502020204030204" pitchFamily="34" charset="0"/>
              </a:rPr>
              <a:t>διευκολύνουν τις διαδικασίες και να ενισχύσουν την εμπιστευτικότητα, δίνοντας τη δυνατότητα έγκαιρης διάγνωσης και  ιατρικής φροντίδας</a:t>
            </a:r>
            <a:endParaRPr lang="en-US" sz="35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l-GR" sz="3500" dirty="0">
                <a:latin typeface="Calibri" panose="020F0502020204030204" pitchFamily="34" charset="0"/>
                <a:cs typeface="Calibri" panose="020F0502020204030204" pitchFamily="34" charset="0"/>
              </a:rPr>
              <a:t>βελτιώσουν την ποιότητα της φροντίδας που λαμβάνουν οι γυναίκες, μέσω της εστίασης στις ατομικές τους ανάγκες και παρέχοντας κατάλληλη φροντίδα που βασίζεται στον σεβασμό και την εμπιστοσύνη.</a:t>
            </a:r>
            <a:endParaRPr lang="en-US" sz="3500" dirty="0">
              <a:latin typeface="Calibri" panose="020F0502020204030204" pitchFamily="34" charset="0"/>
              <a:cs typeface="Calibri" panose="020F0502020204030204" pitchFamily="34" charset="0"/>
            </a:endParaRPr>
          </a:p>
          <a:p>
            <a:pPr marL="0" lvl="0" indent="0">
              <a:buNone/>
            </a:pPr>
            <a:r>
              <a:rPr lang="el-GR" sz="3500" b="1" dirty="0"/>
              <a:t>Η </a:t>
            </a:r>
            <a:r>
              <a:rPr lang="el-GR" sz="3500" b="1" dirty="0" err="1"/>
              <a:t>αυτοφροντίδα</a:t>
            </a:r>
            <a:r>
              <a:rPr lang="el-GR" sz="3500" b="1" dirty="0"/>
              <a:t> ενδυναμώνει τις γυναίκες,</a:t>
            </a:r>
            <a:r>
              <a:rPr lang="en-US" sz="3500" dirty="0"/>
              <a:t> </a:t>
            </a:r>
            <a:r>
              <a:rPr lang="el-GR" sz="3500" dirty="0"/>
              <a:t>αφού τους δίνει πρόσβαση σε πληροφορίες και υπηρεσίες που τους επιτρέπουν να αποφασίσουν τι λειτουργεί καλύτερα για τις ίδιες. Οι γυναίκες αποκτούν εναλλακτικές επιλογές και αυτονομία. </a:t>
            </a:r>
            <a:r>
              <a:rPr lang="en-US" sz="3500" dirty="0"/>
              <a:t>   </a:t>
            </a:r>
          </a:p>
          <a:p>
            <a:pPr marL="0" lvl="0" indent="0">
              <a:buNone/>
            </a:pPr>
            <a:r>
              <a:rPr lang="el-GR" sz="3500" b="1" dirty="0"/>
              <a:t>Η </a:t>
            </a:r>
            <a:r>
              <a:rPr lang="el-GR" sz="3500" b="1" dirty="0" err="1"/>
              <a:t>αυτοφροντίδα</a:t>
            </a:r>
            <a:r>
              <a:rPr lang="el-GR" sz="3500" b="1" dirty="0"/>
              <a:t> επιτρέπει επίσης στις γυναίκες να βοηθούν και να φροντίζουν τους άλλους στην κοινότητά τους,</a:t>
            </a:r>
            <a:r>
              <a:rPr lang="en-US" sz="3500" dirty="0"/>
              <a:t> </a:t>
            </a:r>
            <a:r>
              <a:rPr lang="el-GR" sz="3500" dirty="0"/>
              <a:t>με τη μετάδοση αξιόπιστων πληροφοριών, την παροχή φροντίδας και τη συνεργασία με άτομα με παρόμοιες εμπειρίες και ανάγκες.</a:t>
            </a:r>
            <a:endParaRPr lang="en-US" sz="3500" dirty="0">
              <a:latin typeface="Calibri" panose="020F0502020204030204" pitchFamily="34" charset="0"/>
              <a:cs typeface="Calibri" panose="020F0502020204030204" pitchFamily="34" charset="0"/>
            </a:endParaRPr>
          </a:p>
          <a:p>
            <a:pPr marL="0" lvl="0" indent="0" algn="just">
              <a:lnSpc>
                <a:spcPct val="150000"/>
              </a:lnSpc>
              <a:buNone/>
            </a:pPr>
            <a:endParaRPr lang="en-US" sz="2400" u="sng" dirty="0">
              <a:latin typeface="Calibri" panose="020F0502020204030204" pitchFamily="34" charset="0"/>
              <a:cs typeface="Calibri" panose="020F0502020204030204" pitchFamily="34" charset="0"/>
            </a:endParaRPr>
          </a:p>
        </p:txBody>
      </p:sp>
      <p:sp>
        <p:nvSpPr>
          <p:cNvPr id="6" name="Ορθογώνιο 7">
            <a:extLst>
              <a:ext uri="{FF2B5EF4-FFF2-40B4-BE49-F238E27FC236}">
                <a16:creationId xmlns:a16="http://schemas.microsoft.com/office/drawing/2014/main" id="{C79852FC-C178-4A5C-9491-5D440CBCC455}"/>
              </a:ext>
            </a:extLst>
          </p:cNvPr>
          <p:cNvSpPr/>
          <p:nvPr/>
        </p:nvSpPr>
        <p:spPr>
          <a:xfrm>
            <a:off x="9752970" y="6394648"/>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Πηγή</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7">
            <a:extLst>
              <a:ext uri="{FF2B5EF4-FFF2-40B4-BE49-F238E27FC236}">
                <a16:creationId xmlns:a16="http://schemas.microsoft.com/office/drawing/2014/main" id="{A1283906-73B4-E116-5323-FC90391168EB}"/>
              </a:ext>
            </a:extLst>
          </p:cNvPr>
          <p:cNvSpPr/>
          <p:nvPr/>
        </p:nvSpPr>
        <p:spPr>
          <a:xfrm>
            <a:off x="8267178" y="-3933"/>
            <a:ext cx="3923563" cy="398569"/>
          </a:xfrm>
          <a:prstGeom prst="rect">
            <a:avLst/>
          </a:prstGeom>
          <a:solidFill>
            <a:srgbClr val="DDE0E5"/>
          </a:solidFill>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4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l-GR" altLang="el-GR" sz="1400" b="0" i="0" u="none" strike="noStrike" kern="1200" cap="none" spc="0" normalizeH="0" baseline="0" noProof="0" dirty="0">
                <a:ln>
                  <a:noFill/>
                </a:ln>
                <a:solidFill>
                  <a:prstClr val="white"/>
                </a:solidFill>
                <a:uLnTx/>
                <a:uFillTx/>
                <a:latin typeface="Calibri Light" panose="020F0302020204030204"/>
                <a:ea typeface="+mn-ea"/>
                <a:cs typeface="+mn-cs"/>
              </a:rPr>
              <a:t>Εφαρμογές για την υγεία των γυναικών</a:t>
            </a:r>
            <a:endParaRPr kumimoji="0" lang="en-US" sz="14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497933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57999" y="789453"/>
            <a:ext cx="11059692" cy="605096"/>
          </a:xfrm>
        </p:spPr>
        <p:txBody>
          <a:bodyPr/>
          <a:lstStyle/>
          <a:p>
            <a:r>
              <a:rPr lang="el-GR" dirty="0"/>
              <a:t>Εφαρμογές για την υγεία των γυναικών</a:t>
            </a:r>
            <a:endParaRPr lang="en-US" dirty="0"/>
          </a:p>
        </p:txBody>
      </p:sp>
      <p:pic>
        <p:nvPicPr>
          <p:cNvPr id="3" name="Immagine 2">
            <a:extLst>
              <a:ext uri="{FF2B5EF4-FFF2-40B4-BE49-F238E27FC236}">
                <a16:creationId xmlns:a16="http://schemas.microsoft.com/office/drawing/2014/main" id="{BBE73AB2-3E33-4D36-8927-4EFC1EFE7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395" y="1587457"/>
            <a:ext cx="5152293" cy="3683085"/>
          </a:xfrm>
          <a:prstGeom prst="rect">
            <a:avLst/>
          </a:prstGeom>
        </p:spPr>
      </p:pic>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58000" y="1393318"/>
            <a:ext cx="6542048" cy="5001330"/>
          </a:xfrm>
        </p:spPr>
        <p:txBody>
          <a:bodyPr>
            <a:normAutofit fontScale="92500" lnSpcReduction="20000"/>
          </a:bodyPr>
          <a:lstStyle/>
          <a:p>
            <a:pPr marL="0" lvl="0" indent="0">
              <a:lnSpc>
                <a:spcPct val="110000"/>
              </a:lnSpc>
              <a:buNone/>
            </a:pPr>
            <a:r>
              <a:rPr lang="el-GR" sz="2400" dirty="0"/>
              <a:t>Παρά την έμφυλη προκατάληψη και το στίγμα που συνδέεται με τα θέματα υγείας των γυναικών εδώ και αιώνες, υπάρχουν στην αγορά πολλές εφαρμογές υγείας που απευθύνονται ειδικά σε γυναίκες. Τις χωρίσαμε σε τέσσερις βασικές ομάδες, ανάλογα με τον σκοπό τους:</a:t>
            </a:r>
            <a:endParaRPr lang="en-US" sz="2400" dirty="0"/>
          </a:p>
          <a:p>
            <a:pPr fontAlgn="base"/>
            <a:r>
              <a:rPr lang="el-GR" sz="2400" dirty="0"/>
              <a:t>Εφαρμογές που σχετίζονται με </a:t>
            </a:r>
            <a:r>
              <a:rPr lang="el-GR" sz="2400" b="1" dirty="0"/>
              <a:t>τον εμμηνορροϊκό κύκλο και την αντισύλληψη</a:t>
            </a:r>
            <a:r>
              <a:rPr lang="en-US" sz="2400" dirty="0"/>
              <a:t>  </a:t>
            </a:r>
          </a:p>
          <a:p>
            <a:pPr fontAlgn="base"/>
            <a:r>
              <a:rPr lang="el-GR" sz="2400" dirty="0"/>
              <a:t>Εφαρμογές που σχετίζονται με </a:t>
            </a:r>
            <a:r>
              <a:rPr lang="el-GR" sz="2400" b="1" dirty="0"/>
              <a:t>την</a:t>
            </a:r>
            <a:r>
              <a:rPr lang="el-GR" sz="2400" dirty="0"/>
              <a:t> </a:t>
            </a:r>
            <a:r>
              <a:rPr lang="el-GR" sz="2400" b="1" dirty="0"/>
              <a:t>εγκυμοσύνη και την επιλόχεια περίοδο</a:t>
            </a:r>
            <a:endParaRPr lang="en-US" sz="2400" b="1" dirty="0"/>
          </a:p>
          <a:p>
            <a:pPr fontAlgn="base"/>
            <a:r>
              <a:rPr lang="el-GR" sz="2400" dirty="0"/>
              <a:t>Εφαρμογές που εστιάζουν στον </a:t>
            </a:r>
            <a:r>
              <a:rPr lang="el-GR" sz="2400" b="1" dirty="0"/>
              <a:t>έλεγχο και την πρόληψη</a:t>
            </a:r>
            <a:endParaRPr lang="en-US" sz="2400" b="1" dirty="0"/>
          </a:p>
          <a:p>
            <a:r>
              <a:rPr lang="el-GR" sz="2400" dirty="0"/>
              <a:t>Εφαρμογές για την</a:t>
            </a:r>
            <a:r>
              <a:rPr lang="el-GR" sz="2400" b="1" dirty="0"/>
              <a:t> </a:t>
            </a:r>
            <a:r>
              <a:rPr lang="el-GR" sz="2400" b="1" dirty="0" err="1"/>
              <a:t>περι</a:t>
            </a:r>
            <a:r>
              <a:rPr lang="el-GR" sz="2400" b="1" dirty="0"/>
              <a:t>-εμμηνόπαυση και την εμμηνόπαυση</a:t>
            </a:r>
            <a:r>
              <a:rPr lang="el-GR" sz="2400" dirty="0"/>
              <a:t>.</a:t>
            </a:r>
            <a:endParaRPr lang="en-US" sz="2400" u="sng" dirty="0">
              <a:latin typeface="Calibri" panose="020F0502020204030204" pitchFamily="34" charset="0"/>
              <a:cs typeface="Calibri" panose="020F0502020204030204" pitchFamily="34" charset="0"/>
            </a:endParaRPr>
          </a:p>
        </p:txBody>
      </p:sp>
      <p:sp>
        <p:nvSpPr>
          <p:cNvPr id="6" name="Ορθογώνιο 7">
            <a:extLst>
              <a:ext uri="{FF2B5EF4-FFF2-40B4-BE49-F238E27FC236}">
                <a16:creationId xmlns:a16="http://schemas.microsoft.com/office/drawing/2014/main" id="{C79852FC-C178-4A5C-9491-5D440CBCC455}"/>
              </a:ext>
            </a:extLst>
          </p:cNvPr>
          <p:cNvSpPr/>
          <p:nvPr/>
        </p:nvSpPr>
        <p:spPr>
          <a:xfrm>
            <a:off x="9752970" y="6394648"/>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Πηγή</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7">
            <a:extLst>
              <a:ext uri="{FF2B5EF4-FFF2-40B4-BE49-F238E27FC236}">
                <a16:creationId xmlns:a16="http://schemas.microsoft.com/office/drawing/2014/main" id="{C6C7003E-C4DE-E5BA-A49F-D76BABBEE072}"/>
              </a:ext>
            </a:extLst>
          </p:cNvPr>
          <p:cNvSpPr/>
          <p:nvPr/>
        </p:nvSpPr>
        <p:spPr>
          <a:xfrm>
            <a:off x="8417491" y="-3933"/>
            <a:ext cx="3773250" cy="398569"/>
          </a:xfrm>
          <a:prstGeom prst="rect">
            <a:avLst/>
          </a:prstGeom>
          <a:solidFill>
            <a:srgbClr val="DDE0E5"/>
          </a:solidFill>
        </p:spPr>
        <p:txBody>
          <a:bodyPr vert="horz" lIns="91440" tIns="45720" rIns="91440" bIns="45720" rtlCol="0" anchor="ctr">
            <a:normAutofit fontScale="85000" lnSpcReduction="1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l-GR" altLang="el-GR" sz="1800" b="0" i="0" u="none" strike="noStrike" kern="1200" cap="none" spc="0" normalizeH="0" baseline="0" noProof="0" dirty="0">
                <a:ln>
                  <a:noFill/>
                </a:ln>
                <a:solidFill>
                  <a:prstClr val="white"/>
                </a:solidFill>
                <a:uLnTx/>
                <a:uFillTx/>
                <a:latin typeface="Calibri Light" panose="020F0302020204030204"/>
                <a:ea typeface="+mn-ea"/>
                <a:cs typeface="+mn-cs"/>
              </a:rPr>
              <a:t>Εφαρμογές για την υγεία των γυναικών</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3543944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57999" y="789453"/>
            <a:ext cx="11059692" cy="605096"/>
          </a:xfrm>
        </p:spPr>
        <p:txBody>
          <a:bodyPr/>
          <a:lstStyle/>
          <a:p>
            <a:pPr algn="ctr"/>
            <a:r>
              <a:rPr lang="el-GR" dirty="0"/>
              <a:t>Εφαρμογές για την υγεία των γυναικών</a:t>
            </a:r>
            <a:endParaRPr lang="en-US" dirty="0"/>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57999" y="1393318"/>
            <a:ext cx="5334877" cy="4675229"/>
          </a:xfrm>
        </p:spPr>
        <p:txBody>
          <a:bodyPr>
            <a:normAutofit/>
          </a:bodyPr>
          <a:lstStyle/>
          <a:p>
            <a:pPr marL="0" indent="0" algn="ctr">
              <a:spcBef>
                <a:spcPts val="0"/>
              </a:spcBef>
              <a:spcAft>
                <a:spcPts val="0"/>
              </a:spcAft>
              <a:buClrTx/>
              <a:buNone/>
              <a:defRPr/>
            </a:pPr>
            <a:endParaRPr lang="en-US" sz="2400" dirty="0"/>
          </a:p>
          <a:p>
            <a:pPr marL="0" indent="0" algn="ctr">
              <a:spcBef>
                <a:spcPts val="0"/>
              </a:spcBef>
              <a:spcAft>
                <a:spcPts val="0"/>
              </a:spcAft>
              <a:buClrTx/>
              <a:buNone/>
              <a:defRPr/>
            </a:pPr>
            <a:r>
              <a:rPr lang="el-GR" sz="2400" dirty="0"/>
              <a:t>Εφαρμογές για την υγεία και την ευεξία των γυναικών - ΒΙΝΤΕΟ</a:t>
            </a:r>
            <a:endParaRPr lang="en-US" sz="2400" dirty="0"/>
          </a:p>
          <a:p>
            <a:pPr marL="0" indent="0" algn="ctr">
              <a:spcBef>
                <a:spcPts val="0"/>
              </a:spcBef>
              <a:spcAft>
                <a:spcPts val="0"/>
              </a:spcAft>
              <a:buClrTx/>
              <a:buNone/>
              <a:defRPr/>
            </a:pPr>
            <a:endParaRPr lang="en-US" sz="2400" dirty="0"/>
          </a:p>
          <a:p>
            <a:pPr marL="0" indent="0" algn="ctr">
              <a:spcBef>
                <a:spcPts val="0"/>
              </a:spcBef>
              <a:spcAft>
                <a:spcPts val="0"/>
              </a:spcAft>
              <a:buClrTx/>
              <a:buNone/>
              <a:defRPr/>
            </a:pPr>
            <a:endParaRPr lang="en-US" sz="2400" dirty="0"/>
          </a:p>
          <a:p>
            <a:pPr marL="0" indent="0" algn="ctr">
              <a:spcBef>
                <a:spcPts val="0"/>
              </a:spcBef>
              <a:spcAft>
                <a:spcPts val="0"/>
              </a:spcAft>
              <a:buClrTx/>
              <a:buNone/>
              <a:defRPr/>
            </a:pPr>
            <a:r>
              <a:rPr lang="en-GB" sz="2400" u="sng" dirty="0">
                <a:hlinkClick r:id="rId3"/>
              </a:rPr>
              <a:t>https://www.youtube.com/watch?v=DRRQyaTiSz8</a:t>
            </a:r>
            <a:r>
              <a:rPr lang="en-GB" sz="2400" u="sng" dirty="0"/>
              <a:t> </a:t>
            </a:r>
          </a:p>
          <a:p>
            <a:pPr marL="0" indent="0" algn="ctr">
              <a:spcBef>
                <a:spcPts val="0"/>
              </a:spcBef>
              <a:spcAft>
                <a:spcPts val="0"/>
              </a:spcAft>
              <a:buClrTx/>
              <a:buNone/>
              <a:defRPr/>
            </a:pPr>
            <a:endParaRPr lang="el-GR" sz="2400" u="sng" dirty="0"/>
          </a:p>
          <a:p>
            <a:pPr marL="0" indent="0" algn="l" rtl="0" latinLnBrk="0">
              <a:spcBef>
                <a:spcPts val="0"/>
              </a:spcBef>
              <a:spcAft>
                <a:spcPts val="0"/>
              </a:spcAft>
              <a:buNone/>
            </a:pPr>
            <a:r>
              <a:rPr lang="el-GR" sz="1400" b="0" i="1" dirty="0" smtClean="0">
                <a:solidFill>
                  <a:srgbClr val="222222"/>
                </a:solidFill>
                <a:effectLst/>
                <a:highlight>
                  <a:srgbClr val="FFFFFF"/>
                </a:highlight>
                <a:latin typeface="Calibri" panose="020F0502020204030204" pitchFamily="34" charset="0"/>
              </a:rPr>
              <a:t>Πατώντας</a:t>
            </a:r>
            <a:r>
              <a:rPr lang="el-GR" sz="1400" b="0" i="1" dirty="0">
                <a:solidFill>
                  <a:srgbClr val="222222"/>
                </a:solidFill>
                <a:effectLst/>
                <a:highlight>
                  <a:srgbClr val="FFFFFF"/>
                </a:highlight>
                <a:latin typeface="Calibri" panose="020F0502020204030204" pitchFamily="34" charset="0"/>
              </a:rPr>
              <a:t> τον σύνδεσμο αποδέχεστε τους όρους </a:t>
            </a:r>
            <a:r>
              <a:rPr lang="el-GR" sz="1400" b="0" i="1" dirty="0" err="1">
                <a:solidFill>
                  <a:srgbClr val="222222"/>
                </a:solidFill>
                <a:effectLst/>
                <a:highlight>
                  <a:srgbClr val="FFFFFF"/>
                </a:highlight>
                <a:latin typeface="Calibri" panose="020F0502020204030204" pitchFamily="34" charset="0"/>
              </a:rPr>
              <a:t>ιδιωτικότητας</a:t>
            </a:r>
            <a:r>
              <a:rPr lang="el-GR" sz="1400" b="0" i="1" dirty="0">
                <a:solidFill>
                  <a:srgbClr val="222222"/>
                </a:solidFill>
                <a:effectLst/>
                <a:highlight>
                  <a:srgbClr val="FFFFFF"/>
                </a:highlight>
                <a:latin typeface="Calibri" panose="020F0502020204030204" pitchFamily="34" charset="0"/>
              </a:rPr>
              <a:t> του </a:t>
            </a:r>
            <a:r>
              <a:rPr lang="el-GR" sz="1400" b="0" i="1" dirty="0" err="1">
                <a:solidFill>
                  <a:srgbClr val="222222"/>
                </a:solidFill>
                <a:effectLst/>
                <a:highlight>
                  <a:srgbClr val="FFFFFF"/>
                </a:highlight>
                <a:latin typeface="Calibri" panose="020F0502020204030204" pitchFamily="34" charset="0"/>
              </a:rPr>
              <a:t>YouTube</a:t>
            </a:r>
            <a:r>
              <a:rPr lang="el-GR" sz="1400" b="0" i="1" dirty="0">
                <a:solidFill>
                  <a:srgbClr val="222222"/>
                </a:solidFill>
                <a:effectLst/>
                <a:highlight>
                  <a:srgbClr val="FFFFFF"/>
                </a:highlight>
                <a:latin typeface="Calibri" panose="020F0502020204030204" pitchFamily="34" charset="0"/>
              </a:rPr>
              <a:t>.</a:t>
            </a:r>
            <a:r>
              <a:rPr lang="el-GR" sz="1600" dirty="0">
                <a:solidFill>
                  <a:srgbClr val="222222"/>
                </a:solidFill>
                <a:highlight>
                  <a:srgbClr val="FFFFFF"/>
                </a:highlight>
                <a:latin typeface="Arial" panose="020B0604020202020204" pitchFamily="34" charset="0"/>
              </a:rPr>
              <a:t> </a:t>
            </a:r>
            <a:r>
              <a:rPr lang="el-GR" sz="1400" b="0" i="1" u="sng" dirty="0">
                <a:solidFill>
                  <a:srgbClr val="1155CC"/>
                </a:solidFill>
                <a:effectLst/>
                <a:highlight>
                  <a:srgbClr val="FFFFFF"/>
                </a:highlight>
                <a:latin typeface="Calibri" panose="020F0502020204030204" pitchFamily="34" charset="0"/>
              </a:rPr>
              <a:t>Μάθετε περισσότερα</a:t>
            </a:r>
            <a:endParaRPr lang="el-GR" sz="1600" b="0" i="0" dirty="0">
              <a:solidFill>
                <a:srgbClr val="222222"/>
              </a:solidFill>
              <a:effectLst/>
              <a:highlight>
                <a:srgbClr val="FFFFFF"/>
              </a:highlight>
              <a:latin typeface="Arial" panose="020B0604020202020204" pitchFamily="34" charset="0"/>
            </a:endParaRPr>
          </a:p>
          <a:p>
            <a:pPr marL="0" indent="0" algn="ctr">
              <a:spcBef>
                <a:spcPts val="0"/>
              </a:spcBef>
              <a:spcAft>
                <a:spcPts val="0"/>
              </a:spcAft>
              <a:buClrTx/>
              <a:buNone/>
              <a:defRPr/>
            </a:pPr>
            <a:endParaRPr lang="en-GB" sz="2400" u="sng" dirty="0"/>
          </a:p>
        </p:txBody>
      </p:sp>
      <p:pic>
        <p:nvPicPr>
          <p:cNvPr id="4" name="Immagine 3">
            <a:extLst>
              <a:ext uri="{FF2B5EF4-FFF2-40B4-BE49-F238E27FC236}">
                <a16:creationId xmlns:a16="http://schemas.microsoft.com/office/drawing/2014/main" id="{9B0024D7-8D46-4E1C-A066-4D3860A65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94757"/>
            <a:ext cx="5932630" cy="3668486"/>
          </a:xfrm>
          <a:prstGeom prst="rect">
            <a:avLst/>
          </a:prstGeom>
        </p:spPr>
      </p:pic>
      <p:sp>
        <p:nvSpPr>
          <p:cNvPr id="2" name="Ορθογώνιο 7">
            <a:extLst>
              <a:ext uri="{FF2B5EF4-FFF2-40B4-BE49-F238E27FC236}">
                <a16:creationId xmlns:a16="http://schemas.microsoft.com/office/drawing/2014/main" id="{C6118341-EA38-D470-ACD7-EAA81BEF5516}"/>
              </a:ext>
            </a:extLst>
          </p:cNvPr>
          <p:cNvSpPr/>
          <p:nvPr/>
        </p:nvSpPr>
        <p:spPr>
          <a:xfrm>
            <a:off x="8329809" y="-3933"/>
            <a:ext cx="3860932" cy="398569"/>
          </a:xfrm>
          <a:prstGeom prst="rect">
            <a:avLst/>
          </a:prstGeom>
          <a:solidFill>
            <a:srgbClr val="DDE0E5"/>
          </a:solidFill>
        </p:spPr>
        <p:txBody>
          <a:bodyPr vert="horz" lIns="91440" tIns="45720" rIns="91440" bIns="45720" rtlCol="0" anchor="ctr">
            <a:normAutofit fontScale="85000" lnSpcReduction="1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l-GR" altLang="el-GR" sz="1800" b="0" i="0" u="none" strike="noStrike" kern="1200" cap="none" spc="0" normalizeH="0" baseline="0" noProof="0" dirty="0">
                <a:ln>
                  <a:noFill/>
                </a:ln>
                <a:solidFill>
                  <a:prstClr val="white"/>
                </a:solidFill>
                <a:uLnTx/>
                <a:uFillTx/>
                <a:latin typeface="Calibri Light" panose="020F0302020204030204"/>
                <a:ea typeface="+mn-ea"/>
                <a:cs typeface="+mn-cs"/>
              </a:rPr>
              <a:t>Εφαρμογές για την υγεία των γυναικών</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231464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6998945-7C26-4CE9-9C4A-563315C27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982" y="1467633"/>
            <a:ext cx="9688018" cy="5336707"/>
          </a:xfrm>
          <a:prstGeom prst="rect">
            <a:avLst/>
          </a:prstGeom>
        </p:spPr>
      </p:pic>
      <p:sp>
        <p:nvSpPr>
          <p:cNvPr id="5" name="Τίτλος 4"/>
          <p:cNvSpPr>
            <a:spLocks noGrp="1"/>
          </p:cNvSpPr>
          <p:nvPr>
            <p:ph type="title"/>
          </p:nvPr>
        </p:nvSpPr>
        <p:spPr>
          <a:xfrm>
            <a:off x="558000" y="817976"/>
            <a:ext cx="11396576" cy="599188"/>
          </a:xfrm>
        </p:spPr>
        <p:txBody>
          <a:bodyPr/>
          <a:lstStyle/>
          <a:p>
            <a:pPr algn="ctr"/>
            <a:r>
              <a:rPr lang="el-GR" dirty="0"/>
              <a:t>Γυναικεία υγεία και εσείς</a:t>
            </a:r>
          </a:p>
        </p:txBody>
      </p:sp>
      <p:sp>
        <p:nvSpPr>
          <p:cNvPr id="10" name="Fumetto: ovale 9">
            <a:extLst>
              <a:ext uri="{FF2B5EF4-FFF2-40B4-BE49-F238E27FC236}">
                <a16:creationId xmlns:a16="http://schemas.microsoft.com/office/drawing/2014/main" id="{0CE53F31-FB14-4FEC-960E-9DAA1B381315}"/>
              </a:ext>
            </a:extLst>
          </p:cNvPr>
          <p:cNvSpPr/>
          <p:nvPr/>
        </p:nvSpPr>
        <p:spPr>
          <a:xfrm>
            <a:off x="141516" y="1537780"/>
            <a:ext cx="7467598" cy="1336537"/>
          </a:xfrm>
          <a:prstGeom prst="wedgeEllipseCallout">
            <a:avLst>
              <a:gd name="adj1" fmla="val -21999"/>
              <a:gd name="adj2" fmla="val 77160"/>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Θέση περιεχομένου 5">
            <a:extLst>
              <a:ext uri="{FF2B5EF4-FFF2-40B4-BE49-F238E27FC236}">
                <a16:creationId xmlns:a16="http://schemas.microsoft.com/office/drawing/2014/main" id="{EBD28C1D-0979-BF69-8F23-038370B1F3AD}"/>
              </a:ext>
            </a:extLst>
          </p:cNvPr>
          <p:cNvSpPr txBox="1">
            <a:spLocks/>
          </p:cNvSpPr>
          <p:nvPr/>
        </p:nvSpPr>
        <p:spPr>
          <a:xfrm>
            <a:off x="481801" y="1679188"/>
            <a:ext cx="10599856" cy="4893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400" dirty="0"/>
          </a:p>
          <a:p>
            <a:endParaRPr lang="en-US" dirty="0"/>
          </a:p>
        </p:txBody>
      </p:sp>
      <p:sp>
        <p:nvSpPr>
          <p:cNvPr id="6" name="Rettangolo 5">
            <a:extLst>
              <a:ext uri="{FF2B5EF4-FFF2-40B4-BE49-F238E27FC236}">
                <a16:creationId xmlns:a16="http://schemas.microsoft.com/office/drawing/2014/main" id="{1542E8B4-0E5D-4125-9D1A-7F2F4EA8BFA6}"/>
              </a:ext>
            </a:extLst>
          </p:cNvPr>
          <p:cNvSpPr/>
          <p:nvPr/>
        </p:nvSpPr>
        <p:spPr>
          <a:xfrm>
            <a:off x="613476" y="1780578"/>
            <a:ext cx="6271418" cy="850939"/>
          </a:xfrm>
          <a:prstGeom prst="rect">
            <a:avLst/>
          </a:prstGeom>
        </p:spPr>
        <p:txBody>
          <a:bodyPr wrap="square">
            <a:spAutoFit/>
          </a:bodyPr>
          <a:lstStyle/>
          <a:p>
            <a:pPr lvl="0" algn="ctr">
              <a:lnSpc>
                <a:spcPct val="130000"/>
              </a:lnSpc>
              <a:buSzPts val="1000"/>
              <a:tabLst>
                <a:tab pos="457200" algn="l"/>
              </a:tabLst>
            </a:pPr>
            <a:r>
              <a:rPr lang="el-GR" sz="2000" b="1" dirty="0">
                <a:latin typeface="Arial" panose="020B0604020202020204" pitchFamily="34" charset="0"/>
                <a:ea typeface="MyriadPro-Regular"/>
              </a:rPr>
              <a:t>Ποια είναι τα πιο σημαντικά θέματα υγείας για εσάς ως γυναίκες;</a:t>
            </a:r>
            <a:endParaRPr lang="it-IT" sz="2000" b="1" dirty="0">
              <a:latin typeface="Arial" panose="020B0604020202020204" pitchFamily="34" charset="0"/>
              <a:ea typeface="MyriadPro-Regular"/>
            </a:endParaRPr>
          </a:p>
        </p:txBody>
      </p:sp>
      <p:sp>
        <p:nvSpPr>
          <p:cNvPr id="12" name="Fumetto: rettangolo 11">
            <a:extLst>
              <a:ext uri="{FF2B5EF4-FFF2-40B4-BE49-F238E27FC236}">
                <a16:creationId xmlns:a16="http://schemas.microsoft.com/office/drawing/2014/main" id="{7DD7476F-A981-4999-B264-986DA39351BC}"/>
              </a:ext>
            </a:extLst>
          </p:cNvPr>
          <p:cNvSpPr/>
          <p:nvPr/>
        </p:nvSpPr>
        <p:spPr>
          <a:xfrm>
            <a:off x="2950029" y="3444968"/>
            <a:ext cx="6389914" cy="862697"/>
          </a:xfrm>
          <a:prstGeom prst="wedgeRectCallout">
            <a:avLst>
              <a:gd name="adj1" fmla="val -23388"/>
              <a:gd name="adj2" fmla="val 117919"/>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8" name="Rettangolo 7">
            <a:extLst>
              <a:ext uri="{FF2B5EF4-FFF2-40B4-BE49-F238E27FC236}">
                <a16:creationId xmlns:a16="http://schemas.microsoft.com/office/drawing/2014/main" id="{F2323DDD-2984-429F-8B08-EC4DED705717}"/>
              </a:ext>
            </a:extLst>
          </p:cNvPr>
          <p:cNvSpPr/>
          <p:nvPr/>
        </p:nvSpPr>
        <p:spPr>
          <a:xfrm>
            <a:off x="2950029" y="3450846"/>
            <a:ext cx="6291942" cy="850939"/>
          </a:xfrm>
          <a:prstGeom prst="rect">
            <a:avLst/>
          </a:prstGeom>
          <a:noFill/>
        </p:spPr>
        <p:txBody>
          <a:bodyPr wrap="square">
            <a:spAutoFit/>
          </a:bodyPr>
          <a:lstStyle/>
          <a:p>
            <a:pPr lvl="0" algn="ctr">
              <a:lnSpc>
                <a:spcPct val="130000"/>
              </a:lnSpc>
              <a:buSzPts val="1000"/>
              <a:tabLst>
                <a:tab pos="457200" algn="l"/>
              </a:tabLst>
            </a:pPr>
            <a:r>
              <a:rPr lang="el-GR" sz="2000" b="1" dirty="0">
                <a:latin typeface="Arial" panose="020B0604020202020204" pitchFamily="34" charset="0"/>
                <a:ea typeface="MyriadPro-Regular"/>
              </a:rPr>
              <a:t>Είστε εξοικειωμένες με την αυτοδιαχείριση αυτών των θεμάτων;</a:t>
            </a:r>
            <a:endParaRPr lang="it-IT" sz="2000" b="1" dirty="0">
              <a:latin typeface="Arial" panose="020B0604020202020204" pitchFamily="34" charset="0"/>
              <a:ea typeface="MyriadPro-Regular"/>
            </a:endParaRPr>
          </a:p>
        </p:txBody>
      </p:sp>
      <p:sp>
        <p:nvSpPr>
          <p:cNvPr id="13" name="Fumetto: rettangolo con angoli arrotondati 12">
            <a:extLst>
              <a:ext uri="{FF2B5EF4-FFF2-40B4-BE49-F238E27FC236}">
                <a16:creationId xmlns:a16="http://schemas.microsoft.com/office/drawing/2014/main" id="{7E72C49B-6D02-43BA-AEAB-9829507336D8}"/>
              </a:ext>
            </a:extLst>
          </p:cNvPr>
          <p:cNvSpPr/>
          <p:nvPr/>
        </p:nvSpPr>
        <p:spPr>
          <a:xfrm>
            <a:off x="6411686" y="5018696"/>
            <a:ext cx="5542890" cy="862697"/>
          </a:xfrm>
          <a:prstGeom prst="wedgeRoundRectCallout">
            <a:avLst>
              <a:gd name="adj1" fmla="val -20833"/>
              <a:gd name="adj2" fmla="val 94046"/>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9" name="Rettangolo 8">
            <a:extLst>
              <a:ext uri="{FF2B5EF4-FFF2-40B4-BE49-F238E27FC236}">
                <a16:creationId xmlns:a16="http://schemas.microsoft.com/office/drawing/2014/main" id="{7D05C9FD-F1EE-45C7-ABF2-6293576B0621}"/>
              </a:ext>
            </a:extLst>
          </p:cNvPr>
          <p:cNvSpPr/>
          <p:nvPr/>
        </p:nvSpPr>
        <p:spPr>
          <a:xfrm>
            <a:off x="6524164" y="5029269"/>
            <a:ext cx="5186035" cy="850874"/>
          </a:xfrm>
          <a:prstGeom prst="rect">
            <a:avLst/>
          </a:prstGeom>
        </p:spPr>
        <p:txBody>
          <a:bodyPr wrap="square">
            <a:spAutoFit/>
          </a:bodyPr>
          <a:lstStyle/>
          <a:p>
            <a:pPr lvl="0" algn="ctr">
              <a:lnSpc>
                <a:spcPct val="130000"/>
              </a:lnSpc>
              <a:buSzPts val="1000"/>
              <a:tabLst>
                <a:tab pos="457200" algn="l"/>
              </a:tabLst>
            </a:pPr>
            <a:r>
              <a:rPr lang="el-GR" sz="2000" b="1" dirty="0">
                <a:latin typeface="Arial" panose="020B0604020202020204" pitchFamily="34" charset="0"/>
                <a:ea typeface="MyriadPro-Regular"/>
              </a:rPr>
              <a:t>Ποια θεωρείτε ότι είναι τα κυριότερα προβλήματα;</a:t>
            </a:r>
            <a:endParaRPr lang="it-IT" sz="2000" b="1" dirty="0">
              <a:latin typeface="Arial" panose="020B0604020202020204" pitchFamily="34" charset="0"/>
              <a:ea typeface="MyriadPro-Regular"/>
            </a:endParaRPr>
          </a:p>
        </p:txBody>
      </p:sp>
      <p:sp>
        <p:nvSpPr>
          <p:cNvPr id="14" name="Ορθογώνιο 7">
            <a:extLst>
              <a:ext uri="{FF2B5EF4-FFF2-40B4-BE49-F238E27FC236}">
                <a16:creationId xmlns:a16="http://schemas.microsoft.com/office/drawing/2014/main" id="{9D91585C-1196-400A-B102-83F1D5D82C56}"/>
              </a:ext>
            </a:extLst>
          </p:cNvPr>
          <p:cNvSpPr/>
          <p:nvPr/>
        </p:nvSpPr>
        <p:spPr>
          <a:xfrm>
            <a:off x="9752970" y="6411686"/>
            <a:ext cx="2373716"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Πηγή</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7">
            <a:extLst>
              <a:ext uri="{FF2B5EF4-FFF2-40B4-BE49-F238E27FC236}">
                <a16:creationId xmlns:a16="http://schemas.microsoft.com/office/drawing/2014/main" id="{43A4FD89-5FC6-0447-E561-D57762DE41EF}"/>
              </a:ext>
            </a:extLst>
          </p:cNvPr>
          <p:cNvSpPr/>
          <p:nvPr/>
        </p:nvSpPr>
        <p:spPr>
          <a:xfrm>
            <a:off x="8492647" y="-3933"/>
            <a:ext cx="3698093" cy="398569"/>
          </a:xfrm>
          <a:prstGeom prst="rect">
            <a:avLst/>
          </a:prstGeom>
          <a:solidFill>
            <a:srgbClr val="DDE0E5"/>
          </a:solidFill>
        </p:spPr>
        <p:txBody>
          <a:bodyPr vert="horz" lIns="91440" tIns="45720" rIns="91440" bIns="45720" rtlCol="0" anchor="ctr">
            <a:normAutofit fontScale="85000" lnSpcReduction="1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l-GR" altLang="el-GR" sz="1800" b="0" i="0" u="none" strike="noStrike" kern="1200" cap="none" spc="0" normalizeH="0" baseline="0" noProof="0" dirty="0">
                <a:ln>
                  <a:noFill/>
                </a:ln>
                <a:solidFill>
                  <a:prstClr val="white"/>
                </a:solidFill>
                <a:uLnTx/>
                <a:uFillTx/>
                <a:latin typeface="Calibri Light" panose="020F0302020204030204"/>
                <a:ea typeface="+mn-ea"/>
                <a:cs typeface="+mn-cs"/>
              </a:rPr>
              <a:t>Εφαρμογές για την υγεία των γυναικών</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250625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4861665D-3545-4371-D4FD-B01C50631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C3BA353-B45A-3D76-32E0-0491649809B6}"/>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7.1.3</a:t>
            </a:r>
            <a:r>
              <a:rPr lang="en-US" altLang="el-GR" dirty="0"/>
              <a:t/>
            </a:r>
            <a:br>
              <a:rPr lang="en-US" altLang="el-GR" dirty="0"/>
            </a:br>
            <a:r>
              <a:rPr lang="el-GR" altLang="el-GR" dirty="0">
                <a:solidFill>
                  <a:srgbClr val="C01E24"/>
                </a:solidFill>
              </a:rPr>
              <a:t>Εμμηνορροϊκός κύκλος και αντισύλληψη</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6216076" cy="3470112"/>
          </a:xfrm>
        </p:spPr>
        <p:txBody>
          <a:bodyPr>
            <a:normAutofit lnSpcReduction="10000"/>
          </a:bodyPr>
          <a:lstStyle/>
          <a:p>
            <a:pPr lvl="0">
              <a:spcAft>
                <a:spcPts val="0"/>
              </a:spcAft>
              <a:tabLst>
                <a:tab pos="457200" algn="l"/>
              </a:tabLst>
            </a:pPr>
            <a:r>
              <a:rPr lang="el-GR" sz="2000" dirty="0">
                <a:ea typeface="Calibri" panose="020F0502020204030204" pitchFamily="34" charset="0"/>
              </a:rPr>
              <a:t>Εξοικείωση με βασικές έννοιες που αφορούν τον εμμηνορροϊκό κύκλο και τις μεθόδους αντισύλληψης.</a:t>
            </a:r>
            <a:endParaRPr lang="en-GB" sz="2000" dirty="0">
              <a:ea typeface="Calibri" panose="020F0502020204030204" pitchFamily="34" charset="0"/>
            </a:endParaRPr>
          </a:p>
          <a:p>
            <a:pPr lvl="0">
              <a:tabLst>
                <a:tab pos="457200" algn="l"/>
              </a:tabLst>
            </a:pPr>
            <a:r>
              <a:rPr lang="el-GR" sz="2000" dirty="0">
                <a:ea typeface="Calibri" panose="020F0502020204030204" pitchFamily="34" charset="0"/>
              </a:rPr>
              <a:t>Ενημέρωση για τους τρόπους χρήσης των εφαρμογών παρακολούθησης του εμμηνορροϊκού κύκλου.</a:t>
            </a:r>
            <a:endParaRPr lang="en-GB" sz="2000" dirty="0">
              <a:ea typeface="Calibri" panose="020F0502020204030204" pitchFamily="34" charset="0"/>
            </a:endParaRPr>
          </a:p>
          <a:p>
            <a:r>
              <a:rPr lang="el-GR" sz="2000" dirty="0">
                <a:ea typeface="MyriadPro-Regular"/>
              </a:rPr>
              <a:t>Τρόποι προσδιορισμού και κατηγοριοποίηση των εφαρμογών παρακολούθησης του εμμηνορροϊκού κύκλου.</a:t>
            </a:r>
            <a:endParaRPr lang="el-GR" sz="2000" dirty="0"/>
          </a:p>
        </p:txBody>
      </p:sp>
    </p:spTree>
    <p:extLst>
      <p:ext uri="{BB962C8B-B14F-4D97-AF65-F5344CB8AC3E}">
        <p14:creationId xmlns:p14="http://schemas.microsoft.com/office/powerpoint/2010/main" val="1979328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4025"/>
            <a:ext cx="11059692" cy="605096"/>
          </a:xfrm>
        </p:spPr>
        <p:txBody>
          <a:bodyPr/>
          <a:lstStyle/>
          <a:p>
            <a:r>
              <a:rPr lang="el-GR" dirty="0"/>
              <a:t>Εμμηνορροϊκός κύκλος</a:t>
            </a: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a:t>
            </a:r>
            <a:r>
              <a:rPr lang="el-GR" altLang="el-GR" dirty="0">
                <a:solidFill>
                  <a:schemeClr val="bg1"/>
                </a:solidFill>
                <a:latin typeface="+mj-lt"/>
                <a:ea typeface="+mj-ea"/>
                <a:cs typeface="+mj-cs"/>
              </a:rPr>
              <a:t>Εμμηνορροϊκός κύκλος και αντισύλληψη</a:t>
            </a:r>
            <a:endParaRPr lang="en-US" dirty="0">
              <a:solidFill>
                <a:schemeClr val="bg1"/>
              </a:solidFill>
              <a:latin typeface="+mj-lt"/>
              <a:ea typeface="+mj-ea"/>
              <a:cs typeface="+mj-cs"/>
            </a:endParaRPr>
          </a:p>
        </p:txBody>
      </p:sp>
      <p:pic>
        <p:nvPicPr>
          <p:cNvPr id="3" name="Immagine 2">
            <a:extLst>
              <a:ext uri="{FF2B5EF4-FFF2-40B4-BE49-F238E27FC236}">
                <a16:creationId xmlns:a16="http://schemas.microsoft.com/office/drawing/2014/main" id="{11FE0CAE-FA8B-481E-8C0C-6B0D0CA2A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926" y="3339793"/>
            <a:ext cx="4627473" cy="3054855"/>
          </a:xfrm>
          <a:prstGeom prst="rect">
            <a:avLst/>
          </a:prstGeom>
        </p:spPr>
      </p:pic>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557998" y="1289121"/>
            <a:ext cx="11352402" cy="1824194"/>
          </a:xfrm>
        </p:spPr>
        <p:txBody>
          <a:bodyPr>
            <a:normAutofit fontScale="92500" lnSpcReduction="20000"/>
          </a:bodyPr>
          <a:lstStyle/>
          <a:p>
            <a:pPr marL="0" indent="0" algn="just">
              <a:lnSpc>
                <a:spcPct val="120000"/>
              </a:lnSpc>
              <a:buNone/>
            </a:pPr>
            <a:r>
              <a:rPr lang="el-GR" dirty="0"/>
              <a:t>Η έμμηνος ρύση είναι η αποβολή του βλεννογόνου της μήτρας (ενδομήτριο) που συνοδεύεται από αιμορραγία. Εμφανίζεται σε μηνιαίους κατά προσέγγιση κύκλους καθ’ όλη τη διάρκεια της αναπαραγωγικής ζωής μιας γυναίκας, εκτός από την περίοδο της εγκυμοσύνης. Η έμμηνος ρύση αρχίζει κατά την εφηβεία (στην </a:t>
            </a:r>
            <a:r>
              <a:rPr lang="el-GR" dirty="0" err="1"/>
              <a:t>εμμηναρχή</a:t>
            </a:r>
            <a:r>
              <a:rPr lang="el-GR" dirty="0"/>
              <a:t>) και σταματά οριστικά στην εμμηνόπαυση (που ορίζεται στον έναν χρόνο μετά τον τελευταίο εμμηνορροϊκό κύκλο).</a:t>
            </a:r>
            <a:endParaRPr lang="en-US" dirty="0"/>
          </a:p>
        </p:txBody>
      </p:sp>
      <p:sp>
        <p:nvSpPr>
          <p:cNvPr id="8" name="Ορθογώνιο 7">
            <a:extLst>
              <a:ext uri="{FF2B5EF4-FFF2-40B4-BE49-F238E27FC236}">
                <a16:creationId xmlns:a16="http://schemas.microsoft.com/office/drawing/2014/main" id="{5407D62C-7CB0-0A51-C867-A4EDBCA91486}"/>
              </a:ext>
            </a:extLst>
          </p:cNvPr>
          <p:cNvSpPr/>
          <p:nvPr/>
        </p:nvSpPr>
        <p:spPr>
          <a:xfrm>
            <a:off x="9752970" y="6394648"/>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
        <p:nvSpPr>
          <p:cNvPr id="11" name="Rettangolo 10">
            <a:extLst>
              <a:ext uri="{FF2B5EF4-FFF2-40B4-BE49-F238E27FC236}">
                <a16:creationId xmlns:a16="http://schemas.microsoft.com/office/drawing/2014/main" id="{6F147614-6E75-4DA2-B4E4-F4B0481D666C}"/>
              </a:ext>
            </a:extLst>
          </p:cNvPr>
          <p:cNvSpPr/>
          <p:nvPr/>
        </p:nvSpPr>
        <p:spPr>
          <a:xfrm>
            <a:off x="912625" y="3610913"/>
            <a:ext cx="5597146" cy="2308324"/>
          </a:xfrm>
          <a:prstGeom prst="rect">
            <a:avLst/>
          </a:prstGeom>
          <a:ln>
            <a:solidFill>
              <a:srgbClr val="C00000"/>
            </a:solidFill>
          </a:ln>
        </p:spPr>
        <p:txBody>
          <a:bodyPr wrap="square">
            <a:spAutoFit/>
          </a:bodyPr>
          <a:lstStyle/>
          <a:p>
            <a:pPr algn="ctr"/>
            <a:r>
              <a:rPr lang="el-GR" sz="2400" b="1" dirty="0">
                <a:solidFill>
                  <a:srgbClr val="000000"/>
                </a:solidFill>
                <a:latin typeface="Calibri" panose="020F0502020204030204" pitchFamily="34" charset="0"/>
              </a:rPr>
              <a:t>Ο εμμηνορροϊκός κύκλος είναι μία από τις σημαντικότερες ζωτικές ενδείξεις για τη γυναικεία υγεία. Με την παρακολούθησή του μέσω των εφαρμογών μπορούν να εντοπιστούν πιθανά υποκείμενα προβλήματα υγείας.</a:t>
            </a:r>
            <a:endParaRPr lang="it-IT" sz="2400" dirty="0"/>
          </a:p>
        </p:txBody>
      </p:sp>
    </p:spTree>
    <p:extLst>
      <p:ext uri="{BB962C8B-B14F-4D97-AF65-F5344CB8AC3E}">
        <p14:creationId xmlns:p14="http://schemas.microsoft.com/office/powerpoint/2010/main" val="568782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F317811-CB27-4D2C-8DDD-F7DB5A610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660" y="3783887"/>
            <a:ext cx="6245010" cy="2610761"/>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4025"/>
            <a:ext cx="11059692" cy="605096"/>
          </a:xfrm>
        </p:spPr>
        <p:txBody>
          <a:bodyPr/>
          <a:lstStyle/>
          <a:p>
            <a:r>
              <a:rPr lang="el-GR" dirty="0"/>
              <a:t>Εφαρμογές παρακολούθησης της περιόδου</a:t>
            </a:r>
            <a:endParaRPr lang="en-US" dirty="0"/>
          </a:p>
        </p:txBody>
      </p:sp>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644384" y="1421688"/>
            <a:ext cx="10973307" cy="2362199"/>
          </a:xfrm>
        </p:spPr>
        <p:txBody>
          <a:bodyPr>
            <a:normAutofit fontScale="70000" lnSpcReduction="20000"/>
          </a:bodyPr>
          <a:lstStyle/>
          <a:p>
            <a:pPr marL="0" indent="0">
              <a:lnSpc>
                <a:spcPct val="120000"/>
              </a:lnSpc>
              <a:buNone/>
            </a:pPr>
            <a:r>
              <a:rPr lang="el-GR" dirty="0">
                <a:ln w="0"/>
              </a:rPr>
              <a:t>Εξ ορισμού, ο εμμηνορροϊκός κύκλος αρχίζει με την πρώτη ημέρα αιμορραγίας, η οποία υπολογίζεται ως «ημέρα 1». Ο κύκλος ολοκληρώνεται λίγο πριν από την επόμενη έμμηνο ρύση. Οι εμμηνορροϊκοί κύκλοι κυμαίνονται συνήθως από περίπου 24 έως 38 ημέρες. Μόνο το 10 έως το 15% των γυναικών έχουν κύκλους που διαρκούν ακριβώς 28 ημέρες. Επίσης, τουλάχιστον το 20% των γυναικών δεν έχει σταθερό κύκλο. Αυτό σημαίνει ότι είναι μεγαλύτεροι ή μικρότεροι από το φυσιολογικό εύρος.</a:t>
            </a:r>
            <a:endParaRPr lang="en-US" dirty="0">
              <a:ln w="0"/>
            </a:endParaRPr>
          </a:p>
          <a:p>
            <a:pPr marL="0" indent="0">
              <a:lnSpc>
                <a:spcPct val="120000"/>
              </a:lnSpc>
              <a:buNone/>
            </a:pPr>
            <a:r>
              <a:rPr lang="el-GR" dirty="0">
                <a:ln w="0"/>
              </a:rPr>
              <a:t>Στις πιο απλές εφαρμογές, οι γυναίκες εισαγάγουν την ημερομηνία έναρξης και λήξης της περιόδου τους στην εφαρμογή, η οποία στη συνέχεια υπολογίζει την επόμενη ημερομηνία έναρξης με βάση αυτές τις πληροφορίες. Μπορεί επίσης να χρησιμοποιήσει αυτά τα δεδομένα για να υπολογίσει την ωορρηξία, κατά την οποία η σύλληψη είναι πιο πιθανή. </a:t>
            </a:r>
            <a:endParaRPr lang="en-US" dirty="0">
              <a:ln w="0"/>
            </a:endParaRPr>
          </a:p>
        </p:txBody>
      </p:sp>
      <p:sp>
        <p:nvSpPr>
          <p:cNvPr id="8" name="Ορθογώνιο 7">
            <a:extLst>
              <a:ext uri="{FF2B5EF4-FFF2-40B4-BE49-F238E27FC236}">
                <a16:creationId xmlns:a16="http://schemas.microsoft.com/office/drawing/2014/main" id="{5407D62C-7CB0-0A51-C867-A4EDBCA91486}"/>
              </a:ext>
            </a:extLst>
          </p:cNvPr>
          <p:cNvSpPr/>
          <p:nvPr/>
        </p:nvSpPr>
        <p:spPr>
          <a:xfrm>
            <a:off x="9752970" y="6394648"/>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
        <p:nvSpPr>
          <p:cNvPr id="2" name="Rettangolo 1">
            <a:extLst>
              <a:ext uri="{FF2B5EF4-FFF2-40B4-BE49-F238E27FC236}">
                <a16:creationId xmlns:a16="http://schemas.microsoft.com/office/drawing/2014/main" id="{194BF229-0CB9-4898-B587-71CB2BBDFF8B}"/>
              </a:ext>
            </a:extLst>
          </p:cNvPr>
          <p:cNvSpPr/>
          <p:nvPr/>
        </p:nvSpPr>
        <p:spPr>
          <a:xfrm>
            <a:off x="644384" y="3844441"/>
            <a:ext cx="4820245" cy="2446824"/>
          </a:xfrm>
          <a:prstGeom prst="rect">
            <a:avLst/>
          </a:prstGeom>
        </p:spPr>
        <p:txBody>
          <a:bodyPr wrap="square">
            <a:spAutoFit/>
          </a:bodyPr>
          <a:lstStyle/>
          <a:p>
            <a:r>
              <a:rPr lang="el-GR" sz="1700" dirty="0">
                <a:ln w="0"/>
              </a:rPr>
              <a:t>Ορισμένες εφαρμογές δίνουν τη δυνατότητα παρακολούθησης πρόσθετων δεδομένων, όπως η θερμοκρασία του σώματος, τα μοτίβα ύπνου, ο πόνος κατά την έμμηνο ρύση και η σεξουαλική δραστηριότητα, τα οποία μπορούν να παρέχουν περαιτέρω ενδείξεις - αν και έχουν εκφραστεί ανησυχίες ως προς τον τρόπο με τον οποίο τα δεδομένα αυτά μπορούν να χρησιμοποιηθούν από τους προγραμματιστές της εφαρμογής.</a:t>
            </a:r>
            <a:endParaRPr lang="en-US" sz="1700" dirty="0">
              <a:ln w="0"/>
            </a:endParaRPr>
          </a:p>
        </p:txBody>
      </p:sp>
      <p:sp>
        <p:nvSpPr>
          <p:cNvPr id="3" name="Ορθογώνιο 7">
            <a:extLst>
              <a:ext uri="{FF2B5EF4-FFF2-40B4-BE49-F238E27FC236}">
                <a16:creationId xmlns:a16="http://schemas.microsoft.com/office/drawing/2014/main" id="{E8FC4C87-D2E3-36BE-B915-95E650BA0E53}"/>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a:t>
            </a:r>
            <a:r>
              <a:rPr lang="el-GR" altLang="el-GR" dirty="0">
                <a:solidFill>
                  <a:schemeClr val="bg1"/>
                </a:solidFill>
                <a:latin typeface="+mj-lt"/>
                <a:ea typeface="+mj-ea"/>
                <a:cs typeface="+mj-cs"/>
              </a:rPr>
              <a:t>Εμμηνορροϊκός κύκλος και αντισύλληψη</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603481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6068490" cy="2561566"/>
          </a:xfrm>
          <a:prstGeom prst="rect">
            <a:avLst/>
          </a:prstGeom>
          <a:noFill/>
          <a:ln>
            <a:noFill/>
          </a:ln>
        </p:spPr>
        <p:txBody>
          <a:bodyPr spcFirstLastPara="1" wrap="square" lIns="91425" tIns="45700" rIns="91425" bIns="45700" anchor="ctr" anchorCtr="0">
            <a:normAutofit/>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7</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l-GR" sz="4000" dirty="0">
                <a:solidFill>
                  <a:schemeClr val="dk1"/>
                </a:solidFill>
                <a:ea typeface="Calibri"/>
                <a:cs typeface="Calibri"/>
                <a:sym typeface="Calibri"/>
              </a:rPr>
              <a:t>Εφαρμογές για την υγεία των γυναικών</a:t>
            </a:r>
            <a:endParaRPr lang="el-GR" sz="4000" dirty="0">
              <a:solidFill>
                <a:schemeClr val="dk1"/>
              </a:solidFill>
              <a:ea typeface="Calibri"/>
              <a:cs typeface="Calibri"/>
              <a:sym typeface="Calibri"/>
            </a:endParaRPr>
          </a:p>
        </p:txBody>
      </p:sp>
      <p:pic>
        <p:nvPicPr>
          <p:cNvPr id="3" name="Εικόνα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65174" y="2117904"/>
            <a:ext cx="5622471" cy="3748314"/>
          </a:xfrm>
          <a:prstGeom prst="rect">
            <a:avLst/>
          </a:prstGeom>
        </p:spPr>
      </p:pic>
    </p:spTree>
    <p:extLst>
      <p:ext uri="{BB962C8B-B14F-4D97-AF65-F5344CB8AC3E}">
        <p14:creationId xmlns:p14="http://schemas.microsoft.com/office/powerpoint/2010/main" val="3513411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F317811-CB27-4D2C-8DDD-F7DB5A610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09" y="1215457"/>
            <a:ext cx="11282361" cy="5179192"/>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4025"/>
            <a:ext cx="11059692" cy="605096"/>
          </a:xfrm>
        </p:spPr>
        <p:txBody>
          <a:bodyPr/>
          <a:lstStyle/>
          <a:p>
            <a:pPr algn="ctr"/>
            <a:r>
              <a:rPr lang="el-GR" dirty="0"/>
              <a:t>Εφαρμογές παρακολούθησης της περιόδου</a:t>
            </a:r>
            <a:endParaRPr lang="en-US" dirty="0"/>
          </a:p>
        </p:txBody>
      </p:sp>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574310" y="1421688"/>
            <a:ext cx="11282360" cy="4972960"/>
          </a:xfrm>
        </p:spPr>
        <p:txBody>
          <a:bodyPr>
            <a:normAutofit/>
          </a:bodyPr>
          <a:lstStyle/>
          <a:p>
            <a:pPr marL="0" indent="0" algn="ctr">
              <a:spcBef>
                <a:spcPts val="0"/>
              </a:spcBef>
              <a:spcAft>
                <a:spcPts val="0"/>
              </a:spcAft>
              <a:buClrTx/>
              <a:buNone/>
              <a:defRPr/>
            </a:pPr>
            <a:r>
              <a:rPr lang="el-GR" b="1" dirty="0"/>
              <a:t>Βίντεο</a:t>
            </a:r>
            <a:endParaRPr lang="en-GB" b="1" dirty="0"/>
          </a:p>
          <a:p>
            <a:pPr marL="0" indent="0" algn="ctr">
              <a:spcBef>
                <a:spcPts val="0"/>
              </a:spcBef>
              <a:spcAft>
                <a:spcPts val="0"/>
              </a:spcAft>
              <a:buClrTx/>
              <a:buNone/>
              <a:defRPr/>
            </a:pPr>
            <a:endParaRPr lang="en-GB" b="1" dirty="0">
              <a:hlinkClick r:id="rId4"/>
            </a:endParaRPr>
          </a:p>
          <a:p>
            <a:pPr marL="0" indent="0" algn="ctr">
              <a:spcBef>
                <a:spcPts val="0"/>
              </a:spcBef>
              <a:spcAft>
                <a:spcPts val="0"/>
              </a:spcAft>
              <a:buClrTx/>
              <a:buNone/>
              <a:defRPr/>
            </a:pPr>
            <a:endParaRPr lang="en-GB" b="1" u="sng" dirty="0">
              <a:hlinkClick r:id="rId4"/>
            </a:endParaRPr>
          </a:p>
          <a:p>
            <a:pPr marL="0" indent="0" algn="ctr">
              <a:spcBef>
                <a:spcPts val="0"/>
              </a:spcBef>
              <a:spcAft>
                <a:spcPts val="0"/>
              </a:spcAft>
              <a:buClrTx/>
              <a:buNone/>
              <a:defRPr/>
            </a:pPr>
            <a:r>
              <a:rPr lang="en-GB" b="1" u="sng" dirty="0">
                <a:hlinkClick r:id="rId4"/>
              </a:rPr>
              <a:t>https://www.youtube.com/watch?v=WOi2Bwvp6hw</a:t>
            </a:r>
            <a:r>
              <a:rPr lang="en-GB" dirty="0"/>
              <a:t> - </a:t>
            </a:r>
            <a:r>
              <a:rPr lang="el-GR" b="1" dirty="0"/>
              <a:t>Η περίοδός σας σε 2 λεπτά</a:t>
            </a:r>
            <a:endParaRPr lang="en-US" b="1" dirty="0"/>
          </a:p>
          <a:p>
            <a:pPr marL="0" indent="0" algn="ctr">
              <a:spcBef>
                <a:spcPts val="0"/>
              </a:spcBef>
              <a:spcAft>
                <a:spcPts val="0"/>
              </a:spcAft>
              <a:buClrTx/>
              <a:buNone/>
              <a:defRPr/>
            </a:pPr>
            <a:endParaRPr lang="en-US" dirty="0"/>
          </a:p>
          <a:p>
            <a:pPr marL="0" indent="0" algn="ctr">
              <a:spcBef>
                <a:spcPts val="0"/>
              </a:spcBef>
              <a:spcAft>
                <a:spcPts val="0"/>
              </a:spcAft>
              <a:buClrTx/>
              <a:buNone/>
              <a:defRPr/>
            </a:pPr>
            <a:endParaRPr lang="en-US" dirty="0"/>
          </a:p>
          <a:p>
            <a:pPr marL="0" indent="0" algn="ctr">
              <a:spcBef>
                <a:spcPts val="0"/>
              </a:spcBef>
              <a:spcAft>
                <a:spcPts val="0"/>
              </a:spcAft>
              <a:buClrTx/>
              <a:buNone/>
              <a:defRPr/>
            </a:pPr>
            <a:r>
              <a:rPr lang="en-GB" b="1" u="sng" dirty="0">
                <a:hlinkClick r:id="rId5"/>
              </a:rPr>
              <a:t>https://www.youtube.com/watch?v=XJ8Zqq84s00</a:t>
            </a:r>
            <a:r>
              <a:rPr lang="en-GB" dirty="0"/>
              <a:t> - </a:t>
            </a:r>
            <a:r>
              <a:rPr lang="el-GR" b="1" dirty="0"/>
              <a:t>Ο κύκλος σας σε 3 λεπτά</a:t>
            </a:r>
            <a:r>
              <a:rPr lang="en-US" b="1" dirty="0"/>
              <a:t> (Flo)</a:t>
            </a:r>
          </a:p>
          <a:p>
            <a:pPr marL="0" indent="0" algn="ctr">
              <a:spcBef>
                <a:spcPts val="0"/>
              </a:spcBef>
              <a:spcAft>
                <a:spcPts val="0"/>
              </a:spcAft>
              <a:buClrTx/>
              <a:buNone/>
              <a:defRPr/>
            </a:pPr>
            <a:endParaRPr lang="en-US" dirty="0"/>
          </a:p>
          <a:p>
            <a:pPr marL="0" indent="0" algn="ctr">
              <a:spcBef>
                <a:spcPts val="0"/>
              </a:spcBef>
              <a:spcAft>
                <a:spcPts val="0"/>
              </a:spcAft>
              <a:buClrTx/>
              <a:buNone/>
              <a:defRPr/>
            </a:pPr>
            <a:endParaRPr lang="en-US" dirty="0"/>
          </a:p>
          <a:p>
            <a:pPr marL="0" indent="0" algn="ctr">
              <a:spcBef>
                <a:spcPts val="0"/>
              </a:spcBef>
              <a:spcAft>
                <a:spcPts val="0"/>
              </a:spcAft>
              <a:buClrTx/>
              <a:buNone/>
              <a:defRPr/>
            </a:pPr>
            <a:r>
              <a:rPr lang="it-IT" b="1" u="sng" dirty="0">
                <a:hlinkClick r:id="rId6"/>
              </a:rPr>
              <a:t>https://www.youtube.com/watch?v=kLpzLHj-RzE&amp;t=53s</a:t>
            </a:r>
            <a:r>
              <a:rPr lang="it-IT" dirty="0"/>
              <a:t> - </a:t>
            </a:r>
            <a:r>
              <a:rPr lang="el-GR" b="1" dirty="0"/>
              <a:t>Εμμηνορροϊκός κύκλος: λανθασμένες πεποιθήσεις (στα ιταλικά)</a:t>
            </a:r>
            <a:endParaRPr lang="en-GB" b="1" dirty="0"/>
          </a:p>
          <a:p>
            <a:pPr marL="0" indent="0" algn="just">
              <a:lnSpc>
                <a:spcPct val="120000"/>
              </a:lnSpc>
              <a:buNone/>
            </a:pPr>
            <a:endParaRPr lang="en-US" dirty="0"/>
          </a:p>
        </p:txBody>
      </p:sp>
      <p:sp>
        <p:nvSpPr>
          <p:cNvPr id="8" name="Ορθογώνιο 7">
            <a:extLst>
              <a:ext uri="{FF2B5EF4-FFF2-40B4-BE49-F238E27FC236}">
                <a16:creationId xmlns:a16="http://schemas.microsoft.com/office/drawing/2014/main" id="{5407D62C-7CB0-0A51-C867-A4EDBCA91486}"/>
              </a:ext>
            </a:extLst>
          </p:cNvPr>
          <p:cNvSpPr/>
          <p:nvPr/>
        </p:nvSpPr>
        <p:spPr>
          <a:xfrm>
            <a:off x="9752970" y="6394648"/>
            <a:ext cx="2411718" cy="276999"/>
          </a:xfrm>
          <a:prstGeom prst="rect">
            <a:avLst/>
          </a:prstGeom>
        </p:spPr>
        <p:txBody>
          <a:bodyPr wrap="square">
            <a:spAutoFit/>
          </a:bodyPr>
          <a:lstStyle/>
          <a:p>
            <a:pPr algn="r"/>
            <a:r>
              <a:rPr lang="el-GR" sz="1200" dirty="0">
                <a:hlinkClick r:id="rId7"/>
              </a:rPr>
              <a:t>Πηγή</a:t>
            </a:r>
            <a:r>
              <a:rPr lang="en-US" sz="1200" dirty="0"/>
              <a:t>| </a:t>
            </a:r>
            <a:r>
              <a:rPr lang="en-US" sz="1200" dirty="0">
                <a:hlinkClick r:id="rId8"/>
              </a:rPr>
              <a:t>Pixabay license</a:t>
            </a:r>
            <a:endParaRPr lang="en-US" sz="1200" dirty="0"/>
          </a:p>
        </p:txBody>
      </p:sp>
      <p:sp>
        <p:nvSpPr>
          <p:cNvPr id="2" name="Ορθογώνιο 7">
            <a:extLst>
              <a:ext uri="{FF2B5EF4-FFF2-40B4-BE49-F238E27FC236}">
                <a16:creationId xmlns:a16="http://schemas.microsoft.com/office/drawing/2014/main" id="{60C69E45-57D4-9C3B-69EF-B709C937E49B}"/>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a:t>
            </a:r>
            <a:r>
              <a:rPr lang="el-GR" altLang="el-GR" dirty="0">
                <a:solidFill>
                  <a:schemeClr val="bg1"/>
                </a:solidFill>
                <a:latin typeface="+mj-lt"/>
                <a:ea typeface="+mj-ea"/>
                <a:cs typeface="+mj-cs"/>
              </a:rPr>
              <a:t>Εμμηνορροϊκός κύκλος και αντισύλληψη</a:t>
            </a:r>
            <a:endParaRPr lang="en-US" dirty="0">
              <a:solidFill>
                <a:schemeClr val="bg1"/>
              </a:solidFill>
              <a:latin typeface="+mj-lt"/>
              <a:ea typeface="+mj-ea"/>
              <a:cs typeface="+mj-cs"/>
            </a:endParaRPr>
          </a:p>
        </p:txBody>
      </p:sp>
      <p:sp>
        <p:nvSpPr>
          <p:cNvPr id="7" name="TextBox 6">
            <a:extLst>
              <a:ext uri="{FF2B5EF4-FFF2-40B4-BE49-F238E27FC236}">
                <a16:creationId xmlns:a16="http://schemas.microsoft.com/office/drawing/2014/main" id="{2D075053-E8B0-35A9-670C-A2D65F1AB9FF}"/>
              </a:ext>
            </a:extLst>
          </p:cNvPr>
          <p:cNvSpPr txBox="1"/>
          <p:nvPr/>
        </p:nvSpPr>
        <p:spPr>
          <a:xfrm>
            <a:off x="557999" y="6295122"/>
            <a:ext cx="9766314" cy="584775"/>
          </a:xfrm>
          <a:prstGeom prst="rect">
            <a:avLst/>
          </a:prstGeom>
          <a:noFill/>
        </p:spPr>
        <p:txBody>
          <a:bodyPr wrap="square">
            <a:spAutoFit/>
          </a:bodyPr>
          <a:lstStyle/>
          <a:p>
            <a:pPr marL="0" algn="l" rtl="0" latinLnBrk="0">
              <a:spcBef>
                <a:spcPts val="0"/>
              </a:spcBef>
              <a:spcAft>
                <a:spcPts val="0"/>
              </a:spcAft>
            </a:pPr>
            <a:r>
              <a:rPr lang="el-GR" sz="1600" b="0" i="1" dirty="0" smtClean="0">
                <a:solidFill>
                  <a:srgbClr val="222222"/>
                </a:solidFill>
                <a:effectLst/>
                <a:highlight>
                  <a:srgbClr val="FFFFFF"/>
                </a:highlight>
                <a:latin typeface="Calibri" panose="020F0502020204030204" pitchFamily="34" charset="0"/>
              </a:rPr>
              <a:t>Πατώντας</a:t>
            </a:r>
            <a:r>
              <a:rPr lang="el-GR" sz="1600" b="0" i="1" dirty="0">
                <a:solidFill>
                  <a:srgbClr val="222222"/>
                </a:solidFill>
                <a:effectLst/>
                <a:highlight>
                  <a:srgbClr val="FFFFFF"/>
                </a:highlight>
                <a:latin typeface="Calibri" panose="020F0502020204030204" pitchFamily="34" charset="0"/>
              </a:rPr>
              <a:t> τους συνδέσμους αποδέχεστε τους όρους </a:t>
            </a:r>
            <a:r>
              <a:rPr lang="el-GR" sz="1600" b="0" i="1" dirty="0" err="1">
                <a:solidFill>
                  <a:srgbClr val="222222"/>
                </a:solidFill>
                <a:effectLst/>
                <a:highlight>
                  <a:srgbClr val="FFFFFF"/>
                </a:highlight>
                <a:latin typeface="Calibri" panose="020F0502020204030204" pitchFamily="34" charset="0"/>
              </a:rPr>
              <a:t>ιδιωτικότητας</a:t>
            </a:r>
            <a:r>
              <a:rPr lang="el-GR" sz="1600" b="0" i="1" dirty="0">
                <a:solidFill>
                  <a:srgbClr val="222222"/>
                </a:solidFill>
                <a:effectLst/>
                <a:highlight>
                  <a:srgbClr val="FFFFFF"/>
                </a:highlight>
                <a:latin typeface="Calibri" panose="020F0502020204030204" pitchFamily="34" charset="0"/>
              </a:rPr>
              <a:t> του </a:t>
            </a:r>
            <a:r>
              <a:rPr lang="el-GR" sz="1600" b="0" i="1" dirty="0" err="1">
                <a:solidFill>
                  <a:srgbClr val="222222"/>
                </a:solidFill>
                <a:effectLst/>
                <a:highlight>
                  <a:srgbClr val="FFFFFF"/>
                </a:highlight>
                <a:latin typeface="Calibri" panose="020F0502020204030204" pitchFamily="34" charset="0"/>
              </a:rPr>
              <a:t>YouTube</a:t>
            </a:r>
            <a:r>
              <a:rPr lang="el-GR" sz="1600" b="0" i="1" dirty="0">
                <a:solidFill>
                  <a:srgbClr val="222222"/>
                </a:solidFill>
                <a:effectLst/>
                <a:highlight>
                  <a:srgbClr val="FFFFFF"/>
                </a:highlight>
                <a:latin typeface="Calibri" panose="020F0502020204030204" pitchFamily="34" charset="0"/>
              </a:rPr>
              <a:t>.</a:t>
            </a:r>
            <a:endParaRPr lang="el-GR" sz="1600" b="0" i="0" dirty="0">
              <a:solidFill>
                <a:srgbClr val="222222"/>
              </a:solidFill>
              <a:effectLst/>
              <a:highlight>
                <a:srgbClr val="FFFFFF"/>
              </a:highlight>
              <a:latin typeface="Arial" panose="020B0604020202020204" pitchFamily="34" charset="0"/>
            </a:endParaRPr>
          </a:p>
          <a:p>
            <a:pPr marL="0" algn="l" rtl="0" latinLnBrk="0">
              <a:spcBef>
                <a:spcPts val="0"/>
              </a:spcBef>
              <a:spcAft>
                <a:spcPts val="0"/>
              </a:spcAft>
            </a:pPr>
            <a:r>
              <a:rPr lang="el-GR" sz="1600" b="0" i="1" u="sng" dirty="0">
                <a:solidFill>
                  <a:srgbClr val="1155CC"/>
                </a:solidFill>
                <a:effectLst/>
                <a:highlight>
                  <a:srgbClr val="FFFFFF"/>
                </a:highlight>
                <a:latin typeface="Calibri" panose="020F0502020204030204" pitchFamily="34" charset="0"/>
              </a:rPr>
              <a:t>Μάθετε περισσότερα</a:t>
            </a:r>
            <a:endParaRPr lang="el-GR" sz="1600" b="0" i="0" dirty="0">
              <a:solidFill>
                <a:srgbClr val="222222"/>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3819429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4025"/>
            <a:ext cx="5881854" cy="605096"/>
          </a:xfrm>
        </p:spPr>
        <p:txBody>
          <a:bodyPr>
            <a:normAutofit fontScale="90000"/>
          </a:bodyPr>
          <a:lstStyle/>
          <a:p>
            <a:r>
              <a:rPr lang="el-GR" dirty="0"/>
              <a:t>Λόγοι για τη χρήση εφαρμογών παρακολούθησης της περιόδου</a:t>
            </a:r>
            <a:endParaRPr lang="en-US" dirty="0"/>
          </a:p>
        </p:txBody>
      </p:sp>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747547" y="1469571"/>
            <a:ext cx="5881854" cy="4800600"/>
          </a:xfrm>
        </p:spPr>
        <p:txBody>
          <a:bodyPr>
            <a:normAutofit fontScale="85000" lnSpcReduction="20000"/>
          </a:bodyPr>
          <a:lstStyle/>
          <a:p>
            <a:pPr marL="0" indent="0">
              <a:buNone/>
            </a:pPr>
            <a:r>
              <a:rPr lang="el-GR" dirty="0"/>
              <a:t>Οι εφαρμογές παρακολούθησης περιόδου χρησιμοποιούνται για διάφορους λόγους:</a:t>
            </a:r>
            <a:endParaRPr lang="en-US" dirty="0"/>
          </a:p>
          <a:p>
            <a:pPr marL="0" indent="0">
              <a:buNone/>
            </a:pPr>
            <a:endParaRPr lang="en-US" dirty="0"/>
          </a:p>
          <a:p>
            <a:pPr fontAlgn="base">
              <a:lnSpc>
                <a:spcPct val="120000"/>
              </a:lnSpc>
            </a:pPr>
            <a:r>
              <a:rPr lang="el-GR" dirty="0"/>
              <a:t>Προσπάθειες τεκνοποίησης</a:t>
            </a:r>
            <a:endParaRPr lang="en-US" dirty="0"/>
          </a:p>
          <a:p>
            <a:pPr fontAlgn="base">
              <a:lnSpc>
                <a:spcPct val="120000"/>
              </a:lnSpc>
            </a:pPr>
            <a:r>
              <a:rPr lang="el-GR" b="1" u="sng" dirty="0"/>
              <a:t>Αντισύλληψη</a:t>
            </a:r>
            <a:endParaRPr lang="en-US" b="1" dirty="0"/>
          </a:p>
          <a:p>
            <a:pPr fontAlgn="base">
              <a:lnSpc>
                <a:spcPct val="120000"/>
              </a:lnSpc>
            </a:pPr>
            <a:r>
              <a:rPr lang="el-GR" dirty="0"/>
              <a:t>Παρακολούθηση των συμπτωμάτων παθήσεων όπως το σύνδρομο </a:t>
            </a:r>
            <a:r>
              <a:rPr lang="el-GR" dirty="0" err="1"/>
              <a:t>πολυκυστικών</a:t>
            </a:r>
            <a:r>
              <a:rPr lang="el-GR" dirty="0"/>
              <a:t> ωοθηκών (</a:t>
            </a:r>
            <a:r>
              <a:rPr lang="en-US" dirty="0"/>
              <a:t>PCOS) </a:t>
            </a:r>
            <a:r>
              <a:rPr lang="el-GR" dirty="0"/>
              <a:t>ή η προεμμηνορροϊκή ένταση (</a:t>
            </a:r>
            <a:r>
              <a:rPr lang="en-US" dirty="0"/>
              <a:t>PMT)</a:t>
            </a:r>
          </a:p>
          <a:p>
            <a:pPr fontAlgn="base">
              <a:lnSpc>
                <a:spcPct val="120000"/>
              </a:lnSpc>
            </a:pPr>
            <a:r>
              <a:rPr lang="el-GR" dirty="0"/>
              <a:t>Παρακολούθηση των αλλαγών στην περίοδο μιας γυναίκας κατά την </a:t>
            </a:r>
            <a:r>
              <a:rPr lang="el-GR" dirty="0" err="1"/>
              <a:t>περι</a:t>
            </a:r>
            <a:r>
              <a:rPr lang="el-GR" dirty="0"/>
              <a:t>-εμμηνόπαυση</a:t>
            </a:r>
            <a:endParaRPr lang="en-US" dirty="0"/>
          </a:p>
          <a:p>
            <a:pPr fontAlgn="base">
              <a:lnSpc>
                <a:spcPct val="120000"/>
              </a:lnSpc>
            </a:pPr>
            <a:r>
              <a:rPr lang="el-GR" dirty="0"/>
              <a:t>Προγραμματισμός εκδηλώσεων όπως διακοπές ή γάμοι, όπου η αιμορραγία μπορεί να είναι άβολη.</a:t>
            </a:r>
            <a:endParaRPr lang="en-US" dirty="0"/>
          </a:p>
          <a:p>
            <a:pPr marL="0" indent="0" algn="just">
              <a:lnSpc>
                <a:spcPct val="120000"/>
              </a:lnSpc>
              <a:buNone/>
            </a:pPr>
            <a:endParaRPr lang="en-US" dirty="0"/>
          </a:p>
        </p:txBody>
      </p:sp>
      <p:pic>
        <p:nvPicPr>
          <p:cNvPr id="1026" name="Picture 2" descr="https://lh7-us.googleusercontent.com/hpbQN-Ak-g3CrxfkuP5qrItOsHpYLzMr4iGlyfyEYNNNuELx4Ur_VnlRG5zHBgl-qwh67ImKD1uq1wKpI3GrBQoXN5m6UaYrEU_0hfvppDRTp342t8-BOOAe7ZSlOqp33mnkupesSfC72143brS9Gg=s2048">
            <a:extLst>
              <a:ext uri="{FF2B5EF4-FFF2-40B4-BE49-F238E27FC236}">
                <a16:creationId xmlns:a16="http://schemas.microsoft.com/office/drawing/2014/main" id="{5110AD44-CF62-49C8-A82D-DE39D15AD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771" y="684026"/>
            <a:ext cx="1674294" cy="1674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7-us.googleusercontent.com/B8iHoKynLjJGE9maux8fwUvTuq44i54SrgPSfyMgKaKgFVIPMe_wu-lCCusuLQ9SnMz0_VLj9hxv_qFj7oTfxXaVNCwp1f3gGhyLGzqn4tQZxS_3uK3lU4ZU3LnV0MfxDFjy0BfYfDJcD4mtcpZqLw=s2048">
            <a:extLst>
              <a:ext uri="{FF2B5EF4-FFF2-40B4-BE49-F238E27FC236}">
                <a16:creationId xmlns:a16="http://schemas.microsoft.com/office/drawing/2014/main" id="{C2EEAF67-0BE7-4456-92EE-E312C7D49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0332" y="2616506"/>
            <a:ext cx="1536994"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7-us.googleusercontent.com/UCcCSbNC-KgVUx06RzjUhJGC5dJNvxqZ7bhuiCMTC6vjMgxHdUdNDSqdSh7R2tbKNg80QCKce9tU3_K3ts5Znp2ok9F6RTp84n-Jax4YJdtyVj4vh6y-5AKe6r3ro-zLosZQrHUfZuQU7lpfdmGLDQ=s2048">
            <a:extLst>
              <a:ext uri="{FF2B5EF4-FFF2-40B4-BE49-F238E27FC236}">
                <a16:creationId xmlns:a16="http://schemas.microsoft.com/office/drawing/2014/main" id="{69B88C8C-8096-444B-876A-6353A6A028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7381" y="752676"/>
            <a:ext cx="1536994"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7-us.googleusercontent.com/10em8wPR46lONeC9RP1sya2U33bS_7avnqyPZnXeFrKM15XsGjkmCMJB_-7Aan_mJQ_qL4FRo9lFsizQkA3MLxDU2qeCNygJizmnANYyNVaPvo4mDl2sAsjZ3ID6coMpX_8W1CkoSBZGtjbCl1NLpg=s2048">
            <a:extLst>
              <a:ext uri="{FF2B5EF4-FFF2-40B4-BE49-F238E27FC236}">
                <a16:creationId xmlns:a16="http://schemas.microsoft.com/office/drawing/2014/main" id="{E7C6BAA6-AAB9-4A39-90F8-0995174AB6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5568" y="2616506"/>
            <a:ext cx="1536994"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7-us.googleusercontent.com/XcWDOYa1-96ZthGluPiZ8N84E_j5rop3NUJKwcDNWBwLRWbdO1LZ-AqaBPobFcWoGi9ody94YaLIvWkn6ryL_G1lu1VMgPeFUpgllydWDZKdV98hsZ106xfDDqhX2GINvAfw42DB_Rlo2LewUKRmjA=s2048">
            <a:extLst>
              <a:ext uri="{FF2B5EF4-FFF2-40B4-BE49-F238E27FC236}">
                <a16:creationId xmlns:a16="http://schemas.microsoft.com/office/drawing/2014/main" id="{2B0976A7-1F41-4990-9D37-0766A2E3F9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7071" y="4480337"/>
            <a:ext cx="1536994"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7-us.googleusercontent.com/bDi5a5OZxdoQjlehFM8Br0CdLIWyM0vGWeHTFnoUkp43Vd8-9TqyGnygncDzycQkh_ftjstxC4Tb3rGpmiVnT2M2m8uRxKC-avU_w-AgSbg9zxuKoq34CS3fzpcvzdg1HgqSYzc8Z1UA71GUgAOQKw=s2048">
            <a:extLst>
              <a:ext uri="{FF2B5EF4-FFF2-40B4-BE49-F238E27FC236}">
                <a16:creationId xmlns:a16="http://schemas.microsoft.com/office/drawing/2014/main" id="{04744B46-84E0-4813-8893-C3A1A10A92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53185" y="4436927"/>
            <a:ext cx="1674294" cy="167429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0E6900D6-C250-E0DE-9E6C-E9BF54EA7166}"/>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a:t>
            </a:r>
            <a:r>
              <a:rPr lang="el-GR" altLang="el-GR" dirty="0">
                <a:solidFill>
                  <a:schemeClr val="bg1"/>
                </a:solidFill>
                <a:latin typeface="+mj-lt"/>
                <a:ea typeface="+mj-ea"/>
                <a:cs typeface="+mj-cs"/>
              </a:rPr>
              <a:t>Εμμηνορροϊκός κύκλος και αντισύλληψη</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960349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1205289"/>
            <a:ext cx="11059692" cy="605096"/>
          </a:xfrm>
        </p:spPr>
        <p:txBody>
          <a:bodyPr>
            <a:normAutofit/>
          </a:bodyPr>
          <a:lstStyle/>
          <a:p>
            <a:r>
              <a:rPr lang="el-GR" dirty="0"/>
              <a:t>Αντισύλληψη</a:t>
            </a:r>
            <a:endParaRPr lang="en-US" dirty="0">
              <a:solidFill>
                <a:srgbClr val="C00000"/>
              </a:solidFill>
            </a:endParaRPr>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66154" y="2076226"/>
            <a:ext cx="10689771" cy="4302262"/>
          </a:xfrm>
        </p:spPr>
        <p:txBody>
          <a:bodyPr>
            <a:normAutofit fontScale="92500" lnSpcReduction="20000"/>
          </a:bodyPr>
          <a:lstStyle/>
          <a:p>
            <a:pPr marL="0" indent="0" algn="ctr">
              <a:spcAft>
                <a:spcPts val="1200"/>
              </a:spcAft>
              <a:buNone/>
            </a:pPr>
            <a:r>
              <a:rPr lang="el-GR" sz="2800" b="1" dirty="0"/>
              <a:t>Χρήση μεθόδων ή συσκευών για την πρόληψη ανεπιθύμητης εγκυμοσύνης.</a:t>
            </a:r>
            <a:endParaRPr lang="en-US" sz="2800" b="1" dirty="0"/>
          </a:p>
          <a:p>
            <a:pPr marL="0" indent="0">
              <a:spcAft>
                <a:spcPts val="1200"/>
              </a:spcAft>
              <a:buNone/>
            </a:pPr>
            <a:r>
              <a:rPr lang="el-GR" dirty="0"/>
              <a:t>Η ενημέρωση και οι υπηρεσίες για την αντισύλληψη είναι θεμελιώδους σημασίας για την υγεία και τα ανθρώπινα δικαιώματα όλων των ατόμων. Η πρόληψη της ανεπιθύμητης εγκυμοσύνης συμβάλλει στη μείωση των μητρικών ασθενειών και του αριθμού των θανάτων που σχετίζονται με την εγκυμοσύνη.</a:t>
            </a:r>
            <a:endParaRPr lang="en-US" dirty="0"/>
          </a:p>
          <a:p>
            <a:pPr marL="0" indent="0">
              <a:spcAft>
                <a:spcPts val="1200"/>
              </a:spcAft>
              <a:buNone/>
            </a:pPr>
            <a:r>
              <a:rPr lang="el-GR" dirty="0"/>
              <a:t>Μειώνοντας τα ποσοστά ανεπιθύμητης εγκυμοσύνης, η αντισύλληψη μειώνει τις μη ασφαλείς εκτρώσεις, καθώς και τη μετάδοση του ιού </a:t>
            </a:r>
            <a:r>
              <a:rPr lang="en-US" dirty="0"/>
              <a:t>HIV </a:t>
            </a:r>
            <a:r>
              <a:rPr lang="el-GR" dirty="0"/>
              <a:t>από τις μητέρες στα νεογέννητα. Αυτό μπορεί επίσης να έχει θετικό αντίκτυπο στην εκπαίδευση των κοριτσιών και να δημιουργήσει ευκαιρίες για την πληρέστερη συμμετοχή των γυναικών στην κοινωνία, συμπεριλαμβανομένης της αμειβόμενης εργασίας.</a:t>
            </a:r>
            <a:endParaRPr lang="en-US" dirty="0"/>
          </a:p>
          <a:p>
            <a:pPr marL="0" indent="0">
              <a:spcAft>
                <a:spcPts val="1200"/>
              </a:spcAft>
              <a:buNone/>
            </a:pPr>
            <a:r>
              <a:rPr lang="el-GR" dirty="0"/>
              <a:t>Ως εκ τούτου, η αντισύλληψη αποτελεί σημαντικό παράγοντα της γενικής, σεξουαλικής και αναπαραγωγικής υγείας, βοηθώντας το άτομο να απολαμβάνει πλήρως τη σεξουαλική του ζωή και να διαχειρίζεται υπεύθυνα τη γονιμότητα.</a:t>
            </a:r>
            <a:endParaRPr lang="en-US" dirty="0"/>
          </a:p>
          <a:p>
            <a:pPr marL="0" indent="0" algn="just">
              <a:spcAft>
                <a:spcPts val="1200"/>
              </a:spcAft>
              <a:buNone/>
            </a:pPr>
            <a:endParaRPr lang="en-US" b="1" dirty="0"/>
          </a:p>
        </p:txBody>
      </p:sp>
      <p:sp>
        <p:nvSpPr>
          <p:cNvPr id="2" name="Ορθογώνιο 7">
            <a:extLst>
              <a:ext uri="{FF2B5EF4-FFF2-40B4-BE49-F238E27FC236}">
                <a16:creationId xmlns:a16="http://schemas.microsoft.com/office/drawing/2014/main" id="{97970884-528E-7A5C-4164-F0A7D1591766}"/>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a:t>
            </a:r>
            <a:r>
              <a:rPr lang="el-GR" altLang="el-GR" dirty="0">
                <a:solidFill>
                  <a:schemeClr val="bg1"/>
                </a:solidFill>
                <a:latin typeface="+mj-lt"/>
                <a:ea typeface="+mj-ea"/>
                <a:cs typeface="+mj-cs"/>
              </a:rPr>
              <a:t>Εμμηνορροϊκός κύκλος και αντισύλληψη</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596490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394636"/>
            <a:ext cx="11059692" cy="605096"/>
          </a:xfrm>
        </p:spPr>
        <p:txBody>
          <a:bodyPr>
            <a:normAutofit/>
          </a:bodyPr>
          <a:lstStyle/>
          <a:p>
            <a:r>
              <a:rPr lang="el-GR" dirty="0"/>
              <a:t>Μέθοδοι αντισύλληψης</a:t>
            </a:r>
            <a:endParaRPr lang="en-US" dirty="0">
              <a:solidFill>
                <a:srgbClr val="C00000"/>
              </a:solidFill>
            </a:endParaRPr>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663879" y="999732"/>
            <a:ext cx="11276574" cy="2074084"/>
          </a:xfrm>
        </p:spPr>
        <p:txBody>
          <a:bodyPr>
            <a:normAutofit/>
          </a:bodyPr>
          <a:lstStyle/>
          <a:p>
            <a:pPr marL="0" indent="0" algn="ctr">
              <a:spcAft>
                <a:spcPts val="1200"/>
              </a:spcAft>
              <a:buNone/>
            </a:pPr>
            <a:r>
              <a:rPr lang="el-GR" sz="1800" b="1" u="sng" dirty="0"/>
              <a:t>Οι εφαρμογές παρακολούθησης της περιόδου δεν αποτελούν ασφαλείς μεθόδους αντισύλληψης από μόνες τους.</a:t>
            </a:r>
            <a:endParaRPr lang="en-US" sz="1800" b="1" u="sng" dirty="0"/>
          </a:p>
          <a:p>
            <a:pPr marL="0" indent="0">
              <a:spcAft>
                <a:spcPts val="1200"/>
              </a:spcAft>
              <a:buNone/>
            </a:pPr>
            <a:r>
              <a:rPr lang="el-GR" sz="1800" dirty="0"/>
              <a:t>Υπάρχουν πολλές διαφορετικές μέθοδοι αντισύλληψης, με διαφορετικά ποσοστά αποτελεσματικότητας ανάλογα με τη σωστή χρήση. Ορισμένες μέθοδοι μπορούν να αγοραστούν από το φαρμακείο, ενώ για άλλες μπορεί να απαιτείται ιατρική συμβουλή ή ακόμη και χειρουργική επέμβαση. Οι πάροχοι υγειονομικής περίθαλψης διαδραματίζουν σημαντικό ρόλο στο να βοηθήσουν άτομα να βρουν και να χρησιμοποιήσουν μια μέθοδο που είναι αποτελεσματική αλλά και αποδεκτή από τα ίδια.</a:t>
            </a:r>
            <a:endParaRPr lang="en-US" sz="1800" dirty="0"/>
          </a:p>
        </p:txBody>
      </p:sp>
      <p:sp>
        <p:nvSpPr>
          <p:cNvPr id="5" name="Rettangolo 4">
            <a:extLst>
              <a:ext uri="{FF2B5EF4-FFF2-40B4-BE49-F238E27FC236}">
                <a16:creationId xmlns:a16="http://schemas.microsoft.com/office/drawing/2014/main" id="{495989C4-8188-4CDC-8427-09AD1E9F2725}"/>
              </a:ext>
            </a:extLst>
          </p:cNvPr>
          <p:cNvSpPr/>
          <p:nvPr/>
        </p:nvSpPr>
        <p:spPr>
          <a:xfrm>
            <a:off x="438412" y="3071781"/>
            <a:ext cx="5997118" cy="3724096"/>
          </a:xfrm>
          <a:prstGeom prst="rect">
            <a:avLst/>
          </a:prstGeom>
        </p:spPr>
        <p:txBody>
          <a:bodyPr wrap="square">
            <a:spAutoFit/>
          </a:bodyPr>
          <a:lstStyle/>
          <a:p>
            <a:pPr marL="228600" lvl="0" indent="-228600" fontAlgn="base">
              <a:spcBef>
                <a:spcPts val="600"/>
              </a:spcBef>
              <a:spcAft>
                <a:spcPts val="600"/>
              </a:spcAft>
              <a:buClr>
                <a:srgbClr val="C01E24"/>
              </a:buClr>
              <a:buFont typeface="Wingdings" panose="05000000000000000000" pitchFamily="2" charset="2"/>
              <a:buChar char="§"/>
            </a:pPr>
            <a:r>
              <a:rPr lang="el-GR" b="1" dirty="0">
                <a:solidFill>
                  <a:prstClr val="black"/>
                </a:solidFill>
              </a:rPr>
              <a:t>Ορμονική αντισύλληψη:</a:t>
            </a:r>
            <a:r>
              <a:rPr lang="en-US" b="1" dirty="0">
                <a:solidFill>
                  <a:prstClr val="black"/>
                </a:solidFill>
              </a:rPr>
              <a:t> </a:t>
            </a:r>
            <a:r>
              <a:rPr lang="el-GR" dirty="0">
                <a:solidFill>
                  <a:prstClr val="black"/>
                </a:solidFill>
              </a:rPr>
              <a:t>Συνήθως </a:t>
            </a:r>
            <a:r>
              <a:rPr lang="el-GR" b="1" dirty="0">
                <a:solidFill>
                  <a:prstClr val="black"/>
                </a:solidFill>
              </a:rPr>
              <a:t>χάπια που λαμβάνονται από το στόμα ή εμφυτεύματα, επιθέματα ή κολπικοί δακτύλιοι</a:t>
            </a:r>
            <a:r>
              <a:rPr lang="el-GR" dirty="0">
                <a:solidFill>
                  <a:prstClr val="black"/>
                </a:solidFill>
              </a:rPr>
              <a:t>. Αυτά απελευθερώνουν μικρές ποσότητες μιας ή περισσότερων ορμονών που εμποδίζουν την ωορρηξία.</a:t>
            </a:r>
            <a:endParaRPr lang="en-US" b="1" dirty="0">
              <a:solidFill>
                <a:prstClr val="black"/>
              </a:solidFill>
            </a:endParaRPr>
          </a:p>
          <a:p>
            <a:pPr marL="228600" lvl="0" indent="-228600" fontAlgn="base">
              <a:spcBef>
                <a:spcPts val="600"/>
              </a:spcBef>
              <a:spcAft>
                <a:spcPts val="600"/>
              </a:spcAft>
              <a:buClr>
                <a:srgbClr val="C01E24"/>
              </a:buClr>
              <a:buFont typeface="Wingdings" panose="05000000000000000000" pitchFamily="2" charset="2"/>
              <a:buChar char="§"/>
            </a:pPr>
            <a:r>
              <a:rPr lang="el-GR" b="1" dirty="0">
                <a:solidFill>
                  <a:prstClr val="black"/>
                </a:solidFill>
              </a:rPr>
              <a:t>Μηχανική αντισύλληψη:</a:t>
            </a:r>
            <a:r>
              <a:rPr lang="en-US" b="1" dirty="0">
                <a:solidFill>
                  <a:prstClr val="black"/>
                </a:solidFill>
              </a:rPr>
              <a:t> </a:t>
            </a:r>
            <a:r>
              <a:rPr lang="el-GR" dirty="0">
                <a:solidFill>
                  <a:prstClr val="black"/>
                </a:solidFill>
              </a:rPr>
              <a:t>Ανδρικά προφυλακτικά,</a:t>
            </a:r>
            <a:r>
              <a:rPr lang="en-US" dirty="0">
                <a:solidFill>
                  <a:prstClr val="black"/>
                </a:solidFill>
              </a:rPr>
              <a:t> </a:t>
            </a:r>
            <a:r>
              <a:rPr lang="el-GR" dirty="0">
                <a:solidFill>
                  <a:prstClr val="black"/>
                </a:solidFill>
              </a:rPr>
              <a:t>γυναικεία </a:t>
            </a:r>
            <a:r>
              <a:rPr lang="el-GR" b="1" dirty="0">
                <a:solidFill>
                  <a:prstClr val="black"/>
                </a:solidFill>
              </a:rPr>
              <a:t>προφυλακτικά</a:t>
            </a:r>
            <a:r>
              <a:rPr lang="en-US" dirty="0">
                <a:solidFill>
                  <a:prstClr val="black"/>
                </a:solidFill>
              </a:rPr>
              <a:t>, </a:t>
            </a:r>
            <a:r>
              <a:rPr lang="el-GR" dirty="0">
                <a:solidFill>
                  <a:prstClr val="black"/>
                </a:solidFill>
              </a:rPr>
              <a:t>αντισυλληπτικό </a:t>
            </a:r>
            <a:r>
              <a:rPr lang="el-GR" b="1" dirty="0">
                <a:solidFill>
                  <a:prstClr val="black"/>
                </a:solidFill>
              </a:rPr>
              <a:t>διάφραγμα</a:t>
            </a:r>
            <a:r>
              <a:rPr lang="en-US" dirty="0">
                <a:solidFill>
                  <a:prstClr val="black"/>
                </a:solidFill>
              </a:rPr>
              <a:t>, </a:t>
            </a:r>
            <a:r>
              <a:rPr lang="el-GR" b="1" dirty="0">
                <a:solidFill>
                  <a:prstClr val="black"/>
                </a:solidFill>
              </a:rPr>
              <a:t>ενδομήτριες συσκευές (</a:t>
            </a:r>
            <a:r>
              <a:rPr lang="en-US" b="1" dirty="0">
                <a:solidFill>
                  <a:prstClr val="black"/>
                </a:solidFill>
              </a:rPr>
              <a:t>IUDs)</a:t>
            </a:r>
            <a:r>
              <a:rPr lang="el-GR" dirty="0">
                <a:solidFill>
                  <a:prstClr val="black"/>
                </a:solidFill>
              </a:rPr>
              <a:t>.</a:t>
            </a:r>
            <a:endParaRPr lang="en-US" dirty="0">
              <a:solidFill>
                <a:prstClr val="black"/>
              </a:solidFill>
            </a:endParaRPr>
          </a:p>
          <a:p>
            <a:pPr marL="228600" lvl="0" indent="-228600" fontAlgn="base">
              <a:spcBef>
                <a:spcPts val="600"/>
              </a:spcBef>
              <a:spcAft>
                <a:spcPts val="600"/>
              </a:spcAft>
              <a:buClr>
                <a:srgbClr val="C01E24"/>
              </a:buClr>
              <a:buFont typeface="Wingdings" panose="05000000000000000000" pitchFamily="2" charset="2"/>
              <a:buChar char="§"/>
            </a:pPr>
            <a:r>
              <a:rPr lang="el-GR" b="1" dirty="0">
                <a:solidFill>
                  <a:prstClr val="black"/>
                </a:solidFill>
              </a:rPr>
              <a:t>Αντισύλληψη έκτακτης ανάγκης:</a:t>
            </a:r>
            <a:r>
              <a:rPr lang="en-US" b="1" dirty="0">
                <a:solidFill>
                  <a:prstClr val="black"/>
                </a:solidFill>
              </a:rPr>
              <a:t> </a:t>
            </a:r>
            <a:r>
              <a:rPr lang="el-GR" dirty="0">
                <a:solidFill>
                  <a:prstClr val="black"/>
                </a:solidFill>
              </a:rPr>
              <a:t>Είναι δυνατή η πρόληψη της εγκυμοσύνης μετά από σεξουαλική επαφή χωρίς προφυλάξεις ή αν η αντισύλληψη έχει αποτύχει, είτε με χάπι είτε με ενδομήτριο σπείραμα (</a:t>
            </a:r>
            <a:r>
              <a:rPr lang="en-US" dirty="0">
                <a:solidFill>
                  <a:prstClr val="black"/>
                </a:solidFill>
              </a:rPr>
              <a:t>IUD). </a:t>
            </a:r>
            <a:r>
              <a:rPr lang="el-GR" dirty="0">
                <a:solidFill>
                  <a:prstClr val="black"/>
                </a:solidFill>
              </a:rPr>
              <a:t>Υπάρχει ένα παράθυρο πέντε ημερών για τον σκοπό αυτό. </a:t>
            </a:r>
            <a:r>
              <a:rPr lang="en-US" dirty="0">
                <a:solidFill>
                  <a:prstClr val="black"/>
                </a:solidFill>
              </a:rPr>
              <a:t> </a:t>
            </a:r>
            <a:endParaRPr lang="it-IT" dirty="0"/>
          </a:p>
        </p:txBody>
      </p:sp>
      <p:pic>
        <p:nvPicPr>
          <p:cNvPr id="6" name="Immagine 5">
            <a:extLst>
              <a:ext uri="{FF2B5EF4-FFF2-40B4-BE49-F238E27FC236}">
                <a16:creationId xmlns:a16="http://schemas.microsoft.com/office/drawing/2014/main" id="{74D3FC11-A1FD-4546-AA3A-2C3B51115C60}"/>
              </a:ext>
            </a:extLst>
          </p:cNvPr>
          <p:cNvPicPr>
            <a:picLocks noChangeAspect="1"/>
          </p:cNvPicPr>
          <p:nvPr/>
        </p:nvPicPr>
        <p:blipFill>
          <a:blip r:embed="rId3"/>
          <a:stretch>
            <a:fillRect/>
          </a:stretch>
        </p:blipFill>
        <p:spPr>
          <a:xfrm>
            <a:off x="6560467" y="3073816"/>
            <a:ext cx="5379986" cy="3459331"/>
          </a:xfrm>
          <a:prstGeom prst="rect">
            <a:avLst/>
          </a:prstGeom>
        </p:spPr>
      </p:pic>
      <p:sp>
        <p:nvSpPr>
          <p:cNvPr id="11" name="Ορθογώνιο 7">
            <a:extLst>
              <a:ext uri="{FF2B5EF4-FFF2-40B4-BE49-F238E27FC236}">
                <a16:creationId xmlns:a16="http://schemas.microsoft.com/office/drawing/2014/main" id="{6D9E6BF4-0F14-4439-9D4A-2BC3D4841972}"/>
              </a:ext>
            </a:extLst>
          </p:cNvPr>
          <p:cNvSpPr/>
          <p:nvPr/>
        </p:nvSpPr>
        <p:spPr>
          <a:xfrm>
            <a:off x="9006214" y="6533148"/>
            <a:ext cx="3134333" cy="276999"/>
          </a:xfrm>
          <a:prstGeom prst="rect">
            <a:avLst/>
          </a:prstGeom>
        </p:spPr>
        <p:txBody>
          <a:bodyPr wrap="square">
            <a:spAutoFit/>
          </a:bodyPr>
          <a:lstStyle/>
          <a:p>
            <a:pPr algn="r"/>
            <a:r>
              <a:rPr lang="el-GR" sz="1200" dirty="0">
                <a:hlinkClick r:id="rId4"/>
              </a:rPr>
              <a:t>Πηγή</a:t>
            </a:r>
            <a:r>
              <a:rPr lang="en-US" sz="1200" dirty="0"/>
              <a:t>|</a:t>
            </a:r>
          </a:p>
        </p:txBody>
      </p:sp>
      <p:sp>
        <p:nvSpPr>
          <p:cNvPr id="2" name="Ορθογώνιο 7">
            <a:extLst>
              <a:ext uri="{FF2B5EF4-FFF2-40B4-BE49-F238E27FC236}">
                <a16:creationId xmlns:a16="http://schemas.microsoft.com/office/drawing/2014/main" id="{27B3647A-D3A9-C129-D96F-681EFB83BA74}"/>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a:t>
            </a:r>
            <a:r>
              <a:rPr lang="el-GR" altLang="el-GR" dirty="0">
                <a:solidFill>
                  <a:schemeClr val="bg1"/>
                </a:solidFill>
                <a:latin typeface="+mj-lt"/>
                <a:ea typeface="+mj-ea"/>
                <a:cs typeface="+mj-cs"/>
              </a:rPr>
              <a:t>Εμμηνορροϊκός κύκλος και αντισύλληψη</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61406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2" y="330082"/>
            <a:ext cx="11059692" cy="605096"/>
          </a:xfrm>
        </p:spPr>
        <p:txBody>
          <a:bodyPr>
            <a:normAutofit/>
          </a:bodyPr>
          <a:lstStyle/>
          <a:p>
            <a:pPr algn="ctr"/>
            <a:r>
              <a:rPr lang="el-GR" dirty="0"/>
              <a:t>Εφαρμογές παρακολούθησης περιόδου</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2187730161"/>
              </p:ext>
            </p:extLst>
          </p:nvPr>
        </p:nvGraphicFramePr>
        <p:xfrm>
          <a:off x="566154" y="822444"/>
          <a:ext cx="11059690" cy="5917914"/>
        </p:xfrm>
        <a:graphic>
          <a:graphicData uri="http://schemas.openxmlformats.org/drawingml/2006/table">
            <a:tbl>
              <a:tblPr firstRow="1" bandRow="1">
                <a:tableStyleId>{5C22544A-7EE6-4342-B048-85BDC9FD1C3A}</a:tableStyleId>
              </a:tblPr>
              <a:tblGrid>
                <a:gridCol w="1610991">
                  <a:extLst>
                    <a:ext uri="{9D8B030D-6E8A-4147-A177-3AD203B41FA5}">
                      <a16:colId xmlns:a16="http://schemas.microsoft.com/office/drawing/2014/main" val="662343082"/>
                    </a:ext>
                  </a:extLst>
                </a:gridCol>
                <a:gridCol w="1417825">
                  <a:extLst>
                    <a:ext uri="{9D8B030D-6E8A-4147-A177-3AD203B41FA5}">
                      <a16:colId xmlns:a16="http://schemas.microsoft.com/office/drawing/2014/main" val="1987263671"/>
                    </a:ext>
                  </a:extLst>
                </a:gridCol>
                <a:gridCol w="1014608">
                  <a:extLst>
                    <a:ext uri="{9D8B030D-6E8A-4147-A177-3AD203B41FA5}">
                      <a16:colId xmlns:a16="http://schemas.microsoft.com/office/drawing/2014/main" val="2436129657"/>
                    </a:ext>
                  </a:extLst>
                </a:gridCol>
                <a:gridCol w="2117794">
                  <a:extLst>
                    <a:ext uri="{9D8B030D-6E8A-4147-A177-3AD203B41FA5}">
                      <a16:colId xmlns:a16="http://schemas.microsoft.com/office/drawing/2014/main" val="290924506"/>
                    </a:ext>
                  </a:extLst>
                </a:gridCol>
                <a:gridCol w="4898472">
                  <a:extLst>
                    <a:ext uri="{9D8B030D-6E8A-4147-A177-3AD203B41FA5}">
                      <a16:colId xmlns:a16="http://schemas.microsoft.com/office/drawing/2014/main" val="2740814280"/>
                    </a:ext>
                  </a:extLst>
                </a:gridCol>
              </a:tblGrid>
              <a:tr h="623682">
                <a:tc>
                  <a:txBody>
                    <a:bodyPr/>
                    <a:lstStyle/>
                    <a:p>
                      <a:r>
                        <a:rPr lang="el-GR" sz="1400" dirty="0"/>
                        <a:t>Όνομα</a:t>
                      </a:r>
                      <a:endParaRPr lang="it-IT" sz="1400" dirty="0"/>
                    </a:p>
                  </a:txBody>
                  <a:tcPr/>
                </a:tc>
                <a:tc>
                  <a:txBody>
                    <a:bodyPr/>
                    <a:lstStyle/>
                    <a:p>
                      <a:r>
                        <a:rPr lang="el-GR" sz="1400" dirty="0"/>
                        <a:t>Κόστος</a:t>
                      </a:r>
                      <a:endParaRPr lang="it-IT" sz="1400" dirty="0"/>
                    </a:p>
                  </a:txBody>
                  <a:tcPr/>
                </a:tc>
                <a:tc>
                  <a:txBody>
                    <a:bodyPr/>
                    <a:lstStyle/>
                    <a:p>
                      <a:r>
                        <a:rPr lang="el-GR" sz="1400" dirty="0"/>
                        <a:t>Διαθέσιμο σε</a:t>
                      </a:r>
                    </a:p>
                  </a:txBody>
                  <a:tcPr/>
                </a:tc>
                <a:tc>
                  <a:txBody>
                    <a:bodyPr/>
                    <a:lstStyle/>
                    <a:p>
                      <a:r>
                        <a:rPr lang="el-GR" sz="1400" dirty="0"/>
                        <a:t>Σύνδεσμος</a:t>
                      </a:r>
                      <a:endParaRPr lang="it-IT" sz="1400" dirty="0"/>
                    </a:p>
                  </a:txBody>
                  <a:tcPr/>
                </a:tc>
                <a:tc>
                  <a:txBody>
                    <a:bodyPr/>
                    <a:lstStyle/>
                    <a:p>
                      <a:r>
                        <a:rPr lang="el-GR" sz="1400" dirty="0"/>
                        <a:t>Περιγραφή</a:t>
                      </a:r>
                      <a:endParaRPr lang="it-IT" sz="1400" dirty="0"/>
                    </a:p>
                  </a:txBody>
                  <a:tcPr/>
                </a:tc>
                <a:extLst>
                  <a:ext uri="{0D108BD9-81ED-4DB2-BD59-A6C34878D82A}">
                    <a16:rowId xmlns:a16="http://schemas.microsoft.com/office/drawing/2014/main" val="1425105461"/>
                  </a:ext>
                </a:extLst>
              </a:tr>
              <a:tr h="623682">
                <a:tc>
                  <a:txBody>
                    <a:bodyPr/>
                    <a:lstStyle/>
                    <a:p>
                      <a:r>
                        <a:rPr lang="it-IT" sz="1400" b="0" i="0" u="none" strike="noStrike" kern="1200" dirty="0">
                          <a:solidFill>
                            <a:schemeClr val="dk1"/>
                          </a:solidFill>
                          <a:effectLst/>
                          <a:latin typeface="+mn-lt"/>
                          <a:ea typeface="+mn-ea"/>
                          <a:cs typeface="+mn-cs"/>
                        </a:rPr>
                        <a:t>Maya</a:t>
                      </a:r>
                      <a:endParaRPr lang="it-IT" sz="1400" dirty="0"/>
                    </a:p>
                  </a:txBody>
                  <a:tcPr/>
                </a:tc>
                <a:tc>
                  <a:txBody>
                    <a:bodyPr/>
                    <a:lstStyle/>
                    <a:p>
                      <a:r>
                        <a:rPr lang="el-GR" sz="1400" b="0" i="0" u="none" strike="noStrike" kern="1200" dirty="0">
                          <a:solidFill>
                            <a:schemeClr val="dk1"/>
                          </a:solidFill>
                          <a:effectLst/>
                          <a:latin typeface="+mn-lt"/>
                          <a:ea typeface="+mn-ea"/>
                          <a:cs typeface="+mn-cs"/>
                        </a:rPr>
                        <a:t>Δωρεάν/</a:t>
                      </a:r>
                      <a:r>
                        <a:rPr lang="en-US" sz="1400" b="0" i="0" u="none" strike="noStrike" kern="1200" dirty="0" err="1">
                          <a:solidFill>
                            <a:schemeClr val="dk1"/>
                          </a:solidFill>
                          <a:effectLst/>
                          <a:latin typeface="+mn-lt"/>
                          <a:ea typeface="+mn-ea"/>
                          <a:cs typeface="+mn-cs"/>
                        </a:rPr>
                        <a:t>έ</a:t>
                      </a:r>
                      <a:r>
                        <a:rPr lang="el-GR" sz="1400" b="0" i="0" u="none" strike="noStrike" kern="1200" dirty="0" err="1">
                          <a:solidFill>
                            <a:schemeClr val="dk1"/>
                          </a:solidFill>
                          <a:effectLst/>
                          <a:latin typeface="+mn-lt"/>
                          <a:ea typeface="+mn-ea"/>
                          <a:cs typeface="+mn-cs"/>
                        </a:rPr>
                        <a:t>κδοση</a:t>
                      </a:r>
                      <a:r>
                        <a:rPr lang="el-GR" sz="1400" b="0" i="0" u="none" strike="noStrike" kern="1200" dirty="0">
                          <a:solidFill>
                            <a:schemeClr val="dk1"/>
                          </a:solidFill>
                          <a:effectLst/>
                          <a:latin typeface="+mn-lt"/>
                          <a:ea typeface="+mn-ea"/>
                          <a:cs typeface="+mn-cs"/>
                        </a:rPr>
                        <a:t> επί πληρωμή</a:t>
                      </a:r>
                      <a:endParaRPr lang="en-US" sz="1400" b="0" i="0" u="none" strike="noStrike" kern="1200" dirty="0">
                        <a:solidFill>
                          <a:schemeClr val="dk1"/>
                        </a:solidFill>
                        <a:effectLst/>
                        <a:latin typeface="+mn-lt"/>
                        <a:ea typeface="+mn-ea"/>
                        <a:cs typeface="+mn-cs"/>
                      </a:endParaRPr>
                    </a:p>
                  </a:txBody>
                  <a:tcPr/>
                </a:tc>
                <a:tc>
                  <a:txBody>
                    <a:bodyPr/>
                    <a:lstStyle/>
                    <a:p>
                      <a:r>
                        <a:rPr lang="it-IT" sz="1400" b="0" i="0" u="none" strike="noStrike" kern="1200" dirty="0">
                          <a:solidFill>
                            <a:schemeClr val="dk1"/>
                          </a:solidFill>
                          <a:effectLst/>
                          <a:latin typeface="+mn-lt"/>
                          <a:ea typeface="+mn-ea"/>
                          <a:cs typeface="+mn-cs"/>
                        </a:rPr>
                        <a:t>Android, IOS</a:t>
                      </a:r>
                      <a:endParaRPr lang="it-IT" sz="1400" dirty="0"/>
                    </a:p>
                  </a:txBody>
                  <a:tcPr/>
                </a:tc>
                <a:tc>
                  <a:txBody>
                    <a:bodyPr/>
                    <a:lstStyle/>
                    <a:p>
                      <a:r>
                        <a:rPr lang="it-IT" sz="1050" b="0" i="0" u="sng" kern="1200" dirty="0">
                          <a:solidFill>
                            <a:schemeClr val="dk1"/>
                          </a:solidFill>
                          <a:effectLst/>
                          <a:latin typeface="+mn-lt"/>
                          <a:ea typeface="+mn-ea"/>
                          <a:cs typeface="+mn-cs"/>
                          <a:hlinkClick r:id="rId3"/>
                        </a:rPr>
                        <a:t>https://www.maya.live/eng.html</a:t>
                      </a:r>
                      <a:endParaRPr lang="it-IT" sz="1050" dirty="0"/>
                    </a:p>
                  </a:txBody>
                  <a:tcPr/>
                </a:tc>
                <a:tc>
                  <a:txBody>
                    <a:bodyPr/>
                    <a:lstStyle/>
                    <a:p>
                      <a:pPr algn="just"/>
                      <a:r>
                        <a:rPr lang="el-GR" sz="1400" b="0" i="0" kern="1200" dirty="0">
                          <a:solidFill>
                            <a:schemeClr val="dk1"/>
                          </a:solidFill>
                          <a:effectLst/>
                          <a:latin typeface="+mn-lt"/>
                          <a:ea typeface="+mn-ea"/>
                          <a:cs typeface="+mn-cs"/>
                        </a:rPr>
                        <a:t>Παρακολούθηση κύκλου και υγείας, Πρόβλεψη γονιμότητας, Παρακολούθηση εγκυμοσύνης, Κοινότητα για γυναίκες</a:t>
                      </a:r>
                      <a:endParaRPr lang="it-IT" sz="1400" dirty="0"/>
                    </a:p>
                  </a:txBody>
                  <a:tcPr/>
                </a:tc>
                <a:extLst>
                  <a:ext uri="{0D108BD9-81ED-4DB2-BD59-A6C34878D82A}">
                    <a16:rowId xmlns:a16="http://schemas.microsoft.com/office/drawing/2014/main" val="1789744796"/>
                  </a:ext>
                </a:extLst>
              </a:tr>
              <a:tr h="890975">
                <a:tc>
                  <a:txBody>
                    <a:bodyPr/>
                    <a:lstStyle/>
                    <a:p>
                      <a:r>
                        <a:rPr lang="it-IT" sz="1400" b="0" i="0" u="none" strike="noStrike" kern="1200" dirty="0" err="1">
                          <a:solidFill>
                            <a:schemeClr val="dk1"/>
                          </a:solidFill>
                          <a:effectLst/>
                          <a:latin typeface="+mn-lt"/>
                          <a:ea typeface="+mn-ea"/>
                          <a:cs typeface="+mn-cs"/>
                        </a:rPr>
                        <a:t>WomanLog</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0" i="0" u="none" strike="noStrike" kern="1200" dirty="0">
                          <a:solidFill>
                            <a:schemeClr val="dk1"/>
                          </a:solidFill>
                          <a:effectLst/>
                          <a:latin typeface="+mn-lt"/>
                          <a:ea typeface="+mn-ea"/>
                          <a:cs typeface="+mn-cs"/>
                        </a:rPr>
                        <a:t>Δωρεάν/</a:t>
                      </a:r>
                      <a:r>
                        <a:rPr lang="en-US" sz="1400" b="0" i="0" u="none" strike="noStrike" kern="1200" dirty="0" err="1">
                          <a:solidFill>
                            <a:schemeClr val="dk1"/>
                          </a:solidFill>
                          <a:effectLst/>
                          <a:latin typeface="+mn-lt"/>
                          <a:ea typeface="+mn-ea"/>
                          <a:cs typeface="+mn-cs"/>
                        </a:rPr>
                        <a:t>έ</a:t>
                      </a:r>
                      <a:r>
                        <a:rPr lang="el-GR" sz="1400" b="0" i="0" u="none" strike="noStrike" kern="1200" dirty="0" err="1">
                          <a:solidFill>
                            <a:schemeClr val="dk1"/>
                          </a:solidFill>
                          <a:effectLst/>
                          <a:latin typeface="+mn-lt"/>
                          <a:ea typeface="+mn-ea"/>
                          <a:cs typeface="+mn-cs"/>
                        </a:rPr>
                        <a:t>κδοση</a:t>
                      </a:r>
                      <a:r>
                        <a:rPr lang="el-GR" sz="1400" b="0" i="0" u="none" strike="noStrike" kern="1200" dirty="0">
                          <a:solidFill>
                            <a:schemeClr val="dk1"/>
                          </a:solidFill>
                          <a:effectLst/>
                          <a:latin typeface="+mn-lt"/>
                          <a:ea typeface="+mn-ea"/>
                          <a:cs typeface="+mn-cs"/>
                        </a:rPr>
                        <a:t> επί πληρωμή</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i="0" u="none" strike="noStrike" kern="1200" dirty="0">
                          <a:solidFill>
                            <a:schemeClr val="dk1"/>
                          </a:solidFill>
                          <a:effectLst/>
                          <a:latin typeface="+mn-lt"/>
                          <a:ea typeface="+mn-ea"/>
                          <a:cs typeface="+mn-cs"/>
                        </a:rPr>
                        <a:t>Android, IOS</a:t>
                      </a:r>
                      <a:endParaRPr lang="it-IT" sz="1400" dirty="0"/>
                    </a:p>
                    <a:p>
                      <a:endParaRPr lang="it-IT" sz="1400" dirty="0"/>
                    </a:p>
                  </a:txBody>
                  <a:tcPr/>
                </a:tc>
                <a:tc>
                  <a:txBody>
                    <a:bodyPr/>
                    <a:lstStyle/>
                    <a:p>
                      <a:r>
                        <a:rPr lang="it-IT" sz="1050" b="0" i="0" u="sng" kern="1200" dirty="0">
                          <a:solidFill>
                            <a:schemeClr val="dk1"/>
                          </a:solidFill>
                          <a:effectLst/>
                          <a:latin typeface="+mn-lt"/>
                          <a:ea typeface="+mn-ea"/>
                          <a:cs typeface="+mn-cs"/>
                          <a:hlinkClick r:id="rId4"/>
                        </a:rPr>
                        <a:t>https://www.womanlog.com/apps/womanlog</a:t>
                      </a:r>
                      <a:endParaRPr lang="it-IT" sz="1050" dirty="0"/>
                    </a:p>
                  </a:txBody>
                  <a:tcPr/>
                </a:tc>
                <a:tc>
                  <a:txBody>
                    <a:bodyPr/>
                    <a:lstStyle/>
                    <a:p>
                      <a:pPr algn="just"/>
                      <a:r>
                        <a:rPr lang="el-GR" sz="1400" b="0" i="0" kern="1200" dirty="0">
                          <a:solidFill>
                            <a:schemeClr val="dk1"/>
                          </a:solidFill>
                          <a:effectLst/>
                          <a:latin typeface="+mn-lt"/>
                          <a:ea typeface="+mn-ea"/>
                          <a:cs typeface="+mn-cs"/>
                        </a:rPr>
                        <a:t>Παρακολούθηση κύκλου, Πρόβλεψη γονιμότητας, Παρακολούθηση συμπτωμάτων, Υπενθυμίσεις</a:t>
                      </a:r>
                    </a:p>
                  </a:txBody>
                  <a:tcPr/>
                </a:tc>
                <a:extLst>
                  <a:ext uri="{0D108BD9-81ED-4DB2-BD59-A6C34878D82A}">
                    <a16:rowId xmlns:a16="http://schemas.microsoft.com/office/drawing/2014/main" val="780917226"/>
                  </a:ext>
                </a:extLst>
              </a:tr>
              <a:tr h="1425560">
                <a:tc>
                  <a:txBody>
                    <a:bodyPr/>
                    <a:lstStyle/>
                    <a:p>
                      <a:r>
                        <a:rPr lang="it-IT" sz="1400" dirty="0" err="1"/>
                        <a:t>Flo</a:t>
                      </a:r>
                      <a:endParaRPr lang="it-IT" sz="1400" dirty="0"/>
                    </a:p>
                  </a:txBody>
                  <a:tcPr/>
                </a:tc>
                <a:tc>
                  <a:txBody>
                    <a:bodyPr/>
                    <a:lstStyle/>
                    <a:p>
                      <a:r>
                        <a:rPr lang="el-GR" sz="1400" b="0" i="0" u="none" strike="noStrike" kern="1200" dirty="0">
                          <a:solidFill>
                            <a:schemeClr val="dk1"/>
                          </a:solidFill>
                          <a:effectLst/>
                          <a:latin typeface="+mn-lt"/>
                          <a:ea typeface="+mn-ea"/>
                          <a:cs typeface="+mn-cs"/>
                        </a:rPr>
                        <a:t>Δωρεάν</a:t>
                      </a:r>
                      <a:r>
                        <a:rPr lang="en-US" sz="1400" b="0" i="0" u="none" strike="noStrike" kern="1200" dirty="0">
                          <a:solidFill>
                            <a:schemeClr val="dk1"/>
                          </a:solidFill>
                          <a:effectLst/>
                          <a:latin typeface="+mn-lt"/>
                          <a:ea typeface="+mn-ea"/>
                          <a:cs typeface="+mn-cs"/>
                        </a:rPr>
                        <a:t> </a:t>
                      </a:r>
                      <a:endParaRPr lang="el-GR" sz="1400" b="0" i="0" u="none" strike="noStrike" kern="1200" dirty="0">
                        <a:solidFill>
                          <a:schemeClr val="dk1"/>
                        </a:solidFill>
                        <a:effectLst/>
                        <a:latin typeface="+mn-lt"/>
                        <a:ea typeface="+mn-ea"/>
                        <a:cs typeface="+mn-cs"/>
                      </a:endParaRPr>
                    </a:p>
                    <a:p>
                      <a:r>
                        <a:rPr lang="en-US" sz="1400" b="0" i="0" u="none" strike="noStrike" kern="1200" dirty="0">
                          <a:solidFill>
                            <a:schemeClr val="dk1"/>
                          </a:solidFill>
                          <a:effectLst/>
                          <a:latin typeface="+mn-lt"/>
                          <a:ea typeface="+mn-ea"/>
                          <a:cs typeface="+mn-cs"/>
                        </a:rPr>
                        <a:t>(14 </a:t>
                      </a:r>
                      <a:r>
                        <a:rPr lang="el-GR" sz="1400" b="0" i="0" u="none" strike="noStrike" kern="1200" dirty="0">
                          <a:solidFill>
                            <a:schemeClr val="dk1"/>
                          </a:solidFill>
                          <a:effectLst/>
                          <a:latin typeface="+mn-lt"/>
                          <a:ea typeface="+mn-ea"/>
                          <a:cs typeface="+mn-cs"/>
                        </a:rPr>
                        <a:t>μ</a:t>
                      </a:r>
                      <a:r>
                        <a:rPr lang="en-US" sz="1400" b="0" i="0" u="none" strike="noStrike" kern="1200" dirty="0" err="1">
                          <a:solidFill>
                            <a:schemeClr val="dk1"/>
                          </a:solidFill>
                          <a:effectLst/>
                          <a:latin typeface="+mn-lt"/>
                          <a:ea typeface="+mn-ea"/>
                          <a:cs typeface="+mn-cs"/>
                        </a:rPr>
                        <a:t>έ</a:t>
                      </a:r>
                      <a:r>
                        <a:rPr lang="el-GR" sz="1400" b="0" i="0" u="none" strike="noStrike" kern="1200" dirty="0" err="1">
                          <a:solidFill>
                            <a:schemeClr val="dk1"/>
                          </a:solidFill>
                          <a:effectLst/>
                          <a:latin typeface="+mn-lt"/>
                          <a:ea typeface="+mn-ea"/>
                          <a:cs typeface="+mn-cs"/>
                        </a:rPr>
                        <a:t>ρες</a:t>
                      </a:r>
                      <a:r>
                        <a:rPr lang="en-US" sz="1400" b="0" i="0" u="none" strike="noStrike" kern="1200" dirty="0">
                          <a:solidFill>
                            <a:schemeClr val="dk1"/>
                          </a:solidFill>
                          <a:effectLst/>
                          <a:latin typeface="+mn-lt"/>
                          <a:ea typeface="+mn-ea"/>
                          <a:cs typeface="+mn-cs"/>
                        </a:rPr>
                        <a:t>)/</a:t>
                      </a:r>
                      <a:endParaRPr lang="el-GR" sz="1400" b="0" i="0" u="none" strike="noStrike" kern="1200" dirty="0">
                        <a:solidFill>
                          <a:schemeClr val="dk1"/>
                        </a:solidFill>
                        <a:effectLst/>
                        <a:latin typeface="+mn-lt"/>
                        <a:ea typeface="+mn-ea"/>
                        <a:cs typeface="+mn-cs"/>
                      </a:endParaRPr>
                    </a:p>
                    <a:p>
                      <a:r>
                        <a:rPr lang="en-US" sz="1400" b="0" i="0" u="none" strike="noStrike" kern="1200" dirty="0" err="1">
                          <a:solidFill>
                            <a:schemeClr val="dk1"/>
                          </a:solidFill>
                          <a:effectLst/>
                          <a:latin typeface="+mn-lt"/>
                          <a:ea typeface="+mn-ea"/>
                          <a:cs typeface="+mn-cs"/>
                        </a:rPr>
                        <a:t>έ</a:t>
                      </a:r>
                      <a:r>
                        <a:rPr lang="el-GR" sz="1400" b="0" i="0" u="none" strike="noStrike" kern="1200" dirty="0" err="1">
                          <a:solidFill>
                            <a:schemeClr val="dk1"/>
                          </a:solidFill>
                          <a:effectLst/>
                          <a:latin typeface="+mn-lt"/>
                          <a:ea typeface="+mn-ea"/>
                          <a:cs typeface="+mn-cs"/>
                        </a:rPr>
                        <a:t>κδοση</a:t>
                      </a:r>
                      <a:r>
                        <a:rPr lang="el-GR" sz="1400" b="0" i="0" u="none" strike="noStrike" kern="1200" dirty="0">
                          <a:solidFill>
                            <a:schemeClr val="dk1"/>
                          </a:solidFill>
                          <a:effectLst/>
                          <a:latin typeface="+mn-lt"/>
                          <a:ea typeface="+mn-ea"/>
                          <a:cs typeface="+mn-cs"/>
                        </a:rPr>
                        <a:t> επί πληρωμή</a:t>
                      </a:r>
                      <a:r>
                        <a:rPr lang="en-US" sz="1400" b="0" i="0" u="none" strike="noStrike" kern="1200" dirty="0">
                          <a:solidFill>
                            <a:schemeClr val="dk1"/>
                          </a:solidFill>
                          <a:effectLst/>
                          <a:latin typeface="+mn-lt"/>
                          <a:ea typeface="+mn-ea"/>
                          <a:cs typeface="+mn-cs"/>
                        </a:rPr>
                        <a:t> (2,75€/</a:t>
                      </a:r>
                      <a:endParaRPr lang="el-GR" sz="1400" b="0" i="0" u="none" strike="noStrike" kern="1200" dirty="0">
                        <a:solidFill>
                          <a:schemeClr val="dk1"/>
                        </a:solidFill>
                        <a:effectLst/>
                        <a:latin typeface="+mn-lt"/>
                        <a:ea typeface="+mn-ea"/>
                        <a:cs typeface="+mn-cs"/>
                      </a:endParaRPr>
                    </a:p>
                    <a:p>
                      <a:r>
                        <a:rPr lang="en-US" sz="1400" b="0" i="0" u="none" strike="noStrike" kern="1200" dirty="0">
                          <a:solidFill>
                            <a:schemeClr val="dk1"/>
                          </a:solidFill>
                          <a:effectLst/>
                          <a:latin typeface="+mn-lt"/>
                          <a:ea typeface="+mn-ea"/>
                          <a:cs typeface="+mn-cs"/>
                        </a:rPr>
                        <a:t>6,49€)</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i="0" u="none" strike="noStrike" kern="1200" dirty="0">
                          <a:solidFill>
                            <a:schemeClr val="dk1"/>
                          </a:solidFill>
                          <a:effectLst/>
                          <a:latin typeface="+mn-lt"/>
                          <a:ea typeface="+mn-ea"/>
                          <a:cs typeface="+mn-cs"/>
                        </a:rPr>
                        <a:t>Android, IOS</a:t>
                      </a:r>
                      <a:endParaRPr lang="it-IT" sz="1400" dirty="0"/>
                    </a:p>
                    <a:p>
                      <a:endParaRPr lang="it-IT" sz="1400" dirty="0"/>
                    </a:p>
                  </a:txBody>
                  <a:tcPr/>
                </a:tc>
                <a:tc>
                  <a:txBody>
                    <a:bodyPr/>
                    <a:lstStyle/>
                    <a:p>
                      <a:r>
                        <a:rPr lang="it-IT" sz="1050" b="0" i="0" u="sng" kern="1200" dirty="0">
                          <a:solidFill>
                            <a:schemeClr val="dk1"/>
                          </a:solidFill>
                          <a:effectLst/>
                          <a:latin typeface="+mn-lt"/>
                          <a:ea typeface="+mn-ea"/>
                          <a:cs typeface="+mn-cs"/>
                          <a:hlinkClick r:id="rId5"/>
                        </a:rPr>
                        <a:t>https://flo.health/product-tour/tracking-cycle</a:t>
                      </a:r>
                      <a:endParaRPr lang="it-IT" sz="1050" dirty="0"/>
                    </a:p>
                  </a:txBody>
                  <a:tcPr/>
                </a:tc>
                <a:tc>
                  <a:txBody>
                    <a:bodyPr/>
                    <a:lstStyle/>
                    <a:p>
                      <a:pPr algn="just"/>
                      <a:r>
                        <a:rPr lang="el-GR" sz="1400" b="0" i="0" kern="1200" dirty="0">
                          <a:solidFill>
                            <a:schemeClr val="dk1"/>
                          </a:solidFill>
                          <a:effectLst/>
                          <a:latin typeface="+mn-lt"/>
                          <a:ea typeface="+mn-ea"/>
                          <a:cs typeface="+mn-cs"/>
                        </a:rPr>
                        <a:t>Παρακολούθηση κύκλου, Πρόβλεψη γονιμότητας, Παρακολούθηση εγκυμοσύνης, Βιβλιογραφικές πηγές και άρθρα</a:t>
                      </a:r>
                      <a:endParaRPr lang="it-IT" sz="1400" dirty="0"/>
                    </a:p>
                  </a:txBody>
                  <a:tcPr/>
                </a:tc>
                <a:extLst>
                  <a:ext uri="{0D108BD9-81ED-4DB2-BD59-A6C34878D82A}">
                    <a16:rowId xmlns:a16="http://schemas.microsoft.com/office/drawing/2014/main" val="3033871928"/>
                  </a:ext>
                </a:extLst>
              </a:tr>
              <a:tr h="623682">
                <a:tc>
                  <a:txBody>
                    <a:bodyPr/>
                    <a:lstStyle/>
                    <a:p>
                      <a:r>
                        <a:rPr lang="it-IT" sz="1400" dirty="0" err="1"/>
                        <a:t>Clue</a:t>
                      </a:r>
                      <a:endParaRPr lang="it-IT" sz="1400" dirty="0"/>
                    </a:p>
                  </a:txBody>
                  <a:tcPr/>
                </a:tc>
                <a:tc>
                  <a:txBody>
                    <a:bodyPr/>
                    <a:lstStyle/>
                    <a:p>
                      <a:r>
                        <a:rPr lang="el-GR" sz="1400" b="0" i="0" kern="1200" dirty="0">
                          <a:solidFill>
                            <a:schemeClr val="dk1"/>
                          </a:solidFill>
                          <a:effectLst/>
                          <a:latin typeface="+mn-lt"/>
                          <a:ea typeface="+mn-ea"/>
                          <a:cs typeface="+mn-cs"/>
                        </a:rPr>
                        <a:t>Δωρεάν/έ</a:t>
                      </a:r>
                      <a:r>
                        <a:rPr lang="el-GR" sz="1400" b="0" i="0" u="none" strike="noStrike" kern="1200" dirty="0">
                          <a:solidFill>
                            <a:schemeClr val="dk1"/>
                          </a:solidFill>
                          <a:effectLst/>
                          <a:latin typeface="+mn-lt"/>
                          <a:ea typeface="+mn-ea"/>
                          <a:cs typeface="+mn-cs"/>
                        </a:rPr>
                        <a:t>κδοση επί πληρωμή</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i="0" u="none" strike="noStrike" kern="1200" dirty="0">
                          <a:solidFill>
                            <a:schemeClr val="dk1"/>
                          </a:solidFill>
                          <a:effectLst/>
                          <a:latin typeface="+mn-lt"/>
                          <a:ea typeface="+mn-ea"/>
                          <a:cs typeface="+mn-cs"/>
                        </a:rPr>
                        <a:t>Android, IOS</a:t>
                      </a:r>
                      <a:endParaRPr lang="it-IT" sz="1400" dirty="0"/>
                    </a:p>
                  </a:txBody>
                  <a:tcPr/>
                </a:tc>
                <a:tc>
                  <a:txBody>
                    <a:bodyPr/>
                    <a:lstStyle/>
                    <a:p>
                      <a:r>
                        <a:rPr lang="it-IT" sz="1050" b="0" i="0" u="sng" kern="1200" dirty="0">
                          <a:solidFill>
                            <a:schemeClr val="dk1"/>
                          </a:solidFill>
                          <a:effectLst/>
                          <a:latin typeface="+mn-lt"/>
                          <a:ea typeface="+mn-ea"/>
                          <a:cs typeface="+mn-cs"/>
                          <a:hlinkClick r:id="rId6"/>
                        </a:rPr>
                        <a:t>https://helloclue.com/</a:t>
                      </a:r>
                      <a:endParaRPr lang="it-IT" sz="1050" dirty="0"/>
                    </a:p>
                  </a:txBody>
                  <a:tcPr/>
                </a:tc>
                <a:tc>
                  <a:txBody>
                    <a:bodyPr/>
                    <a:lstStyle/>
                    <a:p>
                      <a:pPr algn="just"/>
                      <a:r>
                        <a:rPr lang="el-GR" sz="1400" b="0" i="0" kern="1200" dirty="0">
                          <a:solidFill>
                            <a:schemeClr val="dk1"/>
                          </a:solidFill>
                          <a:effectLst/>
                          <a:latin typeface="+mn-lt"/>
                          <a:ea typeface="+mn-ea"/>
                          <a:cs typeface="+mn-cs"/>
                        </a:rPr>
                        <a:t>Παρακολούθηση κύκλου, Παρακολούθηση συμπτωμάτων, Υπενθυμίσεις, Πρόβλεψη γονιμότητας, Παρακολούθηση εγκυμοσύνης</a:t>
                      </a:r>
                      <a:endParaRPr lang="it-IT" sz="1400" dirty="0"/>
                    </a:p>
                  </a:txBody>
                  <a:tcPr/>
                </a:tc>
                <a:extLst>
                  <a:ext uri="{0D108BD9-81ED-4DB2-BD59-A6C34878D82A}">
                    <a16:rowId xmlns:a16="http://schemas.microsoft.com/office/drawing/2014/main" val="1709038568"/>
                  </a:ext>
                </a:extLst>
              </a:tr>
              <a:tr h="890975">
                <a:tc>
                  <a:txBody>
                    <a:bodyPr/>
                    <a:lstStyle/>
                    <a:p>
                      <a:r>
                        <a:rPr lang="it-IT" sz="1400" b="0" i="0" kern="1200" dirty="0" err="1">
                          <a:solidFill>
                            <a:schemeClr val="dk1"/>
                          </a:solidFill>
                          <a:effectLst/>
                          <a:latin typeface="+mn-lt"/>
                          <a:ea typeface="+mn-ea"/>
                          <a:cs typeface="+mn-cs"/>
                        </a:rPr>
                        <a:t>Period</a:t>
                      </a:r>
                      <a:r>
                        <a:rPr lang="it-IT" sz="1400" b="0" i="0" kern="1200" dirty="0">
                          <a:solidFill>
                            <a:schemeClr val="dk1"/>
                          </a:solidFill>
                          <a:effectLst/>
                          <a:latin typeface="+mn-lt"/>
                          <a:ea typeface="+mn-ea"/>
                          <a:cs typeface="+mn-cs"/>
                        </a:rPr>
                        <a:t> </a:t>
                      </a:r>
                      <a:r>
                        <a:rPr lang="it-IT" sz="1400" b="0" i="0" kern="1200" dirty="0" err="1">
                          <a:solidFill>
                            <a:schemeClr val="dk1"/>
                          </a:solidFill>
                          <a:effectLst/>
                          <a:latin typeface="+mn-lt"/>
                          <a:ea typeface="+mn-ea"/>
                          <a:cs typeface="+mn-cs"/>
                        </a:rPr>
                        <a:t>Calendar</a:t>
                      </a:r>
                      <a:r>
                        <a:rPr lang="it-IT" sz="1400" b="0" i="0" kern="1200" dirty="0">
                          <a:solidFill>
                            <a:schemeClr val="dk1"/>
                          </a:solidFill>
                          <a:effectLst/>
                          <a:latin typeface="+mn-lt"/>
                          <a:ea typeface="+mn-ea"/>
                          <a:cs typeface="+mn-cs"/>
                        </a:rPr>
                        <a:t> </a:t>
                      </a:r>
                      <a:r>
                        <a:rPr lang="it-IT" sz="1400" b="0" i="0" kern="1200" dirty="0" err="1">
                          <a:solidFill>
                            <a:schemeClr val="dk1"/>
                          </a:solidFill>
                          <a:effectLst/>
                          <a:latin typeface="+mn-lt"/>
                          <a:ea typeface="+mn-ea"/>
                          <a:cs typeface="+mn-cs"/>
                        </a:rPr>
                        <a:t>Period</a:t>
                      </a:r>
                      <a:r>
                        <a:rPr lang="it-IT" sz="1400" b="0" i="0" kern="1200" dirty="0">
                          <a:solidFill>
                            <a:schemeClr val="dk1"/>
                          </a:solidFill>
                          <a:effectLst/>
                          <a:latin typeface="+mn-lt"/>
                          <a:ea typeface="+mn-ea"/>
                          <a:cs typeface="+mn-cs"/>
                        </a:rPr>
                        <a:t> Tracker</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0" i="0" kern="1200" dirty="0">
                          <a:solidFill>
                            <a:schemeClr val="dk1"/>
                          </a:solidFill>
                          <a:effectLst/>
                          <a:latin typeface="+mn-lt"/>
                          <a:ea typeface="+mn-ea"/>
                          <a:cs typeface="+mn-cs"/>
                        </a:rPr>
                        <a:t>Δωρεάν/</a:t>
                      </a:r>
                      <a:r>
                        <a:rPr lang="en-US" sz="1400" b="0" i="0" u="none" strike="noStrike" kern="1200" dirty="0" err="1">
                          <a:solidFill>
                            <a:schemeClr val="dk1"/>
                          </a:solidFill>
                          <a:effectLst/>
                          <a:latin typeface="+mn-lt"/>
                          <a:ea typeface="+mn-ea"/>
                          <a:cs typeface="+mn-cs"/>
                        </a:rPr>
                        <a:t>έ</a:t>
                      </a:r>
                      <a:r>
                        <a:rPr lang="el-GR" sz="1400" b="0" i="0" u="none" strike="noStrike" kern="1200" dirty="0" err="1">
                          <a:solidFill>
                            <a:schemeClr val="dk1"/>
                          </a:solidFill>
                          <a:effectLst/>
                          <a:latin typeface="+mn-lt"/>
                          <a:ea typeface="+mn-ea"/>
                          <a:cs typeface="+mn-cs"/>
                        </a:rPr>
                        <a:t>κδοση</a:t>
                      </a:r>
                      <a:r>
                        <a:rPr lang="el-GR" sz="1400" b="0" i="0" u="none" strike="noStrike" kern="1200" dirty="0">
                          <a:solidFill>
                            <a:schemeClr val="dk1"/>
                          </a:solidFill>
                          <a:effectLst/>
                          <a:latin typeface="+mn-lt"/>
                          <a:ea typeface="+mn-ea"/>
                          <a:cs typeface="+mn-cs"/>
                        </a:rPr>
                        <a:t> επί πληρωμή</a:t>
                      </a:r>
                      <a:endParaRPr lang="it-IT" sz="1400" dirty="0"/>
                    </a:p>
                    <a:p>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i="0" u="none" strike="noStrike" kern="1200" dirty="0">
                          <a:solidFill>
                            <a:schemeClr val="dk1"/>
                          </a:solidFill>
                          <a:effectLst/>
                          <a:latin typeface="+mn-lt"/>
                          <a:ea typeface="+mn-ea"/>
                          <a:cs typeface="+mn-cs"/>
                        </a:rPr>
                        <a:t>Android</a:t>
                      </a:r>
                      <a:endParaRPr lang="it-IT" sz="1400" dirty="0"/>
                    </a:p>
                    <a:p>
                      <a:endParaRPr lang="it-IT" sz="1400" dirty="0"/>
                    </a:p>
                  </a:txBody>
                  <a:tcPr/>
                </a:tc>
                <a:tc>
                  <a:txBody>
                    <a:bodyPr/>
                    <a:lstStyle/>
                    <a:p>
                      <a:r>
                        <a:rPr lang="it-IT" sz="1050" b="0" i="0" u="sng" kern="1200" dirty="0">
                          <a:solidFill>
                            <a:schemeClr val="dk1"/>
                          </a:solidFill>
                          <a:effectLst/>
                          <a:latin typeface="+mn-lt"/>
                          <a:ea typeface="+mn-ea"/>
                          <a:cs typeface="+mn-cs"/>
                          <a:hlinkClick r:id="rId7"/>
                        </a:rPr>
                        <a:t>https://play.google.com/store/apps/details?id=com.popularapp.periodcalendar&amp;hl=en&amp;gl=US</a:t>
                      </a:r>
                      <a:endParaRPr lang="it-IT" sz="1050" dirty="0"/>
                    </a:p>
                  </a:txBody>
                  <a:tcPr/>
                </a:tc>
                <a:tc>
                  <a:txBody>
                    <a:bodyPr/>
                    <a:lstStyle/>
                    <a:p>
                      <a:r>
                        <a:rPr lang="el-GR" sz="1400" b="0" i="0" kern="1200" dirty="0">
                          <a:solidFill>
                            <a:schemeClr val="dk1"/>
                          </a:solidFill>
                          <a:effectLst/>
                          <a:latin typeface="+mn-lt"/>
                          <a:ea typeface="+mn-ea"/>
                          <a:cs typeface="+mn-cs"/>
                        </a:rPr>
                        <a:t>Παρακολούθηση κύκλου, Πρόβλεψη γονιμότητας, Παρακολούθηση συμπτωμάτων και διάθεσης, Υπενθυμίσεις</a:t>
                      </a:r>
                      <a:endParaRPr lang="it-IT" sz="1400" dirty="0"/>
                    </a:p>
                  </a:txBody>
                  <a:tcPr/>
                </a:tc>
                <a:extLst>
                  <a:ext uri="{0D108BD9-81ED-4DB2-BD59-A6C34878D82A}">
                    <a16:rowId xmlns:a16="http://schemas.microsoft.com/office/drawing/2014/main" val="1441910145"/>
                  </a:ext>
                </a:extLst>
              </a:tr>
              <a:tr h="700953">
                <a:tc>
                  <a:txBody>
                    <a:bodyPr/>
                    <a:lstStyle/>
                    <a:p>
                      <a:r>
                        <a:rPr lang="it-IT" sz="1400" b="0" i="0" kern="1200" dirty="0">
                          <a:solidFill>
                            <a:schemeClr val="dk1"/>
                          </a:solidFill>
                          <a:effectLst/>
                          <a:latin typeface="+mn-lt"/>
                          <a:ea typeface="+mn-ea"/>
                          <a:cs typeface="+mn-cs"/>
                        </a:rPr>
                        <a:t>My </a:t>
                      </a:r>
                      <a:r>
                        <a:rPr lang="it-IT" sz="1400" b="0" i="0" kern="1200" dirty="0" err="1">
                          <a:solidFill>
                            <a:schemeClr val="dk1"/>
                          </a:solidFill>
                          <a:effectLst/>
                          <a:latin typeface="+mn-lt"/>
                          <a:ea typeface="+mn-ea"/>
                          <a:cs typeface="+mn-cs"/>
                        </a:rPr>
                        <a:t>Calendar</a:t>
                      </a:r>
                      <a:r>
                        <a:rPr lang="it-IT" sz="1400" b="0" i="0" kern="1200" dirty="0">
                          <a:solidFill>
                            <a:schemeClr val="dk1"/>
                          </a:solidFill>
                          <a:effectLst/>
                          <a:latin typeface="+mn-lt"/>
                          <a:ea typeface="+mn-ea"/>
                          <a:cs typeface="+mn-cs"/>
                        </a:rPr>
                        <a:t> </a:t>
                      </a:r>
                      <a:r>
                        <a:rPr lang="it-IT" sz="1400" b="0" i="0" kern="1200" dirty="0" err="1">
                          <a:solidFill>
                            <a:schemeClr val="dk1"/>
                          </a:solidFill>
                          <a:effectLst/>
                          <a:latin typeface="+mn-lt"/>
                          <a:ea typeface="+mn-ea"/>
                          <a:cs typeface="+mn-cs"/>
                        </a:rPr>
                        <a:t>Period</a:t>
                      </a:r>
                      <a:r>
                        <a:rPr lang="it-IT" sz="1400" b="0" i="0" kern="1200" dirty="0">
                          <a:solidFill>
                            <a:schemeClr val="dk1"/>
                          </a:solidFill>
                          <a:effectLst/>
                          <a:latin typeface="+mn-lt"/>
                          <a:ea typeface="+mn-ea"/>
                          <a:cs typeface="+mn-cs"/>
                        </a:rPr>
                        <a:t> Tracker</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0" i="0" kern="1200" dirty="0">
                          <a:solidFill>
                            <a:schemeClr val="dk1"/>
                          </a:solidFill>
                          <a:effectLst/>
                          <a:latin typeface="+mn-lt"/>
                          <a:ea typeface="+mn-ea"/>
                          <a:cs typeface="+mn-cs"/>
                        </a:rPr>
                        <a:t>Δωρεάν/</a:t>
                      </a:r>
                      <a:r>
                        <a:rPr lang="en-US" sz="1400" b="0" i="0" u="none" strike="noStrike" kern="1200" dirty="0" err="1">
                          <a:solidFill>
                            <a:schemeClr val="dk1"/>
                          </a:solidFill>
                          <a:effectLst/>
                          <a:latin typeface="+mn-lt"/>
                          <a:ea typeface="+mn-ea"/>
                          <a:cs typeface="+mn-cs"/>
                        </a:rPr>
                        <a:t>έ</a:t>
                      </a:r>
                      <a:r>
                        <a:rPr lang="el-GR" sz="1400" b="0" i="0" u="none" strike="noStrike" kern="1200" dirty="0" err="1">
                          <a:solidFill>
                            <a:schemeClr val="dk1"/>
                          </a:solidFill>
                          <a:effectLst/>
                          <a:latin typeface="+mn-lt"/>
                          <a:ea typeface="+mn-ea"/>
                          <a:cs typeface="+mn-cs"/>
                        </a:rPr>
                        <a:t>κδοση</a:t>
                      </a:r>
                      <a:r>
                        <a:rPr lang="el-GR" sz="1400" b="0" i="0" u="none" strike="noStrike" kern="1200" dirty="0">
                          <a:solidFill>
                            <a:schemeClr val="dk1"/>
                          </a:solidFill>
                          <a:effectLst/>
                          <a:latin typeface="+mn-lt"/>
                          <a:ea typeface="+mn-ea"/>
                          <a:cs typeface="+mn-cs"/>
                        </a:rPr>
                        <a:t> επί πληρωμή</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i="0" u="none" strike="noStrike" kern="1200" dirty="0">
                          <a:solidFill>
                            <a:schemeClr val="dk1"/>
                          </a:solidFill>
                          <a:effectLst/>
                          <a:latin typeface="+mn-lt"/>
                          <a:ea typeface="+mn-ea"/>
                          <a:cs typeface="+mn-cs"/>
                        </a:rPr>
                        <a:t>Android, IOS</a:t>
                      </a:r>
                      <a:endParaRPr lang="it-IT" sz="1400" dirty="0"/>
                    </a:p>
                  </a:txBody>
                  <a:tcPr/>
                </a:tc>
                <a:tc>
                  <a:txBody>
                    <a:bodyPr/>
                    <a:lstStyle/>
                    <a:p>
                      <a:r>
                        <a:rPr lang="it-IT" sz="1050" b="0" i="0" u="sng" kern="1200" dirty="0">
                          <a:solidFill>
                            <a:schemeClr val="dk1"/>
                          </a:solidFill>
                          <a:effectLst/>
                          <a:latin typeface="+mn-lt"/>
                          <a:ea typeface="+mn-ea"/>
                          <a:cs typeface="+mn-cs"/>
                          <a:hlinkClick r:id="rId8"/>
                        </a:rPr>
                        <a:t>https://simpleinnovation.us/</a:t>
                      </a:r>
                      <a:endParaRPr lang="it-IT" sz="1050" dirty="0"/>
                    </a:p>
                  </a:txBody>
                  <a:tcPr/>
                </a:tc>
                <a:tc>
                  <a:txBody>
                    <a:bodyPr/>
                    <a:lstStyle/>
                    <a:p>
                      <a:r>
                        <a:rPr lang="el-GR" sz="1400" b="0" i="0" kern="1200" dirty="0">
                          <a:solidFill>
                            <a:schemeClr val="dk1"/>
                          </a:solidFill>
                          <a:effectLst/>
                          <a:latin typeface="+mn-lt"/>
                          <a:ea typeface="+mn-ea"/>
                          <a:cs typeface="+mn-cs"/>
                        </a:rPr>
                        <a:t>Παρακολούθηση κύκλου, Πρόβλεψη γονιμότητας, Παρακολούθηση συμπτωμάτων και διάθεσης, Υπενθυμίσεις, πολλές δυνατότητες εξατομίκευσης</a:t>
                      </a:r>
                      <a:endParaRPr lang="it-IT" sz="1400" dirty="0"/>
                    </a:p>
                  </a:txBody>
                  <a:tcPr/>
                </a:tc>
                <a:extLst>
                  <a:ext uri="{0D108BD9-81ED-4DB2-BD59-A6C34878D82A}">
                    <a16:rowId xmlns:a16="http://schemas.microsoft.com/office/drawing/2014/main" val="4243739485"/>
                  </a:ext>
                </a:extLst>
              </a:tr>
            </a:tbl>
          </a:graphicData>
        </a:graphic>
      </p:graphicFrame>
      <p:sp>
        <p:nvSpPr>
          <p:cNvPr id="2" name="Ορθογώνιο 7">
            <a:extLst>
              <a:ext uri="{FF2B5EF4-FFF2-40B4-BE49-F238E27FC236}">
                <a16:creationId xmlns:a16="http://schemas.microsoft.com/office/drawing/2014/main" id="{086A3B05-C033-6634-FEB7-400B37036653}"/>
              </a:ext>
            </a:extLst>
          </p:cNvPr>
          <p:cNvSpPr/>
          <p:nvPr/>
        </p:nvSpPr>
        <p:spPr>
          <a:xfrm>
            <a:off x="8145307"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a:t>
            </a:r>
            <a:r>
              <a:rPr lang="el-GR" altLang="el-GR" dirty="0">
                <a:solidFill>
                  <a:schemeClr val="bg1"/>
                </a:solidFill>
                <a:latin typeface="+mj-lt"/>
                <a:ea typeface="+mj-ea"/>
                <a:cs typeface="+mj-cs"/>
              </a:rPr>
              <a:t>Εμμηνορροϊκός κύκλος και αντισύλληψη</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70756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505745"/>
            <a:ext cx="11059692" cy="605096"/>
          </a:xfrm>
        </p:spPr>
        <p:txBody>
          <a:bodyPr>
            <a:normAutofit/>
          </a:bodyPr>
          <a:lstStyle/>
          <a:p>
            <a:pPr algn="ctr"/>
            <a:r>
              <a:rPr lang="el-GR" dirty="0"/>
              <a:t>Εφαρμογές παρακολούθησης της περιόδου</a:t>
            </a:r>
            <a:endParaRPr lang="en-US" dirty="0">
              <a:solidFill>
                <a:srgbClr val="C00000"/>
              </a:solidFill>
            </a:endParaRPr>
          </a:p>
        </p:txBody>
      </p:sp>
      <p:sp>
        <p:nvSpPr>
          <p:cNvPr id="2" name="Rettangolo 1">
            <a:extLst>
              <a:ext uri="{FF2B5EF4-FFF2-40B4-BE49-F238E27FC236}">
                <a16:creationId xmlns:a16="http://schemas.microsoft.com/office/drawing/2014/main" id="{DD0774DB-C790-4A4B-B9AC-CF44688A8280}"/>
              </a:ext>
            </a:extLst>
          </p:cNvPr>
          <p:cNvSpPr/>
          <p:nvPr/>
        </p:nvSpPr>
        <p:spPr>
          <a:xfrm>
            <a:off x="751113" y="1166843"/>
            <a:ext cx="11236295" cy="5109091"/>
          </a:xfrm>
          <a:prstGeom prst="rect">
            <a:avLst/>
          </a:prstGeom>
        </p:spPr>
        <p:txBody>
          <a:bodyPr wrap="square">
            <a:spAutoFit/>
          </a:bodyPr>
          <a:lstStyle/>
          <a:p>
            <a:pPr>
              <a:defRPr/>
            </a:pPr>
            <a:r>
              <a:rPr lang="el-GR" sz="2000" b="1" dirty="0"/>
              <a:t>Βίντεο</a:t>
            </a:r>
            <a:r>
              <a:rPr lang="en-GB" sz="2000" b="1" dirty="0"/>
              <a:t>:</a:t>
            </a:r>
          </a:p>
          <a:p>
            <a:pPr>
              <a:defRPr/>
            </a:pPr>
            <a:endParaRPr lang="en-GB" b="1" dirty="0"/>
          </a:p>
          <a:p>
            <a:pPr algn="ctr">
              <a:defRPr/>
            </a:pPr>
            <a:r>
              <a:rPr lang="it-IT" b="1" u="sng" dirty="0">
                <a:hlinkClick r:id="rId3"/>
              </a:rPr>
              <a:t>https://www.youtube.com/watch?v=6Ht9LdXBg3U</a:t>
            </a:r>
            <a:r>
              <a:rPr lang="it-IT" b="1" dirty="0"/>
              <a:t> – Maya (</a:t>
            </a:r>
            <a:r>
              <a:rPr lang="el-GR" b="1" dirty="0"/>
              <a:t>ισπανικά</a:t>
            </a:r>
            <a:r>
              <a:rPr lang="it-IT" b="1" dirty="0"/>
              <a:t>)</a:t>
            </a:r>
          </a:p>
          <a:p>
            <a:pPr algn="ctr">
              <a:defRPr/>
            </a:pPr>
            <a:endParaRPr lang="it-IT" b="1" dirty="0"/>
          </a:p>
          <a:p>
            <a:pPr algn="ctr">
              <a:defRPr/>
            </a:pPr>
            <a:r>
              <a:rPr lang="en-GB" b="1" u="sng" dirty="0">
                <a:hlinkClick r:id="rId4"/>
              </a:rPr>
              <a:t>https://www.youtube.com/watch?v=sDGIXcGjgig</a:t>
            </a:r>
            <a:r>
              <a:rPr lang="en-GB" b="1" dirty="0"/>
              <a:t> – Flo (</a:t>
            </a:r>
            <a:r>
              <a:rPr lang="el-GR" b="1" dirty="0" err="1"/>
              <a:t>χίντι</a:t>
            </a:r>
            <a:r>
              <a:rPr lang="en-GB" b="1" dirty="0"/>
              <a:t>)</a:t>
            </a:r>
          </a:p>
          <a:p>
            <a:pPr algn="ctr">
              <a:defRPr/>
            </a:pPr>
            <a:endParaRPr lang="en-GB" b="1" dirty="0"/>
          </a:p>
          <a:p>
            <a:pPr algn="ctr">
              <a:defRPr/>
            </a:pPr>
            <a:r>
              <a:rPr lang="it-IT" b="1" u="sng" dirty="0">
                <a:hlinkClick r:id="rId5"/>
              </a:rPr>
              <a:t>https://www.youtube.com/watch?v=If-Da2kzeG0</a:t>
            </a:r>
            <a:r>
              <a:rPr lang="it-IT" b="1" dirty="0"/>
              <a:t> – </a:t>
            </a:r>
            <a:r>
              <a:rPr lang="it-IT" b="1" dirty="0" err="1"/>
              <a:t>Flo</a:t>
            </a:r>
            <a:r>
              <a:rPr lang="it-IT" b="1" dirty="0"/>
              <a:t> (</a:t>
            </a:r>
            <a:r>
              <a:rPr lang="el-GR" b="1" dirty="0"/>
              <a:t>αγγλικά</a:t>
            </a:r>
            <a:r>
              <a:rPr lang="it-IT" b="1" dirty="0"/>
              <a:t>)</a:t>
            </a:r>
          </a:p>
          <a:p>
            <a:pPr algn="ctr">
              <a:defRPr/>
            </a:pPr>
            <a:endParaRPr lang="it-IT" b="1" dirty="0"/>
          </a:p>
          <a:p>
            <a:pPr algn="ctr">
              <a:defRPr/>
            </a:pPr>
            <a:r>
              <a:rPr lang="en-GB" b="1" u="sng" dirty="0">
                <a:hlinkClick r:id="rId6"/>
              </a:rPr>
              <a:t>https://www.youtube.com/watch?v=oR7_qat20vw</a:t>
            </a:r>
            <a:r>
              <a:rPr lang="en-GB" b="1" dirty="0"/>
              <a:t> – </a:t>
            </a:r>
            <a:r>
              <a:rPr lang="el-GR" b="1" dirty="0" err="1"/>
              <a:t>Αξιολόηση</a:t>
            </a:r>
            <a:r>
              <a:rPr lang="el-GR" b="1" dirty="0"/>
              <a:t> εφαρμογών παρακολούθησης περιόδου</a:t>
            </a:r>
            <a:r>
              <a:rPr lang="en-US" b="1" dirty="0"/>
              <a:t> | Clue, Eve, Period tracker lite (</a:t>
            </a:r>
            <a:r>
              <a:rPr lang="el-GR" b="1" dirty="0"/>
              <a:t>αγγλικά</a:t>
            </a:r>
            <a:r>
              <a:rPr lang="en-US" b="1" dirty="0"/>
              <a:t>)</a:t>
            </a:r>
          </a:p>
          <a:p>
            <a:pPr algn="ctr">
              <a:defRPr/>
            </a:pPr>
            <a:endParaRPr lang="en-US" b="1" dirty="0"/>
          </a:p>
          <a:p>
            <a:pPr algn="ctr">
              <a:defRPr/>
            </a:pPr>
            <a:r>
              <a:rPr lang="it-IT" b="1" u="sng" dirty="0">
                <a:hlinkClick r:id="rId7"/>
              </a:rPr>
              <a:t>https://www.youtube.com/watch?v=6nud8XApWb4</a:t>
            </a:r>
            <a:r>
              <a:rPr lang="it-IT" b="1" dirty="0"/>
              <a:t> – </a:t>
            </a:r>
            <a:r>
              <a:rPr lang="it-IT" b="1" dirty="0" err="1"/>
              <a:t>Clue</a:t>
            </a:r>
            <a:r>
              <a:rPr lang="it-IT" b="1" dirty="0"/>
              <a:t> (</a:t>
            </a:r>
            <a:r>
              <a:rPr lang="el-GR" b="1" dirty="0"/>
              <a:t>αγγλικά</a:t>
            </a:r>
            <a:r>
              <a:rPr lang="it-IT" b="1" dirty="0"/>
              <a:t>)</a:t>
            </a:r>
          </a:p>
          <a:p>
            <a:pPr algn="ctr">
              <a:defRPr/>
            </a:pPr>
            <a:endParaRPr lang="it-IT" b="1" dirty="0"/>
          </a:p>
          <a:p>
            <a:pPr algn="ctr">
              <a:defRPr/>
            </a:pPr>
            <a:r>
              <a:rPr lang="en-GB" b="1" u="sng" dirty="0">
                <a:hlinkClick r:id="rId8"/>
              </a:rPr>
              <a:t>https://www.youtube.com/watch?v=MDE-16osGx0</a:t>
            </a:r>
            <a:r>
              <a:rPr lang="en-GB" b="1" dirty="0"/>
              <a:t> - </a:t>
            </a:r>
            <a:r>
              <a:rPr lang="en-US" b="1" dirty="0" err="1"/>
              <a:t>WomanLog</a:t>
            </a:r>
            <a:r>
              <a:rPr lang="en-US" b="1" dirty="0"/>
              <a:t> </a:t>
            </a:r>
            <a:r>
              <a:rPr lang="el-GR" b="1" dirty="0"/>
              <a:t>- Παρακολούθηση περιόδου και ημερολόγιο</a:t>
            </a:r>
            <a:endParaRPr lang="en-US" b="1" dirty="0"/>
          </a:p>
          <a:p>
            <a:pPr algn="ctr">
              <a:defRPr/>
            </a:pPr>
            <a:endParaRPr lang="en-US" b="1" dirty="0"/>
          </a:p>
          <a:p>
            <a:pPr algn="ctr">
              <a:defRPr/>
            </a:pPr>
            <a:r>
              <a:rPr lang="en-GB" b="1" u="sng" dirty="0">
                <a:hlinkClick r:id="rId9"/>
              </a:rPr>
              <a:t>https://www.youtube.com/shorts/RC0t1EikoI4</a:t>
            </a:r>
            <a:r>
              <a:rPr lang="en-GB" b="1" dirty="0"/>
              <a:t> - </a:t>
            </a:r>
            <a:r>
              <a:rPr lang="el-GR" b="1" dirty="0"/>
              <a:t>Ημερολόγιο περιόδου - Παρακολούθηση περιόδου (αγγλικά/</a:t>
            </a:r>
            <a:r>
              <a:rPr lang="el-GR" b="1" dirty="0" err="1"/>
              <a:t>χίντι</a:t>
            </a:r>
            <a:r>
              <a:rPr lang="el-GR" b="1" dirty="0"/>
              <a:t>)</a:t>
            </a:r>
            <a:endParaRPr lang="en-US" b="1" dirty="0"/>
          </a:p>
          <a:p>
            <a:pPr algn="ctr">
              <a:defRPr/>
            </a:pPr>
            <a:r>
              <a:rPr lang="en-GB" b="1" u="sng" dirty="0">
                <a:hlinkClick r:id="rId10"/>
              </a:rPr>
              <a:t>https://www.youtube.com/watch?v=boSuzXUTX8M</a:t>
            </a:r>
            <a:r>
              <a:rPr lang="en-GB" b="1" dirty="0"/>
              <a:t/>
            </a:r>
            <a:br>
              <a:rPr lang="en-GB" b="1" dirty="0"/>
            </a:br>
            <a:endParaRPr lang="it-IT" b="1" dirty="0"/>
          </a:p>
        </p:txBody>
      </p:sp>
      <p:sp>
        <p:nvSpPr>
          <p:cNvPr id="3" name="Ορθογώνιο 7">
            <a:extLst>
              <a:ext uri="{FF2B5EF4-FFF2-40B4-BE49-F238E27FC236}">
                <a16:creationId xmlns:a16="http://schemas.microsoft.com/office/drawing/2014/main" id="{FA184BA7-848F-81FD-C3AA-6C191B15D561}"/>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7.1.3 </a:t>
            </a:r>
            <a:r>
              <a:rPr lang="el-GR" altLang="el-GR" dirty="0">
                <a:solidFill>
                  <a:schemeClr val="bg1"/>
                </a:solidFill>
                <a:latin typeface="+mj-lt"/>
                <a:ea typeface="+mj-ea"/>
                <a:cs typeface="+mj-cs"/>
              </a:rPr>
              <a:t>Εμμηνορροϊκός κύκλος και αντισύλληψη</a:t>
            </a:r>
            <a:endParaRPr lang="en-US" dirty="0">
              <a:solidFill>
                <a:schemeClr val="bg1"/>
              </a:solidFill>
              <a:latin typeface="+mj-lt"/>
              <a:ea typeface="+mj-ea"/>
              <a:cs typeface="+mj-cs"/>
            </a:endParaRPr>
          </a:p>
        </p:txBody>
      </p:sp>
      <p:sp>
        <p:nvSpPr>
          <p:cNvPr id="5" name="TextBox 4">
            <a:extLst>
              <a:ext uri="{FF2B5EF4-FFF2-40B4-BE49-F238E27FC236}">
                <a16:creationId xmlns:a16="http://schemas.microsoft.com/office/drawing/2014/main" id="{5CF1660E-7739-75AC-5087-A687C7EE7F3C}"/>
              </a:ext>
            </a:extLst>
          </p:cNvPr>
          <p:cNvSpPr txBox="1"/>
          <p:nvPr/>
        </p:nvSpPr>
        <p:spPr>
          <a:xfrm>
            <a:off x="751113" y="6273225"/>
            <a:ext cx="9169399" cy="584775"/>
          </a:xfrm>
          <a:prstGeom prst="rect">
            <a:avLst/>
          </a:prstGeom>
          <a:noFill/>
        </p:spPr>
        <p:txBody>
          <a:bodyPr wrap="square">
            <a:spAutoFit/>
          </a:bodyPr>
          <a:lstStyle/>
          <a:p>
            <a:pPr marL="0" algn="l" rtl="0" latinLnBrk="0">
              <a:spcBef>
                <a:spcPts val="0"/>
              </a:spcBef>
              <a:spcAft>
                <a:spcPts val="0"/>
              </a:spcAft>
            </a:pPr>
            <a:r>
              <a:rPr lang="el-GR" sz="1600" b="0" i="1" dirty="0" smtClean="0">
                <a:solidFill>
                  <a:srgbClr val="222222"/>
                </a:solidFill>
                <a:effectLst/>
                <a:highlight>
                  <a:srgbClr val="FFFFFF"/>
                </a:highlight>
                <a:latin typeface="Calibri" panose="020F0502020204030204" pitchFamily="34" charset="0"/>
              </a:rPr>
              <a:t>Πατώντας</a:t>
            </a:r>
            <a:r>
              <a:rPr lang="el-GR" sz="1600" b="0" i="1" dirty="0">
                <a:solidFill>
                  <a:srgbClr val="222222"/>
                </a:solidFill>
                <a:effectLst/>
                <a:highlight>
                  <a:srgbClr val="FFFFFF"/>
                </a:highlight>
                <a:latin typeface="Calibri" panose="020F0502020204030204" pitchFamily="34" charset="0"/>
              </a:rPr>
              <a:t> τους συνδέσμους αποδέχεστε τους όρους </a:t>
            </a:r>
            <a:r>
              <a:rPr lang="el-GR" sz="1600" b="0" i="1" dirty="0" err="1">
                <a:solidFill>
                  <a:srgbClr val="222222"/>
                </a:solidFill>
                <a:effectLst/>
                <a:highlight>
                  <a:srgbClr val="FFFFFF"/>
                </a:highlight>
                <a:latin typeface="Calibri" panose="020F0502020204030204" pitchFamily="34" charset="0"/>
              </a:rPr>
              <a:t>ιδιωτικότητας</a:t>
            </a:r>
            <a:r>
              <a:rPr lang="el-GR" sz="1600" b="0" i="1" dirty="0">
                <a:solidFill>
                  <a:srgbClr val="222222"/>
                </a:solidFill>
                <a:effectLst/>
                <a:highlight>
                  <a:srgbClr val="FFFFFF"/>
                </a:highlight>
                <a:latin typeface="Calibri" panose="020F0502020204030204" pitchFamily="34" charset="0"/>
              </a:rPr>
              <a:t> του </a:t>
            </a:r>
            <a:r>
              <a:rPr lang="el-GR" sz="1600" b="0" i="1" dirty="0" err="1">
                <a:solidFill>
                  <a:srgbClr val="222222"/>
                </a:solidFill>
                <a:effectLst/>
                <a:highlight>
                  <a:srgbClr val="FFFFFF"/>
                </a:highlight>
                <a:latin typeface="Calibri" panose="020F0502020204030204" pitchFamily="34" charset="0"/>
              </a:rPr>
              <a:t>YouTube</a:t>
            </a:r>
            <a:r>
              <a:rPr lang="el-GR" sz="1600" b="0" i="1" dirty="0">
                <a:solidFill>
                  <a:srgbClr val="222222"/>
                </a:solidFill>
                <a:effectLst/>
                <a:highlight>
                  <a:srgbClr val="FFFFFF"/>
                </a:highlight>
                <a:latin typeface="Calibri" panose="020F0502020204030204" pitchFamily="34" charset="0"/>
              </a:rPr>
              <a:t>.</a:t>
            </a:r>
            <a:endParaRPr lang="el-GR" sz="1600" b="0" i="0" dirty="0">
              <a:solidFill>
                <a:srgbClr val="222222"/>
              </a:solidFill>
              <a:effectLst/>
              <a:highlight>
                <a:srgbClr val="FFFFFF"/>
              </a:highlight>
              <a:latin typeface="Arial" panose="020B0604020202020204" pitchFamily="34" charset="0"/>
            </a:endParaRPr>
          </a:p>
          <a:p>
            <a:pPr marL="0" algn="l" rtl="0" latinLnBrk="0">
              <a:spcBef>
                <a:spcPts val="0"/>
              </a:spcBef>
              <a:spcAft>
                <a:spcPts val="0"/>
              </a:spcAft>
            </a:pPr>
            <a:r>
              <a:rPr lang="el-GR" sz="1600" b="0" i="1" u="sng" dirty="0">
                <a:solidFill>
                  <a:srgbClr val="1155CC"/>
                </a:solidFill>
                <a:effectLst/>
                <a:highlight>
                  <a:srgbClr val="FFFFFF"/>
                </a:highlight>
                <a:latin typeface="Calibri" panose="020F0502020204030204" pitchFamily="34" charset="0"/>
              </a:rPr>
              <a:t>Μάθετε περισσότερα</a:t>
            </a:r>
            <a:endParaRPr lang="el-GR" sz="1600" b="0" i="0" dirty="0">
              <a:solidFill>
                <a:srgbClr val="222222"/>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2903945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mbition abstract concept">
            <a:extLst>
              <a:ext uri="{FF2B5EF4-FFF2-40B4-BE49-F238E27FC236}">
                <a16:creationId xmlns:a16="http://schemas.microsoft.com/office/drawing/2014/main" id="{AE156E78-D2A8-5165-6EED-A52086C04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436" y="1079999"/>
            <a:ext cx="5157787"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7.1.4</a:t>
            </a:r>
            <a:r>
              <a:rPr lang="en-US" altLang="el-GR" dirty="0"/>
              <a:t/>
            </a:r>
            <a:br>
              <a:rPr lang="en-US" altLang="el-GR" dirty="0"/>
            </a:br>
            <a:r>
              <a:rPr lang="el-GR" altLang="el-GR" dirty="0">
                <a:solidFill>
                  <a:srgbClr val="C01E24"/>
                </a:solidFill>
              </a:rPr>
              <a:t>Εγκυμοσύνη και μεταγεννητική περίοδος</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6099586" cy="3470112"/>
          </a:xfrm>
        </p:spPr>
        <p:txBody>
          <a:bodyPr>
            <a:normAutofit fontScale="92500" lnSpcReduction="10000"/>
          </a:bodyPr>
          <a:lstStyle/>
          <a:p>
            <a:pPr lvl="0"/>
            <a:r>
              <a:rPr lang="el-GR" dirty="0"/>
              <a:t>Εξοικείωση με βασικές έννοιες που αφορούν την εγκυμοσύνη και τη μεταγεννητική περίοδο.</a:t>
            </a:r>
            <a:endParaRPr lang="en-GB" dirty="0"/>
          </a:p>
          <a:p>
            <a:pPr lvl="0"/>
            <a:r>
              <a:rPr lang="el-GR" dirty="0"/>
              <a:t>Ενημέρωση για τη μητρική υγεία και φροντίδα κατά την εγκυμοσύνη</a:t>
            </a:r>
            <a:endParaRPr lang="en-GB" dirty="0"/>
          </a:p>
          <a:p>
            <a:r>
              <a:rPr lang="el-GR" dirty="0"/>
              <a:t>Ενημέρωση σχετικά με τους τρόπους προσδιορισμού και κατηγοριοποίησης των εφαρμογών παρακολούθησης της εγκυμοσύνης.</a:t>
            </a:r>
          </a:p>
          <a:p>
            <a:pPr marL="0">
              <a:lnSpc>
                <a:spcPct val="120000"/>
              </a:lnSpc>
              <a:spcBef>
                <a:spcPts val="600"/>
              </a:spcBef>
              <a:buNone/>
            </a:pPr>
            <a:endParaRPr lang="el-GR" sz="2000" dirty="0"/>
          </a:p>
        </p:txBody>
      </p:sp>
      <p:sp>
        <p:nvSpPr>
          <p:cNvPr id="8" name="TextBox 7">
            <a:extLst>
              <a:ext uri="{FF2B5EF4-FFF2-40B4-BE49-F238E27FC236}">
                <a16:creationId xmlns:a16="http://schemas.microsoft.com/office/drawing/2014/main" id="{8B1B309D-E0B5-874B-ED82-0E3EEAF904E8}"/>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1259612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contenuto 10">
            <a:extLst>
              <a:ext uri="{FF2B5EF4-FFF2-40B4-BE49-F238E27FC236}">
                <a16:creationId xmlns:a16="http://schemas.microsoft.com/office/drawing/2014/main" id="{3FABA778-5E10-49CC-9F6F-0E48DCD30C95}"/>
              </a:ext>
            </a:extLst>
          </p:cNvPr>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8979559" y="2830882"/>
            <a:ext cx="3140795" cy="1787660"/>
          </a:xfrm>
        </p:spPr>
      </p:pic>
      <p:sp>
        <p:nvSpPr>
          <p:cNvPr id="2" name="Τίτλος 1"/>
          <p:cNvSpPr>
            <a:spLocks noGrp="1"/>
          </p:cNvSpPr>
          <p:nvPr>
            <p:ph type="title"/>
          </p:nvPr>
        </p:nvSpPr>
        <p:spPr>
          <a:xfrm>
            <a:off x="558000" y="508964"/>
            <a:ext cx="11396576" cy="599188"/>
          </a:xfrm>
        </p:spPr>
        <p:txBody>
          <a:bodyPr/>
          <a:lstStyle/>
          <a:p>
            <a:r>
              <a:rPr lang="el-GR" dirty="0"/>
              <a:t>Εγκυμοσύνη</a:t>
            </a:r>
          </a:p>
        </p:txBody>
      </p:sp>
      <p:sp>
        <p:nvSpPr>
          <p:cNvPr id="5"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7.1.4 </a:t>
            </a:r>
            <a:r>
              <a:rPr lang="el-GR" altLang="el-GR" dirty="0">
                <a:solidFill>
                  <a:schemeClr val="bg1"/>
                </a:solidFill>
                <a:latin typeface="+mj-lt"/>
                <a:ea typeface="+mj-ea"/>
                <a:cs typeface="+mj-cs"/>
              </a:rPr>
              <a:t>Εγκυμοσύνη και μεταγεννητική περίοδος</a:t>
            </a:r>
            <a:endParaRPr lang="en-US" dirty="0">
              <a:solidFill>
                <a:schemeClr val="bg1"/>
              </a:solidFill>
              <a:latin typeface="+mj-lt"/>
              <a:ea typeface="+mj-ea"/>
              <a:cs typeface="+mj-cs"/>
            </a:endParaRPr>
          </a:p>
        </p:txBody>
      </p:sp>
      <p:sp>
        <p:nvSpPr>
          <p:cNvPr id="3" name="Ορθογώνιο 2">
            <a:extLst>
              <a:ext uri="{FF2B5EF4-FFF2-40B4-BE49-F238E27FC236}">
                <a16:creationId xmlns:a16="http://schemas.microsoft.com/office/drawing/2014/main" id="{69A97FC2-3BAA-6B90-2BEA-3C59310C675D}"/>
              </a:ext>
            </a:extLst>
          </p:cNvPr>
          <p:cNvSpPr/>
          <p:nvPr/>
        </p:nvSpPr>
        <p:spPr>
          <a:xfrm>
            <a:off x="9752970" y="6394648"/>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sp>
        <p:nvSpPr>
          <p:cNvPr id="12" name="Rettangolo 11">
            <a:extLst>
              <a:ext uri="{FF2B5EF4-FFF2-40B4-BE49-F238E27FC236}">
                <a16:creationId xmlns:a16="http://schemas.microsoft.com/office/drawing/2014/main" id="{1EA39EF9-501E-40CD-A5D6-14F3E4DABC7D}"/>
              </a:ext>
            </a:extLst>
          </p:cNvPr>
          <p:cNvSpPr/>
          <p:nvPr/>
        </p:nvSpPr>
        <p:spPr>
          <a:xfrm>
            <a:off x="557999" y="1070574"/>
            <a:ext cx="8421560" cy="5524589"/>
          </a:xfrm>
          <a:prstGeom prst="rect">
            <a:avLst/>
          </a:prstGeom>
        </p:spPr>
        <p:txBody>
          <a:bodyPr wrap="square">
            <a:spAutoFit/>
          </a:bodyPr>
          <a:lstStyle/>
          <a:p>
            <a:pPr>
              <a:spcBef>
                <a:spcPts val="600"/>
              </a:spcBef>
              <a:spcAft>
                <a:spcPts val="600"/>
              </a:spcAft>
            </a:pPr>
            <a:r>
              <a:rPr lang="el-GR" sz="1700" dirty="0">
                <a:solidFill>
                  <a:srgbClr val="000000"/>
                </a:solidFill>
                <a:latin typeface="Calibri" panose="020F0502020204030204" pitchFamily="34" charset="0"/>
              </a:rPr>
              <a:t>Η σύλληψη πραγματοποιείται όταν το σπέρμα εισέρχεται στον κόλπο, ταξιδεύει μέσω του τραχήλου της μήτρας και της μήτρας προς τη σάλπιγγα και γονιμοποιεί ένα ωάριο. Οι γυναίκες έχουν περισσότερες πιθανότητες να μείνουν </a:t>
            </a:r>
            <a:r>
              <a:rPr lang="el-GR" sz="1700" dirty="0" err="1">
                <a:solidFill>
                  <a:srgbClr val="000000"/>
                </a:solidFill>
                <a:latin typeface="Calibri" panose="020F0502020204030204" pitchFamily="34" charset="0"/>
              </a:rPr>
              <a:t>έγκυες</a:t>
            </a:r>
            <a:r>
              <a:rPr lang="el-GR" sz="1700" dirty="0">
                <a:solidFill>
                  <a:srgbClr val="000000"/>
                </a:solidFill>
                <a:latin typeface="Calibri" panose="020F0502020204030204" pitchFamily="34" charset="0"/>
              </a:rPr>
              <a:t> κατά την περίοδο ωορρηξίας, όταν ένα ωάριο είναι έτοιμο και βρίσκεται στην πιο γόνιμη φάση του. Οι γυναίκες κάτω των 40 ετών που έχουν συστηματική σεξουαλική επαφή χωρίς να χρησιμοποιούν αντισύλληψη, έχουν 8 στις 10 πιθανότητες να μείνουν </a:t>
            </a:r>
            <a:r>
              <a:rPr lang="el-GR" sz="1700" dirty="0" err="1">
                <a:solidFill>
                  <a:srgbClr val="000000"/>
                </a:solidFill>
                <a:latin typeface="Calibri" panose="020F0502020204030204" pitchFamily="34" charset="0"/>
              </a:rPr>
              <a:t>έγκυες</a:t>
            </a:r>
            <a:r>
              <a:rPr lang="el-GR" sz="1700" dirty="0">
                <a:solidFill>
                  <a:srgbClr val="000000"/>
                </a:solidFill>
                <a:latin typeface="Calibri" panose="020F0502020204030204" pitchFamily="34" charset="0"/>
              </a:rPr>
              <a:t> εντός ενός έτους.</a:t>
            </a:r>
            <a:endParaRPr lang="en-US" sz="1700" dirty="0"/>
          </a:p>
          <a:p>
            <a:pPr>
              <a:spcBef>
                <a:spcPts val="600"/>
              </a:spcBef>
              <a:spcAft>
                <a:spcPts val="600"/>
              </a:spcAft>
            </a:pPr>
            <a:r>
              <a:rPr lang="el-GR" sz="1700" dirty="0">
                <a:solidFill>
                  <a:srgbClr val="000000"/>
                </a:solidFill>
                <a:latin typeface="Calibri" panose="020F0502020204030204" pitchFamily="34" charset="0"/>
              </a:rPr>
              <a:t>Η εγκυμοσύνη διαρκεί συνήθως περίπου 40 εβδομάδες (280 ημέρες) από την πρώτη ημέρα της τελευταίας εμμήνου ρύσεως έως την ημερομηνία του τοκετού. Μια </a:t>
            </a:r>
            <a:r>
              <a:rPr lang="el-GR" sz="1700" b="1" dirty="0">
                <a:solidFill>
                  <a:srgbClr val="000000"/>
                </a:solidFill>
                <a:latin typeface="Calibri" panose="020F0502020204030204" pitchFamily="34" charset="0"/>
              </a:rPr>
              <a:t>ολοκληρωμένη κύηση</a:t>
            </a:r>
            <a:r>
              <a:rPr lang="el-GR" sz="1700" dirty="0">
                <a:solidFill>
                  <a:srgbClr val="000000"/>
                </a:solidFill>
                <a:latin typeface="Calibri" panose="020F0502020204030204" pitchFamily="34" charset="0"/>
              </a:rPr>
              <a:t> διαρκεί από 39 εβδομάδες και 0 ημέρες μέχρι 40 εβδομάδες και 6 ημέρες, δηλαδή από μία εβδομάδα πριν από την ημερομηνία του τοκετού έως και μία εβδομάδα μετά την ημερομηνία του τοκετού. </a:t>
            </a:r>
            <a:r>
              <a:rPr lang="en-US" sz="1700" dirty="0">
                <a:solidFill>
                  <a:srgbClr val="000000"/>
                </a:solidFill>
                <a:latin typeface="Calibri" panose="020F0502020204030204" pitchFamily="34" charset="0"/>
              </a:rPr>
              <a:t> </a:t>
            </a:r>
            <a:r>
              <a:rPr lang="el-GR" sz="1700" dirty="0">
                <a:solidFill>
                  <a:srgbClr val="000000"/>
                </a:solidFill>
                <a:latin typeface="Calibri" panose="020F0502020204030204" pitchFamily="34" charset="0"/>
              </a:rPr>
              <a:t> </a:t>
            </a:r>
            <a:endParaRPr lang="en-US" sz="1700" dirty="0"/>
          </a:p>
          <a:p>
            <a:pPr>
              <a:spcBef>
                <a:spcPts val="600"/>
              </a:spcBef>
              <a:spcAft>
                <a:spcPts val="600"/>
              </a:spcAft>
            </a:pPr>
            <a:r>
              <a:rPr lang="el-GR" sz="1700" dirty="0">
                <a:solidFill>
                  <a:srgbClr val="000000"/>
                </a:solidFill>
                <a:latin typeface="Calibri" panose="020F0502020204030204" pitchFamily="34" charset="0"/>
              </a:rPr>
              <a:t>Σε μια </a:t>
            </a:r>
            <a:r>
              <a:rPr lang="el-GR" sz="1700" b="1" dirty="0">
                <a:solidFill>
                  <a:srgbClr val="000000"/>
                </a:solidFill>
                <a:latin typeface="Calibri" panose="020F0502020204030204" pitchFamily="34" charset="0"/>
              </a:rPr>
              <a:t>πρόωρη εγκυμοσύνη</a:t>
            </a:r>
            <a:r>
              <a:rPr lang="el-GR" sz="1700" dirty="0">
                <a:solidFill>
                  <a:srgbClr val="000000"/>
                </a:solidFill>
                <a:latin typeface="Calibri" panose="020F0502020204030204" pitchFamily="34" charset="0"/>
              </a:rPr>
              <a:t> το μωρό γεννιέται από τις 37 εβδομάδες και 0 ημέρες μέχρι τις 38 εβδομάδες και 6 ημέρες.</a:t>
            </a:r>
            <a:r>
              <a:rPr lang="en-US" sz="1700" dirty="0">
                <a:solidFill>
                  <a:srgbClr val="000000"/>
                </a:solidFill>
                <a:latin typeface="Calibri" panose="020F0502020204030204" pitchFamily="34" charset="0"/>
              </a:rPr>
              <a:t> </a:t>
            </a:r>
            <a:r>
              <a:rPr lang="el-GR" sz="1700" dirty="0">
                <a:solidFill>
                  <a:srgbClr val="000000"/>
                </a:solidFill>
                <a:latin typeface="Calibri" panose="020F0502020204030204" pitchFamily="34" charset="0"/>
              </a:rPr>
              <a:t>Στον </a:t>
            </a:r>
            <a:r>
              <a:rPr lang="el-GR" sz="1700" b="1" dirty="0">
                <a:solidFill>
                  <a:srgbClr val="000000"/>
                </a:solidFill>
                <a:latin typeface="Calibri" panose="020F0502020204030204" pitchFamily="34" charset="0"/>
              </a:rPr>
              <a:t>όψιμο τοκετό </a:t>
            </a:r>
            <a:r>
              <a:rPr lang="el-GR" sz="1700" dirty="0">
                <a:solidFill>
                  <a:srgbClr val="000000"/>
                </a:solidFill>
                <a:latin typeface="Calibri" panose="020F0502020204030204" pitchFamily="34" charset="0"/>
              </a:rPr>
              <a:t>ότι το μωρό γεννιέται από τις 41 εβδομάδες και 0 ημέρες μέχρι τις 41 εβδομάδες και 6 ημέρες,</a:t>
            </a:r>
            <a:r>
              <a:rPr lang="en-US" sz="1700" dirty="0">
                <a:solidFill>
                  <a:srgbClr val="000000"/>
                </a:solidFill>
                <a:latin typeface="Calibri" panose="020F0502020204030204" pitchFamily="34" charset="0"/>
              </a:rPr>
              <a:t> </a:t>
            </a:r>
            <a:r>
              <a:rPr lang="el-GR" sz="1700" dirty="0">
                <a:solidFill>
                  <a:srgbClr val="000000"/>
                </a:solidFill>
                <a:latin typeface="Calibri" panose="020F0502020204030204" pitchFamily="34" charset="0"/>
              </a:rPr>
              <a:t>ενώ καθυστερημένος τοκετός ε</a:t>
            </a:r>
            <a:r>
              <a:rPr lang="en-US" sz="1700" dirty="0" err="1">
                <a:solidFill>
                  <a:srgbClr val="000000"/>
                </a:solidFill>
                <a:latin typeface="Calibri" panose="020F0502020204030204" pitchFamily="34" charset="0"/>
              </a:rPr>
              <a:t>ί</a:t>
            </a:r>
            <a:r>
              <a:rPr lang="el-GR" sz="1700" dirty="0">
                <a:solidFill>
                  <a:srgbClr val="000000"/>
                </a:solidFill>
                <a:latin typeface="Calibri" panose="020F0502020204030204" pitchFamily="34" charset="0"/>
              </a:rPr>
              <a:t>ναι όταν το μωρό γεννιέται μετά τις 42 εβδομάδες, 0 μέρες. </a:t>
            </a:r>
            <a:endParaRPr lang="en-US" sz="1700" dirty="0">
              <a:solidFill>
                <a:srgbClr val="000000"/>
              </a:solidFill>
              <a:latin typeface="Calibri" panose="020F0502020204030204" pitchFamily="34" charset="0"/>
            </a:endParaRPr>
          </a:p>
          <a:p>
            <a:pPr>
              <a:spcBef>
                <a:spcPts val="600"/>
              </a:spcBef>
              <a:spcAft>
                <a:spcPts val="600"/>
              </a:spcAft>
            </a:pPr>
            <a:r>
              <a:rPr lang="el-GR" sz="1700" dirty="0">
                <a:solidFill>
                  <a:srgbClr val="000000"/>
                </a:solidFill>
                <a:latin typeface="Calibri" panose="020F0502020204030204" pitchFamily="34" charset="0"/>
              </a:rPr>
              <a:t>Κάθε εβδομάδα της εγκυμοσύνης είναι σημαντική για την υγεία του εμβρύου. Για παράδειγμα, ο εγκέφαλος και οι πνεύμονες του εμβρύου εξακολουθούν να αναπτύσσονται τις τελευταίες εβδομάδες της εγκυμοσύνης. Αν η εγκυμοσύνη σας είναι υγιής, περιμένετε να ξεκινήσει ο τοκετός από μόνος του.</a:t>
            </a:r>
            <a:endParaRPr lang="en-US" sz="1700" dirty="0">
              <a:effectLst/>
            </a:endParaRPr>
          </a:p>
        </p:txBody>
      </p:sp>
    </p:spTree>
    <p:extLst>
      <p:ext uri="{BB962C8B-B14F-4D97-AF65-F5344CB8AC3E}">
        <p14:creationId xmlns:p14="http://schemas.microsoft.com/office/powerpoint/2010/main" val="3958154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8000" y="508964"/>
            <a:ext cx="11396576" cy="599188"/>
          </a:xfrm>
        </p:spPr>
        <p:txBody>
          <a:bodyPr/>
          <a:lstStyle/>
          <a:p>
            <a:r>
              <a:rPr lang="el-GR" dirty="0"/>
              <a:t>Εγκυμοσύνη</a:t>
            </a:r>
          </a:p>
        </p:txBody>
      </p:sp>
      <p:sp>
        <p:nvSpPr>
          <p:cNvPr id="5"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latin typeface="+mj-lt"/>
                <a:ea typeface="+mj-ea"/>
                <a:cs typeface="+mj-cs"/>
              </a:rPr>
              <a:t>7.1.4 </a:t>
            </a:r>
            <a:r>
              <a:rPr lang="el-GR" altLang="el-GR" dirty="0">
                <a:solidFill>
                  <a:schemeClr val="bg1"/>
                </a:solidFill>
                <a:latin typeface="+mj-lt"/>
                <a:ea typeface="+mj-ea"/>
                <a:cs typeface="+mj-cs"/>
              </a:rPr>
              <a:t>Εγκυμοσύνη και μεταγεννητική περίοδος</a:t>
            </a:r>
            <a:endParaRPr lang="en-US" dirty="0">
              <a:solidFill>
                <a:schemeClr val="bg1"/>
              </a:solidFill>
              <a:latin typeface="+mj-lt"/>
              <a:ea typeface="+mj-ea"/>
              <a:cs typeface="+mj-cs"/>
            </a:endParaRPr>
          </a:p>
        </p:txBody>
      </p:sp>
      <p:sp>
        <p:nvSpPr>
          <p:cNvPr id="4" name="Rettangolo 3">
            <a:extLst>
              <a:ext uri="{FF2B5EF4-FFF2-40B4-BE49-F238E27FC236}">
                <a16:creationId xmlns:a16="http://schemas.microsoft.com/office/drawing/2014/main" id="{67E5A2BD-1F73-47A0-9823-8D25DD15B8B2}"/>
              </a:ext>
            </a:extLst>
          </p:cNvPr>
          <p:cNvSpPr/>
          <p:nvPr/>
        </p:nvSpPr>
        <p:spPr>
          <a:xfrm>
            <a:off x="478971" y="1222481"/>
            <a:ext cx="10894662" cy="3170099"/>
          </a:xfrm>
          <a:prstGeom prst="rect">
            <a:avLst/>
          </a:prstGeom>
        </p:spPr>
        <p:txBody>
          <a:bodyPr wrap="square">
            <a:spAutoFit/>
          </a:bodyPr>
          <a:lstStyle/>
          <a:p>
            <a:pPr>
              <a:defRPr/>
            </a:pPr>
            <a:r>
              <a:rPr lang="el-GR" sz="2000" b="1" dirty="0"/>
              <a:t>Βίντεο:</a:t>
            </a:r>
            <a:endParaRPr lang="en-GB" sz="2000" b="1" dirty="0"/>
          </a:p>
          <a:p>
            <a:pPr>
              <a:defRPr/>
            </a:pPr>
            <a:endParaRPr lang="en-GB" b="1" dirty="0"/>
          </a:p>
          <a:p>
            <a:pPr>
              <a:defRPr/>
            </a:pPr>
            <a:r>
              <a:rPr lang="en-GB" b="1" u="sng" dirty="0">
                <a:hlinkClick r:id="rId3"/>
              </a:rPr>
              <a:t>https://www.youtube.com/watch?v=7nw-QA_-ED8</a:t>
            </a:r>
            <a:r>
              <a:rPr lang="en-GB" b="1" dirty="0"/>
              <a:t> </a:t>
            </a:r>
            <a:r>
              <a:rPr lang="el-GR" b="1" dirty="0"/>
              <a:t>– </a:t>
            </a:r>
            <a:r>
              <a:rPr lang="en-GB" b="1" dirty="0"/>
              <a:t> </a:t>
            </a:r>
            <a:r>
              <a:rPr lang="el-GR" b="1" dirty="0"/>
              <a:t>Αυτή είναι η εγκυμοσύνη σας σε 2 λεπτά</a:t>
            </a:r>
            <a:endParaRPr lang="en-US" b="1" dirty="0"/>
          </a:p>
          <a:p>
            <a:pPr>
              <a:defRPr/>
            </a:pPr>
            <a:endParaRPr lang="en-US" b="1" dirty="0"/>
          </a:p>
          <a:p>
            <a:pPr>
              <a:defRPr/>
            </a:pPr>
            <a:r>
              <a:rPr lang="en-GB" b="1" u="sng" dirty="0">
                <a:hlinkClick r:id="rId4"/>
              </a:rPr>
              <a:t>https://www.youtube.com/watch?v=KwP__y5lEHM</a:t>
            </a:r>
            <a:r>
              <a:rPr lang="en-GB" b="1" dirty="0"/>
              <a:t> – </a:t>
            </a:r>
            <a:r>
              <a:rPr lang="el-GR" b="1" dirty="0"/>
              <a:t>Αυτός είναι ο τοκετός σας σε 2 λεπτά</a:t>
            </a:r>
            <a:endParaRPr lang="en-GB" b="1" dirty="0"/>
          </a:p>
          <a:p>
            <a:pPr>
              <a:defRPr/>
            </a:pPr>
            <a:endParaRPr lang="en-GB" b="1" dirty="0"/>
          </a:p>
          <a:p>
            <a:pPr>
              <a:defRPr/>
            </a:pPr>
            <a:r>
              <a:rPr lang="en-GB" b="1" u="sng" dirty="0">
                <a:hlinkClick r:id="rId5"/>
              </a:rPr>
              <a:t>https://www.youtube.com/watch?v=cfn04QUO4B8</a:t>
            </a:r>
            <a:r>
              <a:rPr lang="en-GB" b="1" dirty="0"/>
              <a:t> </a:t>
            </a:r>
            <a:r>
              <a:rPr lang="el-GR" b="1" dirty="0"/>
              <a:t>–</a:t>
            </a:r>
            <a:r>
              <a:rPr lang="en-GB" b="1" dirty="0"/>
              <a:t> </a:t>
            </a:r>
            <a:r>
              <a:rPr lang="el-GR" b="1" dirty="0"/>
              <a:t>Τι να περιμένετε στο πρώτο τρίμηνο της εγκυμοσύνης σας</a:t>
            </a:r>
            <a:endParaRPr lang="en-US" b="1" dirty="0"/>
          </a:p>
          <a:p>
            <a:pPr>
              <a:defRPr/>
            </a:pPr>
            <a:endParaRPr lang="en-US" b="1" dirty="0"/>
          </a:p>
          <a:p>
            <a:pPr>
              <a:defRPr/>
            </a:pPr>
            <a:r>
              <a:rPr lang="en-GB" b="1" u="sng" dirty="0">
                <a:hlinkClick r:id="rId6"/>
              </a:rPr>
              <a:t>https://www.youtube.com/watch?v=IPj4dJnP85o</a:t>
            </a:r>
            <a:r>
              <a:rPr lang="en-GB" b="1" dirty="0"/>
              <a:t> </a:t>
            </a:r>
            <a:r>
              <a:rPr lang="el-GR" b="1" dirty="0"/>
              <a:t>–</a:t>
            </a:r>
            <a:r>
              <a:rPr lang="en-GB" b="1" dirty="0"/>
              <a:t> </a:t>
            </a:r>
            <a:r>
              <a:rPr lang="el-GR" b="1" dirty="0"/>
              <a:t>Τι να περιμένετε στο δεύτερο τρίμηνο της εγκυμοσύνης σας</a:t>
            </a:r>
            <a:endParaRPr lang="en-US" b="1" dirty="0"/>
          </a:p>
          <a:p>
            <a:pPr>
              <a:defRPr/>
            </a:pPr>
            <a:endParaRPr lang="en-US" b="1" dirty="0"/>
          </a:p>
          <a:p>
            <a:pPr algn="ctr">
              <a:defRPr/>
            </a:pPr>
            <a:r>
              <a:rPr lang="en-GB" b="1" u="sng" dirty="0">
                <a:hlinkClick r:id="rId7"/>
              </a:rPr>
              <a:t>https://www.youtube.com/watch?v=lpDW00nQhUo</a:t>
            </a:r>
            <a:r>
              <a:rPr lang="en-GB" b="1" dirty="0"/>
              <a:t> - </a:t>
            </a:r>
            <a:r>
              <a:rPr lang="el-GR" b="1" dirty="0"/>
              <a:t>Τι να περιμένετε στο τρίτο τρίμηνο της εγκυμοσύνης σας</a:t>
            </a:r>
          </a:p>
        </p:txBody>
      </p:sp>
      <p:sp>
        <p:nvSpPr>
          <p:cNvPr id="3" name="TextBox 2">
            <a:extLst>
              <a:ext uri="{FF2B5EF4-FFF2-40B4-BE49-F238E27FC236}">
                <a16:creationId xmlns:a16="http://schemas.microsoft.com/office/drawing/2014/main" id="{7DC1E226-CEBF-9ED2-223E-86686F49DC89}"/>
              </a:ext>
            </a:extLst>
          </p:cNvPr>
          <p:cNvSpPr txBox="1"/>
          <p:nvPr/>
        </p:nvSpPr>
        <p:spPr>
          <a:xfrm>
            <a:off x="751113" y="6273225"/>
            <a:ext cx="9169399" cy="584775"/>
          </a:xfrm>
          <a:prstGeom prst="rect">
            <a:avLst/>
          </a:prstGeom>
          <a:noFill/>
        </p:spPr>
        <p:txBody>
          <a:bodyPr wrap="square">
            <a:spAutoFit/>
          </a:bodyPr>
          <a:lstStyle/>
          <a:p>
            <a:pPr marL="0" algn="l" rtl="0" latinLnBrk="0">
              <a:spcBef>
                <a:spcPts val="0"/>
              </a:spcBef>
              <a:spcAft>
                <a:spcPts val="0"/>
              </a:spcAft>
            </a:pPr>
            <a:r>
              <a:rPr lang="el-GR" sz="1600" b="0" i="1" dirty="0" smtClean="0">
                <a:solidFill>
                  <a:srgbClr val="222222"/>
                </a:solidFill>
                <a:effectLst/>
                <a:highlight>
                  <a:srgbClr val="FFFFFF"/>
                </a:highlight>
                <a:latin typeface="Calibri" panose="020F0502020204030204" pitchFamily="34" charset="0"/>
              </a:rPr>
              <a:t>Πατώντας</a:t>
            </a:r>
            <a:r>
              <a:rPr lang="el-GR" sz="1600" b="0" i="1" dirty="0">
                <a:solidFill>
                  <a:srgbClr val="222222"/>
                </a:solidFill>
                <a:effectLst/>
                <a:highlight>
                  <a:srgbClr val="FFFFFF"/>
                </a:highlight>
                <a:latin typeface="Calibri" panose="020F0502020204030204" pitchFamily="34" charset="0"/>
              </a:rPr>
              <a:t> τους συνδέσμους αποδέχεστε τους όρους </a:t>
            </a:r>
            <a:r>
              <a:rPr lang="el-GR" sz="1600" b="0" i="1" dirty="0" err="1">
                <a:solidFill>
                  <a:srgbClr val="222222"/>
                </a:solidFill>
                <a:effectLst/>
                <a:highlight>
                  <a:srgbClr val="FFFFFF"/>
                </a:highlight>
                <a:latin typeface="Calibri" panose="020F0502020204030204" pitchFamily="34" charset="0"/>
              </a:rPr>
              <a:t>ιδιωτικότητας</a:t>
            </a:r>
            <a:r>
              <a:rPr lang="el-GR" sz="1600" b="0" i="1" dirty="0">
                <a:solidFill>
                  <a:srgbClr val="222222"/>
                </a:solidFill>
                <a:effectLst/>
                <a:highlight>
                  <a:srgbClr val="FFFFFF"/>
                </a:highlight>
                <a:latin typeface="Calibri" panose="020F0502020204030204" pitchFamily="34" charset="0"/>
              </a:rPr>
              <a:t> του </a:t>
            </a:r>
            <a:r>
              <a:rPr lang="el-GR" sz="1600" b="0" i="1" dirty="0" err="1">
                <a:solidFill>
                  <a:srgbClr val="222222"/>
                </a:solidFill>
                <a:effectLst/>
                <a:highlight>
                  <a:srgbClr val="FFFFFF"/>
                </a:highlight>
                <a:latin typeface="Calibri" panose="020F0502020204030204" pitchFamily="34" charset="0"/>
              </a:rPr>
              <a:t>YouTube</a:t>
            </a:r>
            <a:r>
              <a:rPr lang="el-GR" sz="1600" b="0" i="1" dirty="0">
                <a:solidFill>
                  <a:srgbClr val="222222"/>
                </a:solidFill>
                <a:effectLst/>
                <a:highlight>
                  <a:srgbClr val="FFFFFF"/>
                </a:highlight>
                <a:latin typeface="Calibri" panose="020F0502020204030204" pitchFamily="34" charset="0"/>
              </a:rPr>
              <a:t>.</a:t>
            </a:r>
            <a:endParaRPr lang="el-GR" sz="1600" b="0" i="0" dirty="0">
              <a:solidFill>
                <a:srgbClr val="222222"/>
              </a:solidFill>
              <a:effectLst/>
              <a:highlight>
                <a:srgbClr val="FFFFFF"/>
              </a:highlight>
              <a:latin typeface="Arial" panose="020B0604020202020204" pitchFamily="34" charset="0"/>
            </a:endParaRPr>
          </a:p>
          <a:p>
            <a:pPr marL="0" algn="l" rtl="0" latinLnBrk="0">
              <a:spcBef>
                <a:spcPts val="0"/>
              </a:spcBef>
              <a:spcAft>
                <a:spcPts val="0"/>
              </a:spcAft>
            </a:pPr>
            <a:r>
              <a:rPr lang="el-GR" sz="1600" b="0" i="1" u="sng" dirty="0">
                <a:solidFill>
                  <a:srgbClr val="1155CC"/>
                </a:solidFill>
                <a:effectLst/>
                <a:highlight>
                  <a:srgbClr val="FFFFFF"/>
                </a:highlight>
                <a:latin typeface="Calibri" panose="020F0502020204030204" pitchFamily="34" charset="0"/>
              </a:rPr>
              <a:t>Μάθετε περισσότερα</a:t>
            </a:r>
            <a:endParaRPr lang="el-GR" sz="1600" b="0" i="0" dirty="0">
              <a:solidFill>
                <a:srgbClr val="222222"/>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3574390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15333" y="524829"/>
            <a:ext cx="11396576" cy="599188"/>
          </a:xfrm>
        </p:spPr>
        <p:txBody>
          <a:bodyPr/>
          <a:lstStyle/>
          <a:p>
            <a:r>
              <a:rPr lang="el-GR" dirty="0"/>
              <a:t>Μητρική υγεία και φροντίδα κατά την εγκυμοσύνη</a:t>
            </a:r>
          </a:p>
        </p:txBody>
      </p:sp>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rPr>
              <a:t>7.1.4 </a:t>
            </a:r>
            <a:r>
              <a:rPr lang="el-GR" altLang="el-GR" dirty="0">
                <a:solidFill>
                  <a:schemeClr val="bg1"/>
                </a:solidFill>
              </a:rPr>
              <a:t>Εγκυμοσύνη και μεταγεννητική περίοδος</a:t>
            </a:r>
            <a:endParaRPr lang="en-US" dirty="0">
              <a:solidFill>
                <a:schemeClr val="bg1"/>
              </a:solidFill>
            </a:endParaRPr>
          </a:p>
        </p:txBody>
      </p:sp>
      <p:sp>
        <p:nvSpPr>
          <p:cNvPr id="10" name="Θέση περιεχομένου 5">
            <a:extLst>
              <a:ext uri="{FF2B5EF4-FFF2-40B4-BE49-F238E27FC236}">
                <a16:creationId xmlns:a16="http://schemas.microsoft.com/office/drawing/2014/main" id="{09954617-F184-CCE0-30DD-2F08C1A6DC4D}"/>
              </a:ext>
            </a:extLst>
          </p:cNvPr>
          <p:cNvSpPr>
            <a:spLocks noGrp="1"/>
          </p:cNvSpPr>
          <p:nvPr>
            <p:ph sz="half" idx="1"/>
          </p:nvPr>
        </p:nvSpPr>
        <p:spPr>
          <a:xfrm>
            <a:off x="4990159" y="973711"/>
            <a:ext cx="7049441" cy="5560150"/>
          </a:xfrm>
        </p:spPr>
        <p:txBody>
          <a:bodyPr>
            <a:normAutofit fontScale="92500"/>
          </a:bodyPr>
          <a:lstStyle/>
          <a:p>
            <a:pPr marL="0" indent="0">
              <a:lnSpc>
                <a:spcPct val="120000"/>
              </a:lnSpc>
              <a:buNone/>
            </a:pPr>
            <a:endParaRPr lang="en-US" sz="1200" dirty="0"/>
          </a:p>
          <a:p>
            <a:pPr marL="0" indent="0">
              <a:lnSpc>
                <a:spcPct val="120000"/>
              </a:lnSpc>
              <a:buNone/>
            </a:pPr>
            <a:r>
              <a:rPr lang="el-GR" sz="1800" dirty="0"/>
              <a:t>Η μητρική υγεία αναφέρεται στην υγεία των γυναικών κατά τη διάρκεια της εγκυμοσύνης, του τοκετού και της μεταγεννητικής περιόδου. </a:t>
            </a:r>
          </a:p>
          <a:p>
            <a:pPr marL="0" indent="0">
              <a:lnSpc>
                <a:spcPct val="120000"/>
              </a:lnSpc>
              <a:buNone/>
            </a:pPr>
            <a:r>
              <a:rPr lang="el-GR" sz="1800" dirty="0"/>
              <a:t>Κάθε στάδιο πρέπει να αποτελεί μια θετική εμπειρία, διασφαλίζοντας ότι οι γυναίκες και τα νεογέννητα είναι πλήρως υγιείς.</a:t>
            </a:r>
          </a:p>
          <a:p>
            <a:pPr marL="0" indent="0">
              <a:lnSpc>
                <a:spcPct val="120000"/>
              </a:lnSpc>
              <a:buNone/>
            </a:pPr>
            <a:r>
              <a:rPr lang="el-GR" sz="1800" dirty="0"/>
              <a:t>Η προγεννητική φροντίδα είναι η φροντίδα που λαμβάνουν οι γυναίκες από τους επαγγελματίες υγείας κατά τη διάρκεια της εγκυμοσύνης, για να διασφαλιστεί ότι τόσο η μητέρα όσο και το μωρό είναι όσο το δυνατόν πιο υγιή. Είναι γνωστή και ως φροντίδα εγκυμοσύνης ή φροντίδα μητρότητας.</a:t>
            </a:r>
          </a:p>
          <a:p>
            <a:pPr marL="0" indent="0">
              <a:lnSpc>
                <a:spcPct val="120000"/>
              </a:lnSpc>
              <a:buNone/>
            </a:pPr>
            <a:r>
              <a:rPr lang="el-GR" sz="1800" dirty="0"/>
              <a:t>Είναι σημαντικό να επισκεφθείτε έναν γιατρό ή μαιευτήρα όσο το δυνατόν πιο νωρίς για να λάβετε προγεννητική φροντίδα (εγκυμοσύνης) και τις πληροφορίες που χρειάζεστε για να έχετε μια υγιή εγκυμοσύνη (πριν από τις 8-10 εβδομάδες της εγκυμοσύνης).</a:t>
            </a:r>
          </a:p>
          <a:p>
            <a:pPr marL="0" indent="0">
              <a:lnSpc>
                <a:spcPct val="120000"/>
              </a:lnSpc>
              <a:buNone/>
            </a:pPr>
            <a:r>
              <a:rPr lang="el-GR" sz="1800" dirty="0"/>
              <a:t>Ο υγιεινός τρόπος ζωής και η υγειονομική περίθαλψη πριν, κατά τη διάρκεια και μετά την εγκυμοσύνη μπορούν να μειώσουν τον κίνδυνο επιπλοκών.</a:t>
            </a:r>
            <a:endParaRPr lang="en-US" sz="1800" dirty="0"/>
          </a:p>
        </p:txBody>
      </p:sp>
      <p:sp>
        <p:nvSpPr>
          <p:cNvPr id="2" name="Ορθογώνιο 1">
            <a:extLst>
              <a:ext uri="{FF2B5EF4-FFF2-40B4-BE49-F238E27FC236}">
                <a16:creationId xmlns:a16="http://schemas.microsoft.com/office/drawing/2014/main" id="{0D7C4C14-C22D-2921-3162-55B96573EE93}"/>
              </a:ext>
            </a:extLst>
          </p:cNvPr>
          <p:cNvSpPr/>
          <p:nvPr/>
        </p:nvSpPr>
        <p:spPr>
          <a:xfrm>
            <a:off x="9752970" y="6394648"/>
            <a:ext cx="2411718" cy="276999"/>
          </a:xfrm>
          <a:prstGeom prst="rect">
            <a:avLst/>
          </a:prstGeom>
        </p:spPr>
        <p:txBody>
          <a:bodyPr wrap="square">
            <a:spAutoFit/>
          </a:bodyPr>
          <a:lstStyle/>
          <a:p>
            <a:pPr algn="r"/>
            <a:r>
              <a:rPr lang="el-GR" sz="1200" dirty="0">
                <a:hlinkClick r:id="rId3"/>
              </a:rPr>
              <a:t>Πηγή</a:t>
            </a:r>
            <a:r>
              <a:rPr lang="en-US" sz="1200" dirty="0"/>
              <a:t>| </a:t>
            </a:r>
            <a:r>
              <a:rPr lang="en-US" sz="1200" dirty="0">
                <a:hlinkClick r:id="rId4"/>
              </a:rPr>
              <a:t>Pixabay license</a:t>
            </a:r>
            <a:endParaRPr lang="en-US" sz="1200" dirty="0"/>
          </a:p>
        </p:txBody>
      </p:sp>
      <p:pic>
        <p:nvPicPr>
          <p:cNvPr id="4" name="Immagine 3">
            <a:extLst>
              <a:ext uri="{FF2B5EF4-FFF2-40B4-BE49-F238E27FC236}">
                <a16:creationId xmlns:a16="http://schemas.microsoft.com/office/drawing/2014/main" id="{1E75342F-65A8-458F-8796-94739E3CE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22" y="1254210"/>
            <a:ext cx="4257223" cy="5295671"/>
          </a:xfrm>
          <a:prstGeom prst="rect">
            <a:avLst/>
          </a:prstGeom>
        </p:spPr>
      </p:pic>
    </p:spTree>
    <p:extLst>
      <p:ext uri="{BB962C8B-B14F-4D97-AF65-F5344CB8AC3E}">
        <p14:creationId xmlns:p14="http://schemas.microsoft.com/office/powerpoint/2010/main" val="2105934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l-GR" sz="4800" b="1" dirty="0">
                <a:solidFill>
                  <a:srgbClr val="203864"/>
                </a:solidFill>
                <a:latin typeface="+mn-lt"/>
              </a:rPr>
              <a:t>Εταίροι</a:t>
            </a: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el-GR" sz="1050" b="0" i="0" dirty="0">
                  <a:solidFill>
                    <a:srgbClr val="414042"/>
                  </a:solidFill>
                  <a:effectLst/>
                  <a:latin typeface="Roboto" panose="02000000000000000000" pitchFamily="2" charset="0"/>
                </a:rPr>
                <a:t>ΓΚΕΛΣΕΝΚΙΡΧΕΝ, ΓΕΡΜΑΝΙΑ</a:t>
              </a:r>
              <a:endParaRPr lang="de-DE" sz="1050" b="0" i="0" dirty="0">
                <a:solidFill>
                  <a:srgbClr val="414042"/>
                </a:solidFill>
                <a:effectLst/>
                <a:latin typeface="Roboto" panose="02000000000000000000" pitchFamily="2" charset="0"/>
              </a:endParaRP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COORDINA ORGANIZACIÓN DE EMPRESAS Y</a:t>
              </a:r>
              <a:br>
                <a:rPr lang="es-ES" sz="1000" b="0" i="0" dirty="0">
                  <a:solidFill>
                    <a:srgbClr val="203864"/>
                  </a:solidFill>
                  <a:effectLst/>
                  <a:latin typeface="Roboto" panose="02000000000000000000" pitchFamily="2" charset="0"/>
                </a:rPr>
              </a:br>
              <a:r>
                <a:rPr lang="es-ES" sz="1000" b="0" i="0" dirty="0">
                  <a:solidFill>
                    <a:srgbClr val="203864"/>
                  </a:solidFill>
                  <a:effectLst/>
                  <a:latin typeface="Roboto" panose="02000000000000000000" pitchFamily="2" charset="0"/>
                </a:rPr>
                <a:t>RECURSOS HUMANOS, S.L.</a:t>
              </a:r>
            </a:p>
            <a:p>
              <a:pPr algn="ctr" fontAlgn="base"/>
              <a:r>
                <a:rPr lang="el-GR" sz="1000" b="0" i="0" dirty="0">
                  <a:solidFill>
                    <a:srgbClr val="414042"/>
                  </a:solidFill>
                  <a:effectLst/>
                  <a:latin typeface="Roboto" panose="02000000000000000000" pitchFamily="2" charset="0"/>
                </a:rPr>
                <a:t>ΒΑΛΕΝΣΙΑ, ΙΣΠΑΝΙΑ</a:t>
              </a:r>
              <a:endParaRPr lang="es-ES" sz="1000" b="0" i="0" dirty="0">
                <a:solidFill>
                  <a:srgbClr val="414042"/>
                </a:solidFill>
                <a:effectLst/>
                <a:latin typeface="Roboto" panose="02000000000000000000" pitchFamily="2" charset="0"/>
              </a:endParaRPr>
            </a:p>
            <a:p>
              <a:pPr algn="ctr" fontAlgn="base"/>
              <a:r>
                <a:rPr lang="es-ES" sz="1000" b="0" i="0" u="none" strike="noStrike" dirty="0">
                  <a:solidFill>
                    <a:srgbClr val="D71920"/>
                  </a:solidFill>
                  <a:effectLst/>
                  <a:latin typeface="Roboto" panose="02000000000000000000" pitchFamily="2" charset="0"/>
                  <a:hlinkClick r:id="rId6"/>
                </a:rPr>
                <a:t>coordina-oerh.com</a:t>
              </a:r>
              <a:endParaRPr lang="es-ES" sz="1000" b="0" i="0" dirty="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el-GR" sz="1000" b="0" i="0" dirty="0">
                  <a:solidFill>
                    <a:srgbClr val="666666"/>
                  </a:solidFill>
                  <a:effectLst/>
                  <a:latin typeface="Roboto" panose="02000000000000000000" pitchFamily="2" charset="0"/>
                </a:rPr>
                <a:t>ΑΘΗΝΑ, ΕΛΛΑΔΑ</a:t>
              </a:r>
              <a:r>
                <a:rPr lang="nb-NO" sz="1000" b="0" i="0" dirty="0">
                  <a:solidFill>
                    <a:srgbClr val="666666"/>
                  </a:solidFill>
                  <a:effectLst/>
                  <a:latin typeface="Roboto" panose="02000000000000000000" pitchFamily="2" charset="0"/>
                </a:rPr>
                <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l-GR" sz="1000" b="0" i="0" dirty="0">
                  <a:solidFill>
                    <a:srgbClr val="414042"/>
                  </a:solidFill>
                  <a:effectLst/>
                  <a:latin typeface="Roboto" panose="02000000000000000000" pitchFamily="2" charset="0"/>
                </a:rPr>
                <a:t>ΒΑΛΕΝΣΙΑ, ΙΣΠΑΝΙΑ</a:t>
              </a:r>
              <a:endParaRPr lang="es-ES" sz="1000" b="0" i="0" dirty="0">
                <a:solidFill>
                  <a:srgbClr val="414042"/>
                </a:solidFill>
                <a:effectLst/>
                <a:latin typeface="Roboto" panose="02000000000000000000" pitchFamily="2" charset="0"/>
              </a:endParaRP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608339"/>
            <a:chOff x="4517932" y="3531206"/>
            <a:chExt cx="2543175" cy="1608339"/>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669668" y="4585547"/>
              <a:ext cx="2236694" cy="553998"/>
            </a:xfrm>
            <a:prstGeom prst="rect">
              <a:avLst/>
            </a:prstGeom>
            <a:noFill/>
          </p:spPr>
          <p:txBody>
            <a:bodyPr wrap="square">
              <a:spAutoFit/>
            </a:bodyPr>
            <a:lstStyle/>
            <a:p>
              <a:pPr algn="ctr" fontAlgn="base"/>
              <a:r>
                <a:rPr lang="nn-NO" sz="1000" b="0" i="0" dirty="0">
                  <a:solidFill>
                    <a:srgbClr val="203864"/>
                  </a:solidFill>
                  <a:effectLst/>
                  <a:latin typeface="Roboto" panose="02000000000000000000" pitchFamily="2" charset="0"/>
                </a:rPr>
                <a:t>media k </a:t>
              </a:r>
              <a:r>
                <a:rPr lang="nn-NO" sz="1000" b="0" i="0" dirty="0" err="1">
                  <a:solidFill>
                    <a:srgbClr val="203864"/>
                  </a:solidFill>
                  <a:effectLst/>
                  <a:latin typeface="Roboto" panose="02000000000000000000" pitchFamily="2" charset="0"/>
                </a:rPr>
                <a:t>GmbH</a:t>
              </a:r>
              <a:endParaRPr lang="nn-NO" sz="1000" b="0" i="0" dirty="0">
                <a:solidFill>
                  <a:srgbClr val="203864"/>
                </a:solidFill>
                <a:effectLst/>
                <a:latin typeface="Roboto" panose="02000000000000000000" pitchFamily="2" charset="0"/>
              </a:endParaRPr>
            </a:p>
            <a:p>
              <a:pPr algn="ctr" fontAlgn="base"/>
              <a:r>
                <a:rPr lang="el-GR" sz="1000" b="0" i="0" dirty="0" err="1">
                  <a:solidFill>
                    <a:srgbClr val="414042"/>
                  </a:solidFill>
                  <a:effectLst/>
                  <a:latin typeface="Roboto" panose="02000000000000000000" pitchFamily="2" charset="0"/>
                </a:rPr>
                <a:t>Μπαντ</a:t>
              </a:r>
              <a:r>
                <a:rPr lang="el-GR" sz="1000" b="0" i="0" dirty="0">
                  <a:solidFill>
                    <a:srgbClr val="414042"/>
                  </a:solidFill>
                  <a:effectLst/>
                  <a:latin typeface="Roboto" panose="02000000000000000000" pitchFamily="2" charset="0"/>
                </a:rPr>
                <a:t> </a:t>
              </a:r>
              <a:r>
                <a:rPr lang="el-GR" sz="1000" b="0" i="0" dirty="0" err="1">
                  <a:solidFill>
                    <a:srgbClr val="414042"/>
                  </a:solidFill>
                  <a:effectLst/>
                  <a:latin typeface="Roboto" panose="02000000000000000000" pitchFamily="2" charset="0"/>
                </a:rPr>
                <a:t>Μέργκεντχάιμ</a:t>
              </a:r>
              <a:r>
                <a:rPr lang="el-GR" sz="1000" b="0" i="0" dirty="0">
                  <a:solidFill>
                    <a:srgbClr val="414042"/>
                  </a:solidFill>
                  <a:effectLst/>
                  <a:latin typeface="Roboto" panose="02000000000000000000" pitchFamily="2" charset="0"/>
                </a:rPr>
                <a:t>, ΓΕΡΜΑΝΙΑ</a:t>
              </a:r>
              <a:endParaRPr lang="nn-NO" sz="1000" b="0" i="0" dirty="0">
                <a:solidFill>
                  <a:srgbClr val="414042"/>
                </a:solidFill>
                <a:effectLst/>
                <a:latin typeface="Roboto" panose="02000000000000000000" pitchFamily="2" charset="0"/>
              </a:endParaRPr>
            </a:p>
            <a:p>
              <a:pPr algn="ctr" fontAlgn="base"/>
              <a:r>
                <a:rPr lang="nn-NO" sz="1000" b="0" i="0" u="none" strike="noStrike" dirty="0">
                  <a:solidFill>
                    <a:srgbClr val="D71920"/>
                  </a:solidFill>
                  <a:effectLst/>
                  <a:latin typeface="Roboto" panose="02000000000000000000" pitchFamily="2" charset="0"/>
                  <a:hlinkClick r:id="rId12"/>
                </a:rPr>
                <a:t>www.media-k.eu</a:t>
              </a:r>
              <a:endParaRPr lang="nn-NO" sz="1000" b="0" i="0" dirty="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dirty="0">
                  <a:solidFill>
                    <a:srgbClr val="203864"/>
                  </a:solidFill>
                  <a:effectLst/>
                  <a:latin typeface="Roboto" panose="02000000000000000000" pitchFamily="2" charset="0"/>
                </a:rPr>
                <a:t>OXFAM ITALIA INTERCULTURA</a:t>
              </a:r>
            </a:p>
            <a:p>
              <a:pPr algn="ctr" fontAlgn="base"/>
              <a:r>
                <a:rPr lang="el-GR" sz="1000" b="0" i="0" dirty="0">
                  <a:solidFill>
                    <a:srgbClr val="414042"/>
                  </a:solidFill>
                  <a:effectLst/>
                  <a:latin typeface="Roboto" panose="02000000000000000000" pitchFamily="2" charset="0"/>
                </a:rPr>
                <a:t>ΑΡΕΤΖΟ, ΙΤΑΛΙΑ</a:t>
              </a:r>
            </a:p>
            <a:p>
              <a:pPr algn="ctr" fontAlgn="base"/>
              <a:r>
                <a:rPr lang="en-US" sz="1000" b="0" i="0" u="none" strike="noStrike" dirty="0">
                  <a:solidFill>
                    <a:srgbClr val="D71920"/>
                  </a:solidFill>
                  <a:effectLst/>
                  <a:latin typeface="Roboto" panose="02000000000000000000" pitchFamily="2" charset="0"/>
                  <a:hlinkClick r:id="rId14"/>
                </a:rPr>
                <a:t>www.oxfamitalia.org/</a:t>
              </a:r>
              <a:endParaRPr lang="en-US" sz="1000" b="0" i="0" dirty="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l-GR" sz="1100" b="0" i="0" dirty="0">
                <a:solidFill>
                  <a:srgbClr val="414042"/>
                </a:solidFill>
                <a:effectLst/>
                <a:latin typeface="Roboto" panose="02000000000000000000" pitchFamily="2" charset="0"/>
              </a:rPr>
              <a:t>ΑΘΗΝΑ, ΕΛΛΑΔΑ</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l-GR" sz="1100" b="0" i="0" dirty="0">
                <a:solidFill>
                  <a:srgbClr val="414042"/>
                </a:solidFill>
                <a:effectLst/>
                <a:latin typeface="Roboto" panose="02000000000000000000" pitchFamily="2" charset="0"/>
              </a:rPr>
              <a:t>ΣΤΡΑΣΒΟΥΡΓΟ, ΓΑΛΛΙΑ</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375782" y="5494738"/>
            <a:ext cx="3245895"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l-GR" sz="1100" b="0" i="0" dirty="0">
                <a:solidFill>
                  <a:srgbClr val="414042"/>
                </a:solidFill>
                <a:effectLst/>
                <a:latin typeface="Roboto" panose="02000000000000000000" pitchFamily="2" charset="0"/>
              </a:rPr>
              <a:t>ΚΥΠΡΟΣ</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lh7-us.googleusercontent.com/V1hQNNvVib5vk9bHXObsm-ydZynEFBWyy7g6IEqtEmy_RkHtMQfQzpzvTOSWrbdvnsz_BxpNyixhZI8_YtFB9kQ_IwCtjmH3DsT4pMUBCyESdJ1e4EL9ca1fQYYYqyZvamxmF4jps_y15XN5QcP6Fw=s2048">
            <a:extLst>
              <a:ext uri="{FF2B5EF4-FFF2-40B4-BE49-F238E27FC236}">
                <a16:creationId xmlns:a16="http://schemas.microsoft.com/office/drawing/2014/main" id="{E4EB5A12-44AF-41A2-9CB6-F67F9A894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91088"/>
            <a:ext cx="3539724" cy="1769862"/>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7">
            <a:extLst>
              <a:ext uri="{FF2B5EF4-FFF2-40B4-BE49-F238E27FC236}">
                <a16:creationId xmlns:a16="http://schemas.microsoft.com/office/drawing/2014/main" id="{C0DFA73F-FDC8-497A-8912-CA8C28C95043}"/>
              </a:ext>
            </a:extLst>
          </p:cNvPr>
          <p:cNvSpPr/>
          <p:nvPr/>
        </p:nvSpPr>
        <p:spPr>
          <a:xfrm>
            <a:off x="8528013" y="-311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rPr>
              <a:t>7.1.4 </a:t>
            </a:r>
            <a:r>
              <a:rPr lang="el-GR" altLang="el-GR" dirty="0">
                <a:solidFill>
                  <a:schemeClr val="bg1"/>
                </a:solidFill>
              </a:rPr>
              <a:t>Εγκυμοσύνη και μεταγεννητική περίοδος</a:t>
            </a:r>
            <a:endParaRPr lang="en-US" dirty="0">
              <a:solidFill>
                <a:schemeClr val="bg1"/>
              </a:solidFill>
            </a:endParaRPr>
          </a:p>
        </p:txBody>
      </p:sp>
      <p:sp>
        <p:nvSpPr>
          <p:cNvPr id="12" name="Τίτλος 4">
            <a:extLst>
              <a:ext uri="{FF2B5EF4-FFF2-40B4-BE49-F238E27FC236}">
                <a16:creationId xmlns:a16="http://schemas.microsoft.com/office/drawing/2014/main" id="{77A949C0-F97B-3581-257D-5242AC265718}"/>
              </a:ext>
            </a:extLst>
          </p:cNvPr>
          <p:cNvSpPr>
            <a:spLocks noGrp="1"/>
          </p:cNvSpPr>
          <p:nvPr>
            <p:ph type="title"/>
          </p:nvPr>
        </p:nvSpPr>
        <p:spPr>
          <a:xfrm>
            <a:off x="558000" y="538010"/>
            <a:ext cx="11396576" cy="599188"/>
          </a:xfrm>
        </p:spPr>
        <p:txBody>
          <a:bodyPr/>
          <a:lstStyle/>
          <a:p>
            <a:r>
              <a:rPr lang="el-GR" dirty="0"/>
              <a:t>Εφαρμογές παρακολούθησης της εγκυμοσύνης</a:t>
            </a:r>
            <a:endParaRPr lang="en-US" dirty="0"/>
          </a:p>
        </p:txBody>
      </p:sp>
      <p:sp>
        <p:nvSpPr>
          <p:cNvPr id="13" name="Θέση περιεχομένου 1">
            <a:extLst>
              <a:ext uri="{FF2B5EF4-FFF2-40B4-BE49-F238E27FC236}">
                <a16:creationId xmlns:a16="http://schemas.microsoft.com/office/drawing/2014/main" id="{2C8FBC11-1035-3956-8212-5EE54C43C041}"/>
              </a:ext>
            </a:extLst>
          </p:cNvPr>
          <p:cNvSpPr txBox="1">
            <a:spLocks/>
          </p:cNvSpPr>
          <p:nvPr/>
        </p:nvSpPr>
        <p:spPr>
          <a:xfrm>
            <a:off x="558000" y="1289614"/>
            <a:ext cx="5782377" cy="528330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l-GR" sz="2400" dirty="0"/>
              <a:t>Οι εφαρμογές για την εγκυμοσύνη βοηθούν τις γυναίκες να ενημερώνονται και να κατανοούν τι συμβαίνει κάθε εβδομάδα της κύησης.</a:t>
            </a:r>
          </a:p>
          <a:p>
            <a:pPr marL="0" indent="0">
              <a:spcAft>
                <a:spcPts val="1200"/>
              </a:spcAft>
              <a:buNone/>
            </a:pPr>
            <a:r>
              <a:rPr lang="el-GR" sz="2400" dirty="0"/>
              <a:t>Αυτές οι εφαρμογές σας λένε πώς αναπτύσσεται το μωρό σας και σας δίνουν στατιστικά στοιχεία, όπως πόσο μεγάλο είναι το μωρό σας (στο μέγεθος ενός καρυδιού; Ενός αβοκάντο;). Μπορούν επίσης να σας βοηθήσουν να παρακολουθείτε τις αλλαγές του σώματός σας κατά την εγκυμοσύνη, ενώ ορισμένες διαθέτουν ένα σταθερό αρχείο πληροφοριών υγείας για θέματα που σχετίζονται με την εγκυμοσύνη. </a:t>
            </a:r>
          </a:p>
          <a:p>
            <a:pPr marL="0" indent="0">
              <a:spcAft>
                <a:spcPts val="1200"/>
              </a:spcAft>
              <a:buNone/>
            </a:pPr>
            <a:r>
              <a:rPr lang="el-GR" sz="2400" dirty="0"/>
              <a:t>Αυτές οι εφαρμογές συνεχίζουν να εξελίσσονται και, παρόλο που μπορούν να αποτελέσουν χρήσιμο οδηγό, δεν πρέπει να αντικαθιστούν τους πραγματικούς γιατρούς.</a:t>
            </a:r>
            <a:r>
              <a:rPr lang="en-US" sz="2400" dirty="0"/>
              <a:t> </a:t>
            </a:r>
            <a:endParaRPr lang="en-US" dirty="0">
              <a:effectLst/>
            </a:endParaRPr>
          </a:p>
        </p:txBody>
      </p:sp>
      <p:sp>
        <p:nvSpPr>
          <p:cNvPr id="14" name="Ορθογώνιο 1">
            <a:extLst>
              <a:ext uri="{FF2B5EF4-FFF2-40B4-BE49-F238E27FC236}">
                <a16:creationId xmlns:a16="http://schemas.microsoft.com/office/drawing/2014/main" id="{F05CDBF0-95E5-C710-2CEB-D33662A2E3D8}"/>
              </a:ext>
            </a:extLst>
          </p:cNvPr>
          <p:cNvSpPr/>
          <p:nvPr/>
        </p:nvSpPr>
        <p:spPr>
          <a:xfrm>
            <a:off x="9752970" y="6394648"/>
            <a:ext cx="2411718" cy="276999"/>
          </a:xfrm>
          <a:prstGeom prst="rect">
            <a:avLst/>
          </a:prstGeom>
        </p:spPr>
        <p:txBody>
          <a:bodyPr wrap="square">
            <a:spAutoFit/>
          </a:bodyPr>
          <a:lstStyle/>
          <a:p>
            <a:pPr algn="r"/>
            <a:r>
              <a:rPr lang="el-GR" sz="1200" dirty="0">
                <a:hlinkClick r:id="rId4"/>
              </a:rPr>
              <a:t>Πηγή</a:t>
            </a:r>
            <a:r>
              <a:rPr lang="en-US" sz="1200" dirty="0"/>
              <a:t>| </a:t>
            </a:r>
            <a:r>
              <a:rPr lang="en-US" sz="1200" dirty="0">
                <a:hlinkClick r:id="rId5"/>
              </a:rPr>
              <a:t>Pixabay license</a:t>
            </a:r>
            <a:endParaRPr lang="en-US" sz="1200" dirty="0"/>
          </a:p>
        </p:txBody>
      </p:sp>
      <p:pic>
        <p:nvPicPr>
          <p:cNvPr id="2050" name="Picture 2" descr="https://lh7-us.googleusercontent.com/dw9HkjUEFHMA7jBpSGM0FvxB1kskG4YYRwFArDOD9a39oNn48gTW6PHsUp7uSdYAgYVn3Mo4rtA_0cJrJDMApoVILDxxdGtohiklwsrEOESf3MoS4RVpg_ckRD1TjBTp9Vq8Es2-pVwbiwl6IeoFxw=s2048">
            <a:extLst>
              <a:ext uri="{FF2B5EF4-FFF2-40B4-BE49-F238E27FC236}">
                <a16:creationId xmlns:a16="http://schemas.microsoft.com/office/drawing/2014/main" id="{E1819436-AE1A-41F5-91A9-3693C80033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9588" y="1062161"/>
            <a:ext cx="1514477" cy="15144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7-us.googleusercontent.com/NFUxmJlBiCKoYD-22cfD5zl3tHOjgRYCSjgtSdgpkRqUoNeiw7Gqk5Ufr9VMbA0i11hHXIDZJMCkhbD0r5yFQ1S0yJgxGs3VH1Gs8NrA1nSUd_x3IRMIu_ZJCkKJ4UDaIiRQYSMQg1zaCMGS2DAG9g=s2048">
            <a:extLst>
              <a:ext uri="{FF2B5EF4-FFF2-40B4-BE49-F238E27FC236}">
                <a16:creationId xmlns:a16="http://schemas.microsoft.com/office/drawing/2014/main" id="{7E2398AC-DB16-4BD4-A7EA-17E6AAA79D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1452" y="1062161"/>
            <a:ext cx="1514478" cy="15144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7-us.googleusercontent.com/-kb1K9STTs7_Boar0rwo95kvCAFgZgdYby1M2YtGKZNdkoY3HnmP0iI_rC8e2zU2TQeR9e9jhAR3NNekFY2ae7Xr9aoCClrUWU6k30oBkV64Bsvo5PDuU6tRUQ4wQnvADTyM4eBNc7h2f9kl8Clnaw=s2048">
            <a:extLst>
              <a:ext uri="{FF2B5EF4-FFF2-40B4-BE49-F238E27FC236}">
                <a16:creationId xmlns:a16="http://schemas.microsoft.com/office/drawing/2014/main" id="{3C4142BD-734B-4A5B-A4FC-22F0A64E89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11452" y="2741192"/>
            <a:ext cx="1514478" cy="15144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7-us.googleusercontent.com/ubk_26rYOXb8Pv5DKzkMg6Ab_A2U7ubtSJN-RjYrmYi-cQbRvHG4_mtmvXCXljFiAX0m9VMKjyWb78KK6Cwrz3QBTdK4kkyx0D3FTBukMUKs6JFl6YfBtwu3TnHWhGoxUGS_MEGKi5hDaDmge5KWgA=s2048">
            <a:extLst>
              <a:ext uri="{FF2B5EF4-FFF2-40B4-BE49-F238E27FC236}">
                <a16:creationId xmlns:a16="http://schemas.microsoft.com/office/drawing/2014/main" id="{6DF1CC67-A50A-49CE-8923-4763CA9411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9588" y="4645635"/>
            <a:ext cx="1514833" cy="151483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lh7-us.googleusercontent.com/Sn_Ea4HM9Rhnka1ZTgFAjnYSTyz97Gsx7XjoClmk_O4lclAhj3EgxP9ujvJN7nLdqRbCOJWmUzxNAf0xQKT-WomPJi4u_OqFBxOEFGft-0iWDCTsEgh_fNFUE_mCvujIX-NYurwU21mb8n0gJ9iuXQ=s2048">
            <a:extLst>
              <a:ext uri="{FF2B5EF4-FFF2-40B4-BE49-F238E27FC236}">
                <a16:creationId xmlns:a16="http://schemas.microsoft.com/office/drawing/2014/main" id="{1A20E631-BC37-40C6-A0FC-A958D0EE44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11097" y="4645634"/>
            <a:ext cx="1514833" cy="151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41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lvl="0" algn="r">
              <a:lnSpc>
                <a:spcPct val="90000"/>
              </a:lnSpc>
              <a:spcBef>
                <a:spcPct val="0"/>
              </a:spcBef>
            </a:pPr>
            <a:r>
              <a:rPr lang="en-US" altLang="el-GR" dirty="0">
                <a:solidFill>
                  <a:prstClr val="white"/>
                </a:solidFill>
              </a:rPr>
              <a:t>7.1.4 </a:t>
            </a:r>
            <a:r>
              <a:rPr lang="el-GR" altLang="el-GR" dirty="0">
                <a:solidFill>
                  <a:prstClr val="white"/>
                </a:solidFill>
              </a:rPr>
              <a:t>Εγκυμοσύνη και μεταγεννητική περίοδος</a:t>
            </a:r>
            <a:endParaRPr lang="en-US" dirty="0">
              <a:solidFill>
                <a:prstClr val="white"/>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0" y="602590"/>
            <a:ext cx="11059692" cy="605096"/>
          </a:xfrm>
        </p:spPr>
        <p:txBody>
          <a:bodyPr>
            <a:normAutofit/>
          </a:bodyPr>
          <a:lstStyle/>
          <a:p>
            <a:pPr algn="ctr"/>
            <a:r>
              <a:rPr lang="el-GR" dirty="0"/>
              <a:t>Εφαρμογές παρακολούθησης της εγκυμοσύνης</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2206783552"/>
              </p:ext>
            </p:extLst>
          </p:nvPr>
        </p:nvGraphicFramePr>
        <p:xfrm>
          <a:off x="566150" y="1207686"/>
          <a:ext cx="11059690" cy="5530962"/>
        </p:xfrm>
        <a:graphic>
          <a:graphicData uri="http://schemas.openxmlformats.org/drawingml/2006/table">
            <a:tbl>
              <a:tblPr firstRow="1" bandRow="1">
                <a:tableStyleId>{5C22544A-7EE6-4342-B048-85BDC9FD1C3A}</a:tableStyleId>
              </a:tblPr>
              <a:tblGrid>
                <a:gridCol w="1915789">
                  <a:extLst>
                    <a:ext uri="{9D8B030D-6E8A-4147-A177-3AD203B41FA5}">
                      <a16:colId xmlns:a16="http://schemas.microsoft.com/office/drawing/2014/main" val="662343082"/>
                    </a:ext>
                  </a:extLst>
                </a:gridCol>
                <a:gridCol w="937666">
                  <a:extLst>
                    <a:ext uri="{9D8B030D-6E8A-4147-A177-3AD203B41FA5}">
                      <a16:colId xmlns:a16="http://schemas.microsoft.com/office/drawing/2014/main" val="1987263671"/>
                    </a:ext>
                  </a:extLst>
                </a:gridCol>
                <a:gridCol w="1265129">
                  <a:extLst>
                    <a:ext uri="{9D8B030D-6E8A-4147-A177-3AD203B41FA5}">
                      <a16:colId xmlns:a16="http://schemas.microsoft.com/office/drawing/2014/main" val="2436129657"/>
                    </a:ext>
                  </a:extLst>
                </a:gridCol>
                <a:gridCol w="1269748">
                  <a:extLst>
                    <a:ext uri="{9D8B030D-6E8A-4147-A177-3AD203B41FA5}">
                      <a16:colId xmlns:a16="http://schemas.microsoft.com/office/drawing/2014/main" val="290924506"/>
                    </a:ext>
                  </a:extLst>
                </a:gridCol>
                <a:gridCol w="5671358">
                  <a:extLst>
                    <a:ext uri="{9D8B030D-6E8A-4147-A177-3AD203B41FA5}">
                      <a16:colId xmlns:a16="http://schemas.microsoft.com/office/drawing/2014/main" val="2740814280"/>
                    </a:ext>
                  </a:extLst>
                </a:gridCol>
              </a:tblGrid>
              <a:tr h="623682">
                <a:tc>
                  <a:txBody>
                    <a:bodyPr/>
                    <a:lstStyle/>
                    <a:p>
                      <a:r>
                        <a:rPr lang="el-GR" sz="1600" dirty="0"/>
                        <a:t>Όνομα</a:t>
                      </a:r>
                      <a:endParaRPr lang="it-IT" sz="1600" dirty="0"/>
                    </a:p>
                  </a:txBody>
                  <a:tcPr/>
                </a:tc>
                <a:tc>
                  <a:txBody>
                    <a:bodyPr/>
                    <a:lstStyle/>
                    <a:p>
                      <a:r>
                        <a:rPr lang="el-GR" sz="1600" dirty="0"/>
                        <a:t>Κόστος</a:t>
                      </a:r>
                      <a:endParaRPr lang="it-IT" sz="1600" dirty="0"/>
                    </a:p>
                  </a:txBody>
                  <a:tcPr/>
                </a:tc>
                <a:tc>
                  <a:txBody>
                    <a:bodyPr/>
                    <a:lstStyle/>
                    <a:p>
                      <a:r>
                        <a:rPr lang="el-GR" sz="1600" dirty="0"/>
                        <a:t>Διαθέσιμο στο</a:t>
                      </a:r>
                    </a:p>
                  </a:txBody>
                  <a:tcPr/>
                </a:tc>
                <a:tc>
                  <a:txBody>
                    <a:bodyPr/>
                    <a:lstStyle/>
                    <a:p>
                      <a:r>
                        <a:rPr lang="el-GR" sz="1600" dirty="0"/>
                        <a:t>Σύνδεσμος</a:t>
                      </a:r>
                      <a:endParaRPr lang="it-IT" sz="1600" dirty="0"/>
                    </a:p>
                  </a:txBody>
                  <a:tcPr/>
                </a:tc>
                <a:tc>
                  <a:txBody>
                    <a:bodyPr/>
                    <a:lstStyle/>
                    <a:p>
                      <a:r>
                        <a:rPr lang="el-GR" sz="1600" dirty="0"/>
                        <a:t>Περιγραφή</a:t>
                      </a:r>
                      <a:endParaRPr lang="it-IT" sz="1600" dirty="0"/>
                    </a:p>
                  </a:txBody>
                  <a:tcPr/>
                </a:tc>
                <a:extLst>
                  <a:ext uri="{0D108BD9-81ED-4DB2-BD59-A6C34878D82A}">
                    <a16:rowId xmlns:a16="http://schemas.microsoft.com/office/drawing/2014/main" val="1425105461"/>
                  </a:ext>
                </a:extLst>
              </a:tr>
              <a:tr h="623682">
                <a:tc>
                  <a:txBody>
                    <a:bodyPr/>
                    <a:lstStyle/>
                    <a:p>
                      <a:r>
                        <a:rPr lang="it-IT" sz="1600" b="0" i="0" u="none" strike="noStrike" kern="1200" dirty="0" err="1">
                          <a:solidFill>
                            <a:schemeClr val="dk1"/>
                          </a:solidFill>
                          <a:effectLst/>
                          <a:latin typeface="+mn-lt"/>
                          <a:ea typeface="+mn-ea"/>
                          <a:cs typeface="+mn-cs"/>
                        </a:rPr>
                        <a:t>Amila</a:t>
                      </a:r>
                      <a:r>
                        <a:rPr lang="it-IT" sz="1600" b="0" i="0" u="none" strike="noStrike" kern="1200" dirty="0">
                          <a:solidFill>
                            <a:schemeClr val="dk1"/>
                          </a:solidFill>
                          <a:effectLst/>
                          <a:latin typeface="+mn-lt"/>
                          <a:ea typeface="+mn-ea"/>
                          <a:cs typeface="+mn-cs"/>
                        </a:rPr>
                        <a:t> – </a:t>
                      </a:r>
                      <a:r>
                        <a:rPr lang="it-IT" sz="1600" b="0" i="0" u="none" strike="noStrike" kern="1200" dirty="0" err="1">
                          <a:solidFill>
                            <a:schemeClr val="dk1"/>
                          </a:solidFill>
                          <a:effectLst/>
                          <a:latin typeface="+mn-lt"/>
                          <a:ea typeface="+mn-ea"/>
                          <a:cs typeface="+mn-cs"/>
                        </a:rPr>
                        <a:t>Pregnancy</a:t>
                      </a:r>
                      <a:r>
                        <a:rPr lang="it-IT" sz="1600" b="0" i="0" u="none" strike="noStrike" kern="1200" dirty="0">
                          <a:solidFill>
                            <a:schemeClr val="dk1"/>
                          </a:solidFill>
                          <a:effectLst/>
                          <a:latin typeface="+mn-lt"/>
                          <a:ea typeface="+mn-ea"/>
                          <a:cs typeface="+mn-cs"/>
                        </a:rPr>
                        <a:t> Tracker</a:t>
                      </a:r>
                      <a:endParaRPr lang="it-IT" sz="1600" dirty="0"/>
                    </a:p>
                  </a:txBody>
                  <a:tcPr/>
                </a:tc>
                <a:tc>
                  <a:txBody>
                    <a:bodyPr/>
                    <a:lstStyle/>
                    <a:p>
                      <a:r>
                        <a:rPr lang="el-GR" sz="1600" b="0" i="0" u="none" strike="noStrike" kern="1200" dirty="0">
                          <a:solidFill>
                            <a:schemeClr val="dk1"/>
                          </a:solidFill>
                          <a:effectLst/>
                          <a:latin typeface="+mn-lt"/>
                          <a:ea typeface="+mn-ea"/>
                          <a:cs typeface="+mn-cs"/>
                        </a:rPr>
                        <a:t>Δωρεάν</a:t>
                      </a:r>
                      <a:endParaRPr lang="it-IT" sz="1600" dirty="0"/>
                    </a:p>
                  </a:txBody>
                  <a:tcPr/>
                </a:tc>
                <a:tc>
                  <a:txBody>
                    <a:bodyPr/>
                    <a:lstStyle/>
                    <a:p>
                      <a:r>
                        <a:rPr lang="it-IT" sz="1600" b="0" i="0" u="none" strike="noStrike" kern="1200" dirty="0">
                          <a:solidFill>
                            <a:schemeClr val="dk1"/>
                          </a:solidFill>
                          <a:effectLst/>
                          <a:latin typeface="+mn-lt"/>
                          <a:ea typeface="+mn-ea"/>
                          <a:cs typeface="+mn-cs"/>
                        </a:rPr>
                        <a:t>Android, IOS</a:t>
                      </a:r>
                      <a:endParaRPr lang="it-IT" sz="1600" dirty="0"/>
                    </a:p>
                  </a:txBody>
                  <a:tcPr/>
                </a:tc>
                <a:tc>
                  <a:txBody>
                    <a:bodyPr/>
                    <a:lstStyle/>
                    <a:p>
                      <a:r>
                        <a:rPr lang="it-IT" sz="1200" b="0" i="0" u="sng" kern="1200" dirty="0">
                          <a:solidFill>
                            <a:schemeClr val="dk1"/>
                          </a:solidFill>
                          <a:effectLst/>
                          <a:latin typeface="+mn-lt"/>
                          <a:ea typeface="+mn-ea"/>
                          <a:cs typeface="+mn-cs"/>
                          <a:hlinkClick r:id="rId3"/>
                        </a:rPr>
                        <a:t>https://amila.io/</a:t>
                      </a:r>
                      <a:endParaRPr lang="it-IT" sz="1200" dirty="0"/>
                    </a:p>
                  </a:txBody>
                  <a:tcPr/>
                </a:tc>
                <a:tc>
                  <a:txBody>
                    <a:bodyPr/>
                    <a:lstStyle/>
                    <a:p>
                      <a:pPr algn="l"/>
                      <a:r>
                        <a:rPr lang="el-GR" sz="1600" kern="1200" dirty="0">
                          <a:solidFill>
                            <a:schemeClr val="dk1"/>
                          </a:solidFill>
                          <a:effectLst/>
                          <a:latin typeface="+mn-lt"/>
                          <a:ea typeface="+mn-ea"/>
                          <a:cs typeface="+mn-cs"/>
                        </a:rPr>
                        <a:t>Παρακολούθηση εγκυμοσύνης, Πόροι και άρθρα, υπολογισμός της τρέχουσας εβδομάδας της εγκυμοσύνης, υπολογισμός της προβλεπόμενης ημερομηνίας, παρακολούθηση του βάρους της εγκυμοσύνης, παρακολούθηση των κλωτσιών του μωρού και των συσπάσεων, παρακολούθηση της προόδου της εγκυμοσύνης, καταγραφή των συμπτωμάτων της εγκυμοσύνης και των ραντεβού με τον γιατρό.</a:t>
                      </a:r>
                      <a:r>
                        <a:rPr lang="en-CY" sz="1600" dirty="0">
                          <a:effectLst/>
                        </a:rPr>
                        <a:t> </a:t>
                      </a:r>
                      <a:endParaRPr lang="it-IT" sz="1600" dirty="0"/>
                    </a:p>
                  </a:txBody>
                  <a:tcPr/>
                </a:tc>
                <a:extLst>
                  <a:ext uri="{0D108BD9-81ED-4DB2-BD59-A6C34878D82A}">
                    <a16:rowId xmlns:a16="http://schemas.microsoft.com/office/drawing/2014/main" val="1789744796"/>
                  </a:ext>
                </a:extLst>
              </a:tr>
              <a:tr h="890975">
                <a:tc>
                  <a:txBody>
                    <a:bodyPr/>
                    <a:lstStyle/>
                    <a:p>
                      <a:r>
                        <a:rPr lang="it-IT" sz="1600" b="0" i="0" u="none" strike="noStrike" kern="1200" dirty="0" err="1">
                          <a:solidFill>
                            <a:schemeClr val="dk1"/>
                          </a:solidFill>
                          <a:effectLst/>
                          <a:latin typeface="+mn-lt"/>
                          <a:ea typeface="+mn-ea"/>
                          <a:cs typeface="+mn-cs"/>
                        </a:rPr>
                        <a:t>BabyCenter</a:t>
                      </a:r>
                      <a:r>
                        <a:rPr lang="it-IT" sz="1600" b="0" i="0" u="none" strike="noStrike" kern="1200" dirty="0">
                          <a:solidFill>
                            <a:schemeClr val="dk1"/>
                          </a:solidFill>
                          <a:effectLst/>
                          <a:latin typeface="+mn-lt"/>
                          <a:ea typeface="+mn-ea"/>
                          <a:cs typeface="+mn-cs"/>
                        </a:rPr>
                        <a:t> – </a:t>
                      </a:r>
                      <a:r>
                        <a:rPr lang="it-IT" sz="1600" b="0" i="0" u="none" strike="noStrike" kern="1200" dirty="0" err="1">
                          <a:solidFill>
                            <a:schemeClr val="dk1"/>
                          </a:solidFill>
                          <a:effectLst/>
                          <a:latin typeface="+mn-lt"/>
                          <a:ea typeface="+mn-ea"/>
                          <a:cs typeface="+mn-cs"/>
                        </a:rPr>
                        <a:t>Pregnancy</a:t>
                      </a:r>
                      <a:r>
                        <a:rPr lang="it-IT" sz="1600" b="0" i="0" u="none" strike="noStrike" kern="1200" dirty="0">
                          <a:solidFill>
                            <a:schemeClr val="dk1"/>
                          </a:solidFill>
                          <a:effectLst/>
                          <a:latin typeface="+mn-lt"/>
                          <a:ea typeface="+mn-ea"/>
                          <a:cs typeface="+mn-cs"/>
                        </a:rPr>
                        <a:t> App &amp; Baby Tracker</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i="0" u="none" strike="noStrike" kern="1200" dirty="0">
                          <a:solidFill>
                            <a:schemeClr val="dk1"/>
                          </a:solidFill>
                          <a:effectLst/>
                          <a:latin typeface="+mn-lt"/>
                          <a:ea typeface="+mn-ea"/>
                          <a:cs typeface="+mn-cs"/>
                        </a:rPr>
                        <a:t>Δωρεάν</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dirty="0">
                          <a:solidFill>
                            <a:schemeClr val="dk1"/>
                          </a:solidFill>
                          <a:effectLst/>
                          <a:latin typeface="+mn-lt"/>
                          <a:ea typeface="+mn-ea"/>
                          <a:cs typeface="+mn-cs"/>
                        </a:rPr>
                        <a:t>Android, IOS</a:t>
                      </a:r>
                      <a:endParaRPr lang="it-IT" sz="1600" dirty="0"/>
                    </a:p>
                    <a:p>
                      <a:endParaRPr lang="it-IT" sz="1600" dirty="0"/>
                    </a:p>
                  </a:txBody>
                  <a:tcPr/>
                </a:tc>
                <a:tc>
                  <a:txBody>
                    <a:bodyPr/>
                    <a:lstStyle/>
                    <a:p>
                      <a:r>
                        <a:rPr lang="it-IT" sz="1200" b="0" i="0" u="sng" kern="1200" dirty="0">
                          <a:solidFill>
                            <a:schemeClr val="dk1"/>
                          </a:solidFill>
                          <a:effectLst/>
                          <a:latin typeface="+mn-lt"/>
                          <a:ea typeface="+mn-ea"/>
                          <a:cs typeface="+mn-cs"/>
                          <a:hlinkClick r:id="rId4"/>
                        </a:rPr>
                        <a:t>https://www.babycenter.com/mobile-apps</a:t>
                      </a:r>
                      <a:endParaRPr lang="it-IT" sz="1200" dirty="0"/>
                    </a:p>
                  </a:txBody>
                  <a:tcPr/>
                </a:tc>
                <a:tc>
                  <a:txBody>
                    <a:bodyPr/>
                    <a:lstStyle/>
                    <a:p>
                      <a:pPr algn="l"/>
                      <a:r>
                        <a:rPr lang="el-GR" sz="1600" kern="1200" dirty="0">
                          <a:solidFill>
                            <a:schemeClr val="dk1"/>
                          </a:solidFill>
                          <a:effectLst/>
                          <a:latin typeface="+mn-lt"/>
                          <a:ea typeface="+mn-ea"/>
                          <a:cs typeface="+mn-cs"/>
                        </a:rPr>
                        <a:t>Παρακολούθηση εγκυμοσύνης, Πρόβλεψη γονιμότητας, Τρισδιάστατα βίντεο εμβρυϊκής ανάπτυξης, Συμβουλές, Γυμναστική για εγκύους και συμβουλές διατροφής, Ημερολόγιο εγκυμοσύνης, Εύρεση ονομάτων μωρών, Λίστα δώρων, διαδικτυακό μάθημα τοκετού και πολλά άλλα.</a:t>
                      </a:r>
                      <a:endParaRPr lang="it-IT" sz="1600" dirty="0"/>
                    </a:p>
                  </a:txBody>
                  <a:tcPr/>
                </a:tc>
                <a:extLst>
                  <a:ext uri="{0D108BD9-81ED-4DB2-BD59-A6C34878D82A}">
                    <a16:rowId xmlns:a16="http://schemas.microsoft.com/office/drawing/2014/main" val="780917226"/>
                  </a:ext>
                </a:extLst>
              </a:tr>
              <a:tr h="1425560">
                <a:tc>
                  <a:txBody>
                    <a:bodyPr/>
                    <a:lstStyle/>
                    <a:p>
                      <a:r>
                        <a:rPr lang="it-IT" sz="1600" b="0" i="0" kern="1200" dirty="0" err="1">
                          <a:solidFill>
                            <a:schemeClr val="dk1"/>
                          </a:solidFill>
                          <a:effectLst/>
                          <a:latin typeface="+mn-lt"/>
                          <a:ea typeface="+mn-ea"/>
                          <a:cs typeface="+mn-cs"/>
                        </a:rPr>
                        <a:t>Ovia</a:t>
                      </a:r>
                      <a:r>
                        <a:rPr lang="it-IT" sz="1600" b="0" i="0" kern="1200" dirty="0">
                          <a:solidFill>
                            <a:schemeClr val="dk1"/>
                          </a:solidFill>
                          <a:effectLst/>
                          <a:latin typeface="+mn-lt"/>
                          <a:ea typeface="+mn-ea"/>
                          <a:cs typeface="+mn-cs"/>
                        </a:rPr>
                        <a:t> </a:t>
                      </a:r>
                      <a:r>
                        <a:rPr lang="it-IT" sz="1600" b="0" i="0" kern="1200" dirty="0" err="1">
                          <a:solidFill>
                            <a:schemeClr val="dk1"/>
                          </a:solidFill>
                          <a:effectLst/>
                          <a:latin typeface="+mn-lt"/>
                          <a:ea typeface="+mn-ea"/>
                          <a:cs typeface="+mn-cs"/>
                        </a:rPr>
                        <a:t>Pregnancy</a:t>
                      </a:r>
                      <a:r>
                        <a:rPr lang="it-IT" sz="1600" b="0" i="0" kern="1200" dirty="0">
                          <a:solidFill>
                            <a:schemeClr val="dk1"/>
                          </a:solidFill>
                          <a:effectLst/>
                          <a:latin typeface="+mn-lt"/>
                          <a:ea typeface="+mn-ea"/>
                          <a:cs typeface="+mn-cs"/>
                        </a:rPr>
                        <a:t> &amp; Baby Tracker</a:t>
                      </a:r>
                      <a:endParaRPr lang="it-IT" sz="1600" dirty="0"/>
                    </a:p>
                  </a:txBody>
                  <a:tcPr/>
                </a:tc>
                <a:tc>
                  <a:txBody>
                    <a:bodyPr/>
                    <a:lstStyle/>
                    <a:p>
                      <a:r>
                        <a:rPr lang="el-GR" sz="1600" b="0" i="0" u="none" strike="noStrike" kern="1200" dirty="0">
                          <a:solidFill>
                            <a:schemeClr val="dk1"/>
                          </a:solidFill>
                          <a:effectLst/>
                          <a:latin typeface="+mn-lt"/>
                          <a:ea typeface="+mn-ea"/>
                          <a:cs typeface="+mn-cs"/>
                        </a:rPr>
                        <a:t>Δωρεάν</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dirty="0">
                          <a:solidFill>
                            <a:schemeClr val="dk1"/>
                          </a:solidFill>
                          <a:effectLst/>
                          <a:latin typeface="+mn-lt"/>
                          <a:ea typeface="+mn-ea"/>
                          <a:cs typeface="+mn-cs"/>
                        </a:rPr>
                        <a:t>Android, IOS</a:t>
                      </a:r>
                      <a:endParaRPr lang="it-IT" sz="1600" dirty="0"/>
                    </a:p>
                    <a:p>
                      <a:endParaRPr lang="it-IT" sz="1600" dirty="0"/>
                    </a:p>
                  </a:txBody>
                  <a:tcPr/>
                </a:tc>
                <a:tc>
                  <a:txBody>
                    <a:bodyPr/>
                    <a:lstStyle/>
                    <a:p>
                      <a:r>
                        <a:rPr lang="it-IT" sz="1200" b="0" i="0" u="sng" kern="1200" dirty="0">
                          <a:solidFill>
                            <a:schemeClr val="dk1"/>
                          </a:solidFill>
                          <a:effectLst/>
                          <a:latin typeface="+mn-lt"/>
                          <a:ea typeface="+mn-ea"/>
                          <a:cs typeface="+mn-cs"/>
                          <a:hlinkClick r:id="rId5"/>
                        </a:rPr>
                        <a:t>https://www.oviahealth.com/join/</a:t>
                      </a:r>
                      <a:endParaRPr lang="it-IT" sz="1200" dirty="0"/>
                    </a:p>
                  </a:txBody>
                  <a:tcPr/>
                </a:tc>
                <a:tc>
                  <a:txBody>
                    <a:bodyPr/>
                    <a:lstStyle/>
                    <a:p>
                      <a:pPr algn="l"/>
                      <a:r>
                        <a:rPr lang="el-GR" sz="1600" kern="1200" dirty="0">
                          <a:solidFill>
                            <a:schemeClr val="dk1"/>
                          </a:solidFill>
                          <a:effectLst/>
                          <a:latin typeface="+mn-lt"/>
                          <a:ea typeface="+mn-ea"/>
                          <a:cs typeface="+mn-cs"/>
                        </a:rPr>
                        <a:t>Τρισδιάστατες απεικονίσεις μήτρας για κάθε εβδομάδα εγκυμοσύνης, αντίστροφη μέτρηση για την ημερομηνία τοκετού και εβδομαδιαία βίντεο και περιεχόμενο για τα συμπτώματα της εγκυμοσύνης, τις αλλαγές στο σώμα και συμβουλές για το μωρό, σύγκριση μεγέθους μωρών, εύρεση ονομάτων για μωρά, παρακολούθηση εγκυμοσύνης και ημερολόγιο ανάπτυξης του μωρού και πολλά άλλα.</a:t>
                      </a:r>
                      <a:r>
                        <a:rPr lang="en-CY" sz="1600" dirty="0">
                          <a:effectLst/>
                        </a:rPr>
                        <a:t> </a:t>
                      </a:r>
                      <a:endParaRPr lang="it-IT" sz="1600" dirty="0"/>
                    </a:p>
                  </a:txBody>
                  <a:tcPr/>
                </a:tc>
                <a:extLst>
                  <a:ext uri="{0D108BD9-81ED-4DB2-BD59-A6C34878D82A}">
                    <a16:rowId xmlns:a16="http://schemas.microsoft.com/office/drawing/2014/main" val="3033871928"/>
                  </a:ext>
                </a:extLst>
              </a:tr>
            </a:tbl>
          </a:graphicData>
        </a:graphic>
      </p:graphicFrame>
    </p:spTree>
    <p:extLst>
      <p:ext uri="{BB962C8B-B14F-4D97-AF65-F5344CB8AC3E}">
        <p14:creationId xmlns:p14="http://schemas.microsoft.com/office/powerpoint/2010/main" val="3355334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lvl="0" algn="r">
              <a:lnSpc>
                <a:spcPct val="90000"/>
              </a:lnSpc>
              <a:spcBef>
                <a:spcPct val="0"/>
              </a:spcBef>
            </a:pPr>
            <a:r>
              <a:rPr lang="en-US" altLang="el-GR" dirty="0">
                <a:solidFill>
                  <a:prstClr val="white"/>
                </a:solidFill>
              </a:rPr>
              <a:t>7.1.4 </a:t>
            </a:r>
            <a:r>
              <a:rPr lang="el-GR" altLang="el-GR" dirty="0">
                <a:solidFill>
                  <a:prstClr val="white"/>
                </a:solidFill>
              </a:rPr>
              <a:t>Εγκυμοσύνη και μεταγεννητική περίοδος</a:t>
            </a:r>
            <a:endParaRPr lang="en-US" dirty="0">
              <a:solidFill>
                <a:prstClr val="white"/>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48" y="292979"/>
            <a:ext cx="11059692" cy="605096"/>
          </a:xfrm>
        </p:spPr>
        <p:txBody>
          <a:bodyPr>
            <a:normAutofit/>
          </a:bodyPr>
          <a:lstStyle/>
          <a:p>
            <a:pPr algn="ctr"/>
            <a:r>
              <a:rPr lang="el-GR" dirty="0"/>
              <a:t>Εφαρμογές παρακολούθησης της εγκυμοσύνης</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1619464809"/>
              </p:ext>
            </p:extLst>
          </p:nvPr>
        </p:nvGraphicFramePr>
        <p:xfrm>
          <a:off x="566150" y="839358"/>
          <a:ext cx="11059690" cy="6018642"/>
        </p:xfrm>
        <a:graphic>
          <a:graphicData uri="http://schemas.openxmlformats.org/drawingml/2006/table">
            <a:tbl>
              <a:tblPr firstRow="1" bandRow="1">
                <a:tableStyleId>{5C22544A-7EE6-4342-B048-85BDC9FD1C3A}</a:tableStyleId>
              </a:tblPr>
              <a:tblGrid>
                <a:gridCol w="1915789">
                  <a:extLst>
                    <a:ext uri="{9D8B030D-6E8A-4147-A177-3AD203B41FA5}">
                      <a16:colId xmlns:a16="http://schemas.microsoft.com/office/drawing/2014/main" val="662343082"/>
                    </a:ext>
                  </a:extLst>
                </a:gridCol>
                <a:gridCol w="1751858">
                  <a:extLst>
                    <a:ext uri="{9D8B030D-6E8A-4147-A177-3AD203B41FA5}">
                      <a16:colId xmlns:a16="http://schemas.microsoft.com/office/drawing/2014/main" val="1987263671"/>
                    </a:ext>
                  </a:extLst>
                </a:gridCol>
                <a:gridCol w="1390389">
                  <a:extLst>
                    <a:ext uri="{9D8B030D-6E8A-4147-A177-3AD203B41FA5}">
                      <a16:colId xmlns:a16="http://schemas.microsoft.com/office/drawing/2014/main" val="2436129657"/>
                    </a:ext>
                  </a:extLst>
                </a:gridCol>
                <a:gridCol w="1891430">
                  <a:extLst>
                    <a:ext uri="{9D8B030D-6E8A-4147-A177-3AD203B41FA5}">
                      <a16:colId xmlns:a16="http://schemas.microsoft.com/office/drawing/2014/main" val="290924506"/>
                    </a:ext>
                  </a:extLst>
                </a:gridCol>
                <a:gridCol w="4110224">
                  <a:extLst>
                    <a:ext uri="{9D8B030D-6E8A-4147-A177-3AD203B41FA5}">
                      <a16:colId xmlns:a16="http://schemas.microsoft.com/office/drawing/2014/main" val="2740814280"/>
                    </a:ext>
                  </a:extLst>
                </a:gridCol>
              </a:tblGrid>
              <a:tr h="623682">
                <a:tc>
                  <a:txBody>
                    <a:bodyPr/>
                    <a:lstStyle/>
                    <a:p>
                      <a:r>
                        <a:rPr lang="it-IT" sz="1600" dirty="0" err="1"/>
                        <a:t>Ό</a:t>
                      </a:r>
                      <a:r>
                        <a:rPr lang="el-GR" sz="1600" dirty="0" err="1"/>
                        <a:t>νομα</a:t>
                      </a:r>
                      <a:endParaRPr lang="it-IT" sz="1600" dirty="0"/>
                    </a:p>
                  </a:txBody>
                  <a:tcPr/>
                </a:tc>
                <a:tc>
                  <a:txBody>
                    <a:bodyPr/>
                    <a:lstStyle/>
                    <a:p>
                      <a:r>
                        <a:rPr lang="el-GR" sz="1600" dirty="0"/>
                        <a:t>Κόστος</a:t>
                      </a:r>
                      <a:endParaRPr lang="it-IT" sz="1600" dirty="0"/>
                    </a:p>
                  </a:txBody>
                  <a:tcPr/>
                </a:tc>
                <a:tc>
                  <a:txBody>
                    <a:bodyPr/>
                    <a:lstStyle/>
                    <a:p>
                      <a:r>
                        <a:rPr lang="el-GR" sz="1600" dirty="0"/>
                        <a:t>Διαθέσιμο στο</a:t>
                      </a:r>
                      <a:endParaRPr lang="it-IT" sz="1600" dirty="0"/>
                    </a:p>
                  </a:txBody>
                  <a:tcPr/>
                </a:tc>
                <a:tc>
                  <a:txBody>
                    <a:bodyPr/>
                    <a:lstStyle/>
                    <a:p>
                      <a:r>
                        <a:rPr lang="el-GR" sz="1600" dirty="0"/>
                        <a:t>Σύνδεσμος</a:t>
                      </a:r>
                      <a:endParaRPr lang="it-IT" sz="1600" dirty="0"/>
                    </a:p>
                  </a:txBody>
                  <a:tcPr/>
                </a:tc>
                <a:tc>
                  <a:txBody>
                    <a:bodyPr/>
                    <a:lstStyle/>
                    <a:p>
                      <a:r>
                        <a:rPr lang="el-GR" sz="1600" dirty="0"/>
                        <a:t>Περιγραφή</a:t>
                      </a:r>
                      <a:endParaRPr lang="it-IT" sz="1600" dirty="0"/>
                    </a:p>
                  </a:txBody>
                  <a:tcPr/>
                </a:tc>
                <a:extLst>
                  <a:ext uri="{0D108BD9-81ED-4DB2-BD59-A6C34878D82A}">
                    <a16:rowId xmlns:a16="http://schemas.microsoft.com/office/drawing/2014/main" val="1425105461"/>
                  </a:ext>
                </a:extLst>
              </a:tr>
              <a:tr h="623682">
                <a:tc>
                  <a:txBody>
                    <a:bodyPr/>
                    <a:lstStyle/>
                    <a:p>
                      <a:r>
                        <a:rPr lang="it-IT" sz="1600" b="0" i="0" kern="1200" dirty="0" err="1">
                          <a:solidFill>
                            <a:schemeClr val="dk1"/>
                          </a:solidFill>
                          <a:effectLst/>
                          <a:latin typeface="+mn-lt"/>
                          <a:ea typeface="+mn-ea"/>
                          <a:cs typeface="+mn-cs"/>
                        </a:rPr>
                        <a:t>Sprout</a:t>
                      </a:r>
                      <a:endParaRPr lang="it-IT" sz="1600" dirty="0"/>
                    </a:p>
                  </a:txBody>
                  <a:tcPr/>
                </a:tc>
                <a:tc>
                  <a:txBody>
                    <a:bodyPr/>
                    <a:lstStyle/>
                    <a:p>
                      <a:r>
                        <a:rPr lang="el-GR" sz="1600" b="0" i="0" u="none" strike="noStrike" kern="1200" dirty="0">
                          <a:solidFill>
                            <a:schemeClr val="dk1"/>
                          </a:solidFill>
                          <a:effectLst/>
                          <a:latin typeface="+mn-lt"/>
                          <a:ea typeface="+mn-ea"/>
                          <a:cs typeface="+mn-cs"/>
                        </a:rPr>
                        <a:t>Δωρεάν/έκδοση επί πληρωμή</a:t>
                      </a:r>
                      <a:endParaRPr lang="it-IT" sz="1600" dirty="0"/>
                    </a:p>
                  </a:txBody>
                  <a:tcPr/>
                </a:tc>
                <a:tc>
                  <a:txBody>
                    <a:bodyPr/>
                    <a:lstStyle/>
                    <a:p>
                      <a:r>
                        <a:rPr lang="it-IT" sz="1600" b="0" i="0" u="none" strike="noStrike" kern="1200" dirty="0">
                          <a:solidFill>
                            <a:schemeClr val="dk1"/>
                          </a:solidFill>
                          <a:effectLst/>
                          <a:latin typeface="+mn-lt"/>
                          <a:ea typeface="+mn-ea"/>
                          <a:cs typeface="+mn-cs"/>
                        </a:rPr>
                        <a:t>Android, IOS</a:t>
                      </a:r>
                      <a:endParaRPr lang="it-IT" sz="1600" dirty="0"/>
                    </a:p>
                  </a:txBody>
                  <a:tcPr/>
                </a:tc>
                <a:tc>
                  <a:txBody>
                    <a:bodyPr/>
                    <a:lstStyle/>
                    <a:p>
                      <a:r>
                        <a:rPr lang="it-IT" sz="1600" b="0" i="0" u="sng" kern="1200" dirty="0">
                          <a:solidFill>
                            <a:schemeClr val="dk1"/>
                          </a:solidFill>
                          <a:effectLst/>
                          <a:latin typeface="+mn-lt"/>
                          <a:ea typeface="+mn-ea"/>
                          <a:cs typeface="+mn-cs"/>
                          <a:hlinkClick r:id="rId3"/>
                        </a:rPr>
                        <a:t>https://sprout-apps.com/sprout-pregnancy-iphone-app/</a:t>
                      </a:r>
                      <a:endParaRPr lang="it-I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i="0" kern="1200" dirty="0">
                          <a:solidFill>
                            <a:schemeClr val="dk1"/>
                          </a:solidFill>
                          <a:effectLst/>
                          <a:latin typeface="+mn-lt"/>
                          <a:ea typeface="+mn-ea"/>
                          <a:cs typeface="+mn-cs"/>
                        </a:rPr>
                        <a:t>Υπολογισμός προβλεπόμενης ημερομηνίας τοκετού, Ημερήσιες και εβδομαδιαίες πληροφορίες για τη μητέρα και το βρέφος, Παρακολούθηση βάρους, Μετρητής κλωτσιών, Χρονοδιακόπτης συσπάσεων, Λίστες ελέγχου και πολλά άλλα. </a:t>
                      </a:r>
                      <a:endParaRPr lang="it-IT" sz="1600" dirty="0"/>
                    </a:p>
                  </a:txBody>
                  <a:tcPr/>
                </a:tc>
                <a:extLst>
                  <a:ext uri="{0D108BD9-81ED-4DB2-BD59-A6C34878D82A}">
                    <a16:rowId xmlns:a16="http://schemas.microsoft.com/office/drawing/2014/main" val="1789744796"/>
                  </a:ext>
                </a:extLst>
              </a:tr>
              <a:tr h="890975">
                <a:tc>
                  <a:txBody>
                    <a:bodyPr/>
                    <a:lstStyle/>
                    <a:p>
                      <a:r>
                        <a:rPr lang="it-IT" sz="1600" b="0" i="0" kern="1200" dirty="0" err="1">
                          <a:solidFill>
                            <a:schemeClr val="dk1"/>
                          </a:solidFill>
                          <a:effectLst/>
                          <a:latin typeface="+mn-lt"/>
                          <a:ea typeface="+mn-ea"/>
                          <a:cs typeface="+mn-cs"/>
                        </a:rPr>
                        <a:t>Momly</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i="0" u="none" strike="noStrike" kern="1200" dirty="0">
                          <a:solidFill>
                            <a:schemeClr val="dk1"/>
                          </a:solidFill>
                          <a:effectLst/>
                          <a:latin typeface="+mn-lt"/>
                          <a:ea typeface="+mn-ea"/>
                          <a:cs typeface="+mn-cs"/>
                        </a:rPr>
                        <a:t>Δωρεάν/</a:t>
                      </a:r>
                      <a:r>
                        <a:rPr lang="it-IT" sz="1600" b="0" i="0" u="none" strike="noStrike" kern="1200" dirty="0">
                          <a:solidFill>
                            <a:schemeClr val="dk1"/>
                          </a:solidFill>
                          <a:effectLst/>
                          <a:latin typeface="+mn-lt"/>
                          <a:ea typeface="+mn-ea"/>
                          <a:cs typeface="+mn-cs"/>
                        </a:rPr>
                        <a:t>Premium </a:t>
                      </a:r>
                      <a:r>
                        <a:rPr lang="el-GR" sz="1600" b="0" i="0" u="none" strike="noStrike" kern="1200" dirty="0">
                          <a:solidFill>
                            <a:schemeClr val="dk1"/>
                          </a:solidFill>
                          <a:effectLst/>
                          <a:latin typeface="+mn-lt"/>
                          <a:ea typeface="+mn-ea"/>
                          <a:cs typeface="+mn-cs"/>
                        </a:rPr>
                        <a:t>έκδοση</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dirty="0">
                          <a:solidFill>
                            <a:schemeClr val="dk1"/>
                          </a:solidFill>
                          <a:effectLst/>
                          <a:latin typeface="+mn-lt"/>
                          <a:ea typeface="+mn-ea"/>
                          <a:cs typeface="+mn-cs"/>
                        </a:rPr>
                        <a:t>Android</a:t>
                      </a:r>
                      <a:endParaRPr lang="it-IT" sz="1600" dirty="0"/>
                    </a:p>
                    <a:p>
                      <a:endParaRPr lang="it-IT" sz="1600" dirty="0"/>
                    </a:p>
                  </a:txBody>
                  <a:tcPr/>
                </a:tc>
                <a:tc>
                  <a:txBody>
                    <a:bodyPr/>
                    <a:lstStyle/>
                    <a:p>
                      <a:r>
                        <a:rPr lang="it-IT" sz="1600" b="0" i="0" u="sng" kern="1200" dirty="0">
                          <a:solidFill>
                            <a:schemeClr val="dk1"/>
                          </a:solidFill>
                          <a:effectLst/>
                          <a:latin typeface="+mn-lt"/>
                          <a:ea typeface="+mn-ea"/>
                          <a:cs typeface="+mn-cs"/>
                          <a:hlinkClick r:id="rId4"/>
                        </a:rPr>
                        <a:t>https://play.google.com/store/apps/details?id=com.pregnancy.tracker.due.date.countdown.contraction.timer&amp;hl=en_SG</a:t>
                      </a:r>
                      <a:endParaRPr lang="it-I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i="0" u="none" strike="noStrike" kern="1200" dirty="0">
                          <a:solidFill>
                            <a:schemeClr val="dk1"/>
                          </a:solidFill>
                          <a:effectLst/>
                          <a:latin typeface="+mn-lt"/>
                          <a:ea typeface="+mn-ea"/>
                          <a:cs typeface="+mn-cs"/>
                        </a:rPr>
                        <a:t>Εγκυμοσύνη εβδομάδα προς εβδομάδα - Συμβουλές και άρθρα, Οπτική απεικόνιση μεγέθους μωρού, αντίστροφη μέτρηση μέχρι τον τοκετό, ημερολόγιο εγκυμοσύνης, λίστα ονομάτων μωρού, χρονοδιακόπτης συσπάσεων, χρονοδιάγραμμα τοκετού, λίστα ελέγχου νοσοκομειακής τσάντας, λίστα αγορών για το μωρό και πολλά άλλα. </a:t>
                      </a:r>
                      <a:endParaRPr lang="it-IT" sz="1600" dirty="0"/>
                    </a:p>
                  </a:txBody>
                  <a:tcPr/>
                </a:tc>
                <a:extLst>
                  <a:ext uri="{0D108BD9-81ED-4DB2-BD59-A6C34878D82A}">
                    <a16:rowId xmlns:a16="http://schemas.microsoft.com/office/drawing/2014/main" val="780917226"/>
                  </a:ext>
                </a:extLst>
              </a:tr>
              <a:tr h="890975">
                <a:tc>
                  <a:txBody>
                    <a:bodyPr/>
                    <a:lstStyle/>
                    <a:p>
                      <a:r>
                        <a:rPr lang="it-IT" sz="1600" b="0" dirty="0" err="1">
                          <a:solidFill>
                            <a:schemeClr val="tx1"/>
                          </a:solidFill>
                        </a:rPr>
                        <a:t>What</a:t>
                      </a:r>
                      <a:r>
                        <a:rPr lang="it-IT" sz="1600" b="0" dirty="0">
                          <a:solidFill>
                            <a:schemeClr val="tx1"/>
                          </a:solidFill>
                        </a:rPr>
                        <a:t> to </a:t>
                      </a:r>
                      <a:r>
                        <a:rPr lang="it-IT" sz="1600" b="0" dirty="0" err="1">
                          <a:solidFill>
                            <a:schemeClr val="tx1"/>
                          </a:solidFill>
                        </a:rPr>
                        <a:t>Expect</a:t>
                      </a:r>
                      <a:r>
                        <a:rPr lang="it-IT" sz="1600" b="0" dirty="0">
                          <a:solidFill>
                            <a:schemeClr val="tx1"/>
                          </a:solidFill>
                        </a:rPr>
                        <a:t> - </a:t>
                      </a:r>
                      <a:r>
                        <a:rPr lang="it-IT" sz="1600" b="0" i="0" kern="1200" dirty="0" err="1">
                          <a:solidFill>
                            <a:schemeClr val="dk1"/>
                          </a:solidFill>
                          <a:effectLst/>
                          <a:latin typeface="+mn-lt"/>
                          <a:ea typeface="+mn-ea"/>
                          <a:cs typeface="+mn-cs"/>
                        </a:rPr>
                        <a:t>Pregnancy</a:t>
                      </a:r>
                      <a:r>
                        <a:rPr lang="it-IT" sz="1600" b="0" i="0" kern="1200" dirty="0">
                          <a:solidFill>
                            <a:schemeClr val="dk1"/>
                          </a:solidFill>
                          <a:effectLst/>
                          <a:latin typeface="+mn-lt"/>
                          <a:ea typeface="+mn-ea"/>
                          <a:cs typeface="+mn-cs"/>
                        </a:rPr>
                        <a:t> &amp; Baby Tracker</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i="0" kern="1200" dirty="0">
                          <a:solidFill>
                            <a:schemeClr val="dk1"/>
                          </a:solidFill>
                          <a:effectLst/>
                          <a:latin typeface="+mn-lt"/>
                          <a:ea typeface="+mn-ea"/>
                          <a:cs typeface="+mn-cs"/>
                        </a:rPr>
                        <a:t>Δωρεάν</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dirty="0">
                          <a:solidFill>
                            <a:schemeClr val="dk1"/>
                          </a:solidFill>
                          <a:effectLst/>
                          <a:latin typeface="+mn-lt"/>
                          <a:ea typeface="+mn-ea"/>
                          <a:cs typeface="+mn-cs"/>
                        </a:rPr>
                        <a:t>Android, IOS</a:t>
                      </a:r>
                      <a:endParaRPr lang="it-IT" sz="1600" dirty="0"/>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dirty="0">
                          <a:solidFill>
                            <a:schemeClr val="dk1"/>
                          </a:solidFill>
                          <a:effectLst/>
                          <a:latin typeface="+mn-lt"/>
                          <a:ea typeface="+mn-ea"/>
                          <a:cs typeface="+mn-cs"/>
                          <a:hlinkClick r:id="rId5"/>
                        </a:rPr>
                        <a:t>https://www.whattoexpect.com/mobile-app/</a:t>
                      </a:r>
                      <a:endParaRPr lang="it-IT" sz="1600" dirty="0"/>
                    </a:p>
                    <a:p>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i="0" kern="1200" dirty="0">
                          <a:solidFill>
                            <a:schemeClr val="dk1"/>
                          </a:solidFill>
                          <a:effectLst/>
                          <a:latin typeface="+mn-lt"/>
                          <a:ea typeface="+mn-ea"/>
                          <a:cs typeface="+mn-cs"/>
                        </a:rPr>
                        <a:t>Υπολογισμός προβλεπόμενης ημερομηνίας τοκετού, Παρακολούθηση εγκυμοσύνης, Σύγκριση μεγέθους μωρού, Παρακολούθηση συμπτωμάτων, βάρους εγκυμοσύνης, μετρήσεις κλωτσιών από το μωρό, άρθρα για τα συμπτώματα και την υγεία της εγκυμοσύνης, βίντεο και πολλά άλλα. </a:t>
                      </a:r>
                      <a:endParaRPr lang="it-IT" sz="1600" dirty="0"/>
                    </a:p>
                  </a:txBody>
                  <a:tcPr/>
                </a:tc>
                <a:extLst>
                  <a:ext uri="{0D108BD9-81ED-4DB2-BD59-A6C34878D82A}">
                    <a16:rowId xmlns:a16="http://schemas.microsoft.com/office/drawing/2014/main" val="3528522523"/>
                  </a:ext>
                </a:extLst>
              </a:tr>
            </a:tbl>
          </a:graphicData>
        </a:graphic>
      </p:graphicFrame>
    </p:spTree>
    <p:extLst>
      <p:ext uri="{BB962C8B-B14F-4D97-AF65-F5344CB8AC3E}">
        <p14:creationId xmlns:p14="http://schemas.microsoft.com/office/powerpoint/2010/main" val="2574583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lvl="0" algn="r">
              <a:lnSpc>
                <a:spcPct val="90000"/>
              </a:lnSpc>
              <a:spcBef>
                <a:spcPct val="0"/>
              </a:spcBef>
            </a:pPr>
            <a:r>
              <a:rPr lang="en-US" altLang="el-GR" dirty="0">
                <a:solidFill>
                  <a:prstClr val="white"/>
                </a:solidFill>
              </a:rPr>
              <a:t>7.1.4 </a:t>
            </a:r>
            <a:r>
              <a:rPr lang="el-GR" altLang="el-GR" dirty="0">
                <a:solidFill>
                  <a:prstClr val="white"/>
                </a:solidFill>
              </a:rPr>
              <a:t>Εγκυμοσύνη και μεταγεννητική περίοδος</a:t>
            </a:r>
            <a:endParaRPr lang="en-US" dirty="0">
              <a:solidFill>
                <a:prstClr val="white"/>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394636"/>
            <a:ext cx="11059692" cy="605096"/>
          </a:xfrm>
        </p:spPr>
        <p:txBody>
          <a:bodyPr>
            <a:normAutofit/>
          </a:bodyPr>
          <a:lstStyle/>
          <a:p>
            <a:pPr algn="ctr"/>
            <a:r>
              <a:rPr lang="el-GR" dirty="0"/>
              <a:t>Εφαρμογές παρακολούθησης της εγκυμοσύνης</a:t>
            </a:r>
            <a:endParaRPr lang="en-US" dirty="0">
              <a:solidFill>
                <a:srgbClr val="C00000"/>
              </a:solidFill>
            </a:endParaRPr>
          </a:p>
        </p:txBody>
      </p:sp>
      <p:sp>
        <p:nvSpPr>
          <p:cNvPr id="3" name="Rettangolo 2">
            <a:extLst>
              <a:ext uri="{FF2B5EF4-FFF2-40B4-BE49-F238E27FC236}">
                <a16:creationId xmlns:a16="http://schemas.microsoft.com/office/drawing/2014/main" id="{017140A8-413C-41E2-9611-1904E6788DA3}"/>
              </a:ext>
            </a:extLst>
          </p:cNvPr>
          <p:cNvSpPr/>
          <p:nvPr/>
        </p:nvSpPr>
        <p:spPr>
          <a:xfrm>
            <a:off x="566153" y="999732"/>
            <a:ext cx="11059691" cy="4832092"/>
          </a:xfrm>
          <a:prstGeom prst="rect">
            <a:avLst/>
          </a:prstGeom>
        </p:spPr>
        <p:txBody>
          <a:bodyPr wrap="square">
            <a:spAutoFit/>
          </a:bodyPr>
          <a:lstStyle/>
          <a:p>
            <a:pPr>
              <a:defRPr/>
            </a:pPr>
            <a:r>
              <a:rPr lang="el-GR" sz="2000" b="1" dirty="0"/>
              <a:t>Βίντεο:</a:t>
            </a:r>
            <a:endParaRPr lang="en-GB" sz="2000" b="1" dirty="0"/>
          </a:p>
          <a:p>
            <a:pPr>
              <a:defRPr/>
            </a:pPr>
            <a:endParaRPr lang="en-GB" b="1" dirty="0"/>
          </a:p>
          <a:p>
            <a:pPr>
              <a:defRPr/>
            </a:pPr>
            <a:endParaRPr lang="en-GB" b="1" dirty="0"/>
          </a:p>
          <a:p>
            <a:pPr algn="ctr">
              <a:defRPr/>
            </a:pPr>
            <a:r>
              <a:rPr lang="en-GB" b="1" u="sng" dirty="0">
                <a:hlinkClick r:id="rId3"/>
              </a:rPr>
              <a:t>https://www.youtube.com/watch?v=WncQSJDsbTU</a:t>
            </a:r>
            <a:r>
              <a:rPr lang="en-GB" b="1" u="sng" dirty="0"/>
              <a:t> </a:t>
            </a:r>
            <a:r>
              <a:rPr lang="en-GB" b="1" dirty="0"/>
              <a:t>– </a:t>
            </a:r>
            <a:r>
              <a:rPr lang="en-GB" b="1" dirty="0" err="1"/>
              <a:t>Amila</a:t>
            </a:r>
            <a:r>
              <a:rPr lang="en-GB" b="1" dirty="0"/>
              <a:t> Pregnancy Tracker (</a:t>
            </a:r>
            <a:r>
              <a:rPr lang="el-GR" b="1" dirty="0" err="1"/>
              <a:t>χίντι</a:t>
            </a:r>
            <a:r>
              <a:rPr lang="en-GB" b="1" dirty="0"/>
              <a:t>) </a:t>
            </a:r>
          </a:p>
          <a:p>
            <a:pPr algn="ctr">
              <a:defRPr/>
            </a:pPr>
            <a:r>
              <a:rPr lang="en-GB" b="1" dirty="0"/>
              <a:t/>
            </a:r>
            <a:br>
              <a:rPr lang="en-GB" b="1" dirty="0"/>
            </a:br>
            <a:r>
              <a:rPr lang="en-GB" b="1" u="sng" dirty="0">
                <a:hlinkClick r:id="rId4"/>
              </a:rPr>
              <a:t>https://www.youtube.com/watch?v=lKtxxnHn9vM</a:t>
            </a:r>
            <a:r>
              <a:rPr lang="en-GB" b="1" u="sng" dirty="0"/>
              <a:t> </a:t>
            </a:r>
            <a:r>
              <a:rPr lang="en-GB" b="1" dirty="0"/>
              <a:t>–</a:t>
            </a:r>
            <a:r>
              <a:rPr lang="en-GB" b="1" u="sng" dirty="0"/>
              <a:t> </a:t>
            </a:r>
            <a:r>
              <a:rPr lang="en-GB" b="1" dirty="0" err="1"/>
              <a:t>Ovia</a:t>
            </a:r>
            <a:r>
              <a:rPr lang="en-GB" b="1" dirty="0"/>
              <a:t> Pregnancy Tracker (</a:t>
            </a:r>
            <a:r>
              <a:rPr lang="el-GR" b="1" dirty="0"/>
              <a:t>αγγλικά</a:t>
            </a:r>
            <a:r>
              <a:rPr lang="en-GB" b="1" dirty="0"/>
              <a:t>)</a:t>
            </a:r>
          </a:p>
          <a:p>
            <a:pPr algn="ctr">
              <a:defRPr/>
            </a:pPr>
            <a:endParaRPr lang="en-GB" b="1" dirty="0"/>
          </a:p>
          <a:p>
            <a:pPr algn="ctr">
              <a:defRPr/>
            </a:pPr>
            <a:r>
              <a:rPr lang="en-GB" b="1" u="sng" dirty="0">
                <a:hlinkClick r:id="rId5"/>
              </a:rPr>
              <a:t>https://www.youtube.com/watch?v=8UIMBDHjUjk</a:t>
            </a:r>
            <a:r>
              <a:rPr lang="en-GB" b="1" u="sng" dirty="0"/>
              <a:t> </a:t>
            </a:r>
            <a:r>
              <a:rPr lang="en-GB" b="1" dirty="0"/>
              <a:t>– BabyCenter (Punjabi)</a:t>
            </a:r>
          </a:p>
          <a:p>
            <a:pPr algn="ctr">
              <a:defRPr/>
            </a:pPr>
            <a:endParaRPr lang="en-GB" b="1" dirty="0"/>
          </a:p>
          <a:p>
            <a:pPr algn="ctr">
              <a:defRPr/>
            </a:pPr>
            <a:r>
              <a:rPr lang="en-GB" b="1" u="sng" dirty="0">
                <a:hlinkClick r:id="rId6"/>
              </a:rPr>
              <a:t>https://www.youtube.com/watch?v=YJoFfezQEbQ</a:t>
            </a:r>
            <a:r>
              <a:rPr lang="en-GB" b="1" dirty="0"/>
              <a:t> – </a:t>
            </a:r>
            <a:r>
              <a:rPr lang="el-GR" b="1" dirty="0"/>
              <a:t>Κριτική - </a:t>
            </a:r>
            <a:r>
              <a:rPr lang="en-GB" b="1" dirty="0"/>
              <a:t>What to Expect (</a:t>
            </a:r>
            <a:r>
              <a:rPr lang="el-GR" b="1" dirty="0"/>
              <a:t>αγγλικά</a:t>
            </a:r>
            <a:r>
              <a:rPr lang="en-GB" b="1" dirty="0"/>
              <a:t>)</a:t>
            </a:r>
          </a:p>
          <a:p>
            <a:pPr algn="ctr">
              <a:defRPr/>
            </a:pPr>
            <a:r>
              <a:rPr lang="en-GB" b="1" dirty="0"/>
              <a:t/>
            </a:r>
            <a:br>
              <a:rPr lang="en-GB" b="1" dirty="0"/>
            </a:br>
            <a:r>
              <a:rPr lang="en-GB" b="1" u="sng" dirty="0">
                <a:hlinkClick r:id="rId7"/>
              </a:rPr>
              <a:t>https://www.youtube.com/watch?v=QvC_ZBodr80</a:t>
            </a:r>
            <a:r>
              <a:rPr lang="en-GB" b="1" dirty="0"/>
              <a:t> – </a:t>
            </a:r>
            <a:r>
              <a:rPr lang="el-GR" b="1" dirty="0"/>
              <a:t>Οδηγίες χρήσης </a:t>
            </a:r>
            <a:r>
              <a:rPr lang="en-GB" b="1" dirty="0"/>
              <a:t>Sprout Pregnancy App (</a:t>
            </a:r>
            <a:r>
              <a:rPr lang="el-GR" b="1" dirty="0"/>
              <a:t>αγγλικά</a:t>
            </a:r>
            <a:r>
              <a:rPr lang="en-GB" b="1" dirty="0"/>
              <a:t>)</a:t>
            </a:r>
          </a:p>
          <a:p>
            <a:pPr algn="ctr">
              <a:defRPr/>
            </a:pPr>
            <a:endParaRPr lang="en-GB" b="1" dirty="0"/>
          </a:p>
          <a:p>
            <a:pPr algn="ctr">
              <a:defRPr/>
            </a:pPr>
            <a:r>
              <a:rPr lang="en-GB" b="1" u="sng" dirty="0">
                <a:hlinkClick r:id="rId8"/>
              </a:rPr>
              <a:t>https://www.youtube.com/watch?v=hsEW_j20P5w</a:t>
            </a:r>
            <a:r>
              <a:rPr lang="en-GB" b="1" dirty="0"/>
              <a:t> </a:t>
            </a:r>
            <a:r>
              <a:rPr lang="el-GR" b="1" dirty="0"/>
              <a:t>–</a:t>
            </a:r>
            <a:r>
              <a:rPr lang="en-GB" b="1" dirty="0"/>
              <a:t> </a:t>
            </a:r>
            <a:r>
              <a:rPr lang="el-GR" b="1" dirty="0"/>
              <a:t>Αξιολογήσεις εφαρμογών εγκυμοσύνης</a:t>
            </a:r>
            <a:r>
              <a:rPr lang="en-GB" b="1" dirty="0"/>
              <a:t>: </a:t>
            </a:r>
            <a:r>
              <a:rPr lang="en-US" b="1" dirty="0"/>
              <a:t>Pregnancy+, What to Expect, Baby Bump Pro, The Bump, Sprout, Pink Pad Pro, Baby Center, </a:t>
            </a:r>
            <a:r>
              <a:rPr lang="en-US" b="1" dirty="0" err="1"/>
              <a:t>Ovia</a:t>
            </a:r>
            <a:r>
              <a:rPr lang="en-US" b="1" dirty="0"/>
              <a:t> Pregnancy (</a:t>
            </a:r>
            <a:r>
              <a:rPr lang="el-GR" b="1" dirty="0"/>
              <a:t>αγγλικά</a:t>
            </a:r>
            <a:r>
              <a:rPr lang="en-US" b="1" dirty="0"/>
              <a:t>)</a:t>
            </a:r>
            <a:r>
              <a:rPr lang="en-GB" b="1" dirty="0"/>
              <a:t/>
            </a:r>
            <a:br>
              <a:rPr lang="en-GB" b="1" dirty="0"/>
            </a:br>
            <a:endParaRPr lang="en-GB" b="1" dirty="0"/>
          </a:p>
          <a:p>
            <a:pPr>
              <a:defRPr/>
            </a:pPr>
            <a:endParaRPr lang="en-GB" dirty="0"/>
          </a:p>
        </p:txBody>
      </p:sp>
      <p:sp>
        <p:nvSpPr>
          <p:cNvPr id="2" name="TextBox 1">
            <a:extLst>
              <a:ext uri="{FF2B5EF4-FFF2-40B4-BE49-F238E27FC236}">
                <a16:creationId xmlns:a16="http://schemas.microsoft.com/office/drawing/2014/main" id="{97185D3D-4C2D-7356-DFD8-D5FA8E318514}"/>
              </a:ext>
            </a:extLst>
          </p:cNvPr>
          <p:cNvSpPr txBox="1"/>
          <p:nvPr/>
        </p:nvSpPr>
        <p:spPr>
          <a:xfrm>
            <a:off x="751113" y="6273225"/>
            <a:ext cx="9169399" cy="584775"/>
          </a:xfrm>
          <a:prstGeom prst="rect">
            <a:avLst/>
          </a:prstGeom>
          <a:noFill/>
        </p:spPr>
        <p:txBody>
          <a:bodyPr wrap="square">
            <a:spAutoFit/>
          </a:bodyPr>
          <a:lstStyle/>
          <a:p>
            <a:pPr marL="0" algn="l" rtl="0" latinLnBrk="0">
              <a:spcBef>
                <a:spcPts val="0"/>
              </a:spcBef>
              <a:spcAft>
                <a:spcPts val="0"/>
              </a:spcAft>
            </a:pPr>
            <a:r>
              <a:rPr lang="el-GR" sz="1600" b="0" i="1" dirty="0" smtClean="0">
                <a:solidFill>
                  <a:srgbClr val="222222"/>
                </a:solidFill>
                <a:effectLst/>
                <a:highlight>
                  <a:srgbClr val="FFFFFF"/>
                </a:highlight>
                <a:latin typeface="Calibri" panose="020F0502020204030204" pitchFamily="34" charset="0"/>
              </a:rPr>
              <a:t>Πατώντας</a:t>
            </a:r>
            <a:r>
              <a:rPr lang="el-GR" sz="1600" b="0" i="1" dirty="0">
                <a:solidFill>
                  <a:srgbClr val="222222"/>
                </a:solidFill>
                <a:effectLst/>
                <a:highlight>
                  <a:srgbClr val="FFFFFF"/>
                </a:highlight>
                <a:latin typeface="Calibri" panose="020F0502020204030204" pitchFamily="34" charset="0"/>
              </a:rPr>
              <a:t> τους συνδέσμους αποδέχεστε τους όρους </a:t>
            </a:r>
            <a:r>
              <a:rPr lang="el-GR" sz="1600" b="0" i="1" dirty="0" err="1">
                <a:solidFill>
                  <a:srgbClr val="222222"/>
                </a:solidFill>
                <a:effectLst/>
                <a:highlight>
                  <a:srgbClr val="FFFFFF"/>
                </a:highlight>
                <a:latin typeface="Calibri" panose="020F0502020204030204" pitchFamily="34" charset="0"/>
              </a:rPr>
              <a:t>ιδιωτικότητας</a:t>
            </a:r>
            <a:r>
              <a:rPr lang="el-GR" sz="1600" b="0" i="1" dirty="0">
                <a:solidFill>
                  <a:srgbClr val="222222"/>
                </a:solidFill>
                <a:effectLst/>
                <a:highlight>
                  <a:srgbClr val="FFFFFF"/>
                </a:highlight>
                <a:latin typeface="Calibri" panose="020F0502020204030204" pitchFamily="34" charset="0"/>
              </a:rPr>
              <a:t> του </a:t>
            </a:r>
            <a:r>
              <a:rPr lang="el-GR" sz="1600" b="0" i="1" dirty="0" err="1">
                <a:solidFill>
                  <a:srgbClr val="222222"/>
                </a:solidFill>
                <a:effectLst/>
                <a:highlight>
                  <a:srgbClr val="FFFFFF"/>
                </a:highlight>
                <a:latin typeface="Calibri" panose="020F0502020204030204" pitchFamily="34" charset="0"/>
              </a:rPr>
              <a:t>YouTube</a:t>
            </a:r>
            <a:r>
              <a:rPr lang="el-GR" sz="1600" b="0" i="1" dirty="0">
                <a:solidFill>
                  <a:srgbClr val="222222"/>
                </a:solidFill>
                <a:effectLst/>
                <a:highlight>
                  <a:srgbClr val="FFFFFF"/>
                </a:highlight>
                <a:latin typeface="Calibri" panose="020F0502020204030204" pitchFamily="34" charset="0"/>
              </a:rPr>
              <a:t>.</a:t>
            </a:r>
            <a:endParaRPr lang="el-GR" sz="1600" b="0" i="0" dirty="0">
              <a:solidFill>
                <a:srgbClr val="222222"/>
              </a:solidFill>
              <a:effectLst/>
              <a:highlight>
                <a:srgbClr val="FFFFFF"/>
              </a:highlight>
              <a:latin typeface="Arial" panose="020B0604020202020204" pitchFamily="34" charset="0"/>
            </a:endParaRPr>
          </a:p>
          <a:p>
            <a:pPr marL="0" algn="l" rtl="0" latinLnBrk="0">
              <a:spcBef>
                <a:spcPts val="0"/>
              </a:spcBef>
              <a:spcAft>
                <a:spcPts val="0"/>
              </a:spcAft>
            </a:pPr>
            <a:r>
              <a:rPr lang="el-GR" sz="1600" b="0" i="1" u="sng" dirty="0">
                <a:solidFill>
                  <a:srgbClr val="1155CC"/>
                </a:solidFill>
                <a:effectLst/>
                <a:highlight>
                  <a:srgbClr val="FFFFFF"/>
                </a:highlight>
                <a:latin typeface="Calibri" panose="020F0502020204030204" pitchFamily="34" charset="0"/>
              </a:rPr>
              <a:t>Μάθετε περισσότερα</a:t>
            </a:r>
            <a:endParaRPr lang="el-GR" sz="1600" b="0" i="0" dirty="0">
              <a:solidFill>
                <a:srgbClr val="222222"/>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2318834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AE156E78-D2A8-5165-6EED-A52086C04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436" y="1079999"/>
            <a:ext cx="5157787"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7.1.5</a:t>
            </a:r>
            <a:r>
              <a:rPr lang="en-US" altLang="el-GR" dirty="0"/>
              <a:t/>
            </a:r>
            <a:br>
              <a:rPr lang="en-US" altLang="el-GR" dirty="0"/>
            </a:br>
            <a:r>
              <a:rPr lang="el-GR" altLang="el-GR" dirty="0">
                <a:solidFill>
                  <a:srgbClr val="C01E24"/>
                </a:solidFill>
              </a:rPr>
              <a:t>Έλεγχος και πρόληψη</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0" y="2663020"/>
            <a:ext cx="7160158" cy="4008158"/>
          </a:xfrm>
        </p:spPr>
        <p:txBody>
          <a:bodyPr>
            <a:normAutofit/>
          </a:bodyPr>
          <a:lstStyle/>
          <a:p>
            <a:pPr lvl="0"/>
            <a:r>
              <a:rPr lang="el-GR" sz="2000" dirty="0"/>
              <a:t>Εξοικείωση με τις βασικές έννοιες που σχετίζονται με τις διαφορές μεταξύ των φύλων στον τομέα της υγείας.</a:t>
            </a:r>
            <a:endParaRPr lang="it-IT" sz="2000" dirty="0"/>
          </a:p>
          <a:p>
            <a:r>
              <a:rPr lang="el-GR" sz="2000" dirty="0"/>
              <a:t>Πληροφόρηση για τον γυναικολογικό καρκίνο και τους καρκίνους του μαστού.</a:t>
            </a:r>
            <a:endParaRPr lang="it-IT" sz="2000" dirty="0"/>
          </a:p>
          <a:p>
            <a:pPr lvl="0"/>
            <a:r>
              <a:rPr lang="el-GR" sz="2000" dirty="0"/>
              <a:t>Συνειδητοποίηση της σημασίας του ελέγχου και της πρόληψης</a:t>
            </a:r>
            <a:endParaRPr lang="it-IT" sz="2000" dirty="0"/>
          </a:p>
          <a:p>
            <a:r>
              <a:rPr lang="el-GR" sz="2000" dirty="0"/>
              <a:t>Γνωριμία με παραδείγματα εφαρμογών σε αυτό τον τομέα</a:t>
            </a:r>
            <a:endParaRPr lang="en-US" sz="2000" dirty="0"/>
          </a:p>
        </p:txBody>
      </p:sp>
      <p:sp>
        <p:nvSpPr>
          <p:cNvPr id="8" name="TextBox 7">
            <a:extLst>
              <a:ext uri="{FF2B5EF4-FFF2-40B4-BE49-F238E27FC236}">
                <a16:creationId xmlns:a16="http://schemas.microsoft.com/office/drawing/2014/main" id="{7C8BB3A4-8D4B-7EE3-02CC-A055D884B5E8}"/>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464018"/>
            <a:ext cx="11059692" cy="605096"/>
          </a:xfrm>
        </p:spPr>
        <p:txBody>
          <a:bodyPr/>
          <a:lstStyle/>
          <a:p>
            <a:r>
              <a:rPr lang="el-GR" dirty="0"/>
              <a:t>Διαφορές μεταξύ των φύλων στην υγεία</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3156856" y="1138497"/>
            <a:ext cx="8460835" cy="5366228"/>
          </a:xfrm>
        </p:spPr>
        <p:txBody>
          <a:bodyPr>
            <a:normAutofit fontScale="85000" lnSpcReduction="10000"/>
          </a:bodyPr>
          <a:lstStyle/>
          <a:p>
            <a:pPr marL="0" indent="0" algn="just">
              <a:buNone/>
            </a:pPr>
            <a:r>
              <a:rPr lang="el-GR" dirty="0"/>
              <a:t>Οι διαφορές ανάμεσα στα φύλα στην υγεία εμφανίζονται από τη γέννηση και σχετίζονται με το προσδόκιμο ζωής και την υγιή γήρανση ανδρών και γυναικών. </a:t>
            </a:r>
            <a:endParaRPr lang="en-US" dirty="0"/>
          </a:p>
          <a:p>
            <a:pPr marL="0" indent="0" algn="ctr">
              <a:buNone/>
            </a:pPr>
            <a:r>
              <a:rPr lang="en-US" dirty="0"/>
              <a:t/>
            </a:r>
            <a:br>
              <a:rPr lang="en-US" dirty="0"/>
            </a:br>
            <a:r>
              <a:rPr lang="el-GR" b="1" dirty="0"/>
              <a:t>Οι γυναίκες ζουν περισσότερο, αλλά με ασθένειες και αναπηρίες. </a:t>
            </a:r>
            <a:endParaRPr lang="en-US" dirty="0"/>
          </a:p>
          <a:p>
            <a:pPr marL="0" indent="0">
              <a:buNone/>
            </a:pPr>
            <a:r>
              <a:rPr lang="el-GR" dirty="0"/>
              <a:t>Οι γυναίκες ζουν περισσότερα χρόνια με</a:t>
            </a:r>
            <a:r>
              <a:rPr lang="en-US" dirty="0"/>
              <a:t> </a:t>
            </a:r>
            <a:r>
              <a:rPr lang="el-GR" b="1" dirty="0" err="1"/>
              <a:t>νευροεκφυλιστικές</a:t>
            </a:r>
            <a:r>
              <a:rPr lang="el-GR" b="1" dirty="0"/>
              <a:t> </a:t>
            </a:r>
            <a:r>
              <a:rPr lang="el-GR" dirty="0"/>
              <a:t>και</a:t>
            </a:r>
            <a:r>
              <a:rPr lang="el-GR" b="1" dirty="0"/>
              <a:t> ρευματικές ασθένειες</a:t>
            </a:r>
            <a:r>
              <a:rPr lang="en-US" dirty="0"/>
              <a:t> </a:t>
            </a:r>
            <a:r>
              <a:rPr lang="el-GR" dirty="0"/>
              <a:t>και υποφέρουν συχνότερα από πτώσεις και κατάγματα.</a:t>
            </a:r>
            <a:endParaRPr lang="en-US" dirty="0"/>
          </a:p>
          <a:p>
            <a:pPr marL="0" indent="0" algn="just">
              <a:buNone/>
            </a:pPr>
            <a:r>
              <a:rPr lang="en-US" dirty="0"/>
              <a:t/>
            </a:r>
            <a:br>
              <a:rPr lang="en-US" dirty="0"/>
            </a:br>
            <a:r>
              <a:rPr lang="el-GR" dirty="0"/>
              <a:t>Στις χρόνιες παθήσεις και τις αναπηρίες πρέπει επίσης να προστεθεί η μεγαλύτερη πιθανότητα εμφάνισης </a:t>
            </a:r>
            <a:r>
              <a:rPr lang="el-GR" b="1" dirty="0"/>
              <a:t>κατάθλιψης</a:t>
            </a:r>
            <a:r>
              <a:rPr lang="el-GR" dirty="0"/>
              <a:t> στις γυναίκες, λόγω των συχνότερων ασθενειών και της μοναξιάς στα τελευταία χρόνια της ζωής τους σε σύγκριση με τους άνδρες. </a:t>
            </a:r>
            <a:endParaRPr lang="en-US" dirty="0"/>
          </a:p>
          <a:p>
            <a:pPr marL="0" indent="0" algn="just">
              <a:buNone/>
            </a:pPr>
            <a:endParaRPr lang="en-US" dirty="0"/>
          </a:p>
          <a:p>
            <a:pPr marL="0" indent="0" algn="ctr">
              <a:buNone/>
            </a:pPr>
            <a:r>
              <a:rPr lang="el-GR" b="1" dirty="0"/>
              <a:t>Βίντεο:</a:t>
            </a:r>
            <a:r>
              <a:rPr lang="en-US" b="1" dirty="0"/>
              <a:t> </a:t>
            </a:r>
            <a:r>
              <a:rPr lang="el-GR" dirty="0"/>
              <a:t>Η σημασία της γυναικείας υγείας | Πράγματα που μπορεί να μην ξέρετε για την υγεία των γυναικών (αγγλικά/</a:t>
            </a:r>
            <a:r>
              <a:rPr lang="el-GR" dirty="0" err="1"/>
              <a:t>χίντι</a:t>
            </a:r>
            <a:r>
              <a:rPr lang="el-GR" dirty="0"/>
              <a:t>) -</a:t>
            </a:r>
            <a:r>
              <a:rPr lang="en-US" dirty="0"/>
              <a:t> </a:t>
            </a:r>
            <a:r>
              <a:rPr lang="en-GB" u="sng" dirty="0">
                <a:hlinkClick r:id="rId3"/>
              </a:rPr>
              <a:t>https://www.youtube.com/watch?v=lr7MOKB2glM</a:t>
            </a:r>
            <a:r>
              <a:rPr lang="en-GB" u="sng" dirty="0"/>
              <a:t> </a:t>
            </a:r>
            <a:endParaRPr lang="en-US" b="1"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7.1.5</a:t>
            </a:r>
            <a:r>
              <a:rPr lang="en-US" altLang="el-GR" dirty="0">
                <a:solidFill>
                  <a:schemeClr val="bg1"/>
                </a:solidFill>
              </a:rPr>
              <a:t> </a:t>
            </a:r>
            <a:r>
              <a:rPr lang="el-GR" altLang="el-GR" dirty="0">
                <a:solidFill>
                  <a:schemeClr val="bg1"/>
                </a:solidFill>
              </a:rPr>
              <a:t>Έλεγχος και πρόληψη</a:t>
            </a:r>
            <a:endParaRPr lang="en-US" dirty="0">
              <a:solidFill>
                <a:schemeClr val="bg1"/>
              </a:solidFill>
              <a:latin typeface="+mj-lt"/>
              <a:ea typeface="+mj-ea"/>
              <a:cs typeface="+mj-cs"/>
            </a:endParaRPr>
          </a:p>
        </p:txBody>
      </p:sp>
      <p:pic>
        <p:nvPicPr>
          <p:cNvPr id="3" name="Immagine 2">
            <a:extLst>
              <a:ext uri="{FF2B5EF4-FFF2-40B4-BE49-F238E27FC236}">
                <a16:creationId xmlns:a16="http://schemas.microsoft.com/office/drawing/2014/main" id="{FFF9811E-26C7-4CB2-9A45-16B053FA0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79" y="1165167"/>
            <a:ext cx="2707714" cy="5201057"/>
          </a:xfrm>
          <a:prstGeom prst="rect">
            <a:avLst/>
          </a:prstGeom>
        </p:spPr>
      </p:pic>
      <p:sp>
        <p:nvSpPr>
          <p:cNvPr id="7" name="Ορθογώνιο 1">
            <a:extLst>
              <a:ext uri="{FF2B5EF4-FFF2-40B4-BE49-F238E27FC236}">
                <a16:creationId xmlns:a16="http://schemas.microsoft.com/office/drawing/2014/main" id="{7B1EB029-2213-4AE7-90AE-BA5281122BEB}"/>
              </a:ext>
            </a:extLst>
          </p:cNvPr>
          <p:cNvSpPr/>
          <p:nvPr/>
        </p:nvSpPr>
        <p:spPr>
          <a:xfrm>
            <a:off x="9780282" y="6227725"/>
            <a:ext cx="2411718" cy="276999"/>
          </a:xfrm>
          <a:prstGeom prst="rect">
            <a:avLst/>
          </a:prstGeom>
        </p:spPr>
        <p:txBody>
          <a:bodyPr wrap="square">
            <a:spAutoFit/>
          </a:bodyPr>
          <a:lstStyle/>
          <a:p>
            <a:pPr algn="r"/>
            <a:r>
              <a:rPr lang="el-GR" sz="1200" dirty="0">
                <a:hlinkClick r:id="rId5"/>
              </a:rPr>
              <a:t>Πηγή</a:t>
            </a:r>
            <a:r>
              <a:rPr lang="en-US" sz="1200" dirty="0"/>
              <a:t> | </a:t>
            </a:r>
            <a:r>
              <a:rPr lang="en-US" sz="1200" dirty="0">
                <a:hlinkClick r:id="rId6"/>
              </a:rPr>
              <a:t>Pixabay license</a:t>
            </a:r>
            <a:endParaRPr lang="en-US" sz="1200" dirty="0"/>
          </a:p>
        </p:txBody>
      </p:sp>
      <p:sp>
        <p:nvSpPr>
          <p:cNvPr id="2" name="TextBox 1">
            <a:extLst>
              <a:ext uri="{FF2B5EF4-FFF2-40B4-BE49-F238E27FC236}">
                <a16:creationId xmlns:a16="http://schemas.microsoft.com/office/drawing/2014/main" id="{8AD527D5-9CEF-A322-E639-45B6BBB79211}"/>
              </a:ext>
            </a:extLst>
          </p:cNvPr>
          <p:cNvSpPr txBox="1"/>
          <p:nvPr/>
        </p:nvSpPr>
        <p:spPr>
          <a:xfrm>
            <a:off x="751113" y="6273225"/>
            <a:ext cx="9169399" cy="584775"/>
          </a:xfrm>
          <a:prstGeom prst="rect">
            <a:avLst/>
          </a:prstGeom>
          <a:noFill/>
        </p:spPr>
        <p:txBody>
          <a:bodyPr wrap="square">
            <a:spAutoFit/>
          </a:bodyPr>
          <a:lstStyle/>
          <a:p>
            <a:pPr marL="0" algn="l" rtl="0" latinLnBrk="0">
              <a:spcBef>
                <a:spcPts val="0"/>
              </a:spcBef>
              <a:spcAft>
                <a:spcPts val="0"/>
              </a:spcAft>
            </a:pPr>
            <a:r>
              <a:rPr lang="el-GR" sz="1600" b="0" i="1" dirty="0" smtClean="0">
                <a:solidFill>
                  <a:srgbClr val="222222"/>
                </a:solidFill>
                <a:effectLst/>
                <a:highlight>
                  <a:srgbClr val="FFFFFF"/>
                </a:highlight>
                <a:latin typeface="Calibri" panose="020F0502020204030204" pitchFamily="34" charset="0"/>
              </a:rPr>
              <a:t>Πατώντας</a:t>
            </a:r>
            <a:r>
              <a:rPr lang="el-GR" sz="1600" b="0" i="1" dirty="0">
                <a:solidFill>
                  <a:srgbClr val="222222"/>
                </a:solidFill>
                <a:effectLst/>
                <a:highlight>
                  <a:srgbClr val="FFFFFF"/>
                </a:highlight>
                <a:latin typeface="Calibri" panose="020F0502020204030204" pitchFamily="34" charset="0"/>
              </a:rPr>
              <a:t> το σύνδεσμο αποδέχεστε τους όρους </a:t>
            </a:r>
            <a:r>
              <a:rPr lang="el-GR" sz="1600" b="0" i="1" dirty="0" err="1">
                <a:solidFill>
                  <a:srgbClr val="222222"/>
                </a:solidFill>
                <a:effectLst/>
                <a:highlight>
                  <a:srgbClr val="FFFFFF"/>
                </a:highlight>
                <a:latin typeface="Calibri" panose="020F0502020204030204" pitchFamily="34" charset="0"/>
              </a:rPr>
              <a:t>ιδιωτικότητας</a:t>
            </a:r>
            <a:r>
              <a:rPr lang="el-GR" sz="1600" b="0" i="1" dirty="0">
                <a:solidFill>
                  <a:srgbClr val="222222"/>
                </a:solidFill>
                <a:effectLst/>
                <a:highlight>
                  <a:srgbClr val="FFFFFF"/>
                </a:highlight>
                <a:latin typeface="Calibri" panose="020F0502020204030204" pitchFamily="34" charset="0"/>
              </a:rPr>
              <a:t> του </a:t>
            </a:r>
            <a:r>
              <a:rPr lang="el-GR" sz="1600" b="0" i="1" dirty="0" err="1">
                <a:solidFill>
                  <a:srgbClr val="222222"/>
                </a:solidFill>
                <a:effectLst/>
                <a:highlight>
                  <a:srgbClr val="FFFFFF"/>
                </a:highlight>
                <a:latin typeface="Calibri" panose="020F0502020204030204" pitchFamily="34" charset="0"/>
              </a:rPr>
              <a:t>YouTube</a:t>
            </a:r>
            <a:r>
              <a:rPr lang="el-GR" sz="1600" b="0" i="1" dirty="0">
                <a:solidFill>
                  <a:srgbClr val="222222"/>
                </a:solidFill>
                <a:effectLst/>
                <a:highlight>
                  <a:srgbClr val="FFFFFF"/>
                </a:highlight>
                <a:latin typeface="Calibri" panose="020F0502020204030204" pitchFamily="34" charset="0"/>
              </a:rPr>
              <a:t>.</a:t>
            </a:r>
            <a:endParaRPr lang="el-GR" sz="1600" b="0" i="0" dirty="0">
              <a:solidFill>
                <a:srgbClr val="222222"/>
              </a:solidFill>
              <a:effectLst/>
              <a:highlight>
                <a:srgbClr val="FFFFFF"/>
              </a:highlight>
              <a:latin typeface="Arial" panose="020B0604020202020204" pitchFamily="34" charset="0"/>
            </a:endParaRPr>
          </a:p>
          <a:p>
            <a:pPr marL="0" algn="l" rtl="0" latinLnBrk="0">
              <a:spcBef>
                <a:spcPts val="0"/>
              </a:spcBef>
              <a:spcAft>
                <a:spcPts val="0"/>
              </a:spcAft>
            </a:pPr>
            <a:r>
              <a:rPr lang="el-GR" sz="1600" b="0" i="1" u="sng" dirty="0">
                <a:solidFill>
                  <a:srgbClr val="1155CC"/>
                </a:solidFill>
                <a:effectLst/>
                <a:highlight>
                  <a:srgbClr val="FFFFFF"/>
                </a:highlight>
                <a:latin typeface="Calibri" panose="020F0502020204030204" pitchFamily="34" charset="0"/>
              </a:rPr>
              <a:t>Μάθετε περισσότερα</a:t>
            </a:r>
            <a:endParaRPr lang="el-GR" sz="1600" b="0" i="0" dirty="0">
              <a:solidFill>
                <a:srgbClr val="222222"/>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4036588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31788"/>
            <a:ext cx="11059692" cy="605096"/>
          </a:xfrm>
        </p:spPr>
        <p:txBody>
          <a:bodyPr/>
          <a:lstStyle/>
          <a:p>
            <a:r>
              <a:rPr lang="el-GR" dirty="0"/>
              <a:t>Διαφορές μεταξύ των φύλων στην υγεία</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426673" y="1359687"/>
            <a:ext cx="6275470" cy="5311959"/>
          </a:xfrm>
        </p:spPr>
        <p:txBody>
          <a:bodyPr>
            <a:normAutofit fontScale="77500" lnSpcReduction="20000"/>
          </a:bodyPr>
          <a:lstStyle/>
          <a:p>
            <a:pPr marL="0" indent="0">
              <a:spcBef>
                <a:spcPts val="0"/>
              </a:spcBef>
              <a:spcAft>
                <a:spcPts val="0"/>
              </a:spcAft>
              <a:buNone/>
            </a:pPr>
            <a:r>
              <a:rPr lang="el-GR" sz="2600" dirty="0">
                <a:solidFill>
                  <a:srgbClr val="000000"/>
                </a:solidFill>
                <a:latin typeface="Calibri" panose="020F0502020204030204" pitchFamily="34" charset="0"/>
              </a:rPr>
              <a:t>Η ετερογένεια στον μηχανισμό, την εκδήλωση, την πρόγνωση και την ανταπόκριση στη θεραπεία των </a:t>
            </a:r>
            <a:r>
              <a:rPr lang="el-GR" sz="2600" b="1" dirty="0">
                <a:solidFill>
                  <a:srgbClr val="000000"/>
                </a:solidFill>
                <a:latin typeface="Calibri" panose="020F0502020204030204" pitchFamily="34" charset="0"/>
              </a:rPr>
              <a:t>καρδιαγγειακών παθήσεων</a:t>
            </a:r>
            <a:r>
              <a:rPr lang="el-GR" sz="2600" dirty="0">
                <a:solidFill>
                  <a:srgbClr val="000000"/>
                </a:solidFill>
                <a:latin typeface="Calibri" panose="020F0502020204030204" pitchFamily="34" charset="0"/>
              </a:rPr>
              <a:t> είναι πλέον εμφανής μεταξύ ανδρών και γυναικών ασθενών. Τα καρδιαγγειακά νοσήματα αποτελούν την κύρια αιτία θανάτου μετά την εμμηνόπαυση για τις γυναίκες.</a:t>
            </a:r>
            <a:endParaRPr lang="en-US" sz="2600" dirty="0">
              <a:solidFill>
                <a:srgbClr val="000000"/>
              </a:solidFill>
              <a:latin typeface="Calibri" panose="020F0502020204030204" pitchFamily="34" charset="0"/>
            </a:endParaRPr>
          </a:p>
          <a:p>
            <a:pPr marL="0" indent="0">
              <a:spcBef>
                <a:spcPts val="0"/>
              </a:spcBef>
              <a:spcAft>
                <a:spcPts val="0"/>
              </a:spcAft>
              <a:buNone/>
            </a:pPr>
            <a:endParaRPr lang="en-US" sz="2600" dirty="0">
              <a:solidFill>
                <a:srgbClr val="000000"/>
              </a:solidFill>
              <a:latin typeface="Calibri" panose="020F0502020204030204" pitchFamily="34" charset="0"/>
            </a:endParaRPr>
          </a:p>
          <a:p>
            <a:pPr marL="0" indent="0">
              <a:spcBef>
                <a:spcPts val="0"/>
              </a:spcBef>
              <a:spcAft>
                <a:spcPts val="0"/>
              </a:spcAft>
              <a:buNone/>
            </a:pPr>
            <a:r>
              <a:rPr lang="el-GR" sz="2600" dirty="0"/>
              <a:t>Η</a:t>
            </a:r>
            <a:r>
              <a:rPr lang="el-GR" sz="2600" b="1" dirty="0"/>
              <a:t> οστεοπόρωση</a:t>
            </a:r>
            <a:r>
              <a:rPr lang="en-US" sz="2600" dirty="0"/>
              <a:t> </a:t>
            </a:r>
            <a:r>
              <a:rPr lang="el-GR" sz="2600" dirty="0"/>
              <a:t>είναι τέσσερις φορές πιο συχνή στις γυναίκες από ό,τι στους άνδρες, αλλά ορισμένα στοιχεία δείχνουν ότι οι άνδρες τείνουν να έχουν περισσότερες επιπλοκές που σχετίζονται με την οστεοπόρωση.</a:t>
            </a:r>
            <a:endParaRPr lang="en-US" sz="2600" dirty="0"/>
          </a:p>
          <a:p>
            <a:pPr marL="0" indent="0">
              <a:spcBef>
                <a:spcPts val="0"/>
              </a:spcBef>
              <a:spcAft>
                <a:spcPts val="0"/>
              </a:spcAft>
              <a:buNone/>
            </a:pPr>
            <a:endParaRPr lang="en-US" sz="2600" dirty="0"/>
          </a:p>
          <a:p>
            <a:pPr marL="0" indent="0">
              <a:spcBef>
                <a:spcPts val="0"/>
              </a:spcBef>
              <a:spcAft>
                <a:spcPts val="0"/>
              </a:spcAft>
              <a:buNone/>
            </a:pPr>
            <a:r>
              <a:rPr lang="el-GR" sz="2600" b="1" dirty="0"/>
              <a:t>Η γήρανση</a:t>
            </a:r>
            <a:r>
              <a:rPr lang="en-US" sz="2600" dirty="0"/>
              <a:t> </a:t>
            </a:r>
            <a:r>
              <a:rPr lang="el-GR" sz="2600" dirty="0"/>
              <a:t>είναι ένας γνωστός παράγοντας κινδύνου για την ανάπτυξη καρκίνου και υπάρχει σαφής συσχέτιση της συχνότητας εμφάνισης καρκίνου με την ηλικία. Ο καρκίνος διαγιγνώσκεται σε υψηλότερα ποσοστά στις γυναίκες μεταξύ 30 και 50 ετών από ό,τι στους άνδρες, δεδομένου ότι ο καρκίνος του μαστού είναι ήδη σχετικά συχνός σε αυτή την ηλικιακή ομάδα.</a:t>
            </a:r>
            <a:endParaRPr lang="en-US" sz="2600" dirty="0"/>
          </a:p>
          <a:p>
            <a:pPr marL="0" indent="0" algn="just">
              <a:spcBef>
                <a:spcPts val="0"/>
              </a:spcBef>
              <a:spcAft>
                <a:spcPts val="0"/>
              </a:spcAft>
              <a:buNone/>
            </a:pPr>
            <a:endParaRPr lang="en-US" sz="28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7.1.5 </a:t>
            </a:r>
            <a:r>
              <a:rPr lang="el-GR" altLang="el-GR" dirty="0">
                <a:solidFill>
                  <a:schemeClr val="bg1"/>
                </a:solidFill>
              </a:rPr>
              <a:t>Έλεγχος και πρόληψη</a:t>
            </a:r>
            <a:endParaRPr lang="en-US" dirty="0">
              <a:solidFill>
                <a:schemeClr val="bg1"/>
              </a:solidFill>
            </a:endParaRPr>
          </a:p>
        </p:txBody>
      </p:sp>
      <p:pic>
        <p:nvPicPr>
          <p:cNvPr id="4" name="Immagine 3">
            <a:extLst>
              <a:ext uri="{FF2B5EF4-FFF2-40B4-BE49-F238E27FC236}">
                <a16:creationId xmlns:a16="http://schemas.microsoft.com/office/drawing/2014/main" id="{74051C02-71AF-4F2B-A5F2-918F6B596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99" y="1591286"/>
            <a:ext cx="2552699" cy="3675427"/>
          </a:xfrm>
          <a:prstGeom prst="rect">
            <a:avLst/>
          </a:prstGeom>
        </p:spPr>
      </p:pic>
      <p:pic>
        <p:nvPicPr>
          <p:cNvPr id="8" name="Immagine 7">
            <a:extLst>
              <a:ext uri="{FF2B5EF4-FFF2-40B4-BE49-F238E27FC236}">
                <a16:creationId xmlns:a16="http://schemas.microsoft.com/office/drawing/2014/main" id="{AA0AD6B8-41E2-49B8-A74E-DCD0C746C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973" y="1274036"/>
            <a:ext cx="2552700" cy="5052176"/>
          </a:xfrm>
          <a:prstGeom prst="rect">
            <a:avLst/>
          </a:prstGeom>
        </p:spPr>
      </p:pic>
      <p:sp>
        <p:nvSpPr>
          <p:cNvPr id="9" name="Ορθογώνιο 1">
            <a:extLst>
              <a:ext uri="{FF2B5EF4-FFF2-40B4-BE49-F238E27FC236}">
                <a16:creationId xmlns:a16="http://schemas.microsoft.com/office/drawing/2014/main" id="{A281B5B8-E6AB-461F-97E7-369E17BC5C5E}"/>
              </a:ext>
            </a:extLst>
          </p:cNvPr>
          <p:cNvSpPr/>
          <p:nvPr/>
        </p:nvSpPr>
        <p:spPr>
          <a:xfrm>
            <a:off x="9703280" y="6394647"/>
            <a:ext cx="2411718" cy="276999"/>
          </a:xfrm>
          <a:prstGeom prst="rect">
            <a:avLst/>
          </a:prstGeom>
        </p:spPr>
        <p:txBody>
          <a:bodyPr wrap="square">
            <a:spAutoFit/>
          </a:bodyPr>
          <a:lstStyle/>
          <a:p>
            <a:pPr algn="r"/>
            <a:r>
              <a:rPr lang="el-GR" sz="1200" dirty="0">
                <a:hlinkClick r:id="rId5"/>
              </a:rPr>
              <a:t>Πηγή</a:t>
            </a:r>
            <a:r>
              <a:rPr lang="en-US" sz="1200" dirty="0"/>
              <a:t> | </a:t>
            </a:r>
            <a:r>
              <a:rPr lang="en-US" sz="1200" dirty="0">
                <a:hlinkClick r:id="rId6"/>
              </a:rPr>
              <a:t>Pixabay license</a:t>
            </a:r>
            <a:endParaRPr lang="en-US" sz="1200" dirty="0"/>
          </a:p>
        </p:txBody>
      </p:sp>
    </p:spTree>
    <p:extLst>
      <p:ext uri="{BB962C8B-B14F-4D97-AF65-F5344CB8AC3E}">
        <p14:creationId xmlns:p14="http://schemas.microsoft.com/office/powerpoint/2010/main" val="1476619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10433"/>
            <a:ext cx="11059692" cy="605096"/>
          </a:xfrm>
        </p:spPr>
        <p:txBody>
          <a:bodyPr/>
          <a:lstStyle/>
          <a:p>
            <a:r>
              <a:rPr lang="el-GR" dirty="0" err="1"/>
              <a:t>Γυναικολογικ</a:t>
            </a:r>
            <a:r>
              <a:rPr lang="en-US" dirty="0" err="1"/>
              <a:t>ό</a:t>
            </a:r>
            <a:r>
              <a:rPr lang="el-GR" dirty="0"/>
              <a:t>ς καρκίνος και καρκίνος του μαστού</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360714"/>
            <a:ext cx="7789589" cy="5027945"/>
          </a:xfrm>
        </p:spPr>
        <p:txBody>
          <a:bodyPr>
            <a:normAutofit fontScale="92500"/>
          </a:bodyPr>
          <a:lstStyle/>
          <a:p>
            <a:pPr>
              <a:lnSpc>
                <a:spcPct val="110000"/>
              </a:lnSpc>
              <a:spcAft>
                <a:spcPts val="1200"/>
              </a:spcAft>
            </a:pPr>
            <a:r>
              <a:rPr lang="el-GR" sz="1800" dirty="0"/>
              <a:t>Ο</a:t>
            </a:r>
            <a:r>
              <a:rPr lang="el-GR" sz="1800" i="1" dirty="0"/>
              <a:t> καρκίνος</a:t>
            </a:r>
            <a:r>
              <a:rPr lang="en-US" sz="1800" dirty="0"/>
              <a:t> </a:t>
            </a:r>
            <a:r>
              <a:rPr lang="el-GR" sz="1800" dirty="0"/>
              <a:t>είναι μια ασθένεια κατά την οποία τα κύτταρα του σώματος αναπτύσσονται ανεξέλεγκτα. Όταν ο καρκίνος ξεκινά από τα αναπαραγωγικά όργανα μιας γυναίκας, ονομάζεται </a:t>
            </a:r>
            <a:r>
              <a:rPr lang="el-GR" sz="1800" i="1" dirty="0"/>
              <a:t>γυναικολογικός καρκίνος</a:t>
            </a:r>
            <a:r>
              <a:rPr lang="el-GR" sz="1800" dirty="0"/>
              <a:t>.</a:t>
            </a:r>
            <a:r>
              <a:rPr lang="en-US" sz="1800" dirty="0"/>
              <a:t> </a:t>
            </a:r>
            <a:r>
              <a:rPr lang="el-GR" sz="1800" dirty="0"/>
              <a:t>Οι πέντε κύριοι τύποι γυναικολογικού καρκίνου είναι:</a:t>
            </a:r>
            <a:r>
              <a:rPr lang="en-US" sz="1800" dirty="0"/>
              <a:t> </a:t>
            </a:r>
            <a:r>
              <a:rPr lang="el-GR" sz="1800" u="sng" dirty="0">
                <a:hlinkClick r:id="rId3"/>
              </a:rPr>
              <a:t>τραχήλου, ωοθηκών, μήτρας, κόλπου και αιδοίου</a:t>
            </a:r>
            <a:r>
              <a:rPr lang="en-US" sz="1800" u="sng" dirty="0">
                <a:hlinkClick r:id="rId4"/>
              </a:rPr>
              <a:t>.</a:t>
            </a:r>
            <a:r>
              <a:rPr lang="en-US" sz="1800" dirty="0"/>
              <a:t> </a:t>
            </a:r>
            <a:r>
              <a:rPr lang="el-GR" sz="1800" dirty="0"/>
              <a:t>(Ένας έκτος τύπος γυναικολογικού καρκίνου είναι ο πολύ σπάνιος καρκίνος των σαλπίγγων.)</a:t>
            </a:r>
            <a:endParaRPr lang="en-US" dirty="0"/>
          </a:p>
          <a:p>
            <a:pPr>
              <a:lnSpc>
                <a:spcPct val="110000"/>
              </a:lnSpc>
              <a:spcAft>
                <a:spcPts val="1200"/>
              </a:spcAft>
            </a:pPr>
            <a:r>
              <a:rPr lang="el-GR" sz="1800" dirty="0"/>
              <a:t>Από όλους τους </a:t>
            </a:r>
            <a:r>
              <a:rPr lang="el-GR" sz="1800" b="1" dirty="0"/>
              <a:t>γυναικολογικούς καρκίνους</a:t>
            </a:r>
            <a:r>
              <a:rPr lang="el-GR" sz="1800" dirty="0"/>
              <a:t>, μόνο ο καρκίνος του τραχήλου της μήτρας έχει</a:t>
            </a:r>
            <a:r>
              <a:rPr lang="en-US" sz="1800" dirty="0"/>
              <a:t> </a:t>
            </a:r>
            <a:r>
              <a:rPr lang="el-GR" sz="1800" u="sng" dirty="0">
                <a:hlinkClick r:id="rId5"/>
              </a:rPr>
              <a:t>διαγνωστικές εξετάσεις</a:t>
            </a:r>
            <a:r>
              <a:rPr lang="el-GR" sz="1800" dirty="0"/>
              <a:t>, οι οποίες μπορούν να εντοπίσουν αυτό τον καρκίνο νωρίς, οπότε η θεραπεία μπορεί να είναι πιο αποτελεσματική.</a:t>
            </a:r>
            <a:endParaRPr lang="en-US" sz="1800" dirty="0"/>
          </a:p>
          <a:p>
            <a:pPr>
              <a:lnSpc>
                <a:spcPct val="110000"/>
              </a:lnSpc>
              <a:spcAft>
                <a:spcPts val="1200"/>
              </a:spcAft>
            </a:pPr>
            <a:r>
              <a:rPr lang="el-GR" sz="1800" dirty="0"/>
              <a:t>Περίπου 1 στις 7 γυναίκες διαγιγνώσκεται με </a:t>
            </a:r>
            <a:r>
              <a:rPr lang="el-GR" sz="1800" b="1" dirty="0"/>
              <a:t>καρκίνο του μαστού</a:t>
            </a:r>
            <a:r>
              <a:rPr lang="el-GR" sz="1800" dirty="0"/>
              <a:t> κατά τη διάρκεια της ζωής της. Υπάρχουν πολλές πιθανότητες ανάρρωσης αν εντοπιστεί σε πρώιμο στάδιο. Για τον λόγο αυτό, είναι ζωτικής σημασίας οι γυναίκες να ελέγχουν τακτικά τους μαστούς τους για τυχόν αλλαγές και να εξετάζονται πάντοτε από έναν γενικό ιατρό. Σε σπάνιες περιπτώσεις, οι άνδρες μπορεί επίσης να διαγνωστούν με καρκίνο του μαστού.</a:t>
            </a:r>
            <a:endParaRPr lang="en-US" dirty="0"/>
          </a:p>
          <a:p>
            <a:pPr marL="0" indent="0">
              <a:lnSpc>
                <a:spcPct val="110000"/>
              </a:lnSpc>
              <a:spcAft>
                <a:spcPts val="1200"/>
              </a:spcAft>
              <a:buNone/>
            </a:pPr>
            <a:endParaRPr lang="en-US" sz="20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7.1.5 </a:t>
            </a:r>
            <a:r>
              <a:rPr lang="el-GR" altLang="el-GR" dirty="0">
                <a:solidFill>
                  <a:schemeClr val="bg1"/>
                </a:solidFill>
              </a:rPr>
              <a:t>Έλεγχος και πρόληψη</a:t>
            </a:r>
            <a:endParaRPr lang="en-US" dirty="0">
              <a:solidFill>
                <a:schemeClr val="bg1"/>
              </a:solidFill>
            </a:endParaRPr>
          </a:p>
        </p:txBody>
      </p:sp>
      <p:sp>
        <p:nvSpPr>
          <p:cNvPr id="2" name="Ορθογώνιο 1">
            <a:extLst>
              <a:ext uri="{FF2B5EF4-FFF2-40B4-BE49-F238E27FC236}">
                <a16:creationId xmlns:a16="http://schemas.microsoft.com/office/drawing/2014/main" id="{43D4E4A8-CD6D-1A78-7059-97648D9F548E}"/>
              </a:ext>
            </a:extLst>
          </p:cNvPr>
          <p:cNvSpPr/>
          <p:nvPr/>
        </p:nvSpPr>
        <p:spPr>
          <a:xfrm>
            <a:off x="9752970" y="6394648"/>
            <a:ext cx="2411718" cy="276999"/>
          </a:xfrm>
          <a:prstGeom prst="rect">
            <a:avLst/>
          </a:prstGeom>
        </p:spPr>
        <p:txBody>
          <a:bodyPr wrap="square">
            <a:spAutoFit/>
          </a:bodyPr>
          <a:lstStyle/>
          <a:p>
            <a:pPr algn="r"/>
            <a:r>
              <a:rPr lang="el-GR" sz="1200" dirty="0">
                <a:hlinkClick r:id="rId6"/>
              </a:rPr>
              <a:t>Πηγή</a:t>
            </a:r>
            <a:r>
              <a:rPr lang="en-US" sz="1200" dirty="0"/>
              <a:t>| </a:t>
            </a:r>
            <a:r>
              <a:rPr lang="en-US" sz="1200" dirty="0">
                <a:hlinkClick r:id="rId7"/>
              </a:rPr>
              <a:t>Pixabay license</a:t>
            </a:r>
            <a:endParaRPr lang="en-US" sz="1200" dirty="0"/>
          </a:p>
        </p:txBody>
      </p:sp>
      <p:pic>
        <p:nvPicPr>
          <p:cNvPr id="4" name="Immagine 3">
            <a:extLst>
              <a:ext uri="{FF2B5EF4-FFF2-40B4-BE49-F238E27FC236}">
                <a16:creationId xmlns:a16="http://schemas.microsoft.com/office/drawing/2014/main" id="{F0E0ECF3-9E05-46AD-A614-BADB10D692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199" y="602786"/>
            <a:ext cx="3974372" cy="5232038"/>
          </a:xfrm>
          <a:prstGeom prst="rect">
            <a:avLst/>
          </a:prstGeom>
        </p:spPr>
      </p:pic>
      <p:pic>
        <p:nvPicPr>
          <p:cNvPr id="2050" name="Picture 2" descr="https://lh7-us.googleusercontent.com/VJlh76T7zzZOwU9ef2Rvhyzcsxoznp7bc0hcVn9p_P10xpNhUS3yNbZl6-S5HOmugdUkWbFEax4-9-qoKzs6t4LePWls8VHrbV7B4WqwUHvrFjI3NUtGzAaPZIGM29SC98zLG9JC_R5utV9s4ENkOQ=s2048">
            <a:extLst>
              <a:ext uri="{FF2B5EF4-FFF2-40B4-BE49-F238E27FC236}">
                <a16:creationId xmlns:a16="http://schemas.microsoft.com/office/drawing/2014/main" id="{FA621D6E-7703-44E6-89BF-1943C0B0CA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2243" y="5834824"/>
            <a:ext cx="951818" cy="9518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7-us.googleusercontent.com/YzPgK4h6GqK3AgA3e6hlfwg2cuH_NoX82TL5emc__-zjfonFxLkTHYSZMoofKfmraEzUsjG8efKb_FD1QfBl4SxHZhWmN83JqZfu-lXcCnS_FRebmyL4zSpfQ7J5DvSEB8XDRrW4PODM5Xs9n7Ox6g=s2048">
            <a:extLst>
              <a:ext uri="{FF2B5EF4-FFF2-40B4-BE49-F238E27FC236}">
                <a16:creationId xmlns:a16="http://schemas.microsoft.com/office/drawing/2014/main" id="{D0391B6F-2AF2-4488-84A5-CF96BCAF09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4959" y="5828055"/>
            <a:ext cx="843592" cy="8435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7-us.googleusercontent.com/4xiKMmzrxziYTv_iDiWGdiNTsT1hYJg8Y-wJi0jsOERwJrkWnhDWncIUkVzgH-vc85At9NxWfSw_6nOj2MLsjotBAFtc6LfTsuP_cY69eDi7BiCZ_B2_aQahCcBEa_Lkekj0cfFjhQAqf3beEf5sfQ=s2048">
            <a:extLst>
              <a:ext uri="{FF2B5EF4-FFF2-40B4-BE49-F238E27FC236}">
                <a16:creationId xmlns:a16="http://schemas.microsoft.com/office/drawing/2014/main" id="{B7A63094-0B0B-4DC5-84F0-B677F28F96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40089" y="5834824"/>
            <a:ext cx="843593" cy="8435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7-us.googleusercontent.com/k2ex1q28AhJAK7I77e_VD-GvU4Y7mOK_Uk_AzKznIXplHQBuqyltVopry_33aKbI7Kv65Jx_4XP7X1AXIsLAvk7cbwtSlqKHwjcb-I_hbxAg9r9YLyOqZsDitJ-OY9PfthTDFavm9Ae1kiTgK8yKFw=s2048">
            <a:extLst>
              <a:ext uri="{FF2B5EF4-FFF2-40B4-BE49-F238E27FC236}">
                <a16:creationId xmlns:a16="http://schemas.microsoft.com/office/drawing/2014/main" id="{B54EE8DC-6E77-48F4-A6C2-FC3578AD18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57839" y="5834824"/>
            <a:ext cx="843593" cy="84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07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10433"/>
            <a:ext cx="11059692" cy="605096"/>
          </a:xfrm>
        </p:spPr>
        <p:txBody>
          <a:bodyPr/>
          <a:lstStyle/>
          <a:p>
            <a:r>
              <a:rPr lang="el-GR" dirty="0"/>
              <a:t>Γυναικολογικός καρκίνος και καρκίνος του μαστού</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360714"/>
            <a:ext cx="7671602" cy="4789715"/>
          </a:xfrm>
        </p:spPr>
        <p:txBody>
          <a:bodyPr>
            <a:normAutofit/>
          </a:bodyPr>
          <a:lstStyle/>
          <a:p>
            <a:pPr marL="0" indent="0">
              <a:spcBef>
                <a:spcPts val="0"/>
              </a:spcBef>
              <a:spcAft>
                <a:spcPts val="0"/>
              </a:spcAft>
              <a:buClrTx/>
              <a:buNone/>
              <a:defRPr/>
            </a:pPr>
            <a:r>
              <a:rPr lang="el-GR" b="1" dirty="0"/>
              <a:t>Βίντεο</a:t>
            </a:r>
            <a:r>
              <a:rPr lang="en-GB" b="1" dirty="0"/>
              <a:t>:</a:t>
            </a:r>
          </a:p>
          <a:p>
            <a:pPr marL="0" indent="0">
              <a:spcBef>
                <a:spcPts val="0"/>
              </a:spcBef>
              <a:spcAft>
                <a:spcPts val="0"/>
              </a:spcAft>
              <a:buClrTx/>
              <a:buNone/>
              <a:defRPr/>
            </a:pPr>
            <a:endParaRPr lang="en-GB" b="1" dirty="0"/>
          </a:p>
          <a:p>
            <a:pPr marL="0" indent="0">
              <a:spcBef>
                <a:spcPts val="0"/>
              </a:spcBef>
              <a:spcAft>
                <a:spcPts val="0"/>
              </a:spcAft>
              <a:buClrTx/>
              <a:buNone/>
              <a:defRPr/>
            </a:pPr>
            <a:r>
              <a:rPr lang="en-GB" u="sng" dirty="0">
                <a:hlinkClick r:id="rId3"/>
              </a:rPr>
              <a:t>https://www.youtube.com/watch?v=sGi8WpCBT5Q</a:t>
            </a:r>
            <a:r>
              <a:rPr lang="en-GB" u="sng" dirty="0"/>
              <a:t> </a:t>
            </a:r>
            <a:r>
              <a:rPr lang="en-GB" dirty="0"/>
              <a:t>- </a:t>
            </a:r>
            <a:r>
              <a:rPr lang="el-GR" dirty="0"/>
              <a:t>Πώς να κάνετε αυτοεξέταση και μαστογραφία (αγγλικά)</a:t>
            </a:r>
            <a:endParaRPr lang="en-US" dirty="0"/>
          </a:p>
          <a:p>
            <a:pPr marL="0" indent="0">
              <a:spcBef>
                <a:spcPts val="0"/>
              </a:spcBef>
              <a:spcAft>
                <a:spcPts val="0"/>
              </a:spcAft>
              <a:buClrTx/>
              <a:buNone/>
              <a:defRPr/>
            </a:pPr>
            <a:endParaRPr lang="en-US" dirty="0"/>
          </a:p>
          <a:p>
            <a:pPr marL="0" indent="0">
              <a:spcBef>
                <a:spcPts val="0"/>
              </a:spcBef>
              <a:spcAft>
                <a:spcPts val="0"/>
              </a:spcAft>
              <a:buClrTx/>
              <a:buNone/>
              <a:defRPr/>
            </a:pPr>
            <a:r>
              <a:rPr lang="it-IT" u="sng" dirty="0">
                <a:hlinkClick r:id="rId4"/>
              </a:rPr>
              <a:t>https://www.youtube.com/watch?v=K2rq7m6vlvE</a:t>
            </a:r>
            <a:r>
              <a:rPr lang="it-IT" dirty="0"/>
              <a:t> - </a:t>
            </a:r>
            <a:r>
              <a:rPr lang="el-GR" dirty="0"/>
              <a:t>Πώς να κάνετε αυτοεξέταση και μαστογραφία </a:t>
            </a:r>
            <a:r>
              <a:rPr lang="fr-FR" dirty="0"/>
              <a:t>(</a:t>
            </a:r>
            <a:r>
              <a:rPr lang="el-GR" dirty="0"/>
              <a:t>γαλλικά</a:t>
            </a:r>
            <a:r>
              <a:rPr lang="fr-FR" dirty="0"/>
              <a:t>)</a:t>
            </a:r>
          </a:p>
          <a:p>
            <a:pPr marL="0" indent="0">
              <a:spcBef>
                <a:spcPts val="0"/>
              </a:spcBef>
              <a:spcAft>
                <a:spcPts val="0"/>
              </a:spcAft>
              <a:buClrTx/>
              <a:buNone/>
              <a:defRPr/>
            </a:pPr>
            <a:endParaRPr lang="fr-FR" dirty="0"/>
          </a:p>
          <a:p>
            <a:pPr marL="0" indent="0">
              <a:spcBef>
                <a:spcPts val="0"/>
              </a:spcBef>
              <a:spcAft>
                <a:spcPts val="0"/>
              </a:spcAft>
              <a:buClrTx/>
              <a:buNone/>
              <a:defRPr/>
            </a:pPr>
            <a:r>
              <a:rPr lang="it-IT" u="sng" dirty="0">
                <a:hlinkClick r:id="rId5"/>
              </a:rPr>
              <a:t>https://www.youtube.com/watch?v=tf8QJbddVpc</a:t>
            </a:r>
            <a:r>
              <a:rPr lang="it-IT" u="sng" dirty="0"/>
              <a:t> </a:t>
            </a:r>
            <a:r>
              <a:rPr lang="it-IT" dirty="0"/>
              <a:t>- </a:t>
            </a:r>
            <a:r>
              <a:rPr lang="el-GR" dirty="0"/>
              <a:t>Πώς να κάνετε αυτοεξέταση </a:t>
            </a:r>
            <a:r>
              <a:rPr lang="de-DE" dirty="0"/>
              <a:t>(</a:t>
            </a:r>
            <a:r>
              <a:rPr lang="el-GR" dirty="0"/>
              <a:t>ελληνικά</a:t>
            </a:r>
            <a:r>
              <a:rPr lang="de-DE" dirty="0"/>
              <a:t>)</a:t>
            </a:r>
            <a:endParaRPr lang="en-GB" b="1" dirty="0"/>
          </a:p>
          <a:p>
            <a:pPr marL="0" indent="0">
              <a:lnSpc>
                <a:spcPct val="120000"/>
              </a:lnSpc>
              <a:buNone/>
            </a:pPr>
            <a:endParaRPr lang="en-US" sz="26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7.1.5 </a:t>
            </a:r>
            <a:r>
              <a:rPr lang="el-GR" altLang="el-GR" dirty="0">
                <a:solidFill>
                  <a:schemeClr val="bg1"/>
                </a:solidFill>
              </a:rPr>
              <a:t>Έλεγχος και πρόληψη</a:t>
            </a:r>
            <a:endParaRPr lang="en-US" dirty="0">
              <a:solidFill>
                <a:schemeClr val="bg1"/>
              </a:solidFill>
            </a:endParaRPr>
          </a:p>
        </p:txBody>
      </p:sp>
      <p:sp>
        <p:nvSpPr>
          <p:cNvPr id="2" name="Ορθογώνιο 1">
            <a:extLst>
              <a:ext uri="{FF2B5EF4-FFF2-40B4-BE49-F238E27FC236}">
                <a16:creationId xmlns:a16="http://schemas.microsoft.com/office/drawing/2014/main" id="{43D4E4A8-CD6D-1A78-7059-97648D9F548E}"/>
              </a:ext>
            </a:extLst>
          </p:cNvPr>
          <p:cNvSpPr/>
          <p:nvPr/>
        </p:nvSpPr>
        <p:spPr>
          <a:xfrm>
            <a:off x="9752970" y="6394648"/>
            <a:ext cx="2411718" cy="276999"/>
          </a:xfrm>
          <a:prstGeom prst="rect">
            <a:avLst/>
          </a:prstGeom>
        </p:spPr>
        <p:txBody>
          <a:bodyPr wrap="square">
            <a:spAutoFit/>
          </a:bodyPr>
          <a:lstStyle/>
          <a:p>
            <a:pPr algn="r"/>
            <a:r>
              <a:rPr lang="el-GR" sz="1200" dirty="0">
                <a:hlinkClick r:id="rId6"/>
              </a:rPr>
              <a:t>Πηγή</a:t>
            </a:r>
            <a:r>
              <a:rPr lang="en-US" sz="1200" dirty="0"/>
              <a:t>| </a:t>
            </a:r>
            <a:r>
              <a:rPr lang="en-US" sz="1200" dirty="0">
                <a:hlinkClick r:id="rId7"/>
              </a:rPr>
              <a:t>Pixabay license</a:t>
            </a:r>
            <a:endParaRPr lang="en-US" sz="1200" dirty="0"/>
          </a:p>
        </p:txBody>
      </p:sp>
      <p:pic>
        <p:nvPicPr>
          <p:cNvPr id="4" name="Immagine 3">
            <a:extLst>
              <a:ext uri="{FF2B5EF4-FFF2-40B4-BE49-F238E27FC236}">
                <a16:creationId xmlns:a16="http://schemas.microsoft.com/office/drawing/2014/main" id="{F0E0ECF3-9E05-46AD-A614-BADB10D692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012" y="1020849"/>
            <a:ext cx="3418720" cy="5326718"/>
          </a:xfrm>
          <a:prstGeom prst="rect">
            <a:avLst/>
          </a:prstGeom>
        </p:spPr>
      </p:pic>
      <p:pic>
        <p:nvPicPr>
          <p:cNvPr id="2050" name="Picture 2" descr="https://lh7-us.googleusercontent.com/VJlh76T7zzZOwU9ef2Rvhyzcsxoznp7bc0hcVn9p_P10xpNhUS3yNbZl6-S5HOmugdUkWbFEax4-9-qoKzs6t4LePWls8VHrbV7B4WqwUHvrFjI3NUtGzAaPZIGM29SC98zLG9JC_R5utV9s4ENkOQ=s2048">
            <a:extLst>
              <a:ext uri="{FF2B5EF4-FFF2-40B4-BE49-F238E27FC236}">
                <a16:creationId xmlns:a16="http://schemas.microsoft.com/office/drawing/2014/main" id="{FA621D6E-7703-44E6-89BF-1943C0B0CA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382" y="5834825"/>
            <a:ext cx="951818" cy="9518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7-us.googleusercontent.com/YzPgK4h6GqK3AgA3e6hlfwg2cuH_NoX82TL5emc__-zjfonFxLkTHYSZMoofKfmraEzUsjG8efKb_FD1QfBl4SxHZhWmN83JqZfu-lXcCnS_FRebmyL4zSpfQ7J5DvSEB8XDRrW4PODM5Xs9n7Ox6g=s2048">
            <a:extLst>
              <a:ext uri="{FF2B5EF4-FFF2-40B4-BE49-F238E27FC236}">
                <a16:creationId xmlns:a16="http://schemas.microsoft.com/office/drawing/2014/main" id="{D0391B6F-2AF2-4488-84A5-CF96BCAF09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4495" y="5834825"/>
            <a:ext cx="843592" cy="8435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7-us.googleusercontent.com/4xiKMmzrxziYTv_iDiWGdiNTsT1hYJg8Y-wJi0jsOERwJrkWnhDWncIUkVzgH-vc85At9NxWfSw_6nOj2MLsjotBAFtc6LfTsuP_cY69eDi7BiCZ_B2_aQahCcBEa_Lkekj0cfFjhQAqf3beEf5sfQ=s2048">
            <a:extLst>
              <a:ext uri="{FF2B5EF4-FFF2-40B4-BE49-F238E27FC236}">
                <a16:creationId xmlns:a16="http://schemas.microsoft.com/office/drawing/2014/main" id="{B7A63094-0B0B-4DC5-84F0-B677F28F96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2320" y="5834824"/>
            <a:ext cx="843593" cy="8435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7-us.googleusercontent.com/k2ex1q28AhJAK7I77e_VD-GvU4Y7mOK_Uk_AzKznIXplHQBuqyltVopry_33aKbI7Kv65Jx_4XP7X1AXIsLAvk7cbwtSlqKHwjcb-I_hbxAg9r9YLyOqZsDitJ-OY9PfthTDFavm9Ae1kiTgK8yKFw=s2048">
            <a:extLst>
              <a:ext uri="{FF2B5EF4-FFF2-40B4-BE49-F238E27FC236}">
                <a16:creationId xmlns:a16="http://schemas.microsoft.com/office/drawing/2014/main" id="{B54EE8DC-6E77-48F4-A6C2-FC3578AD18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6150" y="5834824"/>
            <a:ext cx="843593" cy="8435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2E63F8-2009-81F1-B9A9-FD8E760EF377}"/>
              </a:ext>
            </a:extLst>
          </p:cNvPr>
          <p:cNvSpPr txBox="1"/>
          <p:nvPr/>
        </p:nvSpPr>
        <p:spPr>
          <a:xfrm>
            <a:off x="557998" y="5229330"/>
            <a:ext cx="9169399" cy="584775"/>
          </a:xfrm>
          <a:prstGeom prst="rect">
            <a:avLst/>
          </a:prstGeom>
          <a:noFill/>
        </p:spPr>
        <p:txBody>
          <a:bodyPr wrap="square">
            <a:spAutoFit/>
          </a:bodyPr>
          <a:lstStyle/>
          <a:p>
            <a:pPr marL="0" algn="l" rtl="0" latinLnBrk="0">
              <a:spcBef>
                <a:spcPts val="0"/>
              </a:spcBef>
              <a:spcAft>
                <a:spcPts val="0"/>
              </a:spcAft>
            </a:pPr>
            <a:r>
              <a:rPr lang="el-GR" sz="1600" b="0" i="1" dirty="0" smtClean="0">
                <a:solidFill>
                  <a:srgbClr val="222222"/>
                </a:solidFill>
                <a:effectLst/>
                <a:highlight>
                  <a:srgbClr val="FFFFFF"/>
                </a:highlight>
                <a:latin typeface="Calibri" panose="020F0502020204030204" pitchFamily="34" charset="0"/>
              </a:rPr>
              <a:t>Πατώντας</a:t>
            </a:r>
            <a:r>
              <a:rPr lang="el-GR" sz="1600" b="0" i="1" dirty="0">
                <a:solidFill>
                  <a:srgbClr val="222222"/>
                </a:solidFill>
                <a:effectLst/>
                <a:highlight>
                  <a:srgbClr val="FFFFFF"/>
                </a:highlight>
                <a:latin typeface="Calibri" panose="020F0502020204030204" pitchFamily="34" charset="0"/>
              </a:rPr>
              <a:t> τους συνδέσμους αποδέχεστε τους όρους </a:t>
            </a:r>
            <a:r>
              <a:rPr lang="el-GR" sz="1600" b="0" i="1" dirty="0" err="1">
                <a:solidFill>
                  <a:srgbClr val="222222"/>
                </a:solidFill>
                <a:effectLst/>
                <a:highlight>
                  <a:srgbClr val="FFFFFF"/>
                </a:highlight>
                <a:latin typeface="Calibri" panose="020F0502020204030204" pitchFamily="34" charset="0"/>
              </a:rPr>
              <a:t>ιδιωτικότητας</a:t>
            </a:r>
            <a:r>
              <a:rPr lang="el-GR" sz="1600" b="0" i="1" dirty="0">
                <a:solidFill>
                  <a:srgbClr val="222222"/>
                </a:solidFill>
                <a:effectLst/>
                <a:highlight>
                  <a:srgbClr val="FFFFFF"/>
                </a:highlight>
                <a:latin typeface="Calibri" panose="020F0502020204030204" pitchFamily="34" charset="0"/>
              </a:rPr>
              <a:t> του </a:t>
            </a:r>
            <a:r>
              <a:rPr lang="el-GR" sz="1600" b="0" i="1" dirty="0" err="1">
                <a:solidFill>
                  <a:srgbClr val="222222"/>
                </a:solidFill>
                <a:effectLst/>
                <a:highlight>
                  <a:srgbClr val="FFFFFF"/>
                </a:highlight>
                <a:latin typeface="Calibri" panose="020F0502020204030204" pitchFamily="34" charset="0"/>
              </a:rPr>
              <a:t>YouTube</a:t>
            </a:r>
            <a:r>
              <a:rPr lang="el-GR" sz="1600" b="0" i="1" dirty="0">
                <a:solidFill>
                  <a:srgbClr val="222222"/>
                </a:solidFill>
                <a:effectLst/>
                <a:highlight>
                  <a:srgbClr val="FFFFFF"/>
                </a:highlight>
                <a:latin typeface="Calibri" panose="020F0502020204030204" pitchFamily="34" charset="0"/>
              </a:rPr>
              <a:t>.</a:t>
            </a:r>
            <a:endParaRPr lang="el-GR" sz="1600" b="0" i="0" dirty="0">
              <a:solidFill>
                <a:srgbClr val="222222"/>
              </a:solidFill>
              <a:effectLst/>
              <a:highlight>
                <a:srgbClr val="FFFFFF"/>
              </a:highlight>
              <a:latin typeface="Arial" panose="020B0604020202020204" pitchFamily="34" charset="0"/>
            </a:endParaRPr>
          </a:p>
          <a:p>
            <a:pPr marL="0" algn="l" rtl="0" latinLnBrk="0">
              <a:spcBef>
                <a:spcPts val="0"/>
              </a:spcBef>
              <a:spcAft>
                <a:spcPts val="0"/>
              </a:spcAft>
            </a:pPr>
            <a:r>
              <a:rPr lang="el-GR" sz="1600" b="0" i="1" u="sng" dirty="0">
                <a:solidFill>
                  <a:srgbClr val="1155CC"/>
                </a:solidFill>
                <a:effectLst/>
                <a:highlight>
                  <a:srgbClr val="FFFFFF"/>
                </a:highlight>
                <a:latin typeface="Calibri" panose="020F0502020204030204" pitchFamily="34" charset="0"/>
              </a:rPr>
              <a:t>Μάθετε περισσότερα</a:t>
            </a:r>
            <a:endParaRPr lang="el-GR" sz="1600" b="0" i="0" dirty="0">
              <a:solidFill>
                <a:srgbClr val="222222"/>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13946003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532122"/>
            <a:ext cx="11059692" cy="605096"/>
          </a:xfrm>
        </p:spPr>
        <p:txBody>
          <a:bodyPr>
            <a:noAutofit/>
          </a:bodyPr>
          <a:lstStyle/>
          <a:p>
            <a:r>
              <a:rPr lang="el-GR" dirty="0"/>
              <a:t>Πρόληψη</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274703"/>
            <a:ext cx="11067846" cy="5280327"/>
          </a:xfrm>
        </p:spPr>
        <p:txBody>
          <a:bodyPr>
            <a:normAutofit fontScale="85000" lnSpcReduction="10000"/>
          </a:bodyPr>
          <a:lstStyle/>
          <a:p>
            <a:pPr>
              <a:lnSpc>
                <a:spcPct val="110000"/>
              </a:lnSpc>
            </a:pPr>
            <a:r>
              <a:rPr lang="el-GR" dirty="0"/>
              <a:t>Η</a:t>
            </a:r>
            <a:r>
              <a:rPr lang="el-GR" b="1" dirty="0"/>
              <a:t> διατροφή </a:t>
            </a:r>
            <a:r>
              <a:rPr lang="el-GR" dirty="0"/>
              <a:t>αποτελεί βασικό παράγοντα για την ευημερία και την υγεία και, όταν γίνεται με ισορροπημένα κριτήρια, συμβάλλει στην καλή φυσική κατάσταση, την πρόληψη πολλαπλών ασθενειών, ακόμη και στη μείωση της θνησιμότητας.</a:t>
            </a:r>
            <a:endParaRPr lang="en-US" dirty="0"/>
          </a:p>
          <a:p>
            <a:pPr>
              <a:lnSpc>
                <a:spcPct val="110000"/>
              </a:lnSpc>
            </a:pPr>
            <a:r>
              <a:rPr lang="el-GR" dirty="0"/>
              <a:t>Η</a:t>
            </a:r>
            <a:r>
              <a:rPr lang="el-GR" b="1" dirty="0"/>
              <a:t> σωματική άσκηση</a:t>
            </a:r>
            <a:r>
              <a:rPr lang="en-US" dirty="0"/>
              <a:t>, </a:t>
            </a:r>
            <a:r>
              <a:rPr lang="el-GR" dirty="0"/>
              <a:t>ειδικά σε συνδυασμό με μια ισορροπημένη διατροφή, είναι απαραίτητη για την καλή υγεία. Η σωματική άσκηση βοηθά το καρδιαγγειακό και μυϊκό σύστημα και την ψυχολογική ευεξία, αλλά ο περισσότερος πληθυσμός δεν ασκείται συστηματικά.</a:t>
            </a:r>
            <a:endParaRPr lang="en-US" dirty="0"/>
          </a:p>
          <a:p>
            <a:pPr>
              <a:lnSpc>
                <a:spcPct val="110000"/>
              </a:lnSpc>
            </a:pPr>
            <a:r>
              <a:rPr lang="el-GR" dirty="0"/>
              <a:t>Το</a:t>
            </a:r>
            <a:r>
              <a:rPr lang="el-GR" b="1" dirty="0"/>
              <a:t> σωματικό βάρος</a:t>
            </a:r>
            <a:r>
              <a:rPr lang="en-US" dirty="0"/>
              <a:t> </a:t>
            </a:r>
            <a:r>
              <a:rPr lang="el-GR" dirty="0"/>
              <a:t>είναι ένας από τους πιο χρήσιμους δείκτες για την αξιολόγηση της κατάστασης της υγείας, αφού δίνει πληροφορίες για τη συνολική υγεία. Ωστόσο, πρέπει να συσχετίζεται με άλλες πτυχές που σχετίζονται με την ψυχική και σωματική ευεξία, όπως η σχέση με το φαγητό. Η προσέγγιση αυτή είναι ιδιαίτερα σημαντική για την εξέταση του βάρους σε σχέση με το φύλο, ένας τομέας που παρουσιάζει τις διαφορές μεταξύ των σωματικού βάρους και των διατροφικών συνηθειών.</a:t>
            </a:r>
            <a:endParaRPr lang="en-US" dirty="0"/>
          </a:p>
          <a:p>
            <a:pPr>
              <a:lnSpc>
                <a:spcPct val="110000"/>
              </a:lnSpc>
            </a:pPr>
            <a:r>
              <a:rPr lang="el-GR" dirty="0"/>
              <a:t>Ορισμένες </a:t>
            </a:r>
            <a:r>
              <a:rPr lang="el-GR" b="1" dirty="0"/>
              <a:t>προληπτικές εξετάσεις</a:t>
            </a:r>
            <a:r>
              <a:rPr lang="en-US" dirty="0"/>
              <a:t> </a:t>
            </a:r>
            <a:r>
              <a:rPr lang="el-GR" dirty="0"/>
              <a:t>μπορούν να βοηθήσουν στην έγκαιρη διάγνωση προβλημάτων υγείας. Ρωτήστε τον πάροχο υγειονομικής σας περίθαλψης ποιες εξετάσεις είναι κατάλληλες για σας.</a:t>
            </a:r>
            <a:endParaRPr lang="en-US" dirty="0"/>
          </a:p>
          <a:p>
            <a:pPr marL="0" indent="0">
              <a:lnSpc>
                <a:spcPct val="110000"/>
              </a:lnSpc>
              <a:buNone/>
            </a:pPr>
            <a:endParaRPr lang="en-US" dirty="0"/>
          </a:p>
          <a:p>
            <a:pPr marL="0" indent="0">
              <a:lnSpc>
                <a:spcPct val="110000"/>
              </a:lnSpc>
              <a:buNone/>
            </a:pP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7.1.5 </a:t>
            </a:r>
            <a:r>
              <a:rPr lang="el-GR" altLang="el-GR" dirty="0">
                <a:solidFill>
                  <a:schemeClr val="bg1"/>
                </a:solidFill>
              </a:rPr>
              <a:t>Έλεγχος και πρόληψη</a:t>
            </a:r>
            <a:endParaRPr lang="en-US" dirty="0">
              <a:solidFill>
                <a:schemeClr val="bg1"/>
              </a:solidFill>
            </a:endParaRPr>
          </a:p>
        </p:txBody>
      </p:sp>
    </p:spTree>
    <p:extLst>
      <p:ext uri="{BB962C8B-B14F-4D97-AF65-F5344CB8AC3E}">
        <p14:creationId xmlns:p14="http://schemas.microsoft.com/office/powerpoint/2010/main" val="2545829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838200" y="198651"/>
            <a:ext cx="10515600" cy="1325563"/>
          </a:xfrm>
        </p:spPr>
        <p:txBody>
          <a:bodyPr anchor="b">
            <a:normAutofit/>
          </a:bodyPr>
          <a:lstStyle/>
          <a:p>
            <a:r>
              <a:rPr lang="el-GR" sz="5400" dirty="0"/>
              <a:t>Διδακτική συνεδρία: Περιεχόμενο</a:t>
            </a:r>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6" y="1658341"/>
            <a:ext cx="4431594" cy="461665"/>
          </a:xfrm>
          <a:prstGeom prst="rect">
            <a:avLst/>
          </a:prstGeom>
          <a:solidFill>
            <a:srgbClr val="DDE0E5"/>
          </a:solidFill>
        </p:spPr>
        <p:txBody>
          <a:bodyPr wrap="square">
            <a:spAutoFit/>
          </a:bodyPr>
          <a:lstStyle/>
          <a:p>
            <a:pPr lvl="0"/>
            <a:r>
              <a:rPr lang="en-US" sz="2400" dirty="0"/>
              <a:t>1. </a:t>
            </a:r>
            <a:r>
              <a:rPr lang="el-GR" sz="2400" u="sng" dirty="0">
                <a:solidFill>
                  <a:srgbClr val="0070C0"/>
                </a:solidFill>
                <a:hlinkClick r:id="rId4" action="ppaction://hlinksldjump"/>
              </a:rPr>
              <a:t>Εισαγωγή και παρουσίαση</a:t>
            </a:r>
            <a:r>
              <a:rPr lang="en-US" sz="2400" u="sng" dirty="0">
                <a:solidFill>
                  <a:srgbClr val="0070C0"/>
                </a:solidFill>
                <a:hlinkClick r:id="rId4" action="ppaction://hlinksldjump"/>
              </a:rPr>
              <a:t> </a:t>
            </a:r>
            <a:endParaRPr lang="el-GR" sz="2400" u="sng" dirty="0">
              <a:solidFill>
                <a:srgbClr val="0070C0"/>
              </a:solidFill>
            </a:endParaRPr>
          </a:p>
        </p:txBody>
      </p:sp>
      <p:sp>
        <p:nvSpPr>
          <p:cNvPr id="9" name="TextBox 8">
            <a:extLst>
              <a:ext uri="{FF2B5EF4-FFF2-40B4-BE49-F238E27FC236}">
                <a16:creationId xmlns:a16="http://schemas.microsoft.com/office/drawing/2014/main" id="{B254F5AA-F28C-4567-C48D-9FB27EBEFD95}"/>
              </a:ext>
            </a:extLst>
          </p:cNvPr>
          <p:cNvSpPr txBox="1"/>
          <p:nvPr/>
        </p:nvSpPr>
        <p:spPr>
          <a:xfrm>
            <a:off x="1512006" y="2254133"/>
            <a:ext cx="6654964" cy="461665"/>
          </a:xfrm>
          <a:prstGeom prst="rect">
            <a:avLst/>
          </a:prstGeom>
          <a:solidFill>
            <a:srgbClr val="DDE0E5"/>
          </a:solidFill>
        </p:spPr>
        <p:txBody>
          <a:bodyPr wrap="square">
            <a:spAutoFit/>
          </a:bodyPr>
          <a:lstStyle/>
          <a:p>
            <a:pPr lvl="0"/>
            <a:r>
              <a:rPr lang="en-US" sz="2400" dirty="0">
                <a:solidFill>
                  <a:schemeClr val="tx1"/>
                </a:solidFill>
                <a:effectLst/>
              </a:rPr>
              <a:t>2. </a:t>
            </a:r>
            <a:r>
              <a:rPr lang="en-US" sz="2400" u="sng" dirty="0">
                <a:solidFill>
                  <a:srgbClr val="0070C0"/>
                </a:solidFill>
                <a:hlinkClick r:id="rId5" action="ppaction://hlinksldjump"/>
              </a:rPr>
              <a:t>E</a:t>
            </a:r>
            <a:r>
              <a:rPr lang="el-GR" sz="2400" u="sng" dirty="0">
                <a:solidFill>
                  <a:srgbClr val="0070C0"/>
                </a:solidFill>
                <a:hlinkClick r:id="rId5" action="ppaction://hlinksldjump"/>
              </a:rPr>
              <a:t>φαρμογές υγείας για την υγεία των γυναικών</a:t>
            </a:r>
            <a:r>
              <a:rPr lang="en-US" sz="2400" dirty="0">
                <a:solidFill>
                  <a:srgbClr val="0070C0"/>
                </a:solidFill>
                <a:effectLst/>
                <a:hlinkClick r:id="rId5" action="ppaction://hlinksldjump"/>
              </a:rPr>
              <a:t> </a:t>
            </a:r>
            <a:endParaRPr lang="el-GR" sz="2400" dirty="0">
              <a:solidFill>
                <a:srgbClr val="0070C0"/>
              </a:solidFill>
              <a:effectLst/>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512007" y="2843121"/>
            <a:ext cx="6930536" cy="461665"/>
          </a:xfrm>
          <a:prstGeom prst="rect">
            <a:avLst/>
          </a:prstGeom>
          <a:solidFill>
            <a:srgbClr val="DDE0E5"/>
          </a:solidFill>
        </p:spPr>
        <p:txBody>
          <a:bodyPr wrap="square">
            <a:spAutoFit/>
          </a:bodyPr>
          <a:lstStyle/>
          <a:p>
            <a:pPr lvl="0"/>
            <a:r>
              <a:rPr lang="en-US" sz="2400" dirty="0">
                <a:solidFill>
                  <a:schemeClr val="tx1"/>
                </a:solidFill>
                <a:effectLst/>
              </a:rPr>
              <a:t>3. </a:t>
            </a:r>
            <a:r>
              <a:rPr lang="el-GR" sz="2400" u="sng" dirty="0">
                <a:solidFill>
                  <a:srgbClr val="0070C0"/>
                </a:solidFill>
                <a:effectLst/>
              </a:rPr>
              <a:t>Εμμηνορροϊκός κύκλος και μέθοδοι αντισύλληψης</a:t>
            </a:r>
            <a:endParaRPr lang="el-GR" sz="2400" u="sng" dirty="0">
              <a:solidFill>
                <a:srgbClr val="0070C0"/>
              </a:solidFill>
            </a:endParaRPr>
          </a:p>
        </p:txBody>
      </p:sp>
      <p:sp>
        <p:nvSpPr>
          <p:cNvPr id="15" name="TextBox 14">
            <a:extLst>
              <a:ext uri="{FF2B5EF4-FFF2-40B4-BE49-F238E27FC236}">
                <a16:creationId xmlns:a16="http://schemas.microsoft.com/office/drawing/2014/main" id="{5ADAB96D-17EF-C387-76E1-75DCB4D858FE}"/>
              </a:ext>
            </a:extLst>
          </p:cNvPr>
          <p:cNvSpPr txBox="1"/>
          <p:nvPr/>
        </p:nvSpPr>
        <p:spPr>
          <a:xfrm>
            <a:off x="1514275" y="3435511"/>
            <a:ext cx="6327017" cy="461665"/>
          </a:xfrm>
          <a:prstGeom prst="rect">
            <a:avLst/>
          </a:prstGeom>
          <a:solidFill>
            <a:srgbClr val="DDE0E5"/>
          </a:solidFill>
        </p:spPr>
        <p:txBody>
          <a:bodyPr wrap="square">
            <a:spAutoFit/>
          </a:bodyPr>
          <a:lstStyle/>
          <a:p>
            <a:pPr lvl="0"/>
            <a:r>
              <a:rPr lang="en-US" sz="2400" dirty="0">
                <a:solidFill>
                  <a:schemeClr val="tx1"/>
                </a:solidFill>
                <a:effectLst/>
              </a:rPr>
              <a:t>4. </a:t>
            </a:r>
            <a:r>
              <a:rPr lang="el-GR" sz="2400" u="sng" dirty="0">
                <a:solidFill>
                  <a:srgbClr val="0070C0"/>
                </a:solidFill>
                <a:effectLst/>
              </a:rPr>
              <a:t>Εγκυμοσύνη και μεταγεννητική περίοδος</a:t>
            </a:r>
          </a:p>
        </p:txBody>
      </p:sp>
      <p:sp>
        <p:nvSpPr>
          <p:cNvPr id="19" name="TextBox 18">
            <a:extLst>
              <a:ext uri="{FF2B5EF4-FFF2-40B4-BE49-F238E27FC236}">
                <a16:creationId xmlns:a16="http://schemas.microsoft.com/office/drawing/2014/main" id="{70964583-0395-93E6-73DA-0D2A936468BE}"/>
              </a:ext>
            </a:extLst>
          </p:cNvPr>
          <p:cNvSpPr txBox="1"/>
          <p:nvPr/>
        </p:nvSpPr>
        <p:spPr>
          <a:xfrm>
            <a:off x="1512006" y="4027901"/>
            <a:ext cx="3498405" cy="461665"/>
          </a:xfrm>
          <a:prstGeom prst="rect">
            <a:avLst/>
          </a:prstGeom>
          <a:solidFill>
            <a:srgbClr val="DDE0E5"/>
          </a:solidFill>
        </p:spPr>
        <p:txBody>
          <a:bodyPr wrap="square">
            <a:spAutoFit/>
          </a:bodyPr>
          <a:lstStyle/>
          <a:p>
            <a:pPr lvl="0"/>
            <a:r>
              <a:rPr lang="en-US" sz="2400" b="0" i="0" u="none" dirty="0">
                <a:solidFill>
                  <a:schemeClr val="tx1"/>
                </a:solidFill>
                <a:effectLst/>
              </a:rPr>
              <a:t>5. </a:t>
            </a:r>
            <a:r>
              <a:rPr lang="el-GR" sz="2400" b="0" i="0" u="sng" dirty="0">
                <a:solidFill>
                  <a:srgbClr val="0070C0"/>
                </a:solidFill>
                <a:effectLst/>
              </a:rPr>
              <a:t>Έλεγχος και πρόληψη</a:t>
            </a:r>
            <a:endParaRPr lang="el-GR" sz="2400" u="sng" dirty="0">
              <a:solidFill>
                <a:srgbClr val="0070C0"/>
              </a:solidFill>
              <a:effectLst/>
            </a:endParaRPr>
          </a:p>
        </p:txBody>
      </p:sp>
      <p:sp>
        <p:nvSpPr>
          <p:cNvPr id="21" name="TextBox 20">
            <a:extLst>
              <a:ext uri="{FF2B5EF4-FFF2-40B4-BE49-F238E27FC236}">
                <a16:creationId xmlns:a16="http://schemas.microsoft.com/office/drawing/2014/main" id="{306BB6B8-8F2E-E75C-F1D2-95EF948F7A4A}"/>
              </a:ext>
            </a:extLst>
          </p:cNvPr>
          <p:cNvSpPr txBox="1"/>
          <p:nvPr/>
        </p:nvSpPr>
        <p:spPr>
          <a:xfrm>
            <a:off x="1512006" y="4620291"/>
            <a:ext cx="3883711" cy="461665"/>
          </a:xfrm>
          <a:prstGeom prst="rect">
            <a:avLst/>
          </a:prstGeom>
          <a:solidFill>
            <a:srgbClr val="DDE0E5"/>
          </a:solidFill>
        </p:spPr>
        <p:txBody>
          <a:bodyPr wrap="square">
            <a:spAutoFit/>
          </a:bodyPr>
          <a:lstStyle/>
          <a:p>
            <a:pPr lvl="0"/>
            <a:r>
              <a:rPr lang="el-GR" sz="2400" dirty="0">
                <a:solidFill>
                  <a:schemeClr val="tx1"/>
                </a:solidFill>
              </a:rPr>
              <a:t>6. </a:t>
            </a:r>
            <a:r>
              <a:rPr lang="el-GR" sz="2400" u="sng" dirty="0">
                <a:solidFill>
                  <a:srgbClr val="0070C0"/>
                </a:solidFill>
              </a:rPr>
              <a:t>Εμμηνόπαυση</a:t>
            </a:r>
          </a:p>
        </p:txBody>
      </p:sp>
      <p:sp>
        <p:nvSpPr>
          <p:cNvPr id="12" name="TextBox 20">
            <a:extLst>
              <a:ext uri="{FF2B5EF4-FFF2-40B4-BE49-F238E27FC236}">
                <a16:creationId xmlns:a16="http://schemas.microsoft.com/office/drawing/2014/main" id="{0184BFF2-F88E-4A43-958E-2056EB55D837}"/>
              </a:ext>
            </a:extLst>
          </p:cNvPr>
          <p:cNvSpPr txBox="1"/>
          <p:nvPr/>
        </p:nvSpPr>
        <p:spPr>
          <a:xfrm>
            <a:off x="1512005" y="5212681"/>
            <a:ext cx="3883711" cy="461665"/>
          </a:xfrm>
          <a:prstGeom prst="rect">
            <a:avLst/>
          </a:prstGeom>
          <a:solidFill>
            <a:srgbClr val="DDE0E5"/>
          </a:solidFill>
        </p:spPr>
        <p:txBody>
          <a:bodyPr wrap="square">
            <a:spAutoFit/>
          </a:bodyPr>
          <a:lstStyle/>
          <a:p>
            <a:pPr lvl="0"/>
            <a:r>
              <a:rPr lang="it-IT" sz="2400" dirty="0"/>
              <a:t>7</a:t>
            </a:r>
            <a:r>
              <a:rPr lang="el-GR" sz="2400" dirty="0">
                <a:solidFill>
                  <a:schemeClr val="tx1"/>
                </a:solidFill>
              </a:rPr>
              <a:t>. </a:t>
            </a:r>
            <a:r>
              <a:rPr lang="el-GR" sz="2400" u="sng" dirty="0">
                <a:solidFill>
                  <a:srgbClr val="0070C0"/>
                </a:solidFill>
              </a:rPr>
              <a:t>Συζήτηση και αξιολόγηση</a:t>
            </a: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1" y="427369"/>
            <a:ext cx="11059692" cy="605096"/>
          </a:xfrm>
        </p:spPr>
        <p:txBody>
          <a:bodyPr/>
          <a:lstStyle/>
          <a:p>
            <a:r>
              <a:rPr lang="en-GB" dirty="0" err="1"/>
              <a:t>Έ</a:t>
            </a:r>
            <a:r>
              <a:rPr lang="el-GR" dirty="0" err="1"/>
              <a:t>λεγχος</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222296"/>
            <a:ext cx="6244734" cy="5485333"/>
          </a:xfrm>
        </p:spPr>
        <p:txBody>
          <a:bodyPr>
            <a:normAutofit fontScale="92500" lnSpcReduction="10000"/>
          </a:bodyPr>
          <a:lstStyle/>
          <a:p>
            <a:pPr>
              <a:lnSpc>
                <a:spcPct val="110000"/>
              </a:lnSpc>
            </a:pPr>
            <a:r>
              <a:rPr lang="el-GR" dirty="0"/>
              <a:t>Ακόμη και αν αισθάνεστε καλά, θα πρέπει να επισκέπτεστε τακτικά τον γιατρό σας για εξετάσεις. </a:t>
            </a:r>
            <a:endParaRPr lang="en-US" dirty="0"/>
          </a:p>
          <a:p>
            <a:pPr>
              <a:lnSpc>
                <a:spcPct val="110000"/>
              </a:lnSpc>
            </a:pPr>
            <a:r>
              <a:rPr lang="el-GR" dirty="0"/>
              <a:t>Αυτές οι επισκέψεις μπορούν να σας βοηθήσουν να αποφύγετε προβλήματα στο μέλλον. Για παράδειγμα, ο μόνος τρόπος για να μάθετε αν έχετε</a:t>
            </a:r>
            <a:r>
              <a:rPr lang="en-US" dirty="0"/>
              <a:t> </a:t>
            </a:r>
            <a:r>
              <a:rPr lang="el-GR" u="sng" dirty="0">
                <a:hlinkClick r:id="rId3"/>
              </a:rPr>
              <a:t>υψηλή αρτηριακή πίεση</a:t>
            </a:r>
            <a:r>
              <a:rPr lang="en-US" dirty="0"/>
              <a:t> </a:t>
            </a:r>
            <a:r>
              <a:rPr lang="el-GR" dirty="0"/>
              <a:t>είναι να την ελέγχετε τακτικά. Υψηλά επίπεδα σακχάρου και </a:t>
            </a:r>
            <a:r>
              <a:rPr lang="el-GR" u="sng" dirty="0">
                <a:hlinkClick r:id="rId4"/>
              </a:rPr>
              <a:t>χοληστερόλης</a:t>
            </a:r>
            <a:r>
              <a:rPr lang="el-GR" u="sng" dirty="0"/>
              <a:t> </a:t>
            </a:r>
            <a:r>
              <a:rPr lang="el-GR" dirty="0"/>
              <a:t>στο αίμα μπορούν επίσης να μην έχουν κανένα σύμπτωμα στα αρχικά στάδια. Μια απλή εξέταση αίματος μπορεί να ελέγξει για αυτές τις παθήσεις.</a:t>
            </a:r>
            <a:endParaRPr lang="en-US" dirty="0"/>
          </a:p>
          <a:p>
            <a:pPr>
              <a:lnSpc>
                <a:spcPct val="110000"/>
              </a:lnSpc>
            </a:pPr>
            <a:r>
              <a:rPr lang="el-GR" dirty="0"/>
              <a:t>Υπάρχει η κατάλληλη ηλικία για κάθε εξέταση υγείας και επίσκεψη στον γιατρό.</a:t>
            </a:r>
            <a:endParaRPr lang="en-US" dirty="0"/>
          </a:p>
          <a:p>
            <a:pPr>
              <a:lnSpc>
                <a:spcPct val="110000"/>
              </a:lnSpc>
            </a:pPr>
            <a:endParaRPr lang="en-US" dirty="0"/>
          </a:p>
          <a:p>
            <a:pPr>
              <a:lnSpc>
                <a:spcPct val="110000"/>
              </a:lnSpc>
            </a:pPr>
            <a:endParaRPr lang="en-US" dirty="0"/>
          </a:p>
          <a:p>
            <a:pPr>
              <a:lnSpc>
                <a:spcPct val="110000"/>
              </a:lnSpc>
            </a:pPr>
            <a:endParaRPr lang="en-US" dirty="0"/>
          </a:p>
          <a:p>
            <a:pPr>
              <a:lnSpc>
                <a:spcPct val="110000"/>
              </a:lnSpc>
            </a:pPr>
            <a:endParaRPr lang="en-US" dirty="0"/>
          </a:p>
          <a:p>
            <a:pPr lvl="1">
              <a:lnSpc>
                <a:spcPct val="110000"/>
              </a:lnSpc>
            </a:pPr>
            <a:endParaRPr lang="el-GR" dirty="0"/>
          </a:p>
          <a:p>
            <a:pPr>
              <a:lnSpc>
                <a:spcPct val="110000"/>
              </a:lnSpc>
            </a:pP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7.1.5 </a:t>
            </a:r>
            <a:r>
              <a:rPr lang="el-GR" altLang="el-GR" dirty="0">
                <a:solidFill>
                  <a:schemeClr val="bg1"/>
                </a:solidFill>
                <a:effectLst>
                  <a:outerShdw blurRad="38100" dist="38100" dir="2700000" algn="tl">
                    <a:srgbClr val="000000">
                      <a:alpha val="43137"/>
                    </a:srgbClr>
                  </a:outerShdw>
                </a:effectLst>
              </a:rPr>
              <a:t>Έλεγχος και πρόληψη</a:t>
            </a:r>
            <a:endParaRPr lang="en-US" dirty="0">
              <a:solidFill>
                <a:schemeClr val="bg1"/>
              </a:solidFill>
              <a:effectLst>
                <a:outerShdw blurRad="38100" dist="38100" dir="2700000" algn="tl">
                  <a:srgbClr val="000000">
                    <a:alpha val="43137"/>
                  </a:srgbClr>
                </a:outerShdw>
              </a:effectLst>
            </a:endParaRPr>
          </a:p>
        </p:txBody>
      </p:sp>
      <p:sp>
        <p:nvSpPr>
          <p:cNvPr id="3" name="Ορθογώνιο 2">
            <a:extLst>
              <a:ext uri="{FF2B5EF4-FFF2-40B4-BE49-F238E27FC236}">
                <a16:creationId xmlns:a16="http://schemas.microsoft.com/office/drawing/2014/main" id="{E689610D-7825-41C0-D4F1-91A24090838C}"/>
              </a:ext>
            </a:extLst>
          </p:cNvPr>
          <p:cNvSpPr/>
          <p:nvPr/>
        </p:nvSpPr>
        <p:spPr>
          <a:xfrm>
            <a:off x="4245780" y="6430631"/>
            <a:ext cx="2411718" cy="276999"/>
          </a:xfrm>
          <a:prstGeom prst="rect">
            <a:avLst/>
          </a:prstGeom>
        </p:spPr>
        <p:txBody>
          <a:bodyPr wrap="square">
            <a:spAutoFit/>
          </a:bodyPr>
          <a:lstStyle/>
          <a:p>
            <a:pPr algn="r"/>
            <a:r>
              <a:rPr lang="el-GR" sz="1200" dirty="0">
                <a:hlinkClick r:id="rId5"/>
              </a:rPr>
              <a:t>Πηγή</a:t>
            </a:r>
            <a:endParaRPr lang="en-US" sz="1200" dirty="0"/>
          </a:p>
        </p:txBody>
      </p:sp>
      <p:pic>
        <p:nvPicPr>
          <p:cNvPr id="1026" name="Picture 2" descr="https://lh7-us.googleusercontent.com/RlJ7KzK87FlBCPgqk3wnY0fe2Icum79kG05P9rsQkJyPULh8DN0viBnYb7y1YFSIFvm5N0f5J3n6JM1wa1lqxqx46odXYETIqwm8V00WmZq-Q-UnBX0yFSvJeO-HFEo66UzQy4GLU61U5CWs1D2FNw=s2048">
            <a:extLst>
              <a:ext uri="{FF2B5EF4-FFF2-40B4-BE49-F238E27FC236}">
                <a16:creationId xmlns:a16="http://schemas.microsoft.com/office/drawing/2014/main" id="{1DAFF241-CB54-4244-870F-AD3D5D03C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0362" y="-3933"/>
            <a:ext cx="5451638" cy="695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782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9432099" y="-3933"/>
            <a:ext cx="2758641" cy="398569"/>
          </a:xfrm>
          <a:prstGeom prst="rect">
            <a:avLst/>
          </a:prstGeom>
          <a:solidFill>
            <a:srgbClr val="DDE0E5"/>
          </a:solidFill>
        </p:spPr>
        <p:txBody>
          <a:bodyPr vert="horz" lIns="91440" tIns="45720" rIns="91440" bIns="45720" rtlCol="0" anchor="ctr">
            <a:normAutofit/>
          </a:bodyPr>
          <a:lstStyle/>
          <a:p>
            <a:pPr lvl="0" algn="r">
              <a:lnSpc>
                <a:spcPct val="90000"/>
              </a:lnSpc>
              <a:spcBef>
                <a:spcPct val="0"/>
              </a:spcBef>
            </a:pPr>
            <a:r>
              <a:rPr lang="en-US" altLang="el-GR" dirty="0">
                <a:solidFill>
                  <a:prstClr val="white"/>
                </a:solidFill>
              </a:rPr>
              <a:t>7.1.5 </a:t>
            </a:r>
            <a:r>
              <a:rPr lang="el-GR" altLang="el-GR" dirty="0">
                <a:solidFill>
                  <a:prstClr val="white"/>
                </a:solidFill>
              </a:rPr>
              <a:t>Έλεγχος και πρόληψη</a:t>
            </a:r>
            <a:endParaRPr lang="en-US" dirty="0">
              <a:solidFill>
                <a:prstClr val="white"/>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2" y="92088"/>
            <a:ext cx="11059692" cy="605096"/>
          </a:xfrm>
        </p:spPr>
        <p:txBody>
          <a:bodyPr>
            <a:normAutofit/>
          </a:bodyPr>
          <a:lstStyle/>
          <a:p>
            <a:pPr algn="ctr"/>
            <a:r>
              <a:rPr lang="el-GR" dirty="0"/>
              <a:t>Εφαρμογές για έλεγχο και πρόληψη</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2392312352"/>
              </p:ext>
            </p:extLst>
          </p:nvPr>
        </p:nvGraphicFramePr>
        <p:xfrm>
          <a:off x="468087" y="632400"/>
          <a:ext cx="11538855" cy="5949411"/>
        </p:xfrm>
        <a:graphic>
          <a:graphicData uri="http://schemas.openxmlformats.org/drawingml/2006/table">
            <a:tbl>
              <a:tblPr firstRow="1" bandRow="1">
                <a:tableStyleId>{5C22544A-7EE6-4342-B048-85BDC9FD1C3A}</a:tableStyleId>
              </a:tblPr>
              <a:tblGrid>
                <a:gridCol w="1680787">
                  <a:extLst>
                    <a:ext uri="{9D8B030D-6E8A-4147-A177-3AD203B41FA5}">
                      <a16:colId xmlns:a16="http://schemas.microsoft.com/office/drawing/2014/main" val="662343082"/>
                    </a:ext>
                  </a:extLst>
                </a:gridCol>
                <a:gridCol w="894951">
                  <a:extLst>
                    <a:ext uri="{9D8B030D-6E8A-4147-A177-3AD203B41FA5}">
                      <a16:colId xmlns:a16="http://schemas.microsoft.com/office/drawing/2014/main" val="1987263671"/>
                    </a:ext>
                  </a:extLst>
                </a:gridCol>
                <a:gridCol w="1206155">
                  <a:extLst>
                    <a:ext uri="{9D8B030D-6E8A-4147-A177-3AD203B41FA5}">
                      <a16:colId xmlns:a16="http://schemas.microsoft.com/office/drawing/2014/main" val="2436129657"/>
                    </a:ext>
                  </a:extLst>
                </a:gridCol>
                <a:gridCol w="2475901">
                  <a:extLst>
                    <a:ext uri="{9D8B030D-6E8A-4147-A177-3AD203B41FA5}">
                      <a16:colId xmlns:a16="http://schemas.microsoft.com/office/drawing/2014/main" val="290924506"/>
                    </a:ext>
                  </a:extLst>
                </a:gridCol>
                <a:gridCol w="5281061">
                  <a:extLst>
                    <a:ext uri="{9D8B030D-6E8A-4147-A177-3AD203B41FA5}">
                      <a16:colId xmlns:a16="http://schemas.microsoft.com/office/drawing/2014/main" val="2740814280"/>
                    </a:ext>
                  </a:extLst>
                </a:gridCol>
              </a:tblGrid>
              <a:tr h="581247">
                <a:tc>
                  <a:txBody>
                    <a:bodyPr/>
                    <a:lstStyle/>
                    <a:p>
                      <a:r>
                        <a:rPr lang="it-IT" sz="1600" dirty="0" err="1"/>
                        <a:t>Ό</a:t>
                      </a:r>
                      <a:r>
                        <a:rPr lang="el-GR" sz="1600" dirty="0" err="1"/>
                        <a:t>νομα</a:t>
                      </a:r>
                      <a:endParaRPr lang="it-IT" sz="1600" dirty="0"/>
                    </a:p>
                  </a:txBody>
                  <a:tcPr/>
                </a:tc>
                <a:tc>
                  <a:txBody>
                    <a:bodyPr/>
                    <a:lstStyle/>
                    <a:p>
                      <a:r>
                        <a:rPr lang="el-GR" sz="1600" dirty="0"/>
                        <a:t>Κόστος</a:t>
                      </a:r>
                      <a:endParaRPr lang="it-IT" sz="1600" dirty="0"/>
                    </a:p>
                  </a:txBody>
                  <a:tcPr/>
                </a:tc>
                <a:tc>
                  <a:txBody>
                    <a:bodyPr/>
                    <a:lstStyle/>
                    <a:p>
                      <a:r>
                        <a:rPr lang="el-GR" sz="1600" dirty="0"/>
                        <a:t>Διαθέσιμο στο</a:t>
                      </a:r>
                      <a:endParaRPr lang="it-IT" sz="1600" dirty="0"/>
                    </a:p>
                  </a:txBody>
                  <a:tcPr/>
                </a:tc>
                <a:tc>
                  <a:txBody>
                    <a:bodyPr/>
                    <a:lstStyle/>
                    <a:p>
                      <a:r>
                        <a:rPr lang="el-GR" sz="1600" dirty="0"/>
                        <a:t>Σύνδεσμος</a:t>
                      </a:r>
                      <a:endParaRPr lang="it-IT" sz="1600" dirty="0"/>
                    </a:p>
                  </a:txBody>
                  <a:tcPr/>
                </a:tc>
                <a:tc>
                  <a:txBody>
                    <a:bodyPr/>
                    <a:lstStyle/>
                    <a:p>
                      <a:r>
                        <a:rPr lang="el-GR" sz="1600" dirty="0"/>
                        <a:t>Περιγραφή</a:t>
                      </a:r>
                      <a:endParaRPr lang="it-IT" sz="1600" dirty="0"/>
                    </a:p>
                  </a:txBody>
                  <a:tcPr/>
                </a:tc>
                <a:extLst>
                  <a:ext uri="{0D108BD9-81ED-4DB2-BD59-A6C34878D82A}">
                    <a16:rowId xmlns:a16="http://schemas.microsoft.com/office/drawing/2014/main" val="1425105461"/>
                  </a:ext>
                </a:extLst>
              </a:tr>
              <a:tr h="1051781">
                <a:tc>
                  <a:txBody>
                    <a:bodyPr/>
                    <a:lstStyle/>
                    <a:p>
                      <a:r>
                        <a:rPr lang="it-IT" sz="1600" b="0" i="0" kern="1200" dirty="0">
                          <a:solidFill>
                            <a:schemeClr val="dk1"/>
                          </a:solidFill>
                          <a:effectLst/>
                          <a:latin typeface="+mn-lt"/>
                          <a:ea typeface="+mn-ea"/>
                          <a:cs typeface="+mn-cs"/>
                        </a:rPr>
                        <a:t>Keep a </a:t>
                      </a:r>
                      <a:r>
                        <a:rPr lang="it-IT" sz="1600" b="0" i="0" kern="1200" dirty="0" err="1">
                          <a:solidFill>
                            <a:schemeClr val="dk1"/>
                          </a:solidFill>
                          <a:effectLst/>
                          <a:latin typeface="+mn-lt"/>
                          <a:ea typeface="+mn-ea"/>
                          <a:cs typeface="+mn-cs"/>
                        </a:rPr>
                        <a:t>Breast</a:t>
                      </a:r>
                      <a:r>
                        <a:rPr lang="it-IT" sz="1600" b="0" i="0" kern="1200" dirty="0">
                          <a:solidFill>
                            <a:schemeClr val="dk1"/>
                          </a:solidFill>
                          <a:effectLst/>
                          <a:latin typeface="+mn-lt"/>
                          <a:ea typeface="+mn-ea"/>
                          <a:cs typeface="+mn-cs"/>
                        </a:rPr>
                        <a:t> App</a:t>
                      </a:r>
                      <a:endParaRPr lang="it-IT" sz="1600" dirty="0"/>
                    </a:p>
                  </a:txBody>
                  <a:tcPr/>
                </a:tc>
                <a:tc>
                  <a:txBody>
                    <a:bodyPr/>
                    <a:lstStyle/>
                    <a:p>
                      <a:r>
                        <a:rPr lang="el-GR" sz="1600" b="0" i="0" u="none" strike="noStrike" kern="1200" dirty="0">
                          <a:solidFill>
                            <a:schemeClr val="dk1"/>
                          </a:solidFill>
                          <a:effectLst/>
                          <a:latin typeface="+mn-lt"/>
                          <a:ea typeface="+mn-ea"/>
                          <a:cs typeface="+mn-cs"/>
                        </a:rPr>
                        <a:t>Δωρεάν</a:t>
                      </a:r>
                      <a:endParaRPr lang="it-IT" sz="1600" dirty="0"/>
                    </a:p>
                  </a:txBody>
                  <a:tcPr/>
                </a:tc>
                <a:tc>
                  <a:txBody>
                    <a:bodyPr/>
                    <a:lstStyle/>
                    <a:p>
                      <a:r>
                        <a:rPr lang="it-IT" sz="1600" b="0" i="0" u="none" strike="noStrike" kern="1200" dirty="0">
                          <a:solidFill>
                            <a:schemeClr val="dk1"/>
                          </a:solidFill>
                          <a:effectLst/>
                          <a:latin typeface="+mn-lt"/>
                          <a:ea typeface="+mn-ea"/>
                          <a:cs typeface="+mn-cs"/>
                        </a:rPr>
                        <a:t>Android, IOS</a:t>
                      </a:r>
                      <a:endParaRPr lang="it-IT" sz="1600" dirty="0"/>
                    </a:p>
                  </a:txBody>
                  <a:tcPr/>
                </a:tc>
                <a:tc>
                  <a:txBody>
                    <a:bodyPr/>
                    <a:lstStyle/>
                    <a:p>
                      <a:r>
                        <a:rPr lang="it-IT" sz="1200" b="0" i="0" u="sng" kern="1200" dirty="0">
                          <a:solidFill>
                            <a:schemeClr val="dk1"/>
                          </a:solidFill>
                          <a:effectLst/>
                          <a:latin typeface="+mn-lt"/>
                          <a:ea typeface="+mn-ea"/>
                          <a:cs typeface="+mn-cs"/>
                          <a:hlinkClick r:id="rId3"/>
                        </a:rPr>
                        <a:t>https://www.keepabreasteurope.com/</a:t>
                      </a:r>
                      <a:endParaRPr lang="it-IT" sz="12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b="0" i="0" u="none" strike="noStrike" kern="1200" dirty="0">
                          <a:solidFill>
                            <a:schemeClr val="dk1"/>
                          </a:solidFill>
                          <a:effectLst/>
                          <a:latin typeface="+mn-lt"/>
                          <a:ea typeface="+mn-ea"/>
                          <a:cs typeface="+mn-cs"/>
                        </a:rPr>
                        <a:t>Βήμα προς βήμα οδηγός αυτοελέγχου με κινούμενα </a:t>
                      </a:r>
                      <a:r>
                        <a:rPr lang="en-US" sz="1200" b="0" i="0" u="none" strike="noStrike" kern="1200" dirty="0">
                          <a:solidFill>
                            <a:schemeClr val="dk1"/>
                          </a:solidFill>
                          <a:effectLst/>
                          <a:latin typeface="+mn-lt"/>
                          <a:ea typeface="+mn-ea"/>
                          <a:cs typeface="+mn-cs"/>
                        </a:rPr>
                        <a:t>gifs, </a:t>
                      </a:r>
                      <a:r>
                        <a:rPr lang="el-GR" sz="1200" b="0" i="0" u="none" strike="noStrike" kern="1200" dirty="0">
                          <a:solidFill>
                            <a:schemeClr val="dk1"/>
                          </a:solidFill>
                          <a:effectLst/>
                          <a:latin typeface="+mn-lt"/>
                          <a:ea typeface="+mn-ea"/>
                          <a:cs typeface="+mn-cs"/>
                        </a:rPr>
                        <a:t>δυνατότητα προγραμματισμού βάσει του εμμηνορροϊκού κύκλου, πηγές και πληροφορίες για την υγεία του μαστού, άμεση σύνδεση με εικονική φροντίδα μέσω του </a:t>
                      </a:r>
                      <a:r>
                        <a:rPr lang="en-US" sz="1200" b="0" i="0" u="none" strike="noStrike" kern="1200" dirty="0">
                          <a:solidFill>
                            <a:schemeClr val="dk1"/>
                          </a:solidFill>
                          <a:effectLst/>
                          <a:latin typeface="+mn-lt"/>
                          <a:ea typeface="+mn-ea"/>
                          <a:cs typeface="+mn-cs"/>
                        </a:rPr>
                        <a:t>Carbon Health, </a:t>
                      </a:r>
                      <a:r>
                        <a:rPr lang="el-GR" sz="1200" b="0" i="0" u="none" strike="noStrike" kern="1200" dirty="0">
                          <a:solidFill>
                            <a:schemeClr val="dk1"/>
                          </a:solidFill>
                          <a:effectLst/>
                          <a:latin typeface="+mn-lt"/>
                          <a:ea typeface="+mn-ea"/>
                          <a:cs typeface="+mn-cs"/>
                        </a:rPr>
                        <a:t>ιστορίες από επιζώσες του καρκίνου του μαστού, επιβράβευση των χρηστών που κάνουν μηνιαίο αυτοέλεγχο, δυνατότητα κοινοποίησης εντός της εφαρμογής. </a:t>
                      </a:r>
                      <a:endParaRPr lang="it-IT" sz="1200" dirty="0"/>
                    </a:p>
                  </a:txBody>
                  <a:tcPr/>
                </a:tc>
                <a:extLst>
                  <a:ext uri="{0D108BD9-81ED-4DB2-BD59-A6C34878D82A}">
                    <a16:rowId xmlns:a16="http://schemas.microsoft.com/office/drawing/2014/main" val="1789744796"/>
                  </a:ext>
                </a:extLst>
              </a:tr>
              <a:tr h="830353">
                <a:tc>
                  <a:txBody>
                    <a:bodyPr/>
                    <a:lstStyle/>
                    <a:p>
                      <a:r>
                        <a:rPr lang="en-US" sz="1600" b="0" i="0" u="none" strike="noStrike" kern="1200" dirty="0">
                          <a:solidFill>
                            <a:schemeClr val="dk1"/>
                          </a:solidFill>
                          <a:effectLst/>
                          <a:latin typeface="+mn-lt"/>
                          <a:ea typeface="+mn-ea"/>
                          <a:cs typeface="+mn-cs"/>
                        </a:rPr>
                        <a:t>Know Your Lemons Breast Health</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i="0" u="none" strike="noStrike" kern="1200" dirty="0">
                          <a:solidFill>
                            <a:schemeClr val="dk1"/>
                          </a:solidFill>
                          <a:effectLst/>
                          <a:latin typeface="+mn-lt"/>
                          <a:ea typeface="+mn-ea"/>
                          <a:cs typeface="+mn-cs"/>
                        </a:rPr>
                        <a:t>Δωρεάν</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dirty="0">
                          <a:solidFill>
                            <a:schemeClr val="dk1"/>
                          </a:solidFill>
                          <a:effectLst/>
                          <a:latin typeface="+mn-lt"/>
                          <a:ea typeface="+mn-ea"/>
                          <a:cs typeface="+mn-cs"/>
                        </a:rPr>
                        <a:t>Android, IOS</a:t>
                      </a:r>
                      <a:endParaRPr lang="it-IT" sz="1600" dirty="0"/>
                    </a:p>
                    <a:p>
                      <a:endParaRPr lang="it-IT" sz="1600" dirty="0"/>
                    </a:p>
                  </a:txBody>
                  <a:tcPr/>
                </a:tc>
                <a:tc>
                  <a:txBody>
                    <a:bodyPr/>
                    <a:lstStyle/>
                    <a:p>
                      <a:r>
                        <a:rPr lang="it-IT" sz="1200" b="0" i="0" u="sng" kern="1200" dirty="0">
                          <a:solidFill>
                            <a:schemeClr val="dk1"/>
                          </a:solidFill>
                          <a:effectLst/>
                          <a:latin typeface="+mn-lt"/>
                          <a:ea typeface="+mn-ea"/>
                          <a:cs typeface="+mn-cs"/>
                          <a:hlinkClick r:id="rId4"/>
                        </a:rPr>
                        <a:t>https://www.knowyourlemons.org/app</a:t>
                      </a:r>
                      <a:endParaRPr lang="it-IT" sz="12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b="0" i="0" kern="1200" dirty="0">
                          <a:solidFill>
                            <a:schemeClr val="dk1"/>
                          </a:solidFill>
                          <a:effectLst/>
                          <a:latin typeface="+mn-lt"/>
                          <a:ea typeface="+mn-ea"/>
                          <a:cs typeface="+mn-cs"/>
                        </a:rPr>
                        <a:t>Οδηγός αυτοελέγχου, δυνατότητα προγραμματισμού με βάση τον εμμηνορροϊκό κύκλο, ατομικό σχέδιο ελέγχου, πηγές και πληροφορίες για την υγεία του μαστού. </a:t>
                      </a:r>
                      <a:endParaRPr lang="it-IT" sz="1200" dirty="0"/>
                    </a:p>
                  </a:txBody>
                  <a:tcPr/>
                </a:tc>
                <a:extLst>
                  <a:ext uri="{0D108BD9-81ED-4DB2-BD59-A6C34878D82A}">
                    <a16:rowId xmlns:a16="http://schemas.microsoft.com/office/drawing/2014/main" val="780917226"/>
                  </a:ext>
                </a:extLst>
              </a:tr>
              <a:tr h="1439279">
                <a:tc>
                  <a:txBody>
                    <a:bodyPr/>
                    <a:lstStyle/>
                    <a:p>
                      <a:r>
                        <a:rPr lang="it-IT" sz="1600" b="0" i="0" kern="1200" dirty="0">
                          <a:solidFill>
                            <a:schemeClr val="dk1"/>
                          </a:solidFill>
                          <a:effectLst/>
                          <a:latin typeface="+mn-lt"/>
                          <a:ea typeface="+mn-ea"/>
                          <a:cs typeface="+mn-cs"/>
                        </a:rPr>
                        <a:t>Becca – </a:t>
                      </a:r>
                      <a:r>
                        <a:rPr lang="it-IT" sz="1600" b="0" i="0" kern="1200" dirty="0" err="1">
                          <a:solidFill>
                            <a:schemeClr val="dk1"/>
                          </a:solidFill>
                          <a:effectLst/>
                          <a:latin typeface="+mn-lt"/>
                          <a:ea typeface="+mn-ea"/>
                          <a:cs typeface="+mn-cs"/>
                        </a:rPr>
                        <a:t>Breast</a:t>
                      </a:r>
                      <a:r>
                        <a:rPr lang="it-IT" sz="1600" b="0" i="0" kern="1200" dirty="0">
                          <a:solidFill>
                            <a:schemeClr val="dk1"/>
                          </a:solidFill>
                          <a:effectLst/>
                          <a:latin typeface="+mn-lt"/>
                          <a:ea typeface="+mn-ea"/>
                          <a:cs typeface="+mn-cs"/>
                        </a:rPr>
                        <a:t> Cancer Support</a:t>
                      </a:r>
                      <a:endParaRPr lang="it-IT" sz="1600" dirty="0"/>
                    </a:p>
                  </a:txBody>
                  <a:tcPr/>
                </a:tc>
                <a:tc>
                  <a:txBody>
                    <a:bodyPr/>
                    <a:lstStyle/>
                    <a:p>
                      <a:r>
                        <a:rPr lang="el-GR" sz="1600" b="0" i="0" u="none" strike="noStrike" kern="1200" dirty="0">
                          <a:solidFill>
                            <a:schemeClr val="dk1"/>
                          </a:solidFill>
                          <a:effectLst/>
                          <a:latin typeface="+mn-lt"/>
                          <a:ea typeface="+mn-ea"/>
                          <a:cs typeface="+mn-cs"/>
                        </a:rPr>
                        <a:t>Δωρεάν</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dirty="0">
                          <a:solidFill>
                            <a:schemeClr val="dk1"/>
                          </a:solidFill>
                          <a:effectLst/>
                          <a:latin typeface="+mn-lt"/>
                          <a:ea typeface="+mn-ea"/>
                          <a:cs typeface="+mn-cs"/>
                        </a:rPr>
                        <a:t>Android, IOS</a:t>
                      </a:r>
                      <a:endParaRPr lang="it-IT" sz="1600" dirty="0"/>
                    </a:p>
                    <a:p>
                      <a:endParaRPr lang="it-IT" sz="1600" dirty="0"/>
                    </a:p>
                  </a:txBody>
                  <a:tcPr/>
                </a:tc>
                <a:tc>
                  <a:txBody>
                    <a:bodyPr/>
                    <a:lstStyle/>
                    <a:p>
                      <a:r>
                        <a:rPr lang="it-IT" sz="1200" b="0" i="0" u="sng" kern="1200" dirty="0">
                          <a:solidFill>
                            <a:schemeClr val="dk1"/>
                          </a:solidFill>
                          <a:effectLst/>
                          <a:latin typeface="+mn-lt"/>
                          <a:ea typeface="+mn-ea"/>
                          <a:cs typeface="+mn-cs"/>
                          <a:hlinkClick r:id="rId5"/>
                        </a:rPr>
                        <a:t>https://breastcancernow.org/information-support/support-you/becca</a:t>
                      </a:r>
                      <a:endParaRPr lang="it-IT" sz="12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b="0" i="0" kern="1200" dirty="0">
                          <a:solidFill>
                            <a:schemeClr val="dk1"/>
                          </a:solidFill>
                          <a:effectLst/>
                          <a:latin typeface="+mn-lt"/>
                          <a:ea typeface="+mn-ea"/>
                          <a:cs typeface="+mn-cs"/>
                        </a:rPr>
                        <a:t>Συλλογή πληροφοριών και υποστήριξης από διάφορες πηγές, συμπεριλαμβανομένων ειδικών, διαδικτυακών δημοσιεύσεων και της κοινότητας του καρκίνου του μαστού: παρενέργειες φαρμάκων, ιστορίες από χειρουργικές επεμβάσεις, συμβουλές για σχέσεις, αντιμετώπιση των συμπτωμάτων της εμμηνόπαυσης. Ιστολόγια, προτάσεις για </a:t>
                      </a:r>
                      <a:r>
                        <a:rPr lang="en-US" sz="1200" b="0" i="0" kern="1200" dirty="0">
                          <a:solidFill>
                            <a:schemeClr val="dk1"/>
                          </a:solidFill>
                          <a:effectLst/>
                          <a:latin typeface="+mn-lt"/>
                          <a:ea typeface="+mn-ea"/>
                          <a:cs typeface="+mn-cs"/>
                        </a:rPr>
                        <a:t>podcast, </a:t>
                      </a:r>
                      <a:r>
                        <a:rPr lang="el-GR" sz="1200" b="0" i="0" kern="1200" dirty="0">
                          <a:solidFill>
                            <a:schemeClr val="dk1"/>
                          </a:solidFill>
                          <a:effectLst/>
                          <a:latin typeface="+mn-lt"/>
                          <a:ea typeface="+mn-ea"/>
                          <a:cs typeface="+mn-cs"/>
                        </a:rPr>
                        <a:t>συνταγές, μαθήματα μακιγιάζ, προγράμματα γυμναστικής και άρθρα από εξειδικευμένους διαιτολόγους, νοσηλευτές και επαγγελματίες υγείας. </a:t>
                      </a:r>
                      <a:endParaRPr lang="it-IT" sz="1200" dirty="0"/>
                    </a:p>
                  </a:txBody>
                  <a:tcPr/>
                </a:tc>
                <a:extLst>
                  <a:ext uri="{0D108BD9-81ED-4DB2-BD59-A6C34878D82A}">
                    <a16:rowId xmlns:a16="http://schemas.microsoft.com/office/drawing/2014/main" val="3033871928"/>
                  </a:ext>
                </a:extLst>
              </a:tr>
              <a:tr h="830353">
                <a:tc>
                  <a:txBody>
                    <a:bodyPr/>
                    <a:lstStyle/>
                    <a:p>
                      <a:r>
                        <a:rPr lang="it-IT" sz="1600" b="0" i="0" u="none" strike="noStrike" kern="1200" dirty="0" err="1">
                          <a:solidFill>
                            <a:schemeClr val="dk1"/>
                          </a:solidFill>
                          <a:effectLst/>
                          <a:latin typeface="+mn-lt"/>
                          <a:ea typeface="+mn-ea"/>
                          <a:cs typeface="+mn-cs"/>
                        </a:rPr>
                        <a:t>OWise</a:t>
                      </a:r>
                      <a:r>
                        <a:rPr lang="it-IT" sz="1600" b="0" i="0" u="none" strike="noStrike" kern="1200" dirty="0">
                          <a:solidFill>
                            <a:schemeClr val="dk1"/>
                          </a:solidFill>
                          <a:effectLst/>
                          <a:latin typeface="+mn-lt"/>
                          <a:ea typeface="+mn-ea"/>
                          <a:cs typeface="+mn-cs"/>
                        </a:rPr>
                        <a:t> </a:t>
                      </a:r>
                      <a:r>
                        <a:rPr lang="it-IT" sz="1600" b="0" i="0" u="none" strike="noStrike" kern="1200" dirty="0" err="1">
                          <a:solidFill>
                            <a:schemeClr val="dk1"/>
                          </a:solidFill>
                          <a:effectLst/>
                          <a:latin typeface="+mn-lt"/>
                          <a:ea typeface="+mn-ea"/>
                          <a:cs typeface="+mn-cs"/>
                        </a:rPr>
                        <a:t>Breast</a:t>
                      </a:r>
                      <a:r>
                        <a:rPr lang="it-IT" sz="1600" b="0" i="0" u="none" strike="noStrike" kern="1200" dirty="0">
                          <a:solidFill>
                            <a:schemeClr val="dk1"/>
                          </a:solidFill>
                          <a:effectLst/>
                          <a:latin typeface="+mn-lt"/>
                          <a:ea typeface="+mn-ea"/>
                          <a:cs typeface="+mn-cs"/>
                        </a:rPr>
                        <a:t> Cancer Support</a:t>
                      </a:r>
                      <a:endParaRPr lang="it-IT" sz="1600" dirty="0"/>
                    </a:p>
                  </a:txBody>
                  <a:tcPr/>
                </a:tc>
                <a:tc>
                  <a:txBody>
                    <a:bodyPr/>
                    <a:lstStyle/>
                    <a:p>
                      <a:r>
                        <a:rPr lang="el-GR" sz="1600" b="0" i="0" u="none" strike="noStrike" kern="1200" dirty="0">
                          <a:solidFill>
                            <a:schemeClr val="dk1"/>
                          </a:solidFill>
                          <a:effectLst/>
                          <a:latin typeface="+mn-lt"/>
                          <a:ea typeface="+mn-ea"/>
                          <a:cs typeface="+mn-cs"/>
                        </a:rPr>
                        <a:t>Δωρεάν</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dirty="0">
                          <a:solidFill>
                            <a:schemeClr val="dk1"/>
                          </a:solidFill>
                          <a:effectLst/>
                          <a:latin typeface="+mn-lt"/>
                          <a:ea typeface="+mn-ea"/>
                          <a:cs typeface="+mn-cs"/>
                        </a:rPr>
                        <a:t>Android, IOS</a:t>
                      </a:r>
                      <a:endParaRPr lang="it-IT" sz="1600" dirty="0"/>
                    </a:p>
                  </a:txBody>
                  <a:tcPr/>
                </a:tc>
                <a:tc>
                  <a:txBody>
                    <a:bodyPr/>
                    <a:lstStyle/>
                    <a:p>
                      <a:r>
                        <a:rPr lang="it-IT" sz="1100" dirty="0">
                          <a:hlinkClick r:id="rId6"/>
                        </a:rPr>
                        <a:t>https://app.owise.net/signup</a:t>
                      </a:r>
                      <a:endParaRPr lang="it-IT" sz="11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b="0" i="0" kern="1200" dirty="0">
                          <a:solidFill>
                            <a:schemeClr val="dk1"/>
                          </a:solidFill>
                          <a:effectLst/>
                          <a:latin typeface="+mn-lt"/>
                          <a:ea typeface="+mn-ea"/>
                          <a:cs typeface="+mn-cs"/>
                        </a:rPr>
                        <a:t>Εξατομικευμένες ιατρικές πληροφορίες, εργαλεία παρακολούθησης (εμπειρία από θεραπείες, παρενέργειες, συνολική ποιότητα ζωής), υπενθυμίσεις και πολλά άλλα. </a:t>
                      </a:r>
                      <a:endParaRPr lang="it-IT" sz="1200" dirty="0"/>
                    </a:p>
                  </a:txBody>
                  <a:tcPr/>
                </a:tc>
                <a:extLst>
                  <a:ext uri="{0D108BD9-81ED-4DB2-BD59-A6C34878D82A}">
                    <a16:rowId xmlns:a16="http://schemas.microsoft.com/office/drawing/2014/main" val="1709038568"/>
                  </a:ext>
                </a:extLst>
              </a:tr>
              <a:tr h="1079459">
                <a:tc>
                  <a:txBody>
                    <a:bodyPr/>
                    <a:lstStyle/>
                    <a:p>
                      <a:r>
                        <a:rPr lang="it-IT" sz="1600" b="0" i="0" kern="1200" dirty="0" err="1">
                          <a:solidFill>
                            <a:schemeClr val="dk1"/>
                          </a:solidFill>
                          <a:effectLst/>
                          <a:latin typeface="+mn-lt"/>
                          <a:ea typeface="+mn-ea"/>
                          <a:cs typeface="+mn-cs"/>
                        </a:rPr>
                        <a:t>Mon</a:t>
                      </a:r>
                      <a:r>
                        <a:rPr lang="it-IT" sz="1600" b="0" i="0" kern="1200" dirty="0">
                          <a:solidFill>
                            <a:schemeClr val="dk1"/>
                          </a:solidFill>
                          <a:effectLst/>
                          <a:latin typeface="+mn-lt"/>
                          <a:ea typeface="+mn-ea"/>
                          <a:cs typeface="+mn-cs"/>
                        </a:rPr>
                        <a:t> dépistage: Cancer</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i="0" u="none" strike="noStrike" kern="1200" dirty="0">
                          <a:solidFill>
                            <a:schemeClr val="dk1"/>
                          </a:solidFill>
                          <a:effectLst/>
                          <a:latin typeface="+mn-lt"/>
                          <a:ea typeface="+mn-ea"/>
                          <a:cs typeface="+mn-cs"/>
                        </a:rPr>
                        <a:t>Δωρεάν</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dirty="0">
                          <a:solidFill>
                            <a:schemeClr val="dk1"/>
                          </a:solidFill>
                          <a:effectLst/>
                          <a:latin typeface="+mn-lt"/>
                          <a:ea typeface="+mn-ea"/>
                          <a:cs typeface="+mn-cs"/>
                        </a:rPr>
                        <a:t>Android, IOS</a:t>
                      </a:r>
                      <a:endParaRPr lang="it-IT" sz="1600" dirty="0"/>
                    </a:p>
                    <a:p>
                      <a:endParaRPr lang="it-IT" sz="1600" dirty="0"/>
                    </a:p>
                  </a:txBody>
                  <a:tcPr/>
                </a:tc>
                <a:tc>
                  <a:txBody>
                    <a:bodyPr/>
                    <a:lstStyle/>
                    <a:p>
                      <a:r>
                        <a:rPr lang="it-IT" sz="1100" b="0" i="0" u="sng" dirty="0">
                          <a:solidFill>
                            <a:srgbClr val="0563C1"/>
                          </a:solidFill>
                          <a:effectLst/>
                          <a:latin typeface=" docs-Calibri'"/>
                          <a:hlinkClick r:id="rId7">
                            <a:extLst>
                              <a:ext uri="{A12FA001-AC4F-418D-AE19-62706E023703}">
                                <ahyp:hlinkClr xmlns="" xmlns:ahyp="http://schemas.microsoft.com/office/drawing/2018/hyperlinkcolor" val="tx"/>
                              </a:ext>
                            </a:extLst>
                          </a:hlinkClick>
                        </a:rPr>
                        <a:t>https://play.google.com/store/apps/details?id=fr.crcdc.mondepistagecancer&amp;hl=fr</a:t>
                      </a:r>
                      <a:endParaRPr lang="it-IT" sz="1100" b="0" i="0" u="sng" dirty="0">
                        <a:solidFill>
                          <a:srgbClr val="0563C1"/>
                        </a:solidFill>
                        <a:effectLst/>
                        <a:latin typeface=" docs-Calibri'"/>
                      </a:endParaRPr>
                    </a:p>
                    <a:p>
                      <a:r>
                        <a:rPr lang="it-IT" sz="1100" b="0" i="0" u="sng" kern="1200" dirty="0">
                          <a:solidFill>
                            <a:schemeClr val="dk1"/>
                          </a:solidFill>
                          <a:effectLst/>
                          <a:latin typeface="+mn-lt"/>
                          <a:ea typeface="+mn-ea"/>
                          <a:cs typeface="+mn-cs"/>
                          <a:hlinkClick r:id="rId8"/>
                        </a:rPr>
                        <a:t>https://apps.apple.com/us/app/mon-d%C3%A9pistage-cancer/id1330177078</a:t>
                      </a:r>
                      <a:endParaRPr lang="it-IT"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0" i="0" u="none" strike="noStrike" kern="1200" dirty="0">
                          <a:solidFill>
                            <a:schemeClr val="dk1"/>
                          </a:solidFill>
                          <a:effectLst/>
                          <a:latin typeface="+mn-lt"/>
                          <a:ea typeface="+mn-ea"/>
                          <a:cs typeface="+mn-cs"/>
                        </a:rPr>
                        <a:t>Αξιολόγηση της πιθανότητας εμφάνισης καρκίνου, προληπτικός έλεγχος </a:t>
                      </a:r>
                      <a:endParaRPr lang="it-IT" sz="1200" dirty="0"/>
                    </a:p>
                  </a:txBody>
                  <a:tcPr/>
                </a:tc>
                <a:extLst>
                  <a:ext uri="{0D108BD9-81ED-4DB2-BD59-A6C34878D82A}">
                    <a16:rowId xmlns:a16="http://schemas.microsoft.com/office/drawing/2014/main" val="1441910145"/>
                  </a:ext>
                </a:extLst>
              </a:tr>
            </a:tbl>
          </a:graphicData>
        </a:graphic>
      </p:graphicFrame>
    </p:spTree>
    <p:extLst>
      <p:ext uri="{BB962C8B-B14F-4D97-AF65-F5344CB8AC3E}">
        <p14:creationId xmlns:p14="http://schemas.microsoft.com/office/powerpoint/2010/main" val="845699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lvl="0" algn="r">
              <a:lnSpc>
                <a:spcPct val="90000"/>
              </a:lnSpc>
              <a:spcBef>
                <a:spcPct val="0"/>
              </a:spcBef>
            </a:pPr>
            <a:r>
              <a:rPr lang="en-US" altLang="el-GR" dirty="0">
                <a:solidFill>
                  <a:prstClr val="white"/>
                </a:solidFill>
              </a:rPr>
              <a:t>7.1.5 </a:t>
            </a:r>
            <a:r>
              <a:rPr lang="el-GR" altLang="el-GR" dirty="0">
                <a:solidFill>
                  <a:prstClr val="white"/>
                </a:solidFill>
              </a:rPr>
              <a:t>Έλεγχος και πρόληψη</a:t>
            </a:r>
            <a:endParaRPr lang="en-US" dirty="0">
              <a:solidFill>
                <a:prstClr val="white"/>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483973"/>
            <a:ext cx="11059692" cy="605096"/>
          </a:xfrm>
        </p:spPr>
        <p:txBody>
          <a:bodyPr>
            <a:normAutofit/>
          </a:bodyPr>
          <a:lstStyle/>
          <a:p>
            <a:pPr algn="ctr"/>
            <a:r>
              <a:rPr lang="el-GR" dirty="0"/>
              <a:t>Εφαρμογές για έλεγχο και πρόληψη</a:t>
            </a:r>
            <a:endParaRPr lang="en-US" dirty="0">
              <a:solidFill>
                <a:srgbClr val="C00000"/>
              </a:solidFill>
            </a:endParaRPr>
          </a:p>
        </p:txBody>
      </p:sp>
      <p:sp>
        <p:nvSpPr>
          <p:cNvPr id="2" name="Rettangolo 1">
            <a:extLst>
              <a:ext uri="{FF2B5EF4-FFF2-40B4-BE49-F238E27FC236}">
                <a16:creationId xmlns:a16="http://schemas.microsoft.com/office/drawing/2014/main" id="{BB6D8714-C4A8-433C-9C5A-E0581DB71E22}"/>
              </a:ext>
            </a:extLst>
          </p:cNvPr>
          <p:cNvSpPr/>
          <p:nvPr/>
        </p:nvSpPr>
        <p:spPr>
          <a:xfrm>
            <a:off x="685799" y="2136339"/>
            <a:ext cx="10613571" cy="2185214"/>
          </a:xfrm>
          <a:prstGeom prst="rect">
            <a:avLst/>
          </a:prstGeom>
        </p:spPr>
        <p:txBody>
          <a:bodyPr wrap="square">
            <a:spAutoFit/>
          </a:bodyPr>
          <a:lstStyle/>
          <a:p>
            <a:pPr>
              <a:defRPr/>
            </a:pPr>
            <a:r>
              <a:rPr lang="el-GR" sz="2000" b="1" dirty="0"/>
              <a:t>Βίντεο</a:t>
            </a:r>
            <a:r>
              <a:rPr lang="en-GB" sz="2000" b="1" dirty="0"/>
              <a:t>:</a:t>
            </a:r>
          </a:p>
          <a:p>
            <a:pPr>
              <a:defRPr/>
            </a:pPr>
            <a:endParaRPr lang="en-GB" b="1" dirty="0"/>
          </a:p>
          <a:p>
            <a:pPr>
              <a:defRPr/>
            </a:pPr>
            <a:r>
              <a:rPr lang="en-GB" sz="2000" b="1" u="sng" dirty="0">
                <a:hlinkClick r:id="rId3"/>
              </a:rPr>
              <a:t>https://www.youtube.com/watch?v=G5VpEyvu8CY</a:t>
            </a:r>
            <a:r>
              <a:rPr lang="en-GB" sz="2000" b="1" dirty="0"/>
              <a:t> – Keep a Breast (</a:t>
            </a:r>
            <a:r>
              <a:rPr lang="el-GR" sz="2000" b="1" dirty="0"/>
              <a:t>αγγλικά</a:t>
            </a:r>
            <a:r>
              <a:rPr lang="en-GB" sz="2000" b="1" dirty="0"/>
              <a:t>)</a:t>
            </a:r>
          </a:p>
          <a:p>
            <a:pPr>
              <a:defRPr/>
            </a:pPr>
            <a:endParaRPr lang="en-GB" sz="2000" b="1" dirty="0"/>
          </a:p>
          <a:p>
            <a:pPr>
              <a:defRPr/>
            </a:pPr>
            <a:endParaRPr lang="it-IT" sz="2000" b="1" dirty="0"/>
          </a:p>
          <a:p>
            <a:pPr>
              <a:defRPr/>
            </a:pPr>
            <a:r>
              <a:rPr lang="it-IT" sz="2000" b="1" u="sng" dirty="0">
                <a:hlinkClick r:id="rId4"/>
              </a:rPr>
              <a:t>https://www.youtube.com/watch?v=NKhIvufyji0</a:t>
            </a:r>
            <a:r>
              <a:rPr lang="it-IT" sz="2000" b="1" dirty="0"/>
              <a:t> - </a:t>
            </a:r>
            <a:r>
              <a:rPr lang="en-US" sz="2000" b="1" dirty="0"/>
              <a:t>Know Your Lemons® </a:t>
            </a:r>
            <a:r>
              <a:rPr lang="el-GR" sz="2000" b="1" dirty="0"/>
              <a:t>σε</a:t>
            </a:r>
            <a:r>
              <a:rPr lang="en-US" sz="2000" b="1" dirty="0"/>
              <a:t> 60 </a:t>
            </a:r>
            <a:r>
              <a:rPr lang="el-GR" sz="2000" b="1" dirty="0"/>
              <a:t>δευτερόλεπτα</a:t>
            </a:r>
            <a:endParaRPr lang="en-US" sz="2000" b="1" dirty="0"/>
          </a:p>
          <a:p>
            <a:pPr>
              <a:defRPr/>
            </a:pPr>
            <a:endParaRPr lang="en-GB" dirty="0"/>
          </a:p>
        </p:txBody>
      </p:sp>
      <p:sp>
        <p:nvSpPr>
          <p:cNvPr id="3" name="TextBox 2">
            <a:extLst>
              <a:ext uri="{FF2B5EF4-FFF2-40B4-BE49-F238E27FC236}">
                <a16:creationId xmlns:a16="http://schemas.microsoft.com/office/drawing/2014/main" id="{1740945E-06AB-FD08-17BE-D28E037A1FB8}"/>
              </a:ext>
            </a:extLst>
          </p:cNvPr>
          <p:cNvSpPr txBox="1"/>
          <p:nvPr/>
        </p:nvSpPr>
        <p:spPr>
          <a:xfrm>
            <a:off x="751113" y="6273225"/>
            <a:ext cx="9169399" cy="584775"/>
          </a:xfrm>
          <a:prstGeom prst="rect">
            <a:avLst/>
          </a:prstGeom>
          <a:noFill/>
        </p:spPr>
        <p:txBody>
          <a:bodyPr wrap="square">
            <a:spAutoFit/>
          </a:bodyPr>
          <a:lstStyle/>
          <a:p>
            <a:pPr marL="0" algn="l" rtl="0" latinLnBrk="0">
              <a:spcBef>
                <a:spcPts val="0"/>
              </a:spcBef>
              <a:spcAft>
                <a:spcPts val="0"/>
              </a:spcAft>
            </a:pPr>
            <a:r>
              <a:rPr lang="el-GR" sz="1600" b="0" i="1" dirty="0" smtClean="0">
                <a:solidFill>
                  <a:srgbClr val="222222"/>
                </a:solidFill>
                <a:effectLst/>
                <a:highlight>
                  <a:srgbClr val="FFFFFF"/>
                </a:highlight>
                <a:latin typeface="Calibri" panose="020F0502020204030204" pitchFamily="34" charset="0"/>
              </a:rPr>
              <a:t>Πατώντας</a:t>
            </a:r>
            <a:r>
              <a:rPr lang="el-GR" sz="1600" b="0" i="1" dirty="0">
                <a:solidFill>
                  <a:srgbClr val="222222"/>
                </a:solidFill>
                <a:effectLst/>
                <a:highlight>
                  <a:srgbClr val="FFFFFF"/>
                </a:highlight>
                <a:latin typeface="Calibri" panose="020F0502020204030204" pitchFamily="34" charset="0"/>
              </a:rPr>
              <a:t> τους συνδέσμους αποδέχεστε τους όρους </a:t>
            </a:r>
            <a:r>
              <a:rPr lang="el-GR" sz="1600" b="0" i="1" dirty="0" err="1">
                <a:solidFill>
                  <a:srgbClr val="222222"/>
                </a:solidFill>
                <a:effectLst/>
                <a:highlight>
                  <a:srgbClr val="FFFFFF"/>
                </a:highlight>
                <a:latin typeface="Calibri" panose="020F0502020204030204" pitchFamily="34" charset="0"/>
              </a:rPr>
              <a:t>ιδιωτικότητας</a:t>
            </a:r>
            <a:r>
              <a:rPr lang="el-GR" sz="1600" b="0" i="1" dirty="0">
                <a:solidFill>
                  <a:srgbClr val="222222"/>
                </a:solidFill>
                <a:effectLst/>
                <a:highlight>
                  <a:srgbClr val="FFFFFF"/>
                </a:highlight>
                <a:latin typeface="Calibri" panose="020F0502020204030204" pitchFamily="34" charset="0"/>
              </a:rPr>
              <a:t> του </a:t>
            </a:r>
            <a:r>
              <a:rPr lang="el-GR" sz="1600" b="0" i="1" dirty="0" err="1">
                <a:solidFill>
                  <a:srgbClr val="222222"/>
                </a:solidFill>
                <a:effectLst/>
                <a:highlight>
                  <a:srgbClr val="FFFFFF"/>
                </a:highlight>
                <a:latin typeface="Calibri" panose="020F0502020204030204" pitchFamily="34" charset="0"/>
              </a:rPr>
              <a:t>YouTube</a:t>
            </a:r>
            <a:r>
              <a:rPr lang="el-GR" sz="1600" b="0" i="1" dirty="0">
                <a:solidFill>
                  <a:srgbClr val="222222"/>
                </a:solidFill>
                <a:effectLst/>
                <a:highlight>
                  <a:srgbClr val="FFFFFF"/>
                </a:highlight>
                <a:latin typeface="Calibri" panose="020F0502020204030204" pitchFamily="34" charset="0"/>
              </a:rPr>
              <a:t>.</a:t>
            </a:r>
            <a:endParaRPr lang="el-GR" sz="1600" b="0" i="0" dirty="0">
              <a:solidFill>
                <a:srgbClr val="222222"/>
              </a:solidFill>
              <a:effectLst/>
              <a:highlight>
                <a:srgbClr val="FFFFFF"/>
              </a:highlight>
              <a:latin typeface="Arial" panose="020B0604020202020204" pitchFamily="34" charset="0"/>
            </a:endParaRPr>
          </a:p>
          <a:p>
            <a:pPr marL="0" algn="l" rtl="0" latinLnBrk="0">
              <a:spcBef>
                <a:spcPts val="0"/>
              </a:spcBef>
              <a:spcAft>
                <a:spcPts val="0"/>
              </a:spcAft>
            </a:pPr>
            <a:r>
              <a:rPr lang="el-GR" sz="1600" b="0" i="1" u="sng" dirty="0">
                <a:solidFill>
                  <a:srgbClr val="1155CC"/>
                </a:solidFill>
                <a:effectLst/>
                <a:highlight>
                  <a:srgbClr val="FFFFFF"/>
                </a:highlight>
                <a:latin typeface="Calibri" panose="020F0502020204030204" pitchFamily="34" charset="0"/>
              </a:rPr>
              <a:t>Μάθετε περισσότερα</a:t>
            </a:r>
            <a:endParaRPr lang="el-GR" sz="1600" b="0" i="0" dirty="0">
              <a:solidFill>
                <a:srgbClr val="222222"/>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4016794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7.1.6</a:t>
            </a:r>
            <a:r>
              <a:rPr lang="en-US" altLang="el-GR" dirty="0"/>
              <a:t/>
            </a:r>
            <a:br>
              <a:rPr lang="en-US" altLang="el-GR" dirty="0"/>
            </a:br>
            <a:r>
              <a:rPr lang="el-GR" altLang="el-GR" dirty="0">
                <a:solidFill>
                  <a:srgbClr val="C01E24"/>
                </a:solidFill>
              </a:rPr>
              <a:t>Εμμηνόπαυση</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8" name="Segnaposto contenuto 7">
            <a:extLst>
              <a:ext uri="{FF2B5EF4-FFF2-40B4-BE49-F238E27FC236}">
                <a16:creationId xmlns:a16="http://schemas.microsoft.com/office/drawing/2014/main" id="{6F787F69-632E-4573-A4A6-5BB509724618}"/>
              </a:ext>
            </a:extLst>
          </p:cNvPr>
          <p:cNvSpPr>
            <a:spLocks noGrp="1"/>
          </p:cNvSpPr>
          <p:nvPr>
            <p:ph sz="half" idx="2"/>
          </p:nvPr>
        </p:nvSpPr>
        <p:spPr>
          <a:xfrm>
            <a:off x="558000" y="2687950"/>
            <a:ext cx="6395956" cy="3684588"/>
          </a:xfrm>
        </p:spPr>
        <p:txBody>
          <a:bodyPr/>
          <a:lstStyle/>
          <a:p>
            <a:pPr lvl="0"/>
            <a:r>
              <a:rPr lang="el-GR" dirty="0"/>
              <a:t>Εξοικείωση με τις βασικές έννοιες που σχετίζονται με την εμμηνόπαυση.</a:t>
            </a:r>
            <a:endParaRPr lang="en-GB" dirty="0"/>
          </a:p>
          <a:p>
            <a:pPr lvl="0"/>
            <a:r>
              <a:rPr lang="el-GR" dirty="0"/>
              <a:t>Ενημέρωση για τα οφέλη των εφαρμογών για την εμμηνόπαυση</a:t>
            </a:r>
            <a:r>
              <a:rPr lang="en-GB" dirty="0"/>
              <a:t>.</a:t>
            </a:r>
          </a:p>
          <a:p>
            <a:pPr lvl="0"/>
            <a:r>
              <a:rPr lang="el-GR" dirty="0"/>
              <a:t>Γνωριμία με παραδείγματα εφαρμογών υγείας σε αυτό τον τομέα.</a:t>
            </a:r>
            <a:endParaRPr lang="it-IT" dirty="0"/>
          </a:p>
          <a:p>
            <a:endParaRPr lang="it-IT" dirty="0"/>
          </a:p>
        </p:txBody>
      </p:sp>
      <p:pic>
        <p:nvPicPr>
          <p:cNvPr id="6" name="Picture 2" descr="Ambition abstract concept">
            <a:extLst>
              <a:ext uri="{FF2B5EF4-FFF2-40B4-BE49-F238E27FC236}">
                <a16:creationId xmlns:a16="http://schemas.microsoft.com/office/drawing/2014/main" id="{B45802B2-CE04-C048-B497-5012E209D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014" y="1132728"/>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F52CA4-0564-0C88-3B23-7EF2BC082CD8}"/>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C899E44A-D6BC-464B-A535-711DB1ABE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00" y="498258"/>
            <a:ext cx="11368808" cy="6174685"/>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590143"/>
            <a:ext cx="11396576" cy="599188"/>
          </a:xfrm>
        </p:spPr>
        <p:txBody>
          <a:bodyPr>
            <a:noAutofit/>
          </a:bodyPr>
          <a:lstStyle/>
          <a:p>
            <a:r>
              <a:rPr lang="el-GR" dirty="0">
                <a:solidFill>
                  <a:schemeClr val="bg1"/>
                </a:solidFill>
                <a:effectLst>
                  <a:outerShdw blurRad="38100" dist="38100" dir="2700000" algn="tl">
                    <a:srgbClr val="000000">
                      <a:alpha val="43137"/>
                    </a:srgbClr>
                  </a:outerShdw>
                </a:effectLst>
              </a:rPr>
              <a:t>Εμμηνόπαυση</a:t>
            </a:r>
            <a:endParaRPr lang="en-US" dirty="0">
              <a:solidFill>
                <a:schemeClr val="bg1"/>
              </a:solidFill>
              <a:effectLst>
                <a:outerShdw blurRad="38100" dist="38100" dir="2700000" algn="tl">
                  <a:srgbClr val="000000">
                    <a:alpha val="43137"/>
                  </a:srgbClr>
                </a:outerShdw>
              </a:effectLst>
            </a:endParaRPr>
          </a:p>
        </p:txBody>
      </p:sp>
      <p:sp>
        <p:nvSpPr>
          <p:cNvPr id="9" name="Rettangolo 8">
            <a:extLst>
              <a:ext uri="{FF2B5EF4-FFF2-40B4-BE49-F238E27FC236}">
                <a16:creationId xmlns:a16="http://schemas.microsoft.com/office/drawing/2014/main" id="{1B2DE52D-1B02-4463-93D9-CF5703D7B2ED}"/>
              </a:ext>
            </a:extLst>
          </p:cNvPr>
          <p:cNvSpPr/>
          <p:nvPr/>
        </p:nvSpPr>
        <p:spPr>
          <a:xfrm>
            <a:off x="558000" y="1224340"/>
            <a:ext cx="4205206"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dirty="0">
                <a:solidFill>
                  <a:srgbClr val="000000"/>
                </a:solidFill>
                <a:latin typeface="Calibri" panose="020F0502020204030204" pitchFamily="34" charset="0"/>
              </a:rPr>
              <a:t>Η εμμηνόπαυση είναι η περίοδος που σηματοδοτεί το τέλος των εμμηνορροϊκών κύκλων μιας γυναίκας. Η εμμηνόπαυση διαρκεί ένα χρόνο, αφού όταν μια γυναίκα περάσει δώδεκα συνεχόμενους μήνες χωρίς περίοδο, τότε εισέρχεται στη </a:t>
            </a:r>
            <a:r>
              <a:rPr lang="el-GR" dirty="0" err="1">
                <a:solidFill>
                  <a:srgbClr val="000000"/>
                </a:solidFill>
                <a:latin typeface="Calibri" panose="020F0502020204030204" pitchFamily="34" charset="0"/>
              </a:rPr>
              <a:t>μετεμμηνόπαυση</a:t>
            </a:r>
            <a:r>
              <a:rPr lang="el-GR" dirty="0">
                <a:solidFill>
                  <a:srgbClr val="000000"/>
                </a:solidFill>
                <a:latin typeface="Calibri" panose="020F0502020204030204" pitchFamily="34" charset="0"/>
              </a:rPr>
              <a:t>. Η εμμηνόπαυση μπορεί να συμβεί κατά τη διάρκεια της δεκαετίας των 40 ή των 50, αλλά η μέση ηλικία στην Ευρώπη είναι τα 50 έτη. </a:t>
            </a:r>
            <a:endParaRPr lang="it-IT" dirty="0"/>
          </a:p>
        </p:txBody>
      </p:sp>
      <p:sp>
        <p:nvSpPr>
          <p:cNvPr id="11" name="Rettangolo 10">
            <a:extLst>
              <a:ext uri="{FF2B5EF4-FFF2-40B4-BE49-F238E27FC236}">
                <a16:creationId xmlns:a16="http://schemas.microsoft.com/office/drawing/2014/main" id="{079EB42F-7525-4047-AE1F-F1F657614025}"/>
              </a:ext>
            </a:extLst>
          </p:cNvPr>
          <p:cNvSpPr/>
          <p:nvPr/>
        </p:nvSpPr>
        <p:spPr>
          <a:xfrm>
            <a:off x="6381719" y="753630"/>
            <a:ext cx="4701370"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dirty="0">
                <a:solidFill>
                  <a:srgbClr val="000000"/>
                </a:solidFill>
                <a:latin typeface="Calibri" panose="020F0502020204030204" pitchFamily="34" charset="0"/>
              </a:rPr>
              <a:t>Η εμμηνόπαυση είναι μια φυσική βιολογική διαδικασία. Ωστόσο, συμπτώματα όπως οι εξάψεις και οι συναισθηματικές διαταραχές μπορεί να διαταράξουν τον ύπνο, να μειώσουν τα επίπεδα ενέργειας ή να επηρεάσουν την ψυχική υγεία.</a:t>
            </a:r>
            <a:endParaRPr lang="it-IT" dirty="0"/>
          </a:p>
        </p:txBody>
      </p:sp>
      <p:sp>
        <p:nvSpPr>
          <p:cNvPr id="12" name="Rettangolo 11">
            <a:extLst>
              <a:ext uri="{FF2B5EF4-FFF2-40B4-BE49-F238E27FC236}">
                <a16:creationId xmlns:a16="http://schemas.microsoft.com/office/drawing/2014/main" id="{F2686E93-9BF3-4351-8348-8B3C16044AF9}"/>
              </a:ext>
            </a:extLst>
          </p:cNvPr>
          <p:cNvSpPr/>
          <p:nvPr/>
        </p:nvSpPr>
        <p:spPr>
          <a:xfrm>
            <a:off x="5538000" y="2677277"/>
            <a:ext cx="6096000" cy="175432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l-GR" dirty="0">
                <a:solidFill>
                  <a:srgbClr val="000000"/>
                </a:solidFill>
                <a:latin typeface="Calibri" panose="020F0502020204030204" pitchFamily="34" charset="0"/>
              </a:rPr>
              <a:t>Η εμμηνόπαυση είναι ένα φυσιολογικό κομμάτι της ζωής μιας γυναίκας. Πολλές φορές αποκαλείται «καμπή στη ζωή της γυναίκας». Ωστόσο, δεν συμβαίνει από τη μια μέρα στην άλλη. Καθώς το σώμα μιας γυναίκας μεταβαίνει στη φάση της εμμηνόπαυσης για αρκετά χρόνια, μπορεί να έχει συμπτώματα εμμηνόπαυσης και ακανόνιστες περιόδους.</a:t>
            </a:r>
          </a:p>
        </p:txBody>
      </p:sp>
      <p:sp>
        <p:nvSpPr>
          <p:cNvPr id="4" name="Rettangolo 3">
            <a:extLst>
              <a:ext uri="{FF2B5EF4-FFF2-40B4-BE49-F238E27FC236}">
                <a16:creationId xmlns:a16="http://schemas.microsoft.com/office/drawing/2014/main" id="{AC7DDC46-4EAD-4085-A40A-B15469426AB5}"/>
              </a:ext>
            </a:extLst>
          </p:cNvPr>
          <p:cNvSpPr/>
          <p:nvPr/>
        </p:nvSpPr>
        <p:spPr>
          <a:xfrm>
            <a:off x="558000" y="4513531"/>
            <a:ext cx="11368808" cy="192360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sz="1700" dirty="0"/>
              <a:t>Οι περισσότερες μελέτες με μετανάστριες διαπίστωσαν ότι οι εμπειρίες τους όσον αφορά την εμμηνόπαυση και οι στρατηγικές </a:t>
            </a:r>
            <a:r>
              <a:rPr lang="el-GR" sz="1700" dirty="0" err="1"/>
              <a:t>αυτοφροντίδας</a:t>
            </a:r>
            <a:r>
              <a:rPr lang="el-GR" sz="1700" dirty="0"/>
              <a:t> εξαρτώνται από την κουλτούρα. Οι μετανάστριες είναι μάλλον απίθανο να αναζητήσουν υγειονομική περίθαλψη που σχετίζεται με την εμμηνόπαυση ή να ξεκινήσουν συζητήσεις για την εμμηνόπαυση με τους παρόχους υγειονομικής περίθαλψης, ενώ οι περισσότερες από όσες αναζητούν υγειονομική περίθαλψη είναι απογοητευμένες από τη φροντίδα που λαμβάνουν. Μελέτες που αξιολόγησαν το επίπεδο γνώσεων σχετικά με την εμμηνόπαυση διαπίστωσαν ότι πολλές μετανάστριες έχουν περιορισμένες γνώσεις για την εμμηνόπαυση και την υγεία μετά την εμμηνόπαυση και ότι η οικογένεια και οι φίλοι είναι οι πιο συνηθισμένες πηγές πληροφόρησης.</a:t>
            </a:r>
            <a:endParaRPr lang="it-IT" sz="1700" dirty="0"/>
          </a:p>
        </p:txBody>
      </p:sp>
      <p:sp>
        <p:nvSpPr>
          <p:cNvPr id="14" name="Ορθογώνιο 1">
            <a:extLst>
              <a:ext uri="{FF2B5EF4-FFF2-40B4-BE49-F238E27FC236}">
                <a16:creationId xmlns:a16="http://schemas.microsoft.com/office/drawing/2014/main" id="{FE2E6CBF-E592-4E6F-876B-7A9CDB0C3DEF}"/>
              </a:ext>
            </a:extLst>
          </p:cNvPr>
          <p:cNvSpPr/>
          <p:nvPr/>
        </p:nvSpPr>
        <p:spPr>
          <a:xfrm>
            <a:off x="9542858" y="6371479"/>
            <a:ext cx="2411718" cy="276999"/>
          </a:xfrm>
          <a:prstGeom prst="rect">
            <a:avLst/>
          </a:prstGeom>
        </p:spPr>
        <p:txBody>
          <a:bodyPr wrap="square">
            <a:spAutoFit/>
          </a:bodyPr>
          <a:lstStyle/>
          <a:p>
            <a:pPr algn="r"/>
            <a:r>
              <a:rPr lang="el-GR" sz="1200" dirty="0">
                <a:hlinkClick r:id="rId4"/>
              </a:rPr>
              <a:t>Πηγή</a:t>
            </a:r>
            <a:r>
              <a:rPr lang="en-US" sz="1200" dirty="0"/>
              <a:t> | </a:t>
            </a:r>
            <a:r>
              <a:rPr lang="en-US" sz="1200" dirty="0">
                <a:hlinkClick r:id="rId5"/>
              </a:rPr>
              <a:t>Pixabay license</a:t>
            </a:r>
            <a:endParaRPr lang="en-US" sz="1200" dirty="0"/>
          </a:p>
        </p:txBody>
      </p:sp>
      <p:sp>
        <p:nvSpPr>
          <p:cNvPr id="2" name="Ορθογώνιο 7">
            <a:extLst>
              <a:ext uri="{FF2B5EF4-FFF2-40B4-BE49-F238E27FC236}">
                <a16:creationId xmlns:a16="http://schemas.microsoft.com/office/drawing/2014/main" id="{0FDE4990-D2DF-559D-8C50-F89365FDDF44}"/>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rPr>
              <a:t>7.1.6 </a:t>
            </a:r>
            <a:r>
              <a:rPr lang="el-GR" altLang="el-GR" dirty="0">
                <a:solidFill>
                  <a:schemeClr val="bg1"/>
                </a:solidFill>
              </a:rPr>
              <a:t>Εμμηνόπαυση</a:t>
            </a:r>
            <a:endParaRPr lang="en-US" dirty="0">
              <a:solidFill>
                <a:schemeClr val="bg1"/>
              </a:solidFill>
            </a:endParaRPr>
          </a:p>
        </p:txBody>
      </p:sp>
    </p:spTree>
    <p:extLst>
      <p:ext uri="{BB962C8B-B14F-4D97-AF65-F5344CB8AC3E}">
        <p14:creationId xmlns:p14="http://schemas.microsoft.com/office/powerpoint/2010/main" val="3196789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7-us.googleusercontent.com/qDTsIoTPgm-YtQE0FQncoc8swnM_oS_hBgKWo1z6kmvfUB9RUo-nlR9xSPkviU57tBqecbox5slvnLpMoOshTIDEMXWHGWyCoGUnpqDmFplIYxYxcL2ik2k2m3B8Ncpk5zdqDaTFhf6CekGq7ezUXg=s2048">
            <a:extLst>
              <a:ext uri="{FF2B5EF4-FFF2-40B4-BE49-F238E27FC236}">
                <a16:creationId xmlns:a16="http://schemas.microsoft.com/office/drawing/2014/main" id="{C469918D-73B6-4746-897F-AB2A91012F6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68886" y="566677"/>
            <a:ext cx="7540971" cy="307737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1364D520-EDBF-4914-8BBC-9346834669F7}"/>
              </a:ext>
            </a:extLst>
          </p:cNvPr>
          <p:cNvSpPr/>
          <p:nvPr/>
        </p:nvSpPr>
        <p:spPr>
          <a:xfrm>
            <a:off x="568885" y="3902839"/>
            <a:ext cx="7540971" cy="2708434"/>
          </a:xfrm>
          <a:prstGeom prst="rect">
            <a:avLst/>
          </a:prstGeom>
        </p:spPr>
        <p:txBody>
          <a:bodyPr wrap="square">
            <a:spAutoFit/>
          </a:bodyPr>
          <a:lstStyle/>
          <a:p>
            <a:r>
              <a:rPr lang="el-GR" sz="1700" dirty="0">
                <a:solidFill>
                  <a:srgbClr val="000000"/>
                </a:solidFill>
                <a:latin typeface="Calibri" panose="020F0502020204030204" pitchFamily="34" charset="0"/>
              </a:rPr>
              <a:t>Η</a:t>
            </a:r>
            <a:r>
              <a:rPr lang="el-GR" sz="1700" b="1" dirty="0">
                <a:solidFill>
                  <a:srgbClr val="000000"/>
                </a:solidFill>
                <a:latin typeface="Calibri" panose="020F0502020204030204" pitchFamily="34" charset="0"/>
              </a:rPr>
              <a:t> </a:t>
            </a:r>
            <a:r>
              <a:rPr lang="el-GR" sz="1700" b="1" dirty="0" err="1">
                <a:solidFill>
                  <a:srgbClr val="000000"/>
                </a:solidFill>
                <a:latin typeface="Calibri" panose="020F0502020204030204" pitchFamily="34" charset="0"/>
              </a:rPr>
              <a:t>περιεμμηνόπαυση</a:t>
            </a:r>
            <a:r>
              <a:rPr lang="en-US" sz="1700" dirty="0">
                <a:solidFill>
                  <a:srgbClr val="000000"/>
                </a:solidFill>
                <a:latin typeface="Calibri" panose="020F0502020204030204" pitchFamily="34" charset="0"/>
              </a:rPr>
              <a:t> – </a:t>
            </a:r>
            <a:r>
              <a:rPr lang="el-GR" sz="1700" dirty="0">
                <a:solidFill>
                  <a:srgbClr val="000000"/>
                </a:solidFill>
                <a:latin typeface="Calibri" panose="020F0502020204030204" pitchFamily="34" charset="0"/>
              </a:rPr>
              <a:t>ή </a:t>
            </a:r>
            <a:r>
              <a:rPr lang="el-GR" sz="1700" dirty="0" err="1">
                <a:solidFill>
                  <a:srgbClr val="000000"/>
                </a:solidFill>
                <a:latin typeface="Calibri" panose="020F0502020204030204" pitchFamily="34" charset="0"/>
              </a:rPr>
              <a:t>προεμμηνόπαυση</a:t>
            </a:r>
            <a:r>
              <a:rPr lang="el-GR" sz="1700" dirty="0">
                <a:solidFill>
                  <a:srgbClr val="000000"/>
                </a:solidFill>
                <a:latin typeface="Calibri" panose="020F0502020204030204" pitchFamily="34" charset="0"/>
              </a:rPr>
              <a:t>, είναι η περίοδος κατά την οποία αρχίζουν τα συμπτώματα που οδηγούν στην εμμηνόπαυση. Το στάδιο αυτό ξεκινά συνήθως περίπου 4-8 χρόνια πριν από την εμμηνόπαυση. Η ηλικία στην οποία αρχίζει η </a:t>
            </a:r>
            <a:r>
              <a:rPr lang="el-GR" sz="1700" dirty="0" err="1">
                <a:solidFill>
                  <a:srgbClr val="000000"/>
                </a:solidFill>
                <a:latin typeface="Calibri" panose="020F0502020204030204" pitchFamily="34" charset="0"/>
              </a:rPr>
              <a:t>περιεμμηνόπαυση</a:t>
            </a:r>
            <a:r>
              <a:rPr lang="el-GR" sz="1700" dirty="0">
                <a:solidFill>
                  <a:srgbClr val="000000"/>
                </a:solidFill>
                <a:latin typeface="Calibri" panose="020F0502020204030204" pitchFamily="34" charset="0"/>
              </a:rPr>
              <a:t> ποικίλλει - ορισμένες γυναίκες την παρατηρούν στα 40 τους, ενώ άλλες μπορεί να την βιώσουν ήδη από τα μέσα της δεκαετίας των 30.</a:t>
            </a:r>
          </a:p>
          <a:p>
            <a:r>
              <a:rPr lang="el-GR" sz="1700" dirty="0">
                <a:solidFill>
                  <a:srgbClr val="000000"/>
                </a:solidFill>
                <a:latin typeface="Calibri" panose="020F0502020204030204" pitchFamily="34" charset="0"/>
              </a:rPr>
              <a:t>Η </a:t>
            </a:r>
            <a:r>
              <a:rPr lang="el-GR" sz="1700" dirty="0" err="1">
                <a:solidFill>
                  <a:srgbClr val="000000"/>
                </a:solidFill>
                <a:latin typeface="Calibri" panose="020F0502020204030204" pitchFamily="34" charset="0"/>
              </a:rPr>
              <a:t>περιεμμηνόπαυση</a:t>
            </a:r>
            <a:r>
              <a:rPr lang="el-GR" sz="1700" dirty="0">
                <a:solidFill>
                  <a:srgbClr val="000000"/>
                </a:solidFill>
                <a:latin typeface="Calibri" panose="020F0502020204030204" pitchFamily="34" charset="0"/>
              </a:rPr>
              <a:t> συμβαίνει όταν οι ωοθήκες αρχίζουν να σταματούν να λειτουργούν. Αρχίζουν να παράγουν λιγότερα και χαμηλότερης ποιότητας ωάρια και ωοθυλάκια (σάκοι γεμάτοι με υγρό που συγκρατούν ένα ωάριο). Ορισμένα συμπτώματα της πρώιμης εμμηνόπαυσης είναι οι αλλαγές στην περίοδο της γυναίκας ή εναλλαγές της διάθεσης.</a:t>
            </a:r>
            <a:endParaRPr lang="en-US" sz="1700" dirty="0">
              <a:effectLst/>
            </a:endParaRPr>
          </a:p>
        </p:txBody>
      </p:sp>
      <p:sp>
        <p:nvSpPr>
          <p:cNvPr id="6" name="Rettangolo 5">
            <a:extLst>
              <a:ext uri="{FF2B5EF4-FFF2-40B4-BE49-F238E27FC236}">
                <a16:creationId xmlns:a16="http://schemas.microsoft.com/office/drawing/2014/main" id="{BC3297A4-1869-44BC-BC94-5C0716A71EDA}"/>
              </a:ext>
            </a:extLst>
          </p:cNvPr>
          <p:cNvSpPr/>
          <p:nvPr/>
        </p:nvSpPr>
        <p:spPr>
          <a:xfrm>
            <a:off x="8217074" y="566677"/>
            <a:ext cx="3882300" cy="5847755"/>
          </a:xfrm>
          <a:prstGeom prst="rect">
            <a:avLst/>
          </a:prstGeom>
        </p:spPr>
        <p:txBody>
          <a:bodyPr wrap="square">
            <a:spAutoFit/>
          </a:bodyPr>
          <a:lstStyle/>
          <a:p>
            <a:r>
              <a:rPr lang="el-GR" sz="1700" dirty="0">
                <a:solidFill>
                  <a:srgbClr val="000000"/>
                </a:solidFill>
                <a:latin typeface="Calibri" panose="020F0502020204030204" pitchFamily="34" charset="0"/>
              </a:rPr>
              <a:t>Η </a:t>
            </a:r>
            <a:r>
              <a:rPr lang="el-GR" sz="1700" b="1" dirty="0" err="1">
                <a:solidFill>
                  <a:srgbClr val="000000"/>
                </a:solidFill>
                <a:latin typeface="Calibri" panose="020F0502020204030204" pitchFamily="34" charset="0"/>
              </a:rPr>
              <a:t>μετεμμηνόπαυση</a:t>
            </a:r>
            <a:r>
              <a:rPr lang="el-GR" sz="1700" dirty="0">
                <a:solidFill>
                  <a:srgbClr val="000000"/>
                </a:solidFill>
                <a:latin typeface="Calibri" panose="020F0502020204030204" pitchFamily="34" charset="0"/>
              </a:rPr>
              <a:t> είναι η περίοδος μετά την εμμηνόπαυση και οι γυναίκες φτάνουν σε αυτή όταν έχουν περάσει 12 μήνες από την τελευταία τους περίοδο. Η </a:t>
            </a:r>
            <a:r>
              <a:rPr lang="el-GR" sz="1700" dirty="0" err="1">
                <a:solidFill>
                  <a:srgbClr val="000000"/>
                </a:solidFill>
                <a:latin typeface="Calibri" panose="020F0502020204030204" pitchFamily="34" charset="0"/>
              </a:rPr>
              <a:t>μετεμμηνόπαυση</a:t>
            </a:r>
            <a:r>
              <a:rPr lang="el-GR" sz="1700" dirty="0">
                <a:solidFill>
                  <a:srgbClr val="000000"/>
                </a:solidFill>
                <a:latin typeface="Calibri" panose="020F0502020204030204" pitchFamily="34" charset="0"/>
              </a:rPr>
              <a:t> σηματοδοτεί το τέλος της αναπαραγωγικής ηλικίας μιας γυναίκας και η γυναίκα θα βρίσκεται σε αυτό το στάδιο για το υπόλοιπο της ζωής της. Ενώ οι ωοθήκες εξακολουθούν να παράγουν χαμηλά επίπεδα οιστρογόνων και προγεστερόνης, στη </a:t>
            </a:r>
            <a:r>
              <a:rPr lang="el-GR" sz="1700" dirty="0" err="1">
                <a:solidFill>
                  <a:srgbClr val="000000"/>
                </a:solidFill>
                <a:latin typeface="Calibri" panose="020F0502020204030204" pitchFamily="34" charset="0"/>
              </a:rPr>
              <a:t>μετεμμηνόπαυση</a:t>
            </a:r>
            <a:r>
              <a:rPr lang="el-GR" sz="1700" dirty="0">
                <a:solidFill>
                  <a:srgbClr val="000000"/>
                </a:solidFill>
                <a:latin typeface="Calibri" panose="020F0502020204030204" pitchFamily="34" charset="0"/>
              </a:rPr>
              <a:t> η γυναίκα δεν έχει πλέον ωορρηξία (απελευθέρωση ωαρίων), οπότε δεν μπορεί να μείνει έγκυος.</a:t>
            </a:r>
            <a:endParaRPr lang="en-US" sz="1700" dirty="0"/>
          </a:p>
          <a:p>
            <a:r>
              <a:rPr lang="en-US" sz="1700" dirty="0"/>
              <a:t/>
            </a:r>
            <a:br>
              <a:rPr lang="en-US" sz="1700" dirty="0"/>
            </a:br>
            <a:r>
              <a:rPr lang="el-GR" sz="1700" dirty="0">
                <a:solidFill>
                  <a:srgbClr val="000000"/>
                </a:solidFill>
                <a:latin typeface="Calibri" panose="020F0502020204030204" pitchFamily="34" charset="0"/>
              </a:rPr>
              <a:t>Τα συμπτώματα της εμμηνόπαυσης συνεχίζονται για περίπου 2-7 χρόνια μετά τον τελευταίο εμμηνορροϊκό κύκλο (για ορισμένες γυναίκες μπορεί να διαρκέσει περισσότερο), αλλά μετά από αυτό το διάστημα τα συμπτώματα συχνά γίνονται πιο ήπια ή εξαφανίζονται εντελώς.</a:t>
            </a:r>
            <a:endParaRPr lang="en-US" sz="1700" dirty="0">
              <a:effectLst/>
            </a:endParaRPr>
          </a:p>
        </p:txBody>
      </p:sp>
      <p:sp>
        <p:nvSpPr>
          <p:cNvPr id="7" name="Ορθογώνιο 2">
            <a:extLst>
              <a:ext uri="{FF2B5EF4-FFF2-40B4-BE49-F238E27FC236}">
                <a16:creationId xmlns:a16="http://schemas.microsoft.com/office/drawing/2014/main" id="{FB0B9C7C-304B-4EE1-B009-B849EDFCD66C}"/>
              </a:ext>
            </a:extLst>
          </p:cNvPr>
          <p:cNvSpPr/>
          <p:nvPr/>
        </p:nvSpPr>
        <p:spPr>
          <a:xfrm>
            <a:off x="9687656" y="6493193"/>
            <a:ext cx="2411718" cy="276999"/>
          </a:xfrm>
          <a:prstGeom prst="rect">
            <a:avLst/>
          </a:prstGeom>
        </p:spPr>
        <p:txBody>
          <a:bodyPr wrap="square">
            <a:spAutoFit/>
          </a:bodyPr>
          <a:lstStyle/>
          <a:p>
            <a:pPr algn="r"/>
            <a:r>
              <a:rPr lang="el-GR" sz="1200" dirty="0">
                <a:hlinkClick r:id="rId4"/>
              </a:rPr>
              <a:t>Πηγή</a:t>
            </a:r>
            <a:r>
              <a:rPr lang="en-US" sz="1200" dirty="0"/>
              <a:t>|</a:t>
            </a:r>
          </a:p>
        </p:txBody>
      </p:sp>
      <p:sp>
        <p:nvSpPr>
          <p:cNvPr id="2" name="Ορθογώνιο 7">
            <a:extLst>
              <a:ext uri="{FF2B5EF4-FFF2-40B4-BE49-F238E27FC236}">
                <a16:creationId xmlns:a16="http://schemas.microsoft.com/office/drawing/2014/main" id="{775FF24D-6765-AEDC-BA98-4E028A09947D}"/>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rPr>
              <a:t>7.1.6 </a:t>
            </a:r>
            <a:r>
              <a:rPr lang="el-GR" altLang="el-GR" dirty="0">
                <a:solidFill>
                  <a:schemeClr val="bg1"/>
                </a:solidFill>
              </a:rPr>
              <a:t>Εμμηνόπαυση</a:t>
            </a:r>
            <a:endParaRPr lang="en-US" dirty="0">
              <a:solidFill>
                <a:schemeClr val="bg1"/>
              </a:solidFill>
            </a:endParaRPr>
          </a:p>
        </p:txBody>
      </p:sp>
    </p:spTree>
    <p:extLst>
      <p:ext uri="{BB962C8B-B14F-4D97-AF65-F5344CB8AC3E}">
        <p14:creationId xmlns:p14="http://schemas.microsoft.com/office/powerpoint/2010/main" val="3365000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34439"/>
            <a:ext cx="11396576" cy="599188"/>
          </a:xfrm>
        </p:spPr>
        <p:txBody>
          <a:bodyPr>
            <a:noAutofit/>
          </a:bodyPr>
          <a:lstStyle/>
          <a:p>
            <a:r>
              <a:rPr lang="el-GR" dirty="0"/>
              <a:t>Συμπτώματα εμμηνόπαυσης</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473429"/>
            <a:ext cx="10501887" cy="5097491"/>
          </a:xfrm>
        </p:spPr>
        <p:txBody>
          <a:bodyPr>
            <a:normAutofit fontScale="85000" lnSpcReduction="20000"/>
          </a:bodyPr>
          <a:lstStyle/>
          <a:p>
            <a:pPr marL="0" indent="0">
              <a:buNone/>
            </a:pPr>
            <a:r>
              <a:rPr lang="el-GR" dirty="0"/>
              <a:t>Τα συμπτώματα της εμμηνόπαυσης μπορεί να αρχίσουν ξαφνικά και να είναι πολύ αισθητά ή μπορεί να είναι πολύ ήπια. Μπορεί να παρατηρούνται πολύ συχνά εξ αρχής ή μπορεί να παρατηρούνται μόνο μια φορά στο τόσο. Ορισμένες γυναίκες παρατηρούν αλλαγές σε πολλούς τομείς. Ορισμένα συμπτώματα της εμμηνόπαυσης, όπως η κυκλοθυμία, είναι παρόμοια με τα συμπτώματα του προεμμηνορροϊκού συνδρόμου (</a:t>
            </a:r>
            <a:r>
              <a:rPr lang="en-US" dirty="0"/>
              <a:t>PMS). </a:t>
            </a:r>
            <a:r>
              <a:rPr lang="el-GR" dirty="0"/>
              <a:t>Άλλα μπορεί να είναι καινούργια.</a:t>
            </a:r>
            <a:endParaRPr lang="en-US" sz="2800" dirty="0"/>
          </a:p>
          <a:p>
            <a:pPr marL="0" indent="0" fontAlgn="base">
              <a:buNone/>
            </a:pPr>
            <a:r>
              <a:rPr lang="el-GR" dirty="0"/>
              <a:t>Η έμμηνος ρύση μπορεί να μην είναι τόσο συχνή όσο πριν. Μπορεί επίσης να διαρκεί περισσότερο ή λιγότερο ή να μην εμφανιστεί για κάποιους μήνες και στη συνέχεια να αρχίσει ξανά.</a:t>
            </a:r>
            <a:endParaRPr lang="en-US" dirty="0"/>
          </a:p>
          <a:p>
            <a:pPr fontAlgn="base"/>
            <a:r>
              <a:rPr lang="el-GR" dirty="0"/>
              <a:t>Οι περίοδοι μπορεί να είναι πιο έντονες ή λιγότερο έντονες από ό,τι πριν.</a:t>
            </a:r>
            <a:endParaRPr lang="en-US" dirty="0"/>
          </a:p>
          <a:p>
            <a:pPr fontAlgn="base"/>
            <a:r>
              <a:rPr lang="el-GR" dirty="0"/>
              <a:t>Μπορεί να προκαλέσει εξάψεις και προβλήματα στον ύπνο.</a:t>
            </a:r>
            <a:endParaRPr lang="en-US" dirty="0"/>
          </a:p>
          <a:p>
            <a:pPr fontAlgn="base"/>
            <a:r>
              <a:rPr lang="el-GR" dirty="0"/>
              <a:t>Μπορεί να προκαλέσει εναλλαγές στη διάθεση ή ευαισθησία στα ερεθίσματα.</a:t>
            </a:r>
            <a:endParaRPr lang="en-US" dirty="0"/>
          </a:p>
          <a:p>
            <a:pPr fontAlgn="base"/>
            <a:r>
              <a:rPr lang="el-GR" dirty="0"/>
              <a:t>Μπορεί να προκαλέσει κολπική ξηρότητα. Το σεξ μπορεί να είναι δυσάρεστο ή επώδυνο.</a:t>
            </a:r>
            <a:endParaRPr lang="en-US" dirty="0"/>
          </a:p>
          <a:p>
            <a:pPr fontAlgn="base"/>
            <a:r>
              <a:rPr lang="el-GR" dirty="0"/>
              <a:t>Μπορεί να μειώσει το ενδιαφέρον για το σεξ και να αυξήσει τον χρόνο διέγερσης της γυναίκας.</a:t>
            </a:r>
            <a:endParaRPr lang="en-US" dirty="0"/>
          </a:p>
          <a:p>
            <a:pPr marL="0" indent="0">
              <a:buNone/>
            </a:pPr>
            <a:r>
              <a:rPr lang="el-GR" dirty="0"/>
              <a:t>Άλλες πιθανές αλλαγές δεν είναι τόσο αισθητές. Για παράδειγμα, μπορεί να οδηγήσει σε απώλεια της οστικής πυκνότητας λόγω των λιγότερων οιστρογόνων. Αυτό μπορεί να οδηγήσει σε οστεοπόρωση, μια κατάσταση που προκαλεί αδυναμία των οστών και εύκολο σπάσιμο. Η αλλαγή των επιπέδων των οιστρογόνων μπορεί επίσης να αυξήσει τα επίπεδα χοληστερόλης και να αυξήσει τον κίνδυνο για καρδιακές παθήσεις και εγκεφαλικά επεισόδια.</a:t>
            </a:r>
            <a:endParaRPr lang="en-US" sz="2800" dirty="0"/>
          </a:p>
        </p:txBody>
      </p:sp>
      <p:sp>
        <p:nvSpPr>
          <p:cNvPr id="2" name="Ορθογώνιο 7">
            <a:extLst>
              <a:ext uri="{FF2B5EF4-FFF2-40B4-BE49-F238E27FC236}">
                <a16:creationId xmlns:a16="http://schemas.microsoft.com/office/drawing/2014/main" id="{1E0BDB97-B870-AC07-CFD2-15C5D79682E4}"/>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rPr>
              <a:t>7.1.6 </a:t>
            </a:r>
            <a:r>
              <a:rPr lang="el-GR" altLang="el-GR" dirty="0">
                <a:solidFill>
                  <a:schemeClr val="bg1"/>
                </a:solidFill>
              </a:rPr>
              <a:t>Εμμηνόπαυση</a:t>
            </a:r>
            <a:endParaRPr lang="en-US" dirty="0">
              <a:solidFill>
                <a:schemeClr val="bg1"/>
              </a:solidFill>
            </a:endParaRPr>
          </a:p>
        </p:txBody>
      </p:sp>
    </p:spTree>
    <p:extLst>
      <p:ext uri="{BB962C8B-B14F-4D97-AF65-F5344CB8AC3E}">
        <p14:creationId xmlns:p14="http://schemas.microsoft.com/office/powerpoint/2010/main" val="31346392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34439"/>
            <a:ext cx="11396576" cy="599188"/>
          </a:xfrm>
        </p:spPr>
        <p:txBody>
          <a:bodyPr>
            <a:noAutofit/>
          </a:bodyPr>
          <a:lstStyle/>
          <a:p>
            <a:pPr algn="ctr"/>
            <a:r>
              <a:rPr lang="el-GR" dirty="0"/>
              <a:t>Εμμηνόπαυση</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473430"/>
            <a:ext cx="10501887" cy="4893408"/>
          </a:xfrm>
        </p:spPr>
        <p:txBody>
          <a:bodyPr>
            <a:normAutofit/>
          </a:bodyPr>
          <a:lstStyle/>
          <a:p>
            <a:pPr marL="0" indent="0">
              <a:buNone/>
            </a:pPr>
            <a:r>
              <a:rPr lang="el-GR" b="1" dirty="0"/>
              <a:t>Βίντεο:</a:t>
            </a:r>
            <a:endParaRPr lang="en-GB" b="1" dirty="0"/>
          </a:p>
          <a:p>
            <a:pPr marL="0" indent="0">
              <a:buNone/>
            </a:pPr>
            <a:endParaRPr lang="en-GB" b="1" dirty="0"/>
          </a:p>
          <a:p>
            <a:pPr marL="0" indent="0" algn="ctr">
              <a:buNone/>
            </a:pPr>
            <a:r>
              <a:rPr lang="en-GB" sz="2400" b="1" u="sng" dirty="0">
                <a:hlinkClick r:id="rId3"/>
              </a:rPr>
              <a:t>https://www.youtube.com/watch?v=-Fc2S7_k53k</a:t>
            </a:r>
            <a:r>
              <a:rPr lang="en-GB" sz="2400" b="1" dirty="0"/>
              <a:t> - </a:t>
            </a:r>
            <a:r>
              <a:rPr lang="el-GR" sz="2400" b="1" dirty="0"/>
              <a:t>Η εμμηνόπαυση σε 2 λεπτά</a:t>
            </a:r>
            <a:endParaRPr lang="en-US" sz="2400" b="1" dirty="0"/>
          </a:p>
          <a:p>
            <a:pPr marL="0" indent="0" algn="ctr">
              <a:buNone/>
            </a:pPr>
            <a:endParaRPr lang="en-US" sz="2400" b="1" dirty="0"/>
          </a:p>
          <a:p>
            <a:pPr marL="0" indent="0" algn="ctr">
              <a:buNone/>
            </a:pPr>
            <a:r>
              <a:rPr lang="en-GB" sz="2400" b="1" u="sng" dirty="0">
                <a:hlinkClick r:id="rId4"/>
              </a:rPr>
              <a:t>https://www.youtube.com/watch?v=RCXYzfHxaDg</a:t>
            </a:r>
            <a:r>
              <a:rPr lang="en-GB" sz="2400" b="1" dirty="0"/>
              <a:t> - </a:t>
            </a:r>
            <a:r>
              <a:rPr lang="en-US" sz="2400" b="1" dirty="0"/>
              <a:t>Anne Henderson</a:t>
            </a:r>
            <a:r>
              <a:rPr lang="el-GR" sz="2400" b="1" dirty="0"/>
              <a:t> -</a:t>
            </a:r>
            <a:r>
              <a:rPr lang="en-US" sz="2400" b="1" dirty="0"/>
              <a:t> </a:t>
            </a:r>
            <a:r>
              <a:rPr lang="el-GR" sz="2400" b="1" dirty="0"/>
              <a:t>Επισκόπηση της εμμηνόπαυσης (αγγλικά)</a:t>
            </a:r>
            <a:endParaRPr lang="en-US" sz="2400" b="1" dirty="0"/>
          </a:p>
          <a:p>
            <a:pPr marL="0" indent="0" algn="ctr">
              <a:buNone/>
            </a:pPr>
            <a:endParaRPr lang="en-US" sz="2400" b="1" dirty="0"/>
          </a:p>
          <a:p>
            <a:pPr marL="0" indent="0" algn="ctr">
              <a:buNone/>
            </a:pPr>
            <a:r>
              <a:rPr lang="en-GB" sz="2400" b="1" u="sng" dirty="0">
                <a:hlinkClick r:id="rId5"/>
              </a:rPr>
              <a:t>https://www.youtube.com/watch?v=tH0ol0TPvcM</a:t>
            </a:r>
            <a:r>
              <a:rPr lang="en-GB" sz="2400" b="1" dirty="0"/>
              <a:t> – </a:t>
            </a:r>
            <a:r>
              <a:rPr lang="el-GR" sz="2400" b="1" dirty="0"/>
              <a:t>Γιόγκα για εμμηνόπαυση </a:t>
            </a:r>
            <a:r>
              <a:rPr lang="en-GB" sz="2400" b="1" dirty="0"/>
              <a:t>(</a:t>
            </a:r>
            <a:r>
              <a:rPr lang="el-GR" sz="2400" b="1" dirty="0"/>
              <a:t>αγγλικά</a:t>
            </a:r>
            <a:r>
              <a:rPr lang="en-GB" sz="2400" b="1" dirty="0"/>
              <a:t>)</a:t>
            </a:r>
            <a:br>
              <a:rPr lang="en-GB" sz="2400" b="1" dirty="0"/>
            </a:br>
            <a:endParaRPr lang="en-GB" sz="2400" b="1" dirty="0"/>
          </a:p>
          <a:p>
            <a:pPr marL="0" indent="0">
              <a:buNone/>
            </a:pPr>
            <a:endParaRPr lang="en-US" sz="2400" dirty="0"/>
          </a:p>
          <a:p>
            <a:endParaRPr lang="en-GB" b="1" dirty="0"/>
          </a:p>
          <a:p>
            <a:pPr marL="0" indent="0">
              <a:lnSpc>
                <a:spcPct val="120000"/>
              </a:lnSpc>
              <a:buNone/>
            </a:pPr>
            <a:endParaRPr lang="el-GR" sz="2600" dirty="0"/>
          </a:p>
        </p:txBody>
      </p:sp>
      <p:sp>
        <p:nvSpPr>
          <p:cNvPr id="2" name="Ορθογώνιο 7">
            <a:extLst>
              <a:ext uri="{FF2B5EF4-FFF2-40B4-BE49-F238E27FC236}">
                <a16:creationId xmlns:a16="http://schemas.microsoft.com/office/drawing/2014/main" id="{D8E8AD6E-3153-6E25-5120-692F48261B7F}"/>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rPr>
              <a:t>7.1.6 </a:t>
            </a:r>
            <a:r>
              <a:rPr lang="el-GR" altLang="el-GR" dirty="0">
                <a:solidFill>
                  <a:schemeClr val="bg1"/>
                </a:solidFill>
              </a:rPr>
              <a:t>Εμμηνόπαυση</a:t>
            </a:r>
            <a:endParaRPr lang="en-US" dirty="0">
              <a:solidFill>
                <a:schemeClr val="bg1"/>
              </a:solidFill>
            </a:endParaRPr>
          </a:p>
        </p:txBody>
      </p:sp>
      <p:sp>
        <p:nvSpPr>
          <p:cNvPr id="3" name="TextBox 2">
            <a:extLst>
              <a:ext uri="{FF2B5EF4-FFF2-40B4-BE49-F238E27FC236}">
                <a16:creationId xmlns:a16="http://schemas.microsoft.com/office/drawing/2014/main" id="{64252887-1119-168A-9ABB-17643EF30425}"/>
              </a:ext>
            </a:extLst>
          </p:cNvPr>
          <p:cNvSpPr txBox="1"/>
          <p:nvPr/>
        </p:nvSpPr>
        <p:spPr>
          <a:xfrm>
            <a:off x="751113" y="6273225"/>
            <a:ext cx="9169399" cy="584775"/>
          </a:xfrm>
          <a:prstGeom prst="rect">
            <a:avLst/>
          </a:prstGeom>
          <a:noFill/>
        </p:spPr>
        <p:txBody>
          <a:bodyPr wrap="square">
            <a:spAutoFit/>
          </a:bodyPr>
          <a:lstStyle/>
          <a:p>
            <a:pPr marL="0" algn="l" rtl="0" latinLnBrk="0">
              <a:spcBef>
                <a:spcPts val="0"/>
              </a:spcBef>
              <a:spcAft>
                <a:spcPts val="0"/>
              </a:spcAft>
            </a:pPr>
            <a:r>
              <a:rPr lang="el-GR" sz="1600" b="0" i="1" dirty="0" smtClean="0">
                <a:solidFill>
                  <a:srgbClr val="222222"/>
                </a:solidFill>
                <a:effectLst/>
                <a:highlight>
                  <a:srgbClr val="FFFFFF"/>
                </a:highlight>
                <a:latin typeface="Calibri" panose="020F0502020204030204" pitchFamily="34" charset="0"/>
              </a:rPr>
              <a:t>Πατώντας</a:t>
            </a:r>
            <a:r>
              <a:rPr lang="el-GR" sz="1600" b="0" i="1" dirty="0">
                <a:solidFill>
                  <a:srgbClr val="222222"/>
                </a:solidFill>
                <a:effectLst/>
                <a:highlight>
                  <a:srgbClr val="FFFFFF"/>
                </a:highlight>
                <a:latin typeface="Calibri" panose="020F0502020204030204" pitchFamily="34" charset="0"/>
              </a:rPr>
              <a:t> τους συνδέσμους αποδέχεστε τους όρους </a:t>
            </a:r>
            <a:r>
              <a:rPr lang="el-GR" sz="1600" b="0" i="1" dirty="0" err="1">
                <a:solidFill>
                  <a:srgbClr val="222222"/>
                </a:solidFill>
                <a:effectLst/>
                <a:highlight>
                  <a:srgbClr val="FFFFFF"/>
                </a:highlight>
                <a:latin typeface="Calibri" panose="020F0502020204030204" pitchFamily="34" charset="0"/>
              </a:rPr>
              <a:t>ιδιωτικότητας</a:t>
            </a:r>
            <a:r>
              <a:rPr lang="el-GR" sz="1600" b="0" i="1" dirty="0">
                <a:solidFill>
                  <a:srgbClr val="222222"/>
                </a:solidFill>
                <a:effectLst/>
                <a:highlight>
                  <a:srgbClr val="FFFFFF"/>
                </a:highlight>
                <a:latin typeface="Calibri" panose="020F0502020204030204" pitchFamily="34" charset="0"/>
              </a:rPr>
              <a:t> του </a:t>
            </a:r>
            <a:r>
              <a:rPr lang="el-GR" sz="1600" b="0" i="1" dirty="0" err="1">
                <a:solidFill>
                  <a:srgbClr val="222222"/>
                </a:solidFill>
                <a:effectLst/>
                <a:highlight>
                  <a:srgbClr val="FFFFFF"/>
                </a:highlight>
                <a:latin typeface="Calibri" panose="020F0502020204030204" pitchFamily="34" charset="0"/>
              </a:rPr>
              <a:t>YouTube</a:t>
            </a:r>
            <a:r>
              <a:rPr lang="el-GR" sz="1600" b="0" i="1" dirty="0">
                <a:solidFill>
                  <a:srgbClr val="222222"/>
                </a:solidFill>
                <a:effectLst/>
                <a:highlight>
                  <a:srgbClr val="FFFFFF"/>
                </a:highlight>
                <a:latin typeface="Calibri" panose="020F0502020204030204" pitchFamily="34" charset="0"/>
              </a:rPr>
              <a:t>.</a:t>
            </a:r>
            <a:endParaRPr lang="el-GR" sz="1600" b="0" i="0" dirty="0">
              <a:solidFill>
                <a:srgbClr val="222222"/>
              </a:solidFill>
              <a:effectLst/>
              <a:highlight>
                <a:srgbClr val="FFFFFF"/>
              </a:highlight>
              <a:latin typeface="Arial" panose="020B0604020202020204" pitchFamily="34" charset="0"/>
            </a:endParaRPr>
          </a:p>
          <a:p>
            <a:pPr marL="0" algn="l" rtl="0" latinLnBrk="0">
              <a:spcBef>
                <a:spcPts val="0"/>
              </a:spcBef>
              <a:spcAft>
                <a:spcPts val="0"/>
              </a:spcAft>
            </a:pPr>
            <a:r>
              <a:rPr lang="el-GR" sz="1600" b="0" i="1" u="sng" dirty="0">
                <a:solidFill>
                  <a:srgbClr val="1155CC"/>
                </a:solidFill>
                <a:effectLst/>
                <a:highlight>
                  <a:srgbClr val="FFFFFF"/>
                </a:highlight>
                <a:latin typeface="Calibri" panose="020F0502020204030204" pitchFamily="34" charset="0"/>
              </a:rPr>
              <a:t>Μάθετε περισσότερα</a:t>
            </a:r>
            <a:endParaRPr lang="el-GR" sz="1600" b="0" i="0" dirty="0">
              <a:solidFill>
                <a:srgbClr val="222222"/>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20050672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53168"/>
            <a:ext cx="11396576" cy="599188"/>
          </a:xfrm>
        </p:spPr>
        <p:txBody>
          <a:bodyPr>
            <a:noAutofit/>
          </a:bodyPr>
          <a:lstStyle/>
          <a:p>
            <a:r>
              <a:rPr lang="el-GR" dirty="0"/>
              <a:t>Οφέλη των εφαρμογών για την εμμηνόπαυση</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8" y="1152355"/>
            <a:ext cx="6719623" cy="5519291"/>
          </a:xfrm>
        </p:spPr>
        <p:txBody>
          <a:bodyPr>
            <a:normAutofit fontScale="25000" lnSpcReduction="20000"/>
          </a:bodyPr>
          <a:lstStyle/>
          <a:p>
            <a:pPr marL="0" indent="0">
              <a:buNone/>
            </a:pPr>
            <a:r>
              <a:rPr lang="el-GR" sz="7200" dirty="0"/>
              <a:t>Το ταξίδι κάθε γυναίκας στην εμμηνόπαυση είναι, φυσικά, μοναδικό, με τα συμπτώματα και τον βαθμό σοβαρότητας να διαφέρουν από γυναίκα σε γυναίκα. Οι έρευνες δείχνουν ότι ορισμένες γυναίκες δεν παρουσιάζουν καθόλου συμπτώματα.</a:t>
            </a:r>
            <a:endParaRPr lang="en-US" sz="7200" dirty="0"/>
          </a:p>
          <a:p>
            <a:pPr marL="0" indent="0">
              <a:buNone/>
            </a:pPr>
            <a:r>
              <a:rPr lang="en-US" sz="7200" dirty="0"/>
              <a:t/>
            </a:r>
            <a:br>
              <a:rPr lang="en-US" sz="7200" dirty="0"/>
            </a:br>
            <a:r>
              <a:rPr lang="el-GR" sz="7200" dirty="0"/>
              <a:t>Οι εφαρμογές μπορούν να φέρουν τις γυναίκες σε επαφή με επαγγελματίες υγείας, να παρέχουν κοινοτική υποστήριξη μέσω ομάδων συνομιλίας ή ακόμη και να τους δώσουν τη δυνατότητα να συναντηθούν εικονικά με έναν γιατρό ή νοσηλευτή και να λάβουν συνταγές για θεραπεία ορμονικής υποκατάστασης.</a:t>
            </a:r>
            <a:endParaRPr lang="en-US" sz="7200" dirty="0"/>
          </a:p>
          <a:p>
            <a:pPr marL="0" indent="0">
              <a:buNone/>
            </a:pPr>
            <a:r>
              <a:rPr lang="en-US" sz="7200" dirty="0"/>
              <a:t/>
            </a:r>
            <a:br>
              <a:rPr lang="en-US" sz="7200" dirty="0"/>
            </a:br>
            <a:r>
              <a:rPr lang="el-GR" sz="7200" dirty="0"/>
              <a:t>Μία από τις πιο χρήσιμες λειτουργίες των εφαρμογών για την εμμηνόπαυση είναι η δυνατότητα καταχώρησης των συμπτωμάτων, της συχνότητας εμφάνισής τους και της σοβαρότητάς τους. Όταν είστε σε θέση να πείτε στη γιατρό σας πόσο συχνά εμφανίζετε νυχτερινή εφίδρωση ή πότε παρατηρήσατε για πρώτη φορά πόνο στις αρθρώσεις ή πόσο συχνά έχετε αϋπνίες, τότε θα μπορεί να σας βοηθήσει να αντιμετωπίσετε πιο αποτελεσματικά τα συμπτώματα της εμμηνόπαυσης.</a:t>
            </a:r>
          </a:p>
          <a:p>
            <a:pPr marL="0" indent="0">
              <a:buNone/>
            </a:pPr>
            <a:r>
              <a:rPr lang="en-US" sz="6400" dirty="0"/>
              <a:t/>
            </a:r>
            <a:br>
              <a:rPr lang="en-US" sz="6400" dirty="0"/>
            </a:br>
            <a:r>
              <a:rPr lang="el-GR" sz="7200" b="1" dirty="0"/>
              <a:t>Καμία από αυτές τις εφαρμογές δεν μπορεί να αντικαταστήσει τον γυναικολόγο. Παρόλα αυτά, υπάρχουν γυναίκες που επισκέπτονται τον γιατρό μόνο μία φορά τον χρόνο.</a:t>
            </a:r>
            <a:endParaRPr lang="en-US" sz="7200" dirty="0"/>
          </a:p>
          <a:p>
            <a:pPr marL="0" indent="0">
              <a:lnSpc>
                <a:spcPct val="120000"/>
              </a:lnSpc>
              <a:buNone/>
            </a:pPr>
            <a:r>
              <a:rPr lang="en-US" sz="2600" dirty="0"/>
              <a:t/>
            </a:r>
            <a:br>
              <a:rPr lang="en-US" sz="2600" dirty="0"/>
            </a:br>
            <a:endParaRPr lang="en-US" sz="2600" dirty="0"/>
          </a:p>
        </p:txBody>
      </p:sp>
      <p:pic>
        <p:nvPicPr>
          <p:cNvPr id="4098" name="Picture 2" descr="https://lh7-us.googleusercontent.com/BT4U6Ol00ZcdRVo5DGxzVADNahBUhMJArfQjH3JRUO69Pxv1AuSTOEpSbG8suiNxY1oQpb_DuKncNX3pSnqkIthLYJC-hr4IsWSoD9e87kCRKlNhyX6XDkiLrhxZF4OfOudvgEpUaK6ABJk=s2048">
            <a:extLst>
              <a:ext uri="{FF2B5EF4-FFF2-40B4-BE49-F238E27FC236}">
                <a16:creationId xmlns:a16="http://schemas.microsoft.com/office/drawing/2014/main" id="{0817514D-B7C0-48D8-A7AB-4236508B1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431" y="852762"/>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7-us.googleusercontent.com/VDjT4qchBbyTEBJqSt7qYAbWVJ7MtD3aV3qmZ-RRtQQVxUqCbWY-eTA0QBubqSUa7-dCy280KQHLYuK_GAbce74TR9Gj0gn8UPtVOWEHLmdp2ZNz0F65aHoQm7kSqgzLlCFBarbu9WKlwKQ=s2048">
            <a:extLst>
              <a:ext uri="{FF2B5EF4-FFF2-40B4-BE49-F238E27FC236}">
                <a16:creationId xmlns:a16="http://schemas.microsoft.com/office/drawing/2014/main" id="{639B546D-BFB5-4F9C-82E6-B295B499D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5003" y="1002559"/>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7-us.googleusercontent.com/c5YyHNQC96TQHxeENsOJnBD5Q4dS1h4IjQNWojPY_m6KI9xYsPXw6t0iAVrSTfM6VzQpURFA_l8ojU2ApDoa-ATp0l4YogRToRGtO8vDZ0QwgZHySkkUfkJYA7F5UPdtURHdzQ-VcuZJD2c=s2048">
            <a:extLst>
              <a:ext uri="{FF2B5EF4-FFF2-40B4-BE49-F238E27FC236}">
                <a16:creationId xmlns:a16="http://schemas.microsoft.com/office/drawing/2014/main" id="{99D9F1E1-5EB8-4880-980A-87F39BDCE7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165" y="2696036"/>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lh7-us.googleusercontent.com/0RnQ6pxznjOaAWzAPlDA-B-hJfUXp6Jp4RfF285UAJNBGj6qBCQ0G9OEpKodg4OtitJVWwTFlWQM2KduzkJyZ6KjbYIjQ4l_g_gtvnqBG_FHuTo5AiFrw5EztnrAb3pIZdXCxNtF8wx1IIo=s2048">
            <a:extLst>
              <a:ext uri="{FF2B5EF4-FFF2-40B4-BE49-F238E27FC236}">
                <a16:creationId xmlns:a16="http://schemas.microsoft.com/office/drawing/2014/main" id="{2B9085EB-CF06-459A-98CF-FE1BDEF58B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8647" y="2696036"/>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lh7-us.googleusercontent.com/Z73stJldVAT5qTv9BsCKpTmjvC2eS9dqTod2tcDkUBVLCuaFGC_s4gwTPCDicg8KcaFial5caitisr_9jAK9BsLKYePqma8GK2Zp4Lq-mAD0EJTs466gLs1CnWalX7fzuAZesAW9q3s0hNw=s2048">
            <a:extLst>
              <a:ext uri="{FF2B5EF4-FFF2-40B4-BE49-F238E27FC236}">
                <a16:creationId xmlns:a16="http://schemas.microsoft.com/office/drawing/2014/main" id="{4CCC1EE4-A4F5-4486-9B87-D6BA207502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1" y="4833257"/>
            <a:ext cx="1328057" cy="132805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lh7-us.googleusercontent.com/Dx8UbznNSu1Qjj3-ynfFyt8JT_M3vecMg2fofuGvjtJvQKWWO6MMUvNElYTSx7FzUh6Ya1dxrilvUPOvJauSOdfgb6crjFB11euD-9Y82eIydtLtJDApKWuTqonVeA-qk67T9r9UQiUXx3o=s2048">
            <a:extLst>
              <a:ext uri="{FF2B5EF4-FFF2-40B4-BE49-F238E27FC236}">
                <a16:creationId xmlns:a16="http://schemas.microsoft.com/office/drawing/2014/main" id="{DACA3500-3D1C-4983-B616-A53C49E200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7600" y="4831385"/>
            <a:ext cx="1328057" cy="1328057"/>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471E15BC-B759-3DDB-FD23-A876833A556A}"/>
              </a:ext>
            </a:extLst>
          </p:cNvPr>
          <p:cNvSpPr/>
          <p:nvPr/>
        </p:nvSpPr>
        <p:spPr>
          <a:xfrm>
            <a:off x="10243048" y="-3933"/>
            <a:ext cx="196021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rPr>
              <a:t>7.1.6 </a:t>
            </a:r>
            <a:r>
              <a:rPr lang="el-GR" altLang="el-GR" dirty="0">
                <a:solidFill>
                  <a:schemeClr val="bg1"/>
                </a:solidFill>
              </a:rPr>
              <a:t>Εμμηνόπαυση</a:t>
            </a:r>
            <a:endParaRPr lang="en-US" dirty="0">
              <a:solidFill>
                <a:schemeClr val="bg1"/>
              </a:solidFill>
            </a:endParaRPr>
          </a:p>
        </p:txBody>
      </p:sp>
    </p:spTree>
    <p:extLst>
      <p:ext uri="{BB962C8B-B14F-4D97-AF65-F5344CB8AC3E}">
        <p14:creationId xmlns:p14="http://schemas.microsoft.com/office/powerpoint/2010/main" val="22713438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0" y="602590"/>
            <a:ext cx="11059692" cy="605096"/>
          </a:xfrm>
        </p:spPr>
        <p:txBody>
          <a:bodyPr>
            <a:normAutofit/>
          </a:bodyPr>
          <a:lstStyle/>
          <a:p>
            <a:pPr algn="ctr"/>
            <a:r>
              <a:rPr lang="el-GR" dirty="0"/>
              <a:t>Εφαρμογές για την εμμηνόπαυση</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944846391"/>
              </p:ext>
            </p:extLst>
          </p:nvPr>
        </p:nvGraphicFramePr>
        <p:xfrm>
          <a:off x="566150" y="1415641"/>
          <a:ext cx="11059690" cy="5206958"/>
        </p:xfrm>
        <a:graphic>
          <a:graphicData uri="http://schemas.openxmlformats.org/drawingml/2006/table">
            <a:tbl>
              <a:tblPr firstRow="1" bandRow="1">
                <a:tableStyleId>{5C22544A-7EE6-4342-B048-85BDC9FD1C3A}</a:tableStyleId>
              </a:tblPr>
              <a:tblGrid>
                <a:gridCol w="1915789">
                  <a:extLst>
                    <a:ext uri="{9D8B030D-6E8A-4147-A177-3AD203B41FA5}">
                      <a16:colId xmlns:a16="http://schemas.microsoft.com/office/drawing/2014/main" val="662343082"/>
                    </a:ext>
                  </a:extLst>
                </a:gridCol>
                <a:gridCol w="1325973">
                  <a:extLst>
                    <a:ext uri="{9D8B030D-6E8A-4147-A177-3AD203B41FA5}">
                      <a16:colId xmlns:a16="http://schemas.microsoft.com/office/drawing/2014/main" val="1987263671"/>
                    </a:ext>
                  </a:extLst>
                </a:gridCol>
                <a:gridCol w="1215025">
                  <a:extLst>
                    <a:ext uri="{9D8B030D-6E8A-4147-A177-3AD203B41FA5}">
                      <a16:colId xmlns:a16="http://schemas.microsoft.com/office/drawing/2014/main" val="2436129657"/>
                    </a:ext>
                  </a:extLst>
                </a:gridCol>
                <a:gridCol w="1866378">
                  <a:extLst>
                    <a:ext uri="{9D8B030D-6E8A-4147-A177-3AD203B41FA5}">
                      <a16:colId xmlns:a16="http://schemas.microsoft.com/office/drawing/2014/main" val="290924506"/>
                    </a:ext>
                  </a:extLst>
                </a:gridCol>
                <a:gridCol w="4736525">
                  <a:extLst>
                    <a:ext uri="{9D8B030D-6E8A-4147-A177-3AD203B41FA5}">
                      <a16:colId xmlns:a16="http://schemas.microsoft.com/office/drawing/2014/main" val="2740814280"/>
                    </a:ext>
                  </a:extLst>
                </a:gridCol>
              </a:tblGrid>
              <a:tr h="613552">
                <a:tc>
                  <a:txBody>
                    <a:bodyPr/>
                    <a:lstStyle/>
                    <a:p>
                      <a:r>
                        <a:rPr lang="el-GR" dirty="0"/>
                        <a:t>Όνομα</a:t>
                      </a:r>
                      <a:endParaRPr lang="it-IT" dirty="0"/>
                    </a:p>
                  </a:txBody>
                  <a:tcPr/>
                </a:tc>
                <a:tc>
                  <a:txBody>
                    <a:bodyPr/>
                    <a:lstStyle/>
                    <a:p>
                      <a:r>
                        <a:rPr lang="el-GR" dirty="0"/>
                        <a:t>Κόστος</a:t>
                      </a:r>
                      <a:endParaRPr lang="it-IT" dirty="0"/>
                    </a:p>
                  </a:txBody>
                  <a:tcPr/>
                </a:tc>
                <a:tc>
                  <a:txBody>
                    <a:bodyPr/>
                    <a:lstStyle/>
                    <a:p>
                      <a:r>
                        <a:rPr lang="el-GR" dirty="0"/>
                        <a:t>Διαθέσιμο στο</a:t>
                      </a:r>
                      <a:endParaRPr lang="it-IT" dirty="0"/>
                    </a:p>
                  </a:txBody>
                  <a:tcPr/>
                </a:tc>
                <a:tc>
                  <a:txBody>
                    <a:bodyPr/>
                    <a:lstStyle/>
                    <a:p>
                      <a:r>
                        <a:rPr lang="el-GR" dirty="0"/>
                        <a:t>Σύνδεσμος</a:t>
                      </a:r>
                      <a:endParaRPr lang="it-IT" dirty="0"/>
                    </a:p>
                  </a:txBody>
                  <a:tcPr/>
                </a:tc>
                <a:tc>
                  <a:txBody>
                    <a:bodyPr/>
                    <a:lstStyle/>
                    <a:p>
                      <a:r>
                        <a:rPr lang="el-GR" dirty="0"/>
                        <a:t>Περιγραφή</a:t>
                      </a:r>
                      <a:endParaRPr lang="it-IT" dirty="0"/>
                    </a:p>
                  </a:txBody>
                  <a:tcPr/>
                </a:tc>
                <a:extLst>
                  <a:ext uri="{0D108BD9-81ED-4DB2-BD59-A6C34878D82A}">
                    <a16:rowId xmlns:a16="http://schemas.microsoft.com/office/drawing/2014/main" val="1425105461"/>
                  </a:ext>
                </a:extLst>
              </a:tr>
              <a:tr h="1665355">
                <a:tc>
                  <a:txBody>
                    <a:bodyPr/>
                    <a:lstStyle/>
                    <a:p>
                      <a:r>
                        <a:rPr lang="it-IT" sz="1800" b="0" i="0" kern="1200" dirty="0">
                          <a:solidFill>
                            <a:schemeClr val="dk1"/>
                          </a:solidFill>
                          <a:effectLst/>
                          <a:latin typeface="+mn-lt"/>
                          <a:ea typeface="+mn-ea"/>
                          <a:cs typeface="+mn-cs"/>
                        </a:rPr>
                        <a:t>Health &amp; </a:t>
                      </a:r>
                      <a:r>
                        <a:rPr lang="it-IT" sz="1800" b="0" i="0" kern="1200" dirty="0" err="1">
                          <a:solidFill>
                            <a:schemeClr val="dk1"/>
                          </a:solidFill>
                          <a:effectLst/>
                          <a:latin typeface="+mn-lt"/>
                          <a:ea typeface="+mn-ea"/>
                          <a:cs typeface="+mn-cs"/>
                        </a:rPr>
                        <a:t>Her</a:t>
                      </a:r>
                      <a:r>
                        <a:rPr lang="it-IT" sz="1800" b="0" i="0" kern="1200" dirty="0">
                          <a:solidFill>
                            <a:schemeClr val="dk1"/>
                          </a:solidFill>
                          <a:effectLst/>
                          <a:latin typeface="+mn-lt"/>
                          <a:ea typeface="+mn-ea"/>
                          <a:cs typeface="+mn-cs"/>
                        </a:rPr>
                        <a:t> Menopause App</a:t>
                      </a:r>
                      <a:endParaRPr lang="it-IT" dirty="0"/>
                    </a:p>
                  </a:txBody>
                  <a:tcPr/>
                </a:tc>
                <a:tc>
                  <a:txBody>
                    <a:bodyPr/>
                    <a:lstStyle/>
                    <a:p>
                      <a:r>
                        <a:rPr lang="el-GR" sz="1800" b="0" i="0" u="none" strike="noStrike" kern="1200" dirty="0">
                          <a:solidFill>
                            <a:schemeClr val="dk1"/>
                          </a:solidFill>
                          <a:effectLst/>
                          <a:latin typeface="+mn-lt"/>
                          <a:ea typeface="+mn-ea"/>
                          <a:cs typeface="+mn-cs"/>
                        </a:rPr>
                        <a:t>Δωρεάν</a:t>
                      </a:r>
                      <a:endParaRPr lang="it-IT" dirty="0"/>
                    </a:p>
                  </a:txBody>
                  <a:tcPr/>
                </a:tc>
                <a:tc>
                  <a:txBody>
                    <a:bodyPr/>
                    <a:lstStyle/>
                    <a:p>
                      <a:r>
                        <a:rPr lang="it-IT" sz="1800" b="0" i="0" u="none" strike="noStrike" kern="1200" dirty="0">
                          <a:solidFill>
                            <a:schemeClr val="dk1"/>
                          </a:solidFill>
                          <a:effectLst/>
                          <a:latin typeface="+mn-lt"/>
                          <a:ea typeface="+mn-ea"/>
                          <a:cs typeface="+mn-cs"/>
                        </a:rPr>
                        <a:t>Android, IOS</a:t>
                      </a:r>
                      <a:endParaRPr lang="it-IT" dirty="0"/>
                    </a:p>
                  </a:txBody>
                  <a:tcPr/>
                </a:tc>
                <a:tc>
                  <a:txBody>
                    <a:bodyPr/>
                    <a:lstStyle/>
                    <a:p>
                      <a:r>
                        <a:rPr lang="it-IT" sz="1400" b="0" i="0" u="sng" kern="1200" dirty="0">
                          <a:solidFill>
                            <a:schemeClr val="dk1"/>
                          </a:solidFill>
                          <a:effectLst/>
                          <a:latin typeface="+mn-lt"/>
                          <a:ea typeface="+mn-ea"/>
                          <a:cs typeface="+mn-cs"/>
                          <a:hlinkClick r:id="rId3"/>
                        </a:rPr>
                        <a:t>https://healthandher.com/menopause-perimenopause-app/?eur</a:t>
                      </a:r>
                      <a:endParaRPr lang="it-IT" sz="14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0" i="0" kern="1200" dirty="0">
                          <a:solidFill>
                            <a:schemeClr val="dk1"/>
                          </a:solidFill>
                          <a:effectLst/>
                          <a:latin typeface="+mn-lt"/>
                          <a:ea typeface="+mn-ea"/>
                          <a:cs typeface="+mn-cs"/>
                        </a:rPr>
                        <a:t>Προσωπική εκπαίδευση για την εμμηνόπαυση, εργαλειοθήκη συμπτωμάτων, καθημερινές υπενθυμίσεις, βιβλιοθήκη περιεχομένου από ειδικούς, καθημερινή αξιολόγηση συμπτωμάτων, εξατομικευμένη παρακολούθηση περιόδου. </a:t>
                      </a:r>
                      <a:endParaRPr lang="it-IT" dirty="0"/>
                    </a:p>
                  </a:txBody>
                  <a:tcPr/>
                </a:tc>
                <a:extLst>
                  <a:ext uri="{0D108BD9-81ED-4DB2-BD59-A6C34878D82A}">
                    <a16:rowId xmlns:a16="http://schemas.microsoft.com/office/drawing/2014/main" val="1789744796"/>
                  </a:ext>
                </a:extLst>
              </a:tr>
              <a:tr h="1402404">
                <a:tc>
                  <a:txBody>
                    <a:bodyPr/>
                    <a:lstStyle/>
                    <a:p>
                      <a:r>
                        <a:rPr lang="it-IT" sz="1800" b="0" i="0" kern="1200" dirty="0">
                          <a:solidFill>
                            <a:schemeClr val="dk1"/>
                          </a:solidFill>
                          <a:effectLst/>
                          <a:latin typeface="+mn-lt"/>
                          <a:ea typeface="+mn-ea"/>
                          <a:cs typeface="+mn-cs"/>
                        </a:rPr>
                        <a:t>Balance – Menopause Support</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i="0" u="none" strike="noStrike" kern="1200" dirty="0">
                          <a:solidFill>
                            <a:schemeClr val="dk1"/>
                          </a:solidFill>
                          <a:effectLst/>
                          <a:latin typeface="+mn-lt"/>
                          <a:ea typeface="+mn-ea"/>
                          <a:cs typeface="+mn-cs"/>
                        </a:rPr>
                        <a:t>Δωρεάν/</a:t>
                      </a:r>
                    </a:p>
                    <a:p>
                      <a:pPr marL="0" marR="0" lvl="0" indent="0" algn="l" defTabSz="914400" rtl="0" eaLnBrk="1" fontAlgn="auto" latinLnBrk="0" hangingPunct="1">
                        <a:lnSpc>
                          <a:spcPct val="100000"/>
                        </a:lnSpc>
                        <a:spcBef>
                          <a:spcPts val="0"/>
                        </a:spcBef>
                        <a:spcAft>
                          <a:spcPts val="0"/>
                        </a:spcAft>
                        <a:buClrTx/>
                        <a:buSzTx/>
                        <a:buFontTx/>
                        <a:buNone/>
                        <a:tabLst/>
                        <a:defRPr/>
                      </a:pPr>
                      <a:r>
                        <a:rPr lang="en-CY" sz="1800" b="0" i="0" u="none" strike="noStrike" kern="1200" dirty="0">
                          <a:solidFill>
                            <a:schemeClr val="dk1"/>
                          </a:solidFill>
                          <a:effectLst/>
                          <a:latin typeface="+mn-lt"/>
                          <a:ea typeface="+mn-ea"/>
                          <a:cs typeface="+mn-cs"/>
                        </a:rPr>
                        <a:t>έ</a:t>
                      </a:r>
                      <a:r>
                        <a:rPr lang="el-GR" sz="1800" b="0" i="0" u="none" strike="noStrike" kern="1200" dirty="0" err="1">
                          <a:solidFill>
                            <a:schemeClr val="dk1"/>
                          </a:solidFill>
                          <a:effectLst/>
                          <a:latin typeface="+mn-lt"/>
                          <a:ea typeface="+mn-ea"/>
                          <a:cs typeface="+mn-cs"/>
                        </a:rPr>
                        <a:t>κδοση</a:t>
                      </a:r>
                      <a:r>
                        <a:rPr lang="el-GR" sz="1800" b="0" i="0" u="none" strike="noStrike" kern="1200" dirty="0">
                          <a:solidFill>
                            <a:schemeClr val="dk1"/>
                          </a:solidFill>
                          <a:effectLst/>
                          <a:latin typeface="+mn-lt"/>
                          <a:ea typeface="+mn-ea"/>
                          <a:cs typeface="+mn-cs"/>
                        </a:rPr>
                        <a:t> επί πληρωμή</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400" b="0" i="0" u="sng" kern="1200" dirty="0">
                          <a:solidFill>
                            <a:schemeClr val="dk1"/>
                          </a:solidFill>
                          <a:effectLst/>
                          <a:latin typeface="+mn-lt"/>
                          <a:ea typeface="+mn-ea"/>
                          <a:cs typeface="+mn-cs"/>
                          <a:hlinkClick r:id="rId4"/>
                        </a:rPr>
                        <a:t>https://www.balance-menopause.com/</a:t>
                      </a:r>
                      <a:endParaRPr lang="it-IT" sz="1400" dirty="0"/>
                    </a:p>
                  </a:txBody>
                  <a:tcPr/>
                </a:tc>
                <a:tc>
                  <a:txBody>
                    <a:bodyPr/>
                    <a:lstStyle/>
                    <a:p>
                      <a:pPr algn="just"/>
                      <a:r>
                        <a:rPr lang="el-GR" sz="1800" kern="1200" dirty="0">
                          <a:solidFill>
                            <a:schemeClr val="dk1"/>
                          </a:solidFill>
                          <a:effectLst/>
                          <a:latin typeface="+mn-lt"/>
                          <a:ea typeface="+mn-ea"/>
                          <a:cs typeface="+mn-cs"/>
                        </a:rPr>
                        <a:t>Συγκέντρωση επιστημονικών άρθρων, παρακολούθηση συμπτωμάτων και περιόδου, </a:t>
                      </a:r>
                      <a:r>
                        <a:rPr lang="en-GB" sz="1800" kern="1200" dirty="0">
                          <a:solidFill>
                            <a:schemeClr val="dk1"/>
                          </a:solidFill>
                          <a:effectLst/>
                          <a:latin typeface="+mn-lt"/>
                          <a:ea typeface="+mn-ea"/>
                          <a:cs typeface="+mn-cs"/>
                        </a:rPr>
                        <a:t>Health Report</a:t>
                      </a:r>
                      <a:r>
                        <a:rPr lang="el-GR" sz="1800" kern="1200" dirty="0">
                          <a:solidFill>
                            <a:schemeClr val="dk1"/>
                          </a:solidFill>
                          <a:effectLst/>
                          <a:latin typeface="+mn-lt"/>
                          <a:ea typeface="+mn-ea"/>
                          <a:cs typeface="+mn-cs"/>
                        </a:rPr>
                        <a:t>©, κοινότητα, παρακολούθηση ψυχικής υγείας και διάθεσης, παρακολούθηση της ποιότητας του ύπνου.</a:t>
                      </a:r>
                      <a:endParaRPr lang="it-IT" dirty="0"/>
                    </a:p>
                  </a:txBody>
                  <a:tcPr/>
                </a:tc>
                <a:extLst>
                  <a:ext uri="{0D108BD9-81ED-4DB2-BD59-A6C34878D82A}">
                    <a16:rowId xmlns:a16="http://schemas.microsoft.com/office/drawing/2014/main" val="780917226"/>
                  </a:ext>
                </a:extLst>
              </a:tr>
              <a:tr h="1366478">
                <a:tc>
                  <a:txBody>
                    <a:bodyPr/>
                    <a:lstStyle/>
                    <a:p>
                      <a:r>
                        <a:rPr lang="it-IT" sz="1800" i="0" kern="1200" dirty="0" err="1">
                          <a:solidFill>
                            <a:schemeClr val="dk1"/>
                          </a:solidFill>
                          <a:effectLst/>
                          <a:latin typeface="+mn-lt"/>
                          <a:ea typeface="+mn-ea"/>
                          <a:cs typeface="+mn-cs"/>
                        </a:rPr>
                        <a:t>Femilog</a:t>
                      </a:r>
                      <a:endParaRPr lang="it-IT" dirty="0"/>
                    </a:p>
                  </a:txBody>
                  <a:tcPr/>
                </a:tc>
                <a:tc>
                  <a:txBody>
                    <a:bodyPr/>
                    <a:lstStyle/>
                    <a:p>
                      <a:r>
                        <a:rPr lang="el-GR" sz="1800" b="0" i="0" kern="1200" dirty="0">
                          <a:solidFill>
                            <a:schemeClr val="dk1"/>
                          </a:solidFill>
                          <a:effectLst/>
                          <a:latin typeface="+mn-lt"/>
                          <a:ea typeface="+mn-ea"/>
                          <a:cs typeface="+mn-cs"/>
                        </a:rPr>
                        <a:t>Δωρεάν δοκιμή για 14 ημέρες</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dirty="0">
                          <a:solidFill>
                            <a:schemeClr val="dk1"/>
                          </a:solidFill>
                          <a:effectLst/>
                          <a:latin typeface="+mn-lt"/>
                          <a:ea typeface="+mn-ea"/>
                          <a:cs typeface="+mn-cs"/>
                        </a:rPr>
                        <a:t>Android, IOS</a:t>
                      </a:r>
                      <a:endParaRPr lang="it-IT" dirty="0"/>
                    </a:p>
                    <a:p>
                      <a:endParaRPr lang="it-IT" dirty="0"/>
                    </a:p>
                  </a:txBody>
                  <a:tcPr/>
                </a:tc>
                <a:tc>
                  <a:txBody>
                    <a:bodyPr/>
                    <a:lstStyle/>
                    <a:p>
                      <a:r>
                        <a:rPr lang="it-IT" sz="1400" b="0" i="0" u="sng" kern="1200" dirty="0">
                          <a:solidFill>
                            <a:schemeClr val="dk1"/>
                          </a:solidFill>
                          <a:effectLst/>
                          <a:latin typeface="+mn-lt"/>
                          <a:ea typeface="+mn-ea"/>
                          <a:cs typeface="+mn-cs"/>
                          <a:hlinkClick r:id="rId5"/>
                        </a:rPr>
                        <a:t>https://femilog.com/</a:t>
                      </a:r>
                      <a:endParaRPr lang="it-IT" sz="1400" dirty="0"/>
                    </a:p>
                  </a:txBody>
                  <a:tcPr/>
                </a:tc>
                <a:tc>
                  <a:txBody>
                    <a:bodyPr/>
                    <a:lstStyle/>
                    <a:p>
                      <a:pPr algn="just"/>
                      <a:r>
                        <a:rPr lang="el-GR" sz="1800" kern="1200" dirty="0">
                          <a:solidFill>
                            <a:schemeClr val="dk1"/>
                          </a:solidFill>
                          <a:effectLst/>
                          <a:latin typeface="+mn-lt"/>
                          <a:ea typeface="+mn-ea"/>
                          <a:cs typeface="+mn-cs"/>
                        </a:rPr>
                        <a:t>Παρακολούθηση συμπτωμάτων, εξατομικευμένες λεπτομερείς συμβουλές, κουίζ για την εμμηνόπαυση και πολλά άλλα.</a:t>
                      </a:r>
                      <a:r>
                        <a:rPr lang="en-CY" dirty="0">
                          <a:effectLst/>
                        </a:rPr>
                        <a:t> </a:t>
                      </a:r>
                      <a:endParaRPr lang="it-IT" dirty="0"/>
                    </a:p>
                  </a:txBody>
                  <a:tcPr/>
                </a:tc>
                <a:extLst>
                  <a:ext uri="{0D108BD9-81ED-4DB2-BD59-A6C34878D82A}">
                    <a16:rowId xmlns:a16="http://schemas.microsoft.com/office/drawing/2014/main" val="3033871928"/>
                  </a:ext>
                </a:extLst>
              </a:tr>
            </a:tbl>
          </a:graphicData>
        </a:graphic>
      </p:graphicFrame>
      <p:sp>
        <p:nvSpPr>
          <p:cNvPr id="2" name="Ορθογώνιο 7">
            <a:extLst>
              <a:ext uri="{FF2B5EF4-FFF2-40B4-BE49-F238E27FC236}">
                <a16:creationId xmlns:a16="http://schemas.microsoft.com/office/drawing/2014/main" id="{8D199245-C98F-94F9-D68A-F6D4E84AC137}"/>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rPr>
              <a:t>7.1.6 </a:t>
            </a:r>
            <a:r>
              <a:rPr lang="el-GR" altLang="el-GR" dirty="0">
                <a:solidFill>
                  <a:schemeClr val="bg1"/>
                </a:solidFill>
              </a:rPr>
              <a:t>Εμμηνόπαυση</a:t>
            </a:r>
            <a:endParaRPr lang="en-US" dirty="0">
              <a:solidFill>
                <a:schemeClr val="bg1"/>
              </a:solidFill>
            </a:endParaRPr>
          </a:p>
        </p:txBody>
      </p:sp>
    </p:spTree>
    <p:extLst>
      <p:ext uri="{BB962C8B-B14F-4D97-AF65-F5344CB8AC3E}">
        <p14:creationId xmlns:p14="http://schemas.microsoft.com/office/powerpoint/2010/main" val="2531987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sz="2200" b="1" dirty="0">
                <a:solidFill>
                  <a:srgbClr val="203864"/>
                </a:solidFill>
              </a:rPr>
              <a:t>Στόχοι</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για την υγεία των γυναικών </a:t>
            </a:r>
            <a:r>
              <a:rPr lang="en-US" dirty="0">
                <a:solidFill>
                  <a:schemeClr val="tx1"/>
                </a:solidFill>
              </a:rPr>
              <a:t>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7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73626"/>
            <a:ext cx="7754134" cy="3332039"/>
          </a:xfrm>
        </p:spPr>
        <p:txBody>
          <a:bodyPr>
            <a:normAutofit/>
          </a:bodyPr>
          <a:lstStyle/>
          <a:p>
            <a:r>
              <a:rPr lang="el-GR" sz="2400" dirty="0">
                <a:solidFill>
                  <a:srgbClr val="000000"/>
                </a:solidFill>
                <a:latin typeface="Calibri" panose="020F0502020204030204" pitchFamily="34" charset="0"/>
                <a:ea typeface="Times New Roman" panose="02020603050405020304" pitchFamily="18" charset="0"/>
              </a:rPr>
              <a:t>Να ενισχύσει την ευαισθητοποίηση όσον αφορά την υγεία των γυναικών και τον αντίκτυπο που έχει στην κοινότητα.</a:t>
            </a:r>
            <a:endParaRPr lang="en-GB" sz="2400" dirty="0">
              <a:solidFill>
                <a:srgbClr val="000000"/>
              </a:solidFill>
              <a:latin typeface="Calibri" panose="020F0502020204030204" pitchFamily="34" charset="0"/>
              <a:ea typeface="Times New Roman" panose="02020603050405020304" pitchFamily="18" charset="0"/>
            </a:endParaRPr>
          </a:p>
          <a:p>
            <a:pPr lvl="0"/>
            <a:r>
              <a:rPr lang="el-GR" sz="2400" dirty="0"/>
              <a:t>Να ενημερώσει τις μετανάστριες για τα οφέλη της αυτοδιαχείρισης της υγείας τους.</a:t>
            </a:r>
            <a:endParaRPr lang="en-GB" sz="2400" dirty="0"/>
          </a:p>
          <a:p>
            <a:r>
              <a:rPr lang="el-GR" sz="2400" dirty="0"/>
              <a:t>Να βοηθήσει στην εξοικείωση με τη χρήση εφαρμογών που σχετίζονται με τη γυναικεία υγεία.</a:t>
            </a:r>
            <a:endParaRPr lang="en-GB" sz="2400" dirty="0"/>
          </a:p>
          <a:p>
            <a:pPr lvl="0"/>
            <a:endParaRPr lang="en-GB" sz="2400" dirty="0"/>
          </a:p>
        </p:txBody>
      </p:sp>
      <p:sp>
        <p:nvSpPr>
          <p:cNvPr id="3" name="TextBox 2">
            <a:extLst>
              <a:ext uri="{FF2B5EF4-FFF2-40B4-BE49-F238E27FC236}">
                <a16:creationId xmlns:a16="http://schemas.microsoft.com/office/drawing/2014/main" id="{2DCDC390-4C71-6E87-4476-E0FEE43616B7}"/>
              </a:ext>
            </a:extLst>
          </p:cNvPr>
          <p:cNvSpPr txBox="1"/>
          <p:nvPr/>
        </p:nvSpPr>
        <p:spPr>
          <a:xfrm>
            <a:off x="8312134" y="6156715"/>
            <a:ext cx="3879866" cy="276999"/>
          </a:xfrm>
          <a:prstGeom prst="rect">
            <a:avLst/>
          </a:prstGeom>
          <a:noFill/>
        </p:spPr>
        <p:txBody>
          <a:bodyPr wrap="square">
            <a:spAutoFit/>
          </a:bodyPr>
          <a:lstStyle/>
          <a:p>
            <a:pPr algn="r"/>
            <a:r>
              <a:rPr lang="el-GR" sz="1200" dirty="0">
                <a:hlinkClick r:id="rId3"/>
              </a:rPr>
              <a:t>Πηγή:</a:t>
            </a:r>
            <a:r>
              <a:rPr lang="en-US" sz="1200" dirty="0">
                <a:hlinkClick r:id="rId3"/>
              </a:rPr>
              <a:t> </a:t>
            </a:r>
            <a:r>
              <a:rPr lang="el-GR" sz="1200" dirty="0">
                <a:hlinkClick r:id="rId3"/>
              </a:rPr>
              <a:t>Εικόνα από</a:t>
            </a:r>
            <a:r>
              <a:rPr lang="en-US" sz="1200" dirty="0">
                <a:hlinkClick r:id="rId3"/>
              </a:rPr>
              <a:t> nuraghies on Freepik</a:t>
            </a:r>
            <a:endParaRPr lang="el-GR" sz="1200" dirty="0"/>
          </a:p>
        </p:txBody>
      </p:sp>
      <p:pic>
        <p:nvPicPr>
          <p:cNvPr id="4" name="Google Shape;479;g2c319d66040_0_178">
            <a:extLst>
              <a:ext uri="{FF2B5EF4-FFF2-40B4-BE49-F238E27FC236}">
                <a16:creationId xmlns:a16="http://schemas.microsoft.com/office/drawing/2014/main" id="{60898066-E9FC-5452-152A-ED202B094029}"/>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0" y="504619"/>
            <a:ext cx="11059692" cy="605096"/>
          </a:xfrm>
        </p:spPr>
        <p:txBody>
          <a:bodyPr>
            <a:normAutofit/>
          </a:bodyPr>
          <a:lstStyle/>
          <a:p>
            <a:pPr algn="ctr"/>
            <a:r>
              <a:rPr lang="el-GR" dirty="0"/>
              <a:t>Εφαρμογές για την εμμηνόπαυση</a:t>
            </a:r>
            <a:endParaRPr lang="en-US" dirty="0">
              <a:solidFill>
                <a:srgbClr val="C00000"/>
              </a:solidFill>
            </a:endParaRPr>
          </a:p>
        </p:txBody>
      </p:sp>
      <p:graphicFrame>
        <p:nvGraphicFramePr>
          <p:cNvPr id="4" name="Tabella 3">
            <a:extLst>
              <a:ext uri="{FF2B5EF4-FFF2-40B4-BE49-F238E27FC236}">
                <a16:creationId xmlns:a16="http://schemas.microsoft.com/office/drawing/2014/main" id="{BE221ADB-B938-40CE-88DE-2E858293366D}"/>
              </a:ext>
            </a:extLst>
          </p:cNvPr>
          <p:cNvGraphicFramePr>
            <a:graphicFrameLocks noGrp="1"/>
          </p:cNvGraphicFramePr>
          <p:nvPr>
            <p:extLst>
              <p:ext uri="{D42A27DB-BD31-4B8C-83A1-F6EECF244321}">
                <p14:modId xmlns:p14="http://schemas.microsoft.com/office/powerpoint/2010/main" val="1821534568"/>
              </p:ext>
            </p:extLst>
          </p:nvPr>
        </p:nvGraphicFramePr>
        <p:xfrm>
          <a:off x="566150" y="1219698"/>
          <a:ext cx="11059690" cy="5158202"/>
        </p:xfrm>
        <a:graphic>
          <a:graphicData uri="http://schemas.openxmlformats.org/drawingml/2006/table">
            <a:tbl>
              <a:tblPr firstRow="1" bandRow="1">
                <a:tableStyleId>{5C22544A-7EE6-4342-B048-85BDC9FD1C3A}</a:tableStyleId>
              </a:tblPr>
              <a:tblGrid>
                <a:gridCol w="1915789">
                  <a:extLst>
                    <a:ext uri="{9D8B030D-6E8A-4147-A177-3AD203B41FA5}">
                      <a16:colId xmlns:a16="http://schemas.microsoft.com/office/drawing/2014/main" val="662343082"/>
                    </a:ext>
                  </a:extLst>
                </a:gridCol>
                <a:gridCol w="1275869">
                  <a:extLst>
                    <a:ext uri="{9D8B030D-6E8A-4147-A177-3AD203B41FA5}">
                      <a16:colId xmlns:a16="http://schemas.microsoft.com/office/drawing/2014/main" val="1987263671"/>
                    </a:ext>
                  </a:extLst>
                </a:gridCol>
                <a:gridCol w="1252603">
                  <a:extLst>
                    <a:ext uri="{9D8B030D-6E8A-4147-A177-3AD203B41FA5}">
                      <a16:colId xmlns:a16="http://schemas.microsoft.com/office/drawing/2014/main" val="2436129657"/>
                    </a:ext>
                  </a:extLst>
                </a:gridCol>
                <a:gridCol w="1277655">
                  <a:extLst>
                    <a:ext uri="{9D8B030D-6E8A-4147-A177-3AD203B41FA5}">
                      <a16:colId xmlns:a16="http://schemas.microsoft.com/office/drawing/2014/main" val="290924506"/>
                    </a:ext>
                  </a:extLst>
                </a:gridCol>
                <a:gridCol w="5337774">
                  <a:extLst>
                    <a:ext uri="{9D8B030D-6E8A-4147-A177-3AD203B41FA5}">
                      <a16:colId xmlns:a16="http://schemas.microsoft.com/office/drawing/2014/main" val="2740814280"/>
                    </a:ext>
                  </a:extLst>
                </a:gridCol>
              </a:tblGrid>
              <a:tr h="623682">
                <a:tc>
                  <a:txBody>
                    <a:bodyPr/>
                    <a:lstStyle/>
                    <a:p>
                      <a:r>
                        <a:rPr lang="it-IT" sz="1600" dirty="0" err="1"/>
                        <a:t>Ό</a:t>
                      </a:r>
                      <a:r>
                        <a:rPr lang="el-GR" sz="1600" dirty="0" err="1"/>
                        <a:t>νομα</a:t>
                      </a:r>
                      <a:endParaRPr lang="it-IT" sz="1600" dirty="0"/>
                    </a:p>
                  </a:txBody>
                  <a:tcPr/>
                </a:tc>
                <a:tc>
                  <a:txBody>
                    <a:bodyPr/>
                    <a:lstStyle/>
                    <a:p>
                      <a:r>
                        <a:rPr lang="el-GR" sz="1600" dirty="0"/>
                        <a:t>Κόστος</a:t>
                      </a:r>
                      <a:endParaRPr lang="it-IT" sz="1600" dirty="0"/>
                    </a:p>
                  </a:txBody>
                  <a:tcPr/>
                </a:tc>
                <a:tc>
                  <a:txBody>
                    <a:bodyPr/>
                    <a:lstStyle/>
                    <a:p>
                      <a:r>
                        <a:rPr lang="el-GR" sz="1600" dirty="0"/>
                        <a:t>Διαθέσιμο στο</a:t>
                      </a:r>
                      <a:endParaRPr lang="it-IT" sz="1600" dirty="0"/>
                    </a:p>
                  </a:txBody>
                  <a:tcPr/>
                </a:tc>
                <a:tc>
                  <a:txBody>
                    <a:bodyPr/>
                    <a:lstStyle/>
                    <a:p>
                      <a:r>
                        <a:rPr lang="el-GR" sz="1600" dirty="0"/>
                        <a:t>Σύνδεσμος</a:t>
                      </a:r>
                      <a:endParaRPr lang="it-IT" sz="1600" dirty="0"/>
                    </a:p>
                  </a:txBody>
                  <a:tcPr/>
                </a:tc>
                <a:tc>
                  <a:txBody>
                    <a:bodyPr/>
                    <a:lstStyle/>
                    <a:p>
                      <a:r>
                        <a:rPr lang="el-GR" sz="1600" dirty="0"/>
                        <a:t>Περιγραφή</a:t>
                      </a:r>
                      <a:endParaRPr lang="it-IT" sz="1600" dirty="0"/>
                    </a:p>
                  </a:txBody>
                  <a:tcPr/>
                </a:tc>
                <a:extLst>
                  <a:ext uri="{0D108BD9-81ED-4DB2-BD59-A6C34878D82A}">
                    <a16:rowId xmlns:a16="http://schemas.microsoft.com/office/drawing/2014/main" val="1425105461"/>
                  </a:ext>
                </a:extLst>
              </a:tr>
              <a:tr h="623682">
                <a:tc>
                  <a:txBody>
                    <a:bodyPr/>
                    <a:lstStyle/>
                    <a:p>
                      <a:r>
                        <a:rPr lang="it-IT" sz="1600" b="0" i="0" u="none" strike="noStrike" kern="1200" dirty="0" err="1">
                          <a:solidFill>
                            <a:schemeClr val="dk1"/>
                          </a:solidFill>
                          <a:effectLst/>
                          <a:latin typeface="+mn-lt"/>
                          <a:ea typeface="+mn-ea"/>
                          <a:cs typeface="+mn-cs"/>
                        </a:rPr>
                        <a:t>Omena</a:t>
                      </a:r>
                      <a:r>
                        <a:rPr lang="it-IT" sz="1600" b="0" i="0" u="none" strike="noStrike" kern="1200" dirty="0">
                          <a:solidFill>
                            <a:schemeClr val="dk1"/>
                          </a:solidFill>
                          <a:effectLst/>
                          <a:latin typeface="+mn-lt"/>
                          <a:ea typeface="+mn-ea"/>
                          <a:cs typeface="+mn-cs"/>
                        </a:rPr>
                        <a:t> - </a:t>
                      </a:r>
                      <a:r>
                        <a:rPr lang="it-IT" sz="1600" b="0" i="0" u="none" strike="noStrike" kern="1200" dirty="0" err="1">
                          <a:solidFill>
                            <a:schemeClr val="dk1"/>
                          </a:solidFill>
                          <a:effectLst/>
                          <a:latin typeface="+mn-lt"/>
                          <a:ea typeface="+mn-ea"/>
                          <a:cs typeface="+mn-cs"/>
                        </a:rPr>
                        <a:t>Ménopause</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i="0" u="none" strike="noStrike" kern="1200" dirty="0">
                          <a:solidFill>
                            <a:schemeClr val="dk1"/>
                          </a:solidFill>
                          <a:effectLst/>
                          <a:latin typeface="+mn-lt"/>
                          <a:ea typeface="+mn-ea"/>
                          <a:cs typeface="+mn-cs"/>
                        </a:rPr>
                        <a:t>Δωρεάν/</a:t>
                      </a:r>
                    </a:p>
                    <a:p>
                      <a:pPr marL="0" marR="0" lvl="0" indent="0" algn="l" defTabSz="914400" rtl="0" eaLnBrk="1" fontAlgn="auto" latinLnBrk="0" hangingPunct="1">
                        <a:lnSpc>
                          <a:spcPct val="100000"/>
                        </a:lnSpc>
                        <a:spcBef>
                          <a:spcPts val="0"/>
                        </a:spcBef>
                        <a:spcAft>
                          <a:spcPts val="0"/>
                        </a:spcAft>
                        <a:buClrTx/>
                        <a:buSzTx/>
                        <a:buFontTx/>
                        <a:buNone/>
                        <a:tabLst/>
                        <a:defRPr/>
                      </a:pPr>
                      <a:r>
                        <a:rPr lang="en-CY" sz="1600" b="0" i="0" u="none" strike="noStrike" kern="1200" dirty="0">
                          <a:solidFill>
                            <a:schemeClr val="dk1"/>
                          </a:solidFill>
                          <a:effectLst/>
                          <a:latin typeface="+mn-lt"/>
                          <a:ea typeface="+mn-ea"/>
                          <a:cs typeface="+mn-cs"/>
                        </a:rPr>
                        <a:t>έ</a:t>
                      </a:r>
                      <a:r>
                        <a:rPr lang="el-GR" sz="1600" b="0" i="0" u="none" strike="noStrike" kern="1200" dirty="0" err="1">
                          <a:solidFill>
                            <a:schemeClr val="dk1"/>
                          </a:solidFill>
                          <a:effectLst/>
                          <a:latin typeface="+mn-lt"/>
                          <a:ea typeface="+mn-ea"/>
                          <a:cs typeface="+mn-cs"/>
                        </a:rPr>
                        <a:t>κδοση</a:t>
                      </a:r>
                      <a:r>
                        <a:rPr lang="el-GR" sz="1600" b="0" i="0" u="none" strike="noStrike" kern="1200" dirty="0">
                          <a:solidFill>
                            <a:schemeClr val="dk1"/>
                          </a:solidFill>
                          <a:effectLst/>
                          <a:latin typeface="+mn-lt"/>
                          <a:ea typeface="+mn-ea"/>
                          <a:cs typeface="+mn-cs"/>
                        </a:rPr>
                        <a:t> επί πληρωμή</a:t>
                      </a:r>
                      <a:endParaRPr lang="it-IT" sz="1600" dirty="0"/>
                    </a:p>
                  </a:txBody>
                  <a:tcPr/>
                </a:tc>
                <a:tc>
                  <a:txBody>
                    <a:bodyPr/>
                    <a:lstStyle/>
                    <a:p>
                      <a:r>
                        <a:rPr lang="it-IT" sz="1600" b="0" i="0" u="none" strike="noStrike" kern="1200" dirty="0">
                          <a:solidFill>
                            <a:schemeClr val="dk1"/>
                          </a:solidFill>
                          <a:effectLst/>
                          <a:latin typeface="+mn-lt"/>
                          <a:ea typeface="+mn-ea"/>
                          <a:cs typeface="+mn-cs"/>
                        </a:rPr>
                        <a:t>Android, IOS</a:t>
                      </a:r>
                      <a:endParaRPr lang="it-IT" sz="1600" dirty="0"/>
                    </a:p>
                  </a:txBody>
                  <a:tcPr/>
                </a:tc>
                <a:tc>
                  <a:txBody>
                    <a:bodyPr/>
                    <a:lstStyle/>
                    <a:p>
                      <a:r>
                        <a:rPr lang="it-IT" sz="1200" b="0" i="0" u="sng" kern="1200" dirty="0">
                          <a:solidFill>
                            <a:schemeClr val="dk1"/>
                          </a:solidFill>
                          <a:effectLst/>
                          <a:latin typeface="+mn-lt"/>
                          <a:ea typeface="+mn-ea"/>
                          <a:cs typeface="+mn-cs"/>
                          <a:hlinkClick r:id="rId3"/>
                        </a:rPr>
                        <a:t>https://www.omena.app/</a:t>
                      </a:r>
                      <a:endParaRPr lang="it-IT" sz="1200" dirty="0"/>
                    </a:p>
                  </a:txBody>
                  <a:tcPr/>
                </a:tc>
                <a:tc>
                  <a:txBody>
                    <a:bodyPr/>
                    <a:lstStyle/>
                    <a:p>
                      <a:pPr algn="just"/>
                      <a:r>
                        <a:rPr lang="el-GR" sz="1600" kern="1200" dirty="0">
                          <a:solidFill>
                            <a:schemeClr val="dk1"/>
                          </a:solidFill>
                          <a:effectLst/>
                          <a:latin typeface="+mn-lt"/>
                          <a:ea typeface="+mn-ea"/>
                          <a:cs typeface="+mn-cs"/>
                        </a:rPr>
                        <a:t>Συμβουλές από ειδικούς για τη μείωση των συμπτωμάτων της εμμηνόπαυσης, Η εφαρμογή περιλαμβάνει επίσης πάνω από 80 επεξηγηματικά άρθρα γραμμένα από γιατρούς, για να βοηθήσουν τις γυναίκες να κατανοήσουν το σώμα τους κατά τη διάρκεια αυτής της περιόδου ορμονικών αλλαγών.</a:t>
                      </a:r>
                      <a:endParaRPr lang="it-IT" sz="1600" dirty="0"/>
                    </a:p>
                  </a:txBody>
                  <a:tcPr/>
                </a:tc>
                <a:extLst>
                  <a:ext uri="{0D108BD9-81ED-4DB2-BD59-A6C34878D82A}">
                    <a16:rowId xmlns:a16="http://schemas.microsoft.com/office/drawing/2014/main" val="1789744796"/>
                  </a:ext>
                </a:extLst>
              </a:tr>
              <a:tr h="890975">
                <a:tc>
                  <a:txBody>
                    <a:bodyPr/>
                    <a:lstStyle/>
                    <a:p>
                      <a:r>
                        <a:rPr lang="it-IT" sz="1600" b="0" i="0" u="none" strike="noStrike" kern="1200" dirty="0">
                          <a:solidFill>
                            <a:schemeClr val="dk1"/>
                          </a:solidFill>
                          <a:effectLst/>
                          <a:latin typeface="+mn-lt"/>
                          <a:ea typeface="+mn-ea"/>
                          <a:cs typeface="+mn-cs"/>
                        </a:rPr>
                        <a:t>Evia: Menopause </a:t>
                      </a:r>
                      <a:r>
                        <a:rPr lang="it-IT" sz="1600" b="0" i="0" u="none" strike="noStrike" kern="1200" dirty="0" err="1">
                          <a:solidFill>
                            <a:schemeClr val="dk1"/>
                          </a:solidFill>
                          <a:effectLst/>
                          <a:latin typeface="+mn-lt"/>
                          <a:ea typeface="+mn-ea"/>
                          <a:cs typeface="+mn-cs"/>
                        </a:rPr>
                        <a:t>Hypnotherapy</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i="0" kern="1200" dirty="0">
                          <a:solidFill>
                            <a:schemeClr val="dk1"/>
                          </a:solidFill>
                          <a:effectLst/>
                          <a:latin typeface="+mn-lt"/>
                          <a:ea typeface="+mn-ea"/>
                          <a:cs typeface="+mn-cs"/>
                        </a:rPr>
                        <a:t>7 ημέρες δωρεάν δοκιμή</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dirty="0">
                          <a:solidFill>
                            <a:schemeClr val="dk1"/>
                          </a:solidFill>
                          <a:effectLst/>
                          <a:latin typeface="+mn-lt"/>
                          <a:ea typeface="+mn-ea"/>
                          <a:cs typeface="+mn-cs"/>
                        </a:rPr>
                        <a:t>Android, IOS</a:t>
                      </a:r>
                      <a:endParaRPr lang="it-IT" sz="1600" dirty="0"/>
                    </a:p>
                    <a:p>
                      <a:endParaRPr lang="it-IT" sz="1600" dirty="0"/>
                    </a:p>
                  </a:txBody>
                  <a:tcPr/>
                </a:tc>
                <a:tc>
                  <a:txBody>
                    <a:bodyPr/>
                    <a:lstStyle/>
                    <a:p>
                      <a:r>
                        <a:rPr lang="it-IT" sz="1200" b="0" i="0" u="sng" kern="1200" dirty="0">
                          <a:solidFill>
                            <a:schemeClr val="dk1"/>
                          </a:solidFill>
                          <a:effectLst/>
                          <a:latin typeface="+mn-lt"/>
                          <a:ea typeface="+mn-ea"/>
                          <a:cs typeface="+mn-cs"/>
                          <a:hlinkClick r:id="rId4"/>
                        </a:rPr>
                        <a:t>https://www.eviamenopause.com/</a:t>
                      </a:r>
                      <a:endParaRPr lang="it-IT" sz="1200" dirty="0"/>
                    </a:p>
                  </a:txBody>
                  <a:tcPr/>
                </a:tc>
                <a:tc>
                  <a:txBody>
                    <a:bodyPr/>
                    <a:lstStyle/>
                    <a:p>
                      <a:pPr algn="just"/>
                      <a:r>
                        <a:rPr lang="el-GR" sz="1600" kern="1200" dirty="0">
                          <a:solidFill>
                            <a:schemeClr val="dk1"/>
                          </a:solidFill>
                          <a:effectLst/>
                          <a:latin typeface="+mn-lt"/>
                          <a:ea typeface="+mn-ea"/>
                          <a:cs typeface="+mn-cs"/>
                        </a:rPr>
                        <a:t>Βασικό πρόγραμμα 5 εβδομάδων με υπνοθεραπεία, χαλαρωτικές καθημερινές συνεδρίες διάρκειας 20 λεπτών, υποστηρικτικό πρόγραμμα για τη διατήρηση των αποτελεσμάτων μετά από πέντε εβδομάδες, χαλαρωτική συνεδρία ύπνου, καθημερινά εκπαιδευτικά αναγνώσματα για την εμμηνόπαυση και τις εξάψεις, υποστήριξη εντός της εφαρμογής μέσω συνομιλίας με πραγματικούς ανθρώπους.</a:t>
                      </a:r>
                      <a:endParaRPr lang="it-IT" sz="1600" dirty="0"/>
                    </a:p>
                  </a:txBody>
                  <a:tcPr/>
                </a:tc>
                <a:extLst>
                  <a:ext uri="{0D108BD9-81ED-4DB2-BD59-A6C34878D82A}">
                    <a16:rowId xmlns:a16="http://schemas.microsoft.com/office/drawing/2014/main" val="780917226"/>
                  </a:ext>
                </a:extLst>
              </a:tr>
              <a:tr h="1425560">
                <a:tc>
                  <a:txBody>
                    <a:bodyPr/>
                    <a:lstStyle/>
                    <a:p>
                      <a:r>
                        <a:rPr lang="it-IT" sz="1600" b="0" i="0" u="none" strike="noStrike" kern="1200" dirty="0" err="1">
                          <a:solidFill>
                            <a:schemeClr val="dk1"/>
                          </a:solidFill>
                          <a:effectLst/>
                          <a:latin typeface="+mn-lt"/>
                          <a:ea typeface="+mn-ea"/>
                          <a:cs typeface="+mn-cs"/>
                        </a:rPr>
                        <a:t>perry</a:t>
                      </a:r>
                      <a:r>
                        <a:rPr lang="it-IT" sz="1600" b="0" i="0" u="none" strike="noStrike" kern="1200" dirty="0">
                          <a:solidFill>
                            <a:schemeClr val="dk1"/>
                          </a:solidFill>
                          <a:effectLst/>
                          <a:latin typeface="+mn-lt"/>
                          <a:ea typeface="+mn-ea"/>
                          <a:cs typeface="+mn-cs"/>
                        </a:rPr>
                        <a:t>: </a:t>
                      </a:r>
                      <a:r>
                        <a:rPr lang="it-IT" sz="1600" b="0" i="0" u="none" strike="noStrike" kern="1200" dirty="0" err="1">
                          <a:solidFill>
                            <a:schemeClr val="dk1"/>
                          </a:solidFill>
                          <a:effectLst/>
                          <a:latin typeface="+mn-lt"/>
                          <a:ea typeface="+mn-ea"/>
                          <a:cs typeface="+mn-cs"/>
                        </a:rPr>
                        <a:t>Perimenopause</a:t>
                      </a:r>
                      <a:r>
                        <a:rPr lang="it-IT" sz="1600" b="0" i="0" u="none" strike="noStrike" kern="1200" dirty="0">
                          <a:solidFill>
                            <a:schemeClr val="dk1"/>
                          </a:solidFill>
                          <a:effectLst/>
                          <a:latin typeface="+mn-lt"/>
                          <a:ea typeface="+mn-ea"/>
                          <a:cs typeface="+mn-cs"/>
                        </a:rPr>
                        <a:t> Community</a:t>
                      </a:r>
                      <a:endParaRPr lang="it-IT" sz="1600" dirty="0"/>
                    </a:p>
                  </a:txBody>
                  <a:tcPr/>
                </a:tc>
                <a:tc>
                  <a:txBody>
                    <a:bodyPr/>
                    <a:lstStyle/>
                    <a:p>
                      <a:r>
                        <a:rPr lang="el-GR" sz="1600" b="0" i="0" kern="1200" dirty="0">
                          <a:solidFill>
                            <a:schemeClr val="dk1"/>
                          </a:solidFill>
                          <a:effectLst/>
                          <a:latin typeface="+mn-lt"/>
                          <a:ea typeface="+mn-ea"/>
                          <a:cs typeface="+mn-cs"/>
                        </a:rPr>
                        <a:t>Δωρεάν</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0" i="0" u="none" strike="noStrike" kern="1200" dirty="0">
                          <a:solidFill>
                            <a:schemeClr val="dk1"/>
                          </a:solidFill>
                          <a:effectLst/>
                          <a:latin typeface="+mn-lt"/>
                          <a:ea typeface="+mn-ea"/>
                          <a:cs typeface="+mn-cs"/>
                        </a:rPr>
                        <a:t>Android, IOS</a:t>
                      </a:r>
                      <a:endParaRPr lang="it-IT" sz="1600" dirty="0"/>
                    </a:p>
                    <a:p>
                      <a:endParaRPr lang="it-IT" sz="1600" dirty="0"/>
                    </a:p>
                  </a:txBody>
                  <a:tcPr/>
                </a:tc>
                <a:tc>
                  <a:txBody>
                    <a:bodyPr/>
                    <a:lstStyle/>
                    <a:p>
                      <a:r>
                        <a:rPr lang="it-IT" sz="1200" b="0" i="0" u="sng" kern="1200" dirty="0">
                          <a:solidFill>
                            <a:schemeClr val="dk1"/>
                          </a:solidFill>
                          <a:effectLst/>
                          <a:latin typeface="+mn-lt"/>
                          <a:ea typeface="+mn-ea"/>
                          <a:cs typeface="+mn-cs"/>
                          <a:hlinkClick r:id="rId5"/>
                        </a:rPr>
                        <a:t>https://heyperry.com/</a:t>
                      </a:r>
                      <a:endParaRPr lang="it-IT" sz="1200" dirty="0"/>
                    </a:p>
                  </a:txBody>
                  <a:tcPr/>
                </a:tc>
                <a:tc>
                  <a:txBody>
                    <a:bodyPr/>
                    <a:lstStyle/>
                    <a:p>
                      <a:pPr algn="just"/>
                      <a:r>
                        <a:rPr lang="el-GR" sz="1600" kern="1200" dirty="0">
                          <a:solidFill>
                            <a:schemeClr val="dk1"/>
                          </a:solidFill>
                          <a:effectLst/>
                          <a:latin typeface="+mn-lt"/>
                          <a:ea typeface="+mn-ea"/>
                          <a:cs typeface="+mn-cs"/>
                        </a:rPr>
                        <a:t>Κοινότητα </a:t>
                      </a:r>
                      <a:r>
                        <a:rPr lang="en-GB" sz="1600" kern="1200" dirty="0">
                          <a:solidFill>
                            <a:schemeClr val="dk1"/>
                          </a:solidFill>
                          <a:effectLst/>
                          <a:latin typeface="+mn-lt"/>
                          <a:ea typeface="+mn-ea"/>
                          <a:cs typeface="+mn-cs"/>
                        </a:rPr>
                        <a:t>Perry</a:t>
                      </a:r>
                      <a:r>
                        <a:rPr lang="el-GR" sz="1600" kern="1200" dirty="0">
                          <a:solidFill>
                            <a:schemeClr val="dk1"/>
                          </a:solidFill>
                          <a:effectLst/>
                          <a:latin typeface="+mn-lt"/>
                          <a:ea typeface="+mn-ea"/>
                          <a:cs typeface="+mn-cs"/>
                        </a:rPr>
                        <a:t> (ομάδες που ασχολούνται με συγκεκριμένα θέματα που σχετίζονται με την </a:t>
                      </a:r>
                      <a:r>
                        <a:rPr lang="el-GR" sz="1600" kern="1200" dirty="0" err="1">
                          <a:solidFill>
                            <a:schemeClr val="dk1"/>
                          </a:solidFill>
                          <a:effectLst/>
                          <a:latin typeface="+mn-lt"/>
                          <a:ea typeface="+mn-ea"/>
                          <a:cs typeface="+mn-cs"/>
                        </a:rPr>
                        <a:t>περιεμμηνόπαυση</a:t>
                      </a:r>
                      <a:r>
                        <a:rPr lang="el-GR" sz="1600" kern="1200" dirty="0">
                          <a:solidFill>
                            <a:schemeClr val="dk1"/>
                          </a:solidFill>
                          <a:effectLst/>
                          <a:latin typeface="+mn-lt"/>
                          <a:ea typeface="+mn-ea"/>
                          <a:cs typeface="+mn-cs"/>
                        </a:rPr>
                        <a:t> και την εμμηνόπαυση, συνομιλίες σε ομάδες ή μεμονωμένα), Μαθήματα και σεμινάρια βασισμένα σε έρευνες, Τακτικές ζωντανές εκδηλώσεις με ειδικούς σε θέματα εμμηνόπαυσης.</a:t>
                      </a:r>
                      <a:endParaRPr lang="it-IT" sz="1600" dirty="0"/>
                    </a:p>
                  </a:txBody>
                  <a:tcPr/>
                </a:tc>
                <a:extLst>
                  <a:ext uri="{0D108BD9-81ED-4DB2-BD59-A6C34878D82A}">
                    <a16:rowId xmlns:a16="http://schemas.microsoft.com/office/drawing/2014/main" val="3033871928"/>
                  </a:ext>
                </a:extLst>
              </a:tr>
            </a:tbl>
          </a:graphicData>
        </a:graphic>
      </p:graphicFrame>
      <p:sp>
        <p:nvSpPr>
          <p:cNvPr id="2" name="Ορθογώνιο 7">
            <a:extLst>
              <a:ext uri="{FF2B5EF4-FFF2-40B4-BE49-F238E27FC236}">
                <a16:creationId xmlns:a16="http://schemas.microsoft.com/office/drawing/2014/main" id="{2C8464AD-37AB-0FF2-DE76-8E116156B612}"/>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rPr>
              <a:t>7.1.6 </a:t>
            </a:r>
            <a:r>
              <a:rPr lang="el-GR" altLang="el-GR" dirty="0">
                <a:solidFill>
                  <a:schemeClr val="bg1"/>
                </a:solidFill>
              </a:rPr>
              <a:t>Εμμηνόπαυση</a:t>
            </a:r>
            <a:endParaRPr lang="en-US" dirty="0">
              <a:solidFill>
                <a:schemeClr val="bg1"/>
              </a:solidFill>
            </a:endParaRPr>
          </a:p>
        </p:txBody>
      </p:sp>
    </p:spTree>
    <p:extLst>
      <p:ext uri="{BB962C8B-B14F-4D97-AF65-F5344CB8AC3E}">
        <p14:creationId xmlns:p14="http://schemas.microsoft.com/office/powerpoint/2010/main" val="4171249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fontScale="92500"/>
          </a:bodyPr>
          <a:lstStyle/>
          <a:p>
            <a:pPr algn="r">
              <a:lnSpc>
                <a:spcPct val="90000"/>
              </a:lnSpc>
              <a:spcBef>
                <a:spcPct val="0"/>
              </a:spcBef>
            </a:pPr>
            <a:r>
              <a:rPr lang="en-US" altLang="el-GR" dirty="0">
                <a:solidFill>
                  <a:schemeClr val="bg1"/>
                </a:solidFill>
              </a:rPr>
              <a:t>7.1.6 </a:t>
            </a:r>
            <a:r>
              <a:rPr lang="el-GR" altLang="el-GR" dirty="0">
                <a:solidFill>
                  <a:schemeClr val="bg1"/>
                </a:solidFill>
              </a:rPr>
              <a:t>Εμμηνόπαυση</a:t>
            </a:r>
            <a:endParaRPr lang="en-US" dirty="0">
              <a:solidFill>
                <a:schemeClr val="bg1"/>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394636"/>
            <a:ext cx="11059692" cy="605096"/>
          </a:xfrm>
        </p:spPr>
        <p:txBody>
          <a:bodyPr>
            <a:normAutofit/>
          </a:bodyPr>
          <a:lstStyle/>
          <a:p>
            <a:pPr algn="ctr"/>
            <a:r>
              <a:rPr lang="el-GR" dirty="0"/>
              <a:t>Εφαρμογές για την εμμηνόπαυση</a:t>
            </a:r>
            <a:endParaRPr lang="en-US" dirty="0">
              <a:solidFill>
                <a:srgbClr val="C00000"/>
              </a:solidFill>
            </a:endParaRPr>
          </a:p>
        </p:txBody>
      </p:sp>
      <p:sp>
        <p:nvSpPr>
          <p:cNvPr id="2" name="Rettangolo 1">
            <a:extLst>
              <a:ext uri="{FF2B5EF4-FFF2-40B4-BE49-F238E27FC236}">
                <a16:creationId xmlns:a16="http://schemas.microsoft.com/office/drawing/2014/main" id="{A8E38ACB-0585-4C12-B1B4-27D6BE1D81DB}"/>
              </a:ext>
            </a:extLst>
          </p:cNvPr>
          <p:cNvSpPr/>
          <p:nvPr/>
        </p:nvSpPr>
        <p:spPr>
          <a:xfrm>
            <a:off x="566153" y="1099456"/>
            <a:ext cx="11059691" cy="4801314"/>
          </a:xfrm>
          <a:prstGeom prst="rect">
            <a:avLst/>
          </a:prstGeom>
        </p:spPr>
        <p:txBody>
          <a:bodyPr wrap="square">
            <a:spAutoFit/>
          </a:bodyPr>
          <a:lstStyle/>
          <a:p>
            <a:pPr>
              <a:defRPr/>
            </a:pPr>
            <a:r>
              <a:rPr lang="el-GR" sz="2000" b="1" dirty="0"/>
              <a:t>Βίντεο</a:t>
            </a:r>
            <a:r>
              <a:rPr lang="en-GB" sz="2000" b="1" dirty="0"/>
              <a:t>:</a:t>
            </a:r>
          </a:p>
          <a:p>
            <a:pPr>
              <a:defRPr/>
            </a:pPr>
            <a:endParaRPr lang="en-GB" b="1" dirty="0"/>
          </a:p>
          <a:p>
            <a:pPr>
              <a:defRPr/>
            </a:pPr>
            <a:endParaRPr lang="en-GB" b="1" dirty="0"/>
          </a:p>
          <a:p>
            <a:pPr algn="ctr">
              <a:defRPr/>
            </a:pPr>
            <a:r>
              <a:rPr lang="en-GB" b="1" u="sng" dirty="0">
                <a:hlinkClick r:id="rId3"/>
              </a:rPr>
              <a:t>https://www.youtube.com/watch?v=fYUk55D69OE</a:t>
            </a:r>
            <a:r>
              <a:rPr lang="en-GB" b="1" dirty="0"/>
              <a:t> - </a:t>
            </a:r>
            <a:r>
              <a:rPr lang="en-GB" b="1" dirty="0" err="1"/>
              <a:t>Femilog</a:t>
            </a:r>
            <a:r>
              <a:rPr lang="en-GB" b="1" dirty="0"/>
              <a:t>®: </a:t>
            </a:r>
            <a:r>
              <a:rPr lang="en-GB" b="1" dirty="0" err="1"/>
              <a:t>Menopause+Mental</a:t>
            </a:r>
            <a:r>
              <a:rPr lang="en-GB" b="1" dirty="0"/>
              <a:t> Care</a:t>
            </a:r>
          </a:p>
          <a:p>
            <a:pPr algn="ctr">
              <a:defRPr/>
            </a:pPr>
            <a:endParaRPr lang="en-GB" b="1" dirty="0"/>
          </a:p>
          <a:p>
            <a:pPr algn="ctr">
              <a:defRPr/>
            </a:pPr>
            <a:endParaRPr lang="en-GB" b="1" dirty="0"/>
          </a:p>
          <a:p>
            <a:pPr algn="ctr">
              <a:defRPr/>
            </a:pPr>
            <a:r>
              <a:rPr lang="en-GB" b="1" u="sng" dirty="0">
                <a:solidFill>
                  <a:srgbClr val="0070C0"/>
                </a:solidFill>
              </a:rPr>
              <a:t>https://www.youtube.com/shorts/oZbh8sUU6yE</a:t>
            </a:r>
            <a:r>
              <a:rPr lang="en-GB" b="1" dirty="0">
                <a:solidFill>
                  <a:srgbClr val="0070C0"/>
                </a:solidFill>
              </a:rPr>
              <a:t> </a:t>
            </a:r>
            <a:r>
              <a:rPr lang="en-GB" b="1" dirty="0"/>
              <a:t>- </a:t>
            </a:r>
            <a:r>
              <a:rPr lang="en-US" b="1" dirty="0"/>
              <a:t>Menopause app - Health &amp; Her</a:t>
            </a:r>
          </a:p>
          <a:p>
            <a:pPr algn="ctr">
              <a:defRPr/>
            </a:pPr>
            <a:endParaRPr lang="en-US" b="1" dirty="0"/>
          </a:p>
          <a:p>
            <a:pPr algn="ctr">
              <a:defRPr/>
            </a:pPr>
            <a:endParaRPr lang="en-US" b="1" dirty="0"/>
          </a:p>
          <a:p>
            <a:pPr algn="ctr">
              <a:defRPr/>
            </a:pPr>
            <a:r>
              <a:rPr lang="en-GB" b="1" dirty="0">
                <a:hlinkClick r:id="rId4"/>
              </a:rPr>
              <a:t>https://www.facebook.com/watch/?v=857751258924492</a:t>
            </a:r>
            <a:r>
              <a:rPr lang="en-GB" b="1" dirty="0"/>
              <a:t> – Balance Menopause App</a:t>
            </a:r>
          </a:p>
          <a:p>
            <a:pPr algn="ctr">
              <a:defRPr/>
            </a:pPr>
            <a:endParaRPr lang="en-GB" b="1" dirty="0"/>
          </a:p>
          <a:p>
            <a:pPr algn="ctr">
              <a:defRPr/>
            </a:pPr>
            <a:endParaRPr lang="en-GB" b="1" dirty="0"/>
          </a:p>
          <a:p>
            <a:pPr algn="ctr">
              <a:defRPr/>
            </a:pPr>
            <a:r>
              <a:rPr lang="en-GB" b="1" dirty="0">
                <a:hlinkClick r:id="rId5"/>
              </a:rPr>
              <a:t>https://www.youtube.com/watch?v=OLkRwMv2r7g</a:t>
            </a:r>
            <a:r>
              <a:rPr lang="en-GB" b="1" dirty="0"/>
              <a:t> – </a:t>
            </a:r>
            <a:r>
              <a:rPr lang="en-GB" b="1" dirty="0" err="1"/>
              <a:t>Omena</a:t>
            </a:r>
            <a:r>
              <a:rPr lang="en-GB" b="1" dirty="0"/>
              <a:t> (</a:t>
            </a:r>
            <a:r>
              <a:rPr lang="el-GR" b="1" dirty="0"/>
              <a:t>γαλλικά</a:t>
            </a:r>
            <a:r>
              <a:rPr lang="en-GB" b="1" dirty="0"/>
              <a:t>)</a:t>
            </a:r>
          </a:p>
          <a:p>
            <a:pPr algn="ctr">
              <a:defRPr/>
            </a:pPr>
            <a:endParaRPr lang="en-GB" b="1" dirty="0"/>
          </a:p>
          <a:p>
            <a:pPr algn="ctr">
              <a:defRPr/>
            </a:pPr>
            <a:r>
              <a:rPr lang="en-GB" b="1" dirty="0"/>
              <a:t/>
            </a:r>
            <a:br>
              <a:rPr lang="en-GB" b="1" dirty="0"/>
            </a:br>
            <a:r>
              <a:rPr lang="en-GB" b="1" dirty="0">
                <a:hlinkClick r:id="rId6"/>
              </a:rPr>
              <a:t>https://www.youtube.com/watch?v=VgG9vrqtzRU</a:t>
            </a:r>
            <a:r>
              <a:rPr lang="en-GB" b="1" dirty="0"/>
              <a:t> – perry (</a:t>
            </a:r>
            <a:r>
              <a:rPr lang="el-GR" b="1" dirty="0" err="1"/>
              <a:t>αγγλιλα</a:t>
            </a:r>
            <a:r>
              <a:rPr lang="en-GB" b="1" dirty="0"/>
              <a:t>)</a:t>
            </a:r>
            <a:br>
              <a:rPr lang="en-GB" b="1" dirty="0"/>
            </a:br>
            <a:endParaRPr lang="en-GB" b="1" dirty="0"/>
          </a:p>
        </p:txBody>
      </p:sp>
      <p:sp>
        <p:nvSpPr>
          <p:cNvPr id="3" name="TextBox 2">
            <a:extLst>
              <a:ext uri="{FF2B5EF4-FFF2-40B4-BE49-F238E27FC236}">
                <a16:creationId xmlns:a16="http://schemas.microsoft.com/office/drawing/2014/main" id="{5B4B486C-99EB-549E-BCEA-2675C3F60999}"/>
              </a:ext>
            </a:extLst>
          </p:cNvPr>
          <p:cNvSpPr txBox="1"/>
          <p:nvPr/>
        </p:nvSpPr>
        <p:spPr>
          <a:xfrm>
            <a:off x="751113" y="6273225"/>
            <a:ext cx="9169399" cy="584775"/>
          </a:xfrm>
          <a:prstGeom prst="rect">
            <a:avLst/>
          </a:prstGeom>
          <a:noFill/>
        </p:spPr>
        <p:txBody>
          <a:bodyPr wrap="square">
            <a:spAutoFit/>
          </a:bodyPr>
          <a:lstStyle/>
          <a:p>
            <a:pPr marL="0" algn="l" rtl="0" latinLnBrk="0">
              <a:spcBef>
                <a:spcPts val="0"/>
              </a:spcBef>
              <a:spcAft>
                <a:spcPts val="0"/>
              </a:spcAft>
            </a:pPr>
            <a:r>
              <a:rPr lang="el-GR" sz="1600" b="0" i="1" dirty="0" smtClean="0">
                <a:solidFill>
                  <a:srgbClr val="222222"/>
                </a:solidFill>
                <a:effectLst/>
                <a:highlight>
                  <a:srgbClr val="FFFFFF"/>
                </a:highlight>
                <a:latin typeface="Calibri" panose="020F0502020204030204" pitchFamily="34" charset="0"/>
              </a:rPr>
              <a:t>Πατώντας</a:t>
            </a:r>
            <a:r>
              <a:rPr lang="el-GR" sz="1600" b="0" i="1" dirty="0">
                <a:solidFill>
                  <a:srgbClr val="222222"/>
                </a:solidFill>
                <a:effectLst/>
                <a:highlight>
                  <a:srgbClr val="FFFFFF"/>
                </a:highlight>
                <a:latin typeface="Calibri" panose="020F0502020204030204" pitchFamily="34" charset="0"/>
              </a:rPr>
              <a:t> τους συνδέσμους αποδέχεστε τους όρους </a:t>
            </a:r>
            <a:r>
              <a:rPr lang="el-GR" sz="1600" b="0" i="1" dirty="0" err="1">
                <a:solidFill>
                  <a:srgbClr val="222222"/>
                </a:solidFill>
                <a:effectLst/>
                <a:highlight>
                  <a:srgbClr val="FFFFFF"/>
                </a:highlight>
                <a:latin typeface="Calibri" panose="020F0502020204030204" pitchFamily="34" charset="0"/>
              </a:rPr>
              <a:t>ιδιωτικότητας</a:t>
            </a:r>
            <a:r>
              <a:rPr lang="el-GR" sz="1600" b="0" i="1" dirty="0">
                <a:solidFill>
                  <a:srgbClr val="222222"/>
                </a:solidFill>
                <a:effectLst/>
                <a:highlight>
                  <a:srgbClr val="FFFFFF"/>
                </a:highlight>
                <a:latin typeface="Calibri" panose="020F0502020204030204" pitchFamily="34" charset="0"/>
              </a:rPr>
              <a:t> του </a:t>
            </a:r>
            <a:r>
              <a:rPr lang="el-GR" sz="1600" b="0" i="1" dirty="0" err="1">
                <a:solidFill>
                  <a:srgbClr val="222222"/>
                </a:solidFill>
                <a:effectLst/>
                <a:highlight>
                  <a:srgbClr val="FFFFFF"/>
                </a:highlight>
                <a:latin typeface="Calibri" panose="020F0502020204030204" pitchFamily="34" charset="0"/>
              </a:rPr>
              <a:t>YouTube</a:t>
            </a:r>
            <a:r>
              <a:rPr lang="el-GR" sz="1600" b="0" i="1" dirty="0">
                <a:solidFill>
                  <a:srgbClr val="222222"/>
                </a:solidFill>
                <a:effectLst/>
                <a:highlight>
                  <a:srgbClr val="FFFFFF"/>
                </a:highlight>
                <a:latin typeface="Calibri" panose="020F0502020204030204" pitchFamily="34" charset="0"/>
              </a:rPr>
              <a:t>.</a:t>
            </a:r>
            <a:endParaRPr lang="el-GR" sz="1600" b="0" i="0" dirty="0">
              <a:solidFill>
                <a:srgbClr val="222222"/>
              </a:solidFill>
              <a:effectLst/>
              <a:highlight>
                <a:srgbClr val="FFFFFF"/>
              </a:highlight>
              <a:latin typeface="Arial" panose="020B0604020202020204" pitchFamily="34" charset="0"/>
            </a:endParaRPr>
          </a:p>
          <a:p>
            <a:pPr marL="0" algn="l" rtl="0" latinLnBrk="0">
              <a:spcBef>
                <a:spcPts val="0"/>
              </a:spcBef>
              <a:spcAft>
                <a:spcPts val="0"/>
              </a:spcAft>
            </a:pPr>
            <a:r>
              <a:rPr lang="el-GR" sz="1600" b="0" i="1" u="sng" dirty="0">
                <a:solidFill>
                  <a:srgbClr val="1155CC"/>
                </a:solidFill>
                <a:effectLst/>
                <a:highlight>
                  <a:srgbClr val="FFFFFF"/>
                </a:highlight>
                <a:latin typeface="Calibri" panose="020F0502020204030204" pitchFamily="34" charset="0"/>
              </a:rPr>
              <a:t>Μάθετε περισσότερα</a:t>
            </a:r>
            <a:endParaRPr lang="el-GR" sz="1600" b="0" i="0" dirty="0">
              <a:solidFill>
                <a:srgbClr val="222222"/>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38111057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7.1.7</a:t>
            </a:r>
            <a:r>
              <a:rPr lang="en-US" altLang="el-GR" dirty="0"/>
              <a:t/>
            </a:r>
            <a:br>
              <a:rPr lang="en-US" altLang="el-GR" dirty="0"/>
            </a:br>
            <a:r>
              <a:rPr lang="el-GR" altLang="el-GR" dirty="0">
                <a:solidFill>
                  <a:srgbClr val="C01E24"/>
                </a:solidFill>
              </a:rPr>
              <a:t>Συζήτηση και αξιολόγηση</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637260" cy="3731827"/>
          </a:xfrm>
        </p:spPr>
        <p:txBody>
          <a:bodyPr>
            <a:normAutofit/>
          </a:bodyPr>
          <a:lstStyle/>
          <a:p>
            <a:pPr lvl="0"/>
            <a:r>
              <a:rPr lang="el-GR" sz="2000" dirty="0"/>
              <a:t>Επίλυση αποριών και αποσαφήνιση παρερμηνειών που προέκυψαν από όλες τις προηγούμενες θεωρητικές πληροφορίες.</a:t>
            </a:r>
            <a:endParaRPr lang="en-US" sz="2000" dirty="0"/>
          </a:p>
          <a:p>
            <a:pPr lvl="0"/>
            <a:r>
              <a:rPr lang="el-GR" sz="2000" dirty="0"/>
              <a:t>Διασφάλιση της εις βάθος κατανόησης του περιεχομένου της ενότητας.</a:t>
            </a:r>
            <a:endParaRPr lang="en-GB" sz="2000" dirty="0"/>
          </a:p>
          <a:p>
            <a:pPr lvl="0"/>
            <a:r>
              <a:rPr lang="el-GR" sz="2000" dirty="0"/>
              <a:t>Αξιολόγηση της ενότητας.</a:t>
            </a:r>
            <a:endParaRPr lang="en-GB" sz="2000" dirty="0"/>
          </a:p>
        </p:txBody>
      </p:sp>
      <p:pic>
        <p:nvPicPr>
          <p:cNvPr id="7" name="Picture 2" descr="Ambition abstract concept">
            <a:extLst>
              <a:ext uri="{FF2B5EF4-FFF2-40B4-BE49-F238E27FC236}">
                <a16:creationId xmlns:a16="http://schemas.microsoft.com/office/drawing/2014/main" id="{C5EAE1A7-C315-5C6D-9B5A-EC7E32E3F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C54F960-78D6-3BBB-BC97-1B27322C8040}"/>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28210145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l-GR" sz="2800" dirty="0"/>
              <a:t>Συζήτηση</a:t>
            </a:r>
            <a:endParaRPr lang="en-US" sz="2800" dirty="0"/>
          </a:p>
        </p:txBody>
      </p:sp>
      <p:sp>
        <p:nvSpPr>
          <p:cNvPr id="3" name="Θέση περιεχομένου 2"/>
          <p:cNvSpPr>
            <a:spLocks noGrp="1"/>
          </p:cNvSpPr>
          <p:nvPr>
            <p:ph idx="1"/>
          </p:nvPr>
        </p:nvSpPr>
        <p:spPr/>
        <p:txBody>
          <a:bodyPr/>
          <a:lstStyle/>
          <a:p>
            <a:r>
              <a:rPr lang="el-GR" sz="3200" i="1" dirty="0"/>
              <a:t>Ερωτήσεις;</a:t>
            </a:r>
            <a:endParaRPr lang="en-GB" sz="3200" i="1" dirty="0"/>
          </a:p>
          <a:p>
            <a:pPr marL="0" indent="0">
              <a:buNone/>
            </a:pPr>
            <a:endParaRPr lang="en-GB" sz="3200" i="1" dirty="0"/>
          </a:p>
          <a:p>
            <a:r>
              <a:rPr lang="el-GR" sz="3200" i="1" dirty="0"/>
              <a:t>Διευκρινίσεις;</a:t>
            </a:r>
          </a:p>
          <a:p>
            <a:endParaRPr lang="en-GB" sz="3200" i="1" dirty="0"/>
          </a:p>
          <a:p>
            <a:r>
              <a:rPr lang="el-GR" sz="3200" i="1" dirty="0"/>
              <a:t>Σχόλια;</a:t>
            </a:r>
          </a:p>
          <a:p>
            <a:pPr marL="0" indent="0">
              <a:buNone/>
            </a:pPr>
            <a:endParaRPr lang="el-GR"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9013371" y="0"/>
            <a:ext cx="3177369" cy="394636"/>
          </a:xfrm>
          <a:prstGeom prst="rect">
            <a:avLst/>
          </a:prstGeom>
          <a:solidFill>
            <a:srgbClr val="DDE0E5"/>
          </a:solidFill>
        </p:spPr>
        <p:txBody>
          <a:bodyPr vert="horz" lIns="91440" tIns="45720" rIns="91440" bIns="45720" rtlCol="0" anchor="ctr">
            <a:noAutofit/>
          </a:bodyPr>
          <a:lstStyle/>
          <a:p>
            <a:pPr algn="just">
              <a:lnSpc>
                <a:spcPct val="90000"/>
              </a:lnSpc>
              <a:spcBef>
                <a:spcPct val="0"/>
              </a:spcBef>
            </a:pPr>
            <a:r>
              <a:rPr lang="en-US" altLang="el-GR" dirty="0">
                <a:solidFill>
                  <a:schemeClr val="bg1"/>
                </a:solidFill>
              </a:rPr>
              <a:t>7.1.7 </a:t>
            </a:r>
            <a:r>
              <a:rPr lang="el-GR" altLang="el-GR" dirty="0">
                <a:solidFill>
                  <a:schemeClr val="bg1"/>
                </a:solidFill>
              </a:rPr>
              <a:t>Συζήτηση και αξιολόγηση</a:t>
            </a:r>
            <a:endParaRPr lang="en-US" dirty="0">
              <a:solidFill>
                <a:schemeClr val="bg1"/>
              </a:solidFill>
            </a:endParaRPr>
          </a:p>
        </p:txBody>
      </p:sp>
      <p:pic>
        <p:nvPicPr>
          <p:cNvPr id="1026"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888" y="1444081"/>
            <a:ext cx="4509286" cy="4509286"/>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l-GR" sz="1200" dirty="0">
                <a:hlinkClick r:id="rId4"/>
              </a:rPr>
              <a:t>Πηγή</a:t>
            </a:r>
            <a:r>
              <a:rPr lang="en-US" sz="1200" dirty="0"/>
              <a:t> | </a:t>
            </a:r>
            <a:r>
              <a:rPr lang="en-US" sz="1200" dirty="0">
                <a:hlinkClick r:id="rId5"/>
              </a:rPr>
              <a:t>Pixabay license</a:t>
            </a:r>
            <a:endParaRPr lang="en-US" sz="1200" dirty="0"/>
          </a:p>
        </p:txBody>
      </p:sp>
    </p:spTree>
    <p:extLst>
      <p:ext uri="{BB962C8B-B14F-4D97-AF65-F5344CB8AC3E}">
        <p14:creationId xmlns:p14="http://schemas.microsoft.com/office/powerpoint/2010/main" val="4226754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Ερωτηματολόγιο αξιολόγησης</a:t>
            </a:r>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276237476"/>
              </p:ext>
            </p:extLst>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dirty="0"/>
                        <a:t>Το περιεχόμενο της ενότητας ήταν χρήσιμο και ενδιαφέρον </a:t>
                      </a:r>
                      <a:r>
                        <a:rPr kumimoji="0" lang="el-GR" sz="1800" b="1" i="1" u="none" strike="noStrike" kern="1200" cap="none" spc="0" normalizeH="0" baseline="0" noProof="0" dirty="0">
                          <a:ln>
                            <a:noFill/>
                          </a:ln>
                          <a:solidFill>
                            <a:prstClr val="white"/>
                          </a:solidFill>
                          <a:effectLst/>
                          <a:uLnTx/>
                          <a:uFillTx/>
                          <a:latin typeface="+mn-lt"/>
                          <a:ea typeface="+mn-ea"/>
                          <a:cs typeface="+mn-cs"/>
                        </a:rPr>
                        <a:t>(1 ελάχιστο, 5 μέγιστο)</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637466530"/>
              </p:ext>
            </p:extLst>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dirty="0"/>
                        <a:t>Το περιεχόμενο της ενότητας ήταν σαφές, κατανοητό και με συνοχή </a:t>
                      </a:r>
                      <a:r>
                        <a:rPr lang="el-GR" sz="1800" i="1" dirty="0"/>
                        <a:t>(1 ελάχιστο, 5 μέγιστο)</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3860682045"/>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a:t>Ο εκπαιδευτής ήταν κατάλληλα προετοιμασμένος </a:t>
                      </a:r>
                      <a:r>
                        <a:rPr kumimoji="0" lang="el-GR" sz="1800" b="1" i="1" u="none" strike="noStrike" kern="1200" cap="none" spc="0" normalizeH="0" baseline="0" noProof="0" dirty="0">
                          <a:ln>
                            <a:noFill/>
                          </a:ln>
                          <a:solidFill>
                            <a:prstClr val="white"/>
                          </a:solidFill>
                          <a:effectLst/>
                          <a:uLnTx/>
                          <a:uFillTx/>
                          <a:latin typeface="+mn-lt"/>
                          <a:ea typeface="+mn-ea"/>
                          <a:cs typeface="+mn-cs"/>
                        </a:rPr>
                        <a:t>(1 ελάχιστο, 5 μέγιστο)</a:t>
                      </a:r>
                      <a:r>
                        <a:rPr lang="el-GR" sz="2000" dirty="0"/>
                        <a:t> </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Ερωτηματολόγιο αξιολόγησης</a:t>
            </a:r>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2394730775"/>
              </p:ext>
            </p:extLst>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baseline="0" dirty="0"/>
                        <a:t>Είμαι ικανοποιημένος/η με την ενότητα στο σύνολό της</a:t>
                      </a:r>
                      <a:r>
                        <a:rPr lang="en-US" sz="2000" baseline="0" dirty="0"/>
                        <a:t> </a:t>
                      </a:r>
                      <a:r>
                        <a:rPr kumimoji="0" lang="el-GR" sz="1800" b="1" i="1" u="none" strike="noStrike" kern="1200" cap="none" spc="0" normalizeH="0" baseline="0" noProof="0" dirty="0">
                          <a:ln>
                            <a:noFill/>
                          </a:ln>
                          <a:solidFill>
                            <a:prstClr val="white"/>
                          </a:solidFill>
                          <a:effectLst/>
                          <a:uLnTx/>
                          <a:uFillTx/>
                          <a:latin typeface="+mn-lt"/>
                          <a:ea typeface="+mn-ea"/>
                          <a:cs typeface="+mn-cs"/>
                        </a:rPr>
                        <a:t>(1 ελάχιστο, 5 μέγιστο)</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1333305557"/>
              </p:ext>
            </p:extLst>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 </a:t>
                      </a:r>
                      <a:r>
                        <a:rPr lang="el-GR" sz="2000" baseline="0" dirty="0"/>
                        <a:t>Θα πρότεινα αυτή την ενότητα σε άλλους</a:t>
                      </a:r>
                      <a:r>
                        <a:rPr lang="en-US" sz="2000" baseline="0" dirty="0"/>
                        <a:t> </a:t>
                      </a:r>
                      <a:r>
                        <a:rPr kumimoji="0" lang="el-GR" sz="1800" b="1" i="1" u="none" strike="noStrike" kern="1200" cap="none" spc="0" normalizeH="0" baseline="0" noProof="0" dirty="0">
                          <a:ln>
                            <a:noFill/>
                          </a:ln>
                          <a:solidFill>
                            <a:prstClr val="white"/>
                          </a:solidFill>
                          <a:effectLst/>
                          <a:uLnTx/>
                          <a:uFillTx/>
                          <a:latin typeface="+mn-lt"/>
                          <a:ea typeface="+mn-ea"/>
                          <a:cs typeface="+mn-cs"/>
                        </a:rPr>
                        <a:t>(1 ελάχιστο, 5 μέγιστο)</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2676201006"/>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a:t>Η ενότητα με βοήθησε </a:t>
                      </a:r>
                      <a:r>
                        <a:rPr lang="el-GR" sz="2000"/>
                        <a:t>να διευρύνω </a:t>
                      </a:r>
                      <a:r>
                        <a:rPr lang="el-GR" sz="2000" dirty="0"/>
                        <a:t>τις γνώσεις μου για το θέμα</a:t>
                      </a:r>
                      <a:r>
                        <a:rPr lang="en-GB" sz="2000" baseline="0" dirty="0"/>
                        <a:t> </a:t>
                      </a:r>
                      <a:r>
                        <a:rPr lang="el-GR" sz="1800" i="1" dirty="0"/>
                        <a:t>(1 ελάχιστο, 5 μέγιστο)</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el-GR" dirty="0">
                <a:solidFill>
                  <a:srgbClr val="C01E24"/>
                </a:solidFill>
              </a:rPr>
              <a:t>Υλικό για περαιτέρω ανάγνωση</a:t>
            </a:r>
            <a:r>
              <a:rPr lang="en-GB" dirty="0">
                <a:solidFill>
                  <a:srgbClr val="C01E24"/>
                </a:solidFill>
              </a:rPr>
              <a:t> (1)</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Women’s health.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u="sng" dirty="0">
                <a:solidFill>
                  <a:srgbClr val="0563C1"/>
                </a:solidFill>
                <a:ea typeface="MyriadPro-Regular"/>
                <a:cs typeface="Times New Roman" panose="02020603050405020304" pitchFamily="18" charset="0"/>
              </a:rPr>
              <a:t>https://www.who.int/health-topics/women-s-health</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Gender and health.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u="sng" dirty="0">
                <a:solidFill>
                  <a:srgbClr val="0563C1"/>
                </a:solidFill>
                <a:ea typeface="MyriadPro-Regular"/>
                <a:cs typeface="Times New Roman" panose="02020603050405020304" pitchFamily="18" charset="0"/>
              </a:rPr>
              <a:t>https://www.who.int/health-topics/gender#tab=tab_1</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27 June 2022. </a:t>
            </a:r>
            <a:r>
              <a:rPr lang="en-US" sz="1400" dirty="0"/>
              <a:t>WHO guideline on self-care interventions for health and well-being, 2022 revision</a:t>
            </a:r>
            <a:r>
              <a:rPr lang="en-US" sz="1400" dirty="0">
                <a:ea typeface="MyriadPro-Regular"/>
                <a:cs typeface="Times New Roman" panose="02020603050405020304" pitchFamily="18" charset="0"/>
              </a:rPr>
              <a:t>.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dirty="0">
                <a:ea typeface="MyriadPro-Regular"/>
                <a:cs typeface="Times New Roman" panose="02020603050405020304" pitchFamily="18" charset="0"/>
                <a:hlinkClick r:id="rId3"/>
              </a:rPr>
              <a:t>https://www.who.int/publications/i/item/9789240052192</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Self-care interventions for health.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u="sng" dirty="0">
                <a:solidFill>
                  <a:srgbClr val="0563C1"/>
                </a:solidFill>
                <a:ea typeface="MyriadPro-Regular"/>
                <a:cs typeface="Times New Roman" panose="02020603050405020304" pitchFamily="18" charset="0"/>
              </a:rPr>
              <a:t>https://www.who.int/health-topics/self-care#tab=tab_1</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Medecins</a:t>
            </a:r>
            <a:r>
              <a:rPr lang="en-US" sz="1400" dirty="0">
                <a:ea typeface="MyriadPro-Regular"/>
                <a:cs typeface="Times New Roman" panose="02020603050405020304" pitchFamily="18" charset="0"/>
              </a:rPr>
              <a:t> Sans </a:t>
            </a:r>
            <a:r>
              <a:rPr lang="en-US" sz="1400" dirty="0" err="1">
                <a:ea typeface="MyriadPro-Regular"/>
                <a:cs typeface="Times New Roman" panose="02020603050405020304" pitchFamily="18" charset="0"/>
              </a:rPr>
              <a:t>Frontieres</a:t>
            </a:r>
            <a:r>
              <a:rPr lang="en-US" sz="1400" dirty="0">
                <a:ea typeface="MyriadPro-Regular"/>
                <a:cs typeface="Times New Roman" panose="02020603050405020304" pitchFamily="18" charset="0"/>
              </a:rPr>
              <a:t>/Doctors Without Borders. Self-care Tips for Managing Your Own Health.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dirty="0">
                <a:ea typeface="MyriadPro-Regular"/>
                <a:cs typeface="Times New Roman" panose="02020603050405020304" pitchFamily="18" charset="0"/>
                <a:hlinkClick r:id="rId4"/>
              </a:rPr>
              <a:t>https://msf.org.au/self-care-tips-managing-your-own-health</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err="1">
                <a:cs typeface="Times New Roman" panose="02020603050405020304" pitchFamily="18" charset="0"/>
              </a:rPr>
              <a:t>Medecins</a:t>
            </a:r>
            <a:r>
              <a:rPr lang="en-US" sz="1400" dirty="0">
                <a:cs typeface="Times New Roman" panose="02020603050405020304" pitchFamily="18" charset="0"/>
              </a:rPr>
              <a:t> Sans </a:t>
            </a:r>
            <a:r>
              <a:rPr lang="en-US" sz="1400" dirty="0" err="1">
                <a:cs typeface="Times New Roman" panose="02020603050405020304" pitchFamily="18" charset="0"/>
              </a:rPr>
              <a:t>Frontieres</a:t>
            </a:r>
            <a:r>
              <a:rPr lang="en-US" sz="1400" dirty="0">
                <a:cs typeface="Times New Roman" panose="02020603050405020304" pitchFamily="18" charset="0"/>
              </a:rPr>
              <a:t>. 4 March 2021. </a:t>
            </a:r>
            <a:r>
              <a:rPr lang="en-US" sz="1400" dirty="0"/>
              <a:t>Practicing self-care: empowering women to manage their own health</a:t>
            </a:r>
            <a:r>
              <a:rPr lang="en-US" sz="1400" dirty="0">
                <a:cs typeface="Times New Roman" panose="02020603050405020304" pitchFamily="18" charset="0"/>
              </a:rPr>
              <a:t>. </a:t>
            </a:r>
            <a:r>
              <a:rPr lang="el-GR" sz="1400" dirty="0">
                <a:cs typeface="Times New Roman" panose="02020603050405020304" pitchFamily="18" charset="0"/>
              </a:rPr>
              <a:t>Ανακτήθηκε 29.11.23 από:</a:t>
            </a:r>
            <a:r>
              <a:rPr lang="en-US" sz="1400" dirty="0">
                <a:cs typeface="Times New Roman" panose="02020603050405020304" pitchFamily="18" charset="0"/>
              </a:rPr>
              <a:t> </a:t>
            </a:r>
            <a:r>
              <a:rPr lang="en-US" sz="1400" dirty="0">
                <a:cs typeface="Times New Roman" panose="02020603050405020304" pitchFamily="18" charset="0"/>
                <a:hlinkClick r:id="rId5"/>
              </a:rPr>
              <a:t>https://www.msf.org/empowering-women-practice-self-care</a:t>
            </a:r>
            <a:r>
              <a:rPr lang="en-US" sz="1400" dirty="0">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de-DE" sz="1400" dirty="0"/>
              <a:t>C. McClure. </a:t>
            </a:r>
            <a:r>
              <a:rPr lang="en-US" sz="1400" dirty="0"/>
              <a:t>12 </a:t>
            </a:r>
            <a:r>
              <a:rPr lang="en-US" sz="1400" dirty="0" err="1"/>
              <a:t>femtech</a:t>
            </a:r>
            <a:r>
              <a:rPr lang="en-US" sz="1400" dirty="0"/>
              <a:t> apps helping women take control of their health</a:t>
            </a:r>
            <a:r>
              <a:rPr lang="de-DE" sz="1400" dirty="0"/>
              <a:t>. </a:t>
            </a:r>
            <a:r>
              <a:rPr lang="el-GR" sz="1400" dirty="0"/>
              <a:t>Ανακτήθηκε 29.11.23 από:</a:t>
            </a:r>
            <a:r>
              <a:rPr lang="de-DE" sz="1400" dirty="0"/>
              <a:t> </a:t>
            </a:r>
            <a:r>
              <a:rPr lang="de-DE" sz="1400" dirty="0">
                <a:hlinkClick r:id="rId6"/>
              </a:rPr>
              <a:t>https://www.thriveagency.uk/insights/12-femtech-apps-helping-women-take-control-of-their-health/</a:t>
            </a:r>
            <a:r>
              <a:rPr lang="de-DE" sz="1400" dirty="0"/>
              <a:t> </a:t>
            </a:r>
          </a:p>
          <a:p>
            <a:pPr marL="342900" indent="-342900">
              <a:lnSpc>
                <a:spcPct val="130000"/>
              </a:lnSpc>
              <a:buFont typeface="Arial" panose="020B0604020202020204" pitchFamily="34" charset="0"/>
              <a:buChar char="•"/>
              <a:tabLst>
                <a:tab pos="457200" algn="l"/>
              </a:tabLst>
            </a:pPr>
            <a:r>
              <a:rPr lang="de-DE" sz="1400" dirty="0"/>
              <a:t>J. E. McLaughlin. September 2022. Menstrual Cycle. </a:t>
            </a:r>
            <a:r>
              <a:rPr lang="el-GR" sz="1400" dirty="0"/>
              <a:t>Ανακτήθηκε 29.11.23 από:</a:t>
            </a:r>
            <a:r>
              <a:rPr lang="de-DE" sz="1400" dirty="0"/>
              <a:t> </a:t>
            </a:r>
            <a:r>
              <a:rPr lang="de-DE" sz="1400" dirty="0">
                <a:hlinkClick r:id="rId7"/>
              </a:rPr>
              <a:t>https://www.msdmanuals.com/home/women-s-health-issues/biology-of-the-female-reproductive-system/menstrual-cycle</a:t>
            </a:r>
            <a:r>
              <a:rPr lang="de-DE" sz="1400" dirty="0"/>
              <a:t> </a:t>
            </a:r>
          </a:p>
          <a:p>
            <a:pPr marL="342900" indent="-342900">
              <a:lnSpc>
                <a:spcPct val="130000"/>
              </a:lnSpc>
              <a:buFont typeface="Arial" panose="020B0604020202020204" pitchFamily="34" charset="0"/>
              <a:buChar char="•"/>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27534613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el-GR" dirty="0">
                <a:solidFill>
                  <a:srgbClr val="C01E24"/>
                </a:solidFill>
              </a:rPr>
              <a:t>Υλικό για περαιτέρω ανάγνωση</a:t>
            </a:r>
            <a:r>
              <a:rPr lang="en-GB" dirty="0">
                <a:solidFill>
                  <a:srgbClr val="C01E24"/>
                </a:solidFill>
              </a:rPr>
              <a:t> (2)</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Women’sHealth</a:t>
            </a:r>
            <a:r>
              <a:rPr lang="en-US" sz="1400" dirty="0">
                <a:ea typeface="MyriadPro-Regular"/>
                <a:cs typeface="Times New Roman" panose="02020603050405020304" pitchFamily="18" charset="0"/>
              </a:rPr>
              <a:t>. 28 November 2023. </a:t>
            </a:r>
            <a:r>
              <a:rPr lang="en-US" sz="1400" dirty="0"/>
              <a:t>Best Period Tracker App: 11 Options To Get To Know Your Cycle, According To Ob-Gyns.</a:t>
            </a:r>
            <a:r>
              <a:rPr lang="en-US" sz="1400" b="1" dirty="0"/>
              <a:t>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u="sng" dirty="0">
                <a:solidFill>
                  <a:srgbClr val="0563C1"/>
                </a:solidFill>
                <a:ea typeface="MyriadPro-Regular"/>
                <a:cs typeface="Times New Roman" panose="02020603050405020304" pitchFamily="18" charset="0"/>
              </a:rPr>
              <a:t>https://www.womenshealthmag.com/health/g26787041/best-period-tracking-apps/</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BBC. 17 January 2021. </a:t>
            </a:r>
            <a:r>
              <a:rPr lang="en-US" sz="1400" dirty="0"/>
              <a:t>Are women let down by period trackers?</a:t>
            </a:r>
            <a:r>
              <a:rPr lang="en-US" sz="1400" dirty="0">
                <a:ea typeface="MyriadPro-Regular"/>
                <a:cs typeface="Times New Roman" panose="02020603050405020304" pitchFamily="18" charset="0"/>
              </a:rPr>
              <a:t>.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u="sng" dirty="0">
                <a:solidFill>
                  <a:srgbClr val="0563C1"/>
                </a:solidFill>
                <a:ea typeface="MyriadPro-Regular"/>
                <a:cs typeface="Times New Roman" panose="02020603050405020304" pitchFamily="18" charset="0"/>
              </a:rPr>
              <a:t>https://www.bbc.com/news/technology-55146149 </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Sexual health.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dirty="0">
                <a:ea typeface="MyriadPro-Regular"/>
                <a:cs typeface="Times New Roman" panose="02020603050405020304" pitchFamily="18" charset="0"/>
                <a:hlinkClick r:id="rId3"/>
              </a:rPr>
              <a:t>https://www.who.int/health-topics/sexual-health#tab=tab_1</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NHS. Contraception.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u="sng" dirty="0">
                <a:solidFill>
                  <a:srgbClr val="0563C1"/>
                </a:solidFill>
                <a:ea typeface="MyriadPro-Regular"/>
                <a:cs typeface="Times New Roman" panose="02020603050405020304" pitchFamily="18" charset="0"/>
              </a:rPr>
              <a:t>https://www.nhs.uk/contraception/ </a:t>
            </a: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March of Dimes. September 2018. What is full-term?.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dirty="0">
                <a:ea typeface="MyriadPro-Regular"/>
                <a:cs typeface="Times New Roman" panose="02020603050405020304" pitchFamily="18" charset="0"/>
                <a:hlinkClick r:id="rId4"/>
              </a:rPr>
              <a:t>https://www.marchofdimes.org/find-support/topics/pregnancy/what-full-term</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World Health Organization. Maternal hea</a:t>
            </a:r>
            <a:r>
              <a:rPr lang="en-US" sz="1400" dirty="0"/>
              <a:t>lth</a:t>
            </a:r>
            <a:r>
              <a:rPr lang="en-US" sz="1400" dirty="0">
                <a:cs typeface="Times New Roman" panose="02020603050405020304" pitchFamily="18" charset="0"/>
              </a:rPr>
              <a:t>. </a:t>
            </a:r>
            <a:r>
              <a:rPr lang="el-GR" sz="1400" dirty="0">
                <a:cs typeface="Times New Roman" panose="02020603050405020304" pitchFamily="18" charset="0"/>
              </a:rPr>
              <a:t>Ανακτήθηκε 29.11.23 από:</a:t>
            </a:r>
            <a:r>
              <a:rPr lang="en-US" sz="1400" dirty="0">
                <a:cs typeface="Times New Roman" panose="02020603050405020304" pitchFamily="18" charset="0"/>
              </a:rPr>
              <a:t> </a:t>
            </a:r>
            <a:r>
              <a:rPr lang="en-US" sz="1400" dirty="0">
                <a:cs typeface="Times New Roman" panose="02020603050405020304" pitchFamily="18" charset="0"/>
                <a:hlinkClick r:id="rId5"/>
              </a:rPr>
              <a:t>https://www.who.int/health-topics/maternal-health#tab=tab_1</a:t>
            </a:r>
            <a:r>
              <a:rPr lang="en-US" sz="1400" dirty="0">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de-DE" sz="1400" dirty="0"/>
              <a:t>NHS. </a:t>
            </a:r>
            <a:r>
              <a:rPr lang="de-DE" sz="1400" dirty="0" err="1"/>
              <a:t>Antenatal</a:t>
            </a:r>
            <a:r>
              <a:rPr lang="de-DE" sz="1400" dirty="0"/>
              <a:t> Checks and </a:t>
            </a:r>
            <a:r>
              <a:rPr lang="de-DE" sz="1400" dirty="0" err="1"/>
              <a:t>tests</a:t>
            </a:r>
            <a:r>
              <a:rPr lang="de-DE" sz="1400" dirty="0"/>
              <a:t>. </a:t>
            </a:r>
            <a:r>
              <a:rPr lang="el-GR" sz="1400" dirty="0"/>
              <a:t>Ανακτήθηκε 29.11.23 από:</a:t>
            </a:r>
            <a:r>
              <a:rPr lang="de-DE" sz="1400" dirty="0"/>
              <a:t> </a:t>
            </a:r>
            <a:r>
              <a:rPr lang="de-DE" sz="1400" dirty="0">
                <a:hlinkClick r:id="rId6"/>
              </a:rPr>
              <a:t>https://www.nhs.uk/pregnancy/your-pregnancy-care/antenatal-checks-and-tests/</a:t>
            </a:r>
            <a:r>
              <a:rPr lang="de-DE" sz="1400" dirty="0"/>
              <a:t> </a:t>
            </a:r>
          </a:p>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de-DE" sz="1400" dirty="0"/>
              <a:t>. </a:t>
            </a:r>
            <a:r>
              <a:rPr lang="en-US" sz="1400" dirty="0"/>
              <a:t>Urgent Maternal Warning Signs Educational Materials</a:t>
            </a:r>
            <a:r>
              <a:rPr lang="de-DE" sz="1400" dirty="0"/>
              <a:t>. </a:t>
            </a:r>
            <a:r>
              <a:rPr lang="el-GR" sz="1400" dirty="0"/>
              <a:t>Ανακτήθηκε 29.11.23 από:</a:t>
            </a:r>
            <a:r>
              <a:rPr lang="de-DE" sz="1400" dirty="0"/>
              <a:t> </a:t>
            </a:r>
            <a:r>
              <a:rPr lang="de-DE" sz="1400" dirty="0">
                <a:hlinkClick r:id="rId7"/>
              </a:rPr>
              <a:t>https://www.cdc.gov/hearher/re</a:t>
            </a:r>
            <a:r>
              <a:rPr lang="el-GR" sz="1400" dirty="0">
                <a:hlinkClick r:id="rId7"/>
              </a:rPr>
              <a:t>Πηγή</a:t>
            </a:r>
            <a:r>
              <a:rPr lang="de-DE" sz="1400" dirty="0">
                <a:hlinkClick r:id="rId7"/>
              </a:rPr>
              <a:t>s/download-share/warning-signs-poster.html#poster</a:t>
            </a:r>
            <a:r>
              <a:rPr lang="de-DE" sz="1400" dirty="0"/>
              <a:t> </a:t>
            </a:r>
          </a:p>
          <a:p>
            <a:pPr marL="342900" indent="-342900">
              <a:lnSpc>
                <a:spcPct val="130000"/>
              </a:lnSpc>
              <a:buFont typeface="Arial" panose="020B0604020202020204" pitchFamily="34" charset="0"/>
              <a:buChar char="•"/>
              <a:tabLst>
                <a:tab pos="457200" algn="l"/>
              </a:tabLst>
            </a:pPr>
            <a:r>
              <a:rPr lang="de-DE" sz="1400" dirty="0"/>
              <a:t>OASH. </a:t>
            </a:r>
            <a:r>
              <a:rPr lang="de-DE" sz="1400" dirty="0" err="1"/>
              <a:t>Prenatal</a:t>
            </a:r>
            <a:r>
              <a:rPr lang="de-DE" sz="1400" dirty="0"/>
              <a:t> care. </a:t>
            </a:r>
            <a:r>
              <a:rPr lang="el-GR" sz="1400" dirty="0"/>
              <a:t>Ανακτήθηκε 29.11.23 από:</a:t>
            </a:r>
            <a:r>
              <a:rPr lang="de-DE" sz="1400" dirty="0"/>
              <a:t> </a:t>
            </a:r>
            <a:r>
              <a:rPr lang="de-DE" sz="1400" dirty="0">
                <a:hlinkClick r:id="rId8"/>
              </a:rPr>
              <a:t>https://www.womenshealth.gov/a-z-topics/prenatal-care</a:t>
            </a:r>
            <a:r>
              <a:rPr lang="de-DE" sz="1400" dirty="0"/>
              <a:t> </a:t>
            </a:r>
          </a:p>
          <a:p>
            <a:pPr marL="342900" indent="-342900">
              <a:lnSpc>
                <a:spcPct val="130000"/>
              </a:lnSpc>
              <a:buFont typeface="Arial" panose="020B0604020202020204" pitchFamily="34" charset="0"/>
              <a:buChar char="•"/>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1168967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el-GR" dirty="0">
                <a:solidFill>
                  <a:srgbClr val="C01E24"/>
                </a:solidFill>
              </a:rPr>
              <a:t>Υλικό για περαιτέρω ανάγνωση</a:t>
            </a:r>
            <a:r>
              <a:rPr lang="en-GB" dirty="0">
                <a:solidFill>
                  <a:srgbClr val="C01E24"/>
                </a:solidFill>
              </a:rPr>
              <a:t> (3)</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Lindberg S. 13 September 2021. </a:t>
            </a:r>
            <a:r>
              <a:rPr lang="en-US" sz="1400" dirty="0"/>
              <a:t>Should You Try a Pregnancy App?.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u="sng" dirty="0">
                <a:solidFill>
                  <a:srgbClr val="0563C1"/>
                </a:solidFill>
                <a:ea typeface="MyriadPro-Regular"/>
                <a:cs typeface="Times New Roman" panose="02020603050405020304" pitchFamily="18" charset="0"/>
              </a:rPr>
              <a:t>https://www.verywellfamily.com/pregnancy-apps-4685312 </a:t>
            </a: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npr</a:t>
            </a:r>
            <a:r>
              <a:rPr lang="en-US" sz="1400" dirty="0">
                <a:ea typeface="MyriadPro-Regular"/>
                <a:cs typeface="Times New Roman" panose="02020603050405020304" pitchFamily="18" charset="0"/>
              </a:rPr>
              <a:t>. 6 February 2022. </a:t>
            </a:r>
            <a:r>
              <a:rPr lang="en-US" sz="1400" dirty="0"/>
              <a:t>Disinformation is everywhere — including pregnancy apps</a:t>
            </a:r>
            <a:r>
              <a:rPr lang="en-US" sz="1400" b="1" dirty="0"/>
              <a:t>.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u="sng" dirty="0">
                <a:solidFill>
                  <a:srgbClr val="0563C1"/>
                </a:solidFill>
                <a:ea typeface="MyriadPro-Regular"/>
                <a:cs typeface="Times New Roman" panose="02020603050405020304" pitchFamily="18" charset="0"/>
              </a:rPr>
              <a:t>https://www.npr.org/2022/02/06/1078634106/disinformation-is-everywhere-including-pregnancy-apps </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*Privacy Not Included moz://a. </a:t>
            </a:r>
            <a:r>
              <a:rPr lang="en-US" sz="1400" dirty="0"/>
              <a:t>What to Expect Pregnancy Tracker &amp; Baby App</a:t>
            </a:r>
            <a:r>
              <a:rPr lang="en-US" sz="1400" dirty="0">
                <a:ea typeface="MyriadPro-Regular"/>
                <a:cs typeface="Times New Roman" panose="02020603050405020304" pitchFamily="18" charset="0"/>
              </a:rPr>
              <a:t>.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dirty="0">
                <a:ea typeface="MyriadPro-Regular"/>
                <a:cs typeface="Times New Roman" panose="02020603050405020304" pitchFamily="18" charset="0"/>
                <a:hlinkClick r:id="rId3"/>
              </a:rPr>
              <a:t>https://foundation.mozilla.org/en/privacynotincluded/what-to-expect-pregnancy-tracker-baby-app/</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Nusselder</a:t>
            </a:r>
            <a:r>
              <a:rPr lang="en-US" sz="1400" dirty="0">
                <a:ea typeface="MyriadPro-Regular"/>
                <a:cs typeface="Times New Roman" panose="02020603050405020304" pitchFamily="18" charset="0"/>
              </a:rPr>
              <a:t> W.J., </a:t>
            </a:r>
            <a:r>
              <a:rPr lang="en-US" sz="1400" dirty="0" err="1">
                <a:ea typeface="MyriadPro-Regular"/>
                <a:cs typeface="Times New Roman" panose="02020603050405020304" pitchFamily="18" charset="0"/>
              </a:rPr>
              <a:t>Cambois</a:t>
            </a:r>
            <a:r>
              <a:rPr lang="en-US" sz="1400" dirty="0">
                <a:ea typeface="MyriadPro-Regular"/>
                <a:cs typeface="Times New Roman" panose="02020603050405020304" pitchFamily="18" charset="0"/>
              </a:rPr>
              <a:t> E.M., </a:t>
            </a:r>
            <a:r>
              <a:rPr lang="en-US" sz="1400" dirty="0" err="1">
                <a:ea typeface="MyriadPro-Regular"/>
                <a:cs typeface="Times New Roman" panose="02020603050405020304" pitchFamily="18" charset="0"/>
              </a:rPr>
              <a:t>Wapperom</a:t>
            </a:r>
            <a:r>
              <a:rPr lang="en-US" sz="1400" dirty="0">
                <a:ea typeface="MyriadPro-Regular"/>
                <a:cs typeface="Times New Roman" panose="02020603050405020304" pitchFamily="18" charset="0"/>
              </a:rPr>
              <a:t> D., </a:t>
            </a:r>
            <a:r>
              <a:rPr lang="en-US" sz="1400" dirty="0" err="1">
                <a:ea typeface="MyriadPro-Regular"/>
                <a:cs typeface="Times New Roman" panose="02020603050405020304" pitchFamily="18" charset="0"/>
              </a:rPr>
              <a:t>Meslé</a:t>
            </a:r>
            <a:r>
              <a:rPr lang="en-US" sz="1400" dirty="0">
                <a:ea typeface="MyriadPro-Regular"/>
                <a:cs typeface="Times New Roman" panose="02020603050405020304" pitchFamily="18" charset="0"/>
              </a:rPr>
              <a:t> F., </a:t>
            </a:r>
            <a:r>
              <a:rPr lang="en-US" sz="1400" dirty="0" err="1">
                <a:ea typeface="MyriadPro-Regular"/>
                <a:cs typeface="Times New Roman" panose="02020603050405020304" pitchFamily="18" charset="0"/>
              </a:rPr>
              <a:t>Looman</a:t>
            </a:r>
            <a:r>
              <a:rPr lang="en-US" sz="1400" dirty="0">
                <a:ea typeface="MyriadPro-Regular"/>
                <a:cs typeface="Times New Roman" panose="02020603050405020304" pitchFamily="18" charset="0"/>
              </a:rPr>
              <a:t> C.W.N, Yokota R.T.C., Van Oyen H.,  Jagger C., </a:t>
            </a:r>
            <a:r>
              <a:rPr lang="en-US" sz="1400" dirty="0" err="1">
                <a:ea typeface="MyriadPro-Regular"/>
                <a:cs typeface="Times New Roman" panose="02020603050405020304" pitchFamily="18" charset="0"/>
              </a:rPr>
              <a:t>Robine</a:t>
            </a:r>
            <a:r>
              <a:rPr lang="en-US" sz="1400" dirty="0">
                <a:ea typeface="MyriadPro-Regular"/>
                <a:cs typeface="Times New Roman" panose="02020603050405020304" pitchFamily="18" charset="0"/>
              </a:rPr>
              <a:t> J.M. 5 July 2019. </a:t>
            </a:r>
            <a:r>
              <a:rPr lang="en-US" sz="1400" dirty="0"/>
              <a:t>Women’s excess unhealthy life years: disentangling the unhealthy life years gap</a:t>
            </a:r>
            <a:r>
              <a:rPr lang="en-US" sz="1400" dirty="0">
                <a:ea typeface="MyriadPro-Regular"/>
                <a:cs typeface="Times New Roman" panose="02020603050405020304" pitchFamily="18" charset="0"/>
              </a:rPr>
              <a:t>.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u="sng" dirty="0">
                <a:solidFill>
                  <a:srgbClr val="0563C1"/>
                </a:solidFill>
                <a:ea typeface="MyriadPro-Regular"/>
                <a:cs typeface="Times New Roman" panose="02020603050405020304" pitchFamily="18" charset="0"/>
              </a:rPr>
              <a:t>https://www.ncbi.nlm.nih.gov/pmc/articles/PMC6761840/</a:t>
            </a: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Hearth Federation. Women &amp; CVD.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dirty="0">
                <a:ea typeface="MyriadPro-Regular"/>
                <a:cs typeface="Times New Roman" panose="02020603050405020304" pitchFamily="18" charset="0"/>
                <a:hlinkClick r:id="rId4"/>
              </a:rPr>
              <a:t>https://world-heart-federation.org/what-we-do/women-cvd/</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NHS. Overview Osteoporosis. </a:t>
            </a:r>
            <a:r>
              <a:rPr lang="el-GR" sz="1400" dirty="0">
                <a:cs typeface="Times New Roman" panose="02020603050405020304" pitchFamily="18" charset="0"/>
              </a:rPr>
              <a:t>Ανακτήθηκε 29.11.23 από:</a:t>
            </a:r>
            <a:r>
              <a:rPr lang="en-US" sz="1400" dirty="0">
                <a:cs typeface="Times New Roman" panose="02020603050405020304" pitchFamily="18" charset="0"/>
              </a:rPr>
              <a:t> </a:t>
            </a:r>
            <a:r>
              <a:rPr lang="en-US" sz="1400" dirty="0">
                <a:cs typeface="Times New Roman" panose="02020603050405020304" pitchFamily="18" charset="0"/>
                <a:hlinkClick r:id="rId5"/>
              </a:rPr>
              <a:t>https://www.nhs.uk/conditions/osteoporosis/</a:t>
            </a:r>
            <a:r>
              <a:rPr lang="en-US" sz="1400" dirty="0">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de-DE" sz="1400" dirty="0"/>
              <a:t>Berner L., Floris G., </a:t>
            </a:r>
            <a:r>
              <a:rPr lang="de-DE" sz="1400" dirty="0" err="1"/>
              <a:t>Wildiers</a:t>
            </a:r>
            <a:r>
              <a:rPr lang="de-DE" sz="1400" dirty="0"/>
              <a:t> H., </a:t>
            </a:r>
            <a:r>
              <a:rPr lang="de-DE" sz="1400" dirty="0" err="1"/>
              <a:t>Hatse</a:t>
            </a:r>
            <a:r>
              <a:rPr lang="de-DE" sz="1400" dirty="0"/>
              <a:t> S. 19 March 2021. </a:t>
            </a:r>
            <a:r>
              <a:rPr lang="en-US" sz="1400" dirty="0"/>
              <a:t>Cancer and Aging: Two Tightly Interconnected Biological Processes</a:t>
            </a:r>
            <a:r>
              <a:rPr lang="de-DE" sz="1400" dirty="0"/>
              <a:t>. </a:t>
            </a:r>
            <a:r>
              <a:rPr lang="el-GR" sz="1400" dirty="0"/>
              <a:t>Ανακτήθηκε 29.11.23 από:</a:t>
            </a:r>
            <a:r>
              <a:rPr lang="de-DE" sz="1400" dirty="0"/>
              <a:t> </a:t>
            </a:r>
            <a:r>
              <a:rPr lang="de-DE" sz="1400" dirty="0">
                <a:hlinkClick r:id="rId6"/>
              </a:rPr>
              <a:t>https://www.ncbi.nlm.nih.gov/pmc/articles/PMC8003441/</a:t>
            </a:r>
            <a:r>
              <a:rPr lang="de-DE" sz="1400" dirty="0"/>
              <a:t> </a:t>
            </a:r>
          </a:p>
          <a:p>
            <a:pPr marL="342900" indent="-342900">
              <a:lnSpc>
                <a:spcPct val="130000"/>
              </a:lnSpc>
              <a:buFont typeface="Arial" panose="020B0604020202020204" pitchFamily="34" charset="0"/>
              <a:buChar char="•"/>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16379182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el-GR" dirty="0">
                <a:solidFill>
                  <a:srgbClr val="C01E24"/>
                </a:solidFill>
              </a:rPr>
              <a:t>Υλικό για περαιτέρω ανάγνωση</a:t>
            </a:r>
            <a:r>
              <a:rPr lang="en-GB" dirty="0">
                <a:solidFill>
                  <a:srgbClr val="C01E24"/>
                </a:solidFill>
              </a:rPr>
              <a:t> (4)</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de-DE" sz="1400" dirty="0"/>
              <a:t>.</a:t>
            </a:r>
            <a:r>
              <a:rPr lang="it-IT" sz="1400" b="1" dirty="0"/>
              <a:t> </a:t>
            </a:r>
            <a:r>
              <a:rPr lang="it-IT" sz="1400" dirty="0" err="1"/>
              <a:t>Gynecologic</a:t>
            </a:r>
            <a:r>
              <a:rPr lang="it-IT" sz="1400" dirty="0"/>
              <a:t> Cancer Awareness</a:t>
            </a:r>
            <a:r>
              <a:rPr lang="de-DE" sz="1400" dirty="0"/>
              <a:t>. </a:t>
            </a:r>
            <a:r>
              <a:rPr lang="el-GR" sz="1400" dirty="0"/>
              <a:t>Ανακτήθηκε 29.11.23 από:</a:t>
            </a:r>
            <a:r>
              <a:rPr lang="de-DE" sz="1400" dirty="0"/>
              <a:t> </a:t>
            </a:r>
            <a:r>
              <a:rPr lang="de-DE" sz="1400" dirty="0">
                <a:hlinkClick r:id="rId3"/>
              </a:rPr>
              <a:t>https://www.cdc.gov/cancer/dcpc/re</a:t>
            </a:r>
            <a:r>
              <a:rPr lang="el-GR" sz="1400" dirty="0">
                <a:hlinkClick r:id="rId3"/>
              </a:rPr>
              <a:t>Πηγή</a:t>
            </a:r>
            <a:r>
              <a:rPr lang="de-DE" sz="1400" dirty="0">
                <a:hlinkClick r:id="rId3"/>
              </a:rPr>
              <a:t>s/features/gynecologiccancers/index.htm</a:t>
            </a:r>
            <a:r>
              <a:rPr lang="de-DE" sz="1400" dirty="0"/>
              <a:t>  </a:t>
            </a:r>
            <a:endParaRPr lang="en-US"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Cervical cancer</a:t>
            </a:r>
            <a:r>
              <a:rPr lang="en-US" sz="1400" dirty="0"/>
              <a:t>.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u="sng" dirty="0">
                <a:solidFill>
                  <a:srgbClr val="0563C1"/>
                </a:solidFill>
                <a:ea typeface="MyriadPro-Regular"/>
                <a:cs typeface="Times New Roman" panose="02020603050405020304" pitchFamily="18" charset="0"/>
              </a:rPr>
              <a:t>https://www.who.int/health-topics/cervical-cancer#tab=tab_1</a:t>
            </a:r>
          </a:p>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en-US" sz="1400" dirty="0">
                <a:ea typeface="MyriadPro-Regular"/>
                <a:cs typeface="Times New Roman" panose="02020603050405020304" pitchFamily="18" charset="0"/>
              </a:rPr>
              <a:t>. What is Breast Cancer?</a:t>
            </a:r>
            <a:r>
              <a:rPr lang="en-US" sz="1400" b="1" dirty="0"/>
              <a:t>.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u="sng" dirty="0">
                <a:solidFill>
                  <a:srgbClr val="0563C1"/>
                </a:solidFill>
                <a:ea typeface="MyriadPro-Regular"/>
                <a:cs typeface="Times New Roman" panose="02020603050405020304" pitchFamily="18" charset="0"/>
              </a:rPr>
              <a:t>https://www.cdc.gov/cancer/breast/basic_info/what-is-breast-cancer.htm</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11 March 2024. Breast cancer. Retrieved 27.03.24 from: </a:t>
            </a:r>
            <a:r>
              <a:rPr lang="en-US" sz="1400" dirty="0">
                <a:ea typeface="MyriadPro-Regular"/>
                <a:cs typeface="Times New Roman" panose="02020603050405020304" pitchFamily="18" charset="0"/>
                <a:hlinkClick r:id="rId4"/>
              </a:rPr>
              <a:t>https://www.who.int/news-room/fact-sheets/detail/breast-cancer</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Foundation for Women’s Cancer. Maintaining Health.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u="sng" dirty="0">
                <a:solidFill>
                  <a:srgbClr val="0563C1"/>
                </a:solidFill>
                <a:ea typeface="MyriadPro-Regular"/>
                <a:cs typeface="Times New Roman" panose="02020603050405020304" pitchFamily="18" charset="0"/>
                <a:hlinkClick r:id="rId5"/>
              </a:rPr>
              <a:t>https://foundationforwomenscancer.org/gynecological-cancers/gynecologic-cancer-risk-prevention/maintaining-health/</a:t>
            </a:r>
            <a:endParaRPr lang="en-US" sz="1400" u="sng" dirty="0">
              <a:solidFill>
                <a:srgbClr val="0563C1"/>
              </a:solidFill>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en-US" sz="1400" dirty="0">
                <a:ea typeface="MyriadPro-Regular"/>
                <a:cs typeface="Times New Roman" panose="02020603050405020304" pitchFamily="18" charset="0"/>
              </a:rPr>
              <a:t>. </a:t>
            </a:r>
            <a:r>
              <a:rPr lang="en-US" sz="1400" dirty="0"/>
              <a:t>What Can I Do to Reduce My Risk?</a:t>
            </a:r>
            <a:r>
              <a:rPr lang="en-US" sz="1400" dirty="0">
                <a:ea typeface="MyriadPro-Regular"/>
                <a:cs typeface="Times New Roman" panose="02020603050405020304" pitchFamily="18" charset="0"/>
              </a:rPr>
              <a:t>.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dirty="0">
                <a:ea typeface="MyriadPro-Regular"/>
                <a:cs typeface="Times New Roman" panose="02020603050405020304" pitchFamily="18" charset="0"/>
                <a:hlinkClick r:id="rId6"/>
              </a:rPr>
              <a:t>https://www.cdc.gov/cancer/gynecologic/basic_info/prevention.htm</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U.S. Food and Drug Administration. </a:t>
            </a:r>
            <a:r>
              <a:rPr lang="en-US" sz="1400" dirty="0"/>
              <a:t>5 Healthy Aging Tips for Women</a:t>
            </a:r>
            <a:r>
              <a:rPr lang="en-US" sz="1400" dirty="0">
                <a:cs typeface="Times New Roman" panose="02020603050405020304" pitchFamily="18" charset="0"/>
              </a:rPr>
              <a:t>. Retrieved 29.11.23 from </a:t>
            </a:r>
            <a:r>
              <a:rPr lang="en-US" sz="1400" dirty="0">
                <a:cs typeface="Times New Roman" panose="02020603050405020304" pitchFamily="18" charset="0"/>
                <a:hlinkClick r:id="rId7"/>
              </a:rPr>
              <a:t>https://www.fda.gov/consumers/womens-health-topics/5-healthy-aging-tips-women</a:t>
            </a:r>
            <a:r>
              <a:rPr lang="en-US" sz="1400" dirty="0">
                <a:cs typeface="Times New Roman" panose="02020603050405020304" pitchFamily="18" charset="0"/>
              </a:rPr>
              <a:t> </a:t>
            </a:r>
          </a:p>
          <a:p>
            <a:pPr marL="0" indent="0">
              <a:lnSpc>
                <a:spcPct val="130000"/>
              </a:lnSpc>
              <a:buNone/>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931823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sz="2200" b="1" dirty="0">
                <a:solidFill>
                  <a:srgbClr val="203864"/>
                </a:solidFill>
              </a:rPr>
              <a:t>Δεξιότητες</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για την υγεία των γυναικών </a:t>
            </a:r>
            <a:r>
              <a:rPr lang="en-US" dirty="0">
                <a:solidFill>
                  <a:schemeClr val="tx1"/>
                </a:solidFill>
              </a:rPr>
              <a:t>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7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441862"/>
            <a:ext cx="6314063" cy="3389344"/>
          </a:xfrm>
        </p:spPr>
        <p:txBody>
          <a:bodyPr>
            <a:normAutofit fontScale="77500" lnSpcReduction="20000"/>
          </a:bodyPr>
          <a:lstStyle/>
          <a:p>
            <a:pPr marL="0" lvl="0" indent="0">
              <a:buNone/>
            </a:pPr>
            <a:r>
              <a:rPr lang="el-GR" dirty="0"/>
              <a:t>Οι εκπαιδευόμενες:</a:t>
            </a:r>
          </a:p>
          <a:p>
            <a:pPr lvl="0"/>
            <a:r>
              <a:rPr lang="el-GR" dirty="0"/>
              <a:t>Θα είναι σε θέση να προσδιορίσουν ποιες πτυχές της γυναικείας υγείας είναι πιο σημαντικές για τις ίδιες και την κοινότητα στην οποία ανήκουν.</a:t>
            </a:r>
            <a:endParaRPr lang="it-IT" dirty="0"/>
          </a:p>
          <a:p>
            <a:r>
              <a:rPr lang="el-GR" dirty="0"/>
              <a:t>Θα είναι σε θέση να προσδιορίσουν τους σημαντικότερους τομείς στους οποίους μπορεί να βελτιωθεί η αυτοδιαχείριση της υγείας τους.</a:t>
            </a:r>
            <a:endParaRPr lang="en-GB" dirty="0"/>
          </a:p>
          <a:p>
            <a:r>
              <a:rPr lang="el-GR" dirty="0"/>
              <a:t>Θα μάθουν να χρησιμοποιούν και θα μπορούν να επωφεληθούν από διάφορες εφαρμογές για τη γυναικεία υγεία.</a:t>
            </a:r>
            <a:endParaRPr lang="it-IT" dirty="0"/>
          </a:p>
          <a:p>
            <a:r>
              <a:rPr lang="el-GR" dirty="0"/>
              <a:t>Θα αποκτήσουν μεγαλύτερη πρόσβαση στις τοπικές υπηρεσίες υγείας, μέσα από την ενημέρωσή τους σε θέματα γυναικείας υγείας.</a:t>
            </a:r>
            <a:endParaRPr lang="it-IT" dirty="0"/>
          </a:p>
        </p:txBody>
      </p:sp>
      <p:sp>
        <p:nvSpPr>
          <p:cNvPr id="4" name="Ορθογώνιο 1">
            <a:extLst>
              <a:ext uri="{FF2B5EF4-FFF2-40B4-BE49-F238E27FC236}">
                <a16:creationId xmlns:a16="http://schemas.microsoft.com/office/drawing/2014/main" id="{3DDBF1C3-FB80-CC7D-A678-362A5C0BA23E}"/>
              </a:ext>
            </a:extLst>
          </p:cNvPr>
          <p:cNvSpPr/>
          <p:nvPr/>
        </p:nvSpPr>
        <p:spPr>
          <a:xfrm>
            <a:off x="3419912" y="6129356"/>
            <a:ext cx="8772088" cy="276999"/>
          </a:xfrm>
          <a:prstGeom prst="rect">
            <a:avLst/>
          </a:prstGeom>
        </p:spPr>
        <p:txBody>
          <a:bodyPr wrap="square">
            <a:spAutoFit/>
          </a:bodyPr>
          <a:lstStyle/>
          <a:p>
            <a:pPr algn="r"/>
            <a:r>
              <a:rPr lang="el-GR" sz="1200" dirty="0">
                <a:hlinkClick r:id="rId3"/>
              </a:rPr>
              <a:t>Εικόνα από</a:t>
            </a:r>
            <a:r>
              <a:rPr lang="en-US" sz="1200" dirty="0">
                <a:hlinkClick r:id="rId3"/>
              </a:rPr>
              <a:t> vectorjuice </a:t>
            </a:r>
            <a:r>
              <a:rPr lang="el-GR" sz="1200" dirty="0">
                <a:hlinkClick r:id="rId3"/>
              </a:rPr>
              <a:t>σε</a:t>
            </a:r>
            <a:r>
              <a:rPr lang="en-US" sz="1200" dirty="0">
                <a:hlinkClick r:id="rId3"/>
              </a:rPr>
              <a:t> Freepik</a:t>
            </a:r>
            <a:endParaRPr lang="en-US" sz="1200" dirty="0"/>
          </a:p>
        </p:txBody>
      </p:sp>
      <p:pic>
        <p:nvPicPr>
          <p:cNvPr id="6" name="Google Shape;190;g2c07f5df07d_0_263">
            <a:extLst>
              <a:ext uri="{FF2B5EF4-FFF2-40B4-BE49-F238E27FC236}">
                <a16:creationId xmlns:a16="http://schemas.microsoft.com/office/drawing/2014/main" id="{777CF64F-023C-835B-5596-E4070E984016}"/>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el-GR" dirty="0">
                <a:solidFill>
                  <a:srgbClr val="C01E24"/>
                </a:solidFill>
              </a:rPr>
              <a:t>Υλικό για περαιτέρω ανάγνωση</a:t>
            </a:r>
            <a:r>
              <a:rPr lang="en-GB" dirty="0">
                <a:solidFill>
                  <a:srgbClr val="C01E24"/>
                </a:solidFill>
              </a:rPr>
              <a:t> (5)</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de-DE" sz="1400" dirty="0"/>
              <a:t>Johns Hopkins Medicine.</a:t>
            </a:r>
            <a:r>
              <a:rPr lang="en-US" sz="1400" b="1" dirty="0"/>
              <a:t> </a:t>
            </a:r>
            <a:r>
              <a:rPr lang="en-US" sz="1400" dirty="0"/>
              <a:t>Women’s Preventive Care Timeline: Infographic</a:t>
            </a:r>
            <a:r>
              <a:rPr lang="de-DE" sz="1400" dirty="0"/>
              <a:t>. </a:t>
            </a:r>
            <a:r>
              <a:rPr lang="el-GR" sz="1400" dirty="0"/>
              <a:t>Ανακτήθηκε 29.11.23 από:</a:t>
            </a:r>
            <a:r>
              <a:rPr lang="de-DE" sz="1400" dirty="0"/>
              <a:t> </a:t>
            </a:r>
            <a:r>
              <a:rPr lang="de-DE" sz="1400" dirty="0">
                <a:hlinkClick r:id="rId3"/>
              </a:rPr>
              <a:t>https://www.hopkinsmedicine.org/health/wellness-and-prevention/womens-preventive-care-infographic</a:t>
            </a:r>
            <a:r>
              <a:rPr lang="de-DE" sz="1400" dirty="0"/>
              <a:t> </a:t>
            </a:r>
            <a:endParaRPr lang="en-US"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de-DE" sz="1400" dirty="0" err="1"/>
              <a:t>Teach</a:t>
            </a:r>
            <a:r>
              <a:rPr lang="de-DE" sz="1400" dirty="0"/>
              <a:t> on Earth.</a:t>
            </a:r>
            <a:r>
              <a:rPr lang="it-IT" sz="1400" b="1" dirty="0"/>
              <a:t> </a:t>
            </a:r>
            <a:r>
              <a:rPr lang="fr-FR" sz="1400" dirty="0"/>
              <a:t>Je prends mon dépistage en main - CHALLENGES</a:t>
            </a:r>
            <a:r>
              <a:rPr lang="de-DE" sz="1400" dirty="0"/>
              <a:t>. </a:t>
            </a:r>
            <a:r>
              <a:rPr lang="el-GR" sz="1400" dirty="0"/>
              <a:t>Ανακτήθηκε 29.11.23 από:</a:t>
            </a:r>
            <a:r>
              <a:rPr lang="de-DE" sz="1400" dirty="0"/>
              <a:t> </a:t>
            </a:r>
            <a:r>
              <a:rPr lang="de-DE" sz="1400" dirty="0">
                <a:hlinkClick r:id="rId4"/>
              </a:rPr>
              <a:t>https://teachonearth-webapp.teachonmars.com/training/je-prends-mon-depistage-en-main-bellebien-sept2023</a:t>
            </a:r>
            <a:r>
              <a:rPr lang="de-DE" sz="1400" dirty="0"/>
              <a:t> </a:t>
            </a:r>
            <a:endParaRPr lang="en-US"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Stanzel</a:t>
            </a:r>
            <a:r>
              <a:rPr lang="en-US" sz="1400" dirty="0">
                <a:ea typeface="MyriadPro-Regular"/>
                <a:cs typeface="Times New Roman" panose="02020603050405020304" pitchFamily="18" charset="0"/>
              </a:rPr>
              <a:t> K.A., </a:t>
            </a:r>
            <a:r>
              <a:rPr lang="en-US" sz="1400" dirty="0" err="1">
                <a:ea typeface="MyriadPro-Regular"/>
                <a:cs typeface="Times New Roman" panose="02020603050405020304" pitchFamily="18" charset="0"/>
              </a:rPr>
              <a:t>Hammarberg</a:t>
            </a:r>
            <a:r>
              <a:rPr lang="en-US" sz="1400" dirty="0">
                <a:ea typeface="MyriadPro-Regular"/>
                <a:cs typeface="Times New Roman" panose="02020603050405020304" pitchFamily="18" charset="0"/>
              </a:rPr>
              <a:t> K., Fisher J. August 2021. </a:t>
            </a:r>
            <a:r>
              <a:rPr lang="en-US" sz="1400" dirty="0"/>
              <a:t>Challenges in menopausal care of immigrant women</a:t>
            </a:r>
            <a:r>
              <a:rPr lang="en-US" sz="1400" b="1" dirty="0"/>
              <a:t>.</a:t>
            </a:r>
            <a:r>
              <a:rPr lang="en-US" sz="1400" dirty="0"/>
              <a:t>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u="sng" dirty="0">
                <a:solidFill>
                  <a:srgbClr val="0563C1"/>
                </a:solidFill>
                <a:ea typeface="MyriadPro-Regular"/>
                <a:cs typeface="Times New Roman" panose="02020603050405020304" pitchFamily="18" charset="0"/>
              </a:rPr>
              <a:t>https://www.sciencedirect.com/science/article/abs/pii/S0378512221000785 </a:t>
            </a: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livi</a:t>
            </a:r>
            <a:r>
              <a:rPr lang="en-US" sz="1400" dirty="0">
                <a:ea typeface="MyriadPro-Regular"/>
                <a:cs typeface="Times New Roman" panose="02020603050405020304" pitchFamily="18" charset="0"/>
              </a:rPr>
              <a:t>. 23 May 2022. </a:t>
            </a:r>
            <a:r>
              <a:rPr lang="en-US" sz="1400" dirty="0"/>
              <a:t>What age will I reach menopause? A doctor’s guide</a:t>
            </a:r>
            <a:r>
              <a:rPr lang="en-US" sz="1400" b="1" dirty="0"/>
              <a:t>.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u="sng" dirty="0">
                <a:solidFill>
                  <a:srgbClr val="0563C1"/>
                </a:solidFill>
                <a:ea typeface="MyriadPro-Regular"/>
                <a:cs typeface="Times New Roman" panose="02020603050405020304" pitchFamily="18" charset="0"/>
              </a:rPr>
              <a:t>https://www.livi.co.uk/your-health/what-age-will-i-reach-menopause-a-doctors-guide/</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NHS inform. Menopause.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dirty="0">
                <a:ea typeface="MyriadPro-Regular"/>
                <a:cs typeface="Times New Roman" panose="02020603050405020304" pitchFamily="18" charset="0"/>
                <a:hlinkClick r:id="rId5"/>
              </a:rPr>
              <a:t>https://www.nhsinform.scot/healthy-living/womens-health/later-years-around-50-years-and-over/menopause-and-post-menopause-health/menopause</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OASH. Menopause basics. Retrieved 29.11.23 from </a:t>
            </a:r>
            <a:r>
              <a:rPr lang="en-US" sz="1400" dirty="0">
                <a:ea typeface="MyriadPro-Regular"/>
                <a:cs typeface="Times New Roman" panose="02020603050405020304" pitchFamily="18" charset="0"/>
                <a:hlinkClick r:id="rId6"/>
              </a:rPr>
              <a:t>https://www.womenshealth.gov/menopause/menopause-basics</a:t>
            </a:r>
            <a:r>
              <a:rPr lang="en-US" sz="1400" dirty="0">
                <a:ea typeface="MyriadPro-Regular"/>
                <a:cs typeface="Times New Roman" panose="02020603050405020304" pitchFamily="18" charset="0"/>
              </a:rPr>
              <a:t> </a:t>
            </a:r>
            <a:endParaRPr lang="en-US" sz="1400" u="sng" dirty="0">
              <a:solidFill>
                <a:srgbClr val="0563C1"/>
              </a:solidFill>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de-DE" sz="1400" dirty="0"/>
              <a:t>Johns Hopkins Medicine</a:t>
            </a:r>
            <a:r>
              <a:rPr lang="en-US" sz="1400" dirty="0">
                <a:ea typeface="MyriadPro-Regular"/>
                <a:cs typeface="Times New Roman" panose="02020603050405020304" pitchFamily="18" charset="0"/>
              </a:rPr>
              <a:t>. Strategies for </a:t>
            </a:r>
            <a:r>
              <a:rPr lang="en-US" sz="1400" dirty="0" err="1">
                <a:ea typeface="MyriadPro-Regular"/>
                <a:cs typeface="Times New Roman" panose="02020603050405020304" pitchFamily="18" charset="0"/>
              </a:rPr>
              <a:t>Healty</a:t>
            </a:r>
            <a:r>
              <a:rPr lang="en-US" sz="1400" dirty="0">
                <a:ea typeface="MyriadPro-Regular"/>
                <a:cs typeface="Times New Roman" panose="02020603050405020304" pitchFamily="18" charset="0"/>
              </a:rPr>
              <a:t> Aging. </a:t>
            </a:r>
            <a:r>
              <a:rPr lang="el-GR" sz="1400" dirty="0">
                <a:ea typeface="MyriadPro-Regular"/>
                <a:cs typeface="Times New Roman" panose="02020603050405020304" pitchFamily="18" charset="0"/>
              </a:rPr>
              <a:t>Ανακτήθηκε 29.11.23 από:</a:t>
            </a:r>
            <a:r>
              <a:rPr lang="en-US" sz="1400" dirty="0">
                <a:ea typeface="MyriadPro-Regular"/>
                <a:cs typeface="Times New Roman" panose="02020603050405020304" pitchFamily="18" charset="0"/>
              </a:rPr>
              <a:t> </a:t>
            </a:r>
            <a:r>
              <a:rPr lang="en-US" sz="1400" dirty="0">
                <a:ea typeface="MyriadPro-Regular"/>
                <a:cs typeface="Times New Roman" panose="02020603050405020304" pitchFamily="18" charset="0"/>
                <a:hlinkClick r:id="rId7"/>
              </a:rPr>
              <a:t>https://www.hopkinsmedicine.org/womens-wellness-program/strategies</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Everyday Health. 14 April 2023. </a:t>
            </a:r>
            <a:r>
              <a:rPr lang="en-US" sz="1400" dirty="0"/>
              <a:t>Menopause Apps You Should Know About</a:t>
            </a:r>
            <a:r>
              <a:rPr lang="en-US" sz="1400" dirty="0">
                <a:cs typeface="Times New Roman" panose="02020603050405020304" pitchFamily="18" charset="0"/>
              </a:rPr>
              <a:t>. Retrieved 29.11.23 from </a:t>
            </a:r>
            <a:r>
              <a:rPr lang="en-US" sz="1400" dirty="0">
                <a:cs typeface="Times New Roman" panose="02020603050405020304" pitchFamily="18" charset="0"/>
                <a:hlinkClick r:id="rId8"/>
              </a:rPr>
              <a:t>https://www.everydayhealth.com/menopause/menopause-apps-you-should-know-about/</a:t>
            </a:r>
            <a:r>
              <a:rPr lang="en-US" sz="1400" dirty="0">
                <a:cs typeface="Times New Roman" panose="02020603050405020304" pitchFamily="18" charset="0"/>
              </a:rPr>
              <a:t> </a:t>
            </a:r>
          </a:p>
          <a:p>
            <a:pPr marL="0" indent="0">
              <a:lnSpc>
                <a:spcPct val="130000"/>
              </a:lnSpc>
              <a:buNone/>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32093217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80029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l-GR" sz="2400" dirty="0">
                <a:solidFill>
                  <a:srgbClr val="C01E24"/>
                </a:solidFill>
                <a:latin typeface="+mj-lt"/>
              </a:rPr>
              <a:t>Συγχαρητήρια! </a:t>
            </a:r>
            <a:endParaRPr lang="en-US" sz="2400" dirty="0">
              <a:solidFill>
                <a:srgbClr val="C01E24"/>
              </a:solidFill>
              <a:latin typeface="+mj-lt"/>
            </a:endParaRPr>
          </a:p>
          <a:p>
            <a:pPr algn="l">
              <a:spcAft>
                <a:spcPts val="600"/>
              </a:spcAft>
            </a:pPr>
            <a:r>
              <a:rPr lang="el-GR" sz="2400" dirty="0">
                <a:solidFill>
                  <a:srgbClr val="C01E24"/>
                </a:solidFill>
                <a:latin typeface="+mj-lt"/>
              </a:rPr>
              <a:t>Ολοκληρώσατε τη διδασκαλία αυτής της ενότητας!</a:t>
            </a:r>
            <a:endParaRPr lang="en-US" sz="2400" dirty="0">
              <a:solidFill>
                <a:srgbClr val="C01E24"/>
              </a:solidFill>
              <a:latin typeface="+mj-lt"/>
            </a:endParaRPr>
          </a:p>
        </p:txBody>
      </p:sp>
      <p:sp>
        <p:nvSpPr>
          <p:cNvPr id="11" name="Ορθογώνιο 10">
            <a:extLst>
              <a:ext uri="{FF2B5EF4-FFF2-40B4-BE49-F238E27FC236}">
                <a16:creationId xmlns:a16="http://schemas.microsoft.com/office/drawing/2014/main" id="{252D5588-9D47-4372-A592-FC5F71ED3798}"/>
              </a:ext>
            </a:extLst>
          </p:cNvPr>
          <p:cNvSpPr/>
          <p:nvPr/>
        </p:nvSpPr>
        <p:spPr>
          <a:xfrm>
            <a:off x="4967111" y="6223967"/>
            <a:ext cx="7169110" cy="632422"/>
          </a:xfrm>
          <a:prstGeom prst="rect">
            <a:avLst/>
          </a:prstGeom>
        </p:spPr>
        <p:txBody>
          <a:bodyPr vert="horz" lIns="91440" tIns="45720" rIns="91440" bIns="45720" rtlCol="0" anchor="ctr">
            <a:normAutofit lnSpcReduction="10000"/>
          </a:bodyPr>
          <a:lstStyle/>
          <a:p>
            <a:pPr>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14" name="Εικόνα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8" y="6464823"/>
            <a:ext cx="2085654" cy="391566"/>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7.1.1</a:t>
            </a:r>
            <a:r>
              <a:rPr lang="en-US" altLang="el-GR" dirty="0"/>
              <a:t/>
            </a:r>
            <a:br>
              <a:rPr lang="en-US" altLang="el-GR" dirty="0"/>
            </a:br>
            <a:r>
              <a:rPr lang="el-GR" altLang="el-GR" dirty="0">
                <a:solidFill>
                  <a:srgbClr val="C01E24"/>
                </a:solidFill>
              </a:rPr>
              <a:t>Εισαγωγή και παρουσίαση</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fontScale="92500"/>
          </a:bodyPr>
          <a:lstStyle/>
          <a:p>
            <a:r>
              <a:rPr lang="el-GR" sz="2400" dirty="0"/>
              <a:t>Παρουσίαση του έργου </a:t>
            </a:r>
            <a:r>
              <a:rPr lang="en-US" sz="2400" dirty="0"/>
              <a:t>Mig-Health Apps </a:t>
            </a:r>
            <a:r>
              <a:rPr lang="el-GR" sz="2400" dirty="0"/>
              <a:t>και της δομής του εκπαιδευτικού προγράμματος.</a:t>
            </a:r>
            <a:endParaRPr lang="en-US" sz="2400" dirty="0"/>
          </a:p>
          <a:p>
            <a:pPr lvl="0"/>
            <a:r>
              <a:rPr lang="el-GR" sz="2400" dirty="0"/>
              <a:t>Γνωριμία του εκπαιδευτή με τις εκπαιδευόμενες και τα βασικά χαρακτηριστικά τους (συμπεριλαμβανομένων των ψηφιακών τους δεξιοτήτων).</a:t>
            </a:r>
            <a:endParaRPr lang="el-GR" sz="2000" dirty="0"/>
          </a:p>
          <a:p>
            <a:pPr marL="0">
              <a:lnSpc>
                <a:spcPct val="120000"/>
              </a:lnSpc>
              <a:spcBef>
                <a:spcPts val="600"/>
              </a:spcBef>
              <a:buNone/>
            </a:pPr>
            <a:endParaRPr lang="el-GR" sz="2000" dirty="0"/>
          </a:p>
        </p:txBody>
      </p:sp>
      <p:pic>
        <p:nvPicPr>
          <p:cNvPr id="7" name="Picture 2" descr="Ambition abstract concept">
            <a:extLst>
              <a:ext uri="{FF2B5EF4-FFF2-40B4-BE49-F238E27FC236}">
                <a16:creationId xmlns:a16="http://schemas.microsoft.com/office/drawing/2014/main" id="{11924F11-58A5-9325-08C0-442F0FE4D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D544A0-DA65-4E7B-3C06-CB39B99EC643}"/>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44522F97-B3FD-DB3C-4892-6AB0E9E26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7.1.2</a:t>
            </a:r>
            <a:r>
              <a:rPr lang="en-US" altLang="el-GR" dirty="0"/>
              <a:t/>
            </a:r>
            <a:br>
              <a:rPr lang="en-US" altLang="el-GR" dirty="0"/>
            </a:br>
            <a:r>
              <a:rPr lang="el-GR" altLang="el-GR" dirty="0">
                <a:solidFill>
                  <a:srgbClr val="C01E24"/>
                </a:solidFill>
              </a:rPr>
              <a:t>Εφαρμογές για την υγεία των γυναικών</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lnSpc>
                <a:spcPct val="120000"/>
              </a:lnSpc>
            </a:pPr>
            <a:r>
              <a:rPr lang="el-GR" dirty="0"/>
              <a:t>Ευαισθητοποίηση για την υγεία των γυναικών και τον αντίκτυπο που έχει στην κοινότητα ως σύνολο.</a:t>
            </a:r>
            <a:endParaRPr lang="it-IT" dirty="0"/>
          </a:p>
          <a:p>
            <a:pPr>
              <a:lnSpc>
                <a:spcPct val="120000"/>
              </a:lnSpc>
            </a:pPr>
            <a:r>
              <a:rPr lang="el-GR" dirty="0"/>
              <a:t>Ενδυνάμωση για αυτοδιαχείριση της υγείας.</a:t>
            </a:r>
            <a:endParaRPr lang="it-IT" dirty="0"/>
          </a:p>
          <a:p>
            <a:pPr>
              <a:lnSpc>
                <a:spcPct val="120000"/>
              </a:lnSpc>
            </a:pPr>
            <a:r>
              <a:rPr lang="el-GR" dirty="0"/>
              <a:t>Υποστήριξη των εκπαιδευομένων στην εξοικείωση με τη χρήση αυτών των εφαρμογών υγείας.</a:t>
            </a:r>
          </a:p>
        </p:txBody>
      </p:sp>
      <p:sp>
        <p:nvSpPr>
          <p:cNvPr id="8" name="TextBox 7">
            <a:extLst>
              <a:ext uri="{FF2B5EF4-FFF2-40B4-BE49-F238E27FC236}">
                <a16:creationId xmlns:a16="http://schemas.microsoft.com/office/drawing/2014/main" id="{70B9107A-9972-88A2-FD19-02EEF6ADE11A}"/>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1491921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557999" y="655457"/>
            <a:ext cx="11396576" cy="599188"/>
          </a:xfrm>
        </p:spPr>
        <p:txBody>
          <a:bodyPr/>
          <a:lstStyle/>
          <a:p>
            <a:r>
              <a:rPr lang="el-GR" dirty="0"/>
              <a:t>Γυναικεία υγεία και έμφυλες προκαταλήψεις</a:t>
            </a:r>
          </a:p>
        </p:txBody>
      </p:sp>
      <p:sp>
        <p:nvSpPr>
          <p:cNvPr id="10" name="Θέση περιεχομένου 5">
            <a:extLst>
              <a:ext uri="{FF2B5EF4-FFF2-40B4-BE49-F238E27FC236}">
                <a16:creationId xmlns:a16="http://schemas.microsoft.com/office/drawing/2014/main" id="{0C1D5052-E652-48A7-D550-94919F0621DA}"/>
              </a:ext>
            </a:extLst>
          </p:cNvPr>
          <p:cNvSpPr>
            <a:spLocks noGrp="1"/>
          </p:cNvSpPr>
          <p:nvPr>
            <p:ph sz="half" idx="1"/>
          </p:nvPr>
        </p:nvSpPr>
        <p:spPr>
          <a:xfrm>
            <a:off x="672427" y="1346546"/>
            <a:ext cx="9415630" cy="5204013"/>
          </a:xfrm>
        </p:spPr>
        <p:txBody>
          <a:bodyPr>
            <a:normAutofit fontScale="92500"/>
          </a:bodyPr>
          <a:lstStyle/>
          <a:p>
            <a:pPr marL="0" indent="0">
              <a:buNone/>
            </a:pPr>
            <a:r>
              <a:rPr lang="el-GR" sz="2400" dirty="0">
                <a:latin typeface="Calibri" panose="020F0502020204030204" pitchFamily="34" charset="0"/>
                <a:cs typeface="Calibri" panose="020F0502020204030204" pitchFamily="34" charset="0"/>
              </a:rPr>
              <a:t>Η υγεία των γυναικών αποτελεί, έως και σήμερα, ζήτημα παγκόσμιου ενδιαφέροντος, διότι, σε πολλές κοινωνίες, οι γυναίκες αποτελούν μειονεκτούσα ομάδα, η οποία αντιμετωπίζει διακρίσεις που έχουν τις ρίζες τους σε διάφορους </a:t>
            </a:r>
            <a:r>
              <a:rPr lang="el-GR" sz="2400" dirty="0" err="1">
                <a:latin typeface="Calibri" panose="020F0502020204030204" pitchFamily="34" charset="0"/>
                <a:cs typeface="Calibri" panose="020F0502020204030204" pitchFamily="34" charset="0"/>
              </a:rPr>
              <a:t>κοινωνικο</a:t>
            </a:r>
            <a:r>
              <a:rPr lang="el-GR" sz="2400" dirty="0">
                <a:latin typeface="Calibri" panose="020F0502020204030204" pitchFamily="34" charset="0"/>
                <a:cs typeface="Calibri" panose="020F0502020204030204" pitchFamily="34" charset="0"/>
              </a:rPr>
              <a:t>-πολιτισμικούς παράγοντες.</a:t>
            </a:r>
            <a:endParaRPr lang="en-US" sz="2400" dirty="0">
              <a:latin typeface="Calibri" panose="020F0502020204030204" pitchFamily="34" charset="0"/>
              <a:cs typeface="Calibri" panose="020F0502020204030204" pitchFamily="34" charset="0"/>
            </a:endParaRPr>
          </a:p>
          <a:p>
            <a:pPr marL="0" indent="0" algn="just">
              <a:buNone/>
            </a:pPr>
            <a:r>
              <a:rPr lang="el-GR" sz="2400" dirty="0">
                <a:latin typeface="Calibri" panose="020F0502020204030204" pitchFamily="34" charset="0"/>
                <a:cs typeface="Calibri" panose="020F0502020204030204" pitchFamily="34" charset="0"/>
              </a:rPr>
              <a:t>Εμπόδια στην πρόσβαση των γυναικών στην υγειονομική περίθαλψη:</a:t>
            </a:r>
            <a:endParaRPr lang="en-US" sz="2400" dirty="0">
              <a:latin typeface="Calibri" panose="020F0502020204030204" pitchFamily="34" charset="0"/>
              <a:cs typeface="Calibri" panose="020F0502020204030204" pitchFamily="34" charset="0"/>
            </a:endParaRPr>
          </a:p>
          <a:p>
            <a:pPr lvl="1" algn="just"/>
            <a:r>
              <a:rPr lang="el-GR" sz="2400" dirty="0">
                <a:latin typeface="Calibri" panose="020F0502020204030204" pitchFamily="34" charset="0"/>
                <a:cs typeface="Calibri" panose="020F0502020204030204" pitchFamily="34" charset="0"/>
              </a:rPr>
              <a:t>Έλλειψη πληροφόρησης σε θέματα γυναικείας υγείας</a:t>
            </a:r>
            <a:endParaRPr lang="en-US" sz="2400" dirty="0">
              <a:latin typeface="Calibri" panose="020F0502020204030204" pitchFamily="34" charset="0"/>
              <a:cs typeface="Calibri" panose="020F0502020204030204" pitchFamily="34" charset="0"/>
            </a:endParaRPr>
          </a:p>
          <a:p>
            <a:pPr lvl="1"/>
            <a:r>
              <a:rPr lang="el-GR" sz="2400" dirty="0">
                <a:latin typeface="Calibri" panose="020F0502020204030204" pitchFamily="34" charset="0"/>
                <a:cs typeface="Calibri" panose="020F0502020204030204" pitchFamily="34" charset="0"/>
              </a:rPr>
              <a:t>Κοινωνικό στίγμα</a:t>
            </a:r>
            <a:endParaRPr lang="en-US" sz="2400" dirty="0">
              <a:latin typeface="Calibri" panose="020F0502020204030204" pitchFamily="34" charset="0"/>
              <a:cs typeface="Calibri" panose="020F0502020204030204" pitchFamily="34" charset="0"/>
            </a:endParaRPr>
          </a:p>
          <a:p>
            <a:pPr lvl="1" algn="just"/>
            <a:r>
              <a:rPr lang="el-GR" sz="2400" dirty="0">
                <a:latin typeface="Calibri" panose="020F0502020204030204" pitchFamily="34" charset="0"/>
                <a:cs typeface="Calibri" panose="020F0502020204030204" pitchFamily="34" charset="0"/>
              </a:rPr>
              <a:t>Έλλειψη κεφαλαίου</a:t>
            </a:r>
            <a:endParaRPr lang="en-US" sz="2400" dirty="0">
              <a:latin typeface="Calibri" panose="020F0502020204030204" pitchFamily="34" charset="0"/>
              <a:cs typeface="Calibri" panose="020F0502020204030204" pitchFamily="34" charset="0"/>
            </a:endParaRPr>
          </a:p>
          <a:p>
            <a:pPr lvl="1" algn="just"/>
            <a:r>
              <a:rPr lang="el-GR" sz="2400" dirty="0">
                <a:latin typeface="Calibri" panose="020F0502020204030204" pitchFamily="34" charset="0"/>
                <a:cs typeface="Calibri" panose="020F0502020204030204" pitchFamily="34" charset="0"/>
              </a:rPr>
              <a:t>Στερεοτυπικές πεποιθήσεις</a:t>
            </a:r>
            <a:endParaRPr lang="en-US" sz="2400" dirty="0">
              <a:latin typeface="Calibri" panose="020F0502020204030204" pitchFamily="34" charset="0"/>
              <a:cs typeface="Calibri" panose="020F0502020204030204" pitchFamily="34" charset="0"/>
            </a:endParaRPr>
          </a:p>
          <a:p>
            <a:pPr marL="0" indent="0">
              <a:buNone/>
            </a:pPr>
            <a:r>
              <a:rPr lang="el-GR" sz="2400" dirty="0"/>
              <a:t>Αν και η κοινωνία σταδιακά αλλάζει στον τρόπο που αντιμετωπίζει τα προβλήματα υγείας των γυναικών, οι ανισότητες εξακολουθούν να υφίστανται, ιδίως στις αναπτυσσόμενες χώρες και μεταξύ των μεταναστριών.</a:t>
            </a:r>
            <a:endParaRPr lang="en-US" sz="2400" dirty="0">
              <a:latin typeface="Calibri" panose="020F0502020204030204" pitchFamily="34" charset="0"/>
              <a:cs typeface="Calibri" panose="020F0502020204030204" pitchFamily="34" charset="0"/>
            </a:endParaRPr>
          </a:p>
          <a:p>
            <a:pPr marL="0" indent="0" algn="ctr">
              <a:buNone/>
            </a:pPr>
            <a:endParaRPr lang="en-US" sz="2400" b="1" u="sng" dirty="0">
              <a:latin typeface="Calibri" panose="020F0502020204030204" pitchFamily="34" charset="0"/>
              <a:cs typeface="Calibri" panose="020F0502020204030204" pitchFamily="34" charset="0"/>
            </a:endParaRPr>
          </a:p>
          <a:p>
            <a:pPr marL="0" indent="0">
              <a:buNone/>
            </a:pPr>
            <a:endParaRPr lang="en-US" sz="2400" b="1" u="sng" dirty="0">
              <a:latin typeface="Calibri" panose="020F0502020204030204" pitchFamily="34" charset="0"/>
              <a:cs typeface="Calibri" panose="020F0502020204030204" pitchFamily="34" charset="0"/>
            </a:endParaRPr>
          </a:p>
          <a:p>
            <a:pPr marL="0" indent="0" algn="r">
              <a:buNone/>
            </a:pPr>
            <a:endParaRPr lang="en-US" sz="2400" b="1" u="sng" dirty="0">
              <a:latin typeface="Calibri" panose="020F0502020204030204" pitchFamily="34" charset="0"/>
              <a:cs typeface="Calibri" panose="020F0502020204030204" pitchFamily="34" charset="0"/>
            </a:endParaRPr>
          </a:p>
          <a:p>
            <a:pPr marL="0" indent="0" algn="just">
              <a:buNone/>
            </a:pPr>
            <a:endParaRPr lang="en-US" sz="2400" dirty="0">
              <a:latin typeface="Calibri" panose="020F0502020204030204" pitchFamily="34" charset="0"/>
              <a:cs typeface="Calibri" panose="020F0502020204030204" pitchFamily="34" charset="0"/>
            </a:endParaRPr>
          </a:p>
        </p:txBody>
      </p:sp>
      <p:sp>
        <p:nvSpPr>
          <p:cNvPr id="7" name="Ορθογώνιο 7">
            <a:extLst>
              <a:ext uri="{FF2B5EF4-FFF2-40B4-BE49-F238E27FC236}">
                <a16:creationId xmlns:a16="http://schemas.microsoft.com/office/drawing/2014/main" id="{C0DFA73F-FDC8-497A-8912-CA8C28C95043}"/>
              </a:ext>
            </a:extLst>
          </p:cNvPr>
          <p:cNvSpPr/>
          <p:nvPr/>
        </p:nvSpPr>
        <p:spPr>
          <a:xfrm>
            <a:off x="8091813" y="-3933"/>
            <a:ext cx="4098927" cy="398569"/>
          </a:xfrm>
          <a:prstGeom prst="rect">
            <a:avLst/>
          </a:prstGeom>
          <a:solidFill>
            <a:srgbClr val="DDE0E5"/>
          </a:solidFill>
        </p:spPr>
        <p:txBody>
          <a:bodyPr vert="horz" lIns="91440" tIns="45720" rIns="91440" bIns="45720" rtlCol="0" anchor="ctr">
            <a:normAutofit fontScale="92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l-GR" altLang="el-GR" sz="1800" b="0" i="0" u="none" strike="noStrike" kern="1200" cap="none" spc="0" normalizeH="0" baseline="0" noProof="0" dirty="0">
                <a:ln>
                  <a:noFill/>
                </a:ln>
                <a:solidFill>
                  <a:prstClr val="white"/>
                </a:solidFill>
                <a:uLnTx/>
                <a:uFillTx/>
                <a:latin typeface="Calibri Light" panose="020F0302020204030204"/>
                <a:ea typeface="+mn-ea"/>
                <a:cs typeface="+mn-cs"/>
              </a:rPr>
              <a:t>Εφαρμογές για την υγεία των γυναικών</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pic>
        <p:nvPicPr>
          <p:cNvPr id="3" name="Immagine 2">
            <a:extLst>
              <a:ext uri="{FF2B5EF4-FFF2-40B4-BE49-F238E27FC236}">
                <a16:creationId xmlns:a16="http://schemas.microsoft.com/office/drawing/2014/main" id="{649A5A53-B90C-4526-91DD-4E9136592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1116" y="2535323"/>
            <a:ext cx="3340884" cy="2568305"/>
          </a:xfrm>
          <a:prstGeom prst="rect">
            <a:avLst/>
          </a:prstGeom>
          <a:ln>
            <a:noFill/>
          </a:ln>
          <a:effectLst>
            <a:softEdge rad="112500"/>
          </a:effectLst>
        </p:spPr>
      </p:pic>
      <p:sp>
        <p:nvSpPr>
          <p:cNvPr id="8" name="Ορθογώνιο 7">
            <a:extLst>
              <a:ext uri="{FF2B5EF4-FFF2-40B4-BE49-F238E27FC236}">
                <a16:creationId xmlns:a16="http://schemas.microsoft.com/office/drawing/2014/main" id="{C8504BE3-A140-4591-BC92-5138CE181967}"/>
              </a:ext>
            </a:extLst>
          </p:cNvPr>
          <p:cNvSpPr/>
          <p:nvPr/>
        </p:nvSpPr>
        <p:spPr>
          <a:xfrm>
            <a:off x="9779022" y="6464806"/>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Πηγή</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Pixabay license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0551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7 1 Women_s Health Apps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tW9t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O1b21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7Vv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O1b21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O1b21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O1b21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tW9tYFQaV5GsAAABvAAAAHAAAAHVuaXZlcnNhbC9sb2NhbF9zZXR0aW5ncy54bWwNyrEKwkAMANC9XxEySB3Uugn2rpujCK0fENogB7mk9ELRv/e2N7x++GaBnbeSTANezx0C62xL0k/A9/Q43RCKky4kphxQDWGITS82k4zsXmOBVejH28S5wvlJuc4XqbOkAu1B/B6PeInNH1BLAwQUAAIACADtW9t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DtW9tYOp3ncEsAAABrAAAAGwAAAHVuaXZlcnNhbC91bml2ZXJzYWwucG5nLnhtbLOxr8jNUShLLSrOzM+zVTLUM1Cyt+PlsikoSi3LTC1XqACKAQUhQEmhEsg1QnDLM1NKMoBCBhYWCMGM1Mz0jBJbJQtDM7igPtBMAFBLAQIAABQAAgAIAKl+UE82YVgCRwMAAOEJAAAUAAAAAAAAAAEAAAAAAAAAAAB1bml2ZXJzYWwvcGxheWVyLnhtbFBLAQIAABQAAgAIAO1b21i1N/SoHAUAAOETAAAdAAAAAAAAAAEAAAAAAHkDAAB1bml2ZXJzYWwvY29tbW9uX21lc3NhZ2VzLmxuZ1BLAQIAABQAAgAIAO1b21gVHmAbowAAAH8BAAAuAAAAAAAAAAEAAAAAANAIAAB1bml2ZXJzYWwvcGxheWJhY2tfYW5kX25hdmlnYXRpb25fc2V0dGluZ3MueG1sUEsBAgAAFAACAAgA7VvbWHRJNR88BAAADBUAACcAAAAAAAAAAQAAAAAAvwkAAHVuaXZlcnNhbC9mbGFzaF9wdWJsaXNoaW5nX3NldHRpbmdzLnhtbFBLAQIAABQAAgAIAO1b21g3i4dqewMAAKwMAAAhAAAAAAAAAAEAAAAAAEAOAAB1bml2ZXJzYWwvZmxhc2hfc2tpbl9zZXR0aW5ncy54bWxQSwECAAAUAAIACADtW9tYpq9WIzYEAACWFAAAJgAAAAAAAAABAAAAAAD6EQAAdW5pdmVyc2FsL2h0bWxfcHVibGlzaGluZ19zZXR0aW5ncy54bWxQSwECAAAUAAIACADtW9tYJg9+6LABAABvBgAAHwAAAAAAAAABAAAAAAB0FgAAdW5pdmVyc2FsL2h0bWxfc2tpbl9zZXR0aW5ncy5qc1BLAQIAABQAAgAIAO1b21gVBpXkawAAAG8AAAAcAAAAAAAAAAEAAAAAAGEYAAB1bml2ZXJzYWwvbG9jYWxfc2V0dGluZ3MueG1sUEsBAgAAFAACAAgA7VvbWPV0pn6tEQAAqzkAABcAAAAAAAAAAAAAAAAABhkAAHVuaXZlcnNhbC91bml2ZXJzYWwucG5nUEsBAgAAFAACAAgA7VvbWDqd53BLAAAAawAAABsAAAAAAAAAAQAAAAAA6CoAAHVuaXZlcnNhbC91bml2ZXJzYWwucG5nLnhtbFBLBQYAAAAACgAKAAYDAABsKwAAAAA="/>
  <p:tag name="ISPRING_LMS_API_VERSION" val="SCORM 1.2"/>
  <p:tag name="ISPRING_ULTRA_SCORM_COURSE_ID" val="BA667779-7E36-4F45-A5D1-4E1A78C36A46"/>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7&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7 1 Women_s Health Apps TEACHING SESSIO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23797</TotalTime>
  <Words>7272</Words>
  <Application>Microsoft Office PowerPoint</Application>
  <PresentationFormat>Ευρεία οθόνη</PresentationFormat>
  <Paragraphs>763</Paragraphs>
  <Slides>61</Slides>
  <Notes>61</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61</vt:i4>
      </vt:variant>
    </vt:vector>
  </HeadingPairs>
  <TitlesOfParts>
    <vt:vector size="75" baseType="lpstr">
      <vt:lpstr>Adobe Gothic Std B</vt:lpstr>
      <vt:lpstr>MS PGothic</vt:lpstr>
      <vt:lpstr> docs-Calibri'</vt:lpstr>
      <vt:lpstr>Abadi Extra Light</vt:lpstr>
      <vt:lpstr>Arial</vt:lpstr>
      <vt:lpstr>Calibri</vt:lpstr>
      <vt:lpstr>Calibri Light</vt:lpstr>
      <vt:lpstr>Gill Sans Nova</vt:lpstr>
      <vt:lpstr>Impact</vt:lpstr>
      <vt:lpstr>MyriadPro-Regular</vt:lpstr>
      <vt:lpstr>Roboto</vt:lpstr>
      <vt:lpstr>Times New Roman</vt:lpstr>
      <vt:lpstr>Wingdings</vt:lpstr>
      <vt:lpstr>Θέμα του Office</vt:lpstr>
      <vt:lpstr>Παρουσίαση του PowerPoint</vt:lpstr>
      <vt:lpstr>Παρουσίαση του PowerPoint</vt:lpstr>
      <vt:lpstr>Εταίροι</vt:lpstr>
      <vt:lpstr>Διδακτική συνεδρία: Περιεχόμενο</vt:lpstr>
      <vt:lpstr>Στόχοι</vt:lpstr>
      <vt:lpstr>Δεξιότητες</vt:lpstr>
      <vt:lpstr>7.1.1 Εισαγωγή και παρουσίαση</vt:lpstr>
      <vt:lpstr>7.1.2 Εφαρμογές για την υγεία των γυναικών</vt:lpstr>
      <vt:lpstr>Γυναικεία υγεία και έμφυλες προκαταλήψεις</vt:lpstr>
      <vt:lpstr>Γυναικεία υγεία και έμφυλες προκαταλήψεις</vt:lpstr>
      <vt:lpstr>Γυναικεία υγεία και έμφυλες προκαταλήψεις</vt:lpstr>
      <vt:lpstr>Αυτοφροντίδα</vt:lpstr>
      <vt:lpstr>Αυτοφροντίδα σημαίνει ενδυνάμωση</vt:lpstr>
      <vt:lpstr>Εφαρμογές για την υγεία των γυναικών</vt:lpstr>
      <vt:lpstr>Εφαρμογές για την υγεία των γυναικών</vt:lpstr>
      <vt:lpstr>Γυναικεία υγεία και εσείς</vt:lpstr>
      <vt:lpstr>7.1.3 Εμμηνορροϊκός κύκλος και αντισύλληψη</vt:lpstr>
      <vt:lpstr>Εμμηνορροϊκός κύκλος</vt:lpstr>
      <vt:lpstr>Εφαρμογές παρακολούθησης της περιόδου</vt:lpstr>
      <vt:lpstr>Εφαρμογές παρακολούθησης της περιόδου</vt:lpstr>
      <vt:lpstr>Λόγοι για τη χρήση εφαρμογών παρακολούθησης της περιόδου</vt:lpstr>
      <vt:lpstr>Αντισύλληψη</vt:lpstr>
      <vt:lpstr>Μέθοδοι αντισύλληψης</vt:lpstr>
      <vt:lpstr>Εφαρμογές παρακολούθησης περιόδου</vt:lpstr>
      <vt:lpstr>Εφαρμογές παρακολούθησης της περιόδου</vt:lpstr>
      <vt:lpstr>7.1.4 Εγκυμοσύνη και μεταγεννητική περίοδος</vt:lpstr>
      <vt:lpstr>Εγκυμοσύνη</vt:lpstr>
      <vt:lpstr>Εγκυμοσύνη</vt:lpstr>
      <vt:lpstr>Μητρική υγεία και φροντίδα κατά την εγκυμοσύνη</vt:lpstr>
      <vt:lpstr>Εφαρμογές παρακολούθησης της εγκυμοσύνης</vt:lpstr>
      <vt:lpstr>Εφαρμογές παρακολούθησης της εγκυμοσύνης</vt:lpstr>
      <vt:lpstr>Εφαρμογές παρακολούθησης της εγκυμοσύνης</vt:lpstr>
      <vt:lpstr>Εφαρμογές παρακολούθησης της εγκυμοσύνης</vt:lpstr>
      <vt:lpstr>7.1.5 Έλεγχος και πρόληψη</vt:lpstr>
      <vt:lpstr>Διαφορές μεταξύ των φύλων στην υγεία</vt:lpstr>
      <vt:lpstr>Διαφορές μεταξύ των φύλων στην υγεία</vt:lpstr>
      <vt:lpstr>Γυναικολογικός καρκίνος και καρκίνος του μαστού</vt:lpstr>
      <vt:lpstr>Γυναικολογικός καρκίνος και καρκίνος του μαστού</vt:lpstr>
      <vt:lpstr>Πρόληψη</vt:lpstr>
      <vt:lpstr>Έλεγχος</vt:lpstr>
      <vt:lpstr>Εφαρμογές για έλεγχο και πρόληψη</vt:lpstr>
      <vt:lpstr>Εφαρμογές για έλεγχο και πρόληψη</vt:lpstr>
      <vt:lpstr>7.1.6 Εμμηνόπαυση</vt:lpstr>
      <vt:lpstr>Εμμηνόπαυση</vt:lpstr>
      <vt:lpstr>Παρουσίαση του PowerPoint</vt:lpstr>
      <vt:lpstr>Συμπτώματα εμμηνόπαυσης</vt:lpstr>
      <vt:lpstr>Εμμηνόπαυση</vt:lpstr>
      <vt:lpstr>Οφέλη των εφαρμογών για την εμμηνόπαυση</vt:lpstr>
      <vt:lpstr>Εφαρμογές για την εμμηνόπαυση</vt:lpstr>
      <vt:lpstr>Εφαρμογές για την εμμηνόπαυση</vt:lpstr>
      <vt:lpstr>Εφαρμογές για την εμμηνόπαυση</vt:lpstr>
      <vt:lpstr>7.1.7 Συζήτηση και αξιολόγηση</vt:lpstr>
      <vt:lpstr>Συζήτηση</vt:lpstr>
      <vt:lpstr>Ερωτηματολόγιο αξιολόγησης</vt:lpstr>
      <vt:lpstr>Ερωτηματολόγιο αξιολόγησης</vt:lpstr>
      <vt:lpstr>Υλικό για περαιτέρω ανάγνωση (1)</vt:lpstr>
      <vt:lpstr>Υλικό για περαιτέρω ανάγνωση (2)</vt:lpstr>
      <vt:lpstr>Υλικό για περαιτέρω ανάγνωση (3)</vt:lpstr>
      <vt:lpstr>Υλικό για περαιτέρω ανάγνωση (4)</vt:lpstr>
      <vt:lpstr>Υλικό για περαιτέρω ανάγνωση (5)</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ETA7 1 Women_s Health Apps TEACHING SESSION</dc:title>
  <dc:creator>pantelis bbalaouras</dc:creator>
  <cp:lastModifiedBy>pantelis</cp:lastModifiedBy>
  <cp:revision>1196</cp:revision>
  <dcterms:created xsi:type="dcterms:W3CDTF">2020-06-02T13:31:56Z</dcterms:created>
  <dcterms:modified xsi:type="dcterms:W3CDTF">2024-07-05T12:26:19Z</dcterms:modified>
</cp:coreProperties>
</file>